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54" r:id="rId2"/>
  </p:sldMasterIdLst>
  <p:notesMasterIdLst>
    <p:notesMasterId r:id="rId3"/>
  </p:notesMasterIdLst>
  <p:handoutMasterIdLst>
    <p:handoutMasterId r:id="rId4"/>
  </p:handoutMasterIdLst>
  <p:sldIdLst>
    <p:sldId id="518" r:id="rId5"/>
    <p:sldId id="329" r:id="rId6"/>
    <p:sldId id="468" r:id="rId7"/>
    <p:sldId id="688" r:id="rId8"/>
    <p:sldId id="689" r:id="rId9"/>
    <p:sldId id="691" r:id="rId10"/>
    <p:sldId id="692" r:id="rId11"/>
    <p:sldId id="693" r:id="rId12"/>
    <p:sldId id="694" r:id="rId13"/>
    <p:sldId id="695" r:id="rId14"/>
    <p:sldId id="696" r:id="rId15"/>
    <p:sldId id="697" r:id="rId16"/>
    <p:sldId id="698" r:id="rId17"/>
    <p:sldId id="699" r:id="rId18"/>
    <p:sldId id="700" r:id="rId19"/>
    <p:sldId id="701" r:id="rId20"/>
    <p:sldId id="702" r:id="rId21"/>
    <p:sldId id="704" r:id="rId22"/>
    <p:sldId id="705" r:id="rId23"/>
    <p:sldId id="706" r:id="rId24"/>
    <p:sldId id="707" r:id="rId25"/>
    <p:sldId id="708" r:id="rId26"/>
    <p:sldId id="709" r:id="rId27"/>
    <p:sldId id="710" r:id="rId28"/>
    <p:sldId id="711" r:id="rId29"/>
    <p:sldId id="712" r:id="rId30"/>
    <p:sldId id="713" r:id="rId31"/>
    <p:sldId id="690" r:id="rId32"/>
    <p:sldId id="715" r:id="rId33"/>
    <p:sldId id="716" r:id="rId34"/>
    <p:sldId id="717" r:id="rId35"/>
    <p:sldId id="718" r:id="rId36"/>
  </p:sldIdLst>
  <p:sldSz cx="12188825" cy="6858000"/>
  <p:notesSz cx="6858000" cy="9144000"/>
  <p:custDataLst>
    <p:tags r:id="rId37"/>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344">
          <p15:clr>
            <a:srgbClr val="A4A3A4"/>
          </p15:clr>
        </p15:guide>
        <p15:guide id="2" pos="3804">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8443" autoAdjust="0"/>
    <p:restoredTop sz="94434"/>
  </p:normalViewPr>
  <p:slideViewPr>
    <p:cSldViewPr showGuides="1">
      <p:cViewPr varScale="1">
        <p:scale>
          <a:sx n="74" d="100"/>
          <a:sy n="74" d="100"/>
        </p:scale>
        <p:origin x="78" y="408"/>
      </p:cViewPr>
      <p:guideLst>
        <p:guide orient="horz" pos="2344"/>
        <p:guide pos="3804"/>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1999" cy="71999"/>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tags" Target="tags/tag1.xml"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handoutMaster" Target="handoutMasters/handoutMaster1.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BFCF405C-F018-4744-BF3A-61A57E5979B3}" type="datetimeFigureOut">
              <a:rPr lang="zh-CN" altLang="en-US" strike="noStrike" noProof="1" smtClean="0">
                <a:latin typeface="+mn-lt"/>
                <a:ea typeface="+mn-ea"/>
                <a:cs typeface="+mn-cs"/>
              </a:rPr>
              <a:t>2021/11/19</a:t>
            </a:fld>
            <a:endParaRPr lang="zh-CN" altLang="en-US" strike="noStrike" noProof="1"/>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A480B1C5-A637-4865-8298-C5DA39476C11}" type="slidenum">
              <a:rPr lang="zh-CN" altLang="en-US" strike="noStrike" noProof="1" smtClean="0">
                <a:latin typeface="+mn-lt"/>
                <a:ea typeface="+mn-ea"/>
                <a:cs typeface="+mn-cs"/>
              </a:rPr>
              <a:t>‹#›</a:t>
            </a:fld>
            <a:endParaRPr lang="zh-CN" altLang="en-US" strike="noStrike" noProof="1"/>
          </a:p>
        </p:txBody>
      </p:sp>
    </p:spTree>
    <p:extLst>
      <p:ext uri="{BB962C8B-B14F-4D97-AF65-F5344CB8AC3E}">
        <p14:creationId xmlns:p14="http://schemas.microsoft.com/office/powerpoint/2010/main" val="605952784"/>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056C4B4A-9E40-4340-885D-8BFCE69C445A}" type="datetimeFigureOut">
              <a:rPr lang="zh-CN" altLang="en-US" strike="noStrike" noProof="1" smtClean="0">
                <a:latin typeface="+mn-lt"/>
                <a:ea typeface="+mn-ea"/>
                <a:cs typeface="+mn-cs"/>
              </a:rPr>
              <a:t>2021/11/19</a:t>
            </a:fld>
            <a:endParaRPr lang="zh-CN" altLang="en-US" strike="noStrike" noProof="1"/>
          </a:p>
        </p:txBody>
      </p:sp>
      <p:sp>
        <p:nvSpPr>
          <p:cNvPr id="14340" name="幻灯片图像占位符 3"/>
          <p:cNvSpPr>
            <a:spLocks noGrp="1" noRot="1" noChangeAspect="1"/>
          </p:cNvSpPr>
          <p:nvPr>
            <p:ph type="sldImg" idx="6"/>
          </p:nvPr>
        </p:nvSpPr>
        <p:spPr>
          <a:xfrm>
            <a:off x="381000" y="685800"/>
            <a:ext cx="6096000" cy="3429000"/>
          </a:xfrm>
          <a:prstGeom prst="rect">
            <a:avLst/>
          </a:prstGeom>
          <a:noFill/>
          <a:ln w="12700" cap="flat" cmpd="sng">
            <a:solidFill>
              <a:srgbClr val="000000"/>
            </a:solidFill>
            <a:prstDash val="solid"/>
            <a:round/>
            <a:headEnd type="none" w="med" len="med"/>
            <a:tailEnd type="none" w="med" len="med"/>
          </a:ln>
        </p:spPr>
      </p:sp>
      <p:sp>
        <p:nvSpPr>
          <p:cNvPr id="14341" name="备注占位符 4"/>
          <p:cNvSpPr>
            <a:spLocks noGrp="1"/>
          </p:cNvSpPr>
          <p:nvPr>
            <p:ph type="body" sz="quarter" idx="7"/>
          </p:nvPr>
        </p:nvSpPr>
        <p:spPr>
          <a:xfrm>
            <a:off x="685800" y="4343400"/>
            <a:ext cx="5486400" cy="4114800"/>
          </a:xfrm>
          <a:prstGeom prst="rect">
            <a:avLst/>
          </a:prstGeom>
          <a:noFill/>
          <a:ln w="9525">
            <a:noFill/>
          </a:ln>
        </p:spPr>
        <p:txBody>
          <a:bodyPr anchor="t"/>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1140987F-6F2F-40F3-A410-499DD921CA4B}" type="slidenum">
              <a:rPr lang="zh-CN" altLang="en-US" strike="noStrike" noProof="1" smtClean="0">
                <a:latin typeface="+mn-lt"/>
                <a:ea typeface="+mn-ea"/>
                <a:cs typeface="+mn-cs"/>
              </a:rPr>
              <a:t>‹#›</a:t>
            </a:fld>
            <a:endParaRPr lang="zh-CN" altLang="en-US" strike="noStrike" noProof="1"/>
          </a:p>
        </p:txBody>
      </p:sp>
    </p:spTree>
    <p:extLst>
      <p:ext uri="{BB962C8B-B14F-4D97-AF65-F5344CB8AC3E}">
        <p14:creationId xmlns:p14="http://schemas.microsoft.com/office/powerpoint/2010/main" val="45079871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2529" name="幻灯片图像占位符 1"/>
          <p:cNvSpPr>
            <a:spLocks noGrp="1" noRot="1" noChangeAspect="1"/>
          </p:cNvSpPr>
          <p:nvPr>
            <p:ph type="sldImg"/>
          </p:nvPr>
        </p:nvSpPr>
        <p:spPr/>
      </p:sp>
      <p:sp>
        <p:nvSpPr>
          <p:cNvPr id="22530" name="文本占位符 2"/>
          <p:cNvSpPr>
            <a:spLocks noGrp="1"/>
          </p:cNvSpPr>
          <p:nvPr>
            <p:ph type="body" idx="1"/>
          </p:nvPr>
        </p:nvSpPr>
        <p:spPr/>
        <p:txBody>
          <a:bodyPr vert="horz" lIns="91440" tIns="45720" rIns="91440" bIns="45720" anchor="t"/>
          <a:lstStyle/>
          <a:p>
            <a:pPr lvl="0"/>
            <a:endParaRPr lang="zh-CN" altLang="en-US"/>
          </a:p>
        </p:txBody>
      </p:sp>
    </p:spTree>
    <p:extLst>
      <p:ext uri="{BB962C8B-B14F-4D97-AF65-F5344CB8AC3E}">
        <p14:creationId xmlns:p14="http://schemas.microsoft.com/office/powerpoint/2010/main" val="275580586"/>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2529" name="幻灯片图像占位符 1"/>
          <p:cNvSpPr>
            <a:spLocks noGrp="1" noRot="1" noChangeAspect="1"/>
          </p:cNvSpPr>
          <p:nvPr>
            <p:ph type="sldImg"/>
          </p:nvPr>
        </p:nvSpPr>
        <p:spPr/>
      </p:sp>
      <p:sp>
        <p:nvSpPr>
          <p:cNvPr id="22530" name="文本占位符 2"/>
          <p:cNvSpPr>
            <a:spLocks noGrp="1"/>
          </p:cNvSpPr>
          <p:nvPr>
            <p:ph type="body" idx="1"/>
          </p:nvPr>
        </p:nvSpPr>
        <p:spPr/>
        <p:txBody>
          <a:bodyPr vert="horz" lIns="91440" tIns="45720" rIns="91440" bIns="45720" anchor="t"/>
          <a:lstStyle/>
          <a:p>
            <a:pPr lvl="0"/>
            <a:endParaRPr lang="zh-CN" altLang="en-US"/>
          </a:p>
        </p:txBody>
      </p:sp>
    </p:spTree>
    <p:extLst>
      <p:ext uri="{BB962C8B-B14F-4D97-AF65-F5344CB8AC3E}">
        <p14:creationId xmlns:p14="http://schemas.microsoft.com/office/powerpoint/2010/main" val="228985339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2529" name="幻灯片图像占位符 1"/>
          <p:cNvSpPr>
            <a:spLocks noGrp="1" noRot="1" noChangeAspect="1"/>
          </p:cNvSpPr>
          <p:nvPr>
            <p:ph type="sldImg"/>
          </p:nvPr>
        </p:nvSpPr>
        <p:spPr/>
      </p:sp>
      <p:sp>
        <p:nvSpPr>
          <p:cNvPr id="22530" name="文本占位符 2"/>
          <p:cNvSpPr>
            <a:spLocks noGrp="1"/>
          </p:cNvSpPr>
          <p:nvPr>
            <p:ph type="body" idx="1"/>
          </p:nvPr>
        </p:nvSpPr>
        <p:spPr/>
        <p:txBody>
          <a:bodyPr vert="horz" lIns="91440" tIns="45720" rIns="91440" bIns="45720" anchor="t"/>
          <a:lstStyle/>
          <a:p>
            <a:pPr lvl="0"/>
            <a:endParaRPr lang="zh-CN" altLang="en-US"/>
          </a:p>
        </p:txBody>
      </p:sp>
    </p:spTree>
    <p:extLst>
      <p:ext uri="{BB962C8B-B14F-4D97-AF65-F5344CB8AC3E}">
        <p14:creationId xmlns:p14="http://schemas.microsoft.com/office/powerpoint/2010/main" val="716722670"/>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2529" name="幻灯片图像占位符 1"/>
          <p:cNvSpPr>
            <a:spLocks noGrp="1" noRot="1" noChangeAspect="1"/>
          </p:cNvSpPr>
          <p:nvPr>
            <p:ph type="sldImg"/>
          </p:nvPr>
        </p:nvSpPr>
        <p:spPr/>
      </p:sp>
      <p:sp>
        <p:nvSpPr>
          <p:cNvPr id="22530" name="文本占位符 2"/>
          <p:cNvSpPr>
            <a:spLocks noGrp="1"/>
          </p:cNvSpPr>
          <p:nvPr>
            <p:ph type="body" idx="1"/>
          </p:nvPr>
        </p:nvSpPr>
        <p:spPr/>
        <p:txBody>
          <a:bodyPr vert="horz" lIns="91440" tIns="45720" rIns="91440" bIns="45720" anchor="t"/>
          <a:lstStyle/>
          <a:p>
            <a:pPr lvl="0"/>
            <a:endParaRPr lang="zh-CN" altLang="en-US"/>
          </a:p>
        </p:txBody>
      </p:sp>
    </p:spTree>
    <p:extLst>
      <p:ext uri="{BB962C8B-B14F-4D97-AF65-F5344CB8AC3E}">
        <p14:creationId xmlns:p14="http://schemas.microsoft.com/office/powerpoint/2010/main" val="2850186827"/>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2529" name="幻灯片图像占位符 1"/>
          <p:cNvSpPr>
            <a:spLocks noGrp="1" noRot="1" noChangeAspect="1"/>
          </p:cNvSpPr>
          <p:nvPr>
            <p:ph type="sldImg"/>
          </p:nvPr>
        </p:nvSpPr>
        <p:spPr/>
      </p:sp>
      <p:sp>
        <p:nvSpPr>
          <p:cNvPr id="22530" name="文本占位符 2"/>
          <p:cNvSpPr>
            <a:spLocks noGrp="1"/>
          </p:cNvSpPr>
          <p:nvPr>
            <p:ph type="body" idx="1"/>
          </p:nvPr>
        </p:nvSpPr>
        <p:spPr/>
        <p:txBody>
          <a:bodyPr vert="horz" lIns="91440" tIns="45720" rIns="91440" bIns="45720" anchor="t"/>
          <a:lstStyle/>
          <a:p>
            <a:pPr lvl="0"/>
            <a:endParaRPr lang="zh-CN" altLang="en-US"/>
          </a:p>
        </p:txBody>
      </p:sp>
    </p:spTree>
    <p:extLst>
      <p:ext uri="{BB962C8B-B14F-4D97-AF65-F5344CB8AC3E}">
        <p14:creationId xmlns:p14="http://schemas.microsoft.com/office/powerpoint/2010/main" val="4264738877"/>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2529" name="幻灯片图像占位符 1"/>
          <p:cNvSpPr>
            <a:spLocks noGrp="1" noRot="1" noChangeAspect="1"/>
          </p:cNvSpPr>
          <p:nvPr>
            <p:ph type="sldImg"/>
          </p:nvPr>
        </p:nvSpPr>
        <p:spPr/>
      </p:sp>
      <p:sp>
        <p:nvSpPr>
          <p:cNvPr id="22530" name="文本占位符 2"/>
          <p:cNvSpPr>
            <a:spLocks noGrp="1"/>
          </p:cNvSpPr>
          <p:nvPr>
            <p:ph type="body" idx="1"/>
          </p:nvPr>
        </p:nvSpPr>
        <p:spPr/>
        <p:txBody>
          <a:bodyPr vert="horz" lIns="91440" tIns="45720" rIns="91440" bIns="45720" anchor="t"/>
          <a:lstStyle/>
          <a:p>
            <a:pPr lvl="0"/>
            <a:endParaRPr lang="zh-CN" altLang="en-US"/>
          </a:p>
        </p:txBody>
      </p:sp>
    </p:spTree>
    <p:extLst>
      <p:ext uri="{BB962C8B-B14F-4D97-AF65-F5344CB8AC3E}">
        <p14:creationId xmlns:p14="http://schemas.microsoft.com/office/powerpoint/2010/main" val="26545360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slide" Target="../slides/slide1.xml" TargetMode="Internal" /><Relationship Id="rId2"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4.png" /><Relationship Id="rId3"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封面">
    <p:bg>
      <p:bgPr>
        <a:solidFill>
          <a:srgbClr val="4C67FD"/>
        </a:solidFill>
        <a:effectLst/>
      </p:bgPr>
    </p:bg>
    <p:spTree>
      <p:nvGrpSpPr>
        <p:cNvPr id="1" name=""/>
        <p:cNvGrpSpPr/>
        <p:nvPr/>
      </p:nvGrpSpPr>
      <p:grpSpPr>
        <a:xfrm>
          <a:off x="0" y="0"/>
          <a:ext cx="0" cy="0"/>
        </a:xfrm>
      </p:grpSpPr>
      <p:pic>
        <p:nvPicPr>
          <p:cNvPr id="4" name="图片 3" descr="cccc"/>
          <p:cNvPicPr>
            <a:picLocks noChangeAspect="1"/>
          </p:cNvPicPr>
          <p:nvPr userDrawn="1"/>
        </p:nvPicPr>
        <p:blipFill>
          <a:blip r:embed="rId1"/>
          <a:stretch>
            <a:fillRect/>
          </a:stretch>
        </p:blipFill>
        <p:spPr>
          <a:xfrm>
            <a:off x="379095" y="348615"/>
            <a:ext cx="1099185" cy="484505"/>
          </a:xfrm>
          <a:prstGeom prst="rect">
            <a:avLst/>
          </a:prstGeom>
        </p:spPr>
      </p:pic>
      <p:sp>
        <p:nvSpPr>
          <p:cNvPr id="6" name="文本框 5"/>
          <p:cNvSpPr txBox="1"/>
          <p:nvPr userDrawn="1"/>
        </p:nvSpPr>
        <p:spPr>
          <a:xfrm>
            <a:off x="9103360" y="5320030"/>
            <a:ext cx="2679065" cy="768350"/>
          </a:xfrm>
          <a:prstGeom prst="rect">
            <a:avLst/>
          </a:prstGeom>
          <a:noFill/>
        </p:spPr>
        <p:txBody>
          <a:bodyPr wrap="square" rtlCol="0">
            <a:spAutoFit/>
          </a:bodyPr>
          <a:lstStyle/>
          <a:p>
            <a:pPr algn="ct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2022</a:t>
            </a: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甘肃</a:t>
            </a:r>
            <a:endParaRPr lang="zh-CN" altLang="en-US"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2400" b="1"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语   文</a:t>
            </a:r>
            <a:endParaRPr lang="zh-CN" altLang="en-US"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12" descr="未标题-1"/>
          <p:cNvPicPr>
            <a:picLocks noChangeAspect="1"/>
          </p:cNvPicPr>
          <p:nvPr userDrawn="1"/>
        </p:nvPicPr>
        <p:blipFill>
          <a:blip r:embed="rId2"/>
          <a:stretch>
            <a:fillRect/>
          </a:stretch>
        </p:blipFill>
        <p:spPr>
          <a:xfrm>
            <a:off x="3574447" y="1917021"/>
            <a:ext cx="5485130" cy="3362325"/>
          </a:xfrm>
          <a:prstGeom prst="rect">
            <a:avLst/>
          </a:prstGeom>
          <a:noFill/>
          <a:ln w="9525">
            <a:noFill/>
          </a:ln>
        </p:spPr>
      </p:pic>
    </p:spTree>
  </p:cSld>
  <p:clrMapOvr>
    <a:masterClrMapping/>
  </p:clrMapOvr>
  <p:transition>
    <p:split orient="vert"/>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569" y="365125"/>
            <a:ext cx="1051286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466" y="1778438"/>
            <a:ext cx="487230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1186466" y="2665379"/>
            <a:ext cx="487230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5309" y="1778438"/>
            <a:ext cx="489630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6255309" y="2665379"/>
            <a:ext cx="489630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pic>
        <p:nvPicPr>
          <p:cNvPr id="5" name="图片 4" descr="cccc"/>
          <p:cNvPicPr>
            <a:picLocks noChangeAspect="1"/>
          </p:cNvPicPr>
          <p:nvPr userDrawn="1"/>
        </p:nvPicPr>
        <p:blipFill>
          <a:blip r:embed="rId1"/>
          <a:stretch>
            <a:fillRect/>
          </a:stretch>
        </p:blipFill>
        <p:spPr>
          <a:xfrm>
            <a:off x="379095" y="348615"/>
            <a:ext cx="1099185" cy="484505"/>
          </a:xfrm>
          <a:prstGeom prst="rect">
            <a:avLst/>
          </a:prstGeom>
        </p:spPr>
      </p:pic>
      <p:sp>
        <p:nvSpPr>
          <p:cNvPr id="6" name="文本框 5"/>
          <p:cNvSpPr txBox="1"/>
          <p:nvPr userDrawn="1"/>
        </p:nvSpPr>
        <p:spPr>
          <a:xfrm>
            <a:off x="9103360" y="5320030"/>
            <a:ext cx="2679065" cy="768350"/>
          </a:xfrm>
          <a:prstGeom prst="rect">
            <a:avLst/>
          </a:prstGeom>
          <a:noFill/>
        </p:spPr>
        <p:txBody>
          <a:bodyPr wrap="square" rtlCol="0">
            <a:spAutoFit/>
          </a:bodyPr>
          <a:lstStyle/>
          <a:p>
            <a:pPr algn="ctr"/>
            <a:r>
              <a:rPr lang="en-US" alt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2022</a:t>
            </a:r>
            <a:r>
              <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甘肃</a:t>
            </a:r>
            <a:endParaRPr lang="zh-CN" altLang="en-US"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2400" b="1"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语   文</a:t>
            </a:r>
            <a:endParaRPr lang="zh-CN" altLang="en-US" sz="2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12" descr="未标题-1"/>
          <p:cNvPicPr>
            <a:picLocks noChangeAspect="1"/>
          </p:cNvPicPr>
          <p:nvPr userDrawn="1"/>
        </p:nvPicPr>
        <p:blipFill>
          <a:blip r:embed="rId2"/>
          <a:stretch>
            <a:fillRect/>
          </a:stretch>
        </p:blipFill>
        <p:spPr>
          <a:xfrm>
            <a:off x="3574447" y="1917021"/>
            <a:ext cx="5485130" cy="3362325"/>
          </a:xfrm>
          <a:prstGeom prst="rect">
            <a:avLst/>
          </a:prstGeom>
          <a:noFill/>
          <a:ln w="9525">
            <a:noFill/>
          </a:ln>
        </p:spPr>
      </p:pic>
    </p:spTree>
  </p:cSld>
  <p:clrMapOvr>
    <a:masterClrMapping/>
  </p:clrMapOvr>
  <p:transition>
    <p:split orient="vert"/>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569" y="457200"/>
            <a:ext cx="3931213"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1838" y="987425"/>
            <a:ext cx="6170593"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569" y="2057400"/>
            <a:ext cx="3931213"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569" y="457200"/>
            <a:ext cx="4164265"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1838" y="457201"/>
            <a:ext cx="6170593"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569" y="2057400"/>
            <a:ext cx="4164265"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836898" y="274638"/>
            <a:ext cx="2742486"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441" y="274638"/>
            <a:ext cx="8068472"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竖向不加框">
    <p:bg>
      <p:bgPr>
        <a:noFill/>
        <a:effectLst/>
      </p:bgPr>
    </p:bg>
    <p:spTree>
      <p:nvGrpSpPr>
        <p:cNvPr id="1" name=""/>
        <p:cNvGrpSpPr/>
        <p:nvPr/>
      </p:nvGrpSpPr>
      <p:grpSpPr>
        <a:xfrm>
          <a:off x="0" y="0"/>
          <a:ext cx="0" cy="0"/>
        </a:xfrm>
      </p:grpSpPr>
      <p:sp>
        <p:nvSpPr>
          <p:cNvPr id="7" name="文本框 6"/>
          <p:cNvSpPr txBox="1"/>
          <p:nvPr userDrawn="1"/>
        </p:nvSpPr>
        <p:spPr>
          <a:xfrm>
            <a:off x="10641330" y="6511290"/>
            <a:ext cx="1403985" cy="369332"/>
          </a:xfrm>
          <a:prstGeom prst="rect">
            <a:avLst/>
          </a:prstGeom>
          <a:noFill/>
        </p:spPr>
        <p:txBody>
          <a:bodyPr wrap="square" rtlCol="0">
            <a:spAutoFit/>
          </a:bodyPr>
          <a:lstStyle/>
          <a:p>
            <a:r>
              <a:rPr lang="zh-CN" altLang="en-US" b="1">
                <a:solidFill>
                  <a:schemeClr val="bg1"/>
                </a:solidFill>
                <a:uFillTx/>
                <a:latin typeface="微软雅黑" panose="020b0503020204020204" pitchFamily="34" charset="-122"/>
                <a:ea typeface="微软雅黑" panose="020b0503020204020204" pitchFamily="34" charset="-122"/>
                <a:cs typeface="仓耳灵动黑 简" panose="02000500000000000000" charset="-122"/>
              </a:rPr>
              <a:t>练 客 中 考</a:t>
            </a:r>
          </a:p>
        </p:txBody>
      </p:sp>
      <p:sp>
        <p:nvSpPr>
          <p:cNvPr id="10" name="矩形 9"/>
          <p:cNvSpPr/>
          <p:nvPr/>
        </p:nvSpPr>
        <p:spPr>
          <a:xfrm>
            <a:off x="1252855" y="2869565"/>
            <a:ext cx="10081895" cy="1691640"/>
          </a:xfrm>
          <a:prstGeom prst="rect">
            <a:avLst/>
          </a:prstGeom>
        </p:spPr>
        <p:txBody>
          <a:bodyPr wrap="square">
            <a:spAutoFit/>
          </a:bodyPr>
          <a:lstStyle/>
          <a:p>
            <a:pPr algn="ctr"/>
            <a:r>
              <a:rPr lang="zh-CN" altLang="en-US" sz="3200">
                <a:solidFill>
                  <a:schemeClr val="tx1"/>
                </a:solidFill>
                <a:latin typeface="黑体" panose="02010609060101010101" pitchFamily="49" charset="-122"/>
                <a:ea typeface="黑体" panose="02010609060101010101" pitchFamily="49" charset="-122"/>
                <a:cs typeface="+mn-ea"/>
                <a:sym typeface="+mn-lt"/>
              </a:rPr>
              <a:t>九年级下册</a:t>
            </a:r>
          </a:p>
          <a:p>
            <a:pPr algn="ctr"/>
            <a:endParaRPr lang="zh-CN" altLang="en-US" sz="3200" b="1">
              <a:solidFill>
                <a:schemeClr val="tx1"/>
              </a:solidFill>
              <a:cs typeface="+mn-ea"/>
              <a:sym typeface="+mn-lt"/>
            </a:endParaRPr>
          </a:p>
          <a:p>
            <a:pPr algn="ctr"/>
            <a:r>
              <a:rPr lang="zh-CN" altLang="en-US" sz="4000" b="1">
                <a:solidFill>
                  <a:srgbClr val="4C67FD"/>
                </a:solidFill>
                <a:cs typeface="+mn-ea"/>
                <a:sym typeface="+mn-lt"/>
              </a:rPr>
              <a:t>第一单元　富强与创新</a:t>
            </a:r>
          </a:p>
        </p:txBody>
      </p:sp>
      <p:sp>
        <p:nvSpPr>
          <p:cNvPr id="2" name="圆角矩形 1"/>
          <p:cNvSpPr/>
          <p:nvPr userDrawn="1"/>
        </p:nvSpPr>
        <p:spPr>
          <a:xfrm>
            <a:off x="4078288" y="1233170"/>
            <a:ext cx="4431030" cy="972820"/>
          </a:xfrm>
          <a:prstGeom prst="roundRect">
            <a:avLst/>
          </a:prstGeom>
          <a:solidFill>
            <a:srgbClr val="4C67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userDrawn="1"/>
        </p:nvSpPr>
        <p:spPr>
          <a:xfrm>
            <a:off x="4492625" y="1335405"/>
            <a:ext cx="3602355" cy="768350"/>
          </a:xfrm>
          <a:prstGeom prst="rect">
            <a:avLst/>
          </a:prstGeom>
          <a:noFill/>
        </p:spPr>
        <p:txBody>
          <a:bodyPr wrap="square" rtlCol="0">
            <a:spAutoFit/>
          </a:bodyPr>
          <a:lstStyle/>
          <a:p>
            <a:r>
              <a:rPr lang="zh-CN" altLang="en-US" sz="4400" b="1">
                <a:solidFill>
                  <a:schemeClr val="bg1"/>
                </a:solidFill>
                <a:latin typeface="微软雅黑" panose="020b0503020204020204" pitchFamily="34" charset="-122"/>
                <a:ea typeface="微软雅黑" panose="020b0503020204020204" pitchFamily="34" charset="-122"/>
              </a:rPr>
              <a:t>教材同步梳理</a:t>
            </a:r>
          </a:p>
        </p:txBody>
      </p:sp>
    </p:spTree>
  </p:cSld>
  <p:clrMapOvr>
    <a:masterClrMapping/>
  </p:clrMapOvr>
  <p:transition>
    <p:split orient="vert"/>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xfrm>
      </p:grpSpPr>
      <p:sp>
        <p:nvSpPr>
          <p:cNvPr id="15" name="对角圆角矩形 14"/>
          <p:cNvSpPr/>
          <p:nvPr userDrawn="1"/>
        </p:nvSpPr>
        <p:spPr>
          <a:xfrm>
            <a:off x="4216718" y="1876425"/>
            <a:ext cx="4090035" cy="770255"/>
          </a:xfrm>
          <a:prstGeom prst="round2DiagRect">
            <a:avLst/>
          </a:prstGeom>
          <a:solidFill>
            <a:schemeClr val="bg1"/>
          </a:solidFill>
          <a:ln w="19050">
            <a:solidFill>
              <a:srgbClr val="4C67FD"/>
            </a:solidFill>
          </a:ln>
        </p:spPr>
        <p:style>
          <a:lnRef idx="1">
            <a:schemeClr val="accent1"/>
          </a:lnRef>
          <a:fillRef idx="2">
            <a:schemeClr val="accent1"/>
          </a:fillRef>
          <a:effectRef idx="1">
            <a:schemeClr val="accent1"/>
          </a:effectRef>
          <a:fontRef idx="minor">
            <a:schemeClr val="dk1"/>
          </a:fontRef>
        </p:style>
        <p:txBody>
          <a:bodyPr rtlCol="0" anchor="ctr">
            <a:scene3d>
              <a:camera prst="orthographicFront"/>
              <a:lightRig rig="threePt" dir="t"/>
            </a:scene3d>
          </a:bodyPr>
          <a:lstStyle/>
          <a:p>
            <a:pPr algn="l"/>
            <a:r>
              <a:rPr lang="zh-CN" altLang="en-US" sz="480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sym typeface="+mn-ea"/>
              </a:rPr>
              <a:t>思维导图</a:t>
            </a:r>
          </a:p>
        </p:txBody>
      </p:sp>
      <p:sp>
        <p:nvSpPr>
          <p:cNvPr id="22" name="对角圆角矩形 21"/>
          <p:cNvSpPr/>
          <p:nvPr userDrawn="1"/>
        </p:nvSpPr>
        <p:spPr>
          <a:xfrm>
            <a:off x="4204970" y="4197350"/>
            <a:ext cx="4113530" cy="800100"/>
          </a:xfrm>
          <a:prstGeom prst="round2DiagRect">
            <a:avLst/>
          </a:prstGeom>
          <a:solidFill>
            <a:schemeClr val="bg1"/>
          </a:solidFill>
          <a:ln w="19050">
            <a:solidFill>
              <a:srgbClr val="4C67FD"/>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23" name="矩形 22"/>
          <p:cNvSpPr/>
          <p:nvPr userDrawn="1"/>
        </p:nvSpPr>
        <p:spPr>
          <a:xfrm>
            <a:off x="4216400" y="4173220"/>
            <a:ext cx="4090670" cy="829945"/>
          </a:xfrm>
          <a:prstGeom prst="rect">
            <a:avLst/>
          </a:prstGeom>
          <a:noFill/>
          <a:ln>
            <a:noFill/>
          </a:ln>
        </p:spPr>
        <p:txBody>
          <a:bodyPr wrap="square" rtlCol="0" anchor="t">
            <a:spAutoFit/>
          </a:bodyPr>
          <a:lstStyle/>
          <a:p>
            <a:pPr algn="l">
              <a:buClrTx/>
              <a:buSzTx/>
              <a:buFontTx/>
            </a:pPr>
            <a:r>
              <a:rPr lang="zh-CN" altLang="en-US" sz="480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考点解读</a:t>
            </a:r>
          </a:p>
        </p:txBody>
      </p:sp>
      <p:sp>
        <p:nvSpPr>
          <p:cNvPr id="31" name="对角圆角矩形 30"/>
          <p:cNvSpPr/>
          <p:nvPr userDrawn="1"/>
        </p:nvSpPr>
        <p:spPr>
          <a:xfrm>
            <a:off x="4204970" y="3021965"/>
            <a:ext cx="4113530" cy="800100"/>
          </a:xfrm>
          <a:prstGeom prst="round2DiagRect">
            <a:avLst/>
          </a:prstGeom>
          <a:solidFill>
            <a:schemeClr val="bg1"/>
          </a:solidFill>
          <a:ln w="19050">
            <a:solidFill>
              <a:srgbClr val="4C67FD"/>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3" name="矩形 32"/>
          <p:cNvSpPr/>
          <p:nvPr userDrawn="1"/>
        </p:nvSpPr>
        <p:spPr>
          <a:xfrm>
            <a:off x="4216400" y="3032125"/>
            <a:ext cx="4090670" cy="829945"/>
          </a:xfrm>
          <a:prstGeom prst="rect">
            <a:avLst/>
          </a:prstGeom>
          <a:noFill/>
          <a:ln>
            <a:noFill/>
          </a:ln>
        </p:spPr>
        <p:txBody>
          <a:bodyPr wrap="square" rtlCol="0" anchor="t">
            <a:spAutoFit/>
          </a:bodyPr>
          <a:lstStyle/>
          <a:p>
            <a:pPr algn="l"/>
            <a:r>
              <a:rPr lang="zh-CN" altLang="en-US" sz="480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关键句必背</a:t>
            </a:r>
          </a:p>
        </p:txBody>
      </p:sp>
      <p:pic>
        <p:nvPicPr>
          <p:cNvPr id="7" name="图片 6">
            <a:hlinkClick/>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7534275" y="1950085"/>
            <a:ext cx="595630" cy="622935"/>
          </a:xfrm>
          <a:prstGeom prst="rect">
            <a:avLst/>
          </a:prstGeom>
        </p:spPr>
      </p:pic>
      <p:pic>
        <p:nvPicPr>
          <p:cNvPr id="3" name="图片 2">
            <a:hlinkClick/>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7534275" y="3098165"/>
            <a:ext cx="595630" cy="622935"/>
          </a:xfrm>
          <a:prstGeom prst="rect">
            <a:avLst/>
          </a:prstGeom>
        </p:spPr>
      </p:pic>
      <p:pic>
        <p:nvPicPr>
          <p:cNvPr id="4" name="图片 3">
            <a:hlinkClick/>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7534275" y="4298315"/>
            <a:ext cx="595630" cy="622935"/>
          </a:xfrm>
          <a:prstGeom prst="rect">
            <a:avLst/>
          </a:prstGeom>
        </p:spPr>
      </p:pic>
    </p:spTree>
  </p:cSld>
  <p:clrMapOvr>
    <a:masterClrMapping/>
  </p:clrMapOvr>
  <p:transition>
    <p:split orient="vert"/>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子目录版式">
    <p:bg>
      <p:bgPr>
        <a:noFill/>
        <a:effectLst/>
      </p:bgPr>
    </p:bg>
    <p:spTree>
      <p:nvGrpSpPr>
        <p:cNvPr id="1" name=""/>
        <p:cNvGrpSpPr/>
        <p:nvPr/>
      </p:nvGrpSpPr>
      <p:grpSpPr>
        <a:xfrm>
          <a:off x="0" y="0"/>
          <a:ext cx="0" cy="0"/>
        </a:xfrm>
      </p:grpSpPr>
      <p:sp>
        <p:nvSpPr>
          <p:cNvPr id="20" name="文本框 19">
            <a:hlinkClick r:id="rId1" action="ppaction://hlinksldjump"/>
          </p:cNvPr>
          <p:cNvSpPr txBox="1">
            <a:spLocks noChangeAspect="1"/>
          </p:cNvSpPr>
          <p:nvPr userDrawn="1"/>
        </p:nvSpPr>
        <p:spPr>
          <a:xfrm>
            <a:off x="10659110" y="131763"/>
            <a:ext cx="1416685" cy="429895"/>
          </a:xfrm>
          <a:prstGeom prst="rect">
            <a:avLst/>
          </a:prstGeom>
          <a:solidFill>
            <a:schemeClr val="bg1"/>
          </a:solidFill>
          <a:ln>
            <a:noFill/>
          </a:ln>
          <a:effectLst>
            <a:innerShdw blurRad="114300">
              <a:prstClr val="black"/>
            </a:innerShdw>
            <a:softEdge rad="31750"/>
          </a:effectLst>
        </p:spPr>
        <p:txBody>
          <a:bodyPr wrap="square" rtlCol="0" anchor="ctr" anchorCtr="0">
            <a:spAutoFit/>
            <a:scene3d>
              <a:camera prst="orthographicFront"/>
              <a:lightRig rig="threePt" dir="t"/>
            </a:scene3d>
          </a:bodyPr>
          <a:lstStyle/>
          <a:p>
            <a:pPr algn="ctr" fontAlgn="auto"/>
            <a:r>
              <a:rPr lang="zh-CN" altLang="en-US" sz="2200" b="1" strike="noStrike" noProof="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cs"/>
              </a:rPr>
              <a:t>返回目录</a:t>
            </a:r>
          </a:p>
        </p:txBody>
      </p:sp>
      <p:sp>
        <p:nvSpPr>
          <p:cNvPr id="5" name="矩形 6"/>
          <p:cNvSpPr>
            <a:spLocks noChangeArrowheads="1"/>
          </p:cNvSpPr>
          <p:nvPr userDrawn="1"/>
        </p:nvSpPr>
        <p:spPr bwMode="auto">
          <a:xfrm>
            <a:off x="0" y="6511290"/>
            <a:ext cx="12188825" cy="346710"/>
          </a:xfrm>
          <a:prstGeom prst="rect">
            <a:avLst/>
          </a:prstGeom>
          <a:solidFill>
            <a:srgbClr val="4C67FD"/>
          </a:solidFill>
          <a:ln w="12700">
            <a:solidFill>
              <a:srgbClr val="1C3A94"/>
            </a:solidFill>
          </a:ln>
          <a:effectLst>
            <a:softEdge rad="31750"/>
          </a:effectLst>
        </p:spPr>
        <p:style>
          <a:lnRef idx="2">
            <a:schemeClr val="accent2"/>
          </a:lnRef>
          <a:fillRef idx="1">
            <a:schemeClr val="lt1"/>
          </a:fillRef>
          <a:effectRef idx="0">
            <a:schemeClr val="accent2"/>
          </a:effectRef>
          <a:fontRef idx="minor">
            <a:schemeClr val="dk1"/>
          </a:fontRef>
        </p:style>
        <p:txBody>
          <a:bodyPr lIns="68589" tIns="34295" rIns="68589" bIns="34295" anchor="ctr"/>
          <a:lstStyle/>
          <a:p>
            <a:pPr lvl="0"/>
            <a:r>
              <a:rPr lang="en-US" altLang="zh-CN" sz="2800" b="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     </a:t>
            </a:r>
            <a:endParaRPr kumimoji="0" lang="zh-CN" altLang="en-US" sz="2800" b="1" i="0" u="none" strike="noStrike" kern="1200" cap="none" spc="0" normalizeH="0" baseline="0" noProof="0">
              <a:ln>
                <a:noFill/>
              </a:ln>
              <a:solidFill>
                <a:schemeClr val="bg1"/>
              </a:solidFill>
              <a:effectLst>
                <a:outerShdw blurRad="38100" dist="19050" dir="2700000" algn="tl" rotWithShape="0">
                  <a:schemeClr val="dk1">
                    <a:alpha val="40000"/>
                  </a:schemeClr>
                </a:outerShdw>
              </a:effectLst>
              <a:uLnTx/>
              <a:uFillTx/>
              <a:latin typeface="黑体" panose="02010609060101010101" pitchFamily="49" charset="-122"/>
              <a:ea typeface="黑体" panose="02010609060101010101" pitchFamily="49" charset="-122"/>
              <a:cs typeface="+mn-cs"/>
              <a:sym typeface="+mn-ea"/>
            </a:endParaRPr>
          </a:p>
        </p:txBody>
      </p:sp>
      <p:sp>
        <p:nvSpPr>
          <p:cNvPr id="7" name="文本框 6"/>
          <p:cNvSpPr txBox="1"/>
          <p:nvPr userDrawn="1"/>
        </p:nvSpPr>
        <p:spPr>
          <a:xfrm>
            <a:off x="10784840" y="6511290"/>
            <a:ext cx="1362710" cy="368300"/>
          </a:xfrm>
          <a:prstGeom prst="rect">
            <a:avLst/>
          </a:prstGeom>
          <a:noFill/>
        </p:spPr>
        <p:txBody>
          <a:bodyPr wrap="square" rtlCol="0">
            <a:spAutoFit/>
          </a:bodyPr>
          <a:lstStyle/>
          <a:p>
            <a:r>
              <a:rPr lang="zh-CN" altLang="en-US" b="1">
                <a:solidFill>
                  <a:schemeClr val="bg1"/>
                </a:solidFill>
                <a:uFillTx/>
                <a:latin typeface="微软雅黑" panose="020b0503020204020204" pitchFamily="34" charset="-122"/>
                <a:ea typeface="微软雅黑" panose="020b0503020204020204" pitchFamily="34" charset="-122"/>
                <a:cs typeface="微软雅黑" panose="020b0503020204020204" pitchFamily="34" charset="-122"/>
              </a:rPr>
              <a:t>练 客 中 考</a:t>
            </a:r>
          </a:p>
        </p:txBody>
      </p:sp>
      <p:sp>
        <p:nvSpPr>
          <p:cNvPr id="2" name="文本框 1"/>
          <p:cNvSpPr txBox="1"/>
          <p:nvPr userDrawn="1"/>
        </p:nvSpPr>
        <p:spPr>
          <a:xfrm>
            <a:off x="0" y="0"/>
            <a:ext cx="1865630" cy="678815"/>
          </a:xfrm>
          <a:prstGeom prst="rect">
            <a:avLst/>
          </a:prstGeom>
          <a:solidFill>
            <a:srgbClr val="4C67FD"/>
          </a:solidFill>
          <a:ln w="19050">
            <a:solidFill>
              <a:schemeClr val="accent1"/>
            </a:solidFill>
          </a:ln>
        </p:spPr>
        <p:txBody>
          <a:bodyPr wrap="none" lIns="0" tIns="0" rIns="0" bIns="0" rtlCol="0" anchor="ctr">
            <a:noAutofit/>
          </a:bodyPr>
          <a:lstStyle>
            <a:defPPr>
              <a:defRPr lang="zh-CN"/>
            </a:defPPr>
            <a:lvl1pPr algn="ctr">
              <a:defRPr sz="2400" b="1">
                <a:solidFill>
                  <a:schemeClr val="accent2"/>
                </a:solidFill>
                <a:cs typeface="+mn-ea"/>
              </a:defRPr>
            </a:lvl1pPr>
          </a:lstStyle>
          <a:p>
            <a:pPr algn="ctr"/>
            <a:r>
              <a:rPr lang="zh-CN" altLang="en-US" sz="3200">
                <a:solidFill>
                  <a:schemeClr val="bg1"/>
                </a:solidFill>
                <a:latin typeface="微软雅黑" panose="020b0503020204020204" pitchFamily="34" charset="-122"/>
                <a:ea typeface="微软雅黑" panose="020b0503020204020204" pitchFamily="34" charset="-122"/>
                <a:sym typeface="+mn-lt"/>
              </a:rPr>
              <a:t>第</a:t>
            </a:r>
            <a:r>
              <a:rPr lang="zh-CN" altLang="en-US" sz="3200" smtClean="0">
                <a:solidFill>
                  <a:schemeClr val="bg1"/>
                </a:solidFill>
                <a:latin typeface="微软雅黑" panose="020b0503020204020204" pitchFamily="34" charset="-122"/>
                <a:ea typeface="微软雅黑" panose="020b0503020204020204" pitchFamily="34" charset="-122"/>
                <a:sym typeface="+mn-lt"/>
              </a:rPr>
              <a:t>一部分</a:t>
            </a:r>
            <a:endParaRPr lang="zh-CN" altLang="en-US" sz="3200">
              <a:ln w="9525" cmpd="sng">
                <a:solidFill>
                  <a:schemeClr val="accent1"/>
                </a:solidFill>
                <a:prstDash val="solid"/>
              </a:ln>
              <a:solidFill>
                <a:schemeClr val="bg1"/>
              </a:solidFill>
              <a:effectLst>
                <a:glow rad="38100">
                  <a:schemeClr val="accent1">
                    <a:alpha val="40000"/>
                  </a:schemeClr>
                </a:glow>
              </a:effectLst>
              <a:latin typeface="微软雅黑" panose="020b0503020204020204" pitchFamily="34" charset="-122"/>
              <a:ea typeface="微软雅黑" panose="020b0503020204020204" pitchFamily="34" charset="-122"/>
              <a:sym typeface="+mn-lt"/>
            </a:endParaRPr>
          </a:p>
        </p:txBody>
      </p:sp>
      <p:sp>
        <p:nvSpPr>
          <p:cNvPr id="6" name="矩形 5"/>
          <p:cNvSpPr/>
          <p:nvPr userDrawn="1"/>
        </p:nvSpPr>
        <p:spPr>
          <a:xfrm>
            <a:off x="1865630" y="8255"/>
            <a:ext cx="10318750" cy="662940"/>
          </a:xfrm>
          <a:prstGeom prst="rect">
            <a:avLst/>
          </a:prstGeom>
          <a:noFill/>
          <a:ln w="19050">
            <a:solidFill>
              <a:srgbClr val="4C67FD"/>
            </a:solidFill>
          </a:ln>
        </p:spPr>
        <p:style>
          <a:lnRef idx="2">
            <a:schemeClr val="accent1">
              <a:shade val="50000"/>
            </a:schemeClr>
          </a:lnRef>
          <a:fillRef idx="1">
            <a:schemeClr val="accent1"/>
          </a:fillRef>
          <a:effectRef idx="0">
            <a:schemeClr val="accent1"/>
          </a:effectRef>
          <a:fontRef idx="minor">
            <a:schemeClr val="lt1"/>
          </a:fontRef>
        </p:style>
        <p:txBody>
          <a:bodyPr lIns="181440" tIns="45720" rIns="91440" bIns="45720" rtlCol="0" anchor="ctr"/>
          <a:lstStyle/>
          <a:p>
            <a:endParaRPr lang="zh-CN" altLang="en-US" sz="2400" b="1">
              <a:solidFill>
                <a:srgbClr val="EE3028"/>
              </a:solidFill>
              <a:cs typeface="+mn-ea"/>
              <a:sym typeface="+mn-lt"/>
            </a:endParaRPr>
          </a:p>
        </p:txBody>
      </p:sp>
      <p:sp>
        <p:nvSpPr>
          <p:cNvPr id="8" name="文本框 7"/>
          <p:cNvSpPr txBox="1"/>
          <p:nvPr userDrawn="1"/>
        </p:nvSpPr>
        <p:spPr>
          <a:xfrm>
            <a:off x="2134235" y="93345"/>
            <a:ext cx="5020945" cy="521970"/>
          </a:xfrm>
          <a:prstGeom prst="rect">
            <a:avLst/>
          </a:prstGeom>
          <a:solidFill>
            <a:schemeClr val="bg1"/>
          </a:solidFill>
        </p:spPr>
        <p:txBody>
          <a:bodyPr wrap="square" rtlCol="0" anchor="t">
            <a:spAutoFit/>
          </a:bodyPr>
          <a:lstStyle/>
          <a:p>
            <a:pPr algn="l"/>
            <a:r>
              <a:rPr lang="zh-CN" altLang="en-US" sz="2800" b="1" smtClean="0">
                <a:solidFill>
                  <a:schemeClr val="tx1"/>
                </a:solidFill>
                <a:latin typeface="微软雅黑" panose="020b0503020204020204" pitchFamily="34" charset="-122"/>
                <a:ea typeface="微软雅黑" panose="020b0503020204020204" pitchFamily="34" charset="-122"/>
                <a:cs typeface="+mn-ea"/>
                <a:sym typeface="+mn-lt"/>
              </a:rPr>
              <a:t>积累与运用</a:t>
            </a:r>
            <a:endParaRPr lang="zh-CN" altLang="en-US" sz="2800" b="1">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p:split orient="vert"/>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封底">
    <p:bg>
      <p:bgPr>
        <a:solidFill>
          <a:srgbClr val="4C67FD"/>
        </a:solidFill>
        <a:effectLst/>
      </p:bgPr>
    </p:bg>
    <p:spTree>
      <p:nvGrpSpPr>
        <p:cNvPr id="1" name=""/>
        <p:cNvGrpSpPr/>
        <p:nvPr/>
      </p:nvGrpSpPr>
      <p:grpSpPr>
        <a:xfrm>
          <a:off x="0" y="0"/>
          <a:ext cx="0" cy="0"/>
        </a:xfrm>
      </p:grpSpPr>
      <p:pic>
        <p:nvPicPr>
          <p:cNvPr id="4" name="图片 3" descr="cccc"/>
          <p:cNvPicPr>
            <a:picLocks noChangeAspect="1"/>
          </p:cNvPicPr>
          <p:nvPr userDrawn="1"/>
        </p:nvPicPr>
        <p:blipFill>
          <a:blip r:embed="rId1"/>
          <a:stretch>
            <a:fillRect/>
          </a:stretch>
        </p:blipFill>
        <p:spPr>
          <a:xfrm>
            <a:off x="379095" y="348615"/>
            <a:ext cx="1099185" cy="484505"/>
          </a:xfrm>
          <a:prstGeom prst="rect">
            <a:avLst/>
          </a:prstGeom>
        </p:spPr>
      </p:pic>
      <p:pic>
        <p:nvPicPr>
          <p:cNvPr id="6" name="图片 5" descr="ffff"/>
          <p:cNvPicPr>
            <a:picLocks noChangeAspect="1"/>
          </p:cNvPicPr>
          <p:nvPr userDrawn="1"/>
        </p:nvPicPr>
        <p:blipFill>
          <a:blip r:embed="rId2"/>
          <a:stretch>
            <a:fillRect/>
          </a:stretch>
        </p:blipFill>
        <p:spPr>
          <a:xfrm>
            <a:off x="3834448" y="2305685"/>
            <a:ext cx="4519930" cy="2246630"/>
          </a:xfrm>
          <a:prstGeom prst="rect">
            <a:avLst/>
          </a:prstGeom>
        </p:spPr>
      </p:pic>
    </p:spTree>
  </p:cSld>
  <p:clrMapOvr>
    <a:masterClrMapping/>
  </p:clrMapOvr>
  <p:transition>
    <p:split orient="vert"/>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3603" y="1122363"/>
            <a:ext cx="9141619"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603" y="3602038"/>
            <a:ext cx="9141619"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634" y="1709738"/>
            <a:ext cx="10512862"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634" y="4589463"/>
            <a:ext cx="10512862"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441" y="1600200"/>
            <a:ext cx="5375272"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4112" y="1600200"/>
            <a:ext cx="5375272"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hangingPunct="1"/>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split orient="vert"/>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slideLayout" Target="../slideLayouts/slideLayout15.xml" /><Relationship Id="rId11" Type="http://schemas.openxmlformats.org/officeDocument/2006/relationships/slideLayout" Target="../slideLayouts/slideLayout16.xml" /><Relationship Id="rId12" Type="http://schemas.openxmlformats.org/officeDocument/2006/relationships/slideLayout" Target="../slideLayouts/slideLayout17.xml" /><Relationship Id="rId13" Type="http://schemas.openxmlformats.org/officeDocument/2006/relationships/slideLayout" Target="../slideLayouts/slideLayout18.xml" /><Relationship Id="rId14" Type="http://schemas.openxmlformats.org/officeDocument/2006/relationships/slideLayout" Target="../slideLayouts/slideLayout19.xml" /><Relationship Id="rId15" Type="http://schemas.openxmlformats.org/officeDocument/2006/relationships/slideLayout" Target="../slideLayouts/slideLayout20.xml" /><Relationship Id="rId16" Type="http://schemas.openxmlformats.org/officeDocument/2006/relationships/slideLayout" Target="../slideLayouts/slideLayout21.xml" /><Relationship Id="rId17" Type="http://schemas.openxmlformats.org/officeDocument/2006/relationships/slideLayout" Target="../slideLayouts/slideLayout22.xml" /><Relationship Id="rId18" Type="http://schemas.openxmlformats.org/officeDocument/2006/relationships/slideLayout" Target="../slideLayouts/slideLayout23.xml" /><Relationship Id="rId19" Type="http://schemas.openxmlformats.org/officeDocument/2006/relationships/slideLayout" Target="../slideLayouts/slideLayout24.xml" /><Relationship Id="rId2" Type="http://schemas.openxmlformats.org/officeDocument/2006/relationships/slideLayout" Target="../slideLayouts/slideLayout7.xml" /><Relationship Id="rId20" Type="http://schemas.openxmlformats.org/officeDocument/2006/relationships/slideLayout" Target="../slideLayouts/slideLayout25.xml" /><Relationship Id="rId21" Type="http://schemas.openxmlformats.org/officeDocument/2006/relationships/slideLayout" Target="../slideLayouts/slideLayout26.xml" /><Relationship Id="rId22" Type="http://schemas.openxmlformats.org/officeDocument/2006/relationships/slideLayout" Target="../slideLayouts/slideLayout27.xml" /><Relationship Id="rId23" Type="http://schemas.openxmlformats.org/officeDocument/2006/relationships/slideLayout" Target="../slideLayouts/slideLayout28.xml" /><Relationship Id="rId24" Type="http://schemas.openxmlformats.org/officeDocument/2006/relationships/slideLayout" Target="../slideLayouts/slideLayout29.xml" /><Relationship Id="rId25" Type="http://schemas.openxmlformats.org/officeDocument/2006/relationships/slideLayout" Target="../slideLayouts/slideLayout30.xml" /><Relationship Id="rId26" Type="http://schemas.openxmlformats.org/officeDocument/2006/relationships/slideLayout" Target="../slideLayouts/slideLayout31.xml" /><Relationship Id="rId27" Type="http://schemas.openxmlformats.org/officeDocument/2006/relationships/slideLayout" Target="../slideLayouts/slideLayout32.xml" /><Relationship Id="rId28" Type="http://schemas.openxmlformats.org/officeDocument/2006/relationships/slideLayout" Target="../slideLayouts/slideLayout33.xml" /><Relationship Id="rId29" Type="http://schemas.openxmlformats.org/officeDocument/2006/relationships/slideLayout" Target="../slideLayouts/slideLayout34.xml" /><Relationship Id="rId3" Type="http://schemas.openxmlformats.org/officeDocument/2006/relationships/slideLayout" Target="../slideLayouts/slideLayout8.xml" /><Relationship Id="rId30" Type="http://schemas.openxmlformats.org/officeDocument/2006/relationships/slideLayout" Target="../slideLayouts/slideLayout35.xml" /><Relationship Id="rId31" Type="http://schemas.openxmlformats.org/officeDocument/2006/relationships/slideLayout" Target="../slideLayouts/slideLayout36.xml" /><Relationship Id="rId32" Type="http://schemas.openxmlformats.org/officeDocument/2006/relationships/slideLayout" Target="../slideLayouts/slideLayout37.xml" /><Relationship Id="rId33" Type="http://schemas.openxmlformats.org/officeDocument/2006/relationships/slideLayout" Target="../slideLayouts/slideLayout38.xml" /><Relationship Id="rId34" Type="http://schemas.openxmlformats.org/officeDocument/2006/relationships/slideLayout" Target="../slideLayouts/slideLayout39.xml" /><Relationship Id="rId35" Type="http://schemas.openxmlformats.org/officeDocument/2006/relationships/slideLayout" Target="../slideLayouts/slideLayout40.xml" /><Relationship Id="rId36" Type="http://schemas.openxmlformats.org/officeDocument/2006/relationships/slideLayout" Target="../slideLayouts/slideLayout41.xml" /><Relationship Id="rId37" Type="http://schemas.openxmlformats.org/officeDocument/2006/relationships/slideLayout" Target="../slideLayouts/slideLayout42.xml" /><Relationship Id="rId38" Type="http://schemas.openxmlformats.org/officeDocument/2006/relationships/slideLayout" Target="../slideLayouts/slideLayout43.xml" /><Relationship Id="rId39" Type="http://schemas.openxmlformats.org/officeDocument/2006/relationships/slideLayout" Target="../slideLayouts/slideLayout44.xml" /><Relationship Id="rId4" Type="http://schemas.openxmlformats.org/officeDocument/2006/relationships/slideLayout" Target="../slideLayouts/slideLayout9.xml" /><Relationship Id="rId40" Type="http://schemas.openxmlformats.org/officeDocument/2006/relationships/slideLayout" Target="../slideLayouts/slideLayout45.xml" /><Relationship Id="rId41" Type="http://schemas.openxmlformats.org/officeDocument/2006/relationships/slideLayout" Target="../slideLayouts/slideLayout46.xml" /><Relationship Id="rId42" Type="http://schemas.openxmlformats.org/officeDocument/2006/relationships/slideLayout" Target="../slideLayouts/slideLayout47.xml" /><Relationship Id="rId43" Type="http://schemas.openxmlformats.org/officeDocument/2006/relationships/slideLayout" Target="../slideLayouts/slideLayout48.xml" /><Relationship Id="rId44" Type="http://schemas.openxmlformats.org/officeDocument/2006/relationships/slideLayout" Target="../slideLayouts/slideLayout49.xml" /><Relationship Id="rId45" Type="http://schemas.openxmlformats.org/officeDocument/2006/relationships/slideLayout" Target="../slideLayouts/slideLayout50.xml" /><Relationship Id="rId46" Type="http://schemas.openxmlformats.org/officeDocument/2006/relationships/theme" Target="../theme/theme2.xml" /><Relationship Id="rId5" Type="http://schemas.openxmlformats.org/officeDocument/2006/relationships/slideLayout" Target="../slideLayouts/slideLayout10.xml" /><Relationship Id="rId6" Type="http://schemas.openxmlformats.org/officeDocument/2006/relationships/slideLayout" Target="../slideLayouts/slideLayout11.xml" /><Relationship Id="rId7" Type="http://schemas.openxmlformats.org/officeDocument/2006/relationships/slideLayout" Target="../slideLayouts/slideLayout12.xml" /><Relationship Id="rId8" Type="http://schemas.openxmlformats.org/officeDocument/2006/relationships/slideLayout" Target="../slideLayouts/slideLayout13.xml" /><Relationship Id="rId9" Type="http://schemas.openxmlformats.org/officeDocument/2006/relationships/slideLayout" Target="../slideLayouts/slideLayout14.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split orient="ver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alpha val="100000"/>
          </a:schemeClr>
        </a:solidFill>
        <a:effectLst/>
      </p:bgPr>
    </p:bg>
    <p:spTree>
      <p:nvGrpSpPr>
        <p:cNvPr id="1" name=""/>
        <p:cNvGrpSpPr/>
        <p:nvPr/>
      </p:nvGrpSpPr>
      <p:grpSpPr>
        <a:xfrm>
          <a:off x="0" y="0"/>
          <a:ext cx="0" cy="0"/>
        </a:xfrm>
      </p:grpSpPr>
      <p:sp>
        <p:nvSpPr>
          <p:cNvPr id="1026" name="Rectangle 2"/>
          <p:cNvSpPr>
            <a:spLocks noGrp="1"/>
          </p:cNvSpPr>
          <p:nvPr>
            <p:ph type="title"/>
          </p:nvPr>
        </p:nvSpPr>
        <p:spPr>
          <a:xfrm>
            <a:off x="609441" y="274638"/>
            <a:ext cx="10969943" cy="1143000"/>
          </a:xfrm>
          <a:prstGeom prst="rect">
            <a:avLst/>
          </a:prstGeom>
          <a:noFill/>
          <a:ln w="9525">
            <a:noFill/>
          </a:ln>
        </p:spPr>
        <p:txBody>
          <a:bodyPr anchor="ctr" anchorCtr="0"/>
          <a:lstStyle/>
          <a:p>
            <a:pPr lvl="0"/>
            <a:r>
              <a:rPr lang="zh-CN" altLang="en-US"/>
              <a:t>单击此处编辑母版标题样式</a:t>
            </a:r>
          </a:p>
        </p:txBody>
      </p:sp>
      <p:sp>
        <p:nvSpPr>
          <p:cNvPr id="1027" name="Rectangle 3"/>
          <p:cNvSpPr>
            <a:spLocks noGrp="1"/>
          </p:cNvSpPr>
          <p:nvPr>
            <p:ph type="body" idx="1"/>
          </p:nvPr>
        </p:nvSpPr>
        <p:spPr>
          <a:xfrm>
            <a:off x="609441" y="1600200"/>
            <a:ext cx="10969943"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p:cNvSpPr>
          <p:nvPr>
            <p:ph type="dt" sz="half" idx="2"/>
          </p:nvPr>
        </p:nvSpPr>
        <p:spPr>
          <a:xfrm>
            <a:off x="609441" y="6245225"/>
            <a:ext cx="2844059" cy="476250"/>
          </a:xfrm>
          <a:prstGeom prst="rect">
            <a:avLst/>
          </a:prstGeom>
          <a:noFill/>
          <a:ln w="9525">
            <a:noFill/>
          </a:ln>
        </p:spPr>
        <p:txBody>
          <a:bodyPr/>
          <a:lstStyle>
            <a:lvl1pPr>
              <a:defRPr sz="1400"/>
            </a:lvl1pPr>
          </a:lstStyle>
          <a:p>
            <a:pPr lvl="0" eaLnBrk="1" hangingPunct="1"/>
            <a:fld id="{BB962C8B-B14F-4D97-AF65-F5344CB8AC3E}" type="datetime1">
              <a:rPr lang="zh-CN" altLang="en-US">
                <a:latin typeface="Arial" panose="020b0604020202020204" pitchFamily="34" charset="0"/>
              </a:rPr>
              <a:t>2021/11/19</a:t>
            </a:fld>
            <a:endParaRPr lang="zh-CN" altLang="en-US">
              <a:latin typeface="Arial" panose="020b0604020202020204" pitchFamily="34" charset="0"/>
            </a:endParaRPr>
          </a:p>
        </p:txBody>
      </p:sp>
      <p:sp>
        <p:nvSpPr>
          <p:cNvPr id="1029" name="Rectangle 5"/>
          <p:cNvSpPr>
            <a:spLocks noGrp="1"/>
          </p:cNvSpPr>
          <p:nvPr>
            <p:ph type="ftr" sz="quarter" idx="3"/>
          </p:nvPr>
        </p:nvSpPr>
        <p:spPr>
          <a:xfrm>
            <a:off x="4164515" y="6245225"/>
            <a:ext cx="3859795" cy="476250"/>
          </a:xfrm>
          <a:prstGeom prst="rect">
            <a:avLst/>
          </a:prstGeom>
          <a:noFill/>
          <a:ln w="9525">
            <a:noFill/>
          </a:ln>
        </p:spPr>
        <p:txBody>
          <a:bodyPr/>
          <a:lstStyle>
            <a:lvl1pPr algn="ctr">
              <a:defRPr sz="1400"/>
            </a:lvl1pPr>
          </a:lstStyle>
          <a:p>
            <a:pPr lvl="0" eaLnBrk="1" hangingPunct="1"/>
            <a:endParaRPr lang="zh-CN" altLang="en-US">
              <a:latin typeface="Arial" panose="020b0604020202020204" pitchFamily="34" charset="0"/>
            </a:endParaRPr>
          </a:p>
        </p:txBody>
      </p:sp>
      <p:sp>
        <p:nvSpPr>
          <p:cNvPr id="1030" name="Rectangle 6"/>
          <p:cNvSpPr>
            <a:spLocks noGrp="1"/>
          </p:cNvSpPr>
          <p:nvPr>
            <p:ph type="sldNum" sz="quarter" idx="4"/>
          </p:nvPr>
        </p:nvSpPr>
        <p:spPr>
          <a:xfrm>
            <a:off x="8735325" y="6245225"/>
            <a:ext cx="2844059" cy="476250"/>
          </a:xfrm>
          <a:prstGeom prst="rect">
            <a:avLst/>
          </a:prstGeom>
          <a:noFill/>
          <a:ln w="9525">
            <a:noFill/>
          </a:ln>
        </p:spPr>
        <p:txBody>
          <a:bodyPr/>
          <a:lstStyle>
            <a:lvl1pPr algn="r">
              <a:defRPr sz="1400"/>
            </a:lvl1pPr>
          </a:lstStyle>
          <a:p>
            <a:pPr lvl="0" eaLnBrk="1" hangingPunct="1"/>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 id="2147483667" r:id="rId13"/>
    <p:sldLayoutId id="2147483668" r:id="rId14"/>
    <p:sldLayoutId id="2147483669" r:id="rId15"/>
    <p:sldLayoutId id="2147483670" r:id="rId16"/>
    <p:sldLayoutId id="2147483671" r:id="rId17"/>
    <p:sldLayoutId id="2147483672" r:id="rId18"/>
    <p:sldLayoutId id="2147483673" r:id="rId19"/>
    <p:sldLayoutId id="2147483674" r:id="rId20"/>
    <p:sldLayoutId id="2147483675" r:id="rId21"/>
    <p:sldLayoutId id="2147483676" r:id="rId22"/>
    <p:sldLayoutId id="2147483677" r:id="rId23"/>
    <p:sldLayoutId id="2147483678" r:id="rId24"/>
    <p:sldLayoutId id="2147483679" r:id="rId25"/>
    <p:sldLayoutId id="2147483680" r:id="rId26"/>
    <p:sldLayoutId id="2147483681" r:id="rId27"/>
    <p:sldLayoutId id="2147483682" r:id="rId28"/>
    <p:sldLayoutId id="2147483683" r:id="rId29"/>
    <p:sldLayoutId id="2147483684" r:id="rId30"/>
    <p:sldLayoutId id="2147483685" r:id="rId31"/>
    <p:sldLayoutId id="2147483686" r:id="rId32"/>
    <p:sldLayoutId id="2147483687" r:id="rId33"/>
    <p:sldLayoutId id="2147483688" r:id="rId34"/>
    <p:sldLayoutId id="2147483689" r:id="rId35"/>
    <p:sldLayoutId id="2147483690" r:id="rId36"/>
    <p:sldLayoutId id="2147483691" r:id="rId37"/>
    <p:sldLayoutId id="2147483692" r:id="rId38"/>
    <p:sldLayoutId id="2147483693" r:id="rId39"/>
    <p:sldLayoutId id="2147483694" r:id="rId40"/>
    <p:sldLayoutId id="2147483695" r:id="rId41"/>
    <p:sldLayoutId id="2147483696" r:id="rId42"/>
    <p:sldLayoutId id="2147483697" r:id="rId43"/>
    <p:sldLayoutId id="2147483698" r:id="rId44"/>
    <p:sldLayoutId id="2147483699" r:id="rId45"/>
  </p:sldLayoutIdLst>
  <p:transition>
    <p:split orient="vert"/>
  </p:transition>
  <p:timing/>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0.xml" /><Relationship Id="rId2" Type="http://schemas.openxmlformats.org/officeDocument/2006/relationships/slide" Target="slide2.xml" TargetMode="Internal" /><Relationship Id="rId3" Type="http://schemas.openxmlformats.org/officeDocument/2006/relationships/image" Target="../media/image3.png" /><Relationship Id="rId4" Type="http://schemas.openxmlformats.org/officeDocument/2006/relationships/slide" Target="slide4.xml" TargetMode="Internal" /><Relationship Id="rId5" Type="http://schemas.openxmlformats.org/officeDocument/2006/relationships/slide" Target="slide24.xml" TargetMode="Internal" /><Relationship Id="rId6" Type="http://schemas.openxmlformats.org/officeDocument/2006/relationships/hyperlink" Target="&#24120;&#32771;&#23383;&#38899;&#38598;&#35757;.doc" TargetMode="External" /><Relationship Id="rId7" Type="http://schemas.openxmlformats.org/officeDocument/2006/relationships/hyperlink" Target="&#24120;&#32771;&#23383;&#24418;&#38598;&#35757;.doc" TargetMode="Ex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image" Target="../media/image5.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8.xml" /><Relationship Id="rId2" Type="http://schemas.openxmlformats.org/officeDocument/2006/relationships/image" Target="../media/image8.png" /><Relationship Id="rId3" Type="http://schemas.openxmlformats.org/officeDocument/2006/relationships/image" Target="../media/image9.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image" Target="../media/image10.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9.xml" /><Relationship Id="rId2" Type="http://schemas.openxmlformats.org/officeDocument/2006/relationships/notesSlide" Target="../notesSlides/notesSlide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image" Target="../media/image11.png" /><Relationship Id="rId3" Type="http://schemas.openxmlformats.org/officeDocument/2006/relationships/image" Target="../media/image12.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13.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notesSlide" Target="../notesSlides/notesSlide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notesSlide" Target="../notesSlides/notesSlide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notesSlide" Target="../notesSlides/notesSlide5.xml" /><Relationship Id="rId3" Type="http://schemas.openxmlformats.org/officeDocument/2006/relationships/image" Target="../media/image14.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image" Target="../media/image22.png" /><Relationship Id="rId2" Type="http://schemas.openxmlformats.org/officeDocument/2006/relationships/notesSlide" Target="../notesSlides/notesSlide6.xml" /><Relationship Id="rId3" Type="http://schemas.openxmlformats.org/officeDocument/2006/relationships/image" Target="../media/image15.png" /><Relationship Id="rId4" Type="http://schemas.openxmlformats.org/officeDocument/2006/relationships/image" Target="../media/image16.png" /><Relationship Id="rId5" Type="http://schemas.openxmlformats.org/officeDocument/2006/relationships/image" Target="../media/image17.png" /><Relationship Id="rId6" Type="http://schemas.openxmlformats.org/officeDocument/2006/relationships/image" Target="../media/image18.png" /><Relationship Id="rId7" Type="http://schemas.openxmlformats.org/officeDocument/2006/relationships/image" Target="../media/image19.png" /><Relationship Id="rId8" Type="http://schemas.openxmlformats.org/officeDocument/2006/relationships/image" Target="../media/image20.png" /><Relationship Id="rId9" Type="http://schemas.openxmlformats.org/officeDocument/2006/relationships/image" Target="../media/image21.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image" Target="../media/image23.jpeg" /><Relationship Id="rId3" Type="http://schemas.openxmlformats.org/officeDocument/2006/relationships/image" Target="../media/image24.jpeg" /><Relationship Id="rId4" Type="http://schemas.openxmlformats.org/officeDocument/2006/relationships/image" Target="../media/image25.jpeg" /><Relationship Id="rId5" Type="http://schemas.openxmlformats.org/officeDocument/2006/relationships/image" Target="../media/image26.jpeg" /><Relationship Id="rId6" Type="http://schemas.openxmlformats.org/officeDocument/2006/relationships/image" Target="../media/image27.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8.xml" /><Relationship Id="rId2" Type="http://schemas.openxmlformats.org/officeDocument/2006/relationships/notesSlide" Target="../notesSlides/notesSlide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image" Target="../media/image28.png" /><Relationship Id="rId3" Type="http://schemas.openxmlformats.org/officeDocument/2006/relationships/image" Target="../media/image29.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30.png" /><Relationship Id="rId3" Type="http://schemas.openxmlformats.org/officeDocument/2006/relationships/image" Target="../media/image31.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32.png" /><Relationship Id="rId3" Type="http://schemas.openxmlformats.org/officeDocument/2006/relationships/image" Target="../media/image33.png" /><Relationship Id="rId4" Type="http://schemas.openxmlformats.org/officeDocument/2006/relationships/image" Target="../media/image3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4.xml" /><Relationship Id="rId2" Type="http://schemas.openxmlformats.org/officeDocument/2006/relationships/image" Target="../media/image5.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png" /><Relationship Id="rId3" Type="http://schemas.openxmlformats.org/officeDocument/2006/relationships/image" Target="../media/image7.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对角圆角矩形 14">
            <a:hlinkClick r:id="rId2" action="ppaction://hlinksldjump"/>
          </p:cNvPr>
          <p:cNvSpPr/>
          <p:nvPr/>
        </p:nvSpPr>
        <p:spPr>
          <a:xfrm>
            <a:off x="3430449" y="909035"/>
            <a:ext cx="4090035" cy="770255"/>
          </a:xfrm>
          <a:prstGeom prst="round2DiagRect">
            <a:avLst/>
          </a:prstGeom>
          <a:solidFill>
            <a:schemeClr val="bg1"/>
          </a:solidFill>
          <a:ln w="19050">
            <a:solidFill>
              <a:srgbClr val="4C67FD"/>
            </a:solidFill>
          </a:ln>
        </p:spPr>
        <p:style>
          <a:lnRef idx="1">
            <a:schemeClr val="accent1"/>
          </a:lnRef>
          <a:fillRef idx="2">
            <a:schemeClr val="accent1"/>
          </a:fillRef>
          <a:effectRef idx="1">
            <a:schemeClr val="accent1"/>
          </a:effectRef>
          <a:fontRef idx="minor">
            <a:schemeClr val="dk1"/>
          </a:fontRef>
        </p:style>
        <p:txBody>
          <a:bodyPr rtlCol="0" anchor="ctr">
            <a:scene3d>
              <a:camera prst="orthographicFront"/>
              <a:lightRig rig="threePt" dir="t"/>
            </a:scene3d>
          </a:bodyPr>
          <a:lstStyle/>
          <a:p>
            <a:pPr algn="l"/>
            <a:r>
              <a:rPr lang="zh-CN" altLang="en-US" sz="440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sym typeface="+mn-ea"/>
              </a:rPr>
              <a:t>考情分析</a:t>
            </a:r>
            <a:endParaRPr lang="zh-CN" altLang="en-US" sz="440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sym typeface="+mn-ea"/>
            </a:endParaRPr>
          </a:p>
        </p:txBody>
      </p:sp>
      <p:pic>
        <p:nvPicPr>
          <p:cNvPr id="5" name="图片 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0404" y="981034"/>
            <a:ext cx="595630" cy="622935"/>
          </a:xfrm>
          <a:prstGeom prst="rect">
            <a:avLst/>
          </a:prstGeom>
        </p:spPr>
      </p:pic>
      <p:grpSp>
        <p:nvGrpSpPr>
          <p:cNvPr id="32" name="组合 31"/>
          <p:cNvGrpSpPr/>
          <p:nvPr/>
        </p:nvGrpSpPr>
        <p:grpSpPr>
          <a:xfrm>
            <a:off x="3430449" y="1845022"/>
            <a:ext cx="5039930" cy="770255"/>
            <a:chOff x="4078440" y="1845022"/>
            <a:chExt cx="5039930" cy="770255"/>
          </a:xfrm>
        </p:grpSpPr>
        <p:sp>
          <p:nvSpPr>
            <p:cNvPr id="10" name="对角圆角矩形 9">
              <a:hlinkClick r:id="rId4" action="ppaction://hlinksldjump"/>
            </p:cNvPr>
            <p:cNvSpPr/>
            <p:nvPr/>
          </p:nvSpPr>
          <p:spPr>
            <a:xfrm>
              <a:off x="4078440" y="1845022"/>
              <a:ext cx="5039930" cy="770255"/>
            </a:xfrm>
            <a:prstGeom prst="round2DiagRect">
              <a:avLst/>
            </a:prstGeom>
            <a:solidFill>
              <a:schemeClr val="bg1"/>
            </a:solidFill>
            <a:ln w="19050">
              <a:solidFill>
                <a:srgbClr val="4C67FD"/>
              </a:solidFill>
            </a:ln>
          </p:spPr>
          <p:style>
            <a:lnRef idx="1">
              <a:schemeClr val="accent1"/>
            </a:lnRef>
            <a:fillRef idx="2">
              <a:schemeClr val="accent1"/>
            </a:fillRef>
            <a:effectRef idx="1">
              <a:schemeClr val="accent1"/>
            </a:effectRef>
            <a:fontRef idx="minor">
              <a:schemeClr val="dk1"/>
            </a:fontRef>
          </p:style>
          <p:txBody>
            <a:bodyPr rtlCol="0" anchor="ctr">
              <a:scene3d>
                <a:camera prst="orthographicFront"/>
                <a:lightRig rig="threePt" dir="t"/>
              </a:scene3d>
            </a:bodyPr>
            <a:lstStyle/>
            <a:p>
              <a:pPr algn="l"/>
              <a:r>
                <a:rPr lang="zh-CN" altLang="en-US" sz="440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sym typeface="+mn-ea"/>
                </a:rPr>
                <a:t>五年真题精选</a:t>
              </a:r>
              <a:endParaRPr lang="zh-CN" altLang="en-US" sz="440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sym typeface="+mn-ea"/>
              </a:endParaRPr>
            </a:p>
          </p:txBody>
        </p:sp>
        <p:pic>
          <p:nvPicPr>
            <p:cNvPr id="11" name="图片 10">
              <a:hlinkClick r:id="rId4"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4382" y="1917021"/>
              <a:ext cx="595630" cy="622935"/>
            </a:xfrm>
            <a:prstGeom prst="rect">
              <a:avLst/>
            </a:prstGeom>
          </p:spPr>
        </p:pic>
      </p:grpSp>
      <p:grpSp>
        <p:nvGrpSpPr>
          <p:cNvPr id="16" name="组合 15"/>
          <p:cNvGrpSpPr/>
          <p:nvPr/>
        </p:nvGrpSpPr>
        <p:grpSpPr>
          <a:xfrm>
            <a:off x="3430449" y="2802743"/>
            <a:ext cx="5039930" cy="770255"/>
            <a:chOff x="3862443" y="3090739"/>
            <a:chExt cx="5039930" cy="770255"/>
          </a:xfrm>
        </p:grpSpPr>
        <p:sp>
          <p:nvSpPr>
            <p:cNvPr id="13" name="对角圆角矩形 12">
              <a:hlinkClick r:id="rId5" action="ppaction://hlinksldjump"/>
            </p:cNvPr>
            <p:cNvSpPr/>
            <p:nvPr/>
          </p:nvSpPr>
          <p:spPr>
            <a:xfrm>
              <a:off x="3862443" y="3090739"/>
              <a:ext cx="5039930" cy="770255"/>
            </a:xfrm>
            <a:prstGeom prst="round2DiagRect">
              <a:avLst/>
            </a:prstGeom>
            <a:solidFill>
              <a:schemeClr val="bg1"/>
            </a:solidFill>
            <a:ln w="19050">
              <a:solidFill>
                <a:srgbClr val="4C67FD"/>
              </a:solidFill>
            </a:ln>
          </p:spPr>
          <p:style>
            <a:lnRef idx="1">
              <a:schemeClr val="accent1"/>
            </a:lnRef>
            <a:fillRef idx="2">
              <a:schemeClr val="accent1"/>
            </a:fillRef>
            <a:effectRef idx="1">
              <a:schemeClr val="accent1"/>
            </a:effectRef>
            <a:fontRef idx="minor">
              <a:schemeClr val="dk1"/>
            </a:fontRef>
          </p:style>
          <p:txBody>
            <a:bodyPr rtlCol="0" anchor="ctr">
              <a:scene3d>
                <a:camera prst="orthographicFront"/>
                <a:lightRig rig="threePt" dir="t"/>
              </a:scene3d>
            </a:bodyPr>
            <a:lstStyle/>
            <a:p>
              <a:pPr algn="l"/>
              <a:r>
                <a:rPr lang="zh-CN" altLang="en-US" sz="440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sym typeface="+mn-ea"/>
                </a:rPr>
                <a:t>中考考点突破</a:t>
              </a:r>
              <a:endParaRPr lang="zh-CN" altLang="en-US" sz="440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sym typeface="+mn-ea"/>
              </a:endParaRPr>
            </a:p>
          </p:txBody>
        </p:sp>
        <p:pic>
          <p:nvPicPr>
            <p:cNvPr id="14" name="图片 13">
              <a:hlinkClick r:id="rId4"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82383" y="3141004"/>
              <a:ext cx="595630" cy="622935"/>
            </a:xfrm>
            <a:prstGeom prst="rect">
              <a:avLst/>
            </a:prstGeom>
          </p:spPr>
        </p:pic>
      </p:grpSp>
      <p:grpSp>
        <p:nvGrpSpPr>
          <p:cNvPr id="18" name="组合 17"/>
          <p:cNvGrpSpPr/>
          <p:nvPr/>
        </p:nvGrpSpPr>
        <p:grpSpPr>
          <a:xfrm>
            <a:off x="3430449" y="3860994"/>
            <a:ext cx="5039930" cy="770255"/>
            <a:chOff x="4006441" y="2781009"/>
            <a:chExt cx="5039930" cy="770255"/>
          </a:xfrm>
        </p:grpSpPr>
        <p:sp>
          <p:nvSpPr>
            <p:cNvPr id="19" name="对角圆角矩形 18">
              <a:hlinkClick r:id="rId6" action="ppaction://hlinkfile"/>
            </p:cNvPr>
            <p:cNvSpPr/>
            <p:nvPr/>
          </p:nvSpPr>
          <p:spPr>
            <a:xfrm>
              <a:off x="4006441" y="2781009"/>
              <a:ext cx="5039930" cy="770255"/>
            </a:xfrm>
            <a:prstGeom prst="round2DiagRect">
              <a:avLst/>
            </a:prstGeom>
            <a:solidFill>
              <a:schemeClr val="bg1"/>
            </a:solidFill>
            <a:ln w="19050">
              <a:solidFill>
                <a:srgbClr val="4C67FD"/>
              </a:solidFill>
            </a:ln>
          </p:spPr>
          <p:style>
            <a:lnRef idx="1">
              <a:schemeClr val="accent1"/>
            </a:lnRef>
            <a:fillRef idx="2">
              <a:schemeClr val="accent1"/>
            </a:fillRef>
            <a:effectRef idx="1">
              <a:schemeClr val="accent1"/>
            </a:effectRef>
            <a:fontRef idx="minor">
              <a:schemeClr val="dk1"/>
            </a:fontRef>
          </p:style>
          <p:txBody>
            <a:bodyPr rtlCol="0" anchor="ctr">
              <a:scene3d>
                <a:camera prst="orthographicFront"/>
                <a:lightRig rig="threePt" dir="t"/>
              </a:scene3d>
            </a:bodyPr>
            <a:lstStyle/>
            <a:p>
              <a:pPr algn="l"/>
              <a:r>
                <a:rPr lang="zh-CN" altLang="en-US" sz="440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sym typeface="+mn-ea"/>
                </a:rPr>
                <a:t>常考字音集训</a:t>
              </a:r>
              <a:endParaRPr lang="zh-CN" altLang="en-US" sz="440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sym typeface="+mn-ea"/>
              </a:endParaRPr>
            </a:p>
          </p:txBody>
        </p:sp>
        <p:pic>
          <p:nvPicPr>
            <p:cNvPr id="20" name="图片 19">
              <a:hlinkClick r:id="rId4"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6381" y="2853008"/>
              <a:ext cx="595630" cy="622935"/>
            </a:xfrm>
            <a:prstGeom prst="rect">
              <a:avLst/>
            </a:prstGeom>
          </p:spPr>
        </p:pic>
      </p:grpSp>
      <p:grpSp>
        <p:nvGrpSpPr>
          <p:cNvPr id="34" name="组合 33"/>
          <p:cNvGrpSpPr/>
          <p:nvPr/>
        </p:nvGrpSpPr>
        <p:grpSpPr>
          <a:xfrm>
            <a:off x="3430449" y="5012978"/>
            <a:ext cx="5039930" cy="770255"/>
            <a:chOff x="3574447" y="4674717"/>
            <a:chExt cx="5039930" cy="770255"/>
          </a:xfrm>
        </p:grpSpPr>
        <p:sp>
          <p:nvSpPr>
            <p:cNvPr id="21" name="对角圆角矩形 20">
              <a:hlinkClick r:id="rId7" action="ppaction://hlinkfile"/>
            </p:cNvPr>
            <p:cNvSpPr/>
            <p:nvPr/>
          </p:nvSpPr>
          <p:spPr>
            <a:xfrm>
              <a:off x="3574447" y="4674717"/>
              <a:ext cx="5039930" cy="770255"/>
            </a:xfrm>
            <a:prstGeom prst="round2DiagRect">
              <a:avLst/>
            </a:prstGeom>
            <a:solidFill>
              <a:schemeClr val="bg1"/>
            </a:solidFill>
            <a:ln w="19050">
              <a:solidFill>
                <a:srgbClr val="4C67FD"/>
              </a:solidFill>
            </a:ln>
          </p:spPr>
          <p:style>
            <a:lnRef idx="1">
              <a:schemeClr val="accent1"/>
            </a:lnRef>
            <a:fillRef idx="2">
              <a:schemeClr val="accent1"/>
            </a:fillRef>
            <a:effectRef idx="1">
              <a:schemeClr val="accent1"/>
            </a:effectRef>
            <a:fontRef idx="minor">
              <a:schemeClr val="dk1"/>
            </a:fontRef>
          </p:style>
          <p:txBody>
            <a:bodyPr rtlCol="0" anchor="ctr">
              <a:scene3d>
                <a:camera prst="orthographicFront"/>
                <a:lightRig rig="threePt" dir="t"/>
              </a:scene3d>
            </a:bodyPr>
            <a:lstStyle/>
            <a:p>
              <a:pPr algn="l"/>
              <a:r>
                <a:rPr lang="zh-CN" altLang="en-US" sz="440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sym typeface="+mn-ea"/>
                </a:rPr>
                <a:t>常考字形集训</a:t>
              </a:r>
              <a:endParaRPr lang="zh-CN" altLang="en-US" sz="440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sym typeface="+mn-ea"/>
              </a:endParaRPr>
            </a:p>
          </p:txBody>
        </p:sp>
        <p:pic>
          <p:nvPicPr>
            <p:cNvPr id="24" name="图片 23">
              <a:hlinkClick r:id="rId4"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94387" y="4750038"/>
              <a:ext cx="595630" cy="622935"/>
            </a:xfrm>
            <a:prstGeom prst="rect">
              <a:avLst/>
            </a:prstGeom>
          </p:spPr>
        </p:pic>
      </p:grpSp>
    </p:spTree>
  </p:cSld>
  <p:clrMapOvr>
    <a:masterClrMapping/>
  </p:clrMapOvr>
  <p:transition>
    <p:split orient="vert"/>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766486" y="1125032"/>
            <a:ext cx="10655852" cy="1311193"/>
          </a:xfrm>
          <a:prstGeom prst="rect">
            <a:avLst/>
          </a:prstGeom>
        </p:spPr>
        <p:txBody>
          <a:bodyPr wrap="square">
            <a:spAutoFit/>
          </a:bodyPr>
          <a:lstStyle/>
          <a:p>
            <a:pPr>
              <a:lnSpc>
                <a:spcPct val="150000"/>
              </a:lnSpc>
            </a:pPr>
            <a:r>
              <a:rPr lang="en-US" altLang="zh-CN" sz="2800" b="1" smtClean="0"/>
              <a:t>(2)</a:t>
            </a:r>
            <a:r>
              <a:rPr lang="zh-CN" altLang="zh-CN" sz="2800" b="1" smtClean="0"/>
              <a:t>请从上图中选择一幅作品，将正文内容用简化楷体字工整地写在田字格中。</a:t>
            </a:r>
            <a:r>
              <a:rPr lang="en-US" altLang="zh-CN" sz="2800" b="1" smtClean="0"/>
              <a:t>(3</a:t>
            </a:r>
            <a:r>
              <a:rPr lang="zh-CN" altLang="zh-CN" sz="2800" b="1" smtClean="0"/>
              <a:t>分</a:t>
            </a:r>
            <a:r>
              <a:rPr lang="en-US" altLang="zh-CN" sz="2800" b="1" smtClean="0"/>
              <a:t>)</a:t>
            </a:r>
            <a:endParaRPr lang="zh-CN" altLang="zh-CN" sz="2800" b="1" smtClean="0"/>
          </a:p>
        </p:txBody>
      </p:sp>
      <p:pic>
        <p:nvPicPr>
          <p:cNvPr id="5" name="Picture 3"/>
          <p:cNvPicPr>
            <a:picLocks noChangeAspect="1" noChangeArrowheads="1"/>
          </p:cNvPicPr>
          <p:nvPr/>
        </p:nvPicPr>
        <p:blipFill>
          <a:blip r:embed="rId2"/>
          <a:stretch>
            <a:fillRect/>
          </a:stretch>
        </p:blipFill>
        <p:spPr bwMode="auto">
          <a:xfrm>
            <a:off x="1126481" y="2853008"/>
            <a:ext cx="2857750" cy="736353"/>
          </a:xfrm>
          <a:prstGeom prst="rect">
            <a:avLst/>
          </a:prstGeom>
          <a:noFill/>
          <a:ln w="9525">
            <a:noFill/>
            <a:miter lim="800000"/>
          </a:ln>
        </p:spPr>
      </p:pic>
      <p:sp>
        <p:nvSpPr>
          <p:cNvPr id="7" name="TextBox 6"/>
          <p:cNvSpPr txBox="1"/>
          <p:nvPr/>
        </p:nvSpPr>
        <p:spPr>
          <a:xfrm>
            <a:off x="1198480" y="2977779"/>
            <a:ext cx="2735962" cy="523220"/>
          </a:xfrm>
          <a:prstGeom prst="rect">
            <a:avLst/>
          </a:prstGeom>
          <a:noFill/>
        </p:spPr>
        <p:txBody>
          <a:bodyPr wrap="square">
            <a:spAutoFit/>
          </a:bodyPr>
          <a:lstStyle/>
          <a:p>
            <a:pPr>
              <a:defRPr/>
            </a:pPr>
            <a:r>
              <a:rPr lang="zh-CN" altLang="en-US" sz="2800" smtClean="0">
                <a:solidFill>
                  <a:srgbClr val="FF0000"/>
                </a:solidFill>
                <a:latin typeface="黑体" panose="02010609060101010101" pitchFamily="49" charset="-122"/>
                <a:ea typeface="黑体" panose="02010609060101010101" pitchFamily="49" charset="-122"/>
              </a:rPr>
              <a:t>淡  泊  明  志</a:t>
            </a:r>
            <a:endParaRPr lang="zh-CN" altLang="en-US" sz="2800">
              <a:solidFill>
                <a:srgbClr val="FF0000"/>
              </a:solidFill>
              <a:latin typeface="黑体" panose="02010609060101010101" pitchFamily="49" charset="-122"/>
              <a:ea typeface="黑体" panose="02010609060101010101" pitchFamily="49" charset="-122"/>
            </a:endParaRPr>
          </a:p>
        </p:txBody>
      </p:sp>
      <p:pic>
        <p:nvPicPr>
          <p:cNvPr id="8" name="Picture 3"/>
          <p:cNvPicPr>
            <a:picLocks noChangeAspect="1" noChangeArrowheads="1"/>
          </p:cNvPicPr>
          <p:nvPr/>
        </p:nvPicPr>
        <p:blipFill>
          <a:blip r:embed="rId2"/>
          <a:stretch>
            <a:fillRect/>
          </a:stretch>
        </p:blipFill>
        <p:spPr bwMode="auto">
          <a:xfrm>
            <a:off x="4820640" y="2836645"/>
            <a:ext cx="2857750" cy="736353"/>
          </a:xfrm>
          <a:prstGeom prst="rect">
            <a:avLst/>
          </a:prstGeom>
          <a:noFill/>
          <a:ln w="9525">
            <a:noFill/>
            <a:miter lim="800000"/>
          </a:ln>
        </p:spPr>
      </p:pic>
      <p:sp>
        <p:nvSpPr>
          <p:cNvPr id="11" name="TextBox 10"/>
          <p:cNvSpPr txBox="1"/>
          <p:nvPr/>
        </p:nvSpPr>
        <p:spPr>
          <a:xfrm>
            <a:off x="4942428" y="2925007"/>
            <a:ext cx="2735962" cy="523220"/>
          </a:xfrm>
          <a:prstGeom prst="rect">
            <a:avLst/>
          </a:prstGeom>
          <a:noFill/>
        </p:spPr>
        <p:txBody>
          <a:bodyPr wrap="square">
            <a:spAutoFit/>
          </a:bodyPr>
          <a:lstStyle/>
          <a:p>
            <a:pPr>
              <a:defRPr/>
            </a:pPr>
            <a:r>
              <a:rPr lang="zh-CN" altLang="en-US" sz="2800" smtClean="0">
                <a:solidFill>
                  <a:srgbClr val="FF0000"/>
                </a:solidFill>
                <a:latin typeface="黑体" panose="02010609060101010101" pitchFamily="49" charset="-122"/>
                <a:ea typeface="黑体" panose="02010609060101010101" pitchFamily="49" charset="-122"/>
              </a:rPr>
              <a:t>宁  静  致  远</a:t>
            </a:r>
            <a:endParaRPr lang="zh-CN" altLang="en-US" sz="280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622488" y="1773023"/>
            <a:ext cx="10655852" cy="4461093"/>
          </a:xfrm>
          <a:prstGeom prst="rect">
            <a:avLst/>
          </a:prstGeom>
        </p:spPr>
        <p:txBody>
          <a:bodyPr wrap="square">
            <a:spAutoFit/>
          </a:bodyPr>
          <a:lstStyle/>
          <a:p>
            <a:pPr>
              <a:lnSpc>
                <a:spcPct val="150000"/>
              </a:lnSpc>
            </a:pPr>
            <a:r>
              <a:rPr lang="en-US" altLang="zh-CN" sz="2400" b="1" smtClean="0">
                <a:latin typeface="楷体" panose="02010609060101010101" pitchFamily="49" charset="-122"/>
                <a:ea typeface="楷体" panose="02010609060101010101" pitchFamily="49" charset="-122"/>
              </a:rPr>
              <a:t>    </a:t>
            </a:r>
            <a:r>
              <a:rPr lang="zh-CN" altLang="zh-CN" sz="2400" b="1" smtClean="0">
                <a:latin typeface="楷体" panose="02010609060101010101" pitchFamily="49" charset="-122"/>
                <a:ea typeface="楷体" panose="02010609060101010101" pitchFamily="49" charset="-122"/>
              </a:rPr>
              <a:t>①春节起源于殷商时期年头岁尾的祭神祭祖活动，是中国最盛大、最热闹、最重要的传统节日。在民间，传统意义上的春节从腊月初八的腊祭或腊月二十三或二十四的祭灶开始，一直到正月十五。</a:t>
            </a:r>
          </a:p>
          <a:p>
            <a:pPr>
              <a:lnSpc>
                <a:spcPct val="150000"/>
              </a:lnSpc>
            </a:pPr>
            <a:r>
              <a:rPr lang="en-US" altLang="zh-CN" sz="2400" b="1" smtClean="0">
                <a:latin typeface="楷体" panose="02010609060101010101" pitchFamily="49" charset="-122"/>
                <a:ea typeface="楷体" panose="02010609060101010101" pitchFamily="49" charset="-122"/>
              </a:rPr>
              <a:t>    </a:t>
            </a:r>
            <a:r>
              <a:rPr lang="zh-CN" altLang="zh-CN" sz="2400" b="1" smtClean="0">
                <a:latin typeface="楷体" panose="02010609060101010101" pitchFamily="49" charset="-122"/>
                <a:ea typeface="楷体" panose="02010609060101010101" pitchFamily="49" charset="-122"/>
              </a:rPr>
              <a:t>古时春节曾专指节气中的立春，也被视为是一年的开始。自汉武帝太初元年始，以夏年（农历）正月初一为“岁首”（即“年”），年节的日期由此固定下来。年节古称“元旦”。</a:t>
            </a:r>
            <a:r>
              <a:rPr lang="en-US" altLang="zh-CN" sz="2400" b="1" smtClean="0">
                <a:latin typeface="楷体" panose="02010609060101010101" pitchFamily="49" charset="-122"/>
                <a:ea typeface="楷体" panose="02010609060101010101" pitchFamily="49" charset="-122"/>
              </a:rPr>
              <a:t>1911</a:t>
            </a:r>
            <a:r>
              <a:rPr lang="zh-CN" altLang="zh-CN" sz="2400" b="1" smtClean="0">
                <a:latin typeface="楷体" panose="02010609060101010101" pitchFamily="49" charset="-122"/>
                <a:ea typeface="楷体" panose="02010609060101010101" pitchFamily="49" charset="-122"/>
              </a:rPr>
              <a:t>年辛亥革命以后，开始采用公历（阳历）计年，遂称公历</a:t>
            </a:r>
            <a:r>
              <a:rPr lang="en-US" altLang="zh-CN" sz="2400" b="1" smtClean="0">
                <a:latin typeface="楷体" panose="02010609060101010101" pitchFamily="49" charset="-122"/>
                <a:ea typeface="楷体" panose="02010609060101010101" pitchFamily="49" charset="-122"/>
              </a:rPr>
              <a:t>1</a:t>
            </a:r>
            <a:r>
              <a:rPr lang="zh-CN" altLang="zh-CN" sz="2400" b="1" smtClean="0">
                <a:latin typeface="楷体" panose="02010609060101010101" pitchFamily="49" charset="-122"/>
                <a:ea typeface="楷体" panose="02010609060101010101" pitchFamily="49" charset="-122"/>
              </a:rPr>
              <a:t>月</a:t>
            </a:r>
            <a:r>
              <a:rPr lang="en-US" altLang="zh-CN" sz="2400" b="1" smtClean="0">
                <a:latin typeface="楷体" panose="02010609060101010101" pitchFamily="49" charset="-122"/>
                <a:ea typeface="楷体" panose="02010609060101010101" pitchFamily="49" charset="-122"/>
              </a:rPr>
              <a:t>1</a:t>
            </a:r>
            <a:r>
              <a:rPr lang="zh-CN" altLang="zh-CN" sz="2400" b="1" smtClean="0">
                <a:latin typeface="楷体" panose="02010609060101010101" pitchFamily="49" charset="-122"/>
                <a:ea typeface="楷体" panose="02010609060101010101" pitchFamily="49" charset="-122"/>
              </a:rPr>
              <a:t>日为“元旦”，称农历正月初一为“春节”。</a:t>
            </a:r>
            <a:endParaRPr lang="en-US" altLang="zh-CN" sz="2400" b="1" smtClean="0">
              <a:latin typeface="楷体" panose="02010609060101010101" pitchFamily="49" charset="-122"/>
              <a:ea typeface="楷体" panose="02010609060101010101" pitchFamily="49" charset="-122"/>
            </a:endParaRPr>
          </a:p>
          <a:p>
            <a:pPr>
              <a:lnSpc>
                <a:spcPct val="150000"/>
              </a:lnSpc>
            </a:pPr>
            <a:r>
              <a:rPr lang="en-US" altLang="zh-CN" sz="2400" b="1" smtClean="0">
                <a:latin typeface="楷体" panose="02010609060101010101" pitchFamily="49" charset="-122"/>
                <a:ea typeface="楷体" panose="02010609060101010101" pitchFamily="49" charset="-122"/>
              </a:rPr>
              <a:t>   </a:t>
            </a:r>
            <a:r>
              <a:rPr lang="zh-CN" altLang="zh-CN" sz="2400" b="1" smtClean="0">
                <a:latin typeface="楷体" panose="02010609060101010101" pitchFamily="49" charset="-122"/>
                <a:ea typeface="楷体" panose="02010609060101010101" pitchFamily="49" charset="-122"/>
              </a:rPr>
              <a:t>现代民间习惯上把过春节又叫做过年。其实，年和春节的起源是不同的。</a:t>
            </a:r>
          </a:p>
        </p:txBody>
      </p:sp>
      <p:grpSp>
        <p:nvGrpSpPr>
          <p:cNvPr id="2" name="组合 22"/>
          <p:cNvGrpSpPr/>
          <p:nvPr/>
        </p:nvGrpSpPr>
        <p:grpSpPr>
          <a:xfrm>
            <a:off x="622488" y="981034"/>
            <a:ext cx="6335913" cy="640715"/>
            <a:chOff x="550489" y="1557026"/>
            <a:chExt cx="6335913" cy="640715"/>
          </a:xfrm>
        </p:grpSpPr>
        <p:sp>
          <p:nvSpPr>
            <p:cNvPr id="24" name="圆角矩形 23"/>
            <p:cNvSpPr/>
            <p:nvPr/>
          </p:nvSpPr>
          <p:spPr>
            <a:xfrm>
              <a:off x="694487" y="1557026"/>
              <a:ext cx="1943917" cy="640715"/>
            </a:xfrm>
            <a:prstGeom prst="roundRect">
              <a:avLst/>
            </a:prstGeom>
            <a:solidFill>
              <a:srgbClr val="4C67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19"/>
            <p:cNvSpPr txBox="1"/>
            <p:nvPr/>
          </p:nvSpPr>
          <p:spPr>
            <a:xfrm>
              <a:off x="550489" y="1557026"/>
              <a:ext cx="6335913" cy="584775"/>
            </a:xfrm>
            <a:prstGeom prst="rect">
              <a:avLst/>
            </a:prstGeom>
            <a:noFill/>
          </p:spPr>
          <p:txBody>
            <a:bodyPr wrap="square" rtlCol="0">
              <a:spAutoFit/>
            </a:bodyPr>
            <a:lstStyle/>
            <a:p>
              <a:r>
                <a:rPr lang="zh-CN" altLang="en-US" sz="3200" b="1"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语段综合 </a:t>
              </a:r>
              <a:r>
                <a:rPr lang="zh-CN" altLang="en-US" sz="2400" b="1"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zh-CN" sz="2400" b="1" smtClean="0"/>
                <a:t>省卷必考，</a:t>
              </a:r>
              <a:r>
                <a:rPr lang="en-US" altLang="zh-CN" sz="2400" b="1" smtClean="0"/>
                <a:t>5</a:t>
              </a:r>
              <a:r>
                <a:rPr lang="zh-CN" altLang="zh-CN" sz="2400" b="1" smtClean="0"/>
                <a:t>年兰州</a:t>
              </a:r>
              <a:r>
                <a:rPr lang="en-US" altLang="zh-CN" sz="2400" b="1" smtClean="0"/>
                <a:t>3</a:t>
              </a:r>
              <a:r>
                <a:rPr lang="zh-CN" altLang="zh-CN" sz="2400" b="1" smtClean="0"/>
                <a:t>考）</a:t>
              </a:r>
              <a:r>
                <a:rPr lang="zh-CN" altLang="en-US" sz="3200" b="1"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endPar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grpSp>
      <p:sp>
        <p:nvSpPr>
          <p:cNvPr id="9" name="TextBox 9"/>
          <p:cNvSpPr txBox="1">
            <a:spLocks noChangeArrowheads="1"/>
          </p:cNvSpPr>
          <p:nvPr/>
        </p:nvSpPr>
        <p:spPr bwMode="auto">
          <a:xfrm>
            <a:off x="1342478" y="5436667"/>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Tree>
  </p:cSld>
  <p:clrMapOvr>
    <a:masterClrMapping/>
  </p:clrMapOvr>
  <p:transition>
    <p:split orient="vert"/>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694487" y="981034"/>
            <a:ext cx="10655852" cy="5309980"/>
          </a:xfrm>
          <a:prstGeom prst="rect">
            <a:avLst/>
          </a:prstGeom>
        </p:spPr>
        <p:txBody>
          <a:bodyPr wrap="square">
            <a:spAutoFit/>
          </a:bodyPr>
          <a:lstStyle/>
          <a:p>
            <a:pPr>
              <a:lnSpc>
                <a:spcPct val="120000"/>
              </a:lnSpc>
            </a:pPr>
            <a:r>
              <a:rPr lang="en-US" altLang="zh-CN" sz="2600" b="1" smtClean="0">
                <a:latin typeface="楷体" panose="02010609060101010101" pitchFamily="49" charset="-122"/>
                <a:ea typeface="楷体" panose="02010609060101010101" pitchFamily="49" charset="-122"/>
              </a:rPr>
              <a:t>    </a:t>
            </a:r>
            <a:r>
              <a:rPr lang="zh-CN" altLang="zh-CN" sz="2600" b="1" smtClean="0">
                <a:latin typeface="楷体" panose="02010609060101010101" pitchFamily="49" charset="-122"/>
                <a:ea typeface="楷体" panose="02010609060101010101" pitchFamily="49" charset="-122"/>
              </a:rPr>
              <a:t>那么，“年”究竟是怎么样来的呢？民间主要有两种说法。一种说的是，古时候，有一种叫做“年”的凶猛怪兽，每到腊月三十，便要觅食人肉。一个腊月三十晚上，“年”到了一个村庄，适逢两个牧童在比赛甩牛鞭子，“年”被啪啪的鞭声吓得</a:t>
            </a:r>
            <a:r>
              <a:rPr lang="en-US" altLang="zh-CN" sz="2600" b="1" smtClean="0">
                <a:latin typeface="楷体" panose="02010609060101010101" pitchFamily="49" charset="-122"/>
                <a:ea typeface="楷体" panose="02010609060101010101" pitchFamily="49" charset="-122"/>
              </a:rPr>
              <a:t>j</a:t>
            </a:r>
            <a:r>
              <a:rPr lang="zh-CN" altLang="zh-CN" sz="2600" b="1" smtClean="0">
                <a:latin typeface="楷体" panose="02010609060101010101" pitchFamily="49" charset="-122"/>
                <a:ea typeface="楷体" panose="02010609060101010101" pitchFamily="49" charset="-122"/>
              </a:rPr>
              <a:t>ī</a:t>
            </a:r>
            <a:r>
              <a:rPr lang="en-US" altLang="zh-CN" sz="2600" b="1" smtClean="0">
                <a:latin typeface="楷体" panose="02010609060101010101" pitchFamily="49" charset="-122"/>
                <a:ea typeface="楷体" panose="02010609060101010101" pitchFamily="49" charset="-122"/>
              </a:rPr>
              <a:t>ng hu</a:t>
            </a:r>
            <a:r>
              <a:rPr lang="zh-CN" altLang="zh-CN" sz="2600" b="1" smtClean="0">
                <a:latin typeface="楷体" panose="02010609060101010101" pitchFamily="49" charset="-122"/>
                <a:ea typeface="楷体" panose="02010609060101010101" pitchFamily="49" charset="-122"/>
              </a:rPr>
              <a:t>ā</a:t>
            </a:r>
            <a:r>
              <a:rPr lang="en-US" altLang="zh-CN" sz="2600" b="1" smtClean="0">
                <a:latin typeface="楷体" panose="02010609060101010101" pitchFamily="49" charset="-122"/>
                <a:ea typeface="楷体" panose="02010609060101010101" pitchFamily="49" charset="-122"/>
              </a:rPr>
              <a:t>ng sh</a:t>
            </a:r>
            <a:r>
              <a:rPr lang="zh-CN" altLang="zh-CN" sz="2600" b="1" smtClean="0">
                <a:latin typeface="楷体" panose="02010609060101010101" pitchFamily="49" charset="-122"/>
                <a:ea typeface="楷体" panose="02010609060101010101" pitchFamily="49" charset="-122"/>
              </a:rPr>
              <a:t>ī</a:t>
            </a:r>
            <a:r>
              <a:rPr lang="en-US" altLang="zh-CN" sz="2600" b="1" smtClean="0">
                <a:latin typeface="楷体" panose="02010609060101010101" pitchFamily="49" charset="-122"/>
                <a:ea typeface="楷体" panose="02010609060101010101" pitchFamily="49" charset="-122"/>
              </a:rPr>
              <a:t> cu</a:t>
            </a:r>
            <a:r>
              <a:rPr lang="zh-CN" altLang="zh-CN" sz="2600" b="1" smtClean="0">
                <a:latin typeface="楷体" panose="02010609060101010101" pitchFamily="49" charset="-122"/>
                <a:ea typeface="楷体" panose="02010609060101010101" pitchFamily="49" charset="-122"/>
              </a:rPr>
              <a:t>ò。它窜到另一个村庄，又被一家门口晒着的大红衣裳吓得逃跑。后来它又来到了一个村庄，朝一户人家门里一瞧，只见里面灯火辉煌，刺得它头昏眼花，只好又溜了。人们由此摸准了“年”有怕响、怕红、怕光的弱点，便想到许多</a:t>
            </a:r>
            <a:r>
              <a:rPr lang="en-US" altLang="zh-CN" sz="2600" b="1" smtClean="0">
                <a:latin typeface="楷体" panose="02010609060101010101" pitchFamily="49" charset="-122"/>
                <a:ea typeface="楷体" panose="02010609060101010101" pitchFamily="49" charset="-122"/>
              </a:rPr>
              <a:t>d</a:t>
            </a:r>
            <a:r>
              <a:rPr lang="zh-CN" altLang="zh-CN" sz="2600" b="1" smtClean="0">
                <a:latin typeface="楷体" panose="02010609060101010101" pitchFamily="49" charset="-122"/>
                <a:ea typeface="楷体" panose="02010609060101010101" pitchFamily="49" charset="-122"/>
              </a:rPr>
              <a:t>ǐ</a:t>
            </a:r>
            <a:r>
              <a:rPr lang="en-US" altLang="zh-CN" sz="2600" b="1" smtClean="0">
                <a:latin typeface="楷体" panose="02010609060101010101" pitchFamily="49" charset="-122"/>
                <a:ea typeface="楷体" panose="02010609060101010101" pitchFamily="49" charset="-122"/>
              </a:rPr>
              <a:t> y</a:t>
            </a:r>
            <a:r>
              <a:rPr lang="zh-CN" altLang="zh-CN" sz="2600" b="1" smtClean="0">
                <a:latin typeface="楷体" panose="02010609060101010101" pitchFamily="49" charset="-122"/>
                <a:ea typeface="楷体" panose="02010609060101010101" pitchFamily="49" charset="-122"/>
              </a:rPr>
              <a:t>ù它的方法，如放鞭炮，于是逐渐演化成今天过年的风俗。另一种说法是，我国古代的字书把“年”字放禾部，以示风调雨顺，五谷丰登。②由于谷禾一般都是一年一熟，所以“年”便被引申为岁名了。</a:t>
            </a:r>
            <a:endParaRPr lang="zh-CN" altLang="zh-CN" sz="2600" b="1">
              <a:latin typeface="楷体" panose="02010609060101010101" pitchFamily="49" charset="-122"/>
              <a:ea typeface="楷体" panose="02010609060101010101" pitchFamily="49" charset="-122"/>
            </a:endParaRPr>
          </a:p>
        </p:txBody>
      </p:sp>
      <p:sp>
        <p:nvSpPr>
          <p:cNvPr id="7" name="TextBox 9"/>
          <p:cNvSpPr txBox="1">
            <a:spLocks noChangeArrowheads="1"/>
          </p:cNvSpPr>
          <p:nvPr/>
        </p:nvSpPr>
        <p:spPr bwMode="auto">
          <a:xfrm>
            <a:off x="10774347" y="2709010"/>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Tree>
  </p:cSld>
  <p:clrMapOvr>
    <a:masterClrMapping/>
  </p:clrMapOvr>
  <p:transition>
    <p:split orient="vert"/>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694487" y="981034"/>
            <a:ext cx="10655852" cy="4093428"/>
          </a:xfrm>
          <a:prstGeom prst="rect">
            <a:avLst/>
          </a:prstGeom>
        </p:spPr>
        <p:txBody>
          <a:bodyPr wrap="square">
            <a:spAutoFit/>
          </a:bodyPr>
          <a:lstStyle/>
          <a:p>
            <a:pPr>
              <a:lnSpc>
                <a:spcPct val="200000"/>
              </a:lnSpc>
            </a:pPr>
            <a:r>
              <a:rPr lang="zh-CN" altLang="zh-CN" sz="2600" b="1" smtClean="0"/>
              <a:t>（</a:t>
            </a:r>
            <a:r>
              <a:rPr lang="en-US" altLang="zh-CN" sz="2600" b="1" smtClean="0"/>
              <a:t>1</a:t>
            </a:r>
            <a:r>
              <a:rPr lang="zh-CN" altLang="zh-CN" sz="2600" b="1" smtClean="0"/>
              <a:t>）根据拼音，在田字格中写出汉字。（</a:t>
            </a:r>
            <a:r>
              <a:rPr lang="en-US" altLang="zh-CN" sz="2600" b="1" smtClean="0"/>
              <a:t>2</a:t>
            </a:r>
            <a:r>
              <a:rPr lang="zh-CN" altLang="zh-CN" sz="2600" b="1" smtClean="0"/>
              <a:t>分）</a:t>
            </a:r>
          </a:p>
          <a:p>
            <a:pPr>
              <a:lnSpc>
                <a:spcPct val="200000"/>
              </a:lnSpc>
            </a:pPr>
            <a:r>
              <a:rPr lang="en-US" altLang="zh-CN" sz="2600" b="1" smtClean="0"/>
              <a:t>   j</a:t>
            </a:r>
            <a:r>
              <a:rPr lang="zh-CN" altLang="zh-CN" sz="2600" b="1" smtClean="0"/>
              <a:t>ī</a:t>
            </a:r>
            <a:r>
              <a:rPr lang="en-US" altLang="zh-CN" sz="2600" b="1" smtClean="0"/>
              <a:t>ng  hu</a:t>
            </a:r>
            <a:r>
              <a:rPr lang="zh-CN" altLang="zh-CN" sz="2600" b="1" smtClean="0"/>
              <a:t>ā</a:t>
            </a:r>
            <a:r>
              <a:rPr lang="en-US" altLang="zh-CN" sz="2600" b="1" smtClean="0"/>
              <a:t>ng  sh</a:t>
            </a:r>
            <a:r>
              <a:rPr lang="zh-CN" altLang="zh-CN" sz="2600" b="1" smtClean="0"/>
              <a:t>ī</a:t>
            </a:r>
            <a:r>
              <a:rPr lang="en-US" altLang="zh-CN" sz="2600" b="1" smtClean="0"/>
              <a:t>  cu</a:t>
            </a:r>
            <a:r>
              <a:rPr lang="zh-CN" altLang="zh-CN" sz="2600" b="1" smtClean="0"/>
              <a:t>ò</a:t>
            </a:r>
            <a:r>
              <a:rPr lang="en-US" altLang="zh-CN" sz="2600" b="1" smtClean="0"/>
              <a:t>                        d</a:t>
            </a:r>
            <a:r>
              <a:rPr lang="zh-CN" altLang="zh-CN" sz="2600" b="1" smtClean="0"/>
              <a:t>ǐ</a:t>
            </a:r>
            <a:r>
              <a:rPr lang="en-US" altLang="zh-CN" sz="2600" b="1" smtClean="0"/>
              <a:t>   y</a:t>
            </a:r>
            <a:r>
              <a:rPr lang="zh-CN" altLang="zh-CN" sz="2600" b="1" smtClean="0"/>
              <a:t>ù</a:t>
            </a:r>
            <a:endParaRPr lang="en-US" altLang="zh-CN" sz="2600" b="1" smtClean="0"/>
          </a:p>
          <a:p>
            <a:pPr>
              <a:lnSpc>
                <a:spcPct val="200000"/>
              </a:lnSpc>
            </a:pPr>
            <a:endParaRPr lang="en-US" altLang="zh-CN" sz="2600" b="1" smtClean="0"/>
          </a:p>
          <a:p>
            <a:pPr>
              <a:lnSpc>
                <a:spcPct val="200000"/>
              </a:lnSpc>
            </a:pPr>
            <a:r>
              <a:rPr lang="zh-CN" altLang="zh-CN" sz="2600" b="1" smtClean="0"/>
              <a:t>（</a:t>
            </a:r>
            <a:r>
              <a:rPr lang="en-US" altLang="zh-CN" sz="2600" b="1" smtClean="0"/>
              <a:t>2</a:t>
            </a:r>
            <a:r>
              <a:rPr lang="zh-CN" altLang="zh-CN" sz="2600" b="1" smtClean="0"/>
              <a:t>）给加点字注音。（</a:t>
            </a:r>
            <a:r>
              <a:rPr lang="en-US" altLang="zh-CN" sz="2600" b="1" smtClean="0"/>
              <a:t>2</a:t>
            </a:r>
            <a:r>
              <a:rPr lang="zh-CN" altLang="zh-CN" sz="2600" b="1" smtClean="0"/>
              <a:t>分）</a:t>
            </a:r>
          </a:p>
          <a:p>
            <a:pPr>
              <a:lnSpc>
                <a:spcPct val="200000"/>
              </a:lnSpc>
            </a:pPr>
            <a:r>
              <a:rPr lang="zh-CN" altLang="zh-CN" sz="2600" b="1" smtClean="0"/>
              <a:t>遂（</a:t>
            </a:r>
            <a:r>
              <a:rPr lang="en-US" altLang="zh-CN" sz="2600" b="1" smtClean="0"/>
              <a:t>          </a:t>
            </a:r>
            <a:r>
              <a:rPr lang="zh-CN" altLang="zh-CN" sz="2600" b="1" smtClean="0"/>
              <a:t>）</a:t>
            </a:r>
            <a:r>
              <a:rPr lang="en-US" altLang="zh-CN" sz="2600" b="1" smtClean="0"/>
              <a:t>            </a:t>
            </a:r>
            <a:r>
              <a:rPr lang="zh-CN" altLang="zh-CN" sz="2600" b="1" smtClean="0"/>
              <a:t>窜（</a:t>
            </a:r>
            <a:r>
              <a:rPr lang="en-US" altLang="zh-CN" sz="2600" b="1" smtClean="0"/>
              <a:t>            </a:t>
            </a:r>
            <a:r>
              <a:rPr lang="zh-CN" altLang="zh-CN" sz="2600" b="1" smtClean="0"/>
              <a:t>）</a:t>
            </a:r>
            <a:endParaRPr lang="zh-CN" altLang="zh-CN" sz="2600" b="1"/>
          </a:p>
        </p:txBody>
      </p:sp>
      <p:pic>
        <p:nvPicPr>
          <p:cNvPr id="1026" name="Picture 2"/>
          <p:cNvPicPr>
            <a:picLocks noChangeAspect="1" noChangeArrowheads="1"/>
          </p:cNvPicPr>
          <p:nvPr/>
        </p:nvPicPr>
        <p:blipFill>
          <a:blip r:embed="rId2"/>
          <a:stretch>
            <a:fillRect/>
          </a:stretch>
        </p:blipFill>
        <p:spPr bwMode="auto">
          <a:xfrm>
            <a:off x="1054482" y="2637011"/>
            <a:ext cx="2343150" cy="628650"/>
          </a:xfrm>
          <a:prstGeom prst="rect">
            <a:avLst/>
          </a:prstGeom>
          <a:noFill/>
          <a:ln w="9525">
            <a:noFill/>
            <a:miter lim="800000"/>
          </a:ln>
        </p:spPr>
      </p:pic>
      <p:pic>
        <p:nvPicPr>
          <p:cNvPr id="1027" name="Picture 3"/>
          <p:cNvPicPr>
            <a:picLocks noChangeAspect="1" noChangeArrowheads="1"/>
          </p:cNvPicPr>
          <p:nvPr/>
        </p:nvPicPr>
        <p:blipFill>
          <a:blip r:embed="rId3"/>
          <a:stretch>
            <a:fillRect/>
          </a:stretch>
        </p:blipFill>
        <p:spPr bwMode="auto">
          <a:xfrm>
            <a:off x="5230424" y="2637011"/>
            <a:ext cx="1190625" cy="628650"/>
          </a:xfrm>
          <a:prstGeom prst="rect">
            <a:avLst/>
          </a:prstGeom>
          <a:noFill/>
          <a:ln w="9525">
            <a:noFill/>
            <a:miter lim="800000"/>
          </a:ln>
        </p:spPr>
      </p:pic>
      <p:sp>
        <p:nvSpPr>
          <p:cNvPr id="12" name="TextBox 11"/>
          <p:cNvSpPr txBox="1"/>
          <p:nvPr/>
        </p:nvSpPr>
        <p:spPr>
          <a:xfrm>
            <a:off x="1486476" y="4364987"/>
            <a:ext cx="719990" cy="523220"/>
          </a:xfrm>
          <a:prstGeom prst="rect">
            <a:avLst/>
          </a:prstGeom>
          <a:noFill/>
        </p:spPr>
        <p:txBody>
          <a:bodyPr wrap="square">
            <a:spAutoFit/>
          </a:bodyPr>
          <a:lstStyle/>
          <a:p>
            <a:pPr>
              <a:defRPr/>
            </a:pPr>
            <a:r>
              <a:rPr lang="en-US" altLang="zh-CN" sz="2800" smtClean="0">
                <a:solidFill>
                  <a:srgbClr val="FF0000"/>
                </a:solidFill>
                <a:latin typeface="黑体" panose="02010609060101010101" pitchFamily="49" charset="-122"/>
                <a:ea typeface="黑体" panose="02010609060101010101" pitchFamily="49" charset="-122"/>
              </a:rPr>
              <a:t>suì</a:t>
            </a:r>
            <a:endParaRPr lang="zh-CN" altLang="en-US" sz="2800">
              <a:solidFill>
                <a:srgbClr val="FF0000"/>
              </a:solidFill>
              <a:latin typeface="黑体" panose="02010609060101010101" pitchFamily="49" charset="-122"/>
              <a:ea typeface="黑体" panose="02010609060101010101" pitchFamily="49" charset="-122"/>
            </a:endParaRPr>
          </a:p>
        </p:txBody>
      </p:sp>
      <p:sp>
        <p:nvSpPr>
          <p:cNvPr id="13" name="TextBox 12"/>
          <p:cNvSpPr txBox="1"/>
          <p:nvPr/>
        </p:nvSpPr>
        <p:spPr>
          <a:xfrm>
            <a:off x="4078440" y="4436986"/>
            <a:ext cx="935987" cy="523220"/>
          </a:xfrm>
          <a:prstGeom prst="rect">
            <a:avLst/>
          </a:prstGeom>
          <a:noFill/>
        </p:spPr>
        <p:txBody>
          <a:bodyPr wrap="square">
            <a:spAutoFit/>
          </a:bodyPr>
          <a:lstStyle/>
          <a:p>
            <a:pPr>
              <a:defRPr/>
            </a:pPr>
            <a:r>
              <a:rPr lang="en-US" altLang="zh-CN" sz="2800" smtClean="0">
                <a:solidFill>
                  <a:srgbClr val="FF0000"/>
                </a:solidFill>
              </a:rPr>
              <a:t>cu</a:t>
            </a:r>
            <a:r>
              <a:rPr lang="zh-CN" altLang="zh-CN" sz="2800" smtClean="0">
                <a:solidFill>
                  <a:srgbClr val="FF0000"/>
                </a:solidFill>
              </a:rPr>
              <a:t>à</a:t>
            </a:r>
            <a:r>
              <a:rPr lang="en-US" altLang="zh-CN" sz="2800" smtClean="0">
                <a:solidFill>
                  <a:srgbClr val="FF0000"/>
                </a:solidFill>
              </a:rPr>
              <a:t>n</a:t>
            </a:r>
            <a:endParaRPr lang="zh-CN" altLang="en-US" sz="2800">
              <a:solidFill>
                <a:srgbClr val="FF0000"/>
              </a:solidFill>
              <a:latin typeface="黑体" panose="02010609060101010101" pitchFamily="49" charset="-122"/>
              <a:ea typeface="黑体" panose="02010609060101010101" pitchFamily="49" charset="-122"/>
            </a:endParaRPr>
          </a:p>
        </p:txBody>
      </p:sp>
      <p:sp>
        <p:nvSpPr>
          <p:cNvPr id="14" name="TextBox 9"/>
          <p:cNvSpPr txBox="1">
            <a:spLocks noChangeArrowheads="1"/>
          </p:cNvSpPr>
          <p:nvPr/>
        </p:nvSpPr>
        <p:spPr bwMode="auto">
          <a:xfrm>
            <a:off x="838485" y="4724982"/>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5" name="TextBox 9"/>
          <p:cNvSpPr txBox="1">
            <a:spLocks noChangeArrowheads="1"/>
          </p:cNvSpPr>
          <p:nvPr/>
        </p:nvSpPr>
        <p:spPr bwMode="auto">
          <a:xfrm>
            <a:off x="3430449" y="4716677"/>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6" name="TextBox 15"/>
          <p:cNvSpPr txBox="1"/>
          <p:nvPr/>
        </p:nvSpPr>
        <p:spPr>
          <a:xfrm>
            <a:off x="1126481" y="2637011"/>
            <a:ext cx="2159970" cy="523220"/>
          </a:xfrm>
          <a:prstGeom prst="rect">
            <a:avLst/>
          </a:prstGeom>
          <a:noFill/>
        </p:spPr>
        <p:txBody>
          <a:bodyPr wrap="square">
            <a:spAutoFit/>
          </a:bodyPr>
          <a:lstStyle/>
          <a:p>
            <a:pPr>
              <a:defRPr/>
            </a:pPr>
            <a:r>
              <a:rPr lang="zh-CN" altLang="en-US" sz="2800" smtClean="0">
                <a:solidFill>
                  <a:srgbClr val="FF0000"/>
                </a:solidFill>
                <a:latin typeface="黑体" panose="02010609060101010101" pitchFamily="49" charset="-122"/>
                <a:ea typeface="黑体" panose="02010609060101010101" pitchFamily="49" charset="-122"/>
              </a:rPr>
              <a:t>惊 慌 失 措</a:t>
            </a:r>
            <a:endParaRPr lang="zh-CN" altLang="en-US" sz="2800">
              <a:solidFill>
                <a:srgbClr val="FF0000"/>
              </a:solidFill>
              <a:latin typeface="黑体" panose="02010609060101010101" pitchFamily="49" charset="-122"/>
              <a:ea typeface="黑体" panose="02010609060101010101" pitchFamily="49" charset="-122"/>
            </a:endParaRPr>
          </a:p>
        </p:txBody>
      </p:sp>
      <p:sp>
        <p:nvSpPr>
          <p:cNvPr id="17" name="TextBox 16"/>
          <p:cNvSpPr txBox="1"/>
          <p:nvPr/>
        </p:nvSpPr>
        <p:spPr>
          <a:xfrm>
            <a:off x="5302423" y="2637011"/>
            <a:ext cx="1367981" cy="523220"/>
          </a:xfrm>
          <a:prstGeom prst="rect">
            <a:avLst/>
          </a:prstGeom>
          <a:noFill/>
        </p:spPr>
        <p:txBody>
          <a:bodyPr wrap="square">
            <a:spAutoFit/>
          </a:bodyPr>
          <a:lstStyle/>
          <a:p>
            <a:pPr>
              <a:defRPr/>
            </a:pPr>
            <a:r>
              <a:rPr lang="zh-CN" altLang="en-US" sz="2800" smtClean="0">
                <a:solidFill>
                  <a:srgbClr val="FF0000"/>
                </a:solidFill>
                <a:latin typeface="黑体" panose="02010609060101010101" pitchFamily="49" charset="-122"/>
                <a:ea typeface="黑体" panose="02010609060101010101" pitchFamily="49" charset="-122"/>
              </a:rPr>
              <a:t>抵 御</a:t>
            </a:r>
            <a:endParaRPr lang="zh-CN" altLang="en-US" sz="280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6" grpId="0"/>
      <p:bldP spid="1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694487" y="909035"/>
            <a:ext cx="10655852" cy="5329023"/>
          </a:xfrm>
          <a:prstGeom prst="rect">
            <a:avLst/>
          </a:prstGeom>
        </p:spPr>
        <p:txBody>
          <a:bodyPr wrap="square">
            <a:spAutoFit/>
          </a:bodyPr>
          <a:lstStyle/>
          <a:p>
            <a:pPr>
              <a:lnSpc>
                <a:spcPct val="130000"/>
              </a:lnSpc>
            </a:pPr>
            <a:r>
              <a:rPr lang="en-US" altLang="zh-CN" sz="2400" b="1" smtClean="0"/>
              <a:t>8.</a:t>
            </a:r>
            <a:r>
              <a:rPr lang="zh-CN" altLang="zh-CN" sz="2400" b="1" smtClean="0"/>
              <a:t>［</a:t>
            </a:r>
            <a:r>
              <a:rPr lang="en-US" altLang="zh-CN" sz="2400" b="1" smtClean="0"/>
              <a:t>2021</a:t>
            </a:r>
            <a:r>
              <a:rPr lang="zh-CN" altLang="zh-CN" sz="2400" b="1" smtClean="0"/>
              <a:t>兰州</a:t>
            </a:r>
            <a:r>
              <a:rPr lang="en-US" altLang="zh-CN" sz="2400" b="1" smtClean="0"/>
              <a:t>1</a:t>
            </a:r>
            <a:r>
              <a:rPr lang="zh-CN" altLang="zh-CN" sz="2400" b="1" smtClean="0"/>
              <a:t>题</a:t>
            </a:r>
            <a:r>
              <a:rPr lang="en-US" altLang="zh-CN" sz="2400" b="1" smtClean="0"/>
              <a:t>4</a:t>
            </a:r>
            <a:r>
              <a:rPr lang="zh-CN" altLang="zh-CN" sz="2400" b="1" smtClean="0"/>
              <a:t>分］下面是展览活动的前言。阅读文段，完成（</a:t>
            </a:r>
            <a:r>
              <a:rPr lang="en-US" altLang="zh-CN" sz="2400" b="1" smtClean="0"/>
              <a:t>1</a:t>
            </a:r>
            <a:r>
              <a:rPr lang="zh-CN" altLang="zh-CN" sz="2400" b="1" smtClean="0"/>
              <a:t>）（</a:t>
            </a:r>
            <a:r>
              <a:rPr lang="en-US" altLang="zh-CN" sz="2400" b="1" smtClean="0"/>
              <a:t>2</a:t>
            </a:r>
            <a:r>
              <a:rPr lang="zh-CN" altLang="zh-CN" sz="2400" b="1" smtClean="0"/>
              <a:t>）题。</a:t>
            </a:r>
          </a:p>
          <a:p>
            <a:pPr>
              <a:lnSpc>
                <a:spcPct val="130000"/>
              </a:lnSpc>
            </a:pPr>
            <a:r>
              <a:rPr lang="en-US" altLang="zh-CN" sz="2400" b="1" smtClean="0"/>
              <a:t>        </a:t>
            </a:r>
            <a:r>
              <a:rPr lang="zh-CN" altLang="zh-CN" sz="2400" b="1" smtClean="0">
                <a:latin typeface="楷体" panose="02010609060101010101" pitchFamily="49" charset="-122"/>
                <a:ea typeface="楷体" panose="02010609060101010101" pitchFamily="49" charset="-122"/>
              </a:rPr>
              <a:t>书籍是我们视接八载、心通四海的桥（</a:t>
            </a:r>
            <a:r>
              <a:rPr lang="en-US" altLang="zh-CN" sz="2400" b="1" smtClean="0">
                <a:latin typeface="楷体" panose="02010609060101010101" pitchFamily="49" charset="-122"/>
                <a:ea typeface="楷体" panose="02010609060101010101" pitchFamily="49" charset="-122"/>
              </a:rPr>
              <a:t>li</a:t>
            </a:r>
            <a:r>
              <a:rPr lang="zh-CN" altLang="zh-CN" sz="2400" b="1" smtClean="0">
                <a:latin typeface="楷体" panose="02010609060101010101" pitchFamily="49" charset="-122"/>
                <a:ea typeface="楷体" panose="02010609060101010101" pitchFamily="49" charset="-122"/>
              </a:rPr>
              <a:t>á</a:t>
            </a:r>
            <a:r>
              <a:rPr lang="en-US" altLang="zh-CN" sz="2400" b="1" smtClean="0">
                <a:latin typeface="楷体" panose="02010609060101010101" pitchFamily="49" charset="-122"/>
                <a:ea typeface="楷体" panose="02010609060101010101" pitchFamily="49" charset="-122"/>
              </a:rPr>
              <a:t>ng</a:t>
            </a:r>
            <a:r>
              <a:rPr lang="zh-CN" altLang="zh-CN" sz="2400" b="1" smtClean="0">
                <a:latin typeface="楷体" panose="02010609060101010101" pitchFamily="49" charset="-122"/>
                <a:ea typeface="楷体" panose="02010609060101010101" pitchFamily="49" charset="-122"/>
              </a:rPr>
              <a:t>）</a:t>
            </a:r>
            <a:r>
              <a:rPr lang="en-US" altLang="zh-CN" sz="2400" b="1" smtClean="0">
                <a:latin typeface="楷体" panose="02010609060101010101" pitchFamily="49" charset="-122"/>
                <a:ea typeface="楷体" panose="02010609060101010101" pitchFamily="49" charset="-122"/>
              </a:rPr>
              <a:t>_____</a:t>
            </a:r>
            <a:r>
              <a:rPr lang="zh-CN" altLang="zh-CN" sz="2400" b="1" smtClean="0">
                <a:latin typeface="楷体" panose="02010609060101010101" pitchFamily="49" charset="-122"/>
                <a:ea typeface="楷体" panose="02010609060101010101" pitchFamily="49" charset="-122"/>
              </a:rPr>
              <a:t>，是每个人来到这个世界上首先要拿到的通行证。历史愈久，文明积累愈多，人和书的关系就愈紧密相连。每一本好书，都是黑暗中的一道亮光。这一道道亮光将给我们这一叶叶扁舟暗空下的引航，直至寻找到风平浪静且又万家灯火的港湾。我们应有这样的古风：沐浴双手，然后捧卷。在一番庄严肃（</a:t>
            </a:r>
            <a:r>
              <a:rPr lang="en-US" altLang="zh-CN" sz="2400" b="1" smtClean="0">
                <a:latin typeface="楷体" panose="02010609060101010101" pitchFamily="49" charset="-122"/>
                <a:ea typeface="楷体" panose="02010609060101010101" pitchFamily="49" charset="-122"/>
              </a:rPr>
              <a:t>m</a:t>
            </a:r>
            <a:r>
              <a:rPr lang="zh-CN" altLang="zh-CN" sz="2400" b="1" smtClean="0">
                <a:latin typeface="楷体" panose="02010609060101010101" pitchFamily="49" charset="-122"/>
                <a:ea typeface="楷体" panose="02010609060101010101" pitchFamily="49" charset="-122"/>
              </a:rPr>
              <a:t>ù）</a:t>
            </a:r>
            <a:r>
              <a:rPr lang="en-US" altLang="zh-CN" sz="2400" b="1" smtClean="0">
                <a:latin typeface="楷体" panose="02010609060101010101" pitchFamily="49" charset="-122"/>
                <a:ea typeface="楷体" panose="02010609060101010101" pitchFamily="49" charset="-122"/>
              </a:rPr>
              <a:t>_____</a:t>
            </a:r>
            <a:r>
              <a:rPr lang="zh-CN" altLang="zh-CN" sz="2400" b="1" smtClean="0">
                <a:latin typeface="楷体" panose="02010609060101010101" pitchFamily="49" charset="-122"/>
                <a:ea typeface="楷体" panose="02010609060101010101" pitchFamily="49" charset="-122"/>
              </a:rPr>
              <a:t>的感觉之中，你必将得到书的神谕。</a:t>
            </a:r>
          </a:p>
          <a:p>
            <a:pPr>
              <a:lnSpc>
                <a:spcPct val="130000"/>
              </a:lnSpc>
            </a:pPr>
            <a:r>
              <a:rPr lang="zh-CN" altLang="zh-CN" sz="2400" b="1" smtClean="0"/>
              <a:t>（</a:t>
            </a:r>
            <a:r>
              <a:rPr lang="en-US" altLang="zh-CN" sz="2400" b="1" smtClean="0"/>
              <a:t>1</a:t>
            </a:r>
            <a:r>
              <a:rPr lang="zh-CN" altLang="zh-CN" sz="2400" b="1" smtClean="0"/>
              <a:t>）根据拼音，在文段横线中填入相应的汉字。</a:t>
            </a:r>
            <a:r>
              <a:rPr lang="en-US" altLang="zh-CN" sz="2400" b="1" smtClean="0"/>
              <a:t>(2</a:t>
            </a:r>
            <a:r>
              <a:rPr lang="zh-CN" altLang="zh-CN" sz="2400" b="1" smtClean="0"/>
              <a:t>分</a:t>
            </a:r>
            <a:r>
              <a:rPr lang="en-US" altLang="zh-CN" sz="2400" b="1" smtClean="0"/>
              <a:t>)</a:t>
            </a:r>
            <a:endParaRPr lang="zh-CN" altLang="zh-CN" sz="2400" b="1" smtClean="0"/>
          </a:p>
          <a:p>
            <a:pPr>
              <a:lnSpc>
                <a:spcPct val="130000"/>
              </a:lnSpc>
            </a:pPr>
            <a:r>
              <a:rPr lang="zh-CN" altLang="zh-CN" sz="2400" b="1" smtClean="0"/>
              <a:t>桥（</a:t>
            </a:r>
            <a:r>
              <a:rPr lang="en-US" altLang="zh-CN" sz="2400" b="1" smtClean="0"/>
              <a:t>li</a:t>
            </a:r>
            <a:r>
              <a:rPr lang="zh-CN" altLang="zh-CN" sz="2400" b="1" smtClean="0"/>
              <a:t>á</a:t>
            </a:r>
            <a:r>
              <a:rPr lang="en-US" altLang="zh-CN" sz="2400" b="1" smtClean="0"/>
              <a:t>ng</a:t>
            </a:r>
            <a:r>
              <a:rPr lang="zh-CN" altLang="zh-CN" sz="2400" b="1" smtClean="0"/>
              <a:t>）</a:t>
            </a:r>
            <a:r>
              <a:rPr lang="en-US" altLang="zh-CN" sz="2400" b="1" smtClean="0"/>
              <a:t>_____         </a:t>
            </a:r>
            <a:r>
              <a:rPr lang="zh-CN" altLang="zh-CN" sz="2400" b="1" smtClean="0"/>
              <a:t>肃（</a:t>
            </a:r>
            <a:r>
              <a:rPr lang="en-US" altLang="zh-CN" sz="2400" b="1" smtClean="0"/>
              <a:t>m</a:t>
            </a:r>
            <a:r>
              <a:rPr lang="zh-CN" altLang="zh-CN" sz="2400" b="1" smtClean="0"/>
              <a:t>ù）</a:t>
            </a:r>
            <a:r>
              <a:rPr lang="en-US" altLang="zh-CN" sz="2400" b="1" smtClean="0"/>
              <a:t> _____</a:t>
            </a:r>
            <a:endParaRPr lang="zh-CN" altLang="zh-CN" sz="2400" b="1" smtClean="0"/>
          </a:p>
          <a:p>
            <a:pPr>
              <a:lnSpc>
                <a:spcPct val="130000"/>
              </a:lnSpc>
            </a:pPr>
            <a:r>
              <a:rPr lang="zh-CN" altLang="zh-CN" sz="2400" b="1" smtClean="0"/>
              <a:t>（</a:t>
            </a:r>
            <a:r>
              <a:rPr lang="en-US" altLang="zh-CN" sz="2400" b="1" smtClean="0"/>
              <a:t>2</a:t>
            </a:r>
            <a:r>
              <a:rPr lang="zh-CN" altLang="zh-CN" sz="2400" b="1" smtClean="0"/>
              <a:t>）“神谕”中“谕”的意思是（</a:t>
            </a:r>
            <a:r>
              <a:rPr lang="en-US" altLang="zh-CN" sz="2400" b="1" smtClean="0"/>
              <a:t>2</a:t>
            </a:r>
            <a:r>
              <a:rPr lang="zh-CN" altLang="zh-CN" sz="2400" b="1" smtClean="0"/>
              <a:t>分）（</a:t>
            </a:r>
            <a:r>
              <a:rPr lang="en-US" altLang="zh-CN" sz="2400" b="1" smtClean="0"/>
              <a:t>       </a:t>
            </a:r>
            <a:r>
              <a:rPr lang="zh-CN" altLang="zh-CN" sz="2400" b="1" smtClean="0"/>
              <a:t>）</a:t>
            </a:r>
          </a:p>
          <a:p>
            <a:pPr>
              <a:lnSpc>
                <a:spcPct val="130000"/>
              </a:lnSpc>
            </a:pPr>
            <a:r>
              <a:rPr lang="en-US" altLang="zh-CN" sz="2400" b="1" smtClean="0"/>
              <a:t>A.</a:t>
            </a:r>
            <a:r>
              <a:rPr lang="zh-CN" altLang="zh-CN" sz="2400" b="1" smtClean="0"/>
              <a:t>告诉</a:t>
            </a:r>
            <a:r>
              <a:rPr lang="en-US" altLang="zh-CN" sz="2400" b="1" smtClean="0"/>
              <a:t>    B.</a:t>
            </a:r>
            <a:r>
              <a:rPr lang="zh-CN" altLang="zh-CN" sz="2400" b="1" smtClean="0"/>
              <a:t>知道</a:t>
            </a:r>
            <a:r>
              <a:rPr lang="en-US" altLang="zh-CN" sz="2400" b="1" smtClean="0"/>
              <a:t>    C.</a:t>
            </a:r>
            <a:r>
              <a:rPr lang="zh-CN" altLang="zh-CN" sz="2400" b="1" smtClean="0"/>
              <a:t>表明</a:t>
            </a:r>
            <a:r>
              <a:rPr lang="en-US" altLang="zh-CN" sz="2400" b="1" smtClean="0"/>
              <a:t>    D.</a:t>
            </a:r>
            <a:r>
              <a:rPr lang="zh-CN" altLang="zh-CN" sz="2400" b="1" smtClean="0"/>
              <a:t>比喻</a:t>
            </a:r>
            <a:endParaRPr lang="zh-CN" altLang="zh-CN" sz="2400" b="1"/>
          </a:p>
        </p:txBody>
      </p:sp>
      <p:sp>
        <p:nvSpPr>
          <p:cNvPr id="4" name="TextBox 3"/>
          <p:cNvSpPr txBox="1"/>
          <p:nvPr/>
        </p:nvSpPr>
        <p:spPr>
          <a:xfrm>
            <a:off x="2422463" y="4724982"/>
            <a:ext cx="575992" cy="461665"/>
          </a:xfrm>
          <a:prstGeom prst="rect">
            <a:avLst/>
          </a:prstGeom>
          <a:noFill/>
        </p:spPr>
        <p:txBody>
          <a:bodyPr wrap="square">
            <a:spAutoFit/>
          </a:bodyPr>
          <a:lstStyle/>
          <a:p>
            <a:pPr>
              <a:defRPr/>
            </a:pPr>
            <a:r>
              <a:rPr lang="zh-CN" altLang="zh-CN" sz="2400" smtClean="0">
                <a:solidFill>
                  <a:srgbClr val="FF0000"/>
                </a:solidFill>
                <a:latin typeface="黑体" panose="02010609060101010101" pitchFamily="49" charset="-122"/>
                <a:ea typeface="黑体" panose="02010609060101010101" pitchFamily="49" charset="-122"/>
              </a:rPr>
              <a:t>梁</a:t>
            </a:r>
            <a:endParaRPr lang="zh-CN" altLang="en-US" sz="2400">
              <a:solidFill>
                <a:srgbClr val="FF0000"/>
              </a:solidFill>
              <a:latin typeface="黑体" panose="02010609060101010101" pitchFamily="49" charset="-122"/>
              <a:ea typeface="黑体" panose="02010609060101010101" pitchFamily="49" charset="-122"/>
            </a:endParaRPr>
          </a:p>
        </p:txBody>
      </p:sp>
      <p:sp>
        <p:nvSpPr>
          <p:cNvPr id="5" name="TextBox 4"/>
          <p:cNvSpPr txBox="1"/>
          <p:nvPr/>
        </p:nvSpPr>
        <p:spPr>
          <a:xfrm>
            <a:off x="5158425" y="4724982"/>
            <a:ext cx="575992" cy="461665"/>
          </a:xfrm>
          <a:prstGeom prst="rect">
            <a:avLst/>
          </a:prstGeom>
          <a:noFill/>
        </p:spPr>
        <p:txBody>
          <a:bodyPr wrap="square">
            <a:spAutoFit/>
          </a:bodyPr>
          <a:lstStyle/>
          <a:p>
            <a:pPr>
              <a:defRPr/>
            </a:pPr>
            <a:r>
              <a:rPr lang="zh-CN" altLang="en-US" sz="2400" smtClean="0">
                <a:solidFill>
                  <a:srgbClr val="FF0000"/>
                </a:solidFill>
                <a:latin typeface="黑体" panose="02010609060101010101" pitchFamily="49" charset="-122"/>
                <a:ea typeface="黑体" panose="02010609060101010101" pitchFamily="49" charset="-122"/>
              </a:rPr>
              <a:t>穆</a:t>
            </a:r>
            <a:endParaRPr lang="zh-CN" altLang="en-US" sz="2400">
              <a:solidFill>
                <a:srgbClr val="FF0000"/>
              </a:solidFill>
              <a:latin typeface="黑体" panose="02010609060101010101" pitchFamily="49" charset="-122"/>
              <a:ea typeface="黑体" panose="02010609060101010101" pitchFamily="49" charset="-122"/>
            </a:endParaRPr>
          </a:p>
        </p:txBody>
      </p:sp>
      <p:sp>
        <p:nvSpPr>
          <p:cNvPr id="8" name="TextBox 7"/>
          <p:cNvSpPr txBox="1"/>
          <p:nvPr/>
        </p:nvSpPr>
        <p:spPr>
          <a:xfrm>
            <a:off x="6598405" y="5300974"/>
            <a:ext cx="359995" cy="461665"/>
          </a:xfrm>
          <a:prstGeom prst="rect">
            <a:avLst/>
          </a:prstGeom>
          <a:noFill/>
        </p:spPr>
        <p:txBody>
          <a:bodyPr wrap="square">
            <a:spAutoFit/>
          </a:bodyPr>
          <a:lstStyle/>
          <a:p>
            <a:pPr>
              <a:defRPr/>
            </a:pPr>
            <a:r>
              <a:rPr lang="en-US" altLang="zh-CN" sz="2400" smtClean="0">
                <a:solidFill>
                  <a:srgbClr val="FF0000"/>
                </a:solidFill>
                <a:latin typeface="黑体" panose="02010609060101010101" pitchFamily="49" charset="-122"/>
                <a:ea typeface="黑体" panose="02010609060101010101" pitchFamily="49" charset="-122"/>
              </a:rPr>
              <a:t>A</a:t>
            </a:r>
            <a:endParaRPr lang="zh-CN" altLang="en-US" sz="240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694487" y="909035"/>
            <a:ext cx="10655852" cy="5078313"/>
          </a:xfrm>
          <a:prstGeom prst="rect">
            <a:avLst/>
          </a:prstGeom>
        </p:spPr>
        <p:txBody>
          <a:bodyPr wrap="square">
            <a:spAutoFit/>
          </a:bodyPr>
          <a:lstStyle/>
          <a:p>
            <a:pPr>
              <a:lnSpc>
                <a:spcPct val="150000"/>
              </a:lnSpc>
            </a:pPr>
            <a:r>
              <a:rPr lang="en-US" altLang="zh-CN" sz="2400" b="1" smtClean="0"/>
              <a:t>9.</a:t>
            </a:r>
            <a:r>
              <a:rPr lang="zh-CN" altLang="zh-CN" sz="2400" b="1" smtClean="0"/>
              <a:t>［</a:t>
            </a:r>
            <a:r>
              <a:rPr lang="en-US" altLang="zh-CN" sz="2400" b="1" smtClean="0"/>
              <a:t>2020</a:t>
            </a:r>
            <a:r>
              <a:rPr lang="zh-CN" altLang="zh-CN" sz="2400" b="1" smtClean="0"/>
              <a:t>省卷</a:t>
            </a:r>
            <a:r>
              <a:rPr lang="en-US" altLang="zh-CN" sz="2400" b="1" smtClean="0"/>
              <a:t>1</a:t>
            </a:r>
            <a:r>
              <a:rPr lang="zh-CN" altLang="zh-CN" sz="2400" b="1" smtClean="0"/>
              <a:t>题</a:t>
            </a:r>
            <a:r>
              <a:rPr lang="en-US" altLang="zh-CN" sz="2400" b="1" smtClean="0"/>
              <a:t>5</a:t>
            </a:r>
            <a:r>
              <a:rPr lang="zh-CN" altLang="zh-CN" sz="2400" b="1" smtClean="0"/>
              <a:t>分］阅读下面语段，完成题目。</a:t>
            </a:r>
          </a:p>
          <a:p>
            <a:pPr>
              <a:lnSpc>
                <a:spcPct val="150000"/>
              </a:lnSpc>
            </a:pPr>
            <a:r>
              <a:rPr lang="en-US" altLang="zh-CN" sz="2400" b="1" smtClean="0"/>
              <a:t>       </a:t>
            </a:r>
            <a:r>
              <a:rPr lang="zh-CN" altLang="zh-CN" sz="2400" b="1" smtClean="0">
                <a:latin typeface="黑体" panose="02010609060101010101" pitchFamily="49" charset="-122"/>
                <a:ea typeface="黑体" panose="02010609060101010101" pitchFamily="49" charset="-122"/>
              </a:rPr>
              <a:t>【语段一】</a:t>
            </a:r>
            <a:r>
              <a:rPr lang="zh-CN" altLang="zh-CN" sz="2400" b="1" smtClean="0">
                <a:latin typeface="楷体" panose="02010609060101010101" pitchFamily="49" charset="-122"/>
                <a:ea typeface="楷体" panose="02010609060101010101" pitchFamily="49" charset="-122"/>
              </a:rPr>
              <a:t>①岁末年初，新冠肺炎疫情突袭大江南北。②这场疫情，</a:t>
            </a:r>
            <a:r>
              <a:rPr lang="en-US" altLang="zh-CN" sz="2400" b="1" smtClean="0">
                <a:latin typeface="楷体" panose="02010609060101010101" pitchFamily="49" charset="-122"/>
                <a:ea typeface="楷体" panose="02010609060101010101" pitchFamily="49" charset="-122"/>
              </a:rPr>
              <a:t>____</a:t>
            </a:r>
            <a:r>
              <a:rPr lang="zh-CN" altLang="zh-CN" sz="2400" b="1" smtClean="0">
                <a:latin typeface="楷体" panose="02010609060101010101" pitchFamily="49" charset="-122"/>
                <a:ea typeface="楷体" panose="02010609060101010101" pitchFamily="49" charset="-122"/>
              </a:rPr>
              <a:t>于“九省通衢”的湖北武汉，扩散在人流规模最大的春节假期，成为新中国成立以来在我国发生的传播速度最快、感染范围最广、防控难度最大。③在决胜全面建成小康社会、决战</a:t>
            </a:r>
            <a:r>
              <a:rPr lang="en-US" altLang="zh-CN" sz="2400" b="1" smtClean="0">
                <a:latin typeface="楷体" panose="02010609060101010101" pitchFamily="49" charset="-122"/>
                <a:ea typeface="楷体" panose="02010609060101010101" pitchFamily="49" charset="-122"/>
              </a:rPr>
              <a:t>____</a:t>
            </a:r>
            <a:r>
              <a:rPr lang="zh-CN" altLang="zh-CN" sz="2400" b="1" smtClean="0">
                <a:latin typeface="楷体" panose="02010609060101010101" pitchFamily="49" charset="-122"/>
                <a:ea typeface="楷体" panose="02010609060101010101" pitchFamily="49" charset="-122"/>
              </a:rPr>
              <a:t>的关键时刻，中华民族又一次面临严峻考验。</a:t>
            </a:r>
          </a:p>
          <a:p>
            <a:pPr>
              <a:lnSpc>
                <a:spcPct val="150000"/>
              </a:lnSpc>
            </a:pPr>
            <a:r>
              <a:rPr lang="en-US" altLang="zh-CN" sz="2400" b="1" smtClean="0"/>
              <a:t>      </a:t>
            </a:r>
            <a:r>
              <a:rPr lang="zh-CN" altLang="zh-CN" sz="2400" b="1" smtClean="0">
                <a:latin typeface="黑体" panose="02010609060101010101" pitchFamily="49" charset="-122"/>
                <a:ea typeface="黑体" panose="02010609060101010101" pitchFamily="49" charset="-122"/>
              </a:rPr>
              <a:t>【语段二】</a:t>
            </a:r>
            <a:r>
              <a:rPr lang="zh-CN" altLang="zh-CN" sz="2400" b="1" smtClean="0">
                <a:latin typeface="楷体" panose="02010609060101010101" pitchFamily="49" charset="-122"/>
                <a:ea typeface="楷体" panose="02010609060101010101" pitchFamily="49" charset="-122"/>
              </a:rPr>
              <a:t>面对突如其来的疫情，中国政府、中国人民不畏艰险，始终把人民生命安全和身体健康摆在第一位，按照坚定信心、同舟共济、科学防治、精准施策的总要求，坚持全民动员、联防联控、公开透明，打响了一场抗击疫情的人民战争。</a:t>
            </a:r>
            <a:endParaRPr lang="zh-CN" altLang="zh-CN" sz="2400" b="1">
              <a:latin typeface="楷体" panose="02010609060101010101" pitchFamily="49" charset="-122"/>
              <a:ea typeface="楷体" panose="02010609060101010101" pitchFamily="49" charset="-122"/>
            </a:endParaRPr>
          </a:p>
        </p:txBody>
      </p:sp>
    </p:spTree>
  </p:cSld>
  <p:clrMapOvr>
    <a:masterClrMapping/>
  </p:clrMapOvr>
  <p:transition>
    <p:split orient="vert"/>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694487" y="909035"/>
            <a:ext cx="10655852" cy="4524315"/>
          </a:xfrm>
          <a:prstGeom prst="rect">
            <a:avLst/>
          </a:prstGeom>
        </p:spPr>
        <p:txBody>
          <a:bodyPr wrap="square">
            <a:spAutoFit/>
          </a:bodyPr>
          <a:lstStyle/>
          <a:p>
            <a:pPr>
              <a:lnSpc>
                <a:spcPct val="150000"/>
              </a:lnSpc>
            </a:pPr>
            <a:r>
              <a:rPr lang="zh-CN" altLang="zh-CN" sz="2400" b="1" smtClean="0"/>
              <a:t>（</a:t>
            </a:r>
            <a:r>
              <a:rPr lang="en-US" altLang="zh-CN" sz="2400" b="1" smtClean="0"/>
              <a:t>1</a:t>
            </a:r>
            <a:r>
              <a:rPr lang="zh-CN" altLang="zh-CN" sz="2400" b="1" smtClean="0"/>
              <a:t>）上面语段中加点字的注音和横线处应填入的词语，全都正确的一项是（</a:t>
            </a:r>
            <a:r>
              <a:rPr lang="en-US" altLang="zh-CN" sz="2400" b="1" smtClean="0"/>
              <a:t>3</a:t>
            </a:r>
            <a:r>
              <a:rPr lang="zh-CN" altLang="zh-CN" sz="2400" b="1" smtClean="0"/>
              <a:t>分）（</a:t>
            </a:r>
            <a:r>
              <a:rPr lang="en-US" altLang="zh-CN" sz="2400" b="1" smtClean="0"/>
              <a:t>       </a:t>
            </a:r>
            <a:r>
              <a:rPr lang="zh-CN" altLang="zh-CN" sz="2400" b="1" smtClean="0"/>
              <a:t>）</a:t>
            </a:r>
          </a:p>
          <a:p>
            <a:pPr>
              <a:lnSpc>
                <a:spcPct val="150000"/>
              </a:lnSpc>
            </a:pPr>
            <a:r>
              <a:rPr lang="en-US" altLang="zh-CN" sz="2400" b="1" smtClean="0"/>
              <a:t>A.</a:t>
            </a:r>
            <a:r>
              <a:rPr lang="zh-CN" altLang="zh-CN" sz="2400" b="1" smtClean="0"/>
              <a:t>新冠（</a:t>
            </a:r>
            <a:r>
              <a:rPr lang="en-US" altLang="zh-CN" sz="2400" b="1" smtClean="0"/>
              <a:t>gu</a:t>
            </a:r>
            <a:r>
              <a:rPr lang="zh-CN" altLang="zh-CN" sz="2400" b="1" smtClean="0"/>
              <a:t>ā</a:t>
            </a:r>
            <a:r>
              <a:rPr lang="en-US" altLang="zh-CN" sz="2400" b="1" smtClean="0"/>
              <a:t>n)     </a:t>
            </a:r>
            <a:r>
              <a:rPr lang="zh-CN" altLang="zh-CN" sz="2400" b="1" smtClean="0"/>
              <a:t>暴发</a:t>
            </a:r>
            <a:r>
              <a:rPr lang="en-US" altLang="zh-CN" sz="2400" b="1" smtClean="0"/>
              <a:t>     </a:t>
            </a:r>
            <a:r>
              <a:rPr lang="zh-CN" altLang="zh-CN" sz="2400" b="1" smtClean="0"/>
              <a:t>脱贫攻坚</a:t>
            </a:r>
            <a:r>
              <a:rPr lang="en-US" altLang="zh-CN" sz="2400" b="1" smtClean="0"/>
              <a:t>     </a:t>
            </a:r>
            <a:r>
              <a:rPr lang="zh-CN" altLang="zh-CN" sz="2400" b="1" smtClean="0"/>
              <a:t>同舟共济（</a:t>
            </a:r>
            <a:r>
              <a:rPr lang="en-US" altLang="zh-CN" sz="2400" b="1" smtClean="0"/>
              <a:t>j</a:t>
            </a:r>
            <a:r>
              <a:rPr lang="zh-CN" altLang="zh-CN" sz="2400" b="1" smtClean="0"/>
              <a:t>ì</a:t>
            </a:r>
            <a:r>
              <a:rPr lang="en-US" altLang="zh-CN" sz="2400" b="1" smtClean="0"/>
              <a:t>)</a:t>
            </a:r>
            <a:endParaRPr lang="zh-CN" altLang="zh-CN" sz="2400" b="1" smtClean="0"/>
          </a:p>
          <a:p>
            <a:pPr>
              <a:lnSpc>
                <a:spcPct val="150000"/>
              </a:lnSpc>
            </a:pPr>
            <a:r>
              <a:rPr lang="en-US" altLang="zh-CN" sz="2400" b="1" smtClean="0"/>
              <a:t>B.</a:t>
            </a:r>
            <a:r>
              <a:rPr lang="zh-CN" altLang="zh-CN" sz="2400" b="1" smtClean="0"/>
              <a:t>新冠（</a:t>
            </a:r>
            <a:r>
              <a:rPr lang="en-US" altLang="zh-CN" sz="2400" b="1" smtClean="0"/>
              <a:t>gu</a:t>
            </a:r>
            <a:r>
              <a:rPr lang="zh-CN" altLang="zh-CN" sz="2400" b="1" smtClean="0"/>
              <a:t>à</a:t>
            </a:r>
            <a:r>
              <a:rPr lang="en-US" altLang="zh-CN" sz="2400" b="1" smtClean="0"/>
              <a:t>n)     </a:t>
            </a:r>
            <a:r>
              <a:rPr lang="zh-CN" altLang="zh-CN" sz="2400" b="1" smtClean="0"/>
              <a:t>暴发</a:t>
            </a:r>
            <a:r>
              <a:rPr lang="en-US" altLang="zh-CN" sz="2400" b="1" smtClean="0"/>
              <a:t>      </a:t>
            </a:r>
            <a:r>
              <a:rPr lang="zh-CN" altLang="zh-CN" sz="2400" b="1" smtClean="0"/>
              <a:t>脱贫攻艰</a:t>
            </a:r>
            <a:r>
              <a:rPr lang="en-US" altLang="zh-CN" sz="2400" b="1" smtClean="0"/>
              <a:t>    </a:t>
            </a:r>
            <a:r>
              <a:rPr lang="zh-CN" altLang="zh-CN" sz="2400" b="1" smtClean="0"/>
              <a:t>同舟共济（</a:t>
            </a:r>
            <a:r>
              <a:rPr lang="en-US" altLang="zh-CN" sz="2400" b="1" smtClean="0"/>
              <a:t>j</a:t>
            </a:r>
            <a:r>
              <a:rPr lang="zh-CN" altLang="zh-CN" sz="2400" b="1" smtClean="0"/>
              <a:t>ì</a:t>
            </a:r>
            <a:r>
              <a:rPr lang="en-US" altLang="zh-CN" sz="2400" b="1" smtClean="0"/>
              <a:t>)</a:t>
            </a:r>
            <a:endParaRPr lang="zh-CN" altLang="zh-CN" sz="2400" b="1" smtClean="0"/>
          </a:p>
          <a:p>
            <a:pPr>
              <a:lnSpc>
                <a:spcPct val="150000"/>
              </a:lnSpc>
            </a:pPr>
            <a:r>
              <a:rPr lang="en-US" altLang="zh-CN" sz="2400" b="1" smtClean="0"/>
              <a:t>C.</a:t>
            </a:r>
            <a:r>
              <a:rPr lang="zh-CN" altLang="zh-CN" sz="2400" b="1" smtClean="0"/>
              <a:t>新冠（</a:t>
            </a:r>
            <a:r>
              <a:rPr lang="en-US" altLang="zh-CN" sz="2400" b="1" smtClean="0"/>
              <a:t>gu</a:t>
            </a:r>
            <a:r>
              <a:rPr lang="zh-CN" altLang="zh-CN" sz="2400" b="1" smtClean="0"/>
              <a:t>ā</a:t>
            </a:r>
            <a:r>
              <a:rPr lang="en-US" altLang="zh-CN" sz="2400" b="1" smtClean="0"/>
              <a:t>n)      </a:t>
            </a:r>
            <a:r>
              <a:rPr lang="zh-CN" altLang="zh-CN" sz="2400" b="1" smtClean="0"/>
              <a:t>爆发</a:t>
            </a:r>
            <a:r>
              <a:rPr lang="en-US" altLang="zh-CN" sz="2400" b="1" smtClean="0"/>
              <a:t>      </a:t>
            </a:r>
            <a:r>
              <a:rPr lang="zh-CN" altLang="zh-CN" sz="2400" b="1" smtClean="0"/>
              <a:t>脱贫攻坚</a:t>
            </a:r>
            <a:r>
              <a:rPr lang="en-US" altLang="zh-CN" sz="2400" b="1" smtClean="0"/>
              <a:t>    </a:t>
            </a:r>
            <a:r>
              <a:rPr lang="zh-CN" altLang="zh-CN" sz="2400" b="1" smtClean="0"/>
              <a:t>同舟共济（</a:t>
            </a:r>
            <a:r>
              <a:rPr lang="en-US" altLang="zh-CN" sz="2400" b="1" smtClean="0"/>
              <a:t>j</a:t>
            </a:r>
            <a:r>
              <a:rPr lang="zh-CN" altLang="zh-CN" sz="2400" b="1" smtClean="0"/>
              <a:t>ǐ）</a:t>
            </a:r>
          </a:p>
          <a:p>
            <a:pPr>
              <a:lnSpc>
                <a:spcPct val="150000"/>
              </a:lnSpc>
            </a:pPr>
            <a:r>
              <a:rPr lang="en-US" altLang="zh-CN" sz="2400" b="1" smtClean="0"/>
              <a:t>D.</a:t>
            </a:r>
            <a:r>
              <a:rPr lang="zh-CN" altLang="zh-CN" sz="2400" b="1" smtClean="0"/>
              <a:t>新冠（</a:t>
            </a:r>
            <a:r>
              <a:rPr lang="en-US" altLang="zh-CN" sz="2400" b="1" smtClean="0"/>
              <a:t>gu</a:t>
            </a:r>
            <a:r>
              <a:rPr lang="zh-CN" altLang="zh-CN" sz="2400" b="1" smtClean="0"/>
              <a:t>à</a:t>
            </a:r>
            <a:r>
              <a:rPr lang="en-US" altLang="zh-CN" sz="2400" b="1" smtClean="0"/>
              <a:t>n)      </a:t>
            </a:r>
            <a:r>
              <a:rPr lang="zh-CN" altLang="zh-CN" sz="2400" b="1" smtClean="0"/>
              <a:t>爆发</a:t>
            </a:r>
            <a:r>
              <a:rPr lang="en-US" altLang="zh-CN" sz="2400" b="1" smtClean="0"/>
              <a:t>      </a:t>
            </a:r>
            <a:r>
              <a:rPr lang="zh-CN" altLang="zh-CN" sz="2400" b="1" smtClean="0"/>
              <a:t>脱贫攻艰</a:t>
            </a:r>
            <a:r>
              <a:rPr lang="en-US" altLang="zh-CN" sz="2400" b="1" smtClean="0"/>
              <a:t>    </a:t>
            </a:r>
            <a:r>
              <a:rPr lang="zh-CN" altLang="zh-CN" sz="2400" b="1" smtClean="0"/>
              <a:t>同舟共济（</a:t>
            </a:r>
            <a:r>
              <a:rPr lang="en-US" altLang="zh-CN" sz="2400" b="1" smtClean="0"/>
              <a:t>j</a:t>
            </a:r>
            <a:r>
              <a:rPr lang="zh-CN" altLang="zh-CN" sz="2400" b="1" smtClean="0"/>
              <a:t>ǐ）</a:t>
            </a:r>
          </a:p>
          <a:p>
            <a:pPr>
              <a:lnSpc>
                <a:spcPct val="150000"/>
              </a:lnSpc>
            </a:pPr>
            <a:r>
              <a:rPr lang="en-US" altLang="zh-CN" sz="2400" b="1" smtClean="0"/>
              <a:t>(2)</a:t>
            </a:r>
            <a:r>
              <a:rPr lang="zh-CN" altLang="zh-CN" sz="2400" b="1" smtClean="0"/>
              <a:t>【语段一】中有病句，请指出是第几句，并写出修改意见。</a:t>
            </a:r>
            <a:r>
              <a:rPr lang="en-US" altLang="zh-CN" sz="2400" b="1" smtClean="0"/>
              <a:t>(2</a:t>
            </a:r>
            <a:r>
              <a:rPr lang="zh-CN" altLang="zh-CN" sz="2400" b="1" smtClean="0"/>
              <a:t>分</a:t>
            </a:r>
            <a:r>
              <a:rPr lang="en-US" altLang="zh-CN" sz="2400" b="1" smtClean="0"/>
              <a:t>) </a:t>
            </a:r>
            <a:endParaRPr lang="zh-CN" altLang="zh-CN" sz="2400" b="1" smtClean="0"/>
          </a:p>
          <a:p>
            <a:pPr>
              <a:lnSpc>
                <a:spcPct val="150000"/>
              </a:lnSpc>
            </a:pPr>
            <a:r>
              <a:rPr lang="zh-CN" altLang="zh-CN" sz="2400" b="1" smtClean="0"/>
              <a:t>第</a:t>
            </a:r>
            <a:r>
              <a:rPr lang="en-US" altLang="zh-CN" sz="2400" b="1" smtClean="0"/>
              <a:t>_____</a:t>
            </a:r>
            <a:r>
              <a:rPr lang="zh-CN" altLang="zh-CN" sz="2400" b="1" smtClean="0"/>
              <a:t>句，修改意见</a:t>
            </a:r>
            <a:r>
              <a:rPr lang="en-US" altLang="zh-CN" sz="2400" b="1" smtClean="0"/>
              <a:t>_________________________________</a:t>
            </a:r>
            <a:endParaRPr lang="zh-CN" altLang="zh-CN" sz="2400" b="1"/>
          </a:p>
        </p:txBody>
      </p:sp>
      <p:sp>
        <p:nvSpPr>
          <p:cNvPr id="3" name="TextBox 2"/>
          <p:cNvSpPr txBox="1"/>
          <p:nvPr/>
        </p:nvSpPr>
        <p:spPr>
          <a:xfrm>
            <a:off x="1774472" y="1629025"/>
            <a:ext cx="359995" cy="461665"/>
          </a:xfrm>
          <a:prstGeom prst="rect">
            <a:avLst/>
          </a:prstGeom>
          <a:noFill/>
        </p:spPr>
        <p:txBody>
          <a:bodyPr wrap="square">
            <a:spAutoFit/>
          </a:bodyPr>
          <a:lstStyle/>
          <a:p>
            <a:pPr>
              <a:defRPr/>
            </a:pPr>
            <a:r>
              <a:rPr lang="en-US" altLang="zh-CN" sz="2400" smtClean="0">
                <a:solidFill>
                  <a:srgbClr val="FF0000"/>
                </a:solidFill>
                <a:latin typeface="黑体" panose="02010609060101010101" pitchFamily="49" charset="-122"/>
                <a:ea typeface="黑体" panose="02010609060101010101" pitchFamily="49" charset="-122"/>
              </a:rPr>
              <a:t>A</a:t>
            </a:r>
            <a:endParaRPr lang="zh-CN" altLang="en-US" sz="2400">
              <a:solidFill>
                <a:srgbClr val="FF0000"/>
              </a:solidFill>
              <a:latin typeface="黑体" panose="02010609060101010101" pitchFamily="49" charset="-122"/>
              <a:ea typeface="黑体" panose="02010609060101010101" pitchFamily="49" charset="-122"/>
            </a:endParaRPr>
          </a:p>
        </p:txBody>
      </p:sp>
      <p:sp>
        <p:nvSpPr>
          <p:cNvPr id="4" name="TextBox 3"/>
          <p:cNvSpPr txBox="1"/>
          <p:nvPr/>
        </p:nvSpPr>
        <p:spPr>
          <a:xfrm>
            <a:off x="1270479" y="4839309"/>
            <a:ext cx="431994" cy="461665"/>
          </a:xfrm>
          <a:prstGeom prst="rect">
            <a:avLst/>
          </a:prstGeom>
          <a:noFill/>
        </p:spPr>
        <p:txBody>
          <a:bodyPr wrap="square">
            <a:spAutoFit/>
          </a:bodyPr>
          <a:lstStyle/>
          <a:p>
            <a:pPr>
              <a:defRPr/>
            </a:pPr>
            <a:r>
              <a:rPr lang="zh-CN" altLang="zh-CN" sz="2400" b="1" smtClean="0">
                <a:solidFill>
                  <a:srgbClr val="FF0000"/>
                </a:solidFill>
              </a:rPr>
              <a:t>②</a:t>
            </a:r>
            <a:endParaRPr lang="zh-CN" altLang="en-US" sz="2400" b="1">
              <a:solidFill>
                <a:srgbClr val="FF0000"/>
              </a:solidFill>
              <a:latin typeface="黑体" panose="02010609060101010101" pitchFamily="49" charset="-122"/>
              <a:ea typeface="黑体" panose="02010609060101010101" pitchFamily="49" charset="-122"/>
            </a:endParaRPr>
          </a:p>
        </p:txBody>
      </p:sp>
      <p:sp>
        <p:nvSpPr>
          <p:cNvPr id="5" name="TextBox 4"/>
          <p:cNvSpPr txBox="1"/>
          <p:nvPr/>
        </p:nvSpPr>
        <p:spPr>
          <a:xfrm>
            <a:off x="3934442" y="4839309"/>
            <a:ext cx="4751934" cy="461665"/>
          </a:xfrm>
          <a:prstGeom prst="rect">
            <a:avLst/>
          </a:prstGeom>
          <a:noFill/>
        </p:spPr>
        <p:txBody>
          <a:bodyPr wrap="square">
            <a:spAutoFit/>
          </a:bodyPr>
          <a:lstStyle/>
          <a:p>
            <a:pPr>
              <a:defRPr/>
            </a:pPr>
            <a:r>
              <a:rPr lang="zh-CN" altLang="zh-CN" sz="2400" smtClean="0">
                <a:solidFill>
                  <a:srgbClr val="FF0000"/>
                </a:solidFill>
                <a:latin typeface="黑体" panose="02010609060101010101" pitchFamily="49" charset="-122"/>
                <a:ea typeface="黑体" panose="02010609060101010101" pitchFamily="49" charset="-122"/>
              </a:rPr>
              <a:t>在句末添加“的公共卫生事件”。</a:t>
            </a:r>
            <a:endParaRPr lang="zh-CN" altLang="en-US" sz="24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694487" y="909035"/>
            <a:ext cx="10655852" cy="5078313"/>
            <a:chOff x="694487" y="909035"/>
            <a:chExt cx="10655852" cy="5078313"/>
          </a:xfrm>
        </p:grpSpPr>
        <p:sp>
          <p:nvSpPr>
            <p:cNvPr id="6" name="矩形 5"/>
            <p:cNvSpPr/>
            <p:nvPr/>
          </p:nvSpPr>
          <p:spPr>
            <a:xfrm>
              <a:off x="694487" y="909035"/>
              <a:ext cx="10655852" cy="5078313"/>
            </a:xfrm>
            <a:prstGeom prst="rect">
              <a:avLst/>
            </a:prstGeom>
          </p:spPr>
          <p:txBody>
            <a:bodyPr wrap="square">
              <a:spAutoFit/>
            </a:bodyPr>
            <a:lstStyle/>
            <a:p>
              <a:pPr>
                <a:lnSpc>
                  <a:spcPct val="150000"/>
                </a:lnSpc>
              </a:pPr>
              <a:r>
                <a:rPr lang="en-US" altLang="zh-CN" sz="2400" b="1" smtClean="0"/>
                <a:t>10.</a:t>
              </a:r>
              <a:r>
                <a:rPr lang="zh-CN" altLang="zh-CN" sz="2400" b="1" smtClean="0"/>
                <a:t>［</a:t>
              </a:r>
              <a:r>
                <a:rPr lang="en-US" altLang="zh-CN" sz="2400" b="1" smtClean="0"/>
                <a:t>2020</a:t>
              </a:r>
              <a:r>
                <a:rPr lang="zh-CN" altLang="zh-CN" sz="2400" b="1" smtClean="0"/>
                <a:t>兰州</a:t>
              </a:r>
              <a:r>
                <a:rPr lang="en-US" altLang="zh-CN" sz="2400" b="1" smtClean="0"/>
                <a:t>1</a:t>
              </a:r>
              <a:r>
                <a:rPr lang="zh-CN" altLang="zh-CN" sz="2400" b="1" smtClean="0"/>
                <a:t>题</a:t>
              </a:r>
              <a:r>
                <a:rPr lang="en-US" altLang="zh-CN" sz="2400" b="1" smtClean="0"/>
                <a:t>9</a:t>
              </a:r>
              <a:r>
                <a:rPr lang="zh-CN" altLang="zh-CN" sz="2400" b="1" smtClean="0"/>
                <a:t>分］阅读下面语段，完成（</a:t>
              </a:r>
              <a:r>
                <a:rPr lang="en-US" altLang="zh-CN" sz="2400" b="1" smtClean="0"/>
                <a:t>1</a:t>
              </a:r>
              <a:r>
                <a:rPr lang="zh-CN" altLang="zh-CN" sz="2400" b="1" smtClean="0"/>
                <a:t>）</a:t>
              </a:r>
              <a:r>
                <a:rPr lang="en-US" altLang="zh-CN" sz="2400" b="1" smtClean="0"/>
                <a:t>~</a:t>
              </a:r>
              <a:r>
                <a:rPr lang="zh-CN" altLang="zh-CN" sz="2400" b="1" smtClean="0"/>
                <a:t>（</a:t>
              </a:r>
              <a:r>
                <a:rPr lang="en-US" altLang="zh-CN" sz="2400" b="1" smtClean="0"/>
                <a:t>3</a:t>
              </a:r>
              <a:r>
                <a:rPr lang="zh-CN" altLang="zh-CN" sz="2400" b="1" smtClean="0"/>
                <a:t>）题。</a:t>
              </a:r>
            </a:p>
            <a:p>
              <a:pPr>
                <a:lnSpc>
                  <a:spcPct val="150000"/>
                </a:lnSpc>
              </a:pPr>
              <a:r>
                <a:rPr lang="en-US" altLang="zh-CN" sz="2400" b="1" smtClean="0">
                  <a:latin typeface="楷体" panose="02010609060101010101" pitchFamily="49" charset="-122"/>
                  <a:ea typeface="楷体" panose="02010609060101010101" pitchFamily="49" charset="-122"/>
                </a:rPr>
                <a:t>    </a:t>
              </a:r>
              <a:r>
                <a:rPr lang="zh-CN" altLang="zh-CN" sz="2400" b="1" smtClean="0">
                  <a:latin typeface="楷体" panose="02010609060101010101" pitchFamily="49" charset="-122"/>
                  <a:ea typeface="楷体" panose="02010609060101010101" pitchFamily="49" charset="-122"/>
                </a:rPr>
                <a:t>故宫是什么</a:t>
              </a:r>
              <a:r>
                <a:rPr lang="en-US" altLang="zh-CN" sz="2400" b="1" smtClean="0">
                  <a:latin typeface="楷体" panose="02010609060101010101" pitchFamily="49" charset="-122"/>
                  <a:ea typeface="楷体" panose="02010609060101010101" pitchFamily="49" charset="-122"/>
                </a:rPr>
                <a:t>?</a:t>
              </a:r>
              <a:r>
                <a:rPr lang="zh-CN" altLang="zh-CN" sz="2400" b="1" smtClean="0">
                  <a:latin typeface="楷体" panose="02010609060101010101" pitchFamily="49" charset="-122"/>
                  <a:ea typeface="楷体" panose="02010609060101010101" pitchFamily="49" charset="-122"/>
                </a:rPr>
                <a:t>我想说，它是一座凝聚了中华文明之美的城池。千千万万的劳动者成就了它的美。它不是帝王的私产，而是</a:t>
              </a:r>
              <a:r>
                <a:rPr lang="en-US" altLang="zh-CN" sz="2400" b="1" smtClean="0">
                  <a:latin typeface="楷体" panose="02010609060101010101" pitchFamily="49" charset="-122"/>
                  <a:ea typeface="楷体" panose="02010609060101010101" pitchFamily="49" charset="-122"/>
                </a:rPr>
                <a:t>_____</a:t>
              </a:r>
              <a:r>
                <a:rPr lang="zh-CN" altLang="zh-CN" sz="2400" b="1" smtClean="0">
                  <a:latin typeface="楷体" panose="02010609060101010101" pitchFamily="49" charset="-122"/>
                  <a:ea typeface="楷体" panose="02010609060101010101" pitchFamily="49" charset="-122"/>
                </a:rPr>
                <a:t>了整个中华民族的文明成果。世界遗产委员会对故宫的评价是</a:t>
              </a:r>
              <a:r>
                <a:rPr lang="en-US" altLang="zh-CN" sz="2400" b="1" smtClean="0">
                  <a:latin typeface="楷体" panose="02010609060101010101" pitchFamily="49" charset="-122"/>
                  <a:ea typeface="楷体" panose="02010609060101010101" pitchFamily="49" charset="-122"/>
                </a:rPr>
                <a:t>:</a:t>
              </a:r>
              <a:r>
                <a:rPr lang="zh-CN" altLang="zh-CN" sz="2400" b="1" smtClean="0">
                  <a:latin typeface="楷体" panose="02010609060101010101" pitchFamily="49" charset="-122"/>
                  <a:ea typeface="楷体" panose="02010609060101010101" pitchFamily="49" charset="-122"/>
                </a:rPr>
                <a:t>“紫禁城是五个多世纪以来中国的最高权力中心，它以园林景观和容纳了家具及工艺品的</a:t>
              </a:r>
              <a:r>
                <a:rPr lang="en-US" altLang="zh-CN" sz="2400" b="1" smtClean="0">
                  <a:latin typeface="楷体" panose="02010609060101010101" pitchFamily="49" charset="-122"/>
                  <a:ea typeface="楷体" panose="02010609060101010101" pitchFamily="49" charset="-122"/>
                </a:rPr>
                <a:t>9000</a:t>
              </a:r>
              <a:r>
                <a:rPr lang="zh-CN" altLang="zh-CN" sz="2400" b="1" smtClean="0">
                  <a:latin typeface="楷体" panose="02010609060101010101" pitchFamily="49" charset="-122"/>
                  <a:ea typeface="楷体" panose="02010609060101010101" pitchFamily="49" charset="-122"/>
                </a:rPr>
                <a:t>多个房间的</a:t>
              </a:r>
              <a:r>
                <a:rPr lang="en-US" altLang="zh-CN" sz="2400" b="1" smtClean="0">
                  <a:latin typeface="楷体" panose="02010609060101010101" pitchFamily="49" charset="-122"/>
                  <a:ea typeface="楷体" panose="02010609060101010101" pitchFamily="49" charset="-122"/>
                </a:rPr>
                <a:t>_____</a:t>
              </a:r>
              <a:r>
                <a:rPr lang="zh-CN" altLang="zh-CN" sz="2400" b="1" smtClean="0">
                  <a:latin typeface="楷体" panose="02010609060101010101" pitchFamily="49" charset="-122"/>
                  <a:ea typeface="楷体" panose="02010609060101010101" pitchFamily="49" charset="-122"/>
                </a:rPr>
                <a:t>建筑群，成为明清时代中国文明无价的历史见证。”它的美，来自时间的</a:t>
              </a:r>
              <a:r>
                <a:rPr lang="en-US" altLang="zh-CN" sz="2400" b="1" smtClean="0">
                  <a:latin typeface="楷体" panose="02010609060101010101" pitchFamily="49" charset="-122"/>
                  <a:ea typeface="楷体" panose="02010609060101010101" pitchFamily="49" charset="-122"/>
                </a:rPr>
                <a:t>y</a:t>
              </a:r>
              <a:r>
                <a:rPr lang="zh-CN" altLang="zh-CN" sz="2400" b="1" smtClean="0">
                  <a:latin typeface="楷体" panose="02010609060101010101" pitchFamily="49" charset="-122"/>
                  <a:ea typeface="楷体" panose="02010609060101010101" pitchFamily="49" charset="-122"/>
                </a:rPr>
                <a:t>ù</a:t>
              </a:r>
              <a:r>
                <a:rPr lang="en-US" altLang="zh-CN" sz="2400" b="1" smtClean="0">
                  <a:latin typeface="楷体" panose="02010609060101010101" pitchFamily="49" charset="-122"/>
                  <a:ea typeface="楷体" panose="02010609060101010101" pitchFamily="49" charset="-122"/>
                </a:rPr>
                <a:t>n</a:t>
              </a:r>
              <a:r>
                <a:rPr lang="zh-CN" altLang="zh-CN" sz="2400" b="1" smtClean="0">
                  <a:latin typeface="楷体" panose="02010609060101010101" pitchFamily="49" charset="-122"/>
                  <a:ea typeface="楷体" panose="02010609060101010101" pitchFamily="49" charset="-122"/>
                </a:rPr>
                <a:t>育，来自万物的和谐，来自我们文明中真善美的赐予。每当有恶与丑的力量试图挟持这座城，这座城中都会自生出一种力量与之</a:t>
              </a:r>
              <a:r>
                <a:rPr lang="en-US" altLang="zh-CN" sz="2400" b="1" smtClean="0">
                  <a:latin typeface="楷体" panose="02010609060101010101" pitchFamily="49" charset="-122"/>
                  <a:ea typeface="楷体" panose="02010609060101010101" pitchFamily="49" charset="-122"/>
                </a:rPr>
                <a:t>_____</a:t>
              </a:r>
              <a:r>
                <a:rPr lang="zh-CN" altLang="zh-CN" sz="2400" b="1" smtClean="0">
                  <a:latin typeface="楷体" panose="02010609060101010101" pitchFamily="49" charset="-122"/>
                  <a:ea typeface="楷体" panose="02010609060101010101" pitchFamily="49" charset="-122"/>
                </a:rPr>
                <a:t>。在这样的博</a:t>
              </a:r>
              <a:r>
                <a:rPr lang="en-US" altLang="zh-CN" sz="2400" b="1" smtClean="0">
                  <a:latin typeface="楷体" panose="02010609060101010101" pitchFamily="49" charset="-122"/>
                  <a:ea typeface="楷体" panose="02010609060101010101" pitchFamily="49" charset="-122"/>
                </a:rPr>
                <a:t>y</a:t>
              </a:r>
              <a:r>
                <a:rPr lang="zh-CN" altLang="zh-CN" sz="2400" b="1" smtClean="0">
                  <a:latin typeface="楷体" panose="02010609060101010101" pitchFamily="49" charset="-122"/>
                  <a:ea typeface="楷体" panose="02010609060101010101" pitchFamily="49" charset="-122"/>
                </a:rPr>
                <a:t>ì中，</a:t>
              </a:r>
              <a:r>
                <a:rPr lang="zh-CN" altLang="zh-CN" sz="2400" b="1" u="sng" smtClean="0">
                  <a:latin typeface="楷体" panose="02010609060101010101" pitchFamily="49" charset="-122"/>
                  <a:ea typeface="楷体" panose="02010609060101010101" pitchFamily="49" charset="-122"/>
                </a:rPr>
                <a:t>这座城不但没有被摧毁，反而变得愈发硬朗和健康。</a:t>
              </a:r>
              <a:endParaRPr lang="zh-CN" altLang="zh-CN" sz="2400" b="1" u="sng">
                <a:latin typeface="楷体" panose="02010609060101010101" pitchFamily="49" charset="-122"/>
                <a:ea typeface="楷体" panose="02010609060101010101" pitchFamily="49" charset="-122"/>
              </a:endParaRPr>
            </a:p>
          </p:txBody>
        </p:sp>
        <p:sp>
          <p:nvSpPr>
            <p:cNvPr id="7" name="TextBox 9"/>
            <p:cNvSpPr txBox="1">
              <a:spLocks noChangeArrowheads="1"/>
            </p:cNvSpPr>
            <p:nvPr/>
          </p:nvSpPr>
          <p:spPr bwMode="auto">
            <a:xfrm>
              <a:off x="5734417" y="4004992"/>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8" name="TextBox 9"/>
            <p:cNvSpPr txBox="1">
              <a:spLocks noChangeArrowheads="1"/>
            </p:cNvSpPr>
            <p:nvPr/>
          </p:nvSpPr>
          <p:spPr bwMode="auto">
            <a:xfrm>
              <a:off x="6045296" y="4004992"/>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9" name="TextBox 9"/>
            <p:cNvSpPr txBox="1">
              <a:spLocks noChangeArrowheads="1"/>
            </p:cNvSpPr>
            <p:nvPr/>
          </p:nvSpPr>
          <p:spPr bwMode="auto">
            <a:xfrm>
              <a:off x="6333292" y="4004992"/>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0" name="TextBox 9"/>
            <p:cNvSpPr txBox="1">
              <a:spLocks noChangeArrowheads="1"/>
            </p:cNvSpPr>
            <p:nvPr/>
          </p:nvSpPr>
          <p:spPr bwMode="auto">
            <a:xfrm>
              <a:off x="6670404" y="4004992"/>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grpSp>
    </p:spTree>
  </p:cSld>
  <p:clrMapOvr>
    <a:masterClrMapping/>
  </p:clrMapOvr>
  <p:transition>
    <p:split orient="vert"/>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694487" y="909035"/>
            <a:ext cx="10655852" cy="5632311"/>
          </a:xfrm>
          <a:prstGeom prst="rect">
            <a:avLst/>
          </a:prstGeom>
        </p:spPr>
        <p:txBody>
          <a:bodyPr wrap="square">
            <a:spAutoFit/>
          </a:bodyPr>
          <a:lstStyle/>
          <a:p>
            <a:pPr>
              <a:lnSpc>
                <a:spcPct val="150000"/>
              </a:lnSpc>
            </a:pPr>
            <a:r>
              <a:rPr lang="en-US" altLang="zh-CN" sz="2400" b="1" smtClean="0">
                <a:latin typeface="楷体" panose="02010609060101010101" pitchFamily="49" charset="-122"/>
                <a:ea typeface="楷体" panose="02010609060101010101" pitchFamily="49" charset="-122"/>
              </a:rPr>
              <a:t>    </a:t>
            </a:r>
            <a:r>
              <a:rPr lang="zh-CN" altLang="zh-CN" sz="2400" b="1" smtClean="0">
                <a:latin typeface="楷体" panose="02010609060101010101" pitchFamily="49" charset="-122"/>
                <a:ea typeface="楷体" panose="02010609060101010101" pitchFamily="49" charset="-122"/>
              </a:rPr>
              <a:t>站在现代的立场上，我们可以对王朝政治意义上的故宫进行</a:t>
            </a:r>
            <a:r>
              <a:rPr lang="en-US" altLang="zh-CN" sz="2400" b="1" smtClean="0">
                <a:latin typeface="楷体" panose="02010609060101010101" pitchFamily="49" charset="-122"/>
                <a:ea typeface="楷体" panose="02010609060101010101" pitchFamily="49" charset="-122"/>
              </a:rPr>
              <a:t>p</a:t>
            </a:r>
            <a:r>
              <a:rPr lang="zh-CN" altLang="zh-CN" sz="2400" b="1" smtClean="0">
                <a:latin typeface="楷体" panose="02010609060101010101" pitchFamily="49" charset="-122"/>
                <a:ea typeface="楷体" panose="02010609060101010101" pitchFamily="49" charset="-122"/>
              </a:rPr>
              <a:t>ē</a:t>
            </a:r>
            <a:r>
              <a:rPr lang="en-US" altLang="zh-CN" sz="2400" b="1" smtClean="0">
                <a:latin typeface="楷体" panose="02010609060101010101" pitchFamily="49" charset="-122"/>
                <a:ea typeface="楷体" panose="02010609060101010101" pitchFamily="49" charset="-122"/>
              </a:rPr>
              <a:t>ng</a:t>
            </a:r>
            <a:r>
              <a:rPr lang="zh-CN" altLang="zh-CN" sz="2400" b="1" smtClean="0">
                <a:latin typeface="楷体" panose="02010609060101010101" pitchFamily="49" charset="-122"/>
                <a:ea typeface="楷体" panose="02010609060101010101" pitchFamily="49" charset="-122"/>
              </a:rPr>
              <a:t>击，而对故宫的文化价值，我们不能不顶礼膜拜。紫禁城表面上是一座城，背后是一整套的价值观，几乎包含了我们文明正面价值的所有内涵。是中国人价值观的伟大，成就了这座城的伟大。</a:t>
            </a:r>
          </a:p>
          <a:p>
            <a:pPr>
              <a:lnSpc>
                <a:spcPct val="150000"/>
              </a:lnSpc>
            </a:pPr>
            <a:r>
              <a:rPr lang="zh-CN" altLang="en-US" sz="2400" b="1" smtClean="0"/>
              <a:t>（</a:t>
            </a:r>
            <a:r>
              <a:rPr lang="en-US" altLang="zh-CN" sz="2400" b="1" smtClean="0"/>
              <a:t>1</a:t>
            </a:r>
            <a:r>
              <a:rPr lang="zh-CN" altLang="en-US" sz="2400" b="1" smtClean="0"/>
              <a:t>）</a:t>
            </a:r>
            <a:r>
              <a:rPr lang="zh-CN" altLang="zh-CN" sz="2400" b="1" smtClean="0"/>
              <a:t>根据拼音，在米字格内用正楷写出相应的汉字。（</a:t>
            </a:r>
            <a:r>
              <a:rPr lang="en-US" altLang="zh-CN" sz="2400" b="1" smtClean="0"/>
              <a:t>3</a:t>
            </a:r>
            <a:r>
              <a:rPr lang="zh-CN" altLang="zh-CN" sz="2400" b="1" smtClean="0"/>
              <a:t>分）</a:t>
            </a:r>
          </a:p>
          <a:p>
            <a:pPr>
              <a:lnSpc>
                <a:spcPct val="150000"/>
              </a:lnSpc>
            </a:pPr>
            <a:r>
              <a:rPr lang="en-US" altLang="zh-CN" sz="2400" b="1" smtClean="0"/>
              <a:t>    y</a:t>
            </a:r>
            <a:r>
              <a:rPr lang="zh-CN" altLang="zh-CN" sz="2400" b="1" smtClean="0"/>
              <a:t>ù</a:t>
            </a:r>
            <a:r>
              <a:rPr lang="en-US" altLang="zh-CN" sz="2400" b="1" smtClean="0"/>
              <a:t>n</a:t>
            </a:r>
            <a:r>
              <a:rPr lang="zh-CN" altLang="zh-CN" sz="2400" b="1" smtClean="0"/>
              <a:t> 育</a:t>
            </a:r>
            <a:r>
              <a:rPr lang="en-US" altLang="zh-CN" sz="2400" b="1" smtClean="0"/>
              <a:t>      </a:t>
            </a:r>
            <a:r>
              <a:rPr lang="zh-CN" altLang="zh-CN" sz="2400" b="1" smtClean="0"/>
              <a:t>博</a:t>
            </a:r>
            <a:r>
              <a:rPr lang="en-US" altLang="zh-CN" sz="2400" b="1" smtClean="0"/>
              <a:t> y</a:t>
            </a:r>
            <a:r>
              <a:rPr lang="zh-CN" altLang="zh-CN" sz="2400" b="1" smtClean="0"/>
              <a:t>ì</a:t>
            </a:r>
            <a:r>
              <a:rPr lang="en-US" altLang="zh-CN" sz="2400" b="1" smtClean="0"/>
              <a:t>          p</a:t>
            </a:r>
            <a:r>
              <a:rPr lang="zh-CN" altLang="zh-CN" sz="2400" b="1" smtClean="0"/>
              <a:t>ē</a:t>
            </a:r>
            <a:r>
              <a:rPr lang="en-US" altLang="zh-CN" sz="2400" b="1" smtClean="0"/>
              <a:t>ng</a:t>
            </a:r>
            <a:r>
              <a:rPr lang="zh-CN" altLang="zh-CN" sz="2400" b="1" smtClean="0"/>
              <a:t> 击</a:t>
            </a:r>
            <a:endParaRPr lang="en-US" altLang="zh-CN" sz="2400" b="1" smtClean="0"/>
          </a:p>
          <a:p>
            <a:pPr>
              <a:lnSpc>
                <a:spcPct val="150000"/>
              </a:lnSpc>
            </a:pPr>
            <a:endParaRPr lang="zh-CN" altLang="zh-CN" sz="2400" b="1" smtClean="0"/>
          </a:p>
          <a:p>
            <a:pPr>
              <a:lnSpc>
                <a:spcPct val="150000"/>
              </a:lnSpc>
            </a:pPr>
            <a:r>
              <a:rPr lang="zh-CN" altLang="zh-CN" sz="2400" b="1" smtClean="0"/>
              <a:t>（</a:t>
            </a:r>
            <a:r>
              <a:rPr lang="en-US" altLang="zh-CN" sz="2400" b="1" smtClean="0"/>
              <a:t>2</a:t>
            </a:r>
            <a:r>
              <a:rPr lang="zh-CN" altLang="zh-CN" sz="2400" b="1" smtClean="0"/>
              <a:t>）依次填入上文横线处的词语，恰当的一项是（</a:t>
            </a:r>
            <a:r>
              <a:rPr lang="en-US" altLang="zh-CN" sz="2400" b="1" smtClean="0"/>
              <a:t>3</a:t>
            </a:r>
            <a:r>
              <a:rPr lang="zh-CN" altLang="zh-CN" sz="2400" b="1" smtClean="0"/>
              <a:t>分） （</a:t>
            </a:r>
            <a:r>
              <a:rPr lang="en-US" altLang="zh-CN" sz="2400" b="1" smtClean="0"/>
              <a:t>      </a:t>
            </a:r>
            <a:r>
              <a:rPr lang="zh-CN" altLang="zh-CN" sz="2400" b="1" smtClean="0"/>
              <a:t>）</a:t>
            </a:r>
            <a:r>
              <a:rPr lang="en-US" altLang="zh-CN" sz="2400" b="1" smtClean="0"/>
              <a:t> </a:t>
            </a:r>
            <a:endParaRPr lang="zh-CN" altLang="zh-CN" sz="2400" b="1" smtClean="0"/>
          </a:p>
          <a:p>
            <a:pPr>
              <a:lnSpc>
                <a:spcPct val="150000"/>
              </a:lnSpc>
            </a:pPr>
            <a:r>
              <a:rPr lang="en-US" altLang="zh-CN" sz="2400" b="1" smtClean="0"/>
              <a:t> A.</a:t>
            </a:r>
            <a:r>
              <a:rPr lang="zh-CN" altLang="zh-CN" sz="2400" b="1" smtClean="0"/>
              <a:t>体现</a:t>
            </a:r>
            <a:r>
              <a:rPr lang="en-US" altLang="zh-CN" sz="2400" b="1" smtClean="0"/>
              <a:t>      </a:t>
            </a:r>
            <a:r>
              <a:rPr lang="zh-CN" altLang="zh-CN" sz="2400" b="1" smtClean="0"/>
              <a:t>巨大</a:t>
            </a:r>
            <a:r>
              <a:rPr lang="en-US" altLang="zh-CN" sz="2400" b="1" smtClean="0"/>
              <a:t>     </a:t>
            </a:r>
            <a:r>
              <a:rPr lang="zh-CN" altLang="zh-CN" sz="2400" b="1" smtClean="0"/>
              <a:t>抵抗</a:t>
            </a:r>
            <a:r>
              <a:rPr lang="en-US" altLang="zh-CN" sz="2400" b="1" smtClean="0"/>
              <a:t>        B.</a:t>
            </a:r>
            <a:r>
              <a:rPr lang="zh-CN" altLang="zh-CN" sz="2400" b="1" smtClean="0"/>
              <a:t>体现</a:t>
            </a:r>
            <a:r>
              <a:rPr lang="en-US" altLang="zh-CN" sz="2400" b="1" smtClean="0"/>
              <a:t>     </a:t>
            </a:r>
            <a:r>
              <a:rPr lang="zh-CN" altLang="zh-CN" sz="2400" b="1" smtClean="0"/>
              <a:t>庞大</a:t>
            </a:r>
            <a:r>
              <a:rPr lang="en-US" altLang="zh-CN" sz="2400" b="1" smtClean="0"/>
              <a:t>    </a:t>
            </a:r>
            <a:r>
              <a:rPr lang="zh-CN" altLang="zh-CN" sz="2400" b="1" smtClean="0"/>
              <a:t>抗衡</a:t>
            </a:r>
          </a:p>
          <a:p>
            <a:pPr>
              <a:lnSpc>
                <a:spcPct val="150000"/>
              </a:lnSpc>
            </a:pPr>
            <a:r>
              <a:rPr lang="en-US" altLang="zh-CN" sz="2400" b="1" smtClean="0"/>
              <a:t> C.</a:t>
            </a:r>
            <a:r>
              <a:rPr lang="zh-CN" altLang="zh-CN" sz="2400" b="1" smtClean="0"/>
              <a:t>再现</a:t>
            </a:r>
            <a:r>
              <a:rPr lang="en-US" altLang="zh-CN" sz="2400" b="1" smtClean="0"/>
              <a:t>      </a:t>
            </a:r>
            <a:r>
              <a:rPr lang="zh-CN" altLang="zh-CN" sz="2400" b="1" smtClean="0"/>
              <a:t>庞大</a:t>
            </a:r>
            <a:r>
              <a:rPr lang="en-US" altLang="zh-CN" sz="2400" b="1" smtClean="0"/>
              <a:t>     </a:t>
            </a:r>
            <a:r>
              <a:rPr lang="zh-CN" altLang="zh-CN" sz="2400" b="1" smtClean="0"/>
              <a:t>抵抗</a:t>
            </a:r>
            <a:r>
              <a:rPr lang="en-US" altLang="zh-CN" sz="2400" b="1" smtClean="0"/>
              <a:t>        D.</a:t>
            </a:r>
            <a:r>
              <a:rPr lang="zh-CN" altLang="zh-CN" sz="2400" b="1" smtClean="0"/>
              <a:t>再现</a:t>
            </a:r>
            <a:r>
              <a:rPr lang="en-US" altLang="zh-CN" sz="2400" b="1" smtClean="0"/>
              <a:t>     </a:t>
            </a:r>
            <a:r>
              <a:rPr lang="zh-CN" altLang="zh-CN" sz="2400" b="1" smtClean="0"/>
              <a:t>巨大</a:t>
            </a:r>
            <a:r>
              <a:rPr lang="en-US" altLang="zh-CN" sz="2400" b="1" smtClean="0"/>
              <a:t>    </a:t>
            </a:r>
            <a:r>
              <a:rPr lang="zh-CN" altLang="zh-CN" sz="2400" b="1" smtClean="0"/>
              <a:t>抗衡</a:t>
            </a:r>
            <a:r>
              <a:rPr lang="en-US" altLang="zh-CN" sz="2400" b="1" smtClean="0"/>
              <a:t> </a:t>
            </a:r>
            <a:endParaRPr lang="zh-CN" altLang="zh-CN" sz="2400" b="1"/>
          </a:p>
        </p:txBody>
      </p:sp>
      <p:pic>
        <p:nvPicPr>
          <p:cNvPr id="3" name="图片 1"/>
          <p:cNvPicPr>
            <a:picLocks noChangeAspect="1" noChangeArrowheads="1"/>
          </p:cNvPicPr>
          <p:nvPr/>
        </p:nvPicPr>
        <p:blipFill>
          <a:blip r:embed="rId2"/>
          <a:stretch>
            <a:fillRect/>
          </a:stretch>
        </p:blipFill>
        <p:spPr bwMode="auto">
          <a:xfrm>
            <a:off x="766486" y="4148990"/>
            <a:ext cx="971550" cy="704850"/>
          </a:xfrm>
          <a:prstGeom prst="rect">
            <a:avLst/>
          </a:prstGeom>
          <a:noFill/>
          <a:ln w="9525">
            <a:noFill/>
            <a:miter lim="800000"/>
          </a:ln>
        </p:spPr>
      </p:pic>
      <p:sp>
        <p:nvSpPr>
          <p:cNvPr id="4" name="文本框 2"/>
          <p:cNvSpPr txBox="1">
            <a:spLocks noChangeArrowheads="1"/>
          </p:cNvSpPr>
          <p:nvPr/>
        </p:nvSpPr>
        <p:spPr bwMode="auto">
          <a:xfrm>
            <a:off x="998552" y="4220989"/>
            <a:ext cx="415925" cy="460375"/>
          </a:xfrm>
          <a:prstGeom prst="rect">
            <a:avLst/>
          </a:prstGeom>
          <a:noFill/>
          <a:ln w="9525">
            <a:noFill/>
            <a:miter lim="800000"/>
          </a:ln>
        </p:spPr>
        <p:txBody>
          <a:bodyPr>
            <a:spAutoFit/>
          </a:bodyPr>
          <a:lstStyle/>
          <a:p>
            <a:r>
              <a:rPr lang="zh-CN" altLang="en-US" sz="2400" b="1">
                <a:solidFill>
                  <a:srgbClr val="FF0000"/>
                </a:solidFill>
                <a:latin typeface="宋体" panose="02010600030101010101" pitchFamily="2" charset="-122"/>
              </a:rPr>
              <a:t>孕</a:t>
            </a:r>
          </a:p>
        </p:txBody>
      </p:sp>
      <p:pic>
        <p:nvPicPr>
          <p:cNvPr id="5" name="图片 1"/>
          <p:cNvPicPr>
            <a:picLocks noChangeAspect="1" noChangeArrowheads="1"/>
          </p:cNvPicPr>
          <p:nvPr/>
        </p:nvPicPr>
        <p:blipFill>
          <a:blip r:embed="rId2"/>
          <a:stretch>
            <a:fillRect/>
          </a:stretch>
        </p:blipFill>
        <p:spPr bwMode="auto">
          <a:xfrm>
            <a:off x="2278465" y="4148990"/>
            <a:ext cx="971550" cy="704850"/>
          </a:xfrm>
          <a:prstGeom prst="rect">
            <a:avLst/>
          </a:prstGeom>
          <a:noFill/>
          <a:ln w="9525">
            <a:noFill/>
            <a:miter lim="800000"/>
          </a:ln>
        </p:spPr>
      </p:pic>
      <p:sp>
        <p:nvSpPr>
          <p:cNvPr id="7" name="文本框 2"/>
          <p:cNvSpPr txBox="1">
            <a:spLocks noChangeArrowheads="1"/>
          </p:cNvSpPr>
          <p:nvPr/>
        </p:nvSpPr>
        <p:spPr bwMode="auto">
          <a:xfrm>
            <a:off x="2494462" y="4220989"/>
            <a:ext cx="415925" cy="461665"/>
          </a:xfrm>
          <a:prstGeom prst="rect">
            <a:avLst/>
          </a:prstGeom>
          <a:noFill/>
          <a:ln w="9525">
            <a:noFill/>
            <a:miter lim="800000"/>
          </a:ln>
        </p:spPr>
        <p:txBody>
          <a:bodyPr>
            <a:spAutoFit/>
          </a:bodyPr>
          <a:lstStyle/>
          <a:p>
            <a:r>
              <a:rPr lang="zh-CN" altLang="en-US" sz="2400" b="1" smtClean="0">
                <a:solidFill>
                  <a:srgbClr val="FF0000"/>
                </a:solidFill>
                <a:latin typeface="宋体" panose="02010600030101010101" pitchFamily="2" charset="-122"/>
              </a:rPr>
              <a:t>弈</a:t>
            </a:r>
            <a:endParaRPr lang="zh-CN" altLang="en-US" sz="2400" b="1">
              <a:solidFill>
                <a:srgbClr val="FF0000"/>
              </a:solidFill>
              <a:latin typeface="宋体" panose="02010600030101010101" pitchFamily="2" charset="-122"/>
            </a:endParaRPr>
          </a:p>
        </p:txBody>
      </p:sp>
      <p:pic>
        <p:nvPicPr>
          <p:cNvPr id="8" name="图片 1"/>
          <p:cNvPicPr>
            <a:picLocks noChangeAspect="1" noChangeArrowheads="1"/>
          </p:cNvPicPr>
          <p:nvPr/>
        </p:nvPicPr>
        <p:blipFill>
          <a:blip r:embed="rId2"/>
          <a:stretch>
            <a:fillRect/>
          </a:stretch>
        </p:blipFill>
        <p:spPr bwMode="auto">
          <a:xfrm>
            <a:off x="3430449" y="4148990"/>
            <a:ext cx="971550" cy="704850"/>
          </a:xfrm>
          <a:prstGeom prst="rect">
            <a:avLst/>
          </a:prstGeom>
          <a:noFill/>
          <a:ln w="9525">
            <a:noFill/>
            <a:miter lim="800000"/>
          </a:ln>
        </p:spPr>
      </p:pic>
      <p:sp>
        <p:nvSpPr>
          <p:cNvPr id="9" name="文本框 2"/>
          <p:cNvSpPr txBox="1">
            <a:spLocks noChangeArrowheads="1"/>
          </p:cNvSpPr>
          <p:nvPr/>
        </p:nvSpPr>
        <p:spPr bwMode="auto">
          <a:xfrm>
            <a:off x="3646446" y="4220989"/>
            <a:ext cx="415925" cy="461665"/>
          </a:xfrm>
          <a:prstGeom prst="rect">
            <a:avLst/>
          </a:prstGeom>
          <a:noFill/>
          <a:ln w="9525">
            <a:noFill/>
            <a:miter lim="800000"/>
          </a:ln>
        </p:spPr>
        <p:txBody>
          <a:bodyPr>
            <a:spAutoFit/>
          </a:bodyPr>
          <a:lstStyle/>
          <a:p>
            <a:r>
              <a:rPr lang="zh-CN" altLang="en-US" sz="2400" b="1" smtClean="0">
                <a:solidFill>
                  <a:srgbClr val="FF0000"/>
                </a:solidFill>
                <a:latin typeface="宋体" panose="02010600030101010101" pitchFamily="2" charset="-122"/>
              </a:rPr>
              <a:t>抨</a:t>
            </a:r>
            <a:endParaRPr lang="zh-CN" altLang="en-US" sz="2400" b="1">
              <a:solidFill>
                <a:srgbClr val="FF0000"/>
              </a:solidFill>
              <a:latin typeface="宋体" panose="02010600030101010101" pitchFamily="2" charset="-122"/>
            </a:endParaRPr>
          </a:p>
        </p:txBody>
      </p:sp>
      <p:sp>
        <p:nvSpPr>
          <p:cNvPr id="10" name="文本框 2"/>
          <p:cNvSpPr txBox="1">
            <a:spLocks noChangeArrowheads="1"/>
          </p:cNvSpPr>
          <p:nvPr/>
        </p:nvSpPr>
        <p:spPr bwMode="auto">
          <a:xfrm>
            <a:off x="8830374" y="4868980"/>
            <a:ext cx="415925" cy="461665"/>
          </a:xfrm>
          <a:prstGeom prst="rect">
            <a:avLst/>
          </a:prstGeom>
          <a:noFill/>
          <a:ln w="9525">
            <a:noFill/>
            <a:miter lim="800000"/>
          </a:ln>
        </p:spPr>
        <p:txBody>
          <a:bodyPr>
            <a:spAutoFit/>
          </a:bodyPr>
          <a:lstStyle/>
          <a:p>
            <a:r>
              <a:rPr lang="en-US" altLang="zh-CN" sz="2400" b="1" smtClean="0">
                <a:solidFill>
                  <a:srgbClr val="FF0000"/>
                </a:solidFill>
                <a:latin typeface="黑体" panose="02010609060101010101" pitchFamily="49" charset="-122"/>
                <a:ea typeface="黑体" panose="02010609060101010101" pitchFamily="49" charset="-122"/>
              </a:rPr>
              <a:t>B</a:t>
            </a:r>
            <a:endParaRPr lang="zh-CN" altLang="en-US" sz="2400" b="1">
              <a:solidFill>
                <a:srgbClr val="FF0000"/>
              </a:solidFill>
              <a:latin typeface="黑体" panose="02010609060101010101" pitchFamily="49" charset="-122"/>
              <a:ea typeface="黑体" panose="02010609060101010101" pitchFamily="49" charset="-122"/>
            </a:endParaRPr>
          </a:p>
        </p:txBody>
      </p:sp>
      <p:sp>
        <p:nvSpPr>
          <p:cNvPr id="11" name="TextBox 9"/>
          <p:cNvSpPr txBox="1">
            <a:spLocks noChangeArrowheads="1"/>
          </p:cNvSpPr>
          <p:nvPr/>
        </p:nvSpPr>
        <p:spPr bwMode="auto">
          <a:xfrm>
            <a:off x="5711534" y="2349015"/>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2" name="TextBox 9"/>
          <p:cNvSpPr txBox="1">
            <a:spLocks noChangeArrowheads="1"/>
          </p:cNvSpPr>
          <p:nvPr/>
        </p:nvSpPr>
        <p:spPr bwMode="auto">
          <a:xfrm>
            <a:off x="6022413" y="2349015"/>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3" name="TextBox 9"/>
          <p:cNvSpPr txBox="1">
            <a:spLocks noChangeArrowheads="1"/>
          </p:cNvSpPr>
          <p:nvPr/>
        </p:nvSpPr>
        <p:spPr bwMode="auto">
          <a:xfrm>
            <a:off x="6310409" y="2349015"/>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4" name="TextBox 13"/>
          <p:cNvSpPr txBox="1">
            <a:spLocks noChangeArrowheads="1"/>
          </p:cNvSpPr>
          <p:nvPr/>
        </p:nvSpPr>
        <p:spPr bwMode="auto">
          <a:xfrm>
            <a:off x="6647521" y="2349015"/>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0"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622488" y="1125032"/>
            <a:ext cx="10655852" cy="3416320"/>
          </a:xfrm>
          <a:prstGeom prst="rect">
            <a:avLst/>
          </a:prstGeom>
        </p:spPr>
        <p:txBody>
          <a:bodyPr wrap="square">
            <a:spAutoFit/>
          </a:bodyPr>
          <a:lstStyle/>
          <a:p>
            <a:pPr>
              <a:lnSpc>
                <a:spcPct val="150000"/>
              </a:lnSpc>
            </a:pPr>
            <a:r>
              <a:rPr lang="en-US" altLang="zh-CN" sz="2400" b="1" smtClean="0"/>
              <a:t>(3)</a:t>
            </a:r>
            <a:r>
              <a:rPr lang="zh-CN" altLang="zh-CN" sz="2400" b="1" smtClean="0"/>
              <a:t>下列对语段中加点词和画线处的解说，不正确的一项是</a:t>
            </a:r>
            <a:r>
              <a:rPr lang="en-US" altLang="zh-CN" sz="2400" b="1" smtClean="0"/>
              <a:t>(3</a:t>
            </a:r>
            <a:r>
              <a:rPr lang="zh-CN" altLang="zh-CN" sz="2400" b="1" smtClean="0"/>
              <a:t>分</a:t>
            </a:r>
            <a:r>
              <a:rPr lang="en-US" altLang="zh-CN" sz="2400" b="1" smtClean="0"/>
              <a:t>)</a:t>
            </a:r>
            <a:r>
              <a:rPr lang="zh-CN" altLang="zh-CN" sz="2400" b="1" smtClean="0"/>
              <a:t>（</a:t>
            </a:r>
            <a:r>
              <a:rPr lang="en-US" altLang="zh-CN" sz="2400" b="1" smtClean="0"/>
              <a:t>       </a:t>
            </a:r>
            <a:r>
              <a:rPr lang="zh-CN" altLang="zh-CN" sz="2400" b="1" smtClean="0"/>
              <a:t>）</a:t>
            </a:r>
            <a:r>
              <a:rPr lang="en-US" altLang="zh-CN" sz="2400" b="1" smtClean="0"/>
              <a:t> </a:t>
            </a:r>
            <a:endParaRPr lang="zh-CN" altLang="zh-CN" sz="2400" b="1" smtClean="0"/>
          </a:p>
          <a:p>
            <a:pPr>
              <a:lnSpc>
                <a:spcPct val="150000"/>
              </a:lnSpc>
            </a:pPr>
            <a:r>
              <a:rPr lang="en-US" altLang="zh-CN" sz="2400" b="1" smtClean="0"/>
              <a:t>A.</a:t>
            </a:r>
            <a:r>
              <a:rPr lang="zh-CN" altLang="zh-CN" sz="2400" b="1" smtClean="0"/>
              <a:t>“历史见证”“正面价值”这两个短语的结构类型相同。</a:t>
            </a:r>
            <a:r>
              <a:rPr lang="en-US" altLang="zh-CN" sz="2400" b="1" smtClean="0"/>
              <a:t> </a:t>
            </a:r>
            <a:endParaRPr lang="zh-CN" altLang="zh-CN" sz="2400" b="1" smtClean="0"/>
          </a:p>
          <a:p>
            <a:pPr>
              <a:lnSpc>
                <a:spcPct val="150000"/>
              </a:lnSpc>
            </a:pPr>
            <a:r>
              <a:rPr lang="en-US" altLang="zh-CN" sz="2400" b="1" smtClean="0"/>
              <a:t>B.</a:t>
            </a:r>
            <a:r>
              <a:rPr lang="zh-CN" altLang="zh-CN" sz="2400" b="1" smtClean="0"/>
              <a:t>“千千万万的劳动者成就了它的美”一句的主干是 “劳动者成就美”。</a:t>
            </a:r>
          </a:p>
          <a:p>
            <a:pPr>
              <a:lnSpc>
                <a:spcPct val="150000"/>
              </a:lnSpc>
            </a:pPr>
            <a:r>
              <a:rPr lang="en-US" altLang="zh-CN" sz="2400" b="1" smtClean="0"/>
              <a:t>C.</a:t>
            </a:r>
            <a:r>
              <a:rPr lang="zh-CN" altLang="zh-CN" sz="2400" b="1" smtClean="0"/>
              <a:t>“这座城不但没有被摧毁，反而变得愈发硬朗和健 康。”这是一个递进复句。</a:t>
            </a:r>
          </a:p>
          <a:p>
            <a:pPr>
              <a:lnSpc>
                <a:spcPct val="150000"/>
              </a:lnSpc>
            </a:pPr>
            <a:r>
              <a:rPr lang="en-US" altLang="zh-CN" sz="2400" b="1" smtClean="0"/>
              <a:t>D.</a:t>
            </a:r>
            <a:r>
              <a:rPr lang="zh-CN" altLang="zh-CN" sz="2400" b="1" smtClean="0"/>
              <a:t>画波浪线的句子是个病句，应该修改为“紫禁城是中国五个多世纪以来的最高权力中心”。</a:t>
            </a:r>
            <a:r>
              <a:rPr lang="en-US" altLang="zh-CN" sz="2400" b="1" smtClean="0"/>
              <a:t> </a:t>
            </a:r>
            <a:endParaRPr lang="zh-CN" altLang="zh-CN" sz="2400" b="1"/>
          </a:p>
        </p:txBody>
      </p:sp>
      <p:sp>
        <p:nvSpPr>
          <p:cNvPr id="11" name="文本框 2"/>
          <p:cNvSpPr txBox="1">
            <a:spLocks noChangeArrowheads="1"/>
          </p:cNvSpPr>
          <p:nvPr/>
        </p:nvSpPr>
        <p:spPr bwMode="auto">
          <a:xfrm>
            <a:off x="9406366" y="1269030"/>
            <a:ext cx="415925" cy="461665"/>
          </a:xfrm>
          <a:prstGeom prst="rect">
            <a:avLst/>
          </a:prstGeom>
          <a:noFill/>
          <a:ln w="9525">
            <a:noFill/>
            <a:miter lim="800000"/>
          </a:ln>
        </p:spPr>
        <p:txBody>
          <a:bodyPr>
            <a:spAutoFit/>
          </a:bodyPr>
          <a:lstStyle/>
          <a:p>
            <a:r>
              <a:rPr lang="en-US" altLang="zh-CN" sz="2400" b="1" smtClean="0">
                <a:solidFill>
                  <a:srgbClr val="FF0000"/>
                </a:solidFill>
                <a:latin typeface="黑体" panose="02010609060101010101" pitchFamily="49" charset="-122"/>
                <a:ea typeface="黑体" panose="02010609060101010101" pitchFamily="49" charset="-122"/>
              </a:rPr>
              <a:t>C</a:t>
            </a:r>
            <a:endParaRPr lang="zh-CN" altLang="en-US" sz="24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缺角矩形 1"/>
          <p:cNvSpPr/>
          <p:nvPr/>
        </p:nvSpPr>
        <p:spPr>
          <a:xfrm>
            <a:off x="5446421" y="909035"/>
            <a:ext cx="1826260" cy="536575"/>
          </a:xfrm>
          <a:prstGeom prst="plaque">
            <a:avLst/>
          </a:prstGeom>
          <a:solidFill>
            <a:srgbClr val="4C67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518420" y="909035"/>
            <a:ext cx="1628775" cy="521970"/>
          </a:xfrm>
          <a:prstGeom prst="rect">
            <a:avLst/>
          </a:prstGeom>
          <a:noFill/>
        </p:spPr>
        <p:txBody>
          <a:bodyPr wrap="square" rtlCol="0">
            <a:spAutoFit/>
          </a:bodyPr>
          <a:lstStyle/>
          <a:p>
            <a:r>
              <a:rPr lang="zh-CN" altLang="en-US" sz="2800" smtClean="0">
                <a:solidFill>
                  <a:schemeClr val="bg1"/>
                </a:solidFill>
                <a:latin typeface="黑体" panose="02010609060101010101" pitchFamily="49" charset="-122"/>
                <a:ea typeface="黑体" panose="02010609060101010101" pitchFamily="49" charset="-122"/>
              </a:rPr>
              <a:t>考情分析</a:t>
            </a:r>
            <a:endParaRPr lang="zh-CN" altLang="en-US" sz="2800">
              <a:solidFill>
                <a:schemeClr val="bg1"/>
              </a:solidFill>
              <a:latin typeface="黑体" panose="02010609060101010101" pitchFamily="49" charset="-122"/>
              <a:ea typeface="黑体" panose="02010609060101010101" pitchFamily="49" charset="-122"/>
            </a:endParaRPr>
          </a:p>
        </p:txBody>
      </p:sp>
      <p:graphicFrame>
        <p:nvGraphicFramePr>
          <p:cNvPr id="7" name="表格 6"/>
          <p:cNvGraphicFramePr>
            <a:graphicFrameLocks noGrp="1"/>
          </p:cNvGraphicFramePr>
          <p:nvPr/>
        </p:nvGraphicFramePr>
        <p:xfrm>
          <a:off x="694487" y="1557026"/>
          <a:ext cx="10871850" cy="4754880"/>
        </p:xfrm>
        <a:graphic>
          <a:graphicData uri="http://schemas.openxmlformats.org/drawingml/2006/table">
            <a:tbl>
              <a:tblPr/>
              <a:tblGrid>
                <a:gridCol w="863988"/>
                <a:gridCol w="2087971"/>
                <a:gridCol w="3959945"/>
                <a:gridCol w="3959946"/>
              </a:tblGrid>
              <a:tr h="0">
                <a:tc gridSpan="2">
                  <a:txBody>
                    <a:bodyPr vert="horz" wrap="square"/>
                    <a:lstStyle/>
                    <a:p>
                      <a:pPr algn="ctr">
                        <a:spcAft>
                          <a:spcPct val="0"/>
                        </a:spcAft>
                      </a:pPr>
                      <a:r>
                        <a:rPr lang="zh-CN" sz="2400" b="1" kern="100">
                          <a:latin typeface="黑体" panose="02010609060101010101" pitchFamily="49" charset="-122"/>
                          <a:ea typeface="黑体" panose="02010609060101010101" pitchFamily="49" charset="-122"/>
                          <a:cs typeface="Times New Roman" panose="02020603050405020304"/>
                        </a:rPr>
                        <a:t>考点与题型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endParaRPr lang="zh-CN"/>
                    </a:p>
                  </a:txBody>
                  <a:tcPr/>
                </a:tc>
                <a:tc>
                  <a:txBody>
                    <a:bodyPr vert="horz" wrap="square"/>
                    <a:lstStyle/>
                    <a:p>
                      <a:pPr algn="ctr">
                        <a:spcAft>
                          <a:spcPct val="0"/>
                        </a:spcAft>
                      </a:pPr>
                      <a:r>
                        <a:rPr lang="zh-CN" sz="2400" b="1" kern="100">
                          <a:latin typeface="黑体" panose="02010609060101010101" pitchFamily="49" charset="-122"/>
                          <a:ea typeface="黑体" panose="02010609060101010101" pitchFamily="49" charset="-122"/>
                          <a:cs typeface="Times New Roman" panose="02020603050405020304"/>
                        </a:rPr>
                        <a:t>省卷</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pPr>
                      <a:r>
                        <a:rPr lang="zh-CN" sz="2400" b="1" kern="100">
                          <a:latin typeface="黑体" panose="02010609060101010101" pitchFamily="49" charset="-122"/>
                          <a:ea typeface="黑体" panose="02010609060101010101" pitchFamily="49" charset="-122"/>
                          <a:cs typeface="Times New Roman" panose="02020603050405020304"/>
                        </a:rPr>
                        <a:t>兰州卷</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2">
                  <a:txBody>
                    <a:bodyPr vert="horz" wrap="square"/>
                    <a:lstStyle/>
                    <a:p>
                      <a:pPr algn="ctr">
                        <a:spcAft>
                          <a:spcPct val="0"/>
                        </a:spcAft>
                      </a:pPr>
                      <a:endParaRPr lang="en-US" altLang="zh-CN" sz="2400" b="1" kern="100" smtClean="0">
                        <a:latin typeface="黑体" panose="02010609060101010101" pitchFamily="49" charset="-122"/>
                        <a:ea typeface="黑体" panose="02010609060101010101" pitchFamily="49" charset="-122"/>
                        <a:cs typeface="Times New Roman" panose="02020603050405020304"/>
                      </a:endParaRPr>
                    </a:p>
                    <a:p>
                      <a:pPr algn="ctr">
                        <a:spcAft>
                          <a:spcPct val="0"/>
                        </a:spcAft>
                      </a:pPr>
                      <a:endParaRPr lang="en-US" altLang="zh-CN" sz="2400" b="1" kern="100" smtClean="0">
                        <a:latin typeface="黑体" panose="02010609060101010101" pitchFamily="49" charset="-122"/>
                        <a:ea typeface="黑体" panose="02010609060101010101" pitchFamily="49" charset="-122"/>
                        <a:cs typeface="Times New Roman" panose="02020603050405020304"/>
                      </a:endParaRPr>
                    </a:p>
                    <a:p>
                      <a:pPr algn="ctr">
                        <a:spcAft>
                          <a:spcPct val="0"/>
                        </a:spcAft>
                      </a:pPr>
                      <a:r>
                        <a:rPr lang="zh-CN" sz="2400" b="1" kern="100" smtClean="0">
                          <a:latin typeface="黑体" panose="02010609060101010101" pitchFamily="49" charset="-122"/>
                          <a:ea typeface="黑体" panose="02010609060101010101" pitchFamily="49" charset="-122"/>
                          <a:cs typeface="Times New Roman" panose="02020603050405020304"/>
                        </a:rPr>
                        <a:t>字</a:t>
                      </a:r>
                      <a:r>
                        <a:rPr lang="zh-CN" sz="2400" b="1" kern="100">
                          <a:latin typeface="黑体" panose="02010609060101010101" pitchFamily="49" charset="-122"/>
                          <a:ea typeface="黑体" panose="02010609060101010101" pitchFamily="49" charset="-122"/>
                          <a:cs typeface="Times New Roman" panose="02020603050405020304"/>
                        </a:rPr>
                        <a:t>音</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pPr>
                      <a:endParaRPr lang="en-US" altLang="zh-CN" sz="2400" b="1" kern="100" smtClean="0">
                        <a:latin typeface="Calibri"/>
                        <a:ea typeface="宋体" panose="02010600030101010101" pitchFamily="2" charset="-122"/>
                        <a:cs typeface="Times New Roman" panose="02020603050405020304"/>
                      </a:endParaRPr>
                    </a:p>
                    <a:p>
                      <a:pPr algn="ctr">
                        <a:spcAft>
                          <a:spcPct val="0"/>
                        </a:spcAft>
                      </a:pPr>
                      <a:r>
                        <a:rPr lang="zh-CN" sz="2400" b="1" kern="100" smtClean="0">
                          <a:latin typeface="Calibri"/>
                          <a:ea typeface="宋体" panose="02010600030101010101" pitchFamily="2" charset="-122"/>
                          <a:cs typeface="Times New Roman" panose="02020603050405020304"/>
                        </a:rPr>
                        <a:t>字</a:t>
                      </a:r>
                      <a:r>
                        <a:rPr lang="zh-CN" sz="2400" b="1" kern="100">
                          <a:latin typeface="Calibri"/>
                          <a:ea typeface="宋体" panose="02010600030101010101" pitchFamily="2" charset="-122"/>
                          <a:cs typeface="Times New Roman" panose="02020603050405020304"/>
                        </a:rPr>
                        <a:t>音辨析</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en-US" sz="2400" b="1" kern="100">
                          <a:latin typeface="Calibri"/>
                          <a:ea typeface="宋体" panose="02010600030101010101" pitchFamily="2" charset="-122"/>
                          <a:cs typeface="Times New Roman" panose="02020603050405020304"/>
                        </a:rPr>
                        <a:t>2020</a:t>
                      </a:r>
                      <a:r>
                        <a:rPr lang="zh-CN" sz="2400" b="1" kern="100">
                          <a:latin typeface="Calibri"/>
                          <a:ea typeface="宋体" panose="02010600030101010101" pitchFamily="2" charset="-122"/>
                          <a:cs typeface="Times New Roman" panose="02020603050405020304"/>
                        </a:rPr>
                        <a:t>、</a:t>
                      </a:r>
                      <a:r>
                        <a:rPr lang="en-US" sz="2400" b="1" kern="100">
                          <a:latin typeface="Calibri"/>
                          <a:ea typeface="宋体" panose="02010600030101010101" pitchFamily="2" charset="-122"/>
                          <a:cs typeface="Times New Roman" panose="02020603050405020304"/>
                        </a:rPr>
                        <a:t>2017</a:t>
                      </a:r>
                      <a:r>
                        <a:rPr lang="zh-CN" sz="2400" b="1" kern="100">
                          <a:latin typeface="Calibri"/>
                          <a:ea typeface="宋体" panose="02010600030101010101" pitchFamily="2" charset="-122"/>
                          <a:cs typeface="Times New Roman" panose="02020603050405020304"/>
                        </a:rPr>
                        <a:t>年要求在语段综合题中辨析注音正确项；</a:t>
                      </a:r>
                      <a:r>
                        <a:rPr lang="en-US" sz="2400" b="1" kern="100">
                          <a:latin typeface="Calibri"/>
                          <a:ea typeface="宋体" panose="02010600030101010101" pitchFamily="2" charset="-122"/>
                          <a:cs typeface="Times New Roman" panose="02020603050405020304"/>
                        </a:rPr>
                        <a:t>2020</a:t>
                      </a:r>
                      <a:r>
                        <a:rPr lang="zh-CN" sz="2400" b="1" kern="100">
                          <a:latin typeface="Calibri"/>
                          <a:ea typeface="宋体" panose="02010600030101010101" pitchFamily="2" charset="-122"/>
                          <a:cs typeface="Times New Roman" panose="02020603050405020304"/>
                        </a:rPr>
                        <a:t>年考查字音字形混合辨析。</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en-US" sz="2400" b="1" kern="100">
                          <a:latin typeface="Calibri"/>
                          <a:ea typeface="宋体" panose="02010600030101010101" pitchFamily="2" charset="-122"/>
                          <a:cs typeface="Times New Roman" panose="02020603050405020304"/>
                        </a:rPr>
                        <a:t>2020</a:t>
                      </a:r>
                      <a:r>
                        <a:rPr lang="zh-CN" sz="2400" b="1" kern="100">
                          <a:latin typeface="Calibri"/>
                          <a:ea typeface="宋体" panose="02010600030101010101" pitchFamily="2" charset="-122"/>
                          <a:cs typeface="Times New Roman" panose="02020603050405020304"/>
                        </a:rPr>
                        <a:t>、</a:t>
                      </a:r>
                      <a:r>
                        <a:rPr lang="en-US" sz="2400" b="1" kern="100">
                          <a:latin typeface="Calibri"/>
                          <a:ea typeface="宋体" panose="02010600030101010101" pitchFamily="2" charset="-122"/>
                          <a:cs typeface="Times New Roman" panose="02020603050405020304"/>
                        </a:rPr>
                        <a:t>2019</a:t>
                      </a:r>
                      <a:r>
                        <a:rPr lang="zh-CN" sz="2400" b="1" kern="100">
                          <a:latin typeface="Calibri"/>
                          <a:ea typeface="宋体" panose="02010600030101010101" pitchFamily="2" charset="-122"/>
                          <a:cs typeface="Times New Roman" panose="02020603050405020304"/>
                        </a:rPr>
                        <a:t>、</a:t>
                      </a:r>
                      <a:r>
                        <a:rPr lang="en-US" sz="2400" b="1" kern="100">
                          <a:latin typeface="Calibri"/>
                          <a:ea typeface="宋体" panose="02010600030101010101" pitchFamily="2" charset="-122"/>
                          <a:cs typeface="Times New Roman" panose="02020603050405020304"/>
                        </a:rPr>
                        <a:t>2017</a:t>
                      </a:r>
                      <a:r>
                        <a:rPr lang="zh-CN" sz="2400" b="1" kern="100">
                          <a:latin typeface="Calibri"/>
                          <a:ea typeface="宋体" panose="02010600030101010101" pitchFamily="2" charset="-122"/>
                          <a:cs typeface="Times New Roman" panose="02020603050405020304"/>
                        </a:rPr>
                        <a:t>、</a:t>
                      </a:r>
                      <a:r>
                        <a:rPr lang="en-US" sz="2400" b="1" kern="100">
                          <a:latin typeface="Calibri"/>
                          <a:ea typeface="宋体" panose="02010600030101010101" pitchFamily="2" charset="-122"/>
                          <a:cs typeface="Times New Roman" panose="02020603050405020304"/>
                        </a:rPr>
                        <a:t>2016</a:t>
                      </a:r>
                      <a:r>
                        <a:rPr lang="zh-CN" sz="2400" b="1" kern="100">
                          <a:latin typeface="Calibri"/>
                          <a:ea typeface="宋体" panose="02010600030101010101" pitchFamily="2" charset="-122"/>
                          <a:cs typeface="Times New Roman" panose="02020603050405020304"/>
                        </a:rPr>
                        <a:t>年要求</a:t>
                      </a:r>
                      <a:r>
                        <a:rPr lang="zh-CN" sz="2400" b="1" kern="100" smtClean="0">
                          <a:latin typeface="Calibri"/>
                          <a:ea typeface="宋体" panose="02010600030101010101" pitchFamily="2" charset="-122"/>
                          <a:cs typeface="Times New Roman" panose="02020603050405020304"/>
                        </a:rPr>
                        <a:t>在４</a:t>
                      </a:r>
                      <a:r>
                        <a:rPr lang="zh-CN" sz="2400" b="1" kern="100">
                          <a:latin typeface="Calibri"/>
                          <a:ea typeface="宋体" panose="02010600030101010101" pitchFamily="2" charset="-122"/>
                          <a:cs typeface="Times New Roman" panose="02020603050405020304"/>
                        </a:rPr>
                        <a:t>组词语中辨析正确项。</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vert="horz" wrap="square"/>
                    <a:lstStyle/>
                    <a:p>
                      <a:endParaRPr lang="zh-CN"/>
                    </a:p>
                  </a:txBody>
                  <a:tcPr/>
                </a:tc>
                <a:tc>
                  <a:txBody>
                    <a:bodyPr vert="horz" wrap="square"/>
                    <a:lstStyle/>
                    <a:p>
                      <a:pPr algn="ctr">
                        <a:spcAft>
                          <a:spcPct val="0"/>
                        </a:spcAft>
                      </a:pPr>
                      <a:r>
                        <a:rPr lang="zh-CN" sz="2400" b="1" kern="100">
                          <a:latin typeface="Calibri"/>
                          <a:ea typeface="宋体" panose="02010600030101010101" pitchFamily="2" charset="-122"/>
                          <a:cs typeface="Times New Roman" panose="02020603050405020304"/>
                        </a:rPr>
                        <a:t>给加点字注音</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en-US" sz="2400" b="1" kern="100">
                          <a:latin typeface="Calibri"/>
                          <a:ea typeface="宋体" panose="02010600030101010101" pitchFamily="2" charset="-122"/>
                          <a:cs typeface="Times New Roman" panose="02020603050405020304"/>
                        </a:rPr>
                        <a:t>2021</a:t>
                      </a:r>
                      <a:r>
                        <a:rPr lang="zh-CN" sz="2400" b="1" kern="100">
                          <a:latin typeface="Calibri"/>
                          <a:ea typeface="宋体" panose="02010600030101010101" pitchFamily="2" charset="-122"/>
                          <a:cs typeface="Times New Roman" panose="02020603050405020304"/>
                        </a:rPr>
                        <a:t>、</a:t>
                      </a:r>
                      <a:r>
                        <a:rPr lang="en-US" sz="2400" b="1" kern="100">
                          <a:latin typeface="Calibri"/>
                          <a:ea typeface="宋体" panose="02010600030101010101" pitchFamily="2" charset="-122"/>
                          <a:cs typeface="Times New Roman" panose="02020603050405020304"/>
                        </a:rPr>
                        <a:t>2019</a:t>
                      </a:r>
                      <a:r>
                        <a:rPr lang="zh-CN" sz="2400" b="1" kern="100">
                          <a:latin typeface="Calibri"/>
                          <a:ea typeface="宋体" panose="02010600030101010101" pitchFamily="2" charset="-122"/>
                          <a:cs typeface="Times New Roman" panose="02020603050405020304"/>
                        </a:rPr>
                        <a:t>、</a:t>
                      </a:r>
                      <a:r>
                        <a:rPr lang="en-US" sz="2400" b="1" kern="100">
                          <a:latin typeface="Calibri"/>
                          <a:ea typeface="宋体" panose="02010600030101010101" pitchFamily="2" charset="-122"/>
                          <a:cs typeface="Times New Roman" panose="02020603050405020304"/>
                        </a:rPr>
                        <a:t>2018</a:t>
                      </a:r>
                      <a:r>
                        <a:rPr lang="zh-CN" sz="2400" b="1" kern="100">
                          <a:latin typeface="Calibri"/>
                          <a:ea typeface="宋体" panose="02010600030101010101" pitchFamily="2" charset="-122"/>
                          <a:cs typeface="Times New Roman" panose="02020603050405020304"/>
                        </a:rPr>
                        <a:t>、</a:t>
                      </a:r>
                      <a:r>
                        <a:rPr lang="en-US" sz="2400" b="1" kern="100">
                          <a:latin typeface="Calibri"/>
                          <a:ea typeface="宋体" panose="02010600030101010101" pitchFamily="2" charset="-122"/>
                          <a:cs typeface="Times New Roman" panose="02020603050405020304"/>
                        </a:rPr>
                        <a:t>2016</a:t>
                      </a:r>
                      <a:r>
                        <a:rPr lang="zh-CN" sz="2400" b="1" kern="100">
                          <a:latin typeface="Calibri"/>
                          <a:ea typeface="宋体" panose="02010600030101010101" pitchFamily="2" charset="-122"/>
                          <a:cs typeface="Times New Roman" panose="02020603050405020304"/>
                        </a:rPr>
                        <a:t>年在语段综合题中考查。</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pPr>
                      <a:r>
                        <a:rPr lang="zh-CN" sz="2400" b="1" kern="100">
                          <a:latin typeface="Calibri"/>
                          <a:ea typeface="宋体" panose="02010600030101010101" pitchFamily="2" charset="-122"/>
                          <a:cs typeface="Times New Roman" panose="02020603050405020304"/>
                        </a:rPr>
                        <a:t>未考查</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2">
                  <a:txBody>
                    <a:bodyPr vert="horz" wrap="square"/>
                    <a:lstStyle/>
                    <a:p>
                      <a:pPr algn="ctr">
                        <a:spcAft>
                          <a:spcPct val="0"/>
                        </a:spcAft>
                      </a:pPr>
                      <a:endParaRPr lang="en-US" altLang="zh-CN" sz="2400" b="1" kern="100" smtClean="0">
                        <a:latin typeface="黑体" panose="02010609060101010101" pitchFamily="49" charset="-122"/>
                        <a:ea typeface="黑体" panose="02010609060101010101" pitchFamily="49" charset="-122"/>
                        <a:cs typeface="Times New Roman" panose="02020603050405020304"/>
                      </a:endParaRPr>
                    </a:p>
                    <a:p>
                      <a:pPr algn="ctr">
                        <a:spcAft>
                          <a:spcPct val="0"/>
                        </a:spcAft>
                      </a:pPr>
                      <a:endParaRPr lang="en-US" altLang="zh-CN" sz="2400" b="1" kern="100" smtClean="0">
                        <a:latin typeface="黑体" panose="02010609060101010101" pitchFamily="49" charset="-122"/>
                        <a:ea typeface="黑体" panose="02010609060101010101" pitchFamily="49" charset="-122"/>
                        <a:cs typeface="Times New Roman" panose="02020603050405020304"/>
                      </a:endParaRPr>
                    </a:p>
                    <a:p>
                      <a:pPr algn="ctr">
                        <a:spcAft>
                          <a:spcPct val="0"/>
                        </a:spcAft>
                      </a:pPr>
                      <a:r>
                        <a:rPr lang="zh-CN" sz="2400" b="1" kern="100" smtClean="0">
                          <a:latin typeface="黑体" panose="02010609060101010101" pitchFamily="49" charset="-122"/>
                          <a:ea typeface="黑体" panose="02010609060101010101" pitchFamily="49" charset="-122"/>
                          <a:cs typeface="Times New Roman" panose="02020603050405020304"/>
                        </a:rPr>
                        <a:t>字</a:t>
                      </a:r>
                      <a:r>
                        <a:rPr lang="zh-CN" sz="2400" b="1" kern="100">
                          <a:latin typeface="黑体" panose="02010609060101010101" pitchFamily="49" charset="-122"/>
                          <a:ea typeface="黑体" panose="02010609060101010101" pitchFamily="49" charset="-122"/>
                          <a:cs typeface="Times New Roman" panose="02020603050405020304"/>
                        </a:rPr>
                        <a:t>形</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spcAft>
                          <a:spcPct val="0"/>
                        </a:spcAft>
                      </a:pPr>
                      <a:endParaRPr lang="en-US" altLang="zh-CN" sz="2400" b="1" kern="100" smtClean="0">
                        <a:latin typeface="Calibri"/>
                        <a:ea typeface="宋体" panose="02010600030101010101" pitchFamily="2" charset="-122"/>
                        <a:cs typeface="Times New Roman" panose="02020603050405020304"/>
                      </a:endParaRPr>
                    </a:p>
                    <a:p>
                      <a:pPr algn="ctr">
                        <a:spcAft>
                          <a:spcPct val="0"/>
                        </a:spcAft>
                      </a:pPr>
                      <a:r>
                        <a:rPr lang="zh-CN" sz="2400" b="1" kern="100" smtClean="0">
                          <a:latin typeface="Calibri"/>
                          <a:ea typeface="宋体" panose="02010600030101010101" pitchFamily="2" charset="-122"/>
                          <a:cs typeface="Times New Roman" panose="02020603050405020304"/>
                        </a:rPr>
                        <a:t>字</a:t>
                      </a:r>
                      <a:r>
                        <a:rPr lang="zh-CN" sz="2400" b="1" kern="100">
                          <a:latin typeface="Calibri"/>
                          <a:ea typeface="宋体" panose="02010600030101010101" pitchFamily="2" charset="-122"/>
                          <a:cs typeface="Times New Roman" panose="02020603050405020304"/>
                        </a:rPr>
                        <a:t>形辨析</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en-US" sz="2400" b="1" kern="100">
                          <a:latin typeface="Calibri"/>
                          <a:ea typeface="宋体" panose="02010600030101010101" pitchFamily="2" charset="-122"/>
                          <a:cs typeface="Times New Roman" panose="02020603050405020304"/>
                        </a:rPr>
                        <a:t>2020</a:t>
                      </a:r>
                      <a:r>
                        <a:rPr lang="zh-CN" sz="2400" b="1" kern="100">
                          <a:latin typeface="Calibri"/>
                          <a:ea typeface="宋体" panose="02010600030101010101" pitchFamily="2" charset="-122"/>
                          <a:cs typeface="Times New Roman" panose="02020603050405020304"/>
                        </a:rPr>
                        <a:t>年在语段中考查字音字形混合辨析；</a:t>
                      </a:r>
                      <a:r>
                        <a:rPr lang="en-US" sz="2400" b="1" kern="100">
                          <a:latin typeface="Calibri"/>
                          <a:ea typeface="宋体" panose="02010600030101010101" pitchFamily="2" charset="-122"/>
                          <a:cs typeface="Times New Roman" panose="02020603050405020304"/>
                        </a:rPr>
                        <a:t>2017</a:t>
                      </a:r>
                      <a:r>
                        <a:rPr lang="zh-CN" sz="2400" b="1" kern="100">
                          <a:latin typeface="Calibri"/>
                          <a:ea typeface="宋体" panose="02010600030101010101" pitchFamily="2" charset="-122"/>
                          <a:cs typeface="Times New Roman" panose="02020603050405020304"/>
                        </a:rPr>
                        <a:t>年在语段中辨析正确项。</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en-US" sz="2400" b="1" kern="100">
                          <a:latin typeface="Calibri"/>
                          <a:ea typeface="宋体" panose="02010600030101010101" pitchFamily="2" charset="-122"/>
                          <a:cs typeface="Times New Roman" panose="02020603050405020304"/>
                        </a:rPr>
                        <a:t>2017</a:t>
                      </a:r>
                      <a:r>
                        <a:rPr lang="zh-CN" sz="2400" b="1" kern="100">
                          <a:latin typeface="Calibri"/>
                          <a:ea typeface="宋体" panose="02010600030101010101" pitchFamily="2" charset="-122"/>
                          <a:cs typeface="Times New Roman" panose="02020603050405020304"/>
                        </a:rPr>
                        <a:t>年要求在</a:t>
                      </a:r>
                      <a:r>
                        <a:rPr lang="en-US" sz="2400" b="1" kern="100">
                          <a:latin typeface="Calibri"/>
                          <a:ea typeface="宋体" panose="02010600030101010101" pitchFamily="2" charset="-122"/>
                          <a:cs typeface="Times New Roman" panose="02020603050405020304"/>
                        </a:rPr>
                        <a:t>4</a:t>
                      </a:r>
                      <a:r>
                        <a:rPr lang="zh-CN" sz="2400" b="1" kern="100">
                          <a:latin typeface="Calibri"/>
                          <a:ea typeface="宋体" panose="02010600030101010101" pitchFamily="2" charset="-122"/>
                          <a:cs typeface="Times New Roman" panose="02020603050405020304"/>
                        </a:rPr>
                        <a:t>组词语中辨析没有错别字的一项。</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vert="horz" wrap="square"/>
                    <a:lstStyle/>
                    <a:p>
                      <a:endParaRPr lang="zh-CN"/>
                    </a:p>
                  </a:txBody>
                  <a:tcPr/>
                </a:tc>
                <a:tc>
                  <a:txBody>
                    <a:bodyPr vert="horz" wrap="square"/>
                    <a:lstStyle/>
                    <a:p>
                      <a:pPr algn="ctr">
                        <a:spcAft>
                          <a:spcPct val="0"/>
                        </a:spcAft>
                      </a:pPr>
                      <a:r>
                        <a:rPr lang="zh-CN" sz="2400" b="1" kern="100">
                          <a:latin typeface="Calibri"/>
                          <a:ea typeface="宋体" panose="02010600030101010101" pitchFamily="2" charset="-122"/>
                          <a:cs typeface="Times New Roman" panose="02020603050405020304"/>
                        </a:rPr>
                        <a:t>根据拼音写汉字</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en-US" sz="2400" b="1" kern="100">
                          <a:latin typeface="Calibri"/>
                          <a:ea typeface="宋体" panose="02010600030101010101" pitchFamily="2" charset="-122"/>
                          <a:cs typeface="Times New Roman" panose="02020603050405020304"/>
                        </a:rPr>
                        <a:t>2019</a:t>
                      </a:r>
                      <a:r>
                        <a:rPr lang="zh-CN" sz="2400" b="1" kern="100">
                          <a:latin typeface="Calibri"/>
                          <a:ea typeface="宋体" panose="02010600030101010101" pitchFamily="2" charset="-122"/>
                          <a:cs typeface="Times New Roman" panose="02020603050405020304"/>
                        </a:rPr>
                        <a:t>、</a:t>
                      </a:r>
                      <a:r>
                        <a:rPr lang="en-US" sz="2400" b="1" kern="100">
                          <a:latin typeface="Calibri"/>
                          <a:ea typeface="宋体" panose="02010600030101010101" pitchFamily="2" charset="-122"/>
                          <a:cs typeface="Times New Roman" panose="02020603050405020304"/>
                        </a:rPr>
                        <a:t>2018</a:t>
                      </a:r>
                      <a:r>
                        <a:rPr lang="zh-CN" sz="2400" b="1" kern="100">
                          <a:latin typeface="Calibri"/>
                          <a:ea typeface="宋体" panose="02010600030101010101" pitchFamily="2" charset="-122"/>
                          <a:cs typeface="Times New Roman" panose="02020603050405020304"/>
                        </a:rPr>
                        <a:t>、</a:t>
                      </a:r>
                      <a:r>
                        <a:rPr lang="en-US" sz="2400" b="1" kern="100">
                          <a:latin typeface="Calibri"/>
                          <a:ea typeface="宋体" panose="02010600030101010101" pitchFamily="2" charset="-122"/>
                          <a:cs typeface="Times New Roman" panose="02020603050405020304"/>
                        </a:rPr>
                        <a:t>2016</a:t>
                      </a:r>
                      <a:r>
                        <a:rPr lang="zh-CN" sz="2400" b="1" kern="100">
                          <a:latin typeface="Calibri"/>
                          <a:ea typeface="宋体" panose="02010600030101010101" pitchFamily="2" charset="-122"/>
                          <a:cs typeface="Times New Roman" panose="02020603050405020304"/>
                        </a:rPr>
                        <a:t>年在语段中考查，涉及在田字格内书写。</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en-US" sz="2400" b="1" kern="100">
                          <a:latin typeface="Calibri"/>
                          <a:ea typeface="宋体" panose="02010600030101010101" pitchFamily="2" charset="-122"/>
                          <a:cs typeface="Times New Roman" panose="02020603050405020304"/>
                        </a:rPr>
                        <a:t>2020</a:t>
                      </a:r>
                      <a:r>
                        <a:rPr lang="zh-CN" sz="2400" b="1" kern="100">
                          <a:latin typeface="Calibri"/>
                          <a:ea typeface="宋体" panose="02010600030101010101" pitchFamily="2" charset="-122"/>
                          <a:cs typeface="Times New Roman" panose="02020603050405020304"/>
                        </a:rPr>
                        <a:t>年在语段中考查，要求在米字格内书写；</a:t>
                      </a:r>
                      <a:r>
                        <a:rPr lang="en-US" sz="2400" b="1" kern="100">
                          <a:latin typeface="Calibri"/>
                          <a:ea typeface="宋体" panose="02010600030101010101" pitchFamily="2" charset="-122"/>
                          <a:cs typeface="Times New Roman" panose="02020603050405020304"/>
                        </a:rPr>
                        <a:t>2018</a:t>
                      </a:r>
                      <a:r>
                        <a:rPr lang="zh-CN" sz="2400" b="1" kern="100">
                          <a:latin typeface="Calibri"/>
                          <a:ea typeface="宋体" panose="02010600030101010101" pitchFamily="2" charset="-122"/>
                          <a:cs typeface="Times New Roman" panose="02020603050405020304"/>
                        </a:rPr>
                        <a:t>年考查在田字格内书写。</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split orient="vert"/>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478489" y="981034"/>
            <a:ext cx="11015847" cy="5329023"/>
          </a:xfrm>
          <a:prstGeom prst="rect">
            <a:avLst/>
          </a:prstGeom>
        </p:spPr>
        <p:txBody>
          <a:bodyPr wrap="square">
            <a:spAutoFit/>
          </a:bodyPr>
          <a:lstStyle/>
          <a:p>
            <a:pPr>
              <a:lnSpc>
                <a:spcPct val="130000"/>
              </a:lnSpc>
            </a:pPr>
            <a:r>
              <a:rPr lang="en-US" altLang="zh-CN" sz="2400" b="1" smtClean="0"/>
              <a:t>11.</a:t>
            </a:r>
            <a:r>
              <a:rPr lang="zh-CN" altLang="zh-CN" sz="2400" b="1" smtClean="0"/>
              <a:t>［</a:t>
            </a:r>
            <a:r>
              <a:rPr lang="en-US" altLang="zh-CN" sz="2400" b="1" smtClean="0"/>
              <a:t>2019</a:t>
            </a:r>
            <a:r>
              <a:rPr lang="zh-CN" altLang="zh-CN" sz="2400" b="1" smtClean="0"/>
              <a:t>省卷</a:t>
            </a:r>
            <a:r>
              <a:rPr lang="en-US" altLang="zh-CN" sz="2400" b="1" smtClean="0"/>
              <a:t>1</a:t>
            </a:r>
            <a:r>
              <a:rPr lang="zh-CN" altLang="zh-CN" sz="2400" b="1" smtClean="0"/>
              <a:t>题</a:t>
            </a:r>
            <a:r>
              <a:rPr lang="en-US" altLang="zh-CN" sz="2400" b="1" smtClean="0"/>
              <a:t>11</a:t>
            </a:r>
            <a:r>
              <a:rPr lang="zh-CN" altLang="zh-CN" sz="2400" b="1" smtClean="0"/>
              <a:t>分］阅读文段，完成（</a:t>
            </a:r>
            <a:r>
              <a:rPr lang="en-US" altLang="zh-CN" sz="2400" b="1" smtClean="0"/>
              <a:t>1</a:t>
            </a:r>
            <a:r>
              <a:rPr lang="zh-CN" altLang="zh-CN" sz="2400" b="1" smtClean="0"/>
              <a:t>）～（</a:t>
            </a:r>
            <a:r>
              <a:rPr lang="en-US" altLang="zh-CN" sz="2400" b="1" smtClean="0"/>
              <a:t>4</a:t>
            </a:r>
            <a:r>
              <a:rPr lang="zh-CN" altLang="zh-CN" sz="2400" b="1" smtClean="0"/>
              <a:t>）题。</a:t>
            </a:r>
          </a:p>
          <a:p>
            <a:pPr>
              <a:lnSpc>
                <a:spcPct val="130000"/>
              </a:lnSpc>
            </a:pPr>
            <a:r>
              <a:rPr lang="en-US" altLang="zh-CN" sz="2400" b="1" smtClean="0"/>
              <a:t>        </a:t>
            </a:r>
            <a:r>
              <a:rPr lang="zh-CN" altLang="zh-CN" sz="2400" b="1" smtClean="0">
                <a:latin typeface="楷体" panose="02010609060101010101" pitchFamily="49" charset="-122"/>
                <a:ea typeface="楷体" panose="02010609060101010101" pitchFamily="49" charset="-122"/>
              </a:rPr>
              <a:t>真正疯狂了的艺术家是徐渭，徐渭善诗、书、画、戏剧、军事。他胸怀奇才不得伸展，于是以诗书画来表现胸中“勃然不可磨灭之气”，晚年渐成疯狂。他的内心愤郁和苦痛已经只有在强度的自虐中得到发泄。袁宏道说他</a:t>
            </a:r>
            <a:r>
              <a:rPr lang="en-US" altLang="zh-CN" sz="2400" b="1" smtClean="0">
                <a:latin typeface="楷体" panose="02010609060101010101" pitchFamily="49" charset="-122"/>
                <a:ea typeface="楷体" panose="02010609060101010101" pitchFamily="49" charset="-122"/>
              </a:rPr>
              <a:t>:</a:t>
            </a:r>
            <a:r>
              <a:rPr lang="zh-CN" altLang="zh-CN" sz="2400" b="1" smtClean="0">
                <a:latin typeface="楷体" panose="02010609060101010101" pitchFamily="49" charset="-122"/>
                <a:ea typeface="楷体" panose="02010609060101010101" pitchFamily="49" charset="-122"/>
              </a:rPr>
              <a:t>“晚年诗文益奇。”他的书法，字忽大忽小，忽草忽楷，笔触忽轻忽重，忽干忽湿，时时出人意料</a:t>
            </a:r>
            <a:r>
              <a:rPr lang="en-US" altLang="zh-CN" sz="2400" b="1" smtClean="0">
                <a:latin typeface="楷体" panose="02010609060101010101" pitchFamily="49" charset="-122"/>
                <a:ea typeface="楷体" panose="02010609060101010101" pitchFamily="49" charset="-122"/>
              </a:rPr>
              <a:t>,</a:t>
            </a:r>
            <a:r>
              <a:rPr lang="zh-CN" altLang="zh-CN" sz="2400" b="1" smtClean="0">
                <a:latin typeface="楷体" panose="02010609060101010101" pitchFamily="49" charset="-122"/>
                <a:ea typeface="楷体" panose="02010609060101010101" pitchFamily="49" charset="-122"/>
              </a:rPr>
              <a:t>故意的反秩序，反统一，反和谐。在“醉雨巫风”的笔致中显出</a:t>
            </a:r>
            <a:r>
              <a:rPr lang="en-US" altLang="zh-CN" sz="2400" b="1" smtClean="0">
                <a:latin typeface="楷体" panose="02010609060101010101" pitchFamily="49" charset="-122"/>
                <a:ea typeface="楷体" panose="02010609060101010101" pitchFamily="49" charset="-122"/>
              </a:rPr>
              <a:t>f</a:t>
            </a:r>
            <a:r>
              <a:rPr lang="zh-CN" altLang="zh-CN" sz="2400" b="1" smtClean="0">
                <a:latin typeface="楷体" panose="02010609060101010101" pitchFamily="49" charset="-122"/>
                <a:ea typeface="楷体" panose="02010609060101010101" pitchFamily="49" charset="-122"/>
              </a:rPr>
              <a:t>è</a:t>
            </a:r>
            <a:r>
              <a:rPr lang="en-US" altLang="zh-CN" sz="2400" b="1" smtClean="0">
                <a:latin typeface="楷体" panose="02010609060101010101" pitchFamily="49" charset="-122"/>
                <a:ea typeface="楷体" panose="02010609060101010101" pitchFamily="49" charset="-122"/>
              </a:rPr>
              <a:t>n sh</a:t>
            </a:r>
            <a:r>
              <a:rPr lang="zh-CN" altLang="zh-CN" sz="2400" b="1" smtClean="0">
                <a:latin typeface="楷体" panose="02010609060101010101" pitchFamily="49" charset="-122"/>
                <a:ea typeface="楷体" panose="02010609060101010101" pitchFamily="49" charset="-122"/>
              </a:rPr>
              <a:t>ì</a:t>
            </a:r>
            <a:r>
              <a:rPr lang="en-US" altLang="zh-CN" sz="2400" b="1" smtClean="0">
                <a:latin typeface="楷体" panose="02010609060101010101" pitchFamily="49" charset="-122"/>
                <a:ea typeface="楷体" panose="02010609060101010101" pitchFamily="49" charset="-122"/>
              </a:rPr>
              <a:t> j</a:t>
            </a:r>
            <a:r>
              <a:rPr lang="zh-CN" altLang="zh-CN" sz="2400" b="1" smtClean="0">
                <a:latin typeface="楷体" panose="02010609060101010101" pitchFamily="49" charset="-122"/>
                <a:ea typeface="楷体" panose="02010609060101010101" pitchFamily="49" charset="-122"/>
              </a:rPr>
              <a:t>í</a:t>
            </a:r>
            <a:r>
              <a:rPr lang="en-US" altLang="zh-CN" sz="2400" b="1" smtClean="0">
                <a:latin typeface="楷体" panose="02010609060101010101" pitchFamily="49" charset="-122"/>
                <a:ea typeface="楷体" panose="02010609060101010101" pitchFamily="49" charset="-122"/>
              </a:rPr>
              <a:t> s</a:t>
            </a:r>
            <a:r>
              <a:rPr lang="zh-CN" altLang="zh-CN" sz="2400" b="1" smtClean="0">
                <a:latin typeface="楷体" panose="02010609060101010101" pitchFamily="49" charset="-122"/>
                <a:ea typeface="楷体" panose="02010609060101010101" pitchFamily="49" charset="-122"/>
              </a:rPr>
              <a:t>ú的情绪来。草书字之间，行之间，密密麻麻，幅面的空间遮碍得全无盘桓呼吸的余地，行笔时线条扭曲盘结，</a:t>
            </a:r>
            <a:r>
              <a:rPr lang="en-US" altLang="zh-CN" sz="2400" b="1" smtClean="0">
                <a:latin typeface="楷体" panose="02010609060101010101" pitchFamily="49" charset="-122"/>
                <a:ea typeface="楷体" panose="02010609060101010101" pitchFamily="49" charset="-122"/>
              </a:rPr>
              <a:t>li</a:t>
            </a:r>
            <a:r>
              <a:rPr lang="zh-CN" altLang="zh-CN" sz="2400" b="1" smtClean="0">
                <a:latin typeface="楷体" panose="02010609060101010101" pitchFamily="49" charset="-122"/>
                <a:ea typeface="楷体" panose="02010609060101010101" pitchFamily="49" charset="-122"/>
              </a:rPr>
              <a:t>à</a:t>
            </a:r>
            <a:r>
              <a:rPr lang="en-US" altLang="zh-CN" sz="2400" b="1" smtClean="0">
                <a:latin typeface="楷体" panose="02010609060101010101" pitchFamily="49" charset="-122"/>
                <a:ea typeface="楷体" panose="02010609060101010101" pitchFamily="49" charset="-122"/>
              </a:rPr>
              <a:t>ng qi</a:t>
            </a:r>
            <a:r>
              <a:rPr lang="zh-CN" altLang="zh-CN" sz="2400" b="1" smtClean="0">
                <a:latin typeface="楷体" panose="02010609060101010101" pitchFamily="49" charset="-122"/>
                <a:ea typeface="楷体" panose="02010609060101010101" pitchFamily="49" charset="-122"/>
              </a:rPr>
              <a:t>à</a:t>
            </a:r>
            <a:r>
              <a:rPr lang="en-US" altLang="zh-CN" sz="2400" b="1" smtClean="0">
                <a:latin typeface="楷体" panose="02010609060101010101" pitchFamily="49" charset="-122"/>
                <a:ea typeface="楷体" panose="02010609060101010101" pitchFamily="49" charset="-122"/>
              </a:rPr>
              <a:t>ng</a:t>
            </a:r>
            <a:r>
              <a:rPr lang="zh-CN" altLang="zh-CN" sz="2400" b="1" smtClean="0">
                <a:latin typeface="楷体" panose="02010609060101010101" pitchFamily="49" charset="-122"/>
                <a:ea typeface="楷体" panose="02010609060101010101" pitchFamily="49" charset="-122"/>
              </a:rPr>
              <a:t>跌顿，是困兽张皇奔突觅不得出路的乱迹。笔画扭成泥坨、败絮，累成泪滴、血丝，内心的</a:t>
            </a:r>
            <a:r>
              <a:rPr lang="en-US" altLang="zh-CN" sz="2400" b="1" smtClean="0">
                <a:latin typeface="楷体" panose="02010609060101010101" pitchFamily="49" charset="-122"/>
                <a:ea typeface="楷体" panose="02010609060101010101" pitchFamily="49" charset="-122"/>
              </a:rPr>
              <a:t>hu</a:t>
            </a:r>
            <a:r>
              <a:rPr lang="zh-CN" altLang="zh-CN" sz="2400" b="1" smtClean="0">
                <a:latin typeface="楷体" panose="02010609060101010101" pitchFamily="49" charset="-122"/>
                <a:ea typeface="楷体" panose="02010609060101010101" pitchFamily="49" charset="-122"/>
              </a:rPr>
              <a:t>á</a:t>
            </a:r>
            <a:r>
              <a:rPr lang="en-US" altLang="zh-CN" sz="2400" b="1" smtClean="0">
                <a:latin typeface="楷体" panose="02010609060101010101" pitchFamily="49" charset="-122"/>
                <a:ea typeface="楷体" panose="02010609060101010101" pitchFamily="49" charset="-122"/>
              </a:rPr>
              <a:t>ng hu</a:t>
            </a:r>
            <a:r>
              <a:rPr lang="zh-CN" altLang="zh-CN" sz="2400" b="1" smtClean="0">
                <a:latin typeface="楷体" panose="02010609060101010101" pitchFamily="49" charset="-122"/>
                <a:ea typeface="楷体" panose="02010609060101010101" pitchFamily="49" charset="-122"/>
              </a:rPr>
              <a:t>ò与绝望都呈现在这里。徐渭言吾书第一诗次之文次之画又次之</a:t>
            </a:r>
          </a:p>
          <a:p>
            <a:pPr algn="r">
              <a:lnSpc>
                <a:spcPct val="130000"/>
              </a:lnSpc>
            </a:pPr>
            <a:r>
              <a:rPr lang="zh-CN" altLang="zh-CN" sz="2400" b="1" smtClean="0">
                <a:latin typeface="仿宋" panose="02010609060101010101" pitchFamily="49" charset="-122"/>
                <a:ea typeface="仿宋" panose="02010609060101010101" pitchFamily="49" charset="-122"/>
              </a:rPr>
              <a:t>（节选自熊秉明《中国书法理论体系》）</a:t>
            </a:r>
            <a:endParaRPr lang="zh-CN" altLang="zh-CN" sz="2400" b="1">
              <a:latin typeface="仿宋" panose="02010609060101010101" pitchFamily="49" charset="-122"/>
              <a:ea typeface="仿宋" panose="02010609060101010101" pitchFamily="49" charset="-122"/>
            </a:endParaRPr>
          </a:p>
        </p:txBody>
      </p:sp>
    </p:spTree>
  </p:cSld>
  <p:clrMapOvr>
    <a:masterClrMapping/>
  </p:clrMapOvr>
  <p:transition>
    <p:split orient="vert"/>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1"/>
          <p:cNvPicPr>
            <a:picLocks noChangeAspect="1" noChangeArrowheads="1"/>
          </p:cNvPicPr>
          <p:nvPr/>
        </p:nvPicPr>
        <p:blipFill>
          <a:blip r:embed="rId2"/>
          <a:stretch>
            <a:fillRect/>
          </a:stretch>
        </p:blipFill>
        <p:spPr bwMode="auto">
          <a:xfrm>
            <a:off x="478490" y="3860994"/>
            <a:ext cx="2071687" cy="608013"/>
          </a:xfrm>
          <a:prstGeom prst="rect">
            <a:avLst/>
          </a:prstGeom>
          <a:noFill/>
          <a:ln w="9525">
            <a:noFill/>
            <a:miter lim="800000"/>
          </a:ln>
        </p:spPr>
      </p:pic>
      <p:sp>
        <p:nvSpPr>
          <p:cNvPr id="6" name="矩形 5"/>
          <p:cNvSpPr/>
          <p:nvPr/>
        </p:nvSpPr>
        <p:spPr>
          <a:xfrm>
            <a:off x="478489" y="981034"/>
            <a:ext cx="11015847" cy="3046988"/>
          </a:xfrm>
          <a:prstGeom prst="rect">
            <a:avLst/>
          </a:prstGeom>
        </p:spPr>
        <p:txBody>
          <a:bodyPr wrap="square">
            <a:spAutoFit/>
          </a:bodyPr>
          <a:lstStyle/>
          <a:p>
            <a:pPr>
              <a:lnSpc>
                <a:spcPct val="200000"/>
              </a:lnSpc>
            </a:pPr>
            <a:r>
              <a:rPr lang="zh-CN" altLang="zh-CN" sz="2400" b="1" smtClean="0"/>
              <a:t>（</a:t>
            </a:r>
            <a:r>
              <a:rPr lang="en-US" altLang="zh-CN" sz="2400" b="1" smtClean="0"/>
              <a:t>1</a:t>
            </a:r>
            <a:r>
              <a:rPr lang="zh-CN" altLang="zh-CN" sz="2400" b="1" smtClean="0"/>
              <a:t>）请给文段中加点字注音。（</a:t>
            </a:r>
            <a:r>
              <a:rPr lang="en-US" altLang="zh-CN" sz="2400" b="1" smtClean="0"/>
              <a:t>2</a:t>
            </a:r>
            <a:r>
              <a:rPr lang="zh-CN" altLang="zh-CN" sz="2400" b="1" smtClean="0"/>
              <a:t>分）</a:t>
            </a:r>
          </a:p>
          <a:p>
            <a:pPr>
              <a:lnSpc>
                <a:spcPct val="200000"/>
              </a:lnSpc>
            </a:pPr>
            <a:r>
              <a:rPr lang="zh-CN" altLang="zh-CN" sz="2400" b="1" smtClean="0"/>
              <a:t>自虐（</a:t>
            </a:r>
            <a:r>
              <a:rPr lang="en-US" altLang="zh-CN" sz="2400" b="1" smtClean="0"/>
              <a:t>        </a:t>
            </a:r>
            <a:r>
              <a:rPr lang="zh-CN" altLang="en-US" sz="2400" b="1" smtClean="0"/>
              <a:t>）</a:t>
            </a:r>
            <a:r>
              <a:rPr lang="en-US" altLang="zh-CN" sz="2400" b="1" smtClean="0"/>
              <a:t>         </a:t>
            </a:r>
            <a:r>
              <a:rPr lang="zh-CN" altLang="zh-CN" sz="2400" b="1" smtClean="0"/>
              <a:t>盘桓（</a:t>
            </a:r>
            <a:r>
              <a:rPr lang="en-US" altLang="zh-CN" sz="2400" b="1" smtClean="0"/>
              <a:t>             </a:t>
            </a:r>
            <a:r>
              <a:rPr lang="zh-CN" altLang="en-US" sz="2400" b="1" smtClean="0"/>
              <a:t>）</a:t>
            </a:r>
            <a:endParaRPr lang="zh-CN" altLang="zh-CN" sz="2400" b="1" smtClean="0"/>
          </a:p>
          <a:p>
            <a:pPr>
              <a:lnSpc>
                <a:spcPct val="200000"/>
              </a:lnSpc>
            </a:pPr>
            <a:r>
              <a:rPr lang="zh-CN" altLang="zh-CN" sz="2400" b="1" smtClean="0"/>
              <a:t>（</a:t>
            </a:r>
            <a:r>
              <a:rPr lang="en-US" altLang="zh-CN" sz="2400" b="1" smtClean="0"/>
              <a:t>2)</a:t>
            </a:r>
            <a:r>
              <a:rPr lang="zh-CN" altLang="zh-CN" sz="2400" b="1" smtClean="0"/>
              <a:t>请根据拼音将汉字工整地书写在田字格内。（</a:t>
            </a:r>
            <a:r>
              <a:rPr lang="en-US" altLang="zh-CN" sz="2400" b="1" smtClean="0"/>
              <a:t>3</a:t>
            </a:r>
            <a:r>
              <a:rPr lang="zh-CN" altLang="zh-CN" sz="2400" b="1" smtClean="0"/>
              <a:t>分）</a:t>
            </a:r>
          </a:p>
          <a:p>
            <a:pPr>
              <a:lnSpc>
                <a:spcPct val="200000"/>
              </a:lnSpc>
            </a:pPr>
            <a:r>
              <a:rPr lang="en-US" altLang="zh-CN" sz="2400" b="1" smtClean="0"/>
              <a:t> f</a:t>
            </a:r>
            <a:r>
              <a:rPr lang="zh-CN" altLang="zh-CN" sz="2400" b="1" smtClean="0"/>
              <a:t>è</a:t>
            </a:r>
            <a:r>
              <a:rPr lang="en-US" altLang="zh-CN" sz="2400" b="1" smtClean="0"/>
              <a:t>n  sh</a:t>
            </a:r>
            <a:r>
              <a:rPr lang="zh-CN" altLang="zh-CN" sz="2400" b="1" smtClean="0"/>
              <a:t>ì</a:t>
            </a:r>
            <a:r>
              <a:rPr lang="en-US" altLang="zh-CN" sz="2400" b="1" smtClean="0"/>
              <a:t>  j</a:t>
            </a:r>
            <a:r>
              <a:rPr lang="zh-CN" altLang="zh-CN" sz="2400" b="1" smtClean="0"/>
              <a:t>í</a:t>
            </a:r>
            <a:r>
              <a:rPr lang="en-US" altLang="zh-CN" sz="2400" b="1" smtClean="0"/>
              <a:t>  s</a:t>
            </a:r>
            <a:r>
              <a:rPr lang="zh-CN" altLang="zh-CN" sz="2400" b="1" smtClean="0"/>
              <a:t>ú</a:t>
            </a:r>
            <a:r>
              <a:rPr lang="en-US" altLang="zh-CN" sz="2400" b="1" smtClean="0"/>
              <a:t>               li</a:t>
            </a:r>
            <a:r>
              <a:rPr lang="zh-CN" altLang="zh-CN" sz="2400" b="1" smtClean="0"/>
              <a:t>à</a:t>
            </a:r>
            <a:r>
              <a:rPr lang="en-US" altLang="zh-CN" sz="2400" b="1" smtClean="0"/>
              <a:t>ng  qi</a:t>
            </a:r>
            <a:r>
              <a:rPr lang="zh-CN" altLang="zh-CN" sz="2400" b="1" smtClean="0"/>
              <a:t>à</a:t>
            </a:r>
            <a:r>
              <a:rPr lang="en-US" altLang="zh-CN" sz="2400" b="1" smtClean="0"/>
              <a:t>ng       hu</a:t>
            </a:r>
            <a:r>
              <a:rPr lang="zh-CN" altLang="zh-CN" sz="2400" b="1" smtClean="0"/>
              <a:t>á</a:t>
            </a:r>
            <a:r>
              <a:rPr lang="en-US" altLang="zh-CN" sz="2400" b="1" smtClean="0"/>
              <a:t>ng  hu</a:t>
            </a:r>
            <a:r>
              <a:rPr lang="zh-CN" altLang="zh-CN" sz="2400" b="1" smtClean="0"/>
              <a:t>ò</a:t>
            </a:r>
            <a:r>
              <a:rPr lang="en-US" altLang="zh-CN" sz="2400" b="1" smtClean="0"/>
              <a:t>    </a:t>
            </a:r>
            <a:endParaRPr lang="zh-CN" altLang="zh-CN" sz="2400" b="1"/>
          </a:p>
        </p:txBody>
      </p:sp>
      <p:sp>
        <p:nvSpPr>
          <p:cNvPr id="3" name="文本框 1"/>
          <p:cNvSpPr txBox="1">
            <a:spLocks noChangeArrowheads="1"/>
          </p:cNvSpPr>
          <p:nvPr/>
        </p:nvSpPr>
        <p:spPr bwMode="auto">
          <a:xfrm>
            <a:off x="1414477" y="1917021"/>
            <a:ext cx="648199" cy="460375"/>
          </a:xfrm>
          <a:prstGeom prst="rect">
            <a:avLst/>
          </a:prstGeom>
          <a:noFill/>
          <a:ln w="9525">
            <a:noFill/>
            <a:miter lim="800000"/>
          </a:ln>
        </p:spPr>
        <p:txBody>
          <a:bodyPr wrap="square">
            <a:spAutoFit/>
          </a:bodyPr>
          <a:lstStyle/>
          <a:p>
            <a:r>
              <a:rPr lang="zh-CN" altLang="en-US" sz="2400" b="1">
                <a:solidFill>
                  <a:srgbClr val="FF0000"/>
                </a:solidFill>
                <a:latin typeface="黑体" panose="02010609060101010101" pitchFamily="49" charset="-122"/>
                <a:ea typeface="黑体" panose="02010609060101010101" pitchFamily="49" charset="-122"/>
              </a:rPr>
              <a:t>nüè</a:t>
            </a:r>
          </a:p>
        </p:txBody>
      </p:sp>
      <p:sp>
        <p:nvSpPr>
          <p:cNvPr id="4" name="文本框 2"/>
          <p:cNvSpPr txBox="1">
            <a:spLocks noChangeArrowheads="1"/>
          </p:cNvSpPr>
          <p:nvPr/>
        </p:nvSpPr>
        <p:spPr bwMode="auto">
          <a:xfrm>
            <a:off x="3934442" y="1917021"/>
            <a:ext cx="863988" cy="461665"/>
          </a:xfrm>
          <a:prstGeom prst="rect">
            <a:avLst/>
          </a:prstGeom>
          <a:noFill/>
          <a:ln w="9525">
            <a:noFill/>
            <a:miter lim="800000"/>
          </a:ln>
        </p:spPr>
        <p:txBody>
          <a:bodyPr wrap="square">
            <a:spAutoFit/>
          </a:bodyPr>
          <a:lstStyle/>
          <a:p>
            <a:r>
              <a:rPr lang="zh-CN" altLang="en-US" sz="2400">
                <a:solidFill>
                  <a:srgbClr val="FF0000"/>
                </a:solidFill>
                <a:latin typeface="黑体" panose="02010609060101010101" pitchFamily="49" charset="-122"/>
                <a:ea typeface="黑体" panose="02010609060101010101" pitchFamily="49" charset="-122"/>
              </a:rPr>
              <a:t>huán</a:t>
            </a:r>
          </a:p>
        </p:txBody>
      </p:sp>
      <p:sp>
        <p:nvSpPr>
          <p:cNvPr id="5" name="文本框 3"/>
          <p:cNvSpPr txBox="1">
            <a:spLocks noChangeArrowheads="1"/>
          </p:cNvSpPr>
          <p:nvPr/>
        </p:nvSpPr>
        <p:spPr bwMode="auto">
          <a:xfrm>
            <a:off x="622489" y="3932993"/>
            <a:ext cx="1871974" cy="460375"/>
          </a:xfrm>
          <a:prstGeom prst="rect">
            <a:avLst/>
          </a:prstGeom>
          <a:noFill/>
          <a:ln w="9525">
            <a:noFill/>
            <a:miter lim="800000"/>
          </a:ln>
        </p:spPr>
        <p:txBody>
          <a:bodyPr wrap="square">
            <a:spAutoFit/>
          </a:bodyPr>
          <a:lstStyle/>
          <a:p>
            <a:r>
              <a:rPr lang="zh-CN" altLang="en-US" sz="2400">
                <a:solidFill>
                  <a:srgbClr val="FF0000"/>
                </a:solidFill>
                <a:latin typeface="黑体" panose="02010609060101010101" pitchFamily="49" charset="-122"/>
                <a:ea typeface="黑体" panose="02010609060101010101" pitchFamily="49" charset="-122"/>
              </a:rPr>
              <a:t>愤 世 嫉 俗</a:t>
            </a:r>
          </a:p>
        </p:txBody>
      </p:sp>
      <p:pic>
        <p:nvPicPr>
          <p:cNvPr id="9" name="图片 2"/>
          <p:cNvPicPr>
            <a:picLocks noChangeAspect="1" noChangeArrowheads="1"/>
          </p:cNvPicPr>
          <p:nvPr/>
        </p:nvPicPr>
        <p:blipFill>
          <a:blip r:embed="rId3"/>
          <a:stretch>
            <a:fillRect/>
          </a:stretch>
        </p:blipFill>
        <p:spPr bwMode="auto">
          <a:xfrm>
            <a:off x="3358450" y="3860994"/>
            <a:ext cx="1101725" cy="666750"/>
          </a:xfrm>
          <a:prstGeom prst="rect">
            <a:avLst/>
          </a:prstGeom>
          <a:noFill/>
          <a:ln w="9525">
            <a:noFill/>
            <a:miter lim="800000"/>
          </a:ln>
        </p:spPr>
      </p:pic>
      <p:sp>
        <p:nvSpPr>
          <p:cNvPr id="10" name="文本框 6"/>
          <p:cNvSpPr txBox="1">
            <a:spLocks noChangeArrowheads="1"/>
          </p:cNvSpPr>
          <p:nvPr/>
        </p:nvSpPr>
        <p:spPr bwMode="auto">
          <a:xfrm>
            <a:off x="3430448" y="3932993"/>
            <a:ext cx="1223983" cy="461665"/>
          </a:xfrm>
          <a:prstGeom prst="rect">
            <a:avLst/>
          </a:prstGeom>
          <a:noFill/>
          <a:ln w="9525">
            <a:noFill/>
            <a:miter lim="800000"/>
          </a:ln>
        </p:spPr>
        <p:txBody>
          <a:bodyPr wrap="square">
            <a:spAutoFit/>
          </a:bodyPr>
          <a:lstStyle/>
          <a:p>
            <a:r>
              <a:rPr lang="zh-CN" altLang="en-US" sz="2400">
                <a:solidFill>
                  <a:srgbClr val="FF0000"/>
                </a:solidFill>
                <a:latin typeface="黑体" panose="02010609060101010101" pitchFamily="49" charset="-122"/>
                <a:ea typeface="黑体" panose="02010609060101010101" pitchFamily="49" charset="-122"/>
              </a:rPr>
              <a:t>踉 </a:t>
            </a:r>
            <a:r>
              <a:rPr lang="zh-CN" altLang="en-US" sz="2400" smtClean="0">
                <a:solidFill>
                  <a:srgbClr val="FF0000"/>
                </a:solidFill>
                <a:latin typeface="黑体" panose="02010609060101010101" pitchFamily="49" charset="-122"/>
                <a:ea typeface="黑体" panose="02010609060101010101" pitchFamily="49" charset="-122"/>
              </a:rPr>
              <a:t>跄</a:t>
            </a:r>
            <a:endParaRPr lang="zh-CN" altLang="en-US" sz="2400">
              <a:solidFill>
                <a:srgbClr val="FF0000"/>
              </a:solidFill>
              <a:latin typeface="黑体" panose="02010609060101010101" pitchFamily="49" charset="-122"/>
              <a:ea typeface="黑体" panose="02010609060101010101" pitchFamily="49" charset="-122"/>
            </a:endParaRPr>
          </a:p>
        </p:txBody>
      </p:sp>
      <p:pic>
        <p:nvPicPr>
          <p:cNvPr id="11" name="图片 4"/>
          <p:cNvPicPr>
            <a:picLocks noChangeAspect="1" noChangeArrowheads="1"/>
          </p:cNvPicPr>
          <p:nvPr/>
        </p:nvPicPr>
        <p:blipFill>
          <a:blip r:embed="rId3"/>
          <a:stretch>
            <a:fillRect/>
          </a:stretch>
        </p:blipFill>
        <p:spPr bwMode="auto">
          <a:xfrm>
            <a:off x="5230424" y="3860994"/>
            <a:ext cx="1101725" cy="666750"/>
          </a:xfrm>
          <a:prstGeom prst="rect">
            <a:avLst/>
          </a:prstGeom>
          <a:noFill/>
          <a:ln w="9525">
            <a:noFill/>
            <a:miter lim="800000"/>
          </a:ln>
        </p:spPr>
      </p:pic>
      <p:sp>
        <p:nvSpPr>
          <p:cNvPr id="12" name="文本框 6"/>
          <p:cNvSpPr txBox="1">
            <a:spLocks noChangeArrowheads="1"/>
          </p:cNvSpPr>
          <p:nvPr/>
        </p:nvSpPr>
        <p:spPr bwMode="auto">
          <a:xfrm>
            <a:off x="5302423" y="3932993"/>
            <a:ext cx="1151984" cy="461665"/>
          </a:xfrm>
          <a:prstGeom prst="rect">
            <a:avLst/>
          </a:prstGeom>
          <a:noFill/>
          <a:ln w="9525">
            <a:noFill/>
            <a:miter lim="800000"/>
          </a:ln>
        </p:spPr>
        <p:txBody>
          <a:bodyPr wrap="square">
            <a:spAutoFit/>
          </a:bodyPr>
          <a:lstStyle/>
          <a:p>
            <a:r>
              <a:rPr lang="zh-CN" altLang="en-US" sz="2400" smtClean="0">
                <a:solidFill>
                  <a:srgbClr val="FF0000"/>
                </a:solidFill>
                <a:latin typeface="黑体" panose="02010609060101010101" pitchFamily="49" charset="-122"/>
                <a:ea typeface="黑体" panose="02010609060101010101" pitchFamily="49" charset="-122"/>
              </a:rPr>
              <a:t>惶 惑</a:t>
            </a:r>
            <a:endParaRPr lang="zh-CN" altLang="en-US" sz="2400">
              <a:solidFill>
                <a:srgbClr val="FF0000"/>
              </a:solidFill>
              <a:latin typeface="黑体" panose="02010609060101010101" pitchFamily="49" charset="-122"/>
              <a:ea typeface="黑体" panose="02010609060101010101" pitchFamily="49" charset="-122"/>
            </a:endParaRPr>
          </a:p>
        </p:txBody>
      </p:sp>
      <p:sp>
        <p:nvSpPr>
          <p:cNvPr id="13" name="TextBox 12"/>
          <p:cNvSpPr txBox="1">
            <a:spLocks noChangeArrowheads="1"/>
          </p:cNvSpPr>
          <p:nvPr/>
        </p:nvSpPr>
        <p:spPr bwMode="auto">
          <a:xfrm>
            <a:off x="910484" y="2205017"/>
            <a:ext cx="28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4" name="TextBox 13"/>
          <p:cNvSpPr txBox="1">
            <a:spLocks noChangeArrowheads="1"/>
          </p:cNvSpPr>
          <p:nvPr/>
        </p:nvSpPr>
        <p:spPr bwMode="auto">
          <a:xfrm>
            <a:off x="3286451" y="2205017"/>
            <a:ext cx="28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p:bldP spid="1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478489" y="981034"/>
            <a:ext cx="11015847" cy="461665"/>
          </a:xfrm>
          <a:prstGeom prst="rect">
            <a:avLst/>
          </a:prstGeom>
        </p:spPr>
        <p:txBody>
          <a:bodyPr wrap="square">
            <a:spAutoFit/>
          </a:bodyPr>
          <a:lstStyle/>
          <a:p>
            <a:r>
              <a:rPr lang="en-US" altLang="zh-CN" sz="2400" b="1" smtClean="0"/>
              <a:t>(3)</a:t>
            </a:r>
            <a:r>
              <a:rPr lang="zh-CN" altLang="zh-CN" sz="2400" b="1" smtClean="0"/>
              <a:t>根据文意，下列书法作品是徐渭的一项是</a:t>
            </a:r>
            <a:r>
              <a:rPr lang="en-US" altLang="zh-CN" sz="2400" b="1" smtClean="0"/>
              <a:t>(3</a:t>
            </a:r>
            <a:r>
              <a:rPr lang="zh-CN" altLang="zh-CN" sz="2400" b="1" smtClean="0"/>
              <a:t>分</a:t>
            </a:r>
            <a:r>
              <a:rPr lang="en-US" altLang="zh-CN" sz="2400" b="1" smtClean="0"/>
              <a:t>)</a:t>
            </a:r>
            <a:r>
              <a:rPr lang="zh-CN" altLang="zh-CN" sz="2400" b="1" smtClean="0"/>
              <a:t>（</a:t>
            </a:r>
            <a:r>
              <a:rPr lang="en-US" altLang="zh-CN" sz="2400" b="1" smtClean="0"/>
              <a:t>         </a:t>
            </a:r>
            <a:r>
              <a:rPr lang="zh-CN" altLang="zh-CN" sz="2400" b="1" smtClean="0"/>
              <a:t>）</a:t>
            </a:r>
            <a:endParaRPr lang="zh-CN" altLang="zh-CN" sz="2400" b="1"/>
          </a:p>
        </p:txBody>
      </p:sp>
      <p:pic>
        <p:nvPicPr>
          <p:cNvPr id="3" name="图片 7"/>
          <p:cNvPicPr>
            <a:picLocks noChangeArrowheads="1"/>
          </p:cNvPicPr>
          <p:nvPr/>
        </p:nvPicPr>
        <p:blipFill>
          <a:blip r:embed="rId2"/>
          <a:stretch>
            <a:fillRect/>
          </a:stretch>
        </p:blipFill>
        <p:spPr bwMode="auto">
          <a:xfrm>
            <a:off x="2252663" y="1795463"/>
            <a:ext cx="6188075" cy="2066925"/>
          </a:xfrm>
          <a:prstGeom prst="rect">
            <a:avLst/>
          </a:prstGeom>
          <a:noFill/>
          <a:ln w="9525">
            <a:noFill/>
            <a:miter lim="800000"/>
          </a:ln>
        </p:spPr>
      </p:pic>
      <p:sp>
        <p:nvSpPr>
          <p:cNvPr id="4" name="文本框 2"/>
          <p:cNvSpPr txBox="1">
            <a:spLocks noChangeArrowheads="1"/>
          </p:cNvSpPr>
          <p:nvPr/>
        </p:nvSpPr>
        <p:spPr bwMode="auto">
          <a:xfrm>
            <a:off x="7462393" y="981034"/>
            <a:ext cx="415925" cy="461665"/>
          </a:xfrm>
          <a:prstGeom prst="rect">
            <a:avLst/>
          </a:prstGeom>
          <a:noFill/>
          <a:ln w="9525">
            <a:noFill/>
            <a:miter lim="800000"/>
          </a:ln>
        </p:spPr>
        <p:txBody>
          <a:bodyPr>
            <a:spAutoFit/>
          </a:bodyPr>
          <a:lstStyle/>
          <a:p>
            <a:r>
              <a:rPr lang="en-US" altLang="zh-CN" sz="2400" b="1" smtClean="0">
                <a:solidFill>
                  <a:srgbClr val="FF0000"/>
                </a:solidFill>
                <a:latin typeface="黑体" panose="02010609060101010101" pitchFamily="49" charset="-122"/>
                <a:ea typeface="黑体" panose="02010609060101010101" pitchFamily="49" charset="-122"/>
              </a:rPr>
              <a:t>A</a:t>
            </a:r>
            <a:endParaRPr lang="zh-CN" altLang="en-US" sz="24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478490" y="1413028"/>
            <a:ext cx="11015847" cy="2862322"/>
          </a:xfrm>
          <a:prstGeom prst="rect">
            <a:avLst/>
          </a:prstGeom>
        </p:spPr>
        <p:txBody>
          <a:bodyPr wrap="square">
            <a:spAutoFit/>
          </a:bodyPr>
          <a:lstStyle/>
          <a:p>
            <a:pPr>
              <a:lnSpc>
                <a:spcPct val="150000"/>
              </a:lnSpc>
            </a:pPr>
            <a:r>
              <a:rPr lang="en-US" altLang="zh-CN" sz="2400" b="1" smtClean="0"/>
              <a:t>(4)</a:t>
            </a:r>
            <a:r>
              <a:rPr lang="zh-CN" altLang="zh-CN" sz="2400" b="1" smtClean="0"/>
              <a:t>给文段中的画线句子加标点符号，最恰当的一项是</a:t>
            </a:r>
            <a:r>
              <a:rPr lang="en-US" altLang="zh-CN" sz="2400" b="1" smtClean="0"/>
              <a:t>(3</a:t>
            </a:r>
            <a:r>
              <a:rPr lang="zh-CN" altLang="zh-CN" sz="2400" b="1" smtClean="0"/>
              <a:t>分</a:t>
            </a:r>
            <a:r>
              <a:rPr lang="en-US" altLang="zh-CN" sz="2400" b="1" smtClean="0"/>
              <a:t>)</a:t>
            </a:r>
            <a:r>
              <a:rPr lang="zh-CN" altLang="zh-CN" sz="2400" b="1" smtClean="0"/>
              <a:t>（</a:t>
            </a:r>
            <a:r>
              <a:rPr lang="en-US" altLang="zh-CN" sz="2400" b="1" smtClean="0"/>
              <a:t>       </a:t>
            </a:r>
            <a:r>
              <a:rPr lang="zh-CN" altLang="zh-CN" sz="2400" b="1" smtClean="0"/>
              <a:t>）</a:t>
            </a:r>
          </a:p>
          <a:p>
            <a:pPr>
              <a:lnSpc>
                <a:spcPct val="150000"/>
              </a:lnSpc>
            </a:pPr>
            <a:r>
              <a:rPr lang="en-US" altLang="zh-CN" sz="2400" b="1" smtClean="0"/>
              <a:t>A.</a:t>
            </a:r>
            <a:r>
              <a:rPr lang="zh-CN" altLang="zh-CN" sz="2400" b="1" smtClean="0"/>
              <a:t>徐渭言，“吾书第一，诗次之，文次之，画又次之”。</a:t>
            </a:r>
            <a:r>
              <a:rPr lang="en-US" altLang="zh-CN" sz="2400" b="1" smtClean="0"/>
              <a:t> </a:t>
            </a:r>
            <a:endParaRPr lang="zh-CN" altLang="zh-CN" sz="2400" b="1" smtClean="0"/>
          </a:p>
          <a:p>
            <a:pPr>
              <a:lnSpc>
                <a:spcPct val="150000"/>
              </a:lnSpc>
            </a:pPr>
            <a:r>
              <a:rPr lang="en-US" altLang="zh-CN" sz="2400" b="1" smtClean="0"/>
              <a:t>B.</a:t>
            </a:r>
            <a:r>
              <a:rPr lang="zh-CN" altLang="zh-CN" sz="2400" b="1" smtClean="0"/>
              <a:t>徐渭言：“吾书第一、诗次之、文次之、画又次之。”</a:t>
            </a:r>
            <a:r>
              <a:rPr lang="en-US" altLang="zh-CN" sz="2400" b="1" smtClean="0"/>
              <a:t> </a:t>
            </a:r>
            <a:endParaRPr lang="zh-CN" altLang="zh-CN" sz="2400" b="1" smtClean="0"/>
          </a:p>
          <a:p>
            <a:pPr>
              <a:lnSpc>
                <a:spcPct val="150000"/>
              </a:lnSpc>
            </a:pPr>
            <a:r>
              <a:rPr lang="en-US" altLang="zh-CN" sz="2400" b="1" smtClean="0"/>
              <a:t>C.</a:t>
            </a:r>
            <a:r>
              <a:rPr lang="zh-CN" altLang="zh-CN" sz="2400" b="1" smtClean="0"/>
              <a:t>徐渭言，“吾书第一、诗次之、文次之、画又次之”。</a:t>
            </a:r>
            <a:r>
              <a:rPr lang="en-US" altLang="zh-CN" sz="2400" b="1" smtClean="0"/>
              <a:t> </a:t>
            </a:r>
            <a:endParaRPr lang="zh-CN" altLang="zh-CN" sz="2400" b="1" smtClean="0"/>
          </a:p>
          <a:p>
            <a:pPr>
              <a:lnSpc>
                <a:spcPct val="150000"/>
              </a:lnSpc>
            </a:pPr>
            <a:r>
              <a:rPr lang="en-US" altLang="zh-CN" sz="2400" b="1" smtClean="0"/>
              <a:t>D.</a:t>
            </a:r>
            <a:r>
              <a:rPr lang="zh-CN" altLang="zh-CN" sz="2400" b="1" smtClean="0"/>
              <a:t>徐渭言：“吾书第一，诗次之，文次之，画又次之。”</a:t>
            </a:r>
            <a:r>
              <a:rPr lang="en-US" altLang="zh-CN" sz="2400" b="1" smtClean="0"/>
              <a:t> </a:t>
            </a:r>
            <a:endParaRPr lang="zh-CN" altLang="zh-CN" sz="2400" b="1"/>
          </a:p>
        </p:txBody>
      </p:sp>
      <p:sp>
        <p:nvSpPr>
          <p:cNvPr id="4" name="文本框 2"/>
          <p:cNvSpPr txBox="1">
            <a:spLocks noChangeArrowheads="1"/>
          </p:cNvSpPr>
          <p:nvPr/>
        </p:nvSpPr>
        <p:spPr bwMode="auto">
          <a:xfrm>
            <a:off x="8686376" y="1485027"/>
            <a:ext cx="415925" cy="461665"/>
          </a:xfrm>
          <a:prstGeom prst="rect">
            <a:avLst/>
          </a:prstGeom>
          <a:noFill/>
          <a:ln w="9525">
            <a:noFill/>
            <a:miter lim="800000"/>
          </a:ln>
        </p:spPr>
        <p:txBody>
          <a:bodyPr>
            <a:spAutoFit/>
          </a:bodyPr>
          <a:lstStyle/>
          <a:p>
            <a:r>
              <a:rPr lang="en-US" altLang="zh-CN" sz="2400" b="1" smtClean="0">
                <a:solidFill>
                  <a:srgbClr val="FF0000"/>
                </a:solidFill>
                <a:latin typeface="黑体" panose="02010609060101010101" pitchFamily="49" charset="-122"/>
                <a:ea typeface="黑体" panose="02010609060101010101" pitchFamily="49" charset="-122"/>
              </a:rPr>
              <a:t>D</a:t>
            </a:r>
            <a:endParaRPr lang="zh-CN" altLang="en-US" sz="24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缺角矩形 1"/>
          <p:cNvSpPr/>
          <p:nvPr/>
        </p:nvSpPr>
        <p:spPr>
          <a:xfrm>
            <a:off x="4798430" y="909035"/>
            <a:ext cx="2879960" cy="536575"/>
          </a:xfrm>
          <a:prstGeom prst="plaque">
            <a:avLst/>
          </a:prstGeom>
          <a:solidFill>
            <a:srgbClr val="4C67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798430" y="909035"/>
            <a:ext cx="2735962" cy="523220"/>
          </a:xfrm>
          <a:prstGeom prst="rect">
            <a:avLst/>
          </a:prstGeom>
          <a:noFill/>
        </p:spPr>
        <p:txBody>
          <a:bodyPr wrap="square" rtlCol="0">
            <a:spAutoFit/>
          </a:bodyPr>
          <a:lstStyle/>
          <a:p>
            <a:pPr algn="ctr"/>
            <a:r>
              <a:rPr lang="zh-CN" altLang="en-US" sz="2800" smtClean="0">
                <a:solidFill>
                  <a:schemeClr val="bg1"/>
                </a:solidFill>
                <a:latin typeface="黑体" panose="02010609060101010101" pitchFamily="49" charset="-122"/>
                <a:ea typeface="黑体" panose="02010609060101010101" pitchFamily="49" charset="-122"/>
              </a:rPr>
              <a:t>中考考点突破</a:t>
            </a:r>
            <a:endParaRPr lang="zh-CN" altLang="en-US" sz="2800">
              <a:solidFill>
                <a:schemeClr val="bg1"/>
              </a:solidFill>
              <a:latin typeface="黑体" panose="02010609060101010101" pitchFamily="49" charset="-122"/>
              <a:ea typeface="黑体" panose="02010609060101010101" pitchFamily="49" charset="-122"/>
            </a:endParaRPr>
          </a:p>
        </p:txBody>
      </p:sp>
      <p:sp>
        <p:nvSpPr>
          <p:cNvPr id="6" name="矩形 5"/>
          <p:cNvSpPr/>
          <p:nvPr/>
        </p:nvSpPr>
        <p:spPr>
          <a:xfrm>
            <a:off x="766486" y="1485027"/>
            <a:ext cx="10151858" cy="4848892"/>
          </a:xfrm>
          <a:prstGeom prst="rect">
            <a:avLst/>
          </a:prstGeom>
        </p:spPr>
        <p:txBody>
          <a:bodyPr wrap="square">
            <a:spAutoFit/>
          </a:bodyPr>
          <a:lstStyle/>
          <a:p>
            <a:pPr>
              <a:lnSpc>
                <a:spcPct val="130000"/>
              </a:lnSpc>
            </a:pPr>
            <a:r>
              <a:rPr lang="zh-CN" altLang="zh-CN" sz="2400" b="1" smtClean="0">
                <a:latin typeface="黑体" panose="02010609060101010101" pitchFamily="49" charset="-122"/>
                <a:ea typeface="黑体" panose="02010609060101010101" pitchFamily="49" charset="-122"/>
              </a:rPr>
              <a:t>一、拼写规则</a:t>
            </a:r>
          </a:p>
          <a:p>
            <a:pPr>
              <a:lnSpc>
                <a:spcPct val="130000"/>
              </a:lnSpc>
            </a:pPr>
            <a:r>
              <a:rPr lang="en-US" altLang="zh-CN" sz="2400" b="1" smtClean="0"/>
              <a:t>        1.</a:t>
            </a:r>
            <a:r>
              <a:rPr lang="zh-CN" altLang="zh-CN" sz="2400" b="1" smtClean="0"/>
              <a:t>标调方法：有“ɑ”标在“ɑ”，没“ɑ”找“</a:t>
            </a:r>
            <a:r>
              <a:rPr lang="en-US" altLang="zh-CN" sz="2400" b="1" smtClean="0"/>
              <a:t>o</a:t>
            </a:r>
            <a:r>
              <a:rPr lang="zh-CN" altLang="zh-CN" sz="2400" b="1" smtClean="0"/>
              <a:t>、</a:t>
            </a:r>
            <a:r>
              <a:rPr lang="en-US" altLang="zh-CN" sz="2400" b="1" smtClean="0"/>
              <a:t>e</a:t>
            </a:r>
            <a:r>
              <a:rPr lang="zh-CN" altLang="zh-CN" sz="2400" b="1" smtClean="0"/>
              <a:t>”；“</a:t>
            </a:r>
            <a:r>
              <a:rPr lang="en-US" altLang="zh-CN" sz="2400" b="1" smtClean="0"/>
              <a:t>i</a:t>
            </a:r>
            <a:r>
              <a:rPr lang="zh-CN" altLang="zh-CN" sz="2400" b="1" smtClean="0"/>
              <a:t>”“</a:t>
            </a:r>
            <a:r>
              <a:rPr lang="en-US" altLang="zh-CN" sz="2400" b="1" smtClean="0"/>
              <a:t>u</a:t>
            </a:r>
            <a:r>
              <a:rPr lang="zh-CN" altLang="zh-CN" sz="2400" b="1" smtClean="0"/>
              <a:t>” 并列标在后；轻声音节不标调。</a:t>
            </a:r>
          </a:p>
          <a:p>
            <a:pPr>
              <a:lnSpc>
                <a:spcPct val="130000"/>
              </a:lnSpc>
            </a:pPr>
            <a:r>
              <a:rPr lang="en-US" altLang="zh-CN" sz="2400" b="1" smtClean="0"/>
              <a:t>        2.</a:t>
            </a:r>
            <a:r>
              <a:rPr lang="zh-CN" altLang="zh-CN" sz="2400" b="1" smtClean="0"/>
              <a:t>省略规则：①“</a:t>
            </a:r>
            <a:r>
              <a:rPr lang="en-US" altLang="zh-CN" sz="2400" b="1" smtClean="0"/>
              <a:t>i</a:t>
            </a:r>
            <a:r>
              <a:rPr lang="zh-CN" altLang="zh-CN" sz="2400" b="1" smtClean="0"/>
              <a:t>”上标调点去掉。②“ü”碰到“</a:t>
            </a:r>
            <a:r>
              <a:rPr lang="en-US" altLang="zh-CN" sz="2400" b="1" smtClean="0"/>
              <a:t>j</a:t>
            </a:r>
            <a:r>
              <a:rPr lang="zh-CN" altLang="zh-CN" sz="2400" b="1" smtClean="0"/>
              <a:t>、</a:t>
            </a:r>
            <a:r>
              <a:rPr lang="en-US" altLang="zh-CN" sz="2400" b="1" smtClean="0"/>
              <a:t>q</a:t>
            </a:r>
            <a:r>
              <a:rPr lang="zh-CN" altLang="zh-CN" sz="2400" b="1" smtClean="0"/>
              <a:t>、</a:t>
            </a:r>
            <a:r>
              <a:rPr lang="en-US" altLang="zh-CN" sz="2400" b="1" smtClean="0"/>
              <a:t>x</a:t>
            </a:r>
            <a:r>
              <a:rPr lang="zh-CN" altLang="zh-CN" sz="2400" b="1" smtClean="0"/>
              <a:t>”，“ü”上两点要去掉；“</a:t>
            </a:r>
            <a:r>
              <a:rPr lang="en-US" altLang="zh-CN" sz="2400" b="1" smtClean="0"/>
              <a:t>n</a:t>
            </a:r>
            <a:r>
              <a:rPr lang="zh-CN" altLang="zh-CN" sz="2400" b="1" smtClean="0"/>
              <a:t>”“</a:t>
            </a:r>
            <a:r>
              <a:rPr lang="en-US" altLang="zh-CN" sz="2400" b="1" smtClean="0"/>
              <a:t>l</a:t>
            </a:r>
            <a:r>
              <a:rPr lang="zh-CN" altLang="zh-CN" sz="2400" b="1" smtClean="0"/>
              <a:t>”后面“ü”点保，“</a:t>
            </a:r>
            <a:r>
              <a:rPr lang="en-US" altLang="zh-CN" sz="2400" b="1" smtClean="0"/>
              <a:t>y</a:t>
            </a:r>
            <a:r>
              <a:rPr lang="zh-CN" altLang="zh-CN" sz="2400" b="1" smtClean="0"/>
              <a:t>”后“ü”点掉。③“</a:t>
            </a:r>
            <a:r>
              <a:rPr lang="en-US" altLang="zh-CN" sz="2400" b="1" smtClean="0"/>
              <a:t>er</a:t>
            </a:r>
            <a:r>
              <a:rPr lang="zh-CN" altLang="zh-CN" sz="2400" b="1" smtClean="0"/>
              <a:t>”作儿化韵尾时省去“</a:t>
            </a:r>
            <a:r>
              <a:rPr lang="en-US" altLang="zh-CN" sz="2400" b="1" smtClean="0"/>
              <a:t>e</a:t>
            </a:r>
            <a:r>
              <a:rPr lang="zh-CN" altLang="zh-CN" sz="2400" b="1" smtClean="0"/>
              <a:t>”。</a:t>
            </a:r>
          </a:p>
          <a:p>
            <a:pPr>
              <a:lnSpc>
                <a:spcPct val="130000"/>
              </a:lnSpc>
            </a:pPr>
            <a:r>
              <a:rPr lang="en-US" altLang="zh-CN" sz="2400" b="1" smtClean="0"/>
              <a:t>        3.</a:t>
            </a:r>
            <a:r>
              <a:rPr lang="zh-CN" altLang="zh-CN" sz="2400" b="1" smtClean="0"/>
              <a:t>增加规则：</a:t>
            </a:r>
            <a:r>
              <a:rPr lang="en-US" altLang="zh-CN" sz="2400" b="1" smtClean="0"/>
              <a:t>u</a:t>
            </a:r>
            <a:r>
              <a:rPr lang="zh-CN" altLang="zh-CN" sz="2400" b="1" smtClean="0"/>
              <a:t>前没有声母时，前面加</a:t>
            </a:r>
            <a:r>
              <a:rPr lang="en-US" altLang="zh-CN" sz="2400" b="1" smtClean="0"/>
              <a:t>w</a:t>
            </a:r>
            <a:r>
              <a:rPr lang="zh-CN" altLang="zh-CN" sz="2400" b="1" smtClean="0"/>
              <a:t>；</a:t>
            </a:r>
            <a:r>
              <a:rPr lang="en-US" altLang="zh-CN" sz="2400" b="1" smtClean="0"/>
              <a:t>i</a:t>
            </a:r>
            <a:r>
              <a:rPr lang="zh-CN" altLang="zh-CN" sz="2400" b="1" smtClean="0"/>
              <a:t>、</a:t>
            </a:r>
            <a:r>
              <a:rPr lang="en-US" altLang="zh-CN" sz="2400" b="1" smtClean="0"/>
              <a:t>in</a:t>
            </a:r>
            <a:r>
              <a:rPr lang="zh-CN" altLang="zh-CN" sz="2400" b="1" smtClean="0"/>
              <a:t>、</a:t>
            </a:r>
            <a:r>
              <a:rPr lang="en-US" altLang="zh-CN" sz="2400" b="1" smtClean="0"/>
              <a:t>ing</a:t>
            </a:r>
            <a:r>
              <a:rPr lang="zh-CN" altLang="zh-CN" sz="2400" b="1" smtClean="0"/>
              <a:t>单独成音节时，前面加</a:t>
            </a:r>
            <a:r>
              <a:rPr lang="en-US" altLang="zh-CN" sz="2400" b="1" smtClean="0"/>
              <a:t>y</a:t>
            </a:r>
            <a:r>
              <a:rPr lang="zh-CN" altLang="zh-CN" sz="2400" b="1" smtClean="0"/>
              <a:t>。</a:t>
            </a:r>
          </a:p>
          <a:p>
            <a:pPr>
              <a:lnSpc>
                <a:spcPct val="130000"/>
              </a:lnSpc>
            </a:pPr>
            <a:r>
              <a:rPr lang="en-US" altLang="zh-CN" sz="2400" b="1" smtClean="0"/>
              <a:t>       4.</a:t>
            </a:r>
            <a:r>
              <a:rPr lang="zh-CN" altLang="zh-CN" sz="2400" b="1" smtClean="0"/>
              <a:t>变化规则：ü、ü</a:t>
            </a:r>
            <a:r>
              <a:rPr lang="en-US" altLang="zh-CN" sz="2400" b="1" smtClean="0"/>
              <a:t>e</a:t>
            </a:r>
            <a:r>
              <a:rPr lang="zh-CN" altLang="zh-CN" sz="2400" b="1" smtClean="0"/>
              <a:t>、üɑ</a:t>
            </a:r>
            <a:r>
              <a:rPr lang="en-US" altLang="zh-CN" sz="2400" b="1" smtClean="0"/>
              <a:t>n</a:t>
            </a:r>
            <a:r>
              <a:rPr lang="zh-CN" altLang="zh-CN" sz="2400" b="1" smtClean="0"/>
              <a:t>、ü</a:t>
            </a:r>
            <a:r>
              <a:rPr lang="en-US" altLang="zh-CN" sz="2400" b="1" smtClean="0"/>
              <a:t>n</a:t>
            </a:r>
            <a:r>
              <a:rPr lang="zh-CN" altLang="zh-CN" sz="2400" b="1" smtClean="0"/>
              <a:t>单独成音节时，分别写成</a:t>
            </a:r>
            <a:r>
              <a:rPr lang="en-US" altLang="zh-CN" sz="2400" b="1" smtClean="0"/>
              <a:t>yu</a:t>
            </a:r>
            <a:r>
              <a:rPr lang="zh-CN" altLang="zh-CN" sz="2400" b="1" smtClean="0"/>
              <a:t>、</a:t>
            </a:r>
            <a:r>
              <a:rPr lang="en-US" altLang="zh-CN" sz="2400" b="1" smtClean="0"/>
              <a:t>yue</a:t>
            </a:r>
            <a:r>
              <a:rPr lang="zh-CN" altLang="zh-CN" sz="2400" b="1" smtClean="0"/>
              <a:t>、</a:t>
            </a:r>
            <a:r>
              <a:rPr lang="en-US" altLang="zh-CN" sz="2400" b="1" smtClean="0"/>
              <a:t>yu</a:t>
            </a:r>
            <a:r>
              <a:rPr lang="zh-CN" altLang="zh-CN" sz="2400" b="1" smtClean="0"/>
              <a:t>ɑ</a:t>
            </a:r>
            <a:r>
              <a:rPr lang="en-US" altLang="zh-CN" sz="2400" b="1" smtClean="0"/>
              <a:t>n</a:t>
            </a:r>
            <a:r>
              <a:rPr lang="zh-CN" altLang="zh-CN" sz="2400" b="1" smtClean="0"/>
              <a:t>、</a:t>
            </a:r>
            <a:r>
              <a:rPr lang="en-US" altLang="zh-CN" sz="2400" b="1" smtClean="0"/>
              <a:t>yun</a:t>
            </a:r>
            <a:r>
              <a:rPr lang="zh-CN" altLang="zh-CN" sz="2400" b="1" smtClean="0"/>
              <a:t>。</a:t>
            </a:r>
            <a:endParaRPr lang="zh-CN" altLang="en-US" sz="2400" b="1"/>
          </a:p>
        </p:txBody>
      </p:sp>
    </p:spTree>
  </p:cSld>
  <p:clrMapOvr>
    <a:masterClrMapping/>
  </p:clrMapOvr>
  <p:transition>
    <p:split orient="vert"/>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798430" y="909035"/>
            <a:ext cx="2735962" cy="523220"/>
          </a:xfrm>
          <a:prstGeom prst="rect">
            <a:avLst/>
          </a:prstGeom>
          <a:noFill/>
        </p:spPr>
        <p:txBody>
          <a:bodyPr wrap="square" rtlCol="0">
            <a:spAutoFit/>
          </a:bodyPr>
          <a:lstStyle/>
          <a:p>
            <a:pPr algn="ctr"/>
            <a:r>
              <a:rPr lang="zh-CN" altLang="en-US" sz="2800" smtClean="0">
                <a:solidFill>
                  <a:schemeClr val="bg1"/>
                </a:solidFill>
                <a:latin typeface="黑体" panose="02010609060101010101" pitchFamily="49" charset="-122"/>
                <a:ea typeface="黑体" panose="02010609060101010101" pitchFamily="49" charset="-122"/>
              </a:rPr>
              <a:t>中考考点突破</a:t>
            </a:r>
            <a:endParaRPr lang="zh-CN" altLang="en-US" sz="2800">
              <a:solidFill>
                <a:schemeClr val="bg1"/>
              </a:solidFill>
              <a:latin typeface="黑体" panose="02010609060101010101" pitchFamily="49" charset="-122"/>
              <a:ea typeface="黑体" panose="02010609060101010101" pitchFamily="49" charset="-122"/>
            </a:endParaRPr>
          </a:p>
        </p:txBody>
      </p:sp>
      <p:sp>
        <p:nvSpPr>
          <p:cNvPr id="6" name="矩形 5"/>
          <p:cNvSpPr/>
          <p:nvPr/>
        </p:nvSpPr>
        <p:spPr>
          <a:xfrm>
            <a:off x="766486" y="981034"/>
            <a:ext cx="10151858" cy="4413516"/>
          </a:xfrm>
          <a:prstGeom prst="rect">
            <a:avLst/>
          </a:prstGeom>
        </p:spPr>
        <p:txBody>
          <a:bodyPr wrap="square">
            <a:spAutoFit/>
          </a:bodyPr>
          <a:lstStyle/>
          <a:p>
            <a:pPr>
              <a:lnSpc>
                <a:spcPct val="130000"/>
              </a:lnSpc>
            </a:pPr>
            <a:r>
              <a:rPr lang="zh-CN" altLang="en-US" sz="2400" b="1" smtClean="0">
                <a:latin typeface="黑体" panose="02010609060101010101" pitchFamily="49" charset="-122"/>
                <a:ea typeface="黑体" panose="02010609060101010101" pitchFamily="49" charset="-122"/>
              </a:rPr>
              <a:t>二</a:t>
            </a:r>
            <a:r>
              <a:rPr lang="zh-CN" altLang="zh-CN" sz="2400" b="1" smtClean="0">
                <a:latin typeface="黑体" panose="02010609060101010101" pitchFamily="49" charset="-122"/>
                <a:ea typeface="黑体" panose="02010609060101010101" pitchFamily="49" charset="-122"/>
              </a:rPr>
              <a:t>、</a:t>
            </a:r>
            <a:r>
              <a:rPr lang="zh-CN" altLang="en-US" sz="2400" b="1" smtClean="0">
                <a:latin typeface="黑体" panose="02010609060101010101" pitchFamily="49" charset="-122"/>
                <a:ea typeface="黑体" panose="02010609060101010101" pitchFamily="49" charset="-122"/>
              </a:rPr>
              <a:t>田字格书写</a:t>
            </a:r>
            <a:endParaRPr lang="zh-CN" altLang="zh-CN" sz="2400" b="1" smtClean="0">
              <a:latin typeface="黑体" panose="02010609060101010101" pitchFamily="49" charset="-122"/>
              <a:ea typeface="黑体" panose="02010609060101010101" pitchFamily="49" charset="-122"/>
            </a:endParaRPr>
          </a:p>
          <a:p>
            <a:pPr>
              <a:lnSpc>
                <a:spcPct val="130000"/>
              </a:lnSpc>
            </a:pPr>
            <a:r>
              <a:rPr lang="en-US" altLang="zh-CN" sz="2400" b="1" smtClean="0"/>
              <a:t>         </a:t>
            </a:r>
            <a:r>
              <a:rPr lang="zh-CN" altLang="zh-CN" sz="2400" b="1" smtClean="0"/>
              <a:t>汉字的基本笔画有点、横、竖、撇、捺、钩、折、提八种，书写时需要按以下三个步骤进行：下笔（或重或轻）—行笔（轻一些，线条或直或弯）—收笔（或顿笔或轻提笔尖）。</a:t>
            </a:r>
          </a:p>
          <a:p>
            <a:pPr>
              <a:lnSpc>
                <a:spcPct val="130000"/>
              </a:lnSpc>
            </a:pPr>
            <a:r>
              <a:rPr lang="en-US" altLang="zh-CN" sz="2400" b="1" smtClean="0"/>
              <a:t>        </a:t>
            </a:r>
            <a:r>
              <a:rPr lang="zh-CN" altLang="zh-CN" sz="2400" b="1" smtClean="0"/>
              <a:t>汉字字数繁多，字形各异，在处理字形结构时仍旧有规律可循，即横平竖直、间距匀称、主次有别。</a:t>
            </a:r>
          </a:p>
          <a:p>
            <a:pPr>
              <a:lnSpc>
                <a:spcPct val="130000"/>
              </a:lnSpc>
            </a:pPr>
            <a:r>
              <a:rPr lang="en-US" altLang="zh-CN" sz="2400" b="1" smtClean="0"/>
              <a:t>        </a:t>
            </a:r>
            <a:r>
              <a:rPr lang="zh-CN" altLang="zh-CN" sz="2400" b="1" smtClean="0"/>
              <a:t>在田字格中书写汉字时，要注意汉字的间架结构。书写时，左二右三为黄金比例，每个字都应置于方格的正中央，字的大小约占方格大小的</a:t>
            </a:r>
            <a:r>
              <a:rPr lang="en-US" altLang="zh-CN" sz="2400" b="1" smtClean="0"/>
              <a:t>2/3</a:t>
            </a:r>
            <a:r>
              <a:rPr lang="zh-CN" altLang="zh-CN" sz="2400" b="1" smtClean="0"/>
              <a:t>，每个字大小应相对一样。下附田字格书写口诀及示例：</a:t>
            </a:r>
            <a:endParaRPr lang="zh-CN" altLang="zh-CN" sz="2400" b="1"/>
          </a:p>
        </p:txBody>
      </p:sp>
    </p:spTree>
  </p:cSld>
  <p:clrMapOvr>
    <a:masterClrMapping/>
  </p:clrMapOvr>
  <p:transition>
    <p:split orient="vert"/>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798430" y="909035"/>
            <a:ext cx="2735962" cy="523220"/>
          </a:xfrm>
          <a:prstGeom prst="rect">
            <a:avLst/>
          </a:prstGeom>
          <a:noFill/>
        </p:spPr>
        <p:txBody>
          <a:bodyPr wrap="square" rtlCol="0">
            <a:spAutoFit/>
          </a:bodyPr>
          <a:lstStyle/>
          <a:p>
            <a:pPr algn="ctr"/>
            <a:r>
              <a:rPr lang="zh-CN" altLang="en-US" sz="2800" smtClean="0">
                <a:solidFill>
                  <a:schemeClr val="bg1"/>
                </a:solidFill>
                <a:latin typeface="黑体" panose="02010609060101010101" pitchFamily="49" charset="-122"/>
                <a:ea typeface="黑体" panose="02010609060101010101" pitchFamily="49" charset="-122"/>
              </a:rPr>
              <a:t>中考考点突破</a:t>
            </a:r>
            <a:endParaRPr lang="zh-CN" altLang="en-US" sz="2800">
              <a:solidFill>
                <a:schemeClr val="bg1"/>
              </a:solidFill>
              <a:latin typeface="黑体" panose="02010609060101010101" pitchFamily="49" charset="-122"/>
              <a:ea typeface="黑体" panose="02010609060101010101" pitchFamily="49" charset="-122"/>
            </a:endParaRPr>
          </a:p>
        </p:txBody>
      </p:sp>
      <p:pic>
        <p:nvPicPr>
          <p:cNvPr id="2050" name="Picture 2"/>
          <p:cNvPicPr>
            <a:picLocks noChangeAspect="1" noChangeArrowheads="1"/>
          </p:cNvPicPr>
          <p:nvPr/>
        </p:nvPicPr>
        <p:blipFill>
          <a:blip r:embed="rId3"/>
          <a:stretch>
            <a:fillRect/>
          </a:stretch>
        </p:blipFill>
        <p:spPr bwMode="auto">
          <a:xfrm>
            <a:off x="1270479" y="1557026"/>
            <a:ext cx="2599743" cy="1544591"/>
          </a:xfrm>
          <a:prstGeom prst="rect">
            <a:avLst/>
          </a:prstGeom>
          <a:noFill/>
          <a:ln w="9525">
            <a:noFill/>
            <a:miter lim="800000"/>
          </a:ln>
        </p:spPr>
      </p:pic>
      <p:sp>
        <p:nvSpPr>
          <p:cNvPr id="7" name="矩形 6"/>
          <p:cNvSpPr/>
          <p:nvPr/>
        </p:nvSpPr>
        <p:spPr>
          <a:xfrm>
            <a:off x="4366436" y="1629025"/>
            <a:ext cx="6092825" cy="1691104"/>
          </a:xfrm>
          <a:prstGeom prst="rect">
            <a:avLst/>
          </a:prstGeom>
        </p:spPr>
        <p:txBody>
          <a:bodyPr>
            <a:spAutoFit/>
          </a:bodyPr>
          <a:lstStyle/>
          <a:p>
            <a:pPr>
              <a:lnSpc>
                <a:spcPct val="150000"/>
              </a:lnSpc>
            </a:pPr>
            <a:r>
              <a:rPr lang="zh-CN" altLang="zh-CN" sz="2400" b="1" smtClean="0"/>
              <a:t>左旁小者齐居上，右旁小者齐居下；</a:t>
            </a:r>
          </a:p>
          <a:p>
            <a:pPr>
              <a:lnSpc>
                <a:spcPct val="150000"/>
              </a:lnSpc>
            </a:pPr>
            <a:r>
              <a:rPr lang="zh-CN" altLang="zh-CN" sz="2400" b="1" smtClean="0"/>
              <a:t>横长竖短撇捺宜收，横短竖长撇捺宜放；</a:t>
            </a:r>
          </a:p>
          <a:p>
            <a:pPr>
              <a:lnSpc>
                <a:spcPct val="150000"/>
              </a:lnSpc>
            </a:pPr>
            <a:r>
              <a:rPr lang="zh-CN" altLang="zh-CN" sz="2400" b="1" smtClean="0"/>
              <a:t>马头小小马背宽宽。</a:t>
            </a:r>
            <a:endParaRPr lang="zh-CN" altLang="zh-CN" sz="2400" b="1"/>
          </a:p>
        </p:txBody>
      </p:sp>
    </p:spTree>
  </p:cSld>
  <p:clrMapOvr>
    <a:masterClrMapping/>
  </p:clrMapOvr>
  <p:transition>
    <p:split orient="vert"/>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798430" y="909035"/>
            <a:ext cx="2735962" cy="523220"/>
          </a:xfrm>
          <a:prstGeom prst="rect">
            <a:avLst/>
          </a:prstGeom>
          <a:noFill/>
        </p:spPr>
        <p:txBody>
          <a:bodyPr wrap="square" rtlCol="0">
            <a:spAutoFit/>
          </a:bodyPr>
          <a:lstStyle/>
          <a:p>
            <a:pPr algn="ctr"/>
            <a:r>
              <a:rPr lang="zh-CN" altLang="en-US" sz="2800" smtClean="0">
                <a:solidFill>
                  <a:schemeClr val="bg1"/>
                </a:solidFill>
                <a:latin typeface="黑体" panose="02010609060101010101" pitchFamily="49" charset="-122"/>
                <a:ea typeface="黑体" panose="02010609060101010101" pitchFamily="49" charset="-122"/>
              </a:rPr>
              <a:t>中考考点突破</a:t>
            </a:r>
            <a:endParaRPr lang="zh-CN" altLang="en-US" sz="2800">
              <a:solidFill>
                <a:schemeClr val="bg1"/>
              </a:solidFill>
              <a:latin typeface="黑体" panose="02010609060101010101" pitchFamily="49" charset="-122"/>
              <a:ea typeface="黑体" panose="02010609060101010101" pitchFamily="49" charset="-122"/>
            </a:endParaRPr>
          </a:p>
        </p:txBody>
      </p:sp>
      <p:sp>
        <p:nvSpPr>
          <p:cNvPr id="8" name="文本框 1"/>
          <p:cNvSpPr txBox="1">
            <a:spLocks noChangeArrowheads="1"/>
          </p:cNvSpPr>
          <p:nvPr/>
        </p:nvSpPr>
        <p:spPr bwMode="auto">
          <a:xfrm>
            <a:off x="2566461" y="837036"/>
            <a:ext cx="4391939" cy="460375"/>
          </a:xfrm>
          <a:prstGeom prst="rect">
            <a:avLst/>
          </a:prstGeom>
          <a:noFill/>
          <a:ln w="9525">
            <a:noFill/>
            <a:miter lim="800000"/>
          </a:ln>
        </p:spPr>
        <p:txBody>
          <a:bodyPr wrap="square">
            <a:spAutoFit/>
          </a:bodyPr>
          <a:lstStyle/>
          <a:p>
            <a:r>
              <a:rPr lang="zh-CN" altLang="en-US" sz="2400" b="1" smtClean="0">
                <a:latin typeface="黑体" panose="02010609060101010101" pitchFamily="49" charset="-122"/>
                <a:ea typeface="黑体" panose="02010609060101010101" pitchFamily="49" charset="-122"/>
              </a:rPr>
              <a:t>八种</a:t>
            </a:r>
            <a:r>
              <a:rPr lang="zh-CN" altLang="en-US" sz="2400" b="1">
                <a:latin typeface="黑体" panose="02010609060101010101" pitchFamily="49" charset="-122"/>
                <a:ea typeface="黑体" panose="02010609060101010101" pitchFamily="49" charset="-122"/>
              </a:rPr>
              <a:t>常</a:t>
            </a:r>
            <a:r>
              <a:rPr lang="zh-CN" altLang="en-US" sz="2400" b="1" smtClean="0">
                <a:latin typeface="黑体" panose="02010609060101010101" pitchFamily="49" charset="-122"/>
                <a:ea typeface="黑体" panose="02010609060101010101" pitchFamily="49" charset="-122"/>
              </a:rPr>
              <a:t>见汉字间架结构及</a:t>
            </a:r>
            <a:r>
              <a:rPr lang="zh-CN" altLang="en-US" sz="2400" b="1">
                <a:latin typeface="黑体" panose="02010609060101010101" pitchFamily="49" charset="-122"/>
                <a:ea typeface="黑体" panose="02010609060101010101" pitchFamily="49" charset="-122"/>
              </a:rPr>
              <a:t>示例</a:t>
            </a:r>
          </a:p>
        </p:txBody>
      </p:sp>
      <p:graphicFrame>
        <p:nvGraphicFramePr>
          <p:cNvPr id="6" name="表格 5"/>
          <p:cNvGraphicFramePr>
            <a:graphicFrameLocks noGrp="1"/>
          </p:cNvGraphicFramePr>
          <p:nvPr/>
        </p:nvGraphicFramePr>
        <p:xfrm>
          <a:off x="550489" y="1341029"/>
          <a:ext cx="10643235" cy="4821555"/>
        </p:xfrm>
        <a:graphic>
          <a:graphicData uri="http://schemas.openxmlformats.org/drawingml/2006/table">
            <a:tbl>
              <a:tblPr firstRow="1" bandRow="1">
                <a:tableStyleId>{5940675A-B579-460E-94D1-54222C63F5DA}</a:tableStyleId>
              </a:tblPr>
              <a:tblGrid>
                <a:gridCol w="1772920"/>
                <a:gridCol w="1776730"/>
                <a:gridCol w="1772285"/>
                <a:gridCol w="1776095"/>
                <a:gridCol w="1772285"/>
                <a:gridCol w="1772920"/>
              </a:tblGrid>
              <a:tr h="803910">
                <a:tc>
                  <a:txBody>
                    <a:bodyPr vert="horz" wrap="square"/>
                    <a:lstStyle/>
                    <a:p>
                      <a:pPr algn="ctr">
                        <a:buNone/>
                      </a:pPr>
                      <a:r>
                        <a:rPr lang="en-US" sz="2400" b="1">
                          <a:latin typeface="黑体" panose="02010609060101010101" pitchFamily="49" charset="-122"/>
                          <a:ea typeface="黑体" panose="02010609060101010101" pitchFamily="49" charset="-122"/>
                          <a:cs typeface="Times New Roman" panose="02020603050405020304" pitchFamily="18" charset="0"/>
                        </a:rPr>
                        <a:t>间架结构</a:t>
                      </a:r>
                      <a:endParaRPr lang="en-US" altLang="en-US" sz="2400" b="1">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c>
                  <a:txBody>
                    <a:bodyPr vert="horz" wrap="square"/>
                    <a:lstStyle/>
                    <a:p>
                      <a:pPr algn="ctr">
                        <a:buNone/>
                      </a:pPr>
                      <a:r>
                        <a:rPr lang="en-US" sz="2400" b="1">
                          <a:latin typeface="黑体" panose="02010609060101010101" pitchFamily="49" charset="-122"/>
                          <a:ea typeface="黑体" panose="02010609060101010101" pitchFamily="49" charset="-122"/>
                          <a:cs typeface="Times New Roman" panose="02020603050405020304" pitchFamily="18" charset="0"/>
                        </a:rPr>
                        <a:t>汉字示例</a:t>
                      </a:r>
                      <a:endParaRPr lang="en-US" altLang="en-US" sz="2400" b="1">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c>
                  <a:txBody>
                    <a:bodyPr vert="horz" wrap="square"/>
                    <a:lstStyle/>
                    <a:p>
                      <a:pPr algn="ctr">
                        <a:buNone/>
                      </a:pPr>
                      <a:r>
                        <a:rPr lang="en-US" sz="2400" b="1">
                          <a:latin typeface="黑体" panose="02010609060101010101" pitchFamily="49" charset="-122"/>
                          <a:ea typeface="黑体" panose="02010609060101010101" pitchFamily="49" charset="-122"/>
                          <a:cs typeface="Times New Roman" panose="02020603050405020304" pitchFamily="18" charset="0"/>
                        </a:rPr>
                        <a:t>书写示例</a:t>
                      </a:r>
                      <a:endParaRPr lang="en-US" altLang="en-US" sz="2400" b="1">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c>
                  <a:txBody>
                    <a:bodyPr vert="horz" wrap="square"/>
                    <a:lstStyle/>
                    <a:p>
                      <a:pPr algn="ctr">
                        <a:buNone/>
                      </a:pPr>
                      <a:r>
                        <a:rPr lang="en-US" sz="2400" b="1">
                          <a:latin typeface="黑体" panose="02010609060101010101" pitchFamily="49" charset="-122"/>
                          <a:ea typeface="黑体" panose="02010609060101010101" pitchFamily="49" charset="-122"/>
                          <a:cs typeface="Times New Roman" panose="02020603050405020304" pitchFamily="18" charset="0"/>
                        </a:rPr>
                        <a:t>间架结构</a:t>
                      </a:r>
                      <a:endParaRPr lang="en-US" altLang="en-US" sz="2400" b="1">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c>
                  <a:txBody>
                    <a:bodyPr vert="horz" wrap="square"/>
                    <a:lstStyle/>
                    <a:p>
                      <a:pPr algn="ctr">
                        <a:buNone/>
                      </a:pPr>
                      <a:r>
                        <a:rPr lang="en-US" sz="2400" b="1">
                          <a:latin typeface="黑体" panose="02010609060101010101" pitchFamily="49" charset="-122"/>
                          <a:ea typeface="黑体" panose="02010609060101010101" pitchFamily="49" charset="-122"/>
                          <a:cs typeface="Times New Roman" panose="02020603050405020304" pitchFamily="18" charset="0"/>
                        </a:rPr>
                        <a:t>汉字示例</a:t>
                      </a:r>
                      <a:endParaRPr lang="en-US" altLang="en-US" sz="2400" b="1">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c>
                  <a:txBody>
                    <a:bodyPr vert="horz" wrap="square"/>
                    <a:lstStyle/>
                    <a:p>
                      <a:pPr algn="ctr">
                        <a:buNone/>
                      </a:pPr>
                      <a:r>
                        <a:rPr lang="en-US" sz="2400" b="1">
                          <a:latin typeface="黑体" panose="02010609060101010101" pitchFamily="49" charset="-122"/>
                          <a:ea typeface="黑体" panose="02010609060101010101" pitchFamily="49" charset="-122"/>
                          <a:cs typeface="Times New Roman" panose="02020603050405020304" pitchFamily="18" charset="0"/>
                        </a:rPr>
                        <a:t>书写示例</a:t>
                      </a:r>
                      <a:endParaRPr lang="en-US" altLang="en-US" sz="2400" b="1">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r>
              <a:tr h="803275">
                <a:tc>
                  <a:txBody>
                    <a:bodyPr vert="horz" wrap="square"/>
                    <a:lstStyle/>
                    <a:p>
                      <a:pPr algn="ctr">
                        <a:buNone/>
                      </a:pPr>
                      <a:r>
                        <a:rPr lang="en-US" sz="2400" b="1">
                          <a:latin typeface="宋体" panose="02010600030101010101" pitchFamily="2" charset="-122"/>
                          <a:ea typeface="宋体" panose="02010600030101010101" pitchFamily="2" charset="-122"/>
                          <a:cs typeface="Times New Roman" panose="02020603050405020304" pitchFamily="18" charset="0"/>
                        </a:rPr>
                        <a:t>左右结构</a:t>
                      </a: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buNone/>
                      </a:pPr>
                      <a:r>
                        <a:rPr lang="en-US" sz="2400" b="1">
                          <a:latin typeface="楷体" panose="02010609060101010101" pitchFamily="49" charset="-122"/>
                          <a:ea typeface="楷体" panose="02010609060101010101" pitchFamily="49" charset="-122"/>
                          <a:cs typeface="Times New Roman" panose="02020603050405020304" pitchFamily="18" charset="0"/>
                        </a:rPr>
                        <a:t>联、伟、刚</a:t>
                      </a:r>
                      <a:endParaRPr lang="en-US" altLang="en-US" sz="2400" b="1">
                        <a:latin typeface="楷体" panose="02010609060101010101" pitchFamily="49" charset="-122"/>
                        <a:ea typeface="楷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en-US" sz="2400" b="1">
                          <a:latin typeface="宋体" panose="02010600030101010101" pitchFamily="2" charset="-122"/>
                          <a:ea typeface="宋体" panose="02010600030101010101" pitchFamily="2" charset="-122"/>
                          <a:cs typeface="楷体_GB2312" charset="-122"/>
                        </a:rPr>
                        <a:t> </a:t>
                      </a:r>
                      <a:r>
                        <a:rPr lang="en-US" sz="2400" b="1">
                          <a:latin typeface="宋体" panose="02010600030101010101" pitchFamily="2" charset="-122"/>
                          <a:ea typeface="宋体" panose="02010600030101010101" pitchFamily="2" charset="-122"/>
                          <a:cs typeface="Times New Roman" panose="02020603050405020304" pitchFamily="18" charset="0"/>
                        </a:rPr>
                        <a:t> </a:t>
                      </a:r>
                      <a:endParaRPr lang="en-US" altLang="en-US" sz="2400" b="1">
                        <a:latin typeface="宋体" panose="02010600030101010101" pitchFamily="2" charset="-122"/>
                        <a:ea typeface="宋体" panose="02010600030101010101" pitchFamily="2" charset="-122"/>
                        <a:cs typeface="楷体_GB231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en-US" sz="2400" b="1">
                          <a:latin typeface="宋体" panose="02010600030101010101" pitchFamily="2" charset="-122"/>
                          <a:ea typeface="宋体" panose="02010600030101010101" pitchFamily="2" charset="-122"/>
                          <a:cs typeface="Times New Roman" panose="02020603050405020304" pitchFamily="18" charset="0"/>
                        </a:rPr>
                        <a:t>左中右结构</a:t>
                      </a: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buClrTx/>
                        <a:buSzTx/>
                        <a:buFontTx/>
                        <a:buNone/>
                      </a:pPr>
                      <a:r>
                        <a:rPr lang="en-US" altLang="zh-CN" sz="2400" b="1" smtClean="0">
                          <a:latin typeface="楷体" panose="02010609060101010101" pitchFamily="49" charset="-122"/>
                          <a:ea typeface="楷体" panose="02010609060101010101" pitchFamily="49" charset="-122"/>
                          <a:cs typeface="Times New Roman" panose="02020603050405020304" pitchFamily="18" charset="0"/>
                        </a:rPr>
                        <a:t>脚</a:t>
                      </a:r>
                      <a:r>
                        <a:rPr lang="en-US" sz="2400" b="1" smtClean="0">
                          <a:latin typeface="楷体" panose="02010609060101010101" pitchFamily="49" charset="-122"/>
                          <a:ea typeface="楷体" panose="02010609060101010101" pitchFamily="49" charset="-122"/>
                          <a:cs typeface="Times New Roman" panose="02020603050405020304" pitchFamily="18" charset="0"/>
                        </a:rPr>
                        <a:t>、</a:t>
                      </a:r>
                      <a:r>
                        <a:rPr lang="en-US" altLang="zh-CN" sz="2400" b="1" smtClean="0">
                          <a:latin typeface="楷体" panose="02010609060101010101" pitchFamily="49" charset="-122"/>
                          <a:ea typeface="楷体" panose="02010609060101010101" pitchFamily="49" charset="-122"/>
                          <a:cs typeface="Times New Roman" panose="02020603050405020304" pitchFamily="18" charset="0"/>
                        </a:rPr>
                        <a:t>湖</a:t>
                      </a:r>
                      <a:endParaRPr lang="en-US" sz="2400" b="1">
                        <a:latin typeface="楷体" panose="02010609060101010101" pitchFamily="49" charset="-122"/>
                        <a:ea typeface="楷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en-US" sz="2400" b="1">
                          <a:latin typeface="宋体" panose="02010600030101010101" pitchFamily="2" charset="-122"/>
                          <a:ea typeface="宋体" panose="02010600030101010101" pitchFamily="2" charset="-122"/>
                          <a:cs typeface="Times New Roman" panose="02020603050405020304" pitchFamily="18" charset="0"/>
                        </a:rPr>
                        <a:t> </a:t>
                      </a: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03910">
                <a:tc>
                  <a:txBody>
                    <a:bodyPr vert="horz" wrap="square"/>
                    <a:lstStyle/>
                    <a:p>
                      <a:pPr algn="ctr">
                        <a:buNone/>
                      </a:pPr>
                      <a:r>
                        <a:rPr lang="en-US" sz="2400" b="1">
                          <a:latin typeface="宋体" panose="02010600030101010101" pitchFamily="2" charset="-122"/>
                          <a:ea typeface="宋体" panose="02010600030101010101" pitchFamily="2" charset="-122"/>
                          <a:cs typeface="Times New Roman" panose="02020603050405020304" pitchFamily="18" charset="0"/>
                        </a:rPr>
                        <a:t>上下结构</a:t>
                      </a: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buNone/>
                      </a:pPr>
                      <a:r>
                        <a:rPr lang="en-US" sz="2400" b="1">
                          <a:latin typeface="楷体" panose="02010609060101010101" pitchFamily="49" charset="-122"/>
                          <a:ea typeface="楷体" panose="02010609060101010101" pitchFamily="49" charset="-122"/>
                          <a:cs typeface="Times New Roman" panose="02020603050405020304" pitchFamily="18" charset="0"/>
                        </a:rPr>
                        <a:t>昌、霜</a:t>
                      </a:r>
                      <a:endParaRPr lang="en-US" altLang="en-US" sz="2400" b="1">
                        <a:latin typeface="楷体" panose="02010609060101010101" pitchFamily="49" charset="-122"/>
                        <a:ea typeface="楷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en-US" sz="2400" b="1">
                          <a:latin typeface="宋体" panose="02010600030101010101" pitchFamily="2" charset="-122"/>
                          <a:ea typeface="宋体" panose="02010600030101010101" pitchFamily="2" charset="-122"/>
                          <a:cs typeface="楷体_GB2312" charset="-122"/>
                        </a:rPr>
                        <a:t> </a:t>
                      </a:r>
                      <a:r>
                        <a:rPr lang="en-US" sz="2400" b="1">
                          <a:latin typeface="宋体" panose="02010600030101010101" pitchFamily="2" charset="-122"/>
                          <a:ea typeface="宋体" panose="02010600030101010101" pitchFamily="2" charset="-122"/>
                          <a:cs typeface="Times New Roman" panose="02020603050405020304" pitchFamily="18" charset="0"/>
                        </a:rPr>
                        <a:t> </a:t>
                      </a:r>
                      <a:endParaRPr lang="en-US" altLang="en-US" sz="2400" b="1">
                        <a:latin typeface="宋体" panose="02010600030101010101" pitchFamily="2" charset="-122"/>
                        <a:ea typeface="宋体" panose="02010600030101010101" pitchFamily="2" charset="-122"/>
                        <a:cs typeface="楷体_GB231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en-US" sz="2400" b="1">
                          <a:latin typeface="宋体" panose="02010600030101010101" pitchFamily="2" charset="-122"/>
                          <a:ea typeface="宋体" panose="02010600030101010101" pitchFamily="2" charset="-122"/>
                          <a:cs typeface="Times New Roman" panose="02020603050405020304" pitchFamily="18" charset="0"/>
                        </a:rPr>
                        <a:t>上中下结构</a:t>
                      </a: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buClrTx/>
                        <a:buSzTx/>
                        <a:buFontTx/>
                        <a:buNone/>
                      </a:pPr>
                      <a:r>
                        <a:rPr lang="en-US" sz="2400" b="1">
                          <a:latin typeface="楷体" panose="02010609060101010101" pitchFamily="49" charset="-122"/>
                          <a:ea typeface="楷体" panose="02010609060101010101" pitchFamily="49" charset="-122"/>
                          <a:cs typeface="Times New Roman" panose="02020603050405020304" pitchFamily="18" charset="0"/>
                        </a:rPr>
                        <a:t>意、裹</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en-US" sz="2400" b="1">
                          <a:latin typeface="宋体" panose="02010600030101010101" pitchFamily="2" charset="-122"/>
                          <a:ea typeface="宋体" panose="02010600030101010101" pitchFamily="2" charset="-122"/>
                          <a:cs typeface="Times New Roman" panose="02020603050405020304" pitchFamily="18" charset="0"/>
                        </a:rPr>
                        <a:t> </a:t>
                      </a: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06550">
                <a:tc>
                  <a:txBody>
                    <a:bodyPr vert="horz" wrap="square"/>
                    <a:lstStyle/>
                    <a:p>
                      <a:pPr algn="ctr">
                        <a:buNone/>
                      </a:pPr>
                      <a:r>
                        <a:rPr lang="en-US" sz="2400" b="1">
                          <a:latin typeface="宋体" panose="02010600030101010101" pitchFamily="2" charset="-122"/>
                          <a:ea typeface="宋体" panose="02010600030101010101" pitchFamily="2" charset="-122"/>
                          <a:cs typeface="Times New Roman" panose="02020603050405020304" pitchFamily="18" charset="0"/>
                        </a:rPr>
                        <a:t>半包围结构</a:t>
                      </a: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buNone/>
                      </a:pPr>
                      <a:r>
                        <a:rPr lang="en-US" altLang="zh-CN" sz="2400" b="1" smtClean="0">
                          <a:latin typeface="楷体" panose="02010609060101010101" pitchFamily="49" charset="-122"/>
                          <a:ea typeface="楷体" panose="02010609060101010101" pitchFamily="49" charset="-122"/>
                          <a:cs typeface="Times New Roman" panose="02020603050405020304" pitchFamily="18" charset="0"/>
                        </a:rPr>
                        <a:t>区、</a:t>
                      </a:r>
                      <a:r>
                        <a:rPr lang="en-US" sz="2400" b="1" smtClean="0">
                          <a:latin typeface="楷体" panose="02010609060101010101" pitchFamily="49" charset="-122"/>
                          <a:ea typeface="楷体" panose="02010609060101010101" pitchFamily="49" charset="-122"/>
                          <a:cs typeface="Times New Roman" panose="02020603050405020304" pitchFamily="18" charset="0"/>
                        </a:rPr>
                        <a:t>句、建</a:t>
                      </a:r>
                      <a:r>
                        <a:rPr lang="en-US" sz="2400" b="1">
                          <a:latin typeface="楷体" panose="02010609060101010101" pitchFamily="49" charset="-122"/>
                          <a:ea typeface="楷体" panose="02010609060101010101" pitchFamily="49" charset="-122"/>
                          <a:cs typeface="Times New Roman" panose="02020603050405020304" pitchFamily="18" charset="0"/>
                        </a:rPr>
                        <a:t>、房</a:t>
                      </a:r>
                      <a:r>
                        <a:rPr lang="en-US" sz="2400" b="1" smtClean="0">
                          <a:latin typeface="楷体" panose="02010609060101010101" pitchFamily="49" charset="-122"/>
                          <a:ea typeface="楷体" panose="02010609060101010101" pitchFamily="49" charset="-122"/>
                          <a:cs typeface="Times New Roman" panose="02020603050405020304" pitchFamily="18" charset="0"/>
                        </a:rPr>
                        <a:t>、</a:t>
                      </a:r>
                      <a:r>
                        <a:rPr lang="en-US" altLang="zh-CN" sz="2400" b="1" smtClean="0">
                          <a:latin typeface="楷体" panose="02010609060101010101" pitchFamily="49" charset="-122"/>
                          <a:ea typeface="楷体" panose="02010609060101010101" pitchFamily="49" charset="-122"/>
                          <a:cs typeface="Times New Roman" panose="02020603050405020304" pitchFamily="18" charset="0"/>
                        </a:rPr>
                        <a:t>闪、</a:t>
                      </a:r>
                      <a:r>
                        <a:rPr lang="en-US" sz="2400" b="1" smtClean="0">
                          <a:latin typeface="楷体" panose="02010609060101010101" pitchFamily="49" charset="-122"/>
                          <a:ea typeface="楷体" panose="02010609060101010101" pitchFamily="49" charset="-122"/>
                          <a:cs typeface="Times New Roman" panose="02020603050405020304" pitchFamily="18" charset="0"/>
                        </a:rPr>
                        <a:t>凶</a:t>
                      </a:r>
                      <a:endParaRPr lang="en-US" altLang="en-US" sz="2400" b="1">
                        <a:latin typeface="楷体" panose="02010609060101010101" pitchFamily="49" charset="-122"/>
                        <a:ea typeface="楷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en-US" sz="2400" b="1">
                          <a:latin typeface="宋体" panose="02010600030101010101" pitchFamily="2" charset="-122"/>
                          <a:ea typeface="宋体" panose="02010600030101010101" pitchFamily="2" charset="-122"/>
                          <a:cs typeface="楷体_GB2312" charset="-122"/>
                        </a:rPr>
                        <a:t>  </a:t>
                      </a:r>
                      <a:r>
                        <a:rPr lang="en-US" sz="2400" b="1">
                          <a:latin typeface="宋体" panose="02010600030101010101" pitchFamily="2" charset="-122"/>
                          <a:ea typeface="宋体" panose="02010600030101010101" pitchFamily="2" charset="-122"/>
                          <a:cs typeface="Times New Roman" panose="02020603050405020304" pitchFamily="18" charset="0"/>
                        </a:rPr>
                        <a:t> </a:t>
                      </a:r>
                      <a:endParaRPr lang="en-US" altLang="en-US" sz="2400" b="1">
                        <a:latin typeface="宋体" panose="02010600030101010101" pitchFamily="2" charset="-122"/>
                        <a:ea typeface="宋体" panose="02010600030101010101" pitchFamily="2" charset="-122"/>
                        <a:cs typeface="楷体_GB231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en-US" sz="2400" b="1">
                          <a:latin typeface="宋体" panose="02010600030101010101" pitchFamily="2" charset="-122"/>
                          <a:ea typeface="宋体" panose="02010600030101010101" pitchFamily="2" charset="-122"/>
                          <a:cs typeface="Times New Roman" panose="02020603050405020304" pitchFamily="18" charset="0"/>
                        </a:rPr>
                        <a:t>全包围结构</a:t>
                      </a: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ClrTx/>
                        <a:buSzTx/>
                        <a:buFontTx/>
                        <a:buNone/>
                      </a:pPr>
                      <a:r>
                        <a:rPr lang="zh-CN" altLang="en-US" sz="2400" b="1" smtClean="0">
                          <a:latin typeface="楷体" panose="02010609060101010101" pitchFamily="49" charset="-122"/>
                          <a:ea typeface="楷体" panose="02010609060101010101" pitchFamily="49" charset="-122"/>
                          <a:cs typeface="Times New Roman" panose="02020603050405020304" pitchFamily="18" charset="0"/>
                        </a:rPr>
                        <a:t>国</a:t>
                      </a:r>
                      <a:endParaRPr lang="en-US" sz="2400" b="1">
                        <a:latin typeface="楷体" panose="02010609060101010101" pitchFamily="49" charset="-122"/>
                        <a:ea typeface="楷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en-US" sz="2400" b="1">
                          <a:latin typeface="宋体" panose="02010600030101010101" pitchFamily="2" charset="-122"/>
                          <a:ea typeface="宋体" panose="02010600030101010101" pitchFamily="2" charset="-122"/>
                          <a:cs typeface="Times New Roman" panose="02020603050405020304" pitchFamily="18" charset="0"/>
                        </a:rPr>
                        <a:t> </a:t>
                      </a: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03910">
                <a:tc>
                  <a:txBody>
                    <a:bodyPr vert="horz" wrap="square"/>
                    <a:lstStyle/>
                    <a:p>
                      <a:pPr algn="ctr">
                        <a:buNone/>
                      </a:pPr>
                      <a:r>
                        <a:rPr lang="en-US" sz="2400" b="1">
                          <a:latin typeface="宋体" panose="02010600030101010101" pitchFamily="2" charset="-122"/>
                          <a:ea typeface="宋体" panose="02010600030101010101" pitchFamily="2" charset="-122"/>
                          <a:cs typeface="Times New Roman" panose="02020603050405020304" pitchFamily="18" charset="0"/>
                        </a:rPr>
                        <a:t>独体结构</a:t>
                      </a: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en-US" sz="2400" b="1">
                          <a:latin typeface="楷体" panose="02010609060101010101" pitchFamily="49" charset="-122"/>
                          <a:ea typeface="楷体" panose="02010609060101010101" pitchFamily="49" charset="-122"/>
                          <a:cs typeface="Times New Roman" panose="02020603050405020304" pitchFamily="18" charset="0"/>
                        </a:rPr>
                        <a:t>水</a:t>
                      </a:r>
                      <a:endParaRPr lang="en-US" altLang="en-US" sz="2400" b="1">
                        <a:latin typeface="楷体" panose="02010609060101010101" pitchFamily="49" charset="-122"/>
                        <a:ea typeface="楷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en-US" sz="2400" b="1">
                          <a:latin typeface="宋体" panose="02010600030101010101" pitchFamily="2" charset="-122"/>
                          <a:ea typeface="宋体" panose="02010600030101010101" pitchFamily="2" charset="-122"/>
                          <a:cs typeface="楷体_GB2312" charset="-122"/>
                        </a:rPr>
                        <a:t>  </a:t>
                      </a:r>
                      <a:r>
                        <a:rPr lang="en-US" sz="2400" b="1">
                          <a:latin typeface="宋体" panose="02010600030101010101" pitchFamily="2" charset="-122"/>
                          <a:ea typeface="宋体" panose="02010600030101010101" pitchFamily="2" charset="-122"/>
                          <a:cs typeface="Times New Roman" panose="02020603050405020304" pitchFamily="18" charset="0"/>
                        </a:rPr>
                        <a:t> </a:t>
                      </a:r>
                      <a:endParaRPr lang="en-US" altLang="en-US" sz="2400" b="1">
                        <a:latin typeface="宋体" panose="02010600030101010101" pitchFamily="2" charset="-122"/>
                        <a:ea typeface="宋体" panose="02010600030101010101" pitchFamily="2" charset="-122"/>
                        <a:cs typeface="楷体_GB231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r>
                        <a:rPr lang="en-US" sz="2400" b="1">
                          <a:latin typeface="宋体" panose="02010600030101010101" pitchFamily="2" charset="-122"/>
                          <a:ea typeface="宋体" panose="02010600030101010101" pitchFamily="2" charset="-122"/>
                          <a:cs typeface="Times New Roman" panose="02020603050405020304" pitchFamily="18" charset="0"/>
                        </a:rPr>
                        <a:t>品字形结构</a:t>
                      </a: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ClrTx/>
                        <a:buSzTx/>
                        <a:buFontTx/>
                        <a:buNone/>
                      </a:pPr>
                      <a:r>
                        <a:rPr lang="en-US" sz="2400" b="1">
                          <a:latin typeface="楷体" panose="02010609060101010101" pitchFamily="49" charset="-122"/>
                          <a:ea typeface="楷体" panose="02010609060101010101" pitchFamily="49" charset="-122"/>
                          <a:cs typeface="Times New Roman" panose="02020603050405020304" pitchFamily="18" charset="0"/>
                        </a:rPr>
                        <a:t>晶</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buNone/>
                      </a:pP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074" name="Picture 2"/>
          <p:cNvPicPr>
            <a:picLocks noChangeAspect="1" noChangeArrowheads="1"/>
          </p:cNvPicPr>
          <p:nvPr/>
        </p:nvPicPr>
        <p:blipFill>
          <a:blip r:embed="rId3"/>
          <a:stretch>
            <a:fillRect/>
          </a:stretch>
        </p:blipFill>
        <p:spPr bwMode="auto">
          <a:xfrm>
            <a:off x="4798430" y="2205017"/>
            <a:ext cx="664503" cy="664503"/>
          </a:xfrm>
          <a:prstGeom prst="rect">
            <a:avLst/>
          </a:prstGeom>
          <a:noFill/>
          <a:ln w="9525">
            <a:noFill/>
            <a:miter lim="800000"/>
          </a:ln>
        </p:spPr>
      </p:pic>
      <p:pic>
        <p:nvPicPr>
          <p:cNvPr id="3075" name="Picture 3"/>
          <p:cNvPicPr>
            <a:picLocks noChangeAspect="1" noChangeArrowheads="1"/>
          </p:cNvPicPr>
          <p:nvPr/>
        </p:nvPicPr>
        <p:blipFill>
          <a:blip r:embed="rId4"/>
          <a:stretch>
            <a:fillRect/>
          </a:stretch>
        </p:blipFill>
        <p:spPr bwMode="auto">
          <a:xfrm>
            <a:off x="4726431" y="2997006"/>
            <a:ext cx="742950" cy="723900"/>
          </a:xfrm>
          <a:prstGeom prst="rect">
            <a:avLst/>
          </a:prstGeom>
          <a:noFill/>
          <a:ln w="9525">
            <a:noFill/>
            <a:miter lim="800000"/>
          </a:ln>
        </p:spPr>
      </p:pic>
      <p:pic>
        <p:nvPicPr>
          <p:cNvPr id="3076" name="Picture 4"/>
          <p:cNvPicPr>
            <a:picLocks noChangeAspect="1" noChangeArrowheads="1"/>
          </p:cNvPicPr>
          <p:nvPr/>
        </p:nvPicPr>
        <p:blipFill>
          <a:blip r:embed="rId5"/>
          <a:stretch>
            <a:fillRect/>
          </a:stretch>
        </p:blipFill>
        <p:spPr bwMode="auto">
          <a:xfrm>
            <a:off x="4726431" y="4076991"/>
            <a:ext cx="723900" cy="723900"/>
          </a:xfrm>
          <a:prstGeom prst="rect">
            <a:avLst/>
          </a:prstGeom>
          <a:noFill/>
          <a:ln w="9525">
            <a:noFill/>
            <a:miter lim="800000"/>
          </a:ln>
        </p:spPr>
      </p:pic>
      <p:pic>
        <p:nvPicPr>
          <p:cNvPr id="3077" name="Picture 5"/>
          <p:cNvPicPr>
            <a:picLocks noChangeAspect="1" noChangeArrowheads="1"/>
          </p:cNvPicPr>
          <p:nvPr/>
        </p:nvPicPr>
        <p:blipFill>
          <a:blip r:embed="rId6"/>
          <a:stretch>
            <a:fillRect/>
          </a:stretch>
        </p:blipFill>
        <p:spPr bwMode="auto">
          <a:xfrm>
            <a:off x="4726431" y="5372973"/>
            <a:ext cx="742950" cy="742950"/>
          </a:xfrm>
          <a:prstGeom prst="rect">
            <a:avLst/>
          </a:prstGeom>
          <a:noFill/>
          <a:ln w="9525">
            <a:noFill/>
            <a:miter lim="800000"/>
          </a:ln>
        </p:spPr>
      </p:pic>
      <p:pic>
        <p:nvPicPr>
          <p:cNvPr id="3078" name="Picture 6"/>
          <p:cNvPicPr>
            <a:picLocks noChangeAspect="1" noChangeArrowheads="1"/>
          </p:cNvPicPr>
          <p:nvPr/>
        </p:nvPicPr>
        <p:blipFill>
          <a:blip r:embed="rId7"/>
          <a:stretch>
            <a:fillRect/>
          </a:stretch>
        </p:blipFill>
        <p:spPr bwMode="auto">
          <a:xfrm>
            <a:off x="10054357" y="2205017"/>
            <a:ext cx="723900" cy="733425"/>
          </a:xfrm>
          <a:prstGeom prst="rect">
            <a:avLst/>
          </a:prstGeom>
          <a:noFill/>
          <a:ln w="9525">
            <a:noFill/>
            <a:miter lim="800000"/>
          </a:ln>
        </p:spPr>
      </p:pic>
      <p:pic>
        <p:nvPicPr>
          <p:cNvPr id="3079" name="Picture 7"/>
          <p:cNvPicPr>
            <a:picLocks noChangeAspect="1" noChangeArrowheads="1"/>
          </p:cNvPicPr>
          <p:nvPr/>
        </p:nvPicPr>
        <p:blipFill>
          <a:blip r:embed="rId8"/>
          <a:stretch>
            <a:fillRect/>
          </a:stretch>
        </p:blipFill>
        <p:spPr bwMode="auto">
          <a:xfrm>
            <a:off x="10054357" y="2997006"/>
            <a:ext cx="714375" cy="714375"/>
          </a:xfrm>
          <a:prstGeom prst="rect">
            <a:avLst/>
          </a:prstGeom>
          <a:noFill/>
          <a:ln w="9525">
            <a:noFill/>
            <a:miter lim="800000"/>
          </a:ln>
        </p:spPr>
      </p:pic>
      <p:pic>
        <p:nvPicPr>
          <p:cNvPr id="3080" name="Picture 8"/>
          <p:cNvPicPr>
            <a:picLocks noChangeAspect="1" noChangeArrowheads="1"/>
          </p:cNvPicPr>
          <p:nvPr/>
        </p:nvPicPr>
        <p:blipFill>
          <a:blip r:embed="rId9"/>
          <a:stretch>
            <a:fillRect/>
          </a:stretch>
        </p:blipFill>
        <p:spPr bwMode="auto">
          <a:xfrm>
            <a:off x="10054357" y="4292988"/>
            <a:ext cx="714375" cy="723900"/>
          </a:xfrm>
          <a:prstGeom prst="rect">
            <a:avLst/>
          </a:prstGeom>
          <a:noFill/>
          <a:ln w="9525">
            <a:noFill/>
            <a:miter lim="800000"/>
          </a:ln>
        </p:spPr>
      </p:pic>
      <p:pic>
        <p:nvPicPr>
          <p:cNvPr id="3081" name="Picture 9"/>
          <p:cNvPicPr>
            <a:picLocks noChangeAspect="1" noChangeArrowheads="1"/>
          </p:cNvPicPr>
          <p:nvPr/>
        </p:nvPicPr>
        <p:blipFill>
          <a:blip r:embed="rId10"/>
          <a:stretch>
            <a:fillRect/>
          </a:stretch>
        </p:blipFill>
        <p:spPr bwMode="auto">
          <a:xfrm>
            <a:off x="10054357" y="5372973"/>
            <a:ext cx="742950" cy="733425"/>
          </a:xfrm>
          <a:prstGeom prst="rect">
            <a:avLst/>
          </a:prstGeom>
          <a:noFill/>
          <a:ln w="9525">
            <a:noFill/>
            <a:miter lim="800000"/>
          </a:ln>
        </p:spPr>
      </p:pic>
    </p:spTree>
  </p:cSld>
  <p:clrMapOvr>
    <a:masterClrMapping/>
  </p:clrMapOvr>
  <p:transition>
    <p:split orient="vert"/>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342478" y="1557026"/>
            <a:ext cx="9503868" cy="2862322"/>
          </a:xfrm>
          <a:prstGeom prst="rect">
            <a:avLst/>
          </a:prstGeom>
        </p:spPr>
        <p:txBody>
          <a:bodyPr wrap="square">
            <a:spAutoFit/>
          </a:bodyPr>
          <a:lstStyle/>
          <a:p>
            <a:pPr>
              <a:lnSpc>
                <a:spcPct val="150000"/>
              </a:lnSpc>
            </a:pPr>
            <a:r>
              <a:rPr lang="zh-CN" altLang="zh-CN" sz="2400" b="1" smtClean="0"/>
              <a:t>注意：若要求书写的是句子，还需要注意标点在田字格中的位置。</a:t>
            </a:r>
          </a:p>
          <a:p>
            <a:pPr>
              <a:lnSpc>
                <a:spcPct val="150000"/>
              </a:lnSpc>
            </a:pPr>
            <a:r>
              <a:rPr lang="en-US" altLang="zh-CN" sz="2400" b="1" smtClean="0"/>
              <a:t>1.</a:t>
            </a:r>
            <a:r>
              <a:rPr lang="zh-CN" altLang="zh-CN" sz="2400" b="1" smtClean="0"/>
              <a:t>逗号、句号、分号等标点写在左下格。</a:t>
            </a:r>
          </a:p>
          <a:p>
            <a:pPr>
              <a:lnSpc>
                <a:spcPct val="150000"/>
              </a:lnSpc>
            </a:pPr>
            <a:r>
              <a:rPr lang="en-US" altLang="zh-CN" sz="2400" b="1" smtClean="0"/>
              <a:t>2.</a:t>
            </a:r>
            <a:r>
              <a:rPr lang="zh-CN" altLang="zh-CN" sz="2400" b="1" smtClean="0"/>
              <a:t>引号、括号写在靠近被引内容那边。</a:t>
            </a:r>
          </a:p>
          <a:p>
            <a:pPr>
              <a:lnSpc>
                <a:spcPct val="150000"/>
              </a:lnSpc>
            </a:pPr>
            <a:r>
              <a:rPr lang="en-US" altLang="zh-CN" sz="2400" b="1" smtClean="0"/>
              <a:t>3.</a:t>
            </a:r>
            <a:r>
              <a:rPr lang="zh-CN" altLang="zh-CN" sz="2400" b="1" smtClean="0"/>
              <a:t>破折号、省略号写在田字格正中靠下。</a:t>
            </a:r>
          </a:p>
          <a:p>
            <a:pPr>
              <a:lnSpc>
                <a:spcPct val="150000"/>
              </a:lnSpc>
            </a:pPr>
            <a:r>
              <a:rPr lang="en-US" altLang="zh-CN" sz="2400" b="1" smtClean="0"/>
              <a:t>4.</a:t>
            </a:r>
            <a:r>
              <a:rPr lang="zh-CN" altLang="zh-CN" sz="2400" b="1" smtClean="0"/>
              <a:t>问号、叹号写在田字格正中。</a:t>
            </a:r>
            <a:endParaRPr lang="zh-CN" altLang="zh-CN" sz="2400" b="1"/>
          </a:p>
        </p:txBody>
      </p:sp>
    </p:spTree>
  </p:cSld>
  <p:clrMapOvr>
    <a:masterClrMapping/>
  </p:clrMapOvr>
  <p:transition>
    <p:split orient="vert"/>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054482" y="981034"/>
            <a:ext cx="9503868" cy="1200329"/>
          </a:xfrm>
          <a:prstGeom prst="rect">
            <a:avLst/>
          </a:prstGeom>
        </p:spPr>
        <p:txBody>
          <a:bodyPr wrap="square">
            <a:spAutoFit/>
          </a:bodyPr>
          <a:lstStyle/>
          <a:p>
            <a:pPr>
              <a:lnSpc>
                <a:spcPct val="150000"/>
              </a:lnSpc>
            </a:pPr>
            <a:r>
              <a:rPr lang="zh-CN" altLang="zh-CN" sz="2400" b="1" smtClean="0">
                <a:latin typeface="黑体" panose="02010609060101010101" pitchFamily="49" charset="-122"/>
                <a:ea typeface="黑体" panose="02010609060101010101" pitchFamily="49" charset="-122"/>
              </a:rPr>
              <a:t>三、书法鉴赏</a:t>
            </a:r>
          </a:p>
          <a:p>
            <a:pPr>
              <a:lnSpc>
                <a:spcPct val="150000"/>
              </a:lnSpc>
            </a:pPr>
            <a:r>
              <a:rPr lang="zh-CN" altLang="zh-CN" sz="2400" b="1" smtClean="0"/>
              <a:t>（一）五种常见字体特点及示例</a:t>
            </a:r>
            <a:endParaRPr lang="zh-CN" altLang="zh-CN" sz="2400" b="1"/>
          </a:p>
        </p:txBody>
      </p:sp>
      <p:graphicFrame>
        <p:nvGraphicFramePr>
          <p:cNvPr id="4" name="表格 3"/>
          <p:cNvGraphicFramePr>
            <a:graphicFrameLocks noGrp="1"/>
          </p:cNvGraphicFramePr>
          <p:nvPr/>
        </p:nvGraphicFramePr>
        <p:xfrm>
          <a:off x="694487" y="2133018"/>
          <a:ext cx="10728325" cy="4169663"/>
        </p:xfrm>
        <a:graphic>
          <a:graphicData uri="http://schemas.openxmlformats.org/drawingml/2006/table">
            <a:tbl>
              <a:tblPr firstRow="1" bandRow="1">
                <a:tableStyleId>{5940675A-B579-460E-94D1-54222C63F5DA}</a:tableStyleId>
              </a:tblPr>
              <a:tblGrid>
                <a:gridCol w="973455"/>
                <a:gridCol w="2056130"/>
                <a:gridCol w="1969135"/>
                <a:gridCol w="1595755"/>
                <a:gridCol w="1645285"/>
                <a:gridCol w="2488565"/>
              </a:tblGrid>
              <a:tr h="474980">
                <a:tc>
                  <a:txBody>
                    <a:bodyPr vert="horz" wrap="square"/>
                    <a:lstStyle/>
                    <a:p>
                      <a:pPr algn="ctr">
                        <a:lnSpc>
                          <a:spcPct val="130000"/>
                        </a:lnSpc>
                        <a:buNone/>
                      </a:pPr>
                      <a:r>
                        <a:rPr lang="en-US" sz="2400" b="1" smtClean="0">
                          <a:latin typeface="黑体" panose="02010609060101010101" pitchFamily="49" charset="-122"/>
                          <a:ea typeface="黑体" panose="02010609060101010101" pitchFamily="49" charset="-122"/>
                          <a:cs typeface="黑体" panose="02010609060101010101" pitchFamily="49" charset="-122"/>
                        </a:rPr>
                        <a:t>字 体</a:t>
                      </a:r>
                      <a:endParaRPr lang="en-US" altLang="en-US" sz="2400" b="1">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c>
                  <a:txBody>
                    <a:bodyPr vert="horz" wrap="square"/>
                    <a:lstStyle/>
                    <a:p>
                      <a:pPr algn="ctr">
                        <a:lnSpc>
                          <a:spcPct val="130000"/>
                        </a:lnSpc>
                        <a:buNone/>
                      </a:pPr>
                      <a:r>
                        <a:rPr lang="en-US" sz="2400" b="1">
                          <a:latin typeface="黑体" panose="02010609060101010101" pitchFamily="49" charset="-122"/>
                          <a:ea typeface="黑体" panose="02010609060101010101" pitchFamily="49" charset="-122"/>
                          <a:cs typeface="黑体" panose="02010609060101010101" pitchFamily="49" charset="-122"/>
                        </a:rPr>
                        <a:t>篆 书</a:t>
                      </a:r>
                      <a:endParaRPr lang="en-US" altLang="en-US" sz="2400" b="1">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c>
                  <a:txBody>
                    <a:bodyPr vert="horz" wrap="square"/>
                    <a:lstStyle/>
                    <a:p>
                      <a:pPr algn="ctr">
                        <a:lnSpc>
                          <a:spcPct val="130000"/>
                        </a:lnSpc>
                        <a:buNone/>
                      </a:pPr>
                      <a:r>
                        <a:rPr lang="en-US" sz="2400" b="1">
                          <a:latin typeface="黑体" panose="02010609060101010101" pitchFamily="49" charset="-122"/>
                          <a:ea typeface="黑体" panose="02010609060101010101" pitchFamily="49" charset="-122"/>
                          <a:cs typeface="黑体" panose="02010609060101010101" pitchFamily="49" charset="-122"/>
                        </a:rPr>
                        <a:t>隶 书</a:t>
                      </a:r>
                      <a:endParaRPr lang="en-US" altLang="en-US" sz="2400" b="1">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c>
                  <a:txBody>
                    <a:bodyPr vert="horz" wrap="square"/>
                    <a:lstStyle/>
                    <a:p>
                      <a:pPr algn="ctr">
                        <a:lnSpc>
                          <a:spcPct val="130000"/>
                        </a:lnSpc>
                        <a:buNone/>
                      </a:pPr>
                      <a:r>
                        <a:rPr lang="en-US" sz="2400" b="1">
                          <a:latin typeface="黑体" panose="02010609060101010101" pitchFamily="49" charset="-122"/>
                          <a:ea typeface="黑体" panose="02010609060101010101" pitchFamily="49" charset="-122"/>
                          <a:cs typeface="黑体" panose="02010609060101010101" pitchFamily="49" charset="-122"/>
                        </a:rPr>
                        <a:t>楷 书</a:t>
                      </a:r>
                      <a:endParaRPr lang="en-US" altLang="en-US" sz="2400" b="1">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c>
                  <a:txBody>
                    <a:bodyPr vert="horz" wrap="square"/>
                    <a:lstStyle/>
                    <a:p>
                      <a:pPr algn="ctr">
                        <a:lnSpc>
                          <a:spcPct val="130000"/>
                        </a:lnSpc>
                        <a:buNone/>
                      </a:pPr>
                      <a:r>
                        <a:rPr lang="en-US" sz="2400" b="1">
                          <a:latin typeface="黑体" panose="02010609060101010101" pitchFamily="49" charset="-122"/>
                          <a:ea typeface="黑体" panose="02010609060101010101" pitchFamily="49" charset="-122"/>
                          <a:cs typeface="黑体" panose="02010609060101010101" pitchFamily="49" charset="-122"/>
                        </a:rPr>
                        <a:t>行 书</a:t>
                      </a:r>
                      <a:endParaRPr lang="en-US" altLang="en-US" sz="2400" b="1">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c>
                  <a:txBody>
                    <a:bodyPr vert="horz" wrap="square"/>
                    <a:lstStyle/>
                    <a:p>
                      <a:pPr algn="ctr">
                        <a:lnSpc>
                          <a:spcPct val="130000"/>
                        </a:lnSpc>
                        <a:buNone/>
                      </a:pPr>
                      <a:r>
                        <a:rPr lang="en-US" sz="2400" b="1" smtClean="0">
                          <a:latin typeface="黑体" panose="02010609060101010101" pitchFamily="49" charset="-122"/>
                          <a:ea typeface="黑体" panose="02010609060101010101" pitchFamily="49" charset="-122"/>
                          <a:cs typeface="黑体" panose="02010609060101010101" pitchFamily="49" charset="-122"/>
                        </a:rPr>
                        <a:t>草 书</a:t>
                      </a:r>
                      <a:endParaRPr lang="en-US" altLang="en-US" sz="2400" b="1">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1"/>
                    </a:solidFill>
                  </a:tcPr>
                </a:tc>
              </a:tr>
              <a:tr h="2165985">
                <a:tc>
                  <a:txBody>
                    <a:bodyPr vert="horz" wrap="square"/>
                    <a:lstStyle/>
                    <a:p>
                      <a:pPr algn="ctr">
                        <a:lnSpc>
                          <a:spcPct val="130000"/>
                        </a:lnSpc>
                        <a:buNone/>
                      </a:pPr>
                      <a:r>
                        <a:rPr lang="en-US" sz="2400" b="1">
                          <a:latin typeface="黑体" panose="02010609060101010101" pitchFamily="49" charset="-122"/>
                          <a:ea typeface="黑体" panose="02010609060101010101" pitchFamily="49" charset="-122"/>
                          <a:cs typeface="黑体" panose="02010609060101010101" pitchFamily="49" charset="-122"/>
                        </a:rPr>
                        <a:t>特 点</a:t>
                      </a:r>
                      <a:endParaRPr lang="en-US" altLang="en-US" sz="2400" b="1">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lnSpc>
                          <a:spcPct val="130000"/>
                        </a:lnSpc>
                        <a:buNone/>
                      </a:pPr>
                      <a:r>
                        <a:rPr lang="en-US" sz="2400" b="1">
                          <a:latin typeface="宋体" panose="02010600030101010101" pitchFamily="2" charset="-122"/>
                          <a:ea typeface="宋体" panose="02010600030101010101" pitchFamily="2" charset="-122"/>
                          <a:cs typeface="宋体" panose="02010600030101010101" pitchFamily="2" charset="-122"/>
                        </a:rPr>
                        <a:t>“体正势圆”，笔法瘦劲挺拔，笔画均匀，粗细一致</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lnSpc>
                          <a:spcPct val="130000"/>
                        </a:lnSpc>
                        <a:buNone/>
                      </a:pPr>
                      <a:r>
                        <a:rPr lang="en-US" sz="2400" b="1">
                          <a:latin typeface="宋体" panose="02010600030101010101" pitchFamily="2" charset="-122"/>
                          <a:ea typeface="宋体" panose="02010600030101010101" pitchFamily="2" charset="-122"/>
                          <a:cs typeface="宋体" panose="02010600030101010101" pitchFamily="2" charset="-122"/>
                        </a:rPr>
                        <a:t>“蚕头燕尾，一波三折”，形体扁平，横长竖短</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lnSpc>
                          <a:spcPct val="130000"/>
                        </a:lnSpc>
                        <a:buNone/>
                      </a:pPr>
                      <a:r>
                        <a:rPr lang="en-US" sz="2400" b="1">
                          <a:latin typeface="宋体" panose="02010600030101010101" pitchFamily="2" charset="-122"/>
                          <a:ea typeface="宋体" panose="02010600030101010101" pitchFamily="2" charset="-122"/>
                          <a:cs typeface="Times New Roman" panose="02020603050405020304" pitchFamily="18" charset="0"/>
                        </a:rPr>
                        <a:t>形体方正</a:t>
                      </a:r>
                      <a:r>
                        <a:rPr lang="en-US" sz="2400" b="1">
                          <a:latin typeface="宋体" panose="02010600030101010101" pitchFamily="2" charset="-122"/>
                          <a:ea typeface="宋体" panose="02010600030101010101" pitchFamily="2" charset="-122"/>
                          <a:cs typeface="宋体" panose="02010600030101010101" pitchFamily="2" charset="-122"/>
                        </a:rPr>
                        <a:t>，</a:t>
                      </a:r>
                      <a:r>
                        <a:rPr lang="en-US" sz="2400" b="1">
                          <a:latin typeface="宋体" panose="02010600030101010101" pitchFamily="2" charset="-122"/>
                          <a:ea typeface="宋体" panose="02010600030101010101" pitchFamily="2" charset="-122"/>
                          <a:cs typeface="Times New Roman" panose="02020603050405020304" pitchFamily="18" charset="0"/>
                        </a:rPr>
                        <a:t>笔画平直</a:t>
                      </a: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lnSpc>
                          <a:spcPct val="130000"/>
                        </a:lnSpc>
                        <a:buNone/>
                      </a:pPr>
                      <a:r>
                        <a:rPr lang="en-US" sz="2400" b="1">
                          <a:latin typeface="宋体" panose="02010600030101010101" pitchFamily="2" charset="-122"/>
                          <a:ea typeface="宋体" panose="02010600030101010101" pitchFamily="2" charset="-122"/>
                          <a:cs typeface="Times New Roman" panose="02020603050405020304" pitchFamily="18" charset="0"/>
                        </a:rPr>
                        <a:t>收放结合</a:t>
                      </a:r>
                      <a:r>
                        <a:rPr lang="en-US" sz="2400" b="1">
                          <a:latin typeface="宋体" panose="02010600030101010101" pitchFamily="2" charset="-122"/>
                          <a:ea typeface="宋体" panose="02010600030101010101" pitchFamily="2" charset="-122"/>
                          <a:cs typeface="宋体" panose="02010600030101010101" pitchFamily="2" charset="-122"/>
                        </a:rPr>
                        <a:t>，</a:t>
                      </a:r>
                      <a:r>
                        <a:rPr lang="en-US" sz="2400" b="1">
                          <a:latin typeface="宋体" panose="02010600030101010101" pitchFamily="2" charset="-122"/>
                          <a:ea typeface="宋体" panose="02010600030101010101" pitchFamily="2" charset="-122"/>
                          <a:cs typeface="Times New Roman" panose="02020603050405020304" pitchFamily="18" charset="0"/>
                        </a:rPr>
                        <a:t>大小相兼</a:t>
                      </a:r>
                      <a:r>
                        <a:rPr lang="en-US" sz="2400" b="1">
                          <a:latin typeface="宋体" panose="02010600030101010101" pitchFamily="2" charset="-122"/>
                          <a:ea typeface="宋体" panose="02010600030101010101" pitchFamily="2" charset="-122"/>
                          <a:cs typeface="宋体" panose="02010600030101010101" pitchFamily="2" charset="-122"/>
                        </a:rPr>
                        <a:t>，</a:t>
                      </a:r>
                      <a:r>
                        <a:rPr lang="en-US" sz="2400" b="1">
                          <a:latin typeface="宋体" panose="02010600030101010101" pitchFamily="2" charset="-122"/>
                          <a:ea typeface="宋体" panose="02010600030101010101" pitchFamily="2" charset="-122"/>
                          <a:cs typeface="Times New Roman" panose="02020603050405020304" pitchFamily="18" charset="0"/>
                        </a:rPr>
                        <a:t>疏密得体</a:t>
                      </a: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lnSpc>
                          <a:spcPct val="130000"/>
                        </a:lnSpc>
                        <a:buNone/>
                      </a:pPr>
                      <a:r>
                        <a:rPr lang="en-US" sz="2400" b="1">
                          <a:latin typeface="宋体" panose="02010600030101010101" pitchFamily="2" charset="-122"/>
                          <a:ea typeface="宋体" panose="02010600030101010101" pitchFamily="2" charset="-122"/>
                          <a:cs typeface="宋体" panose="02010600030101010101" pitchFamily="2" charset="-122"/>
                        </a:rPr>
                        <a:t>“状似连珠，绝而不离”，结构简省，笔画勾连，不拘章法，笔势流畅</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15720">
                <a:tc>
                  <a:txBody>
                    <a:bodyPr vert="horz" wrap="square"/>
                    <a:lstStyle/>
                    <a:p>
                      <a:pPr algn="ctr">
                        <a:lnSpc>
                          <a:spcPct val="130000"/>
                        </a:lnSpc>
                        <a:buNone/>
                      </a:pPr>
                      <a:r>
                        <a:rPr lang="en-US" sz="2400" b="1">
                          <a:latin typeface="黑体" panose="02010609060101010101" pitchFamily="49" charset="-122"/>
                          <a:ea typeface="黑体" panose="02010609060101010101" pitchFamily="49" charset="-122"/>
                          <a:cs typeface="黑体" panose="02010609060101010101" pitchFamily="49" charset="-122"/>
                        </a:rPr>
                        <a:t>示 例</a:t>
                      </a:r>
                      <a:endParaRPr lang="en-US" altLang="en-US" sz="2400" b="1">
                        <a:latin typeface="黑体" panose="02010609060101010101" pitchFamily="49" charset="-122"/>
                        <a:ea typeface="黑体" panose="02010609060101010101" pitchFamily="49" charset="-122"/>
                        <a:cs typeface="黑体" panose="02010609060101010101" pitchFamily="49"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lnSpc>
                          <a:spcPct val="130000"/>
                        </a:lnSpc>
                        <a:buNone/>
                      </a:pP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p>
                      <a:pPr algn="ctr">
                        <a:lnSpc>
                          <a:spcPct val="130000"/>
                        </a:lnSpc>
                        <a:buNone/>
                      </a:pP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p>
                      <a:pPr algn="ctr">
                        <a:buNone/>
                      </a:pP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lnSpc>
                          <a:spcPct val="130000"/>
                        </a:lnSpc>
                        <a:buNone/>
                      </a:pP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lnSpc>
                          <a:spcPct val="130000"/>
                        </a:lnSpc>
                        <a:buNone/>
                      </a:pP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lnSpc>
                          <a:spcPct val="130000"/>
                        </a:lnSpc>
                        <a:buNone/>
                      </a:pP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ctr">
                        <a:lnSpc>
                          <a:spcPct val="130000"/>
                        </a:lnSpc>
                        <a:buNone/>
                      </a:pPr>
                      <a:endParaRPr lang="en-US" altLang="en-US" sz="2400" b="1">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5" name="图片 3"/>
          <p:cNvPicPr>
            <a:picLocks noChangeArrowheads="1"/>
          </p:cNvPicPr>
          <p:nvPr/>
        </p:nvPicPr>
        <p:blipFill>
          <a:blip r:embed="rId2"/>
          <a:stretch>
            <a:fillRect/>
          </a:stretch>
        </p:blipFill>
        <p:spPr bwMode="auto">
          <a:xfrm>
            <a:off x="1846471" y="5372973"/>
            <a:ext cx="1690688" cy="484188"/>
          </a:xfrm>
          <a:prstGeom prst="rect">
            <a:avLst/>
          </a:prstGeom>
          <a:noFill/>
          <a:ln w="9525">
            <a:noFill/>
            <a:miter lim="800000"/>
          </a:ln>
        </p:spPr>
      </p:pic>
      <p:pic>
        <p:nvPicPr>
          <p:cNvPr id="6" name="图片 4"/>
          <p:cNvPicPr>
            <a:picLocks noChangeArrowheads="1"/>
          </p:cNvPicPr>
          <p:nvPr/>
        </p:nvPicPr>
        <p:blipFill>
          <a:blip r:embed="rId3"/>
          <a:stretch>
            <a:fillRect/>
          </a:stretch>
        </p:blipFill>
        <p:spPr bwMode="auto">
          <a:xfrm>
            <a:off x="4006441" y="5372973"/>
            <a:ext cx="1404937" cy="484188"/>
          </a:xfrm>
          <a:prstGeom prst="rect">
            <a:avLst/>
          </a:prstGeom>
          <a:noFill/>
          <a:ln w="9525">
            <a:noFill/>
            <a:miter lim="800000"/>
          </a:ln>
        </p:spPr>
      </p:pic>
      <p:pic>
        <p:nvPicPr>
          <p:cNvPr id="7" name="图片 5"/>
          <p:cNvPicPr>
            <a:picLocks noChangeArrowheads="1"/>
          </p:cNvPicPr>
          <p:nvPr/>
        </p:nvPicPr>
        <p:blipFill>
          <a:blip r:embed="rId4"/>
          <a:stretch>
            <a:fillRect/>
          </a:stretch>
        </p:blipFill>
        <p:spPr bwMode="auto">
          <a:xfrm>
            <a:off x="5799622" y="5372973"/>
            <a:ext cx="1374775" cy="385763"/>
          </a:xfrm>
          <a:prstGeom prst="rect">
            <a:avLst/>
          </a:prstGeom>
          <a:noFill/>
          <a:ln w="9525">
            <a:noFill/>
            <a:miter lim="800000"/>
          </a:ln>
        </p:spPr>
      </p:pic>
      <p:pic>
        <p:nvPicPr>
          <p:cNvPr id="8" name="图片 6"/>
          <p:cNvPicPr>
            <a:picLocks noChangeArrowheads="1"/>
          </p:cNvPicPr>
          <p:nvPr/>
        </p:nvPicPr>
        <p:blipFill>
          <a:blip r:embed="rId5"/>
          <a:stretch>
            <a:fillRect/>
          </a:stretch>
        </p:blipFill>
        <p:spPr bwMode="auto">
          <a:xfrm>
            <a:off x="7534392" y="5372973"/>
            <a:ext cx="1203325" cy="433388"/>
          </a:xfrm>
          <a:prstGeom prst="rect">
            <a:avLst/>
          </a:prstGeom>
          <a:noFill/>
          <a:ln w="9525">
            <a:noFill/>
            <a:miter lim="800000"/>
          </a:ln>
        </p:spPr>
      </p:pic>
      <p:pic>
        <p:nvPicPr>
          <p:cNvPr id="9" name="图片 7"/>
          <p:cNvPicPr>
            <a:picLocks noChangeArrowheads="1"/>
          </p:cNvPicPr>
          <p:nvPr/>
        </p:nvPicPr>
        <p:blipFill>
          <a:blip r:embed="rId6"/>
          <a:stretch>
            <a:fillRect/>
          </a:stretch>
        </p:blipFill>
        <p:spPr bwMode="auto">
          <a:xfrm>
            <a:off x="9262368" y="5372973"/>
            <a:ext cx="1890713" cy="509588"/>
          </a:xfrm>
          <a:prstGeom prst="rect">
            <a:avLst/>
          </a:prstGeom>
          <a:noFill/>
          <a:ln w="9525">
            <a:noFill/>
            <a:miter lim="800000"/>
          </a:ln>
        </p:spPr>
      </p:pic>
    </p:spTree>
  </p:cSld>
  <p:clrMapOvr>
    <a:masterClrMapping/>
  </p:clrMapOvr>
  <p:transition>
    <p:split orient="vert"/>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graphicFrame>
        <p:nvGraphicFramePr>
          <p:cNvPr id="5" name="表格 4"/>
          <p:cNvGraphicFramePr>
            <a:graphicFrameLocks noGrp="1"/>
          </p:cNvGraphicFramePr>
          <p:nvPr/>
        </p:nvGraphicFramePr>
        <p:xfrm>
          <a:off x="766486" y="909035"/>
          <a:ext cx="10583852" cy="5486400"/>
        </p:xfrm>
        <a:graphic>
          <a:graphicData uri="http://schemas.openxmlformats.org/drawingml/2006/table">
            <a:tbl>
              <a:tblPr/>
              <a:tblGrid>
                <a:gridCol w="1223983"/>
                <a:gridCol w="863988"/>
                <a:gridCol w="4823933"/>
                <a:gridCol w="3671948"/>
              </a:tblGrid>
              <a:tr h="0">
                <a:tc>
                  <a:txBody>
                    <a:bodyPr vert="horz" wrap="square"/>
                    <a:lstStyle/>
                    <a:p>
                      <a:pPr algn="just">
                        <a:spcAft>
                          <a:spcPct val="0"/>
                        </a:spcAft>
                      </a:pPr>
                      <a:endParaRPr lang="en-US" altLang="zh-CN" sz="2400" b="1" kern="100" smtClean="0">
                        <a:latin typeface="黑体" panose="02010609060101010101" pitchFamily="49" charset="-122"/>
                        <a:ea typeface="黑体" panose="02010609060101010101" pitchFamily="49" charset="-122"/>
                        <a:cs typeface="Times New Roman" panose="02020603050405020304"/>
                      </a:endParaRPr>
                    </a:p>
                    <a:p>
                      <a:pPr algn="just">
                        <a:spcAft>
                          <a:spcPct val="0"/>
                        </a:spcAft>
                      </a:pPr>
                      <a:endParaRPr lang="en-US" altLang="zh-CN" sz="2400" b="1" kern="100" smtClean="0">
                        <a:latin typeface="黑体" panose="02010609060101010101" pitchFamily="49" charset="-122"/>
                        <a:ea typeface="黑体" panose="02010609060101010101" pitchFamily="49" charset="-122"/>
                        <a:cs typeface="Times New Roman" panose="02020603050405020304"/>
                      </a:endParaRPr>
                    </a:p>
                    <a:p>
                      <a:pPr algn="just">
                        <a:spcAft>
                          <a:spcPct val="0"/>
                        </a:spcAft>
                      </a:pPr>
                      <a:r>
                        <a:rPr lang="zh-CN" sz="2400" b="1" kern="100" smtClean="0">
                          <a:latin typeface="黑体" panose="02010609060101010101" pitchFamily="49" charset="-122"/>
                          <a:ea typeface="黑体" panose="02010609060101010101" pitchFamily="49" charset="-122"/>
                          <a:cs typeface="Times New Roman" panose="02020603050405020304"/>
                        </a:rPr>
                        <a:t>书</a:t>
                      </a:r>
                      <a:r>
                        <a:rPr lang="zh-CN" sz="2400" b="1" kern="100">
                          <a:latin typeface="黑体" panose="02010609060101010101" pitchFamily="49" charset="-122"/>
                          <a:ea typeface="黑体" panose="02010609060101010101" pitchFamily="49" charset="-122"/>
                          <a:cs typeface="Times New Roman" panose="02020603050405020304"/>
                        </a:rPr>
                        <a:t>写与书法鉴赏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endParaRPr lang="en-US" sz="2400" b="1" kern="100">
                        <a:latin typeface="Calibri"/>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en-US" sz="2400" b="1" kern="100">
                          <a:latin typeface="Calibri"/>
                          <a:ea typeface="宋体" panose="02010600030101010101" pitchFamily="2" charset="-122"/>
                          <a:cs typeface="Times New Roman" panose="02020603050405020304"/>
                        </a:rPr>
                        <a:t>2021</a:t>
                      </a:r>
                      <a:r>
                        <a:rPr lang="zh-CN" sz="2400" b="1" kern="100">
                          <a:latin typeface="Calibri"/>
                          <a:ea typeface="宋体" panose="02010600030101010101" pitchFamily="2" charset="-122"/>
                          <a:cs typeface="Times New Roman" panose="02020603050405020304"/>
                        </a:rPr>
                        <a:t>年考查对书法作品字体分析的辨析；</a:t>
                      </a:r>
                      <a:r>
                        <a:rPr lang="en-US" sz="2400" b="1" kern="100">
                          <a:latin typeface="Calibri"/>
                          <a:ea typeface="宋体" panose="02010600030101010101" pitchFamily="2" charset="-122"/>
                          <a:cs typeface="Times New Roman" panose="02020603050405020304"/>
                        </a:rPr>
                        <a:t>2020</a:t>
                      </a:r>
                      <a:r>
                        <a:rPr lang="zh-CN" sz="2400" b="1" kern="100">
                          <a:latin typeface="Calibri"/>
                          <a:ea typeface="宋体" panose="02010600030101010101" pitchFamily="2" charset="-122"/>
                          <a:cs typeface="Times New Roman" panose="02020603050405020304"/>
                        </a:rPr>
                        <a:t>年考查欣赏启功的书法作品，具体考查概括其书法特点及在田字格内书写；</a:t>
                      </a:r>
                      <a:r>
                        <a:rPr lang="en-US" sz="2400" b="1" kern="100">
                          <a:latin typeface="Calibri"/>
                          <a:ea typeface="宋体" panose="02010600030101010101" pitchFamily="2" charset="-122"/>
                          <a:cs typeface="Times New Roman" panose="02020603050405020304"/>
                        </a:rPr>
                        <a:t>2019</a:t>
                      </a:r>
                      <a:r>
                        <a:rPr lang="zh-CN" sz="2400" b="1" kern="100">
                          <a:latin typeface="Calibri"/>
                          <a:ea typeface="宋体" panose="02010600030101010101" pitchFamily="2" charset="-122"/>
                          <a:cs typeface="Times New Roman" panose="02020603050405020304"/>
                        </a:rPr>
                        <a:t>年考查依据语段内容辨析徐渭书法作品；</a:t>
                      </a:r>
                      <a:r>
                        <a:rPr lang="en-US" sz="2400" b="1" kern="100">
                          <a:latin typeface="Calibri"/>
                          <a:ea typeface="宋体" panose="02010600030101010101" pitchFamily="2" charset="-122"/>
                          <a:cs typeface="Times New Roman" panose="02020603050405020304"/>
                        </a:rPr>
                        <a:t>2017</a:t>
                      </a:r>
                      <a:r>
                        <a:rPr lang="zh-CN" sz="2400" b="1" kern="100">
                          <a:latin typeface="Calibri"/>
                          <a:ea typeface="宋体" panose="02010600030101010101" pitchFamily="2" charset="-122"/>
                          <a:cs typeface="Times New Roman" panose="02020603050405020304"/>
                        </a:rPr>
                        <a:t>、</a:t>
                      </a:r>
                      <a:r>
                        <a:rPr lang="en-US" sz="2400" b="1" kern="100">
                          <a:latin typeface="Calibri"/>
                          <a:ea typeface="宋体" panose="02010600030101010101" pitchFamily="2" charset="-122"/>
                          <a:cs typeface="Times New Roman" panose="02020603050405020304"/>
                        </a:rPr>
                        <a:t>2016</a:t>
                      </a:r>
                      <a:r>
                        <a:rPr lang="zh-CN" sz="2400" b="1" kern="100">
                          <a:latin typeface="Calibri"/>
                          <a:ea typeface="宋体" panose="02010600030101010101" pitchFamily="2" charset="-122"/>
                          <a:cs typeface="Times New Roman" panose="02020603050405020304"/>
                        </a:rPr>
                        <a:t>年都是给出书法作品</a:t>
                      </a:r>
                      <a:r>
                        <a:rPr lang="en-US" sz="2400" b="1" kern="100">
                          <a:latin typeface="Calibri"/>
                          <a:ea typeface="宋体" panose="02010600030101010101" pitchFamily="2" charset="-122"/>
                          <a:cs typeface="Times New Roman" panose="02020603050405020304"/>
                        </a:rPr>
                        <a:t>,</a:t>
                      </a:r>
                      <a:r>
                        <a:rPr lang="zh-CN" sz="2400" b="1" kern="100">
                          <a:latin typeface="Calibri"/>
                          <a:ea typeface="宋体" panose="02010600030101010101" pitchFamily="2" charset="-122"/>
                          <a:cs typeface="Times New Roman" panose="02020603050405020304"/>
                        </a:rPr>
                        <a:t>要求在田字格内书写。</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just">
                        <a:spcAft>
                          <a:spcPct val="0"/>
                        </a:spcAft>
                      </a:pPr>
                      <a:r>
                        <a:rPr lang="en-US" sz="2400" b="1" kern="100">
                          <a:latin typeface="Calibri"/>
                          <a:ea typeface="宋体" panose="02010600030101010101" pitchFamily="2" charset="-122"/>
                          <a:cs typeface="Times New Roman" panose="02020603050405020304"/>
                        </a:rPr>
                        <a:t>2019</a:t>
                      </a:r>
                      <a:r>
                        <a:rPr lang="zh-CN" sz="2400" b="1" kern="100">
                          <a:latin typeface="Calibri"/>
                          <a:ea typeface="宋体" panose="02010600030101010101" pitchFamily="2" charset="-122"/>
                          <a:cs typeface="Times New Roman" panose="02020603050405020304"/>
                        </a:rPr>
                        <a:t>年在语段综合题中考查临写汉字；</a:t>
                      </a:r>
                      <a:r>
                        <a:rPr lang="en-US" sz="2400" b="1" kern="100">
                          <a:latin typeface="Calibri"/>
                          <a:ea typeface="宋体" panose="02010600030101010101" pitchFamily="2" charset="-122"/>
                          <a:cs typeface="Times New Roman" panose="02020603050405020304"/>
                        </a:rPr>
                        <a:t>2018</a:t>
                      </a:r>
                      <a:r>
                        <a:rPr lang="zh-CN" sz="2400" b="1" kern="100">
                          <a:latin typeface="Calibri"/>
                          <a:ea typeface="宋体" panose="02010600030101010101" pitchFamily="2" charset="-122"/>
                          <a:cs typeface="Times New Roman" panose="02020603050405020304"/>
                        </a:rPr>
                        <a:t>年在综合性学习中考查鉴赏书法作品的特点。</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4">
                  <a:txBody>
                    <a:bodyPr vert="horz" wrap="square"/>
                    <a:lstStyle/>
                    <a:p>
                      <a:pPr algn="just">
                        <a:spcAft>
                          <a:spcPct val="0"/>
                        </a:spcAft>
                      </a:pPr>
                      <a:r>
                        <a:rPr lang="zh-CN" sz="2400" b="1" kern="100">
                          <a:latin typeface="黑体" panose="02010609060101010101" pitchFamily="49" charset="-122"/>
                          <a:ea typeface="黑体" panose="02010609060101010101" pitchFamily="49" charset="-122"/>
                          <a:cs typeface="Times New Roman" panose="02020603050405020304"/>
                        </a:rPr>
                        <a:t>总结：</a:t>
                      </a:r>
                    </a:p>
                    <a:p>
                      <a:pPr algn="just">
                        <a:spcAft>
                          <a:spcPct val="0"/>
                        </a:spcAft>
                      </a:pPr>
                      <a:r>
                        <a:rPr lang="en-US" sz="2400" b="1" kern="100" smtClean="0">
                          <a:latin typeface="Calibri"/>
                          <a:ea typeface="宋体" panose="02010600030101010101" pitchFamily="2" charset="-122"/>
                          <a:cs typeface="Times New Roman" panose="02020603050405020304"/>
                        </a:rPr>
                        <a:t>     </a:t>
                      </a:r>
                      <a:r>
                        <a:rPr lang="en-US" sz="2400" b="1" kern="100" smtClean="0">
                          <a:solidFill>
                            <a:schemeClr val="tx1"/>
                          </a:solidFill>
                          <a:latin typeface="黑体" panose="02010609060101010101" pitchFamily="49" charset="-122"/>
                          <a:ea typeface="黑体" panose="02010609060101010101" pitchFamily="49" charset="-122"/>
                          <a:cs typeface="Times New Roman" panose="02020603050405020304"/>
                        </a:rPr>
                        <a:t>1</a:t>
                      </a:r>
                      <a:r>
                        <a:rPr lang="en-US" sz="2400" b="1" kern="100">
                          <a:solidFill>
                            <a:schemeClr val="tx1"/>
                          </a:solidFill>
                          <a:latin typeface="黑体" panose="02010609060101010101" pitchFamily="49" charset="-122"/>
                          <a:ea typeface="黑体" panose="02010609060101010101" pitchFamily="49" charset="-122"/>
                          <a:cs typeface="Times New Roman" panose="02020603050405020304"/>
                        </a:rPr>
                        <a:t>.</a:t>
                      </a:r>
                      <a:r>
                        <a:rPr lang="zh-CN" sz="2400" b="1" kern="100">
                          <a:latin typeface="Calibri"/>
                          <a:ea typeface="宋体" panose="02010600030101010101" pitchFamily="2" charset="-122"/>
                          <a:cs typeface="Times New Roman" panose="02020603050405020304"/>
                        </a:rPr>
                        <a:t>字音、字形是必考点，其中以选择辨析的考查形式为主，兼顾田</a:t>
                      </a:r>
                      <a:r>
                        <a:rPr lang="en-US" sz="2400" b="1" kern="100">
                          <a:latin typeface="Calibri"/>
                          <a:ea typeface="宋体" panose="02010600030101010101" pitchFamily="2" charset="-122"/>
                          <a:cs typeface="Times New Roman" panose="02020603050405020304"/>
                        </a:rPr>
                        <a:t>(</a:t>
                      </a:r>
                      <a:r>
                        <a:rPr lang="zh-CN" sz="2400" b="1" kern="100">
                          <a:latin typeface="Calibri"/>
                          <a:ea typeface="宋体" panose="02010600030101010101" pitchFamily="2" charset="-122"/>
                          <a:cs typeface="Times New Roman" panose="02020603050405020304"/>
                        </a:rPr>
                        <a:t>米</a:t>
                      </a:r>
                      <a:r>
                        <a:rPr lang="en-US" sz="2400" b="1" kern="100">
                          <a:latin typeface="Calibri"/>
                          <a:ea typeface="宋体" panose="02010600030101010101" pitchFamily="2" charset="-122"/>
                          <a:cs typeface="Times New Roman" panose="02020603050405020304"/>
                        </a:rPr>
                        <a:t>)</a:t>
                      </a:r>
                      <a:r>
                        <a:rPr lang="zh-CN" sz="2400" b="1" kern="100">
                          <a:latin typeface="Calibri"/>
                          <a:ea typeface="宋体" panose="02010600030101010101" pitchFamily="2" charset="-122"/>
                          <a:cs typeface="Times New Roman" panose="02020603050405020304"/>
                        </a:rPr>
                        <a:t>字格书写的考查。田</a:t>
                      </a:r>
                      <a:r>
                        <a:rPr lang="en-US" sz="2400" b="1" kern="100">
                          <a:latin typeface="Calibri"/>
                          <a:ea typeface="宋体" panose="02010600030101010101" pitchFamily="2" charset="-122"/>
                          <a:cs typeface="Times New Roman" panose="02020603050405020304"/>
                        </a:rPr>
                        <a:t>(</a:t>
                      </a:r>
                      <a:r>
                        <a:rPr lang="zh-CN" sz="2400" b="1" kern="100">
                          <a:latin typeface="Calibri"/>
                          <a:ea typeface="宋体" panose="02010600030101010101" pitchFamily="2" charset="-122"/>
                          <a:cs typeface="Times New Roman" panose="02020603050405020304"/>
                        </a:rPr>
                        <a:t>米</a:t>
                      </a:r>
                      <a:r>
                        <a:rPr lang="en-US" sz="2400" b="1" kern="100">
                          <a:latin typeface="Calibri"/>
                          <a:ea typeface="宋体" panose="02010600030101010101" pitchFamily="2" charset="-122"/>
                          <a:cs typeface="Times New Roman" panose="02020603050405020304"/>
                        </a:rPr>
                        <a:t>)</a:t>
                      </a:r>
                      <a:r>
                        <a:rPr lang="zh-CN" sz="2400" b="1" kern="100">
                          <a:latin typeface="Calibri"/>
                          <a:ea typeface="宋体" panose="02010600030101010101" pitchFamily="2" charset="-122"/>
                          <a:cs typeface="Times New Roman" panose="02020603050405020304"/>
                        </a:rPr>
                        <a:t>字格书写主要涉及三种题型</a:t>
                      </a:r>
                      <a:r>
                        <a:rPr lang="en-US" sz="2400" b="1" kern="100">
                          <a:latin typeface="Calibri"/>
                          <a:ea typeface="宋体" panose="02010600030101010101" pitchFamily="2" charset="-122"/>
                          <a:cs typeface="Times New Roman" panose="02020603050405020304"/>
                        </a:rPr>
                        <a:t>:</a:t>
                      </a:r>
                      <a:r>
                        <a:rPr lang="zh-CN" sz="2400" b="1" kern="100">
                          <a:latin typeface="Calibri"/>
                          <a:ea typeface="宋体" panose="02010600030101010101" pitchFamily="2" charset="-122"/>
                          <a:cs typeface="Times New Roman" panose="02020603050405020304"/>
                        </a:rPr>
                        <a:t>将繁体的书法作品用简化楷体字写出来，其中涉及对书法作品的辨识</a:t>
                      </a:r>
                      <a:r>
                        <a:rPr lang="en-US" sz="2400" b="1" kern="100">
                          <a:latin typeface="Calibri"/>
                          <a:ea typeface="宋体" panose="02010600030101010101" pitchFamily="2" charset="-122"/>
                          <a:cs typeface="Times New Roman" panose="02020603050405020304"/>
                        </a:rPr>
                        <a:t>;</a:t>
                      </a:r>
                      <a:r>
                        <a:rPr lang="zh-CN" sz="2400" b="1" kern="100">
                          <a:latin typeface="Calibri"/>
                          <a:ea typeface="宋体" panose="02010600030101010101" pitchFamily="2" charset="-122"/>
                          <a:cs typeface="Times New Roman" panose="02020603050405020304"/>
                        </a:rPr>
                        <a:t>根据拼音写汉字，涉及字形的对错</a:t>
                      </a:r>
                      <a:r>
                        <a:rPr lang="en-US" sz="2400" b="1" kern="100">
                          <a:latin typeface="Calibri"/>
                          <a:ea typeface="宋体" panose="02010600030101010101" pitchFamily="2" charset="-122"/>
                          <a:cs typeface="Times New Roman" panose="02020603050405020304"/>
                        </a:rPr>
                        <a:t>;</a:t>
                      </a:r>
                      <a:r>
                        <a:rPr lang="zh-CN" sz="2400" b="1" kern="100">
                          <a:latin typeface="Calibri"/>
                          <a:ea typeface="宋体" panose="02010600030101010101" pitchFamily="2" charset="-122"/>
                          <a:cs typeface="Times New Roman" panose="02020603050405020304"/>
                        </a:rPr>
                        <a:t>在田</a:t>
                      </a:r>
                      <a:r>
                        <a:rPr lang="en-US" sz="2400" b="1" kern="100">
                          <a:latin typeface="Calibri"/>
                          <a:ea typeface="宋体" panose="02010600030101010101" pitchFamily="2" charset="-122"/>
                          <a:cs typeface="Times New Roman" panose="02020603050405020304"/>
                        </a:rPr>
                        <a:t>(</a:t>
                      </a:r>
                      <a:r>
                        <a:rPr lang="zh-CN" sz="2400" b="1" kern="100">
                          <a:latin typeface="Calibri"/>
                          <a:ea typeface="宋体" panose="02010600030101010101" pitchFamily="2" charset="-122"/>
                          <a:cs typeface="Times New Roman" panose="02020603050405020304"/>
                        </a:rPr>
                        <a:t>米</a:t>
                      </a:r>
                      <a:r>
                        <a:rPr lang="en-US" sz="2400" b="1" kern="100">
                          <a:latin typeface="Calibri"/>
                          <a:ea typeface="宋体" panose="02010600030101010101" pitchFamily="2" charset="-122"/>
                          <a:cs typeface="Times New Roman" panose="02020603050405020304"/>
                        </a:rPr>
                        <a:t>)</a:t>
                      </a:r>
                      <a:r>
                        <a:rPr lang="zh-CN" sz="2400" b="1" kern="100">
                          <a:latin typeface="Calibri"/>
                          <a:ea typeface="宋体" panose="02010600030101010101" pitchFamily="2" charset="-122"/>
                          <a:cs typeface="Times New Roman" panose="02020603050405020304"/>
                        </a:rPr>
                        <a:t>字格内抄写句子。</a:t>
                      </a:r>
                    </a:p>
                    <a:p>
                      <a:pPr algn="just">
                        <a:spcAft>
                          <a:spcPct val="0"/>
                        </a:spcAft>
                      </a:pPr>
                      <a:r>
                        <a:rPr lang="en-US" sz="2400" b="1" kern="100" smtClean="0">
                          <a:latin typeface="Calibri"/>
                          <a:ea typeface="宋体" panose="02010600030101010101" pitchFamily="2" charset="-122"/>
                          <a:cs typeface="Times New Roman" panose="02020603050405020304"/>
                        </a:rPr>
                        <a:t>     </a:t>
                      </a:r>
                      <a:r>
                        <a:rPr lang="en-US" sz="2400" b="1" kern="100" smtClean="0">
                          <a:solidFill>
                            <a:schemeClr val="tx1"/>
                          </a:solidFill>
                          <a:latin typeface="黑体" panose="02010609060101010101" pitchFamily="49" charset="-122"/>
                          <a:ea typeface="黑体" panose="02010609060101010101" pitchFamily="49" charset="-122"/>
                          <a:cs typeface="Times New Roman" panose="02020603050405020304"/>
                        </a:rPr>
                        <a:t>2</a:t>
                      </a:r>
                      <a:r>
                        <a:rPr lang="en-US" sz="2400" b="1" kern="100">
                          <a:solidFill>
                            <a:schemeClr val="tx1"/>
                          </a:solidFill>
                          <a:latin typeface="黑体" panose="02010609060101010101" pitchFamily="49" charset="-122"/>
                          <a:ea typeface="黑体" panose="02010609060101010101" pitchFamily="49" charset="-122"/>
                          <a:cs typeface="Times New Roman" panose="02020603050405020304"/>
                        </a:rPr>
                        <a:t>.</a:t>
                      </a:r>
                      <a:r>
                        <a:rPr lang="zh-CN" sz="2400" b="1" kern="100">
                          <a:latin typeface="Calibri"/>
                          <a:ea typeface="宋体" panose="02010600030101010101" pitchFamily="2" charset="-122"/>
                          <a:cs typeface="Times New Roman" panose="02020603050405020304"/>
                        </a:rPr>
                        <a:t>省卷多以语段综合题形式出现，所选用的材料涉及传统文化、地域特色或时事热点，题型具有综合性，以一带三，（</a:t>
                      </a:r>
                      <a:r>
                        <a:rPr lang="en-US" sz="2400" b="1" kern="100">
                          <a:latin typeface="Calibri"/>
                          <a:ea typeface="宋体" panose="02010600030101010101" pitchFamily="2" charset="-122"/>
                          <a:cs typeface="Times New Roman" panose="02020603050405020304"/>
                        </a:rPr>
                        <a:t>1</a:t>
                      </a:r>
                      <a:r>
                        <a:rPr lang="zh-CN" sz="2400" b="1" kern="100">
                          <a:latin typeface="Calibri"/>
                          <a:ea typeface="宋体" panose="02010600030101010101" pitchFamily="2" charset="-122"/>
                          <a:cs typeface="Times New Roman" panose="02020603050405020304"/>
                        </a:rPr>
                        <a:t>）（</a:t>
                      </a:r>
                      <a:r>
                        <a:rPr lang="en-US" sz="2400" b="1" kern="100">
                          <a:latin typeface="Calibri"/>
                          <a:ea typeface="宋体" panose="02010600030101010101" pitchFamily="2" charset="-122"/>
                          <a:cs typeface="Times New Roman" panose="02020603050405020304"/>
                        </a:rPr>
                        <a:t>2</a:t>
                      </a:r>
                      <a:r>
                        <a:rPr lang="zh-CN" sz="2400" b="1" kern="100">
                          <a:latin typeface="Calibri"/>
                          <a:ea typeface="宋体" panose="02010600030101010101" pitchFamily="2" charset="-122"/>
                          <a:cs typeface="Times New Roman" panose="02020603050405020304"/>
                        </a:rPr>
                        <a:t>）题固定为字音、字形，第（</a:t>
                      </a:r>
                      <a:r>
                        <a:rPr lang="en-US" sz="2400" b="1" kern="100">
                          <a:latin typeface="Calibri"/>
                          <a:ea typeface="宋体" panose="02010600030101010101" pitchFamily="2" charset="-122"/>
                          <a:cs typeface="Times New Roman" panose="02020603050405020304"/>
                        </a:rPr>
                        <a:t>3</a:t>
                      </a:r>
                      <a:r>
                        <a:rPr lang="zh-CN" sz="2400" b="1" kern="100">
                          <a:latin typeface="Calibri"/>
                          <a:ea typeface="宋体" panose="02010600030101010101" pitchFamily="2" charset="-122"/>
                          <a:cs typeface="Times New Roman" panose="02020603050405020304"/>
                        </a:rPr>
                        <a:t>）题不固定</a:t>
                      </a:r>
                      <a:r>
                        <a:rPr lang="en-US" sz="2400" b="1" kern="100">
                          <a:latin typeface="Calibri"/>
                          <a:ea typeface="宋体" panose="02010600030101010101" pitchFamily="2" charset="-122"/>
                          <a:cs typeface="Times New Roman" panose="02020603050405020304"/>
                        </a:rPr>
                        <a:t>(</a:t>
                      </a:r>
                      <a:r>
                        <a:rPr lang="zh-CN" sz="2400" b="1" kern="100">
                          <a:latin typeface="Calibri"/>
                          <a:ea typeface="宋体" panose="02010600030101010101" pitchFamily="2" charset="-122"/>
                          <a:cs typeface="Times New Roman" panose="02020603050405020304"/>
                        </a:rPr>
                        <a:t>涉及考点有修辞、标点、仿写、修改病句、语法知识等</a:t>
                      </a:r>
                      <a:r>
                        <a:rPr lang="en-US" sz="2400" b="1" kern="100">
                          <a:latin typeface="Calibri"/>
                          <a:ea typeface="宋体" panose="02010600030101010101" pitchFamily="2" charset="-122"/>
                          <a:cs typeface="Times New Roman" panose="02020603050405020304"/>
                        </a:rPr>
                        <a:t>)</a:t>
                      </a:r>
                      <a:r>
                        <a:rPr lang="zh-CN" sz="2400" b="1" kern="100">
                          <a:latin typeface="Calibri"/>
                          <a:ea typeface="宋体" panose="02010600030101010101" pitchFamily="2" charset="-122"/>
                          <a:cs typeface="Times New Roman" panose="02020603050405020304"/>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vert="horz" wrap="square"/>
                    <a:lstStyle/>
                    <a:p>
                      <a:endParaRPr lang="zh-CN"/>
                    </a:p>
                  </a:txBody>
                  <a:tcPr/>
                </a:tc>
                <a:tc hMerge="1">
                  <a:txBody>
                    <a:bodyPr vert="horz" wrap="square"/>
                    <a:lstStyle/>
                    <a:p>
                      <a:endParaRPr lang="zh-CN"/>
                    </a:p>
                  </a:txBody>
                  <a:tcPr/>
                </a:tc>
                <a:tc hMerge="1">
                  <a:txBody>
                    <a:bodyPr vert="horz" wrap="square"/>
                    <a:lstStyle/>
                    <a:p>
                      <a:endParaRPr lang="zh-CN"/>
                    </a:p>
                  </a:txBody>
                  <a:tcPr/>
                </a:tc>
              </a:tr>
            </a:tbl>
          </a:graphicData>
        </a:graphic>
      </p:graphicFrame>
    </p:spTree>
  </p:cSld>
  <p:clrMapOvr>
    <a:masterClrMapping/>
  </p:clrMapOvr>
  <p:transition>
    <p:split orient="vert"/>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598405" y="1557026"/>
            <a:ext cx="5183928" cy="2862322"/>
          </a:xfrm>
          <a:prstGeom prst="rect">
            <a:avLst/>
          </a:prstGeom>
        </p:spPr>
        <p:txBody>
          <a:bodyPr wrap="square">
            <a:spAutoFit/>
          </a:bodyPr>
          <a:lstStyle/>
          <a:p>
            <a:pPr>
              <a:lnSpc>
                <a:spcPct val="150000"/>
              </a:lnSpc>
            </a:pPr>
            <a:r>
              <a:rPr lang="zh-CN" altLang="zh-CN" sz="2400" b="1" smtClean="0">
                <a:latin typeface="黑体" panose="02010609060101010101" pitchFamily="49" charset="-122"/>
                <a:ea typeface="黑体" panose="02010609060101010101" pitchFamily="49" charset="-122"/>
              </a:rPr>
              <a:t>怀素书法特点：</a:t>
            </a:r>
            <a:r>
              <a:rPr lang="zh-CN" altLang="zh-CN" sz="2400" b="1" smtClean="0"/>
              <a:t>笔法瘦劲，飞动自然，如骤雨旋风，用笔刚劲有力，奔放流畅，一气呵成。虽千变万化，而法度具备。代表作：《自叙帖》《小草千字文》等。</a:t>
            </a:r>
            <a:endParaRPr lang="zh-CN" altLang="zh-CN" sz="2400" b="1"/>
          </a:p>
        </p:txBody>
      </p:sp>
      <p:pic>
        <p:nvPicPr>
          <p:cNvPr id="4098" name="Picture 2"/>
          <p:cNvPicPr>
            <a:picLocks noChangeAspect="1" noChangeArrowheads="1"/>
          </p:cNvPicPr>
          <p:nvPr/>
        </p:nvPicPr>
        <p:blipFill>
          <a:blip r:embed="rId2"/>
          <a:stretch>
            <a:fillRect/>
          </a:stretch>
        </p:blipFill>
        <p:spPr bwMode="auto">
          <a:xfrm>
            <a:off x="1990469" y="4508985"/>
            <a:ext cx="1590675" cy="1933575"/>
          </a:xfrm>
          <a:prstGeom prst="rect">
            <a:avLst/>
          </a:prstGeom>
          <a:noFill/>
          <a:ln w="9525">
            <a:noFill/>
            <a:miter lim="800000"/>
          </a:ln>
        </p:spPr>
      </p:pic>
      <p:sp>
        <p:nvSpPr>
          <p:cNvPr id="7" name="矩形 6"/>
          <p:cNvSpPr/>
          <p:nvPr/>
        </p:nvSpPr>
        <p:spPr>
          <a:xfrm>
            <a:off x="4438435" y="909035"/>
            <a:ext cx="3199915" cy="492443"/>
          </a:xfrm>
          <a:prstGeom prst="rect">
            <a:avLst/>
          </a:prstGeom>
        </p:spPr>
        <p:txBody>
          <a:bodyPr wrap="none">
            <a:spAutoFit/>
          </a:bodyPr>
          <a:lstStyle/>
          <a:p>
            <a:r>
              <a:rPr lang="zh-CN" altLang="zh-CN" sz="2600" b="1" smtClean="0">
                <a:latin typeface="黑体" panose="02010609060101010101" pitchFamily="49" charset="-122"/>
                <a:ea typeface="黑体" panose="02010609060101010101" pitchFamily="49" charset="-122"/>
              </a:rPr>
              <a:t>（二）书法名家作品</a:t>
            </a:r>
            <a:endParaRPr lang="zh-CN" altLang="en-US" sz="2600"/>
          </a:p>
        </p:txBody>
      </p:sp>
      <p:sp>
        <p:nvSpPr>
          <p:cNvPr id="8" name="矩形 7"/>
          <p:cNvSpPr/>
          <p:nvPr/>
        </p:nvSpPr>
        <p:spPr>
          <a:xfrm>
            <a:off x="478490" y="1557026"/>
            <a:ext cx="5759921" cy="2862322"/>
          </a:xfrm>
          <a:prstGeom prst="rect">
            <a:avLst/>
          </a:prstGeom>
        </p:spPr>
        <p:txBody>
          <a:bodyPr wrap="square">
            <a:spAutoFit/>
          </a:bodyPr>
          <a:lstStyle/>
          <a:p>
            <a:pPr>
              <a:lnSpc>
                <a:spcPct val="150000"/>
              </a:lnSpc>
            </a:pPr>
            <a:r>
              <a:rPr lang="en-US" altLang="zh-CN" sz="2400" b="1" smtClean="0">
                <a:latin typeface="黑体" panose="02010609060101010101" pitchFamily="49" charset="-122"/>
                <a:ea typeface="黑体" panose="02010609060101010101" pitchFamily="49" charset="-122"/>
              </a:rPr>
              <a:t>1.</a:t>
            </a:r>
            <a:r>
              <a:rPr lang="zh-CN" altLang="zh-CN" sz="2400" b="1" smtClean="0">
                <a:latin typeface="黑体" panose="02010609060101010101" pitchFamily="49" charset="-122"/>
                <a:ea typeface="黑体" panose="02010609060101010101" pitchFamily="49" charset="-122"/>
              </a:rPr>
              <a:t>草书代表：张芝、怀素、徐渭、黄庭坚</a:t>
            </a:r>
          </a:p>
          <a:p>
            <a:pPr>
              <a:lnSpc>
                <a:spcPct val="150000"/>
              </a:lnSpc>
            </a:pPr>
            <a:r>
              <a:rPr lang="en-US" altLang="zh-CN" sz="2400" b="1" smtClean="0">
                <a:latin typeface="+mn-ea"/>
                <a:ea typeface="+mn-ea"/>
              </a:rPr>
              <a:t>    </a:t>
            </a:r>
            <a:r>
              <a:rPr lang="zh-CN" altLang="zh-CN" sz="2400" b="1" smtClean="0">
                <a:latin typeface="黑体" panose="02010609060101010101" pitchFamily="49" charset="-122"/>
                <a:ea typeface="黑体" panose="02010609060101010101" pitchFamily="49" charset="-122"/>
              </a:rPr>
              <a:t>张芝书法特点：</a:t>
            </a:r>
            <a:r>
              <a:rPr lang="zh-CN" altLang="zh-CN" sz="2400" b="1" smtClean="0">
                <a:latin typeface="+mn-ea"/>
                <a:ea typeface="+mn-ea"/>
              </a:rPr>
              <a:t>线条曲直互生，刚柔相济；写法上下牵连，富于变化；笔势有力而丰润，展现书者胸襟。代表作：《冠军帖》《二月八日帖》等。</a:t>
            </a:r>
            <a:endParaRPr lang="zh-CN" altLang="zh-CN" sz="2400" b="1">
              <a:latin typeface="+mn-ea"/>
              <a:ea typeface="+mn-ea"/>
            </a:endParaRPr>
          </a:p>
        </p:txBody>
      </p:sp>
      <p:pic>
        <p:nvPicPr>
          <p:cNvPr id="4099" name="Picture 3"/>
          <p:cNvPicPr>
            <a:picLocks noChangeAspect="1" noChangeArrowheads="1"/>
          </p:cNvPicPr>
          <p:nvPr/>
        </p:nvPicPr>
        <p:blipFill>
          <a:blip r:embed="rId3"/>
          <a:stretch>
            <a:fillRect/>
          </a:stretch>
        </p:blipFill>
        <p:spPr bwMode="auto">
          <a:xfrm>
            <a:off x="8686376" y="4292988"/>
            <a:ext cx="1511979" cy="2057108"/>
          </a:xfrm>
          <a:prstGeom prst="rect">
            <a:avLst/>
          </a:prstGeom>
          <a:noFill/>
          <a:ln w="9525">
            <a:noFill/>
            <a:miter lim="800000"/>
          </a:ln>
        </p:spPr>
      </p:pic>
    </p:spTree>
  </p:cSld>
  <p:clrMapOvr>
    <a:masterClrMapping/>
  </p:clrMapOvr>
  <p:transition>
    <p:split orient="vert"/>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454407" y="1053033"/>
            <a:ext cx="5183928" cy="2799100"/>
          </a:xfrm>
          <a:prstGeom prst="rect">
            <a:avLst/>
          </a:prstGeom>
        </p:spPr>
        <p:txBody>
          <a:bodyPr wrap="square">
            <a:spAutoFit/>
          </a:bodyPr>
          <a:lstStyle/>
          <a:p>
            <a:pPr>
              <a:lnSpc>
                <a:spcPct val="150000"/>
              </a:lnSpc>
            </a:pPr>
            <a:r>
              <a:rPr lang="zh-CN" altLang="zh-CN" sz="2400" b="1" smtClean="0">
                <a:latin typeface="黑体" panose="02010609060101010101" pitchFamily="49" charset="-122"/>
                <a:ea typeface="黑体" panose="02010609060101010101" pitchFamily="49" charset="-122"/>
              </a:rPr>
              <a:t>黄庭坚书法特点：</a:t>
            </a:r>
            <a:r>
              <a:rPr lang="zh-CN" altLang="zh-CN" sz="2400" b="1" smtClean="0"/>
              <a:t>草书：结构上有怀素的痕迹，笔画变化迅速，以追求书法的新境界。代表作：《诸上座帖》。（黄庭坚擅长行书、草书，楷书也自成一家）</a:t>
            </a:r>
            <a:endParaRPr lang="zh-CN" altLang="zh-CN" sz="2400" b="1"/>
          </a:p>
        </p:txBody>
      </p:sp>
      <p:sp>
        <p:nvSpPr>
          <p:cNvPr id="8" name="矩形 7"/>
          <p:cNvSpPr/>
          <p:nvPr/>
        </p:nvSpPr>
        <p:spPr>
          <a:xfrm>
            <a:off x="478490" y="1053033"/>
            <a:ext cx="5759921" cy="2308324"/>
          </a:xfrm>
          <a:prstGeom prst="rect">
            <a:avLst/>
          </a:prstGeom>
        </p:spPr>
        <p:txBody>
          <a:bodyPr wrap="square">
            <a:spAutoFit/>
          </a:bodyPr>
          <a:lstStyle/>
          <a:p>
            <a:pPr>
              <a:lnSpc>
                <a:spcPct val="150000"/>
              </a:lnSpc>
            </a:pPr>
            <a:r>
              <a:rPr lang="zh-CN" altLang="zh-CN" sz="2400" b="1" smtClean="0">
                <a:latin typeface="黑体" panose="02010609060101010101" pitchFamily="49" charset="-122"/>
                <a:ea typeface="黑体" panose="02010609060101010101" pitchFamily="49" charset="-122"/>
              </a:rPr>
              <a:t>徐渭书法特点：</a:t>
            </a:r>
            <a:r>
              <a:rPr lang="zh-CN" altLang="zh-CN" sz="2400" b="1" smtClean="0"/>
              <a:t>线条扭曲盘结，踉跄跌顿；既涂既抹，又写又画；粗拙不失飘逸，浓重时见空灵；字之间、行之间，密密麻麻。代表作：《草书诗轴》。</a:t>
            </a:r>
            <a:endParaRPr lang="zh-CN" altLang="zh-CN" sz="2400" b="1"/>
          </a:p>
        </p:txBody>
      </p:sp>
      <p:pic>
        <p:nvPicPr>
          <p:cNvPr id="5122" name="Picture 2"/>
          <p:cNvPicPr>
            <a:picLocks noChangeAspect="1" noChangeArrowheads="1"/>
          </p:cNvPicPr>
          <p:nvPr/>
        </p:nvPicPr>
        <p:blipFill>
          <a:blip r:embed="rId2"/>
          <a:stretch>
            <a:fillRect/>
          </a:stretch>
        </p:blipFill>
        <p:spPr bwMode="auto">
          <a:xfrm>
            <a:off x="1126481" y="3357001"/>
            <a:ext cx="1819275" cy="2876550"/>
          </a:xfrm>
          <a:prstGeom prst="rect">
            <a:avLst/>
          </a:prstGeom>
          <a:noFill/>
          <a:ln w="9525">
            <a:noFill/>
            <a:miter lim="800000"/>
          </a:ln>
        </p:spPr>
      </p:pic>
      <p:pic>
        <p:nvPicPr>
          <p:cNvPr id="5123" name="Picture 3"/>
          <p:cNvPicPr>
            <a:picLocks noChangeAspect="1" noChangeArrowheads="1"/>
          </p:cNvPicPr>
          <p:nvPr/>
        </p:nvPicPr>
        <p:blipFill>
          <a:blip r:embed="rId3"/>
          <a:stretch>
            <a:fillRect/>
          </a:stretch>
        </p:blipFill>
        <p:spPr bwMode="auto">
          <a:xfrm>
            <a:off x="8038385" y="3860994"/>
            <a:ext cx="1819275" cy="1971675"/>
          </a:xfrm>
          <a:prstGeom prst="rect">
            <a:avLst/>
          </a:prstGeom>
          <a:noFill/>
          <a:ln w="9525">
            <a:noFill/>
            <a:miter lim="800000"/>
          </a:ln>
        </p:spPr>
      </p:pic>
    </p:spTree>
  </p:cSld>
  <p:clrMapOvr>
    <a:masterClrMapping/>
  </p:clrMapOvr>
  <p:transition>
    <p:split orient="vert"/>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454407" y="1053033"/>
            <a:ext cx="5183928" cy="2245102"/>
          </a:xfrm>
          <a:prstGeom prst="rect">
            <a:avLst/>
          </a:prstGeom>
        </p:spPr>
        <p:txBody>
          <a:bodyPr wrap="square">
            <a:spAutoFit/>
          </a:bodyPr>
          <a:lstStyle/>
          <a:p>
            <a:pPr>
              <a:lnSpc>
                <a:spcPct val="150000"/>
              </a:lnSpc>
            </a:pPr>
            <a:r>
              <a:rPr lang="zh-CN" altLang="zh-CN" sz="2400" b="1" smtClean="0">
                <a:latin typeface="黑体" panose="02010609060101010101" pitchFamily="49" charset="-122"/>
                <a:ea typeface="黑体" panose="02010609060101010101" pitchFamily="49" charset="-122"/>
              </a:rPr>
              <a:t>柳公权书法特点：</a:t>
            </a:r>
            <a:r>
              <a:rPr lang="zh-CN" altLang="zh-CN" sz="2400" b="1" smtClean="0"/>
              <a:t>往往将部分笔画紧密穿插，使宽绰处特别开阔，笔画细劲，棱角俊厉，显得英气逼人。代表作：《玄秘塔碑》《金刚经》等。</a:t>
            </a:r>
            <a:endParaRPr lang="zh-CN" altLang="zh-CN" sz="2400" b="1"/>
          </a:p>
        </p:txBody>
      </p:sp>
      <p:sp>
        <p:nvSpPr>
          <p:cNvPr id="8" name="矩形 7"/>
          <p:cNvSpPr/>
          <p:nvPr/>
        </p:nvSpPr>
        <p:spPr>
          <a:xfrm>
            <a:off x="478490" y="1053033"/>
            <a:ext cx="5759921" cy="2308324"/>
          </a:xfrm>
          <a:prstGeom prst="rect">
            <a:avLst/>
          </a:prstGeom>
        </p:spPr>
        <p:txBody>
          <a:bodyPr wrap="square">
            <a:spAutoFit/>
          </a:bodyPr>
          <a:lstStyle/>
          <a:p>
            <a:pPr>
              <a:lnSpc>
                <a:spcPct val="150000"/>
              </a:lnSpc>
            </a:pPr>
            <a:r>
              <a:rPr lang="en-US" altLang="zh-CN" sz="2400" b="1" smtClean="0">
                <a:latin typeface="黑体" panose="02010609060101010101" pitchFamily="49" charset="-122"/>
                <a:ea typeface="黑体" panose="02010609060101010101" pitchFamily="49" charset="-122"/>
              </a:rPr>
              <a:t>2.</a:t>
            </a:r>
            <a:r>
              <a:rPr lang="zh-CN" altLang="zh-CN" sz="2400" b="1" smtClean="0">
                <a:latin typeface="黑体" panose="02010609060101010101" pitchFamily="49" charset="-122"/>
                <a:ea typeface="黑体" panose="02010609060101010101" pitchFamily="49" charset="-122"/>
              </a:rPr>
              <a:t>楷书代表：颜真卿、柳公权</a:t>
            </a:r>
          </a:p>
          <a:p>
            <a:pPr>
              <a:lnSpc>
                <a:spcPct val="150000"/>
              </a:lnSpc>
            </a:pPr>
            <a:r>
              <a:rPr lang="zh-CN" altLang="zh-CN" sz="2400" b="1" smtClean="0">
                <a:latin typeface="黑体" panose="02010609060101010101" pitchFamily="49" charset="-122"/>
                <a:ea typeface="黑体" panose="02010609060101010101" pitchFamily="49" charset="-122"/>
              </a:rPr>
              <a:t>颜真卿书法特点：</a:t>
            </a:r>
            <a:r>
              <a:rPr lang="zh-CN" altLang="zh-CN" sz="2400" b="1" smtClean="0"/>
              <a:t>点画丰厚饱满，结构阔大端正，大气磅礴，雄壮刚强，庄严肃穆。代表作：《多宝塔碑》《颜勤礼碑》等。</a:t>
            </a:r>
            <a:endParaRPr lang="zh-CN" altLang="zh-CN" sz="2400" b="1"/>
          </a:p>
        </p:txBody>
      </p:sp>
      <p:pic>
        <p:nvPicPr>
          <p:cNvPr id="6146" name="Picture 2"/>
          <p:cNvPicPr>
            <a:picLocks noChangeAspect="1" noChangeArrowheads="1"/>
          </p:cNvPicPr>
          <p:nvPr/>
        </p:nvPicPr>
        <p:blipFill>
          <a:blip r:embed="rId2"/>
          <a:stretch>
            <a:fillRect/>
          </a:stretch>
        </p:blipFill>
        <p:spPr bwMode="auto">
          <a:xfrm>
            <a:off x="1414477" y="3500999"/>
            <a:ext cx="1790700" cy="2562225"/>
          </a:xfrm>
          <a:prstGeom prst="rect">
            <a:avLst/>
          </a:prstGeom>
          <a:noFill/>
          <a:ln w="9525">
            <a:noFill/>
            <a:miter lim="800000"/>
          </a:ln>
        </p:spPr>
      </p:pic>
      <p:pic>
        <p:nvPicPr>
          <p:cNvPr id="6147" name="Picture 3"/>
          <p:cNvPicPr>
            <a:picLocks noChangeAspect="1" noChangeArrowheads="1"/>
          </p:cNvPicPr>
          <p:nvPr/>
        </p:nvPicPr>
        <p:blipFill>
          <a:blip r:embed="rId3"/>
          <a:stretch>
            <a:fillRect/>
          </a:stretch>
        </p:blipFill>
        <p:spPr bwMode="auto">
          <a:xfrm>
            <a:off x="8182383" y="3429000"/>
            <a:ext cx="1781175" cy="2828925"/>
          </a:xfrm>
          <a:prstGeom prst="rect">
            <a:avLst/>
          </a:prstGeom>
          <a:noFill/>
          <a:ln w="9525">
            <a:noFill/>
            <a:miter lim="800000"/>
          </a:ln>
        </p:spPr>
      </p:pic>
      <p:pic>
        <p:nvPicPr>
          <p:cNvPr id="6148" name="New picture"/>
          <p:cNvPicPr/>
          <p:nvPr/>
        </p:nvPicPr>
        <p:blipFill>
          <a:blip r:embed="rId4"/>
          <a:stretch>
            <a:fillRect/>
          </a:stretch>
        </p:blipFill>
        <p:spPr>
          <a:xfrm>
            <a:off x="11264900" y="11595100"/>
            <a:ext cx="342900" cy="254000"/>
          </a:xfrm>
          <a:prstGeom prst="cube">
            <a:avLst/>
          </a:prstGeom>
        </p:spPr>
      </p:pic>
    </p:spTree>
  </p:cSld>
  <p:clrMapOvr>
    <a:masterClrMapping/>
  </p:clrMapOvr>
  <p:transition>
    <p:split orient="vert"/>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缺角矩形 1"/>
          <p:cNvSpPr/>
          <p:nvPr/>
        </p:nvSpPr>
        <p:spPr>
          <a:xfrm>
            <a:off x="4767580" y="889000"/>
            <a:ext cx="3368675" cy="694055"/>
          </a:xfrm>
          <a:prstGeom prst="plaque">
            <a:avLst/>
          </a:prstGeom>
          <a:solidFill>
            <a:srgbClr val="4C67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942205" y="913765"/>
            <a:ext cx="3019425" cy="645160"/>
          </a:xfrm>
          <a:prstGeom prst="rect">
            <a:avLst/>
          </a:prstGeom>
          <a:noFill/>
        </p:spPr>
        <p:txBody>
          <a:bodyPr wrap="square" rtlCol="0">
            <a:spAutoFit/>
          </a:bodyPr>
          <a:lstStyle/>
          <a:p>
            <a:r>
              <a:rPr lang="zh-CN" altLang="en-US" sz="3600" b="1" smtClean="0">
                <a:solidFill>
                  <a:schemeClr val="bg1"/>
                </a:solidFill>
                <a:latin typeface="黑体" panose="02010609060101010101" pitchFamily="49" charset="-122"/>
                <a:ea typeface="黑体" panose="02010609060101010101" pitchFamily="49" charset="-122"/>
              </a:rPr>
              <a:t>五年真题精选</a:t>
            </a:r>
            <a:endParaRPr lang="zh-CN" altLang="en-US" sz="3600" b="1">
              <a:solidFill>
                <a:schemeClr val="bg1"/>
              </a:solidFill>
              <a:latin typeface="黑体" panose="02010609060101010101" pitchFamily="49" charset="-122"/>
              <a:ea typeface="黑体" panose="02010609060101010101" pitchFamily="49" charset="-122"/>
            </a:endParaRPr>
          </a:p>
        </p:txBody>
      </p:sp>
      <p:grpSp>
        <p:nvGrpSpPr>
          <p:cNvPr id="25" name="组合 24"/>
          <p:cNvGrpSpPr/>
          <p:nvPr/>
        </p:nvGrpSpPr>
        <p:grpSpPr>
          <a:xfrm>
            <a:off x="622488" y="1701024"/>
            <a:ext cx="5040119" cy="640715"/>
            <a:chOff x="622488" y="1701024"/>
            <a:chExt cx="5040119" cy="640715"/>
          </a:xfrm>
        </p:grpSpPr>
        <p:sp>
          <p:nvSpPr>
            <p:cNvPr id="17" name="圆角矩形 16"/>
            <p:cNvSpPr/>
            <p:nvPr/>
          </p:nvSpPr>
          <p:spPr>
            <a:xfrm>
              <a:off x="694487" y="1701024"/>
              <a:ext cx="1943917" cy="640715"/>
            </a:xfrm>
            <a:prstGeom prst="roundRect">
              <a:avLst/>
            </a:prstGeom>
            <a:solidFill>
              <a:srgbClr val="4C67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22488" y="1701024"/>
              <a:ext cx="5040119" cy="584775"/>
            </a:xfrm>
            <a:prstGeom prst="rect">
              <a:avLst/>
            </a:prstGeom>
            <a:noFill/>
          </p:spPr>
          <p:txBody>
            <a:bodyPr wrap="square" rtlCol="0">
              <a:spAutoFit/>
            </a:bodyPr>
            <a:lstStyle/>
            <a:p>
              <a:r>
                <a:rPr lang="zh-CN" altLang="en-US" sz="3200" b="1"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字音辨析 </a:t>
              </a:r>
              <a:r>
                <a:rPr lang="zh-CN" altLang="en-US" sz="2400" b="1" smtClean="0">
                  <a:latin typeface="黑体" panose="02010609060101010101" pitchFamily="49" charset="-122"/>
                  <a:ea typeface="黑体" panose="02010609060101010101" pitchFamily="49" charset="-122"/>
                  <a:cs typeface="黑体" panose="02010609060101010101" pitchFamily="49" charset="-122"/>
                  <a:sym typeface="+mn-ea"/>
                </a:rPr>
                <a:t>（</a:t>
              </a:r>
              <a:r>
                <a:rPr lang="en-US" altLang="zh-CN" sz="2400" b="1" smtClean="0"/>
                <a:t>5</a:t>
              </a:r>
              <a:r>
                <a:rPr lang="zh-CN" altLang="zh-CN" sz="2400" b="1" smtClean="0"/>
                <a:t>年兰州</a:t>
              </a:r>
              <a:r>
                <a:rPr lang="en-US" altLang="zh-CN" sz="2400" b="1" smtClean="0"/>
                <a:t>4</a:t>
              </a:r>
              <a:r>
                <a:rPr lang="zh-CN" altLang="zh-CN" sz="2400" b="1" smtClean="0"/>
                <a:t>考）</a:t>
              </a:r>
              <a:r>
                <a:rPr lang="zh-CN" altLang="en-US" sz="3200" b="1"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endPar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grpSp>
      <p:sp>
        <p:nvSpPr>
          <p:cNvPr id="7" name="文本框 3"/>
          <p:cNvSpPr txBox="1"/>
          <p:nvPr/>
        </p:nvSpPr>
        <p:spPr>
          <a:xfrm>
            <a:off x="910484" y="2637011"/>
            <a:ext cx="10784205" cy="3323987"/>
          </a:xfrm>
          <a:prstGeom prst="rect">
            <a:avLst/>
          </a:prstGeom>
          <a:noFill/>
        </p:spPr>
        <p:txBody>
          <a:bodyPr wrap="square" rtlCol="0">
            <a:spAutoFit/>
          </a:bodyPr>
          <a:lstStyle/>
          <a:p>
            <a:pPr marL="571500" indent="-571500">
              <a:lnSpc>
                <a:spcPct val="150000"/>
              </a:lnSpc>
            </a:pPr>
            <a:r>
              <a:rPr lang="en-US" altLang="zh-CN" sz="2800" b="1" smtClean="0"/>
              <a:t>1.[2020</a:t>
            </a:r>
            <a:r>
              <a:rPr lang="zh-CN" altLang="en-US" sz="2800" b="1" smtClean="0"/>
              <a:t>兰州</a:t>
            </a:r>
            <a:r>
              <a:rPr lang="en-US" altLang="zh-CN" sz="2800" b="1" smtClean="0"/>
              <a:t>2</a:t>
            </a:r>
            <a:r>
              <a:rPr lang="zh-CN" altLang="en-US" sz="2800" b="1" smtClean="0"/>
              <a:t>题</a:t>
            </a:r>
            <a:r>
              <a:rPr lang="en-US" altLang="zh-CN" sz="2800" b="1" smtClean="0"/>
              <a:t>3</a:t>
            </a:r>
            <a:r>
              <a:rPr lang="zh-CN" altLang="en-US" sz="2800" b="1" smtClean="0"/>
              <a:t>分</a:t>
            </a:r>
            <a:r>
              <a:rPr lang="en-US" altLang="zh-CN" sz="2800" b="1" smtClean="0"/>
              <a:t>]</a:t>
            </a:r>
            <a:r>
              <a:rPr lang="zh-CN" altLang="en-US" sz="2800" b="1" smtClean="0"/>
              <a:t>下列加点字的注音，完全正确的一项是（       ）</a:t>
            </a:r>
          </a:p>
          <a:p>
            <a:pPr marL="571500" indent="-571500">
              <a:lnSpc>
                <a:spcPct val="150000"/>
              </a:lnSpc>
            </a:pPr>
            <a:r>
              <a:rPr lang="en-US" altLang="zh-CN" sz="2800" b="1" smtClean="0"/>
              <a:t>A.</a:t>
            </a:r>
            <a:r>
              <a:rPr lang="zh-CN" altLang="en-US" sz="2800" b="1" smtClean="0"/>
              <a:t>修葺（</a:t>
            </a:r>
            <a:r>
              <a:rPr lang="en-US" altLang="zh-CN" sz="2800" b="1" err="1" smtClean="0"/>
              <a:t>qì</a:t>
            </a:r>
            <a:r>
              <a:rPr lang="zh-CN" altLang="en-US" sz="2800" b="1" smtClean="0"/>
              <a:t>）      恪守（</a:t>
            </a:r>
            <a:r>
              <a:rPr lang="en-US" altLang="zh-CN" sz="2800" b="1" err="1" smtClean="0"/>
              <a:t>kè</a:t>
            </a:r>
            <a:r>
              <a:rPr lang="zh-CN" altLang="en-US" sz="2800" b="1" smtClean="0"/>
              <a:t>）   怏怏不乐（</a:t>
            </a:r>
            <a:r>
              <a:rPr lang="en-US" altLang="zh-CN" sz="2800" b="1" err="1" smtClean="0"/>
              <a:t>yàng</a:t>
            </a:r>
            <a:r>
              <a:rPr lang="zh-CN" altLang="en-US" sz="2800" b="1" smtClean="0"/>
              <a:t>）</a:t>
            </a:r>
          </a:p>
          <a:p>
            <a:pPr marL="571500" indent="-571500">
              <a:lnSpc>
                <a:spcPct val="150000"/>
              </a:lnSpc>
            </a:pPr>
            <a:r>
              <a:rPr lang="en-US" altLang="zh-CN" sz="2800" b="1" smtClean="0"/>
              <a:t>B.</a:t>
            </a:r>
            <a:r>
              <a:rPr lang="zh-CN" altLang="en-US" sz="2800" b="1" smtClean="0"/>
              <a:t>矗立（</a:t>
            </a:r>
            <a:r>
              <a:rPr lang="en-US" altLang="zh-CN" sz="2800" b="1" err="1" smtClean="0"/>
              <a:t>zhù</a:t>
            </a:r>
            <a:r>
              <a:rPr lang="zh-CN" altLang="en-US" sz="2800" b="1" smtClean="0"/>
              <a:t>）   拮据（</a:t>
            </a:r>
            <a:r>
              <a:rPr lang="en-US" altLang="zh-CN" sz="2800" b="1" err="1" smtClean="0"/>
              <a:t>jié</a:t>
            </a:r>
            <a:r>
              <a:rPr lang="zh-CN" altLang="en-US" sz="2800" b="1" smtClean="0"/>
              <a:t>）   戛然而止（</a:t>
            </a:r>
            <a:r>
              <a:rPr lang="en-US" altLang="zh-CN" sz="2800" b="1" err="1" smtClean="0"/>
              <a:t>jiá</a:t>
            </a:r>
            <a:r>
              <a:rPr lang="zh-CN" altLang="en-US" sz="2800" b="1" smtClean="0"/>
              <a:t>）</a:t>
            </a:r>
          </a:p>
          <a:p>
            <a:pPr marL="571500" indent="-571500">
              <a:lnSpc>
                <a:spcPct val="150000"/>
              </a:lnSpc>
            </a:pPr>
            <a:r>
              <a:rPr lang="en-US" altLang="zh-CN" sz="2800" b="1" smtClean="0"/>
              <a:t>C.</a:t>
            </a:r>
            <a:r>
              <a:rPr lang="zh-CN" altLang="en-US" sz="2800" b="1" smtClean="0"/>
              <a:t>干涸（</a:t>
            </a:r>
            <a:r>
              <a:rPr lang="en-US" altLang="zh-CN" sz="2800" b="1" err="1" smtClean="0"/>
              <a:t>hé</a:t>
            </a:r>
            <a:r>
              <a:rPr lang="zh-CN" altLang="en-US" sz="2800" b="1" smtClean="0"/>
              <a:t>）     哺育（</a:t>
            </a:r>
            <a:r>
              <a:rPr lang="en-US" altLang="zh-CN" sz="2800" b="1" err="1" smtClean="0"/>
              <a:t>fǔ</a:t>
            </a:r>
            <a:r>
              <a:rPr lang="zh-CN" altLang="en-US" sz="2800" b="1" smtClean="0"/>
              <a:t>）    强聒不舍（</a:t>
            </a:r>
            <a:r>
              <a:rPr lang="en-US" altLang="zh-CN" sz="2800" b="1" err="1" smtClean="0"/>
              <a:t>guō</a:t>
            </a:r>
            <a:r>
              <a:rPr lang="zh-CN" altLang="en-US" sz="2800" b="1" smtClean="0"/>
              <a:t>）</a:t>
            </a:r>
          </a:p>
          <a:p>
            <a:pPr marL="571500" indent="-571500">
              <a:lnSpc>
                <a:spcPct val="150000"/>
              </a:lnSpc>
            </a:pPr>
            <a:r>
              <a:rPr lang="en-US" altLang="zh-CN" sz="2800" b="1" smtClean="0"/>
              <a:t>D.</a:t>
            </a:r>
            <a:r>
              <a:rPr lang="zh-CN" altLang="en-US" sz="2800" b="1" smtClean="0"/>
              <a:t>桑梓（</a:t>
            </a:r>
            <a:r>
              <a:rPr lang="en-US" altLang="zh-CN" sz="2800" b="1" err="1" smtClean="0"/>
              <a:t>zǐ</a:t>
            </a:r>
            <a:r>
              <a:rPr lang="zh-CN" altLang="en-US" sz="2800" b="1" smtClean="0"/>
              <a:t>）       愧怍（</a:t>
            </a:r>
            <a:r>
              <a:rPr lang="en-US" altLang="zh-CN" sz="2800" b="1" err="1" smtClean="0"/>
              <a:t>zuò</a:t>
            </a:r>
            <a:r>
              <a:rPr lang="zh-CN" altLang="en-US" sz="2800" b="1" smtClean="0"/>
              <a:t>）  锐不可当（</a:t>
            </a:r>
            <a:r>
              <a:rPr lang="en-US" altLang="zh-CN" sz="2800" b="1" err="1" smtClean="0"/>
              <a:t>dàng</a:t>
            </a:r>
            <a:r>
              <a:rPr lang="zh-CN" altLang="en-US" sz="2800" b="1" smtClean="0"/>
              <a:t>）</a:t>
            </a:r>
          </a:p>
        </p:txBody>
      </p:sp>
      <p:sp>
        <p:nvSpPr>
          <p:cNvPr id="8" name="TextBox 7"/>
          <p:cNvSpPr txBox="1"/>
          <p:nvPr/>
        </p:nvSpPr>
        <p:spPr>
          <a:xfrm>
            <a:off x="10486351" y="2781009"/>
            <a:ext cx="359995" cy="523220"/>
          </a:xfrm>
          <a:prstGeom prst="rect">
            <a:avLst/>
          </a:prstGeom>
          <a:noFill/>
        </p:spPr>
        <p:txBody>
          <a:bodyPr wrap="square">
            <a:spAutoFit/>
          </a:bodyPr>
          <a:lstStyle/>
          <a:p>
            <a:pPr>
              <a:defRPr/>
            </a:pPr>
            <a:r>
              <a:rPr lang="en-US" altLang="zh-CN" sz="2800" smtClean="0">
                <a:solidFill>
                  <a:srgbClr val="FF0000"/>
                </a:solidFill>
                <a:latin typeface="黑体" panose="02010609060101010101" pitchFamily="49" charset="-122"/>
                <a:ea typeface="黑体" panose="02010609060101010101" pitchFamily="49" charset="-122"/>
              </a:rPr>
              <a:t>A</a:t>
            </a:r>
            <a:endParaRPr lang="zh-CN" altLang="en-US" sz="2800">
              <a:solidFill>
                <a:srgbClr val="FF0000"/>
              </a:solidFill>
              <a:latin typeface="黑体" panose="02010609060101010101" pitchFamily="49" charset="-122"/>
              <a:ea typeface="黑体" panose="02010609060101010101" pitchFamily="49" charset="-122"/>
            </a:endParaRPr>
          </a:p>
        </p:txBody>
      </p:sp>
      <p:sp>
        <p:nvSpPr>
          <p:cNvPr id="9" name="TextBox 9"/>
          <p:cNvSpPr txBox="1">
            <a:spLocks noChangeArrowheads="1"/>
          </p:cNvSpPr>
          <p:nvPr/>
        </p:nvSpPr>
        <p:spPr bwMode="auto">
          <a:xfrm>
            <a:off x="1702473" y="3716996"/>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0" name="TextBox 9"/>
          <p:cNvSpPr txBox="1">
            <a:spLocks noChangeArrowheads="1"/>
          </p:cNvSpPr>
          <p:nvPr/>
        </p:nvSpPr>
        <p:spPr bwMode="auto">
          <a:xfrm>
            <a:off x="1342478" y="4364987"/>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1" name="TextBox 10"/>
          <p:cNvSpPr txBox="1">
            <a:spLocks noChangeArrowheads="1"/>
          </p:cNvSpPr>
          <p:nvPr/>
        </p:nvSpPr>
        <p:spPr bwMode="auto">
          <a:xfrm>
            <a:off x="1702473" y="5004673"/>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2" name="TextBox 11"/>
          <p:cNvSpPr txBox="1">
            <a:spLocks noChangeArrowheads="1"/>
          </p:cNvSpPr>
          <p:nvPr/>
        </p:nvSpPr>
        <p:spPr bwMode="auto">
          <a:xfrm>
            <a:off x="1702473" y="5652664"/>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3" name="TextBox 12"/>
          <p:cNvSpPr txBox="1">
            <a:spLocks noChangeArrowheads="1"/>
          </p:cNvSpPr>
          <p:nvPr/>
        </p:nvSpPr>
        <p:spPr bwMode="auto">
          <a:xfrm>
            <a:off x="3862443" y="5652664"/>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4" name="TextBox 13"/>
          <p:cNvSpPr txBox="1">
            <a:spLocks noChangeArrowheads="1"/>
          </p:cNvSpPr>
          <p:nvPr/>
        </p:nvSpPr>
        <p:spPr bwMode="auto">
          <a:xfrm>
            <a:off x="3502448" y="5012978"/>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5" name="TextBox 14"/>
          <p:cNvSpPr txBox="1">
            <a:spLocks noChangeArrowheads="1"/>
          </p:cNvSpPr>
          <p:nvPr/>
        </p:nvSpPr>
        <p:spPr bwMode="auto">
          <a:xfrm>
            <a:off x="3502448" y="4364987"/>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8" name="TextBox 17"/>
          <p:cNvSpPr txBox="1">
            <a:spLocks noChangeArrowheads="1"/>
          </p:cNvSpPr>
          <p:nvPr/>
        </p:nvSpPr>
        <p:spPr bwMode="auto">
          <a:xfrm>
            <a:off x="3525331" y="3716996"/>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9" name="TextBox 18"/>
          <p:cNvSpPr txBox="1">
            <a:spLocks noChangeArrowheads="1"/>
          </p:cNvSpPr>
          <p:nvPr/>
        </p:nvSpPr>
        <p:spPr bwMode="auto">
          <a:xfrm>
            <a:off x="5518420" y="3716996"/>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21" name="TextBox 20"/>
          <p:cNvSpPr txBox="1">
            <a:spLocks noChangeArrowheads="1"/>
          </p:cNvSpPr>
          <p:nvPr/>
        </p:nvSpPr>
        <p:spPr bwMode="auto">
          <a:xfrm>
            <a:off x="5518420" y="4356682"/>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22" name="TextBox 21"/>
          <p:cNvSpPr txBox="1">
            <a:spLocks noChangeArrowheads="1"/>
          </p:cNvSpPr>
          <p:nvPr/>
        </p:nvSpPr>
        <p:spPr bwMode="auto">
          <a:xfrm>
            <a:off x="5901298" y="5004673"/>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24" name="TextBox 23"/>
          <p:cNvSpPr txBox="1">
            <a:spLocks noChangeArrowheads="1"/>
          </p:cNvSpPr>
          <p:nvPr/>
        </p:nvSpPr>
        <p:spPr bwMode="auto">
          <a:xfrm>
            <a:off x="6693287" y="5660969"/>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910483" y="1269030"/>
            <a:ext cx="10439855" cy="4401205"/>
          </a:xfrm>
          <a:prstGeom prst="rect">
            <a:avLst/>
          </a:prstGeom>
        </p:spPr>
        <p:txBody>
          <a:bodyPr wrap="square">
            <a:spAutoFit/>
          </a:bodyPr>
          <a:lstStyle/>
          <a:p>
            <a:pPr marL="571500" indent="-571500">
              <a:lnSpc>
                <a:spcPct val="200000"/>
              </a:lnSpc>
            </a:pPr>
            <a:r>
              <a:rPr lang="en-US" altLang="zh-CN" sz="2800" b="1" smtClean="0"/>
              <a:t>2.[2019</a:t>
            </a:r>
            <a:r>
              <a:rPr lang="zh-CN" altLang="en-US" sz="2800" b="1" smtClean="0"/>
              <a:t>兰州</a:t>
            </a:r>
            <a:r>
              <a:rPr lang="en-US" altLang="zh-CN" sz="2800" b="1" smtClean="0"/>
              <a:t>2</a:t>
            </a:r>
            <a:r>
              <a:rPr lang="zh-CN" altLang="en-US" sz="2800" b="1" smtClean="0"/>
              <a:t>题</a:t>
            </a:r>
            <a:r>
              <a:rPr lang="en-US" altLang="zh-CN" sz="2800" b="1" smtClean="0"/>
              <a:t>3</a:t>
            </a:r>
            <a:r>
              <a:rPr lang="zh-CN" altLang="en-US" sz="2800" b="1" smtClean="0"/>
              <a:t>分</a:t>
            </a:r>
            <a:r>
              <a:rPr lang="en-US" altLang="zh-CN" sz="2800" b="1" smtClean="0"/>
              <a:t>]</a:t>
            </a:r>
            <a:r>
              <a:rPr lang="zh-CN" altLang="en-US" sz="2800" b="1" smtClean="0"/>
              <a:t>下列加点字的注音，完全正确的一项  （</a:t>
            </a:r>
            <a:r>
              <a:rPr lang="en-US" altLang="zh-CN" sz="2800" b="1" smtClean="0"/>
              <a:t>     </a:t>
            </a:r>
            <a:r>
              <a:rPr lang="zh-CN" altLang="en-US" sz="2800" b="1" smtClean="0"/>
              <a:t>）</a:t>
            </a:r>
          </a:p>
          <a:p>
            <a:pPr marL="571500" indent="-571500">
              <a:lnSpc>
                <a:spcPct val="200000"/>
              </a:lnSpc>
            </a:pPr>
            <a:r>
              <a:rPr lang="en-US" altLang="zh-CN" sz="2800" b="1" smtClean="0"/>
              <a:t>A.</a:t>
            </a:r>
            <a:r>
              <a:rPr lang="zh-CN" altLang="en-US" sz="2800" b="1" smtClean="0"/>
              <a:t>譬如（</a:t>
            </a:r>
            <a:r>
              <a:rPr lang="en-US" altLang="zh-CN" sz="2800" b="1" err="1" smtClean="0"/>
              <a:t>bì</a:t>
            </a:r>
            <a:r>
              <a:rPr lang="zh-CN" altLang="en-US" sz="2800" b="1" smtClean="0"/>
              <a:t>）      狭隘（</a:t>
            </a:r>
            <a:r>
              <a:rPr lang="en-US" altLang="zh-CN" sz="2800" b="1" err="1" smtClean="0"/>
              <a:t>ài</a:t>
            </a:r>
            <a:r>
              <a:rPr lang="zh-CN" altLang="en-US" sz="2800" b="1" smtClean="0"/>
              <a:t>）       怪诞不经（</a:t>
            </a:r>
            <a:r>
              <a:rPr lang="en-US" altLang="zh-CN" sz="2800" b="1" err="1" smtClean="0"/>
              <a:t>dàn</a:t>
            </a:r>
            <a:r>
              <a:rPr lang="zh-CN" altLang="en-US" sz="2800" b="1" smtClean="0"/>
              <a:t>）</a:t>
            </a:r>
          </a:p>
          <a:p>
            <a:pPr marL="571500" indent="-571500">
              <a:lnSpc>
                <a:spcPct val="200000"/>
              </a:lnSpc>
            </a:pPr>
            <a:r>
              <a:rPr lang="en-US" altLang="zh-CN" sz="2800" b="1" smtClean="0"/>
              <a:t>B.</a:t>
            </a:r>
            <a:r>
              <a:rPr lang="zh-CN" altLang="en-US" sz="2800" b="1" smtClean="0"/>
              <a:t>俨然（</a:t>
            </a:r>
            <a:r>
              <a:rPr lang="en-US" altLang="zh-CN" sz="2800" b="1" err="1" smtClean="0"/>
              <a:t>yǎn</a:t>
            </a:r>
            <a:r>
              <a:rPr lang="zh-CN" altLang="en-US" sz="2800" b="1" smtClean="0"/>
              <a:t>）   摇曳（</a:t>
            </a:r>
            <a:r>
              <a:rPr lang="en-US" altLang="zh-CN" sz="2800" b="1" err="1" smtClean="0"/>
              <a:t>yè</a:t>
            </a:r>
            <a:r>
              <a:rPr lang="zh-CN" altLang="en-US" sz="2800" b="1" smtClean="0"/>
              <a:t>）       锲而不舍（</a:t>
            </a:r>
            <a:r>
              <a:rPr lang="en-US" altLang="zh-CN" sz="2800" b="1" err="1" smtClean="0"/>
              <a:t>qì</a:t>
            </a:r>
            <a:r>
              <a:rPr lang="zh-CN" altLang="en-US" sz="2800" b="1" smtClean="0"/>
              <a:t>）</a:t>
            </a:r>
          </a:p>
          <a:p>
            <a:pPr marL="571500" indent="-571500">
              <a:lnSpc>
                <a:spcPct val="200000"/>
              </a:lnSpc>
            </a:pPr>
            <a:r>
              <a:rPr lang="en-US" altLang="zh-CN" sz="2800" b="1" smtClean="0"/>
              <a:t>C.</a:t>
            </a:r>
            <a:r>
              <a:rPr lang="zh-CN" altLang="en-US" sz="2800" b="1" smtClean="0"/>
              <a:t>炽热（</a:t>
            </a:r>
            <a:r>
              <a:rPr lang="en-US" altLang="zh-CN" sz="2800" b="1" err="1" smtClean="0"/>
              <a:t>zhì</a:t>
            </a:r>
            <a:r>
              <a:rPr lang="zh-CN" altLang="en-US" sz="2800" b="1" smtClean="0"/>
              <a:t>）    冠冕（</a:t>
            </a:r>
            <a:r>
              <a:rPr lang="en-US" altLang="zh-CN" sz="2800" b="1" err="1" smtClean="0"/>
              <a:t>miǎn</a:t>
            </a:r>
            <a:r>
              <a:rPr lang="zh-CN" altLang="en-US" sz="2800" b="1" smtClean="0"/>
              <a:t>）   自惭形秽（</a:t>
            </a:r>
            <a:r>
              <a:rPr lang="en-US" altLang="zh-CN" sz="2800" b="1" err="1" smtClean="0"/>
              <a:t>huì</a:t>
            </a:r>
            <a:r>
              <a:rPr lang="zh-CN" altLang="en-US" sz="2800" b="1" smtClean="0"/>
              <a:t>）</a:t>
            </a:r>
          </a:p>
          <a:p>
            <a:pPr marL="571500" indent="-571500">
              <a:lnSpc>
                <a:spcPct val="200000"/>
              </a:lnSpc>
            </a:pPr>
            <a:r>
              <a:rPr lang="en-US" altLang="zh-CN" sz="2800" b="1" smtClean="0"/>
              <a:t>D.</a:t>
            </a:r>
            <a:r>
              <a:rPr lang="zh-CN" altLang="en-US" sz="2800" b="1" smtClean="0"/>
              <a:t>妖娆（</a:t>
            </a:r>
            <a:r>
              <a:rPr lang="en-US" altLang="zh-CN" sz="2800" b="1" err="1" smtClean="0"/>
              <a:t>ráo</a:t>
            </a:r>
            <a:r>
              <a:rPr lang="zh-CN" altLang="en-US" sz="2800" b="1" smtClean="0"/>
              <a:t>）    斡旋（</a:t>
            </a:r>
            <a:r>
              <a:rPr lang="en-US" altLang="zh-CN" sz="2800" b="1" err="1" smtClean="0"/>
              <a:t>wò</a:t>
            </a:r>
            <a:r>
              <a:rPr lang="zh-CN" altLang="en-US" sz="2800" b="1" smtClean="0"/>
              <a:t>）      拾级而上（</a:t>
            </a:r>
            <a:r>
              <a:rPr lang="en-US" altLang="zh-CN" sz="2800" b="1" err="1" smtClean="0"/>
              <a:t>shè</a:t>
            </a:r>
            <a:r>
              <a:rPr lang="zh-CN" altLang="en-US" sz="2800" b="1" smtClean="0"/>
              <a:t>）</a:t>
            </a:r>
            <a:endParaRPr lang="zh-CN" altLang="en-US" sz="2800" b="1"/>
          </a:p>
        </p:txBody>
      </p:sp>
      <p:sp>
        <p:nvSpPr>
          <p:cNvPr id="7" name="TextBox 6"/>
          <p:cNvSpPr txBox="1"/>
          <p:nvPr/>
        </p:nvSpPr>
        <p:spPr>
          <a:xfrm>
            <a:off x="10198355" y="1557026"/>
            <a:ext cx="359995" cy="523220"/>
          </a:xfrm>
          <a:prstGeom prst="rect">
            <a:avLst/>
          </a:prstGeom>
          <a:noFill/>
        </p:spPr>
        <p:txBody>
          <a:bodyPr wrap="square">
            <a:spAutoFit/>
          </a:bodyPr>
          <a:lstStyle/>
          <a:p>
            <a:pPr>
              <a:defRPr/>
            </a:pPr>
            <a:r>
              <a:rPr lang="en-US" altLang="zh-CN" sz="2800" smtClean="0">
                <a:solidFill>
                  <a:srgbClr val="FF0000"/>
                </a:solidFill>
                <a:latin typeface="黑体" panose="02010609060101010101" pitchFamily="49" charset="-122"/>
                <a:ea typeface="黑体" panose="02010609060101010101" pitchFamily="49" charset="-122"/>
              </a:rPr>
              <a:t>D</a:t>
            </a:r>
            <a:endParaRPr lang="zh-CN" altLang="en-US" sz="2800">
              <a:solidFill>
                <a:srgbClr val="FF0000"/>
              </a:solidFill>
              <a:latin typeface="黑体" panose="02010609060101010101" pitchFamily="49" charset="-122"/>
              <a:ea typeface="黑体" panose="02010609060101010101" pitchFamily="49" charset="-122"/>
            </a:endParaRPr>
          </a:p>
        </p:txBody>
      </p:sp>
      <p:sp>
        <p:nvSpPr>
          <p:cNvPr id="9" name="TextBox 9"/>
          <p:cNvSpPr txBox="1">
            <a:spLocks noChangeArrowheads="1"/>
          </p:cNvSpPr>
          <p:nvPr/>
        </p:nvSpPr>
        <p:spPr bwMode="auto">
          <a:xfrm>
            <a:off x="1342478" y="2709010"/>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0" name="TextBox 9"/>
          <p:cNvSpPr txBox="1">
            <a:spLocks noChangeArrowheads="1"/>
          </p:cNvSpPr>
          <p:nvPr/>
        </p:nvSpPr>
        <p:spPr bwMode="auto">
          <a:xfrm>
            <a:off x="3862443" y="2709010"/>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1" name="TextBox 9"/>
          <p:cNvSpPr txBox="1">
            <a:spLocks noChangeArrowheads="1"/>
          </p:cNvSpPr>
          <p:nvPr/>
        </p:nvSpPr>
        <p:spPr bwMode="auto">
          <a:xfrm>
            <a:off x="1342478" y="3572998"/>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2" name="TextBox 9"/>
          <p:cNvSpPr txBox="1">
            <a:spLocks noChangeArrowheads="1"/>
          </p:cNvSpPr>
          <p:nvPr/>
        </p:nvSpPr>
        <p:spPr bwMode="auto">
          <a:xfrm>
            <a:off x="1342478" y="4436986"/>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3" name="TextBox 9"/>
          <p:cNvSpPr txBox="1">
            <a:spLocks noChangeArrowheads="1"/>
          </p:cNvSpPr>
          <p:nvPr/>
        </p:nvSpPr>
        <p:spPr bwMode="auto">
          <a:xfrm>
            <a:off x="1653357" y="5292669"/>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4" name="TextBox 9"/>
          <p:cNvSpPr txBox="1">
            <a:spLocks noChangeArrowheads="1"/>
          </p:cNvSpPr>
          <p:nvPr/>
        </p:nvSpPr>
        <p:spPr bwMode="auto">
          <a:xfrm>
            <a:off x="3574447" y="5292669"/>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5" name="TextBox 9"/>
          <p:cNvSpPr txBox="1">
            <a:spLocks noChangeArrowheads="1"/>
          </p:cNvSpPr>
          <p:nvPr/>
        </p:nvSpPr>
        <p:spPr bwMode="auto">
          <a:xfrm>
            <a:off x="3790444" y="4436986"/>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6" name="TextBox 9"/>
          <p:cNvSpPr txBox="1">
            <a:spLocks noChangeArrowheads="1"/>
          </p:cNvSpPr>
          <p:nvPr/>
        </p:nvSpPr>
        <p:spPr bwMode="auto">
          <a:xfrm>
            <a:off x="3862443" y="3572998"/>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7" name="TextBox 9"/>
          <p:cNvSpPr txBox="1">
            <a:spLocks noChangeArrowheads="1"/>
          </p:cNvSpPr>
          <p:nvPr/>
        </p:nvSpPr>
        <p:spPr bwMode="auto">
          <a:xfrm>
            <a:off x="6094412" y="2709010"/>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8" name="TextBox 9"/>
          <p:cNvSpPr txBox="1">
            <a:spLocks noChangeArrowheads="1"/>
          </p:cNvSpPr>
          <p:nvPr/>
        </p:nvSpPr>
        <p:spPr bwMode="auto">
          <a:xfrm>
            <a:off x="5829299" y="3572998"/>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19" name="TextBox 9"/>
          <p:cNvSpPr txBox="1">
            <a:spLocks noChangeArrowheads="1"/>
          </p:cNvSpPr>
          <p:nvPr/>
        </p:nvSpPr>
        <p:spPr bwMode="auto">
          <a:xfrm>
            <a:off x="6909284" y="4428681"/>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
        <p:nvSpPr>
          <p:cNvPr id="20" name="TextBox 9"/>
          <p:cNvSpPr txBox="1">
            <a:spLocks noChangeArrowheads="1"/>
          </p:cNvSpPr>
          <p:nvPr/>
        </p:nvSpPr>
        <p:spPr bwMode="auto">
          <a:xfrm>
            <a:off x="5901298" y="5292669"/>
            <a:ext cx="265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endParaRPr lang="zh-CN" altLang="en-US"/>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622488" y="2205017"/>
            <a:ext cx="10439855" cy="3323987"/>
          </a:xfrm>
          <a:prstGeom prst="rect">
            <a:avLst/>
          </a:prstGeom>
        </p:spPr>
        <p:txBody>
          <a:bodyPr wrap="square">
            <a:spAutoFit/>
          </a:bodyPr>
          <a:lstStyle/>
          <a:p>
            <a:pPr>
              <a:lnSpc>
                <a:spcPct val="150000"/>
              </a:lnSpc>
            </a:pPr>
            <a:r>
              <a:rPr lang="en-US" altLang="zh-CN" sz="2800" b="1" smtClean="0"/>
              <a:t>3.</a:t>
            </a:r>
            <a:r>
              <a:rPr lang="zh-CN" altLang="zh-CN" sz="2800" b="1" smtClean="0"/>
              <a:t>［</a:t>
            </a:r>
            <a:r>
              <a:rPr lang="en-US" altLang="zh-CN" sz="2800" b="1" smtClean="0"/>
              <a:t>2017</a:t>
            </a:r>
            <a:r>
              <a:rPr lang="zh-CN" altLang="zh-CN" sz="2800" b="1" smtClean="0"/>
              <a:t>兰州</a:t>
            </a:r>
            <a:r>
              <a:rPr lang="en-US" altLang="zh-CN" sz="2800" b="1" smtClean="0"/>
              <a:t>2</a:t>
            </a:r>
            <a:r>
              <a:rPr lang="zh-CN" altLang="zh-CN" sz="2800" b="1" smtClean="0"/>
              <a:t>题</a:t>
            </a:r>
            <a:r>
              <a:rPr lang="en-US" altLang="zh-CN" sz="2800" b="1" smtClean="0"/>
              <a:t>3</a:t>
            </a:r>
            <a:r>
              <a:rPr lang="zh-CN" altLang="zh-CN" sz="2800" b="1" smtClean="0"/>
              <a:t>分］下列词语中，没有错别字的一项是（</a:t>
            </a:r>
            <a:r>
              <a:rPr lang="en-US" altLang="zh-CN" sz="2800" b="1" smtClean="0"/>
              <a:t>      </a:t>
            </a:r>
            <a:r>
              <a:rPr lang="zh-CN" altLang="zh-CN" sz="2800" b="1" smtClean="0"/>
              <a:t>）</a:t>
            </a:r>
          </a:p>
          <a:p>
            <a:pPr>
              <a:lnSpc>
                <a:spcPct val="150000"/>
              </a:lnSpc>
            </a:pPr>
            <a:r>
              <a:rPr lang="en-US" altLang="zh-CN" sz="2800" b="1" smtClean="0"/>
              <a:t>A.</a:t>
            </a:r>
            <a:r>
              <a:rPr lang="zh-CN" altLang="zh-CN" sz="2800" b="1" smtClean="0"/>
              <a:t>尴尬</a:t>
            </a:r>
            <a:r>
              <a:rPr lang="en-US" altLang="zh-CN" sz="2800" b="1" smtClean="0"/>
              <a:t>      </a:t>
            </a:r>
            <a:r>
              <a:rPr lang="zh-CN" altLang="zh-CN" sz="2800" b="1" smtClean="0"/>
              <a:t>威摄</a:t>
            </a:r>
            <a:r>
              <a:rPr lang="en-US" altLang="zh-CN" sz="2800" b="1" smtClean="0"/>
              <a:t>       </a:t>
            </a:r>
            <a:r>
              <a:rPr lang="zh-CN" altLang="zh-CN" sz="2800" b="1" smtClean="0"/>
              <a:t>广袤无垠</a:t>
            </a:r>
          </a:p>
          <a:p>
            <a:pPr>
              <a:lnSpc>
                <a:spcPct val="150000"/>
              </a:lnSpc>
            </a:pPr>
            <a:r>
              <a:rPr lang="en-US" altLang="zh-CN" sz="2800" b="1" smtClean="0"/>
              <a:t>B.</a:t>
            </a:r>
            <a:r>
              <a:rPr lang="zh-CN" altLang="zh-CN" sz="2800" b="1" smtClean="0"/>
              <a:t>荒谬</a:t>
            </a:r>
            <a:r>
              <a:rPr lang="en-US" altLang="zh-CN" sz="2800" b="1" smtClean="0"/>
              <a:t>      </a:t>
            </a:r>
            <a:r>
              <a:rPr lang="zh-CN" altLang="zh-CN" sz="2800" b="1" smtClean="0"/>
              <a:t>孪生</a:t>
            </a:r>
            <a:r>
              <a:rPr lang="en-US" altLang="zh-CN" sz="2800" b="1" smtClean="0"/>
              <a:t>       </a:t>
            </a:r>
            <a:r>
              <a:rPr lang="zh-CN" altLang="zh-CN" sz="2800" b="1" smtClean="0"/>
              <a:t>迫不急待</a:t>
            </a:r>
          </a:p>
          <a:p>
            <a:pPr>
              <a:lnSpc>
                <a:spcPct val="150000"/>
              </a:lnSpc>
            </a:pPr>
            <a:r>
              <a:rPr lang="en-US" altLang="zh-CN" sz="2800" b="1" smtClean="0"/>
              <a:t>C.</a:t>
            </a:r>
            <a:r>
              <a:rPr lang="zh-CN" altLang="zh-CN" sz="2800" b="1" smtClean="0"/>
              <a:t>亵渎</a:t>
            </a:r>
            <a:r>
              <a:rPr lang="en-US" altLang="zh-CN" sz="2800" b="1" smtClean="0"/>
              <a:t>      </a:t>
            </a:r>
            <a:r>
              <a:rPr lang="zh-CN" altLang="zh-CN" sz="2800" b="1" smtClean="0"/>
              <a:t>真谛</a:t>
            </a:r>
            <a:r>
              <a:rPr lang="en-US" altLang="zh-CN" sz="2800" b="1" smtClean="0"/>
              <a:t>       </a:t>
            </a:r>
            <a:r>
              <a:rPr lang="zh-CN" altLang="zh-CN" sz="2800" b="1" smtClean="0"/>
              <a:t>恪尽职守</a:t>
            </a:r>
          </a:p>
          <a:p>
            <a:pPr>
              <a:lnSpc>
                <a:spcPct val="150000"/>
              </a:lnSpc>
            </a:pPr>
            <a:r>
              <a:rPr lang="en-US" altLang="zh-CN" sz="2800" b="1" smtClean="0"/>
              <a:t>D.</a:t>
            </a:r>
            <a:r>
              <a:rPr lang="zh-CN" altLang="zh-CN" sz="2800" b="1" smtClean="0"/>
              <a:t>愧作</a:t>
            </a:r>
            <a:r>
              <a:rPr lang="en-US" altLang="zh-CN" sz="2800" b="1" smtClean="0"/>
              <a:t>      </a:t>
            </a:r>
            <a:r>
              <a:rPr lang="zh-CN" altLang="zh-CN" sz="2800" b="1" smtClean="0"/>
              <a:t>褶皱</a:t>
            </a:r>
            <a:r>
              <a:rPr lang="en-US" altLang="zh-CN" sz="2800" b="1" smtClean="0"/>
              <a:t>       </a:t>
            </a:r>
            <a:r>
              <a:rPr lang="zh-CN" altLang="zh-CN" sz="2800" b="1" smtClean="0"/>
              <a:t>咫尺天涯</a:t>
            </a:r>
            <a:endParaRPr lang="zh-CN" altLang="zh-CN" sz="2800" b="1"/>
          </a:p>
        </p:txBody>
      </p:sp>
      <p:sp>
        <p:nvSpPr>
          <p:cNvPr id="7" name="TextBox 6"/>
          <p:cNvSpPr txBox="1"/>
          <p:nvPr/>
        </p:nvSpPr>
        <p:spPr>
          <a:xfrm>
            <a:off x="9982358" y="2349015"/>
            <a:ext cx="359995" cy="523220"/>
          </a:xfrm>
          <a:prstGeom prst="rect">
            <a:avLst/>
          </a:prstGeom>
          <a:noFill/>
        </p:spPr>
        <p:txBody>
          <a:bodyPr wrap="square">
            <a:spAutoFit/>
          </a:bodyPr>
          <a:lstStyle/>
          <a:p>
            <a:pPr>
              <a:defRPr/>
            </a:pPr>
            <a:r>
              <a:rPr lang="en-US" altLang="zh-CN" sz="2800" smtClean="0">
                <a:solidFill>
                  <a:srgbClr val="FF0000"/>
                </a:solidFill>
                <a:latin typeface="黑体" panose="02010609060101010101" pitchFamily="49" charset="-122"/>
                <a:ea typeface="黑体" panose="02010609060101010101" pitchFamily="49" charset="-122"/>
              </a:rPr>
              <a:t>C</a:t>
            </a:r>
            <a:endParaRPr lang="zh-CN" altLang="en-US" sz="2800">
              <a:solidFill>
                <a:srgbClr val="FF0000"/>
              </a:solidFill>
              <a:latin typeface="黑体" panose="02010609060101010101" pitchFamily="49" charset="-122"/>
              <a:ea typeface="黑体" panose="02010609060101010101" pitchFamily="49" charset="-122"/>
            </a:endParaRPr>
          </a:p>
        </p:txBody>
      </p:sp>
      <p:grpSp>
        <p:nvGrpSpPr>
          <p:cNvPr id="23" name="组合 22"/>
          <p:cNvGrpSpPr/>
          <p:nvPr/>
        </p:nvGrpSpPr>
        <p:grpSpPr>
          <a:xfrm>
            <a:off x="694487" y="1125032"/>
            <a:ext cx="5040119" cy="640715"/>
            <a:chOff x="622488" y="1701024"/>
            <a:chExt cx="5040119" cy="640715"/>
          </a:xfrm>
        </p:grpSpPr>
        <p:sp>
          <p:nvSpPr>
            <p:cNvPr id="24" name="圆角矩形 23"/>
            <p:cNvSpPr/>
            <p:nvPr/>
          </p:nvSpPr>
          <p:spPr>
            <a:xfrm>
              <a:off x="694487" y="1701024"/>
              <a:ext cx="1943917" cy="640715"/>
            </a:xfrm>
            <a:prstGeom prst="roundRect">
              <a:avLst/>
            </a:prstGeom>
            <a:solidFill>
              <a:srgbClr val="4C67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19"/>
            <p:cNvSpPr txBox="1"/>
            <p:nvPr/>
          </p:nvSpPr>
          <p:spPr>
            <a:xfrm>
              <a:off x="622488" y="1701024"/>
              <a:ext cx="5040119" cy="584775"/>
            </a:xfrm>
            <a:prstGeom prst="rect">
              <a:avLst/>
            </a:prstGeom>
            <a:noFill/>
          </p:spPr>
          <p:txBody>
            <a:bodyPr wrap="square" rtlCol="0">
              <a:spAutoFit/>
            </a:bodyPr>
            <a:lstStyle/>
            <a:p>
              <a:r>
                <a:rPr lang="zh-CN" altLang="en-US" sz="320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字形辨析 </a:t>
              </a:r>
              <a:r>
                <a:rPr lang="zh-CN" altLang="en-US" sz="2400" b="1"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zh-CN" sz="2400" b="1" smtClean="0"/>
                <a:t>兰州</a:t>
              </a:r>
              <a:r>
                <a:rPr lang="en-US" altLang="zh-CN" sz="2400" b="1" smtClean="0"/>
                <a:t>2017</a:t>
              </a:r>
              <a:r>
                <a:rPr lang="zh-CN" altLang="zh-CN" sz="2400" b="1" smtClean="0"/>
                <a:t>）</a:t>
              </a:r>
              <a:endPar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gr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Picture 3"/>
          <p:cNvPicPr>
            <a:picLocks noChangeAspect="1" noChangeArrowheads="1"/>
          </p:cNvPicPr>
          <p:nvPr/>
        </p:nvPicPr>
        <p:blipFill>
          <a:blip r:embed="rId2"/>
          <a:stretch>
            <a:fillRect/>
          </a:stretch>
        </p:blipFill>
        <p:spPr bwMode="auto">
          <a:xfrm>
            <a:off x="6094412" y="5084977"/>
            <a:ext cx="2857750" cy="736353"/>
          </a:xfrm>
          <a:prstGeom prst="rect">
            <a:avLst/>
          </a:prstGeom>
          <a:noFill/>
          <a:ln w="9525">
            <a:noFill/>
            <a:miter lim="800000"/>
          </a:ln>
        </p:spPr>
      </p:pic>
      <p:pic>
        <p:nvPicPr>
          <p:cNvPr id="24579" name="Picture 3"/>
          <p:cNvPicPr>
            <a:picLocks noChangeAspect="1" noChangeArrowheads="1"/>
          </p:cNvPicPr>
          <p:nvPr/>
        </p:nvPicPr>
        <p:blipFill>
          <a:blip r:embed="rId2"/>
          <a:stretch>
            <a:fillRect/>
          </a:stretch>
        </p:blipFill>
        <p:spPr bwMode="auto">
          <a:xfrm>
            <a:off x="1198480" y="5012978"/>
            <a:ext cx="2857750" cy="736353"/>
          </a:xfrm>
          <a:prstGeom prst="rect">
            <a:avLst/>
          </a:prstGeom>
          <a:noFill/>
          <a:ln w="9525">
            <a:noFill/>
            <a:miter lim="800000"/>
          </a:ln>
        </p:spPr>
      </p:pic>
      <p:sp>
        <p:nvSpPr>
          <p:cNvPr id="6" name="矩形 5"/>
          <p:cNvSpPr/>
          <p:nvPr/>
        </p:nvSpPr>
        <p:spPr>
          <a:xfrm>
            <a:off x="622488" y="2061019"/>
            <a:ext cx="10439855" cy="2677656"/>
          </a:xfrm>
          <a:prstGeom prst="rect">
            <a:avLst/>
          </a:prstGeom>
        </p:spPr>
        <p:txBody>
          <a:bodyPr wrap="square">
            <a:spAutoFit/>
          </a:bodyPr>
          <a:lstStyle/>
          <a:p>
            <a:pPr>
              <a:lnSpc>
                <a:spcPct val="150000"/>
              </a:lnSpc>
            </a:pPr>
            <a:r>
              <a:rPr lang="en-US" altLang="zh-CN" sz="2800" b="1" smtClean="0"/>
              <a:t>4.</a:t>
            </a:r>
            <a:r>
              <a:rPr lang="zh-CN" altLang="zh-CN" sz="2800" b="1" smtClean="0"/>
              <a:t>［</a:t>
            </a:r>
            <a:r>
              <a:rPr lang="en-US" altLang="zh-CN" sz="2800" b="1" smtClean="0"/>
              <a:t>2018</a:t>
            </a:r>
            <a:r>
              <a:rPr lang="zh-CN" altLang="zh-CN" sz="2800" b="1" smtClean="0"/>
              <a:t>兰州</a:t>
            </a:r>
            <a:r>
              <a:rPr lang="en-US" altLang="zh-CN" sz="2800" b="1" smtClean="0"/>
              <a:t>1</a:t>
            </a:r>
            <a:r>
              <a:rPr lang="zh-CN" altLang="zh-CN" sz="2800" b="1" smtClean="0"/>
              <a:t>题</a:t>
            </a:r>
            <a:r>
              <a:rPr lang="en-US" altLang="zh-CN" sz="2800" b="1" smtClean="0"/>
              <a:t>3</a:t>
            </a:r>
            <a:r>
              <a:rPr lang="zh-CN" altLang="zh-CN" sz="2800" b="1" smtClean="0"/>
              <a:t>分］用正楷字，根据注音写出相应的词语。</a:t>
            </a:r>
          </a:p>
          <a:p>
            <a:pPr>
              <a:lnSpc>
                <a:spcPct val="150000"/>
              </a:lnSpc>
            </a:pPr>
            <a:r>
              <a:rPr lang="en-US" altLang="zh-CN" sz="2800" b="1" smtClean="0"/>
              <a:t>       </a:t>
            </a:r>
            <a:r>
              <a:rPr lang="zh-CN" altLang="zh-CN" sz="2800" b="1" smtClean="0">
                <a:latin typeface="楷体" panose="02010609060101010101" pitchFamily="49" charset="-122"/>
                <a:ea typeface="楷体" panose="02010609060101010101" pitchFamily="49" charset="-122"/>
              </a:rPr>
              <a:t>世界上没有一蹴而就的成功，更没有从天而降的“伟力”；那些</a:t>
            </a:r>
            <a:r>
              <a:rPr lang="en-US" altLang="zh-CN" sz="2800" b="1" smtClean="0">
                <a:latin typeface="楷体" panose="02010609060101010101" pitchFamily="49" charset="-122"/>
                <a:ea typeface="楷体" panose="02010609060101010101" pitchFamily="49" charset="-122"/>
              </a:rPr>
              <a:t>ji</a:t>
            </a:r>
            <a:r>
              <a:rPr lang="zh-CN" altLang="zh-CN" sz="2800" b="1" smtClean="0">
                <a:latin typeface="楷体" panose="02010609060101010101" pitchFamily="49" charset="-122"/>
                <a:ea typeface="楷体" panose="02010609060101010101" pitchFamily="49" charset="-122"/>
              </a:rPr>
              <a:t>ā</a:t>
            </a:r>
            <a:r>
              <a:rPr lang="en-US" altLang="zh-CN" sz="2800" b="1" smtClean="0">
                <a:latin typeface="楷体" panose="02010609060101010101" pitchFamily="49" charset="-122"/>
                <a:ea typeface="楷体" panose="02010609060101010101" pitchFamily="49" charset="-122"/>
              </a:rPr>
              <a:t>n ch</a:t>
            </a:r>
            <a:r>
              <a:rPr lang="zh-CN" altLang="zh-CN" sz="2800" b="1" smtClean="0">
                <a:latin typeface="楷体" panose="02010609060101010101" pitchFamily="49" charset="-122"/>
                <a:ea typeface="楷体" panose="02010609060101010101" pitchFamily="49" charset="-122"/>
              </a:rPr>
              <a:t>í</a:t>
            </a:r>
            <a:r>
              <a:rPr lang="en-US" altLang="zh-CN" sz="2800" b="1" smtClean="0">
                <a:latin typeface="楷体" panose="02010609060101010101" pitchFamily="49" charset="-122"/>
                <a:ea typeface="楷体" panose="02010609060101010101" pitchFamily="49" charset="-122"/>
              </a:rPr>
              <a:t> b</a:t>
            </a:r>
            <a:r>
              <a:rPr lang="zh-CN" altLang="zh-CN" sz="2800" b="1" smtClean="0">
                <a:latin typeface="楷体" panose="02010609060101010101" pitchFamily="49" charset="-122"/>
                <a:ea typeface="楷体" panose="02010609060101010101" pitchFamily="49" charset="-122"/>
              </a:rPr>
              <a:t>ù</a:t>
            </a:r>
            <a:r>
              <a:rPr lang="en-US" altLang="zh-CN" sz="2800" b="1" smtClean="0">
                <a:latin typeface="楷体" panose="02010609060101010101" pitchFamily="49" charset="-122"/>
                <a:ea typeface="楷体" panose="02010609060101010101" pitchFamily="49" charset="-122"/>
              </a:rPr>
              <a:t> xi</a:t>
            </a:r>
            <a:r>
              <a:rPr lang="zh-CN" altLang="zh-CN" sz="2800" b="1" smtClean="0">
                <a:latin typeface="楷体" panose="02010609060101010101" pitchFamily="49" charset="-122"/>
                <a:ea typeface="楷体" panose="02010609060101010101" pitchFamily="49" charset="-122"/>
              </a:rPr>
              <a:t>è朝着既定目标砥砺奋进的人，才能在</a:t>
            </a:r>
            <a:r>
              <a:rPr lang="en-US" altLang="zh-CN" sz="2800" b="1" smtClean="0">
                <a:latin typeface="楷体" panose="02010609060101010101" pitchFamily="49" charset="-122"/>
                <a:ea typeface="楷体" panose="02010609060101010101" pitchFamily="49" charset="-122"/>
              </a:rPr>
              <a:t>r</a:t>
            </a:r>
            <a:r>
              <a:rPr lang="zh-CN" altLang="zh-CN" sz="2800" b="1" smtClean="0">
                <a:latin typeface="楷体" panose="02010609060101010101" pitchFamily="49" charset="-122"/>
                <a:ea typeface="楷体" panose="02010609060101010101" pitchFamily="49" charset="-122"/>
              </a:rPr>
              <a:t>ì</a:t>
            </a:r>
            <a:r>
              <a:rPr lang="en-US" altLang="zh-CN" sz="2800" b="1" smtClean="0">
                <a:latin typeface="楷体" panose="02010609060101010101" pitchFamily="49" charset="-122"/>
                <a:ea typeface="楷体" panose="02010609060101010101" pitchFamily="49" charset="-122"/>
              </a:rPr>
              <a:t> j</a:t>
            </a:r>
            <a:r>
              <a:rPr lang="zh-CN" altLang="zh-CN" sz="2800" b="1" smtClean="0">
                <a:latin typeface="楷体" panose="02010609060101010101" pitchFamily="49" charset="-122"/>
                <a:ea typeface="楷体" panose="02010609060101010101" pitchFamily="49" charset="-122"/>
              </a:rPr>
              <a:t>ī</a:t>
            </a:r>
            <a:r>
              <a:rPr lang="en-US" altLang="zh-CN" sz="2800" b="1" smtClean="0">
                <a:latin typeface="楷体" panose="02010609060101010101" pitchFamily="49" charset="-122"/>
                <a:ea typeface="楷体" panose="02010609060101010101" pitchFamily="49" charset="-122"/>
              </a:rPr>
              <a:t> yu</a:t>
            </a:r>
            <a:r>
              <a:rPr lang="zh-CN" altLang="zh-CN" sz="2800" b="1" smtClean="0">
                <a:latin typeface="楷体" panose="02010609060101010101" pitchFamily="49" charset="-122"/>
                <a:ea typeface="楷体" panose="02010609060101010101" pitchFamily="49" charset="-122"/>
              </a:rPr>
              <a:t>è</a:t>
            </a:r>
            <a:r>
              <a:rPr lang="en-US" altLang="zh-CN" sz="2800" b="1" smtClean="0">
                <a:latin typeface="楷体" panose="02010609060101010101" pitchFamily="49" charset="-122"/>
                <a:ea typeface="楷体" panose="02010609060101010101" pitchFamily="49" charset="-122"/>
              </a:rPr>
              <a:t> l</a:t>
            </a:r>
            <a:r>
              <a:rPr lang="zh-CN" altLang="zh-CN" sz="2800" b="1" smtClean="0">
                <a:latin typeface="楷体" panose="02010609060101010101" pitchFamily="49" charset="-122"/>
                <a:ea typeface="楷体" panose="02010609060101010101" pitchFamily="49" charset="-122"/>
              </a:rPr>
              <a:t>ě</a:t>
            </a:r>
            <a:r>
              <a:rPr lang="en-US" altLang="zh-CN" sz="2800" b="1" smtClean="0">
                <a:latin typeface="楷体" panose="02010609060101010101" pitchFamily="49" charset="-122"/>
                <a:ea typeface="楷体" panose="02010609060101010101" pitchFamily="49" charset="-122"/>
              </a:rPr>
              <a:t>i</a:t>
            </a:r>
            <a:r>
              <a:rPr lang="zh-CN" altLang="zh-CN" sz="2800" b="1" smtClean="0">
                <a:latin typeface="楷体" panose="02010609060101010101" pitchFamily="49" charset="-122"/>
                <a:ea typeface="楷体" panose="02010609060101010101" pitchFamily="49" charset="-122"/>
              </a:rPr>
              <a:t>中抵达梦想的彼岸。</a:t>
            </a:r>
          </a:p>
        </p:txBody>
      </p:sp>
      <p:sp>
        <p:nvSpPr>
          <p:cNvPr id="7" name="TextBox 6"/>
          <p:cNvSpPr txBox="1"/>
          <p:nvPr/>
        </p:nvSpPr>
        <p:spPr>
          <a:xfrm>
            <a:off x="1270479" y="5084977"/>
            <a:ext cx="2735962" cy="523220"/>
          </a:xfrm>
          <a:prstGeom prst="rect">
            <a:avLst/>
          </a:prstGeom>
          <a:noFill/>
        </p:spPr>
        <p:txBody>
          <a:bodyPr wrap="square">
            <a:spAutoFit/>
          </a:bodyPr>
          <a:lstStyle/>
          <a:p>
            <a:pPr>
              <a:defRPr/>
            </a:pPr>
            <a:r>
              <a:rPr lang="zh-CN" altLang="zh-CN" sz="2800" smtClean="0">
                <a:solidFill>
                  <a:srgbClr val="FF0000"/>
                </a:solidFill>
                <a:latin typeface="黑体" panose="02010609060101010101" pitchFamily="49" charset="-122"/>
                <a:ea typeface="黑体" panose="02010609060101010101" pitchFamily="49" charset="-122"/>
              </a:rPr>
              <a:t>坚</a:t>
            </a:r>
            <a:r>
              <a:rPr lang="en-US" altLang="zh-CN" sz="2800" smtClean="0">
                <a:solidFill>
                  <a:srgbClr val="FF0000"/>
                </a:solidFill>
                <a:latin typeface="黑体" panose="02010609060101010101" pitchFamily="49" charset="-122"/>
                <a:ea typeface="黑体" panose="02010609060101010101" pitchFamily="49" charset="-122"/>
              </a:rPr>
              <a:t>  </a:t>
            </a:r>
            <a:r>
              <a:rPr lang="zh-CN" altLang="zh-CN" sz="2800" smtClean="0">
                <a:solidFill>
                  <a:srgbClr val="FF0000"/>
                </a:solidFill>
                <a:latin typeface="黑体" panose="02010609060101010101" pitchFamily="49" charset="-122"/>
                <a:ea typeface="黑体" panose="02010609060101010101" pitchFamily="49" charset="-122"/>
              </a:rPr>
              <a:t>持</a:t>
            </a:r>
            <a:r>
              <a:rPr lang="en-US" altLang="zh-CN" sz="2800" smtClean="0">
                <a:solidFill>
                  <a:srgbClr val="FF0000"/>
                </a:solidFill>
                <a:latin typeface="黑体" panose="02010609060101010101" pitchFamily="49" charset="-122"/>
                <a:ea typeface="黑体" panose="02010609060101010101" pitchFamily="49" charset="-122"/>
              </a:rPr>
              <a:t>  </a:t>
            </a:r>
            <a:r>
              <a:rPr lang="zh-CN" altLang="zh-CN" sz="2800" smtClean="0">
                <a:solidFill>
                  <a:srgbClr val="FF0000"/>
                </a:solidFill>
                <a:latin typeface="黑体" panose="02010609060101010101" pitchFamily="49" charset="-122"/>
                <a:ea typeface="黑体" panose="02010609060101010101" pitchFamily="49" charset="-122"/>
              </a:rPr>
              <a:t>不</a:t>
            </a:r>
            <a:r>
              <a:rPr lang="en-US" altLang="zh-CN" sz="2800" smtClean="0">
                <a:solidFill>
                  <a:srgbClr val="FF0000"/>
                </a:solidFill>
                <a:latin typeface="黑体" panose="02010609060101010101" pitchFamily="49" charset="-122"/>
                <a:ea typeface="黑体" panose="02010609060101010101" pitchFamily="49" charset="-122"/>
              </a:rPr>
              <a:t>  </a:t>
            </a:r>
            <a:r>
              <a:rPr lang="zh-CN" altLang="zh-CN" sz="2800" smtClean="0">
                <a:solidFill>
                  <a:srgbClr val="FF0000"/>
                </a:solidFill>
                <a:latin typeface="黑体" panose="02010609060101010101" pitchFamily="49" charset="-122"/>
                <a:ea typeface="黑体" panose="02010609060101010101" pitchFamily="49" charset="-122"/>
              </a:rPr>
              <a:t>懈</a:t>
            </a:r>
            <a:endParaRPr lang="zh-CN" altLang="en-US" sz="2800">
              <a:solidFill>
                <a:srgbClr val="FF0000"/>
              </a:solidFill>
              <a:latin typeface="黑体" panose="02010609060101010101" pitchFamily="49" charset="-122"/>
              <a:ea typeface="黑体" panose="02010609060101010101" pitchFamily="49" charset="-122"/>
            </a:endParaRPr>
          </a:p>
        </p:txBody>
      </p:sp>
      <p:grpSp>
        <p:nvGrpSpPr>
          <p:cNvPr id="2" name="组合 22"/>
          <p:cNvGrpSpPr/>
          <p:nvPr/>
        </p:nvGrpSpPr>
        <p:grpSpPr>
          <a:xfrm>
            <a:off x="694486" y="1125032"/>
            <a:ext cx="6191915" cy="640715"/>
            <a:chOff x="622487" y="1701024"/>
            <a:chExt cx="6191915" cy="640715"/>
          </a:xfrm>
        </p:grpSpPr>
        <p:sp>
          <p:nvSpPr>
            <p:cNvPr id="24" name="圆角矩形 23"/>
            <p:cNvSpPr/>
            <p:nvPr/>
          </p:nvSpPr>
          <p:spPr>
            <a:xfrm>
              <a:off x="694487" y="1701024"/>
              <a:ext cx="1943917" cy="640715"/>
            </a:xfrm>
            <a:prstGeom prst="roundRect">
              <a:avLst/>
            </a:prstGeom>
            <a:solidFill>
              <a:srgbClr val="4C67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19"/>
            <p:cNvSpPr txBox="1"/>
            <p:nvPr/>
          </p:nvSpPr>
          <p:spPr>
            <a:xfrm>
              <a:off x="622487" y="1701024"/>
              <a:ext cx="6191915" cy="584775"/>
            </a:xfrm>
            <a:prstGeom prst="rect">
              <a:avLst/>
            </a:prstGeom>
            <a:noFill/>
          </p:spPr>
          <p:txBody>
            <a:bodyPr wrap="square" rtlCol="0">
              <a:spAutoFit/>
            </a:bodyPr>
            <a:lstStyle/>
            <a:p>
              <a:r>
                <a:rPr lang="zh-CN" altLang="en-US" sz="3200" b="1"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书  写   </a:t>
              </a:r>
              <a:r>
                <a:rPr lang="zh-CN" altLang="en-US" sz="2400" b="1" smtClean="0">
                  <a:latin typeface="黑体" panose="02010609060101010101" pitchFamily="49" charset="-122"/>
                  <a:ea typeface="黑体" panose="02010609060101010101" pitchFamily="49" charset="-122"/>
                  <a:cs typeface="黑体" panose="02010609060101010101" pitchFamily="49" charset="-122"/>
                  <a:sym typeface="+mn-ea"/>
                </a:rPr>
                <a:t>（</a:t>
              </a:r>
              <a:r>
                <a:rPr lang="en-US" altLang="zh-CN" sz="2400" b="1" smtClean="0"/>
                <a:t> 5</a:t>
              </a:r>
              <a:r>
                <a:rPr lang="zh-CN" altLang="zh-CN" sz="2400" b="1" smtClean="0"/>
                <a:t>年省卷</a:t>
              </a:r>
              <a:r>
                <a:rPr lang="en-US" altLang="zh-CN" sz="2400" b="1" smtClean="0"/>
                <a:t>5</a:t>
              </a:r>
              <a:r>
                <a:rPr lang="zh-CN" altLang="zh-CN" sz="2400" b="1" smtClean="0"/>
                <a:t>考，兰州</a:t>
              </a:r>
              <a:r>
                <a:rPr lang="en-US" altLang="zh-CN" sz="2400" b="1" smtClean="0"/>
                <a:t>2</a:t>
              </a:r>
              <a:r>
                <a:rPr lang="zh-CN" altLang="zh-CN" sz="2400" b="1" smtClean="0"/>
                <a:t>考）</a:t>
              </a:r>
              <a:r>
                <a:rPr lang="zh-CN" altLang="en-US" sz="3200" b="1"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endParaRPr lang="zh-CN" altLang="en-US" sz="3200" b="1">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grpSp>
      <p:sp>
        <p:nvSpPr>
          <p:cNvPr id="9" name="TextBox 8"/>
          <p:cNvSpPr txBox="1"/>
          <p:nvPr/>
        </p:nvSpPr>
        <p:spPr>
          <a:xfrm>
            <a:off x="6166411" y="5156976"/>
            <a:ext cx="2735962" cy="523220"/>
          </a:xfrm>
          <a:prstGeom prst="rect">
            <a:avLst/>
          </a:prstGeom>
          <a:noFill/>
        </p:spPr>
        <p:txBody>
          <a:bodyPr wrap="square">
            <a:spAutoFit/>
          </a:bodyPr>
          <a:lstStyle/>
          <a:p>
            <a:pPr>
              <a:defRPr/>
            </a:pPr>
            <a:r>
              <a:rPr lang="zh-CN" altLang="en-US" sz="2800" smtClean="0">
                <a:solidFill>
                  <a:srgbClr val="FF0000"/>
                </a:solidFill>
                <a:latin typeface="黑体" panose="02010609060101010101" pitchFamily="49" charset="-122"/>
                <a:ea typeface="黑体" panose="02010609060101010101" pitchFamily="49" charset="-122"/>
              </a:rPr>
              <a:t>日  积  月  累</a:t>
            </a:r>
            <a:endParaRPr lang="zh-CN" altLang="en-US" sz="280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622488" y="1773023"/>
            <a:ext cx="10655852" cy="4524315"/>
          </a:xfrm>
          <a:prstGeom prst="rect">
            <a:avLst/>
          </a:prstGeom>
        </p:spPr>
        <p:txBody>
          <a:bodyPr wrap="square">
            <a:spAutoFit/>
          </a:bodyPr>
          <a:lstStyle/>
          <a:p>
            <a:pPr>
              <a:lnSpc>
                <a:spcPct val="150000"/>
              </a:lnSpc>
            </a:pPr>
            <a:r>
              <a:rPr lang="en-US" altLang="zh-CN" sz="2400" b="1" smtClean="0"/>
              <a:t>5.</a:t>
            </a:r>
            <a:r>
              <a:rPr lang="zh-CN" altLang="zh-CN" sz="2400" b="1" smtClean="0"/>
              <a:t>［</a:t>
            </a:r>
            <a:r>
              <a:rPr lang="en-US" altLang="zh-CN" sz="2400" b="1" smtClean="0"/>
              <a:t>2021</a:t>
            </a:r>
            <a:r>
              <a:rPr lang="zh-CN" altLang="zh-CN" sz="2400" b="1" smtClean="0"/>
              <a:t>省卷</a:t>
            </a:r>
            <a:r>
              <a:rPr lang="en-US" altLang="zh-CN" sz="2400" b="1" smtClean="0"/>
              <a:t>2</a:t>
            </a:r>
            <a:r>
              <a:rPr lang="zh-CN" altLang="zh-CN" sz="2400" b="1" smtClean="0"/>
              <a:t>题</a:t>
            </a:r>
            <a:r>
              <a:rPr lang="en-US" altLang="zh-CN" sz="2400" b="1" smtClean="0"/>
              <a:t>3</a:t>
            </a:r>
            <a:r>
              <a:rPr lang="zh-CN" altLang="zh-CN" sz="2400" b="1" smtClean="0"/>
              <a:t>分］下列书法作品都是描写端午香粽的诗句，对字体分析有误的一项是</a:t>
            </a:r>
            <a:r>
              <a:rPr lang="en-US" altLang="zh-CN" sz="2400" b="1" smtClean="0"/>
              <a:t>                                                                                                                  </a:t>
            </a:r>
            <a:r>
              <a:rPr lang="zh-CN" altLang="zh-CN" sz="2400" b="1" smtClean="0"/>
              <a:t>（</a:t>
            </a:r>
            <a:r>
              <a:rPr lang="en-US" altLang="zh-CN" sz="2400" b="1" smtClean="0"/>
              <a:t>      </a:t>
            </a:r>
            <a:r>
              <a:rPr lang="zh-CN" altLang="zh-CN" sz="2400" b="1" smtClean="0"/>
              <a:t>）</a:t>
            </a:r>
            <a:endParaRPr lang="en-US" altLang="zh-CN" sz="2400" b="1" smtClean="0"/>
          </a:p>
          <a:p>
            <a:pPr>
              <a:lnSpc>
                <a:spcPct val="150000"/>
              </a:lnSpc>
            </a:pPr>
            <a:endParaRPr lang="en-US" altLang="zh-CN" sz="2400" b="1" smtClean="0"/>
          </a:p>
          <a:p>
            <a:pPr>
              <a:lnSpc>
                <a:spcPct val="150000"/>
              </a:lnSpc>
            </a:pPr>
            <a:endParaRPr lang="en-US" altLang="zh-CN" sz="2400" b="1" smtClean="0"/>
          </a:p>
          <a:p>
            <a:r>
              <a:rPr lang="en-US" altLang="zh-CN" sz="2400" b="1" smtClean="0"/>
              <a:t>A.</a:t>
            </a:r>
            <a:r>
              <a:rPr lang="zh-CN" altLang="zh-CN" sz="2400" b="1" smtClean="0"/>
              <a:t>图</a:t>
            </a:r>
            <a:r>
              <a:rPr lang="en-US" altLang="zh-CN" sz="2400" b="1" smtClean="0"/>
              <a:t>1</a:t>
            </a:r>
            <a:r>
              <a:rPr lang="zh-CN" altLang="zh-CN" sz="2400" b="1" smtClean="0"/>
              <a:t>是小篆，字形呈长方形，笔画复杂，圆劲均匀，粗细基本一致，富有古风古韵。</a:t>
            </a:r>
          </a:p>
          <a:p>
            <a:r>
              <a:rPr lang="en-US" altLang="zh-CN" sz="2400" b="1" smtClean="0"/>
              <a:t>B.</a:t>
            </a:r>
            <a:r>
              <a:rPr lang="zh-CN" altLang="zh-CN" sz="2400" b="1" smtClean="0"/>
              <a:t>图</a:t>
            </a:r>
            <a:r>
              <a:rPr lang="en-US" altLang="zh-CN" sz="2400" b="1" smtClean="0"/>
              <a:t>2</a:t>
            </a:r>
            <a:r>
              <a:rPr lang="zh-CN" altLang="zh-CN" sz="2400" b="1" smtClean="0"/>
              <a:t>是隶书，字形多呈扁宽，蚕头燕尾，将小篆匀圆的线条变成相对平直方正的笔画。</a:t>
            </a:r>
          </a:p>
          <a:p>
            <a:r>
              <a:rPr lang="en-US" altLang="zh-CN" sz="2400" b="1" smtClean="0"/>
              <a:t>C.</a:t>
            </a:r>
            <a:r>
              <a:rPr lang="zh-CN" altLang="zh-CN" sz="2400" b="1" smtClean="0"/>
              <a:t>图</a:t>
            </a:r>
            <a:r>
              <a:rPr lang="en-US" altLang="zh-CN" sz="2400" b="1" smtClean="0"/>
              <a:t>3</a:t>
            </a:r>
            <a:r>
              <a:rPr lang="zh-CN" altLang="zh-CN" sz="2400" b="1" smtClean="0"/>
              <a:t>是楷书，形体方正，笔画分明，干净利落，给人稳定、庄重的视觉效果。</a:t>
            </a:r>
          </a:p>
          <a:p>
            <a:r>
              <a:rPr lang="en-US" altLang="zh-CN" sz="2400" b="1" smtClean="0"/>
              <a:t>D.</a:t>
            </a:r>
            <a:r>
              <a:rPr lang="zh-CN" altLang="zh-CN" sz="2400" b="1" smtClean="0"/>
              <a:t>图</a:t>
            </a:r>
            <a:r>
              <a:rPr lang="en-US" altLang="zh-CN" sz="2400" b="1" smtClean="0"/>
              <a:t>4</a:t>
            </a:r>
            <a:r>
              <a:rPr lang="zh-CN" altLang="zh-CN" sz="2400" b="1" smtClean="0"/>
              <a:t>是草书，字形端正，笔意行云流水，笔画连绵，结构匀称，潇洒畅达。</a:t>
            </a:r>
            <a:endParaRPr lang="zh-CN" altLang="zh-CN" sz="2400" b="1"/>
          </a:p>
        </p:txBody>
      </p:sp>
      <p:grpSp>
        <p:nvGrpSpPr>
          <p:cNvPr id="2" name="组合 22"/>
          <p:cNvGrpSpPr/>
          <p:nvPr/>
        </p:nvGrpSpPr>
        <p:grpSpPr>
          <a:xfrm>
            <a:off x="622488" y="981034"/>
            <a:ext cx="6335913" cy="640715"/>
            <a:chOff x="550489" y="1557026"/>
            <a:chExt cx="6335913" cy="640715"/>
          </a:xfrm>
        </p:grpSpPr>
        <p:sp>
          <p:nvSpPr>
            <p:cNvPr id="24" name="圆角矩形 23"/>
            <p:cNvSpPr/>
            <p:nvPr/>
          </p:nvSpPr>
          <p:spPr>
            <a:xfrm>
              <a:off x="694487" y="1557026"/>
              <a:ext cx="1943917" cy="640715"/>
            </a:xfrm>
            <a:prstGeom prst="roundRect">
              <a:avLst/>
            </a:prstGeom>
            <a:solidFill>
              <a:srgbClr val="4C67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19"/>
            <p:cNvSpPr txBox="1"/>
            <p:nvPr/>
          </p:nvSpPr>
          <p:spPr>
            <a:xfrm>
              <a:off x="550489" y="1557026"/>
              <a:ext cx="6335913" cy="584775"/>
            </a:xfrm>
            <a:prstGeom prst="rect">
              <a:avLst/>
            </a:prstGeom>
            <a:noFill/>
          </p:spPr>
          <p:txBody>
            <a:bodyPr wrap="square" rtlCol="0">
              <a:spAutoFit/>
            </a:bodyPr>
            <a:lstStyle/>
            <a:p>
              <a:r>
                <a:rPr lang="zh-CN" altLang="en-US" sz="320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书法鉴赏 </a:t>
              </a:r>
              <a:r>
                <a:rPr lang="zh-CN" altLang="en-US" sz="2400" b="1" smtClean="0">
                  <a:latin typeface="黑体" panose="02010609060101010101" pitchFamily="49" charset="-122"/>
                  <a:ea typeface="黑体" panose="02010609060101010101" pitchFamily="49" charset="-122"/>
                  <a:cs typeface="黑体" panose="02010609060101010101" pitchFamily="49" charset="-122"/>
                  <a:sym typeface="+mn-ea"/>
                </a:rPr>
                <a:t>（</a:t>
              </a:r>
              <a:r>
                <a:rPr lang="en-US" altLang="zh-CN" sz="2400" b="1" smtClean="0"/>
                <a:t> 5</a:t>
              </a:r>
              <a:r>
                <a:rPr lang="zh-CN" altLang="zh-CN" sz="2400" b="1" smtClean="0"/>
                <a:t>年省卷</a:t>
              </a:r>
              <a:r>
                <a:rPr lang="en-US" altLang="zh-CN" sz="2400" b="1" smtClean="0"/>
                <a:t>5</a:t>
              </a:r>
              <a:r>
                <a:rPr lang="zh-CN" altLang="zh-CN" sz="2400" b="1" smtClean="0"/>
                <a:t>考，兰州</a:t>
              </a:r>
              <a:r>
                <a:rPr lang="en-US" altLang="zh-CN" sz="2400" b="1" smtClean="0"/>
                <a:t>2</a:t>
              </a:r>
              <a:r>
                <a:rPr lang="zh-CN" altLang="zh-CN" sz="2400" b="1" smtClean="0"/>
                <a:t>考）</a:t>
              </a:r>
              <a:r>
                <a:rPr lang="zh-CN" altLang="en-US" sz="320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   </a:t>
              </a:r>
              <a:endParaRPr lang="zh-CN" altLang="en-US" sz="320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grpSp>
      <p:sp>
        <p:nvSpPr>
          <p:cNvPr id="10" name="TextBox 9"/>
          <p:cNvSpPr txBox="1"/>
          <p:nvPr/>
        </p:nvSpPr>
        <p:spPr>
          <a:xfrm>
            <a:off x="10342353" y="2349015"/>
            <a:ext cx="359995" cy="523220"/>
          </a:xfrm>
          <a:prstGeom prst="rect">
            <a:avLst/>
          </a:prstGeom>
          <a:noFill/>
        </p:spPr>
        <p:txBody>
          <a:bodyPr wrap="square">
            <a:spAutoFit/>
          </a:bodyPr>
          <a:lstStyle/>
          <a:p>
            <a:pPr>
              <a:defRPr/>
            </a:pPr>
            <a:r>
              <a:rPr lang="en-US" altLang="zh-CN" sz="2800" smtClean="0">
                <a:solidFill>
                  <a:srgbClr val="FF0000"/>
                </a:solidFill>
                <a:latin typeface="黑体" panose="02010609060101010101" pitchFamily="49" charset="-122"/>
                <a:ea typeface="黑体" panose="02010609060101010101" pitchFamily="49" charset="-122"/>
              </a:rPr>
              <a:t>D</a:t>
            </a:r>
            <a:endParaRPr lang="zh-CN" altLang="en-US" sz="2800">
              <a:solidFill>
                <a:srgbClr val="FF0000"/>
              </a:solidFill>
              <a:latin typeface="黑体" panose="02010609060101010101" pitchFamily="49" charset="-122"/>
              <a:ea typeface="黑体" panose="02010609060101010101" pitchFamily="49" charset="-122"/>
            </a:endParaRPr>
          </a:p>
        </p:txBody>
      </p:sp>
      <p:pic>
        <p:nvPicPr>
          <p:cNvPr id="25603" name="Picture 3"/>
          <p:cNvPicPr>
            <a:picLocks noChangeAspect="1" noChangeArrowheads="1"/>
          </p:cNvPicPr>
          <p:nvPr/>
        </p:nvPicPr>
        <p:blipFill>
          <a:blip r:embed="rId2"/>
          <a:stretch>
            <a:fillRect/>
          </a:stretch>
        </p:blipFill>
        <p:spPr bwMode="auto">
          <a:xfrm>
            <a:off x="982483" y="2925007"/>
            <a:ext cx="3686175" cy="1000125"/>
          </a:xfrm>
          <a:prstGeom prst="rect">
            <a:avLst/>
          </a:prstGeom>
          <a:noFill/>
          <a:ln w="9525">
            <a:noFill/>
            <a:miter lim="800000"/>
          </a:ln>
        </p:spPr>
      </p:pic>
      <p:pic>
        <p:nvPicPr>
          <p:cNvPr id="25604" name="Picture 4"/>
          <p:cNvPicPr>
            <a:picLocks noChangeAspect="1" noChangeArrowheads="1"/>
          </p:cNvPicPr>
          <p:nvPr/>
        </p:nvPicPr>
        <p:blipFill>
          <a:blip r:embed="rId3"/>
          <a:stretch>
            <a:fillRect/>
          </a:stretch>
        </p:blipFill>
        <p:spPr bwMode="auto">
          <a:xfrm>
            <a:off x="5014427" y="2925007"/>
            <a:ext cx="3657600" cy="1095375"/>
          </a:xfrm>
          <a:prstGeom prst="rect">
            <a:avLst/>
          </a:prstGeom>
          <a:noFill/>
          <a:ln w="9525">
            <a:noFill/>
            <a:miter lim="800000"/>
          </a:ln>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766486" y="1125032"/>
            <a:ext cx="10655852" cy="5078313"/>
          </a:xfrm>
          <a:prstGeom prst="rect">
            <a:avLst/>
          </a:prstGeom>
        </p:spPr>
        <p:txBody>
          <a:bodyPr wrap="square">
            <a:spAutoFit/>
          </a:bodyPr>
          <a:lstStyle/>
          <a:p>
            <a:pPr>
              <a:lnSpc>
                <a:spcPct val="150000"/>
              </a:lnSpc>
            </a:pPr>
            <a:r>
              <a:rPr lang="en-US" altLang="zh-CN" sz="2400" b="1" smtClean="0"/>
              <a:t>6.</a:t>
            </a:r>
            <a:r>
              <a:rPr lang="zh-CN" altLang="zh-CN" sz="2400" b="1" smtClean="0"/>
              <a:t>［</a:t>
            </a:r>
            <a:r>
              <a:rPr lang="en-US" altLang="zh-CN" sz="2400" b="1" smtClean="0"/>
              <a:t>2020</a:t>
            </a:r>
            <a:r>
              <a:rPr lang="zh-CN" altLang="zh-CN" sz="2400" b="1" smtClean="0"/>
              <a:t>省卷</a:t>
            </a:r>
            <a:r>
              <a:rPr lang="en-US" altLang="zh-CN" sz="2400" b="1" smtClean="0"/>
              <a:t>4</a:t>
            </a:r>
            <a:r>
              <a:rPr lang="zh-CN" altLang="zh-CN" sz="2400" b="1" smtClean="0"/>
              <a:t>题</a:t>
            </a:r>
            <a:r>
              <a:rPr lang="en-US" altLang="zh-CN" sz="2400" b="1" smtClean="0"/>
              <a:t>5</a:t>
            </a:r>
            <a:r>
              <a:rPr lang="zh-CN" altLang="zh-CN" sz="2400" b="1" smtClean="0"/>
              <a:t>分］书法是独特的汉字艺术。欣赏启功的书法作品，完成题目。</a:t>
            </a:r>
          </a:p>
          <a:p>
            <a:pPr>
              <a:lnSpc>
                <a:spcPct val="150000"/>
              </a:lnSpc>
            </a:pPr>
            <a:r>
              <a:rPr lang="en-US" altLang="zh-CN" sz="2400" b="1" smtClean="0"/>
              <a:t> </a:t>
            </a:r>
            <a:r>
              <a:rPr lang="zh-CN" altLang="zh-CN" sz="2400" b="1" smtClean="0"/>
              <a:t> </a:t>
            </a:r>
            <a:r>
              <a:rPr lang="en-US" altLang="zh-CN" sz="2400" b="1" smtClean="0"/>
              <a:t>(1)</a:t>
            </a:r>
            <a:r>
              <a:rPr lang="zh-CN" altLang="zh-CN" sz="2400" b="1" smtClean="0"/>
              <a:t>小明同学想用四个字概括启功书法的特点，请你帮他再补两个字。</a:t>
            </a:r>
            <a:r>
              <a:rPr lang="en-US" altLang="zh-CN" sz="2400" b="1" smtClean="0"/>
              <a:t>(2</a:t>
            </a:r>
            <a:r>
              <a:rPr lang="zh-CN" altLang="zh-CN" sz="2400" b="1" smtClean="0"/>
              <a:t>分</a:t>
            </a:r>
            <a:r>
              <a:rPr lang="en-US" altLang="zh-CN" sz="2400" b="1" smtClean="0"/>
              <a:t>)</a:t>
            </a:r>
            <a:endParaRPr lang="zh-CN" altLang="zh-CN" sz="2400" b="1" smtClean="0"/>
          </a:p>
          <a:p>
            <a:pPr>
              <a:lnSpc>
                <a:spcPct val="150000"/>
              </a:lnSpc>
            </a:pPr>
            <a:r>
              <a:rPr lang="en-US" altLang="zh-CN" sz="2400" b="1" smtClean="0">
                <a:latin typeface="楷体" panose="02010609060101010101" pitchFamily="49" charset="-122"/>
                <a:ea typeface="楷体" panose="02010609060101010101" pitchFamily="49" charset="-122"/>
              </a:rPr>
              <a:t>       </a:t>
            </a:r>
            <a:r>
              <a:rPr lang="zh-CN" altLang="zh-CN" sz="2400" b="1" smtClean="0">
                <a:latin typeface="楷体" panose="02010609060101010101" pitchFamily="49" charset="-122"/>
                <a:ea typeface="楷体" panose="02010609060101010101" pitchFamily="49" charset="-122"/>
              </a:rPr>
              <a:t>启功先生的书法清楚，清秀，清朗；用笔有法，干净利落，毫不含糊；笔画清劲，结字清秀；章法清朗，气息清新，令人神清气爽。他的书法正确，端正，即学书路子正，方法正，笔正心正结字正。他的书法刚劲有力，又绵里藏针，刚柔相济，骨力内涵。他的书法文雅，雅致，有意蕴，有品位，富含书卷之气，无粗俗、狂野、怪异之气</a:t>
            </a:r>
            <a:r>
              <a:rPr lang="en-US" altLang="zh-CN" sz="2400" b="1" smtClean="0">
                <a:latin typeface="楷体" panose="02010609060101010101" pitchFamily="49" charset="-122"/>
                <a:ea typeface="楷体" panose="02010609060101010101" pitchFamily="49" charset="-122"/>
              </a:rPr>
              <a:t>……</a:t>
            </a:r>
            <a:endParaRPr lang="zh-CN" altLang="zh-CN" sz="2400" b="1" smtClean="0">
              <a:latin typeface="楷体" panose="02010609060101010101" pitchFamily="49" charset="-122"/>
              <a:ea typeface="楷体" panose="02010609060101010101" pitchFamily="49" charset="-122"/>
            </a:endParaRPr>
          </a:p>
          <a:p>
            <a:pPr>
              <a:lnSpc>
                <a:spcPct val="150000"/>
              </a:lnSpc>
            </a:pPr>
            <a:r>
              <a:rPr lang="zh-CN" altLang="zh-CN" sz="2400" b="1" smtClean="0"/>
              <a:t>启功书法的特点：</a:t>
            </a:r>
            <a:r>
              <a:rPr lang="en-US" altLang="zh-CN" sz="2400" b="1" smtClean="0"/>
              <a:t>_____</a:t>
            </a:r>
            <a:r>
              <a:rPr lang="zh-CN" altLang="zh-CN" sz="2400" b="1" smtClean="0"/>
              <a:t>、正、刚、</a:t>
            </a:r>
            <a:r>
              <a:rPr lang="en-US" altLang="zh-CN" sz="2400" b="1" smtClean="0"/>
              <a:t>______</a:t>
            </a:r>
            <a:endParaRPr lang="zh-CN" altLang="zh-CN" sz="2400" b="1"/>
          </a:p>
        </p:txBody>
      </p:sp>
      <p:sp>
        <p:nvSpPr>
          <p:cNvPr id="10" name="TextBox 9"/>
          <p:cNvSpPr txBox="1"/>
          <p:nvPr/>
        </p:nvSpPr>
        <p:spPr>
          <a:xfrm>
            <a:off x="3430449" y="5516971"/>
            <a:ext cx="503993" cy="523220"/>
          </a:xfrm>
          <a:prstGeom prst="rect">
            <a:avLst/>
          </a:prstGeom>
          <a:noFill/>
        </p:spPr>
        <p:txBody>
          <a:bodyPr wrap="square">
            <a:spAutoFit/>
          </a:bodyPr>
          <a:lstStyle/>
          <a:p>
            <a:pPr>
              <a:defRPr/>
            </a:pPr>
            <a:r>
              <a:rPr lang="zh-CN" altLang="zh-CN" sz="2800" smtClean="0">
                <a:solidFill>
                  <a:srgbClr val="FF0000"/>
                </a:solidFill>
                <a:latin typeface="黑体" panose="02010609060101010101" pitchFamily="49" charset="-122"/>
                <a:ea typeface="黑体" panose="02010609060101010101" pitchFamily="49" charset="-122"/>
              </a:rPr>
              <a:t>清</a:t>
            </a:r>
            <a:endParaRPr lang="zh-CN" altLang="en-US" sz="2800">
              <a:solidFill>
                <a:srgbClr val="FF0000"/>
              </a:solidFill>
              <a:latin typeface="黑体" panose="02010609060101010101" pitchFamily="49" charset="-122"/>
              <a:ea typeface="黑体" panose="02010609060101010101" pitchFamily="49" charset="-122"/>
            </a:endParaRPr>
          </a:p>
        </p:txBody>
      </p:sp>
      <p:sp>
        <p:nvSpPr>
          <p:cNvPr id="9" name="TextBox 8"/>
          <p:cNvSpPr txBox="1"/>
          <p:nvPr/>
        </p:nvSpPr>
        <p:spPr>
          <a:xfrm>
            <a:off x="5806416" y="5516971"/>
            <a:ext cx="503993" cy="523220"/>
          </a:xfrm>
          <a:prstGeom prst="rect">
            <a:avLst/>
          </a:prstGeom>
          <a:noFill/>
        </p:spPr>
        <p:txBody>
          <a:bodyPr wrap="square">
            <a:spAutoFit/>
          </a:bodyPr>
          <a:lstStyle/>
          <a:p>
            <a:pPr>
              <a:defRPr/>
            </a:pPr>
            <a:r>
              <a:rPr lang="zh-CN" altLang="en-US" sz="2800" smtClean="0">
                <a:solidFill>
                  <a:srgbClr val="FF0000"/>
                </a:solidFill>
                <a:latin typeface="黑体" panose="02010609060101010101" pitchFamily="49" charset="-122"/>
                <a:ea typeface="黑体" panose="02010609060101010101" pitchFamily="49" charset="-122"/>
              </a:rPr>
              <a:t>雅</a:t>
            </a:r>
            <a:endParaRPr lang="zh-CN" altLang="en-US" sz="280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_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192</Paragraphs>
  <Slides>32</Slides>
  <Notes>6</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32</vt:i4>
      </vt:variant>
    </vt:vector>
  </HeadingPairs>
  <TitlesOfParts>
    <vt:vector baseType="lpstr" size="43">
      <vt:lpstr>Arial</vt:lpstr>
      <vt:lpstr>Calibri</vt:lpstr>
      <vt:lpstr>微软雅黑</vt:lpstr>
      <vt:lpstr>仓耳灵动黑 简</vt:lpstr>
      <vt:lpstr>黑体</vt:lpstr>
      <vt:lpstr>宋体</vt:lpstr>
      <vt:lpstr>Times New Roman</vt:lpstr>
      <vt:lpstr>楷体</vt:lpstr>
      <vt:lpstr>仿宋</vt:lpstr>
      <vt:lpstr>楷体_GB2312</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2021-11-19T19:13:01.321</cp:lastPrinted>
  <dcterms:created xsi:type="dcterms:W3CDTF">2021-11-19T19:13:01Z</dcterms:created>
  <dcterms:modified xsi:type="dcterms:W3CDTF">2021-11-19T11:13:01Z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