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4"/>
  </p:handoutMasterIdLst>
  <p:sldIdLst>
    <p:sldId id="256" r:id="rId3"/>
    <p:sldId id="527" r:id="rId5"/>
    <p:sldId id="331" r:id="rId6"/>
    <p:sldId id="478" r:id="rId7"/>
    <p:sldId id="477" r:id="rId8"/>
    <p:sldId id="412" r:id="rId9"/>
    <p:sldId id="369" r:id="rId10"/>
    <p:sldId id="430" r:id="rId11"/>
    <p:sldId id="432" r:id="rId12"/>
    <p:sldId id="433" r:id="rId13"/>
    <p:sldId id="435" r:id="rId14"/>
    <p:sldId id="436" r:id="rId15"/>
    <p:sldId id="437" r:id="rId16"/>
    <p:sldId id="438" r:id="rId17"/>
    <p:sldId id="439" r:id="rId18"/>
    <p:sldId id="440" r:id="rId19"/>
    <p:sldId id="576" r:id="rId20"/>
    <p:sldId id="575" r:id="rId21"/>
    <p:sldId id="528" r:id="rId22"/>
    <p:sldId id="577" r:id="rId23"/>
    <p:sldId id="537" r:id="rId24"/>
    <p:sldId id="535" r:id="rId25"/>
    <p:sldId id="706" r:id="rId26"/>
    <p:sldId id="339" r:id="rId27"/>
    <p:sldId id="591" r:id="rId28"/>
    <p:sldId id="604" r:id="rId29"/>
    <p:sldId id="598" r:id="rId30"/>
    <p:sldId id="632" r:id="rId31"/>
    <p:sldId id="704" r:id="rId32"/>
    <p:sldId id="640" r:id="rId33"/>
    <p:sldId id="332" r:id="rId34"/>
    <p:sldId id="695" r:id="rId35"/>
    <p:sldId id="696" r:id="rId36"/>
    <p:sldId id="636" r:id="rId37"/>
    <p:sldId id="641" r:id="rId38"/>
    <p:sldId id="705" r:id="rId39"/>
    <p:sldId id="689" r:id="rId40"/>
    <p:sldId id="691" r:id="rId41"/>
    <p:sldId id="690" r:id="rId42"/>
    <p:sldId id="601" r:id="rId4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00"/>
    <a:srgbClr val="FF3300"/>
    <a:srgbClr val="4F855D"/>
    <a:srgbClr val="007370"/>
    <a:srgbClr val="FBE5D6"/>
    <a:srgbClr val="009999"/>
    <a:srgbClr val="B2B2B2"/>
    <a:srgbClr val="202020"/>
    <a:srgbClr val="32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288" y="-108"/>
      </p:cViewPr>
      <p:guideLst>
        <p:guide orient="horz" pos="2232"/>
        <p:guide pos="369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commentAuthors" Target="commentAuthors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307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32770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32770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34818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5120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55298" name="文本占位符 2"/>
          <p:cNvSpPr/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100308" y="2149076"/>
            <a:ext cx="4024726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9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木兰诗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745" name="文本框 9"/>
          <p:cNvSpPr txBox="1"/>
          <p:nvPr/>
        </p:nvSpPr>
        <p:spPr>
          <a:xfrm>
            <a:off x="1630998" y="1900238"/>
            <a:ext cx="8929687" cy="1706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5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阿爷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无大儿，木兰无长兄，</a:t>
            </a:r>
            <a:r>
              <a:rPr lang="zh-CN" altLang="zh-CN" sz="35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愿</a:t>
            </a:r>
            <a:r>
              <a:rPr lang="zh-CN" altLang="zh-CN" sz="3500" b="1" u="sng" dirty="0">
                <a:latin typeface="黑体" panose="02010609060101010101" charset="-122"/>
                <a:ea typeface="黑体" panose="02010609060101010101" charset="-122"/>
              </a:rPr>
              <a:t>为</a:t>
            </a:r>
            <a:r>
              <a:rPr lang="zh-CN" altLang="zh-CN" sz="35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市</a:t>
            </a:r>
            <a:r>
              <a:rPr lang="zh-CN" altLang="zh-CN" sz="3500" b="1" u="sng" dirty="0">
                <a:latin typeface="黑体" panose="02010609060101010101" charset="-122"/>
                <a:ea typeface="黑体" panose="02010609060101010101" charset="-122"/>
              </a:rPr>
              <a:t>鞍马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zh-CN" sz="3500" b="1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zh-CN" sz="3500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从此替爷征。</a:t>
            </a:r>
            <a:endParaRPr lang="en-US" altLang="zh-CN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392" name="文本框 7"/>
          <p:cNvSpPr txBox="1"/>
          <p:nvPr/>
        </p:nvSpPr>
        <p:spPr>
          <a:xfrm>
            <a:off x="6958330" y="1465898"/>
            <a:ext cx="9223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愿意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4" name="文本框 7"/>
          <p:cNvSpPr txBox="1"/>
          <p:nvPr/>
        </p:nvSpPr>
        <p:spPr>
          <a:xfrm>
            <a:off x="8024495" y="1465898"/>
            <a:ext cx="5762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买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7"/>
          <p:cNvSpPr txBox="1"/>
          <p:nvPr/>
        </p:nvSpPr>
        <p:spPr>
          <a:xfrm>
            <a:off x="6958013" y="2423160"/>
            <a:ext cx="4964112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即“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愿为（之）市鞍马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意思是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愿意为（此）去买鞍马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38313" y="1378585"/>
            <a:ext cx="14509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指父亲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/>
      <p:bldP spid="16394" grpId="0"/>
      <p:bldP spid="2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793" name="文本框 9"/>
          <p:cNvSpPr txBox="1"/>
          <p:nvPr/>
        </p:nvSpPr>
        <p:spPr>
          <a:xfrm>
            <a:off x="1593215" y="549275"/>
            <a:ext cx="9258935" cy="5666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zh-CN" sz="3500" b="1" u="sng" dirty="0">
                <a:latin typeface="Times New Roman" panose="02020603050405020304" pitchFamily="18" charset="0"/>
                <a:ea typeface="黑体" panose="02010609060101010101" charset="-122"/>
              </a:rPr>
              <a:t>东</a:t>
            </a:r>
            <a:r>
              <a:rPr lang="zh-CN" altLang="zh-CN" sz="35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市</a:t>
            </a:r>
            <a:r>
              <a:rPr lang="zh-CN" altLang="zh-CN" sz="3500" b="1" u="sng" dirty="0">
                <a:latin typeface="Times New Roman" panose="02020603050405020304" pitchFamily="18" charset="0"/>
                <a:ea typeface="黑体" panose="02010609060101010101" charset="-122"/>
              </a:rPr>
              <a:t>买骏马，西市买鞍鞯，南市买辔头，</a:t>
            </a:r>
            <a:endParaRPr lang="en-US" altLang="zh-CN" sz="3500" b="1" u="sng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3500" b="1" u="sng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500" b="1" u="sng" dirty="0">
                <a:latin typeface="Times New Roman" panose="02020603050405020304" pitchFamily="18" charset="0"/>
                <a:ea typeface="黑体" panose="02010609060101010101" charset="-122"/>
              </a:rPr>
              <a:t>北市买长鞭</a:t>
            </a: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。</a:t>
            </a:r>
            <a:r>
              <a:rPr lang="zh-CN" altLang="zh-CN" sz="35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旦</a:t>
            </a:r>
            <a:r>
              <a:rPr lang="zh-CN" altLang="zh-CN" sz="35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辞</a:t>
            </a: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爷娘</a:t>
            </a:r>
            <a:r>
              <a:rPr lang="zh-CN" altLang="zh-CN" sz="35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去</a:t>
            </a: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zh-CN" altLang="zh-CN" sz="35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暮</a:t>
            </a: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宿黄河边，不闻</a:t>
            </a:r>
            <a:endParaRPr lang="zh-CN" altLang="zh-CN" sz="35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35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爷娘唤女声，</a:t>
            </a:r>
            <a:r>
              <a:rPr lang="zh-CN" altLang="zh-CN" sz="35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但</a:t>
            </a: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闻黄河流水鸣</a:t>
            </a:r>
            <a:r>
              <a:rPr lang="zh-CN" altLang="zh-CN" sz="35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溅溅</a:t>
            </a: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。旦辞黄河</a:t>
            </a:r>
            <a:endParaRPr lang="zh-CN" altLang="zh-CN" sz="35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35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去，暮</a:t>
            </a:r>
            <a:r>
              <a:rPr lang="zh-CN" altLang="zh-CN" sz="35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至</a:t>
            </a: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黑山头，不闻爷娘唤女声，但闻燕山</a:t>
            </a:r>
            <a:endParaRPr lang="zh-CN" altLang="zh-CN" sz="35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35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胡</a:t>
            </a:r>
            <a:r>
              <a:rPr lang="zh-CN" altLang="zh-CN" sz="35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骑</a:t>
            </a: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鸣</a:t>
            </a:r>
            <a:r>
              <a:rPr lang="zh-CN" altLang="zh-CN" sz="35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啾啾</a:t>
            </a: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。</a:t>
            </a:r>
            <a:endParaRPr lang="en-US" altLang="zh-CN" sz="35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74148" y="2338388"/>
            <a:ext cx="9429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早晨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771" name="文本框 1"/>
          <p:cNvSpPr txBox="1"/>
          <p:nvPr/>
        </p:nvSpPr>
        <p:spPr>
          <a:xfrm>
            <a:off x="1789113" y="6024880"/>
            <a:ext cx="936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战马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5" name="文本框 1"/>
          <p:cNvSpPr txBox="1"/>
          <p:nvPr/>
        </p:nvSpPr>
        <p:spPr>
          <a:xfrm>
            <a:off x="4341178" y="3575685"/>
            <a:ext cx="5762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只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2726055" y="201613"/>
            <a:ext cx="9429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集市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6055995" y="2338388"/>
            <a:ext cx="9429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离开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4760278" y="2338705"/>
            <a:ext cx="9429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告辞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98970" y="2338388"/>
            <a:ext cx="9429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晚上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41270" y="1189355"/>
            <a:ext cx="7294880" cy="521970"/>
          </a:xfrm>
          <a:prstGeom prst="rect">
            <a:avLst/>
          </a:prstGeom>
          <a:noFill/>
          <a:ln w="12700" cap="flat" cmpd="sng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互文：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（木兰）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到各处街市购买鞍马等战具。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8"/>
          <p:cNvSpPr txBox="1">
            <a:spLocks noChangeArrowheads="1"/>
          </p:cNvSpPr>
          <p:nvPr/>
        </p:nvSpPr>
        <p:spPr bwMode="auto">
          <a:xfrm>
            <a:off x="7418705" y="3575685"/>
            <a:ext cx="13849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+mj-ea"/>
                <a:ea typeface="+mj-ea"/>
                <a:sym typeface="宋体" panose="02010600030101010101" pitchFamily="2" charset="-122"/>
              </a:rPr>
              <a:t>水流</a:t>
            </a:r>
            <a:r>
              <a:rPr lang="zh-CN" altLang="en-US" sz="2800" b="1" dirty="0" smtClean="0">
                <a:solidFill>
                  <a:srgbClr val="0000FF"/>
                </a:solidFill>
                <a:latin typeface="+mj-ea"/>
                <a:ea typeface="+mj-ea"/>
                <a:sym typeface="宋体" panose="02010600030101010101" pitchFamily="2" charset="-122"/>
              </a:rPr>
              <a:t>声</a:t>
            </a:r>
            <a:endParaRPr lang="zh-CN" altLang="en-US" sz="2800" b="1" dirty="0">
              <a:solidFill>
                <a:srgbClr val="0000FF"/>
              </a:solidFill>
              <a:latin typeface="+mj-ea"/>
              <a:ea typeface="+mj-ea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055620" y="6024880"/>
            <a:ext cx="214503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马叫的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声音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2951798" y="4768850"/>
            <a:ext cx="936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到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2771" grpId="0"/>
      <p:bldP spid="18445" grpId="0"/>
      <p:bldP spid="4" grpId="0"/>
      <p:bldP spid="5" grpId="0"/>
      <p:bldP spid="6" grpId="0"/>
      <p:bldP spid="7" grpId="0"/>
      <p:bldP spid="8" grpId="0" bldLvl="0" animBg="1"/>
      <p:bldP spid="3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841" name="文本框 3"/>
          <p:cNvSpPr txBox="1"/>
          <p:nvPr/>
        </p:nvSpPr>
        <p:spPr>
          <a:xfrm>
            <a:off x="1562100" y="1663700"/>
            <a:ext cx="9112250" cy="2084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万里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赴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戎机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zh-CN" sz="3600" b="1" u="sng" dirty="0">
                <a:latin typeface="黑体" panose="02010609060101010101" charset="-122"/>
                <a:ea typeface="黑体" panose="02010609060101010101" charset="-122"/>
              </a:rPr>
              <a:t>关山</a:t>
            </a:r>
            <a:r>
              <a:rPr lang="zh-CN" altLang="zh-CN" sz="36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度</a:t>
            </a:r>
            <a:r>
              <a:rPr lang="zh-CN" altLang="zh-CN" sz="3600" b="1" u="sng" dirty="0">
                <a:latin typeface="黑体" panose="02010609060101010101" charset="-122"/>
                <a:ea typeface="黑体" panose="02010609060101010101" charset="-122"/>
              </a:rPr>
              <a:t>若飞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朔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气传金柝，</a:t>
            </a: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寒光照铁衣。</a:t>
            </a:r>
            <a:r>
              <a:rPr lang="zh-CN" altLang="zh-CN" sz="3600" b="1" u="sng" dirty="0">
                <a:latin typeface="黑体" panose="02010609060101010101" charset="-122"/>
                <a:ea typeface="黑体" panose="02010609060101010101" charset="-122"/>
              </a:rPr>
              <a:t>将军百战死，壮士十年归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en-US" altLang="zh-CN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578" name="文本框 5"/>
          <p:cNvSpPr txBox="1"/>
          <p:nvPr/>
        </p:nvSpPr>
        <p:spPr>
          <a:xfrm>
            <a:off x="7918450" y="1341438"/>
            <a:ext cx="10080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北方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79" name="文本框 3"/>
          <p:cNvSpPr txBox="1"/>
          <p:nvPr/>
        </p:nvSpPr>
        <p:spPr>
          <a:xfrm>
            <a:off x="3287713" y="1341438"/>
            <a:ext cx="10080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奔赴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81" name="文本框 1"/>
          <p:cNvSpPr txBox="1"/>
          <p:nvPr/>
        </p:nvSpPr>
        <p:spPr>
          <a:xfrm>
            <a:off x="6038850" y="1341438"/>
            <a:ext cx="9048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越过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3975100" y="2346325"/>
            <a:ext cx="10080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战事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8007" name="文本框 7"/>
          <p:cNvSpPr txBox="1"/>
          <p:nvPr/>
        </p:nvSpPr>
        <p:spPr>
          <a:xfrm>
            <a:off x="5202555" y="2346325"/>
            <a:ext cx="28797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即“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若飞度关山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95775" y="3644265"/>
            <a:ext cx="5437505" cy="1014730"/>
          </a:xfrm>
          <a:prstGeom prst="rect">
            <a:avLst/>
          </a:prstGeom>
          <a:noFill/>
          <a:ln w="12700" cap="flat" cmpd="sng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互文：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将士们征战多年</a:t>
            </a:r>
            <a:r>
              <a:rPr lang="en-US" altLang="zh-CN" sz="32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身经百战</a:t>
            </a:r>
            <a:r>
              <a:rPr lang="en-US" altLang="zh-CN" sz="28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有的战死沙场</a:t>
            </a:r>
            <a:r>
              <a:rPr lang="en-US" altLang="zh-CN" sz="28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有的胜利归来。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8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  <p:bldP spid="24581" grpId="0"/>
      <p:bldP spid="2" grpId="0"/>
      <p:bldP spid="128007" grpId="0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65" name="文本框 3"/>
          <p:cNvSpPr txBox="1"/>
          <p:nvPr/>
        </p:nvSpPr>
        <p:spPr>
          <a:xfrm>
            <a:off x="1541463" y="1263650"/>
            <a:ext cx="9151937" cy="36918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归来见天子，天子坐明堂。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策勋</a:t>
            </a:r>
            <a:r>
              <a:rPr lang="zh-CN" altLang="zh-CN" sz="36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十二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转，</a:t>
            </a: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赏赐</a:t>
            </a:r>
            <a:r>
              <a:rPr lang="zh-CN" altLang="zh-CN" sz="36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百千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强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。可汗问所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欲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，木兰不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用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尚书郎，</a:t>
            </a: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6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愿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驰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千里足，送儿还故乡。</a:t>
            </a:r>
            <a:endParaRPr lang="en-US" altLang="zh-CN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842" name="文本框 5"/>
          <p:cNvSpPr txBox="1"/>
          <p:nvPr/>
        </p:nvSpPr>
        <p:spPr>
          <a:xfrm>
            <a:off x="7972425" y="942340"/>
            <a:ext cx="24114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记功。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策</a:t>
            </a:r>
            <a:r>
              <a:rPr lang="en-US" altLang="zh-CN" sz="28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记。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2" name="文本框 4"/>
          <p:cNvSpPr txBox="1"/>
          <p:nvPr/>
        </p:nvSpPr>
        <p:spPr>
          <a:xfrm>
            <a:off x="3306445" y="3362960"/>
            <a:ext cx="936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有余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6" name="文本框 7"/>
          <p:cNvSpPr txBox="1"/>
          <p:nvPr/>
        </p:nvSpPr>
        <p:spPr>
          <a:xfrm>
            <a:off x="1395413" y="3816350"/>
            <a:ext cx="11096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希望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8" name="文本框 8"/>
          <p:cNvSpPr txBox="1"/>
          <p:nvPr/>
        </p:nvSpPr>
        <p:spPr>
          <a:xfrm>
            <a:off x="2505075" y="2423478"/>
            <a:ext cx="9731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很多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7"/>
          <p:cNvSpPr txBox="1"/>
          <p:nvPr/>
        </p:nvSpPr>
        <p:spPr>
          <a:xfrm>
            <a:off x="8300085" y="3362643"/>
            <a:ext cx="11096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愿做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9043988" y="1901825"/>
            <a:ext cx="9731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很大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7"/>
          <p:cNvSpPr txBox="1"/>
          <p:nvPr/>
        </p:nvSpPr>
        <p:spPr>
          <a:xfrm>
            <a:off x="6002020" y="2423795"/>
            <a:ext cx="11096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想要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7"/>
          <p:cNvSpPr txBox="1"/>
          <p:nvPr/>
        </p:nvSpPr>
        <p:spPr>
          <a:xfrm>
            <a:off x="2062163" y="4805363"/>
            <a:ext cx="18589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赶马快跑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27652" grpId="0"/>
      <p:bldP spid="27656" grpId="0"/>
      <p:bldP spid="27658" grpId="0"/>
      <p:bldP spid="2" grpId="0"/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7889" name="文本框 3"/>
          <p:cNvSpPr txBox="1"/>
          <p:nvPr/>
        </p:nvSpPr>
        <p:spPr>
          <a:xfrm>
            <a:off x="1055370" y="1484630"/>
            <a:ext cx="9813290" cy="3412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爷娘闻女来，出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郭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相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扶将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；阿姊闻妹来，</a:t>
            </a: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当户理红妆；小弟闻姊来，磨刀霍霍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向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猪羊。</a:t>
            </a: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endParaRPr lang="zh-CN" altLang="zh-CN" sz="3600" b="1" u="sng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600" b="1" u="sng" dirty="0">
                <a:latin typeface="黑体" panose="02010609060101010101" charset="-122"/>
                <a:ea typeface="黑体" panose="02010609060101010101" charset="-122"/>
              </a:rPr>
              <a:t>开我东阁门，坐我西阁床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en-US" altLang="zh-CN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19053" y="1140778"/>
            <a:ext cx="10398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外城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699" name="文本框 4"/>
          <p:cNvSpPr txBox="1"/>
          <p:nvPr/>
        </p:nvSpPr>
        <p:spPr>
          <a:xfrm>
            <a:off x="8318183" y="3413760"/>
            <a:ext cx="10080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对着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50305" y="2087245"/>
            <a:ext cx="965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扶持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5370" y="4782185"/>
            <a:ext cx="7698740" cy="521970"/>
          </a:xfrm>
          <a:prstGeom prst="rect">
            <a:avLst/>
          </a:prstGeom>
          <a:noFill/>
          <a:ln w="12700" cap="flat" cmpd="sng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互文：（木兰）每间房子都要开了门进去看看。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9699" grpId="0"/>
      <p:bldP spid="2" grpId="0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8913" name="文本框 3"/>
          <p:cNvSpPr txBox="1"/>
          <p:nvPr/>
        </p:nvSpPr>
        <p:spPr>
          <a:xfrm>
            <a:off x="991235" y="1196975"/>
            <a:ext cx="96259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脱我战时袍，</a:t>
            </a:r>
            <a:r>
              <a:rPr lang="zh-CN" altLang="zh-CN" sz="35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著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我旧时</a:t>
            </a:r>
            <a:r>
              <a:rPr lang="zh-CN" altLang="zh-CN" sz="35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裳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zh-CN" altLang="zh-CN" sz="3500" b="1" u="sng" dirty="0">
                <a:latin typeface="黑体" panose="02010609060101010101" charset="-122"/>
                <a:ea typeface="黑体" panose="02010609060101010101" charset="-122"/>
              </a:rPr>
              <a:t>当窗理</a:t>
            </a:r>
            <a:r>
              <a:rPr lang="zh-CN" altLang="zh-CN" sz="35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云</a:t>
            </a:r>
            <a:r>
              <a:rPr lang="zh-CN" altLang="zh-CN" sz="3500" b="1" u="sng" dirty="0">
                <a:latin typeface="黑体" panose="02010609060101010101" charset="-122"/>
                <a:ea typeface="黑体" panose="02010609060101010101" charset="-122"/>
              </a:rPr>
              <a:t>鬓，对镜</a:t>
            </a:r>
            <a:r>
              <a:rPr lang="zh-CN" altLang="zh-CN" sz="35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帖</a:t>
            </a:r>
            <a:endParaRPr lang="zh-CN" altLang="zh-CN" sz="3500" b="1" u="sng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endParaRPr lang="zh-CN" altLang="zh-CN" sz="3500" b="1" u="sng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endParaRPr lang="zh-CN" altLang="zh-CN" sz="3500" b="1" u="sng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500" b="1" u="sng" dirty="0">
                <a:latin typeface="黑体" panose="02010609060101010101" charset="-122"/>
                <a:ea typeface="黑体" panose="02010609060101010101" charset="-122"/>
              </a:rPr>
              <a:t>花黄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。出门看</a:t>
            </a:r>
            <a:r>
              <a:rPr lang="zh-CN" altLang="zh-CN" sz="35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火伴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，火伴皆惊忙：同</a:t>
            </a:r>
            <a:r>
              <a:rPr lang="zh-CN" altLang="zh-CN" sz="35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行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十二年，</a:t>
            </a:r>
            <a:endParaRPr lang="zh-CN" altLang="zh-CN" sz="35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endParaRPr lang="zh-CN" altLang="zh-CN" sz="35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不知木兰是女郎。</a:t>
            </a:r>
            <a:endParaRPr lang="en-US" altLang="zh-CN" sz="35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962" name="文本框 3"/>
          <p:cNvSpPr txBox="1"/>
          <p:nvPr/>
        </p:nvSpPr>
        <p:spPr>
          <a:xfrm>
            <a:off x="3709035" y="908050"/>
            <a:ext cx="6651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穿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94075" y="3780155"/>
            <a:ext cx="22574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军中的同伴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69475" y="908050"/>
            <a:ext cx="20526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同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贴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2800" b="1" dirty="0">
              <a:solidFill>
                <a:srgbClr val="0000FF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7893" name="文本框 5"/>
          <p:cNvSpPr txBox="1"/>
          <p:nvPr/>
        </p:nvSpPr>
        <p:spPr>
          <a:xfrm>
            <a:off x="7501255" y="907733"/>
            <a:ext cx="1654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像云那样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95720" y="1798955"/>
            <a:ext cx="4803775" cy="953135"/>
          </a:xfrm>
          <a:prstGeom prst="rect">
            <a:avLst/>
          </a:prstGeom>
          <a:noFill/>
          <a:ln w="12700" cap="flat" cmpd="sng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互文：（木兰）当着窗户</a:t>
            </a:r>
            <a:r>
              <a:rPr lang="en-US" altLang="zh-CN" sz="28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对着镜子</a:t>
            </a:r>
            <a:r>
              <a:rPr lang="en-US" altLang="zh-CN" sz="28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先理云鬓</a:t>
            </a:r>
            <a:r>
              <a:rPr lang="en-US" altLang="zh-CN" sz="28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3300"/>
                </a:solidFill>
                <a:latin typeface="+mj-ea"/>
                <a:ea typeface="+mj-ea"/>
                <a:sym typeface="宋体" panose="02010600030101010101" pitchFamily="2" charset="-122"/>
              </a:rPr>
              <a:t>后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贴花黄。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44485" y="3780155"/>
            <a:ext cx="10350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行伍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5" grpId="0"/>
      <p:bldP spid="2" grpId="0"/>
      <p:bldP spid="37893" grpId="0"/>
      <p:bldP spid="6" grpId="0" bldLvl="0" animBg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9937" name="文本框 3"/>
          <p:cNvSpPr txBox="1"/>
          <p:nvPr/>
        </p:nvSpPr>
        <p:spPr>
          <a:xfrm>
            <a:off x="2076450" y="1011238"/>
            <a:ext cx="7943850" cy="258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雄兔脚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扑朔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，雌兔眼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迷离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；双兔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傍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地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走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安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能辨我是雄雌？</a:t>
            </a: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TextBox 20"/>
          <p:cNvSpPr txBox="1"/>
          <p:nvPr/>
        </p:nvSpPr>
        <p:spPr>
          <a:xfrm>
            <a:off x="4537393" y="1775460"/>
            <a:ext cx="10096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动弹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3797" name="TextBox 21"/>
          <p:cNvSpPr txBox="1"/>
          <p:nvPr/>
        </p:nvSpPr>
        <p:spPr>
          <a:xfrm>
            <a:off x="7175500" y="1775460"/>
            <a:ext cx="12969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眯着眼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3798" name="TextBox 22"/>
          <p:cNvSpPr txBox="1"/>
          <p:nvPr/>
        </p:nvSpPr>
        <p:spPr>
          <a:xfrm>
            <a:off x="1833245" y="2449195"/>
            <a:ext cx="10080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靠近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323" name="TextBox 22"/>
          <p:cNvSpPr txBox="1"/>
          <p:nvPr/>
        </p:nvSpPr>
        <p:spPr>
          <a:xfrm>
            <a:off x="3060383" y="3392170"/>
            <a:ext cx="5762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跑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3800" name="TextBox 22"/>
          <p:cNvSpPr txBox="1"/>
          <p:nvPr/>
        </p:nvSpPr>
        <p:spPr>
          <a:xfrm>
            <a:off x="3855403" y="3392170"/>
            <a:ext cx="12239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怎么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3" grpId="0"/>
      <p:bldP spid="33797" grpId="0"/>
      <p:bldP spid="33798" grpId="0"/>
      <p:bldP spid="12323" grpId="0"/>
      <p:bldP spid="3380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671252" y="585234"/>
            <a:ext cx="2792615" cy="713740"/>
            <a:chOff x="2371" y="690"/>
            <a:chExt cx="3471" cy="1124"/>
          </a:xfrm>
        </p:grpSpPr>
        <p:sp>
          <p:nvSpPr>
            <p:cNvPr id="11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2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布置作业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31403" y="2150953"/>
            <a:ext cx="10729383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en-US" altLang="zh-CN" sz="3200" b="1" dirty="0" smtClean="0">
                <a:latin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</a:rPr>
              <a:t>找出通假字、一词多义和词类活用的词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并解释其意思</a:t>
            </a:r>
            <a:r>
              <a:rPr lang="en-US" altLang="en-US" sz="3200" b="1" dirty="0" smtClean="0">
                <a:latin typeface="宋体" panose="02010600030101010101" pitchFamily="2" charset="-122"/>
              </a:rPr>
              <a:t>。</a:t>
            </a:r>
            <a:endParaRPr lang="en-US" altLang="en-US" sz="3200" b="1" dirty="0"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en-US" altLang="zh-CN" sz="3200" b="1" dirty="0" smtClean="0">
                <a:latin typeface="宋体" panose="02010600030101010101" pitchFamily="2" charset="-122"/>
              </a:rPr>
              <a:t>.</a:t>
            </a:r>
            <a:r>
              <a:rPr lang="zh-CN" sz="3200" b="1" dirty="0" smtClean="0">
                <a:latin typeface="宋体" panose="02010600030101010101" pitchFamily="2" charset="-122"/>
              </a:rPr>
              <a:t>完成作业本</a:t>
            </a:r>
            <a:r>
              <a:rPr lang="zh-CN" sz="3200" b="1" dirty="0" smtClean="0">
                <a:latin typeface="宋体" panose="02010600030101010101" pitchFamily="2" charset="-122"/>
              </a:rPr>
              <a:t>预学一和任务二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3</a:t>
            </a:r>
            <a:r>
              <a:rPr lang="en-US" altLang="zh-CN" sz="3200" b="1" dirty="0" smtClean="0">
                <a:latin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解释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出自本文的成语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并用该成语造句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26" y="234928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51489" y="1351530"/>
            <a:ext cx="1808480" cy="730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通假字</a:t>
            </a:r>
            <a:endParaRPr lang="zh-CN" altLang="zh-CN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43902" y="1351058"/>
            <a:ext cx="2224405" cy="730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just">
              <a:lnSpc>
                <a:spcPct val="13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对镜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帖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花黄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6320" y="1498600"/>
            <a:ext cx="233553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同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“贴”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粘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贴</a:t>
            </a:r>
            <a:endParaRPr lang="zh-CN" altLang="en-US" sz="3200"/>
          </a:p>
        </p:txBody>
      </p:sp>
      <p:grpSp>
        <p:nvGrpSpPr>
          <p:cNvPr id="2" name="组合 1"/>
          <p:cNvGrpSpPr/>
          <p:nvPr/>
        </p:nvGrpSpPr>
        <p:grpSpPr>
          <a:xfrm>
            <a:off x="671252" y="585234"/>
            <a:ext cx="2792615" cy="713740"/>
            <a:chOff x="2371" y="690"/>
            <a:chExt cx="3471" cy="1124"/>
          </a:xfrm>
        </p:grpSpPr>
        <p:sp>
          <p:nvSpPr>
            <p:cNvPr id="11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2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展示作业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151233" y="2417344"/>
            <a:ext cx="2216785" cy="780415"/>
          </a:xfrm>
          <a:prstGeom prst="rect">
            <a:avLst/>
          </a:prstGeom>
        </p:spPr>
        <p:txBody>
          <a:bodyPr wrap="none">
            <a:spAutoFit/>
          </a:bodyPr>
          <a:p>
            <a:pPr algn="just">
              <a:lnSpc>
                <a:spcPct val="14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一词多义</a:t>
            </a:r>
            <a:endParaRPr lang="en-US" altLang="zh-CN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1006793" y="3381058"/>
            <a:ext cx="333375" cy="104616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7241223" y="3381058"/>
            <a:ext cx="333375" cy="104616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1006793" y="4875848"/>
            <a:ext cx="333375" cy="104616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7241223" y="4875848"/>
            <a:ext cx="333375" cy="104616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010" name="文本框 8"/>
          <p:cNvSpPr txBox="1"/>
          <p:nvPr/>
        </p:nvSpPr>
        <p:spPr>
          <a:xfrm>
            <a:off x="1151255" y="3027998"/>
            <a:ext cx="61817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愿为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市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鞍马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市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买骏马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3015" name="文本框 4"/>
          <p:cNvSpPr txBox="1"/>
          <p:nvPr/>
        </p:nvSpPr>
        <p:spPr>
          <a:xfrm>
            <a:off x="7425055" y="3027998"/>
            <a:ext cx="61817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愿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为市鞍马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愿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驰千里足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3019" name="文本框 4"/>
          <p:cNvSpPr txBox="1"/>
          <p:nvPr/>
        </p:nvSpPr>
        <p:spPr>
          <a:xfrm>
            <a:off x="1151255" y="4596448"/>
            <a:ext cx="22320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昨夜见军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帖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对镜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帖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花黄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8" name="文本框 4"/>
          <p:cNvSpPr txBox="1"/>
          <p:nvPr/>
        </p:nvSpPr>
        <p:spPr>
          <a:xfrm>
            <a:off x="7425055" y="4596448"/>
            <a:ext cx="61817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不闻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机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杼声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万里赴戎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机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463925" y="3197860"/>
            <a:ext cx="6902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买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83280" y="3944620"/>
            <a:ext cx="10001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集市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594850" y="3197860"/>
            <a:ext cx="99377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愿意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610090" y="3944620"/>
            <a:ext cx="9785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希望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6884" name="文本框 12"/>
          <p:cNvSpPr txBox="1"/>
          <p:nvPr/>
        </p:nvSpPr>
        <p:spPr>
          <a:xfrm>
            <a:off x="3463925" y="4768215"/>
            <a:ext cx="10033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文告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463925" y="5523230"/>
            <a:ext cx="219392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同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贴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粘</a:t>
            </a:r>
            <a:r>
              <a:rPr lang="zh-CN" altLang="en-US" sz="3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贴</a:t>
            </a:r>
            <a:endParaRPr lang="zh-CN" altLang="en-US" sz="3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610090" y="4768215"/>
            <a:ext cx="144272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织布机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610090" y="5523230"/>
            <a:ext cx="9823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事务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" fill="hold"/>
                                        <p:tgtEl>
                                          <p:spTgt spid="3688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19" grpId="0"/>
      <p:bldP spid="20" grpId="0"/>
      <p:bldP spid="21" grpId="0"/>
      <p:bldP spid="22" grpId="0"/>
      <p:bldP spid="36884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49960" y="1506855"/>
            <a:ext cx="9706610" cy="4225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en-US" altLang="zh-CN" sz="3200" b="1" dirty="0" smtClean="0">
                <a:latin typeface="宋体" panose="02010600030101010101" pitchFamily="2" charset="-122"/>
              </a:rPr>
              <a:t>.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借助注释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疏通文意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整体把握故事情节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理解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诗歌的详略得当的叙事方法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en-US" altLang="zh-CN" sz="3200" b="1" dirty="0" smtClean="0">
                <a:latin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反复朗读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诗歌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体会诗歌刚健明朗、质朴自然的民歌情味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了解乐府诗的特点和常用的修辞手法</a:t>
            </a:r>
            <a:r>
              <a:rPr lang="en-US" altLang="en-US" sz="3200" b="1" dirty="0" smtClean="0">
                <a:latin typeface="宋体" panose="02010600030101010101" pitchFamily="2" charset="-122"/>
                <a:sym typeface="+mn-ea"/>
              </a:rPr>
              <a:t>。</a:t>
            </a:r>
            <a:endParaRPr lang="en-US" altLang="en-US" sz="3200" b="1" dirty="0" smtClean="0">
              <a:latin typeface="宋体" panose="02010600030101010101" pitchFamily="2" charset="-122"/>
              <a:sym typeface="+mn-ea"/>
            </a:endParaRPr>
          </a:p>
          <a:p>
            <a:pPr algn="just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3</a:t>
            </a:r>
            <a:r>
              <a:rPr lang="en-US" altLang="zh-CN" sz="3200" b="1" dirty="0" smtClean="0">
                <a:latin typeface="宋体" panose="02010600030101010101" pitchFamily="2" charset="-122"/>
              </a:rPr>
              <a:t>.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品读重点诗句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多角度、立体地赏析人物形象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把握人物形象的特点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。</a:t>
            </a:r>
            <a:endParaRPr lang="en-US" altLang="zh-CN" sz="3200" b="1" dirty="0" smtClean="0"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宋体" panose="02010600030101010101" pitchFamily="2" charset="-122"/>
              </a:rPr>
              <a:t>4.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感</a:t>
            </a:r>
            <a:r>
              <a:rPr lang="zh-CN" altLang="en-US" sz="3200" b="1" dirty="0">
                <a:latin typeface="宋体" panose="02010600030101010101" pitchFamily="2" charset="-122"/>
              </a:rPr>
              <a:t>受花木兰的巾帼英雄形象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</a:rPr>
              <a:t>体会</a:t>
            </a:r>
            <a:r>
              <a:rPr lang="zh-CN" altLang="en-US" sz="3200" b="1" dirty="0">
                <a:latin typeface="宋体" panose="02010600030101010101" pitchFamily="2" charset="-122"/>
              </a:rPr>
              <a:t>爱国情怀。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30251" y="445888"/>
            <a:ext cx="2792615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5059" name="文本框 2"/>
          <p:cNvSpPr txBox="1"/>
          <p:nvPr/>
        </p:nvSpPr>
        <p:spPr>
          <a:xfrm>
            <a:off x="2994660" y="4403090"/>
            <a:ext cx="44507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出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郭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相扶将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2231" name="文本框 5"/>
          <p:cNvSpPr txBox="1"/>
          <p:nvPr/>
        </p:nvSpPr>
        <p:spPr>
          <a:xfrm>
            <a:off x="5479415" y="4556760"/>
            <a:ext cx="12331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外城</a:t>
            </a:r>
            <a:r>
              <a:rPr lang="zh-CN" altLang="en-US" sz="3000" b="1" dirty="0">
                <a:latin typeface="宋体" panose="02010600030101010101" pitchFamily="2" charset="-122"/>
              </a:rPr>
              <a:t>        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2" name="文本框 5"/>
          <p:cNvSpPr txBox="1"/>
          <p:nvPr/>
        </p:nvSpPr>
        <p:spPr>
          <a:xfrm>
            <a:off x="3719830" y="5109845"/>
            <a:ext cx="12331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很多</a:t>
            </a:r>
            <a:r>
              <a:rPr lang="zh-CN" altLang="en-US" sz="3000" b="1" dirty="0">
                <a:latin typeface="宋体" panose="02010600030101010101" pitchFamily="2" charset="-122"/>
              </a:rPr>
              <a:t>        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4" name="文本框 5"/>
          <p:cNvSpPr txBox="1"/>
          <p:nvPr/>
        </p:nvSpPr>
        <p:spPr>
          <a:xfrm>
            <a:off x="9620250" y="5109845"/>
            <a:ext cx="12331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记</a:t>
            </a:r>
            <a:r>
              <a:rPr lang="zh-CN" altLang="en-US" sz="3000" b="1" dirty="0">
                <a:latin typeface="宋体" panose="02010600030101010101" pitchFamily="2" charset="-122"/>
              </a:rPr>
              <a:t>        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7216775" y="5731510"/>
            <a:ext cx="12331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门</a:t>
            </a:r>
            <a:r>
              <a:rPr lang="zh-CN" altLang="en-US" sz="3000" b="1" dirty="0">
                <a:latin typeface="宋体" panose="02010600030101010101" pitchFamily="2" charset="-122"/>
              </a:rPr>
              <a:t>        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77853" y="289459"/>
            <a:ext cx="2216785" cy="780415"/>
          </a:xfrm>
          <a:prstGeom prst="rect">
            <a:avLst/>
          </a:prstGeom>
        </p:spPr>
        <p:txBody>
          <a:bodyPr wrap="none">
            <a:spAutoFit/>
          </a:bodyPr>
          <a:p>
            <a:pPr algn="just">
              <a:lnSpc>
                <a:spcPct val="14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古今异义</a:t>
            </a:r>
            <a:endParaRPr lang="en-US" altLang="zh-CN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1" grpId="0"/>
      <p:bldP spid="2" grpId="0"/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216929" y="5219314"/>
            <a:ext cx="9419167" cy="1153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lvl="1" algn="just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省</a:t>
            </a:r>
            <a:r>
              <a:rPr lang="zh-CN" altLang="en-US" sz="30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略句</a:t>
            </a:r>
            <a:endParaRPr lang="zh-CN" altLang="en-US" sz="30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lvl="1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愿为市</a:t>
            </a:r>
            <a:r>
              <a:rPr lang="zh-CN" altLang="en-US" sz="30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鞍马</a:t>
            </a:r>
            <a:r>
              <a:rPr lang="zh-CN" altLang="en-US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Yu Gothic" panose="020B0400000000000000" charset="-128"/>
                <a:cs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Yu Gothic" panose="020B0400000000000000" charset="-128"/>
                <a:cs typeface="Arial" panose="020B0604020202020204" pitchFamily="34" charset="0"/>
              </a:rPr>
              <a:t>为”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后省略</a:t>
            </a:r>
            <a:r>
              <a:rPr lang="en-US" altLang="zh-CN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Yu Gothic" panose="020B0400000000000000" charset="-128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之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Yu Gothic" panose="020B0400000000000000" charset="-128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28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指代父从军这件事</a:t>
            </a:r>
            <a:r>
              <a:rPr lang="zh-CN" altLang="en-US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en-US" sz="30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62159" y="486489"/>
            <a:ext cx="2216785" cy="7804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4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词类活用</a:t>
            </a:r>
            <a:endParaRPr lang="en-US" altLang="zh-CN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56527" y="1165096"/>
            <a:ext cx="6096000" cy="1470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1" algn="just">
              <a:lnSpc>
                <a:spcPct val="14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1.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策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勋十二转</a:t>
            </a:r>
            <a:r>
              <a:rPr lang="zh-CN" altLang="en-US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endParaRPr lang="en-US" altLang="zh-CN" sz="32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marL="0" lvl="1" algn="just">
              <a:lnSpc>
                <a:spcPct val="14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当窗理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云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鬓</a:t>
            </a:r>
            <a:r>
              <a:rPr lang="zh-CN" altLang="en-US" sz="28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2211" y="3261473"/>
            <a:ext cx="2216785" cy="7804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just">
              <a:lnSpc>
                <a:spcPct val="14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文言句式</a:t>
            </a:r>
            <a:endParaRPr lang="en-US" altLang="zh-CN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130" name="文本框 7"/>
          <p:cNvSpPr txBox="1"/>
          <p:nvPr/>
        </p:nvSpPr>
        <p:spPr>
          <a:xfrm>
            <a:off x="4177665" y="1326515"/>
            <a:ext cx="28892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名词作动词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记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48135" name="文本框 5"/>
          <p:cNvSpPr txBox="1"/>
          <p:nvPr/>
        </p:nvSpPr>
        <p:spPr>
          <a:xfrm>
            <a:off x="4051300" y="1989455"/>
            <a:ext cx="447357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名词作状语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像云那样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26488" y="3940155"/>
            <a:ext cx="9509053" cy="1198880"/>
          </a:xfrm>
          <a:prstGeom prst="rect">
            <a:avLst/>
          </a:prstGeom>
        </p:spPr>
        <p:txBody>
          <a:bodyPr wrap="square">
            <a:spAutoFit/>
          </a:bodyPr>
          <a:p>
            <a:pPr lvl="1" indent="-279400">
              <a:lnSpc>
                <a:spcPct val="120000"/>
              </a:lnSpc>
            </a:pPr>
            <a:r>
              <a:rPr lang="zh-CN" altLang="en-US" sz="3000" b="1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</a:rPr>
              <a:t>倒装句</a:t>
            </a:r>
            <a:endParaRPr lang="zh-CN" altLang="en-US" sz="3000" b="1" dirty="0">
              <a:solidFill>
                <a:srgbClr val="323232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1" indent="-279400">
              <a:lnSpc>
                <a:spcPct val="120000"/>
              </a:lnSpc>
            </a:pPr>
            <a:r>
              <a:rPr lang="zh-CN" altLang="en-US" sz="3000" b="1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</a:rPr>
              <a:t>问女何所思</a:t>
            </a:r>
            <a:r>
              <a:rPr lang="zh-CN" altLang="en-US" sz="3000" b="1" dirty="0">
                <a:solidFill>
                  <a:srgbClr val="32323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宾语前置句</a:t>
            </a:r>
            <a:r>
              <a:rPr lang="en-US" altLang="zh-CN" sz="28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应为</a:t>
            </a:r>
            <a:r>
              <a:rPr lang="en-US" altLang="zh-CN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Yu Gothic" panose="020B0400000000000000" charset="-128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问女所思何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Yu Gothic" panose="020B0400000000000000" charset="-128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en-US" sz="30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48130" grpId="0"/>
      <p:bldP spid="48135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49935" y="2092960"/>
            <a:ext cx="10971530" cy="2011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lvl="2" indent="-279400" eaLnBrk="1" hangingPunct="1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1</a:t>
            </a:r>
            <a:r>
              <a:rPr lang="en-US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磨刀霍霍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marL="457200" lvl="2" indent="-279400" eaLnBrk="1" hangingPunct="1">
              <a:lnSpc>
                <a:spcPct val="130000"/>
              </a:lnSpc>
            </a:pP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marL="457200" lvl="2" indent="-279400" eaLnBrk="1" hangingPunct="1">
              <a:lnSpc>
                <a:spcPct val="13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扑朔迷离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97835" y="2128520"/>
            <a:ext cx="7194550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lvl="2" indent="-279400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现多形容敌人在行动前频繁活动。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5240" y="4104005"/>
            <a:ext cx="1061974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如：这本侦探小说案情离奇曲折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扑朔迷离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但读者兴味无穷。</a:t>
            </a:r>
            <a:endParaRPr lang="zh-CN" altLang="en-US" sz="32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algn="l"/>
            <a:endParaRPr lang="zh-CN" altLang="en-US" sz="32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53160" y="2780030"/>
            <a:ext cx="105683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lvl="2" indent="-279400" eaLnBrk="1" hangingPunct="1">
              <a:lnSpc>
                <a:spcPct val="10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如：冷战期间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美国磨刀霍霍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对我国虎视眈眈。</a:t>
            </a:r>
            <a:endParaRPr lang="zh-CN" altLang="en-US" sz="32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70225" y="3373120"/>
            <a:ext cx="7194550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lvl="2" indent="-279400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形容事物错综复杂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难以辨别。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9618" y="1348105"/>
            <a:ext cx="2216785" cy="78041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lvl="0" algn="just">
              <a:lnSpc>
                <a:spcPct val="14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成语积累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9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939483" y="186690"/>
            <a:ext cx="1400175" cy="78041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lvl="1" algn="just">
              <a:lnSpc>
                <a:spcPct val="14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互文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0575" y="967105"/>
            <a:ext cx="10611485" cy="156845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知识卡片：</a:t>
            </a:r>
            <a:endParaRPr lang="zh-CN" altLang="en-US" sz="3200" b="1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互文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也叫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互文见义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,是古诗文中经常运用的一种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修辞手法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:上下文各有交错省却,而又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相互补足、交互见义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endParaRPr lang="en-US" altLang="zh-CN" sz="3200" b="1">
              <a:ea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0870" y="2628900"/>
            <a:ext cx="1097026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如：将军百战死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壮士十年归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东市买骏马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西市买鞍鞯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南市买辔头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北市买长鞭。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2.开我东阁门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坐我西阁床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en-US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3.当窗理云鬓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对镜帖花黄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9800" y="3168015"/>
            <a:ext cx="90144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将士们征战多年</a:t>
            </a:r>
            <a:r>
              <a:rPr lang="en-US" altLang="zh-CN" sz="28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身经百战</a:t>
            </a:r>
            <a:r>
              <a:rPr lang="en-US" altLang="zh-CN" sz="28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有的战死沙场</a:t>
            </a:r>
            <a:r>
              <a:rPr lang="en-US" altLang="zh-CN" sz="28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有的胜利归来。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9800" y="4137025"/>
            <a:ext cx="6228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（木兰）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到各处街市购买鞍马等战具。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9800" y="5053965"/>
            <a:ext cx="6583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（木兰）每间房子都要开了门进去看看。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9800" y="6097905"/>
            <a:ext cx="79476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（木兰）当着窗户</a:t>
            </a:r>
            <a:r>
              <a:rPr lang="en-US" altLang="zh-CN" sz="28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对着镜子</a:t>
            </a:r>
            <a:r>
              <a:rPr lang="en-US" altLang="zh-CN" sz="28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先理云鬓</a:t>
            </a:r>
            <a:r>
              <a:rPr lang="en-US" altLang="zh-CN" sz="28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3300"/>
                </a:solidFill>
                <a:latin typeface="+mj-ea"/>
                <a:ea typeface="+mj-ea"/>
                <a:sym typeface="宋体" panose="02010600030101010101" pitchFamily="2" charset="-122"/>
              </a:rPr>
              <a:t>后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贴花黄。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/>
      <p:bldP spid="4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440708" y="2372853"/>
            <a:ext cx="168324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关键词</a:t>
            </a: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en-US" altLang="zh-CN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忠孝两全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1178835" y="1876169"/>
            <a:ext cx="3431117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导思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这首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诗叙述了一个什么故事？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34"/>
          <p:cNvSpPr>
            <a:spLocks noChangeArrowheads="1"/>
          </p:cNvSpPr>
          <p:nvPr/>
        </p:nvSpPr>
        <p:spPr bwMode="auto">
          <a:xfrm>
            <a:off x="8198427" y="1480211"/>
            <a:ext cx="361434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导思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2:</a:t>
            </a:r>
            <a:r>
              <a:rPr lang="zh-CN" altLang="en-US" sz="2800" b="1" dirty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你认为木兰</a:t>
            </a:r>
            <a:r>
              <a:rPr lang="zh-CN" altLang="en-US" sz="2800" b="1" dirty="0" smtClean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是一</a:t>
            </a:r>
            <a:r>
              <a:rPr lang="zh-CN" altLang="en-US" sz="2800" b="1" dirty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个怎样的人？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1232393" y="3928825"/>
            <a:ext cx="3454400" cy="224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导思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者用木兰这一巾帼英雄的形象，集中体现了中华民族的什么优秀品质？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8104505" y="3751898"/>
            <a:ext cx="3567430" cy="224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导思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本首叙事诗的情节安排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有详有略。请找出相关内容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思考这样安排有何好处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？</a:t>
            </a:r>
            <a:endParaRPr lang="zh-CN" altLang="en-US" sz="28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>
            <a:off x="1515783" y="1711910"/>
            <a:ext cx="3122891" cy="12659"/>
          </a:xfrm>
          <a:prstGeom prst="line">
            <a:avLst/>
          </a:prstGeom>
          <a:noFill/>
          <a:ln w="19050">
            <a:solidFill>
              <a:srgbClr val="00B050"/>
            </a:solidFill>
            <a:prstDash val="sysDot"/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>
            <a:off x="4609952" y="1711910"/>
            <a:ext cx="830756" cy="628758"/>
          </a:xfrm>
          <a:prstGeom prst="line">
            <a:avLst/>
          </a:prstGeom>
          <a:noFill/>
          <a:ln w="19050">
            <a:solidFill>
              <a:srgbClr val="00B050"/>
            </a:solidFill>
            <a:prstDash val="sysDot"/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直接连接符 11"/>
          <p:cNvCxnSpPr>
            <a:cxnSpLocks noChangeShapeType="1"/>
          </p:cNvCxnSpPr>
          <p:nvPr/>
        </p:nvCxnSpPr>
        <p:spPr bwMode="auto">
          <a:xfrm flipH="1">
            <a:off x="7351936" y="1476635"/>
            <a:ext cx="1026520" cy="744344"/>
          </a:xfrm>
          <a:prstGeom prst="line">
            <a:avLst/>
          </a:prstGeom>
          <a:noFill/>
          <a:ln w="19050">
            <a:solidFill>
              <a:srgbClr val="00B050"/>
            </a:solidFill>
            <a:prstDash val="sysDot"/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 flipV="1">
            <a:off x="8290513" y="1420903"/>
            <a:ext cx="3065059" cy="55732"/>
          </a:xfrm>
          <a:prstGeom prst="line">
            <a:avLst/>
          </a:prstGeom>
          <a:noFill/>
          <a:ln w="19050">
            <a:solidFill>
              <a:srgbClr val="00B050"/>
            </a:solidFill>
            <a:prstDash val="sysDot"/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直接连接符 13"/>
          <p:cNvCxnSpPr>
            <a:cxnSpLocks noChangeShapeType="1"/>
          </p:cNvCxnSpPr>
          <p:nvPr/>
        </p:nvCxnSpPr>
        <p:spPr bwMode="auto">
          <a:xfrm flipV="1">
            <a:off x="4080933" y="3261452"/>
            <a:ext cx="1115483" cy="743613"/>
          </a:xfrm>
          <a:prstGeom prst="line">
            <a:avLst/>
          </a:prstGeom>
          <a:noFill/>
          <a:ln w="19050">
            <a:solidFill>
              <a:srgbClr val="00B050"/>
            </a:solidFill>
            <a:prstDash val="sysDot"/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>
            <a:off x="1248834" y="4005064"/>
            <a:ext cx="2832100" cy="0"/>
          </a:xfrm>
          <a:prstGeom prst="line">
            <a:avLst/>
          </a:prstGeom>
          <a:noFill/>
          <a:ln w="19050">
            <a:solidFill>
              <a:srgbClr val="00B050"/>
            </a:solidFill>
            <a:prstDash val="sysDot"/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直接连接符 15"/>
          <p:cNvCxnSpPr>
            <a:cxnSpLocks noChangeShapeType="1"/>
          </p:cNvCxnSpPr>
          <p:nvPr/>
        </p:nvCxnSpPr>
        <p:spPr bwMode="auto">
          <a:xfrm>
            <a:off x="7217325" y="3227212"/>
            <a:ext cx="1073188" cy="447753"/>
          </a:xfrm>
          <a:prstGeom prst="line">
            <a:avLst/>
          </a:prstGeom>
          <a:noFill/>
          <a:ln w="19050">
            <a:solidFill>
              <a:srgbClr val="00B050"/>
            </a:solidFill>
            <a:prstDash val="sysDot"/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直接连接符 16"/>
          <p:cNvCxnSpPr>
            <a:cxnSpLocks noChangeShapeType="1"/>
          </p:cNvCxnSpPr>
          <p:nvPr/>
        </p:nvCxnSpPr>
        <p:spPr bwMode="auto">
          <a:xfrm flipV="1">
            <a:off x="8290513" y="3645024"/>
            <a:ext cx="3194737" cy="29940"/>
          </a:xfrm>
          <a:prstGeom prst="line">
            <a:avLst/>
          </a:prstGeom>
          <a:noFill/>
          <a:ln w="19050">
            <a:solidFill>
              <a:srgbClr val="00B050"/>
            </a:solidFill>
            <a:prstDash val="sysDot"/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988377" y="1159293"/>
            <a:ext cx="9060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事迹</a:t>
            </a:r>
            <a:endParaRPr lang="zh-CN" altLang="en-US" sz="28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9270903" y="953415"/>
            <a:ext cx="10403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形象</a:t>
            </a:r>
            <a:endParaRPr lang="zh-CN" altLang="en-US" sz="28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940985" y="3573016"/>
            <a:ext cx="9060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品质</a:t>
            </a:r>
            <a:endParaRPr lang="zh-CN" altLang="en-US" sz="28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9125149" y="3212977"/>
            <a:ext cx="9060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情节</a:t>
            </a:r>
            <a:endParaRPr lang="zh-CN" altLang="en-US" sz="28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840456" y="5997799"/>
            <a:ext cx="4884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  带着问题读课文</a:t>
            </a:r>
            <a:endParaRPr lang="zh-CN" altLang="en-US" sz="28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76278" y="350195"/>
            <a:ext cx="2792615" cy="713740"/>
            <a:chOff x="2371" y="690"/>
            <a:chExt cx="3471" cy="1124"/>
          </a:xfrm>
        </p:grpSpPr>
        <p:sp>
          <p:nvSpPr>
            <p:cNvPr id="2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2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整体感知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8" grpId="0"/>
      <p:bldP spid="19" grpId="0"/>
      <p:bldP spid="20" grpId="0"/>
      <p:bldP spid="21" grpId="0"/>
      <p:bldP spid="3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1316990" y="768350"/>
            <a:ext cx="6003290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这首诗叙述了一个什么故事？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1005205" y="1668145"/>
            <a:ext cx="6003290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sz="32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一句话概括</a:t>
            </a:r>
            <a:endParaRPr lang="zh-CN" sz="32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1005205" y="3686810"/>
            <a:ext cx="6003290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sz="32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四字词语概括</a:t>
            </a:r>
            <a:endParaRPr lang="zh-CN" sz="32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22040" y="1668145"/>
            <a:ext cx="77616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叙述了木兰女扮男装、代父从军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建立赫赫战功后辞官还乡与亲人团聚的故事。</a:t>
            </a:r>
            <a:endParaRPr lang="zh-CN" altLang="en-US" sz="3200" b="1">
              <a:ln>
                <a:noFill/>
              </a:ln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56660" y="2922905"/>
            <a:ext cx="5193030" cy="3709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家中  停杼叹息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（       ）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行军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     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战场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     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朝堂（       ）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家中（       ）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结尾  以兔为喻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赞美木兰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54270" y="349123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ln>
                  <a:noFill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代父从军</a:t>
            </a:r>
            <a:endParaRPr lang="zh-CN" altLang="en-US" sz="2800" b="1">
              <a:ln>
                <a:noFill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54270" y="401320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ln>
                  <a:noFill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征途思家</a:t>
            </a:r>
            <a:endParaRPr lang="zh-CN" altLang="en-US" sz="2800" b="1">
              <a:ln>
                <a:noFill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54270" y="453517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800" b="1">
                <a:ln>
                  <a:noFill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征战沙场</a:t>
            </a:r>
            <a:endParaRPr lang="zh-CN" altLang="en-US" sz="2800" b="1">
              <a:ln>
                <a:noFill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54270" y="505714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800" b="1">
                <a:ln>
                  <a:noFill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辞官还家</a:t>
            </a:r>
            <a:endParaRPr lang="zh-CN" altLang="en-US" sz="2800" b="1">
              <a:ln>
                <a:noFill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54270" y="557911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800" b="1">
                <a:ln>
                  <a:noFill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家人团聚</a:t>
            </a:r>
            <a:endParaRPr lang="zh-CN" altLang="en-US" sz="2800" b="1">
              <a:ln>
                <a:noFill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0570" y="226695"/>
            <a:ext cx="110153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3200" b="1" dirty="0">
                <a:solidFill>
                  <a:srgbClr val="0D0D0D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altLang="en-US" sz="3200" b="1" dirty="0">
                <a:solidFill>
                  <a:srgbClr val="0D0D0D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你认为木兰</a:t>
            </a:r>
            <a:r>
              <a:rPr lang="zh-CN" altLang="en-US" sz="3200" b="1" dirty="0" smtClean="0">
                <a:solidFill>
                  <a:srgbClr val="0D0D0D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是一</a:t>
            </a:r>
            <a:r>
              <a:rPr lang="zh-CN" altLang="en-US" sz="3200" b="1" dirty="0">
                <a:solidFill>
                  <a:srgbClr val="0D0D0D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个怎样的人？</a:t>
            </a:r>
            <a:r>
              <a:rPr lang="zh-CN" altLang="en-US" sz="3200" b="1" dirty="0">
                <a:solidFill>
                  <a:srgbClr val="0D0D0D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从课文中找出依据。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09220" y="925195"/>
          <a:ext cx="11972925" cy="5217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88690"/>
                <a:gridCol w="8484235"/>
              </a:tblGrid>
              <a:tr h="5181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</a:rPr>
                        <a:t>木兰形象</a:t>
                      </a:r>
                      <a:endParaRPr lang="zh-CN" altLang="en-US" sz="28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</a:rPr>
                        <a:t>课文句子</a:t>
                      </a:r>
                      <a:endParaRPr lang="zh-CN" altLang="en-US" sz="28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</a:tr>
              <a:tr h="518160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553720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518160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518160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1036320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518160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518160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518160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09220" y="1468120"/>
            <a:ext cx="3464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勤劳孝顺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9"/>
          <p:cNvSpPr txBox="1"/>
          <p:nvPr/>
        </p:nvSpPr>
        <p:spPr>
          <a:xfrm>
            <a:off x="3492500" y="1468120"/>
            <a:ext cx="85458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唧唧复唧唧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木兰当户织。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不闻机杼声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唯闻女叹息。</a:t>
            </a:r>
            <a:endParaRPr lang="zh-CN" alt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9220" y="1921510"/>
            <a:ext cx="3465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勇敢坚毅、忠孝两全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9"/>
          <p:cNvSpPr txBox="1"/>
          <p:nvPr/>
        </p:nvSpPr>
        <p:spPr>
          <a:xfrm>
            <a:off x="3482975" y="1990090"/>
            <a:ext cx="85451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愿为市鞍马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从此替爷征。</a:t>
            </a:r>
            <a:endParaRPr lang="zh-CN" alt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6050" y="2531110"/>
            <a:ext cx="3557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处事果断、精明干练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93135" y="2466975"/>
            <a:ext cx="8174355" cy="586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东市买骏马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西市买鞍鞯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南市买辔头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北市买长鞭。</a:t>
            </a:r>
            <a:endParaRPr lang="zh-CN" alt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4780" y="3053080"/>
            <a:ext cx="3557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豪迈思亲、少女情怀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92500" y="3053080"/>
            <a:ext cx="82988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旦辞爷娘去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但闻燕山胡骑鸣啾啾。</a:t>
            </a:r>
            <a:endParaRPr lang="zh-CN" alt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995" y="3790315"/>
            <a:ext cx="35102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勇敢坚强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93135" y="3575050"/>
            <a:ext cx="85890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万里赴戎机</a:t>
            </a:r>
            <a:r>
              <a:rPr lang="en-US" altLang="zh-CN" sz="2800" b="1">
                <a:solidFill>
                  <a:schemeClr val="tx1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关山度若飞。朔气传金柝</a:t>
            </a:r>
            <a:r>
              <a:rPr lang="en-US" altLang="zh-CN" sz="2800" b="1">
                <a:solidFill>
                  <a:schemeClr val="tx1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寒光照铁衣。将军百战死,壮士十年归。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6050" y="4608830"/>
            <a:ext cx="3464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不慕名利、眷念家乡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93135" y="4608830"/>
            <a:ext cx="83908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木兰不用尚书郎</a:t>
            </a:r>
            <a:r>
              <a:rPr lang="en-US" altLang="zh-CN" sz="2800" b="1">
                <a:solidFill>
                  <a:schemeClr val="tx1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愿驰千里足</a:t>
            </a:r>
            <a:r>
              <a:rPr lang="en-US" altLang="zh-CN" sz="2800" b="1">
                <a:solidFill>
                  <a:schemeClr val="tx1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送儿还故乡。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482975" y="5050155"/>
            <a:ext cx="826452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脱我战时袍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著我旧时裳。当窗理云鬓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对镜帖花黄。</a:t>
            </a:r>
            <a:endParaRPr lang="zh-CN" alt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6050" y="5093335"/>
            <a:ext cx="3557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爱美、少女情态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4780" y="5727700"/>
            <a:ext cx="3466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机警谨慎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573780" y="5657850"/>
            <a:ext cx="861758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出门看火伴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火伴皆惊忙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同行十二年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不知木兰是女郎。</a:t>
            </a:r>
            <a:endParaRPr lang="zh-CN" alt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67890" y="6274435"/>
            <a:ext cx="794067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勤劳孝顺、机智勇敢、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爱家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爱国、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刚毅纯朴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4" grpId="0"/>
      <p:bldP spid="6" grpId="0"/>
      <p:bldP spid="7" grpId="0"/>
      <p:bldP spid="15" grpId="0"/>
      <p:bldP spid="8" grpId="0"/>
      <p:bldP spid="9" grpId="0"/>
      <p:bldP spid="10" grpId="0"/>
      <p:bldP spid="11" grpId="0"/>
      <p:bldP spid="17" grpId="0"/>
      <p:bldP spid="18" grpId="0"/>
      <p:bldP spid="20" grpId="0"/>
      <p:bldP spid="19" grpId="0"/>
      <p:bldP spid="21" grpId="0"/>
      <p:bldP spid="22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3850" y="205740"/>
            <a:ext cx="116579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 dirty="0">
                <a:solidFill>
                  <a:srgbClr val="0D0D0D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任务四：你觉得用哪些词语来形容木兰最贴切？从文中找出依据。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0658" name="文本框 8"/>
          <p:cNvSpPr txBox="1"/>
          <p:nvPr/>
        </p:nvSpPr>
        <p:spPr>
          <a:xfrm>
            <a:off x="374650" y="823595"/>
            <a:ext cx="10163810" cy="3900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5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英姿飒爽（形容威武豪迈、精神焕发的样子）：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蕙心兰质（比喻女子纯洁的心地、高雅的品质）：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巾帼须眉（指有男子气概的女子）：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0730" y="1401445"/>
            <a:ext cx="93916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万里赴戎机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关山度若飞。朔气传金柝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寒光照铁衣。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8"/>
          <p:cNvSpPr txBox="1"/>
          <p:nvPr/>
        </p:nvSpPr>
        <p:spPr>
          <a:xfrm>
            <a:off x="761365" y="2419985"/>
            <a:ext cx="101511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5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可汗问所欲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木兰不用尚书郎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愿驰千里足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送儿还故乡。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882015" y="3515043"/>
            <a:ext cx="80645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5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将军百战死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壮士十年归。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882015" y="4016693"/>
            <a:ext cx="80645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5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策勋十二转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赏赐百千强。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8675" y="4808855"/>
            <a:ext cx="105340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木兰</a:t>
            </a:r>
            <a:r>
              <a:rPr lang="zh-CN" altLang="en-US" sz="3200" b="1">
                <a:solidFill>
                  <a:srgbClr val="0000FF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既是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巾帼英雄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又是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爱美的女子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勤劳善良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又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坚毅勇敢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淳厚质朴</a:t>
            </a:r>
            <a:r>
              <a:rPr lang="zh-CN" altLang="en-US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又</a:t>
            </a:r>
            <a:r>
              <a:rPr lang="zh-CN" altLang="en-US" sz="32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机敏活泼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热爱亲人</a:t>
            </a:r>
            <a:r>
              <a:rPr lang="zh-CN" altLang="en-US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又</a:t>
            </a:r>
            <a:r>
              <a:rPr lang="zh-CN" altLang="en-US" sz="32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报效国家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不慕荣华富贵   </a:t>
            </a:r>
            <a:r>
              <a:rPr lang="zh-CN" altLang="en-US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又</a:t>
            </a:r>
            <a:r>
              <a:rPr lang="zh-CN" altLang="en-US" sz="32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热爱和平生活</a:t>
            </a:r>
            <a:r>
              <a:rPr lang="zh-CN" altLang="en-US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黑体" panose="02010609060101010101" charset="-122"/>
              <a:ea typeface="SimSun-ExtB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0177" name="文本框 1"/>
          <p:cNvSpPr txBox="1"/>
          <p:nvPr/>
        </p:nvSpPr>
        <p:spPr>
          <a:xfrm>
            <a:off x="1141413" y="4716780"/>
            <a:ext cx="14160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好处：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96670" y="4716780"/>
            <a:ext cx="1034859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b="1">
                <a:latin typeface="宋体" panose="02010600030101010101" pitchFamily="2" charset="-122"/>
              </a:rPr>
              <a:t>        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突出木兰的女儿情态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是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木兰</a:t>
            </a:r>
            <a:r>
              <a:rPr 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孝顺</a:t>
            </a:r>
            <a:r>
              <a:rPr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</a:t>
            </a:r>
            <a:r>
              <a:rPr 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</a:t>
            </a:r>
            <a:r>
              <a:rPr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、勇于担当重任的性格的颂扬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隐含着作者对美好和平生活的向往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2" name="文本框 1"/>
          <p:cNvSpPr txBox="1"/>
          <p:nvPr/>
        </p:nvSpPr>
        <p:spPr>
          <a:xfrm>
            <a:off x="1141730" y="584200"/>
            <a:ext cx="100812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本首叙事诗的情节安排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有详有略。请找出相关内容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思考这样安排有何好处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03145" y="1698625"/>
            <a:ext cx="43300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停杼叹息、准备行装、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n>
                  <a:noFill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征途思家、家人团聚、恢复女装</a:t>
            </a:r>
            <a:endParaRPr lang="zh-CN" altLang="en-US" sz="3200" b="1">
              <a:ln>
                <a:noFill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16025" y="1775460"/>
            <a:ext cx="1402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sym typeface="+mn-ea"/>
              </a:rPr>
              <a:t>详写：</a:t>
            </a:r>
            <a:endParaRPr lang="zh-CN" altLang="en-US" sz="3200" b="1" dirty="0">
              <a:solidFill>
                <a:srgbClr val="3333FF"/>
              </a:solidFill>
              <a:latin typeface="宋体" panose="02010600030101010101" pitchFamily="2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55700" y="3300730"/>
            <a:ext cx="1402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sym typeface="+mn-ea"/>
              </a:rPr>
              <a:t>略写：</a:t>
            </a:r>
            <a:endParaRPr lang="zh-CN" altLang="en-US" sz="3200" b="1" dirty="0">
              <a:solidFill>
                <a:srgbClr val="3333FF"/>
              </a:solidFill>
              <a:latin typeface="宋体" panose="02010600030101010101" pitchFamily="2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46850" y="1698625"/>
            <a:ext cx="736600" cy="28924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详写女儿情怀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02805" y="1698625"/>
            <a:ext cx="736600" cy="28543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略写英雄气概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03145" y="3300730"/>
            <a:ext cx="38817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n>
                  <a:noFill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征战沙场</a:t>
            </a:r>
            <a:endParaRPr lang="zh-CN" altLang="en-US" sz="3200" b="1">
              <a:ln>
                <a:noFill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2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20411" y="2838165"/>
            <a:ext cx="73609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木兰诗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583499" y="1628800"/>
            <a:ext cx="480053" cy="4176464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1989007" y="1739397"/>
            <a:ext cx="16414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应征从军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1967541" y="2969370"/>
            <a:ext cx="17329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出征参战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2041969" y="4149081"/>
            <a:ext cx="16368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辞官还乡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1999956" y="5282044"/>
            <a:ext cx="17857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赞美木兰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3678865" y="1502446"/>
            <a:ext cx="262225" cy="1208856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2"/>
          <p:cNvSpPr txBox="1">
            <a:spLocks noChangeArrowheads="1"/>
          </p:cNvSpPr>
          <p:nvPr/>
        </p:nvSpPr>
        <p:spPr bwMode="auto">
          <a:xfrm>
            <a:off x="3974193" y="1402026"/>
            <a:ext cx="375398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交代身份，揭示忧虑</a:t>
            </a:r>
            <a:endParaRPr lang="en-US" altLang="zh-CN" sz="28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原因，决心应征</a:t>
            </a:r>
            <a:endParaRPr lang="en-US" altLang="zh-CN" sz="28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积极准备，踏上征途</a:t>
            </a:r>
            <a:endParaRPr lang="zh-CN" altLang="en-US" sz="28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2"/>
          <p:cNvSpPr txBox="1">
            <a:spLocks noChangeArrowheads="1"/>
          </p:cNvSpPr>
          <p:nvPr/>
        </p:nvSpPr>
        <p:spPr bwMode="auto">
          <a:xfrm>
            <a:off x="3937646" y="5282044"/>
            <a:ext cx="34164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以兔为喻，巧妙解答</a:t>
            </a:r>
            <a:endParaRPr lang="zh-CN" altLang="en-US" sz="28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2"/>
          <p:cNvSpPr txBox="1">
            <a:spLocks noChangeArrowheads="1"/>
          </p:cNvSpPr>
          <p:nvPr/>
        </p:nvSpPr>
        <p:spPr bwMode="auto">
          <a:xfrm>
            <a:off x="3983765" y="3933637"/>
            <a:ext cx="392495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辞谢高官，功成身退</a:t>
            </a:r>
            <a:endParaRPr lang="en-US" altLang="zh-CN" sz="28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喜归故里，重著旧裳</a:t>
            </a:r>
            <a:endParaRPr lang="zh-CN" altLang="en-US" sz="28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2"/>
          <p:cNvSpPr txBox="1">
            <a:spLocks noChangeArrowheads="1"/>
          </p:cNvSpPr>
          <p:nvPr/>
        </p:nvSpPr>
        <p:spPr bwMode="auto">
          <a:xfrm>
            <a:off x="3916381" y="2985208"/>
            <a:ext cx="39249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历尽艰辛，转战沙场</a:t>
            </a:r>
            <a:endParaRPr lang="zh-CN" altLang="en-US" sz="28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3761971" y="4051005"/>
            <a:ext cx="179119" cy="744279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右大括号 20"/>
          <p:cNvSpPr/>
          <p:nvPr/>
        </p:nvSpPr>
        <p:spPr>
          <a:xfrm>
            <a:off x="7515530" y="1472962"/>
            <a:ext cx="576064" cy="4312088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720411" y="424623"/>
            <a:ext cx="2792615" cy="713740"/>
            <a:chOff x="2371" y="690"/>
            <a:chExt cx="3471" cy="1124"/>
          </a:xfrm>
        </p:grpSpPr>
        <p:sp>
          <p:nvSpPr>
            <p:cNvPr id="1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61803" name="Rectangle 11"/>
          <p:cNvSpPr/>
          <p:nvPr/>
        </p:nvSpPr>
        <p:spPr>
          <a:xfrm>
            <a:off x="8330248" y="2205355"/>
            <a:ext cx="2303462" cy="15113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勤劳孝顺、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342900" indent="-342900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勇敢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坚毅、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342900" indent="-342900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不慕功利、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342900" indent="-342900" algn="l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爱家爱国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342900" indent="-342900" algn="l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淳厚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质朴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 marL="342900" indent="-342900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机警活泼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26" y="234928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280795" y="1827530"/>
            <a:ext cx="9436735" cy="27971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这首叙事诗记述了木兰女扮男装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代父从军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征战沙场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建功受封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辞官还家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家人团聚的故事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塑造了木兰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爱家爱国、不慕名利、深明大义的巾帼英雄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形象。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</a:rPr>
              <a:t>集中体现了中华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儿女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勤劳孝顺、机智勇敢、刚毅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淳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朴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</a:rPr>
              <a:t>的优秀品质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00053" y="465130"/>
            <a:ext cx="2792615" cy="713740"/>
            <a:chOff x="2371" y="690"/>
            <a:chExt cx="3471" cy="1124"/>
          </a:xfrm>
        </p:grpSpPr>
        <p:sp>
          <p:nvSpPr>
            <p:cNvPr id="2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2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主题归纳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1231" y="2357428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 smtClean="0">
                <a:effectLst/>
                <a:latin typeface="黑体" panose="02010609060101010101" charset="-122"/>
                <a:ea typeface="黑体" panose="02010609060101010101" charset="-122"/>
              </a:rPr>
              <a:t>第三课时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626418" y="235260"/>
            <a:ext cx="2792615" cy="713740"/>
            <a:chOff x="2371" y="690"/>
            <a:chExt cx="3471" cy="1124"/>
          </a:xfrm>
        </p:grpSpPr>
        <p:sp>
          <p:nvSpPr>
            <p:cNvPr id="2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2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比较阅读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091180" y="2706370"/>
            <a:ext cx="1207135" cy="402590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4865" y="2775585"/>
            <a:ext cx="3082290" cy="368300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473950" y="2621915"/>
            <a:ext cx="225425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sù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逆流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88010" y="780415"/>
            <a:ext cx="1101534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《木兰从军》与《木兰诗》都讲述了木兰代父从军的故事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在情节的安排方面有哪些异同之处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？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5365" y="1949450"/>
            <a:ext cx="96964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同：</a:t>
            </a:r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异：</a:t>
            </a:r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54505" y="1856740"/>
            <a:ext cx="601281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代父从军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市鞍马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征战沙场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屡建奇功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24000" y="4501515"/>
            <a:ext cx="102076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《木兰诗》停杼叹息、</a:t>
            </a:r>
            <a:endParaRPr lang="zh-CN" altLang="en-US" sz="3200" b="1">
              <a:ln>
                <a:noFill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24000" y="3919220"/>
            <a:ext cx="76993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《木兰从军》骑术精湛、</a:t>
            </a:r>
            <a:r>
              <a:rPr lang="zh-CN" altLang="en-US" sz="3200" b="1">
                <a:ln>
                  <a:noFill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endParaRPr lang="zh-CN" altLang="en-US" sz="3200" b="1">
              <a:ln>
                <a:noFill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41060" y="3919220"/>
            <a:ext cx="21215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n>
                  <a:noFill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女扮男装、      </a:t>
            </a:r>
            <a:endParaRPr lang="zh-CN" altLang="en-US" sz="3200" b="1">
              <a:ln>
                <a:noFill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54010" y="3917950"/>
            <a:ext cx="3649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n>
                  <a:noFill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巾帼不让须眉      </a:t>
            </a:r>
            <a:endParaRPr lang="zh-CN" altLang="en-US" sz="3200" b="1">
              <a:ln>
                <a:noFill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01970" y="4502785"/>
            <a:ext cx="23285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n>
                  <a:noFill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征途思家、</a:t>
            </a:r>
            <a:endParaRPr lang="zh-CN" altLang="en-US" sz="3200" b="1">
              <a:ln>
                <a:noFill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28560" y="4502785"/>
            <a:ext cx="23863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n>
                  <a:noFill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辞官还乡、</a:t>
            </a:r>
            <a:endParaRPr lang="zh-CN" altLang="en-US" sz="3200" b="1">
              <a:ln>
                <a:noFill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17595" y="5086350"/>
            <a:ext cx="19843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n>
                  <a:noFill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家人团聚、</a:t>
            </a:r>
            <a:endParaRPr lang="zh-CN" altLang="en-US" sz="3200" b="1">
              <a:ln>
                <a:noFill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01970" y="5086350"/>
            <a:ext cx="2179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火伴惊奇</a:t>
            </a:r>
            <a:endParaRPr lang="zh-CN" altLang="en-US" sz="3200" b="1">
              <a:ln>
                <a:noFill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" grpId="0"/>
      <p:bldP spid="8" grpId="0"/>
      <p:bldP spid="9" grpId="0"/>
      <p:bldP spid="10" grpId="0"/>
      <p:bldP spid="11" grpId="0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4276" name="TextBox 7"/>
          <p:cNvSpPr txBox="1"/>
          <p:nvPr/>
        </p:nvSpPr>
        <p:spPr>
          <a:xfrm>
            <a:off x="601980" y="960755"/>
            <a:ext cx="1098804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0"/>
              </a:spcBef>
            </a:pP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任务三：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在诵读这首诗时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应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通过高低疾徐的声调变化体现出情绪变化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反映人物形象。这首诗大部分要用轻快的节奏读；但也有部分诗句带有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愁绪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应该用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缓慢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的节奏读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仿照示例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试为下列诗句标注相应的节奏并简要说明理由。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34884" y="176737"/>
            <a:ext cx="2792615" cy="713740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品读探究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4277" name="文本框 2"/>
          <p:cNvSpPr txBox="1"/>
          <p:nvPr/>
        </p:nvSpPr>
        <p:spPr>
          <a:xfrm>
            <a:off x="601345" y="3021965"/>
            <a:ext cx="10988675" cy="239966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p>
            <a:r>
              <a:rPr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旦辞爷娘去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暮宿黄河边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不闻爷娘唤女声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但闻黄河流水鸣溅溅。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②万里赴戎机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关山度若飞。朔气传金柝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寒光照铁衣。将军百战死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壮士十年归。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1015" y="480060"/>
            <a:ext cx="14077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示例：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4277" name="文本框 2"/>
          <p:cNvSpPr txBox="1"/>
          <p:nvPr/>
        </p:nvSpPr>
        <p:spPr>
          <a:xfrm>
            <a:off x="601980" y="1510665"/>
            <a:ext cx="10988675" cy="304609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p>
            <a:r>
              <a:rPr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旦辞爷娘去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暮宿黄河边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不闻爷娘唤女声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但闻黄河流水鸣溅溅。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②万里赴戎机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关山度若飞。朔气传金柝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寒光照铁衣。将军百战死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壮士十年归。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4855" y="2495550"/>
            <a:ext cx="1070229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0"/>
              </a:spcBef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我认为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应该读得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缓慢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因为此处描写在行军途中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木兰对家人的思念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表现木兰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内心的悲伤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744855" y="4487545"/>
            <a:ext cx="1089088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0"/>
              </a:spcBef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我认为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应该读得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明快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因为此处描写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木兰在战争中的英勇表现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突显木兰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勇猛善战、巾帼不让须眉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的形象。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4276" name="TextBox 7"/>
          <p:cNvSpPr txBox="1"/>
          <p:nvPr/>
        </p:nvSpPr>
        <p:spPr>
          <a:xfrm>
            <a:off x="499110" y="1171575"/>
            <a:ext cx="1106868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0"/>
              </a:spcBef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木兰诗》叙述了一个充满传奇色彩的故事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语言风格独特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被称为乐府诗中的一朵奇葩。看看乐府诗有哪些特点？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4840" y="2247900"/>
            <a:ext cx="11254740" cy="142049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知识卡片：</a:t>
            </a:r>
            <a:endParaRPr lang="zh-CN" altLang="en-US" sz="3200" b="1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乐府指可以入乐的诗歌和其他作品。保存至今的乐府民歌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较多地反映了平民的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喜怒哀乐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0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1170" y="3668395"/>
            <a:ext cx="1132078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从内容上看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木兰诗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写的是农家女子花木兰代父从军的故事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江南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写的是采莲人劳作时观赏鱼戏莲叶的情景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十五从军征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写的是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</a:t>
            </a:r>
            <a:endParaRPr lang="zh-CN" altLang="en-US" sz="3200" b="1" u="sng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的故事。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可见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乐府诗在内容上以叙事为主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多表现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帝王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贵族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百姓）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的生活。</a:t>
            </a:r>
            <a:endParaRPr 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1170" y="4561840"/>
            <a:ext cx="112490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</a:rPr>
              <a:t>      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一个多年在外征战的老兵返乡之后家中无人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生活孤苦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无所寄托</a:t>
            </a:r>
            <a:endParaRPr 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3630" y="5638165"/>
            <a:ext cx="4502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05451" y="413193"/>
            <a:ext cx="2792615" cy="713740"/>
            <a:chOff x="2371" y="690"/>
            <a:chExt cx="3471" cy="1124"/>
          </a:xfrm>
        </p:grpSpPr>
        <p:sp>
          <p:nvSpPr>
            <p:cNvPr id="1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课后拓展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97230" y="275590"/>
            <a:ext cx="11079480" cy="60439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从艺术手法上看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乐府诗运用大量的修辞手法描绘情节</a:t>
            </a:r>
            <a:r>
              <a:rPr lang="zh-CN" altLang="en-US" sz="32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有   排比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如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 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江南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中也有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；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有顶真(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上句结尾与下句开头使用相同的字或词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如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木兰诗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中也有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</a:t>
            </a:r>
            <a:endParaRPr lang="zh-CN" altLang="en-US" sz="3200" b="1" u="sng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             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有对偶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如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木兰诗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中也有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            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还有复沓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3200" b="1" dirty="0">
                <a:uFillTx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句子和句子之间更换少数词语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木兰诗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中有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  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以及夸张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如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1446" name="Rectangle 10"/>
          <p:cNvSpPr/>
          <p:nvPr/>
        </p:nvSpPr>
        <p:spPr>
          <a:xfrm>
            <a:off x="2159635" y="898525"/>
            <a:ext cx="98444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fontAlgn="base"/>
            <a:r>
              <a:rPr lang="zh-CN" altLang="en-US" sz="28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爷娘闻女来</a:t>
            </a:r>
            <a:r>
              <a:rPr lang="en-US" altLang="zh-CN" sz="28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……</a:t>
            </a:r>
            <a:r>
              <a:rPr lang="zh-CN" altLang="en-US" sz="28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阿姊闻妹来</a:t>
            </a:r>
            <a:r>
              <a:rPr lang="en-US" altLang="zh-CN" sz="28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……</a:t>
            </a:r>
            <a:r>
              <a:rPr lang="zh-CN" sz="28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小弟闻姊来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28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磨刀霍霍向猪羊</a:t>
            </a:r>
            <a:endParaRPr lang="zh-CN" sz="2800" b="1" strike="noStrike" noProof="1" dirty="0">
              <a:solidFill>
                <a:schemeClr val="tx1"/>
              </a:solidFill>
              <a:uFillTx/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Rectangle 10"/>
          <p:cNvSpPr/>
          <p:nvPr/>
        </p:nvSpPr>
        <p:spPr>
          <a:xfrm>
            <a:off x="3656965" y="1420495"/>
            <a:ext cx="77025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fontAlgn="base"/>
            <a:r>
              <a:rPr lang="zh-CN" altLang="en-US" sz="28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鱼戏莲叶东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鱼戏莲叶西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鱼戏莲叶南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鱼戏莲叶北</a:t>
            </a:r>
            <a:endParaRPr lang="zh-CN" altLang="en-US" sz="2800" b="1" strike="noStrike" noProof="1" dirty="0">
              <a:solidFill>
                <a:schemeClr val="tx1"/>
              </a:solidFill>
              <a:uFillTx/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" name="Rectangle 10"/>
          <p:cNvSpPr/>
          <p:nvPr/>
        </p:nvSpPr>
        <p:spPr>
          <a:xfrm>
            <a:off x="1241425" y="2368550"/>
            <a:ext cx="38976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fontAlgn="base"/>
            <a:r>
              <a:rPr lang="zh-CN" altLang="en-US" sz="28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江南可采</a:t>
            </a:r>
            <a:r>
              <a:rPr lang="zh-CN" altLang="en-US" sz="2800" b="1" noProof="1" dirty="0">
                <a:solidFill>
                  <a:srgbClr val="FF0000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莲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2800" b="1" noProof="1" dirty="0">
                <a:solidFill>
                  <a:srgbClr val="FF0000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莲</a:t>
            </a:r>
            <a:r>
              <a:rPr lang="zh-CN" sz="28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叶何田田</a:t>
            </a:r>
            <a:endParaRPr lang="zh-CN" sz="2800" b="1" strike="noStrike" noProof="1" dirty="0">
              <a:solidFill>
                <a:schemeClr val="tx1"/>
              </a:solidFill>
              <a:uFillTx/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Rectangle 10"/>
          <p:cNvSpPr/>
          <p:nvPr/>
        </p:nvSpPr>
        <p:spPr>
          <a:xfrm>
            <a:off x="8221980" y="2465705"/>
            <a:ext cx="44278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fontAlgn="base"/>
            <a:r>
              <a:rPr lang="zh-CN" altLang="en-US" sz="28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军书十二</a:t>
            </a:r>
            <a:r>
              <a:rPr lang="zh-CN" altLang="en-US" sz="2800" b="1" noProof="1" dirty="0">
                <a:solidFill>
                  <a:srgbClr val="FF0000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卷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2800" b="1" noProof="1" dirty="0">
                <a:solidFill>
                  <a:srgbClr val="FF0000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卷</a:t>
            </a:r>
            <a:r>
              <a:rPr lang="zh-CN" sz="28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卷有爷名</a:t>
            </a:r>
            <a:endParaRPr lang="zh-CN" sz="2800" b="1" noProof="1" dirty="0">
              <a:solidFill>
                <a:srgbClr val="0000FF"/>
              </a:solidFill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8" name="Rectangle 10"/>
          <p:cNvSpPr/>
          <p:nvPr/>
        </p:nvSpPr>
        <p:spPr>
          <a:xfrm>
            <a:off x="780415" y="2987675"/>
            <a:ext cx="6003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fontAlgn="base"/>
            <a:r>
              <a:rPr lang="zh-CN" altLang="en-US" sz="28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壮士十年</a:t>
            </a:r>
            <a:r>
              <a:rPr lang="zh-CN" altLang="en-US" sz="2800" b="1" noProof="1" dirty="0">
                <a:solidFill>
                  <a:srgbClr val="FF0000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归</a:t>
            </a:r>
            <a:r>
              <a:rPr lang="zh-CN" altLang="en-US" sz="28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r>
              <a:rPr lang="zh-CN" sz="2800" b="1" noProof="1" dirty="0">
                <a:solidFill>
                  <a:srgbClr val="FF0000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归</a:t>
            </a:r>
            <a:r>
              <a:rPr lang="zh-CN" sz="28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来见</a:t>
            </a:r>
            <a:r>
              <a:rPr lang="zh-CN" sz="2800" b="1" noProof="1" dirty="0">
                <a:solidFill>
                  <a:srgbClr val="FF0000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天子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2800" b="1" noProof="1" dirty="0">
                <a:solidFill>
                  <a:srgbClr val="FF0000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天子</a:t>
            </a:r>
            <a:r>
              <a:rPr lang="zh-CN" sz="28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坐明堂</a:t>
            </a:r>
            <a:endParaRPr lang="zh-CN" sz="2800" b="1" noProof="1" dirty="0">
              <a:solidFill>
                <a:srgbClr val="0000FF"/>
              </a:solidFill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10" name="Rectangle 10"/>
          <p:cNvSpPr/>
          <p:nvPr/>
        </p:nvSpPr>
        <p:spPr>
          <a:xfrm>
            <a:off x="7369175" y="2987675"/>
            <a:ext cx="38874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fontAlgn="base"/>
            <a:r>
              <a:rPr lang="zh-CN" altLang="en-US" sz="28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出门看</a:t>
            </a:r>
            <a:r>
              <a:rPr lang="zh-CN" altLang="en-US" sz="2800" b="1" noProof="1" dirty="0">
                <a:solidFill>
                  <a:srgbClr val="FF0000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火伴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2800" b="1" noProof="1" dirty="0">
                <a:solidFill>
                  <a:srgbClr val="FF0000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火伴</a:t>
            </a:r>
            <a:r>
              <a:rPr lang="zh-CN" sz="28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皆惊忙</a:t>
            </a:r>
            <a:endParaRPr lang="zh-CN" sz="2800" b="1" noProof="1" dirty="0">
              <a:solidFill>
                <a:srgbClr val="0000FF"/>
              </a:solidFill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61590" y="3509645"/>
            <a:ext cx="44723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fontAlgn="base"/>
            <a:r>
              <a:rPr lang="zh-CN" altLang="en-US" sz="32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兔从狗窦入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雉从梁上飞</a:t>
            </a:r>
            <a:endParaRPr lang="zh-CN" sz="3200" b="1" strike="noStrike" noProof="1" dirty="0">
              <a:solidFill>
                <a:schemeClr val="tx1"/>
              </a:solidFill>
              <a:uFillTx/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72845" y="4093210"/>
            <a:ext cx="34124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万里赴戎机</a:t>
            </a:r>
            <a:r>
              <a:rPr lang="en-US" altLang="zh-CN" sz="24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关山度若飞。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6" name="Rectangle 10"/>
          <p:cNvSpPr/>
          <p:nvPr/>
        </p:nvSpPr>
        <p:spPr>
          <a:xfrm>
            <a:off x="1172845" y="5005070"/>
            <a:ext cx="90690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问女何所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思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问女何所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忆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。女亦无所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思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女亦无所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忆 </a:t>
            </a:r>
            <a:endParaRPr lang="zh-CN" altLang="en-US" sz="3200" b="1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40580" y="4093210"/>
            <a:ext cx="35852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朔气传金柝</a:t>
            </a:r>
            <a:r>
              <a:rPr lang="en-US" altLang="zh-CN" sz="24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寒光照铁衣。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21650" y="4093210"/>
            <a:ext cx="36550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将军百战死,壮士十年归。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Rectangle 10"/>
          <p:cNvSpPr/>
          <p:nvPr/>
        </p:nvSpPr>
        <p:spPr>
          <a:xfrm>
            <a:off x="2159635" y="5520055"/>
            <a:ext cx="9069070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策勋十二转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赏赐百千强（对偶）</a:t>
            </a:r>
            <a:endParaRPr lang="zh-CN" altLang="en-US" sz="3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6" grpId="0"/>
      <p:bldP spid="4" grpId="0"/>
      <p:bldP spid="6" grpId="0"/>
      <p:bldP spid="7" grpId="0"/>
      <p:bldP spid="8" grpId="0"/>
      <p:bldP spid="10" grpId="0"/>
      <p:bldP spid="11" grpId="0"/>
      <p:bldP spid="15" grpId="0"/>
      <p:bldP spid="16" grpId="0"/>
      <p:bldP spid="2" grpId="0"/>
      <p:bldP spid="5" grpId="0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11860" y="876935"/>
            <a:ext cx="1036764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从语言风格上看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乐府诗朴实自然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多用口语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极富音乐性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如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 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6" name="Rectangle 10"/>
          <p:cNvSpPr/>
          <p:nvPr/>
        </p:nvSpPr>
        <p:spPr>
          <a:xfrm>
            <a:off x="1423035" y="1369695"/>
            <a:ext cx="90690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问女何所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思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问女何所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忆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。女亦无所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思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女亦无所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忆</a:t>
            </a:r>
            <a:endParaRPr lang="zh-CN" altLang="en-US" sz="3200" b="1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9430" y="2527300"/>
            <a:ext cx="10563860" cy="1076325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3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3200" b="1" dirty="0" smtClean="0">
                <a:solidFill>
                  <a:srgbClr val="20202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zh-CN" sz="3200" b="1" dirty="0">
                <a:solidFill>
                  <a:srgbClr val="20202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三段用排比的句式把东西南北市都写到了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20202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为什么不在一个地方买齐东西？这样写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繁</a:t>
            </a:r>
            <a:r>
              <a:rPr lang="zh-CN" altLang="zh-CN" sz="3200" b="1" dirty="0">
                <a:solidFill>
                  <a:srgbClr val="20202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琐吗？</a:t>
            </a:r>
            <a:endParaRPr lang="zh-CN" altLang="zh-CN" sz="3200" b="1" dirty="0">
              <a:solidFill>
                <a:srgbClr val="20202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TextBox 7"/>
          <p:cNvSpPr txBox="1"/>
          <p:nvPr/>
        </p:nvSpPr>
        <p:spPr>
          <a:xfrm>
            <a:off x="911860" y="3603625"/>
            <a:ext cx="7929563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612775">
              <a:lnSpc>
                <a:spcPct val="100000"/>
              </a:lnSpc>
            </a:pPr>
            <a:r>
              <a:rPr lang="zh-CN" altLang="en-US" sz="3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①渲染战前紧张的气氛和战事的紧迫。</a:t>
            </a:r>
            <a:endParaRPr lang="zh-CN" altLang="en-US" sz="3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612775">
              <a:lnSpc>
                <a:spcPct val="100000"/>
              </a:lnSpc>
            </a:pPr>
            <a:r>
              <a:rPr lang="zh-CN" altLang="en-US" sz="3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②表现了木兰果断周密的性格特点。</a:t>
            </a:r>
            <a:endParaRPr lang="zh-CN" altLang="en-US" sz="3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612775">
              <a:lnSpc>
                <a:spcPct val="100000"/>
              </a:lnSpc>
            </a:pPr>
            <a:r>
              <a:rPr lang="zh-CN" altLang="en-US" sz="3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③家人对木兰从军的重视。</a:t>
            </a:r>
            <a:endParaRPr lang="zh-CN" altLang="en-US" sz="3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612775">
              <a:lnSpc>
                <a:spcPct val="100000"/>
              </a:lnSpc>
            </a:pPr>
            <a:r>
              <a:rPr lang="zh-CN" altLang="en-US" sz="3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④乐府诗常用的一种写法（排比、互文）</a:t>
            </a:r>
            <a:r>
              <a:rPr lang="zh-CN" altLang="en-US" sz="3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3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18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charRg st="18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35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charRg st="35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8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charRg st="48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615195" y="477786"/>
            <a:ext cx="2792615" cy="713740"/>
            <a:chOff x="2371" y="69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文体知识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62894" y="327970"/>
            <a:ext cx="2792615" cy="713740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作业布置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814070" y="1198245"/>
            <a:ext cx="10337800" cy="4954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“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巾帼”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现代汉语词典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解释为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“巾和帼是古代妇女戴的头巾和发饰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借指妇女。”巾帼英雄即女中豪杰。那么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除了代父从军的花木兰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还有哪些女性称得上巾帼英雄呢？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endParaRPr lang="en-US" altLang="zh-CN" sz="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商王武丁的妻子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妇好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是中国历史上有据可查的军事统帅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她是一位巾帼英雄。李渊之女</a:t>
            </a:r>
            <a:r>
              <a:rPr lang="zh-CN" altLang="zh-CN" sz="28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平阳公主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她统帅</a:t>
            </a:r>
            <a:r>
              <a:rPr lang="zh-CN" altLang="zh-CN" sz="2800" b="1" dirty="0" smtClean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娘子军</a:t>
            </a:r>
            <a:r>
              <a:rPr lang="zh-CN" altLang="zh-CN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为大唐的建立立下汗马功劳。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梁红玉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多次随夫出征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在建炎四年长江阻击战中亲执桴鼓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和韩世忠共同指挥作战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将金军阻击在长江南岸达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48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天之久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从此名震天下。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秋瑾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孙中山赞她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zh-CN" sz="2800" b="1" dirty="0" smtClean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江户矢丹忱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感君首赞同盟会；轩亭洒碧血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愧我今招侠女魂。</a:t>
            </a:r>
            <a:r>
              <a:rPr lang="zh-CN" altLang="zh-CN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宋庆龄对她的评价也很高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zh-CN" sz="2800" b="1" dirty="0" smtClean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秋瑾攻诗文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‘秋风秋雨愁煞人’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名句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能跨马携枪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曾东渡日本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志在革命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千秋万代传侠名。</a:t>
            </a:r>
            <a:r>
              <a:rPr lang="zh-CN" altLang="zh-CN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638055" y="880376"/>
            <a:ext cx="2792615" cy="713740"/>
            <a:chOff x="2371" y="69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文学常识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927792" y="456964"/>
            <a:ext cx="2792615" cy="713740"/>
            <a:chOff x="2371" y="690"/>
            <a:chExt cx="3471" cy="1124"/>
          </a:xfrm>
        </p:grpSpPr>
        <p:sp>
          <p:nvSpPr>
            <p:cNvPr id="11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2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预习检测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968338" y="1441044"/>
            <a:ext cx="7534275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给下列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红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色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字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注音或根据拼音写汉字。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8338" y="2024310"/>
            <a:ext cx="9861055" cy="403098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机</a:t>
            </a: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杼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</a:t>
            </a:r>
            <a:r>
              <a:rPr lang="zh-CN" altLang="zh-CN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</a:t>
            </a:r>
            <a:r>
              <a:rPr lang="zh-CN" altLang="zh-CN" sz="32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可</a:t>
            </a: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汗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</a:t>
            </a: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军</a:t>
            </a:r>
            <a:r>
              <a:rPr lang="en-US" altLang="zh-CN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帖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</a:t>
            </a:r>
            <a:r>
              <a:rPr lang="zh-CN" altLang="zh-CN" sz="32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燕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山</a:t>
            </a:r>
            <a:endParaRPr lang="zh-CN" altLang="zh-CN" sz="32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鞍</a:t>
            </a: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鞯        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胡</a:t>
            </a: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骑 </a:t>
            </a:r>
            <a:r>
              <a:rPr lang="zh-CN" altLang="zh-CN" sz="3200" b="1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  </a:t>
            </a: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鸣</a:t>
            </a: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啾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啾       </a:t>
            </a:r>
            <a:r>
              <a:rPr lang="zh-CN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戎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机       </a:t>
            </a: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朔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气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金</a:t>
            </a: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柝        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十二</a:t>
            </a: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转         霍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霍</a:t>
            </a:r>
            <a:endParaRPr lang="zh-CN" altLang="zh-CN" sz="32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著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我旧时</a:t>
            </a: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裳             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同</a:t>
            </a: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行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十二年      </a:t>
            </a: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傍</a:t>
            </a:r>
            <a:r>
              <a:rPr lang="zh-CN" altLang="zh-CN" sz="3200" b="1" dirty="0">
                <a:solidFill>
                  <a:srgbClr val="323232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地</a:t>
            </a:r>
            <a:r>
              <a:rPr lang="zh-CN" altLang="zh-CN" sz="3200" b="1" dirty="0" smtClean="0">
                <a:solidFill>
                  <a:srgbClr val="323232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走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</a:t>
            </a:r>
            <a:endParaRPr lang="en-US" altLang="zh-CN" sz="3200" b="1" dirty="0" smtClean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l">
              <a:lnSpc>
                <a:spcPct val="100000"/>
              </a:lnSpc>
              <a:buFont typeface="Arial" panose="020B0604020202020204" pitchFamily="34" charset="0"/>
            </a:pP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pèi   头    </a:t>
            </a:r>
            <a:r>
              <a:rPr lang="zh-CN" altLang="en-US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红</a:t>
            </a:r>
            <a:r>
              <a:rPr lang="en-US" altLang="zh-CN" sz="32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zhu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ān</a:t>
            </a:r>
            <a:r>
              <a:rPr lang="en-US" altLang="zh-CN" sz="2800" err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g             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理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云</a:t>
            </a:r>
            <a:r>
              <a:rPr lang="en-US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b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ì</a:t>
            </a:r>
            <a:r>
              <a:rPr lang="en-US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n       </a:t>
            </a: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阿zǐ        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雄</a:t>
            </a:r>
            <a:r>
              <a:rPr lang="en-US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c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í</a:t>
            </a:r>
            <a:endParaRPr lang="zh-CN" altLang="zh-CN" sz="32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879880" y="2226870"/>
            <a:ext cx="8656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zhù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4243883" y="2210904"/>
            <a:ext cx="145560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kèhán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282" name="矩形 11281"/>
          <p:cNvSpPr/>
          <p:nvPr/>
        </p:nvSpPr>
        <p:spPr>
          <a:xfrm>
            <a:off x="7207568" y="2211070"/>
            <a:ext cx="58547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tiě</a:t>
            </a:r>
            <a:endParaRPr lang="en-US" altLang="zh-CN" sz="3000" err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413243" y="2226870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y</a:t>
            </a: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ā</a:t>
            </a:r>
            <a:r>
              <a:rPr lang="en-US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n</a:t>
            </a:r>
            <a:endParaRPr lang="zh-CN" altLang="en-US" sz="3200" dirty="0">
              <a:solidFill>
                <a:srgbClr val="FF3300"/>
              </a:solidFill>
            </a:endParaRPr>
          </a:p>
        </p:txBody>
      </p: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1879611" y="2954714"/>
            <a:ext cx="1027494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dirty="0" smtClean="0">
                <a:solidFill>
                  <a:srgbClr val="FF0000"/>
                </a:solidFill>
                <a:cs typeface="Arial" panose="020B0604020202020204" pitchFamily="34" charset="0"/>
              </a:rPr>
              <a:t>ji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ān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12705" y="2954345"/>
            <a:ext cx="386080" cy="58356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en-US" altLang="zh-CN" sz="32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jì</a:t>
            </a:r>
            <a:endParaRPr lang="en-US" altLang="zh-CN" sz="3200" dirty="0">
              <a:solidFill>
                <a:srgbClr val="FF3300"/>
              </a:solidFill>
              <a:latin typeface="Arial" panose="020B0604020202020204" pitchFamily="34" charset="0"/>
              <a:ea typeface="新宋体" panose="02010609030101010101" pitchFamily="49" charset="-122"/>
              <a:cs typeface="Arial" panose="020B0604020202020204" pitchFamily="34" charset="0"/>
            </a:endParaRPr>
          </a:p>
        </p:txBody>
      </p:sp>
      <p:sp>
        <p:nvSpPr>
          <p:cNvPr id="2" name="文本框 91150"/>
          <p:cNvSpPr txBox="1"/>
          <p:nvPr/>
        </p:nvSpPr>
        <p:spPr>
          <a:xfrm>
            <a:off x="7207885" y="2985135"/>
            <a:ext cx="760413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0"/>
              </a:spcBef>
            </a:pPr>
            <a:r>
              <a:rPr lang="en-US" altLang="zh-CN" sz="30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jiū</a:t>
            </a:r>
            <a:endParaRPr lang="en-US" altLang="zh-CN" sz="3000" err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83" name="矩形 11282"/>
          <p:cNvSpPr/>
          <p:nvPr/>
        </p:nvSpPr>
        <p:spPr>
          <a:xfrm>
            <a:off x="9412923" y="2984818"/>
            <a:ext cx="945515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>
                <a:latin typeface="Times New Roman" panose="02020603050405020304" pitchFamily="18" charset="0"/>
              </a:rPr>
              <a:t> </a:t>
            </a:r>
            <a:r>
              <a:rPr lang="en-US" altLang="zh-CN" sz="3000" err="1">
                <a:solidFill>
                  <a:srgbClr val="FF0000"/>
                </a:solidFill>
                <a:latin typeface="Times New Roman" panose="02020603050405020304" pitchFamily="18" charset="0"/>
              </a:rPr>
              <a:t>rón</a:t>
            </a:r>
            <a:r>
              <a:rPr lang="en-US" altLang="zh-CN" sz="2800" err="1">
                <a:solidFill>
                  <a:srgbClr val="FF0000"/>
                </a:solidFill>
                <a:latin typeface="Arial" panose="020B0604020202020204" pitchFamily="34" charset="0"/>
              </a:rPr>
              <a:t>g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18446" y="3692851"/>
            <a:ext cx="1011815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b="1" dirty="0" err="1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shu</a:t>
            </a: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ò</a:t>
            </a:r>
            <a:endParaRPr lang="zh-CN" altLang="en-US" sz="3200" dirty="0">
              <a:solidFill>
                <a:srgbClr val="FF3300"/>
              </a:solidFill>
            </a:endParaRPr>
          </a:p>
        </p:txBody>
      </p:sp>
      <p:sp>
        <p:nvSpPr>
          <p:cNvPr id="8" name="文本框 3"/>
          <p:cNvSpPr txBox="1">
            <a:spLocks noChangeArrowheads="1"/>
          </p:cNvSpPr>
          <p:nvPr/>
        </p:nvSpPr>
        <p:spPr bwMode="auto">
          <a:xfrm>
            <a:off x="4312687" y="3693035"/>
            <a:ext cx="82427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tuò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91156"/>
          <p:cNvSpPr txBox="1"/>
          <p:nvPr/>
        </p:nvSpPr>
        <p:spPr>
          <a:xfrm>
            <a:off x="3086735" y="4395470"/>
            <a:ext cx="238569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0"/>
              </a:spcBef>
            </a:pPr>
            <a:r>
              <a:rPr lang="en-US" altLang="zh-CN" sz="3000" b="1" err="1">
                <a:solidFill>
                  <a:srgbClr val="FF0000"/>
                </a:solidFill>
                <a:latin typeface="宋体" panose="02010600030101010101" pitchFamily="2" charset="-122"/>
              </a:rPr>
              <a:t>zhuó chán</a:t>
            </a:r>
            <a:r>
              <a:rPr lang="en-US" altLang="zh-CN" sz="30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en-US" altLang="zh-CN" sz="3000" err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218430" y="4380289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en-US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b</a:t>
            </a: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à</a:t>
            </a:r>
            <a:r>
              <a:rPr lang="en-US" altLang="zh-CN" sz="3200" b="1" dirty="0" err="1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n</a:t>
            </a:r>
            <a:r>
              <a:rPr lang="en-US" altLang="zh-CN" sz="2800" err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g</a:t>
            </a:r>
            <a:endParaRPr lang="zh-CN" altLang="en-US" sz="3200" dirty="0">
              <a:solidFill>
                <a:srgbClr val="FF33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73813" y="4887404"/>
            <a:ext cx="693420" cy="70675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40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辔</a:t>
            </a:r>
            <a:endParaRPr lang="zh-CN" altLang="zh-CN" sz="40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08944" y="4887309"/>
            <a:ext cx="693420" cy="70675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40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鬓</a:t>
            </a:r>
            <a:endParaRPr lang="zh-CN" altLang="zh-CN" sz="40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083092" y="4887404"/>
            <a:ext cx="693420" cy="70675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40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姊</a:t>
            </a:r>
            <a:endParaRPr lang="zh-CN" altLang="zh-CN" sz="40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79880" y="5417628"/>
            <a:ext cx="693420" cy="70675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40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雌</a:t>
            </a:r>
            <a:endParaRPr lang="zh-CN" altLang="zh-CN" sz="40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" name="文本框 91156"/>
          <p:cNvSpPr txBox="1"/>
          <p:nvPr/>
        </p:nvSpPr>
        <p:spPr>
          <a:xfrm>
            <a:off x="7133908" y="3724910"/>
            <a:ext cx="1144905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>
              <a:spcBef>
                <a:spcPct val="0"/>
              </a:spcBef>
            </a:pPr>
            <a:r>
              <a:rPr lang="en-US" altLang="zh-CN" sz="3000" b="1" err="1">
                <a:solidFill>
                  <a:srgbClr val="FF0000"/>
                </a:solidFill>
                <a:latin typeface="宋体" panose="02010600030101010101" pitchFamily="2" charset="-122"/>
              </a:rPr>
              <a:t>zhuǎn</a:t>
            </a:r>
            <a:endParaRPr lang="en-US" altLang="zh-CN" sz="30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820081" y="3692851"/>
            <a:ext cx="798195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b="1" dirty="0" err="1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hu</a:t>
            </a: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ò</a:t>
            </a:r>
            <a:endParaRPr lang="zh-CN" altLang="en-US" sz="3200" dirty="0">
              <a:solidFill>
                <a:srgbClr val="FF33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137430" y="4948363"/>
            <a:ext cx="693420" cy="70675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40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妆</a:t>
            </a:r>
            <a:endParaRPr lang="zh-CN" altLang="zh-CN" sz="40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5" name="文本框 91156"/>
          <p:cNvSpPr txBox="1"/>
          <p:nvPr/>
        </p:nvSpPr>
        <p:spPr>
          <a:xfrm>
            <a:off x="7793355" y="4395470"/>
            <a:ext cx="9823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0"/>
              </a:spcBef>
            </a:pPr>
            <a:r>
              <a:rPr lang="en-US" altLang="zh-CN" sz="3000" b="1" err="1">
                <a:solidFill>
                  <a:srgbClr val="FF0000"/>
                </a:solidFill>
                <a:latin typeface="宋体" panose="02010600030101010101" pitchFamily="2" charset="-122"/>
              </a:rPr>
              <a:t>hán</a:t>
            </a:r>
            <a:r>
              <a:rPr lang="en-US" altLang="zh-CN" sz="30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en-US" altLang="zh-CN" sz="3000" err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8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28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282" grpId="0"/>
      <p:bldP spid="6" grpId="0"/>
      <p:bldP spid="17" grpId="0"/>
      <p:bldP spid="2" grpId="0"/>
      <p:bldP spid="16" grpId="0"/>
      <p:bldP spid="21" grpId="0"/>
      <p:bldP spid="15" grpId="0"/>
      <p:bldP spid="8" grpId="0"/>
      <p:bldP spid="18" grpId="0"/>
      <p:bldP spid="20" grpId="0"/>
      <p:bldP spid="19" grpId="0"/>
      <p:bldP spid="22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4736" y="1112498"/>
            <a:ext cx="8786037" cy="5015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en-US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1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r>
              <a:rPr lang="zh-CN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旦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辞爷娘去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32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en-US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2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r>
              <a:rPr lang="zh-CN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唯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闻女叹息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32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en-US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3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）出</a:t>
            </a:r>
            <a:r>
              <a:rPr lang="zh-CN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郭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相扶将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32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en-US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4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）木兰不</a:t>
            </a:r>
            <a:r>
              <a:rPr lang="zh-CN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用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尚书郎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32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en-US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5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r>
              <a:rPr lang="zh-CN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朔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气传金柝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32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en-US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6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r>
              <a:rPr lang="zh-CN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策勋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十二转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32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en-US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7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）军书</a:t>
            </a:r>
            <a:r>
              <a:rPr lang="zh-CN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十二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卷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32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en-US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8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）赏赐百千</a:t>
            </a:r>
            <a:r>
              <a:rPr lang="zh-CN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强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32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4736" y="527723"/>
            <a:ext cx="508444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解释下列红色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词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的意思。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68157" y="118115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早晨</a:t>
            </a:r>
            <a:endParaRPr lang="zh-CN" altLang="en-US" sz="3200" dirty="0">
              <a:solidFill>
                <a:srgbClr val="FF33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87655" y="176620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只</a:t>
            </a:r>
            <a:endParaRPr lang="zh-CN" altLang="en-US" sz="3200" dirty="0">
              <a:solidFill>
                <a:srgbClr val="FF33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88075" y="248877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外城</a:t>
            </a:r>
            <a:endParaRPr lang="zh-CN" altLang="en-US" sz="3200" dirty="0">
              <a:solidFill>
                <a:srgbClr val="FF33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96169" y="3073487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愿做</a:t>
            </a:r>
            <a:endParaRPr lang="zh-CN" altLang="en-US" sz="3200" dirty="0">
              <a:solidFill>
                <a:srgbClr val="FF33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87842" y="365699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北方</a:t>
            </a:r>
            <a:endParaRPr lang="zh-CN" altLang="en-US" sz="3200" dirty="0">
              <a:solidFill>
                <a:srgbClr val="FF33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88134" y="424183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记功</a:t>
            </a:r>
            <a:endParaRPr lang="zh-CN" altLang="en-US" sz="3200" dirty="0">
              <a:solidFill>
                <a:srgbClr val="FF33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84019" y="4826575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表示多数</a:t>
            </a:r>
            <a:endParaRPr lang="zh-CN" altLang="en-US" sz="3200" dirty="0">
              <a:solidFill>
                <a:srgbClr val="FF33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88101" y="541008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有余</a:t>
            </a:r>
            <a:endParaRPr lang="zh-CN" altLang="en-US" sz="3200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697" name="文本框 9"/>
          <p:cNvSpPr txBox="1"/>
          <p:nvPr/>
        </p:nvSpPr>
        <p:spPr>
          <a:xfrm>
            <a:off x="2185988" y="2752725"/>
            <a:ext cx="7820025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唧唧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复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唧唧，木兰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当</a:t>
            </a:r>
            <a:r>
              <a:rPr lang="zh-CN" altLang="zh-CN" sz="36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户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织。不闻</a:t>
            </a: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机杼声，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唯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闻女叹息。</a:t>
            </a: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698" name="文本框 1"/>
          <p:cNvSpPr txBox="1"/>
          <p:nvPr/>
        </p:nvSpPr>
        <p:spPr>
          <a:xfrm>
            <a:off x="800735" y="1468120"/>
            <a:ext cx="10240010" cy="64516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结合注释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翻译</a:t>
            </a:r>
            <a:r>
              <a:rPr lang="en-US" altLang="zh-CN" sz="36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将不理解的句子勾画出来</a:t>
            </a:r>
            <a:r>
              <a:rPr lang="en-US" altLang="zh-CN" sz="36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讨论交流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39" name="文本框 5"/>
          <p:cNvSpPr txBox="1"/>
          <p:nvPr/>
        </p:nvSpPr>
        <p:spPr>
          <a:xfrm>
            <a:off x="6816725" y="3357563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对着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22725" y="4953000"/>
            <a:ext cx="5794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只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4022725" y="3357563"/>
            <a:ext cx="5302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又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7346950" y="2343150"/>
            <a:ext cx="6699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门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39197" y="330599"/>
            <a:ext cx="2792615" cy="713740"/>
            <a:chOff x="2371" y="690"/>
            <a:chExt cx="3471" cy="1124"/>
          </a:xfrm>
        </p:grpSpPr>
        <p:sp>
          <p:nvSpPr>
            <p:cNvPr id="11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2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疏通文意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745" name="文本框 9"/>
          <p:cNvSpPr txBox="1"/>
          <p:nvPr/>
        </p:nvSpPr>
        <p:spPr>
          <a:xfrm>
            <a:off x="1738313" y="1269048"/>
            <a:ext cx="8929687" cy="44157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500" b="1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问女</a:t>
            </a:r>
            <a:r>
              <a:rPr lang="zh-CN" altLang="zh-CN" sz="35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何所思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，问女</a:t>
            </a:r>
            <a:r>
              <a:rPr lang="zh-CN" altLang="zh-CN" sz="3500" b="1" u="sng" dirty="0">
                <a:latin typeface="黑体" panose="02010609060101010101" charset="-122"/>
                <a:ea typeface="黑体" panose="02010609060101010101" charset="-122"/>
              </a:rPr>
              <a:t>何所</a:t>
            </a:r>
            <a:r>
              <a:rPr lang="zh-CN" altLang="zh-CN" sz="35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忆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。女亦无所思，</a:t>
            </a:r>
            <a:endParaRPr lang="en-US" altLang="zh-CN" sz="3500" b="1">
              <a:latin typeface="黑体" panose="02010609060101010101" charset="-122"/>
              <a:ea typeface="黑体" panose="02010609060101010101" charset="-122"/>
            </a:endParaRPr>
          </a:p>
          <a:p>
            <a:endParaRPr lang="en-US" altLang="zh-CN" sz="3500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zh-CN" sz="3500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女亦无所忆。昨夜见军</a:t>
            </a:r>
            <a:r>
              <a:rPr lang="zh-CN" altLang="zh-CN" sz="35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帖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，可汗</a:t>
            </a:r>
            <a:r>
              <a:rPr lang="zh-CN" altLang="zh-CN" sz="35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大</a:t>
            </a:r>
            <a:r>
              <a:rPr lang="zh-CN" altLang="zh-CN" sz="35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点兵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en-US" altLang="zh-CN" sz="3500" b="1">
              <a:latin typeface="黑体" panose="02010609060101010101" charset="-122"/>
              <a:ea typeface="黑体" panose="02010609060101010101" charset="-122"/>
            </a:endParaRPr>
          </a:p>
          <a:p>
            <a:endParaRPr lang="en-US" altLang="zh-CN" sz="35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zh-CN" sz="3500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军书</a:t>
            </a:r>
            <a:r>
              <a:rPr lang="zh-CN" altLang="zh-CN" sz="35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十二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卷，卷卷有</a:t>
            </a:r>
            <a:r>
              <a:rPr lang="zh-CN" altLang="zh-CN" sz="35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爷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名。</a:t>
            </a:r>
            <a:endParaRPr lang="en-US" altLang="zh-CN" sz="3500" b="1">
              <a:latin typeface="黑体" panose="02010609060101010101" charset="-122"/>
              <a:ea typeface="黑体" panose="02010609060101010101" charset="-122"/>
            </a:endParaRPr>
          </a:p>
          <a:p>
            <a:endParaRPr lang="en-US" altLang="zh-CN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26585" y="855345"/>
            <a:ext cx="6794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想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49110" y="855345"/>
            <a:ext cx="9677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思念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8" name="文本框 4"/>
          <p:cNvSpPr txBox="1"/>
          <p:nvPr/>
        </p:nvSpPr>
        <p:spPr>
          <a:xfrm>
            <a:off x="6086158" y="3344863"/>
            <a:ext cx="936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文告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9" name="文本框 7"/>
          <p:cNvSpPr txBox="1"/>
          <p:nvPr/>
        </p:nvSpPr>
        <p:spPr>
          <a:xfrm>
            <a:off x="7666038" y="2386648"/>
            <a:ext cx="16684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大规模地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0" name="文本框 8"/>
          <p:cNvSpPr txBox="1"/>
          <p:nvPr/>
        </p:nvSpPr>
        <p:spPr>
          <a:xfrm>
            <a:off x="2690813" y="4948555"/>
            <a:ext cx="9731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很多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77193" y="4948555"/>
            <a:ext cx="14509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指父亲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8003" name="文本框 7"/>
          <p:cNvSpPr txBox="1"/>
          <p:nvPr/>
        </p:nvSpPr>
        <p:spPr>
          <a:xfrm>
            <a:off x="2690813" y="1832610"/>
            <a:ext cx="480536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即“所思何”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所忆何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疑问代词作宾语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宾语前置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66150" y="3344863"/>
            <a:ext cx="9636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征兵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8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16388" grpId="0"/>
      <p:bldP spid="16389" grpId="0"/>
      <p:bldP spid="16390" grpId="0"/>
      <p:bldP spid="10" grpId="0"/>
      <p:bldP spid="128003" grpId="0"/>
      <p:bldP spid="5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5.xml><?xml version="1.0" encoding="utf-8"?>
<p:tagLst xmlns:p="http://schemas.openxmlformats.org/presentationml/2006/main">
  <p:tag name="KSO_WM_UNIT_TABLE_BEAUTIFY" val="smartTable{3ecaf9f9-379c-43be-84b8-72a91cfa14e2}"/>
  <p:tag name="TABLE_ENDDRAG_ORIGIN_RECT" val="942*441"/>
  <p:tag name="TABLE_ENDDRAG_RECT" val="8*73*942*441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lang="zh-CN" altLang="en-US" sz="2800" b="1">
            <a:solidFill>
              <a:srgbClr val="FF0000"/>
            </a:solidFill>
            <a:latin typeface="黑体" panose="02010609060101010101" charset="-122"/>
            <a:ea typeface="黑体" panose="02010609060101010101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5059</Words>
  <Application>WPS 演示</Application>
  <PresentationFormat>自定义</PresentationFormat>
  <Paragraphs>650</Paragraphs>
  <Slides>40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8" baseType="lpstr">
      <vt:lpstr>Arial</vt:lpstr>
      <vt:lpstr>宋体</vt:lpstr>
      <vt:lpstr>Wingdings</vt:lpstr>
      <vt:lpstr>黑体</vt:lpstr>
      <vt:lpstr>思源黑体 CN Bold</vt:lpstr>
      <vt:lpstr>SimSun-ExtB</vt:lpstr>
      <vt:lpstr>Calibri</vt:lpstr>
      <vt:lpstr>思源宋体 CN SemiBold</vt:lpstr>
      <vt:lpstr>新宋体</vt:lpstr>
      <vt:lpstr>Times New Roman</vt:lpstr>
      <vt:lpstr>微软雅黑</vt:lpstr>
      <vt:lpstr>Arial Unicode MS</vt:lpstr>
      <vt:lpstr>等线</vt:lpstr>
      <vt:lpstr>Yu Gothic</vt:lpstr>
      <vt:lpstr>楷体</vt:lpstr>
      <vt:lpstr>华文楷体</vt:lpstr>
      <vt:lpstr>楷体_GB2312</vt:lpstr>
      <vt:lpstr>Office 主题​​</vt:lpstr>
      <vt:lpstr>PowerPoint 演示文稿</vt:lpstr>
      <vt:lpstr>PowerPoint 演示文稿</vt:lpstr>
      <vt:lpstr>第一课时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第三课时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黄红政</cp:lastModifiedBy>
  <cp:revision>680</cp:revision>
  <dcterms:created xsi:type="dcterms:W3CDTF">2017-08-03T09:01:00Z</dcterms:created>
  <dcterms:modified xsi:type="dcterms:W3CDTF">2021-03-19T05:40:31Z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B44E8BE1C0664925912FC8E651B86514</vt:lpwstr>
  </property>
</Properties>
</file>