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3" r:id="rId3"/>
    <p:sldMasterId id="2147483685" r:id="rId4"/>
  </p:sldMasterIdLst>
  <p:notesMasterIdLst>
    <p:notesMasterId r:id="rId18"/>
  </p:notesMasterIdLst>
  <p:sldIdLst>
    <p:sldId id="256" r:id="rId5"/>
    <p:sldId id="474" r:id="rId6"/>
    <p:sldId id="335" r:id="rId7"/>
    <p:sldId id="502" r:id="rId8"/>
    <p:sldId id="282" r:id="rId9"/>
    <p:sldId id="310" r:id="rId10"/>
    <p:sldId id="369" r:id="rId11"/>
    <p:sldId id="494" r:id="rId12"/>
    <p:sldId id="505" r:id="rId13"/>
    <p:sldId id="511" r:id="rId14"/>
    <p:sldId id="508" r:id="rId15"/>
    <p:sldId id="333" r:id="rId16"/>
    <p:sldId id="507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66"/>
    <a:srgbClr val="FF0066"/>
    <a:srgbClr val="FF00FF"/>
    <a:srgbClr val="00FFFF"/>
    <a:srgbClr val="00CC00"/>
    <a:srgbClr val="FFFF99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2094" y="-498"/>
      </p:cViewPr>
      <p:guideLst>
        <p:guide orient="horz" pos="2198"/>
        <p:guide pos="28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9217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9219" name="文本占位符 9218"/>
          <p:cNvSpPr>
            <a:spLocks noGrp="1"/>
          </p:cNvSpPr>
          <p:nvPr>
            <p:ph type="body" sz="quarter" idx="3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220" name="页眉占位符 921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b="1" dirty="0"/>
          </a:p>
        </p:txBody>
      </p:sp>
      <p:sp>
        <p:nvSpPr>
          <p:cNvPr id="9221" name="日期占位符 9220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b="1" dirty="0"/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b="1" dirty="0"/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5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fld id="{9A0DB2DC-4C9A-4742-B13C-FB6460FD3503}" type="slidenum">
              <a:rPr lang="zh-CN" altLang="en-US" sz="1200" b="1" dirty="0"/>
              <a:t>‹#›</a:t>
            </a:fld>
            <a:endParaRPr lang="zh-CN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47241443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990600"/>
            <a:ext cx="7772400" cy="1371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sz="4000" kern="1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800" kern="1200"/>
            </a:lvl1pPr>
            <a:lvl2pPr marL="457200" lvl="1" indent="-457200" algn="ctr">
              <a:buNone/>
              <a:defRPr sz="2800" kern="1200"/>
            </a:lvl2pPr>
            <a:lvl3pPr marL="909955" lvl="2" indent="-909955" algn="ctr">
              <a:buNone/>
              <a:defRPr sz="2800" kern="1200"/>
            </a:lvl3pPr>
            <a:lvl4pPr marL="1306830" lvl="3" indent="-1306830" algn="ctr">
              <a:buNone/>
              <a:defRPr sz="2800" kern="1200"/>
            </a:lvl4pPr>
            <a:lvl5pPr marL="1695450" lvl="4" indent="-1695450" algn="ctr">
              <a:buNone/>
              <a:defRPr sz="2800" kern="1200"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  <a:t>‹#›</a:t>
            </a:fld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3079" name="任意多边形 3078"/>
          <p:cNvSpPr/>
          <p:nvPr/>
        </p:nvSpPr>
        <p:spPr>
          <a:xfrm>
            <a:off x="685800" y="2393950"/>
            <a:ext cx="7772400" cy="109538"/>
          </a:xfrm>
          <a:custGeom>
            <a:avLst/>
            <a:gdLst>
              <a:gd name="A1" fmla="val 618"/>
              <a:gd name="A3" fmla="val 0"/>
              <a:gd name="G0" fmla="+- A1 0 0"/>
            </a:gdLst>
            <a:ahLst/>
            <a:cxnLst/>
            <a:rect l="0" t="0" r="0" b="0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049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248" y="1752600"/>
            <a:ext cx="392049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441" y="304800"/>
            <a:ext cx="2002234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90631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123" name="矩形 5122"/>
            <p:cNvSpPr/>
            <p:nvPr/>
          </p:nvSpPr>
          <p:spPr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algn="ctr"/>
              <a:endParaRPr lang="zh-CN" altLang="en-US" sz="24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/>
          </p:nvSpPr>
          <p:spPr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5125" name="组合 5124"/>
            <p:cNvGrpSpPr/>
            <p:nvPr/>
          </p:nvGrpSpPr>
          <p:grpSpPr>
            <a:xfrm>
              <a:off x="0" y="672"/>
              <a:ext cx="1806" cy="1989"/>
              <a:chOff x="0" y="0"/>
              <a:chExt cx="1806" cy="1989"/>
            </a:xfrm>
          </p:grpSpPr>
          <p:sp>
            <p:nvSpPr>
              <p:cNvPr id="5126" name="矩形 5125"/>
              <p:cNvSpPr/>
              <p:nvPr userDrawn="1"/>
            </p:nvSpPr>
            <p:spPr>
              <a:xfrm>
                <a:off x="361" y="1585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7" name="矩形 5126"/>
              <p:cNvSpPr/>
              <p:nvPr userDrawn="1"/>
            </p:nvSpPr>
            <p:spPr>
              <a:xfrm>
                <a:off x="1081" y="393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8" name="矩形 5127"/>
              <p:cNvSpPr/>
              <p:nvPr userDrawn="1"/>
            </p:nvSpPr>
            <p:spPr>
              <a:xfrm>
                <a:off x="1437" y="0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9" name="矩形 5128"/>
              <p:cNvSpPr/>
              <p:nvPr userDrawn="1"/>
            </p:nvSpPr>
            <p:spPr>
              <a:xfrm>
                <a:off x="719" y="1585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0" name="矩形 5129"/>
              <p:cNvSpPr/>
              <p:nvPr userDrawn="1"/>
            </p:nvSpPr>
            <p:spPr>
              <a:xfrm>
                <a:off x="1437" y="393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1" name="矩形 5130"/>
              <p:cNvSpPr/>
              <p:nvPr userDrawn="1"/>
            </p:nvSpPr>
            <p:spPr>
              <a:xfrm>
                <a:off x="719" y="792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2" name="矩形 5131"/>
              <p:cNvSpPr/>
              <p:nvPr userDrawn="1"/>
            </p:nvSpPr>
            <p:spPr>
              <a:xfrm>
                <a:off x="0" y="792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3" name="矩形 5132"/>
              <p:cNvSpPr/>
              <p:nvPr userDrawn="1"/>
            </p:nvSpPr>
            <p:spPr>
              <a:xfrm>
                <a:off x="1081" y="792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4" name="矩形 5133"/>
              <p:cNvSpPr/>
              <p:nvPr userDrawn="1"/>
            </p:nvSpPr>
            <p:spPr>
              <a:xfrm>
                <a:off x="361" y="1185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5" name="矩形 5134"/>
              <p:cNvSpPr/>
              <p:nvPr userDrawn="1"/>
            </p:nvSpPr>
            <p:spPr>
              <a:xfrm>
                <a:off x="719" y="1185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sz="2400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136" name="日期占位符 5135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endParaRPr lang="zh-CN" altLang="en-US" dirty="0"/>
          </a:p>
        </p:txBody>
      </p:sp>
      <p:sp>
        <p:nvSpPr>
          <p:cNvPr id="5137" name="页脚占位符 513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endParaRPr lang="zh-CN" altLang="en-US" dirty="0"/>
          </a:p>
        </p:txBody>
      </p:sp>
      <p:sp>
        <p:nvSpPr>
          <p:cNvPr id="5138" name="灯片编号占位符 5137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fld id="{9A0DB2DC-4C9A-4742-B13C-FB6460FD3503}" type="slidenum">
              <a:rPr lang="zh-CN" altLang="en-US" dirty="0">
                <a:latin typeface="Arial Black" panose="020B0A04020102020204" pitchFamily="2" charset="0"/>
              </a:rPr>
              <a:t>‹#›</a:t>
            </a:fld>
            <a:endParaRPr lang="zh-CN" altLang="en-US" dirty="0">
              <a:latin typeface="Arial Black" panose="020B0A04020102020204" pitchFamily="2" charset="0"/>
            </a:endParaRPr>
          </a:p>
        </p:txBody>
      </p:sp>
      <p:sp>
        <p:nvSpPr>
          <p:cNvPr id="5139" name="标题 5138"/>
          <p:cNvSpPr>
            <a:spLocks noGrp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5000" kern="12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40" name="副标题 5139"/>
          <p:cNvSpPr>
            <a:spLocks noGrp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3400" kern="1200"/>
            </a:lvl1pPr>
            <a:lvl2pPr marL="457200" lvl="1" indent="-457200" algn="ctr">
              <a:buNone/>
              <a:defRPr sz="3400" kern="1200"/>
            </a:lvl2pPr>
            <a:lvl3pPr marL="914400" lvl="2" indent="-914400" algn="ctr">
              <a:buNone/>
              <a:defRPr sz="3400" kern="1200"/>
            </a:lvl3pPr>
            <a:lvl4pPr marL="1371600" lvl="3" indent="-1371600" algn="ctr">
              <a:buNone/>
              <a:defRPr sz="3400" kern="1200"/>
            </a:lvl4pPr>
            <a:lvl5pPr marL="1828800" lvl="4" indent="-1828800" algn="ctr">
              <a:buNone/>
              <a:defRPr sz="3400" kern="1200"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2504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981200"/>
            <a:ext cx="4032504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2" name="任意多边形 2051"/>
          <p:cNvSpPr/>
          <p:nvPr/>
        </p:nvSpPr>
        <p:spPr>
          <a:xfrm>
            <a:off x="609600" y="1566863"/>
            <a:ext cx="7958138" cy="109537"/>
          </a:xfrm>
          <a:custGeom>
            <a:avLst/>
            <a:gdLst>
              <a:gd name="A1" fmla="val 585"/>
              <a:gd name="A3" fmla="val 0"/>
              <a:gd name="G0" fmla="+- A1 0 0"/>
            </a:gdLst>
            <a:ahLst/>
            <a:cxnLst/>
            <a:rect l="0" t="0" r="0" b="0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3" name="直接连接符 2052"/>
          <p:cNvSpPr/>
          <p:nvPr/>
        </p:nvSpPr>
        <p:spPr>
          <a:xfrm flipV="1">
            <a:off x="609600" y="6172200"/>
            <a:ext cx="79248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4" name="日期占位符 205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b="0">
                <a:latin typeface="Verdan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055" name="页脚占位符 205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 b="0">
                <a:latin typeface="Verdan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056" name="灯片编号占位符 205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latin typeface="Verdan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69900" lvl="0" indent="-469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08050" lvl="1" indent="-4362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04925" lvl="2" indent="-39497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94180" lvl="3" indent="-3873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94230" lvl="4" indent="-39878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409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/>
            </a:lvl1pPr>
          </a:lstStyle>
          <a:p>
            <a:pPr lvl="0"/>
            <a:endParaRPr lang="zh-CN" altLang="en-US" dirty="0"/>
          </a:p>
        </p:txBody>
      </p:sp>
      <p:sp>
        <p:nvSpPr>
          <p:cNvPr id="4099" name="灯片编号占位符 409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latin typeface="Arial Black" panose="020B0A04020102020204" pitchFamily="2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  <p:grpSp>
        <p:nvGrpSpPr>
          <p:cNvPr id="4100" name="组合 4099"/>
          <p:cNvGrpSpPr/>
          <p:nvPr/>
        </p:nvGrpSpPr>
        <p:grpSpPr>
          <a:xfrm>
            <a:off x="0" y="0"/>
            <a:ext cx="9144000" cy="546100"/>
            <a:chOff x="0" y="0"/>
            <a:chExt cx="5760" cy="344"/>
          </a:xfrm>
        </p:grpSpPr>
        <p:sp>
          <p:nvSpPr>
            <p:cNvPr id="4101" name="矩形 4100"/>
            <p:cNvSpPr/>
            <p:nvPr/>
          </p:nvSpPr>
          <p:spPr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algn="ctr"/>
              <a:endParaRPr lang="zh-CN" altLang="en-US" sz="24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2" name="矩形 4101"/>
            <p:cNvSpPr/>
            <p:nvPr/>
          </p:nvSpPr>
          <p:spPr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3" name="矩形 4102"/>
            <p:cNvSpPr/>
            <p:nvPr/>
          </p:nvSpPr>
          <p:spPr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b="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4" name="矩形 4103"/>
            <p:cNvSpPr/>
            <p:nvPr/>
          </p:nvSpPr>
          <p:spPr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b="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5" name="矩形 4104"/>
            <p:cNvSpPr/>
            <p:nvPr/>
          </p:nvSpPr>
          <p:spPr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6" name="矩形 4105"/>
            <p:cNvSpPr/>
            <p:nvPr/>
          </p:nvSpPr>
          <p:spPr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b="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7" name="矩形 4106"/>
            <p:cNvSpPr/>
            <p:nvPr/>
          </p:nvSpPr>
          <p:spPr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8" name="矩形 4107"/>
            <p:cNvSpPr/>
            <p:nvPr/>
          </p:nvSpPr>
          <p:spPr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9" name="矩形 4108"/>
            <p:cNvSpPr/>
            <p:nvPr/>
          </p:nvSpPr>
          <p:spPr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10" name="标题 4109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111" name="文本占位符 4110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112" name="日期占位符 411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/>
            </a:lvl1pPr>
          </a:lstStyle>
          <a:p>
            <a:pPr lvl="0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148" name="日期占位符 614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6149" name="页脚占位符 614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6150" name="灯片编号占位符 614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jpeg"/><Relationship Id="rId7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foxmm.abc.yesite.com/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1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lenovo\Desktop\&#26149;\&#37197;&#20048;&#26391;&#35835;&#12298;&#26149;&#12299;.mpg" TargetMode="External"/><Relationship Id="rId1" Type="http://schemas.microsoft.com/office/2007/relationships/media" Target="file:///C:\Users\lenovo\Desktop\&#26149;\&#37197;&#20048;&#26391;&#35835;&#12298;&#26149;&#12299;.mpg" TargetMode="Externa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http://foxmm.abc.yesite.com/" TargetMode="Externa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http://foxmm.abc.yesite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0241" descr="t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0242"/>
          <p:cNvSpPr txBox="1"/>
          <p:nvPr/>
        </p:nvSpPr>
        <p:spPr>
          <a:xfrm>
            <a:off x="3996055" y="908050"/>
            <a:ext cx="5360035" cy="5638800"/>
          </a:xfrm>
          <a:prstGeom prst="rect">
            <a:avLst/>
          </a:prstGeom>
          <a:solidFill>
            <a:schemeClr val="accent1">
              <a:alpha val="34999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春天在哪里呀，春天在哪里？</a:t>
            </a:r>
          </a:p>
          <a:p>
            <a:pPr lvl="0"/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春天在那青翠的山林里，</a:t>
            </a:r>
          </a:p>
          <a:p>
            <a:pPr lvl="0"/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这里有红花呀，这里有绿草，</a:t>
            </a:r>
          </a:p>
          <a:p>
            <a:pPr lvl="0"/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还有那会唱歌的小黄鹂。</a:t>
            </a:r>
          </a:p>
          <a:p>
            <a:pPr lvl="0"/>
            <a:endParaRPr lang="zh-CN" altLang="en-US" sz="2800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春天在哪里呀，春天在哪里？</a:t>
            </a:r>
          </a:p>
          <a:p>
            <a:pPr lvl="0"/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春天在那湖水的倒影里，</a:t>
            </a:r>
          </a:p>
          <a:p>
            <a:pPr lvl="0"/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映出红的花呀，映出绿的草，</a:t>
            </a:r>
          </a:p>
          <a:p>
            <a:pPr lvl="0"/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还有那会唱歌的小黄鹂。</a:t>
            </a:r>
          </a:p>
          <a:p>
            <a:pPr lvl="0"/>
            <a:endParaRPr lang="zh-CN" altLang="en-US" sz="2800" dirty="0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嘀哩哩哩哩</a:t>
            </a:r>
            <a:r>
              <a:rPr lang="en-US" altLang="x-none" sz="280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</a:p>
          <a:p>
            <a:pPr lvl="0"/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春天在湖水的倒影里，</a:t>
            </a:r>
          </a:p>
          <a:p>
            <a:pPr lvl="0"/>
            <a:r>
              <a:rPr lang="zh-CN" altLang="en-US" sz="2800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还有那会唱歌的小黄鹂。</a:t>
            </a:r>
          </a:p>
        </p:txBody>
      </p:sp>
      <p:grpSp>
        <p:nvGrpSpPr>
          <p:cNvPr id="10244" name="组合 10243"/>
          <p:cNvGrpSpPr>
            <a:grpSpLocks noChangeAspect="1"/>
          </p:cNvGrpSpPr>
          <p:nvPr/>
        </p:nvGrpSpPr>
        <p:grpSpPr>
          <a:xfrm>
            <a:off x="1103948" y="152400"/>
            <a:ext cx="3905250" cy="6696075"/>
            <a:chOff x="0" y="0"/>
            <a:chExt cx="2460" cy="4218"/>
          </a:xfrm>
        </p:grpSpPr>
        <p:grpSp>
          <p:nvGrpSpPr>
            <p:cNvPr id="10245" name="组合 10244"/>
            <p:cNvGrpSpPr>
              <a:grpSpLocks noChangeAspect="1"/>
            </p:cNvGrpSpPr>
            <p:nvPr/>
          </p:nvGrpSpPr>
          <p:grpSpPr>
            <a:xfrm>
              <a:off x="680" y="0"/>
              <a:ext cx="1780" cy="2391"/>
              <a:chOff x="0" y="0"/>
              <a:chExt cx="1780" cy="2391"/>
            </a:xfrm>
          </p:grpSpPr>
          <p:pic>
            <p:nvPicPr>
              <p:cNvPr id="10246" name="图片 10245" descr="1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444" cy="15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247" name="图片 10246" descr="1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588" y="0"/>
                <a:ext cx="192" cy="1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248" name="图片 10247" descr="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14948984">
                <a:off x="398" y="1991"/>
                <a:ext cx="364" cy="41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0249" name="图片 10248" descr="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2387"/>
              <a:ext cx="600" cy="4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0" name="图片 10249" descr="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" y="4128"/>
              <a:ext cx="90" cy="9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251" name="文本框 10250"/>
          <p:cNvSpPr txBox="1"/>
          <p:nvPr/>
        </p:nvSpPr>
        <p:spPr>
          <a:xfrm>
            <a:off x="5364163" y="188913"/>
            <a:ext cx="28082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春天在哪里</a:t>
            </a:r>
          </a:p>
        </p:txBody>
      </p:sp>
      <p:pic>
        <p:nvPicPr>
          <p:cNvPr id="10252" name="图片 10251" descr="1_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971550" y="1484313"/>
            <a:ext cx="1081088" cy="1049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0" y="-5715"/>
            <a:ext cx="440499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0000CC"/>
                </a:solidFill>
              </a:rPr>
              <a:t>寻找春天，追寻美丽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春天在哪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3809ab0feac698fb36d1221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 Box 4"/>
          <p:cNvSpPr txBox="1"/>
          <p:nvPr/>
        </p:nvSpPr>
        <p:spPr>
          <a:xfrm>
            <a:off x="2339975" y="2276475"/>
            <a:ext cx="20875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09" name="Text Box 5"/>
          <p:cNvSpPr txBox="1"/>
          <p:nvPr/>
        </p:nvSpPr>
        <p:spPr>
          <a:xfrm>
            <a:off x="1042988" y="2133600"/>
            <a:ext cx="7489825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华文楷体" panose="02010600040101010101" pitchFamily="2" charset="-122"/>
              </a:rPr>
              <a:t>     </a:t>
            </a:r>
            <a:r>
              <a:rPr lang="zh-CN" altLang="en-US" sz="4000" dirty="0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华文楷体" panose="02010600040101010101" pitchFamily="2" charset="-122"/>
              </a:rPr>
              <a:t>请同学们说一两句关于春天的诗文跟大家一起分享。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1605" y="240665"/>
            <a:ext cx="625157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</a:rPr>
              <a:t>拓展延伸，注重积累</a:t>
            </a:r>
          </a:p>
        </p:txBody>
      </p:sp>
      <p:grpSp>
        <p:nvGrpSpPr>
          <p:cNvPr id="16389" name="组合 16388"/>
          <p:cNvGrpSpPr>
            <a:grpSpLocks noChangeAspect="1"/>
          </p:cNvGrpSpPr>
          <p:nvPr/>
        </p:nvGrpSpPr>
        <p:grpSpPr>
          <a:xfrm>
            <a:off x="144463" y="6183313"/>
            <a:ext cx="8820150" cy="485775"/>
            <a:chOff x="0" y="0"/>
            <a:chExt cx="5556" cy="625"/>
          </a:xfrm>
        </p:grpSpPr>
        <p:pic>
          <p:nvPicPr>
            <p:cNvPr id="16390" name="图片 16389" descr="留言">
              <a:hlinkClick r:id="rId3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08" y="0"/>
              <a:ext cx="748" cy="5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1" name="图片 16390" descr="留言">
              <a:hlinkClick r:id="rId3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75" y="45"/>
              <a:ext cx="748" cy="5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2" name="图片 16391" descr="留言">
              <a:hlinkClick r:id="rId3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7" y="0"/>
              <a:ext cx="748" cy="5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3" name="图片 16392" descr="留言">
              <a:hlinkClick r:id="rId3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45"/>
              <a:ext cx="748" cy="58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 dirty="0"/>
          </a:p>
        </p:txBody>
      </p:sp>
      <p:sp>
        <p:nvSpPr>
          <p:cNvPr id="27651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endParaRPr lang="zh-CN" altLang="zh-CN" dirty="0"/>
          </a:p>
        </p:txBody>
      </p:sp>
      <p:pic>
        <p:nvPicPr>
          <p:cNvPr id="27652" name="Picture 4" descr="60071954be3027d8b745ae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7" name="Text Box 5"/>
          <p:cNvSpPr txBox="1"/>
          <p:nvPr/>
        </p:nvSpPr>
        <p:spPr>
          <a:xfrm>
            <a:off x="70485" y="0"/>
            <a:ext cx="8153400" cy="716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好雨知时节，当春乃发生。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随风潜入夜，润物细无声。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——《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春夜喜雨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春眠不觉晓，处处闻啼鸟。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——《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春晓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天街小雨润如酥，草色遥看近却无。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早春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乱花渐欲迷人眼，浅草才能没马蹄。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——《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钱塘湖春行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篱落疏疏一径深，树头花落未成阴。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儿童急走追黄蝶，飞入菜花无处寻。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——《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宿新市徐公店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</a:p>
          <a:p>
            <a:pPr lvl="0" eaLnBrk="1" hangingPunct="1">
              <a:spcBef>
                <a:spcPct val="50000"/>
              </a:spcBef>
            </a:pP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47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3891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l"/>
            <a:r>
              <a:rPr lang="zh-CN" altLang="en-US" sz="6600" b="1" dirty="0">
                <a:solidFill>
                  <a:srgbClr val="FF0000"/>
                </a:solidFill>
              </a:rPr>
              <a:t>教师小结，留住美丽</a:t>
            </a:r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xfrm>
            <a:off x="-11430" y="1624330"/>
            <a:ext cx="8981440" cy="4824095"/>
          </a:xfrm>
        </p:spPr>
        <p:txBody>
          <a:bodyPr/>
          <a:lstStyle/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zh-CN" altLang="en-US" sz="3600" b="1" dirty="0"/>
              <a:t>这篇优美的</a:t>
            </a:r>
            <a:r>
              <a:rPr lang="zh-CN" altLang="en-US" sz="3600" b="1" dirty="0">
                <a:solidFill>
                  <a:srgbClr val="FF0000"/>
                </a:solidFill>
              </a:rPr>
              <a:t>写景抒情散文</a:t>
            </a:r>
            <a:r>
              <a:rPr lang="zh-CN" altLang="en-US" sz="3600" b="1" dirty="0"/>
              <a:t>抓住春景的特点，</a:t>
            </a:r>
            <a:r>
              <a:rPr lang="zh-CN" altLang="en-US" sz="3600" b="1" dirty="0">
                <a:solidFill>
                  <a:srgbClr val="FF0000"/>
                </a:solidFill>
              </a:rPr>
              <a:t>描绘了</a:t>
            </a:r>
            <a:r>
              <a:rPr lang="zh-CN" altLang="en-US" sz="3600" b="1" dirty="0"/>
              <a:t>春回大地、生机勃发的动人景象，</a:t>
            </a:r>
            <a:r>
              <a:rPr lang="zh-CN" altLang="en-US" sz="3600" b="1" dirty="0">
                <a:solidFill>
                  <a:srgbClr val="FF0000"/>
                </a:solidFill>
              </a:rPr>
              <a:t>赞美</a:t>
            </a:r>
            <a:r>
              <a:rPr lang="zh-CN" altLang="en-US" sz="3600" b="1" dirty="0"/>
              <a:t>春的活力带给人以希望和力量，激励人们抓紧春光努力工作、奋发向上。      </a:t>
            </a:r>
          </a:p>
          <a:p>
            <a:pPr>
              <a:buNone/>
            </a:pPr>
            <a:r>
              <a:rPr lang="zh-CN" altLang="en-US" sz="3600" b="1" dirty="0"/>
              <a:t>         春天是一个播种希望的季节。同学们正好处在人生的春季。</a:t>
            </a:r>
          </a:p>
          <a:p>
            <a:pPr>
              <a:buNone/>
            </a:pPr>
            <a:r>
              <a:rPr lang="zh-CN" altLang="en-US" sz="3600" b="1" dirty="0"/>
              <a:t>          “一年之计在于春，一生之计在于勤”，希望同学们勤奋学习，把握好自己的黄金时期。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8f8eded9d1135be739012f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Rectangle 3"/>
          <p:cNvSpPr>
            <a:spLocks noGrp="1"/>
          </p:cNvSpPr>
          <p:nvPr>
            <p:ph type="title"/>
          </p:nvPr>
        </p:nvSpPr>
        <p:spPr>
          <a:xfrm>
            <a:off x="-234315" y="-29845"/>
            <a:ext cx="6242050" cy="1209675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</a:rPr>
              <a:t>布置作业，延续美丽</a:t>
            </a:r>
          </a:p>
        </p:txBody>
      </p:sp>
      <p:sp>
        <p:nvSpPr>
          <p:cNvPr id="76804" name="Rectangle 4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dirty="0">
                <a:solidFill>
                  <a:srgbClr val="0000CC"/>
                </a:solidFill>
              </a:rPr>
              <a:t>         </a:t>
            </a:r>
            <a:r>
              <a:rPr lang="zh-CN" altLang="en-US" b="1" dirty="0">
                <a:solidFill>
                  <a:srgbClr val="FF0000"/>
                </a:solidFill>
              </a:rPr>
              <a:t>法国雕刻家罗丹曾经说过，美是到处都有的，对于我们的眼睛，不是缺少美，而是缺少发现。</a:t>
            </a: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         春天是美丽的，大自然中美丽的景物比比皆是。希望同学能用你们的眼睛去发现美，用你的心灵去感受美，用你的笔去描绘美。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740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pic>
        <p:nvPicPr>
          <p:cNvPr id="17411" name="配乐朗读《春》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4287"/>
            <a:ext cx="9144000" cy="684688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74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411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占位符 12289"/>
          <p:cNvSpPr>
            <a:spLocks noGrp="1"/>
          </p:cNvSpPr>
          <p:nvPr>
            <p:ph type="body" sz="half" idx="2"/>
          </p:nvPr>
        </p:nvSpPr>
        <p:spPr>
          <a:xfrm>
            <a:off x="3419475" y="295275"/>
            <a:ext cx="5580063" cy="5797550"/>
          </a:xfrm>
        </p:spPr>
        <p:txBody>
          <a:bodyPr/>
          <a:lstStyle/>
          <a:p>
            <a:pPr>
              <a:buClr>
                <a:srgbClr val="0066FF"/>
              </a:buClr>
              <a:buFont typeface="Wingdings" panose="05000000000000000000" pitchFamily="2" charset="2"/>
              <a:buChar char="Ø"/>
            </a:pPr>
            <a:r>
              <a:rPr lang="zh-CN" altLang="en-US" sz="3200" b="1" kern="12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b="1" kern="1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朱自清</a:t>
            </a:r>
            <a:r>
              <a:rPr lang="zh-CN" altLang="en-US" sz="3200" b="1" kern="12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x-none" sz="3200" b="1" kern="12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1898-1948</a:t>
            </a:r>
            <a:r>
              <a:rPr lang="zh-CN" altLang="en-US" sz="3200" b="1" kern="12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），字</a:t>
            </a:r>
            <a:r>
              <a:rPr lang="zh-CN" altLang="en-US" sz="3200" b="1" kern="1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佩弦</a:t>
            </a:r>
            <a:r>
              <a:rPr lang="zh-CN" altLang="en-US" sz="3200" b="1" kern="12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，江苏扬州人。现代著名散文家、诗人、学者、民主战士。</a:t>
            </a:r>
            <a:r>
              <a:rPr lang="en-US" altLang="x-none" sz="3200" b="1" kern="12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1920</a:t>
            </a:r>
            <a:r>
              <a:rPr lang="zh-CN" altLang="en-US" sz="3200" b="1" kern="12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年毕业于北京大学哲学系，</a:t>
            </a:r>
            <a:r>
              <a:rPr lang="en-US" altLang="x-none" sz="3200" b="1" kern="12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1925</a:t>
            </a:r>
            <a:r>
              <a:rPr lang="zh-CN" altLang="en-US" sz="3200" b="1" kern="12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年任清华大学教授，转而从事散文创作。</a:t>
            </a:r>
            <a:r>
              <a:rPr lang="en-US" altLang="x-none" sz="3200" b="1" kern="12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1948</a:t>
            </a:r>
            <a:r>
              <a:rPr lang="zh-CN" altLang="en-US" sz="3200" b="1" kern="12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年，他贫病交加，一身重病，</a:t>
            </a:r>
            <a:r>
              <a:rPr lang="zh-CN" altLang="en-US" sz="3200" b="1" kern="1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宁可饿死，不领美国的“救济粮”</a:t>
            </a:r>
            <a:r>
              <a:rPr lang="en-US" altLang="x-none" sz="3200" b="1" kern="12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kern="12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表现了我们民族的英雄气概。散文代表作有</a:t>
            </a:r>
            <a:r>
              <a:rPr lang="en-US" altLang="x-none" sz="3200" b="1" kern="1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 kern="1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荷塘月色</a:t>
            </a:r>
            <a:r>
              <a:rPr lang="en-US" altLang="x-none" sz="3200" b="1" kern="1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 kern="1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x-none" sz="3200" b="1" kern="1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 kern="1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背影</a:t>
            </a:r>
            <a:r>
              <a:rPr lang="en-US" altLang="x-none" sz="3200" b="1" kern="1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 kern="1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x-none" sz="3200" b="1" kern="1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 kern="1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绿</a:t>
            </a:r>
            <a:r>
              <a:rPr lang="en-US" altLang="x-none" sz="3200" b="1" kern="1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 kern="12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等。</a:t>
            </a:r>
          </a:p>
        </p:txBody>
      </p:sp>
      <p:sp>
        <p:nvSpPr>
          <p:cNvPr id="12291" name="文本框 12290"/>
          <p:cNvSpPr txBox="1"/>
          <p:nvPr/>
        </p:nvSpPr>
        <p:spPr>
          <a:xfrm>
            <a:off x="4335463" y="8429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lang="zh-CN" altLang="en-US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2292" name="内容占位符 12291" descr="zhuziqi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341438"/>
            <a:ext cx="3708400" cy="5030787"/>
          </a:xfrm>
        </p:spPr>
      </p:pic>
      <p:sp>
        <p:nvSpPr>
          <p:cNvPr id="12293" name="文本框 12292"/>
          <p:cNvSpPr txBox="1"/>
          <p:nvPr/>
        </p:nvSpPr>
        <p:spPr>
          <a:xfrm>
            <a:off x="1595438" y="582930"/>
            <a:ext cx="2438400" cy="75882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  <a:tileRect/>
          </a:gradFill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黑体" panose="02010609060101010101" pitchFamily="2" charset="-122"/>
              </a:rPr>
              <a:t>走近作者</a:t>
            </a:r>
          </a:p>
        </p:txBody>
      </p:sp>
      <p:sp>
        <p:nvSpPr>
          <p:cNvPr id="3" name="文本框 14351"/>
          <p:cNvSpPr txBox="1"/>
          <p:nvPr/>
        </p:nvSpPr>
        <p:spPr>
          <a:xfrm>
            <a:off x="-317" y="-53975"/>
            <a:ext cx="2590800" cy="63658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  <a:tileRect/>
          </a:gradFill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学情检查</a:t>
            </a:r>
            <a:r>
              <a:rPr lang="en-US" altLang="zh-CN" sz="320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4337"/>
          <p:cNvSpPr txBox="1"/>
          <p:nvPr/>
        </p:nvSpPr>
        <p:spPr>
          <a:xfrm>
            <a:off x="482600" y="21939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8" name="文本框 14338"/>
          <p:cNvSpPr txBox="1"/>
          <p:nvPr/>
        </p:nvSpPr>
        <p:spPr>
          <a:xfrm>
            <a:off x="468313" y="1125538"/>
            <a:ext cx="7970473" cy="525066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3600" dirty="0">
                <a:latin typeface="Tahoma" panose="020B0604030504040204" pitchFamily="34" charset="0"/>
                <a:ea typeface="宋体" panose="02010600030101010101" pitchFamily="2" charset="-122"/>
              </a:rPr>
              <a:t>给</a:t>
            </a:r>
            <a:r>
              <a:rPr lang="zh-CN" altLang="en-US" sz="36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红色</a:t>
            </a:r>
            <a:r>
              <a:rPr lang="zh-CN" altLang="en-US" sz="3600" dirty="0">
                <a:latin typeface="Tahoma" panose="020B0604030504040204" pitchFamily="34" charset="0"/>
                <a:ea typeface="宋体" panose="02010600030101010101" pitchFamily="2" charset="-122"/>
              </a:rPr>
              <a:t>的字</a:t>
            </a:r>
            <a:r>
              <a:rPr lang="zh-CN" altLang="en-US" sz="36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注音</a:t>
            </a:r>
            <a:r>
              <a:rPr lang="en-US" altLang="zh-CN" sz="3600" dirty="0">
                <a:latin typeface="Tahoma" panose="020B0604030504040204" pitchFamily="34" charset="0"/>
                <a:ea typeface="宋体" panose="02010600030101010101" pitchFamily="2" charset="-122"/>
              </a:rPr>
              <a:t>:    </a:t>
            </a:r>
            <a:r>
              <a:rPr lang="en-US" altLang="zh-CN" sz="3600" dirty="0" smtClean="0">
                <a:latin typeface="Tahoma" panose="020B0604030504040204" pitchFamily="34" charset="0"/>
                <a:ea typeface="宋体" panose="02010600030101010101" pitchFamily="2" charset="-122"/>
              </a:rPr>
              <a:t>                              </a:t>
            </a:r>
            <a:r>
              <a:rPr lang="en-US" altLang="zh-CN" sz="3200" dirty="0">
                <a:latin typeface="Tahoma" panose="020B0604030504040204" pitchFamily="34" charset="0"/>
                <a:ea typeface="宋体" panose="02010600030101010101" pitchFamily="2" charset="-122"/>
              </a:rPr>
              <a:t>(1</a:t>
            </a:r>
            <a:r>
              <a:rPr lang="en-US" altLang="zh-CN" sz="3200" dirty="0" smtClean="0">
                <a:latin typeface="Tahoma" panose="020B060403050404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Tahoma" panose="020B0604030504040204" pitchFamily="34" charset="0"/>
                <a:ea typeface="宋体" panose="02010600030101010101" pitchFamily="2" charset="-122"/>
              </a:rPr>
              <a:t>酝</a:t>
            </a:r>
            <a:r>
              <a:rPr lang="zh-CN" altLang="en-US" sz="3200" dirty="0" smtClean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酿</a:t>
            </a:r>
            <a:r>
              <a:rPr lang="zh-CN" altLang="en-US" sz="3200" dirty="0">
                <a:latin typeface="Tahoma" panose="020B0604030504040204" pitchFamily="34" charset="0"/>
                <a:ea typeface="宋体" panose="02010600030101010101" pitchFamily="2" charset="-122"/>
              </a:rPr>
              <a:t>　　   </a:t>
            </a:r>
            <a:r>
              <a:rPr lang="en-US" altLang="zh-CN" sz="3200" dirty="0">
                <a:latin typeface="Tahoma" panose="020B0604030504040204" pitchFamily="34" charset="0"/>
                <a:ea typeface="宋体" panose="02010600030101010101" pitchFamily="2" charset="-122"/>
              </a:rPr>
              <a:t>(2)</a:t>
            </a:r>
            <a:r>
              <a:rPr lang="zh-CN" altLang="en-US" sz="3200" dirty="0">
                <a:latin typeface="Tahoma" panose="020B0604030504040204" pitchFamily="34" charset="0"/>
                <a:ea typeface="宋体" panose="02010600030101010101" pitchFamily="2" charset="-122"/>
              </a:rPr>
              <a:t>宛</a:t>
            </a:r>
            <a:r>
              <a:rPr lang="zh-CN" altLang="en-US" sz="32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转</a:t>
            </a:r>
            <a:r>
              <a:rPr lang="zh-CN" altLang="en-US" sz="3200" dirty="0">
                <a:latin typeface="Tahoma" panose="020B0604030504040204" pitchFamily="34" charset="0"/>
                <a:ea typeface="宋体" panose="02010600030101010101" pitchFamily="2" charset="-122"/>
              </a:rPr>
              <a:t>　　 </a:t>
            </a:r>
            <a:r>
              <a:rPr lang="zh-CN" altLang="en-US" sz="3200" dirty="0" smtClean="0">
                <a:latin typeface="Tahoma" panose="020B060403050404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200" dirty="0" smtClean="0">
                <a:latin typeface="Tahoma" panose="020B0604030504040204" pitchFamily="34" charset="0"/>
                <a:ea typeface="宋体" panose="02010600030101010101" pitchFamily="2" charset="-122"/>
              </a:rPr>
              <a:t>(</a:t>
            </a:r>
            <a:r>
              <a:rPr lang="en-US" altLang="zh-CN" sz="3200" dirty="0">
                <a:latin typeface="Tahoma" panose="020B0604030504040204" pitchFamily="34" charset="0"/>
                <a:ea typeface="宋体" panose="02010600030101010101" pitchFamily="2" charset="-122"/>
              </a:rPr>
              <a:t>3)</a:t>
            </a:r>
            <a:r>
              <a:rPr lang="zh-CN" altLang="en-US" sz="32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嘹</a:t>
            </a:r>
            <a:r>
              <a:rPr lang="zh-CN" altLang="en-US" sz="3200" dirty="0">
                <a:latin typeface="Tahoma" panose="020B0604030504040204" pitchFamily="34" charset="0"/>
                <a:ea typeface="宋体" panose="02010600030101010101" pitchFamily="2" charset="-122"/>
              </a:rPr>
              <a:t>亮</a:t>
            </a:r>
          </a:p>
          <a:p>
            <a:pPr lvl="0">
              <a:spcBef>
                <a:spcPct val="50000"/>
              </a:spcBef>
            </a:pPr>
            <a:r>
              <a:rPr lang="en-US" altLang="zh-CN" sz="3200" dirty="0">
                <a:latin typeface="Tahoma" panose="020B0604030504040204" pitchFamily="34" charset="0"/>
                <a:ea typeface="宋体" panose="02010600030101010101" pitchFamily="2" charset="-122"/>
              </a:rPr>
              <a:t>(4)</a:t>
            </a:r>
            <a:r>
              <a:rPr lang="zh-CN" altLang="en-US" sz="3200" dirty="0">
                <a:latin typeface="Tahoma" panose="020B0604030504040204" pitchFamily="34" charset="0"/>
                <a:ea typeface="宋体" panose="02010600030101010101" pitchFamily="2" charset="-122"/>
              </a:rPr>
              <a:t>黄 </a:t>
            </a:r>
            <a:r>
              <a:rPr lang="zh-CN" altLang="en-US" sz="32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晕</a:t>
            </a:r>
            <a:r>
              <a:rPr lang="zh-CN" altLang="en-US" sz="3200" dirty="0">
                <a:latin typeface="Tahoma" panose="020B0604030504040204" pitchFamily="34" charset="0"/>
                <a:ea typeface="宋体" panose="02010600030101010101" pitchFamily="2" charset="-122"/>
              </a:rPr>
              <a:t>　　   </a:t>
            </a:r>
            <a:r>
              <a:rPr lang="en-US" altLang="zh-CN" sz="3200" dirty="0">
                <a:latin typeface="Tahoma" panose="020B0604030504040204" pitchFamily="34" charset="0"/>
                <a:ea typeface="宋体" panose="02010600030101010101" pitchFamily="2" charset="-122"/>
              </a:rPr>
              <a:t>(5)</a:t>
            </a:r>
            <a:r>
              <a:rPr lang="zh-CN" altLang="en-US" sz="3200" dirty="0">
                <a:ea typeface="宋体" panose="02010600030101010101" pitchFamily="2" charset="-122"/>
              </a:rPr>
              <a:t>应</a:t>
            </a:r>
            <a:r>
              <a:rPr lang="zh-CN" altLang="en-US" sz="3200" dirty="0">
                <a:solidFill>
                  <a:srgbClr val="FF0000"/>
                </a:solidFill>
                <a:ea typeface="宋体" panose="02010600030101010101" pitchFamily="2" charset="-122"/>
              </a:rPr>
              <a:t>和</a:t>
            </a:r>
            <a:r>
              <a:rPr lang="zh-CN" altLang="en-US" sz="3200" dirty="0">
                <a:ea typeface="宋体" panose="02010600030101010101" pitchFamily="2" charset="-122"/>
              </a:rPr>
              <a:t>        </a:t>
            </a:r>
            <a:r>
              <a:rPr lang="en-US" altLang="zh-CN" sz="3200" dirty="0">
                <a:ea typeface="宋体" panose="02010600030101010101" pitchFamily="2" charset="-122"/>
              </a:rPr>
              <a:t>(6)</a:t>
            </a:r>
            <a:r>
              <a:rPr lang="zh-CN" altLang="en-US" sz="3200" dirty="0">
                <a:solidFill>
                  <a:srgbClr val="FF0000"/>
                </a:solidFill>
                <a:ea typeface="宋体" panose="02010600030101010101" pitchFamily="2" charset="-122"/>
              </a:rPr>
              <a:t>薄</a:t>
            </a:r>
            <a:r>
              <a:rPr lang="zh-CN" altLang="en-US" sz="3200" dirty="0">
                <a:ea typeface="宋体" panose="02010600030101010101" pitchFamily="2" charset="-122"/>
              </a:rPr>
              <a:t>烟</a:t>
            </a:r>
            <a:endParaRPr lang="zh-CN" altLang="en-US" sz="3200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dirty="0">
                <a:ea typeface="宋体" panose="02010600030101010101" pitchFamily="2" charset="-122"/>
              </a:rPr>
              <a:t>(7)</a:t>
            </a:r>
            <a:r>
              <a:rPr lang="zh-CN" altLang="en-US" sz="3200" dirty="0">
                <a:ea typeface="宋体" panose="02010600030101010101" pitchFamily="2" charset="-122"/>
              </a:rPr>
              <a:t>抖</a:t>
            </a:r>
            <a:r>
              <a:rPr lang="zh-CN" altLang="en-US" sz="3200" dirty="0">
                <a:solidFill>
                  <a:srgbClr val="FF0000"/>
                </a:solidFill>
                <a:ea typeface="宋体" panose="02010600030101010101" pitchFamily="2" charset="-122"/>
              </a:rPr>
              <a:t>擞</a:t>
            </a:r>
            <a:r>
              <a:rPr lang="zh-CN" altLang="en-US" sz="3200" dirty="0">
                <a:ea typeface="宋体" panose="02010600030101010101" pitchFamily="2" charset="-122"/>
              </a:rPr>
              <a:t>　          </a:t>
            </a:r>
            <a:r>
              <a:rPr lang="en-US" altLang="zh-CN" sz="3200" dirty="0" smtClean="0">
                <a:ea typeface="宋体" panose="02010600030101010101" pitchFamily="2" charset="-122"/>
              </a:rPr>
              <a:t>(</a:t>
            </a:r>
            <a:r>
              <a:rPr lang="en-US" altLang="zh-CN" sz="3200" dirty="0">
                <a:ea typeface="宋体" panose="02010600030101010101" pitchFamily="2" charset="-122"/>
              </a:rPr>
              <a:t>8)</a:t>
            </a:r>
            <a:r>
              <a:rPr lang="zh-CN" altLang="en-US" sz="3200" dirty="0">
                <a:solidFill>
                  <a:srgbClr val="FF0000"/>
                </a:solidFill>
                <a:ea typeface="宋体" panose="02010600030101010101" pitchFamily="2" charset="-122"/>
              </a:rPr>
              <a:t>蓑</a:t>
            </a:r>
            <a:r>
              <a:rPr lang="zh-CN" altLang="en-US" sz="3200" dirty="0">
                <a:ea typeface="宋体" panose="02010600030101010101" pitchFamily="2" charset="-122"/>
              </a:rPr>
              <a:t>衣</a:t>
            </a:r>
            <a:r>
              <a:rPr lang="zh-CN" altLang="en-US" sz="3200" dirty="0">
                <a:latin typeface="Tahoma" panose="020B0604030504040204" pitchFamily="34" charset="0"/>
                <a:ea typeface="宋体" panose="02010600030101010101" pitchFamily="2" charset="-122"/>
              </a:rPr>
              <a:t>　     </a:t>
            </a:r>
            <a:r>
              <a:rPr lang="en-US" altLang="zh-CN" sz="3200" dirty="0" smtClean="0">
                <a:latin typeface="Tahoma" panose="020B0604030504040204" pitchFamily="34" charset="0"/>
                <a:ea typeface="宋体" panose="02010600030101010101" pitchFamily="2" charset="-122"/>
              </a:rPr>
              <a:t>(</a:t>
            </a:r>
            <a:r>
              <a:rPr lang="en-US" altLang="zh-CN" sz="3200" dirty="0">
                <a:latin typeface="Tahoma" panose="020B0604030504040204" pitchFamily="34" charset="0"/>
                <a:ea typeface="宋体" panose="02010600030101010101" pitchFamily="2" charset="-122"/>
              </a:rPr>
              <a:t>9)</a:t>
            </a:r>
            <a:r>
              <a:rPr lang="zh-CN" altLang="en-US" sz="3200" dirty="0">
                <a:latin typeface="Tahoma" panose="020B0604030504040204" pitchFamily="34" charset="0"/>
                <a:ea typeface="宋体" panose="02010600030101010101" pitchFamily="2" charset="-122"/>
              </a:rPr>
              <a:t>高</a:t>
            </a:r>
            <a:r>
              <a:rPr lang="zh-CN" altLang="en-US" sz="32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涨</a:t>
            </a:r>
            <a:r>
              <a:rPr lang="zh-CN" altLang="en-US" sz="3200" dirty="0">
                <a:latin typeface="Tahoma" panose="020B0604030504040204" pitchFamily="34" charset="0"/>
                <a:ea typeface="宋体" panose="02010600030101010101" pitchFamily="2" charset="-122"/>
              </a:rPr>
              <a:t>    </a:t>
            </a:r>
          </a:p>
          <a:p>
            <a:pPr lvl="0">
              <a:spcBef>
                <a:spcPct val="50000"/>
              </a:spcBef>
            </a:pPr>
            <a:r>
              <a:rPr lang="en-US" altLang="zh-CN" sz="3200" dirty="0">
                <a:latin typeface="Tahoma" panose="020B0604030504040204" pitchFamily="34" charset="0"/>
                <a:ea typeface="宋体" panose="02010600030101010101" pitchFamily="2" charset="-122"/>
              </a:rPr>
              <a:t>(10)</a:t>
            </a:r>
            <a:r>
              <a:rPr lang="zh-CN" altLang="en-US" sz="3200" dirty="0">
                <a:solidFill>
                  <a:srgbClr val="FF0000"/>
                </a:solidFill>
                <a:ea typeface="宋体" panose="02010600030101010101" pitchFamily="2" charset="-122"/>
              </a:rPr>
              <a:t>散</a:t>
            </a:r>
            <a:r>
              <a:rPr lang="zh-CN" altLang="en-US" sz="3200" dirty="0">
                <a:ea typeface="宋体" panose="02010600030101010101" pitchFamily="2" charset="-122"/>
              </a:rPr>
              <a:t>在草丛里　　</a:t>
            </a:r>
          </a:p>
          <a:p>
            <a:pPr lvl="0">
              <a:spcBef>
                <a:spcPct val="50000"/>
              </a:spcBef>
            </a:pPr>
            <a:r>
              <a:rPr lang="en-US" altLang="zh-CN" sz="3200" dirty="0">
                <a:ea typeface="宋体" panose="02010600030101010101" pitchFamily="2" charset="-122"/>
              </a:rPr>
              <a:t>(11)</a:t>
            </a:r>
            <a:r>
              <a:rPr lang="zh-CN" altLang="en-US" sz="3200" dirty="0">
                <a:ea typeface="宋体" panose="02010600030101010101" pitchFamily="2" charset="-122"/>
              </a:rPr>
              <a:t>稀稀</a:t>
            </a:r>
            <a:r>
              <a:rPr lang="zh-CN" altLang="en-US" sz="3200" dirty="0">
                <a:solidFill>
                  <a:srgbClr val="FF0000"/>
                </a:solidFill>
                <a:ea typeface="宋体" panose="02010600030101010101" pitchFamily="2" charset="-122"/>
              </a:rPr>
              <a:t>疏</a:t>
            </a:r>
            <a:r>
              <a:rPr lang="zh-CN" altLang="en-US" sz="3200" dirty="0">
                <a:ea typeface="宋体" panose="02010600030101010101" pitchFamily="2" charset="-122"/>
              </a:rPr>
              <a:t>疏</a:t>
            </a:r>
          </a:p>
          <a:p>
            <a:pPr lvl="0"/>
            <a:endParaRPr lang="zh-CN" altLang="en-US" sz="3200" dirty="0"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</a:pPr>
            <a:endParaRPr lang="zh-CN" altLang="en-US" sz="36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1936863" y="1644463"/>
            <a:ext cx="20161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dirty="0" err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niàng</a:t>
            </a:r>
            <a:endParaRPr lang="en-US" altLang="zh-CN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4576612" y="1736587"/>
            <a:ext cx="1898706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x-none" sz="2800" dirty="0" err="1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Zhuǎn</a:t>
            </a:r>
            <a:r>
              <a:rPr lang="en-US" altLang="x-none" sz="2800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7265782" y="1700212"/>
            <a:ext cx="275113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dirty="0" err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liáo</a:t>
            </a:r>
            <a:endParaRPr lang="en-US" altLang="zh-CN" sz="32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2117043" y="2314801"/>
            <a:ext cx="16557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en-US" altLang="zh-CN" sz="3600" dirty="0" err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yùn</a:t>
            </a:r>
            <a:endParaRPr lang="en-US" altLang="zh-CN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4620986" y="2314801"/>
            <a:ext cx="1135856" cy="64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dirty="0" err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hè</a:t>
            </a:r>
            <a:endParaRPr lang="en-US" altLang="zh-CN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4344"/>
          <p:cNvSpPr txBox="1"/>
          <p:nvPr/>
        </p:nvSpPr>
        <p:spPr>
          <a:xfrm>
            <a:off x="1042988" y="5589588"/>
            <a:ext cx="273685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7" name="文本框 14346"/>
          <p:cNvSpPr txBox="1"/>
          <p:nvPr/>
        </p:nvSpPr>
        <p:spPr>
          <a:xfrm>
            <a:off x="1807369" y="3141663"/>
            <a:ext cx="1251744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000" dirty="0" err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sǒu</a:t>
            </a:r>
            <a:endParaRPr lang="en-US" altLang="zh-CN" sz="40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8" name="文本框 14347"/>
          <p:cNvSpPr txBox="1"/>
          <p:nvPr/>
        </p:nvSpPr>
        <p:spPr>
          <a:xfrm>
            <a:off x="4678974" y="3141663"/>
            <a:ext cx="12255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dirty="0" err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suō</a:t>
            </a:r>
            <a:endParaRPr lang="en-US" altLang="zh-CN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9" name="文本框 14348"/>
          <p:cNvSpPr txBox="1"/>
          <p:nvPr/>
        </p:nvSpPr>
        <p:spPr>
          <a:xfrm>
            <a:off x="7007542" y="3207569"/>
            <a:ext cx="143124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800" dirty="0" err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zhǎng</a:t>
            </a:r>
            <a:endParaRPr lang="en-US" altLang="zh-CN" sz="28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0" name="文本框 14349"/>
          <p:cNvSpPr txBox="1"/>
          <p:nvPr/>
        </p:nvSpPr>
        <p:spPr>
          <a:xfrm>
            <a:off x="3605780" y="3843338"/>
            <a:ext cx="215106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en-US" altLang="zh-CN" sz="3600" dirty="0" err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sàn</a:t>
            </a:r>
            <a:endParaRPr lang="en-US" altLang="zh-CN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1" name="文本框 14350"/>
          <p:cNvSpPr txBox="1"/>
          <p:nvPr/>
        </p:nvSpPr>
        <p:spPr>
          <a:xfrm>
            <a:off x="2993798" y="4484688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en-US" altLang="zh-CN" sz="3600" dirty="0" err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shū</a:t>
            </a:r>
            <a:r>
              <a:rPr lang="en-US" altLang="zh-CN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3" name="文本框 14351"/>
          <p:cNvSpPr txBox="1"/>
          <p:nvPr/>
        </p:nvSpPr>
        <p:spPr>
          <a:xfrm>
            <a:off x="468313" y="476250"/>
            <a:ext cx="2590800" cy="63658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  <a:tileRect/>
          </a:gradFill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学情检查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83976" name="Text Box 8"/>
          <p:cNvSpPr txBox="1"/>
          <p:nvPr/>
        </p:nvSpPr>
        <p:spPr>
          <a:xfrm>
            <a:off x="7007542" y="2359406"/>
            <a:ext cx="1290638" cy="639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600" dirty="0">
                <a:solidFill>
                  <a:srgbClr val="1818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73955" y="588010"/>
            <a:ext cx="3464831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万丈高楼平地起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2" grpId="0"/>
      <p:bldP spid="14343" grpId="0"/>
      <p:bldP spid="14344" grpId="0"/>
      <p:bldP spid="14347" grpId="0"/>
      <p:bldP spid="14348" grpId="0"/>
      <p:bldP spid="14349" grpId="0"/>
      <p:bldP spid="14350" grpId="0"/>
      <p:bldP spid="14351" grpId="0"/>
      <p:bldP spid="839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-68580" y="-56197"/>
            <a:ext cx="8229600" cy="1143000"/>
          </a:xfrm>
        </p:spPr>
        <p:txBody>
          <a:bodyPr anchor="ctr"/>
          <a:lstStyle/>
          <a:p>
            <a:r>
              <a:rPr lang="zh-CN" altLang="en-US" b="1" dirty="0">
                <a:solidFill>
                  <a:srgbClr val="CC0099"/>
                </a:solidFill>
              </a:rPr>
              <a:t>走进</a:t>
            </a:r>
            <a:r>
              <a:rPr lang="en-US" altLang="zh-CN" b="1" dirty="0">
                <a:solidFill>
                  <a:srgbClr val="CC0099"/>
                </a:solidFill>
              </a:rPr>
              <a:t>“</a:t>
            </a:r>
            <a:r>
              <a:rPr lang="zh-CN" altLang="en-US" b="1" dirty="0">
                <a:solidFill>
                  <a:srgbClr val="CC0099"/>
                </a:solidFill>
              </a:rPr>
              <a:t>春天</a:t>
            </a:r>
            <a:r>
              <a:rPr lang="en-US" altLang="zh-CN" b="1" dirty="0">
                <a:solidFill>
                  <a:srgbClr val="CC0099"/>
                </a:solidFill>
              </a:rPr>
              <a:t>”</a:t>
            </a:r>
            <a:r>
              <a:rPr lang="zh-CN" altLang="en-US" b="1" dirty="0">
                <a:solidFill>
                  <a:srgbClr val="CC0099"/>
                </a:solidFill>
              </a:rPr>
              <a:t>，欣赏美丽</a:t>
            </a:r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198755" y="1045210"/>
            <a:ext cx="8229600" cy="2263775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</a:rPr>
              <a:t>（一）朗读入文，把握内容，感受美丽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注意字词读音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把握朗读的节奏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学会有感情的朗读课文</a:t>
            </a:r>
          </a:p>
        </p:txBody>
      </p:sp>
      <p:pic>
        <p:nvPicPr>
          <p:cNvPr id="15364" name="图片 15363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580" y="3416935"/>
            <a:ext cx="9144000" cy="3571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文本框 16386"/>
          <p:cNvSpPr txBox="1"/>
          <p:nvPr/>
        </p:nvSpPr>
        <p:spPr>
          <a:xfrm>
            <a:off x="1166813" y="1922463"/>
            <a:ext cx="498951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77470" y="1235710"/>
            <a:ext cx="9494520" cy="2712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朗读课文后，说一说春天美在哪里？</a:t>
            </a:r>
          </a:p>
          <a:p>
            <a:pPr lvl="0">
              <a:spcBef>
                <a:spcPct val="50000"/>
              </a:spcBef>
            </a:pP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可用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春天美在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------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，你看（听）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-------------”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的句式，与同学分享春天的美丽</a:t>
            </a:r>
          </a:p>
        </p:txBody>
      </p:sp>
      <p:grpSp>
        <p:nvGrpSpPr>
          <p:cNvPr id="16389" name="组合 16388"/>
          <p:cNvGrpSpPr>
            <a:grpSpLocks noChangeAspect="1"/>
          </p:cNvGrpSpPr>
          <p:nvPr/>
        </p:nvGrpSpPr>
        <p:grpSpPr>
          <a:xfrm>
            <a:off x="144463" y="6183313"/>
            <a:ext cx="8820150" cy="485775"/>
            <a:chOff x="0" y="0"/>
            <a:chExt cx="5556" cy="625"/>
          </a:xfrm>
        </p:grpSpPr>
        <p:pic>
          <p:nvPicPr>
            <p:cNvPr id="16390" name="图片 16389" descr="留言">
              <a:hlinkClick r:id="rId2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8" y="0"/>
              <a:ext cx="748" cy="5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1" name="图片 16390" descr="留言">
              <a:hlinkClick r:id="rId2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5" y="45"/>
              <a:ext cx="748" cy="5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2" name="图片 16391" descr="留言">
              <a:hlinkClick r:id="rId2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7" y="0"/>
              <a:ext cx="748" cy="5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3" name="图片 16392" descr="留言">
              <a:hlinkClick r:id="rId2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45"/>
              <a:ext cx="748" cy="5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362" name="标题 15361"/>
          <p:cNvSpPr>
            <a:spLocks noGrp="1"/>
          </p:cNvSpPr>
          <p:nvPr/>
        </p:nvSpPr>
        <p:spPr>
          <a:xfrm>
            <a:off x="-645795" y="678180"/>
            <a:ext cx="8072120" cy="10731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rgbClr val="CC0099"/>
                </a:solidFill>
              </a:rPr>
              <a:t>走进</a:t>
            </a:r>
            <a:r>
              <a:rPr lang="en-US" altLang="zh-CN" b="1" dirty="0">
                <a:solidFill>
                  <a:srgbClr val="CC0099"/>
                </a:solidFill>
              </a:rPr>
              <a:t>“</a:t>
            </a:r>
            <a:r>
              <a:rPr lang="zh-CN" altLang="en-US" b="1" dirty="0">
                <a:solidFill>
                  <a:srgbClr val="CC0099"/>
                </a:solidFill>
              </a:rPr>
              <a:t>春天</a:t>
            </a:r>
            <a:r>
              <a:rPr lang="en-US" altLang="zh-CN" b="1" dirty="0">
                <a:solidFill>
                  <a:srgbClr val="CC0099"/>
                </a:solidFill>
              </a:rPr>
              <a:t>”</a:t>
            </a:r>
            <a:r>
              <a:rPr lang="zh-CN" altLang="en-US" b="1" dirty="0">
                <a:solidFill>
                  <a:srgbClr val="CC0099"/>
                </a:solidFill>
              </a:rPr>
              <a:t>，欣赏美丽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文本框 18434"/>
          <p:cNvSpPr txBox="1"/>
          <p:nvPr/>
        </p:nvSpPr>
        <p:spPr>
          <a:xfrm>
            <a:off x="381000" y="76200"/>
            <a:ext cx="3535363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理清文章思路</a:t>
            </a:r>
          </a:p>
        </p:txBody>
      </p:sp>
      <p:sp>
        <p:nvSpPr>
          <p:cNvPr id="18436" name="文本框 18435"/>
          <p:cNvSpPr txBox="1"/>
          <p:nvPr/>
        </p:nvSpPr>
        <p:spPr>
          <a:xfrm>
            <a:off x="1143000" y="877888"/>
            <a:ext cx="247808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）盼春</a:t>
            </a:r>
          </a:p>
        </p:txBody>
      </p:sp>
      <p:sp>
        <p:nvSpPr>
          <p:cNvPr id="18437" name="文本框 18436"/>
          <p:cNvSpPr txBox="1"/>
          <p:nvPr/>
        </p:nvSpPr>
        <p:spPr>
          <a:xfrm>
            <a:off x="3659188" y="914400"/>
            <a:ext cx="578961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solidFill>
                  <a:srgbClr val="990099"/>
                </a:solidFill>
                <a:latin typeface="Arial" panose="020B0604020202020204" pitchFamily="34" charset="0"/>
                <a:ea typeface="楷体_GB2312" pitchFamily="49" charset="-122"/>
              </a:rPr>
              <a:t>（总领全文，开启下文）</a:t>
            </a:r>
          </a:p>
        </p:txBody>
      </p:sp>
      <p:sp>
        <p:nvSpPr>
          <p:cNvPr id="18438" name="文本框 18437"/>
          <p:cNvSpPr txBox="1"/>
          <p:nvPr/>
        </p:nvSpPr>
        <p:spPr>
          <a:xfrm>
            <a:off x="3665538" y="1676400"/>
            <a:ext cx="34972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）总括春天</a:t>
            </a:r>
          </a:p>
        </p:txBody>
      </p:sp>
      <p:sp>
        <p:nvSpPr>
          <p:cNvPr id="18439" name="文本框 18438"/>
          <p:cNvSpPr txBox="1"/>
          <p:nvPr/>
        </p:nvSpPr>
        <p:spPr>
          <a:xfrm>
            <a:off x="3717925" y="2209800"/>
            <a:ext cx="2987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）春草图</a:t>
            </a:r>
          </a:p>
        </p:txBody>
      </p:sp>
      <p:sp>
        <p:nvSpPr>
          <p:cNvPr id="18440" name="文本框 18439"/>
          <p:cNvSpPr txBox="1"/>
          <p:nvPr/>
        </p:nvSpPr>
        <p:spPr>
          <a:xfrm>
            <a:off x="3717925" y="2743200"/>
            <a:ext cx="2987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）春花图</a:t>
            </a:r>
          </a:p>
        </p:txBody>
      </p:sp>
      <p:sp>
        <p:nvSpPr>
          <p:cNvPr id="18441" name="文本框 18440"/>
          <p:cNvSpPr txBox="1"/>
          <p:nvPr/>
        </p:nvSpPr>
        <p:spPr>
          <a:xfrm>
            <a:off x="3717925" y="3276600"/>
            <a:ext cx="2987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）春风图</a:t>
            </a:r>
          </a:p>
        </p:txBody>
      </p:sp>
      <p:sp>
        <p:nvSpPr>
          <p:cNvPr id="18442" name="文本框 18441"/>
          <p:cNvSpPr txBox="1"/>
          <p:nvPr/>
        </p:nvSpPr>
        <p:spPr>
          <a:xfrm>
            <a:off x="3717925" y="3810000"/>
            <a:ext cx="2987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）春雨图</a:t>
            </a:r>
          </a:p>
        </p:txBody>
      </p:sp>
      <p:sp>
        <p:nvSpPr>
          <p:cNvPr id="18443" name="文本框 18442"/>
          <p:cNvSpPr txBox="1"/>
          <p:nvPr/>
        </p:nvSpPr>
        <p:spPr>
          <a:xfrm>
            <a:off x="3717925" y="4343400"/>
            <a:ext cx="2987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）迎春图</a:t>
            </a:r>
          </a:p>
        </p:txBody>
      </p:sp>
      <p:sp>
        <p:nvSpPr>
          <p:cNvPr id="18444" name="文本框 18443"/>
          <p:cNvSpPr txBox="1"/>
          <p:nvPr/>
        </p:nvSpPr>
        <p:spPr>
          <a:xfrm>
            <a:off x="3773488" y="5105400"/>
            <a:ext cx="247491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）“新”</a:t>
            </a:r>
          </a:p>
        </p:txBody>
      </p:sp>
      <p:sp>
        <p:nvSpPr>
          <p:cNvPr id="18445" name="文本框 18444"/>
          <p:cNvSpPr txBox="1"/>
          <p:nvPr/>
        </p:nvSpPr>
        <p:spPr>
          <a:xfrm>
            <a:off x="3773488" y="5562600"/>
            <a:ext cx="247491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）“美”</a:t>
            </a:r>
          </a:p>
        </p:txBody>
      </p:sp>
      <p:sp>
        <p:nvSpPr>
          <p:cNvPr id="18446" name="文本框 18445"/>
          <p:cNvSpPr txBox="1"/>
          <p:nvPr/>
        </p:nvSpPr>
        <p:spPr>
          <a:xfrm>
            <a:off x="3744913" y="6019800"/>
            <a:ext cx="273208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）“力”</a:t>
            </a:r>
          </a:p>
        </p:txBody>
      </p:sp>
      <p:sp>
        <p:nvSpPr>
          <p:cNvPr id="18447" name="文本框 18446"/>
          <p:cNvSpPr txBox="1"/>
          <p:nvPr/>
        </p:nvSpPr>
        <p:spPr>
          <a:xfrm>
            <a:off x="-141287" y="838200"/>
            <a:ext cx="18542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4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（一）</a:t>
            </a:r>
          </a:p>
        </p:txBody>
      </p:sp>
      <p:sp>
        <p:nvSpPr>
          <p:cNvPr id="18448" name="文本框 18447"/>
          <p:cNvSpPr txBox="1"/>
          <p:nvPr/>
        </p:nvSpPr>
        <p:spPr>
          <a:xfrm>
            <a:off x="-53975" y="2819400"/>
            <a:ext cx="297497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（二）</a:t>
            </a:r>
            <a:r>
              <a:rPr lang="zh-CN" altLang="en-US" sz="44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绘春</a:t>
            </a:r>
          </a:p>
        </p:txBody>
      </p:sp>
      <p:sp>
        <p:nvSpPr>
          <p:cNvPr id="18449" name="文本框 18448"/>
          <p:cNvSpPr txBox="1"/>
          <p:nvPr/>
        </p:nvSpPr>
        <p:spPr>
          <a:xfrm>
            <a:off x="3184525" y="3221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0" name="文本框 18449"/>
          <p:cNvSpPr txBox="1"/>
          <p:nvPr/>
        </p:nvSpPr>
        <p:spPr>
          <a:xfrm>
            <a:off x="2879725" y="29924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1" name="文本框 18450"/>
          <p:cNvSpPr txBox="1"/>
          <p:nvPr/>
        </p:nvSpPr>
        <p:spPr>
          <a:xfrm>
            <a:off x="-3175" y="5486400"/>
            <a:ext cx="297497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（三）</a:t>
            </a:r>
            <a:r>
              <a:rPr lang="zh-CN" altLang="en-US" sz="44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颂春</a:t>
            </a:r>
          </a:p>
        </p:txBody>
      </p:sp>
      <p:sp>
        <p:nvSpPr>
          <p:cNvPr id="18452" name="左大括号 18451"/>
          <p:cNvSpPr/>
          <p:nvPr/>
        </p:nvSpPr>
        <p:spPr>
          <a:xfrm>
            <a:off x="3048000" y="1905000"/>
            <a:ext cx="457200" cy="2971800"/>
          </a:xfrm>
          <a:prstGeom prst="leftBrace">
            <a:avLst>
              <a:gd name="adj1" fmla="val 54166"/>
              <a:gd name="adj2" fmla="val 50000"/>
            </a:avLst>
          </a:prstGeom>
          <a:noFill/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3" name="左大括号 18452"/>
          <p:cNvSpPr/>
          <p:nvPr/>
        </p:nvSpPr>
        <p:spPr>
          <a:xfrm>
            <a:off x="3048000" y="5257800"/>
            <a:ext cx="457200" cy="1219200"/>
          </a:xfrm>
          <a:prstGeom prst="leftBrace">
            <a:avLst>
              <a:gd name="adj1" fmla="val 22222"/>
              <a:gd name="adj2" fmla="val 50000"/>
            </a:avLst>
          </a:prstGeom>
          <a:noFill/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5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0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5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  <p:bldP spid="18438" grpId="0"/>
      <p:bldP spid="18439" grpId="0"/>
      <p:bldP spid="18440" grpId="0"/>
      <p:bldP spid="18441" grpId="0"/>
      <p:bldP spid="18442" grpId="0"/>
      <p:bldP spid="18443" grpId="0"/>
      <p:bldP spid="18444" grpId="0"/>
      <p:bldP spid="18445" grpId="0"/>
      <p:bldP spid="18446" grpId="0"/>
      <p:bldP spid="18447" grpId="0"/>
      <p:bldP spid="18448" grpId="0"/>
      <p:bldP spid="184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0" y="-51117"/>
            <a:ext cx="8229600" cy="1143000"/>
          </a:xfrm>
        </p:spPr>
        <p:txBody>
          <a:bodyPr anchor="ctr"/>
          <a:lstStyle/>
          <a:p>
            <a:r>
              <a:rPr lang="zh-CN" altLang="en-US" b="1" dirty="0">
                <a:solidFill>
                  <a:srgbClr val="CC0099"/>
                </a:solidFill>
              </a:rPr>
              <a:t>走进</a:t>
            </a:r>
            <a:r>
              <a:rPr lang="en-US" altLang="zh-CN" b="1" dirty="0">
                <a:solidFill>
                  <a:srgbClr val="CC0099"/>
                </a:solidFill>
              </a:rPr>
              <a:t>“</a:t>
            </a:r>
            <a:r>
              <a:rPr lang="zh-CN" altLang="en-US" b="1" dirty="0">
                <a:solidFill>
                  <a:srgbClr val="CC0099"/>
                </a:solidFill>
              </a:rPr>
              <a:t>春天</a:t>
            </a:r>
            <a:r>
              <a:rPr lang="en-US" altLang="zh-CN" b="1" dirty="0">
                <a:solidFill>
                  <a:srgbClr val="CC0099"/>
                </a:solidFill>
              </a:rPr>
              <a:t>”</a:t>
            </a:r>
            <a:r>
              <a:rPr lang="zh-CN" altLang="en-US" b="1" dirty="0">
                <a:solidFill>
                  <a:srgbClr val="CC0099"/>
                </a:solidFill>
              </a:rPr>
              <a:t>，欣赏美丽</a:t>
            </a:r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95250" y="1092200"/>
            <a:ext cx="8229600" cy="2263775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</a:rPr>
              <a:t>（二）选读入文，品味语言，理解美丽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选出你最喜欢的语句，可用</a:t>
            </a:r>
            <a:r>
              <a:rPr lang="en-US" altLang="zh-CN" b="1" dirty="0">
                <a:solidFill>
                  <a:srgbClr val="FF0000"/>
                </a:solidFill>
              </a:rPr>
              <a:t>“</a:t>
            </a:r>
            <a:r>
              <a:rPr lang="zh-CN" altLang="en-US" b="1" dirty="0">
                <a:solidFill>
                  <a:srgbClr val="FF0000"/>
                </a:solidFill>
              </a:rPr>
              <a:t>我喜欢</a:t>
            </a:r>
            <a:r>
              <a:rPr lang="en-US" altLang="zh-CN" b="1" dirty="0">
                <a:solidFill>
                  <a:srgbClr val="FF0000"/>
                </a:solidFill>
              </a:rPr>
              <a:t>-----</a:t>
            </a:r>
            <a:r>
              <a:rPr lang="zh-CN" altLang="en-US" b="1" dirty="0">
                <a:solidFill>
                  <a:srgbClr val="FF0000"/>
                </a:solidFill>
              </a:rPr>
              <a:t>，因为</a:t>
            </a:r>
            <a:r>
              <a:rPr lang="en-US" altLang="zh-CN" b="1" dirty="0">
                <a:solidFill>
                  <a:srgbClr val="FF0000"/>
                </a:solidFill>
              </a:rPr>
              <a:t>-----”</a:t>
            </a:r>
            <a:r>
              <a:rPr lang="zh-CN" altLang="en-US" b="1" dirty="0">
                <a:solidFill>
                  <a:srgbClr val="FF0000"/>
                </a:solidFill>
              </a:rPr>
              <a:t>的句式，说说你喜欢的理由。</a:t>
            </a:r>
          </a:p>
        </p:txBody>
      </p:sp>
      <p:pic>
        <p:nvPicPr>
          <p:cNvPr id="15364" name="图片 15363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08350"/>
            <a:ext cx="9144000" cy="3571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4"/>
          <p:cNvSpPr txBox="1"/>
          <p:nvPr/>
        </p:nvSpPr>
        <p:spPr>
          <a:xfrm>
            <a:off x="0" y="1462405"/>
            <a:ext cx="864044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6600" dirty="0"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zh-CN" altLang="en-US" sz="4800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学</a:t>
            </a:r>
            <a:r>
              <a:rPr lang="en-US" altLang="zh-CN" sz="4800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完《春》，受到了美的感染和熏陶，</a:t>
            </a:r>
            <a:r>
              <a:rPr lang="zh-CN" altLang="en-US" sz="4800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也一定</a:t>
            </a:r>
            <a:r>
              <a:rPr lang="zh-CN" altLang="en-US" sz="4800" dirty="0">
                <a:solidFill>
                  <a:srgbClr val="0000CC"/>
                </a:solidFill>
                <a:ea typeface="楷体_GB2312" pitchFamily="49" charset="-122"/>
                <a:sym typeface="+mn-ea"/>
              </a:rPr>
              <a:t>收获了许多写作技巧，</a:t>
            </a:r>
            <a:r>
              <a:rPr lang="zh-CN" altLang="en-US" sz="4800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请你借鉴课文的某些写法，写几句吧。</a:t>
            </a:r>
            <a:endParaRPr lang="zh-CN" altLang="en-US" sz="6600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6389" name="组合 16388"/>
          <p:cNvGrpSpPr>
            <a:grpSpLocks noChangeAspect="1"/>
          </p:cNvGrpSpPr>
          <p:nvPr/>
        </p:nvGrpSpPr>
        <p:grpSpPr>
          <a:xfrm>
            <a:off x="144463" y="6183313"/>
            <a:ext cx="8820150" cy="485775"/>
            <a:chOff x="0" y="0"/>
            <a:chExt cx="5556" cy="625"/>
          </a:xfrm>
        </p:grpSpPr>
        <p:pic>
          <p:nvPicPr>
            <p:cNvPr id="16390" name="图片 16389" descr="留言">
              <a:hlinkClick r:id="rId2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8" y="0"/>
              <a:ext cx="748" cy="5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1" name="图片 16390" descr="留言">
              <a:hlinkClick r:id="rId2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5" y="45"/>
              <a:ext cx="748" cy="5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2" name="图片 16391" descr="留言">
              <a:hlinkClick r:id="rId2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7" y="0"/>
              <a:ext cx="748" cy="5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3" name="图片 16392" descr="留言">
              <a:hlinkClick r:id="rId2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45"/>
              <a:ext cx="748" cy="5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141605" y="240665"/>
            <a:ext cx="902398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</a:rPr>
              <a:t>走出课文，学以致用，发现美丽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ofile">
  <a:themeElements>
    <a:clrScheme name="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C"/>
      </a:accent5>
      <a:accent6>
        <a:srgbClr val="B70000"/>
      </a:accent6>
      <a:hlink>
        <a:srgbClr val="336699"/>
      </a:hlink>
      <a:folHlink>
        <a:srgbClr val="003366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800000"/>
        </a:lt1>
        <a:dk2>
          <a:srgbClr val="FFFFFF"/>
        </a:dk2>
        <a:lt2>
          <a:srgbClr val="A50021"/>
        </a:lt2>
        <a:accent1>
          <a:srgbClr val="FF9900"/>
        </a:accent1>
        <a:accent2>
          <a:srgbClr val="FF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E52D00"/>
        </a:accent6>
        <a:hlink>
          <a:srgbClr val="FFFFCC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072E"/>
        </a:lt1>
        <a:dk2>
          <a:srgbClr val="FFFFFF"/>
        </a:dk2>
        <a:lt2>
          <a:srgbClr val="3C001E"/>
        </a:lt2>
        <a:accent1>
          <a:srgbClr val="89A38F"/>
        </a:accent1>
        <a:accent2>
          <a:srgbClr val="666699"/>
        </a:accent2>
        <a:accent3>
          <a:srgbClr val="B3AAAC"/>
        </a:accent3>
        <a:accent4>
          <a:srgbClr val="DCDCDC"/>
        </a:accent4>
        <a:accent5>
          <a:srgbClr val="C4CEC6"/>
        </a:accent5>
        <a:accent6>
          <a:srgbClr val="5B5B89"/>
        </a:accent6>
        <a:hlink>
          <a:srgbClr val="8080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333333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B70000"/>
        </a:accent6>
        <a:hlink>
          <a:srgbClr val="666699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4B3D1B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CDCDC"/>
        </a:accent4>
        <a:accent5>
          <a:srgbClr val="E2CAAA"/>
        </a:accent5>
        <a:accent6>
          <a:srgbClr val="B75B00"/>
        </a:accent6>
        <a:hlink>
          <a:srgbClr val="666699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006666"/>
        </a:lt2>
        <a:accent1>
          <a:srgbClr val="0099CC"/>
        </a:accent1>
        <a:accent2>
          <a:srgbClr val="6666FF"/>
        </a:accent2>
        <a:accent3>
          <a:srgbClr val="AAADB9"/>
        </a:accent3>
        <a:accent4>
          <a:srgbClr val="DCDCDC"/>
        </a:accent4>
        <a:accent5>
          <a:srgbClr val="AACAE2"/>
        </a:accent5>
        <a:accent6>
          <a:srgbClr val="5B5BE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003366"/>
        </a:lt2>
        <a:accent1>
          <a:srgbClr val="6699FF"/>
        </a:accent1>
        <a:accent2>
          <a:srgbClr val="00CCFF"/>
        </a:accent2>
        <a:accent3>
          <a:srgbClr val="AAB9B9"/>
        </a:accent3>
        <a:accent4>
          <a:srgbClr val="DCDCDC"/>
        </a:accent4>
        <a:accent5>
          <a:srgbClr val="B9CAFF"/>
        </a:accent5>
        <a:accent6>
          <a:srgbClr val="00B7E5"/>
        </a:accent6>
        <a:hlink>
          <a:srgbClr val="FFFFCC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4"/>
        </a:accent3>
        <a:accent4>
          <a:srgbClr val="000000"/>
        </a:accent4>
        <a:accent5>
          <a:srgbClr val="FFE2AA"/>
        </a:accent5>
        <a:accent6>
          <a:srgbClr val="A3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598600"/>
        </a:lt2>
        <a:accent1>
          <a:srgbClr val="33CC33"/>
        </a:accent1>
        <a:accent2>
          <a:srgbClr val="99CC00"/>
        </a:accent2>
        <a:accent3>
          <a:srgbClr val="ADB9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FFCC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C"/>
        </a:accent5>
        <a:accent6>
          <a:srgbClr val="B7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ixe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989B7"/>
      </a:accent6>
      <a:hlink>
        <a:srgbClr val="666699"/>
      </a:hlink>
      <a:folHlink>
        <a:srgbClr val="CCCCE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0066FF"/>
        </a:lt2>
        <a:accent1>
          <a:srgbClr val="6699FF"/>
        </a:accent1>
        <a:accent2>
          <a:srgbClr val="3333FF"/>
        </a:accent2>
        <a:accent3>
          <a:srgbClr val="AAAAB9"/>
        </a:accent3>
        <a:accent4>
          <a:srgbClr val="DCDCDC"/>
        </a:accent4>
        <a:accent5>
          <a:srgbClr val="B9CAFF"/>
        </a:accent5>
        <a:accent6>
          <a:srgbClr val="2D2DE5"/>
        </a:accent6>
        <a:hlink>
          <a:srgbClr val="FFCC00"/>
        </a:hlink>
        <a:folHlink>
          <a:srgbClr val="00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4B49"/>
        </a:lt1>
        <a:dk2>
          <a:srgbClr val="FFFFFF"/>
        </a:dk2>
        <a:lt2>
          <a:srgbClr val="009999"/>
        </a:lt2>
        <a:accent1>
          <a:srgbClr val="33CCCC"/>
        </a:accent1>
        <a:accent2>
          <a:srgbClr val="008080"/>
        </a:accent2>
        <a:accent3>
          <a:srgbClr val="ADB2B1"/>
        </a:accent3>
        <a:accent4>
          <a:srgbClr val="DCDCDC"/>
        </a:accent4>
        <a:accent5>
          <a:srgbClr val="ADE2E2"/>
        </a:accent5>
        <a:accent6>
          <a:srgbClr val="007272"/>
        </a:accent6>
        <a:hlink>
          <a:srgbClr val="FFCC00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3399"/>
        </a:lt1>
        <a:dk2>
          <a:srgbClr val="FFFFFF"/>
        </a:dk2>
        <a:lt2>
          <a:srgbClr val="006699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CDCDC"/>
        </a:accent4>
        <a:accent5>
          <a:srgbClr val="AACAE2"/>
        </a:accent5>
        <a:accent6>
          <a:srgbClr val="02789D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F978D"/>
        </a:lt1>
        <a:dk2>
          <a:srgbClr val="FFFFFF"/>
        </a:dk2>
        <a:lt2>
          <a:srgbClr val="008080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CDCDC"/>
        </a:accent4>
        <a:accent5>
          <a:srgbClr val="AACAFF"/>
        </a:accent5>
        <a:accent6>
          <a:srgbClr val="008989"/>
        </a:accent6>
        <a:hlink>
          <a:srgbClr val="FFFFCC"/>
        </a:hlink>
        <a:folHlink>
          <a:srgbClr val="70CAC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822504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CDCDC"/>
        </a:accent4>
        <a:accent5>
          <a:srgbClr val="FFCAAA"/>
        </a:accent5>
        <a:accent6>
          <a:srgbClr val="8D2504"/>
        </a:accent6>
        <a:hlink>
          <a:srgbClr val="FF3300"/>
        </a:hlink>
        <a:folHlink>
          <a:srgbClr val="7C07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A7911"/>
        </a:lt1>
        <a:dk2>
          <a:srgbClr val="FFFFFF"/>
        </a:dk2>
        <a:lt2>
          <a:srgbClr val="336600"/>
        </a:lt2>
        <a:accent1>
          <a:srgbClr val="666633"/>
        </a:accent1>
        <a:accent2>
          <a:srgbClr val="669900"/>
        </a:accent2>
        <a:accent3>
          <a:srgbClr val="B2BEAA"/>
        </a:accent3>
        <a:accent4>
          <a:srgbClr val="DCDCDC"/>
        </a:accent4>
        <a:accent5>
          <a:srgbClr val="B9B9AD"/>
        </a:accent5>
        <a:accent6>
          <a:srgbClr val="5B8900"/>
        </a:accent6>
        <a:hlink>
          <a:srgbClr val="FFCC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75B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B89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C0465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192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CAEC1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989B7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731</Words>
  <Application>Microsoft Office PowerPoint</Application>
  <PresentationFormat>全屏显示(4:3)</PresentationFormat>
  <Paragraphs>83</Paragraphs>
  <Slides>13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默认设计模板</vt:lpstr>
      <vt:lpstr>Profile</vt:lpstr>
      <vt:lpstr>Pixel</vt:lpstr>
      <vt:lpstr>默认设计模板_2</vt:lpstr>
      <vt:lpstr>PowerPoint 演示文稿</vt:lpstr>
      <vt:lpstr>PowerPoint 演示文稿</vt:lpstr>
      <vt:lpstr>PowerPoint 演示文稿</vt:lpstr>
      <vt:lpstr>PowerPoint 演示文稿</vt:lpstr>
      <vt:lpstr>走进“春天”，欣赏美丽</vt:lpstr>
      <vt:lpstr>PowerPoint 演示文稿</vt:lpstr>
      <vt:lpstr>PowerPoint 演示文稿</vt:lpstr>
      <vt:lpstr>走进“春天”，欣赏美丽</vt:lpstr>
      <vt:lpstr>PowerPoint 演示文稿</vt:lpstr>
      <vt:lpstr>PowerPoint 演示文稿</vt:lpstr>
      <vt:lpstr>PowerPoint 演示文稿</vt:lpstr>
      <vt:lpstr>教师小结，留住美丽</vt:lpstr>
      <vt:lpstr>布置作业，延续美丽</vt:lpstr>
    </vt:vector>
  </TitlesOfParts>
  <Company>www.dearedu.com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www.dearedu.com</dc:title>
  <dc:subject>www.dearedu.com</dc:subject>
  <dc:creator>www.dearedu.com</dc:creator>
  <cp:keywords>www.dearedu.com</cp:keywords>
  <dc:description>www.dearedu.com</dc:description>
  <cp:lastModifiedBy>HSJYJ</cp:lastModifiedBy>
  <cp:revision>14</cp:revision>
  <dcterms:created xsi:type="dcterms:W3CDTF">2007-10-30T08:15:00Z</dcterms:created>
  <dcterms:modified xsi:type="dcterms:W3CDTF">2016-09-23T08:46:36Z</dcterms:modified>
  <cp:category>www.dearedu.com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