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265" r:id="rId3"/>
    <p:sldId id="574" r:id="rId4"/>
    <p:sldId id="575" r:id="rId5"/>
    <p:sldId id="577" r:id="rId6"/>
    <p:sldId id="578" r:id="rId7"/>
    <p:sldId id="276" r:id="rId8"/>
    <p:sldId id="313" r:id="rId9"/>
    <p:sldId id="329" r:id="rId10"/>
    <p:sldId id="545" r:id="rId11"/>
    <p:sldId id="291" r:id="rId12"/>
    <p:sldId id="579" r:id="rId13"/>
    <p:sldId id="580" r:id="rId14"/>
    <p:sldId id="581" r:id="rId15"/>
    <p:sldId id="582" r:id="rId16"/>
    <p:sldId id="583" r:id="rId17"/>
    <p:sldId id="584" r:id="rId18"/>
    <p:sldId id="585" r:id="rId19"/>
    <p:sldId id="586" r:id="rId20"/>
    <p:sldId id="587" r:id="rId21"/>
    <p:sldId id="588" r:id="rId22"/>
    <p:sldId id="589" r:id="rId23"/>
    <p:sldId id="590" r:id="rId24"/>
    <p:sldId id="591" r:id="rId25"/>
    <p:sldId id="592" r:id="rId26"/>
    <p:sldId id="593" r:id="rId27"/>
    <p:sldId id="594" r:id="rId28"/>
    <p:sldId id="595" r:id="rId29"/>
    <p:sldId id="596" r:id="rId30"/>
    <p:sldId id="292" r:id="rId31"/>
    <p:sldId id="546" r:id="rId32"/>
    <p:sldId id="547" r:id="rId33"/>
    <p:sldId id="548" r:id="rId34"/>
    <p:sldId id="549" r:id="rId35"/>
    <p:sldId id="551" r:id="rId36"/>
    <p:sldId id="569" r:id="rId37"/>
    <p:sldId id="570" r:id="rId38"/>
    <p:sldId id="573" r:id="rId39"/>
    <p:sldId id="303" r:id="rId40"/>
    <p:sldId id="544" r:id="rId41"/>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1000" autoAdjust="0"/>
  </p:normalViewPr>
  <p:slideViewPr>
    <p:cSldViewPr>
      <p:cViewPr varScale="1">
        <p:scale>
          <a:sx n="40" d="100"/>
          <a:sy n="40" d="100"/>
        </p:scale>
        <p:origin x="-132" y="-114"/>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2.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8281245" y="3661779"/>
            <a:ext cx="6984775" cy="2855355"/>
            <a:chOff x="13298621" y="7835471"/>
            <a:chExt cx="9796826" cy="3355033"/>
          </a:xfrm>
        </p:grpSpPr>
        <p:sp>
          <p:nvSpPr>
            <p:cNvPr id="16" name="TextBox 15"/>
            <p:cNvSpPr txBox="1"/>
            <p:nvPr/>
          </p:nvSpPr>
          <p:spPr>
            <a:xfrm>
              <a:off x="13298621" y="7835471"/>
              <a:ext cx="9796826" cy="1229562"/>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专题五    </a:t>
              </a:r>
              <a:r>
                <a:rPr lang="en-US" altLang="zh-CN" sz="6000" b="1" dirty="0" smtClean="0">
                  <a:solidFill>
                    <a:schemeClr val="bg1"/>
                  </a:solidFill>
                  <a:latin typeface="微软雅黑" panose="020B0503020204020204" pitchFamily="34" charset="-122"/>
                  <a:ea typeface="微软雅黑" panose="020B0503020204020204" pitchFamily="34" charset="-122"/>
                </a:rPr>
                <a:t>PART 1 </a:t>
              </a:r>
              <a:r>
                <a:rPr lang="zh-CN" altLang="en-US" sz="6200" b="1" dirty="0" smtClean="0">
                  <a:solidFill>
                    <a:srgbClr val="EF8340"/>
                  </a:solidFill>
                  <a:latin typeface="微软雅黑" panose="020B0503020204020204" pitchFamily="34" charset="-122"/>
                  <a:ea typeface="微软雅黑" panose="020B0503020204020204" pitchFamily="34" charset="-122"/>
                </a:rPr>
                <a:t>　</a:t>
              </a:r>
              <a:endParaRPr lang="zh-CN" altLang="en-US" sz="6200" b="1" dirty="0">
                <a:solidFill>
                  <a:srgbClr val="EF834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3364227" y="9273831"/>
              <a:ext cx="9529224" cy="1916673"/>
            </a:xfrm>
            <a:prstGeom prst="rect">
              <a:avLst/>
            </a:prstGeom>
            <a:noFill/>
          </p:spPr>
          <p:txBody>
            <a:bodyPr wrap="square" rtlCol="0">
              <a:spAutoFit/>
            </a:bodyPr>
            <a:lstStyle/>
            <a:p>
              <a:pPr algn="ctr"/>
              <a:r>
                <a:rPr lang="zh-CN" altLang="en-US" sz="10000" b="1" dirty="0" smtClean="0">
                  <a:solidFill>
                    <a:srgbClr val="404040"/>
                  </a:solidFill>
                  <a:latin typeface="微软雅黑" panose="020B0503020204020204" pitchFamily="34" charset="-122"/>
                  <a:ea typeface="微软雅黑" panose="020B0503020204020204" pitchFamily="34" charset="-122"/>
                </a:rPr>
                <a:t>图文转换</a:t>
              </a:r>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8065220" y="6733158"/>
            <a:ext cx="7128792"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V="1">
            <a:off x="6769076" y="6445126"/>
            <a:ext cx="11953328" cy="720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016548" y="2912498"/>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7" name="矩形 16"/>
            <p:cNvSpPr/>
            <p:nvPr/>
          </p:nvSpPr>
          <p:spPr>
            <a:xfrm>
              <a:off x="2162505"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8" name="表格 17"/>
          <p:cNvGraphicFramePr>
            <a:graphicFrameLocks noGrp="1"/>
          </p:cNvGraphicFramePr>
          <p:nvPr/>
        </p:nvGraphicFramePr>
        <p:xfrm>
          <a:off x="2232572" y="4212878"/>
          <a:ext cx="19586176" cy="7066838"/>
        </p:xfrm>
        <a:graphic>
          <a:graphicData uri="http://schemas.openxmlformats.org/drawingml/2006/table">
            <a:tbl>
              <a:tblPr/>
              <a:tblGrid>
                <a:gridCol w="1456219"/>
                <a:gridCol w="1164977"/>
                <a:gridCol w="8591706"/>
                <a:gridCol w="1164977"/>
                <a:gridCol w="7208297"/>
              </a:tblGrid>
              <a:tr h="129614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命题材料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命题趋势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30599">
                <a:tc rowSpan="3">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为个人专业发展规划设计的框架图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6">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图文转换</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6">
                  <a:txBody>
                    <a:bodyPr/>
                    <a:lstStyle/>
                    <a:p>
                      <a:pPr marL="0" marR="0" indent="0" algn="l" defTabSz="2118995" rtl="0" eaLnBrk="1" fontAlgn="auto" latinLnBrk="0" hangingPunct="1">
                        <a:lnSpc>
                          <a:spcPct val="12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①主要考查观察图画、图表并获取信息和组织表达的能力</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与扩展、压缩语段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语言表达的简明、连贯、得体、准确、鲜明、生动等考点密切结合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综合考查分析、概括、归纳和语言表达能力。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3059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针对被拒绝后的反应和应对方式的构思框架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r h="830599">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中华文化体验”构思框架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r h="749625">
                <a:tc rowSpan="3">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中华文化体验”构思框架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r h="880655">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中国梦演讲赛” 构思框架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r h="922432">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流程图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“迎新生晚会”构思框架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3"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8" name="表格 17"/>
          <p:cNvGraphicFramePr>
            <a:graphicFrameLocks noGrp="1"/>
          </p:cNvGraphicFramePr>
          <p:nvPr/>
        </p:nvGraphicFramePr>
        <p:xfrm>
          <a:off x="2304582" y="3996849"/>
          <a:ext cx="19370151" cy="5847057"/>
        </p:xfrm>
        <a:graphic>
          <a:graphicData uri="http://schemas.openxmlformats.org/drawingml/2006/table">
            <a:tbl>
              <a:tblPr/>
              <a:tblGrid>
                <a:gridCol w="1440158"/>
                <a:gridCol w="1368152"/>
                <a:gridCol w="8280920"/>
                <a:gridCol w="1152128"/>
                <a:gridCol w="7128793"/>
              </a:tblGrid>
              <a:tr h="144016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命题材料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命题趋势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4482">
                <a:tc rowSpan="2">
                  <a:txBody>
                    <a:bodyPr/>
                    <a:lstStyle/>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徽标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保护地球水环境”邮票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6">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图文转换</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6">
                  <a:txBody>
                    <a:bodyPr/>
                    <a:lstStyle/>
                    <a:p>
                      <a:pPr marL="0" marR="0" indent="0" algn="l" defTabSz="2118995" rtl="0" eaLnBrk="1" fontAlgn="auto" latinLnBrk="0" hangingPunct="1">
                        <a:lnSpc>
                          <a:spcPct val="120000"/>
                        </a:lnSpc>
                        <a:spcBef>
                          <a:spcPts val="0"/>
                        </a:spcBef>
                        <a:spcAft>
                          <a:spcPts val="0"/>
                        </a:spcAft>
                        <a:buClrTx/>
                        <a:buSzTx/>
                        <a:buFontTx/>
                        <a:buNone/>
                        <a:defRPr/>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②考题选材生活化突出。图文、表文选材内容涉及社会实践活动、节约水资源、保护环境等生活中的热点和焦点。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marR="0" indent="0" algn="l" defTabSz="2118995" rtl="0" eaLnBrk="1" fontAlgn="auto" latinLnBrk="0" hangingPunct="1">
                        <a:lnSpc>
                          <a:spcPct val="12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2019</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年高考复习应予以关注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4482">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3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徽标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联合我们的力量”邮票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4482">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流程图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“暑期瑶族村考察”构思框架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448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流程图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“春游活动”构思框架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r h="734482">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2013</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徽标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中国环境标志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r h="734482">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徽标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国家节水标志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r>
            </a:tbl>
          </a:graphicData>
        </a:graphic>
      </p:graphicFrame>
      <p:sp>
        <p:nvSpPr>
          <p:cNvPr id="11" name="TextBox 10"/>
          <p:cNvSpPr txBox="1"/>
          <p:nvPr/>
        </p:nvSpPr>
        <p:spPr>
          <a:xfrm>
            <a:off x="18434372" y="3132758"/>
            <a:ext cx="3240360" cy="646331"/>
          </a:xfrm>
          <a:prstGeom prst="rect">
            <a:avLst/>
          </a:prstGeom>
          <a:noFill/>
        </p:spPr>
        <p:txBody>
          <a:bodyPr wrap="square" rtlCol="0">
            <a:spAutoFit/>
          </a:bodyPr>
          <a:lstStyle/>
          <a:p>
            <a:pPr algn="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（续表）</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160564" y="3351678"/>
            <a:ext cx="19730192" cy="4893647"/>
          </a:xfrm>
          <a:prstGeom prst="rect">
            <a:avLst/>
          </a:prstGeom>
        </p:spPr>
        <p:txBody>
          <a:bodyPr wrap="square">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高考考查图文转换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主要有徽标、漫画、图表、图片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含摄影作品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几种类型。</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图表</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所谓“图表”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是指表示各种情况和注明各种数字的图和表的总称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高考卷中出现的图表类材料有流程图、表格、柱状图、曲线图、饼状图等。这种题型一般是提供一个或多个图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然后设计一到两个题目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或者是描述某种情况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或者是得出一个结论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或者是提出一条建议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等等。阅读图表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要注意以下几点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160564" y="3276774"/>
          <a:ext cx="19514168" cy="7272809"/>
        </p:xfrm>
        <a:graphic>
          <a:graphicData uri="http://schemas.openxmlformats.org/drawingml/2006/table">
            <a:tbl>
              <a:tblPr/>
              <a:tblGrid>
                <a:gridCol w="2061874"/>
                <a:gridCol w="17452294"/>
              </a:tblGrid>
              <a:tr h="16161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注重整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体阅读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应当先对材料或图表资料等有一个整体的了解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把握其大主题或大方向。要通过整体阅读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搜索有效信息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4242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区别不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同图表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图表式的要兼顾图表的各个要素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曲线图要抓住曲线变化的规律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饼状图要抓住各要素的比例分配及变化情况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生产流程图要抓住事理的时空、先后逻辑顺序等。不能顾此失彼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更不能遗漏信息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61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重视数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据变化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要重视图表中的数据变化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数据的变化往往说明了某个问题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而这可能正是这个材料的重要之处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这也是得出观点的源头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161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表细节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有一些细节不可忽视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往往起提示作用。如图表下面的“注”等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160564" y="2916735"/>
            <a:ext cx="19730192" cy="7216334"/>
          </a:xfrm>
          <a:prstGeom prst="rect">
            <a:avLst/>
          </a:prstGeom>
        </p:spPr>
        <p:txBody>
          <a:bodyPr wrap="square">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图表类转换题有以下几种类型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流程图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以特定的图形符号加上说明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将一个系统各部分和各环节联系起来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称为流程图或框图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含构思框架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。流程图主要用来说明某一过程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可以是生产线上的工艺流程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也可以是完成一项任务必需的管理过程。考查时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常要求答题者根据这种图示关系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特别是箭头所指方向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用自己的语言将所示内容简要地表达出来。答题需要注意四点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一要看清题目要求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二要读懂框架关系及流程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要尽量把它体现在答案中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对“初步构思框架示意图”还要注意正确分类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三要注意准确、连贯等要求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字数要求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四要注意“初步构思框架示意图”是指尚未执行的事情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不能写成已经完成的事情。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下面是某校团委“中国梦演讲赛”工作的初步构思框架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请把这个构思写成一段话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要求内容得当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表述准确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YYQG2-1.EPS" descr="id:2147492861;FounderCES"/>
          <p:cNvPicPr/>
          <p:nvPr/>
        </p:nvPicPr>
        <p:blipFill>
          <a:blip r:embed="rId1" cstate="print"/>
          <a:stretch>
            <a:fillRect/>
          </a:stretch>
        </p:blipFill>
        <p:spPr>
          <a:xfrm>
            <a:off x="6841084" y="5292998"/>
            <a:ext cx="9937104" cy="532859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349510"/>
            <a:ext cx="19427146" cy="5063502"/>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中国梦演讲赛”拟于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日举行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赛事需要组织和宣传。组织工作需要联系报告厅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选拔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名参赛者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最后评出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个奖项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宣传工作包括出海报、组稿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并在学校网站和校报报道。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本题考查图文转换和语言表达简明、连贯、得体、准确、鲜明、生动的能力。一要审清试题要求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即根据初步构思框架构思一段话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二要充分利用试题材料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将其体现在语段中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三要注意准确、连贯的要求。图片中的“中国梦演讲赛”主要包括三大方面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二是“组织工作”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场地在报告厅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计划选拔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人参赛、设置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个奖项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三是“宣传工作”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以海报、组稿、学校网站和校报报道形式进行。将这些信息有条理地连贯起来即可。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088556" y="2916734"/>
            <a:ext cx="19730192" cy="2415020"/>
          </a:xfrm>
          <a:prstGeom prst="rect">
            <a:avLst/>
          </a:prstGeom>
        </p:spPr>
        <p:txBody>
          <a:bodyPr wrap="square">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这类题将相关数据以表格的形式列出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做题时要认真研究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读出它的规律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依照题目要求用文字准确地把规律表述出来。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有研究者对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多位作家从发表处女作和代表作的年龄两个方面进行了统计。比较图表中两组数据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从作家渐至成熟的角度归纳出一个结论。</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3168675" y="5437014"/>
          <a:ext cx="16777864" cy="4320479"/>
        </p:xfrm>
        <a:graphic>
          <a:graphicData uri="http://schemas.openxmlformats.org/drawingml/2006/table">
            <a:tbl>
              <a:tblPr/>
              <a:tblGrid>
                <a:gridCol w="2736304"/>
                <a:gridCol w="2448272"/>
                <a:gridCol w="2520280"/>
                <a:gridCol w="2376264"/>
                <a:gridCol w="2304256"/>
                <a:gridCol w="2160240"/>
                <a:gridCol w="2232248"/>
              </a:tblGrid>
              <a:tr h="2160241">
                <a:tc>
                  <a:txBody>
                    <a:bodyPr/>
                    <a:lstStyle/>
                    <a:p>
                      <a:pPr marL="0" algn="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年龄</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人数</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21~25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26~30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31~35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36~40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41~45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8011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处女作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8011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代表作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8</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cxnSp>
        <p:nvCxnSpPr>
          <p:cNvPr id="14" name="直接连接符 13"/>
          <p:cNvCxnSpPr/>
          <p:nvPr/>
        </p:nvCxnSpPr>
        <p:spPr>
          <a:xfrm>
            <a:off x="4392812" y="5509022"/>
            <a:ext cx="1440160" cy="208823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40684" y="6445126"/>
            <a:ext cx="2664296" cy="115212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204766"/>
            <a:ext cx="19427146" cy="3623108"/>
          </a:xfrm>
          <a:prstGeom prst="rect">
            <a:avLst/>
          </a:prstGeom>
          <a:noFill/>
        </p:spPr>
        <p:txBody>
          <a:bodyPr wrap="square" rtlCol="0">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大多数作家需要十年左右的创作积累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才能进入创作成熟期。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首先要分析表中包含的要素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一是横向统计的年龄段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一是纵向统计的处女作与代表作在不同年龄段的人数。其次要注意题干要求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从作家渐至成熟的角度”来分析研究数据。比如说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21~25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岁的作家有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人发表了代表作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,31~35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岁的则有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96</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人发表了代表作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代表作是一个作家渐至成熟的标志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可见这需要经过长时间的积累。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4030106"/>
            <a:ext cx="19931202" cy="8094524"/>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１．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下面是某校为教师编写个人专业发展规划而提供的流程图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请把这个图转写成一段文字介绍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要求内容完整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表述准确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pic>
        <p:nvPicPr>
          <p:cNvPr id="12" name="QG1A.EPS" descr="id:2147492711;FounderCES"/>
          <p:cNvPicPr/>
          <p:nvPr/>
        </p:nvPicPr>
        <p:blipFill>
          <a:blip r:embed="rId2" cstate="print"/>
          <a:stretch>
            <a:fillRect/>
          </a:stretch>
        </p:blipFill>
        <p:spPr>
          <a:xfrm>
            <a:off x="9001324" y="5941070"/>
            <a:ext cx="4146656" cy="42725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blinds(horizontal)">
                                      <p:cBhvr>
                                        <p:cTn id="17" dur="500"/>
                                        <p:tgtEl>
                                          <p:spTgt spid="69"/>
                                        </p:tgtEl>
                                      </p:cBhvr>
                                    </p:animEffect>
                                  </p:childTnLst>
                                </p:cTn>
                              </p:par>
                              <p:par>
                                <p:cTn id="18" presetID="3"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088556" y="2916734"/>
            <a:ext cx="19730192" cy="2415020"/>
          </a:xfrm>
          <a:prstGeom prst="rect">
            <a:avLst/>
          </a:prstGeom>
        </p:spPr>
        <p:txBody>
          <a:bodyPr wrap="square">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曲线图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这类题一般以纵横两个坐标为主轴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有关数据通过曲线在两个主轴上的变化来反映某种情况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答题者需要根据这种变化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弄清所表达的内容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然后用简洁的语言表达出来。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天津卷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阅读方式在数字时代已发生变化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请按要求回答相关问题。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中国新闻出版研究院最近完成了“第九次全国国民阅读调查”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请根据以下两个统计表简要说明调查结果。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数字媒介阅读包括网络在线阅读、手机阅读、电子阅读器阅读等。</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2" name="我的插图-3.EPS" descr="id:2147492876;FounderCES"/>
          <p:cNvPicPr/>
          <p:nvPr/>
        </p:nvPicPr>
        <p:blipFill>
          <a:blip r:embed="rId1" cstate="print"/>
          <a:stretch>
            <a:fillRect/>
          </a:stretch>
        </p:blipFill>
        <p:spPr>
          <a:xfrm>
            <a:off x="7993212" y="5437014"/>
            <a:ext cx="7560840" cy="590465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请结合自己的阅读经验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选取传统纸质媒介阅读和数字媒介阅读两种方式中的一种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概括其特点并略作说明。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204766"/>
            <a:ext cx="19427146"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近年来各媒介综合阅读率逐年上升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其中数字媒介阅读率近三年上升迅猛。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传统纸质媒介阅读特点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多数人的首选阅读方式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是目前获取知识的最重要的方式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有利于提高青少年的思考能力。数字媒介阅读特点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获取便利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信息检索方便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费用低廉甚至免费。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解答本题需注意三点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注重整体阅读。对这类考题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应当先对材料或图表资料等有一个整体的了解。②重视数据变化。数据的变化往往说明了某个问题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而这可能正是图表材料的重要之处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这也是得出观点的关键所在。③注意图表细节。图表中的一些细节不能忽视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它往往起提示作用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如图表下的“注”等。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088556" y="2916734"/>
            <a:ext cx="19730192" cy="2415020"/>
          </a:xfrm>
          <a:prstGeom prst="rect">
            <a:avLst/>
          </a:prstGeom>
        </p:spPr>
        <p:txBody>
          <a:bodyPr wrap="square">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饼状图</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这类题目一般用切饼的方法将几个不同部分所占的比例形象地展示给答题者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答题时只要用文字表达出这种比例就可以了。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6494085"/>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完成后面的题目。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材料一　某大学出版社调查近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名青年读者后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公布了“死活读不下去排行榜”前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红楼梦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百年孤独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三国演义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追忆似水年华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瓦尔登湖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水浒传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不能承受的生命之轻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西游记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钢铁是怎样炼成的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尤利西斯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材料二　某著名高校图书馆借阅排行前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位的作品是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盗墓笔记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明朝那些事儿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鬼吹灯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天龙八部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图解周易大全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笑傲江湖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致我们终将逝去的青春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幻城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倾城之恋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材料三　青年人阅读目的调查结果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如下图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3" name="a18.jpg" descr="id:2147492883;FounderCES"/>
          <p:cNvPicPr/>
          <p:nvPr/>
        </p:nvPicPr>
        <p:blipFill>
          <a:blip r:embed="rId1" cstate="print"/>
          <a:stretch>
            <a:fillRect/>
          </a:stretch>
        </p:blipFill>
        <p:spPr>
          <a:xfrm>
            <a:off x="5472932" y="3996854"/>
            <a:ext cx="12385376" cy="64807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9794978"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综合上述材料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概括当下青年群体的阅读状况。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你如何看待上述现象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请简要点评。要求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观点明确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言之成理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语言简明。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204766"/>
            <a:ext cx="19427146" cy="7224094"/>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青年人阅读多以消遣娱乐为目的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远离经典作品、严肃读物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偏爱流行作品、通俗读物。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青年人躲避深阅读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喜爱浅阅读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阅读取向偏重消遣娱乐。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快节奏的时代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人们浮躁功利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青年人倾向浅阅读可以理解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何况喜爱轻松愉快也是人之常情。但总是躲避深刻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放弃思考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远离人类文化经典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其结果将是缺乏思想深度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文化水平下降。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对青年人冷落经典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追求“悦读”的现状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不必过于担忧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而应用心引导。一方面营造良好读书氛围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提升青年人的阅读品位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另一方面或许有必要对经典进行现代性、趣味性的转化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更利于青年人与经典对接。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不苛求全面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可以只侧重某一方面进行阐述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其他观点言之成理亦可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从三个材料综合来看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现在青年人读书多以消遣娱乐为目的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而对那些经典之作却不大感兴趣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这种现象反映了当下青年人的心理需求。应该引导青年人多读经典之作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以陶冶情操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提升品位。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160564" y="3276774"/>
            <a:ext cx="19730192" cy="4093428"/>
          </a:xfrm>
          <a:prstGeom prst="rect">
            <a:avLst/>
          </a:prstGeom>
        </p:spPr>
        <p:txBody>
          <a:bodyPr wrap="square">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徽标</a:t>
            </a:r>
            <a:endParaRPr lang="zh-CN" altLang="en-US"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徽标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即徽记、标志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它言简意赅、高度凝练、意蕴丰富。一般是为某一组织、行业、机构、活动而专门设计的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通过图像、形状、颜色等多种元素的组合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表现该组织、行业、机构、活动的纲领、宗旨、理念、目标等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甚至带有宣传和鼓动性质。解读徽标一定要透过现象挖掘本质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这样才能真正把握其内涵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这是考生容易疏忽的地方。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349510"/>
            <a:ext cx="19427146" cy="5063502"/>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编写教师个人专业发展规划首先要进行环境分析和自我分析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在此基础上进行个人定位并设置发展目标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然后制订达成目标的操作策略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最后展开评估与信息反馈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再据此做进一步修订。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本题考查语言表达准确、简明、连贯的能力。根据流程图先从上而下再从下而上循环的基本顺序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以“编写教师个人专业发展规划”为叙述对象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用首先、其次、然后、接着、最后之类的表示顺序的词进行连缀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对并列的流程框内容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要用“和”“并”“与”等进行连缀。最后要特别注意两边从下而上的叙述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不能用“循环”之类的词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因为这是“编写发展规划”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要用“修改”“修订”之类的词表述。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1880324" y="2772718"/>
            <a:ext cx="19931202" cy="9694962"/>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新课标全国卷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下面是我国的“国家节水标志”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请写出该标志的构图要素及其寓意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要求语意简明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句子通顺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a10.jpg" descr="id:2147492825;FounderCES"/>
          <p:cNvPicPr/>
          <p:nvPr/>
        </p:nvPicPr>
        <p:blipFill>
          <a:blip r:embed="rId1" cstate="print"/>
          <a:stretch>
            <a:fillRect/>
          </a:stretch>
        </p:blipFill>
        <p:spPr>
          <a:xfrm>
            <a:off x="8281244" y="5220990"/>
            <a:ext cx="5832648" cy="547260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349510"/>
            <a:ext cx="19427146"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图标由水滴、手掌和圆形组成。圆形代表地球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象征节水能保护地球生态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手掌托着水滴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象征人人动手节约每一滴水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手掌又像一条河流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象征滴水成河。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解答构图要素这个问题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只需将眼中所见图画的内容如实地介绍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手掌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河流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、水滴、圆形。回答图画寓意则要在整体解读图画的基础上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用简明、连贯的语言表达。解答本题应把握住向下滴的水滴、向上托起的手和圆形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还有它是“国家节水标志”。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016548" y="2988743"/>
            <a:ext cx="19730192" cy="8894743"/>
          </a:xfrm>
          <a:prstGeom prst="rect">
            <a:avLst/>
          </a:prstGeom>
        </p:spPr>
        <p:txBody>
          <a:bodyPr wrap="square">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漫画</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“漫画”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就是用简单而夸张的手法来描绘生活或时事的图画。一般运用变形、比拟、象征的手法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构成幽默、诙谐的画面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以取得讽刺或歌颂的效果。</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漫画一般由标题、画面、寓意三部分组成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标题和画面是显性信息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而寓意则是隐性信息。根据这一特点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结合语言表达的考查要求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命题一般会有下列角度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拟加标题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描述画面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综合考查。这些也是考查重点。欣赏漫画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要特别抓住其突出特征。“抓特征”是考生容易疏忽的地方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记叙类漫画可从人和事两个方面进行联想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对人物应注意其言行举止、表情神态、穿着打扮及人物间的关系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对事物应注意时间、地点、前因后果及发展趋势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寓意类漫画是以自然现象或景物作为创作素材的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它往往是影射社会生活中的某类人或某一现象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应与现实生活做合理化的类比联想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注意画面形象的类比象征意义。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88556" y="2844726"/>
            <a:ext cx="19658184"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江苏卷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下列诗句中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与右图漫画的情境最吻合的一项是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小梅香里黄莺啭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垂柳阴中白马嘶。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门外平桥连柳堤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归来晚树黄莺啼。</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学语莺儿飞未稳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放身斜坠绿杨枝。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黄莺久住浑相识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欲别频啼四五声。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t4.jpg" descr="id:2147492839;FounderCES"/>
          <p:cNvPicPr/>
          <p:nvPr/>
        </p:nvPicPr>
        <p:blipFill>
          <a:blip r:embed="rId1" cstate="print"/>
          <a:stretch>
            <a:fillRect/>
          </a:stretch>
        </p:blipFill>
        <p:spPr>
          <a:xfrm>
            <a:off x="9713612" y="4644926"/>
            <a:ext cx="4680520" cy="612068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349510"/>
            <a:ext cx="19427146"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本题考查图文转换能力。漫画可以分为三个部分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右上方是树枝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树枝上有一只鸟望向岸边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从四个选项中可以判断此鸟是黄莺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漫画的左下方是一只乌篷船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船夫靠着篙站在船头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船靠在岸边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漫画中有两个人正朝渡船赶去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一人拄着拐杖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一人拿着行李。综合三部分内容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可以概括出画面内容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两人欲上船远行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黄莺在枝上鸣叫送行。因此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项与漫画情境吻合。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rot="10800000" flipV="1">
            <a:off x="2016548" y="2949757"/>
            <a:ext cx="19730192" cy="4893647"/>
          </a:xfrm>
          <a:prstGeom prst="rect">
            <a:avLst/>
          </a:prstGeom>
        </p:spPr>
        <p:txBody>
          <a:bodyPr wrap="square">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题型四</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图片</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含摄影作品</a:t>
            </a:r>
            <a:r>
              <a:rPr lang="en-US" altLang="zh-CN" sz="4000" b="1" dirty="0" smtClean="0">
                <a:latin typeface="微软雅黑" panose="020B0503020204020204" pitchFamily="34" charset="-122"/>
                <a:ea typeface="微软雅黑" panose="020B0503020204020204" pitchFamily="34" charset="-122"/>
              </a:rPr>
              <a:t>)</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图片主要是指照片、绘画、摄影、剪纸等艺术性很强的作品，以及地图等图片。常常用线条、色彩等来描绘形象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从而表达某种情感、思想和趣味。描述图片内容、揭示画面内涵是考查的主要内容。作答时应注意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图片往往生动、直观地表情达意。②观察图片时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要整体把握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关注细节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如人物的动作、表情等。③如果是艺术作品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那么在转换时就特别要凸显艺术的形象性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要尽可能使语言鲜明、生动。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2016548" y="2772718"/>
            <a:ext cx="12745416" cy="8094524"/>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湖北卷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南水北调中线干线工程输水路线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源起湖北丹江口水库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终至北京、天津。请依据下图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用一段文字描述该干线工程的输水路线。要求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包含图示总干渠经过地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个动词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;③</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语言表达准确、简明、连贯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;④</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5hbyw1.jpg" descr="id:2147492897;FounderCES"/>
          <p:cNvPicPr/>
          <p:nvPr/>
        </p:nvPicPr>
        <p:blipFill>
          <a:blip r:embed="rId1" cstate="print"/>
          <a:stretch>
            <a:fillRect/>
          </a:stretch>
        </p:blipFill>
        <p:spPr>
          <a:xfrm>
            <a:off x="15194012" y="3852838"/>
            <a:ext cx="6768752" cy="792088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204766"/>
            <a:ext cx="19427146" cy="2902911"/>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一渠清泉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源自丹江口水库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从南阳上郑州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穿越黄河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过焦作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出安阳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入河北邯郸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经邢台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走石家庄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分流东至天津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北达北京。源源南水北流去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绵绵千里饮甘泉。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根据图示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先抓住陈述的主体“丹江水”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然后按照从源头、流经地区到终点的顺序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加入适当的动词组织语言即可。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4068862"/>
            <a:ext cx="19715178" cy="729430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技法</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图文转换轻松过</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注意题干中关键词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如在表达方式转换题的题干中往往有这样一些标志性的词语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上图显示”“用文字表述出来”“确切表述图表的内容”等。在表述时要有具体的数据比较、分析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要直接客观地反映图表包含的信息。在信息推断题的题干中往往有这样一些标志性的词语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该图表表明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说明、证明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了” “所揭示的问题是”“从中可以看出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得出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注意题目特殊限制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一是句式的限制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用单句表达只能含有一组主谓宾成分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用复句表达要注意句间的逻辑关系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二是字数的限制。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016548" y="2912498"/>
            <a:ext cx="5472608" cy="1012348"/>
            <a:chOff x="2074961" y="3908258"/>
            <a:chExt cx="6653339" cy="1018510"/>
          </a:xfrm>
        </p:grpSpPr>
        <p:pic>
          <p:nvPicPr>
            <p:cNvPr id="12"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3" name="矩形 12"/>
            <p:cNvSpPr/>
            <p:nvPr/>
          </p:nvSpPr>
          <p:spPr>
            <a:xfrm>
              <a:off x="2162505"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技法指津</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速提能</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additive="base">
                                        <p:cTn id="13" dur="500" fill="hold"/>
                                        <p:tgtEl>
                                          <p:spTgt spid="69"/>
                                        </p:tgtEl>
                                        <p:attrNameLst>
                                          <p:attrName>ppt_x</p:attrName>
                                        </p:attrNameLst>
                                      </p:cBhvr>
                                      <p:tavLst>
                                        <p:tav tm="0">
                                          <p:val>
                                            <p:strVal val="#ppt_x"/>
                                          </p:val>
                                        </p:tav>
                                        <p:tav tm="100000">
                                          <p:val>
                                            <p:strVal val="#ppt_x"/>
                                          </p:val>
                                        </p:tav>
                                      </p:tavLst>
                                    </p:anim>
                                    <p:anim calcmode="lin" valueType="num">
                                      <p:cBhvr additive="base">
                                        <p:cTn id="14"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276774"/>
            <a:ext cx="19715178"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注意表述语言准确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表述中不能出现语病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特别是在反映事物的变化或规律时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选用的词语要准确。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注意做题一般过程</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图文转换做题的一般过程中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通常有“审题”“读图”“联想”“归纳”“检查”等步骤。</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44540" y="3420790"/>
            <a:ext cx="19931202" cy="729430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某同学拟了一个被拒绝后常见的四种反应及应对方式的构思框架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请把这个构思框架写成一段话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要求内容完整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表述准确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QG3B.EPS" descr="id:2147492718;FounderCES"/>
          <p:cNvPicPr/>
          <p:nvPr/>
        </p:nvPicPr>
        <p:blipFill>
          <a:blip r:embed="rId1" cstate="print"/>
          <a:stretch>
            <a:fillRect/>
          </a:stretch>
        </p:blipFill>
        <p:spPr>
          <a:xfrm>
            <a:off x="8425260" y="5509022"/>
            <a:ext cx="5422389" cy="277819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4608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349510"/>
            <a:ext cx="19427146" cy="3623108"/>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面对拒绝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有人会说“算了”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然后结束这件事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另做打算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有人会说“好吧”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心中闷闷不乐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感觉被挫败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有人会问“凭什么”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随后不断怀疑、批判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有人会问“为什么”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接着分析原因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再做尝试。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本题重点考查考生语言表达简明、连贯、得体的能力。每一种方式要分别列举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分析当时的心理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揣度将要做什么样的尝试。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3204766"/>
            <a:ext cx="19931202" cy="809452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下面是某校“中华文化体验”计划的初步构思框架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请把这个构思写成一段话</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要求内容完整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表述准确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语言连贯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YYQG1-1.eps" descr="id:2147492789;FounderCES"/>
          <p:cNvPicPr/>
          <p:nvPr/>
        </p:nvPicPr>
        <p:blipFill>
          <a:blip r:embed="rId1" cstate="print"/>
          <a:stretch>
            <a:fillRect/>
          </a:stretch>
        </p:blipFill>
        <p:spPr>
          <a:xfrm>
            <a:off x="7921204" y="5004966"/>
            <a:ext cx="6336704" cy="460851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3276774"/>
            <a:ext cx="19946216" cy="49685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709550"/>
            <a:ext cx="19427146"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本次“中华文化体验”计划开设旗袍、围棋、国画三个讲座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并开展三项活动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利用体育课体验太极拳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利用手工课体验中国结和剪纸艺术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年终举行太极拳表演和作品展示。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首先要把握框架图的结构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这幅框架图是由四个层次组成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注意各层次之间的关系。先确定活动主题为“中华文化体验”计划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包含了以旗袍、围棋和国画为主题内容的三个讲座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还包括以太极拳为内容的体育课和以中国结和剪纸为内容的手工课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以及年终举办太极拳的表演和中国结、剪纸等作品展示活动。这样组织信息即可。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1880324" y="2988742"/>
            <a:ext cx="19931202"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Ⅰ]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下面是中国邮政为保护地球水环境发行的邮票中的主体图形。请写出构图要素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并说明图形寓意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要求语意简明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句子通顺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不超过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3" name="0新Ⅰ1.jpg" descr="id:2147492796;FounderCES"/>
          <p:cNvPicPr/>
          <p:nvPr/>
        </p:nvPicPr>
        <p:blipFill>
          <a:blip r:embed="rId1" cstate="print"/>
          <a:stretch>
            <a:fillRect/>
          </a:stretch>
        </p:blipFill>
        <p:spPr>
          <a:xfrm>
            <a:off x="6481044" y="5004966"/>
            <a:ext cx="8352928" cy="46805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4540" y="2916734"/>
            <a:ext cx="19946216" cy="85689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160564" y="3349510"/>
            <a:ext cx="19427146" cy="4343305"/>
          </a:xfrm>
          <a:prstGeom prst="rect">
            <a:avLst/>
          </a:prstGeom>
          <a:noFill/>
        </p:spPr>
        <p:txBody>
          <a:bodyPr wrap="square" rtlCol="0">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该图由地球、清流、鱼、手和浊流构成。地球上各种鱼在清澈的水流里游动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人类之手正在阻挡排向清流中的污水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整个图形表达了人类保护水环境、拒绝水污染的决心。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本题考查语言表达简明、准确及图文转换的能力。解答此题分三步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观察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看图形的构成要素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这里主要是地球、清流、鱼、手和浊流等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思考构图要素之间的联系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这里的关键是“人类之手正在阻挡排向清流中的污水”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提取寓意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即“表达了人类保护水环境、拒绝水污染的决心”。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9398</Words>
  <Application>WPS 演示</Application>
  <PresentationFormat>自定义</PresentationFormat>
  <Paragraphs>480</Paragraphs>
  <Slides>39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Arial</vt:lpstr>
      <vt:lpstr>宋体</vt:lpstr>
      <vt:lpstr>Wingdings</vt:lpstr>
      <vt:lpstr>微软雅黑</vt:lpstr>
      <vt:lpstr>Calibri</vt:lpstr>
      <vt:lpstr>Times New Roman</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604</cp:revision>
  <dcterms:created xsi:type="dcterms:W3CDTF">2016-01-31T01:38:00Z</dcterms:created>
  <dcterms:modified xsi:type="dcterms:W3CDTF">2019-02-13T08:15:33Z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