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67" r:id="rId5"/>
    <p:sldId id="351" r:id="rId6"/>
    <p:sldId id="258" r:id="rId7"/>
    <p:sldId id="298" r:id="rId8"/>
    <p:sldId id="302" r:id="rId9"/>
    <p:sldId id="299" r:id="rId10"/>
    <p:sldId id="300" r:id="rId11"/>
    <p:sldId id="301" r:id="rId12"/>
    <p:sldId id="303" r:id="rId13"/>
    <p:sldId id="412" r:id="rId14"/>
    <p:sldId id="264" r:id="rId15"/>
    <p:sldId id="304" r:id="rId16"/>
    <p:sldId id="305" r:id="rId17"/>
    <p:sldId id="306" r:id="rId18"/>
    <p:sldId id="407" r:id="rId19"/>
    <p:sldId id="408" r:id="rId20"/>
    <p:sldId id="409" r:id="rId21"/>
    <p:sldId id="307" r:id="rId22"/>
    <p:sldId id="310" r:id="rId23"/>
    <p:sldId id="410" r:id="rId24"/>
    <p:sldId id="308" r:id="rId25"/>
    <p:sldId id="309" r:id="rId26"/>
    <p:sldId id="311" r:id="rId27"/>
    <p:sldId id="312" r:id="rId28"/>
    <p:sldId id="313" r:id="rId29"/>
    <p:sldId id="314" r:id="rId30"/>
    <p:sldId id="315" r:id="rId31"/>
    <p:sldId id="265" r:id="rId32"/>
    <p:sldId id="404" r:id="rId33"/>
    <p:sldId id="338" r:id="rId34"/>
    <p:sldId id="340" r:id="rId35"/>
    <p:sldId id="339" r:id="rId36"/>
    <p:sldId id="341" r:id="rId37"/>
    <p:sldId id="342" r:id="rId38"/>
    <p:sldId id="343" r:id="rId39"/>
    <p:sldId id="344" r:id="rId40"/>
    <p:sldId id="345" r:id="rId41"/>
    <p:sldId id="346" r:id="rId42"/>
    <p:sldId id="347" r:id="rId43"/>
    <p:sldId id="406" r:id="rId44"/>
    <p:sldId id="405" r:id="rId45"/>
    <p:sldId id="266" r:id="rId46"/>
    <p:sldId id="348" r:id="rId47"/>
    <p:sldId id="349" r:id="rId48"/>
    <p:sldId id="350" r:id="rId49"/>
    <p:sldId id="411"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45AAC75-2C32-446E-80C2-CD063A422B4C}">
          <p14:sldIdLst>
            <p14:sldId id="256"/>
          </p14:sldIdLst>
        </p14:section>
        <p14:section name="目录页" id="{BFFA94FB-DD86-4263-83C9-8104E550D90A}">
          <p14:sldIdLst>
            <p14:sldId id="257"/>
          </p14:sldIdLst>
        </p14:section>
        <p14:section name="过渡页" id="{ABB9AF59-59B1-4A2E-AB96-261A22A77564}">
          <p14:sldIdLst>
            <p14:sldId id="267"/>
            <p14:sldId id="351"/>
            <p14:sldId id="258"/>
          </p14:sldIdLst>
        </p14:section>
        <p14:section name="内页" id="{44867CF9-02F3-48E6-8FE4-52E6C54DCE30}">
          <p14:sldIdLst>
            <p14:sldId id="298"/>
            <p14:sldId id="302"/>
            <p14:sldId id="299"/>
            <p14:sldId id="300"/>
            <p14:sldId id="301"/>
            <p14:sldId id="303"/>
            <p14:sldId id="412"/>
            <p14:sldId id="264"/>
            <p14:sldId id="304"/>
            <p14:sldId id="305"/>
            <p14:sldId id="306"/>
            <p14:sldId id="407"/>
            <p14:sldId id="408"/>
            <p14:sldId id="409"/>
            <p14:sldId id="307"/>
            <p14:sldId id="310"/>
            <p14:sldId id="410"/>
            <p14:sldId id="308"/>
            <p14:sldId id="309"/>
            <p14:sldId id="311"/>
            <p14:sldId id="312"/>
            <p14:sldId id="313"/>
            <p14:sldId id="314"/>
            <p14:sldId id="315"/>
            <p14:sldId id="265"/>
            <p14:sldId id="404"/>
            <p14:sldId id="338"/>
            <p14:sldId id="340"/>
            <p14:sldId id="339"/>
            <p14:sldId id="341"/>
            <p14:sldId id="342"/>
            <p14:sldId id="343"/>
            <p14:sldId id="344"/>
            <p14:sldId id="345"/>
            <p14:sldId id="346"/>
            <p14:sldId id="347"/>
            <p14:sldId id="406"/>
            <p14:sldId id="405"/>
            <p14:sldId id="266"/>
            <p14:sldId id="348"/>
            <p14:sldId id="349"/>
            <p14:sldId id="350"/>
            <p14:sldId id="411"/>
          </p14:sldIdLst>
        </p14:section>
        <p14:section name="结束页" id="{6F2A7695-CE32-4C81-BAE5-61B078B92F60}">
          <p14:sldIdLst/>
        </p14:section>
        <p14:section name="版权页" id="{D5418B0B-727C-493B-B88D-B37F25EF155A}">
          <p14:sldIdLst/>
        </p14:section>
      </p14:section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18" autoAdjust="0"/>
  </p:normalViewPr>
  <p:slideViewPr>
    <p:cSldViewPr snapToGrid="0" showGuides="1">
      <p:cViewPr varScale="1">
        <p:scale>
          <a:sx n="73" d="100"/>
          <a:sy n="73" d="100"/>
        </p:scale>
        <p:origin x="618" y="60"/>
      </p:cViewPr>
      <p:guideLst>
        <p:guide orient="horz" pos="140"/>
        <p:guide orient="horz" pos="4190"/>
        <p:guide pos="230"/>
        <p:guide pos="7312"/>
        <p:guide orient="horz" pos="515"/>
        <p:guide orient="horz" pos="800"/>
        <p:guide orient="horz" pos="3985"/>
        <p:guide orient="horz" pos="3927"/>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3.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首页">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页">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过度页1">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1">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444500" y="368300"/>
            <a:ext cx="11303000" cy="6108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013635" y="531166"/>
            <a:ext cx="4164729" cy="615553"/>
          </a:xfrm>
          <a:prstGeom prst="rect">
            <a:avLst/>
          </a:prstGeom>
        </p:spPr>
        <p:txBody>
          <a:bodyPr wrap="square" lIns="0" tIns="0" rIns="0" bIns="0">
            <a:spAutoFit/>
          </a:bodyPr>
          <a:lstStyle/>
          <a:p>
            <a:r>
              <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页-1">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444500" y="368300"/>
            <a:ext cx="11303000" cy="6108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013635" y="531166"/>
            <a:ext cx="4164729" cy="615553"/>
          </a:xfrm>
          <a:prstGeom prst="rect">
            <a:avLst/>
          </a:prstGeom>
        </p:spPr>
        <p:txBody>
          <a:bodyPr wrap="square" lIns="0" tIns="0" rIns="0" bIns="0">
            <a:spAutoFit/>
          </a:bodyPr>
          <a:lstStyle/>
          <a:p>
            <a:r>
              <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内页-1">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444500" y="368300"/>
            <a:ext cx="11303000" cy="6108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013635" y="531166"/>
            <a:ext cx="4164729" cy="615553"/>
          </a:xfrm>
          <a:prstGeom prst="rect">
            <a:avLst/>
          </a:prstGeom>
        </p:spPr>
        <p:txBody>
          <a:bodyPr wrap="square" lIns="0" tIns="0" rIns="0" bIns="0">
            <a:spAutoFit/>
          </a:bodyPr>
          <a:lstStyle/>
          <a:p>
            <a:r>
              <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内页-1">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444500" y="368300"/>
            <a:ext cx="11303000" cy="6108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013635" y="531166"/>
            <a:ext cx="4164729" cy="615553"/>
          </a:xfrm>
          <a:prstGeom prst="rect">
            <a:avLst/>
          </a:prstGeom>
        </p:spPr>
        <p:txBody>
          <a:bodyPr wrap="square" lIns="0" tIns="0" rIns="0" bIns="0">
            <a:spAutoFit/>
          </a:bodyPr>
          <a:lstStyle/>
          <a:p>
            <a:r>
              <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000" b="1">
              <a:solidFill>
                <a:schemeClr val="tx1"/>
              </a:solidFill>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结束页">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版权页">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mc:Choice xmlns:p14="http://schemas.microsoft.com/office/powerpoint/2010/main" Requires="p14">
      <p:transition spd="slow" p14:dur="1399">
        <p14:ripple/>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8.png" /><Relationship Id="rId7" Type="http://schemas.openxmlformats.org/officeDocument/2006/relationships/image" Target="../media/image9.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PA_文本框 49"/>
          <p:cNvSpPr txBox="1"/>
          <p:nvPr>
            <p:custDataLst>
              <p:tags r:id="rId3"/>
            </p:custDataLst>
          </p:nvPr>
        </p:nvSpPr>
        <p:spPr>
          <a:xfrm>
            <a:off x="5102228" y="3353851"/>
            <a:ext cx="1783080" cy="423545"/>
          </a:xfrm>
          <a:prstGeom prst="rect">
            <a:avLst/>
          </a:prstGeom>
          <a:noFill/>
        </p:spPr>
        <p:txBody>
          <a:bodyPr wrap="none" rtlCol="0" anchor="ctr">
            <a:spAutoFit/>
          </a:bodyPr>
          <a:lstStyle/>
          <a:p>
            <a:pPr>
              <a:lnSpc>
                <a:spcPct val="120000"/>
              </a:lnSpc>
            </a:pPr>
            <a:r>
              <a:rPr lang="zh-CN" altLang="en-US">
                <a:latin typeface="方正正黑简体" panose="02000000000000000000" pitchFamily="2" charset="-122"/>
                <a:ea typeface="方正正黑简体" panose="02000000000000000000" pitchFamily="2" charset="-122"/>
              </a:rPr>
              <a:t>主讲人：撒宁静     </a:t>
            </a:r>
            <a:endParaRPr lang="zh-CN" altLang="en-US">
              <a:latin typeface="方正正黑简体" panose="02000000000000000000" pitchFamily="2" charset="-122"/>
              <a:ea typeface="方正正黑简体" panose="02000000000000000000" pitchFamily="2" charset="-122"/>
            </a:endParaRPr>
          </a:p>
        </p:txBody>
      </p:sp>
      <p:sp>
        <p:nvSpPr>
          <p:cNvPr id="6" name="PA_文本框 50"/>
          <p:cNvSpPr txBox="1"/>
          <p:nvPr>
            <p:custDataLst>
              <p:tags r:id="rId4"/>
            </p:custDataLst>
          </p:nvPr>
        </p:nvSpPr>
        <p:spPr>
          <a:xfrm>
            <a:off x="2053590" y="1452245"/>
            <a:ext cx="8310880" cy="1309370"/>
          </a:xfrm>
          <a:prstGeom prst="rect">
            <a:avLst/>
          </a:prstGeom>
          <a:noFill/>
        </p:spPr>
        <p:txBody>
          <a:bodyPr vert="horz" wrap="square" rtlCol="0" anchor="ctr">
            <a:spAutoFit/>
          </a:bodyPr>
          <a:lstStyle/>
          <a:p>
            <a:pPr algn="l">
              <a:lnSpc>
                <a:spcPct val="120000"/>
              </a:lnSpc>
            </a:pPr>
            <a:r>
              <a:rPr lang="zh-CN" altLang="en-US" sz="6600" b="1" spc="300">
                <a:latin typeface="郑庆科智雅体(非商用)" panose="02000603000000000000" pitchFamily="2" charset="-122"/>
                <a:ea typeface="郑庆科智雅体(非商用)" panose="02000603000000000000" pitchFamily="2" charset="-122"/>
              </a:rPr>
              <a:t>一轮复习之压缩语段</a:t>
            </a:r>
            <a:endParaRPr lang="zh-CN" altLang="en-US" sz="6600" b="1" spc="300">
              <a:latin typeface="郑庆科智雅体(非商用)" panose="02000603000000000000" pitchFamily="2" charset="-122"/>
              <a:ea typeface="郑庆科智雅体(非商用)" panose="02000603000000000000"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572135" y="765810"/>
            <a:ext cx="10687685" cy="3003550"/>
          </a:xfrm>
          <a:prstGeom prst="rect">
            <a:avLst/>
          </a:prstGeom>
        </p:spPr>
        <p:txBody>
          <a:bodyPr wrap="square"/>
          <a:lstStyle/>
          <a:p>
            <a:pPr>
              <a:lnSpc>
                <a:spcPct val="150000"/>
              </a:lnSpc>
            </a:pPr>
            <a:r>
              <a:rPr sz="2400"/>
              <a:t>从下列材料中选取必要的信息，为“食品添加剂”下定义。(3分)</a:t>
            </a:r>
            <a:endParaRPr sz="2400"/>
          </a:p>
          <a:p>
            <a:pPr>
              <a:lnSpc>
                <a:spcPct val="150000"/>
              </a:lnSpc>
            </a:pPr>
            <a:r>
              <a:rPr sz="2400"/>
              <a:t>①食品添加剂是有意加入到食品中的物质。</a:t>
            </a:r>
            <a:endParaRPr sz="2400"/>
          </a:p>
          <a:p>
            <a:pPr>
              <a:lnSpc>
                <a:spcPct val="150000"/>
              </a:lnSpc>
            </a:pPr>
            <a:r>
              <a:rPr sz="2400"/>
              <a:t>②食品添加剂的使用是防腐和加工工艺的需要。</a:t>
            </a:r>
            <a:endParaRPr sz="2400"/>
          </a:p>
          <a:p>
            <a:pPr>
              <a:lnSpc>
                <a:spcPct val="150000"/>
              </a:lnSpc>
            </a:pPr>
            <a:r>
              <a:rPr sz="2400"/>
              <a:t>③食品添加剂既可以是化学合成物质，也可以是天然物质。</a:t>
            </a:r>
            <a:endParaRPr sz="2400"/>
          </a:p>
          <a:p>
            <a:pPr>
              <a:lnSpc>
                <a:spcPct val="150000"/>
              </a:lnSpc>
            </a:pPr>
            <a:r>
              <a:rPr sz="2400"/>
              <a:t>④食品添加剂加入到食品中的目的是改善食品的品质和色、香、味。</a:t>
            </a:r>
            <a:endParaRPr sz="2400"/>
          </a:p>
        </p:txBody>
      </p:sp>
      <p:sp>
        <p:nvSpPr>
          <p:cNvPr id="18436" name="Oval 7"/>
          <p:cNvSpPr/>
          <p:nvPr/>
        </p:nvSpPr>
        <p:spPr>
          <a:xfrm>
            <a:off x="967105" y="1389380"/>
            <a:ext cx="1532890"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2499995" y="982663"/>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5" name="Oval 7"/>
          <p:cNvSpPr/>
          <p:nvPr/>
        </p:nvSpPr>
        <p:spPr>
          <a:xfrm>
            <a:off x="5520055" y="1318895"/>
            <a:ext cx="791210"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3719195" y="2494280"/>
            <a:ext cx="190817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6931660" y="2494280"/>
            <a:ext cx="1463040"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文本框 7"/>
          <p:cNvSpPr txBox="1"/>
          <p:nvPr/>
        </p:nvSpPr>
        <p:spPr>
          <a:xfrm>
            <a:off x="8394700" y="1754188"/>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属概念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cxnSp>
        <p:nvCxnSpPr>
          <p:cNvPr id="9" name="直接连接符 8"/>
          <p:cNvCxnSpPr/>
          <p:nvPr/>
        </p:nvCxnSpPr>
        <p:spPr>
          <a:xfrm flipV="1">
            <a:off x="2876550" y="1920875"/>
            <a:ext cx="2225040" cy="196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直接连接符 9"/>
          <p:cNvCxnSpPr/>
          <p:nvPr/>
        </p:nvCxnSpPr>
        <p:spPr>
          <a:xfrm flipV="1">
            <a:off x="3893820" y="2374265"/>
            <a:ext cx="2225040" cy="196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直接连接符 10"/>
          <p:cNvCxnSpPr/>
          <p:nvPr/>
        </p:nvCxnSpPr>
        <p:spPr>
          <a:xfrm flipV="1">
            <a:off x="5520055" y="3532505"/>
            <a:ext cx="4248785" cy="36830"/>
          </a:xfrm>
          <a:prstGeom prst="line">
            <a:avLst/>
          </a:prstGeom>
        </p:spPr>
        <p:style>
          <a:lnRef idx="3">
            <a:schemeClr val="accent1"/>
          </a:lnRef>
          <a:fillRef idx="0">
            <a:schemeClr val="accent1"/>
          </a:fillRef>
          <a:effectRef idx="2">
            <a:schemeClr val="accent1"/>
          </a:effectRef>
          <a:fontRef idx="minor">
            <a:schemeClr val="tx1"/>
          </a:fontRef>
        </p:style>
      </p:cxnSp>
      <p:sp>
        <p:nvSpPr>
          <p:cNvPr id="12" name="文本框 11"/>
          <p:cNvSpPr txBox="1"/>
          <p:nvPr/>
        </p:nvSpPr>
        <p:spPr>
          <a:xfrm>
            <a:off x="8699500" y="2568893"/>
            <a:ext cx="7924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种差</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13" name="文本框 12"/>
          <p:cNvSpPr txBox="1"/>
          <p:nvPr/>
        </p:nvSpPr>
        <p:spPr>
          <a:xfrm>
            <a:off x="1156335" y="3840480"/>
            <a:ext cx="9879965" cy="977265"/>
          </a:xfrm>
          <a:prstGeom prst="rect">
            <a:avLst/>
          </a:prstGeom>
          <a:noFill/>
        </p:spPr>
        <p:txBody>
          <a:bodyPr wrap="square" rtlCol="0" anchor="t">
            <a:spAutoFit/>
          </a:bodyPr>
          <a:lstStyle/>
          <a:p>
            <a:pPr>
              <a:lnSpc>
                <a:spcPct val="120000"/>
              </a:lnSpc>
            </a:pPr>
            <a:r>
              <a:rPr lang="zh-CN" altLang="en-US" sz="2400" smtClean="0">
                <a:solidFill>
                  <a:srgbClr val="FF0000"/>
                </a:solidFill>
              </a:rPr>
              <a:t>食品添加剂是为了改善食品品质和色、香、味以及为防腐和加工工艺的需要而有意加入食品中的化学合成物质或天然物质。</a:t>
            </a:r>
            <a:endParaRPr lang="zh-CN" altLang="en-US" sz="2400"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5"/>
                                        </p:tgtEl>
                                        <p:attrNameLst>
                                          <p:attrName>style.visibility</p:attrName>
                                        </p:attrNameLst>
                                      </p:cBhvr>
                                      <p:to>
                                        <p:strVal val="visible"/>
                                      </p:to>
                                    </p:set>
                                    <p:animEffect transition="in" filter="circle(in)">
                                      <p:cBhvr additive="base">
                                        <p:cTn id="30" dur="2000" fill="hold"/>
                                        <p:tgtEl>
                                          <p:spTgt spid="5"/>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6"/>
                                        </p:tgtEl>
                                        <p:attrNameLst>
                                          <p:attrName>style.visibility</p:attrName>
                                        </p:attrNameLst>
                                      </p:cBhvr>
                                      <p:to>
                                        <p:strVal val="visible"/>
                                      </p:to>
                                    </p:set>
                                    <p:animEffect transition="in" filter="circle(in)">
                                      <p:cBhvr additive="base">
                                        <p:cTn id="35" dur="2000" fill="hold"/>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7"/>
                                        </p:tgtEl>
                                        <p:attrNameLst>
                                          <p:attrName>style.visibility</p:attrName>
                                        </p:attrNameLst>
                                      </p:cBhvr>
                                      <p:to>
                                        <p:strVal val="visible"/>
                                      </p:to>
                                    </p:set>
                                    <p:animEffect transition="in" filter="circle(in)">
                                      <p:cBhvr additive="base">
                                        <p:cTn id="40" dur="2000" fill="hold"/>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5" grpId="1"/>
      <p:bldP spid="6" grpId="1"/>
      <p:bldP spid="7" grpId="1"/>
      <p:bldP spid="8" grpId="0"/>
      <p:bldP spid="12" grpId="0"/>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572135" y="765810"/>
            <a:ext cx="10687685" cy="3003550"/>
          </a:xfrm>
          <a:prstGeom prst="rect">
            <a:avLst/>
          </a:prstGeom>
        </p:spPr>
        <p:txBody>
          <a:bodyPr wrap="square"/>
          <a:lstStyle/>
          <a:p>
            <a:pPr>
              <a:lnSpc>
                <a:spcPct val="150000"/>
              </a:lnSpc>
            </a:pPr>
            <a:r>
              <a:rPr sz="2400"/>
              <a:t>根据下面一段文字，概括说明什么是“知识经济”。（不超过40个字）（5分）</a:t>
            </a:r>
            <a:endParaRPr sz="2400"/>
          </a:p>
          <a:p>
            <a:pPr>
              <a:lnSpc>
                <a:spcPct val="150000"/>
              </a:lnSpc>
            </a:pPr>
            <a:r>
              <a:rPr sz="2400"/>
              <a:t>     以前的经济，以传统工业为支柱产业，以稀缺自然资源为主要依托。然而，当今自然资源的日益匮乏，世界各国都在积极寻求一种可持续发展的新型经济模式。随着智力资源的开发，高科技产业迅猛发展，知识经济应运而生。</a:t>
            </a:r>
            <a:endParaRPr sz="2400"/>
          </a:p>
        </p:txBody>
      </p:sp>
      <p:sp>
        <p:nvSpPr>
          <p:cNvPr id="18436" name="Oval 7"/>
          <p:cNvSpPr/>
          <p:nvPr/>
        </p:nvSpPr>
        <p:spPr>
          <a:xfrm>
            <a:off x="7444105" y="2494280"/>
            <a:ext cx="1532890"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10302240" y="2531428"/>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7" name="Oval 7"/>
          <p:cNvSpPr/>
          <p:nvPr/>
        </p:nvSpPr>
        <p:spPr>
          <a:xfrm>
            <a:off x="1809115" y="1331595"/>
            <a:ext cx="93916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文本框 7"/>
          <p:cNvSpPr txBox="1"/>
          <p:nvPr/>
        </p:nvSpPr>
        <p:spPr>
          <a:xfrm>
            <a:off x="1809115" y="765493"/>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属概念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cxnSp>
        <p:nvCxnSpPr>
          <p:cNvPr id="9" name="直接连接符 8"/>
          <p:cNvCxnSpPr/>
          <p:nvPr/>
        </p:nvCxnSpPr>
        <p:spPr>
          <a:xfrm flipV="1">
            <a:off x="4572000" y="3008630"/>
            <a:ext cx="2225040" cy="196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直接连接符 9"/>
          <p:cNvCxnSpPr/>
          <p:nvPr/>
        </p:nvCxnSpPr>
        <p:spPr>
          <a:xfrm flipV="1">
            <a:off x="8077200" y="2474595"/>
            <a:ext cx="2364105" cy="196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直接连接符 10"/>
          <p:cNvCxnSpPr/>
          <p:nvPr/>
        </p:nvCxnSpPr>
        <p:spPr>
          <a:xfrm flipV="1">
            <a:off x="2455545" y="3028315"/>
            <a:ext cx="955040" cy="3175"/>
          </a:xfrm>
          <a:prstGeom prst="line">
            <a:avLst/>
          </a:prstGeom>
        </p:spPr>
        <p:style>
          <a:lnRef idx="3">
            <a:schemeClr val="accent1"/>
          </a:lnRef>
          <a:fillRef idx="0">
            <a:schemeClr val="accent1"/>
          </a:fillRef>
          <a:effectRef idx="2">
            <a:schemeClr val="accent1"/>
          </a:effectRef>
          <a:fontRef idx="minor">
            <a:schemeClr val="tx1"/>
          </a:fontRef>
        </p:style>
      </p:cxnSp>
      <p:sp>
        <p:nvSpPr>
          <p:cNvPr id="12" name="文本框 11"/>
          <p:cNvSpPr txBox="1"/>
          <p:nvPr/>
        </p:nvSpPr>
        <p:spPr>
          <a:xfrm>
            <a:off x="3875405" y="2335213"/>
            <a:ext cx="7924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种差</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13" name="文本框 12"/>
          <p:cNvSpPr txBox="1"/>
          <p:nvPr/>
        </p:nvSpPr>
        <p:spPr>
          <a:xfrm>
            <a:off x="1156335" y="3840480"/>
            <a:ext cx="9879965" cy="977265"/>
          </a:xfrm>
          <a:prstGeom prst="rect">
            <a:avLst/>
          </a:prstGeom>
          <a:noFill/>
        </p:spPr>
        <p:txBody>
          <a:bodyPr wrap="square" rtlCol="0" anchor="t">
            <a:spAutoFit/>
          </a:bodyPr>
          <a:lstStyle/>
          <a:p>
            <a:pPr>
              <a:lnSpc>
                <a:spcPct val="120000"/>
              </a:lnSpc>
            </a:pPr>
            <a:r>
              <a:rPr lang="zh-CN" altLang="en-US" sz="2400" smtClean="0">
                <a:solidFill>
                  <a:srgbClr val="FF0000"/>
                </a:solidFill>
              </a:rPr>
              <a:t>知识经济是一种以高科技产业为第一支柱（2分），以智力资源为首要依托（2分）的可持续发展的新型经济（1分）。</a:t>
            </a:r>
            <a:endParaRPr lang="zh-CN" altLang="en-US" sz="2400"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7"/>
                                        </p:tgtEl>
                                        <p:attrNameLst>
                                          <p:attrName>style.visibility</p:attrName>
                                        </p:attrNameLst>
                                      </p:cBhvr>
                                      <p:to>
                                        <p:strVal val="visible"/>
                                      </p:to>
                                    </p:set>
                                    <p:animEffect transition="in" filter="circle(in)">
                                      <p:cBhvr additive="base">
                                        <p:cTn id="30" dur="2000" fill="hold"/>
                                        <p:tgtEl>
                                          <p:spTgt spid="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7" grpId="1"/>
      <p:bldP spid="8" grpId="0"/>
      <p:bldP spid="12" grpId="0"/>
      <p:bldP spid="1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572135" y="765810"/>
            <a:ext cx="10687685" cy="3003550"/>
          </a:xfrm>
          <a:prstGeom prst="rect">
            <a:avLst/>
          </a:prstGeom>
        </p:spPr>
        <p:txBody>
          <a:bodyPr wrap="square"/>
          <a:lstStyle/>
          <a:p>
            <a:pPr>
              <a:lnSpc>
                <a:spcPct val="150000"/>
              </a:lnSpc>
            </a:pPr>
            <a:r>
              <a:rPr sz="2400"/>
              <a:t>请筛选、整合下面文字中的主要意思，拟写一条“魔术”的定义。要求语言简明，条理清楚，不超过50个字。 </a:t>
            </a:r>
            <a:endParaRPr sz="2400"/>
          </a:p>
          <a:p>
            <a:pPr>
              <a:lnSpc>
                <a:spcPct val="150000"/>
              </a:lnSpc>
            </a:pPr>
            <a:r>
              <a:rPr sz="2400"/>
              <a:t>　　魔术这种杂技节目以不易被观众察觉的敏捷手法和手段，使物体在观众眼前出现奇妙的变化，或出现或消失，真可谓变化莫测。这种表演常常借助物理、化学的原理或某种特殊的装置表演各种物体、动物或水火等迅速增减隐现的变化，令观众目不暇接，产生奇幻莫测的神秘感觉。魔术广受人民群众的喜爱。 </a:t>
            </a:r>
            <a:endParaRPr sz="2400"/>
          </a:p>
        </p:txBody>
      </p:sp>
      <p:sp>
        <p:nvSpPr>
          <p:cNvPr id="18436" name="Oval 7"/>
          <p:cNvSpPr/>
          <p:nvPr/>
        </p:nvSpPr>
        <p:spPr>
          <a:xfrm>
            <a:off x="1026795" y="2011045"/>
            <a:ext cx="979170" cy="520700"/>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275590" y="2531428"/>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7" name="Oval 7"/>
          <p:cNvSpPr/>
          <p:nvPr/>
        </p:nvSpPr>
        <p:spPr>
          <a:xfrm>
            <a:off x="2609850" y="1922780"/>
            <a:ext cx="93916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文本框 7"/>
          <p:cNvSpPr txBox="1"/>
          <p:nvPr/>
        </p:nvSpPr>
        <p:spPr>
          <a:xfrm>
            <a:off x="3875405" y="1566228"/>
            <a:ext cx="10972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属概念</a:t>
            </a:r>
            <a:endParaRPr lang="zh-CN" altLang="en-US" sz="2400" b="1" smtClean="0">
              <a:solidFill>
                <a:schemeClr val="accent1"/>
              </a:solidFill>
              <a:effectLst>
                <a:outerShdw blurRad="38100" dist="25400" dir="5400000" algn="ctr" rotWithShape="0">
                  <a:srgbClr val="6E747A">
                    <a:alpha val="43000"/>
                  </a:srgbClr>
                </a:outerShdw>
              </a:effectLst>
            </a:endParaRPr>
          </a:p>
        </p:txBody>
      </p:sp>
      <p:cxnSp>
        <p:nvCxnSpPr>
          <p:cNvPr id="9" name="直接连接符 8"/>
          <p:cNvCxnSpPr/>
          <p:nvPr/>
        </p:nvCxnSpPr>
        <p:spPr>
          <a:xfrm flipV="1">
            <a:off x="9387205" y="3065780"/>
            <a:ext cx="2225040" cy="196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直接连接符 9"/>
          <p:cNvCxnSpPr/>
          <p:nvPr/>
        </p:nvCxnSpPr>
        <p:spPr>
          <a:xfrm flipV="1">
            <a:off x="3875405" y="2434590"/>
            <a:ext cx="3618865" cy="1016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直接连接符 10"/>
          <p:cNvCxnSpPr/>
          <p:nvPr/>
        </p:nvCxnSpPr>
        <p:spPr>
          <a:xfrm>
            <a:off x="715010" y="3614420"/>
            <a:ext cx="3912235" cy="26670"/>
          </a:xfrm>
          <a:prstGeom prst="line">
            <a:avLst/>
          </a:prstGeom>
        </p:spPr>
        <p:style>
          <a:lnRef idx="3">
            <a:schemeClr val="accent1"/>
          </a:lnRef>
          <a:fillRef idx="0">
            <a:schemeClr val="accent1"/>
          </a:fillRef>
          <a:effectRef idx="2">
            <a:schemeClr val="accent1"/>
          </a:effectRef>
          <a:fontRef idx="minor">
            <a:schemeClr val="tx1"/>
          </a:fontRef>
        </p:style>
      </p:cxnSp>
      <p:sp>
        <p:nvSpPr>
          <p:cNvPr id="12" name="文本框 11"/>
          <p:cNvSpPr txBox="1"/>
          <p:nvPr/>
        </p:nvSpPr>
        <p:spPr>
          <a:xfrm>
            <a:off x="3875405" y="2335213"/>
            <a:ext cx="792480" cy="534035"/>
          </a:xfrm>
          <a:prstGeom prst="rect">
            <a:avLst/>
          </a:prstGeom>
          <a:noFill/>
        </p:spPr>
        <p:txBody>
          <a:bodyPr wrap="none" rtlCol="0" anchor="ctr">
            <a:spAutoFit/>
            <a:scene3d>
              <a:camera prst="orthographicFront"/>
              <a:lightRig rig="threePt" dir="t"/>
            </a:scene3d>
          </a:bodyPr>
          <a:lstStyle/>
          <a:p>
            <a:pPr>
              <a:lnSpc>
                <a:spcPct val="120000"/>
              </a:lnSpc>
            </a:pPr>
            <a:r>
              <a:rPr lang="zh-CN" altLang="en-US" sz="2400" b="1" smtClean="0">
                <a:solidFill>
                  <a:schemeClr val="accent1"/>
                </a:solidFill>
                <a:effectLst>
                  <a:outerShdw blurRad="38100" dist="25400" dir="5400000" algn="ctr" rotWithShape="0">
                    <a:srgbClr val="6E747A">
                      <a:alpha val="43000"/>
                    </a:srgbClr>
                  </a:outerShdw>
                </a:effectLst>
              </a:rPr>
              <a:t>种差</a:t>
            </a:r>
            <a:endParaRPr lang="zh-CN" altLang="en-US" sz="2400" b="1" smtClean="0">
              <a:solidFill>
                <a:schemeClr val="accent1"/>
              </a:solidFill>
              <a:effectLst>
                <a:outerShdw blurRad="38100" dist="25400" dir="5400000" algn="ctr" rotWithShape="0">
                  <a:srgbClr val="6E747A">
                    <a:alpha val="43000"/>
                  </a:srgbClr>
                </a:outerShdw>
              </a:effectLst>
            </a:endParaRPr>
          </a:p>
        </p:txBody>
      </p:sp>
      <p:sp>
        <p:nvSpPr>
          <p:cNvPr id="13" name="文本框 12"/>
          <p:cNvSpPr txBox="1"/>
          <p:nvPr/>
        </p:nvSpPr>
        <p:spPr>
          <a:xfrm>
            <a:off x="1155700" y="4898390"/>
            <a:ext cx="9879965" cy="977265"/>
          </a:xfrm>
          <a:prstGeom prst="rect">
            <a:avLst/>
          </a:prstGeom>
          <a:noFill/>
        </p:spPr>
        <p:txBody>
          <a:bodyPr wrap="square" rtlCol="0" anchor="t">
            <a:spAutoFit/>
          </a:bodyPr>
          <a:lstStyle/>
          <a:p>
            <a:pPr>
              <a:lnSpc>
                <a:spcPct val="120000"/>
              </a:lnSpc>
            </a:pPr>
            <a:r>
              <a:rPr lang="zh-CN" altLang="en-US" sz="2400" smtClean="0">
                <a:solidFill>
                  <a:srgbClr val="FF0000"/>
                </a:solidFill>
              </a:rPr>
              <a:t>魔术是借助物理、化学原理或特殊装置，以不易察觉的敏捷手法，使物体出现、消失或产生奇妙变化的一种杂技。 </a:t>
            </a:r>
            <a:endParaRPr lang="zh-CN" altLang="en-US" sz="2400" smtClean="0">
              <a:solidFill>
                <a:srgbClr val="FF0000"/>
              </a:solidFill>
            </a:endParaRPr>
          </a:p>
        </p:txBody>
      </p:sp>
      <p:cxnSp>
        <p:nvCxnSpPr>
          <p:cNvPr id="2" name="直接连接符 1"/>
          <p:cNvCxnSpPr/>
          <p:nvPr/>
        </p:nvCxnSpPr>
        <p:spPr>
          <a:xfrm flipV="1">
            <a:off x="1787525" y="3085465"/>
            <a:ext cx="3618865" cy="10160"/>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7"/>
                                        </p:tgtEl>
                                        <p:attrNameLst>
                                          <p:attrName>style.visibility</p:attrName>
                                        </p:attrNameLst>
                                      </p:cBhvr>
                                      <p:to>
                                        <p:strVal val="visible"/>
                                      </p:to>
                                    </p:set>
                                    <p:animEffect transition="in" filter="circle(in)">
                                      <p:cBhvr additive="base">
                                        <p:cTn id="30" dur="2000" fill="hold"/>
                                        <p:tgtEl>
                                          <p:spTgt spid="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ppt_x"/>
                                          </p:val>
                                        </p:tav>
                                        <p:tav tm="100000">
                                          <p:val>
                                            <p:strVal val="#ppt_x"/>
                                          </p:val>
                                        </p:tav>
                                      </p:tavLst>
                                    </p:anim>
                                    <p:anim calcmode="lin" valueType="num">
                                      <p:cBhvr additive="base">
                                        <p:cTn id="6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7" grpId="1"/>
      <p:bldP spid="8" grpId="0"/>
      <p:bldP spid="12" grpId="0"/>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23990" y="1566952"/>
            <a:ext cx="1420582" cy="1569660"/>
          </a:xfrm>
          <a:prstGeom prst="rect">
            <a:avLst/>
          </a:prstGeom>
        </p:spPr>
        <p:txBody>
          <a:bodyPr wrap="none">
            <a:spAutoFit/>
          </a:bodyPr>
          <a:lstStyle/>
          <a:p>
            <a:pPr algn="ctr"/>
            <a:r>
              <a:rPr lang="zh-CN" altLang="en-US"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rPr>
              <a:t>贰</a:t>
            </a:r>
            <a:endParaRPr lang="en-US" altLang="zh-CN"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endParaRPr>
          </a:p>
        </p:txBody>
      </p:sp>
      <p:sp>
        <p:nvSpPr>
          <p:cNvPr id="3" name="文本占位符 2"/>
          <p:cNvSpPr txBox="1"/>
          <p:nvPr/>
        </p:nvSpPr>
        <p:spPr>
          <a:xfrm>
            <a:off x="2009035" y="2246123"/>
            <a:ext cx="5411788" cy="826953"/>
          </a:xfrm>
          <a:prstGeom prst="rect">
            <a:avLst/>
          </a:prstGeom>
        </p:spPr>
        <p:txBody>
          <a:bodyPr anchor="ctr"/>
          <a:lstStyle>
            <a:lvl1pPr marL="0" indent="0" algn="ctr" defTabSz="914400" rtl="0" eaLnBrk="1" latinLnBrk="0" hangingPunct="1">
              <a:lnSpc>
                <a:spcPct val="100000"/>
              </a:lnSpc>
              <a:spcBef>
                <a:spcPct val="0"/>
              </a:spcBef>
              <a:buFont typeface="Arial" panose="020b0604020202020204" pitchFamily="34" charset="0"/>
              <a:buNone/>
              <a:defRPr sz="4400" kern="1200">
                <a:solidFill>
                  <a:srgbClr val="004DA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CN" altLang="en-US" sz="4000">
                <a:solidFill>
                  <a:schemeClr val="tx1"/>
                </a:solidFill>
                <a:latin typeface="郑庆科智雅体(非商用)" panose="02000603000000000000" pitchFamily="2" charset="-122"/>
                <a:ea typeface="郑庆科智雅体(非商用)" panose="02000603000000000000" pitchFamily="2" charset="-122"/>
              </a:rPr>
              <a:t>概括语段要点</a:t>
            </a:r>
            <a:endParaRPr lang="zh-CN" altLang="en-US" sz="4000">
              <a:solidFill>
                <a:schemeClr val="tx1"/>
              </a:solidFill>
              <a:latin typeface="郑庆科智雅体(非商用)" panose="02000603000000000000" pitchFamily="2" charset="-122"/>
              <a:ea typeface="郑庆科智雅体(非商用)" panose="02000603000000000000" pitchFamily="2" charset="-122"/>
            </a:endParaRPr>
          </a:p>
        </p:txBody>
      </p:sp>
      <p:sp>
        <p:nvSpPr>
          <p:cNvPr id="4" name="矩形 3"/>
          <p:cNvSpPr/>
          <p:nvPr/>
        </p:nvSpPr>
        <p:spPr>
          <a:xfrm>
            <a:off x="3138534" y="2935588"/>
            <a:ext cx="6883652" cy="523220"/>
          </a:xfrm>
          <a:prstGeom prst="rect">
            <a:avLst/>
          </a:prstGeom>
        </p:spPr>
        <p:txBody>
          <a:bodyPr wrap="square">
            <a:spAutoFit/>
          </a:bodyPr>
          <a:lstStyle/>
          <a:p>
            <a:r>
              <a:rPr lang="zh-CN" altLang="en-US" sz="1400">
                <a:latin typeface="郑庆科智雅体(非商用)" panose="02000603000000000000" pitchFamily="2" charset="-122"/>
                <a:ea typeface="郑庆科智雅体(非商用)" panose="02000603000000000000" pitchFamily="2" charset="-122"/>
              </a:rPr>
              <a:t>Lorem ipsum dolor sit amet, consectetuer adipiscing elit.</a:t>
            </a:r>
            <a:endParaRPr lang="zh-CN" altLang="en-US" sz="1400">
              <a:latin typeface="郑庆科智雅体(非商用)" panose="02000603000000000000" pitchFamily="2" charset="-122"/>
              <a:ea typeface="郑庆科智雅体(非商用)" panose="02000603000000000000" pitchFamily="2" charset="-122"/>
            </a:endParaRPr>
          </a:p>
          <a:p>
            <a:r>
              <a:rPr lang="zh-CN" altLang="en-US" sz="1400">
                <a:latin typeface="郑庆科智雅体(非商用)" panose="02000603000000000000" pitchFamily="2" charset="-122"/>
                <a:ea typeface="郑庆科智雅体(非商用)" panose="02000603000000000000" pitchFamily="2" charset="-122"/>
              </a:rPr>
              <a:t>Aenean commodo ligula eget dolor. Aenean massa.</a:t>
            </a:r>
            <a:endParaRPr lang="zh-CN" altLang="en-US" sz="1400">
              <a:latin typeface="郑庆科智雅体(非商用)" panose="02000603000000000000" pitchFamily="2" charset="-122"/>
              <a:ea typeface="郑庆科智雅体(非商用)" panose="02000603000000000000"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nodeType="afterGroup">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文体分类</a:t>
            </a:r>
            <a:endParaRPr lang="zh-CN" altLang="en-US" sz="2800" b="1">
              <a:solidFill>
                <a:schemeClr val="accent4">
                  <a:lumMod val="100000"/>
                </a:schemeClr>
              </a:solidFill>
            </a:endParaRPr>
          </a:p>
        </p:txBody>
      </p:sp>
      <p:sp>
        <p:nvSpPr>
          <p:cNvPr id="3" name="Rectangle 49"/>
          <p:cNvSpPr/>
          <p:nvPr/>
        </p:nvSpPr>
        <p:spPr>
          <a:xfrm>
            <a:off x="811530" y="1160145"/>
            <a:ext cx="10687685" cy="2696210"/>
          </a:xfrm>
          <a:prstGeom prst="rect">
            <a:avLst/>
          </a:prstGeom>
        </p:spPr>
        <p:txBody>
          <a:bodyPr wrap="square"/>
          <a:lstStyle/>
          <a:p>
            <a:pPr marL="342900" indent="-342900" algn="l" fontAlgn="base">
              <a:lnSpc>
                <a:spcPct val="150000"/>
              </a:lnSpc>
              <a:spcBef>
                <a:spcPct val="20000"/>
              </a:spcBef>
              <a:buClr>
                <a:srgbClr val="6767FF"/>
              </a:buClr>
              <a:buSzTx/>
              <a:buFont typeface="Wingdings" panose="05000000000000000000" pitchFamily="2" charset="2"/>
              <a:buChar char="§"/>
            </a:pPr>
            <a:r>
              <a:rPr lang="zh-CN" altLang="en-US" sz="2400" b="1">
                <a:solidFill>
                  <a:srgbClr val="003399"/>
                </a:solidFill>
                <a:latin typeface="微软雅黑" panose="020b0503020204020204" charset="-122"/>
                <a:ea typeface="微软雅黑"/>
                <a:cs typeface="Arial" panose="020b0604020202020204" pitchFamily="34" charset="0"/>
                <a:sym typeface="+mn-ea"/>
              </a:rPr>
              <a:t>叙述性</a:t>
            </a:r>
            <a:r>
              <a:rPr lang="zh-CN" altLang="en-US" sz="2400" b="1">
                <a:solidFill>
                  <a:srgbClr val="000000"/>
                </a:solidFill>
                <a:latin typeface="微软雅黑" panose="020b0503020204020204" charset="-122"/>
                <a:ea typeface="微软雅黑"/>
                <a:cs typeface="Arial" panose="020b0604020202020204" pitchFamily="34" charset="0"/>
                <a:sym typeface="+mn-ea"/>
              </a:rPr>
              <a:t>材料，要注意</a:t>
            </a:r>
            <a:r>
              <a:rPr lang="zh-CN" altLang="en-US" sz="2400" b="1" u="sng">
                <a:solidFill>
                  <a:srgbClr val="C00000"/>
                </a:solidFill>
                <a:latin typeface="微软雅黑" panose="020b0503020204020204" charset="-122"/>
                <a:ea typeface="微软雅黑"/>
                <a:cs typeface="Arial" panose="020b0604020202020204" pitchFamily="34" charset="0"/>
                <a:sym typeface="+mn-ea"/>
              </a:rPr>
              <a:t>时间、地点、人物、事件、原因</a:t>
            </a:r>
            <a:r>
              <a:rPr lang="zh-CN" altLang="en-US" sz="2400" b="1">
                <a:solidFill>
                  <a:srgbClr val="000000"/>
                </a:solidFill>
                <a:latin typeface="微软雅黑" panose="020b0503020204020204" charset="-122"/>
                <a:ea typeface="微软雅黑"/>
                <a:cs typeface="Arial" panose="020b0604020202020204" pitchFamily="34" charset="0"/>
                <a:sym typeface="+mn-ea"/>
              </a:rPr>
              <a:t>等重要信息；</a:t>
            </a:r>
            <a:endParaRPr lang="zh-CN" altLang="en-US" sz="2400" b="1">
              <a:latin typeface="微软雅黑" panose="020b0503020204020204" charset="-122"/>
              <a:ea typeface="微软雅黑"/>
            </a:endParaRPr>
          </a:p>
          <a:p>
            <a:pPr marL="342900" indent="-342900" algn="l" fontAlgn="base">
              <a:lnSpc>
                <a:spcPct val="150000"/>
              </a:lnSpc>
              <a:spcBef>
                <a:spcPct val="20000"/>
              </a:spcBef>
              <a:buClr>
                <a:srgbClr val="6767FF"/>
              </a:buClr>
              <a:buSzTx/>
              <a:buFont typeface="Wingdings" panose="05000000000000000000" pitchFamily="2" charset="2"/>
              <a:buChar char="§"/>
            </a:pPr>
            <a:r>
              <a:rPr lang="zh-CN" altLang="en-US" sz="2400" b="1">
                <a:solidFill>
                  <a:srgbClr val="003399"/>
                </a:solidFill>
                <a:latin typeface="微软雅黑" panose="020b0503020204020204" charset="-122"/>
                <a:ea typeface="微软雅黑"/>
                <a:cs typeface="Arial" panose="020b0604020202020204" pitchFamily="34" charset="0"/>
                <a:sym typeface="+mn-ea"/>
              </a:rPr>
              <a:t>议论性</a:t>
            </a:r>
            <a:r>
              <a:rPr lang="zh-CN" altLang="en-US" sz="2400" b="1">
                <a:solidFill>
                  <a:srgbClr val="000000"/>
                </a:solidFill>
                <a:latin typeface="微软雅黑" panose="020b0503020204020204" charset="-122"/>
                <a:ea typeface="微软雅黑"/>
                <a:cs typeface="Arial" panose="020b0604020202020204" pitchFamily="34" charset="0"/>
                <a:sym typeface="+mn-ea"/>
              </a:rPr>
              <a:t>材料，关键是要找到</a:t>
            </a:r>
            <a:r>
              <a:rPr lang="zh-CN" altLang="en-US" sz="2400" b="1" u="sng">
                <a:solidFill>
                  <a:srgbClr val="C00000"/>
                </a:solidFill>
                <a:latin typeface="微软雅黑" panose="020b0503020204020204" charset="-122"/>
                <a:ea typeface="微软雅黑"/>
                <a:cs typeface="Arial" panose="020b0604020202020204" pitchFamily="34" charset="0"/>
                <a:sym typeface="+mn-ea"/>
              </a:rPr>
              <a:t>论点</a:t>
            </a:r>
            <a:r>
              <a:rPr lang="zh-CN" altLang="en-US" sz="2400" b="1">
                <a:solidFill>
                  <a:srgbClr val="000000"/>
                </a:solidFill>
                <a:latin typeface="微软雅黑" panose="020b0503020204020204" charset="-122"/>
                <a:ea typeface="微软雅黑"/>
                <a:cs typeface="Arial" panose="020b0604020202020204" pitchFamily="34" charset="0"/>
                <a:sym typeface="+mn-ea"/>
              </a:rPr>
              <a:t>；</a:t>
            </a:r>
            <a:endParaRPr lang="zh-CN" altLang="en-US" sz="2400" b="1">
              <a:latin typeface="微软雅黑" panose="020b0503020204020204" charset="-122"/>
              <a:ea typeface="微软雅黑"/>
            </a:endParaRPr>
          </a:p>
          <a:p>
            <a:pPr marL="342900" indent="-342900" algn="l" fontAlgn="base">
              <a:lnSpc>
                <a:spcPct val="150000"/>
              </a:lnSpc>
              <a:spcBef>
                <a:spcPct val="20000"/>
              </a:spcBef>
              <a:buClr>
                <a:srgbClr val="6767FF"/>
              </a:buClr>
              <a:buSzTx/>
              <a:buFont typeface="Wingdings" panose="05000000000000000000" pitchFamily="2" charset="2"/>
              <a:buChar char="§"/>
            </a:pPr>
            <a:r>
              <a:rPr lang="zh-CN" altLang="en-US" sz="2400" b="1">
                <a:solidFill>
                  <a:srgbClr val="003399"/>
                </a:solidFill>
                <a:latin typeface="微软雅黑" panose="020b0503020204020204" charset="-122"/>
                <a:ea typeface="微软雅黑"/>
                <a:cs typeface="Arial" panose="020b0604020202020204" pitchFamily="34" charset="0"/>
                <a:sym typeface="+mn-ea"/>
              </a:rPr>
              <a:t>说明、描写性</a:t>
            </a:r>
            <a:r>
              <a:rPr lang="zh-CN" altLang="en-US" sz="2400" b="1">
                <a:solidFill>
                  <a:srgbClr val="000000"/>
                </a:solidFill>
                <a:latin typeface="微软雅黑" panose="020b0503020204020204" charset="-122"/>
                <a:ea typeface="微软雅黑"/>
                <a:cs typeface="Arial" panose="020b0604020202020204" pitchFamily="34" charset="0"/>
                <a:sym typeface="+mn-ea"/>
              </a:rPr>
              <a:t>材料，则要抓住其</a:t>
            </a:r>
            <a:r>
              <a:rPr lang="zh-CN" altLang="en-US" sz="2400" b="1" u="sng">
                <a:solidFill>
                  <a:srgbClr val="C00000"/>
                </a:solidFill>
                <a:latin typeface="微软雅黑" panose="020b0503020204020204" charset="-122"/>
                <a:ea typeface="微软雅黑"/>
                <a:cs typeface="Arial" panose="020b0604020202020204" pitchFamily="34" charset="0"/>
                <a:sym typeface="+mn-ea"/>
              </a:rPr>
              <a:t>对象特征、范围</a:t>
            </a:r>
            <a:r>
              <a:rPr lang="zh-CN" altLang="en-US" sz="2400" b="1">
                <a:solidFill>
                  <a:srgbClr val="000000"/>
                </a:solidFill>
                <a:latin typeface="微软雅黑" panose="020b0503020204020204" charset="-122"/>
                <a:ea typeface="微软雅黑"/>
                <a:cs typeface="Arial" panose="020b0604020202020204" pitchFamily="34" charset="0"/>
                <a:sym typeface="+mn-ea"/>
              </a:rPr>
              <a:t>等；若是几层意思并列，就要归纳这几层意思的</a:t>
            </a:r>
            <a:r>
              <a:rPr lang="zh-CN" altLang="en-US" sz="2400" b="1" u="sng">
                <a:solidFill>
                  <a:srgbClr val="C00000"/>
                </a:solidFill>
                <a:latin typeface="微软雅黑" panose="020b0503020204020204" charset="-122"/>
                <a:ea typeface="微软雅黑"/>
                <a:cs typeface="Arial" panose="020b0604020202020204" pitchFamily="34" charset="0"/>
                <a:sym typeface="+mn-ea"/>
              </a:rPr>
              <a:t>共同性或实质性</a:t>
            </a:r>
            <a:r>
              <a:rPr lang="zh-CN" altLang="en-US" sz="2400" b="1">
                <a:solidFill>
                  <a:srgbClr val="000000"/>
                </a:solidFill>
                <a:latin typeface="微软雅黑" panose="020b0503020204020204" charset="-122"/>
                <a:ea typeface="微软雅黑"/>
                <a:cs typeface="Arial" panose="020b0604020202020204" pitchFamily="34" charset="0"/>
                <a:sym typeface="+mn-ea"/>
              </a:rPr>
              <a:t>。</a:t>
            </a:r>
            <a:endParaRPr lang="zh-CN" altLang="en-US" sz="2400" b="1">
              <a:solidFill>
                <a:srgbClr val="000000"/>
              </a:solidFill>
              <a:latin typeface="微软雅黑" panose="020b0503020204020204" charset="-122"/>
              <a:ea typeface="微软雅黑"/>
              <a:cs typeface="Arial" panose="020b0604020202020204" pitchFamily="34" charset="0"/>
              <a:sym typeface="+mn-ea"/>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一、记叙类语段</a:t>
            </a:r>
            <a:endParaRPr lang="zh-CN" altLang="en-US" sz="2800" b="1">
              <a:solidFill>
                <a:schemeClr val="accent4">
                  <a:lumMod val="100000"/>
                </a:schemeClr>
              </a:solidFill>
            </a:endParaRPr>
          </a:p>
        </p:txBody>
      </p:sp>
      <p:sp>
        <p:nvSpPr>
          <p:cNvPr id="3" name="Rectangle 49"/>
          <p:cNvSpPr/>
          <p:nvPr/>
        </p:nvSpPr>
        <p:spPr>
          <a:xfrm>
            <a:off x="1058545" y="1990725"/>
            <a:ext cx="10687685" cy="838200"/>
          </a:xfrm>
          <a:prstGeom prst="rect">
            <a:avLst/>
          </a:prstGeom>
        </p:spPr>
        <p:txBody>
          <a:bodyPr wrap="square">
            <a:normAutofit/>
          </a:bodyPr>
          <a:lstStyle/>
          <a:p>
            <a:pPr>
              <a:lnSpc>
                <a:spcPct val="150000"/>
              </a:lnSpc>
            </a:pPr>
            <a:r>
              <a:rPr sz="2400">
                <a:solidFill>
                  <a:srgbClr val="FF0000"/>
                </a:solidFill>
              </a:rPr>
              <a:t>主体</a:t>
            </a:r>
            <a:r>
              <a:rPr sz="2400"/>
              <a:t>（谁、什么）+</a:t>
            </a:r>
            <a:r>
              <a:rPr sz="2400">
                <a:solidFill>
                  <a:srgbClr val="FF0000"/>
                </a:solidFill>
              </a:rPr>
              <a:t>怎样</a:t>
            </a:r>
            <a:r>
              <a:rPr sz="2400"/>
              <a:t>（人或事发生的时间、地点、起因、经过、结果）。</a:t>
            </a:r>
            <a:endParaRPr sz="2400"/>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一、记叙类语段</a:t>
            </a:r>
            <a:endParaRPr lang="zh-CN" altLang="en-US" sz="2800" b="1">
              <a:solidFill>
                <a:schemeClr val="accent4">
                  <a:lumMod val="100000"/>
                </a:schemeClr>
              </a:solidFill>
            </a:endParaRPr>
          </a:p>
        </p:txBody>
      </p:sp>
      <p:sp>
        <p:nvSpPr>
          <p:cNvPr id="3" name="Rectangle 49"/>
          <p:cNvSpPr/>
          <p:nvPr/>
        </p:nvSpPr>
        <p:spPr>
          <a:xfrm>
            <a:off x="530225" y="982980"/>
            <a:ext cx="11131550" cy="3006090"/>
          </a:xfrm>
          <a:prstGeom prst="rect">
            <a:avLst/>
          </a:prstGeom>
        </p:spPr>
        <p:txBody>
          <a:bodyPr wrap="square"/>
          <a:lstStyle/>
          <a:p>
            <a:pPr>
              <a:lnSpc>
                <a:spcPct val="100000"/>
              </a:lnSpc>
            </a:pPr>
            <a:r>
              <a:rPr sz="2400"/>
              <a:t>（2013辽宁卷）概括下面语段的主要信息，不超过50个字（含标点符号）。（5分）</a:t>
            </a:r>
            <a:endParaRPr sz="2400"/>
          </a:p>
          <a:p>
            <a:pPr>
              <a:lnSpc>
                <a:spcPct val="100000"/>
              </a:lnSpc>
            </a:pPr>
            <a:r>
              <a:rPr sz="2400"/>
              <a:t>      </a:t>
            </a:r>
            <a:r>
              <a:rPr sz="2400">
                <a:solidFill>
                  <a:schemeClr val="tx1"/>
                </a:solidFill>
              </a:rPr>
              <a:t>近日，一些网友发布信息，号召节约粮食。随后，新浪网发起“光盘行动”：拒绝浪费，从我做起，晒出自己吃光的盘子，一起向舌尖上的浪费说“不”，争做节约达人。该信息被转发约5000万次。紧接着，人民网也表示支持“光盘行动”，倡议网民“拒绝浪费，珍惜粮食。今天不剩饭，打包离开，从我做起”。新华网、光明网及其他各大网站也纷纷关注和转载。很快，活动参与者在北京实地发放宣传单6万多份，在餐饮企业张贴海报5000余张，天津、石家庄、呼和浩特等城市志愿者也纷纷发放宣传资料。</a:t>
            </a:r>
            <a:endParaRPr sz="2400">
              <a:solidFill>
                <a:schemeClr val="tx1"/>
              </a:solidFill>
            </a:endParaRPr>
          </a:p>
        </p:txBody>
      </p:sp>
      <p:sp>
        <p:nvSpPr>
          <p:cNvPr id="2" name="文本框 1"/>
          <p:cNvSpPr txBox="1"/>
          <p:nvPr/>
        </p:nvSpPr>
        <p:spPr>
          <a:xfrm>
            <a:off x="1328420" y="4061460"/>
            <a:ext cx="9716770" cy="829945"/>
          </a:xfrm>
          <a:prstGeom prst="rect">
            <a:avLst/>
          </a:prstGeom>
          <a:noFill/>
        </p:spPr>
        <p:txBody>
          <a:bodyPr wrap="square" rtlCol="0" anchor="t">
            <a:spAutoFit/>
          </a:bodyPr>
          <a:lstStyle/>
          <a:p>
            <a:pPr algn="l" fontAlgn="base">
              <a:lnSpc>
                <a:spcPct val="100000"/>
              </a:lnSpc>
              <a:buClrTx/>
              <a:buSzTx/>
              <a:buFont typeface="Arial" panose="020b0604020202020204" pitchFamily="34" charset="0"/>
            </a:pPr>
            <a:r>
              <a:rPr lang="zh-CN" altLang="en-US" sz="2400">
                <a:solidFill>
                  <a:srgbClr val="FF3300"/>
                </a:solidFill>
                <a:latin typeface="微软雅黑" panose="020b0503020204020204" charset="-122"/>
                <a:ea typeface="微软雅黑"/>
                <a:cs typeface="Arial" panose="020b0604020202020204" pitchFamily="34" charset="0"/>
                <a:sym typeface="+mn-ea"/>
              </a:rPr>
              <a:t>网络发起拒绝浪费的“光盘行动”，网友及媒体纷纷响应，众多志愿者进行实地宣传。</a:t>
            </a:r>
            <a:endParaRPr lang="zh-CN" altLang="en-US" sz="2400" smtClean="0">
              <a:solidFill>
                <a:srgbClr val="FF3300"/>
              </a:solidFill>
              <a:latin typeface="微软雅黑" panose="020b0503020204020204" charset="-122"/>
              <a:ea typeface="微软雅黑"/>
              <a:cs typeface="Arial" panose="020b0604020202020204" pitchFamily="34" charset="0"/>
              <a:sym typeface="+mn-ea"/>
            </a:endParaRPr>
          </a:p>
        </p:txBody>
      </p:sp>
      <p:sp>
        <p:nvSpPr>
          <p:cNvPr id="7" name="Oval 7"/>
          <p:cNvSpPr/>
          <p:nvPr/>
        </p:nvSpPr>
        <p:spPr>
          <a:xfrm>
            <a:off x="2442210" y="1331595"/>
            <a:ext cx="93916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7829550" y="1270635"/>
            <a:ext cx="93916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5" name="Oval 7"/>
          <p:cNvSpPr/>
          <p:nvPr/>
        </p:nvSpPr>
        <p:spPr>
          <a:xfrm>
            <a:off x="6601460" y="1940560"/>
            <a:ext cx="93916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9014460" y="2277745"/>
            <a:ext cx="2550795"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9014460" y="3124200"/>
            <a:ext cx="1799590" cy="45148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9" name="Oval 7"/>
          <p:cNvSpPr/>
          <p:nvPr/>
        </p:nvSpPr>
        <p:spPr>
          <a:xfrm>
            <a:off x="9444355" y="1270635"/>
            <a:ext cx="1433195" cy="608965"/>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0" name="Oval 7"/>
          <p:cNvSpPr/>
          <p:nvPr/>
        </p:nvSpPr>
        <p:spPr>
          <a:xfrm>
            <a:off x="3143885" y="2741930"/>
            <a:ext cx="1946910" cy="608965"/>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1" name="Oval 7"/>
          <p:cNvSpPr/>
          <p:nvPr/>
        </p:nvSpPr>
        <p:spPr>
          <a:xfrm>
            <a:off x="1243965" y="3452495"/>
            <a:ext cx="1739265" cy="608965"/>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7"/>
                                        </p:tgtEl>
                                        <p:attrNameLst>
                                          <p:attrName>style.visibility</p:attrName>
                                        </p:attrNameLst>
                                      </p:cBhvr>
                                      <p:to>
                                        <p:strVal val="visible"/>
                                      </p:to>
                                    </p:set>
                                    <p:animEffect transition="in" filter="circle(in)">
                                      <p:cBhvr additive="base">
                                        <p:cTn id="19" dur="2000" fill="hold"/>
                                        <p:tgtEl>
                                          <p:spTgt spid="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5"/>
                                        </p:tgtEl>
                                        <p:attrNameLst>
                                          <p:attrName>style.visibility</p:attrName>
                                        </p:attrNameLst>
                                      </p:cBhvr>
                                      <p:to>
                                        <p:strVal val="visible"/>
                                      </p:to>
                                    </p:set>
                                    <p:animEffect transition="in" filter="circle(in)">
                                      <p:cBhvr additive="base">
                                        <p:cTn id="29" dur="2000" fill="hold"/>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1" nodeType="clickEffect">
                                  <p:stCondLst>
                                    <p:cond delay="0"/>
                                  </p:stCondLst>
                                  <p:childTnLst>
                                    <p:set>
                                      <p:cBhvr additive="base">
                                        <p:cTn id="33" dur="1" fill="hold">
                                          <p:stCondLst>
                                            <p:cond delay="0"/>
                                          </p:stCondLst>
                                        </p:cTn>
                                        <p:tgtEl>
                                          <p:spTgt spid="6"/>
                                        </p:tgtEl>
                                        <p:attrNameLst>
                                          <p:attrName>style.visibility</p:attrName>
                                        </p:attrNameLst>
                                      </p:cBhvr>
                                      <p:to>
                                        <p:strVal val="visible"/>
                                      </p:to>
                                    </p:set>
                                    <p:animEffect transition="in" filter="circle(in)">
                                      <p:cBhvr additive="base">
                                        <p:cTn id="34" dur="2000" fill="hold"/>
                                        <p:tgtEl>
                                          <p:spTgt spid="6"/>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grpId="1" nodeType="clickEffect">
                                  <p:stCondLst>
                                    <p:cond delay="0"/>
                                  </p:stCondLst>
                                  <p:childTnLst>
                                    <p:set>
                                      <p:cBhvr additive="base">
                                        <p:cTn id="38" dur="1" fill="hold">
                                          <p:stCondLst>
                                            <p:cond delay="0"/>
                                          </p:stCondLst>
                                        </p:cTn>
                                        <p:tgtEl>
                                          <p:spTgt spid="8"/>
                                        </p:tgtEl>
                                        <p:attrNameLst>
                                          <p:attrName>style.visibility</p:attrName>
                                        </p:attrNameLst>
                                      </p:cBhvr>
                                      <p:to>
                                        <p:strVal val="visible"/>
                                      </p:to>
                                    </p:set>
                                    <p:animEffect transition="in" filter="circle(in)">
                                      <p:cBhvr additive="base">
                                        <p:cTn id="39" dur="2000" fill="hold"/>
                                        <p:tgtEl>
                                          <p:spTgt spid="8"/>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6" presetClass="entr" presetSubtype="16" fill="hold" grpId="1" nodeType="clickEffect">
                                  <p:stCondLst>
                                    <p:cond delay="0"/>
                                  </p:stCondLst>
                                  <p:childTnLst>
                                    <p:set>
                                      <p:cBhvr additive="base">
                                        <p:cTn id="43" dur="1" fill="hold">
                                          <p:stCondLst>
                                            <p:cond delay="0"/>
                                          </p:stCondLst>
                                        </p:cTn>
                                        <p:tgtEl>
                                          <p:spTgt spid="9"/>
                                        </p:tgtEl>
                                        <p:attrNameLst>
                                          <p:attrName>style.visibility</p:attrName>
                                        </p:attrNameLst>
                                      </p:cBhvr>
                                      <p:to>
                                        <p:strVal val="visible"/>
                                      </p:to>
                                    </p:set>
                                    <p:animEffect transition="in" filter="circle(in)">
                                      <p:cBhvr additive="base">
                                        <p:cTn id="44" dur="2000" fill="hold"/>
                                        <p:tgtEl>
                                          <p:spTgt spid="9"/>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6" presetClass="entr" presetSubtype="16" fill="hold" grpId="1" nodeType="clickEffect">
                                  <p:stCondLst>
                                    <p:cond delay="0"/>
                                  </p:stCondLst>
                                  <p:childTnLst>
                                    <p:set>
                                      <p:cBhvr additive="base">
                                        <p:cTn id="48" dur="1" fill="hold">
                                          <p:stCondLst>
                                            <p:cond delay="0"/>
                                          </p:stCondLst>
                                        </p:cTn>
                                        <p:tgtEl>
                                          <p:spTgt spid="10"/>
                                        </p:tgtEl>
                                        <p:attrNameLst>
                                          <p:attrName>style.visibility</p:attrName>
                                        </p:attrNameLst>
                                      </p:cBhvr>
                                      <p:to>
                                        <p:strVal val="visible"/>
                                      </p:to>
                                    </p:set>
                                    <p:animEffect transition="in" filter="circle(in)">
                                      <p:cBhvr additive="base">
                                        <p:cTn id="49" dur="2000" fill="hold"/>
                                        <p:tgtEl>
                                          <p:spTgt spid="10"/>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6" presetClass="entr" presetSubtype="16" fill="hold" grpId="1" nodeType="clickEffect">
                                  <p:stCondLst>
                                    <p:cond delay="0"/>
                                  </p:stCondLst>
                                  <p:childTnLst>
                                    <p:set>
                                      <p:cBhvr additive="base">
                                        <p:cTn id="53" dur="1" fill="hold">
                                          <p:stCondLst>
                                            <p:cond delay="0"/>
                                          </p:stCondLst>
                                        </p:cTn>
                                        <p:tgtEl>
                                          <p:spTgt spid="11"/>
                                        </p:tgtEl>
                                        <p:attrNameLst>
                                          <p:attrName>style.visibility</p:attrName>
                                        </p:attrNameLst>
                                      </p:cBhvr>
                                      <p:to>
                                        <p:strVal val="visible"/>
                                      </p:to>
                                    </p:set>
                                    <p:animEffect transition="in" filter="circle(in)">
                                      <p:cBhvr additive="base">
                                        <p:cTn id="54" dur="2000" fill="hold"/>
                                        <p:tgtEl>
                                          <p:spTgt spid="11"/>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7" grpId="1"/>
      <p:bldP spid="4" grpId="1"/>
      <p:bldP spid="5" grpId="1"/>
      <p:bldP spid="6" grpId="1"/>
      <p:bldP spid="8" grpId="1"/>
      <p:bldP spid="9" grpId="1"/>
      <p:bldP spid="10" grpId="1"/>
      <p:bldP spid="11" grpId="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一、记叙类语段</a:t>
            </a:r>
            <a:endParaRPr lang="zh-CN" altLang="en-US" sz="2800" b="1">
              <a:solidFill>
                <a:schemeClr val="accent4">
                  <a:lumMod val="100000"/>
                </a:schemeClr>
              </a:solidFill>
            </a:endParaRPr>
          </a:p>
        </p:txBody>
      </p:sp>
      <p:sp>
        <p:nvSpPr>
          <p:cNvPr id="3" name="Rectangle 49"/>
          <p:cNvSpPr/>
          <p:nvPr/>
        </p:nvSpPr>
        <p:spPr>
          <a:xfrm>
            <a:off x="621030" y="1588770"/>
            <a:ext cx="11131550" cy="2472690"/>
          </a:xfrm>
          <a:prstGeom prst="rect">
            <a:avLst/>
          </a:prstGeom>
        </p:spPr>
        <p:txBody>
          <a:bodyPr wrap="square"/>
          <a:lstStyle/>
          <a:p>
            <a:pPr>
              <a:lnSpc>
                <a:spcPct val="100000"/>
              </a:lnSpc>
            </a:pPr>
            <a:r>
              <a:rPr lang="en-US" sz="2400"/>
              <a:t>       </a:t>
            </a:r>
            <a:r>
              <a:rPr sz="2400"/>
              <a:t>它压缩的结果往往不是原文内容本身，而是原文叙述</a:t>
            </a:r>
            <a:r>
              <a:rPr sz="2400">
                <a:solidFill>
                  <a:srgbClr val="FF0000"/>
                </a:solidFill>
              </a:rPr>
              <a:t>反映了什么，说明了什么，要求能够把握事物的属性或共性</a:t>
            </a:r>
            <a:r>
              <a:rPr sz="2400"/>
              <a:t>，综合性强。 </a:t>
            </a:r>
            <a:endParaRPr sz="2400"/>
          </a:p>
          <a:p>
            <a:pPr>
              <a:lnSpc>
                <a:spcPct val="100000"/>
              </a:lnSpc>
            </a:pPr>
            <a:r>
              <a:rPr sz="2400"/>
              <a:t>       做这类题要先整体把握材料内容，</a:t>
            </a:r>
            <a:r>
              <a:rPr sz="2400">
                <a:solidFill>
                  <a:srgbClr val="FF0000"/>
                </a:solidFill>
              </a:rPr>
              <a:t>再透过现象看本质</a:t>
            </a:r>
            <a:r>
              <a:rPr sz="2400"/>
              <a:t>，从具体材料中提炼出具有一般意义的道理来。</a:t>
            </a:r>
            <a:endParaRPr sz="2400"/>
          </a:p>
          <a:p>
            <a:pPr>
              <a:lnSpc>
                <a:spcPct val="100000"/>
              </a:lnSpc>
            </a:pPr>
            <a:r>
              <a:rPr sz="2400"/>
              <a:t>       作答时要把握</a:t>
            </a:r>
            <a:r>
              <a:rPr sz="2400">
                <a:solidFill>
                  <a:srgbClr val="FF0000"/>
                </a:solidFill>
              </a:rPr>
              <a:t>由物及人、由事及理</a:t>
            </a:r>
            <a:r>
              <a:rPr sz="2400"/>
              <a:t>的思路，源于文本，准确概括。或者，把握材料内容，对之做出针对性的评价。</a:t>
            </a:r>
            <a:endParaRPr sz="2400"/>
          </a:p>
        </p:txBody>
      </p:sp>
      <p:sp>
        <p:nvSpPr>
          <p:cNvPr id="4" name="文本框 3"/>
          <p:cNvSpPr txBox="1"/>
          <p:nvPr/>
        </p:nvSpPr>
        <p:spPr>
          <a:xfrm>
            <a:off x="3962400" y="689610"/>
            <a:ext cx="3042920" cy="607695"/>
          </a:xfrm>
          <a:prstGeom prst="rect">
            <a:avLst/>
          </a:prstGeom>
          <a:noFill/>
        </p:spPr>
        <p:txBody>
          <a:bodyPr wrap="none" rtlCol="0" anchor="t">
            <a:spAutoFit/>
          </a:bodyPr>
          <a:lstStyle/>
          <a:p>
            <a:pPr>
              <a:lnSpc>
                <a:spcPct val="120000"/>
              </a:lnSpc>
            </a:pPr>
            <a:r>
              <a:rPr lang="zh-CN" sz="2800" b="1">
                <a:solidFill>
                  <a:srgbClr val="FF0000"/>
                </a:solidFill>
                <a:latin typeface="Calibri" panose="020f0502020204030204"/>
                <a:ea typeface="宋体" panose="02010600030101010101" pitchFamily="2" charset="-122"/>
                <a:cs typeface="Arial" panose="020b0604020202020204" pitchFamily="34" charset="0"/>
                <a:sym typeface="+mn-ea"/>
              </a:rPr>
              <a:t>寓言类压缩巧提炼</a:t>
            </a:r>
            <a:endParaRPr lang="zh-CN" altLang="en-US" sz="2800" b="1" smtClean="0">
              <a:solidFill>
                <a:srgbClr val="FF0000"/>
              </a:solidFill>
              <a:latin typeface="Calibri" panose="020f0502020204030204"/>
              <a:ea typeface="宋体" panose="02010600030101010101" pitchFamily="2" charset="-122"/>
              <a:cs typeface="Arial" panose="020b0604020202020204" pitchFamily="34" charset="0"/>
              <a:sym typeface="+mn-ea"/>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一、记叙类语段</a:t>
            </a:r>
            <a:endParaRPr lang="zh-CN" altLang="en-US" sz="2800" b="1">
              <a:solidFill>
                <a:schemeClr val="accent4">
                  <a:lumMod val="100000"/>
                </a:schemeClr>
              </a:solidFill>
            </a:endParaRPr>
          </a:p>
        </p:txBody>
      </p:sp>
      <p:sp>
        <p:nvSpPr>
          <p:cNvPr id="3" name="Rectangle 49"/>
          <p:cNvSpPr/>
          <p:nvPr/>
        </p:nvSpPr>
        <p:spPr>
          <a:xfrm>
            <a:off x="572135" y="1297305"/>
            <a:ext cx="11131550" cy="2472690"/>
          </a:xfrm>
          <a:prstGeom prst="rect">
            <a:avLst/>
          </a:prstGeom>
        </p:spPr>
        <p:txBody>
          <a:bodyPr wrap="square"/>
          <a:lstStyle/>
          <a:p>
            <a:pPr>
              <a:lnSpc>
                <a:spcPct val="100000"/>
              </a:lnSpc>
            </a:pPr>
            <a:r>
              <a:rPr lang="en-US" sz="2400"/>
              <a:t>       </a:t>
            </a:r>
            <a:r>
              <a:rPr sz="2400"/>
              <a:t>用一句话概括下面这则文字的寓意。不超过25个字。(4分)</a:t>
            </a:r>
            <a:endParaRPr sz="2400"/>
          </a:p>
          <a:p>
            <a:pPr>
              <a:lnSpc>
                <a:spcPct val="100000"/>
              </a:lnSpc>
            </a:pPr>
            <a:r>
              <a:rPr sz="2400"/>
              <a:t>        太阳怨云：“你为什么总是匆匆跑掉？”</a:t>
            </a:r>
            <a:endParaRPr sz="2400"/>
          </a:p>
          <a:p>
            <a:pPr>
              <a:lnSpc>
                <a:spcPct val="100000"/>
              </a:lnSpc>
            </a:pPr>
            <a:r>
              <a:rPr sz="2400"/>
              <a:t>        云怨风：“你为什么吹得我站不住脚？”</a:t>
            </a:r>
            <a:endParaRPr sz="2400"/>
          </a:p>
          <a:p>
            <a:pPr>
              <a:lnSpc>
                <a:spcPct val="100000"/>
              </a:lnSpc>
            </a:pPr>
            <a:r>
              <a:rPr sz="2400"/>
              <a:t>        风怨太阳：“你为什么总是用灼热的鞭子赶着我跑？”</a:t>
            </a:r>
            <a:endParaRPr sz="2400"/>
          </a:p>
          <a:p>
            <a:pPr>
              <a:lnSpc>
                <a:spcPct val="100000"/>
              </a:lnSpc>
            </a:pPr>
            <a:r>
              <a:rPr sz="2400"/>
              <a:t>        最后，雨一直下不来，禾苗干死了。   </a:t>
            </a:r>
            <a:endParaRPr sz="2400"/>
          </a:p>
        </p:txBody>
      </p:sp>
      <p:sp>
        <p:nvSpPr>
          <p:cNvPr id="4" name="文本框 3"/>
          <p:cNvSpPr txBox="1"/>
          <p:nvPr/>
        </p:nvSpPr>
        <p:spPr>
          <a:xfrm>
            <a:off x="3962400" y="689610"/>
            <a:ext cx="3042920" cy="607695"/>
          </a:xfrm>
          <a:prstGeom prst="rect">
            <a:avLst/>
          </a:prstGeom>
          <a:noFill/>
        </p:spPr>
        <p:txBody>
          <a:bodyPr wrap="none" rtlCol="0" anchor="t">
            <a:spAutoFit/>
          </a:bodyPr>
          <a:lstStyle/>
          <a:p>
            <a:pPr>
              <a:lnSpc>
                <a:spcPct val="120000"/>
              </a:lnSpc>
            </a:pPr>
            <a:r>
              <a:rPr lang="zh-CN" sz="2800" b="1">
                <a:solidFill>
                  <a:srgbClr val="FF0000"/>
                </a:solidFill>
                <a:latin typeface="Calibri" panose="020f0502020204030204"/>
                <a:ea typeface="宋体" panose="02010600030101010101" pitchFamily="2" charset="-122"/>
                <a:cs typeface="Arial" panose="020b0604020202020204" pitchFamily="34" charset="0"/>
                <a:sym typeface="+mn-ea"/>
              </a:rPr>
              <a:t>寓言类压缩巧提炼</a:t>
            </a:r>
            <a:endParaRPr lang="zh-CN" altLang="en-US" sz="2800" b="1" smtClean="0">
              <a:solidFill>
                <a:srgbClr val="FF0000"/>
              </a:solidFill>
              <a:latin typeface="Calibri" panose="020f0502020204030204"/>
              <a:ea typeface="宋体" panose="02010600030101010101" pitchFamily="2" charset="-122"/>
              <a:cs typeface="Arial" panose="020b0604020202020204" pitchFamily="34" charset="0"/>
              <a:sym typeface="+mn-ea"/>
            </a:endParaRPr>
          </a:p>
        </p:txBody>
      </p:sp>
      <p:sp>
        <p:nvSpPr>
          <p:cNvPr id="18436" name="Oval 7"/>
          <p:cNvSpPr/>
          <p:nvPr/>
        </p:nvSpPr>
        <p:spPr>
          <a:xfrm>
            <a:off x="5003165" y="2688590"/>
            <a:ext cx="772160" cy="608965"/>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2" name="Oval 7"/>
          <p:cNvSpPr/>
          <p:nvPr/>
        </p:nvSpPr>
        <p:spPr>
          <a:xfrm>
            <a:off x="1807210" y="1588135"/>
            <a:ext cx="53530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5" name="Oval 7"/>
          <p:cNvSpPr/>
          <p:nvPr/>
        </p:nvSpPr>
        <p:spPr>
          <a:xfrm>
            <a:off x="1528445" y="1962785"/>
            <a:ext cx="53530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1528445" y="2338070"/>
            <a:ext cx="53530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文本框 6"/>
          <p:cNvSpPr txBox="1"/>
          <p:nvPr/>
        </p:nvSpPr>
        <p:spPr>
          <a:xfrm>
            <a:off x="2342515" y="3496310"/>
            <a:ext cx="6526530" cy="534035"/>
          </a:xfrm>
          <a:prstGeom prst="rect">
            <a:avLst/>
          </a:prstGeom>
          <a:noFill/>
        </p:spPr>
        <p:txBody>
          <a:bodyPr wrap="square" rtlCol="0" anchor="t">
            <a:spAutoFit/>
          </a:bodyPr>
          <a:lstStyle/>
          <a:p>
            <a:pPr>
              <a:lnSpc>
                <a:spcPct val="120000"/>
              </a:lnSpc>
            </a:pPr>
            <a:r>
              <a:rPr lang="zh-CN" altLang="en-US" sz="2400" b="1" smtClean="0">
                <a:solidFill>
                  <a:srgbClr val="FF0000"/>
                </a:solidFill>
              </a:rPr>
              <a:t>讽刺那些不承担责任、互相推诿而误事的现象。</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additive="base">
                                        <p:cTn id="24" dur="1" fill="hold">
                                          <p:stCondLst>
                                            <p:cond delay="0"/>
                                          </p:stCondLst>
                                        </p:cTn>
                                        <p:tgtEl>
                                          <p:spTgt spid="18436"/>
                                        </p:tgtEl>
                                        <p:attrNameLst>
                                          <p:attrName>style.visibility</p:attrName>
                                        </p:attrNameLst>
                                      </p:cBhvr>
                                      <p:to>
                                        <p:strVal val="visible"/>
                                      </p:to>
                                    </p:set>
                                    <p:animEffect transition="in" filter="circle(in)">
                                      <p:cBhvr additive="base">
                                        <p:cTn id="25" dur="2000" fill="hold"/>
                                        <p:tgtEl>
                                          <p:spTgt spid="1843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2"/>
                                        </p:tgtEl>
                                        <p:attrNameLst>
                                          <p:attrName>style.visibility</p:attrName>
                                        </p:attrNameLst>
                                      </p:cBhvr>
                                      <p:to>
                                        <p:strVal val="visible"/>
                                      </p:to>
                                    </p:set>
                                    <p:animEffect transition="in" filter="circle(in)">
                                      <p:cBhvr additive="base">
                                        <p:cTn id="30" dur="2000" fill="hold"/>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5"/>
                                        </p:tgtEl>
                                        <p:attrNameLst>
                                          <p:attrName>style.visibility</p:attrName>
                                        </p:attrNameLst>
                                      </p:cBhvr>
                                      <p:to>
                                        <p:strVal val="visible"/>
                                      </p:to>
                                    </p:set>
                                    <p:animEffect transition="in" filter="circle(in)">
                                      <p:cBhvr additive="base">
                                        <p:cTn id="35" dur="2000" fill="hold"/>
                                        <p:tgtEl>
                                          <p:spTgt spid="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6"/>
                                        </p:tgtEl>
                                        <p:attrNameLst>
                                          <p:attrName>style.visibility</p:attrName>
                                        </p:attrNameLst>
                                      </p:cBhvr>
                                      <p:to>
                                        <p:strVal val="visible"/>
                                      </p:to>
                                    </p:set>
                                    <p:animEffect transition="in" filter="circle(in)">
                                      <p:cBhvr additive="base">
                                        <p:cTn id="40" dur="2000" fill="hold"/>
                                        <p:tgtEl>
                                          <p:spTgt spid="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18436" grpId="1"/>
      <p:bldP spid="2" grpId="1"/>
      <p:bldP spid="5" grpId="1"/>
      <p:bldP spid="6" grpId="1"/>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一、记叙类语段</a:t>
            </a:r>
            <a:endParaRPr lang="zh-CN" altLang="en-US" sz="2800" b="1">
              <a:solidFill>
                <a:schemeClr val="accent4">
                  <a:lumMod val="100000"/>
                </a:schemeClr>
              </a:solidFill>
            </a:endParaRPr>
          </a:p>
        </p:txBody>
      </p:sp>
      <p:sp>
        <p:nvSpPr>
          <p:cNvPr id="3" name="Rectangle 49"/>
          <p:cNvSpPr/>
          <p:nvPr/>
        </p:nvSpPr>
        <p:spPr>
          <a:xfrm>
            <a:off x="572135" y="1297305"/>
            <a:ext cx="11131550" cy="2472690"/>
          </a:xfrm>
          <a:prstGeom prst="rect">
            <a:avLst/>
          </a:prstGeom>
        </p:spPr>
        <p:txBody>
          <a:bodyPr wrap="square"/>
          <a:lstStyle/>
          <a:p>
            <a:pPr>
              <a:lnSpc>
                <a:spcPct val="100000"/>
              </a:lnSpc>
            </a:pPr>
            <a:r>
              <a:rPr lang="en-US" sz="2400"/>
              <a:t>       </a:t>
            </a:r>
            <a:r>
              <a:rPr sz="2400"/>
              <a:t>用一句话概括下面这则文字的寓意。</a:t>
            </a:r>
            <a:endParaRPr sz="2400"/>
          </a:p>
          <a:p>
            <a:pPr>
              <a:lnSpc>
                <a:spcPct val="100000"/>
              </a:lnSpc>
            </a:pPr>
            <a:r>
              <a:rPr sz="2400"/>
              <a:t>         有个画家很想画耶稣，但苦于找不到一位纯真的人来做模特。后来，修道院里的一位清纯质朴有着美好声誉的年轻修士使画家如愿以偿。圣像完成后，画家一举成名，财源滚滚来，那位模特儿修士也获得一笔丰厚的赏金。后来，画家觉得画了圣人耶稣，就该再画一幅魔鬼撒旦才对。世上怎么会只有圣人而没有魔鬼呢？于是，画家就决定画魔鬼撒旦。很快，他在监狱里找到了魔鬼撒旦的模特。谁知那位即将被画成魔鬼的犯人面对画家失声痛哭道：“您以前画的圣人就是我，想不到您现在画魔鬼找的还是我！”。画家大惊失色地说：“这怎么可能呢？”那人痛哭流涕地说：“我得了你那笔赏金后再也无心修道了，便一味地去寻欢作乐。钱用光了，欲望却已遏制不住，只好去骗、去偷、去抢……最后案发被捕入狱。”画家掷笔长叹而去。</a:t>
            </a:r>
            <a:endParaRPr sz="2400"/>
          </a:p>
        </p:txBody>
      </p:sp>
      <p:sp>
        <p:nvSpPr>
          <p:cNvPr id="4" name="文本框 3"/>
          <p:cNvSpPr txBox="1"/>
          <p:nvPr/>
        </p:nvSpPr>
        <p:spPr>
          <a:xfrm>
            <a:off x="3962400" y="689610"/>
            <a:ext cx="3042920" cy="607695"/>
          </a:xfrm>
          <a:prstGeom prst="rect">
            <a:avLst/>
          </a:prstGeom>
          <a:noFill/>
        </p:spPr>
        <p:txBody>
          <a:bodyPr wrap="none" rtlCol="0" anchor="t">
            <a:spAutoFit/>
          </a:bodyPr>
          <a:lstStyle/>
          <a:p>
            <a:pPr>
              <a:lnSpc>
                <a:spcPct val="120000"/>
              </a:lnSpc>
            </a:pPr>
            <a:r>
              <a:rPr lang="zh-CN" sz="2800" b="1">
                <a:solidFill>
                  <a:srgbClr val="FF0000"/>
                </a:solidFill>
                <a:latin typeface="Calibri" panose="020f0502020204030204"/>
                <a:ea typeface="宋体" panose="02010600030101010101" pitchFamily="2" charset="-122"/>
                <a:cs typeface="Arial" panose="020b0604020202020204" pitchFamily="34" charset="0"/>
                <a:sym typeface="+mn-ea"/>
              </a:rPr>
              <a:t>寓言类压缩巧提炼</a:t>
            </a:r>
            <a:endParaRPr lang="zh-CN" altLang="en-US" sz="2800" b="1" smtClean="0">
              <a:solidFill>
                <a:srgbClr val="FF0000"/>
              </a:solidFill>
              <a:latin typeface="Calibri" panose="020f0502020204030204"/>
              <a:ea typeface="宋体" panose="02010600030101010101" pitchFamily="2" charset="-122"/>
              <a:cs typeface="Arial" panose="020b0604020202020204" pitchFamily="34" charset="0"/>
              <a:sym typeface="+mn-ea"/>
            </a:endParaRPr>
          </a:p>
        </p:txBody>
      </p:sp>
      <p:sp>
        <p:nvSpPr>
          <p:cNvPr id="18436" name="Oval 7"/>
          <p:cNvSpPr/>
          <p:nvPr/>
        </p:nvSpPr>
        <p:spPr>
          <a:xfrm>
            <a:off x="7950200" y="3469005"/>
            <a:ext cx="3352165" cy="47117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2" name="Oval 7"/>
          <p:cNvSpPr/>
          <p:nvPr/>
        </p:nvSpPr>
        <p:spPr>
          <a:xfrm>
            <a:off x="1529080" y="3769995"/>
            <a:ext cx="380936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5" name="Oval 7"/>
          <p:cNvSpPr/>
          <p:nvPr/>
        </p:nvSpPr>
        <p:spPr>
          <a:xfrm>
            <a:off x="4742180" y="4197350"/>
            <a:ext cx="114871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文本框 6"/>
          <p:cNvSpPr txBox="1"/>
          <p:nvPr/>
        </p:nvSpPr>
        <p:spPr>
          <a:xfrm>
            <a:off x="2530475" y="5809615"/>
            <a:ext cx="8276590" cy="534035"/>
          </a:xfrm>
          <a:prstGeom prst="rect">
            <a:avLst/>
          </a:prstGeom>
          <a:noFill/>
        </p:spPr>
        <p:txBody>
          <a:bodyPr wrap="square" rtlCol="0" anchor="t">
            <a:spAutoFit/>
          </a:bodyPr>
          <a:lstStyle/>
          <a:p>
            <a:pPr>
              <a:lnSpc>
                <a:spcPct val="120000"/>
              </a:lnSpc>
            </a:pPr>
            <a:r>
              <a:rPr lang="zh-CN" altLang="en-US" sz="2400" b="1" smtClean="0">
                <a:solidFill>
                  <a:srgbClr val="FF0000"/>
                </a:solidFill>
              </a:rPr>
              <a:t>金钱可以使圣人变成魔鬼。</a:t>
            </a:r>
            <a:r>
              <a:rPr lang="en-US" altLang="zh-CN" sz="2400" b="1" smtClean="0">
                <a:solidFill>
                  <a:srgbClr val="FF0000"/>
                </a:solidFill>
              </a:rPr>
              <a:t>/</a:t>
            </a:r>
            <a:r>
              <a:rPr lang="zh-CN" altLang="en-US" sz="2400" b="1" smtClean="0">
                <a:solidFill>
                  <a:srgbClr val="FF0000"/>
                </a:solidFill>
              </a:rPr>
              <a:t>金钱可以使耶稣变成撒旦。</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additive="base">
                                        <p:cTn id="24" dur="1" fill="hold">
                                          <p:stCondLst>
                                            <p:cond delay="0"/>
                                          </p:stCondLst>
                                        </p:cTn>
                                        <p:tgtEl>
                                          <p:spTgt spid="18436"/>
                                        </p:tgtEl>
                                        <p:attrNameLst>
                                          <p:attrName>style.visibility</p:attrName>
                                        </p:attrNameLst>
                                      </p:cBhvr>
                                      <p:to>
                                        <p:strVal val="visible"/>
                                      </p:to>
                                    </p:set>
                                    <p:animEffect transition="in" filter="circle(in)">
                                      <p:cBhvr additive="base">
                                        <p:cTn id="25" dur="2000" fill="hold"/>
                                        <p:tgtEl>
                                          <p:spTgt spid="1843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2"/>
                                        </p:tgtEl>
                                        <p:attrNameLst>
                                          <p:attrName>style.visibility</p:attrName>
                                        </p:attrNameLst>
                                      </p:cBhvr>
                                      <p:to>
                                        <p:strVal val="visible"/>
                                      </p:to>
                                    </p:set>
                                    <p:animEffect transition="in" filter="circle(in)">
                                      <p:cBhvr additive="base">
                                        <p:cTn id="30" dur="2000" fill="hold"/>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5"/>
                                        </p:tgtEl>
                                        <p:attrNameLst>
                                          <p:attrName>style.visibility</p:attrName>
                                        </p:attrNameLst>
                                      </p:cBhvr>
                                      <p:to>
                                        <p:strVal val="visible"/>
                                      </p:to>
                                    </p:set>
                                    <p:animEffect transition="in" filter="circle(in)">
                                      <p:cBhvr additive="base">
                                        <p:cTn id="35" dur="2000" fill="hold"/>
                                        <p:tgtEl>
                                          <p:spTgt spid="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18436" grpId="1"/>
      <p:bldP spid="2" grpId="1"/>
      <p:bldP spid="5" grpId="1"/>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012688" y="1323203"/>
            <a:ext cx="4517261" cy="988629"/>
            <a:chOff x="3974544" y="1008636"/>
            <a:chExt cx="3387946" cy="741472"/>
          </a:xfrm>
        </p:grpSpPr>
        <p:grpSp>
          <p:nvGrpSpPr>
            <p:cNvPr id="3" name="组合 2"/>
            <p:cNvGrpSpPr/>
            <p:nvPr/>
          </p:nvGrpSpPr>
          <p:grpSpPr>
            <a:xfrm>
              <a:off x="3974544" y="1008636"/>
              <a:ext cx="741472" cy="741472"/>
              <a:chOff x="3059832" y="3339719"/>
              <a:chExt cx="3607562" cy="3607562"/>
            </a:xfrm>
          </p:grpSpPr>
          <p:sp>
            <p:nvSpPr>
              <p:cNvPr id="9" name="椭圆 8"/>
              <p:cNvSpPr/>
              <p:nvPr/>
            </p:nvSpPr>
            <p:spPr>
              <a:xfrm>
                <a:off x="3059832" y="3339719"/>
                <a:ext cx="3607562" cy="3607562"/>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10" name="同心圆 69"/>
              <p:cNvSpPr/>
              <p:nvPr/>
            </p:nvSpPr>
            <p:spPr>
              <a:xfrm>
                <a:off x="3168202" y="3448089"/>
                <a:ext cx="3390826" cy="3390826"/>
              </a:xfrm>
              <a:prstGeom prst="donut">
                <a:avLst>
                  <a:gd name="adj" fmla="val 4879"/>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grpSp>
        <p:grpSp>
          <p:nvGrpSpPr>
            <p:cNvPr id="4" name="Group 5"/>
            <p:cNvGrpSpPr/>
            <p:nvPr/>
          </p:nvGrpSpPr>
          <p:grpSpPr>
            <a:xfrm>
              <a:off x="4039318" y="1094332"/>
              <a:ext cx="3323172" cy="530915"/>
              <a:chOff x="1598044" y="1315972"/>
              <a:chExt cx="4430897" cy="707886"/>
            </a:xfrm>
          </p:grpSpPr>
          <p:sp>
            <p:nvSpPr>
              <p:cNvPr id="5" name="TextBox 6"/>
              <p:cNvSpPr txBox="1"/>
              <p:nvPr/>
            </p:nvSpPr>
            <p:spPr>
              <a:xfrm>
                <a:off x="1598044" y="1315972"/>
                <a:ext cx="655949" cy="707886"/>
              </a:xfrm>
              <a:prstGeom prst="rect">
                <a:avLst/>
              </a:prstGeom>
              <a:noFill/>
            </p:spPr>
            <p:txBody>
              <a:bodyPr wrap="none" anchor="ctr">
                <a:no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rPr>
                  <a:t>01</a:t>
                </a:r>
                <a:endPar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7" name="TextBox 8"/>
              <p:cNvSpPr txBox="1"/>
              <p:nvPr/>
            </p:nvSpPr>
            <p:spPr>
              <a:xfrm>
                <a:off x="2066367" y="1574984"/>
                <a:ext cx="3962574" cy="242864"/>
              </a:xfrm>
              <a:prstGeom prst="rect">
                <a:avLst/>
              </a:prstGeom>
              <a:noFill/>
            </p:spPr>
            <p:txBody>
              <a:bodyPr wrap="none" lIns="480000" tIns="0" rIns="0" bIns="0" anchor="b" anchorCtr="0">
                <a:noAutofit/>
              </a:bodyPr>
              <a:lstStyle/>
              <a:p>
                <a:pPr lvl="0" algn="l">
                  <a:defRPr/>
                </a:pPr>
                <a:r>
                  <a:rPr lang="zh-CN" altLang="en-US" sz="2400" b="1" kern="0">
                    <a:latin typeface="郑庆科智雅体(非商用)" panose="02000603000000000000" pitchFamily="2" charset="-122"/>
                    <a:ea typeface="郑庆科智雅体(非商用)" panose="02000603000000000000" pitchFamily="2" charset="-122"/>
                    <a:cs typeface="+mn-ea"/>
                    <a:sym typeface="+mn-lt"/>
                  </a:rPr>
                  <a:t>下定义</a:t>
                </a:r>
                <a:endParaRPr lang="zh-CN" altLang="en-US" sz="2400" b="1" kern="0">
                  <a:latin typeface="郑庆科智雅体(非商用)" panose="02000603000000000000" pitchFamily="2" charset="-122"/>
                  <a:ea typeface="郑庆科智雅体(非商用)" panose="02000603000000000000" pitchFamily="2" charset="-122"/>
                  <a:cs typeface="+mn-ea"/>
                  <a:sym typeface="+mn-lt"/>
                </a:endParaRPr>
              </a:p>
            </p:txBody>
          </p:sp>
        </p:grpSp>
      </p:grpSp>
      <p:grpSp>
        <p:nvGrpSpPr>
          <p:cNvPr id="11" name="组合 10"/>
          <p:cNvGrpSpPr/>
          <p:nvPr/>
        </p:nvGrpSpPr>
        <p:grpSpPr>
          <a:xfrm>
            <a:off x="1012688" y="2440371"/>
            <a:ext cx="4517038" cy="988629"/>
            <a:chOff x="3974544" y="1846512"/>
            <a:chExt cx="3387779" cy="741472"/>
          </a:xfrm>
        </p:grpSpPr>
        <p:grpSp>
          <p:nvGrpSpPr>
            <p:cNvPr id="12" name="组合 11"/>
            <p:cNvGrpSpPr/>
            <p:nvPr/>
          </p:nvGrpSpPr>
          <p:grpSpPr>
            <a:xfrm>
              <a:off x="3974544" y="1846512"/>
              <a:ext cx="741472" cy="741472"/>
              <a:chOff x="3059832" y="3339719"/>
              <a:chExt cx="3607562" cy="3607562"/>
            </a:xfrm>
          </p:grpSpPr>
          <p:sp>
            <p:nvSpPr>
              <p:cNvPr id="18" name="椭圆 17"/>
              <p:cNvSpPr/>
              <p:nvPr/>
            </p:nvSpPr>
            <p:spPr>
              <a:xfrm>
                <a:off x="3059832" y="3339719"/>
                <a:ext cx="3607562" cy="3607562"/>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19" name="同心圆 69"/>
              <p:cNvSpPr/>
              <p:nvPr/>
            </p:nvSpPr>
            <p:spPr>
              <a:xfrm>
                <a:off x="3168202" y="3448089"/>
                <a:ext cx="3390826" cy="3390826"/>
              </a:xfrm>
              <a:prstGeom prst="donut">
                <a:avLst>
                  <a:gd name="adj" fmla="val 4879"/>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grpSp>
        <p:grpSp>
          <p:nvGrpSpPr>
            <p:cNvPr id="13" name="Group 10"/>
            <p:cNvGrpSpPr/>
            <p:nvPr/>
          </p:nvGrpSpPr>
          <p:grpSpPr>
            <a:xfrm>
              <a:off x="4018571" y="1932357"/>
              <a:ext cx="3343752" cy="530915"/>
              <a:chOff x="1570382" y="2684322"/>
              <a:chExt cx="4458336" cy="707886"/>
            </a:xfrm>
          </p:grpSpPr>
          <p:sp>
            <p:nvSpPr>
              <p:cNvPr id="14" name="TextBox 11"/>
              <p:cNvSpPr txBox="1"/>
              <p:nvPr/>
            </p:nvSpPr>
            <p:spPr>
              <a:xfrm>
                <a:off x="1570382" y="2684322"/>
                <a:ext cx="718466" cy="707886"/>
              </a:xfrm>
              <a:prstGeom prst="rect">
                <a:avLst/>
              </a:prstGeom>
              <a:noFill/>
            </p:spPr>
            <p:txBody>
              <a:bodyPr wrap="none" anchor="ctr">
                <a:no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rPr>
                  <a:t>02</a:t>
                </a:r>
                <a:endPar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16" name="TextBox 13"/>
              <p:cNvSpPr txBox="1"/>
              <p:nvPr/>
            </p:nvSpPr>
            <p:spPr>
              <a:xfrm>
                <a:off x="2066317" y="2897682"/>
                <a:ext cx="3962401" cy="370840"/>
              </a:xfrm>
              <a:prstGeom prst="rect">
                <a:avLst/>
              </a:prstGeom>
              <a:noFill/>
            </p:spPr>
            <p:txBody>
              <a:bodyPr wrap="none" lIns="480000" tIns="0" rIns="0" bIns="0" anchor="b" anchorCtr="0">
                <a:noAutofit/>
              </a:bodyPr>
              <a:lstStyle/>
              <a:p>
                <a:pPr lvl="0" algn="l">
                  <a:defRPr/>
                </a:pPr>
                <a:r>
                  <a:rPr lang="zh-CN" altLang="en-US" sz="2400" b="1" kern="0">
                    <a:latin typeface="郑庆科智雅体(非商用)" panose="02000603000000000000" pitchFamily="2" charset="-122"/>
                    <a:ea typeface="郑庆科智雅体(非商用)" panose="02000603000000000000" pitchFamily="2" charset="-122"/>
                    <a:cs typeface="+mn-ea"/>
                    <a:sym typeface="+mn-lt"/>
                  </a:rPr>
                  <a:t>概括语段要点</a:t>
                </a:r>
                <a:endParaRPr lang="zh-CN" altLang="en-US" sz="2400" b="1" kern="0">
                  <a:latin typeface="郑庆科智雅体(非商用)" panose="02000603000000000000" pitchFamily="2" charset="-122"/>
                  <a:ea typeface="郑庆科智雅体(非商用)" panose="02000603000000000000" pitchFamily="2" charset="-122"/>
                  <a:cs typeface="+mn-ea"/>
                  <a:sym typeface="+mn-lt"/>
                </a:endParaRPr>
              </a:p>
            </p:txBody>
          </p:sp>
        </p:grpSp>
      </p:grpSp>
      <p:grpSp>
        <p:nvGrpSpPr>
          <p:cNvPr id="20" name="组合 19"/>
          <p:cNvGrpSpPr/>
          <p:nvPr/>
        </p:nvGrpSpPr>
        <p:grpSpPr>
          <a:xfrm>
            <a:off x="6575686" y="1323203"/>
            <a:ext cx="4517235" cy="988629"/>
            <a:chOff x="3974544" y="2684388"/>
            <a:chExt cx="3387927" cy="741472"/>
          </a:xfrm>
        </p:grpSpPr>
        <p:grpSp>
          <p:nvGrpSpPr>
            <p:cNvPr id="21" name="组合 20"/>
            <p:cNvGrpSpPr/>
            <p:nvPr/>
          </p:nvGrpSpPr>
          <p:grpSpPr>
            <a:xfrm>
              <a:off x="3974544" y="2684388"/>
              <a:ext cx="741472" cy="741472"/>
              <a:chOff x="3059832" y="3339719"/>
              <a:chExt cx="3607562" cy="3607562"/>
            </a:xfrm>
          </p:grpSpPr>
          <p:sp>
            <p:nvSpPr>
              <p:cNvPr id="27" name="椭圆 26"/>
              <p:cNvSpPr/>
              <p:nvPr/>
            </p:nvSpPr>
            <p:spPr>
              <a:xfrm>
                <a:off x="3059832" y="3339719"/>
                <a:ext cx="3607562" cy="3607562"/>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28" name="同心圆 69"/>
              <p:cNvSpPr/>
              <p:nvPr/>
            </p:nvSpPr>
            <p:spPr>
              <a:xfrm>
                <a:off x="3168202" y="3448089"/>
                <a:ext cx="3390826" cy="3390826"/>
              </a:xfrm>
              <a:prstGeom prst="donut">
                <a:avLst>
                  <a:gd name="adj" fmla="val 4879"/>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grpSp>
        <p:grpSp>
          <p:nvGrpSpPr>
            <p:cNvPr id="22" name="Group 15"/>
            <p:cNvGrpSpPr/>
            <p:nvPr/>
          </p:nvGrpSpPr>
          <p:grpSpPr>
            <a:xfrm>
              <a:off x="4039674" y="2760788"/>
              <a:ext cx="3322797" cy="530915"/>
              <a:chOff x="1598519" y="4039882"/>
              <a:chExt cx="4430396" cy="707886"/>
            </a:xfrm>
          </p:grpSpPr>
          <p:sp>
            <p:nvSpPr>
              <p:cNvPr id="23" name="TextBox 16"/>
              <p:cNvSpPr txBox="1"/>
              <p:nvPr/>
            </p:nvSpPr>
            <p:spPr>
              <a:xfrm>
                <a:off x="1598519" y="4039882"/>
                <a:ext cx="732893" cy="707886"/>
              </a:xfrm>
              <a:prstGeom prst="rect">
                <a:avLst/>
              </a:prstGeom>
              <a:noFill/>
            </p:spPr>
            <p:txBody>
              <a:bodyPr wrap="none" anchor="ctr">
                <a:no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rPr>
                  <a:t>03</a:t>
                </a:r>
                <a:endPar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25" name="TextBox 18"/>
              <p:cNvSpPr txBox="1"/>
              <p:nvPr/>
            </p:nvSpPr>
            <p:spPr>
              <a:xfrm>
                <a:off x="2066514" y="4174502"/>
                <a:ext cx="3962401" cy="429895"/>
              </a:xfrm>
              <a:prstGeom prst="rect">
                <a:avLst/>
              </a:prstGeom>
              <a:noFill/>
            </p:spPr>
            <p:txBody>
              <a:bodyPr wrap="none" lIns="480000" tIns="0" rIns="0" bIns="0" anchor="b" anchorCtr="0">
                <a:noAutofit/>
              </a:bodyPr>
              <a:lstStyle/>
              <a:p>
                <a:pPr lvl="0" algn="l">
                  <a:defRPr/>
                </a:pPr>
                <a:r>
                  <a:rPr lang="zh-CN" altLang="en-US" sz="2400" b="1" kern="0">
                    <a:latin typeface="郑庆科智雅体(非商用)" panose="02000603000000000000" pitchFamily="2" charset="-122"/>
                    <a:ea typeface="郑庆科智雅体(非商用)" panose="02000603000000000000" pitchFamily="2" charset="-122"/>
                    <a:cs typeface="+mn-ea"/>
                    <a:sym typeface="+mn-lt"/>
                  </a:rPr>
                  <a:t>新闻类压缩</a:t>
                </a:r>
                <a:endParaRPr lang="zh-CN" altLang="en-US" sz="2400" b="1" kern="0">
                  <a:latin typeface="郑庆科智雅体(非商用)" panose="02000603000000000000" pitchFamily="2" charset="-122"/>
                  <a:ea typeface="郑庆科智雅体(非商用)" panose="02000603000000000000" pitchFamily="2" charset="-122"/>
                  <a:cs typeface="+mn-ea"/>
                  <a:sym typeface="+mn-lt"/>
                </a:endParaRPr>
              </a:p>
            </p:txBody>
          </p:sp>
        </p:grpSp>
      </p:grpSp>
      <p:grpSp>
        <p:nvGrpSpPr>
          <p:cNvPr id="29" name="组合 28"/>
          <p:cNvGrpSpPr/>
          <p:nvPr/>
        </p:nvGrpSpPr>
        <p:grpSpPr>
          <a:xfrm>
            <a:off x="6575686" y="2440371"/>
            <a:ext cx="4517235" cy="988629"/>
            <a:chOff x="3974544" y="3522264"/>
            <a:chExt cx="3387927" cy="741472"/>
          </a:xfrm>
        </p:grpSpPr>
        <p:grpSp>
          <p:nvGrpSpPr>
            <p:cNvPr id="30" name="组合 29"/>
            <p:cNvGrpSpPr/>
            <p:nvPr/>
          </p:nvGrpSpPr>
          <p:grpSpPr>
            <a:xfrm>
              <a:off x="3974544" y="3522264"/>
              <a:ext cx="741472" cy="741472"/>
              <a:chOff x="3059832" y="3339719"/>
              <a:chExt cx="3607562" cy="3607562"/>
            </a:xfrm>
          </p:grpSpPr>
          <p:sp>
            <p:nvSpPr>
              <p:cNvPr id="36" name="椭圆 35"/>
              <p:cNvSpPr/>
              <p:nvPr/>
            </p:nvSpPr>
            <p:spPr>
              <a:xfrm>
                <a:off x="3059832" y="3339719"/>
                <a:ext cx="3607562" cy="3607562"/>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37" name="同心圆 69"/>
              <p:cNvSpPr/>
              <p:nvPr/>
            </p:nvSpPr>
            <p:spPr>
              <a:xfrm>
                <a:off x="3168202" y="3448089"/>
                <a:ext cx="3390826" cy="3390826"/>
              </a:xfrm>
              <a:prstGeom prst="donut">
                <a:avLst>
                  <a:gd name="adj" fmla="val 4879"/>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40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grpSp>
        <p:grpSp>
          <p:nvGrpSpPr>
            <p:cNvPr id="31" name="Group 20"/>
            <p:cNvGrpSpPr/>
            <p:nvPr/>
          </p:nvGrpSpPr>
          <p:grpSpPr>
            <a:xfrm>
              <a:off x="4039674" y="3585735"/>
              <a:ext cx="3322797" cy="530915"/>
              <a:chOff x="1598519" y="5390788"/>
              <a:chExt cx="4430396" cy="707886"/>
            </a:xfrm>
          </p:grpSpPr>
          <p:sp>
            <p:nvSpPr>
              <p:cNvPr id="32" name="TextBox 21"/>
              <p:cNvSpPr txBox="1"/>
              <p:nvPr/>
            </p:nvSpPr>
            <p:spPr>
              <a:xfrm>
                <a:off x="1598519" y="5390788"/>
                <a:ext cx="716863" cy="707886"/>
              </a:xfrm>
              <a:prstGeom prst="rect">
                <a:avLst/>
              </a:prstGeom>
              <a:noFill/>
            </p:spPr>
            <p:txBody>
              <a:bodyPr wrap="none" anchor="ctr">
                <a:noAutofit/>
              </a:body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rPr>
                  <a:t>04</a:t>
                </a:r>
                <a:endParaRPr kumimoji="0" lang="en-US" altLang="zh-CN" sz="4400" b="0" i="0" u="none" strike="noStrike" kern="0" cap="none" spc="0" normalizeH="0" baseline="0" noProof="0">
                  <a:ln>
                    <a:noFill/>
                  </a:ln>
                  <a:uLnTx/>
                  <a:uFillTx/>
                  <a:latin typeface="郑庆科智雅体(非商用)" panose="02000603000000000000" pitchFamily="2" charset="-122"/>
                  <a:ea typeface="郑庆科智雅体(非商用)" panose="02000603000000000000" pitchFamily="2" charset="-122"/>
                  <a:cs typeface="+mn-ea"/>
                  <a:sym typeface="+mn-lt"/>
                </a:endParaRPr>
              </a:p>
            </p:txBody>
          </p:sp>
          <p:sp>
            <p:nvSpPr>
              <p:cNvPr id="34" name="TextBox 23"/>
              <p:cNvSpPr txBox="1"/>
              <p:nvPr/>
            </p:nvSpPr>
            <p:spPr>
              <a:xfrm>
                <a:off x="2066514" y="5633993"/>
                <a:ext cx="3962401" cy="331470"/>
              </a:xfrm>
              <a:prstGeom prst="rect">
                <a:avLst/>
              </a:prstGeom>
              <a:noFill/>
            </p:spPr>
            <p:txBody>
              <a:bodyPr wrap="none" lIns="480000" tIns="0" rIns="0" bIns="0" anchor="b" anchorCtr="0">
                <a:noAutofit/>
              </a:bodyPr>
              <a:lstStyle/>
              <a:p>
                <a:pPr lvl="0">
                  <a:defRPr/>
                </a:pPr>
                <a:r>
                  <a:rPr lang="zh-CN" altLang="en-US" sz="2400" b="1" kern="0">
                    <a:latin typeface="郑庆科智雅体(非商用)" panose="02000603000000000000" pitchFamily="2" charset="-122"/>
                    <a:ea typeface="郑庆科智雅体(非商用)" panose="02000603000000000000" pitchFamily="2" charset="-122"/>
                    <a:cs typeface="+mn-ea"/>
                    <a:sym typeface="+mn-lt"/>
                  </a:rPr>
                  <a:t>提取关键词</a:t>
                </a:r>
                <a:endParaRPr lang="zh-CN" altLang="en-US" sz="2400" b="1" kern="0">
                  <a:latin typeface="郑庆科智雅体(非商用)" panose="02000603000000000000" pitchFamily="2" charset="-122"/>
                  <a:ea typeface="郑庆科智雅体(非商用)" panose="02000603000000000000" pitchFamily="2" charset="-122"/>
                  <a:cs typeface="+mn-ea"/>
                  <a:sym typeface="+mn-lt"/>
                </a:endParaRPr>
              </a:p>
            </p:txBody>
          </p:sp>
        </p:grpSp>
      </p:grpSp>
      <p:sp>
        <p:nvSpPr>
          <p:cNvPr id="38" name="矩形 37"/>
          <p:cNvSpPr/>
          <p:nvPr/>
        </p:nvSpPr>
        <p:spPr>
          <a:xfrm>
            <a:off x="4123953" y="446620"/>
            <a:ext cx="2202931" cy="830997"/>
          </a:xfrm>
          <a:prstGeom prst="rect">
            <a:avLst/>
          </a:prstGeom>
        </p:spPr>
        <p:txBody>
          <a:bodyPr wrap="square">
            <a:spAutoFit/>
          </a:bodyPr>
          <a:lstStyle/>
          <a:p>
            <a:pPr defTabSz="1245235">
              <a:defRPr/>
            </a:pPr>
            <a:r>
              <a:rPr lang="zh-CN" altLang="en-US" sz="4800" b="1" kern="0">
                <a:latin typeface="郑庆科智雅体(非商用)" panose="02000603000000000000" pitchFamily="2" charset="-122"/>
                <a:ea typeface="郑庆科智雅体(非商用)" panose="02000603000000000000" pitchFamily="2" charset="-122"/>
                <a:cs typeface="+mn-ea"/>
                <a:sym typeface="+mn-lt"/>
              </a:rPr>
              <a:t>目 录</a:t>
            </a:r>
            <a:endParaRPr lang="zh-CN" altLang="en-US" sz="4800" b="1" kern="0">
              <a:latin typeface="郑庆科智雅体(非商用)" panose="02000603000000000000" pitchFamily="2" charset="-122"/>
              <a:ea typeface="郑庆科智雅体(非商用)" panose="02000603000000000000" pitchFamily="2" charset="-122"/>
              <a:cs typeface="+mn-ea"/>
              <a:sym typeface="+mn-lt"/>
            </a:endParaRPr>
          </a:p>
        </p:txBody>
      </p:sp>
      <p:sp>
        <p:nvSpPr>
          <p:cNvPr id="39" name="Rectangle 4"/>
          <p:cNvSpPr txBox="1">
            <a:spLocks noChangeArrowheads="1"/>
          </p:cNvSpPr>
          <p:nvPr/>
        </p:nvSpPr>
        <p:spPr bwMode="auto">
          <a:xfrm>
            <a:off x="5715440" y="704286"/>
            <a:ext cx="1829944"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3" rIns="91428" bIns="4571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2400" b="0" kern="0">
                <a:solidFill>
                  <a:schemeClr val="tx1"/>
                </a:solidFill>
                <a:latin typeface="郑庆科智雅体(非商用)" panose="02000603000000000000" pitchFamily="2" charset="-122"/>
                <a:ea typeface="郑庆科智雅体(非商用)" panose="02000603000000000000" pitchFamily="2" charset="-122"/>
                <a:cs typeface="+mn-ea"/>
                <a:sym typeface="+mn-lt"/>
              </a:rPr>
              <a:t>CATALOG</a:t>
            </a:r>
            <a:endParaRPr lang="zh-CN" altLang="en-US" sz="2400" b="0" kern="0">
              <a:solidFill>
                <a:schemeClr val="tx1"/>
              </a:solidFill>
              <a:latin typeface="郑庆科智雅体(非商用)" panose="02000603000000000000" pitchFamily="2" charset="-122"/>
              <a:ea typeface="郑庆科智雅体(非商用)" panose="02000603000000000000" pitchFamily="2" charset="-122"/>
              <a:cs typeface="+mn-ea"/>
              <a:sym typeface="+mn-lt"/>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nodeType="afterGroup">
                            <p:stCondLst>
                              <p:cond delay="500"/>
                            </p:stCondLst>
                            <p:childTnLst>
                              <p:par>
                                <p:cTn id="16" presetID="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1+#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2" presetClass="entr" presetSubtype="2"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二、议论类语段</a:t>
            </a:r>
            <a:endParaRPr lang="zh-CN" altLang="en-US" sz="2800" b="1">
              <a:solidFill>
                <a:schemeClr val="accent4">
                  <a:lumMod val="100000"/>
                </a:schemeClr>
              </a:solidFill>
            </a:endParaRPr>
          </a:p>
        </p:txBody>
      </p:sp>
      <p:sp>
        <p:nvSpPr>
          <p:cNvPr id="3" name="Rectangle 49"/>
          <p:cNvSpPr/>
          <p:nvPr/>
        </p:nvSpPr>
        <p:spPr>
          <a:xfrm>
            <a:off x="805815" y="1057910"/>
            <a:ext cx="10053955" cy="3810000"/>
          </a:xfrm>
          <a:prstGeom prst="rect">
            <a:avLst/>
          </a:prstGeom>
        </p:spPr>
        <p:txBody>
          <a:bodyPr wrap="square"/>
          <a:lstStyle/>
          <a:p>
            <a:pPr>
              <a:lnSpc>
                <a:spcPct val="100000"/>
              </a:lnSpc>
            </a:pPr>
            <a:r>
              <a:rPr lang="en-US" sz="2400">
                <a:solidFill>
                  <a:srgbClr val="FF0000"/>
                </a:solidFill>
              </a:rPr>
              <a:t> </a:t>
            </a:r>
            <a:r>
              <a:rPr sz="2400">
                <a:solidFill>
                  <a:srgbClr val="FF0000"/>
                </a:solidFill>
              </a:rPr>
              <a:t>(1)串联关键语句法</a:t>
            </a:r>
            <a:endParaRPr sz="2400">
              <a:solidFill>
                <a:srgbClr val="FF0000"/>
              </a:solidFill>
            </a:endParaRPr>
          </a:p>
          <a:p>
            <a:pPr>
              <a:lnSpc>
                <a:spcPct val="100000"/>
              </a:lnSpc>
            </a:pPr>
            <a:r>
              <a:rPr sz="2400"/>
              <a:t>对议论类语段进行压缩，一般可</a:t>
            </a:r>
            <a:r>
              <a:rPr sz="2400">
                <a:solidFill>
                  <a:srgbClr val="FF0000"/>
                </a:solidFill>
              </a:rPr>
              <a:t>舍弃论据</a:t>
            </a:r>
            <a:r>
              <a:rPr sz="2400"/>
              <a:t>，弄清论证思路，注意文中的关联词语及过渡句，将</a:t>
            </a:r>
            <a:r>
              <a:rPr sz="2400">
                <a:solidFill>
                  <a:srgbClr val="FF0000"/>
                </a:solidFill>
              </a:rPr>
              <a:t>过渡句、中心句、总结句</a:t>
            </a:r>
            <a:r>
              <a:rPr sz="2400"/>
              <a:t>等关键的语句利用语段的论证思路串联起来，即可作答。</a:t>
            </a:r>
            <a:endParaRPr sz="2400"/>
          </a:p>
          <a:p>
            <a:pPr>
              <a:lnSpc>
                <a:spcPct val="100000"/>
              </a:lnSpc>
            </a:pPr>
            <a:r>
              <a:rPr sz="2400"/>
              <a:t> </a:t>
            </a:r>
            <a:endParaRPr sz="2400"/>
          </a:p>
          <a:p>
            <a:pPr>
              <a:lnSpc>
                <a:spcPct val="100000"/>
              </a:lnSpc>
            </a:pPr>
            <a:r>
              <a:rPr sz="2400">
                <a:solidFill>
                  <a:srgbClr val="FF0000"/>
                </a:solidFill>
              </a:rPr>
              <a:t>(2)概括浓缩法</a:t>
            </a:r>
            <a:endParaRPr sz="2400">
              <a:solidFill>
                <a:srgbClr val="FF0000"/>
              </a:solidFill>
            </a:endParaRPr>
          </a:p>
          <a:p>
            <a:pPr>
              <a:lnSpc>
                <a:spcPct val="100000"/>
              </a:lnSpc>
            </a:pPr>
            <a:r>
              <a:rPr sz="2400"/>
              <a:t>对原文重新组织、概括浓缩，而不是通过原文的支撑材料提炼观点；或采用“提取归纳论点”法，即把</a:t>
            </a:r>
            <a:r>
              <a:rPr sz="2400">
                <a:solidFill>
                  <a:srgbClr val="FF0000"/>
                </a:solidFill>
              </a:rPr>
              <a:t>原文看成是用作论据的材料，从这些材料中提炼论点。</a:t>
            </a:r>
            <a:endParaRPr sz="240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320800" y="1468755"/>
            <a:ext cx="6269355" cy="4152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二、议论类语段</a:t>
            </a:r>
            <a:endParaRPr lang="zh-CN" altLang="en-US" sz="2800" b="1">
              <a:solidFill>
                <a:schemeClr val="accent4">
                  <a:lumMod val="100000"/>
                </a:schemeClr>
              </a:solidFill>
            </a:endParaRPr>
          </a:p>
        </p:txBody>
      </p:sp>
      <p:sp>
        <p:nvSpPr>
          <p:cNvPr id="3" name="Rectangle 49"/>
          <p:cNvSpPr/>
          <p:nvPr/>
        </p:nvSpPr>
        <p:spPr>
          <a:xfrm>
            <a:off x="669290" y="1056005"/>
            <a:ext cx="10853420" cy="2714625"/>
          </a:xfrm>
          <a:prstGeom prst="rect">
            <a:avLst/>
          </a:prstGeom>
        </p:spPr>
        <p:txBody>
          <a:bodyPr wrap="square"/>
          <a:lstStyle/>
          <a:p>
            <a:pPr>
              <a:lnSpc>
                <a:spcPct val="100000"/>
              </a:lnSpc>
            </a:pPr>
            <a:r>
              <a:rPr sz="2400"/>
              <a:t>用25个字概括下面这段文字的主要内容。</a:t>
            </a:r>
            <a:endParaRPr sz="2400"/>
          </a:p>
          <a:p>
            <a:pPr>
              <a:lnSpc>
                <a:spcPct val="100000"/>
              </a:lnSpc>
            </a:pPr>
            <a:r>
              <a:rPr sz="2400"/>
              <a:t>       创造性思维对思维者的素质提出了很高的要求。创造性思维与思维者的天赋有一定的联系。在某种意义上，创造性思维的天赋就是一种高度的敏感性、感受力和洞察力，他就象卓越的探矿者，善于发现并开掘深深地掩埋在地下的矿藏。再者，思维者对他所思维的对象应有浓烈的兴趣，一个研究者对他们研究的对象缺乏兴趣，他要进行创造性的思维是不可能的。当然不管一个人有多么高的天分，也不管他对自己思维的对象怀着多么强烈的兴趣，要是他是浮躁的、缺乏意志力的，他不能把自己的注意力长久地、锲而不舍地集中在自己的思维对象上，要作出创造性思维是很困难的。</a:t>
            </a:r>
            <a:endParaRPr sz="2400"/>
          </a:p>
        </p:txBody>
      </p:sp>
      <p:sp>
        <p:nvSpPr>
          <p:cNvPr id="2" name="文本框 1"/>
          <p:cNvSpPr txBox="1"/>
          <p:nvPr/>
        </p:nvSpPr>
        <p:spPr>
          <a:xfrm>
            <a:off x="2693035" y="4998720"/>
            <a:ext cx="6805930" cy="534035"/>
          </a:xfrm>
          <a:prstGeom prst="rect">
            <a:avLst/>
          </a:prstGeom>
          <a:noFill/>
        </p:spPr>
        <p:txBody>
          <a:bodyPr wrap="square" rtlCol="0" anchor="t">
            <a:spAutoFit/>
          </a:bodyPr>
          <a:lstStyle/>
          <a:p>
            <a:pPr>
              <a:lnSpc>
                <a:spcPct val="120000"/>
              </a:lnSpc>
            </a:pPr>
            <a:r>
              <a:rPr lang="zh-CN" altLang="en-US" sz="2400">
                <a:solidFill>
                  <a:srgbClr val="FF0000"/>
                </a:solidFill>
                <a:latin typeface="微软雅黑" panose="020b0503020204020204" charset="-122"/>
                <a:ea typeface="微软雅黑"/>
                <a:cs typeface="Arial" panose="020b0604020202020204" pitchFamily="34" charset="0"/>
                <a:sym typeface="+mn-ea"/>
              </a:rPr>
              <a:t>创造性思维与思维者的天赋、兴趣和意志力有关。</a:t>
            </a:r>
            <a:endParaRPr lang="zh-CN" altLang="en-US" sz="2400">
              <a:solidFill>
                <a:srgbClr val="FF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9657080" y="1410970"/>
            <a:ext cx="214693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5245735" y="2457450"/>
            <a:ext cx="214693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9657080" y="3239770"/>
            <a:ext cx="214693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additive="base">
                                        <p:cTn id="24" dur="1" fill="hold">
                                          <p:stCondLst>
                                            <p:cond delay="0"/>
                                          </p:stCondLst>
                                        </p:cTn>
                                        <p:tgtEl>
                                          <p:spTgt spid="5"/>
                                        </p:tgtEl>
                                        <p:attrNameLst>
                                          <p:attrName>style.visibility</p:attrName>
                                        </p:attrNameLst>
                                      </p:cBhvr>
                                      <p:to>
                                        <p:strVal val="visible"/>
                                      </p:to>
                                    </p:set>
                                    <p:animEffect transition="in" filter="circle(in)">
                                      <p:cBhvr additive="base">
                                        <p:cTn id="25" dur="2000" fill="hold"/>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4"/>
                                        </p:tgtEl>
                                        <p:attrNameLst>
                                          <p:attrName>style.visibility</p:attrName>
                                        </p:attrNameLst>
                                      </p:cBhvr>
                                      <p:to>
                                        <p:strVal val="visible"/>
                                      </p:to>
                                    </p:set>
                                    <p:animEffect transition="in" filter="circle(in)">
                                      <p:cBhvr additive="base">
                                        <p:cTn id="30" dur="2000" fill="hold"/>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6"/>
                                        </p:tgtEl>
                                        <p:attrNameLst>
                                          <p:attrName>style.visibility</p:attrName>
                                        </p:attrNameLst>
                                      </p:cBhvr>
                                      <p:to>
                                        <p:strVal val="visible"/>
                                      </p:to>
                                    </p:set>
                                    <p:animEffect transition="in" filter="circle(in)">
                                      <p:cBhvr additive="base">
                                        <p:cTn id="35" dur="2000" fill="hold"/>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5" grpId="1"/>
      <p:bldP spid="4" grpId="1"/>
      <p:bldP spid="6" grpId="1"/>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二、议论类语段</a:t>
            </a:r>
            <a:endParaRPr lang="zh-CN" altLang="en-US" sz="2800" b="1">
              <a:solidFill>
                <a:schemeClr val="accent4">
                  <a:lumMod val="100000"/>
                </a:schemeClr>
              </a:solidFill>
            </a:endParaRPr>
          </a:p>
        </p:txBody>
      </p:sp>
      <p:sp>
        <p:nvSpPr>
          <p:cNvPr id="3" name="Rectangle 49"/>
          <p:cNvSpPr/>
          <p:nvPr/>
        </p:nvSpPr>
        <p:spPr>
          <a:xfrm>
            <a:off x="669290" y="1056005"/>
            <a:ext cx="10853420" cy="3277235"/>
          </a:xfrm>
          <a:prstGeom prst="rect">
            <a:avLst/>
          </a:prstGeom>
        </p:spPr>
        <p:txBody>
          <a:bodyPr wrap="square"/>
          <a:lstStyle/>
          <a:p>
            <a:pPr>
              <a:lnSpc>
                <a:spcPct val="100000"/>
              </a:lnSpc>
            </a:pPr>
            <a:r>
              <a:rPr sz="2400"/>
              <a:t>下面是朱光潜《诗论》中的一段文字。请用一句话概括朱光潜对陶渊明的评价，不超过15字。(4分)</a:t>
            </a:r>
            <a:endParaRPr sz="2400"/>
          </a:p>
          <a:p>
            <a:pPr>
              <a:lnSpc>
                <a:spcPct val="100000"/>
              </a:lnSpc>
            </a:pPr>
            <a:r>
              <a:rPr sz="2400"/>
              <a:t>          自钟嵘推渊明为“隐逸诗人之宗”，一般人都看重渊明的隐逸一方面；自颜真卿做诗表白渊明眷恋晋室的心迹以后，一般人又看重渊明的忠贞一方面。渊明是隐士，却不是一般人所想象的孤高自赏、不食人间烟火气，像《红楼梦》里妙玉性格的那种隐士；渊明是忠臣，却也不是他自己所景仰的荆轲、张良那种忠臣。渊明还有极实际极平常的一方面，他处处都最近人情，保持着一个平常人的家常便饭的风格。</a:t>
            </a:r>
            <a:endParaRPr sz="2400"/>
          </a:p>
        </p:txBody>
      </p:sp>
      <p:sp>
        <p:nvSpPr>
          <p:cNvPr id="2" name="文本框 1"/>
          <p:cNvSpPr txBox="1"/>
          <p:nvPr/>
        </p:nvSpPr>
        <p:spPr>
          <a:xfrm>
            <a:off x="4125595" y="4827905"/>
            <a:ext cx="5061585" cy="534035"/>
          </a:xfrm>
          <a:prstGeom prst="rect">
            <a:avLst/>
          </a:prstGeom>
          <a:noFill/>
        </p:spPr>
        <p:txBody>
          <a:bodyPr wrap="square" rtlCol="0" anchor="t">
            <a:spAutoFit/>
          </a:bodyPr>
          <a:lstStyle/>
          <a:p>
            <a:pPr>
              <a:lnSpc>
                <a:spcPct val="120000"/>
              </a:lnSpc>
            </a:pPr>
            <a:r>
              <a:rPr lang="zh-CN" altLang="en-US" sz="2400">
                <a:solidFill>
                  <a:srgbClr val="FF0000"/>
                </a:solidFill>
                <a:latin typeface="微软雅黑" panose="020b0503020204020204" charset="-122"/>
                <a:ea typeface="微软雅黑"/>
                <a:cs typeface="Arial" panose="020b0604020202020204" pitchFamily="34" charset="0"/>
                <a:sym typeface="+mn-ea"/>
              </a:rPr>
              <a:t>(陶渊明是)最近人情的隐士与忠臣。</a:t>
            </a:r>
            <a:endParaRPr lang="zh-CN" altLang="en-US" sz="2400">
              <a:solidFill>
                <a:srgbClr val="FF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796925" y="2428875"/>
            <a:ext cx="114871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4125595" y="2802890"/>
            <a:ext cx="114871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6758305" y="3238500"/>
            <a:ext cx="114871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5"/>
                                        </p:tgtEl>
                                        <p:attrNameLst>
                                          <p:attrName>style.visibility</p:attrName>
                                        </p:attrNameLst>
                                      </p:cBhvr>
                                      <p:to>
                                        <p:strVal val="visible"/>
                                      </p:to>
                                    </p:set>
                                    <p:animEffect transition="in" filter="circle(in)">
                                      <p:cBhvr additive="base">
                                        <p:cTn id="19" dur="2000" fill="hold"/>
                                        <p:tgtEl>
                                          <p:spTgt spid="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6"/>
                                        </p:tgtEl>
                                        <p:attrNameLst>
                                          <p:attrName>style.visibility</p:attrName>
                                        </p:attrNameLst>
                                      </p:cBhvr>
                                      <p:to>
                                        <p:strVal val="visible"/>
                                      </p:to>
                                    </p:set>
                                    <p:animEffect transition="in" filter="circle(in)">
                                      <p:cBhvr additive="base">
                                        <p:cTn id="29" dur="2000" fill="hold"/>
                                        <p:tgtEl>
                                          <p:spTgt spid="6"/>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5" grpId="1"/>
      <p:bldP spid="4" grpId="1"/>
      <p:bldP spid="6"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二、议论类语段</a:t>
            </a:r>
            <a:endParaRPr lang="zh-CN" altLang="en-US" sz="2800" b="1">
              <a:solidFill>
                <a:schemeClr val="accent4">
                  <a:lumMod val="100000"/>
                </a:schemeClr>
              </a:solidFill>
            </a:endParaRPr>
          </a:p>
        </p:txBody>
      </p:sp>
      <p:sp>
        <p:nvSpPr>
          <p:cNvPr id="9" name="矩形 8"/>
          <p:cNvSpPr/>
          <p:nvPr/>
        </p:nvSpPr>
        <p:spPr>
          <a:xfrm>
            <a:off x="669290" y="1821815"/>
            <a:ext cx="1274445" cy="384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49"/>
          <p:cNvSpPr/>
          <p:nvPr/>
        </p:nvSpPr>
        <p:spPr>
          <a:xfrm>
            <a:off x="669290" y="1056005"/>
            <a:ext cx="10853420" cy="2714625"/>
          </a:xfrm>
          <a:prstGeom prst="rect">
            <a:avLst/>
          </a:prstGeom>
        </p:spPr>
        <p:txBody>
          <a:bodyPr wrap="square"/>
          <a:lstStyle/>
          <a:p>
            <a:pPr>
              <a:lnSpc>
                <a:spcPct val="100000"/>
              </a:lnSpc>
            </a:pPr>
            <a:r>
              <a:rPr lang="zh-CN" altLang="en-US" sz="2400"/>
              <a:t>（</a:t>
            </a:r>
            <a:r>
              <a:rPr sz="2400"/>
              <a:t>2015山东卷）阅读下面一段文字，以“志愿服务”开头，概括志愿服务的作用。要求：①要全面;②不超过50字。（4分） </a:t>
            </a:r>
            <a:endParaRPr sz="2400"/>
          </a:p>
          <a:p>
            <a:pPr>
              <a:lnSpc>
                <a:spcPct val="100000"/>
              </a:lnSpc>
            </a:pPr>
            <a:r>
              <a:rPr sz="2400"/>
              <a:t>志愿服务是一项以自愿且不图物质报酬为参与前提的社会事业，重在出力而不是出钱，致力于弥补政府服务和市场服务的不足。这项事业有上百年的历史，在世界各地广泛开展，是推动社会文明发展的一个重要方面。人的内心都有向真、向善、向美的一面，都期望实现个人的美好价值，志愿服务是把这种期望变为现实的一种途径。志愿者在从事服务过程中，会获得精神上的满足。</a:t>
            </a:r>
            <a:endParaRPr sz="2400"/>
          </a:p>
        </p:txBody>
      </p:sp>
      <p:sp>
        <p:nvSpPr>
          <p:cNvPr id="2" name="文本框 1"/>
          <p:cNvSpPr txBox="1"/>
          <p:nvPr/>
        </p:nvSpPr>
        <p:spPr>
          <a:xfrm>
            <a:off x="1149350" y="3770630"/>
            <a:ext cx="10549890" cy="977265"/>
          </a:xfrm>
          <a:prstGeom prst="rect">
            <a:avLst/>
          </a:prstGeom>
          <a:noFill/>
        </p:spPr>
        <p:txBody>
          <a:bodyPr wrap="square" rtlCol="0" anchor="t">
            <a:spAutoFit/>
          </a:bodyPr>
          <a:lstStyle/>
          <a:p>
            <a:pPr>
              <a:lnSpc>
                <a:spcPct val="120000"/>
              </a:lnSpc>
            </a:pPr>
            <a:r>
              <a:rPr lang="zh-CN" altLang="en-US" sz="2400">
                <a:solidFill>
                  <a:srgbClr val="FF0000"/>
                </a:solidFill>
                <a:latin typeface="微软雅黑" panose="020b0503020204020204" charset="-122"/>
                <a:ea typeface="微软雅黑"/>
                <a:cs typeface="Arial" panose="020b0604020202020204" pitchFamily="34" charset="0"/>
                <a:sym typeface="+mn-ea"/>
              </a:rPr>
              <a:t>志愿服务能够弥补政府和市场服务的不足，推动社会文明的发展，实现个人的美好价值，使人获得精神上的满足。</a:t>
            </a:r>
            <a:endParaRPr lang="zh-CN" altLang="en-US" sz="2400" smtClean="0">
              <a:solidFill>
                <a:srgbClr val="FF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2571750" y="2147570"/>
            <a:ext cx="4432300"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3362325" y="2492375"/>
            <a:ext cx="2672080"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4242435" y="2895600"/>
            <a:ext cx="2868930" cy="34417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5605780" y="3239770"/>
            <a:ext cx="3669665" cy="530860"/>
          </a:xfrm>
          <a:prstGeom prst="ellipse">
            <a:avLst/>
          </a:prstGeom>
          <a:noFill/>
          <a:ln w="38100">
            <a:solidFill>
              <a:schemeClr val="accent1">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additive="base">
                                        <p:cTn id="24" dur="1" fill="hold">
                                          <p:stCondLst>
                                            <p:cond delay="0"/>
                                          </p:stCondLst>
                                        </p:cTn>
                                        <p:tgtEl>
                                          <p:spTgt spid="5"/>
                                        </p:tgtEl>
                                        <p:attrNameLst>
                                          <p:attrName>style.visibility</p:attrName>
                                        </p:attrNameLst>
                                      </p:cBhvr>
                                      <p:to>
                                        <p:strVal val="visible"/>
                                      </p:to>
                                    </p:set>
                                    <p:animEffect transition="in" filter="circle(in)">
                                      <p:cBhvr additive="base">
                                        <p:cTn id="25" dur="2000" fill="hold"/>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4"/>
                                        </p:tgtEl>
                                        <p:attrNameLst>
                                          <p:attrName>style.visibility</p:attrName>
                                        </p:attrNameLst>
                                      </p:cBhvr>
                                      <p:to>
                                        <p:strVal val="visible"/>
                                      </p:to>
                                    </p:set>
                                    <p:animEffect transition="in" filter="circle(in)">
                                      <p:cBhvr additive="base">
                                        <p:cTn id="30" dur="2000" fill="hold"/>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6"/>
                                        </p:tgtEl>
                                        <p:attrNameLst>
                                          <p:attrName>style.visibility</p:attrName>
                                        </p:attrNameLst>
                                      </p:cBhvr>
                                      <p:to>
                                        <p:strVal val="visible"/>
                                      </p:to>
                                    </p:set>
                                    <p:animEffect transition="in" filter="circle(in)">
                                      <p:cBhvr additive="base">
                                        <p:cTn id="35" dur="2000" fill="hold"/>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7"/>
                                        </p:tgtEl>
                                        <p:attrNameLst>
                                          <p:attrName>style.visibility</p:attrName>
                                        </p:attrNameLst>
                                      </p:cBhvr>
                                      <p:to>
                                        <p:strVal val="visible"/>
                                      </p:to>
                                    </p:set>
                                    <p:animEffect transition="in" filter="circle(in)">
                                      <p:cBhvr additive="base">
                                        <p:cTn id="40" dur="2000" fill="hold"/>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5" grpId="1"/>
      <p:bldP spid="4" grpId="1"/>
      <p:bldP spid="6" grpId="1"/>
      <p:bldP spid="7" grpId="1"/>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三、说明类语段</a:t>
            </a:r>
            <a:endParaRPr lang="zh-CN" altLang="en-US" sz="2800" b="1">
              <a:solidFill>
                <a:schemeClr val="accent4">
                  <a:lumMod val="100000"/>
                </a:schemeClr>
              </a:solidFill>
            </a:endParaRPr>
          </a:p>
        </p:txBody>
      </p:sp>
      <p:sp>
        <p:nvSpPr>
          <p:cNvPr id="3" name="Rectangle 49"/>
          <p:cNvSpPr/>
          <p:nvPr/>
        </p:nvSpPr>
        <p:spPr>
          <a:xfrm>
            <a:off x="3368675" y="818515"/>
            <a:ext cx="6009640" cy="3977005"/>
          </a:xfrm>
          <a:prstGeom prst="rect">
            <a:avLst/>
          </a:prstGeom>
        </p:spPr>
        <p:txBody>
          <a:bodyPr wrap="square"/>
          <a:lstStyle/>
          <a:p>
            <a:pPr>
              <a:lnSpc>
                <a:spcPct val="150000"/>
              </a:lnSpc>
            </a:pPr>
            <a:r>
              <a:rPr lang="en-US" sz="2400"/>
              <a:t> </a:t>
            </a:r>
            <a:r>
              <a:rPr sz="2400"/>
              <a:t>①被说明的事物</a:t>
            </a:r>
            <a:endParaRPr sz="2400"/>
          </a:p>
          <a:p>
            <a:pPr>
              <a:lnSpc>
                <a:spcPct val="150000"/>
              </a:lnSpc>
            </a:pPr>
            <a:r>
              <a:rPr sz="2400"/>
              <a:t> ②被说明事物的主要特征</a:t>
            </a:r>
            <a:endParaRPr sz="2400"/>
          </a:p>
          <a:p>
            <a:pPr>
              <a:lnSpc>
                <a:spcPct val="150000"/>
              </a:lnSpc>
            </a:pPr>
            <a:endParaRPr sz="2400"/>
          </a:p>
          <a:p>
            <a:pPr>
              <a:lnSpc>
                <a:spcPct val="150000"/>
              </a:lnSpc>
            </a:pPr>
            <a:endParaRPr sz="2400"/>
          </a:p>
          <a:p>
            <a:pPr>
              <a:lnSpc>
                <a:spcPct val="150000"/>
              </a:lnSpc>
            </a:pPr>
            <a:r>
              <a:rPr sz="2400"/>
              <a:t>	</a:t>
            </a:r>
            <a:endParaRPr sz="2400"/>
          </a:p>
          <a:p>
            <a:pPr>
              <a:lnSpc>
                <a:spcPct val="150000"/>
              </a:lnSpc>
            </a:pPr>
            <a:r>
              <a:rPr sz="2400"/>
              <a:t>③说明的目的等（要运用层次划分法）</a:t>
            </a:r>
            <a:endParaRPr sz="2400"/>
          </a:p>
        </p:txBody>
      </p:sp>
      <p:sp>
        <p:nvSpPr>
          <p:cNvPr id="29698" name="Text Box 3"/>
          <p:cNvSpPr/>
          <p:nvPr/>
        </p:nvSpPr>
        <p:spPr>
          <a:xfrm>
            <a:off x="3230245" y="2023110"/>
            <a:ext cx="6477000" cy="156845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400" b="1">
                <a:solidFill>
                  <a:srgbClr val="0000FF"/>
                </a:solidFill>
                <a:latin typeface="楷体_GB2312" pitchFamily="49" charset="-122"/>
                <a:ea typeface="楷体_GB2312" pitchFamily="49" charset="-122"/>
              </a:rPr>
              <a:t>人 </a:t>
            </a:r>
            <a:r>
              <a:rPr lang="en-US" altLang="zh-CN" sz="2400" b="1">
                <a:solidFill>
                  <a:srgbClr val="0000FF"/>
                </a:solidFill>
                <a:latin typeface="Arial" panose="020b0604020202020204" pitchFamily="34" charset="0"/>
                <a:ea typeface="楷体_GB2312" pitchFamily="49" charset="-122"/>
              </a:rPr>
              <a:t>——</a:t>
            </a:r>
            <a:r>
              <a:rPr lang="zh-CN" altLang="en-US" sz="2400" b="1">
                <a:solidFill>
                  <a:srgbClr val="0000FF"/>
                </a:solidFill>
                <a:latin typeface="楷体_GB2312" pitchFamily="49" charset="-122"/>
                <a:ea typeface="楷体_GB2312" pitchFamily="49" charset="-122"/>
              </a:rPr>
              <a:t>外貌、特点</a:t>
            </a:r>
            <a:endParaRPr lang="zh-CN" altLang="en-US" sz="2400" b="1">
              <a:solidFill>
                <a:srgbClr val="0000FF"/>
              </a:solidFill>
              <a:latin typeface="楷体_GB2312" pitchFamily="49" charset="-122"/>
              <a:ea typeface="楷体_GB2312" pitchFamily="49" charset="-122"/>
            </a:endParaRPr>
          </a:p>
          <a:p>
            <a:pPr lvl="0"/>
            <a:r>
              <a:rPr lang="zh-CN" altLang="en-US" sz="2400" b="1">
                <a:solidFill>
                  <a:srgbClr val="0000FF"/>
                </a:solidFill>
                <a:latin typeface="楷体_GB2312" pitchFamily="49" charset="-122"/>
                <a:ea typeface="楷体_GB2312" pitchFamily="49" charset="-122"/>
              </a:rPr>
              <a:t>物体</a:t>
            </a:r>
            <a:r>
              <a:rPr lang="en-US" altLang="zh-CN" sz="2400" b="1">
                <a:solidFill>
                  <a:srgbClr val="0000FF"/>
                </a:solidFill>
                <a:latin typeface="Arial" panose="020b0604020202020204" pitchFamily="34" charset="0"/>
                <a:ea typeface="楷体_GB2312" pitchFamily="49" charset="-122"/>
              </a:rPr>
              <a:t>——</a:t>
            </a:r>
            <a:r>
              <a:rPr lang="zh-CN" altLang="en-US" sz="2400" b="1">
                <a:solidFill>
                  <a:srgbClr val="0000FF"/>
                </a:solidFill>
                <a:latin typeface="楷体_GB2312" pitchFamily="49" charset="-122"/>
                <a:ea typeface="楷体_GB2312" pitchFamily="49" charset="-122"/>
              </a:rPr>
              <a:t>属性、特点、功用</a:t>
            </a:r>
            <a:endParaRPr lang="zh-CN" altLang="en-US" sz="2400" b="1">
              <a:solidFill>
                <a:srgbClr val="0000FF"/>
              </a:solidFill>
              <a:latin typeface="楷体_GB2312" pitchFamily="49" charset="-122"/>
              <a:ea typeface="楷体_GB2312" pitchFamily="49" charset="-122"/>
            </a:endParaRPr>
          </a:p>
          <a:p>
            <a:pPr lvl="0"/>
            <a:r>
              <a:rPr lang="zh-CN" altLang="en-US" sz="2400" b="1">
                <a:solidFill>
                  <a:srgbClr val="0000FF"/>
                </a:solidFill>
                <a:latin typeface="楷体_GB2312" pitchFamily="49" charset="-122"/>
                <a:ea typeface="楷体_GB2312" pitchFamily="49" charset="-122"/>
              </a:rPr>
              <a:t>景物、建筑物</a:t>
            </a:r>
            <a:r>
              <a:rPr lang="en-US" altLang="zh-CN" sz="2400" b="1">
                <a:solidFill>
                  <a:srgbClr val="0000FF"/>
                </a:solidFill>
                <a:latin typeface="Arial" panose="020b0604020202020204" pitchFamily="34" charset="0"/>
                <a:ea typeface="楷体_GB2312" pitchFamily="49" charset="-122"/>
              </a:rPr>
              <a:t>——</a:t>
            </a:r>
            <a:r>
              <a:rPr lang="zh-CN" altLang="en-US" sz="2400" b="1">
                <a:solidFill>
                  <a:srgbClr val="0000FF"/>
                </a:solidFill>
                <a:latin typeface="楷体_GB2312" pitchFamily="49" charset="-122"/>
                <a:ea typeface="楷体_GB2312" pitchFamily="49" charset="-122"/>
              </a:rPr>
              <a:t>方位、大小、结构、成因</a:t>
            </a:r>
            <a:endParaRPr lang="zh-CN" altLang="en-US" sz="2400" b="1">
              <a:solidFill>
                <a:srgbClr val="0000FF"/>
              </a:solidFill>
              <a:latin typeface="楷体_GB2312" pitchFamily="49" charset="-122"/>
              <a:ea typeface="楷体_GB2312" pitchFamily="49" charset="-122"/>
            </a:endParaRPr>
          </a:p>
          <a:p>
            <a:pPr lvl="0"/>
            <a:r>
              <a:rPr lang="zh-CN" altLang="en-US" sz="2400" b="1">
                <a:solidFill>
                  <a:srgbClr val="0000FF"/>
                </a:solidFill>
                <a:latin typeface="楷体_GB2312" pitchFamily="49" charset="-122"/>
                <a:ea typeface="楷体_GB2312" pitchFamily="49" charset="-122"/>
              </a:rPr>
              <a:t>抽象事物</a:t>
            </a:r>
            <a:r>
              <a:rPr lang="en-US" altLang="zh-CN" sz="2400" b="1">
                <a:solidFill>
                  <a:srgbClr val="0000FF"/>
                </a:solidFill>
                <a:latin typeface="Arial" panose="020b0604020202020204" pitchFamily="34" charset="0"/>
                <a:ea typeface="楷体_GB2312" pitchFamily="49" charset="-122"/>
              </a:rPr>
              <a:t>——</a:t>
            </a:r>
            <a:r>
              <a:rPr lang="zh-CN" altLang="en-US" sz="2400" b="1">
                <a:solidFill>
                  <a:srgbClr val="0000FF"/>
                </a:solidFill>
                <a:latin typeface="楷体_GB2312" pitchFamily="49" charset="-122"/>
                <a:ea typeface="楷体_GB2312" pitchFamily="49" charset="-122"/>
              </a:rPr>
              <a:t>内涵、外延、属性</a:t>
            </a:r>
            <a:endParaRPr lang="zh-CN" altLang="en-US" sz="2400" b="1">
              <a:solidFill>
                <a:srgbClr val="0000FF"/>
              </a:solidFill>
              <a:latin typeface="楷体_GB2312" pitchFamily="49" charset="-122"/>
              <a:ea typeface="楷体_GB2312" pitchFamily="49" charset="-122"/>
            </a:endParaRPr>
          </a:p>
        </p:txBody>
      </p:sp>
      <p:sp>
        <p:nvSpPr>
          <p:cNvPr id="2" name="文本框 1"/>
          <p:cNvSpPr txBox="1"/>
          <p:nvPr/>
        </p:nvSpPr>
        <p:spPr>
          <a:xfrm>
            <a:off x="4404360" y="4795520"/>
            <a:ext cx="3383280" cy="755650"/>
          </a:xfrm>
          <a:prstGeom prst="rect">
            <a:avLst/>
          </a:prstGeom>
          <a:noFill/>
        </p:spPr>
        <p:txBody>
          <a:bodyPr wrap="none" rtlCol="0" anchor="t">
            <a:spAutoFit/>
          </a:bodyPr>
          <a:lstStyle/>
          <a:p>
            <a:pPr>
              <a:lnSpc>
                <a:spcPct val="120000"/>
              </a:lnSpc>
            </a:pPr>
            <a:r>
              <a:rPr lang="zh-CN" altLang="en-US" sz="3600" b="1">
                <a:solidFill>
                  <a:srgbClr val="FF0000"/>
                </a:solidFill>
                <a:latin typeface="微软雅黑" panose="020b0503020204020204" charset="-122"/>
                <a:ea typeface="微软雅黑"/>
                <a:cs typeface="Arial" panose="020b0604020202020204" pitchFamily="34" charset="0"/>
                <a:sym typeface="+mn-ea"/>
              </a:rPr>
              <a:t>“层次切分法”</a:t>
            </a:r>
            <a:endParaRPr lang="zh-CN" altLang="en-US" smtClean="0">
              <a:solidFill>
                <a:schemeClr val="tx1">
                  <a:lumMod val="75000"/>
                  <a:lumOff val="25000"/>
                </a:schemeClr>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三、说明类语段</a:t>
            </a:r>
            <a:endParaRPr lang="zh-CN" altLang="en-US" sz="2800" b="1">
              <a:solidFill>
                <a:schemeClr val="accent4">
                  <a:lumMod val="100000"/>
                </a:schemeClr>
              </a:solidFill>
            </a:endParaRPr>
          </a:p>
        </p:txBody>
      </p:sp>
      <p:sp>
        <p:nvSpPr>
          <p:cNvPr id="3" name="Rectangle 49"/>
          <p:cNvSpPr/>
          <p:nvPr/>
        </p:nvSpPr>
        <p:spPr>
          <a:xfrm>
            <a:off x="669290" y="1056005"/>
            <a:ext cx="10853420" cy="3120390"/>
          </a:xfrm>
          <a:prstGeom prst="rect">
            <a:avLst/>
          </a:prstGeom>
        </p:spPr>
        <p:txBody>
          <a:bodyPr wrap="square"/>
          <a:lstStyle/>
          <a:p>
            <a:pPr>
              <a:lnSpc>
                <a:spcPct val="100000"/>
              </a:lnSpc>
            </a:pPr>
            <a:r>
              <a:rPr sz="2400"/>
              <a:t>请筛选下列材料信息，压缩成一段文字，不超过40字。</a:t>
            </a:r>
            <a:endParaRPr sz="2400"/>
          </a:p>
          <a:p>
            <a:pPr>
              <a:lnSpc>
                <a:spcPct val="100000"/>
              </a:lnSpc>
            </a:pPr>
            <a:r>
              <a:rPr sz="2400"/>
              <a:t>　　粤剧起源于明代，深受昆曲、南戏的影响，清朝顺治之后，以梆子、皮黄为基础，融合弋阳腔、昆曲之长，吸收了南音等广东民间曲调，逐渐发展成为南方的一大剧种。它的唱腔丰富，以梆子、二黄为主，兼用民间说唱音乐。唱有大喉、平喉、子喉之分，调有正线、反线和乙反线之别。伴奏乐器原只有二弦、高胡等民族乐器，后来加进了小提琴等西洋乐器，对增强戏剧效果，起到了很好的作用。粤剧的行当，原只有生、旦、丑、末、净等十个，后来生角又演变为文武生、武生、小武等。粤剧是最能体现广东特色的剧种。</a:t>
            </a:r>
            <a:endParaRPr sz="2400"/>
          </a:p>
        </p:txBody>
      </p:sp>
      <p:sp>
        <p:nvSpPr>
          <p:cNvPr id="18436" name="Oval 7"/>
          <p:cNvSpPr/>
          <p:nvPr/>
        </p:nvSpPr>
        <p:spPr>
          <a:xfrm>
            <a:off x="1295400" y="1363980"/>
            <a:ext cx="772160"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2067560" y="917575"/>
            <a:ext cx="1407160" cy="534035"/>
          </a:xfrm>
          <a:prstGeom prst="rect">
            <a:avLst/>
          </a:prstGeom>
          <a:noFill/>
        </p:spPr>
        <p:txBody>
          <a:bodyPr wrap="none" rtlCol="0" anchor="t">
            <a:spAutoFit/>
            <a:scene3d>
              <a:camera prst="orthographicFront"/>
              <a:lightRig rig="threePt" dir="t"/>
            </a:scene3d>
          </a:bodyPr>
          <a:lstStyle/>
          <a:p>
            <a:pPr>
              <a:lnSpc>
                <a:spcPct val="120000"/>
              </a:lnSpc>
            </a:pP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rPr>
              <a:t>中心事物</a:t>
            </a:r>
            <a:endParaRPr lang="zh-CN" altLang="en-US" sz="2400" b="1" smtClean="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nvSpPr>
        <p:spPr>
          <a:xfrm>
            <a:off x="2282825" y="2187575"/>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6" name="文本框 5"/>
          <p:cNvSpPr txBox="1"/>
          <p:nvPr/>
        </p:nvSpPr>
        <p:spPr>
          <a:xfrm>
            <a:off x="8989060" y="982980"/>
            <a:ext cx="792480" cy="534035"/>
          </a:xfrm>
          <a:prstGeom prst="rect">
            <a:avLst/>
          </a:prstGeom>
          <a:noFill/>
        </p:spPr>
        <p:txBody>
          <a:bodyPr wrap="none" rtlCol="0" anchor="t">
            <a:spAutoFit/>
            <a:scene3d>
              <a:camera prst="orthographicFront"/>
              <a:lightRig rig="threePt" dir="t"/>
            </a:scene3d>
          </a:bodyPr>
          <a:lstStyle/>
          <a:p>
            <a:pPr>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起源</a:t>
            </a:r>
            <a:endParaRPr lang="zh-CN" altLang="en-US" sz="240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7" name="文本框 6"/>
          <p:cNvSpPr txBox="1"/>
          <p:nvPr/>
        </p:nvSpPr>
        <p:spPr>
          <a:xfrm>
            <a:off x="7156450" y="2502535"/>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8" name="文本框 7"/>
          <p:cNvSpPr txBox="1"/>
          <p:nvPr/>
        </p:nvSpPr>
        <p:spPr>
          <a:xfrm>
            <a:off x="5616575" y="2187575"/>
            <a:ext cx="792480" cy="534035"/>
          </a:xfrm>
          <a:prstGeom prst="rect">
            <a:avLst/>
          </a:prstGeom>
          <a:noFill/>
        </p:spPr>
        <p:txBody>
          <a:bodyPr wrap="none" rtlCol="0" anchor="t">
            <a:spAutoFit/>
            <a:scene3d>
              <a:camera prst="orthographicFront"/>
              <a:lightRig rig="threePt" dir="t"/>
            </a:scene3d>
          </a:bodyPr>
          <a:lstStyle/>
          <a:p>
            <a:pPr algn="l">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唱腔</a:t>
            </a:r>
            <a:endPar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9" name="文本框 8"/>
          <p:cNvSpPr txBox="1"/>
          <p:nvPr/>
        </p:nvSpPr>
        <p:spPr>
          <a:xfrm>
            <a:off x="11522710" y="296291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10" name="文本框 9"/>
          <p:cNvSpPr txBox="1"/>
          <p:nvPr/>
        </p:nvSpPr>
        <p:spPr>
          <a:xfrm>
            <a:off x="10410825" y="2349500"/>
            <a:ext cx="1402080" cy="534035"/>
          </a:xfrm>
          <a:prstGeom prst="rect">
            <a:avLst/>
          </a:prstGeom>
          <a:noFill/>
        </p:spPr>
        <p:txBody>
          <a:bodyPr wrap="none" rtlCol="0" anchor="t">
            <a:spAutoFit/>
            <a:scene3d>
              <a:camera prst="orthographicFront"/>
              <a:lightRig rig="threePt" dir="t"/>
            </a:scene3d>
          </a:bodyPr>
          <a:lstStyle/>
          <a:p>
            <a:pPr algn="l">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伴奏乐器</a:t>
            </a:r>
            <a:endPar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11" name="文本框 10"/>
          <p:cNvSpPr txBox="1"/>
          <p:nvPr/>
        </p:nvSpPr>
        <p:spPr>
          <a:xfrm>
            <a:off x="2282825" y="357886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12" name="文本框 11"/>
          <p:cNvSpPr txBox="1"/>
          <p:nvPr/>
        </p:nvSpPr>
        <p:spPr>
          <a:xfrm>
            <a:off x="7156450" y="3162300"/>
            <a:ext cx="792480" cy="534035"/>
          </a:xfrm>
          <a:prstGeom prst="rect">
            <a:avLst/>
          </a:prstGeom>
          <a:noFill/>
        </p:spPr>
        <p:txBody>
          <a:bodyPr wrap="none" rtlCol="0" anchor="t">
            <a:spAutoFit/>
            <a:scene3d>
              <a:camera prst="orthographicFront"/>
              <a:lightRig rig="threePt" dir="t"/>
            </a:scene3d>
          </a:bodyPr>
          <a:lstStyle/>
          <a:p>
            <a:pPr algn="l">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行当</a:t>
            </a:r>
            <a:endPar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13" name="文本框 12"/>
          <p:cNvSpPr txBox="1"/>
          <p:nvPr/>
        </p:nvSpPr>
        <p:spPr>
          <a:xfrm>
            <a:off x="2067560" y="4467860"/>
            <a:ext cx="8531225" cy="1420495"/>
          </a:xfrm>
          <a:prstGeom prst="rect">
            <a:avLst/>
          </a:prstGeom>
          <a:noFill/>
        </p:spPr>
        <p:txBody>
          <a:bodyPr wrap="square" rtlCol="0" anchor="t">
            <a:spAutoFit/>
          </a:bodyPr>
          <a:lstStyle/>
          <a:p>
            <a:pPr>
              <a:lnSpc>
                <a:spcPct val="120000"/>
              </a:lnSpc>
            </a:pPr>
            <a:r>
              <a:rPr lang="zh-CN" altLang="en-US" sz="2400" smtClean="0">
                <a:solidFill>
                  <a:srgbClr val="FF0000"/>
                </a:solidFill>
              </a:rPr>
              <a:t>粤剧是一种起源于明代，受昆曲及南戏影响，南方德一大剧种。它的唱腔以梆子、二黄为主。伴奏乐器有二弦、高胡和小提琴等。行当有生、旦、丑、末、净等十多个。</a:t>
            </a:r>
            <a:endParaRPr lang="zh-CN" altLang="en-US" sz="2400"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ppt_x"/>
                                          </p:val>
                                        </p:tav>
                                        <p:tav tm="100000">
                                          <p:val>
                                            <p:strVal val="#ppt_x"/>
                                          </p:val>
                                        </p:tav>
                                      </p:tavLst>
                                    </p:anim>
                                    <p:anim calcmode="lin" valueType="num">
                                      <p:cBhvr additive="base">
                                        <p:cTn id="5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ppt_x"/>
                                          </p:val>
                                        </p:tav>
                                        <p:tav tm="100000">
                                          <p:val>
                                            <p:strVal val="#ppt_x"/>
                                          </p:val>
                                        </p:tav>
                                      </p:tavLst>
                                    </p:anim>
                                    <p:anim calcmode="lin" valueType="num">
                                      <p:cBhvr additive="base">
                                        <p:cTn id="6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5" grpId="0"/>
      <p:bldP spid="6" grpId="0"/>
      <p:bldP spid="7" grpId="0"/>
      <p:bldP spid="8" grpId="0"/>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三、说明类语段</a:t>
            </a:r>
            <a:endParaRPr lang="zh-CN" altLang="en-US" sz="2800" b="1">
              <a:solidFill>
                <a:schemeClr val="accent4">
                  <a:lumMod val="100000"/>
                </a:schemeClr>
              </a:solidFill>
            </a:endParaRPr>
          </a:p>
        </p:txBody>
      </p:sp>
      <p:sp>
        <p:nvSpPr>
          <p:cNvPr id="3" name="Rectangle 49"/>
          <p:cNvSpPr/>
          <p:nvPr/>
        </p:nvSpPr>
        <p:spPr>
          <a:xfrm>
            <a:off x="669290" y="1056005"/>
            <a:ext cx="10853420" cy="3120390"/>
          </a:xfrm>
          <a:prstGeom prst="rect">
            <a:avLst/>
          </a:prstGeom>
        </p:spPr>
        <p:txBody>
          <a:bodyPr wrap="square"/>
          <a:lstStyle/>
          <a:p>
            <a:pPr>
              <a:lnSpc>
                <a:spcPct val="100000"/>
              </a:lnSpc>
            </a:pPr>
            <a:r>
              <a:rPr sz="2400"/>
              <a:t>概括下面一段文字的主要意思，不超过30个字。</a:t>
            </a:r>
            <a:br>
              <a:rPr sz="2400"/>
            </a:br>
            <a:r>
              <a:rPr sz="2400"/>
              <a:t>    细菌虽然小得肉眼看不见，但它们在分解枯枝败叶的过程中确实起了关键性的作用。它们能将吸收二氧化碳和其他养分而长成的树干与枝叶，再分解成二氧化碳释放到大气中。若没有细菌的存在，那么地球上的二氧化碳只能维持植物利用40年，因为碳素将被锁定在植物体内而不能参与到植物循环中去。由于细菌的这种作用，维持了整片森林甚至整个地球的盎然的绿意。 </a:t>
            </a:r>
            <a:endParaRPr sz="2400"/>
          </a:p>
        </p:txBody>
      </p:sp>
      <p:sp>
        <p:nvSpPr>
          <p:cNvPr id="18436" name="Oval 7"/>
          <p:cNvSpPr/>
          <p:nvPr/>
        </p:nvSpPr>
        <p:spPr>
          <a:xfrm>
            <a:off x="1047750" y="1374140"/>
            <a:ext cx="772160"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1929130" y="1056005"/>
            <a:ext cx="1407160" cy="534035"/>
          </a:xfrm>
          <a:prstGeom prst="rect">
            <a:avLst/>
          </a:prstGeom>
          <a:noFill/>
        </p:spPr>
        <p:txBody>
          <a:bodyPr wrap="none" rtlCol="0" anchor="t">
            <a:spAutoFit/>
            <a:scene3d>
              <a:camera prst="orthographicFront"/>
              <a:lightRig rig="threePt" dir="t"/>
            </a:scene3d>
          </a:bodyPr>
          <a:lstStyle/>
          <a:p>
            <a:pPr>
              <a:lnSpc>
                <a:spcPct val="120000"/>
              </a:lnSpc>
            </a:pP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rPr>
              <a:t>中心事物</a:t>
            </a:r>
            <a:endParaRPr lang="zh-CN" altLang="en-US" sz="2400" b="1" smtClean="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nvSpPr>
        <p:spPr>
          <a:xfrm>
            <a:off x="1668780" y="172720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6" name="文本框 5"/>
          <p:cNvSpPr txBox="1"/>
          <p:nvPr/>
        </p:nvSpPr>
        <p:spPr>
          <a:xfrm>
            <a:off x="8989060" y="982980"/>
            <a:ext cx="1097280" cy="534035"/>
          </a:xfrm>
          <a:prstGeom prst="rect">
            <a:avLst/>
          </a:prstGeom>
          <a:noFill/>
        </p:spPr>
        <p:txBody>
          <a:bodyPr wrap="none" rtlCol="0" anchor="t">
            <a:spAutoFit/>
            <a:scene3d>
              <a:camera prst="orthographicFront"/>
              <a:lightRig rig="threePt" dir="t"/>
            </a:scene3d>
          </a:bodyPr>
          <a:lstStyle/>
          <a:p>
            <a:pPr>
              <a:lnSpc>
                <a:spcPct val="120000"/>
              </a:lnSpc>
            </a:pPr>
            <a:r>
              <a:rPr lang="zh-CN" altLang="en-US" sz="240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作用一</a:t>
            </a:r>
            <a:endParaRPr lang="zh-CN" altLang="en-US" sz="240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7" name="文本框 6"/>
          <p:cNvSpPr txBox="1"/>
          <p:nvPr/>
        </p:nvSpPr>
        <p:spPr>
          <a:xfrm>
            <a:off x="3211195" y="2187575"/>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8" name="文本框 7"/>
          <p:cNvSpPr txBox="1"/>
          <p:nvPr/>
        </p:nvSpPr>
        <p:spPr>
          <a:xfrm>
            <a:off x="7574280" y="1727200"/>
            <a:ext cx="1097280" cy="534035"/>
          </a:xfrm>
          <a:prstGeom prst="rect">
            <a:avLst/>
          </a:prstGeom>
          <a:noFill/>
        </p:spPr>
        <p:txBody>
          <a:bodyPr wrap="none" rtlCol="0" anchor="t">
            <a:spAutoFit/>
            <a:scene3d>
              <a:camera prst="orthographicFront"/>
              <a:lightRig rig="threePt" dir="t"/>
            </a:scene3d>
          </a:bodyPr>
          <a:lstStyle/>
          <a:p>
            <a:pPr algn="l">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作用二</a:t>
            </a:r>
            <a:endPar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10" name="文本框 9"/>
          <p:cNvSpPr txBox="1"/>
          <p:nvPr/>
        </p:nvSpPr>
        <p:spPr>
          <a:xfrm>
            <a:off x="8195945" y="2863215"/>
            <a:ext cx="1097280" cy="534035"/>
          </a:xfrm>
          <a:prstGeom prst="rect">
            <a:avLst/>
          </a:prstGeom>
          <a:noFill/>
        </p:spPr>
        <p:txBody>
          <a:bodyPr wrap="none" rtlCol="0" anchor="t">
            <a:spAutoFit/>
            <a:scene3d>
              <a:camera prst="orthographicFront"/>
              <a:lightRig rig="threePt" dir="t"/>
            </a:scene3d>
          </a:bodyPr>
          <a:lstStyle/>
          <a:p>
            <a:pPr algn="l">
              <a:lnSpc>
                <a:spcPct val="120000"/>
              </a:lnSpc>
            </a:pPr>
            <a:r>
              <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rPr>
              <a:t>作用三</a:t>
            </a:r>
            <a:endParaRPr lang="zh-CN" altLang="en-US" sz="24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a:cs typeface="Arial" panose="020b0604020202020204" pitchFamily="34" charset="0"/>
              <a:sym typeface="+mn-ea"/>
            </a:endParaRPr>
          </a:p>
        </p:txBody>
      </p:sp>
      <p:sp>
        <p:nvSpPr>
          <p:cNvPr id="13" name="文本框 12"/>
          <p:cNvSpPr txBox="1"/>
          <p:nvPr/>
        </p:nvSpPr>
        <p:spPr>
          <a:xfrm>
            <a:off x="1395095" y="3397250"/>
            <a:ext cx="8531225" cy="977265"/>
          </a:xfrm>
          <a:prstGeom prst="rect">
            <a:avLst/>
          </a:prstGeom>
          <a:noFill/>
        </p:spPr>
        <p:txBody>
          <a:bodyPr wrap="square" rtlCol="0" anchor="t">
            <a:spAutoFit/>
          </a:bodyPr>
          <a:lstStyle/>
          <a:p>
            <a:pPr>
              <a:lnSpc>
                <a:spcPct val="120000"/>
              </a:lnSpc>
            </a:pPr>
            <a:r>
              <a:rPr lang="zh-CN" altLang="en-US" sz="2400" smtClean="0">
                <a:solidFill>
                  <a:srgbClr val="FF0000"/>
                </a:solidFill>
              </a:rPr>
              <a:t>细菌能分解枯树败叶，并释放出二氧化碳，维持整个地球的盎然绿意。</a:t>
            </a:r>
            <a:endParaRPr lang="zh-CN" altLang="en-US" sz="2400"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5" grpId="0"/>
      <p:bldP spid="6" grpId="0"/>
      <p:bldP spid="7" grpId="0"/>
      <p:bldP spid="8" grpId="0"/>
      <p:bldP spid="10" grpId="0"/>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三、说明类语段</a:t>
            </a:r>
            <a:endParaRPr lang="zh-CN" altLang="en-US" sz="2800" b="1">
              <a:solidFill>
                <a:schemeClr val="accent4">
                  <a:lumMod val="100000"/>
                </a:schemeClr>
              </a:solidFill>
            </a:endParaRPr>
          </a:p>
        </p:txBody>
      </p:sp>
      <p:sp>
        <p:nvSpPr>
          <p:cNvPr id="3" name="Rectangle 49"/>
          <p:cNvSpPr/>
          <p:nvPr/>
        </p:nvSpPr>
        <p:spPr>
          <a:xfrm>
            <a:off x="669290" y="1056005"/>
            <a:ext cx="10853420" cy="3930650"/>
          </a:xfrm>
          <a:prstGeom prst="rect">
            <a:avLst/>
          </a:prstGeom>
        </p:spPr>
        <p:txBody>
          <a:bodyPr wrap="square"/>
          <a:lstStyle/>
          <a:p>
            <a:pPr>
              <a:lnSpc>
                <a:spcPct val="100000"/>
              </a:lnSpc>
            </a:pPr>
            <a:r>
              <a:rPr sz="2400"/>
              <a:t>概括下面一段材料的主要内容。（不超过48字）（4分）</a:t>
            </a:r>
            <a:endParaRPr sz="2400"/>
          </a:p>
          <a:p>
            <a:pPr>
              <a:lnSpc>
                <a:spcPct val="100000"/>
              </a:lnSpc>
            </a:pPr>
            <a:r>
              <a:rPr sz="2400"/>
              <a:t>钛合金强度大，重量轻，耐热性能好，适用于船只、汽车、航空航天工业，被人们视为未来材料，新型波音777客机采用了约9%的钛合金材料。然而，钛合金的加工难度极大，如加工一个钛合金船用涡轮压缩机轮需要50个小时，而加工一个铝合金的同样部件仅需5个小时。德国布伦瑞克大学的科学家采用了一种专门热处理方法，将氢原子渗入材料，掺氢的钛合金相对软化。对软化的钛合金进行切削加工，加工设备所承受的机械和热负载明显降低，切削力仅需过去的50%，大大降低了加工成本。加工完毕后，再经专门的热处理工序，材料的特性则回到原先状态。科学家称，该方法非常适用于大批量的钛合金铸件加工。</a:t>
            </a:r>
            <a:endParaRPr sz="2400"/>
          </a:p>
        </p:txBody>
      </p:sp>
      <p:sp>
        <p:nvSpPr>
          <p:cNvPr id="18436" name="Oval 7"/>
          <p:cNvSpPr/>
          <p:nvPr/>
        </p:nvSpPr>
        <p:spPr>
          <a:xfrm>
            <a:off x="669290" y="1344930"/>
            <a:ext cx="991235"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文本框 3"/>
          <p:cNvSpPr txBox="1"/>
          <p:nvPr/>
        </p:nvSpPr>
        <p:spPr>
          <a:xfrm>
            <a:off x="4311650" y="612140"/>
            <a:ext cx="1407160" cy="534035"/>
          </a:xfrm>
          <a:prstGeom prst="rect">
            <a:avLst/>
          </a:prstGeom>
          <a:noFill/>
        </p:spPr>
        <p:txBody>
          <a:bodyPr wrap="none" rtlCol="0" anchor="t">
            <a:spAutoFit/>
            <a:scene3d>
              <a:camera prst="orthographicFront"/>
              <a:lightRig rig="threePt" dir="t"/>
            </a:scene3d>
          </a:bodyPr>
          <a:lstStyle/>
          <a:p>
            <a:pPr>
              <a:lnSpc>
                <a:spcPct val="120000"/>
              </a:lnSpc>
            </a:pP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rPr>
              <a:t>中心事物</a:t>
            </a:r>
            <a:endParaRPr lang="zh-CN" altLang="en-US" sz="2400" b="1" smtClean="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nvSpPr>
        <p:spPr>
          <a:xfrm>
            <a:off x="8989060" y="180086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7" name="文本框 6"/>
          <p:cNvSpPr txBox="1"/>
          <p:nvPr/>
        </p:nvSpPr>
        <p:spPr>
          <a:xfrm>
            <a:off x="5505450" y="2513965"/>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13" name="文本框 12"/>
          <p:cNvSpPr txBox="1"/>
          <p:nvPr/>
        </p:nvSpPr>
        <p:spPr>
          <a:xfrm>
            <a:off x="1265555" y="4986655"/>
            <a:ext cx="8531225" cy="977265"/>
          </a:xfrm>
          <a:prstGeom prst="rect">
            <a:avLst/>
          </a:prstGeom>
          <a:noFill/>
        </p:spPr>
        <p:txBody>
          <a:bodyPr wrap="square" rtlCol="0" anchor="t">
            <a:spAutoFit/>
          </a:bodyPr>
          <a:lstStyle/>
          <a:p>
            <a:pPr>
              <a:lnSpc>
                <a:spcPct val="120000"/>
              </a:lnSpc>
            </a:pPr>
            <a:r>
              <a:rPr lang="zh-CN" altLang="en-US" sz="2400" smtClean="0">
                <a:solidFill>
                  <a:srgbClr val="FF0000"/>
                </a:solidFill>
              </a:rPr>
              <a:t>钛合金强度大，重量轻，耐热性能好，但加工难度大，德国科学家采用专门热处理方法降低其加工难度及成本。</a:t>
            </a:r>
            <a:endParaRPr lang="zh-CN" altLang="en-US" sz="2400" smtClean="0">
              <a:solidFill>
                <a:srgbClr val="FF0000"/>
              </a:solidFill>
            </a:endParaRPr>
          </a:p>
        </p:txBody>
      </p:sp>
      <p:sp>
        <p:nvSpPr>
          <p:cNvPr id="2" name="Oval 7"/>
          <p:cNvSpPr/>
          <p:nvPr/>
        </p:nvSpPr>
        <p:spPr>
          <a:xfrm>
            <a:off x="1047750" y="2144395"/>
            <a:ext cx="195008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9" name="文本框 8"/>
          <p:cNvSpPr txBox="1"/>
          <p:nvPr/>
        </p:nvSpPr>
        <p:spPr>
          <a:xfrm>
            <a:off x="3464560" y="362966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11" name="Oval 7"/>
          <p:cNvSpPr/>
          <p:nvPr/>
        </p:nvSpPr>
        <p:spPr>
          <a:xfrm>
            <a:off x="828675" y="2914015"/>
            <a:ext cx="1950085" cy="451485"/>
          </a:xfrm>
          <a:prstGeom prst="ellipse">
            <a:avLst/>
          </a:prstGeom>
          <a:noFill/>
          <a:ln w="38100">
            <a:solidFill>
              <a:schemeClr val="accent2">
                <a:lumMod val="5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Oval 7"/>
          <p:cNvSpPr/>
          <p:nvPr/>
        </p:nvSpPr>
        <p:spPr>
          <a:xfrm>
            <a:off x="1514475" y="3638550"/>
            <a:ext cx="1950085" cy="451485"/>
          </a:xfrm>
          <a:prstGeom prst="ellipse">
            <a:avLst/>
          </a:prstGeom>
          <a:noFill/>
          <a:ln w="38100">
            <a:solidFill>
              <a:schemeClr val="accent6">
                <a:lumMod val="75000"/>
                <a:lumOff val="25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4" name="文本框 13"/>
          <p:cNvSpPr txBox="1"/>
          <p:nvPr/>
        </p:nvSpPr>
        <p:spPr>
          <a:xfrm>
            <a:off x="1899285" y="4023360"/>
            <a:ext cx="398780" cy="460375"/>
          </a:xfrm>
          <a:prstGeom prst="rect">
            <a:avLst/>
          </a:prstGeom>
          <a:noFill/>
        </p:spPr>
        <p:txBody>
          <a:bodyPr wrap="none" rtlCol="0">
            <a:spAutoFit/>
          </a:bodyPr>
          <a:lstStyle/>
          <a:p>
            <a:pPr algn="l"/>
            <a:r>
              <a:rPr sz="2400">
                <a:solidFill>
                  <a:schemeClr val="accent1"/>
                </a:solidFill>
                <a:latin typeface="微软雅黑" panose="020b0503020204020204" charset="-122"/>
                <a:ea typeface="微软雅黑"/>
                <a:sym typeface="+mn-ea"/>
              </a:rPr>
              <a:t>║</a:t>
            </a:r>
            <a:endParaRPr lang="zh-CN" altLang="en-US" sz="2400"/>
          </a:p>
        </p:txBody>
      </p:sp>
      <p:sp>
        <p:nvSpPr>
          <p:cNvPr id="15" name="Oval 7"/>
          <p:cNvSpPr/>
          <p:nvPr/>
        </p:nvSpPr>
        <p:spPr>
          <a:xfrm>
            <a:off x="669290" y="4023360"/>
            <a:ext cx="131127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6" name="Oval 7"/>
          <p:cNvSpPr/>
          <p:nvPr/>
        </p:nvSpPr>
        <p:spPr>
          <a:xfrm>
            <a:off x="6106160" y="4023360"/>
            <a:ext cx="131127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1" nodeType="clickEffect">
                                  <p:stCondLst>
                                    <p:cond delay="0"/>
                                  </p:stCondLst>
                                  <p:childTnLst>
                                    <p:set>
                                      <p:cBhvr additive="base">
                                        <p:cTn id="41" dur="1" fill="hold">
                                          <p:stCondLst>
                                            <p:cond delay="0"/>
                                          </p:stCondLst>
                                        </p:cTn>
                                        <p:tgtEl>
                                          <p:spTgt spid="2"/>
                                        </p:tgtEl>
                                        <p:attrNameLst>
                                          <p:attrName>style.visibility</p:attrName>
                                        </p:attrNameLst>
                                      </p:cBhvr>
                                      <p:to>
                                        <p:strVal val="visible"/>
                                      </p:to>
                                    </p:set>
                                    <p:animEffect transition="in" filter="circle(in)">
                                      <p:cBhvr additive="base">
                                        <p:cTn id="42" dur="2000" fill="hold"/>
                                        <p:tgtEl>
                                          <p:spTgt spid="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6" presetClass="entr" presetSubtype="16" fill="hold" grpId="1" nodeType="clickEffect">
                                  <p:stCondLst>
                                    <p:cond delay="0"/>
                                  </p:stCondLst>
                                  <p:childTnLst>
                                    <p:set>
                                      <p:cBhvr additive="base">
                                        <p:cTn id="52" dur="1" fill="hold">
                                          <p:stCondLst>
                                            <p:cond delay="0"/>
                                          </p:stCondLst>
                                        </p:cTn>
                                        <p:tgtEl>
                                          <p:spTgt spid="11"/>
                                        </p:tgtEl>
                                        <p:attrNameLst>
                                          <p:attrName>style.visibility</p:attrName>
                                        </p:attrNameLst>
                                      </p:cBhvr>
                                      <p:to>
                                        <p:strVal val="visible"/>
                                      </p:to>
                                    </p:set>
                                    <p:animEffect transition="in" filter="circle(in)">
                                      <p:cBhvr additive="base">
                                        <p:cTn id="53" dur="2000" fill="hold"/>
                                        <p:tgtEl>
                                          <p:spTgt spid="11"/>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6" presetClass="entr" presetSubtype="16" fill="hold" grpId="1" nodeType="clickEffect">
                                  <p:stCondLst>
                                    <p:cond delay="0"/>
                                  </p:stCondLst>
                                  <p:childTnLst>
                                    <p:set>
                                      <p:cBhvr additive="base">
                                        <p:cTn id="57" dur="1" fill="hold">
                                          <p:stCondLst>
                                            <p:cond delay="0"/>
                                          </p:stCondLst>
                                        </p:cTn>
                                        <p:tgtEl>
                                          <p:spTgt spid="12"/>
                                        </p:tgtEl>
                                        <p:attrNameLst>
                                          <p:attrName>style.visibility</p:attrName>
                                        </p:attrNameLst>
                                      </p:cBhvr>
                                      <p:to>
                                        <p:strVal val="visible"/>
                                      </p:to>
                                    </p:set>
                                    <p:animEffect transition="in" filter="circle(in)">
                                      <p:cBhvr additive="base">
                                        <p:cTn id="58" dur="2000" fill="hold"/>
                                        <p:tgtEl>
                                          <p:spTgt spid="12"/>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6" presetClass="entr" presetSubtype="16" fill="hold" grpId="1" nodeType="clickEffect">
                                  <p:stCondLst>
                                    <p:cond delay="0"/>
                                  </p:stCondLst>
                                  <p:childTnLst>
                                    <p:set>
                                      <p:cBhvr additive="base">
                                        <p:cTn id="68" dur="1" fill="hold">
                                          <p:stCondLst>
                                            <p:cond delay="0"/>
                                          </p:stCondLst>
                                        </p:cTn>
                                        <p:tgtEl>
                                          <p:spTgt spid="15"/>
                                        </p:tgtEl>
                                        <p:attrNameLst>
                                          <p:attrName>style.visibility</p:attrName>
                                        </p:attrNameLst>
                                      </p:cBhvr>
                                      <p:to>
                                        <p:strVal val="visible"/>
                                      </p:to>
                                    </p:set>
                                    <p:animEffect transition="in" filter="circle(in)">
                                      <p:cBhvr additive="base">
                                        <p:cTn id="69" dur="2000" fill="hold"/>
                                        <p:tgtEl>
                                          <p:spTgt spid="15"/>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6" presetClass="entr" presetSubtype="16" fill="hold" grpId="1" nodeType="clickEffect">
                                  <p:stCondLst>
                                    <p:cond delay="0"/>
                                  </p:stCondLst>
                                  <p:childTnLst>
                                    <p:set>
                                      <p:cBhvr additive="base">
                                        <p:cTn id="73" dur="1" fill="hold">
                                          <p:stCondLst>
                                            <p:cond delay="0"/>
                                          </p:stCondLst>
                                        </p:cTn>
                                        <p:tgtEl>
                                          <p:spTgt spid="16"/>
                                        </p:tgtEl>
                                        <p:attrNameLst>
                                          <p:attrName>style.visibility</p:attrName>
                                        </p:attrNameLst>
                                      </p:cBhvr>
                                      <p:to>
                                        <p:strVal val="visible"/>
                                      </p:to>
                                    </p:set>
                                    <p:animEffect transition="in" filter="circle(in)">
                                      <p:cBhvr additive="base">
                                        <p:cTn id="74" dur="2000" fill="hold"/>
                                        <p:tgtEl>
                                          <p:spTgt spid="16"/>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4" grpId="0"/>
      <p:bldP spid="5" grpId="0"/>
      <p:bldP spid="7" grpId="0"/>
      <p:bldP spid="13" grpId="0"/>
      <p:bldP spid="2" grpId="1"/>
      <p:bldP spid="9" grpId="0"/>
      <p:bldP spid="11" grpId="1"/>
      <p:bldP spid="12" grpId="1"/>
      <p:bldP spid="14" grpId="0"/>
      <p:bldP spid="15" grpId="1"/>
      <p:bldP spid="16" grpId="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四、描述类语段</a:t>
            </a:r>
            <a:endParaRPr lang="zh-CN" altLang="en-US" sz="2800" b="1">
              <a:solidFill>
                <a:schemeClr val="accent4">
                  <a:lumMod val="100000"/>
                </a:schemeClr>
              </a:solidFill>
            </a:endParaRPr>
          </a:p>
        </p:txBody>
      </p:sp>
      <p:sp>
        <p:nvSpPr>
          <p:cNvPr id="4" name="文本框 3"/>
          <p:cNvSpPr txBox="1"/>
          <p:nvPr/>
        </p:nvSpPr>
        <p:spPr>
          <a:xfrm>
            <a:off x="1437640" y="1203960"/>
            <a:ext cx="8898890" cy="2306955"/>
          </a:xfrm>
          <a:prstGeom prst="rect">
            <a:avLst/>
          </a:prstGeom>
          <a:noFill/>
        </p:spPr>
        <p:txBody>
          <a:bodyPr wrap="square" rtlCol="0" anchor="t">
            <a:spAutoFit/>
          </a:bodyPr>
          <a:lstStyle/>
          <a:p>
            <a:pPr>
              <a:lnSpc>
                <a:spcPct val="150000"/>
              </a:lnSpc>
            </a:pPr>
            <a:r>
              <a:rPr lang="zh-CN" altLang="en-US" sz="2400" smtClean="0">
                <a:solidFill>
                  <a:schemeClr val="tx1"/>
                </a:solidFill>
              </a:rPr>
              <a:t>1.找出对象与描写中心。</a:t>
            </a:r>
            <a:endParaRPr lang="zh-CN" altLang="en-US" sz="2400" smtClean="0">
              <a:solidFill>
                <a:schemeClr val="tx1"/>
              </a:solidFill>
            </a:endParaRPr>
          </a:p>
          <a:p>
            <a:pPr>
              <a:lnSpc>
                <a:spcPct val="150000"/>
              </a:lnSpc>
            </a:pPr>
            <a:r>
              <a:rPr lang="zh-CN" altLang="en-US" sz="2400" smtClean="0">
                <a:solidFill>
                  <a:schemeClr val="tx1"/>
                </a:solidFill>
              </a:rPr>
              <a:t>2.仔细探究描写层面，一一列出来。</a:t>
            </a:r>
            <a:endParaRPr lang="zh-CN" altLang="en-US" sz="2400" smtClean="0">
              <a:solidFill>
                <a:schemeClr val="tx1"/>
              </a:solidFill>
            </a:endParaRPr>
          </a:p>
          <a:p>
            <a:pPr>
              <a:lnSpc>
                <a:spcPct val="150000"/>
              </a:lnSpc>
            </a:pPr>
            <a:r>
              <a:rPr lang="zh-CN" altLang="en-US" sz="2400" smtClean="0">
                <a:solidFill>
                  <a:schemeClr val="tx1"/>
                </a:solidFill>
              </a:rPr>
              <a:t>3.去掉“枝叶”（直接描写与侧面描写），保留主体或要点。</a:t>
            </a:r>
            <a:endParaRPr lang="zh-CN" altLang="en-US" sz="2400" smtClean="0">
              <a:solidFill>
                <a:schemeClr val="tx1"/>
              </a:solidFill>
            </a:endParaRPr>
          </a:p>
          <a:p>
            <a:pPr>
              <a:lnSpc>
                <a:spcPct val="150000"/>
              </a:lnSpc>
            </a:pPr>
            <a:r>
              <a:rPr lang="zh-CN" altLang="en-US" sz="2400" smtClean="0">
                <a:solidFill>
                  <a:schemeClr val="tx1"/>
                </a:solidFill>
              </a:rPr>
              <a:t>4.适当借用文中“定性”的词语，（一般是形容词）</a:t>
            </a:r>
            <a:endParaRPr lang="zh-CN" altLang="en-US" sz="2400" smtClean="0">
              <a:solidFill>
                <a:schemeClr val="tx1"/>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291205" cy="630555"/>
          </a:xfrm>
          <a:prstGeom prst="rect">
            <a:avLst/>
          </a:prstGeom>
          <a:noFill/>
        </p:spPr>
        <p:txBody>
          <a:bodyPr wrap="none" anchor="b" anchorCtr="0">
            <a:noAutofit/>
          </a:bodyPr>
          <a:lstStyle/>
          <a:p>
            <a:pPr algn="l"/>
            <a:r>
              <a:rPr lang="zh-CN" altLang="en-US" sz="2800" b="1">
                <a:solidFill>
                  <a:schemeClr val="accent4">
                    <a:lumMod val="100000"/>
                  </a:schemeClr>
                </a:solidFill>
              </a:rPr>
              <a:t>四、描述类语段</a:t>
            </a:r>
            <a:endParaRPr lang="zh-CN" altLang="en-US" sz="2800" b="1">
              <a:solidFill>
                <a:schemeClr val="accent4">
                  <a:lumMod val="100000"/>
                </a:schemeClr>
              </a:solidFill>
            </a:endParaRPr>
          </a:p>
        </p:txBody>
      </p:sp>
      <p:sp>
        <p:nvSpPr>
          <p:cNvPr id="3" name="Rectangle 49"/>
          <p:cNvSpPr/>
          <p:nvPr/>
        </p:nvSpPr>
        <p:spPr>
          <a:xfrm>
            <a:off x="828040" y="982980"/>
            <a:ext cx="10635615" cy="3354070"/>
          </a:xfrm>
          <a:prstGeom prst="rect">
            <a:avLst/>
          </a:prstGeom>
        </p:spPr>
        <p:txBody>
          <a:bodyPr wrap="square"/>
          <a:lstStyle/>
          <a:p>
            <a:pPr>
              <a:lnSpc>
                <a:spcPct val="100000"/>
              </a:lnSpc>
            </a:pPr>
            <a:r>
              <a:rPr lang="en-US" sz="2400"/>
              <a:t> </a:t>
            </a:r>
            <a:r>
              <a:rPr sz="2400"/>
              <a:t>例</a:t>
            </a:r>
            <a:r>
              <a:rPr lang="zh-CN" sz="2400"/>
              <a:t>：</a:t>
            </a:r>
            <a:r>
              <a:rPr sz="2400"/>
              <a:t>压缩下列语段，字数在40个左右。</a:t>
            </a:r>
            <a:endParaRPr sz="2400"/>
          </a:p>
          <a:p>
            <a:pPr>
              <a:lnSpc>
                <a:spcPct val="100000"/>
              </a:lnSpc>
            </a:pPr>
            <a:r>
              <a:rPr sz="2400"/>
              <a:t>       一到秋天，森林里又换了一番景色。落叶松和各种阔叶树的叶子变成深浅不同的黄色。有些树的叶子都变得火一样红。不落叶的树显得更苍翠了。秋风摆动树林，哗哗的声音好像海边的浪涛。各种山果子都熟了：榛子、野枣、山里红、山葡萄，说也说不完。松鼠忙起来了，它不停地把山果子搬进树洞里去。东北的森林，十月就飞雪了，松鼠不得不早作准备，好度过漫长寒冷的冬天。 </a:t>
            </a:r>
            <a:endParaRPr sz="2400"/>
          </a:p>
        </p:txBody>
      </p:sp>
      <p:sp>
        <p:nvSpPr>
          <p:cNvPr id="2" name="Oval 7"/>
          <p:cNvSpPr/>
          <p:nvPr/>
        </p:nvSpPr>
        <p:spPr>
          <a:xfrm>
            <a:off x="1997075" y="1353185"/>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2914650" y="1353185"/>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5" name="Oval 7"/>
          <p:cNvSpPr/>
          <p:nvPr/>
        </p:nvSpPr>
        <p:spPr>
          <a:xfrm>
            <a:off x="9332595" y="1353185"/>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7055485" y="2094230"/>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4710430" y="2433955"/>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9959340" y="2434590"/>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cxnSp>
        <p:nvCxnSpPr>
          <p:cNvPr id="9" name="直接连接符 8"/>
          <p:cNvCxnSpPr/>
          <p:nvPr/>
        </p:nvCxnSpPr>
        <p:spPr>
          <a:xfrm>
            <a:off x="10341610" y="1794510"/>
            <a:ext cx="1028700" cy="1016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a:off x="968375" y="2094230"/>
            <a:ext cx="1028700" cy="1016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a:off x="5138420" y="2104390"/>
            <a:ext cx="1496060" cy="2413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9478010" y="2885440"/>
            <a:ext cx="1496060" cy="24130"/>
          </a:xfrm>
          <a:prstGeom prst="line">
            <a:avLst/>
          </a:prstGeom>
        </p:spPr>
        <p:style>
          <a:lnRef idx="3">
            <a:schemeClr val="accent2"/>
          </a:lnRef>
          <a:fillRef idx="0">
            <a:schemeClr val="accent2"/>
          </a:fillRef>
          <a:effectRef idx="2">
            <a:schemeClr val="accent2"/>
          </a:effectRef>
          <a:fontRef idx="minor">
            <a:schemeClr val="tx1"/>
          </a:fontRef>
        </p:style>
      </p:cxnSp>
      <p:sp>
        <p:nvSpPr>
          <p:cNvPr id="43015" name="AutoShape 8"/>
          <p:cNvSpPr/>
          <p:nvPr/>
        </p:nvSpPr>
        <p:spPr>
          <a:xfrm>
            <a:off x="6526848" y="199707"/>
            <a:ext cx="2303462" cy="93662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颜色美丽</a:t>
            </a:r>
            <a:endParaRPr lang="zh-CN" altLang="en-US" sz="2800" b="1">
              <a:solidFill>
                <a:srgbClr val="FF3300"/>
              </a:solidFill>
              <a:latin typeface="Arial" panose="020b0604020202020204" pitchFamily="34" charset="0"/>
              <a:ea typeface="宋体" panose="02010600030101010101" pitchFamily="2" charset="-122"/>
            </a:endParaRPr>
          </a:p>
        </p:txBody>
      </p:sp>
      <p:sp>
        <p:nvSpPr>
          <p:cNvPr id="43022" name="AutoShape 15"/>
          <p:cNvSpPr/>
          <p:nvPr/>
        </p:nvSpPr>
        <p:spPr>
          <a:xfrm>
            <a:off x="8653145" y="330708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储备</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3" name="文本框 12"/>
          <p:cNvSpPr txBox="1"/>
          <p:nvPr/>
        </p:nvSpPr>
        <p:spPr>
          <a:xfrm>
            <a:off x="1148715" y="3430270"/>
            <a:ext cx="7482840" cy="977265"/>
          </a:xfrm>
          <a:prstGeom prst="rect">
            <a:avLst/>
          </a:prstGeom>
          <a:noFill/>
        </p:spPr>
        <p:txBody>
          <a:bodyPr wrap="square" rtlCol="0" anchor="t">
            <a:spAutoFit/>
          </a:bodyPr>
          <a:lstStyle/>
          <a:p>
            <a:pPr>
              <a:lnSpc>
                <a:spcPct val="120000"/>
              </a:lnSpc>
            </a:pPr>
            <a:r>
              <a:rPr lang="zh-CN" altLang="en-US" sz="2400" smtClean="0">
                <a:solidFill>
                  <a:srgbClr val="FF0000"/>
                </a:solidFill>
              </a:rPr>
              <a:t>秋天来到了森林，松树木的叶子颜色美丽，各种山果子都熟了，松鼠忙着储备果子。</a:t>
            </a:r>
            <a:endParaRPr lang="zh-CN" altLang="en-US" sz="2400"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2"/>
                                        </p:tgtEl>
                                        <p:attrNameLst>
                                          <p:attrName>style.visibility</p:attrName>
                                        </p:attrNameLst>
                                      </p:cBhvr>
                                      <p:to>
                                        <p:strVal val="visible"/>
                                      </p:to>
                                    </p:set>
                                    <p:animEffect transition="in" filter="circle(in)">
                                      <p:cBhvr additive="base">
                                        <p:cTn id="19" dur="2000" fill="hold"/>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5"/>
                                        </p:tgtEl>
                                        <p:attrNameLst>
                                          <p:attrName>style.visibility</p:attrName>
                                        </p:attrNameLst>
                                      </p:cBhvr>
                                      <p:to>
                                        <p:strVal val="visible"/>
                                      </p:to>
                                    </p:set>
                                    <p:animEffect transition="in" filter="circle(in)">
                                      <p:cBhvr additive="base">
                                        <p:cTn id="29" dur="2000" fill="hold"/>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1" nodeType="clickEffect">
                                  <p:stCondLst>
                                    <p:cond delay="0"/>
                                  </p:stCondLst>
                                  <p:childTnLst>
                                    <p:set>
                                      <p:cBhvr additive="base">
                                        <p:cTn id="33" dur="1" fill="hold">
                                          <p:stCondLst>
                                            <p:cond delay="0"/>
                                          </p:stCondLst>
                                        </p:cTn>
                                        <p:tgtEl>
                                          <p:spTgt spid="6"/>
                                        </p:tgtEl>
                                        <p:attrNameLst>
                                          <p:attrName>style.visibility</p:attrName>
                                        </p:attrNameLst>
                                      </p:cBhvr>
                                      <p:to>
                                        <p:strVal val="visible"/>
                                      </p:to>
                                    </p:set>
                                    <p:animEffect transition="in" filter="circle(in)">
                                      <p:cBhvr additive="base">
                                        <p:cTn id="34" dur="2000" fill="hold"/>
                                        <p:tgtEl>
                                          <p:spTgt spid="6"/>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grpId="1" nodeType="clickEffect">
                                  <p:stCondLst>
                                    <p:cond delay="0"/>
                                  </p:stCondLst>
                                  <p:childTnLst>
                                    <p:set>
                                      <p:cBhvr additive="base">
                                        <p:cTn id="38" dur="1" fill="hold">
                                          <p:stCondLst>
                                            <p:cond delay="0"/>
                                          </p:stCondLst>
                                        </p:cTn>
                                        <p:tgtEl>
                                          <p:spTgt spid="7"/>
                                        </p:tgtEl>
                                        <p:attrNameLst>
                                          <p:attrName>style.visibility</p:attrName>
                                        </p:attrNameLst>
                                      </p:cBhvr>
                                      <p:to>
                                        <p:strVal val="visible"/>
                                      </p:to>
                                    </p:set>
                                    <p:animEffect transition="in" filter="circle(in)">
                                      <p:cBhvr additive="base">
                                        <p:cTn id="39" dur="2000" fill="hold"/>
                                        <p:tgtEl>
                                          <p:spTgt spid="7"/>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6" presetClass="entr" presetSubtype="16" fill="hold" grpId="1" nodeType="clickEffect">
                                  <p:stCondLst>
                                    <p:cond delay="0"/>
                                  </p:stCondLst>
                                  <p:childTnLst>
                                    <p:set>
                                      <p:cBhvr additive="base">
                                        <p:cTn id="43" dur="1" fill="hold">
                                          <p:stCondLst>
                                            <p:cond delay="0"/>
                                          </p:stCondLst>
                                        </p:cTn>
                                        <p:tgtEl>
                                          <p:spTgt spid="8"/>
                                        </p:tgtEl>
                                        <p:attrNameLst>
                                          <p:attrName>style.visibility</p:attrName>
                                        </p:attrNameLst>
                                      </p:cBhvr>
                                      <p:to>
                                        <p:strVal val="visible"/>
                                      </p:to>
                                    </p:set>
                                    <p:animEffect transition="in" filter="circle(in)">
                                      <p:cBhvr additive="base">
                                        <p:cTn id="44" dur="2000" fill="hold"/>
                                        <p:tgtEl>
                                          <p:spTgt spid="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2" fill="hold" grpId="3" nodeType="clickEffect">
                                  <p:stCondLst>
                                    <p:cond delay="0"/>
                                  </p:stCondLst>
                                  <p:childTnLst>
                                    <p:set>
                                      <p:cBhvr additive="base">
                                        <p:cTn id="66" dur="1" fill="hold">
                                          <p:stCondLst>
                                            <p:cond delay="0"/>
                                          </p:stCondLst>
                                        </p:cTn>
                                        <p:tgtEl>
                                          <p:spTgt spid="43015"/>
                                        </p:tgtEl>
                                        <p:attrNameLst>
                                          <p:attrName>style.visibility</p:attrName>
                                        </p:attrNameLst>
                                      </p:cBhvr>
                                      <p:to>
                                        <p:strVal val="visible"/>
                                      </p:to>
                                    </p:set>
                                    <p:anim calcmode="lin" valueType="num">
                                      <p:cBhvr additive="base">
                                        <p:cTn id="67" dur="500" fill="hold"/>
                                        <p:tgtEl>
                                          <p:spTgt spid="43015"/>
                                        </p:tgtEl>
                                        <p:attrNameLst>
                                          <p:attrName>ppt_x</p:attrName>
                                        </p:attrNameLst>
                                      </p:cBhvr>
                                      <p:tavLst>
                                        <p:tav tm="0">
                                          <p:val>
                                            <p:strVal val="1+#ppt_w/2"/>
                                          </p:val>
                                        </p:tav>
                                        <p:tav tm="100000">
                                          <p:val>
                                            <p:strVal val="#ppt_x"/>
                                          </p:val>
                                        </p:tav>
                                      </p:tavLst>
                                    </p:anim>
                                    <p:anim calcmode="lin" valueType="num">
                                      <p:cBhvr additive="base">
                                        <p:cTn id="68"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2" fill="hold" grpId="7" nodeType="clickEffect">
                                  <p:stCondLst>
                                    <p:cond delay="0"/>
                                  </p:stCondLst>
                                  <p:childTnLst>
                                    <p:set>
                                      <p:cBhvr additive="base">
                                        <p:cTn id="78" dur="1" fill="hold">
                                          <p:stCondLst>
                                            <p:cond delay="0"/>
                                          </p:stCondLst>
                                        </p:cTn>
                                        <p:tgtEl>
                                          <p:spTgt spid="43022"/>
                                        </p:tgtEl>
                                        <p:attrNameLst>
                                          <p:attrName>style.visibility</p:attrName>
                                        </p:attrNameLst>
                                      </p:cBhvr>
                                      <p:to>
                                        <p:strVal val="visible"/>
                                      </p:to>
                                    </p:set>
                                    <p:anim calcmode="lin" valueType="num">
                                      <p:cBhvr additive="base">
                                        <p:cTn id="79" dur="500" fill="hold"/>
                                        <p:tgtEl>
                                          <p:spTgt spid="43022"/>
                                        </p:tgtEl>
                                        <p:attrNameLst>
                                          <p:attrName>ppt_x</p:attrName>
                                        </p:attrNameLst>
                                      </p:cBhvr>
                                      <p:tavLst>
                                        <p:tav tm="0">
                                          <p:val>
                                            <p:strVal val="1+#ppt_w/2"/>
                                          </p:val>
                                        </p:tav>
                                        <p:tav tm="100000">
                                          <p:val>
                                            <p:strVal val="#ppt_x"/>
                                          </p:val>
                                        </p:tav>
                                      </p:tavLst>
                                    </p:anim>
                                    <p:anim calcmode="lin" valueType="num">
                                      <p:cBhvr additive="base">
                                        <p:cTn id="80" dur="500" fill="hold"/>
                                        <p:tgtEl>
                                          <p:spTgt spid="43022"/>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ppt_x"/>
                                          </p:val>
                                        </p:tav>
                                        <p:tav tm="100000">
                                          <p:val>
                                            <p:strVal val="#ppt_x"/>
                                          </p:val>
                                        </p:tav>
                                      </p:tavLst>
                                    </p:anim>
                                    <p:anim calcmode="lin" valueType="num">
                                      <p:cBhvr additive="base">
                                        <p:cTn id="8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1"/>
      <p:bldP spid="4" grpId="1"/>
      <p:bldP spid="5" grpId="1"/>
      <p:bldP spid="6" grpId="1"/>
      <p:bldP spid="7" grpId="1"/>
      <p:bldP spid="8" grpId="1"/>
      <p:bldP spid="43015" grpId="3"/>
      <p:bldP spid="43022" grpId="7"/>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定义</a:t>
            </a:r>
            <a:endParaRPr lang="zh-CN" altLang="en-US" sz="2800" b="1">
              <a:solidFill>
                <a:schemeClr val="accent4">
                  <a:lumMod val="100000"/>
                </a:schemeClr>
              </a:solidFill>
            </a:endParaRPr>
          </a:p>
        </p:txBody>
      </p:sp>
      <p:sp>
        <p:nvSpPr>
          <p:cNvPr id="3" name="Rectangle 49"/>
          <p:cNvSpPr/>
          <p:nvPr/>
        </p:nvSpPr>
        <p:spPr>
          <a:xfrm>
            <a:off x="464820" y="982980"/>
            <a:ext cx="10687685" cy="2953385"/>
          </a:xfrm>
          <a:prstGeom prst="rect">
            <a:avLst/>
          </a:prstGeom>
        </p:spPr>
        <p:txBody>
          <a:bodyPr wrap="square"/>
          <a:lstStyle/>
          <a:p>
            <a:pPr>
              <a:lnSpc>
                <a:spcPct val="150000"/>
              </a:lnSpc>
            </a:pPr>
            <a:r>
              <a:rPr sz="2400"/>
              <a:t>“压缩语段”是将内容丰富的长语段，按要求浓缩成语言简洁、意思明了的短语段。其最基本的要求是在把握文段主旨的基础上筛选出语段主要的信息，并将其按要求概括表达出来。压缩语段是将长文读短的基础，是语文阅读的重要能力。主要是考查考生的</a:t>
            </a:r>
            <a:r>
              <a:rPr sz="2400">
                <a:solidFill>
                  <a:srgbClr val="FF0000"/>
                </a:solidFill>
              </a:rPr>
              <a:t>提炼、概括、压缩</a:t>
            </a:r>
            <a:r>
              <a:rPr sz="2400"/>
              <a:t>的能力及</a:t>
            </a:r>
            <a:r>
              <a:rPr sz="2400">
                <a:solidFill>
                  <a:srgbClr val="FF0000"/>
                </a:solidFill>
              </a:rPr>
              <a:t>表述</a:t>
            </a:r>
            <a:r>
              <a:rPr sz="2400"/>
              <a:t>能力。具体表现为三点：</a:t>
            </a:r>
            <a:r>
              <a:rPr sz="2400">
                <a:solidFill>
                  <a:srgbClr val="FF0000"/>
                </a:solidFill>
              </a:rPr>
              <a:t>①对材料的理解，②对材料中相关信息的筛选，③语言概括与表达。</a:t>
            </a:r>
            <a:endParaRPr sz="240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26395" y="1566952"/>
            <a:ext cx="1415772" cy="1569660"/>
          </a:xfrm>
          <a:prstGeom prst="rect">
            <a:avLst/>
          </a:prstGeom>
        </p:spPr>
        <p:txBody>
          <a:bodyPr wrap="none">
            <a:spAutoFit/>
          </a:bodyPr>
          <a:lstStyle/>
          <a:p>
            <a:pPr algn="ctr"/>
            <a:r>
              <a:rPr lang="zh-CN" altLang="en-US"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rPr>
              <a:t>叁</a:t>
            </a:r>
            <a:endParaRPr lang="en-US" altLang="zh-CN"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endParaRPr>
          </a:p>
        </p:txBody>
      </p:sp>
      <p:sp>
        <p:nvSpPr>
          <p:cNvPr id="3" name="文本占位符 2"/>
          <p:cNvSpPr txBox="1"/>
          <p:nvPr/>
        </p:nvSpPr>
        <p:spPr>
          <a:xfrm>
            <a:off x="2009035" y="2246123"/>
            <a:ext cx="5411788" cy="826953"/>
          </a:xfrm>
          <a:prstGeom prst="rect">
            <a:avLst/>
          </a:prstGeom>
        </p:spPr>
        <p:txBody>
          <a:bodyPr anchor="ctr"/>
          <a:lstStyle>
            <a:lvl1pPr marL="0" indent="0" algn="ctr" defTabSz="914400" rtl="0" eaLnBrk="1" latinLnBrk="0" hangingPunct="1">
              <a:lnSpc>
                <a:spcPct val="100000"/>
              </a:lnSpc>
              <a:spcBef>
                <a:spcPct val="0"/>
              </a:spcBef>
              <a:buFont typeface="Arial" panose="020b0604020202020204" pitchFamily="34" charset="0"/>
              <a:buNone/>
              <a:defRPr sz="4400" kern="1200">
                <a:solidFill>
                  <a:srgbClr val="004DA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CN" altLang="en-US" sz="4000">
                <a:solidFill>
                  <a:schemeClr val="tx1"/>
                </a:solidFill>
                <a:latin typeface="郑庆科智雅体(非商用)" panose="02000603000000000000" pitchFamily="2" charset="-122"/>
                <a:ea typeface="郑庆科智雅体(非商用)" panose="02000603000000000000" pitchFamily="2" charset="-122"/>
              </a:rPr>
              <a:t>新闻类压缩</a:t>
            </a:r>
            <a:endParaRPr lang="zh-CN" altLang="en-US" sz="4000">
              <a:solidFill>
                <a:schemeClr val="tx1"/>
              </a:solidFill>
              <a:latin typeface="郑庆科智雅体(非商用)" panose="02000603000000000000" pitchFamily="2" charset="-122"/>
              <a:ea typeface="郑庆科智雅体(非商用)" panose="02000603000000000000" pitchFamily="2" charset="-122"/>
            </a:endParaRPr>
          </a:p>
        </p:txBody>
      </p:sp>
      <p:sp>
        <p:nvSpPr>
          <p:cNvPr id="4" name="矩形 3"/>
          <p:cNvSpPr/>
          <p:nvPr/>
        </p:nvSpPr>
        <p:spPr>
          <a:xfrm>
            <a:off x="3138534" y="2935588"/>
            <a:ext cx="6883652" cy="523220"/>
          </a:xfrm>
          <a:prstGeom prst="rect">
            <a:avLst/>
          </a:prstGeom>
        </p:spPr>
        <p:txBody>
          <a:bodyPr wrap="square">
            <a:spAutoFit/>
          </a:bodyPr>
          <a:lstStyle/>
          <a:p>
            <a:r>
              <a:rPr lang="zh-CN" altLang="en-US" sz="1400">
                <a:latin typeface="郑庆科智雅体(非商用)" panose="02000603000000000000" pitchFamily="2" charset="-122"/>
                <a:ea typeface="郑庆科智雅体(非商用)" panose="02000603000000000000" pitchFamily="2" charset="-122"/>
              </a:rPr>
              <a:t>Lorem ipsum dolor sit amet, consectetuer adipiscing elit.</a:t>
            </a:r>
            <a:endParaRPr lang="zh-CN" altLang="en-US" sz="1400">
              <a:latin typeface="郑庆科智雅体(非商用)" panose="02000603000000000000" pitchFamily="2" charset="-122"/>
              <a:ea typeface="郑庆科智雅体(非商用)" panose="02000603000000000000" pitchFamily="2" charset="-122"/>
            </a:endParaRPr>
          </a:p>
          <a:p>
            <a:r>
              <a:rPr lang="zh-CN" altLang="en-US" sz="1400">
                <a:latin typeface="郑庆科智雅体(非商用)" panose="02000603000000000000" pitchFamily="2" charset="-122"/>
                <a:ea typeface="郑庆科智雅体(非商用)" panose="02000603000000000000" pitchFamily="2" charset="-122"/>
              </a:rPr>
              <a:t>Aenean commodo ligula eget dolor. Aenean massa.</a:t>
            </a:r>
            <a:endParaRPr lang="zh-CN" altLang="en-US" sz="1400">
              <a:latin typeface="郑庆科智雅体(非商用)" panose="02000603000000000000" pitchFamily="2" charset="-122"/>
              <a:ea typeface="郑庆科智雅体(非商用)" panose="02000603000000000000"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nodeType="afterGroup">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定义</a:t>
            </a:r>
            <a:endParaRPr lang="zh-CN" altLang="en-US" sz="2800" b="1">
              <a:solidFill>
                <a:schemeClr val="accent4">
                  <a:lumMod val="100000"/>
                </a:schemeClr>
              </a:solidFill>
            </a:endParaRPr>
          </a:p>
        </p:txBody>
      </p:sp>
      <p:pic>
        <p:nvPicPr>
          <p:cNvPr id="6146" name="Picture 2" descr="C:\Users\131110\Desktop\扩展语句、压缩语段\png\3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93620" y="1502074"/>
            <a:ext cx="2305056" cy="317678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944346" y="1326482"/>
            <a:ext cx="9701684" cy="3878526"/>
            <a:chOff x="1783282" y="4590984"/>
            <a:chExt cx="19403368" cy="7757052"/>
          </a:xfrm>
        </p:grpSpPr>
        <p:grpSp>
          <p:nvGrpSpPr>
            <p:cNvPr id="5" name="组合 4"/>
            <p:cNvGrpSpPr/>
            <p:nvPr/>
          </p:nvGrpSpPr>
          <p:grpSpPr>
            <a:xfrm>
              <a:off x="1783282" y="4590984"/>
              <a:ext cx="9712717" cy="7692788"/>
              <a:chOff x="1783282" y="4590984"/>
              <a:chExt cx="9712717" cy="7692788"/>
            </a:xfrm>
          </p:grpSpPr>
          <p:sp>
            <p:nvSpPr>
              <p:cNvPr id="44" name="TextBox 43"/>
              <p:cNvSpPr txBox="1"/>
              <p:nvPr/>
            </p:nvSpPr>
            <p:spPr>
              <a:xfrm>
                <a:off x="1783282" y="4590984"/>
                <a:ext cx="7159343" cy="1659890"/>
              </a:xfrm>
              <a:prstGeom prst="rect">
                <a:avLst/>
              </a:prstGeom>
              <a:solidFill>
                <a:srgbClr val="FCFBBD"/>
              </a:solidFill>
            </p:spPr>
            <p:txBody>
              <a:bodyPr wrap="square" rtlCol="0">
                <a:spAutoFit/>
              </a:bodyPr>
              <a:lstStyle/>
              <a:p>
                <a:r>
                  <a:rPr lang="zh-CN" altLang="en-US" sz="2400" b="1">
                    <a:latin typeface="楷体" panose="02010609060101010101" pitchFamily="49" charset="-122"/>
                    <a:ea typeface="楷体" panose="02010609060101010101" pitchFamily="49" charset="-122"/>
                  </a:rPr>
                  <a:t>准确概括新闻的主要内容，重点突出，简洁醒目。</a:t>
                </a:r>
                <a:endParaRPr lang="zh-CN" altLang="en-US" sz="2400" b="1">
                  <a:latin typeface="楷体" panose="02010609060101010101" pitchFamily="49" charset="-122"/>
                  <a:ea typeface="楷体" panose="02010609060101010101" pitchFamily="49" charset="-122"/>
                </a:endParaRPr>
              </a:p>
            </p:txBody>
          </p:sp>
          <p:sp>
            <p:nvSpPr>
              <p:cNvPr id="47" name="TextBox 46"/>
              <p:cNvSpPr txBox="1"/>
              <p:nvPr/>
            </p:nvSpPr>
            <p:spPr>
              <a:xfrm>
                <a:off x="1916953" y="7260752"/>
                <a:ext cx="7048102" cy="2397760"/>
              </a:xfrm>
              <a:prstGeom prst="rect">
                <a:avLst/>
              </a:prstGeom>
              <a:solidFill>
                <a:srgbClr val="CEC597">
                  <a:lumMod val="20000"/>
                  <a:lumOff val="80000"/>
                </a:srgb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新闻的第一段或第一句话。文字简要，内容集中，提示新闻要旨。</a:t>
                </a:r>
                <a:endParaRPr lang="zh-CN" altLang="en-US" sz="2400" b="1">
                  <a:latin typeface="楷体" panose="02010609060101010101" pitchFamily="49" charset="-122"/>
                  <a:ea typeface="楷体" panose="02010609060101010101" pitchFamily="49" charset="-122"/>
                </a:endParaRPr>
              </a:p>
            </p:txBody>
          </p:sp>
          <p:sp>
            <p:nvSpPr>
              <p:cNvPr id="53" name="TextBox 52"/>
              <p:cNvSpPr txBox="1"/>
              <p:nvPr/>
            </p:nvSpPr>
            <p:spPr>
              <a:xfrm>
                <a:off x="1847848" y="10623882"/>
                <a:ext cx="8602766" cy="1659890"/>
              </a:xfrm>
              <a:prstGeom prst="rect">
                <a:avLst/>
              </a:prstGeom>
              <a:solidFill>
                <a:srgbClr val="A8CDD7">
                  <a:lumMod val="20000"/>
                  <a:lumOff val="80000"/>
                </a:srgb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新闻的从属部分，常穿插在主体、导语或结语中，可有可无。</a:t>
                </a:r>
                <a:endParaRPr lang="zh-CN" altLang="en-US" sz="2400" b="1">
                  <a:latin typeface="楷体" panose="02010609060101010101" pitchFamily="49" charset="-122"/>
                  <a:ea typeface="楷体" panose="02010609060101010101" pitchFamily="49" charset="-122"/>
                </a:endParaRPr>
              </a:p>
            </p:txBody>
          </p:sp>
          <p:pic>
            <p:nvPicPr>
              <p:cNvPr id="6148" name="Picture 4" descr="C:\Users\131110\Desktop\扩展语句、压缩语段\png\3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7409312">
                <a:off x="9365441" y="4964908"/>
                <a:ext cx="676656" cy="89611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131110\Desktop\扩展语句、压缩语段\png\3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9283820">
                <a:off x="9213687" y="6896777"/>
                <a:ext cx="1408176" cy="27432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131110\Desktop\扩展语句、压缩语段\png\3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03769" y="8605194"/>
                <a:ext cx="1792230" cy="12070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a:off x="12905722" y="4629262"/>
              <a:ext cx="8280928" cy="7718774"/>
              <a:chOff x="12905722" y="4629262"/>
              <a:chExt cx="8280928" cy="7718774"/>
            </a:xfrm>
          </p:grpSpPr>
          <p:sp>
            <p:nvSpPr>
              <p:cNvPr id="50" name="TextBox 49"/>
              <p:cNvSpPr txBox="1"/>
              <p:nvPr/>
            </p:nvSpPr>
            <p:spPr>
              <a:xfrm>
                <a:off x="15494980" y="4629262"/>
                <a:ext cx="5691670" cy="3876040"/>
              </a:xfrm>
              <a:prstGeom prst="rect">
                <a:avLst/>
              </a:prstGeom>
              <a:solidFill>
                <a:srgbClr val="EAEBDE">
                  <a:lumMod val="90000"/>
                </a:srgb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新闻的主要部分，提供更详尽的新闻事实，解释导语阐述的主体或回答导语提出的问题。</a:t>
                </a:r>
                <a:endParaRPr lang="zh-CN" altLang="en-US" sz="2400" b="1">
                  <a:latin typeface="楷体" panose="02010609060101010101" pitchFamily="49" charset="-122"/>
                  <a:ea typeface="楷体" panose="02010609060101010101" pitchFamily="49" charset="-122"/>
                </a:endParaRPr>
              </a:p>
            </p:txBody>
          </p:sp>
          <p:sp>
            <p:nvSpPr>
              <p:cNvPr id="59" name="TextBox 58"/>
              <p:cNvSpPr txBox="1"/>
              <p:nvPr/>
            </p:nvSpPr>
            <p:spPr>
              <a:xfrm>
                <a:off x="13481794" y="9950276"/>
                <a:ext cx="7691451" cy="2397760"/>
              </a:xfrm>
              <a:prstGeom prst="rect">
                <a:avLst/>
              </a:prstGeom>
              <a:solidFill>
                <a:srgbClr val="E2F1CF"/>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新闻的最后一段或一句话，交代事件结果</a:t>
                </a:r>
                <a:r>
                  <a:rPr lang="zh-CN" altLang="en-US" sz="2400" b="1">
                    <a:latin typeface="C-KT" panose="03000509000000000000" pitchFamily="65" charset="-122"/>
                    <a:ea typeface="C-KT" panose="03000509000000000000" pitchFamily="65" charset="-122"/>
                  </a:rPr>
                  <a:t>，</a:t>
                </a:r>
                <a:r>
                  <a:rPr lang="zh-CN" altLang="en-US" sz="2400" b="1">
                    <a:latin typeface="楷体" panose="02010609060101010101" pitchFamily="49" charset="-122"/>
                    <a:ea typeface="楷体" panose="02010609060101010101" pitchFamily="49" charset="-122"/>
                  </a:rPr>
                  <a:t>依内容需要，可有可无。</a:t>
                </a:r>
                <a:endParaRPr lang="zh-CN" altLang="en-US" sz="2400" b="1">
                  <a:latin typeface="楷体" panose="02010609060101010101" pitchFamily="49" charset="-122"/>
                  <a:ea typeface="楷体" panose="02010609060101010101" pitchFamily="49" charset="-122"/>
                </a:endParaRPr>
              </a:p>
            </p:txBody>
          </p:sp>
          <p:pic>
            <p:nvPicPr>
              <p:cNvPr id="6147" name="Picture 3" descr="C:\Users\131110\Desktop\扩展语句、压缩语段\png\35.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20404540">
                <a:off x="12905722" y="9079831"/>
                <a:ext cx="1152144" cy="786384"/>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131110\Desktop\扩展语句、压缩语段\png\34.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3011356" y="7091761"/>
                <a:ext cx="1645926" cy="475488"/>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1000"/>
                                        <p:tgtEl>
                                          <p:spTgt spid="614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6" presetClass="entr" presetSubtype="32"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ou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题型</a:t>
            </a:r>
            <a:endParaRPr lang="zh-CN" altLang="en-US" sz="2800" b="1">
              <a:solidFill>
                <a:schemeClr val="accent4">
                  <a:lumMod val="100000"/>
                </a:schemeClr>
              </a:solidFill>
            </a:endParaRPr>
          </a:p>
        </p:txBody>
      </p:sp>
      <p:sp>
        <p:nvSpPr>
          <p:cNvPr id="3" name="Rectangle 49"/>
          <p:cNvSpPr/>
          <p:nvPr/>
        </p:nvSpPr>
        <p:spPr>
          <a:xfrm>
            <a:off x="811530" y="1160145"/>
            <a:ext cx="10687685" cy="2647315"/>
          </a:xfrm>
          <a:prstGeom prst="rect">
            <a:avLst/>
          </a:prstGeom>
        </p:spPr>
        <p:txBody>
          <a:bodyPr wrap="square"/>
          <a:lstStyle/>
          <a:p>
            <a:pPr>
              <a:lnSpc>
                <a:spcPct val="150000"/>
              </a:lnSpc>
            </a:pPr>
            <a:r>
              <a:rPr sz="2400"/>
              <a:t>1、一句话新闻</a:t>
            </a:r>
            <a:endParaRPr sz="2400"/>
          </a:p>
          <a:p>
            <a:pPr>
              <a:lnSpc>
                <a:spcPct val="150000"/>
              </a:lnSpc>
            </a:pPr>
            <a:r>
              <a:rPr sz="2400"/>
              <a:t>2、拟定标题</a:t>
            </a:r>
            <a:endParaRPr sz="2400"/>
          </a:p>
          <a:p>
            <a:pPr>
              <a:lnSpc>
                <a:spcPct val="150000"/>
              </a:lnSpc>
            </a:pPr>
            <a:r>
              <a:rPr sz="2400"/>
              <a:t>3、拟写导语</a:t>
            </a:r>
            <a:endParaRPr sz="2400"/>
          </a:p>
          <a:p>
            <a:pPr>
              <a:lnSpc>
                <a:spcPct val="150000"/>
              </a:lnSpc>
            </a:pPr>
            <a:r>
              <a:rPr sz="2400"/>
              <a:t>4、概括新闻内容</a:t>
            </a:r>
            <a:endParaRPr sz="2400"/>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一、拟写一句话新闻</a:t>
            </a:r>
            <a:endParaRPr lang="zh-CN" altLang="en-US" sz="2800" b="1">
              <a:solidFill>
                <a:schemeClr val="accent4">
                  <a:lumMod val="100000"/>
                </a:schemeClr>
              </a:solidFill>
            </a:endParaRPr>
          </a:p>
        </p:txBody>
      </p:sp>
      <p:sp>
        <p:nvSpPr>
          <p:cNvPr id="3" name="Rectangle 49"/>
          <p:cNvSpPr/>
          <p:nvPr/>
        </p:nvSpPr>
        <p:spPr>
          <a:xfrm>
            <a:off x="811530" y="1160145"/>
            <a:ext cx="10687685" cy="2647315"/>
          </a:xfrm>
          <a:prstGeom prst="rect">
            <a:avLst/>
          </a:prstGeom>
        </p:spPr>
        <p:txBody>
          <a:bodyPr wrap="square"/>
          <a:lstStyle/>
          <a:p>
            <a:pPr>
              <a:lnSpc>
                <a:spcPct val="150000"/>
              </a:lnSpc>
            </a:pPr>
            <a:r>
              <a:rPr sz="2400"/>
              <a:t>一句话新闻，就是运用一句话，采用简洁的语言表达形式，最大限度地完成报道任务的新闻。它又叫</a:t>
            </a:r>
            <a:r>
              <a:rPr sz="2400">
                <a:solidFill>
                  <a:srgbClr val="FF0000"/>
                </a:solidFill>
              </a:rPr>
              <a:t>标题新闻，却不等同于新闻标题</a:t>
            </a:r>
            <a:r>
              <a:rPr sz="2400"/>
              <a:t>。它要求</a:t>
            </a:r>
            <a:r>
              <a:rPr sz="2400">
                <a:solidFill>
                  <a:srgbClr val="FF0000"/>
                </a:solidFill>
              </a:rPr>
              <a:t>比导语精练，比标题具体丰富。</a:t>
            </a:r>
            <a:endParaRPr sz="2400">
              <a:solidFill>
                <a:srgbClr val="FF0000"/>
              </a:solidFill>
            </a:endParaRPr>
          </a:p>
        </p:txBody>
      </p:sp>
      <p:sp>
        <p:nvSpPr>
          <p:cNvPr id="2" name="文本框 1"/>
          <p:cNvSpPr txBox="1"/>
          <p:nvPr/>
        </p:nvSpPr>
        <p:spPr>
          <a:xfrm>
            <a:off x="2153285" y="3051175"/>
            <a:ext cx="7319010" cy="534035"/>
          </a:xfrm>
          <a:prstGeom prst="rect">
            <a:avLst/>
          </a:prstGeom>
          <a:noFill/>
        </p:spPr>
        <p:txBody>
          <a:bodyPr wrap="square" rtlCol="0" anchor="t">
            <a:spAutoFit/>
          </a:bodyPr>
          <a:lstStyle/>
          <a:p>
            <a:pPr>
              <a:lnSpc>
                <a:spcPct val="120000"/>
              </a:lnSpc>
            </a:pPr>
            <a:r>
              <a:rPr lang="zh-CN" altLang="en-US" sz="2400" b="1" smtClean="0">
                <a:solidFill>
                  <a:srgbClr val="FF0000"/>
                </a:solidFill>
              </a:rPr>
              <a:t>拟定一句话新闻模式：时间+地点+对象+事件</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一、拟写一句话新闻</a:t>
            </a:r>
            <a:endParaRPr lang="zh-CN" altLang="en-US" sz="2800" b="1">
              <a:solidFill>
                <a:schemeClr val="accent4">
                  <a:lumMod val="100000"/>
                </a:schemeClr>
              </a:solidFill>
            </a:endParaRPr>
          </a:p>
        </p:txBody>
      </p:sp>
      <p:sp>
        <p:nvSpPr>
          <p:cNvPr id="3" name="Rectangle 49"/>
          <p:cNvSpPr/>
          <p:nvPr/>
        </p:nvSpPr>
        <p:spPr>
          <a:xfrm>
            <a:off x="811530" y="1160145"/>
            <a:ext cx="10687685" cy="2647315"/>
          </a:xfrm>
          <a:prstGeom prst="rect">
            <a:avLst/>
          </a:prstGeom>
        </p:spPr>
        <p:txBody>
          <a:bodyPr wrap="square"/>
          <a:lstStyle/>
          <a:p>
            <a:pPr>
              <a:lnSpc>
                <a:spcPct val="100000"/>
              </a:lnSpc>
            </a:pPr>
            <a:r>
              <a:rPr sz="2400"/>
              <a:t>根据下面这则消息的内容，拟写一句话新闻。(不超过15个字)(3分)</a:t>
            </a:r>
            <a:endParaRPr sz="2400"/>
          </a:p>
          <a:p>
            <a:pPr>
              <a:lnSpc>
                <a:spcPct val="100000"/>
              </a:lnSpc>
            </a:pPr>
            <a:r>
              <a:rPr sz="2400"/>
              <a:t>       从3月1日开始，不断有消息称法国电信设备厂商阿尔卡特很快将把亏损的手机部门出售给一家中国公司，而这家公司就是南京的熊猫电子集团。受此消息刺激，阿尔卡特的股票走势坚挺，日前，当记者向“熊猫”的高层领导以及通讯业务的相关负责人士求证时，对方很坚决地表示：“至少我们不晓得有这件事存在。”“我没有从我们内部的任何文件上看到或者从同事那里听到收购阿尔卡特的消息。”“熊猫”的董事长秘书陈平女士如是说。</a:t>
            </a:r>
            <a:endParaRPr sz="2400"/>
          </a:p>
        </p:txBody>
      </p:sp>
      <p:sp>
        <p:nvSpPr>
          <p:cNvPr id="2" name="Oval 7"/>
          <p:cNvSpPr/>
          <p:nvPr/>
        </p:nvSpPr>
        <p:spPr>
          <a:xfrm>
            <a:off x="1975485" y="1913890"/>
            <a:ext cx="833755" cy="451485"/>
          </a:xfrm>
          <a:prstGeom prst="ellipse">
            <a:avLst/>
          </a:prstGeom>
          <a:noFill/>
          <a:ln w="38100">
            <a:solidFill>
              <a:schemeClr val="accent5">
                <a:lumMod val="25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5679440" y="2258060"/>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3015" name="AutoShape 8"/>
          <p:cNvSpPr/>
          <p:nvPr/>
        </p:nvSpPr>
        <p:spPr>
          <a:xfrm>
            <a:off x="6526848" y="199707"/>
            <a:ext cx="2303462" cy="93662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时间</a:t>
            </a:r>
            <a:endParaRPr lang="zh-CN" altLang="en-US" sz="2800" b="1">
              <a:solidFill>
                <a:srgbClr val="FF3300"/>
              </a:solidFill>
              <a:latin typeface="Arial" panose="020b0604020202020204" pitchFamily="34" charset="0"/>
              <a:ea typeface="宋体" panose="02010600030101010101" pitchFamily="2" charset="-122"/>
            </a:endParaRPr>
          </a:p>
        </p:txBody>
      </p:sp>
      <p:sp>
        <p:nvSpPr>
          <p:cNvPr id="6" name="Oval 7"/>
          <p:cNvSpPr/>
          <p:nvPr/>
        </p:nvSpPr>
        <p:spPr>
          <a:xfrm>
            <a:off x="2153285" y="2623185"/>
            <a:ext cx="137287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8590280" y="2258060"/>
            <a:ext cx="195453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7964805" y="1462405"/>
            <a:ext cx="137287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9" name="Oval 7"/>
          <p:cNvSpPr/>
          <p:nvPr/>
        </p:nvSpPr>
        <p:spPr>
          <a:xfrm>
            <a:off x="4572635" y="3355975"/>
            <a:ext cx="195453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3022" name="AutoShape 15"/>
          <p:cNvSpPr/>
          <p:nvPr/>
        </p:nvSpPr>
        <p:spPr>
          <a:xfrm>
            <a:off x="7964805" y="3222625"/>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1" name="Oval 7"/>
          <p:cNvSpPr/>
          <p:nvPr/>
        </p:nvSpPr>
        <p:spPr>
          <a:xfrm>
            <a:off x="1870075" y="1462405"/>
            <a:ext cx="83375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Oval 7"/>
          <p:cNvSpPr/>
          <p:nvPr/>
        </p:nvSpPr>
        <p:spPr>
          <a:xfrm>
            <a:off x="9478010" y="3074670"/>
            <a:ext cx="833755" cy="451485"/>
          </a:xfrm>
          <a:prstGeom prst="ellipse">
            <a:avLst/>
          </a:prstGeom>
          <a:noFill/>
          <a:ln w="38100">
            <a:solidFill>
              <a:schemeClr val="bg1"/>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3" name="AutoShape 15"/>
          <p:cNvSpPr/>
          <p:nvPr/>
        </p:nvSpPr>
        <p:spPr>
          <a:xfrm>
            <a:off x="948055" y="280543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4" name="文本框 13"/>
          <p:cNvSpPr txBox="1"/>
          <p:nvPr/>
        </p:nvSpPr>
        <p:spPr>
          <a:xfrm>
            <a:off x="2703830" y="4432300"/>
            <a:ext cx="6842760" cy="534035"/>
          </a:xfrm>
          <a:prstGeom prst="rect">
            <a:avLst/>
          </a:prstGeom>
          <a:noFill/>
        </p:spPr>
        <p:txBody>
          <a:bodyPr wrap="none" rtlCol="0" anchor="t">
            <a:spAutoFit/>
          </a:bodyPr>
          <a:lstStyle/>
          <a:p>
            <a:pPr>
              <a:lnSpc>
                <a:spcPct val="120000"/>
              </a:lnSpc>
            </a:pPr>
            <a:r>
              <a:rPr lang="zh-CN" altLang="en-US" sz="2400" b="1">
                <a:solidFill>
                  <a:srgbClr val="FF0000"/>
                </a:solidFill>
                <a:latin typeface="微软雅黑" panose="020b0503020204020204" charset="-122"/>
                <a:ea typeface="微软雅黑"/>
                <a:cs typeface="Arial" panose="020b0604020202020204" pitchFamily="34" charset="0"/>
                <a:sym typeface="+mn-ea"/>
              </a:rPr>
              <a:t>日前（</a:t>
            </a:r>
            <a:r>
              <a:rPr lang="en-US" altLang="zh-CN" sz="2400" b="1">
                <a:solidFill>
                  <a:srgbClr val="FF0000"/>
                </a:solidFill>
                <a:latin typeface="微软雅黑" panose="020b0503020204020204" charset="-122"/>
                <a:ea typeface="微软雅黑"/>
                <a:cs typeface="Arial" panose="020b0604020202020204" pitchFamily="34" charset="0"/>
                <a:sym typeface="+mn-ea"/>
              </a:rPr>
              <a:t>1</a:t>
            </a:r>
            <a:r>
              <a:rPr lang="zh-CN" altLang="en-US" sz="2400" b="1">
                <a:solidFill>
                  <a:srgbClr val="FF0000"/>
                </a:solidFill>
                <a:latin typeface="微软雅黑" panose="020b0503020204020204" charset="-122"/>
                <a:ea typeface="微软雅黑"/>
                <a:cs typeface="Arial" panose="020b0604020202020204" pitchFamily="34" charset="0"/>
                <a:sym typeface="+mn-ea"/>
              </a:rPr>
              <a:t>）熊猫集团（</a:t>
            </a:r>
            <a:r>
              <a:rPr lang="en-US" altLang="zh-CN" sz="2400" b="1">
                <a:solidFill>
                  <a:srgbClr val="FF0000"/>
                </a:solidFill>
                <a:latin typeface="微软雅黑" panose="020b0503020204020204" charset="-122"/>
                <a:ea typeface="微软雅黑"/>
                <a:cs typeface="Arial" panose="020b0604020202020204" pitchFamily="34" charset="0"/>
                <a:sym typeface="+mn-ea"/>
              </a:rPr>
              <a:t>1</a:t>
            </a:r>
            <a:r>
              <a:rPr lang="zh-CN" altLang="en-US" sz="2400" b="1">
                <a:solidFill>
                  <a:srgbClr val="FF0000"/>
                </a:solidFill>
                <a:latin typeface="微软雅黑" panose="020b0503020204020204" charset="-122"/>
                <a:ea typeface="微软雅黑"/>
                <a:cs typeface="Arial" panose="020b0604020202020204" pitchFamily="34" charset="0"/>
                <a:sym typeface="+mn-ea"/>
              </a:rPr>
              <a:t>）否认收购阿尔卡特（</a:t>
            </a:r>
            <a:r>
              <a:rPr lang="en-US" altLang="zh-CN" sz="2400" b="1">
                <a:solidFill>
                  <a:srgbClr val="FF0000"/>
                </a:solidFill>
                <a:latin typeface="微软雅黑" panose="020b0503020204020204" charset="-122"/>
                <a:ea typeface="微软雅黑"/>
                <a:cs typeface="Arial" panose="020b0604020202020204" pitchFamily="34" charset="0"/>
                <a:sym typeface="+mn-ea"/>
              </a:rPr>
              <a:t>1</a:t>
            </a:r>
            <a:r>
              <a:rPr lang="zh-CN" altLang="en-US" sz="2400" b="1">
                <a:solidFill>
                  <a:srgbClr val="FF0000"/>
                </a:solidFill>
                <a:latin typeface="微软雅黑" panose="020b0503020204020204" charset="-122"/>
                <a:ea typeface="微软雅黑"/>
                <a:cs typeface="Arial" panose="020b0604020202020204" pitchFamily="34" charset="0"/>
                <a:sym typeface="+mn-ea"/>
              </a:rPr>
              <a:t>）</a:t>
            </a:r>
            <a:endParaRPr lang="zh-CN" altLang="en-US" sz="2400" b="1" smtClean="0">
              <a:solidFill>
                <a:srgbClr val="FF0000"/>
              </a:solidFill>
              <a:latin typeface="微软雅黑" panose="020b0503020204020204" charset="-122"/>
              <a:ea typeface="微软雅黑"/>
              <a:cs typeface="Arial" panose="020b0604020202020204" pitchFamily="34" charset="0"/>
              <a:sym typeface="+mn-ea"/>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1"/>
                                        </p:tgtEl>
                                        <p:attrNameLst>
                                          <p:attrName>style.visibility</p:attrName>
                                        </p:attrNameLst>
                                      </p:cBhvr>
                                      <p:to>
                                        <p:strVal val="visible"/>
                                      </p:to>
                                    </p:set>
                                    <p:animEffect transition="in" filter="circle(in)">
                                      <p:cBhvr additive="base">
                                        <p:cTn id="19" dur="2000" fill="hold"/>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3" nodeType="clickEffect">
                                  <p:stCondLst>
                                    <p:cond delay="0"/>
                                  </p:stCondLst>
                                  <p:childTnLst>
                                    <p:set>
                                      <p:cBhvr additive="base">
                                        <p:cTn id="28" dur="1" fill="hold">
                                          <p:stCondLst>
                                            <p:cond delay="0"/>
                                          </p:stCondLst>
                                        </p:cTn>
                                        <p:tgtEl>
                                          <p:spTgt spid="43015"/>
                                        </p:tgtEl>
                                        <p:attrNameLst>
                                          <p:attrName>style.visibility</p:attrName>
                                        </p:attrNameLst>
                                      </p:cBhvr>
                                      <p:to>
                                        <p:strVal val="visible"/>
                                      </p:to>
                                    </p:set>
                                    <p:anim calcmode="lin" valueType="num">
                                      <p:cBhvr additive="base">
                                        <p:cTn id="29" dur="500" fill="hold"/>
                                        <p:tgtEl>
                                          <p:spTgt spid="43015"/>
                                        </p:tgtEl>
                                        <p:attrNameLst>
                                          <p:attrName>ppt_x</p:attrName>
                                        </p:attrNameLst>
                                      </p:cBhvr>
                                      <p:tavLst>
                                        <p:tav tm="0">
                                          <p:val>
                                            <p:strVal val="1+#ppt_w/2"/>
                                          </p:val>
                                        </p:tav>
                                        <p:tav tm="100000">
                                          <p:val>
                                            <p:strVal val="#ppt_x"/>
                                          </p:val>
                                        </p:tav>
                                      </p:tavLst>
                                    </p:anim>
                                    <p:anim calcmode="lin" valueType="num">
                                      <p:cBhvr additive="base">
                                        <p:cTn id="30"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8"/>
                                        </p:tgtEl>
                                        <p:attrNameLst>
                                          <p:attrName>style.visibility</p:attrName>
                                        </p:attrNameLst>
                                      </p:cBhvr>
                                      <p:to>
                                        <p:strVal val="visible"/>
                                      </p:to>
                                    </p:set>
                                    <p:animEffect transition="in" filter="circle(in)">
                                      <p:cBhvr additive="base">
                                        <p:cTn id="35" dur="2000" fill="hold"/>
                                        <p:tgtEl>
                                          <p:spTgt spid="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7"/>
                                        </p:tgtEl>
                                        <p:attrNameLst>
                                          <p:attrName>style.visibility</p:attrName>
                                        </p:attrNameLst>
                                      </p:cBhvr>
                                      <p:to>
                                        <p:strVal val="visible"/>
                                      </p:to>
                                    </p:set>
                                    <p:animEffect transition="in" filter="circle(in)">
                                      <p:cBhvr additive="base">
                                        <p:cTn id="40" dur="2000" fill="hold"/>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1" nodeType="clickEffect">
                                  <p:stCondLst>
                                    <p:cond delay="0"/>
                                  </p:stCondLst>
                                  <p:childTnLst>
                                    <p:set>
                                      <p:cBhvr additive="base">
                                        <p:cTn id="44" dur="1" fill="hold">
                                          <p:stCondLst>
                                            <p:cond delay="0"/>
                                          </p:stCondLst>
                                        </p:cTn>
                                        <p:tgtEl>
                                          <p:spTgt spid="6"/>
                                        </p:tgtEl>
                                        <p:attrNameLst>
                                          <p:attrName>style.visibility</p:attrName>
                                        </p:attrNameLst>
                                      </p:cBhvr>
                                      <p:to>
                                        <p:strVal val="visible"/>
                                      </p:to>
                                    </p:set>
                                    <p:animEffect transition="in" filter="circle(in)">
                                      <p:cBhvr additive="base">
                                        <p:cTn id="45" dur="2000" fill="hold"/>
                                        <p:tgtEl>
                                          <p:spTgt spid="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6" presetClass="entr" presetSubtype="16" fill="hold" grpId="1" nodeType="clickEffect">
                                  <p:stCondLst>
                                    <p:cond delay="0"/>
                                  </p:stCondLst>
                                  <p:childTnLst>
                                    <p:set>
                                      <p:cBhvr additive="base">
                                        <p:cTn id="49" dur="1" fill="hold">
                                          <p:stCondLst>
                                            <p:cond delay="0"/>
                                          </p:stCondLst>
                                        </p:cTn>
                                        <p:tgtEl>
                                          <p:spTgt spid="9"/>
                                        </p:tgtEl>
                                        <p:attrNameLst>
                                          <p:attrName>style.visibility</p:attrName>
                                        </p:attrNameLst>
                                      </p:cBhvr>
                                      <p:to>
                                        <p:strVal val="visible"/>
                                      </p:to>
                                    </p:set>
                                    <p:animEffect transition="in" filter="circle(in)">
                                      <p:cBhvr additive="base">
                                        <p:cTn id="50" dur="2000" fill="hold"/>
                                        <p:tgtEl>
                                          <p:spTgt spid="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2" fill="hold" grpId="7" nodeType="clickEffect">
                                  <p:stCondLst>
                                    <p:cond delay="0"/>
                                  </p:stCondLst>
                                  <p:childTnLst>
                                    <p:set>
                                      <p:cBhvr additive="base">
                                        <p:cTn id="54" dur="1" fill="hold">
                                          <p:stCondLst>
                                            <p:cond delay="0"/>
                                          </p:stCondLst>
                                        </p:cTn>
                                        <p:tgtEl>
                                          <p:spTgt spid="43022"/>
                                        </p:tgtEl>
                                        <p:attrNameLst>
                                          <p:attrName>style.visibility</p:attrName>
                                        </p:attrNameLst>
                                      </p:cBhvr>
                                      <p:to>
                                        <p:strVal val="visible"/>
                                      </p:to>
                                    </p:set>
                                    <p:anim calcmode="lin" valueType="num">
                                      <p:cBhvr additive="base">
                                        <p:cTn id="55" dur="500" fill="hold"/>
                                        <p:tgtEl>
                                          <p:spTgt spid="43022"/>
                                        </p:tgtEl>
                                        <p:attrNameLst>
                                          <p:attrName>ppt_x</p:attrName>
                                        </p:attrNameLst>
                                      </p:cBhvr>
                                      <p:tavLst>
                                        <p:tav tm="0">
                                          <p:val>
                                            <p:strVal val="1+#ppt_w/2"/>
                                          </p:val>
                                        </p:tav>
                                        <p:tav tm="100000">
                                          <p:val>
                                            <p:strVal val="#ppt_x"/>
                                          </p:val>
                                        </p:tav>
                                      </p:tavLst>
                                    </p:anim>
                                    <p:anim calcmode="lin" valueType="num">
                                      <p:cBhvr additive="base">
                                        <p:cTn id="56" dur="500" fill="hold"/>
                                        <p:tgtEl>
                                          <p:spTgt spid="43022"/>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6" presetClass="entr" presetSubtype="16" fill="hold" grpId="1" nodeType="clickEffect">
                                  <p:stCondLst>
                                    <p:cond delay="0"/>
                                  </p:stCondLst>
                                  <p:childTnLst>
                                    <p:set>
                                      <p:cBhvr additive="base">
                                        <p:cTn id="60" dur="1" fill="hold">
                                          <p:stCondLst>
                                            <p:cond delay="0"/>
                                          </p:stCondLst>
                                        </p:cTn>
                                        <p:tgtEl>
                                          <p:spTgt spid="2"/>
                                        </p:tgtEl>
                                        <p:attrNameLst>
                                          <p:attrName>style.visibility</p:attrName>
                                        </p:attrNameLst>
                                      </p:cBhvr>
                                      <p:to>
                                        <p:strVal val="visible"/>
                                      </p:to>
                                    </p:set>
                                    <p:animEffect transition="in" filter="circle(in)">
                                      <p:cBhvr additive="base">
                                        <p:cTn id="61" dur="2000" fill="hold"/>
                                        <p:tgtEl>
                                          <p:spTgt spid="2"/>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6" presetClass="entr" presetSubtype="16" fill="hold" grpId="1" nodeType="clickEffect">
                                  <p:stCondLst>
                                    <p:cond delay="0"/>
                                  </p:stCondLst>
                                  <p:childTnLst>
                                    <p:set>
                                      <p:cBhvr additive="base">
                                        <p:cTn id="65" dur="1" fill="hold">
                                          <p:stCondLst>
                                            <p:cond delay="0"/>
                                          </p:stCondLst>
                                        </p:cTn>
                                        <p:tgtEl>
                                          <p:spTgt spid="12"/>
                                        </p:tgtEl>
                                        <p:attrNameLst>
                                          <p:attrName>style.visibility</p:attrName>
                                        </p:attrNameLst>
                                      </p:cBhvr>
                                      <p:to>
                                        <p:strVal val="visible"/>
                                      </p:to>
                                    </p:set>
                                    <p:animEffect transition="in" filter="circle(in)">
                                      <p:cBhvr additive="base">
                                        <p:cTn id="66" dur="2000" fill="hold"/>
                                        <p:tgtEl>
                                          <p:spTgt spid="12"/>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2" fill="hold" grpId="7" nodeType="clickEffect">
                                  <p:stCondLst>
                                    <p:cond delay="0"/>
                                  </p:stCondLst>
                                  <p:childTnLst>
                                    <p:set>
                                      <p:cBhvr additive="base">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1+#ppt_w/2"/>
                                          </p:val>
                                        </p:tav>
                                        <p:tav tm="100000">
                                          <p:val>
                                            <p:strVal val="#ppt_x"/>
                                          </p:val>
                                        </p:tav>
                                      </p:tavLst>
                                    </p:anim>
                                    <p:anim calcmode="lin" valueType="num">
                                      <p:cBhvr additive="base">
                                        <p:cTn id="7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500" fill="hold"/>
                                        <p:tgtEl>
                                          <p:spTgt spid="14"/>
                                        </p:tgtEl>
                                        <p:attrNameLst>
                                          <p:attrName>ppt_x</p:attrName>
                                        </p:attrNameLst>
                                      </p:cBhvr>
                                      <p:tavLst>
                                        <p:tav tm="0">
                                          <p:val>
                                            <p:strVal val="#ppt_x"/>
                                          </p:val>
                                        </p:tav>
                                        <p:tav tm="100000">
                                          <p:val>
                                            <p:strVal val="#ppt_x"/>
                                          </p:val>
                                        </p:tav>
                                      </p:tavLst>
                                    </p:anim>
                                    <p:anim calcmode="lin" valueType="num">
                                      <p:cBhvr additive="base">
                                        <p:cTn id="7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1"/>
      <p:bldP spid="4" grpId="1"/>
      <p:bldP spid="43015" grpId="3"/>
      <p:bldP spid="6" grpId="1"/>
      <p:bldP spid="7" grpId="1"/>
      <p:bldP spid="8" grpId="1"/>
      <p:bldP spid="9" grpId="1"/>
      <p:bldP spid="43022" grpId="7"/>
      <p:bldP spid="11" grpId="1"/>
      <p:bldP spid="12" grpId="1"/>
      <p:bldP spid="13" grpId="7"/>
      <p:bldP spid="1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一、拟写一句话新闻</a:t>
            </a:r>
            <a:endParaRPr lang="zh-CN" altLang="en-US" sz="2800" b="1">
              <a:solidFill>
                <a:schemeClr val="accent4">
                  <a:lumMod val="100000"/>
                </a:schemeClr>
              </a:solidFill>
            </a:endParaRPr>
          </a:p>
        </p:txBody>
      </p:sp>
      <p:sp>
        <p:nvSpPr>
          <p:cNvPr id="3" name="Rectangle 49"/>
          <p:cNvSpPr/>
          <p:nvPr/>
        </p:nvSpPr>
        <p:spPr>
          <a:xfrm>
            <a:off x="811530" y="1160145"/>
            <a:ext cx="10687685" cy="2647315"/>
          </a:xfrm>
          <a:prstGeom prst="rect">
            <a:avLst/>
          </a:prstGeom>
        </p:spPr>
        <p:txBody>
          <a:bodyPr wrap="square"/>
          <a:lstStyle/>
          <a:p>
            <a:pPr>
              <a:lnSpc>
                <a:spcPct val="100000"/>
              </a:lnSpc>
            </a:pPr>
            <a:r>
              <a:rPr sz="2400"/>
              <a:t>（2015安徽卷）请根据示意图，提取文字材料中的相应信息，并用一句话表述出来。要求：简明、准确，不超过70字。(6分)</a:t>
            </a:r>
            <a:endParaRPr sz="2400"/>
          </a:p>
          <a:p>
            <a:pPr>
              <a:lnSpc>
                <a:spcPct val="100000"/>
              </a:lnSpc>
            </a:pPr>
            <a:r>
              <a:rPr sz="2400"/>
              <a:t>       2015年4月15日，亚洲基础设施投资银行的57个意向创始成员国已全部确定。在完成各国审批程序后，亚投行有望在2015年底之前正式投入运行。</a:t>
            </a:r>
            <a:endParaRPr sz="2400"/>
          </a:p>
          <a:p>
            <a:pPr>
              <a:lnSpc>
                <a:spcPct val="100000"/>
              </a:lnSpc>
            </a:pPr>
            <a:r>
              <a:rPr sz="2400"/>
              <a:t>　　据预测，2010-2020年，亚洲每年大约需要8000亿美元的基础设施投资，而现有的世界银行、亚洲开发银行等国际多边机构都无法满足需求，亚投行将有效弥补其中的资金缺口，具体方式有贷款、股权投资以及提供担保 等</a:t>
            </a:r>
            <a:endParaRPr sz="2400"/>
          </a:p>
          <a:p>
            <a:pPr>
              <a:lnSpc>
                <a:spcPct val="100000"/>
              </a:lnSpc>
            </a:pPr>
            <a:r>
              <a:rPr sz="2400"/>
              <a:t>　可以预期，在亚投行的支持下，亚洲各国将掀起新一轮基础设施建设高潮，建设项目集中在公路、铁路、港口、通信、电力电网、油气运输等方面，这必将带动亚洲经济未来的强劲增长。</a:t>
            </a:r>
            <a:endParaRPr sz="2400"/>
          </a:p>
        </p:txBody>
      </p:sp>
      <p:sp>
        <p:nvSpPr>
          <p:cNvPr id="2" name="Oval 7"/>
          <p:cNvSpPr/>
          <p:nvPr/>
        </p:nvSpPr>
        <p:spPr>
          <a:xfrm>
            <a:off x="1468120" y="1965325"/>
            <a:ext cx="2336165" cy="45148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6069965" y="2258060"/>
            <a:ext cx="142557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3015" name="AutoShape 8"/>
          <p:cNvSpPr/>
          <p:nvPr/>
        </p:nvSpPr>
        <p:spPr>
          <a:xfrm>
            <a:off x="7288848" y="352742"/>
            <a:ext cx="2303462" cy="93662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时间</a:t>
            </a:r>
            <a:endParaRPr lang="zh-CN" altLang="en-US" sz="2800" b="1">
              <a:solidFill>
                <a:srgbClr val="FF3300"/>
              </a:solidFill>
              <a:latin typeface="Arial" panose="020b0604020202020204" pitchFamily="34" charset="0"/>
              <a:ea typeface="宋体" panose="02010600030101010101" pitchFamily="2" charset="-122"/>
            </a:endParaRPr>
          </a:p>
        </p:txBody>
      </p:sp>
      <p:sp>
        <p:nvSpPr>
          <p:cNvPr id="7" name="Oval 7"/>
          <p:cNvSpPr/>
          <p:nvPr/>
        </p:nvSpPr>
        <p:spPr>
          <a:xfrm>
            <a:off x="3950970" y="1965325"/>
            <a:ext cx="309118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5749290" y="2998470"/>
            <a:ext cx="1906270"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Oval 7"/>
          <p:cNvSpPr/>
          <p:nvPr/>
        </p:nvSpPr>
        <p:spPr>
          <a:xfrm>
            <a:off x="8515350" y="2258060"/>
            <a:ext cx="1626870" cy="451485"/>
          </a:xfrm>
          <a:prstGeom prst="ellipse">
            <a:avLst/>
          </a:prstGeom>
          <a:noFill/>
          <a:ln w="38100">
            <a:solidFill>
              <a:srgbClr val="FFFF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3" name="AutoShape 15"/>
          <p:cNvSpPr/>
          <p:nvPr/>
        </p:nvSpPr>
        <p:spPr>
          <a:xfrm>
            <a:off x="8079105" y="318643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4" name="文本框 13"/>
          <p:cNvSpPr txBox="1"/>
          <p:nvPr/>
        </p:nvSpPr>
        <p:spPr>
          <a:xfrm>
            <a:off x="2351405" y="5130800"/>
            <a:ext cx="9147810" cy="977265"/>
          </a:xfrm>
          <a:prstGeom prst="rect">
            <a:avLst/>
          </a:prstGeom>
          <a:noFill/>
        </p:spPr>
        <p:txBody>
          <a:bodyPr wrap="square" rtlCol="0" anchor="t">
            <a:spAutoFit/>
          </a:bodyPr>
          <a:lstStyle/>
          <a:p>
            <a:pPr algn="l">
              <a:lnSpc>
                <a:spcPct val="120000"/>
              </a:lnSpc>
            </a:pPr>
            <a:r>
              <a:rPr sz="2400" b="1">
                <a:solidFill>
                  <a:srgbClr val="FF0000"/>
                </a:solidFill>
                <a:latin typeface="微软雅黑" panose="020b0503020204020204" charset="-122"/>
                <a:ea typeface="微软雅黑"/>
                <a:cs typeface="Arial" panose="020b0604020202020204" pitchFamily="34" charset="0"/>
                <a:sym typeface="+mn-ea"/>
              </a:rPr>
              <a:t>将于2015年底投入运行的亚洲基础投资银行将掀起亚洲新一轮基础设施建设的高潮。</a:t>
            </a:r>
            <a:endParaRPr sz="2400" b="1">
              <a:solidFill>
                <a:srgbClr val="FF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2640965" y="2623185"/>
            <a:ext cx="1795145" cy="451485"/>
          </a:xfrm>
          <a:prstGeom prst="ellipse">
            <a:avLst/>
          </a:prstGeom>
          <a:noFill/>
          <a:ln w="38100">
            <a:solidFill>
              <a:schemeClr val="accent3">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0" name="AutoShape 8"/>
          <p:cNvSpPr/>
          <p:nvPr/>
        </p:nvSpPr>
        <p:spPr>
          <a:xfrm>
            <a:off x="4738688" y="479742"/>
            <a:ext cx="2303462" cy="93662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5" name="Oval 7"/>
          <p:cNvSpPr/>
          <p:nvPr/>
        </p:nvSpPr>
        <p:spPr>
          <a:xfrm>
            <a:off x="9592310" y="3694430"/>
            <a:ext cx="1626870" cy="451485"/>
          </a:xfrm>
          <a:prstGeom prst="ellipse">
            <a:avLst/>
          </a:prstGeom>
          <a:noFill/>
          <a:ln w="38100">
            <a:solidFill>
              <a:srgbClr val="FFFF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9" name="Oval 7"/>
          <p:cNvSpPr/>
          <p:nvPr/>
        </p:nvSpPr>
        <p:spPr>
          <a:xfrm>
            <a:off x="5202555" y="3694430"/>
            <a:ext cx="1669415" cy="451485"/>
          </a:xfrm>
          <a:prstGeom prst="ellipse">
            <a:avLst/>
          </a:prstGeom>
          <a:noFill/>
          <a:ln w="38100">
            <a:solidFill>
              <a:schemeClr val="accent4">
                <a:lumMod val="60000"/>
                <a:lumOff val="4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2"/>
                                        </p:tgtEl>
                                        <p:attrNameLst>
                                          <p:attrName>style.visibility</p:attrName>
                                        </p:attrNameLst>
                                      </p:cBhvr>
                                      <p:to>
                                        <p:strVal val="visible"/>
                                      </p:to>
                                    </p:set>
                                    <p:animEffect transition="in" filter="circle(in)">
                                      <p:cBhvr additive="base">
                                        <p:cTn id="19" dur="2000" fill="hold"/>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5"/>
                                        </p:tgtEl>
                                        <p:attrNameLst>
                                          <p:attrName>style.visibility</p:attrName>
                                        </p:attrNameLst>
                                      </p:cBhvr>
                                      <p:to>
                                        <p:strVal val="visible"/>
                                      </p:to>
                                    </p:set>
                                    <p:animEffect transition="in" filter="circle(in)">
                                      <p:cBhvr additive="base">
                                        <p:cTn id="29" dur="2000" fill="hold"/>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2" fill="hold" grpId="3" nodeType="clickEffect">
                                  <p:stCondLst>
                                    <p:cond delay="0"/>
                                  </p:stCondLst>
                                  <p:childTnLst>
                                    <p:set>
                                      <p:cBhvr additive="base">
                                        <p:cTn id="33" dur="1" fill="hold">
                                          <p:stCondLst>
                                            <p:cond delay="0"/>
                                          </p:stCondLst>
                                        </p:cTn>
                                        <p:tgtEl>
                                          <p:spTgt spid="43015"/>
                                        </p:tgtEl>
                                        <p:attrNameLst>
                                          <p:attrName>style.visibility</p:attrName>
                                        </p:attrNameLst>
                                      </p:cBhvr>
                                      <p:to>
                                        <p:strVal val="visible"/>
                                      </p:to>
                                    </p:set>
                                    <p:anim calcmode="lin" valueType="num">
                                      <p:cBhvr additive="base">
                                        <p:cTn id="34" dur="500" fill="hold"/>
                                        <p:tgtEl>
                                          <p:spTgt spid="43015"/>
                                        </p:tgtEl>
                                        <p:attrNameLst>
                                          <p:attrName>ppt_x</p:attrName>
                                        </p:attrNameLst>
                                      </p:cBhvr>
                                      <p:tavLst>
                                        <p:tav tm="0">
                                          <p:val>
                                            <p:strVal val="1+#ppt_w/2"/>
                                          </p:val>
                                        </p:tav>
                                        <p:tav tm="100000">
                                          <p:val>
                                            <p:strVal val="#ppt_x"/>
                                          </p:val>
                                        </p:tav>
                                      </p:tavLst>
                                    </p:anim>
                                    <p:anim calcmode="lin" valueType="num">
                                      <p:cBhvr additive="base">
                                        <p:cTn id="35"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7"/>
                                        </p:tgtEl>
                                        <p:attrNameLst>
                                          <p:attrName>style.visibility</p:attrName>
                                        </p:attrNameLst>
                                      </p:cBhvr>
                                      <p:to>
                                        <p:strVal val="visible"/>
                                      </p:to>
                                    </p:set>
                                    <p:animEffect transition="in" filter="circle(in)">
                                      <p:cBhvr additive="base">
                                        <p:cTn id="40" dur="2000" fill="hold"/>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1" nodeType="clickEffect">
                                  <p:stCondLst>
                                    <p:cond delay="0"/>
                                  </p:stCondLst>
                                  <p:childTnLst>
                                    <p:set>
                                      <p:cBhvr additive="base">
                                        <p:cTn id="44" dur="1" fill="hold">
                                          <p:stCondLst>
                                            <p:cond delay="0"/>
                                          </p:stCondLst>
                                        </p:cTn>
                                        <p:tgtEl>
                                          <p:spTgt spid="8"/>
                                        </p:tgtEl>
                                        <p:attrNameLst>
                                          <p:attrName>style.visibility</p:attrName>
                                        </p:attrNameLst>
                                      </p:cBhvr>
                                      <p:to>
                                        <p:strVal val="visible"/>
                                      </p:to>
                                    </p:set>
                                    <p:animEffect transition="in" filter="circle(in)">
                                      <p:cBhvr additive="base">
                                        <p:cTn id="45" dur="2000" fill="hold"/>
                                        <p:tgtEl>
                                          <p:spTgt spid="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6" presetClass="entr" presetSubtype="16" fill="hold" grpId="1" nodeType="clickEffect">
                                  <p:stCondLst>
                                    <p:cond delay="0"/>
                                  </p:stCondLst>
                                  <p:childTnLst>
                                    <p:set>
                                      <p:cBhvr additive="base">
                                        <p:cTn id="49" dur="1" fill="hold">
                                          <p:stCondLst>
                                            <p:cond delay="0"/>
                                          </p:stCondLst>
                                        </p:cTn>
                                        <p:tgtEl>
                                          <p:spTgt spid="9"/>
                                        </p:tgtEl>
                                        <p:attrNameLst>
                                          <p:attrName>style.visibility</p:attrName>
                                        </p:attrNameLst>
                                      </p:cBhvr>
                                      <p:to>
                                        <p:strVal val="visible"/>
                                      </p:to>
                                    </p:set>
                                    <p:animEffect transition="in" filter="circle(in)">
                                      <p:cBhvr additive="base">
                                        <p:cTn id="50" dur="2000" fill="hold"/>
                                        <p:tgtEl>
                                          <p:spTgt spid="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2" fill="hold" grpId="3" nodeType="clickEffect">
                                  <p:stCondLst>
                                    <p:cond delay="0"/>
                                  </p:stCondLst>
                                  <p:childTnLst>
                                    <p:set>
                                      <p:cBhvr additive="base">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1+#ppt_w/2"/>
                                          </p:val>
                                        </p:tav>
                                        <p:tav tm="100000">
                                          <p:val>
                                            <p:strVal val="#ppt_x"/>
                                          </p:val>
                                        </p:tav>
                                      </p:tavLst>
                                    </p:anim>
                                    <p:anim calcmode="lin" valueType="num">
                                      <p:cBhvr additive="base">
                                        <p:cTn id="5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6" presetClass="entr" presetSubtype="16" fill="hold" grpId="1" nodeType="clickEffect">
                                  <p:stCondLst>
                                    <p:cond delay="0"/>
                                  </p:stCondLst>
                                  <p:childTnLst>
                                    <p:set>
                                      <p:cBhvr additive="base">
                                        <p:cTn id="60" dur="1" fill="hold">
                                          <p:stCondLst>
                                            <p:cond delay="0"/>
                                          </p:stCondLst>
                                        </p:cTn>
                                        <p:tgtEl>
                                          <p:spTgt spid="12"/>
                                        </p:tgtEl>
                                        <p:attrNameLst>
                                          <p:attrName>style.visibility</p:attrName>
                                        </p:attrNameLst>
                                      </p:cBhvr>
                                      <p:to>
                                        <p:strVal val="visible"/>
                                      </p:to>
                                    </p:set>
                                    <p:animEffect transition="in" filter="circle(in)">
                                      <p:cBhvr additive="base">
                                        <p:cTn id="61" dur="2000" fill="hold"/>
                                        <p:tgtEl>
                                          <p:spTgt spid="12"/>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6" presetClass="entr" presetSubtype="16" fill="hold" grpId="1" nodeType="clickEffect">
                                  <p:stCondLst>
                                    <p:cond delay="0"/>
                                  </p:stCondLst>
                                  <p:childTnLst>
                                    <p:set>
                                      <p:cBhvr additive="base">
                                        <p:cTn id="65" dur="1" fill="hold">
                                          <p:stCondLst>
                                            <p:cond delay="0"/>
                                          </p:stCondLst>
                                        </p:cTn>
                                        <p:tgtEl>
                                          <p:spTgt spid="15"/>
                                        </p:tgtEl>
                                        <p:attrNameLst>
                                          <p:attrName>style.visibility</p:attrName>
                                        </p:attrNameLst>
                                      </p:cBhvr>
                                      <p:to>
                                        <p:strVal val="visible"/>
                                      </p:to>
                                    </p:set>
                                    <p:animEffect transition="in" filter="circle(in)">
                                      <p:cBhvr additive="base">
                                        <p:cTn id="66" dur="2000" fill="hold"/>
                                        <p:tgtEl>
                                          <p:spTgt spid="15"/>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2" fill="hold" grpId="7" nodeType="clickEffect">
                                  <p:stCondLst>
                                    <p:cond delay="0"/>
                                  </p:stCondLst>
                                  <p:childTnLst>
                                    <p:set>
                                      <p:cBhvr additive="base">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1+#ppt_w/2"/>
                                          </p:val>
                                        </p:tav>
                                        <p:tav tm="100000">
                                          <p:val>
                                            <p:strVal val="#ppt_x"/>
                                          </p:val>
                                        </p:tav>
                                      </p:tavLst>
                                    </p:anim>
                                    <p:anim calcmode="lin" valueType="num">
                                      <p:cBhvr additive="base">
                                        <p:cTn id="7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500" fill="hold"/>
                                        <p:tgtEl>
                                          <p:spTgt spid="14"/>
                                        </p:tgtEl>
                                        <p:attrNameLst>
                                          <p:attrName>ppt_x</p:attrName>
                                        </p:attrNameLst>
                                      </p:cBhvr>
                                      <p:tavLst>
                                        <p:tav tm="0">
                                          <p:val>
                                            <p:strVal val="#ppt_x"/>
                                          </p:val>
                                        </p:tav>
                                        <p:tav tm="100000">
                                          <p:val>
                                            <p:strVal val="#ppt_x"/>
                                          </p:val>
                                        </p:tav>
                                      </p:tavLst>
                                    </p:anim>
                                    <p:anim calcmode="lin" valueType="num">
                                      <p:cBhvr additive="base">
                                        <p:cTn id="7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1"/>
      <p:bldP spid="4" grpId="1"/>
      <p:bldP spid="43015" grpId="3"/>
      <p:bldP spid="7" grpId="1"/>
      <p:bldP spid="8" grpId="1"/>
      <p:bldP spid="12" grpId="1"/>
      <p:bldP spid="13" grpId="7"/>
      <p:bldP spid="14" grpId="0"/>
      <p:bldP spid="5" grpId="1"/>
      <p:bldP spid="10" grpId="3"/>
      <p:bldP spid="15" grpId="1"/>
      <p:bldP spid="9" grpId="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二、拟写新闻标题</a:t>
            </a:r>
            <a:endParaRPr lang="zh-CN" altLang="en-US" sz="2800" b="1">
              <a:solidFill>
                <a:schemeClr val="accent4">
                  <a:lumMod val="100000"/>
                </a:schemeClr>
              </a:solidFill>
            </a:endParaRPr>
          </a:p>
        </p:txBody>
      </p:sp>
      <p:sp>
        <p:nvSpPr>
          <p:cNvPr id="3" name="Rectangle 49"/>
          <p:cNvSpPr/>
          <p:nvPr/>
        </p:nvSpPr>
        <p:spPr>
          <a:xfrm>
            <a:off x="811530" y="1160145"/>
            <a:ext cx="10687685" cy="2647315"/>
          </a:xfrm>
          <a:prstGeom prst="rect">
            <a:avLst/>
          </a:prstGeom>
        </p:spPr>
        <p:txBody>
          <a:bodyPr wrap="square"/>
          <a:lstStyle/>
          <a:p>
            <a:pPr>
              <a:lnSpc>
                <a:spcPct val="150000"/>
              </a:lnSpc>
            </a:pPr>
            <a:r>
              <a:rPr lang="en-US" sz="2400"/>
              <a:t>       </a:t>
            </a:r>
            <a:r>
              <a:rPr sz="2400"/>
              <a:t>拟标题”比“拟一句话新闻”要求更高，它不仅要高度概括出内容，还要讲求句子形式的优美，有文采。标题往往不需要时间，只要求两个必备要素：人物、事件。</a:t>
            </a:r>
            <a:endParaRPr sz="2400"/>
          </a:p>
        </p:txBody>
      </p:sp>
      <p:sp>
        <p:nvSpPr>
          <p:cNvPr id="2" name="文本框 1"/>
          <p:cNvSpPr txBox="1"/>
          <p:nvPr/>
        </p:nvSpPr>
        <p:spPr>
          <a:xfrm>
            <a:off x="2153285" y="3051175"/>
            <a:ext cx="7319010" cy="977265"/>
          </a:xfrm>
          <a:prstGeom prst="rect">
            <a:avLst/>
          </a:prstGeom>
          <a:noFill/>
        </p:spPr>
        <p:txBody>
          <a:bodyPr wrap="square" rtlCol="0" anchor="t">
            <a:spAutoFit/>
          </a:bodyPr>
          <a:lstStyle/>
          <a:p>
            <a:pPr>
              <a:lnSpc>
                <a:spcPct val="120000"/>
              </a:lnSpc>
            </a:pPr>
            <a:r>
              <a:rPr lang="zh-CN" altLang="en-US" sz="2400" b="1" smtClean="0">
                <a:solidFill>
                  <a:srgbClr val="FF0000"/>
                </a:solidFill>
              </a:rPr>
              <a:t>1、标题：人物（对象）+事件（谁+怎么了）</a:t>
            </a:r>
            <a:endParaRPr lang="zh-CN" altLang="en-US" sz="2400" b="1" smtClean="0">
              <a:solidFill>
                <a:srgbClr val="FF0000"/>
              </a:solidFill>
            </a:endParaRPr>
          </a:p>
          <a:p>
            <a:pPr>
              <a:lnSpc>
                <a:spcPct val="120000"/>
              </a:lnSpc>
            </a:pPr>
            <a:r>
              <a:rPr lang="zh-CN" altLang="en-US" sz="2400" b="1" smtClean="0">
                <a:solidFill>
                  <a:srgbClr val="FF0000"/>
                </a:solidFill>
              </a:rPr>
              <a:t>2、句中通常不停顿，文末不用标点。</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二、拟写新闻标题</a:t>
            </a:r>
            <a:endParaRPr lang="zh-CN" altLang="en-US" sz="2800" b="1">
              <a:solidFill>
                <a:schemeClr val="accent4">
                  <a:lumMod val="100000"/>
                </a:schemeClr>
              </a:solidFill>
            </a:endParaRPr>
          </a:p>
        </p:txBody>
      </p:sp>
      <p:sp>
        <p:nvSpPr>
          <p:cNvPr id="3" name="Rectangle 49"/>
          <p:cNvSpPr/>
          <p:nvPr/>
        </p:nvSpPr>
        <p:spPr>
          <a:xfrm>
            <a:off x="811530" y="1160145"/>
            <a:ext cx="10454640" cy="1925320"/>
          </a:xfrm>
          <a:prstGeom prst="rect">
            <a:avLst/>
          </a:prstGeom>
        </p:spPr>
        <p:txBody>
          <a:bodyPr wrap="square"/>
          <a:lstStyle/>
          <a:p>
            <a:pPr>
              <a:lnSpc>
                <a:spcPct val="100000"/>
              </a:lnSpc>
            </a:pPr>
            <a:r>
              <a:rPr sz="2400"/>
              <a:t>为下面这则消息拟一个标题，限14字以内。</a:t>
            </a:r>
            <a:endParaRPr sz="2400"/>
          </a:p>
          <a:p>
            <a:pPr>
              <a:lnSpc>
                <a:spcPct val="100000"/>
              </a:lnSpc>
            </a:pPr>
            <a:r>
              <a:rPr sz="2400"/>
              <a:t>       3月3日下午，澳门经济司、财政司和水警稽查队联合行动，公开销毁了在最近两年中缉获并已完成了行政或司法检控程序的盗版光盘100万张。这是澳门官方首次采取这种行动。</a:t>
            </a:r>
            <a:endParaRPr sz="2400"/>
          </a:p>
        </p:txBody>
      </p:sp>
      <p:sp>
        <p:nvSpPr>
          <p:cNvPr id="2" name="文本框 1"/>
          <p:cNvSpPr txBox="1"/>
          <p:nvPr/>
        </p:nvSpPr>
        <p:spPr>
          <a:xfrm>
            <a:off x="2110740" y="3262630"/>
            <a:ext cx="5118735" cy="534035"/>
          </a:xfrm>
          <a:prstGeom prst="rect">
            <a:avLst/>
          </a:prstGeom>
          <a:noFill/>
        </p:spPr>
        <p:txBody>
          <a:bodyPr wrap="square" rtlCol="0" anchor="t">
            <a:spAutoFit/>
          </a:bodyPr>
          <a:lstStyle/>
          <a:p>
            <a:pPr>
              <a:lnSpc>
                <a:spcPct val="120000"/>
              </a:lnSpc>
            </a:pPr>
            <a:r>
              <a:rPr lang="zh-CN" altLang="en-US" sz="2400" b="1" smtClean="0">
                <a:solidFill>
                  <a:srgbClr val="FF0000"/>
                </a:solidFill>
              </a:rPr>
              <a:t>澳门官方首次公开销毁盗版光盘</a:t>
            </a:r>
            <a:endParaRPr lang="zh-CN" altLang="en-US" sz="2400" b="1" smtClean="0">
              <a:solidFill>
                <a:srgbClr val="FF0000"/>
              </a:solidFill>
            </a:endParaRPr>
          </a:p>
        </p:txBody>
      </p:sp>
      <p:sp>
        <p:nvSpPr>
          <p:cNvPr id="4" name="Oval 7"/>
          <p:cNvSpPr/>
          <p:nvPr/>
        </p:nvSpPr>
        <p:spPr>
          <a:xfrm>
            <a:off x="652780" y="2267585"/>
            <a:ext cx="1744345" cy="45148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3" name="AutoShape 15"/>
          <p:cNvSpPr/>
          <p:nvPr/>
        </p:nvSpPr>
        <p:spPr>
          <a:xfrm>
            <a:off x="480060" y="3085465"/>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5" name="Oval 7"/>
          <p:cNvSpPr/>
          <p:nvPr/>
        </p:nvSpPr>
        <p:spPr>
          <a:xfrm>
            <a:off x="9394825" y="1494790"/>
            <a:ext cx="1744345" cy="451485"/>
          </a:xfrm>
          <a:prstGeom prst="ellipse">
            <a:avLst/>
          </a:prstGeom>
          <a:noFill/>
          <a:ln w="38100">
            <a:solidFill>
              <a:srgbClr val="FFFF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7531735" y="1897380"/>
            <a:ext cx="1744345" cy="451485"/>
          </a:xfrm>
          <a:prstGeom prst="ellipse">
            <a:avLst/>
          </a:prstGeom>
          <a:noFill/>
          <a:ln w="38100">
            <a:solidFill>
              <a:srgbClr val="FFFF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1993265" y="2267585"/>
            <a:ext cx="962025" cy="451485"/>
          </a:xfrm>
          <a:prstGeom prst="ellipse">
            <a:avLst/>
          </a:prstGeom>
          <a:noFill/>
          <a:ln w="38100">
            <a:solidFill>
              <a:srgbClr val="FFFF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AutoShape 15"/>
          <p:cNvSpPr/>
          <p:nvPr/>
        </p:nvSpPr>
        <p:spPr>
          <a:xfrm>
            <a:off x="7229475" y="2894965"/>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9" name="Oval 7"/>
          <p:cNvSpPr/>
          <p:nvPr/>
        </p:nvSpPr>
        <p:spPr>
          <a:xfrm>
            <a:off x="3311525" y="1494790"/>
            <a:ext cx="4670425" cy="45148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9"/>
                                        </p:tgtEl>
                                        <p:attrNameLst>
                                          <p:attrName>style.visibility</p:attrName>
                                        </p:attrNameLst>
                                      </p:cBhvr>
                                      <p:to>
                                        <p:strVal val="visible"/>
                                      </p:to>
                                    </p:set>
                                    <p:animEffect transition="in" filter="circle(in)">
                                      <p:cBhvr additive="base">
                                        <p:cTn id="19" dur="2000" fill="hold"/>
                                        <p:tgtEl>
                                          <p:spTgt spid="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4"/>
                                        </p:tgtEl>
                                        <p:attrNameLst>
                                          <p:attrName>style.visibility</p:attrName>
                                        </p:attrNameLst>
                                      </p:cBhvr>
                                      <p:to>
                                        <p:strVal val="visible"/>
                                      </p:to>
                                    </p:set>
                                    <p:animEffect transition="in" filter="circle(in)">
                                      <p:cBhvr additive="base">
                                        <p:cTn id="24" dur="2000" fill="hold"/>
                                        <p:tgtEl>
                                          <p:spTgt spid="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7" nodeType="clickEffect">
                                  <p:stCondLst>
                                    <p:cond delay="0"/>
                                  </p:stCondLst>
                                  <p:childTnLst>
                                    <p:set>
                                      <p:cBhvr additive="base">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5"/>
                                        </p:tgtEl>
                                        <p:attrNameLst>
                                          <p:attrName>style.visibility</p:attrName>
                                        </p:attrNameLst>
                                      </p:cBhvr>
                                      <p:to>
                                        <p:strVal val="visible"/>
                                      </p:to>
                                    </p:set>
                                    <p:animEffect transition="in" filter="circle(in)">
                                      <p:cBhvr additive="base">
                                        <p:cTn id="35" dur="2000" fill="hold"/>
                                        <p:tgtEl>
                                          <p:spTgt spid="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6"/>
                                        </p:tgtEl>
                                        <p:attrNameLst>
                                          <p:attrName>style.visibility</p:attrName>
                                        </p:attrNameLst>
                                      </p:cBhvr>
                                      <p:to>
                                        <p:strVal val="visible"/>
                                      </p:to>
                                    </p:set>
                                    <p:animEffect transition="in" filter="circle(in)">
                                      <p:cBhvr additive="base">
                                        <p:cTn id="40" dur="2000" fill="hold"/>
                                        <p:tgtEl>
                                          <p:spTgt spid="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1" nodeType="clickEffect">
                                  <p:stCondLst>
                                    <p:cond delay="0"/>
                                  </p:stCondLst>
                                  <p:childTnLst>
                                    <p:set>
                                      <p:cBhvr additive="base">
                                        <p:cTn id="44" dur="1" fill="hold">
                                          <p:stCondLst>
                                            <p:cond delay="0"/>
                                          </p:stCondLst>
                                        </p:cTn>
                                        <p:tgtEl>
                                          <p:spTgt spid="7"/>
                                        </p:tgtEl>
                                        <p:attrNameLst>
                                          <p:attrName>style.visibility</p:attrName>
                                        </p:attrNameLst>
                                      </p:cBhvr>
                                      <p:to>
                                        <p:strVal val="visible"/>
                                      </p:to>
                                    </p:set>
                                    <p:animEffect transition="in" filter="circle(in)">
                                      <p:cBhvr additive="base">
                                        <p:cTn id="45" dur="2000" fill="hold"/>
                                        <p:tgtEl>
                                          <p:spTgt spid="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2" fill="hold" grpId="7" nodeType="clickEffect">
                                  <p:stCondLst>
                                    <p:cond delay="0"/>
                                  </p:stCondLst>
                                  <p:childTnLst>
                                    <p:set>
                                      <p:cBhvr additive="base">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ppt_x"/>
                                          </p:val>
                                        </p:tav>
                                        <p:tav tm="100000">
                                          <p:val>
                                            <p:strVal val="#ppt_x"/>
                                          </p:val>
                                        </p:tav>
                                      </p:tavLst>
                                    </p:anim>
                                    <p:anim calcmode="lin" valueType="num">
                                      <p:cBhvr additive="base">
                                        <p:cTn id="5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4" grpId="1"/>
      <p:bldP spid="13" grpId="7"/>
      <p:bldP spid="5" grpId="1"/>
      <p:bldP spid="6" grpId="1"/>
      <p:bldP spid="7" grpId="1"/>
      <p:bldP spid="8" grpId="7"/>
      <p:bldP spid="9" grpId="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031240" y="1883410"/>
            <a:ext cx="9768205" cy="81407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二、拟写新闻标题</a:t>
            </a:r>
            <a:endParaRPr lang="zh-CN" altLang="en-US" sz="2800" b="1">
              <a:solidFill>
                <a:schemeClr val="accent4">
                  <a:lumMod val="100000"/>
                </a:schemeClr>
              </a:solidFill>
            </a:endParaRPr>
          </a:p>
        </p:txBody>
      </p:sp>
      <p:sp>
        <p:nvSpPr>
          <p:cNvPr id="3" name="Rectangle 49"/>
          <p:cNvSpPr/>
          <p:nvPr/>
        </p:nvSpPr>
        <p:spPr>
          <a:xfrm>
            <a:off x="811530" y="1160145"/>
            <a:ext cx="10740390" cy="1925320"/>
          </a:xfrm>
          <a:prstGeom prst="rect">
            <a:avLst/>
          </a:prstGeom>
        </p:spPr>
        <p:txBody>
          <a:bodyPr wrap="square"/>
          <a:lstStyle/>
          <a:p>
            <a:pPr>
              <a:lnSpc>
                <a:spcPct val="100000"/>
              </a:lnSpc>
            </a:pPr>
            <a:r>
              <a:rPr sz="2400"/>
              <a:t>给下面的新闻拟写一个标题，不超过15字。</a:t>
            </a:r>
            <a:endParaRPr sz="2400"/>
          </a:p>
          <a:p>
            <a:pPr>
              <a:lnSpc>
                <a:spcPct val="100000"/>
              </a:lnSpc>
            </a:pPr>
            <a:r>
              <a:rPr sz="2400"/>
              <a:t>      本报北京8月22日讯    今天，信息产业部电子信息产品管理司在北京人民大会堂宣布，在国家产业政策引导下，我国集成电路产业通过自主创新，成功开发出全球首枚基于第三代移动通讯TD——SCDMA标准的3G手机核心芯片。这一具有自主知识产权的成果，标志中国通信核心芯片的关键技术达到国际领先水平，打破了我国手机芯片核心技术长期以来一直被外国通信公司垄断的技术壁垒。</a:t>
            </a:r>
            <a:br>
              <a:rPr sz="2400"/>
            </a:br>
            <a:r>
              <a:rPr sz="2400"/>
              <a:t>      这一芯片和国外同类产品相比，在体积、集成度、功耗和相关的软件系统方面具有明显优势，是目前世界上集成度最高的3G核心芯片。由归国留学人员创建的高科技企业展讯通信（上海）有限公司，是这一芯片的创造者。展讯公司与大唐移动公司共同开发了TD——SCDMA手机核心软件，并即将与大唐移动、科泰世纪合作开发3G手机操作系统。 </a:t>
            </a:r>
            <a:endParaRPr sz="2400"/>
          </a:p>
        </p:txBody>
      </p:sp>
      <p:sp>
        <p:nvSpPr>
          <p:cNvPr id="2" name="文本框 1"/>
          <p:cNvSpPr txBox="1"/>
          <p:nvPr/>
        </p:nvSpPr>
        <p:spPr>
          <a:xfrm>
            <a:off x="3063240" y="5792470"/>
            <a:ext cx="5118735" cy="534035"/>
          </a:xfrm>
          <a:prstGeom prst="rect">
            <a:avLst/>
          </a:prstGeom>
          <a:noFill/>
        </p:spPr>
        <p:txBody>
          <a:bodyPr wrap="square" rtlCol="0" anchor="t">
            <a:spAutoFit/>
          </a:bodyPr>
          <a:lstStyle/>
          <a:p>
            <a:pPr>
              <a:lnSpc>
                <a:spcPct val="120000"/>
              </a:lnSpc>
            </a:pPr>
            <a:r>
              <a:rPr lang="zh-CN" altLang="en-US" sz="2400" b="1" smtClean="0">
                <a:solidFill>
                  <a:srgbClr val="FF0000"/>
                </a:solidFill>
              </a:rPr>
              <a:t>首枚3G手机核心芯片问世</a:t>
            </a:r>
            <a:endParaRPr lang="zh-CN" altLang="en-US" sz="2400" b="1" smtClean="0">
              <a:solidFill>
                <a:srgbClr val="FF0000"/>
              </a:solidFill>
            </a:endParaRPr>
          </a:p>
        </p:txBody>
      </p:sp>
      <p:sp>
        <p:nvSpPr>
          <p:cNvPr id="4" name="Oval 7"/>
          <p:cNvSpPr/>
          <p:nvPr/>
        </p:nvSpPr>
        <p:spPr>
          <a:xfrm>
            <a:off x="5229860" y="1346835"/>
            <a:ext cx="446405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AutoShape 15"/>
          <p:cNvSpPr/>
          <p:nvPr/>
        </p:nvSpPr>
        <p:spPr>
          <a:xfrm>
            <a:off x="7229475" y="2894965"/>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9" name="Oval 7"/>
          <p:cNvSpPr/>
          <p:nvPr/>
        </p:nvSpPr>
        <p:spPr>
          <a:xfrm>
            <a:off x="5754370" y="1854200"/>
            <a:ext cx="287718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0" name="Oval 7"/>
          <p:cNvSpPr/>
          <p:nvPr/>
        </p:nvSpPr>
        <p:spPr>
          <a:xfrm>
            <a:off x="8041640" y="2160905"/>
            <a:ext cx="287718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1" name="Oval 7"/>
          <p:cNvSpPr/>
          <p:nvPr/>
        </p:nvSpPr>
        <p:spPr>
          <a:xfrm>
            <a:off x="695325" y="4871720"/>
            <a:ext cx="2877185" cy="417830"/>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AutoShape 8"/>
          <p:cNvSpPr/>
          <p:nvPr/>
        </p:nvSpPr>
        <p:spPr>
          <a:xfrm>
            <a:off x="7229158" y="223837"/>
            <a:ext cx="2303462" cy="93662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5" name="Oval 7"/>
          <p:cNvSpPr/>
          <p:nvPr/>
        </p:nvSpPr>
        <p:spPr>
          <a:xfrm>
            <a:off x="1493520" y="4492625"/>
            <a:ext cx="2195195" cy="37909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1235075" y="5289550"/>
            <a:ext cx="2195195" cy="37909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4"/>
                                        </p:tgtEl>
                                        <p:attrNameLst>
                                          <p:attrName>style.visibility</p:attrName>
                                        </p:attrNameLst>
                                      </p:cBhvr>
                                      <p:to>
                                        <p:strVal val="visible"/>
                                      </p:to>
                                    </p:set>
                                    <p:animEffect transition="in" filter="circle(in)">
                                      <p:cBhvr additive="base">
                                        <p:cTn id="19" dur="2000" fill="hold"/>
                                        <p:tgtEl>
                                          <p:spTgt spid="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9"/>
                                        </p:tgtEl>
                                        <p:attrNameLst>
                                          <p:attrName>style.visibility</p:attrName>
                                        </p:attrNameLst>
                                      </p:cBhvr>
                                      <p:to>
                                        <p:strVal val="visible"/>
                                      </p:to>
                                    </p:set>
                                    <p:animEffect transition="in" filter="circle(in)">
                                      <p:cBhvr additive="base">
                                        <p:cTn id="24" dur="2000" fill="hold"/>
                                        <p:tgtEl>
                                          <p:spTgt spid="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10"/>
                                        </p:tgtEl>
                                        <p:attrNameLst>
                                          <p:attrName>style.visibility</p:attrName>
                                        </p:attrNameLst>
                                      </p:cBhvr>
                                      <p:to>
                                        <p:strVal val="visible"/>
                                      </p:to>
                                    </p:set>
                                    <p:animEffect transition="in" filter="circle(in)">
                                      <p:cBhvr additive="base">
                                        <p:cTn id="29" dur="2000" fill="hold"/>
                                        <p:tgtEl>
                                          <p:spTgt spid="10"/>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1" nodeType="clickEffect">
                                  <p:stCondLst>
                                    <p:cond delay="0"/>
                                  </p:stCondLst>
                                  <p:childTnLst>
                                    <p:set>
                                      <p:cBhvr additive="base">
                                        <p:cTn id="33" dur="1" fill="hold">
                                          <p:stCondLst>
                                            <p:cond delay="0"/>
                                          </p:stCondLst>
                                        </p:cTn>
                                        <p:tgtEl>
                                          <p:spTgt spid="5"/>
                                        </p:tgtEl>
                                        <p:attrNameLst>
                                          <p:attrName>style.visibility</p:attrName>
                                        </p:attrNameLst>
                                      </p:cBhvr>
                                      <p:to>
                                        <p:strVal val="visible"/>
                                      </p:to>
                                    </p:set>
                                    <p:animEffect transition="in" filter="circle(in)">
                                      <p:cBhvr additive="base">
                                        <p:cTn id="34" dur="2000" fill="hold"/>
                                        <p:tgtEl>
                                          <p:spTgt spid="5"/>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grpId="1" nodeType="clickEffect">
                                  <p:stCondLst>
                                    <p:cond delay="0"/>
                                  </p:stCondLst>
                                  <p:childTnLst>
                                    <p:set>
                                      <p:cBhvr additive="base">
                                        <p:cTn id="38" dur="1" fill="hold">
                                          <p:stCondLst>
                                            <p:cond delay="0"/>
                                          </p:stCondLst>
                                        </p:cTn>
                                        <p:tgtEl>
                                          <p:spTgt spid="11"/>
                                        </p:tgtEl>
                                        <p:attrNameLst>
                                          <p:attrName>style.visibility</p:attrName>
                                        </p:attrNameLst>
                                      </p:cBhvr>
                                      <p:to>
                                        <p:strVal val="visible"/>
                                      </p:to>
                                    </p:set>
                                    <p:animEffect transition="in" filter="circle(in)">
                                      <p:cBhvr additive="base">
                                        <p:cTn id="39" dur="2000" fill="hold"/>
                                        <p:tgtEl>
                                          <p:spTgt spid="11"/>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6" presetClass="entr" presetSubtype="16" fill="hold" grpId="1" nodeType="clickEffect">
                                  <p:stCondLst>
                                    <p:cond delay="0"/>
                                  </p:stCondLst>
                                  <p:childTnLst>
                                    <p:set>
                                      <p:cBhvr additive="base">
                                        <p:cTn id="43" dur="1" fill="hold">
                                          <p:stCondLst>
                                            <p:cond delay="0"/>
                                          </p:stCondLst>
                                        </p:cTn>
                                        <p:tgtEl>
                                          <p:spTgt spid="6"/>
                                        </p:tgtEl>
                                        <p:attrNameLst>
                                          <p:attrName>style.visibility</p:attrName>
                                        </p:attrNameLst>
                                      </p:cBhvr>
                                      <p:to>
                                        <p:strVal val="visible"/>
                                      </p:to>
                                    </p:set>
                                    <p:animEffect transition="in" filter="circle(in)">
                                      <p:cBhvr additive="base">
                                        <p:cTn id="44" dur="2000" fill="hold"/>
                                        <p:tgtEl>
                                          <p:spTgt spid="6"/>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3" nodeType="clickEffect">
                                  <p:stCondLst>
                                    <p:cond delay="0"/>
                                  </p:stCondLst>
                                  <p:childTnLst>
                                    <p:set>
                                      <p:cBhvr additive="base">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2" fill="hold" grpId="7" nodeType="clickEffect">
                                  <p:stCondLst>
                                    <p:cond delay="0"/>
                                  </p:stCondLst>
                                  <p:childTnLst>
                                    <p:set>
                                      <p:cBhvr additive="base">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1+#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4" grpId="1"/>
      <p:bldP spid="8" grpId="7"/>
      <p:bldP spid="9" grpId="1"/>
      <p:bldP spid="10" grpId="1"/>
      <p:bldP spid="11" grpId="1"/>
      <p:bldP spid="12" grpId="3"/>
      <p:bldP spid="14" grpId="0"/>
      <p:bldP spid="5" grpId="1"/>
      <p:bldP spid="6" grpId="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三、拟写导语</a:t>
            </a:r>
            <a:endParaRPr lang="zh-CN" altLang="en-US" sz="2800" b="1">
              <a:solidFill>
                <a:schemeClr val="accent4">
                  <a:lumMod val="100000"/>
                </a:schemeClr>
              </a:solidFill>
            </a:endParaRPr>
          </a:p>
        </p:txBody>
      </p:sp>
      <p:sp>
        <p:nvSpPr>
          <p:cNvPr id="3" name="Rectangle 49"/>
          <p:cNvSpPr/>
          <p:nvPr/>
        </p:nvSpPr>
        <p:spPr>
          <a:xfrm>
            <a:off x="821690" y="1276350"/>
            <a:ext cx="10687685" cy="2647315"/>
          </a:xfrm>
          <a:prstGeom prst="rect">
            <a:avLst/>
          </a:prstGeom>
        </p:spPr>
        <p:txBody>
          <a:bodyPr wrap="square"/>
          <a:lstStyle/>
          <a:p>
            <a:pPr>
              <a:lnSpc>
                <a:spcPct val="150000"/>
              </a:lnSpc>
            </a:pPr>
            <a:r>
              <a:rPr sz="2400"/>
              <a:t>标准新闻导语一般包括：</a:t>
            </a:r>
            <a:br>
              <a:rPr sz="2400"/>
            </a:br>
            <a:r>
              <a:rPr sz="2400"/>
              <a:t>      </a:t>
            </a:r>
            <a:r>
              <a:rPr sz="2400">
                <a:solidFill>
                  <a:srgbClr val="FF0000"/>
                </a:solidFill>
              </a:rPr>
              <a:t>①时间+②地点+ ③对象</a:t>
            </a:r>
            <a:r>
              <a:rPr sz="2400"/>
              <a:t>+ ④主体</a:t>
            </a:r>
            <a:r>
              <a:rPr sz="2400">
                <a:solidFill>
                  <a:srgbClr val="FF0000"/>
                </a:solidFill>
              </a:rPr>
              <a:t>事件</a:t>
            </a:r>
            <a:r>
              <a:rPr sz="2400"/>
              <a:t>简约过程+⑤主体</a:t>
            </a:r>
            <a:r>
              <a:rPr sz="2400">
                <a:solidFill>
                  <a:srgbClr val="FF0000"/>
                </a:solidFill>
              </a:rPr>
              <a:t>事件</a:t>
            </a:r>
            <a:r>
              <a:rPr sz="2400"/>
              <a:t>的结果、影响或发展趋势</a:t>
            </a:r>
            <a:endParaRPr sz="2400"/>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方法</a:t>
            </a:r>
            <a:endParaRPr lang="zh-CN" altLang="en-US" sz="2800" b="1">
              <a:solidFill>
                <a:schemeClr val="accent4">
                  <a:lumMod val="100000"/>
                </a:schemeClr>
              </a:solidFill>
            </a:endParaRPr>
          </a:p>
        </p:txBody>
      </p:sp>
      <p:sp>
        <p:nvSpPr>
          <p:cNvPr id="3" name="Rectangle 49"/>
          <p:cNvSpPr/>
          <p:nvPr/>
        </p:nvSpPr>
        <p:spPr>
          <a:xfrm>
            <a:off x="3095625" y="549275"/>
            <a:ext cx="5492115" cy="730885"/>
          </a:xfrm>
          <a:prstGeom prst="rect">
            <a:avLst/>
          </a:prstGeom>
        </p:spPr>
        <p:txBody>
          <a:bodyPr wrap="square"/>
          <a:lstStyle/>
          <a:p>
            <a:pPr>
              <a:lnSpc>
                <a:spcPct val="150000"/>
              </a:lnSpc>
            </a:pPr>
            <a:r>
              <a:rPr sz="2400" b="1">
                <a:solidFill>
                  <a:srgbClr val="FF0000"/>
                </a:solidFill>
              </a:rPr>
              <a:t>要抓内核，分层次，明限度，懂方法</a:t>
            </a:r>
            <a:endParaRPr sz="2400" b="1">
              <a:solidFill>
                <a:srgbClr val="FF0000"/>
              </a:solidFill>
            </a:endParaRPr>
          </a:p>
        </p:txBody>
      </p:sp>
      <p:sp>
        <p:nvSpPr>
          <p:cNvPr id="15362" name="Rectangle 3"/>
          <p:cNvSpPr/>
          <p:nvPr/>
        </p:nvSpPr>
        <p:spPr>
          <a:xfrm>
            <a:off x="1019493" y="1523682"/>
            <a:ext cx="958850"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抓核</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63" name="AutoShape 4" descr="粉色面巾纸"/>
          <p:cNvSpPr/>
          <p:nvPr/>
        </p:nvSpPr>
        <p:spPr>
          <a:xfrm>
            <a:off x="1978660" y="1638935"/>
            <a:ext cx="431800" cy="287338"/>
          </a:xfrm>
          <a:prstGeom prst="rightArrow">
            <a:avLst>
              <a:gd name="adj1" fmla="val 50000"/>
              <a:gd name="adj2" fmla="val 37486"/>
            </a:avLst>
          </a:prstGeom>
          <a:blipFill rotWithShape="1">
            <a:blip r:embed="rId2"/>
            <a:tile tx="0" ty="0" sx="100000" sy="100000" flip="none" algn="tl"/>
          </a:blipFill>
          <a:ln>
            <a:solidFill>
              <a:srgbClr val="00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5364" name="Rectangle 5"/>
          <p:cNvSpPr/>
          <p:nvPr/>
        </p:nvSpPr>
        <p:spPr>
          <a:xfrm>
            <a:off x="2943225" y="1276668"/>
            <a:ext cx="8474710" cy="95313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每个语段都有</a:t>
            </a:r>
            <a:r>
              <a:rPr lang="zh-CN" altLang="en-US" sz="2800" b="1" u="sng">
                <a:latin typeface="Arial" panose="020b0604020202020204" pitchFamily="34" charset="0"/>
                <a:ea typeface="宋体" panose="02010600030101010101" pitchFamily="2" charset="-122"/>
              </a:rPr>
              <a:t>一个中心</a:t>
            </a:r>
            <a:r>
              <a:rPr lang="zh-CN" altLang="en-US" sz="2800" b="1">
                <a:solidFill>
                  <a:srgbClr val="FF0000"/>
                </a:solidFill>
                <a:latin typeface="Arial" panose="020b0604020202020204" pitchFamily="34" charset="0"/>
                <a:ea typeface="宋体" panose="02010600030101010101" pitchFamily="2" charset="-122"/>
              </a:rPr>
              <a:t>，即核，压缩语段首先要确认语段内聚的核，这是关键</a:t>
            </a:r>
            <a:r>
              <a:rPr lang="zh-CN" altLang="en-US"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p:txBody>
      </p:sp>
      <p:sp>
        <p:nvSpPr>
          <p:cNvPr id="15365" name="Rectangle 6"/>
          <p:cNvSpPr/>
          <p:nvPr/>
        </p:nvSpPr>
        <p:spPr>
          <a:xfrm>
            <a:off x="1019493" y="2279015"/>
            <a:ext cx="958850"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分层</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2" name="AutoShape 4" descr="粉色面巾纸"/>
          <p:cNvSpPr/>
          <p:nvPr/>
        </p:nvSpPr>
        <p:spPr>
          <a:xfrm>
            <a:off x="2052955" y="2394585"/>
            <a:ext cx="431800" cy="287338"/>
          </a:xfrm>
          <a:prstGeom prst="rightArrow">
            <a:avLst>
              <a:gd name="adj1" fmla="val 50000"/>
              <a:gd name="adj2" fmla="val 37486"/>
            </a:avLst>
          </a:prstGeom>
          <a:blipFill rotWithShape="1">
            <a:blip r:embed="rId2"/>
            <a:tile tx="0" ty="0" sx="100000" sy="100000" flip="none" algn="tl"/>
          </a:blipFill>
          <a:ln>
            <a:solidFill>
              <a:srgbClr val="00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5367" name="Rectangle 8"/>
          <p:cNvSpPr/>
          <p:nvPr/>
        </p:nvSpPr>
        <p:spPr>
          <a:xfrm>
            <a:off x="2943225" y="2279015"/>
            <a:ext cx="5997575"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将语段</a:t>
            </a:r>
            <a:r>
              <a:rPr lang="zh-CN" altLang="en-US" sz="2800" b="1" u="sng">
                <a:latin typeface="Arial" panose="020b0604020202020204" pitchFamily="34" charset="0"/>
                <a:ea typeface="宋体" panose="02010600030101010101" pitchFamily="2" charset="-122"/>
              </a:rPr>
              <a:t>分成若干个层次，</a:t>
            </a:r>
            <a:r>
              <a:rPr lang="zh-CN" altLang="en-US" sz="2800" b="1">
                <a:solidFill>
                  <a:srgbClr val="FF0000"/>
                </a:solidFill>
                <a:latin typeface="Arial" panose="020b0604020202020204" pitchFamily="34" charset="0"/>
                <a:ea typeface="宋体" panose="02010600030101010101" pitchFamily="2" charset="-122"/>
              </a:rPr>
              <a:t>概括出层意 </a:t>
            </a:r>
            <a:endParaRPr lang="zh-CN" altLang="en-US" sz="2800" b="1">
              <a:solidFill>
                <a:srgbClr val="FF0000"/>
              </a:solidFill>
              <a:latin typeface="Arial" panose="020b0604020202020204" pitchFamily="34" charset="0"/>
              <a:ea typeface="宋体" panose="02010600030101010101" pitchFamily="2" charset="-122"/>
            </a:endParaRPr>
          </a:p>
        </p:txBody>
      </p:sp>
      <p:sp>
        <p:nvSpPr>
          <p:cNvPr id="15368" name="Rectangle 9"/>
          <p:cNvSpPr/>
          <p:nvPr/>
        </p:nvSpPr>
        <p:spPr>
          <a:xfrm>
            <a:off x="1020127" y="2936875"/>
            <a:ext cx="958850"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明度</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4" name="AutoShape 4" descr="粉色面巾纸"/>
          <p:cNvSpPr/>
          <p:nvPr/>
        </p:nvSpPr>
        <p:spPr>
          <a:xfrm>
            <a:off x="2052955" y="3058160"/>
            <a:ext cx="431800" cy="276225"/>
          </a:xfrm>
          <a:prstGeom prst="rightArrow">
            <a:avLst>
              <a:gd name="adj1" fmla="val 50000"/>
              <a:gd name="adj2" fmla="val 37486"/>
            </a:avLst>
          </a:prstGeom>
          <a:blipFill rotWithShape="1">
            <a:blip r:embed="rId2"/>
            <a:tile tx="0" ty="0" sx="100000" sy="100000" flip="none" algn="tl"/>
          </a:blipFill>
          <a:ln>
            <a:solidFill>
              <a:srgbClr val="00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5370" name="Rectangle 11"/>
          <p:cNvSpPr/>
          <p:nvPr/>
        </p:nvSpPr>
        <p:spPr>
          <a:xfrm>
            <a:off x="2943225" y="2936875"/>
            <a:ext cx="6677025"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把语段压缩到什么程度取决于</a:t>
            </a:r>
            <a:r>
              <a:rPr lang="zh-CN" altLang="en-US" sz="2800" b="1" u="sng">
                <a:latin typeface="Arial" panose="020b0604020202020204" pitchFamily="34" charset="0"/>
                <a:ea typeface="宋体" panose="02010600030101010101" pitchFamily="2" charset="-122"/>
              </a:rPr>
              <a:t>字数的限制</a:t>
            </a:r>
            <a:r>
              <a:rPr lang="zh-CN" altLang="en-US" u="sng">
                <a:latin typeface="Arial" panose="020b0604020202020204" pitchFamily="34" charset="0"/>
                <a:ea typeface="宋体" panose="02010600030101010101" pitchFamily="2" charset="-122"/>
              </a:rPr>
              <a:t> </a:t>
            </a:r>
            <a:endParaRPr lang="zh-CN" altLang="en-US" u="sng">
              <a:latin typeface="Arial" panose="020b0604020202020204" pitchFamily="34" charset="0"/>
              <a:ea typeface="宋体" panose="02010600030101010101" pitchFamily="2" charset="-122"/>
            </a:endParaRPr>
          </a:p>
        </p:txBody>
      </p:sp>
      <p:sp>
        <p:nvSpPr>
          <p:cNvPr id="15371" name="Rectangle 12"/>
          <p:cNvSpPr/>
          <p:nvPr/>
        </p:nvSpPr>
        <p:spPr>
          <a:xfrm>
            <a:off x="1019493" y="4553267"/>
            <a:ext cx="958850"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懂法</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5" name="AutoShape 4" descr="粉色面巾纸"/>
          <p:cNvSpPr/>
          <p:nvPr/>
        </p:nvSpPr>
        <p:spPr>
          <a:xfrm>
            <a:off x="1978660" y="4552950"/>
            <a:ext cx="431800" cy="276225"/>
          </a:xfrm>
          <a:prstGeom prst="rightArrow">
            <a:avLst>
              <a:gd name="adj1" fmla="val 50000"/>
              <a:gd name="adj2" fmla="val 37486"/>
            </a:avLst>
          </a:prstGeom>
          <a:blipFill rotWithShape="1">
            <a:blip r:embed="rId2"/>
            <a:tile tx="0" ty="0" sx="100000" sy="100000" flip="none" algn="tl"/>
          </a:blipFill>
          <a:ln>
            <a:solidFill>
              <a:srgbClr val="00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15373" name="Rectangle 14"/>
          <p:cNvSpPr/>
          <p:nvPr/>
        </p:nvSpPr>
        <p:spPr>
          <a:xfrm>
            <a:off x="2411412" y="3789362"/>
            <a:ext cx="539750" cy="519112"/>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留</a:t>
            </a:r>
            <a:endParaRPr lang="zh-CN" altLang="en-US" sz="2800" b="1">
              <a:solidFill>
                <a:srgbClr val="FF0000"/>
              </a:solidFill>
              <a:latin typeface="Arial" panose="020b0604020202020204" pitchFamily="34" charset="0"/>
              <a:ea typeface="宋体" panose="02010600030101010101" pitchFamily="2" charset="-122"/>
            </a:endParaRPr>
          </a:p>
        </p:txBody>
      </p:sp>
      <p:sp>
        <p:nvSpPr>
          <p:cNvPr id="15378" name="Rectangle 19"/>
          <p:cNvSpPr/>
          <p:nvPr/>
        </p:nvSpPr>
        <p:spPr>
          <a:xfrm>
            <a:off x="3314700" y="3789045"/>
            <a:ext cx="7882890" cy="46037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400" b="1">
                <a:latin typeface="Arial" panose="020b0604020202020204" pitchFamily="34" charset="0"/>
                <a:ea typeface="宋体" panose="02010600030101010101" pitchFamily="2" charset="-122"/>
              </a:rPr>
              <a:t>保留或摘录能标明中心内容的词句，以保留主要的信息</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75" name="Rectangle 16"/>
          <p:cNvSpPr/>
          <p:nvPr/>
        </p:nvSpPr>
        <p:spPr>
          <a:xfrm>
            <a:off x="2413000" y="4510088"/>
            <a:ext cx="638175"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删 </a:t>
            </a:r>
            <a:endParaRPr lang="zh-CN" altLang="en-US" sz="2800" b="1">
              <a:solidFill>
                <a:srgbClr val="FF0000"/>
              </a:solidFill>
              <a:latin typeface="Arial" panose="020b0604020202020204" pitchFamily="34" charset="0"/>
              <a:ea typeface="宋体" panose="02010600030101010101" pitchFamily="2" charset="-122"/>
            </a:endParaRPr>
          </a:p>
        </p:txBody>
      </p:sp>
      <p:sp>
        <p:nvSpPr>
          <p:cNvPr id="15379" name="Rectangle 20"/>
          <p:cNvSpPr/>
          <p:nvPr/>
        </p:nvSpPr>
        <p:spPr>
          <a:xfrm>
            <a:off x="3315017" y="4463097"/>
            <a:ext cx="2686050" cy="45720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400" b="1">
                <a:latin typeface="Arial" panose="020b0604020202020204" pitchFamily="34" charset="0"/>
                <a:ea typeface="宋体" panose="02010600030101010101" pitchFamily="2" charset="-122"/>
              </a:rPr>
              <a:t>删即删除冗余信息</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76" name="Rectangle 17"/>
          <p:cNvSpPr/>
          <p:nvPr/>
        </p:nvSpPr>
        <p:spPr>
          <a:xfrm>
            <a:off x="2413000" y="5086350"/>
            <a:ext cx="603250"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简</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80" name="Rectangle 21"/>
          <p:cNvSpPr/>
          <p:nvPr/>
        </p:nvSpPr>
        <p:spPr>
          <a:xfrm>
            <a:off x="3170238" y="5116513"/>
            <a:ext cx="2381250" cy="45720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400" b="1">
                <a:latin typeface="Arial" panose="020b0604020202020204" pitchFamily="34" charset="0"/>
                <a:ea typeface="宋体" panose="02010600030101010101" pitchFamily="2" charset="-122"/>
              </a:rPr>
              <a:t>简化句子或句意</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77" name="Rectangle 18"/>
          <p:cNvSpPr/>
          <p:nvPr/>
        </p:nvSpPr>
        <p:spPr>
          <a:xfrm>
            <a:off x="2413000" y="5619750"/>
            <a:ext cx="604838" cy="519112"/>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800" b="1">
                <a:solidFill>
                  <a:srgbClr val="FF0000"/>
                </a:solidFill>
                <a:latin typeface="Arial" panose="020b0604020202020204" pitchFamily="34" charset="0"/>
                <a:ea typeface="宋体" panose="02010600030101010101" pitchFamily="2" charset="-122"/>
              </a:rPr>
              <a:t>改</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381" name="Rectangle 22"/>
          <p:cNvSpPr/>
          <p:nvPr/>
        </p:nvSpPr>
        <p:spPr>
          <a:xfrm>
            <a:off x="3315017" y="5650865"/>
            <a:ext cx="2076450" cy="45720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altLang="en-US" sz="2400" b="1">
                <a:latin typeface="Arial" panose="020b0604020202020204" pitchFamily="34" charset="0"/>
                <a:ea typeface="宋体" panose="02010600030101010101" pitchFamily="2" charset="-122"/>
              </a:rPr>
              <a:t>改换简洁说法</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2"/>
                                        </p:tgtEl>
                                        <p:attrNameLst>
                                          <p:attrName>style.visibility</p:attrName>
                                        </p:attrNameLst>
                                      </p:cBhvr>
                                      <p:to>
                                        <p:strVal val="visible"/>
                                      </p:to>
                                    </p:set>
                                    <p:anim calcmode="lin" valueType="num">
                                      <p:cBhvr additive="base">
                                        <p:cTn id="19" dur="500" fill="hold"/>
                                        <p:tgtEl>
                                          <p:spTgt spid="15362"/>
                                        </p:tgtEl>
                                        <p:attrNameLst>
                                          <p:attrName>ppt_x</p:attrName>
                                        </p:attrNameLst>
                                      </p:cBhvr>
                                      <p:tavLst>
                                        <p:tav tm="0">
                                          <p:val>
                                            <p:strVal val="#ppt_x"/>
                                          </p:val>
                                        </p:tav>
                                        <p:tav tm="100000">
                                          <p:val>
                                            <p:strVal val="#ppt_x"/>
                                          </p:val>
                                        </p:tav>
                                      </p:tavLst>
                                    </p:anim>
                                    <p:anim calcmode="lin" valueType="num">
                                      <p:cBhvr additive="base">
                                        <p:cTn id="20"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3"/>
                                        </p:tgtEl>
                                        <p:attrNameLst>
                                          <p:attrName>style.visibility</p:attrName>
                                        </p:attrNameLst>
                                      </p:cBhvr>
                                      <p:to>
                                        <p:strVal val="visible"/>
                                      </p:to>
                                    </p:set>
                                    <p:anim calcmode="lin" valueType="num">
                                      <p:cBhvr additive="base">
                                        <p:cTn id="25" dur="500" fill="hold"/>
                                        <p:tgtEl>
                                          <p:spTgt spid="15363"/>
                                        </p:tgtEl>
                                        <p:attrNameLst>
                                          <p:attrName>ppt_x</p:attrName>
                                        </p:attrNameLst>
                                      </p:cBhvr>
                                      <p:tavLst>
                                        <p:tav tm="0">
                                          <p:val>
                                            <p:strVal val="#ppt_x"/>
                                          </p:val>
                                        </p:tav>
                                        <p:tav tm="100000">
                                          <p:val>
                                            <p:strVal val="#ppt_x"/>
                                          </p:val>
                                        </p:tav>
                                      </p:tavLst>
                                    </p:anim>
                                    <p:anim calcmode="lin" valueType="num">
                                      <p:cBhvr additive="base">
                                        <p:cTn id="26"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additive="base">
                                        <p:cTn id="30" dur="1" fill="hold">
                                          <p:stCondLst>
                                            <p:cond delay="0"/>
                                          </p:stCondLst>
                                        </p:cTn>
                                        <p:tgtEl>
                                          <p:spTgt spid="15364"/>
                                        </p:tgtEl>
                                        <p:attrNameLst>
                                          <p:attrName>style.visibility</p:attrName>
                                        </p:attrNameLst>
                                      </p:cBhvr>
                                      <p:to>
                                        <p:strVal val="visible"/>
                                      </p:to>
                                    </p:set>
                                    <p:animEffect transition="in" filter="blinds(horizontal)">
                                      <p:cBhvr additive="base">
                                        <p:cTn id="31" dur="500" fill="hold"/>
                                        <p:tgtEl>
                                          <p:spTgt spid="15364"/>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365"/>
                                        </p:tgtEl>
                                        <p:attrNameLst>
                                          <p:attrName>style.visibility</p:attrName>
                                        </p:attrNameLst>
                                      </p:cBhvr>
                                      <p:to>
                                        <p:strVal val="visible"/>
                                      </p:to>
                                    </p:set>
                                    <p:anim calcmode="lin" valueType="num">
                                      <p:cBhvr additive="base">
                                        <p:cTn id="36" dur="500" fill="hold"/>
                                        <p:tgtEl>
                                          <p:spTgt spid="15365"/>
                                        </p:tgtEl>
                                        <p:attrNameLst>
                                          <p:attrName>ppt_x</p:attrName>
                                        </p:attrNameLst>
                                      </p:cBhvr>
                                      <p:tavLst>
                                        <p:tav tm="0">
                                          <p:val>
                                            <p:strVal val="#ppt_x"/>
                                          </p:val>
                                        </p:tav>
                                        <p:tav tm="100000">
                                          <p:val>
                                            <p:strVal val="#ppt_x"/>
                                          </p:val>
                                        </p:tav>
                                      </p:tavLst>
                                    </p:anim>
                                    <p:anim calcmode="lin" valueType="num">
                                      <p:cBhvr additive="base">
                                        <p:cTn id="37"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1" nodeType="clickEffect">
                                  <p:stCondLst>
                                    <p:cond delay="0"/>
                                  </p:stCondLst>
                                  <p:childTnLst>
                                    <p:set>
                                      <p:cBhvr additive="base">
                                        <p:cTn id="47" dur="1" fill="hold">
                                          <p:stCondLst>
                                            <p:cond delay="0"/>
                                          </p:stCondLst>
                                        </p:cTn>
                                        <p:tgtEl>
                                          <p:spTgt spid="15367"/>
                                        </p:tgtEl>
                                        <p:attrNameLst>
                                          <p:attrName>style.visibility</p:attrName>
                                        </p:attrNameLst>
                                      </p:cBhvr>
                                      <p:to>
                                        <p:strVal val="visible"/>
                                      </p:to>
                                    </p:set>
                                    <p:animEffect transition="in" filter="blinds(horizontal)">
                                      <p:cBhvr additive="base">
                                        <p:cTn id="48" dur="500" fill="hold"/>
                                        <p:tgtEl>
                                          <p:spTgt spid="15367"/>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5368"/>
                                        </p:tgtEl>
                                        <p:attrNameLst>
                                          <p:attrName>style.visibility</p:attrName>
                                        </p:attrNameLst>
                                      </p:cBhvr>
                                      <p:to>
                                        <p:strVal val="visible"/>
                                      </p:to>
                                    </p:set>
                                    <p:anim calcmode="lin" valueType="num">
                                      <p:cBhvr additive="base">
                                        <p:cTn id="53" dur="500" fill="hold"/>
                                        <p:tgtEl>
                                          <p:spTgt spid="15368"/>
                                        </p:tgtEl>
                                        <p:attrNameLst>
                                          <p:attrName>ppt_x</p:attrName>
                                        </p:attrNameLst>
                                      </p:cBhvr>
                                      <p:tavLst>
                                        <p:tav tm="0">
                                          <p:val>
                                            <p:strVal val="#ppt_x"/>
                                          </p:val>
                                        </p:tav>
                                        <p:tav tm="100000">
                                          <p:val>
                                            <p:strVal val="#ppt_x"/>
                                          </p:val>
                                        </p:tav>
                                      </p:tavLst>
                                    </p:anim>
                                    <p:anim calcmode="lin" valueType="num">
                                      <p:cBhvr additive="base">
                                        <p:cTn id="54"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2" nodeType="clickEffect">
                                  <p:stCondLst>
                                    <p:cond delay="0"/>
                                  </p:stCondLst>
                                  <p:childTnLst>
                                    <p:set>
                                      <p:cBhvr additive="base">
                                        <p:cTn id="64" dur="1" fill="hold">
                                          <p:stCondLst>
                                            <p:cond delay="0"/>
                                          </p:stCondLst>
                                        </p:cTn>
                                        <p:tgtEl>
                                          <p:spTgt spid="15370"/>
                                        </p:tgtEl>
                                        <p:attrNameLst>
                                          <p:attrName>style.visibility</p:attrName>
                                        </p:attrNameLst>
                                      </p:cBhvr>
                                      <p:to>
                                        <p:strVal val="visible"/>
                                      </p:to>
                                    </p:set>
                                    <p:animEffect transition="in" filter="blinds(horizontal)">
                                      <p:cBhvr additive="base">
                                        <p:cTn id="65" dur="500" fill="hold"/>
                                        <p:tgtEl>
                                          <p:spTgt spid="15370"/>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5371"/>
                                        </p:tgtEl>
                                        <p:attrNameLst>
                                          <p:attrName>style.visibility</p:attrName>
                                        </p:attrNameLst>
                                      </p:cBhvr>
                                      <p:to>
                                        <p:strVal val="visible"/>
                                      </p:to>
                                    </p:set>
                                    <p:anim calcmode="lin" valueType="num">
                                      <p:cBhvr additive="base">
                                        <p:cTn id="70" dur="500" fill="hold"/>
                                        <p:tgtEl>
                                          <p:spTgt spid="15371"/>
                                        </p:tgtEl>
                                        <p:attrNameLst>
                                          <p:attrName>ppt_x</p:attrName>
                                        </p:attrNameLst>
                                      </p:cBhvr>
                                      <p:tavLst>
                                        <p:tav tm="0">
                                          <p:val>
                                            <p:strVal val="#ppt_x"/>
                                          </p:val>
                                        </p:tav>
                                        <p:tav tm="100000">
                                          <p:val>
                                            <p:strVal val="#ppt_x"/>
                                          </p:val>
                                        </p:tav>
                                      </p:tavLst>
                                    </p:anim>
                                    <p:anim calcmode="lin" valueType="num">
                                      <p:cBhvr additive="base">
                                        <p:cTn id="71" dur="500" fill="hold"/>
                                        <p:tgtEl>
                                          <p:spTgt spid="15371"/>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500" fill="hold"/>
                                        <p:tgtEl>
                                          <p:spTgt spid="5"/>
                                        </p:tgtEl>
                                        <p:attrNameLst>
                                          <p:attrName>ppt_x</p:attrName>
                                        </p:attrNameLst>
                                      </p:cBhvr>
                                      <p:tavLst>
                                        <p:tav tm="0">
                                          <p:val>
                                            <p:strVal val="#ppt_x"/>
                                          </p:val>
                                        </p:tav>
                                        <p:tav tm="100000">
                                          <p:val>
                                            <p:strVal val="#ppt_x"/>
                                          </p:val>
                                        </p:tav>
                                      </p:tavLst>
                                    </p:anim>
                                    <p:anim calcmode="lin" valueType="num">
                                      <p:cBhvr additive="base">
                                        <p:cTn id="7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5373"/>
                                        </p:tgtEl>
                                        <p:attrNameLst>
                                          <p:attrName>style.visibility</p:attrName>
                                        </p:attrNameLst>
                                      </p:cBhvr>
                                      <p:to>
                                        <p:strVal val="visible"/>
                                      </p:to>
                                    </p:set>
                                    <p:anim calcmode="lin" valueType="num">
                                      <p:cBhvr additive="base">
                                        <p:cTn id="82" dur="500" fill="hold"/>
                                        <p:tgtEl>
                                          <p:spTgt spid="15373"/>
                                        </p:tgtEl>
                                        <p:attrNameLst>
                                          <p:attrName>ppt_x</p:attrName>
                                        </p:attrNameLst>
                                      </p:cBhvr>
                                      <p:tavLst>
                                        <p:tav tm="0">
                                          <p:val>
                                            <p:strVal val="#ppt_x"/>
                                          </p:val>
                                        </p:tav>
                                        <p:tav tm="100000">
                                          <p:val>
                                            <p:strVal val="#ppt_x"/>
                                          </p:val>
                                        </p:tav>
                                      </p:tavLst>
                                    </p:anim>
                                    <p:anim calcmode="lin" valueType="num">
                                      <p:cBhvr additive="base">
                                        <p:cTn id="83" dur="500" fill="hold"/>
                                        <p:tgtEl>
                                          <p:spTgt spid="15373"/>
                                        </p:tgtEl>
                                        <p:attrNameLst>
                                          <p:attrName>ppt_y</p:attrName>
                                        </p:attrNameLst>
                                      </p:cBhvr>
                                      <p:tavLst>
                                        <p:tav tm="0">
                                          <p:val>
                                            <p:strVal val="1+#ppt_h/2"/>
                                          </p:val>
                                        </p:tav>
                                        <p:tav tm="100000">
                                          <p:val>
                                            <p:strVal val="#ppt_y"/>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5378"/>
                                        </p:tgtEl>
                                        <p:attrNameLst>
                                          <p:attrName>style.visibility</p:attrName>
                                        </p:attrNameLst>
                                      </p:cBhvr>
                                      <p:to>
                                        <p:strVal val="visible"/>
                                      </p:to>
                                    </p:set>
                                    <p:anim calcmode="lin" valueType="num">
                                      <p:cBhvr additive="base">
                                        <p:cTn id="88" dur="500" fill="hold"/>
                                        <p:tgtEl>
                                          <p:spTgt spid="15378"/>
                                        </p:tgtEl>
                                        <p:attrNameLst>
                                          <p:attrName>ppt_x</p:attrName>
                                        </p:attrNameLst>
                                      </p:cBhvr>
                                      <p:tavLst>
                                        <p:tav tm="0">
                                          <p:val>
                                            <p:strVal val="#ppt_x"/>
                                          </p:val>
                                        </p:tav>
                                        <p:tav tm="100000">
                                          <p:val>
                                            <p:strVal val="#ppt_x"/>
                                          </p:val>
                                        </p:tav>
                                      </p:tavLst>
                                    </p:anim>
                                    <p:anim calcmode="lin" valueType="num">
                                      <p:cBhvr additive="base">
                                        <p:cTn id="89" dur="500" fill="hold"/>
                                        <p:tgtEl>
                                          <p:spTgt spid="15378"/>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afterGroup">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15375"/>
                                        </p:tgtEl>
                                        <p:attrNameLst>
                                          <p:attrName>style.visibility</p:attrName>
                                        </p:attrNameLst>
                                      </p:cBhvr>
                                      <p:to>
                                        <p:strVal val="visible"/>
                                      </p:to>
                                    </p:set>
                                    <p:anim calcmode="lin" valueType="num">
                                      <p:cBhvr additive="base">
                                        <p:cTn id="94" dur="500" fill="hold"/>
                                        <p:tgtEl>
                                          <p:spTgt spid="15375"/>
                                        </p:tgtEl>
                                        <p:attrNameLst>
                                          <p:attrName>ppt_x</p:attrName>
                                        </p:attrNameLst>
                                      </p:cBhvr>
                                      <p:tavLst>
                                        <p:tav tm="0">
                                          <p:val>
                                            <p:strVal val="#ppt_x"/>
                                          </p:val>
                                        </p:tav>
                                        <p:tav tm="100000">
                                          <p:val>
                                            <p:strVal val="#ppt_x"/>
                                          </p:val>
                                        </p:tav>
                                      </p:tavLst>
                                    </p:anim>
                                    <p:anim calcmode="lin" valueType="num">
                                      <p:cBhvr additive="base">
                                        <p:cTn id="95" dur="500" fill="hold"/>
                                        <p:tgtEl>
                                          <p:spTgt spid="15375"/>
                                        </p:tgtEl>
                                        <p:attrNameLst>
                                          <p:attrName>ppt_y</p:attrName>
                                        </p:attrNameLst>
                                      </p:cBhvr>
                                      <p:tavLst>
                                        <p:tav tm="0">
                                          <p:val>
                                            <p:strVal val="1+#ppt_h/2"/>
                                          </p:val>
                                        </p:tav>
                                        <p:tav tm="100000">
                                          <p:val>
                                            <p:strVal val="#ppt_y"/>
                                          </p:val>
                                        </p:tav>
                                      </p:tavLst>
                                    </p:anim>
                                  </p:childTnLst>
                                </p:cTn>
                              </p:par>
                            </p:childTnLst>
                          </p:cTn>
                        </p:par>
                      </p:childTnLst>
                    </p:cTn>
                  </p:par>
                  <p:par>
                    <p:cTn id="96" fill="hold" nodeType="clickPar">
                      <p:stCondLst>
                        <p:cond delay="indefinite"/>
                      </p:stCondLst>
                      <p:childTnLst>
                        <p:par>
                          <p:cTn id="97" fill="hold" nodeType="afterGroup">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15379"/>
                                        </p:tgtEl>
                                        <p:attrNameLst>
                                          <p:attrName>style.visibility</p:attrName>
                                        </p:attrNameLst>
                                      </p:cBhvr>
                                      <p:to>
                                        <p:strVal val="visible"/>
                                      </p:to>
                                    </p:set>
                                    <p:anim calcmode="lin" valueType="num">
                                      <p:cBhvr additive="base">
                                        <p:cTn id="100" dur="500" fill="hold"/>
                                        <p:tgtEl>
                                          <p:spTgt spid="15379"/>
                                        </p:tgtEl>
                                        <p:attrNameLst>
                                          <p:attrName>ppt_x</p:attrName>
                                        </p:attrNameLst>
                                      </p:cBhvr>
                                      <p:tavLst>
                                        <p:tav tm="0">
                                          <p:val>
                                            <p:strVal val="#ppt_x"/>
                                          </p:val>
                                        </p:tav>
                                        <p:tav tm="100000">
                                          <p:val>
                                            <p:strVal val="#ppt_x"/>
                                          </p:val>
                                        </p:tav>
                                      </p:tavLst>
                                    </p:anim>
                                    <p:anim calcmode="lin" valueType="num">
                                      <p:cBhvr additive="base">
                                        <p:cTn id="101" dur="500" fill="hold"/>
                                        <p:tgtEl>
                                          <p:spTgt spid="15379"/>
                                        </p:tgtEl>
                                        <p:attrNameLst>
                                          <p:attrName>ppt_y</p:attrName>
                                        </p:attrNameLst>
                                      </p:cBhvr>
                                      <p:tavLst>
                                        <p:tav tm="0">
                                          <p:val>
                                            <p:strVal val="1+#ppt_h/2"/>
                                          </p:val>
                                        </p:tav>
                                        <p:tav tm="100000">
                                          <p:val>
                                            <p:strVal val="#ppt_y"/>
                                          </p:val>
                                        </p:tav>
                                      </p:tavLst>
                                    </p:anim>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15376"/>
                                        </p:tgtEl>
                                        <p:attrNameLst>
                                          <p:attrName>style.visibility</p:attrName>
                                        </p:attrNameLst>
                                      </p:cBhvr>
                                      <p:to>
                                        <p:strVal val="visible"/>
                                      </p:to>
                                    </p:set>
                                    <p:anim calcmode="lin" valueType="num">
                                      <p:cBhvr additive="base">
                                        <p:cTn id="106" dur="500" fill="hold"/>
                                        <p:tgtEl>
                                          <p:spTgt spid="15376"/>
                                        </p:tgtEl>
                                        <p:attrNameLst>
                                          <p:attrName>ppt_x</p:attrName>
                                        </p:attrNameLst>
                                      </p:cBhvr>
                                      <p:tavLst>
                                        <p:tav tm="0">
                                          <p:val>
                                            <p:strVal val="#ppt_x"/>
                                          </p:val>
                                        </p:tav>
                                        <p:tav tm="100000">
                                          <p:val>
                                            <p:strVal val="#ppt_x"/>
                                          </p:val>
                                        </p:tav>
                                      </p:tavLst>
                                    </p:anim>
                                    <p:anim calcmode="lin" valueType="num">
                                      <p:cBhvr additive="base">
                                        <p:cTn id="107" dur="500" fill="hold"/>
                                        <p:tgtEl>
                                          <p:spTgt spid="15376"/>
                                        </p:tgtEl>
                                        <p:attrNameLst>
                                          <p:attrName>ppt_y</p:attrName>
                                        </p:attrNameLst>
                                      </p:cBhvr>
                                      <p:tavLst>
                                        <p:tav tm="0">
                                          <p:val>
                                            <p:strVal val="1+#ppt_h/2"/>
                                          </p:val>
                                        </p:tav>
                                        <p:tav tm="100000">
                                          <p:val>
                                            <p:strVal val="#ppt_y"/>
                                          </p:val>
                                        </p:tav>
                                      </p:tavLst>
                                    </p:anim>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15380"/>
                                        </p:tgtEl>
                                        <p:attrNameLst>
                                          <p:attrName>style.visibility</p:attrName>
                                        </p:attrNameLst>
                                      </p:cBhvr>
                                      <p:to>
                                        <p:strVal val="visible"/>
                                      </p:to>
                                    </p:set>
                                    <p:anim calcmode="lin" valueType="num">
                                      <p:cBhvr additive="base">
                                        <p:cTn id="112" dur="500" fill="hold"/>
                                        <p:tgtEl>
                                          <p:spTgt spid="15380"/>
                                        </p:tgtEl>
                                        <p:attrNameLst>
                                          <p:attrName>ppt_x</p:attrName>
                                        </p:attrNameLst>
                                      </p:cBhvr>
                                      <p:tavLst>
                                        <p:tav tm="0">
                                          <p:val>
                                            <p:strVal val="#ppt_x"/>
                                          </p:val>
                                        </p:tav>
                                        <p:tav tm="100000">
                                          <p:val>
                                            <p:strVal val="#ppt_x"/>
                                          </p:val>
                                        </p:tav>
                                      </p:tavLst>
                                    </p:anim>
                                    <p:anim calcmode="lin" valueType="num">
                                      <p:cBhvr additive="base">
                                        <p:cTn id="113" dur="500" fill="hold"/>
                                        <p:tgtEl>
                                          <p:spTgt spid="15380"/>
                                        </p:tgtEl>
                                        <p:attrNameLst>
                                          <p:attrName>ppt_y</p:attrName>
                                        </p:attrNameLst>
                                      </p:cBhvr>
                                      <p:tavLst>
                                        <p:tav tm="0">
                                          <p:val>
                                            <p:strVal val="1+#ppt_h/2"/>
                                          </p:val>
                                        </p:tav>
                                        <p:tav tm="100000">
                                          <p:val>
                                            <p:strVal val="#ppt_y"/>
                                          </p:val>
                                        </p:tav>
                                      </p:tavLst>
                                    </p:anim>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15377"/>
                                        </p:tgtEl>
                                        <p:attrNameLst>
                                          <p:attrName>style.visibility</p:attrName>
                                        </p:attrNameLst>
                                      </p:cBhvr>
                                      <p:to>
                                        <p:strVal val="visible"/>
                                      </p:to>
                                    </p:set>
                                    <p:anim calcmode="lin" valueType="num">
                                      <p:cBhvr additive="base">
                                        <p:cTn id="118" dur="500" fill="hold"/>
                                        <p:tgtEl>
                                          <p:spTgt spid="15377"/>
                                        </p:tgtEl>
                                        <p:attrNameLst>
                                          <p:attrName>ppt_x</p:attrName>
                                        </p:attrNameLst>
                                      </p:cBhvr>
                                      <p:tavLst>
                                        <p:tav tm="0">
                                          <p:val>
                                            <p:strVal val="#ppt_x"/>
                                          </p:val>
                                        </p:tav>
                                        <p:tav tm="100000">
                                          <p:val>
                                            <p:strVal val="#ppt_x"/>
                                          </p:val>
                                        </p:tav>
                                      </p:tavLst>
                                    </p:anim>
                                    <p:anim calcmode="lin" valueType="num">
                                      <p:cBhvr additive="base">
                                        <p:cTn id="119" dur="500" fill="hold"/>
                                        <p:tgtEl>
                                          <p:spTgt spid="15377"/>
                                        </p:tgtEl>
                                        <p:attrNameLst>
                                          <p:attrName>ppt_y</p:attrName>
                                        </p:attrNameLst>
                                      </p:cBhvr>
                                      <p:tavLst>
                                        <p:tav tm="0">
                                          <p:val>
                                            <p:strVal val="1+#ppt_h/2"/>
                                          </p:val>
                                        </p:tav>
                                        <p:tav tm="100000">
                                          <p:val>
                                            <p:strVal val="#ppt_y"/>
                                          </p:val>
                                        </p:tav>
                                      </p:tavLst>
                                    </p:anim>
                                  </p:childTnLst>
                                </p:cTn>
                              </p:par>
                            </p:childTnLst>
                          </p:cTn>
                        </p:par>
                      </p:childTnLst>
                    </p:cTn>
                  </p:par>
                  <p:par>
                    <p:cTn id="120" fill="hold" nodeType="clickPar">
                      <p:stCondLst>
                        <p:cond delay="indefinite"/>
                      </p:stCondLst>
                      <p:childTnLst>
                        <p:par>
                          <p:cTn id="121" fill="hold" nodeType="afterGroup">
                            <p:stCondLst>
                              <p:cond delay="0"/>
                            </p:stCondLst>
                            <p:childTnLst>
                              <p:par>
                                <p:cTn id="122" presetID="2" presetClass="entr" presetSubtype="4" fill="hold" grpId="1" nodeType="clickEffect">
                                  <p:stCondLst>
                                    <p:cond delay="0"/>
                                  </p:stCondLst>
                                  <p:childTnLst>
                                    <p:set>
                                      <p:cBhvr>
                                        <p:cTn id="123" dur="1" fill="hold">
                                          <p:stCondLst>
                                            <p:cond delay="0"/>
                                          </p:stCondLst>
                                        </p:cTn>
                                        <p:tgtEl>
                                          <p:spTgt spid="15381"/>
                                        </p:tgtEl>
                                        <p:attrNameLst>
                                          <p:attrName>style.visibility</p:attrName>
                                        </p:attrNameLst>
                                      </p:cBhvr>
                                      <p:to>
                                        <p:strVal val="visible"/>
                                      </p:to>
                                    </p:set>
                                    <p:anim calcmode="lin" valueType="num">
                                      <p:cBhvr additive="base">
                                        <p:cTn id="124" dur="500" fill="hold"/>
                                        <p:tgtEl>
                                          <p:spTgt spid="15381"/>
                                        </p:tgtEl>
                                        <p:attrNameLst>
                                          <p:attrName>ppt_x</p:attrName>
                                        </p:attrNameLst>
                                      </p:cBhvr>
                                      <p:tavLst>
                                        <p:tav tm="0">
                                          <p:val>
                                            <p:strVal val="#ppt_x"/>
                                          </p:val>
                                        </p:tav>
                                        <p:tav tm="100000">
                                          <p:val>
                                            <p:strVal val="#ppt_x"/>
                                          </p:val>
                                        </p:tav>
                                      </p:tavLst>
                                    </p:anim>
                                    <p:anim calcmode="lin" valueType="num">
                                      <p:cBhvr additive="base">
                                        <p:cTn id="125" dur="500" fill="hold"/>
                                        <p:tgtEl>
                                          <p:spTgt spid="153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5362" grpId="0"/>
      <p:bldP spid="15363" grpId="0"/>
      <p:bldP spid="15364" grpId="0"/>
      <p:bldP spid="15365" grpId="0"/>
      <p:bldP spid="2" grpId="0"/>
      <p:bldP spid="15367" grpId="1"/>
      <p:bldP spid="4" grpId="0"/>
      <p:bldP spid="15370" grpId="2"/>
      <p:bldP spid="15371" grpId="0"/>
      <p:bldP spid="5" grpId="0"/>
      <p:bldP spid="15373" grpId="0"/>
      <p:bldP spid="15378" grpId="0"/>
      <p:bldP spid="15375" grpId="0"/>
      <p:bldP spid="15376" grpId="0"/>
      <p:bldP spid="15380" grpId="0"/>
      <p:bldP spid="15377" grpId="0"/>
      <p:bldP spid="15381" grpId="1"/>
      <p:bldP spid="15368" grpId="0"/>
      <p:bldP spid="15379"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三、拟写导语</a:t>
            </a:r>
            <a:endParaRPr lang="zh-CN" altLang="en-US" sz="2800" b="1">
              <a:solidFill>
                <a:schemeClr val="accent4">
                  <a:lumMod val="100000"/>
                </a:schemeClr>
              </a:solidFill>
            </a:endParaRPr>
          </a:p>
        </p:txBody>
      </p:sp>
      <p:sp>
        <p:nvSpPr>
          <p:cNvPr id="3" name="Rectangle 49"/>
          <p:cNvSpPr/>
          <p:nvPr/>
        </p:nvSpPr>
        <p:spPr>
          <a:xfrm>
            <a:off x="821690" y="1170305"/>
            <a:ext cx="10687685" cy="2647315"/>
          </a:xfrm>
          <a:prstGeom prst="rect">
            <a:avLst/>
          </a:prstGeom>
        </p:spPr>
        <p:txBody>
          <a:bodyPr wrap="square"/>
          <a:lstStyle/>
          <a:p>
            <a:pPr>
              <a:lnSpc>
                <a:spcPct val="100000"/>
              </a:lnSpc>
            </a:pPr>
            <a:r>
              <a:rPr sz="2400"/>
              <a:t>根据下列材料，用一句话概括出新闻导语：</a:t>
            </a:r>
            <a:endParaRPr sz="2400"/>
          </a:p>
          <a:p>
            <a:pPr>
              <a:lnSpc>
                <a:spcPct val="100000"/>
              </a:lnSpc>
            </a:pPr>
            <a:r>
              <a:rPr sz="2400"/>
              <a:t>    “耀华号”，7月31日从重庆港开出，本月3日6点50分在右行至牌县航段，船舵突然失控，船体搁浅，并且严重倾斜，长江港雾监督局迅速组织久远，但因水位只有1.7米，客轮的吃水线是2.4米，再加上近期长江退水速度较快，因此4次救援全部失败。船上243名旅客被困12小时后，在有关部门组织下安全抵达武汉。</a:t>
            </a:r>
            <a:endParaRPr sz="2400"/>
          </a:p>
        </p:txBody>
      </p:sp>
      <p:sp>
        <p:nvSpPr>
          <p:cNvPr id="10" name="Oval 7"/>
          <p:cNvSpPr/>
          <p:nvPr/>
        </p:nvSpPr>
        <p:spPr>
          <a:xfrm>
            <a:off x="5967730" y="1483360"/>
            <a:ext cx="227457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AutoShape 8"/>
          <p:cNvSpPr/>
          <p:nvPr/>
        </p:nvSpPr>
        <p:spPr>
          <a:xfrm>
            <a:off x="6647180" y="352425"/>
            <a:ext cx="1731645" cy="767080"/>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时间</a:t>
            </a:r>
            <a:endParaRPr lang="zh-CN" altLang="en-US" sz="2800" b="1">
              <a:solidFill>
                <a:srgbClr val="FF3300"/>
              </a:solidFill>
              <a:latin typeface="Arial" panose="020b0604020202020204" pitchFamily="34" charset="0"/>
              <a:ea typeface="宋体" panose="02010600030101010101" pitchFamily="2" charset="-122"/>
            </a:endParaRPr>
          </a:p>
        </p:txBody>
      </p:sp>
      <p:sp>
        <p:nvSpPr>
          <p:cNvPr id="2" name="Oval 7"/>
          <p:cNvSpPr/>
          <p:nvPr/>
        </p:nvSpPr>
        <p:spPr>
          <a:xfrm>
            <a:off x="9227820" y="148336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AutoShape 8"/>
          <p:cNvSpPr/>
          <p:nvPr/>
        </p:nvSpPr>
        <p:spPr>
          <a:xfrm>
            <a:off x="9716770" y="431800"/>
            <a:ext cx="1891030" cy="70421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地点</a:t>
            </a:r>
            <a:endParaRPr lang="zh-CN" altLang="en-US" sz="2800" b="1">
              <a:solidFill>
                <a:srgbClr val="FF3300"/>
              </a:solidFill>
              <a:latin typeface="Arial" panose="020b0604020202020204" pitchFamily="34" charset="0"/>
              <a:ea typeface="宋体" panose="02010600030101010101" pitchFamily="2" charset="-122"/>
            </a:endParaRPr>
          </a:p>
        </p:txBody>
      </p:sp>
      <p:sp>
        <p:nvSpPr>
          <p:cNvPr id="5" name="Oval 7"/>
          <p:cNvSpPr/>
          <p:nvPr/>
        </p:nvSpPr>
        <p:spPr>
          <a:xfrm>
            <a:off x="1142365" y="148336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AutoShape 8"/>
          <p:cNvSpPr/>
          <p:nvPr/>
        </p:nvSpPr>
        <p:spPr>
          <a:xfrm>
            <a:off x="2742565" y="466090"/>
            <a:ext cx="1891030" cy="70421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7" name="Oval 7"/>
          <p:cNvSpPr/>
          <p:nvPr/>
        </p:nvSpPr>
        <p:spPr>
          <a:xfrm>
            <a:off x="2909570" y="1843405"/>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AutoShape 15"/>
          <p:cNvSpPr/>
          <p:nvPr/>
        </p:nvSpPr>
        <p:spPr>
          <a:xfrm>
            <a:off x="2181225" y="3099435"/>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9" name="Oval 7"/>
          <p:cNvSpPr/>
          <p:nvPr/>
        </p:nvSpPr>
        <p:spPr>
          <a:xfrm>
            <a:off x="4633595" y="2562860"/>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1" name="AutoShape 15"/>
          <p:cNvSpPr/>
          <p:nvPr/>
        </p:nvSpPr>
        <p:spPr>
          <a:xfrm>
            <a:off x="9062720" y="342138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结果</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3" name="文本框 12"/>
          <p:cNvSpPr txBox="1"/>
          <p:nvPr/>
        </p:nvSpPr>
        <p:spPr>
          <a:xfrm>
            <a:off x="1650365" y="4142105"/>
            <a:ext cx="7686040" cy="460375"/>
          </a:xfrm>
          <a:prstGeom prst="rect">
            <a:avLst/>
          </a:prstGeom>
          <a:noFill/>
        </p:spPr>
        <p:txBody>
          <a:bodyPr wrap="none" rtlCol="0" anchor="t">
            <a:spAutoFit/>
          </a:bodyPr>
          <a:lstStyle/>
          <a:p>
            <a:pPr algn="l" fontAlgn="base">
              <a:lnSpc>
                <a:spcPct val="100000"/>
              </a:lnSpc>
              <a:buClrTx/>
              <a:buSzTx/>
              <a:buFont typeface="Arial" panose="020b0604020202020204" pitchFamily="34" charset="0"/>
            </a:pPr>
            <a:r>
              <a:rPr lang="en-US" altLang="zh-CN" sz="2400" b="1">
                <a:solidFill>
                  <a:srgbClr val="FF0000"/>
                </a:solidFill>
                <a:latin typeface="微软雅黑" panose="020b0503020204020204" charset="-122"/>
                <a:ea typeface="微软雅黑"/>
                <a:cs typeface="Arial" panose="020b0604020202020204" pitchFamily="34" charset="0"/>
                <a:sym typeface="+mn-ea"/>
              </a:rPr>
              <a:t>3</a:t>
            </a:r>
            <a:r>
              <a:rPr lang="zh-CN" altLang="en-US" sz="2400" b="1">
                <a:solidFill>
                  <a:srgbClr val="FF0000"/>
                </a:solidFill>
                <a:latin typeface="微软雅黑" panose="020b0503020204020204" charset="-122"/>
                <a:ea typeface="微软雅黑"/>
                <a:cs typeface="Arial" panose="020b0604020202020204" pitchFamily="34" charset="0"/>
                <a:sym typeface="+mn-ea"/>
              </a:rPr>
              <a:t>日晚，“耀华号”行至牌县航段搁浅后被困旅客获救。</a:t>
            </a:r>
            <a:endParaRPr lang="zh-CN" altLang="en-US" sz="2400" b="1" smtClean="0">
              <a:solidFill>
                <a:srgbClr val="FF0000"/>
              </a:solidFill>
              <a:latin typeface="微软雅黑" panose="020b0503020204020204" charset="-122"/>
              <a:ea typeface="微软雅黑"/>
              <a:cs typeface="Arial" panose="020b0604020202020204" pitchFamily="34" charset="0"/>
              <a:sym typeface="+mn-ea"/>
            </a:endParaRPr>
          </a:p>
        </p:txBody>
      </p:sp>
      <p:sp>
        <p:nvSpPr>
          <p:cNvPr id="14" name="Oval 7"/>
          <p:cNvSpPr/>
          <p:nvPr/>
        </p:nvSpPr>
        <p:spPr>
          <a:xfrm>
            <a:off x="2550795" y="1422400"/>
            <a:ext cx="227457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5" name="Oval 7"/>
          <p:cNvSpPr/>
          <p:nvPr/>
        </p:nvSpPr>
        <p:spPr>
          <a:xfrm>
            <a:off x="9902190" y="2630805"/>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4"/>
                                        </p:tgtEl>
                                        <p:attrNameLst>
                                          <p:attrName>style.visibility</p:attrName>
                                        </p:attrNameLst>
                                      </p:cBhvr>
                                      <p:to>
                                        <p:strVal val="visible"/>
                                      </p:to>
                                    </p:set>
                                    <p:animEffect transition="in" filter="circle(in)">
                                      <p:cBhvr additive="base">
                                        <p:cTn id="19" dur="2000" fill="hold"/>
                                        <p:tgtEl>
                                          <p:spTgt spid="1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10"/>
                                        </p:tgtEl>
                                        <p:attrNameLst>
                                          <p:attrName>style.visibility</p:attrName>
                                        </p:attrNameLst>
                                      </p:cBhvr>
                                      <p:to>
                                        <p:strVal val="visible"/>
                                      </p:to>
                                    </p:set>
                                    <p:animEffect transition="in" filter="circle(in)">
                                      <p:cBhvr additive="base">
                                        <p:cTn id="24" dur="2000" fill="hold"/>
                                        <p:tgtEl>
                                          <p:spTgt spid="1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3" nodeType="clickEffect">
                                  <p:stCondLst>
                                    <p:cond delay="0"/>
                                  </p:stCondLst>
                                  <p:childTnLst>
                                    <p:set>
                                      <p:cBhvr additive="base">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2"/>
                                        </p:tgtEl>
                                        <p:attrNameLst>
                                          <p:attrName>style.visibility</p:attrName>
                                        </p:attrNameLst>
                                      </p:cBhvr>
                                      <p:to>
                                        <p:strVal val="visible"/>
                                      </p:to>
                                    </p:set>
                                    <p:animEffect transition="in" filter="circle(in)">
                                      <p:cBhvr additive="base">
                                        <p:cTn id="35" dur="2000" fill="hold"/>
                                        <p:tgtEl>
                                          <p:spTgt spid="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2" fill="hold" grpId="3" nodeType="clickEffect">
                                  <p:stCondLst>
                                    <p:cond delay="0"/>
                                  </p:stCondLst>
                                  <p:childTnLst>
                                    <p:set>
                                      <p:cBhvr additive="base">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6" presetClass="entr" presetSubtype="16" fill="hold" grpId="1" nodeType="clickEffect">
                                  <p:stCondLst>
                                    <p:cond delay="0"/>
                                  </p:stCondLst>
                                  <p:childTnLst>
                                    <p:set>
                                      <p:cBhvr additive="base">
                                        <p:cTn id="45" dur="1" fill="hold">
                                          <p:stCondLst>
                                            <p:cond delay="0"/>
                                          </p:stCondLst>
                                        </p:cTn>
                                        <p:tgtEl>
                                          <p:spTgt spid="5"/>
                                        </p:tgtEl>
                                        <p:attrNameLst>
                                          <p:attrName>style.visibility</p:attrName>
                                        </p:attrNameLst>
                                      </p:cBhvr>
                                      <p:to>
                                        <p:strVal val="visible"/>
                                      </p:to>
                                    </p:set>
                                    <p:animEffect transition="in" filter="circle(in)">
                                      <p:cBhvr additive="base">
                                        <p:cTn id="46" dur="2000" fill="hold"/>
                                        <p:tgtEl>
                                          <p:spTgt spid="5"/>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2" fill="hold" grpId="3" nodeType="clickEffect">
                                  <p:stCondLst>
                                    <p:cond delay="0"/>
                                  </p:stCondLst>
                                  <p:childTnLst>
                                    <p:set>
                                      <p:cBhvr additive="base">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1+#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1" nodeType="clickEffect">
                                  <p:stCondLst>
                                    <p:cond delay="0"/>
                                  </p:stCondLst>
                                  <p:childTnLst>
                                    <p:set>
                                      <p:cBhvr additive="base">
                                        <p:cTn id="56" dur="1" fill="hold">
                                          <p:stCondLst>
                                            <p:cond delay="0"/>
                                          </p:stCondLst>
                                        </p:cTn>
                                        <p:tgtEl>
                                          <p:spTgt spid="7"/>
                                        </p:tgtEl>
                                        <p:attrNameLst>
                                          <p:attrName>style.visibility</p:attrName>
                                        </p:attrNameLst>
                                      </p:cBhvr>
                                      <p:to>
                                        <p:strVal val="visible"/>
                                      </p:to>
                                    </p:set>
                                    <p:animEffect transition="in" filter="circle(in)">
                                      <p:cBhvr additive="base">
                                        <p:cTn id="57" dur="2000" fill="hold"/>
                                        <p:tgtEl>
                                          <p:spTgt spid="7"/>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1" nodeType="clickEffect">
                                  <p:stCondLst>
                                    <p:cond delay="0"/>
                                  </p:stCondLst>
                                  <p:childTnLst>
                                    <p:set>
                                      <p:cBhvr additive="base">
                                        <p:cTn id="61" dur="1" fill="hold">
                                          <p:stCondLst>
                                            <p:cond delay="0"/>
                                          </p:stCondLst>
                                        </p:cTn>
                                        <p:tgtEl>
                                          <p:spTgt spid="9"/>
                                        </p:tgtEl>
                                        <p:attrNameLst>
                                          <p:attrName>style.visibility</p:attrName>
                                        </p:attrNameLst>
                                      </p:cBhvr>
                                      <p:to>
                                        <p:strVal val="visible"/>
                                      </p:to>
                                    </p:set>
                                    <p:animEffect transition="in" filter="circle(in)">
                                      <p:cBhvr additive="base">
                                        <p:cTn id="62" dur="2000" fill="hold"/>
                                        <p:tgtEl>
                                          <p:spTgt spid="9"/>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2" fill="hold" grpId="7" nodeType="clickEffect">
                                  <p:stCondLst>
                                    <p:cond delay="0"/>
                                  </p:stCondLst>
                                  <p:childTnLst>
                                    <p:set>
                                      <p:cBhvr additive="base">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1+#ppt_w/2"/>
                                          </p:val>
                                        </p:tav>
                                        <p:tav tm="100000">
                                          <p:val>
                                            <p:strVal val="#ppt_x"/>
                                          </p:val>
                                        </p:tav>
                                      </p:tavLst>
                                    </p:anim>
                                    <p:anim calcmode="lin" valueType="num">
                                      <p:cBhvr additive="base">
                                        <p:cTn id="6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6" presetClass="entr" presetSubtype="16" fill="hold" grpId="1" nodeType="clickEffect">
                                  <p:stCondLst>
                                    <p:cond delay="0"/>
                                  </p:stCondLst>
                                  <p:childTnLst>
                                    <p:set>
                                      <p:cBhvr additive="base">
                                        <p:cTn id="72" dur="1" fill="hold">
                                          <p:stCondLst>
                                            <p:cond delay="0"/>
                                          </p:stCondLst>
                                        </p:cTn>
                                        <p:tgtEl>
                                          <p:spTgt spid="15"/>
                                        </p:tgtEl>
                                        <p:attrNameLst>
                                          <p:attrName>style.visibility</p:attrName>
                                        </p:attrNameLst>
                                      </p:cBhvr>
                                      <p:to>
                                        <p:strVal val="visible"/>
                                      </p:to>
                                    </p:set>
                                    <p:animEffect transition="in" filter="circle(in)">
                                      <p:cBhvr additive="base">
                                        <p:cTn id="73" dur="2000" fill="hold"/>
                                        <p:tgtEl>
                                          <p:spTgt spid="15"/>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2" fill="hold" grpId="7" nodeType="clickEffect">
                                  <p:stCondLst>
                                    <p:cond delay="0"/>
                                  </p:stCondLst>
                                  <p:childTnLst>
                                    <p:set>
                                      <p:cBhvr additive="base">
                                        <p:cTn id="77" dur="1" fill="hold">
                                          <p:stCondLst>
                                            <p:cond delay="0"/>
                                          </p:stCondLst>
                                        </p:cTn>
                                        <p:tgtEl>
                                          <p:spTgt spid="11"/>
                                        </p:tgtEl>
                                        <p:attrNameLst>
                                          <p:attrName>style.visibility</p:attrName>
                                        </p:attrNameLst>
                                      </p:cBhvr>
                                      <p:to>
                                        <p:strVal val="visible"/>
                                      </p:to>
                                    </p:set>
                                    <p:anim calcmode="lin" valueType="num">
                                      <p:cBhvr additive="base">
                                        <p:cTn id="78" dur="500" fill="hold"/>
                                        <p:tgtEl>
                                          <p:spTgt spid="11"/>
                                        </p:tgtEl>
                                        <p:attrNameLst>
                                          <p:attrName>ppt_x</p:attrName>
                                        </p:attrNameLst>
                                      </p:cBhvr>
                                      <p:tavLst>
                                        <p:tav tm="0">
                                          <p:val>
                                            <p:strVal val="1+#ppt_w/2"/>
                                          </p:val>
                                        </p:tav>
                                        <p:tav tm="100000">
                                          <p:val>
                                            <p:strVal val="#ppt_x"/>
                                          </p:val>
                                        </p:tav>
                                      </p:tavLst>
                                    </p:anim>
                                    <p:anim calcmode="lin" valueType="num">
                                      <p:cBhvr additive="base">
                                        <p:cTn id="7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ppt_x"/>
                                          </p:val>
                                        </p:tav>
                                        <p:tav tm="100000">
                                          <p:val>
                                            <p:strVal val="#ppt_x"/>
                                          </p:val>
                                        </p:tav>
                                      </p:tavLst>
                                    </p:anim>
                                    <p:anim calcmode="lin" valueType="num">
                                      <p:cBhvr additive="base">
                                        <p:cTn id="8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0" grpId="1"/>
      <p:bldP spid="12" grpId="3"/>
      <p:bldP spid="2" grpId="1"/>
      <p:bldP spid="4" grpId="3"/>
      <p:bldP spid="5" grpId="1"/>
      <p:bldP spid="6" grpId="3"/>
      <p:bldP spid="7" grpId="1"/>
      <p:bldP spid="8" grpId="7"/>
      <p:bldP spid="9" grpId="1"/>
      <p:bldP spid="11" grpId="7"/>
      <p:bldP spid="13" grpId="0"/>
      <p:bldP spid="14" grpId="1"/>
      <p:bldP spid="15" grpId="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三、拟写导语</a:t>
            </a:r>
            <a:endParaRPr lang="zh-CN" altLang="en-US" sz="2800" b="1">
              <a:solidFill>
                <a:schemeClr val="accent4">
                  <a:lumMod val="100000"/>
                </a:schemeClr>
              </a:solidFill>
            </a:endParaRPr>
          </a:p>
        </p:txBody>
      </p:sp>
      <p:sp>
        <p:nvSpPr>
          <p:cNvPr id="3" name="Rectangle 49"/>
          <p:cNvSpPr/>
          <p:nvPr/>
        </p:nvSpPr>
        <p:spPr>
          <a:xfrm>
            <a:off x="821690" y="1170305"/>
            <a:ext cx="10481945" cy="2647315"/>
          </a:xfrm>
          <a:prstGeom prst="rect">
            <a:avLst/>
          </a:prstGeom>
        </p:spPr>
        <p:txBody>
          <a:bodyPr wrap="square"/>
          <a:lstStyle/>
          <a:p>
            <a:pPr>
              <a:lnSpc>
                <a:spcPct val="100000"/>
              </a:lnSpc>
            </a:pPr>
            <a:r>
              <a:rPr sz="2400"/>
              <a:t>请为下面的新闻拟一条导语。(不超过40字)</a:t>
            </a:r>
            <a:endParaRPr sz="2400"/>
          </a:p>
          <a:p>
            <a:pPr>
              <a:lnSpc>
                <a:spcPct val="100000"/>
              </a:lnSpc>
            </a:pPr>
            <a:r>
              <a:rPr sz="2400"/>
              <a:t>    网络保安员目前开展的主要业务是网络、人防、技防业务。据了解，今天北京500名网络保安员将进入全市942家网吧及3 800多家网络介入服务单位，每个网吧至少要安置保安员3名。网络保安员没有执法权，主要通过网络监控，为服务单位及时删除各种不良信息，一旦发现有人在网吧里光临黄色网站或者在网上“钓鱼”，发布虚假信息进行网络诈骗时，网络保安员将立即叫停违法行为，然后向网监部门报警。</a:t>
            </a:r>
            <a:endParaRPr sz="2400"/>
          </a:p>
        </p:txBody>
      </p:sp>
      <p:sp>
        <p:nvSpPr>
          <p:cNvPr id="10" name="Oval 7"/>
          <p:cNvSpPr/>
          <p:nvPr/>
        </p:nvSpPr>
        <p:spPr>
          <a:xfrm>
            <a:off x="10150475" y="1557655"/>
            <a:ext cx="1153795" cy="462280"/>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2" name="AutoShape 8"/>
          <p:cNvSpPr/>
          <p:nvPr/>
        </p:nvSpPr>
        <p:spPr>
          <a:xfrm>
            <a:off x="10150475" y="352425"/>
            <a:ext cx="1731645" cy="767080"/>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时间</a:t>
            </a:r>
            <a:endParaRPr lang="zh-CN" altLang="en-US" sz="2800" b="1">
              <a:solidFill>
                <a:srgbClr val="FF3300"/>
              </a:solidFill>
              <a:latin typeface="Arial" panose="020b0604020202020204" pitchFamily="34" charset="0"/>
              <a:ea typeface="宋体" panose="02010600030101010101" pitchFamily="2" charset="-122"/>
            </a:endParaRPr>
          </a:p>
        </p:txBody>
      </p:sp>
      <p:sp>
        <p:nvSpPr>
          <p:cNvPr id="2" name="Oval 7"/>
          <p:cNvSpPr/>
          <p:nvPr/>
        </p:nvSpPr>
        <p:spPr>
          <a:xfrm>
            <a:off x="655320" y="194945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AutoShape 8"/>
          <p:cNvSpPr/>
          <p:nvPr/>
        </p:nvSpPr>
        <p:spPr>
          <a:xfrm>
            <a:off x="668655" y="779145"/>
            <a:ext cx="1891030" cy="70421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地点</a:t>
            </a:r>
            <a:endParaRPr lang="zh-CN" altLang="en-US" sz="2800" b="1">
              <a:solidFill>
                <a:srgbClr val="FF3300"/>
              </a:solidFill>
              <a:latin typeface="Arial" panose="020b0604020202020204" pitchFamily="34" charset="0"/>
              <a:ea typeface="宋体" panose="02010600030101010101" pitchFamily="2" charset="-122"/>
            </a:endParaRPr>
          </a:p>
        </p:txBody>
      </p:sp>
      <p:sp>
        <p:nvSpPr>
          <p:cNvPr id="5" name="Oval 7"/>
          <p:cNvSpPr/>
          <p:nvPr/>
        </p:nvSpPr>
        <p:spPr>
          <a:xfrm>
            <a:off x="1142365" y="148336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AutoShape 8"/>
          <p:cNvSpPr/>
          <p:nvPr/>
        </p:nvSpPr>
        <p:spPr>
          <a:xfrm>
            <a:off x="2742565" y="466090"/>
            <a:ext cx="1891030" cy="704215"/>
          </a:xfrm>
          <a:prstGeom prst="wedgeEllipseCallout">
            <a:avLst>
              <a:gd name="adj1" fmla="val -69435"/>
              <a:gd name="adj2" fmla="val 136611"/>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对象</a:t>
            </a:r>
            <a:endParaRPr lang="zh-CN" altLang="en-US" sz="2800" b="1">
              <a:solidFill>
                <a:srgbClr val="FF3300"/>
              </a:solidFill>
              <a:latin typeface="Arial" panose="020b0604020202020204" pitchFamily="34" charset="0"/>
              <a:ea typeface="宋体" panose="02010600030101010101" pitchFamily="2" charset="-122"/>
            </a:endParaRPr>
          </a:p>
        </p:txBody>
      </p:sp>
      <p:sp>
        <p:nvSpPr>
          <p:cNvPr id="7" name="Oval 7"/>
          <p:cNvSpPr/>
          <p:nvPr/>
        </p:nvSpPr>
        <p:spPr>
          <a:xfrm>
            <a:off x="9007475" y="1855470"/>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AutoShape 15"/>
          <p:cNvSpPr/>
          <p:nvPr/>
        </p:nvSpPr>
        <p:spPr>
          <a:xfrm>
            <a:off x="8351520" y="275971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事件</a:t>
            </a:r>
            <a:endParaRPr lang="zh-CN" altLang="en-US" sz="2800" b="1">
              <a:solidFill>
                <a:srgbClr val="FF3300"/>
              </a:solidFill>
              <a:latin typeface="Arial" panose="020b0604020202020204" pitchFamily="34" charset="0"/>
              <a:ea typeface="宋体" panose="02010600030101010101" pitchFamily="2" charset="-122"/>
            </a:endParaRPr>
          </a:p>
        </p:txBody>
      </p:sp>
      <p:sp>
        <p:nvSpPr>
          <p:cNvPr id="9" name="Oval 7"/>
          <p:cNvSpPr/>
          <p:nvPr/>
        </p:nvSpPr>
        <p:spPr>
          <a:xfrm>
            <a:off x="9989820" y="2223135"/>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1" name="AutoShape 15"/>
          <p:cNvSpPr/>
          <p:nvPr/>
        </p:nvSpPr>
        <p:spPr>
          <a:xfrm>
            <a:off x="4562475" y="3397250"/>
            <a:ext cx="1512888" cy="720725"/>
          </a:xfrm>
          <a:prstGeom prst="wedgeEllipseCallout">
            <a:avLst>
              <a:gd name="adj1" fmla="val 28593"/>
              <a:gd name="adj2" fmla="val -110352"/>
            </a:avLst>
          </a:prstGeom>
          <a:solidFill>
            <a:schemeClr val="bg1"/>
          </a:solidFill>
          <a:ln>
            <a:solidFill>
              <a:srgbClr val="00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r>
              <a:rPr lang="zh-CN" altLang="en-US" sz="2800" b="1">
                <a:solidFill>
                  <a:srgbClr val="FF3300"/>
                </a:solidFill>
                <a:latin typeface="Arial" panose="020b0604020202020204" pitchFamily="34" charset="0"/>
                <a:ea typeface="宋体" panose="02010600030101010101" pitchFamily="2" charset="-122"/>
              </a:rPr>
              <a:t>结果</a:t>
            </a:r>
            <a:endParaRPr lang="zh-CN" altLang="en-US" sz="2800" b="1">
              <a:solidFill>
                <a:srgbClr val="FF3300"/>
              </a:solidFill>
              <a:latin typeface="Arial" panose="020b0604020202020204" pitchFamily="34" charset="0"/>
              <a:ea typeface="宋体" panose="02010600030101010101" pitchFamily="2" charset="-122"/>
            </a:endParaRPr>
          </a:p>
        </p:txBody>
      </p:sp>
      <p:sp>
        <p:nvSpPr>
          <p:cNvPr id="13" name="文本框 12"/>
          <p:cNvSpPr txBox="1"/>
          <p:nvPr/>
        </p:nvSpPr>
        <p:spPr>
          <a:xfrm>
            <a:off x="1734820" y="4205605"/>
            <a:ext cx="9774555" cy="829945"/>
          </a:xfrm>
          <a:prstGeom prst="rect">
            <a:avLst/>
          </a:prstGeom>
          <a:noFill/>
        </p:spPr>
        <p:txBody>
          <a:bodyPr wrap="square" rtlCol="0" anchor="t">
            <a:spAutoFit/>
          </a:bodyPr>
          <a:lstStyle/>
          <a:p>
            <a:pPr algn="l" fontAlgn="base">
              <a:lnSpc>
                <a:spcPct val="100000"/>
              </a:lnSpc>
              <a:buClrTx/>
              <a:buSzTx/>
              <a:buFont typeface="Arial" panose="020b0604020202020204" pitchFamily="34" charset="0"/>
            </a:pPr>
            <a:r>
              <a:rPr sz="2400" b="1">
                <a:solidFill>
                  <a:srgbClr val="FF0000"/>
                </a:solidFill>
                <a:latin typeface="微软雅黑" panose="020b0503020204020204" charset="-122"/>
                <a:ea typeface="微软雅黑"/>
                <a:cs typeface="Arial" panose="020b0604020202020204" pitchFamily="34" charset="0"/>
                <a:sym typeface="+mn-ea"/>
              </a:rPr>
              <a:t>今天，北京首批500名网络保安员开始正式上岗，监控全市网吧、网站、的网络安全。</a:t>
            </a:r>
            <a:endParaRPr sz="2400" b="1">
              <a:solidFill>
                <a:srgbClr val="FF0000"/>
              </a:solidFill>
              <a:latin typeface="微软雅黑" panose="020b0503020204020204" charset="-122"/>
              <a:ea typeface="微软雅黑"/>
              <a:cs typeface="Arial" panose="020b0604020202020204" pitchFamily="34" charset="0"/>
              <a:sym typeface="+mn-ea"/>
            </a:endParaRPr>
          </a:p>
        </p:txBody>
      </p:sp>
      <p:sp>
        <p:nvSpPr>
          <p:cNvPr id="14" name="Oval 7"/>
          <p:cNvSpPr/>
          <p:nvPr/>
        </p:nvSpPr>
        <p:spPr>
          <a:xfrm>
            <a:off x="3187065" y="3397250"/>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15" name="Oval 7"/>
          <p:cNvSpPr/>
          <p:nvPr/>
        </p:nvSpPr>
        <p:spPr>
          <a:xfrm>
            <a:off x="9989820" y="2943860"/>
            <a:ext cx="123761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0"/>
                                        </p:tgtEl>
                                        <p:attrNameLst>
                                          <p:attrName>style.visibility</p:attrName>
                                        </p:attrNameLst>
                                      </p:cBhvr>
                                      <p:to>
                                        <p:strVal val="visible"/>
                                      </p:to>
                                    </p:set>
                                    <p:animEffect transition="in" filter="circle(in)">
                                      <p:cBhvr additive="base">
                                        <p:cTn id="19" dur="2000" fill="hold"/>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3" nodeType="clickEffect">
                                  <p:stCondLst>
                                    <p:cond delay="0"/>
                                  </p:stCondLst>
                                  <p:childTnLst>
                                    <p:set>
                                      <p:cBhvr additive="base">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2"/>
                                        </p:tgtEl>
                                        <p:attrNameLst>
                                          <p:attrName>style.visibility</p:attrName>
                                        </p:attrNameLst>
                                      </p:cBhvr>
                                      <p:to>
                                        <p:strVal val="visible"/>
                                      </p:to>
                                    </p:set>
                                    <p:animEffect transition="in" filter="circle(in)">
                                      <p:cBhvr additive="base">
                                        <p:cTn id="30" dur="2000" fill="hold"/>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2" fill="hold" grpId="3" nodeType="clickEffect">
                                  <p:stCondLst>
                                    <p:cond delay="0"/>
                                  </p:stCondLst>
                                  <p:childTnLst>
                                    <p:set>
                                      <p:cBhvr additive="base">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1+#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6" presetClass="entr" presetSubtype="16" fill="hold" grpId="1" nodeType="clickEffect">
                                  <p:stCondLst>
                                    <p:cond delay="0"/>
                                  </p:stCondLst>
                                  <p:childTnLst>
                                    <p:set>
                                      <p:cBhvr additive="base">
                                        <p:cTn id="40" dur="1" fill="hold">
                                          <p:stCondLst>
                                            <p:cond delay="0"/>
                                          </p:stCondLst>
                                        </p:cTn>
                                        <p:tgtEl>
                                          <p:spTgt spid="5"/>
                                        </p:tgtEl>
                                        <p:attrNameLst>
                                          <p:attrName>style.visibility</p:attrName>
                                        </p:attrNameLst>
                                      </p:cBhvr>
                                      <p:to>
                                        <p:strVal val="visible"/>
                                      </p:to>
                                    </p:set>
                                    <p:animEffect transition="in" filter="circle(in)">
                                      <p:cBhvr additive="base">
                                        <p:cTn id="41" dur="2000" fill="hold"/>
                                        <p:tgtEl>
                                          <p:spTgt spid="5"/>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2" fill="hold" grpId="3" nodeType="clickEffect">
                                  <p:stCondLst>
                                    <p:cond delay="0"/>
                                  </p:stCondLst>
                                  <p:childTnLst>
                                    <p:set>
                                      <p:cBhvr additive="base">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1+#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6" presetClass="entr" presetSubtype="16" fill="hold" grpId="1" nodeType="clickEffect">
                                  <p:stCondLst>
                                    <p:cond delay="0"/>
                                  </p:stCondLst>
                                  <p:childTnLst>
                                    <p:set>
                                      <p:cBhvr additive="base">
                                        <p:cTn id="51" dur="1" fill="hold">
                                          <p:stCondLst>
                                            <p:cond delay="0"/>
                                          </p:stCondLst>
                                        </p:cTn>
                                        <p:tgtEl>
                                          <p:spTgt spid="7"/>
                                        </p:tgtEl>
                                        <p:attrNameLst>
                                          <p:attrName>style.visibility</p:attrName>
                                        </p:attrNameLst>
                                      </p:cBhvr>
                                      <p:to>
                                        <p:strVal val="visible"/>
                                      </p:to>
                                    </p:set>
                                    <p:animEffect transition="in" filter="circle(in)">
                                      <p:cBhvr additive="base">
                                        <p:cTn id="52" dur="2000" fill="hold"/>
                                        <p:tgtEl>
                                          <p:spTgt spid="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2" fill="hold" grpId="7" nodeType="clickEffect">
                                  <p:stCondLst>
                                    <p:cond delay="0"/>
                                  </p:stCondLst>
                                  <p:childTnLst>
                                    <p:set>
                                      <p:cBhvr additive="base">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6" presetClass="entr" presetSubtype="16" fill="hold" grpId="1" nodeType="clickEffect">
                                  <p:stCondLst>
                                    <p:cond delay="0"/>
                                  </p:stCondLst>
                                  <p:childTnLst>
                                    <p:set>
                                      <p:cBhvr additive="base">
                                        <p:cTn id="62" dur="1" fill="hold">
                                          <p:stCondLst>
                                            <p:cond delay="0"/>
                                          </p:stCondLst>
                                        </p:cTn>
                                        <p:tgtEl>
                                          <p:spTgt spid="9"/>
                                        </p:tgtEl>
                                        <p:attrNameLst>
                                          <p:attrName>style.visibility</p:attrName>
                                        </p:attrNameLst>
                                      </p:cBhvr>
                                      <p:to>
                                        <p:strVal val="visible"/>
                                      </p:to>
                                    </p:set>
                                    <p:animEffect transition="in" filter="circle(in)">
                                      <p:cBhvr additive="base">
                                        <p:cTn id="63" dur="2000" fill="hold"/>
                                        <p:tgtEl>
                                          <p:spTgt spid="9"/>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6" presetClass="entr" presetSubtype="16" fill="hold" grpId="1" nodeType="clickEffect">
                                  <p:stCondLst>
                                    <p:cond delay="0"/>
                                  </p:stCondLst>
                                  <p:childTnLst>
                                    <p:set>
                                      <p:cBhvr additive="base">
                                        <p:cTn id="67" dur="1" fill="hold">
                                          <p:stCondLst>
                                            <p:cond delay="0"/>
                                          </p:stCondLst>
                                        </p:cTn>
                                        <p:tgtEl>
                                          <p:spTgt spid="15"/>
                                        </p:tgtEl>
                                        <p:attrNameLst>
                                          <p:attrName>style.visibility</p:attrName>
                                        </p:attrNameLst>
                                      </p:cBhvr>
                                      <p:to>
                                        <p:strVal val="visible"/>
                                      </p:to>
                                    </p:set>
                                    <p:animEffect transition="in" filter="circle(in)">
                                      <p:cBhvr additive="base">
                                        <p:cTn id="68" dur="2000" fill="hold"/>
                                        <p:tgtEl>
                                          <p:spTgt spid="15"/>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6" presetClass="entr" presetSubtype="16" fill="hold" grpId="1" nodeType="clickEffect">
                                  <p:stCondLst>
                                    <p:cond delay="0"/>
                                  </p:stCondLst>
                                  <p:childTnLst>
                                    <p:set>
                                      <p:cBhvr additive="base">
                                        <p:cTn id="72" dur="1" fill="hold">
                                          <p:stCondLst>
                                            <p:cond delay="0"/>
                                          </p:stCondLst>
                                        </p:cTn>
                                        <p:tgtEl>
                                          <p:spTgt spid="14"/>
                                        </p:tgtEl>
                                        <p:attrNameLst>
                                          <p:attrName>style.visibility</p:attrName>
                                        </p:attrNameLst>
                                      </p:cBhvr>
                                      <p:to>
                                        <p:strVal val="visible"/>
                                      </p:to>
                                    </p:set>
                                    <p:animEffect transition="in" filter="circle(in)">
                                      <p:cBhvr additive="base">
                                        <p:cTn id="73" dur="2000" fill="hold"/>
                                        <p:tgtEl>
                                          <p:spTgt spid="14"/>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2" fill="hold" grpId="7" nodeType="clickEffect">
                                  <p:stCondLst>
                                    <p:cond delay="0"/>
                                  </p:stCondLst>
                                  <p:childTnLst>
                                    <p:set>
                                      <p:cBhvr additive="base">
                                        <p:cTn id="77" dur="1" fill="hold">
                                          <p:stCondLst>
                                            <p:cond delay="0"/>
                                          </p:stCondLst>
                                        </p:cTn>
                                        <p:tgtEl>
                                          <p:spTgt spid="11"/>
                                        </p:tgtEl>
                                        <p:attrNameLst>
                                          <p:attrName>style.visibility</p:attrName>
                                        </p:attrNameLst>
                                      </p:cBhvr>
                                      <p:to>
                                        <p:strVal val="visible"/>
                                      </p:to>
                                    </p:set>
                                    <p:anim calcmode="lin" valueType="num">
                                      <p:cBhvr additive="base">
                                        <p:cTn id="78" dur="500" fill="hold"/>
                                        <p:tgtEl>
                                          <p:spTgt spid="11"/>
                                        </p:tgtEl>
                                        <p:attrNameLst>
                                          <p:attrName>ppt_x</p:attrName>
                                        </p:attrNameLst>
                                      </p:cBhvr>
                                      <p:tavLst>
                                        <p:tav tm="0">
                                          <p:val>
                                            <p:strVal val="1+#ppt_w/2"/>
                                          </p:val>
                                        </p:tav>
                                        <p:tav tm="100000">
                                          <p:val>
                                            <p:strVal val="#ppt_x"/>
                                          </p:val>
                                        </p:tav>
                                      </p:tavLst>
                                    </p:anim>
                                    <p:anim calcmode="lin" valueType="num">
                                      <p:cBhvr additive="base">
                                        <p:cTn id="7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ppt_x"/>
                                          </p:val>
                                        </p:tav>
                                        <p:tav tm="100000">
                                          <p:val>
                                            <p:strVal val="#ppt_x"/>
                                          </p:val>
                                        </p:tav>
                                      </p:tavLst>
                                    </p:anim>
                                    <p:anim calcmode="lin" valueType="num">
                                      <p:cBhvr additive="base">
                                        <p:cTn id="8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0" grpId="1"/>
      <p:bldP spid="12" grpId="3"/>
      <p:bldP spid="2" grpId="1"/>
      <p:bldP spid="4" grpId="3"/>
      <p:bldP spid="5" grpId="1"/>
      <p:bldP spid="6" grpId="3"/>
      <p:bldP spid="7" grpId="1"/>
      <p:bldP spid="8" grpId="7"/>
      <p:bldP spid="9" grpId="1"/>
      <p:bldP spid="11" grpId="7"/>
      <p:bldP spid="13" grpId="0"/>
      <p:bldP spid="14" grpId="1"/>
      <p:bldP spid="15" grpId="1"/>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四、概括新闻内容</a:t>
            </a:r>
            <a:endParaRPr lang="zh-CN" altLang="en-US" sz="2800" b="1">
              <a:solidFill>
                <a:schemeClr val="accent4">
                  <a:lumMod val="100000"/>
                </a:schemeClr>
              </a:solidFill>
            </a:endParaRPr>
          </a:p>
        </p:txBody>
      </p:sp>
      <p:sp>
        <p:nvSpPr>
          <p:cNvPr id="3" name="Rectangle 49"/>
          <p:cNvSpPr/>
          <p:nvPr/>
        </p:nvSpPr>
        <p:spPr>
          <a:xfrm>
            <a:off x="2285365" y="1592580"/>
            <a:ext cx="6999605" cy="1816735"/>
          </a:xfrm>
          <a:prstGeom prst="rect">
            <a:avLst/>
          </a:prstGeom>
        </p:spPr>
        <p:txBody>
          <a:bodyPr wrap="square"/>
          <a:lstStyle/>
          <a:p>
            <a:pPr>
              <a:lnSpc>
                <a:spcPct val="150000"/>
              </a:lnSpc>
            </a:pPr>
            <a:r>
              <a:rPr sz="2400"/>
              <a:t>步骤一：弄清区间明方向，剔除无关内容。</a:t>
            </a:r>
            <a:endParaRPr sz="2400"/>
          </a:p>
          <a:p>
            <a:pPr>
              <a:lnSpc>
                <a:spcPct val="150000"/>
              </a:lnSpc>
            </a:pPr>
            <a:r>
              <a:rPr sz="2400"/>
              <a:t>步骤二：切分层次抓主体</a:t>
            </a:r>
            <a:endParaRPr sz="2400"/>
          </a:p>
          <a:p>
            <a:pPr>
              <a:lnSpc>
                <a:spcPct val="150000"/>
              </a:lnSpc>
            </a:pPr>
            <a:r>
              <a:rPr sz="2400"/>
              <a:t>步骤三：保留要点组信息</a:t>
            </a:r>
            <a:endParaRPr sz="2400"/>
          </a:p>
        </p:txBody>
      </p:sp>
      <p:sp>
        <p:nvSpPr>
          <p:cNvPr id="2" name="文本框 1"/>
          <p:cNvSpPr txBox="1"/>
          <p:nvPr/>
        </p:nvSpPr>
        <p:spPr>
          <a:xfrm>
            <a:off x="5200650" y="4256723"/>
            <a:ext cx="1097280" cy="534035"/>
          </a:xfrm>
          <a:prstGeom prst="rect">
            <a:avLst/>
          </a:prstGeom>
          <a:noFill/>
        </p:spPr>
        <p:txBody>
          <a:bodyPr wrap="none" rtlCol="0" anchor="ctr">
            <a:spAutoFit/>
          </a:bodyPr>
          <a:lstStyle/>
          <a:p>
            <a:pPr>
              <a:lnSpc>
                <a:spcPct val="120000"/>
              </a:lnSpc>
            </a:pPr>
            <a:r>
              <a:rPr lang="zh-CN" altLang="en-US" sz="2400" b="1" smtClean="0">
                <a:solidFill>
                  <a:srgbClr val="FF0000"/>
                </a:solidFill>
              </a:rPr>
              <a:t>找导语</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17905" y="1545590"/>
            <a:ext cx="9809480" cy="701040"/>
          </a:xfrm>
          <a:prstGeom prst="rect">
            <a:avLst/>
          </a:prstGeom>
          <a:solidFill>
            <a:schemeClr val="accent2">
              <a:lumMod val="60000"/>
              <a:lumOff val="4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四、概括新闻内容</a:t>
            </a:r>
            <a:endParaRPr lang="zh-CN" altLang="en-US" sz="2800" b="1">
              <a:solidFill>
                <a:schemeClr val="accent4">
                  <a:lumMod val="100000"/>
                </a:schemeClr>
              </a:solidFill>
            </a:endParaRPr>
          </a:p>
        </p:txBody>
      </p:sp>
      <p:sp>
        <p:nvSpPr>
          <p:cNvPr id="3" name="Rectangle 49"/>
          <p:cNvSpPr/>
          <p:nvPr/>
        </p:nvSpPr>
        <p:spPr>
          <a:xfrm>
            <a:off x="842010" y="1107440"/>
            <a:ext cx="10272395" cy="3032760"/>
          </a:xfrm>
          <a:prstGeom prst="rect">
            <a:avLst/>
          </a:prstGeom>
        </p:spPr>
        <p:txBody>
          <a:bodyPr wrap="square"/>
          <a:lstStyle/>
          <a:p>
            <a:pPr>
              <a:lnSpc>
                <a:spcPct val="100000"/>
              </a:lnSpc>
            </a:pPr>
            <a:r>
              <a:rPr sz="2400"/>
              <a:t>概括下面语段的主要信息，不超过45个字(含标点符号)。(5分)</a:t>
            </a:r>
            <a:endParaRPr sz="2400"/>
          </a:p>
          <a:p>
            <a:pPr>
              <a:lnSpc>
                <a:spcPct val="100000"/>
              </a:lnSpc>
            </a:pPr>
            <a:r>
              <a:rPr sz="2400"/>
              <a:t>          长征三号丙改二型火箭将在今年下半年发射，届时将搭载“嫦娥五号试验器”，执行探月工程三期再入返回验证试验的发射任务。为确保“嫦娥五号试验器”准确进入预定轨道，长征三号丙改二型火箭进行了多项技术攻关。整体上火箭“身体长高、翅膀变长”，芯级火箭增高1.5米，两个助推器加长0.8米。长征三号丙改二型火箭同时采用“天基测量”技术和最新的高码率传输技术，可以向地面技术人员传输火箭飞行过程的实时遥测数据，实现了“实时问诊”和“宽带传输”。</a:t>
            </a:r>
            <a:endParaRPr sz="2400"/>
          </a:p>
        </p:txBody>
      </p:sp>
      <p:sp>
        <p:nvSpPr>
          <p:cNvPr id="5" name="Oval 7"/>
          <p:cNvSpPr/>
          <p:nvPr/>
        </p:nvSpPr>
        <p:spPr>
          <a:xfrm>
            <a:off x="1765300" y="1403985"/>
            <a:ext cx="305879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4" name="Oval 7"/>
          <p:cNvSpPr/>
          <p:nvPr/>
        </p:nvSpPr>
        <p:spPr>
          <a:xfrm>
            <a:off x="8190865" y="1403985"/>
            <a:ext cx="305879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7219950" y="1797685"/>
            <a:ext cx="165544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9047480" y="2181225"/>
            <a:ext cx="1655445"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文本框 7"/>
          <p:cNvSpPr txBox="1"/>
          <p:nvPr/>
        </p:nvSpPr>
        <p:spPr>
          <a:xfrm>
            <a:off x="2166620" y="4647565"/>
            <a:ext cx="8289290" cy="977265"/>
          </a:xfrm>
          <a:prstGeom prst="rect">
            <a:avLst/>
          </a:prstGeom>
          <a:noFill/>
        </p:spPr>
        <p:txBody>
          <a:bodyPr wrap="square" rtlCol="0" anchor="t">
            <a:spAutoFit/>
          </a:bodyPr>
          <a:lstStyle/>
          <a:p>
            <a:pPr>
              <a:lnSpc>
                <a:spcPct val="120000"/>
              </a:lnSpc>
            </a:pPr>
            <a:r>
              <a:rPr lang="zh-CN" altLang="en-US" sz="2400" b="1" smtClean="0">
                <a:solidFill>
                  <a:srgbClr val="FF0000"/>
                </a:solidFill>
              </a:rPr>
              <a:t>长征三号丙改二型火箭将搭载“嫦娥五号试验器”执行发射任务，它进行了多项技术攻关。</a:t>
            </a:r>
            <a:endParaRPr lang="zh-CN" altLang="en-US" sz="2400" b="1" smtClean="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additive="base">
                                        <p:cTn id="24" dur="1" fill="hold">
                                          <p:stCondLst>
                                            <p:cond delay="0"/>
                                          </p:stCondLst>
                                        </p:cTn>
                                        <p:tgtEl>
                                          <p:spTgt spid="5"/>
                                        </p:tgtEl>
                                        <p:attrNameLst>
                                          <p:attrName>style.visibility</p:attrName>
                                        </p:attrNameLst>
                                      </p:cBhvr>
                                      <p:to>
                                        <p:strVal val="visible"/>
                                      </p:to>
                                    </p:set>
                                    <p:animEffect transition="in" filter="circle(in)">
                                      <p:cBhvr additive="base">
                                        <p:cTn id="25" dur="2000" fill="hold"/>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4"/>
                                        </p:tgtEl>
                                        <p:attrNameLst>
                                          <p:attrName>style.visibility</p:attrName>
                                        </p:attrNameLst>
                                      </p:cBhvr>
                                      <p:to>
                                        <p:strVal val="visible"/>
                                      </p:to>
                                    </p:set>
                                    <p:animEffect transition="in" filter="circle(in)">
                                      <p:cBhvr additive="base">
                                        <p:cTn id="30" dur="2000" fill="hold"/>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 nodeType="clickEffect">
                                  <p:stCondLst>
                                    <p:cond delay="0"/>
                                  </p:stCondLst>
                                  <p:childTnLst>
                                    <p:set>
                                      <p:cBhvr additive="base">
                                        <p:cTn id="34" dur="1" fill="hold">
                                          <p:stCondLst>
                                            <p:cond delay="0"/>
                                          </p:stCondLst>
                                        </p:cTn>
                                        <p:tgtEl>
                                          <p:spTgt spid="6"/>
                                        </p:tgtEl>
                                        <p:attrNameLst>
                                          <p:attrName>style.visibility</p:attrName>
                                        </p:attrNameLst>
                                      </p:cBhvr>
                                      <p:to>
                                        <p:strVal val="visible"/>
                                      </p:to>
                                    </p:set>
                                    <p:animEffect transition="in" filter="circle(in)">
                                      <p:cBhvr additive="base">
                                        <p:cTn id="35" dur="2000" fill="hold"/>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1" nodeType="clickEffect">
                                  <p:stCondLst>
                                    <p:cond delay="0"/>
                                  </p:stCondLst>
                                  <p:childTnLst>
                                    <p:set>
                                      <p:cBhvr additive="base">
                                        <p:cTn id="39" dur="1" fill="hold">
                                          <p:stCondLst>
                                            <p:cond delay="0"/>
                                          </p:stCondLst>
                                        </p:cTn>
                                        <p:tgtEl>
                                          <p:spTgt spid="7"/>
                                        </p:tgtEl>
                                        <p:attrNameLst>
                                          <p:attrName>style.visibility</p:attrName>
                                        </p:attrNameLst>
                                      </p:cBhvr>
                                      <p:to>
                                        <p:strVal val="visible"/>
                                      </p:to>
                                    </p:set>
                                    <p:animEffect transition="in" filter="circle(in)">
                                      <p:cBhvr additive="base">
                                        <p:cTn id="40" dur="2000" fill="hold"/>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5" grpId="1"/>
      <p:bldP spid="4" grpId="1"/>
      <p:bldP spid="6" grpId="1"/>
      <p:bldP spid="7" grpId="1"/>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26394" y="1566952"/>
            <a:ext cx="1415773" cy="1569660"/>
          </a:xfrm>
          <a:prstGeom prst="rect">
            <a:avLst/>
          </a:prstGeom>
        </p:spPr>
        <p:txBody>
          <a:bodyPr wrap="none">
            <a:spAutoFit/>
          </a:bodyPr>
          <a:lstStyle/>
          <a:p>
            <a:pPr algn="ctr"/>
            <a:r>
              <a:rPr lang="zh-CN" altLang="en-US"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rPr>
              <a:t>肆</a:t>
            </a:r>
            <a:endParaRPr lang="en-US" altLang="zh-CN"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endParaRPr>
          </a:p>
        </p:txBody>
      </p:sp>
      <p:sp>
        <p:nvSpPr>
          <p:cNvPr id="3" name="文本占位符 2"/>
          <p:cNvSpPr txBox="1"/>
          <p:nvPr/>
        </p:nvSpPr>
        <p:spPr>
          <a:xfrm>
            <a:off x="2009035" y="2246123"/>
            <a:ext cx="5411788" cy="826953"/>
          </a:xfrm>
          <a:prstGeom prst="rect">
            <a:avLst/>
          </a:prstGeom>
        </p:spPr>
        <p:txBody>
          <a:bodyPr anchor="ctr"/>
          <a:lstStyle>
            <a:lvl1pPr marL="0" indent="0" algn="ctr" defTabSz="914400" rtl="0" eaLnBrk="1" latinLnBrk="0" hangingPunct="1">
              <a:lnSpc>
                <a:spcPct val="100000"/>
              </a:lnSpc>
              <a:spcBef>
                <a:spcPct val="0"/>
              </a:spcBef>
              <a:buFont typeface="Arial" panose="020b0604020202020204" pitchFamily="34" charset="0"/>
              <a:buNone/>
              <a:defRPr sz="4400" kern="1200">
                <a:solidFill>
                  <a:srgbClr val="004DA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CN" altLang="en-US" sz="4000">
                <a:solidFill>
                  <a:schemeClr val="tx1"/>
                </a:solidFill>
                <a:latin typeface="郑庆科智雅体(非商用)" panose="02000603000000000000" pitchFamily="2" charset="-122"/>
                <a:ea typeface="郑庆科智雅体(非商用)" panose="02000603000000000000" pitchFamily="2" charset="-122"/>
              </a:rPr>
              <a:t>提取关键词</a:t>
            </a:r>
            <a:endParaRPr lang="zh-CN" altLang="en-US" sz="4000">
              <a:solidFill>
                <a:schemeClr val="tx1"/>
              </a:solidFill>
              <a:latin typeface="郑庆科智雅体(非商用)" panose="02000603000000000000" pitchFamily="2" charset="-122"/>
              <a:ea typeface="郑庆科智雅体(非商用)" panose="02000603000000000000" pitchFamily="2" charset="-122"/>
            </a:endParaRPr>
          </a:p>
        </p:txBody>
      </p:sp>
      <p:sp>
        <p:nvSpPr>
          <p:cNvPr id="4" name="矩形 3"/>
          <p:cNvSpPr/>
          <p:nvPr/>
        </p:nvSpPr>
        <p:spPr>
          <a:xfrm>
            <a:off x="3138534" y="2935588"/>
            <a:ext cx="6883652" cy="523220"/>
          </a:xfrm>
          <a:prstGeom prst="rect">
            <a:avLst/>
          </a:prstGeom>
        </p:spPr>
        <p:txBody>
          <a:bodyPr wrap="square">
            <a:spAutoFit/>
          </a:bodyPr>
          <a:lstStyle/>
          <a:p>
            <a:r>
              <a:rPr lang="zh-CN" altLang="en-US" sz="1400">
                <a:latin typeface="郑庆科智雅体(非商用)" panose="02000603000000000000" pitchFamily="2" charset="-122"/>
                <a:ea typeface="郑庆科智雅体(非商用)" panose="02000603000000000000" pitchFamily="2" charset="-122"/>
              </a:rPr>
              <a:t>Lorem ipsum dolor sit amet, consectetuer adipiscing elit.</a:t>
            </a:r>
            <a:endParaRPr lang="zh-CN" altLang="en-US" sz="1400">
              <a:latin typeface="郑庆科智雅体(非商用)" panose="02000603000000000000" pitchFamily="2" charset="-122"/>
              <a:ea typeface="郑庆科智雅体(非商用)" panose="02000603000000000000" pitchFamily="2" charset="-122"/>
            </a:endParaRPr>
          </a:p>
          <a:p>
            <a:r>
              <a:rPr lang="zh-CN" altLang="en-US" sz="1400">
                <a:latin typeface="郑庆科智雅体(非商用)" panose="02000603000000000000" pitchFamily="2" charset="-122"/>
                <a:ea typeface="郑庆科智雅体(非商用)" panose="02000603000000000000" pitchFamily="2" charset="-122"/>
              </a:rPr>
              <a:t>Aenean commodo ligula eget dolor. Aenean massa.</a:t>
            </a:r>
            <a:endParaRPr lang="zh-CN" altLang="en-US" sz="1400">
              <a:latin typeface="郑庆科智雅体(非商用)" panose="02000603000000000000" pitchFamily="2" charset="-122"/>
              <a:ea typeface="郑庆科智雅体(非商用)" panose="02000603000000000000"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nodeType="afterGroup">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定义</a:t>
            </a:r>
            <a:endParaRPr lang="zh-CN" altLang="en-US" sz="2800" b="1">
              <a:solidFill>
                <a:schemeClr val="accent4">
                  <a:lumMod val="100000"/>
                </a:schemeClr>
              </a:solidFill>
            </a:endParaRPr>
          </a:p>
        </p:txBody>
      </p:sp>
      <p:sp>
        <p:nvSpPr>
          <p:cNvPr id="3" name="Rectangle 49"/>
          <p:cNvSpPr/>
          <p:nvPr/>
        </p:nvSpPr>
        <p:spPr>
          <a:xfrm>
            <a:off x="821690" y="1276350"/>
            <a:ext cx="10687685" cy="2647315"/>
          </a:xfrm>
          <a:prstGeom prst="rect">
            <a:avLst/>
          </a:prstGeom>
        </p:spPr>
        <p:txBody>
          <a:bodyPr wrap="square"/>
          <a:lstStyle/>
          <a:p>
            <a:pPr>
              <a:lnSpc>
                <a:spcPct val="150000"/>
              </a:lnSpc>
            </a:pPr>
            <a:r>
              <a:rPr sz="2400"/>
              <a:t>关键词原指一篇文章或一段文字中最紧要的词语，一般放到论文的前面，让读者了解论文的基本内容。后来出现在网络搜索中，指人们输入到搜索框中的文字。这种压缩类型，能更好地考查</a:t>
            </a:r>
            <a:r>
              <a:rPr sz="2400">
                <a:solidFill>
                  <a:srgbClr val="FF0000"/>
                </a:solidFill>
              </a:rPr>
              <a:t>筛选、概括和提炼能力。</a:t>
            </a:r>
            <a:endParaRPr sz="240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821690" y="1276350"/>
            <a:ext cx="10687685" cy="2108200"/>
          </a:xfrm>
          <a:prstGeom prst="rect">
            <a:avLst/>
          </a:prstGeom>
        </p:spPr>
        <p:txBody>
          <a:bodyPr wrap="square"/>
          <a:lstStyle/>
          <a:p>
            <a:pPr>
              <a:lnSpc>
                <a:spcPct val="100000"/>
              </a:lnSpc>
            </a:pPr>
            <a:r>
              <a:rPr sz="2400"/>
              <a:t>提取下面一段话的主要信息，写出四个关键词语。(4分) </a:t>
            </a:r>
            <a:endParaRPr sz="2400"/>
          </a:p>
          <a:p>
            <a:pPr>
              <a:lnSpc>
                <a:spcPct val="100000"/>
              </a:lnSpc>
            </a:pPr>
            <a:r>
              <a:rPr sz="2400"/>
              <a:t>     从甲骨文到草书、行书的各种书法艺术，间接的反映了现实某些方面的属性，将具体的形式集中概括为抽象的意象，通过视觉来启发人们的想像力，调动人们的情感，使人们从意象中体味到其间所蕴含的美。这也是一些讲书法的文章里常说的“舍貌取神”——舍弃客观事物的具体现象特征，而摄取其神髓。 </a:t>
            </a:r>
            <a:endParaRPr sz="2400"/>
          </a:p>
        </p:txBody>
      </p:sp>
      <p:sp>
        <p:nvSpPr>
          <p:cNvPr id="4" name="文本框 3"/>
          <p:cNvSpPr txBox="1"/>
          <p:nvPr/>
        </p:nvSpPr>
        <p:spPr>
          <a:xfrm>
            <a:off x="3564255" y="4121785"/>
            <a:ext cx="4556125" cy="607695"/>
          </a:xfrm>
          <a:prstGeom prst="rect">
            <a:avLst/>
          </a:prstGeom>
          <a:noFill/>
        </p:spPr>
        <p:txBody>
          <a:bodyPr wrap="none" rtlCol="0" anchor="t">
            <a:spAutoFit/>
          </a:bodyPr>
          <a:lstStyle/>
          <a:p>
            <a:pPr>
              <a:lnSpc>
                <a:spcPct val="120000"/>
              </a:lnSpc>
            </a:pPr>
            <a:r>
              <a:rPr lang="zh-CN" altLang="en-US" sz="2800" b="1">
                <a:solidFill>
                  <a:srgbClr val="FF0000"/>
                </a:solidFill>
                <a:latin typeface="微软雅黑" panose="020b0503020204020204" charset="-122"/>
                <a:ea typeface="微软雅黑"/>
                <a:cs typeface="Arial" panose="020b0604020202020204" pitchFamily="34" charset="0"/>
                <a:sym typeface="+mn-ea"/>
              </a:rPr>
              <a:t>书法、意象、美、舍貌取神</a:t>
            </a:r>
            <a:r>
              <a:rPr lang="zh-CN" altLang="en-US" sz="2800" b="1">
                <a:solidFill>
                  <a:srgbClr val="000000"/>
                </a:solidFill>
                <a:latin typeface="微软雅黑" panose="020b0503020204020204" charset="-122"/>
                <a:ea typeface="微软雅黑"/>
                <a:cs typeface="Arial" panose="020b0604020202020204" pitchFamily="34" charset="0"/>
                <a:sym typeface="+mn-ea"/>
              </a:rPr>
              <a:t> </a:t>
            </a:r>
            <a:endParaRPr lang="zh-CN" altLang="en-US" sz="2800" b="1" smtClean="0">
              <a:solidFill>
                <a:srgbClr val="00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5227955" y="164211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4645660" y="206184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6317615" y="232664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2146935" y="272859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5"/>
                                        </p:tgtEl>
                                        <p:attrNameLst>
                                          <p:attrName>style.visibility</p:attrName>
                                        </p:attrNameLst>
                                      </p:cBhvr>
                                      <p:to>
                                        <p:strVal val="visible"/>
                                      </p:to>
                                    </p:set>
                                    <p:animEffect transition="in" filter="circle(in)">
                                      <p:cBhvr additive="base">
                                        <p:cTn id="19" dur="2000" fill="hold"/>
                                        <p:tgtEl>
                                          <p:spTgt spid="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6"/>
                                        </p:tgtEl>
                                        <p:attrNameLst>
                                          <p:attrName>style.visibility</p:attrName>
                                        </p:attrNameLst>
                                      </p:cBhvr>
                                      <p:to>
                                        <p:strVal val="visible"/>
                                      </p:to>
                                    </p:set>
                                    <p:animEffect transition="in" filter="circle(in)">
                                      <p:cBhvr additive="base">
                                        <p:cTn id="24" dur="2000" fill="hold"/>
                                        <p:tgtEl>
                                          <p:spTgt spid="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7"/>
                                        </p:tgtEl>
                                        <p:attrNameLst>
                                          <p:attrName>style.visibility</p:attrName>
                                        </p:attrNameLst>
                                      </p:cBhvr>
                                      <p:to>
                                        <p:strVal val="visible"/>
                                      </p:to>
                                    </p:set>
                                    <p:animEffect transition="in" filter="circle(in)">
                                      <p:cBhvr additive="base">
                                        <p:cTn id="29" dur="2000" fill="hold"/>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1" nodeType="clickEffect">
                                  <p:stCondLst>
                                    <p:cond delay="0"/>
                                  </p:stCondLst>
                                  <p:childTnLst>
                                    <p:set>
                                      <p:cBhvr additive="base">
                                        <p:cTn id="33" dur="1" fill="hold">
                                          <p:stCondLst>
                                            <p:cond delay="0"/>
                                          </p:stCondLst>
                                        </p:cTn>
                                        <p:tgtEl>
                                          <p:spTgt spid="8"/>
                                        </p:tgtEl>
                                        <p:attrNameLst>
                                          <p:attrName>style.visibility</p:attrName>
                                        </p:attrNameLst>
                                      </p:cBhvr>
                                      <p:to>
                                        <p:strVal val="visible"/>
                                      </p:to>
                                    </p:set>
                                    <p:animEffect transition="in" filter="circle(in)">
                                      <p:cBhvr additive="base">
                                        <p:cTn id="34" dur="2000" fill="hold"/>
                                        <p:tgtEl>
                                          <p:spTgt spid="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5" grpId="1"/>
      <p:bldP spid="6" grpId="1"/>
      <p:bldP spid="7" grpId="1"/>
      <p:bldP spid="8" grpId="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821690" y="1276350"/>
            <a:ext cx="10687685" cy="2108200"/>
          </a:xfrm>
          <a:prstGeom prst="rect">
            <a:avLst/>
          </a:prstGeom>
        </p:spPr>
        <p:txBody>
          <a:bodyPr wrap="square"/>
          <a:lstStyle/>
          <a:p>
            <a:pPr>
              <a:lnSpc>
                <a:spcPct val="100000"/>
              </a:lnSpc>
            </a:pPr>
            <a:r>
              <a:rPr sz="2400"/>
              <a:t>阅读下面的材料，提取四个关键词，每个关键词不超过4个字。</a:t>
            </a:r>
            <a:endParaRPr sz="2400"/>
          </a:p>
          <a:p>
            <a:pPr>
              <a:lnSpc>
                <a:spcPct val="100000"/>
              </a:lnSpc>
            </a:pPr>
            <a:r>
              <a:rPr sz="2400"/>
              <a:t>       河北邱县是漫画之乡。近期记者在当地走访时发现，当地出现了一种反腐漫画，这些漫画都出自基层农民之手，还被放到了中纪委的网站上。“知屋漏者在宇下，知政失者在草野”，农民反腐漫画的突出特征就是接地气——这些漫画的作者本身就是普通百姓中的一员，甚至自己就是亲历者，能够近距离地了解舆情民意。同时，这也是一种艺术创新：将廉政文化教育与漫画的艺术表达有机结合起来，实现了形式和内容的双重创新 。 </a:t>
            </a:r>
            <a:endParaRPr sz="2400"/>
          </a:p>
        </p:txBody>
      </p:sp>
      <p:sp>
        <p:nvSpPr>
          <p:cNvPr id="4" name="文本框 3"/>
          <p:cNvSpPr txBox="1"/>
          <p:nvPr/>
        </p:nvSpPr>
        <p:spPr>
          <a:xfrm>
            <a:off x="3564255" y="4121785"/>
            <a:ext cx="6084570" cy="607695"/>
          </a:xfrm>
          <a:prstGeom prst="rect">
            <a:avLst/>
          </a:prstGeom>
          <a:noFill/>
        </p:spPr>
        <p:txBody>
          <a:bodyPr wrap="none" rtlCol="0" anchor="t">
            <a:spAutoFit/>
          </a:bodyPr>
          <a:lstStyle/>
          <a:p>
            <a:pPr algn="l">
              <a:lnSpc>
                <a:spcPct val="120000"/>
              </a:lnSpc>
            </a:pPr>
            <a:r>
              <a:rPr lang="zh-CN" altLang="en-US" sz="2800" b="1">
                <a:solidFill>
                  <a:srgbClr val="FF0000"/>
                </a:solidFill>
                <a:latin typeface="微软雅黑" panose="020b0503020204020204" charset="-122"/>
                <a:ea typeface="微软雅黑"/>
                <a:cs typeface="Arial" panose="020b0604020202020204" pitchFamily="34" charset="0"/>
                <a:sym typeface="+mn-ea"/>
              </a:rPr>
              <a:t>反腐漫画　农民　接地气　艺术创新 </a:t>
            </a:r>
            <a:r>
              <a:rPr lang="zh-CN" altLang="en-US" sz="2800" b="1">
                <a:solidFill>
                  <a:srgbClr val="000000"/>
                </a:solidFill>
                <a:latin typeface="微软雅黑" panose="020b0503020204020204" charset="-122"/>
                <a:ea typeface="微软雅黑"/>
                <a:cs typeface="Arial" panose="020b0604020202020204" pitchFamily="34" charset="0"/>
                <a:sym typeface="+mn-ea"/>
              </a:rPr>
              <a:t> </a:t>
            </a:r>
            <a:endParaRPr lang="zh-CN" altLang="en-US" sz="2800" b="1" smtClean="0">
              <a:solidFill>
                <a:srgbClr val="00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9969500" y="152527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3878580" y="194500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8343900" y="234251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8" name="Oval 7"/>
          <p:cNvSpPr/>
          <p:nvPr/>
        </p:nvSpPr>
        <p:spPr>
          <a:xfrm>
            <a:off x="4739005" y="303339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5"/>
                                        </p:tgtEl>
                                        <p:attrNameLst>
                                          <p:attrName>style.visibility</p:attrName>
                                        </p:attrNameLst>
                                      </p:cBhvr>
                                      <p:to>
                                        <p:strVal val="visible"/>
                                      </p:to>
                                    </p:set>
                                    <p:animEffect transition="in" filter="circle(in)">
                                      <p:cBhvr additive="base">
                                        <p:cTn id="19" dur="2000" fill="hold"/>
                                        <p:tgtEl>
                                          <p:spTgt spid="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6"/>
                                        </p:tgtEl>
                                        <p:attrNameLst>
                                          <p:attrName>style.visibility</p:attrName>
                                        </p:attrNameLst>
                                      </p:cBhvr>
                                      <p:to>
                                        <p:strVal val="visible"/>
                                      </p:to>
                                    </p:set>
                                    <p:animEffect transition="in" filter="circle(in)">
                                      <p:cBhvr additive="base">
                                        <p:cTn id="24" dur="2000" fill="hold"/>
                                        <p:tgtEl>
                                          <p:spTgt spid="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7"/>
                                        </p:tgtEl>
                                        <p:attrNameLst>
                                          <p:attrName>style.visibility</p:attrName>
                                        </p:attrNameLst>
                                      </p:cBhvr>
                                      <p:to>
                                        <p:strVal val="visible"/>
                                      </p:to>
                                    </p:set>
                                    <p:animEffect transition="in" filter="circle(in)">
                                      <p:cBhvr additive="base">
                                        <p:cTn id="29" dur="2000" fill="hold"/>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grpId="1" nodeType="clickEffect">
                                  <p:stCondLst>
                                    <p:cond delay="0"/>
                                  </p:stCondLst>
                                  <p:childTnLst>
                                    <p:set>
                                      <p:cBhvr additive="base">
                                        <p:cTn id="33" dur="1" fill="hold">
                                          <p:stCondLst>
                                            <p:cond delay="0"/>
                                          </p:stCondLst>
                                        </p:cTn>
                                        <p:tgtEl>
                                          <p:spTgt spid="8"/>
                                        </p:tgtEl>
                                        <p:attrNameLst>
                                          <p:attrName>style.visibility</p:attrName>
                                        </p:attrNameLst>
                                      </p:cBhvr>
                                      <p:to>
                                        <p:strVal val="visible"/>
                                      </p:to>
                                    </p:set>
                                    <p:animEffect transition="in" filter="circle(in)">
                                      <p:cBhvr additive="base">
                                        <p:cTn id="34" dur="2000" fill="hold"/>
                                        <p:tgtEl>
                                          <p:spTgt spid="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5" grpId="1"/>
      <p:bldP spid="6" grpId="1"/>
      <p:bldP spid="7" grpId="1"/>
      <p:bldP spid="8" grpId="1"/>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3644265" cy="630555"/>
          </a:xfrm>
          <a:prstGeom prst="rect">
            <a:avLst/>
          </a:prstGeom>
          <a:noFill/>
        </p:spPr>
        <p:txBody>
          <a:bodyPr wrap="none" anchor="b" anchorCtr="0">
            <a:noAutofit/>
          </a:bodyPr>
          <a:lstStyle/>
          <a:p>
            <a:pPr algn="l"/>
            <a:r>
              <a:rPr lang="zh-CN" altLang="en-US" sz="2800" b="1">
                <a:solidFill>
                  <a:schemeClr val="accent4">
                    <a:lumMod val="100000"/>
                  </a:schemeClr>
                </a:solidFill>
              </a:rPr>
              <a:t>题目</a:t>
            </a:r>
            <a:endParaRPr lang="zh-CN" altLang="en-US" sz="2800" b="1">
              <a:solidFill>
                <a:schemeClr val="accent4">
                  <a:lumMod val="100000"/>
                </a:schemeClr>
              </a:solidFill>
            </a:endParaRPr>
          </a:p>
        </p:txBody>
      </p:sp>
      <p:sp>
        <p:nvSpPr>
          <p:cNvPr id="3" name="Rectangle 49"/>
          <p:cNvSpPr/>
          <p:nvPr/>
        </p:nvSpPr>
        <p:spPr>
          <a:xfrm>
            <a:off x="821690" y="1276350"/>
            <a:ext cx="10687685" cy="2108200"/>
          </a:xfrm>
          <a:prstGeom prst="rect">
            <a:avLst/>
          </a:prstGeom>
        </p:spPr>
        <p:txBody>
          <a:bodyPr wrap="square"/>
          <a:lstStyle/>
          <a:p>
            <a:pPr>
              <a:lnSpc>
                <a:spcPct val="100000"/>
              </a:lnSpc>
            </a:pPr>
            <a:r>
              <a:rPr sz="2400"/>
              <a:t>阅读下面一段文字，找出“碳链式反应”过程的三个关键性词语。(4分)</a:t>
            </a:r>
            <a:endParaRPr sz="2400"/>
          </a:p>
          <a:p>
            <a:pPr>
              <a:lnSpc>
                <a:spcPct val="100000"/>
              </a:lnSpc>
            </a:pPr>
            <a:r>
              <a:rPr sz="2400"/>
              <a:t>        科学家在喀斯特地貌的研究中，发现了一个复杂的碳链式反应。当水流从空气中“大口吮吸”二氧化碳并侵蚀石灰岩时，持续不断的吸碳过程就开始了。接着，在岩石表面自由流淌的酸性水流携带着大量碳酸氢根，随着自然界的水循环辗转奔向江河湖海。此时，浮游植物体内的“食物加工厂”在急切地“找米下锅”，它们惊喜地发现，只要分泌一种叫作“碳酸酐酶”的催化剂，对水中的碳酸氢根“略施魔法”，等待加工的“米”——二氧化碳，就唾手可得。最终，光合作用将大量随波逐流的碳转化成有机碳，封存于水生生物体内。</a:t>
            </a:r>
            <a:endParaRPr sz="2400"/>
          </a:p>
        </p:txBody>
      </p:sp>
      <p:sp>
        <p:nvSpPr>
          <p:cNvPr id="4" name="文本框 3"/>
          <p:cNvSpPr txBox="1"/>
          <p:nvPr/>
        </p:nvSpPr>
        <p:spPr>
          <a:xfrm>
            <a:off x="3623945" y="4962525"/>
            <a:ext cx="6649085" cy="607695"/>
          </a:xfrm>
          <a:prstGeom prst="rect">
            <a:avLst/>
          </a:prstGeom>
          <a:noFill/>
        </p:spPr>
        <p:txBody>
          <a:bodyPr wrap="none" rtlCol="0" anchor="t">
            <a:spAutoFit/>
          </a:bodyPr>
          <a:lstStyle/>
          <a:p>
            <a:pPr algn="l">
              <a:lnSpc>
                <a:spcPct val="120000"/>
              </a:lnSpc>
            </a:pPr>
            <a:r>
              <a:rPr lang="zh-CN" altLang="en-US" sz="2800" b="1">
                <a:solidFill>
                  <a:srgbClr val="FF0000"/>
                </a:solidFill>
                <a:latin typeface="微软雅黑" panose="020b0503020204020204" charset="-122"/>
                <a:ea typeface="微软雅黑"/>
                <a:cs typeface="Arial" panose="020b0604020202020204" pitchFamily="34" charset="0"/>
                <a:sym typeface="+mn-ea"/>
              </a:rPr>
              <a:t>(1)吸碳；(2)“略施魔法”；(3)光合作用 </a:t>
            </a:r>
            <a:r>
              <a:rPr lang="zh-CN" altLang="en-US" sz="2800" b="1">
                <a:solidFill>
                  <a:srgbClr val="000000"/>
                </a:solidFill>
                <a:latin typeface="微软雅黑" panose="020b0503020204020204" charset="-122"/>
                <a:ea typeface="微软雅黑"/>
                <a:cs typeface="Arial" panose="020b0604020202020204" pitchFamily="34" charset="0"/>
                <a:sym typeface="+mn-ea"/>
              </a:rPr>
              <a:t> </a:t>
            </a:r>
            <a:endParaRPr lang="zh-CN" altLang="en-US" sz="2800" b="1" smtClean="0">
              <a:solidFill>
                <a:srgbClr val="000000"/>
              </a:solidFill>
              <a:latin typeface="微软雅黑" panose="020b0503020204020204" charset="-122"/>
              <a:ea typeface="微软雅黑"/>
              <a:cs typeface="Arial" panose="020b0604020202020204" pitchFamily="34" charset="0"/>
              <a:sym typeface="+mn-ea"/>
            </a:endParaRPr>
          </a:p>
        </p:txBody>
      </p:sp>
      <p:sp>
        <p:nvSpPr>
          <p:cNvPr id="5" name="Oval 7"/>
          <p:cNvSpPr/>
          <p:nvPr/>
        </p:nvSpPr>
        <p:spPr>
          <a:xfrm>
            <a:off x="8347710" y="1934845"/>
            <a:ext cx="7950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6" name="Oval 7"/>
          <p:cNvSpPr/>
          <p:nvPr/>
        </p:nvSpPr>
        <p:spPr>
          <a:xfrm>
            <a:off x="1535430" y="3384550"/>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Oval 7"/>
          <p:cNvSpPr/>
          <p:nvPr/>
        </p:nvSpPr>
        <p:spPr>
          <a:xfrm>
            <a:off x="10022840" y="3465195"/>
            <a:ext cx="1417320" cy="536575"/>
          </a:xfrm>
          <a:prstGeom prst="ellipse">
            <a:avLst/>
          </a:prstGeom>
          <a:noFill/>
          <a:ln w="38100">
            <a:solidFill>
              <a:srgbClr val="C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pic>
        <p:nvPicPr>
          <p:cNvPr id="40" name="New picture"/>
          <p:cNvPicPr/>
          <p:nvPr/>
        </p:nvPicPr>
        <p:blipFill>
          <a:blip r:embed="rId2"/>
          <a:stretch>
            <a:fillRect/>
          </a:stretch>
        </p:blipFill>
        <p:spPr>
          <a:xfrm>
            <a:off x="12268200" y="10998200"/>
            <a:ext cx="330200" cy="241300"/>
          </a:xfrm>
          <a:prstGeom prst="cube">
            <a:avLst/>
          </a:prstGeom>
        </p:spPr>
      </p:pic>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5"/>
                                        </p:tgtEl>
                                        <p:attrNameLst>
                                          <p:attrName>style.visibility</p:attrName>
                                        </p:attrNameLst>
                                      </p:cBhvr>
                                      <p:to>
                                        <p:strVal val="visible"/>
                                      </p:to>
                                    </p:set>
                                    <p:animEffect transition="in" filter="circle(in)">
                                      <p:cBhvr additive="base">
                                        <p:cTn id="19" dur="2000" fill="hold"/>
                                        <p:tgtEl>
                                          <p:spTgt spid="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1" nodeType="clickEffect">
                                  <p:stCondLst>
                                    <p:cond delay="0"/>
                                  </p:stCondLst>
                                  <p:childTnLst>
                                    <p:set>
                                      <p:cBhvr additive="base">
                                        <p:cTn id="23" dur="1" fill="hold">
                                          <p:stCondLst>
                                            <p:cond delay="0"/>
                                          </p:stCondLst>
                                        </p:cTn>
                                        <p:tgtEl>
                                          <p:spTgt spid="6"/>
                                        </p:tgtEl>
                                        <p:attrNameLst>
                                          <p:attrName>style.visibility</p:attrName>
                                        </p:attrNameLst>
                                      </p:cBhvr>
                                      <p:to>
                                        <p:strVal val="visible"/>
                                      </p:to>
                                    </p:set>
                                    <p:animEffect transition="in" filter="circle(in)">
                                      <p:cBhvr additive="base">
                                        <p:cTn id="24" dur="2000" fill="hold"/>
                                        <p:tgtEl>
                                          <p:spTgt spid="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1" nodeType="clickEffect">
                                  <p:stCondLst>
                                    <p:cond delay="0"/>
                                  </p:stCondLst>
                                  <p:childTnLst>
                                    <p:set>
                                      <p:cBhvr additive="base">
                                        <p:cTn id="28" dur="1" fill="hold">
                                          <p:stCondLst>
                                            <p:cond delay="0"/>
                                          </p:stCondLst>
                                        </p:cTn>
                                        <p:tgtEl>
                                          <p:spTgt spid="7"/>
                                        </p:tgtEl>
                                        <p:attrNameLst>
                                          <p:attrName>style.visibility</p:attrName>
                                        </p:attrNameLst>
                                      </p:cBhvr>
                                      <p:to>
                                        <p:strVal val="visible"/>
                                      </p:to>
                                    </p:set>
                                    <p:animEffect transition="in" filter="circle(in)">
                                      <p:cBhvr additive="base">
                                        <p:cTn id="29" dur="2000" fill="hold"/>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5" grpId="1"/>
      <p:bldP spid="6" grpId="1"/>
      <p:bldP spid="7"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26395" y="1566952"/>
            <a:ext cx="1415772" cy="1569660"/>
          </a:xfrm>
          <a:prstGeom prst="rect">
            <a:avLst/>
          </a:prstGeom>
        </p:spPr>
        <p:txBody>
          <a:bodyPr wrap="none">
            <a:spAutoFit/>
          </a:bodyPr>
          <a:lstStyle/>
          <a:p>
            <a:pPr algn="ctr"/>
            <a:r>
              <a:rPr lang="zh-CN" altLang="en-US"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rPr>
              <a:t>壹</a:t>
            </a:r>
            <a:endParaRPr lang="en-US" altLang="zh-CN" sz="9600">
              <a:effectLst>
                <a:outerShdw blurRad="63500" sx="102000" sy="102000" algn="ctr" rotWithShape="0">
                  <a:srgbClr val="FFCCCC">
                    <a:alpha val="40000"/>
                  </a:srgbClr>
                </a:outerShdw>
              </a:effectLst>
              <a:latin typeface="郑庆科智雅体(非商用)" panose="02000603000000000000" pitchFamily="2" charset="-122"/>
              <a:ea typeface="郑庆科智雅体(非商用)" panose="02000603000000000000" pitchFamily="2" charset="-122"/>
            </a:endParaRPr>
          </a:p>
        </p:txBody>
      </p:sp>
      <p:sp>
        <p:nvSpPr>
          <p:cNvPr id="3" name="文本占位符 2"/>
          <p:cNvSpPr txBox="1"/>
          <p:nvPr/>
        </p:nvSpPr>
        <p:spPr>
          <a:xfrm>
            <a:off x="2009035" y="2246123"/>
            <a:ext cx="5411788" cy="826953"/>
          </a:xfrm>
          <a:prstGeom prst="rect">
            <a:avLst/>
          </a:prstGeom>
        </p:spPr>
        <p:txBody>
          <a:bodyPr anchor="ctr"/>
          <a:lstStyle>
            <a:lvl1pPr marL="0" indent="0" algn="ctr" defTabSz="914400" rtl="0" eaLnBrk="1" latinLnBrk="0" hangingPunct="1">
              <a:lnSpc>
                <a:spcPct val="100000"/>
              </a:lnSpc>
              <a:spcBef>
                <a:spcPct val="0"/>
              </a:spcBef>
              <a:buFont typeface="Arial" panose="020b0604020202020204" pitchFamily="34" charset="0"/>
              <a:buNone/>
              <a:defRPr sz="4400" kern="1200">
                <a:solidFill>
                  <a:srgbClr val="004DA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zh-CN" altLang="en-US" sz="4000">
                <a:solidFill>
                  <a:schemeClr val="tx1"/>
                </a:solidFill>
                <a:latin typeface="郑庆科智雅体(非商用)" panose="02000603000000000000" pitchFamily="2" charset="-122"/>
                <a:ea typeface="郑庆科智雅体(非商用)" panose="02000603000000000000" pitchFamily="2" charset="-122"/>
              </a:rPr>
              <a:t>下定义</a:t>
            </a:r>
            <a:endParaRPr lang="zh-CN" altLang="en-US" sz="4000">
              <a:solidFill>
                <a:schemeClr val="tx1"/>
              </a:solidFill>
              <a:latin typeface="郑庆科智雅体(非商用)" panose="02000603000000000000" pitchFamily="2" charset="-122"/>
              <a:ea typeface="郑庆科智雅体(非商用)" panose="02000603000000000000" pitchFamily="2" charset="-122"/>
            </a:endParaRPr>
          </a:p>
        </p:txBody>
      </p:sp>
      <p:sp>
        <p:nvSpPr>
          <p:cNvPr id="4" name="矩形 3"/>
          <p:cNvSpPr/>
          <p:nvPr/>
        </p:nvSpPr>
        <p:spPr>
          <a:xfrm>
            <a:off x="3138534" y="2935588"/>
            <a:ext cx="6883652" cy="523220"/>
          </a:xfrm>
          <a:prstGeom prst="rect">
            <a:avLst/>
          </a:prstGeom>
        </p:spPr>
        <p:txBody>
          <a:bodyPr wrap="square">
            <a:spAutoFit/>
          </a:bodyPr>
          <a:lstStyle/>
          <a:p>
            <a:r>
              <a:rPr lang="zh-CN" altLang="en-US" sz="1400">
                <a:latin typeface="郑庆科智雅体(非商用)" panose="02000603000000000000" pitchFamily="2" charset="-122"/>
                <a:ea typeface="郑庆科智雅体(非商用)" panose="02000603000000000000" pitchFamily="2" charset="-122"/>
              </a:rPr>
              <a:t>Lorem ipsum dolor sit amet, consectetuer adipiscing elit.</a:t>
            </a:r>
            <a:endParaRPr lang="zh-CN" altLang="en-US" sz="1400">
              <a:latin typeface="郑庆科智雅体(非商用)" panose="02000603000000000000" pitchFamily="2" charset="-122"/>
              <a:ea typeface="郑庆科智雅体(非商用)" panose="02000603000000000000" pitchFamily="2" charset="-122"/>
            </a:endParaRPr>
          </a:p>
          <a:p>
            <a:r>
              <a:rPr lang="zh-CN" altLang="en-US" sz="1400">
                <a:latin typeface="郑庆科智雅体(非商用)" panose="02000603000000000000" pitchFamily="2" charset="-122"/>
                <a:ea typeface="郑庆科智雅体(非商用)" panose="02000603000000000000" pitchFamily="2" charset="-122"/>
              </a:rPr>
              <a:t>Aenean commodo ligula eget dolor. Aenean massa.</a:t>
            </a:r>
            <a:endParaRPr lang="zh-CN" altLang="en-US" sz="1400">
              <a:latin typeface="郑庆科智雅体(非商用)" panose="02000603000000000000" pitchFamily="2" charset="-122"/>
              <a:ea typeface="郑庆科智雅体(非商用)" panose="02000603000000000000" pitchFamily="2" charset="-122"/>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nodeType="afterGroup">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r>
              <a:rPr lang="zh-CN" altLang="en-US" sz="2800" b="1">
                <a:solidFill>
                  <a:schemeClr val="accent4">
                    <a:lumMod val="100000"/>
                  </a:schemeClr>
                </a:solidFill>
              </a:rPr>
              <a:t>定义</a:t>
            </a:r>
            <a:endParaRPr lang="zh-CN" altLang="en-US" sz="2800" b="1">
              <a:solidFill>
                <a:schemeClr val="accent4">
                  <a:lumMod val="100000"/>
                </a:schemeClr>
              </a:solidFill>
            </a:endParaRPr>
          </a:p>
        </p:txBody>
      </p:sp>
      <p:sp>
        <p:nvSpPr>
          <p:cNvPr id="3" name="Rectangle 49"/>
          <p:cNvSpPr/>
          <p:nvPr/>
        </p:nvSpPr>
        <p:spPr>
          <a:xfrm>
            <a:off x="811530" y="1160145"/>
            <a:ext cx="10687685" cy="1371600"/>
          </a:xfrm>
          <a:prstGeom prst="rect">
            <a:avLst/>
          </a:prstGeom>
        </p:spPr>
        <p:txBody>
          <a:bodyPr wrap="square">
            <a:normAutofit/>
          </a:bodyPr>
          <a:lstStyle/>
          <a:p>
            <a:pPr>
              <a:lnSpc>
                <a:spcPct val="150000"/>
              </a:lnSpc>
            </a:pPr>
            <a:r>
              <a:rPr sz="2400"/>
              <a:t>所谓下定义，就是用简短明确的语句揭示概念的内涵，即揭示概念所反映的对象的</a:t>
            </a:r>
            <a:r>
              <a:rPr sz="2400">
                <a:solidFill>
                  <a:srgbClr val="FF0000"/>
                </a:solidFill>
              </a:rPr>
              <a:t>特点或本质</a:t>
            </a:r>
            <a:r>
              <a:rPr sz="2400"/>
              <a:t>的一种逻辑方法。格式为</a:t>
            </a:r>
            <a:r>
              <a:rPr sz="2400">
                <a:solidFill>
                  <a:srgbClr val="FF0000"/>
                </a:solidFill>
              </a:rPr>
              <a:t>“……是……”或“……叫……”</a:t>
            </a:r>
            <a:endParaRPr sz="2400">
              <a:solidFill>
                <a:srgbClr val="FF0000"/>
              </a:solidFill>
            </a:endParaRPr>
          </a:p>
        </p:txBody>
      </p:sp>
      <p:sp>
        <p:nvSpPr>
          <p:cNvPr id="2" name="Rectangle 49"/>
          <p:cNvSpPr/>
          <p:nvPr/>
        </p:nvSpPr>
        <p:spPr>
          <a:xfrm>
            <a:off x="811530" y="2413000"/>
            <a:ext cx="10687685" cy="1371600"/>
          </a:xfrm>
          <a:prstGeom prst="rect">
            <a:avLst/>
          </a:prstGeom>
        </p:spPr>
        <p:txBody>
          <a:bodyPr wrap="square"/>
          <a:lstStyle/>
          <a:p>
            <a:pPr>
              <a:lnSpc>
                <a:spcPct val="150000"/>
              </a:lnSpc>
            </a:pPr>
            <a:r>
              <a:rPr sz="2400"/>
              <a:t>1、下定义的句子一定是</a:t>
            </a:r>
            <a:r>
              <a:rPr sz="2400">
                <a:solidFill>
                  <a:srgbClr val="FF0000"/>
                </a:solidFill>
              </a:rPr>
              <a:t>单句</a:t>
            </a:r>
            <a:r>
              <a:rPr sz="2400"/>
              <a:t>。     2、下定义的句子不能是否定句、比喻句。</a:t>
            </a:r>
            <a:endParaRPr sz="2400"/>
          </a:p>
          <a:p>
            <a:pPr>
              <a:lnSpc>
                <a:spcPct val="150000"/>
              </a:lnSpc>
            </a:pPr>
            <a:r>
              <a:rPr sz="2400"/>
              <a:t>如：鸟不是植物。（否定句）         美国人民是凶猛的纸老虎。（比喻句）</a:t>
            </a:r>
            <a:endParaRPr sz="2400"/>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4226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通俗解释</a:t>
            </a:r>
            <a:endParaRPr lang="zh-CN" altLang="en-US" sz="2800" b="1">
              <a:solidFill>
                <a:schemeClr val="accent4">
                  <a:lumMod val="100000"/>
                </a:schemeClr>
              </a:solidFill>
            </a:endParaRPr>
          </a:p>
        </p:txBody>
      </p:sp>
      <p:sp>
        <p:nvSpPr>
          <p:cNvPr id="3" name="Rectangle 49"/>
          <p:cNvSpPr/>
          <p:nvPr/>
        </p:nvSpPr>
        <p:spPr>
          <a:xfrm>
            <a:off x="889000" y="1031875"/>
            <a:ext cx="10687685" cy="768350"/>
          </a:xfrm>
          <a:prstGeom prst="rect">
            <a:avLst/>
          </a:prstGeom>
        </p:spPr>
        <p:txBody>
          <a:bodyPr wrap="square"/>
          <a:lstStyle/>
          <a:p>
            <a:pPr>
              <a:lnSpc>
                <a:spcPct val="150000"/>
              </a:lnSpc>
            </a:pPr>
            <a:r>
              <a:rPr sz="2400"/>
              <a:t>步骤一：</a:t>
            </a:r>
            <a:r>
              <a:rPr sz="2400">
                <a:solidFill>
                  <a:srgbClr val="FF0000"/>
                </a:solidFill>
              </a:rPr>
              <a:t>找“大”</a:t>
            </a:r>
            <a:r>
              <a:rPr sz="2400"/>
              <a:t>，即找到被定义概念的邻近大概念。“笔”——“文具”。</a:t>
            </a:r>
            <a:endParaRPr sz="2400"/>
          </a:p>
        </p:txBody>
      </p:sp>
      <p:sp>
        <p:nvSpPr>
          <p:cNvPr id="2" name="Rectangle 49"/>
          <p:cNvSpPr/>
          <p:nvPr/>
        </p:nvSpPr>
        <p:spPr>
          <a:xfrm>
            <a:off x="889000" y="1722755"/>
            <a:ext cx="10687685" cy="1430655"/>
          </a:xfrm>
          <a:prstGeom prst="rect">
            <a:avLst/>
          </a:prstGeom>
        </p:spPr>
        <p:txBody>
          <a:bodyPr wrap="square"/>
          <a:lstStyle/>
          <a:p>
            <a:pPr>
              <a:lnSpc>
                <a:spcPct val="150000"/>
              </a:lnSpc>
            </a:pPr>
            <a:r>
              <a:rPr sz="2400"/>
              <a:t>步骤</a:t>
            </a:r>
            <a:r>
              <a:rPr lang="zh-CN" sz="2400"/>
              <a:t>二</a:t>
            </a:r>
            <a:r>
              <a:rPr sz="2400"/>
              <a:t>：</a:t>
            </a:r>
            <a:r>
              <a:rPr sz="2400">
                <a:solidFill>
                  <a:srgbClr val="FF0000"/>
                </a:solidFill>
              </a:rPr>
              <a:t>找“特”</a:t>
            </a:r>
            <a:r>
              <a:rPr sz="2400"/>
              <a:t>，即找到被下定义概念的本质特点。“笔”——“用来写字画图”；而“细长的”“可以握在手中”等，是次要特点，可以略去。</a:t>
            </a:r>
            <a:endParaRPr sz="2400"/>
          </a:p>
        </p:txBody>
      </p:sp>
      <p:sp>
        <p:nvSpPr>
          <p:cNvPr id="4" name="Rectangle 49"/>
          <p:cNvSpPr/>
          <p:nvPr/>
        </p:nvSpPr>
        <p:spPr>
          <a:xfrm>
            <a:off x="889000" y="2987675"/>
            <a:ext cx="10687685" cy="2141855"/>
          </a:xfrm>
          <a:prstGeom prst="rect">
            <a:avLst/>
          </a:prstGeom>
        </p:spPr>
        <p:txBody>
          <a:bodyPr wrap="square"/>
          <a:lstStyle/>
          <a:p>
            <a:pPr>
              <a:lnSpc>
                <a:spcPct val="150000"/>
              </a:lnSpc>
            </a:pPr>
            <a:r>
              <a:rPr sz="2400"/>
              <a:t>步骤</a:t>
            </a:r>
            <a:r>
              <a:rPr lang="zh-CN" sz="2400"/>
              <a:t>三</a:t>
            </a:r>
            <a:r>
              <a:rPr sz="2400"/>
              <a:t>：</a:t>
            </a:r>
            <a:r>
              <a:rPr sz="2400">
                <a:solidFill>
                  <a:srgbClr val="FF0000"/>
                </a:solidFill>
              </a:rPr>
              <a:t>连接“小”与“‘特’加‘大’”</a:t>
            </a:r>
            <a:r>
              <a:rPr sz="2400"/>
              <a:t>，以“被下定义概念＝被下定义概念的本质特点＋邻近大概念”这一“公式”来表述。“笔”</a:t>
            </a:r>
            <a:r>
              <a:rPr sz="2400">
                <a:sym typeface="+mn-ea"/>
              </a:rPr>
              <a:t>——</a:t>
            </a:r>
            <a:r>
              <a:rPr sz="2400"/>
              <a:t>“笔是用来写字画图的文具”。</a:t>
            </a:r>
            <a:endParaRPr sz="2400"/>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2"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方法总结</a:t>
            </a:r>
            <a:endParaRPr lang="zh-CN" altLang="en-US" sz="2800" b="1">
              <a:solidFill>
                <a:schemeClr val="accent4">
                  <a:lumMod val="100000"/>
                </a:schemeClr>
              </a:solidFill>
            </a:endParaRPr>
          </a:p>
        </p:txBody>
      </p:sp>
      <p:sp>
        <p:nvSpPr>
          <p:cNvPr id="3" name="Rectangle 49"/>
          <p:cNvSpPr/>
          <p:nvPr/>
        </p:nvSpPr>
        <p:spPr>
          <a:xfrm>
            <a:off x="811530" y="1160145"/>
            <a:ext cx="10687685" cy="2557780"/>
          </a:xfrm>
          <a:prstGeom prst="rect">
            <a:avLst/>
          </a:prstGeom>
        </p:spPr>
        <p:txBody>
          <a:bodyPr wrap="square"/>
          <a:lstStyle/>
          <a:p>
            <a:pPr>
              <a:lnSpc>
                <a:spcPct val="150000"/>
              </a:lnSpc>
            </a:pPr>
            <a:r>
              <a:rPr sz="2400"/>
              <a:t>（1）明确</a:t>
            </a:r>
            <a:r>
              <a:rPr sz="2400">
                <a:solidFill>
                  <a:srgbClr val="FF0000"/>
                </a:solidFill>
              </a:rPr>
              <a:t>种概念</a:t>
            </a:r>
            <a:r>
              <a:rPr sz="2400"/>
              <a:t>（被定义的概念）。 （2）确定</a:t>
            </a:r>
            <a:r>
              <a:rPr sz="2400">
                <a:solidFill>
                  <a:srgbClr val="FF0000"/>
                </a:solidFill>
              </a:rPr>
              <a:t>属概念</a:t>
            </a:r>
            <a:r>
              <a:rPr sz="2400"/>
              <a:t>（包容种概念的概念）。</a:t>
            </a:r>
            <a:endParaRPr sz="2400"/>
          </a:p>
          <a:p>
            <a:pPr>
              <a:lnSpc>
                <a:spcPct val="150000"/>
              </a:lnSpc>
            </a:pPr>
            <a:r>
              <a:rPr sz="2400"/>
              <a:t>（3）找出</a:t>
            </a:r>
            <a:r>
              <a:rPr sz="2400">
                <a:solidFill>
                  <a:srgbClr val="FF0000"/>
                </a:solidFill>
              </a:rPr>
              <a:t>种差</a:t>
            </a:r>
            <a:r>
              <a:rPr sz="2400"/>
              <a:t>特性（种概念所独有的若干特点）。</a:t>
            </a:r>
            <a:endParaRPr sz="2400"/>
          </a:p>
          <a:p>
            <a:pPr>
              <a:lnSpc>
                <a:spcPct val="150000"/>
              </a:lnSpc>
            </a:pPr>
            <a:r>
              <a:rPr sz="2400"/>
              <a:t>（4）调整种差顺序（按修饰或限制的逻辑顺序)。</a:t>
            </a:r>
            <a:endParaRPr sz="2400"/>
          </a:p>
          <a:p>
            <a:pPr>
              <a:lnSpc>
                <a:spcPct val="150000"/>
              </a:lnSpc>
            </a:pPr>
            <a:r>
              <a:rPr sz="2400"/>
              <a:t>（5）按常用模式表述：</a:t>
            </a:r>
            <a:r>
              <a:rPr sz="2400">
                <a:solidFill>
                  <a:srgbClr val="FF0000"/>
                </a:solidFill>
              </a:rPr>
              <a:t>被定义概念（种概念）＝种差＋属概念。</a:t>
            </a:r>
            <a:endParaRPr sz="2400">
              <a:solidFill>
                <a:srgbClr val="FF0000"/>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TextBox 50"/>
          <p:cNvSpPr txBox="1"/>
          <p:nvPr/>
        </p:nvSpPr>
        <p:spPr>
          <a:xfrm>
            <a:off x="572135" y="352425"/>
            <a:ext cx="1581150" cy="630555"/>
          </a:xfrm>
          <a:prstGeom prst="rect">
            <a:avLst/>
          </a:prstGeom>
          <a:noFill/>
        </p:spPr>
        <p:txBody>
          <a:bodyPr wrap="none" anchor="b" anchorCtr="0">
            <a:noAutofit/>
          </a:bodyPr>
          <a:lstStyle/>
          <a:p>
            <a:pPr algn="l"/>
            <a:r>
              <a:rPr lang="zh-CN" altLang="en-US" sz="2800" b="1">
                <a:solidFill>
                  <a:schemeClr val="accent4">
                    <a:lumMod val="100000"/>
                  </a:schemeClr>
                </a:solidFill>
              </a:rPr>
              <a:t>解释</a:t>
            </a:r>
            <a:endParaRPr lang="zh-CN" altLang="en-US" sz="2800" b="1">
              <a:solidFill>
                <a:schemeClr val="accent4">
                  <a:lumMod val="100000"/>
                </a:schemeClr>
              </a:solidFill>
            </a:endParaRPr>
          </a:p>
        </p:txBody>
      </p:sp>
      <p:sp>
        <p:nvSpPr>
          <p:cNvPr id="3" name="Rectangle 49"/>
          <p:cNvSpPr/>
          <p:nvPr/>
        </p:nvSpPr>
        <p:spPr>
          <a:xfrm>
            <a:off x="2502535" y="1397635"/>
            <a:ext cx="6822440" cy="867410"/>
          </a:xfrm>
          <a:prstGeom prst="rect">
            <a:avLst/>
          </a:prstGeom>
        </p:spPr>
        <p:txBody>
          <a:bodyPr wrap="square"/>
          <a:lstStyle/>
          <a:p>
            <a:pPr>
              <a:lnSpc>
                <a:spcPct val="150000"/>
              </a:lnSpc>
            </a:pPr>
            <a:r>
              <a:rPr sz="2400"/>
              <a:t>岛屿是水域中被水环绕，面积比大陆小的陆地。</a:t>
            </a:r>
            <a:endParaRPr sz="2400"/>
          </a:p>
        </p:txBody>
      </p:sp>
      <p:sp>
        <p:nvSpPr>
          <p:cNvPr id="18436" name="Oval 7"/>
          <p:cNvSpPr/>
          <p:nvPr/>
        </p:nvSpPr>
        <p:spPr>
          <a:xfrm>
            <a:off x="2502535" y="1458595"/>
            <a:ext cx="791210" cy="608965"/>
          </a:xfrm>
          <a:prstGeom prst="ellipse">
            <a:avLst/>
          </a:prstGeom>
          <a:noFill/>
          <a:ln w="38100">
            <a:solidFill>
              <a:srgbClr val="80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2" name="文本框 1"/>
          <p:cNvSpPr txBox="1"/>
          <p:nvPr/>
        </p:nvSpPr>
        <p:spPr>
          <a:xfrm>
            <a:off x="2349500" y="2347278"/>
            <a:ext cx="1097280" cy="534035"/>
          </a:xfrm>
          <a:prstGeom prst="rect">
            <a:avLst/>
          </a:prstGeom>
          <a:noFill/>
        </p:spPr>
        <p:txBody>
          <a:bodyPr wrap="none" rtlCol="0" anchor="ctr">
            <a:spAutoFit/>
          </a:bodyPr>
          <a:lstStyle/>
          <a:p>
            <a:pPr>
              <a:lnSpc>
                <a:spcPct val="120000"/>
              </a:lnSpc>
            </a:pPr>
            <a:r>
              <a:rPr lang="zh-CN" altLang="en-US" sz="2400" b="1" smtClean="0">
                <a:solidFill>
                  <a:schemeClr val="tx1">
                    <a:lumMod val="75000"/>
                    <a:lumOff val="25000"/>
                  </a:schemeClr>
                </a:solidFill>
              </a:rPr>
              <a:t>种概念</a:t>
            </a:r>
            <a:endParaRPr lang="zh-CN" altLang="en-US" sz="2400" b="1" smtClean="0">
              <a:solidFill>
                <a:schemeClr val="tx1">
                  <a:lumMod val="75000"/>
                  <a:lumOff val="25000"/>
                </a:schemeClr>
              </a:solidFill>
            </a:endParaRPr>
          </a:p>
        </p:txBody>
      </p:sp>
      <p:sp>
        <p:nvSpPr>
          <p:cNvPr id="4" name="Oval 7"/>
          <p:cNvSpPr/>
          <p:nvPr/>
        </p:nvSpPr>
        <p:spPr>
          <a:xfrm>
            <a:off x="7999095" y="1526540"/>
            <a:ext cx="791210" cy="608965"/>
          </a:xfrm>
          <a:prstGeom prst="ellipse">
            <a:avLst/>
          </a:prstGeom>
          <a:noFill/>
          <a:ln w="38100">
            <a:solidFill>
              <a:srgbClr val="7030A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5" name="文本框 4"/>
          <p:cNvSpPr txBox="1"/>
          <p:nvPr/>
        </p:nvSpPr>
        <p:spPr>
          <a:xfrm>
            <a:off x="7999095" y="2347278"/>
            <a:ext cx="1097280" cy="534035"/>
          </a:xfrm>
          <a:prstGeom prst="rect">
            <a:avLst/>
          </a:prstGeom>
          <a:noFill/>
        </p:spPr>
        <p:txBody>
          <a:bodyPr wrap="none" rtlCol="0" anchor="ctr">
            <a:spAutoFit/>
          </a:bodyPr>
          <a:lstStyle/>
          <a:p>
            <a:pPr>
              <a:lnSpc>
                <a:spcPct val="120000"/>
              </a:lnSpc>
            </a:pPr>
            <a:r>
              <a:rPr lang="zh-CN" altLang="en-US" sz="2400" b="1" smtClean="0">
                <a:solidFill>
                  <a:schemeClr val="tx1">
                    <a:lumMod val="75000"/>
                    <a:lumOff val="25000"/>
                  </a:schemeClr>
                </a:solidFill>
              </a:rPr>
              <a:t>属概念</a:t>
            </a:r>
            <a:endParaRPr lang="zh-CN" altLang="en-US" sz="2400" b="1" smtClean="0">
              <a:solidFill>
                <a:schemeClr val="tx1">
                  <a:lumMod val="75000"/>
                  <a:lumOff val="25000"/>
                </a:schemeClr>
              </a:solidFill>
            </a:endParaRPr>
          </a:p>
        </p:txBody>
      </p:sp>
      <p:sp>
        <p:nvSpPr>
          <p:cNvPr id="6" name="Oval 7"/>
          <p:cNvSpPr/>
          <p:nvPr/>
        </p:nvSpPr>
        <p:spPr>
          <a:xfrm>
            <a:off x="3536315" y="1359535"/>
            <a:ext cx="4328795" cy="905510"/>
          </a:xfrm>
          <a:prstGeom prst="ellipse">
            <a:avLst/>
          </a:prstGeom>
          <a:noFill/>
          <a:ln w="38100">
            <a:solidFill>
              <a:schemeClr val="accent2">
                <a:lumMod val="50000"/>
              </a:schemeClr>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rgbClr val="000000"/>
                </a:solidFill>
                <a:latin typeface="Arial" panose="020b0604020202020204" pitchFamily="34" charset="0"/>
                <a:ea typeface="宋体" panose="02010600030101010101" pitchFamily="2" charset="-122"/>
              </a:defRPr>
            </a:lvl5pPr>
          </a:lstStyle>
          <a:p>
            <a:pPr lvl="0" algn="ctr"/>
            <a:endParaRPr lang="zh-CN" altLang="en-US">
              <a:solidFill>
                <a:srgbClr val="000000"/>
              </a:solidFill>
              <a:latin typeface="Arial" panose="020b0604020202020204" pitchFamily="34" charset="0"/>
              <a:ea typeface="宋体" panose="02010600030101010101" pitchFamily="2" charset="-122"/>
            </a:endParaRPr>
          </a:p>
        </p:txBody>
      </p:sp>
      <p:sp>
        <p:nvSpPr>
          <p:cNvPr id="7" name="文本框 6"/>
          <p:cNvSpPr txBox="1"/>
          <p:nvPr/>
        </p:nvSpPr>
        <p:spPr>
          <a:xfrm>
            <a:off x="5365115" y="2483803"/>
            <a:ext cx="792480" cy="534035"/>
          </a:xfrm>
          <a:prstGeom prst="rect">
            <a:avLst/>
          </a:prstGeom>
          <a:noFill/>
        </p:spPr>
        <p:txBody>
          <a:bodyPr wrap="none" rtlCol="0" anchor="ctr">
            <a:spAutoFit/>
          </a:bodyPr>
          <a:lstStyle/>
          <a:p>
            <a:pPr>
              <a:lnSpc>
                <a:spcPct val="120000"/>
              </a:lnSpc>
            </a:pPr>
            <a:r>
              <a:rPr lang="zh-CN" altLang="en-US" sz="2400" b="1" smtClean="0">
                <a:solidFill>
                  <a:schemeClr val="tx1">
                    <a:lumMod val="75000"/>
                    <a:lumOff val="25000"/>
                  </a:schemeClr>
                </a:solidFill>
              </a:rPr>
              <a:t>种差</a:t>
            </a:r>
            <a:endParaRPr lang="zh-CN" altLang="en-US" sz="2400" b="1" smtClean="0">
              <a:solidFill>
                <a:schemeClr val="tx1">
                  <a:lumMod val="75000"/>
                  <a:lumOff val="25000"/>
                </a:schemeClr>
              </a:solidFill>
            </a:endParaRPr>
          </a:p>
        </p:txBody>
      </p:sp>
    </p:spTree>
  </p:cSld>
  <p:clrMapOvr>
    <a:masterClrMapping/>
  </p:clrMapOvr>
  <mc:AlternateContent>
    <mc:Choice xmlns:p14="http://schemas.microsoft.com/office/powerpoint/2010/main" Requires="p14">
      <p:transition spd="slow" p14:dur="1399">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1" nodeType="clickEffect">
                                  <p:stCondLst>
                                    <p:cond delay="0"/>
                                  </p:stCondLst>
                                  <p:childTnLst>
                                    <p:set>
                                      <p:cBhvr additive="base">
                                        <p:cTn id="18" dur="1" fill="hold">
                                          <p:stCondLst>
                                            <p:cond delay="0"/>
                                          </p:stCondLst>
                                        </p:cTn>
                                        <p:tgtEl>
                                          <p:spTgt spid="18436"/>
                                        </p:tgtEl>
                                        <p:attrNameLst>
                                          <p:attrName>style.visibility</p:attrName>
                                        </p:attrNameLst>
                                      </p:cBhvr>
                                      <p:to>
                                        <p:strVal val="visible"/>
                                      </p:to>
                                    </p:set>
                                    <p:animEffect transition="in" filter="circle(in)">
                                      <p:cBhvr additive="base">
                                        <p:cTn id="19" dur="2000" fill="hold"/>
                                        <p:tgtEl>
                                          <p:spTgt spid="18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additive="base">
                                        <p:cTn id="29" dur="1" fill="hold">
                                          <p:stCondLst>
                                            <p:cond delay="0"/>
                                          </p:stCondLst>
                                        </p:cTn>
                                        <p:tgtEl>
                                          <p:spTgt spid="4"/>
                                        </p:tgtEl>
                                        <p:attrNameLst>
                                          <p:attrName>style.visibility</p:attrName>
                                        </p:attrNameLst>
                                      </p:cBhvr>
                                      <p:to>
                                        <p:strVal val="visible"/>
                                      </p:to>
                                    </p:set>
                                    <p:animEffect transition="in" filter="circle(in)">
                                      <p:cBhvr additive="base">
                                        <p:cTn id="30" dur="2000" fill="hold"/>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6" presetClass="entr" presetSubtype="16" fill="hold" grpId="1" nodeType="clickEffect">
                                  <p:stCondLst>
                                    <p:cond delay="0"/>
                                  </p:stCondLst>
                                  <p:childTnLst>
                                    <p:set>
                                      <p:cBhvr additive="base">
                                        <p:cTn id="40" dur="1" fill="hold">
                                          <p:stCondLst>
                                            <p:cond delay="0"/>
                                          </p:stCondLst>
                                        </p:cTn>
                                        <p:tgtEl>
                                          <p:spTgt spid="6"/>
                                        </p:tgtEl>
                                        <p:attrNameLst>
                                          <p:attrName>style.visibility</p:attrName>
                                        </p:attrNameLst>
                                      </p:cBhvr>
                                      <p:to>
                                        <p:strVal val="visible"/>
                                      </p:to>
                                    </p:set>
                                    <p:animEffect transition="in" filter="circle(in)">
                                      <p:cBhvr additive="base">
                                        <p:cTn id="41" dur="2000" fill="hold"/>
                                        <p:tgtEl>
                                          <p:spTgt spid="6"/>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18436" grpId="1"/>
      <p:bldP spid="2" grpId="0"/>
      <p:bldP spid="4" grpId="1"/>
      <p:bldP spid="5" grpId="0"/>
      <p:bldP spid="6" grpId="1"/>
      <p:bldP spid="7" grpId="0"/>
    </p:bldLst>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PPT定制1801380800">
  <a:themeElements>
    <a:clrScheme name="MC-欧美风主题色">
      <a:dk1>
        <a:srgbClr val="000000"/>
      </a:dk1>
      <a:lt1>
        <a:srgbClr val="FFFFFF"/>
      </a:lt1>
      <a:dk2>
        <a:srgbClr val="44546A"/>
      </a:dk2>
      <a:lt2>
        <a:srgbClr val="E7E6E6"/>
      </a:lt2>
      <a:accent1>
        <a:srgbClr val="E84C33"/>
      </a:accent1>
      <a:accent2>
        <a:srgbClr val="4A9143"/>
      </a:accent2>
      <a:accent3>
        <a:srgbClr val="B22B27"/>
      </a:accent3>
      <a:accent4>
        <a:srgbClr val="01596F"/>
      </a:accent4>
      <a:accent5>
        <a:srgbClr val="E7E2DC"/>
      </a:accent5>
      <a:accent6>
        <a:srgbClr val="071D2B"/>
      </a:accent6>
      <a:hlink>
        <a:srgbClr val="0563C1"/>
      </a:hlink>
      <a:folHlink>
        <a:srgbClr val="954F72"/>
      </a:folHlink>
    </a:clrScheme>
    <a:fontScheme name="Arial+微软雅黑">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276</Paragraphs>
  <Slides>48</Slides>
  <Notes>1</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48</vt:i4>
      </vt:variant>
    </vt:vector>
  </HeadingPairs>
  <TitlesOfParts>
    <vt:vector baseType="lpstr" size="63">
      <vt:lpstr>Arial</vt:lpstr>
      <vt:lpstr>微软雅黑</vt:lpstr>
      <vt:lpstr>方正宋刻本秀楷简体</vt:lpstr>
      <vt:lpstr>等线 Light</vt:lpstr>
      <vt:lpstr>等线</vt:lpstr>
      <vt:lpstr>方正正黑简体</vt:lpstr>
      <vt:lpstr>郑庆科智雅体(非商用)</vt:lpstr>
      <vt:lpstr>仿宋_GB2312</vt:lpstr>
      <vt:lpstr>宋体</vt:lpstr>
      <vt:lpstr>Wingdings</vt:lpstr>
      <vt:lpstr>Calibri</vt:lpstr>
      <vt:lpstr>楷体_GB2312</vt:lpstr>
      <vt:lpstr>楷体</vt:lpstr>
      <vt:lpstr>C-KT</vt:lpstr>
      <vt:lpstr>PPT定制1801380800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2021-10-24T20:56:18.834</cp:lastPrinted>
  <dcterms:created xsi:type="dcterms:W3CDTF">2021-10-24T20:56:18Z</dcterms:created>
  <dcterms:modified xsi:type="dcterms:W3CDTF">2021-10-24T12:56:19Z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