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4" r:id="rId3"/>
    <p:sldId id="258" r:id="rId4"/>
    <p:sldId id="259" r:id="rId5"/>
    <p:sldId id="314" r:id="rId7"/>
    <p:sldId id="313" r:id="rId8"/>
    <p:sldId id="302" r:id="rId9"/>
    <p:sldId id="286" r:id="rId10"/>
    <p:sldId id="335" r:id="rId11"/>
    <p:sldId id="263" r:id="rId12"/>
    <p:sldId id="270" r:id="rId13"/>
    <p:sldId id="304" r:id="rId14"/>
    <p:sldId id="329" r:id="rId15"/>
    <p:sldId id="272" r:id="rId16"/>
    <p:sldId id="306" r:id="rId17"/>
    <p:sldId id="327" r:id="rId18"/>
    <p:sldId id="277" r:id="rId19"/>
    <p:sldId id="27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26625"/>
          <p:cNvSpPr>
            <a:spLocks noTextEdit="1"/>
          </p:cNvSpPr>
          <p:nvPr>
            <p:ph type="sldImg"/>
          </p:nvPr>
        </p:nvSpPr>
        <p:spPr/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>
                <a:latin typeface="Arial" panose="020B0604020202020204" pitchFamily="34" charset="0"/>
              </a:rPr>
            </a:fld>
            <a:endParaRPr lang="zh-CN" sz="12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57345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47" name="文本占位符 57346"/>
          <p:cNvSpPr/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>
                <a:latin typeface="Arial" panose="020B0604020202020204" pitchFamily="34" charset="0"/>
              </a:rPr>
            </a:fld>
            <a:endParaRPr lang="zh-CN" sz="12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29697"/>
          <p:cNvSpPr>
            <a:spLocks noTextEdit="1"/>
          </p:cNvSpPr>
          <p:nvPr>
            <p:ph type="sldImg"/>
          </p:nvPr>
        </p:nvSpPr>
        <p:spPr/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>
                <a:latin typeface="Arial" panose="020B0604020202020204" pitchFamily="34" charset="0"/>
              </a:rPr>
            </a:fld>
            <a:endParaRPr lang="zh-CN" sz="12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幻灯片图像占位符 78849"/>
          <p:cNvSpPr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51" name="文本占位符 78850"/>
          <p:cNvSpPr/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b="0" dirty="0">
                <a:latin typeface="Arial" panose="020B0604020202020204" pitchFamily="34" charset="0"/>
              </a:rPr>
            </a:fld>
            <a:endParaRPr lang="zh-CN" sz="12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rgbClr val="906D58"/>
        </a:solidFill>
        <a:effectLst>
          <a:outerShdw dist="107763" dir="2699999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/>
      <p:sp>
        <p:nvSpPr>
          <p:cNvPr id="3074" name="矩形 29697" descr="Canvas"/>
          <p:cNvSpPr/>
          <p:nvPr/>
        </p:nvSpPr>
        <p:spPr>
          <a:xfrm>
            <a:off x="704851" y="201613"/>
            <a:ext cx="11197167" cy="6467475"/>
          </a:xfrm>
          <a:prstGeom prst="rect">
            <a:avLst/>
          </a:prstGeom>
          <a:blipFill rotWithShape="0">
            <a:blip r:embed="rId2"/>
          </a:blipFill>
          <a:ln w="9525">
            <a:noFill/>
          </a:ln>
        </p:spPr>
        <p:txBody>
          <a:bodyPr wrap="none" anchor="ctr"/>
          <a:p>
            <a:pPr lvl="0" indent="0" algn="ctr"/>
            <a:endParaRPr lang="zh-CN" altLang="en-US" dirty="0"/>
          </a:p>
        </p:txBody>
      </p:sp>
      <p:pic>
        <p:nvPicPr>
          <p:cNvPr id="3075" name="图片 29698" descr="minispi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800"/>
            <a:ext cx="1574800" cy="428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矩形 29699" descr="Canvas"/>
          <p:cNvSpPr/>
          <p:nvPr/>
        </p:nvSpPr>
        <p:spPr>
          <a:xfrm>
            <a:off x="795867" y="4130675"/>
            <a:ext cx="1388533" cy="457200"/>
          </a:xfrm>
          <a:prstGeom prst="rect">
            <a:avLst/>
          </a:prstGeom>
          <a:blipFill rotWithShape="0">
            <a:blip r:embed="rId2"/>
          </a:blipFill>
          <a:ln w="9525">
            <a:noFill/>
          </a:ln>
        </p:spPr>
        <p:txBody>
          <a:bodyPr wrap="none" anchor="ctr"/>
          <a:p>
            <a:pPr lvl="0" indent="0" algn="ctr"/>
            <a:endParaRPr lang="zh-CN" altLang="en-US" dirty="0"/>
          </a:p>
        </p:txBody>
      </p:sp>
      <p:pic>
        <p:nvPicPr>
          <p:cNvPr id="3077" name="图片 29700" descr="minispir"/>
          <p:cNvPicPr>
            <a:picLocks noChangeAspect="1"/>
          </p:cNvPicPr>
          <p:nvPr/>
        </p:nvPicPr>
        <p:blipFill>
          <a:blip r:embed="rId3"/>
          <a:srcRect t="39999"/>
          <a:stretch>
            <a:fillRect/>
          </a:stretch>
        </p:blipFill>
        <p:spPr>
          <a:xfrm>
            <a:off x="0" y="4222750"/>
            <a:ext cx="1574800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标题 29701"/>
          <p:cNvSpPr>
            <a:spLocks noGrp="1"/>
          </p:cNvSpPr>
          <p:nvPr>
            <p:ph type="ctrTitle"/>
          </p:nvPr>
        </p:nvSpPr>
        <p:spPr>
          <a:xfrm>
            <a:off x="1219200" y="2057400"/>
            <a:ext cx="102954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29703" name="副标题 29702"/>
          <p:cNvSpPr>
            <a:spLocks noGrp="1"/>
          </p:cNvSpPr>
          <p:nvPr>
            <p:ph type="subTitle" idx="1"/>
          </p:nvPr>
        </p:nvSpPr>
        <p:spPr>
          <a:xfrm>
            <a:off x="2167467" y="3886200"/>
            <a:ext cx="8534400" cy="1771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9704" name="日期占位符 29703"/>
          <p:cNvSpPr>
            <a:spLocks noGrp="1"/>
          </p:cNvSpPr>
          <p:nvPr>
            <p:ph type="dt" sz="quarter" idx="2"/>
          </p:nvPr>
        </p:nvSpPr>
        <p:spPr>
          <a:xfrm>
            <a:off x="1445684" y="60960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29705" name="页脚占位符 29704"/>
          <p:cNvSpPr>
            <a:spLocks noGrp="1"/>
          </p:cNvSpPr>
          <p:nvPr>
            <p:ph type="ftr" sz="quarter" idx="3"/>
          </p:nvPr>
        </p:nvSpPr>
        <p:spPr>
          <a:xfrm>
            <a:off x="4696884" y="60960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/>
          </a:p>
        </p:txBody>
      </p:sp>
      <p:sp>
        <p:nvSpPr>
          <p:cNvPr id="29706" name="灯片编号占位符 29705"/>
          <p:cNvSpPr>
            <a:spLocks noGrp="1"/>
          </p:cNvSpPr>
          <p:nvPr>
            <p:ph type="sldNum" sz="quarter" idx="4"/>
          </p:nvPr>
        </p:nvSpPr>
        <p:spPr>
          <a:xfrm>
            <a:off x="9268884" y="60960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2400" y="381000"/>
            <a:ext cx="25400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22400" y="381000"/>
            <a:ext cx="7472753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22400" y="1752600"/>
            <a:ext cx="49784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04000" y="1752600"/>
            <a:ext cx="49784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06D58"/>
        </a:solidFill>
        <a:effectLst>
          <a:outerShdw dist="107763" dir="2699999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/>
      <p:sp>
        <p:nvSpPr>
          <p:cNvPr id="1026" name="矩形 28673"/>
          <p:cNvSpPr/>
          <p:nvPr/>
        </p:nvSpPr>
        <p:spPr>
          <a:xfrm>
            <a:off x="812800" y="228600"/>
            <a:ext cx="10985500" cy="6391275"/>
          </a:xfrm>
          <a:prstGeom prst="rect">
            <a:avLst/>
          </a:prstGeom>
          <a:solidFill>
            <a:srgbClr val="EDE7E3"/>
          </a:solidFill>
          <a:ln w="9525">
            <a:noFill/>
          </a:ln>
        </p:spPr>
        <p:txBody>
          <a:bodyPr wrap="none" anchor="ctr"/>
          <a:p>
            <a:pPr lvl="0" indent="0" algn="ctr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27" name="直接连接符 28674"/>
          <p:cNvSpPr/>
          <p:nvPr/>
        </p:nvSpPr>
        <p:spPr>
          <a:xfrm>
            <a:off x="1354667" y="1600200"/>
            <a:ext cx="10227733" cy="0"/>
          </a:xfrm>
          <a:prstGeom prst="line">
            <a:avLst/>
          </a:prstGeom>
          <a:ln w="317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1028" name="图片 28675" descr="minispir"/>
          <p:cNvPicPr>
            <a:picLocks noChangeAspect="1"/>
          </p:cNvPicPr>
          <p:nvPr/>
        </p:nvPicPr>
        <p:blipFill>
          <a:blip r:embed="rId12"/>
          <a:srcRect b="5333"/>
          <a:stretch>
            <a:fillRect/>
          </a:stretch>
        </p:blipFill>
        <p:spPr>
          <a:xfrm>
            <a:off x="0" y="50800"/>
            <a:ext cx="1574800" cy="405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28676" descr="minispir"/>
          <p:cNvPicPr>
            <a:picLocks noChangeAspect="1"/>
          </p:cNvPicPr>
          <p:nvPr/>
        </p:nvPicPr>
        <p:blipFill>
          <a:blip r:embed="rId12"/>
          <a:srcRect t="39999"/>
          <a:stretch>
            <a:fillRect/>
          </a:stretch>
        </p:blipFill>
        <p:spPr>
          <a:xfrm>
            <a:off x="0" y="4222750"/>
            <a:ext cx="1574800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 28677"/>
          <p:cNvSpPr>
            <a:spLocks noGrp="1"/>
          </p:cNvSpPr>
          <p:nvPr>
            <p:ph type="title"/>
          </p:nvPr>
        </p:nvSpPr>
        <p:spPr>
          <a:xfrm>
            <a:off x="1422400" y="381000"/>
            <a:ext cx="10160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1" name="文本占位符 28678"/>
          <p:cNvSpPr>
            <a:spLocks noGrp="1"/>
          </p:cNvSpPr>
          <p:nvPr>
            <p:ph type="body"/>
          </p:nvPr>
        </p:nvSpPr>
        <p:spPr>
          <a:xfrm>
            <a:off x="1422400" y="1752600"/>
            <a:ext cx="101600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8680" name="日期占位符 28679"/>
          <p:cNvSpPr>
            <a:spLocks noGrp="1"/>
          </p:cNvSpPr>
          <p:nvPr>
            <p:ph type="dt" sz="half" idx="2"/>
          </p:nvPr>
        </p:nvSpPr>
        <p:spPr>
          <a:xfrm>
            <a:off x="1352551" y="6107113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28681" name="页脚占位符 28680"/>
          <p:cNvSpPr>
            <a:spLocks noGrp="1"/>
          </p:cNvSpPr>
          <p:nvPr>
            <p:ph type="ftr" sz="quarter" idx="3"/>
          </p:nvPr>
        </p:nvSpPr>
        <p:spPr>
          <a:xfrm>
            <a:off x="4603751" y="6107113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8682" name="灯片编号占位符 28681"/>
          <p:cNvSpPr>
            <a:spLocks noGrp="1"/>
          </p:cNvSpPr>
          <p:nvPr>
            <p:ph type="sldNum" sz="quarter" idx="4"/>
          </p:nvPr>
        </p:nvSpPr>
        <p:spPr>
          <a:xfrm>
            <a:off x="9175751" y="6107113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microsoft.com/office/2007/relationships/media" Target="file:///E:\&#35838;&#20214;&#20313;&#33673;\MTM_011.MID" TargetMode="External"/><Relationship Id="rId2" Type="http://schemas.openxmlformats.org/officeDocument/2006/relationships/audio" Target="file:///E:\&#35838;&#20214;&#20313;&#33673;\MTM_011.MID" TargetMode="Externa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microsoft.com/office/2007/relationships/media" Target="file:///E:\&#35838;&#20214;&#20313;&#33673;\Music05.WAV" TargetMode="External"/><Relationship Id="rId2" Type="http://schemas.openxmlformats.org/officeDocument/2006/relationships/audio" Target="file:///E:\&#35838;&#20214;&#20313;&#33673;\Music05.WAV" TargetMode="Externa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33793" descr="F:\chen\图像\其他\00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矩形 33794"/>
          <p:cNvSpPr/>
          <p:nvPr/>
        </p:nvSpPr>
        <p:spPr>
          <a:xfrm>
            <a:off x="2362200" y="2618105"/>
            <a:ext cx="7772400" cy="16967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normalizeH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华文新魏" charset="0"/>
                <a:ea typeface="华文新魏" charset="0"/>
              </a:rPr>
              <a:t>发挥联想和想象</a:t>
            </a:r>
            <a:endParaRPr lang="zh-CN" altLang="en-US" sz="3600" b="1" normalizeH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3676" name="图片 113675" descr="G:\新文件夹\tupian\006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67" name="文本占位符 113666"/>
          <p:cNvSpPr>
            <a:spLocks noGrp="1"/>
          </p:cNvSpPr>
          <p:nvPr>
            <p:ph type="body" idx="1"/>
          </p:nvPr>
        </p:nvSpPr>
        <p:spPr>
          <a:xfrm>
            <a:off x="2590800" y="4419600"/>
            <a:ext cx="7620000" cy="1447800"/>
          </a:xfrm>
        </p:spPr>
        <p:txBody>
          <a:bodyPr/>
          <a:p>
            <a:pPr lvl="4">
              <a:lnSpc>
                <a:spcPct val="90000"/>
              </a:lnSpc>
            </a:pPr>
            <a:endParaRPr lang="en-US" altLang="zh-CN" sz="1800" b="1">
              <a:solidFill>
                <a:srgbClr val="0000FF"/>
              </a:solidFill>
            </a:endParaRPr>
          </a:p>
          <a:p>
            <a:pPr lvl="4">
              <a:lnSpc>
                <a:spcPct val="90000"/>
              </a:lnSpc>
            </a:pPr>
            <a:endParaRPr lang="en-US" altLang="zh-CN" sz="1800" b="1">
              <a:solidFill>
                <a:srgbClr val="0000FF"/>
              </a:solidFill>
            </a:endParaRPr>
          </a:p>
          <a:p>
            <a:pPr lvl="4">
              <a:lnSpc>
                <a:spcPct val="90000"/>
              </a:lnSpc>
            </a:pPr>
            <a:endParaRPr lang="en-US" altLang="zh-CN" sz="1800" b="1">
              <a:solidFill>
                <a:srgbClr val="0000FF"/>
              </a:solidFill>
            </a:endParaRPr>
          </a:p>
          <a:p>
            <a:pPr lvl="4">
              <a:lnSpc>
                <a:spcPct val="90000"/>
              </a:lnSpc>
            </a:pPr>
            <a:endParaRPr lang="en-US" altLang="zh-CN" sz="1800" b="1">
              <a:solidFill>
                <a:srgbClr val="0000FF"/>
              </a:solidFill>
            </a:endParaRPr>
          </a:p>
          <a:p>
            <a:pPr lvl="4">
              <a:lnSpc>
                <a:spcPct val="90000"/>
              </a:lnSpc>
            </a:pPr>
            <a:endParaRPr lang="en-US" altLang="zh-CN" sz="1800" b="1">
              <a:solidFill>
                <a:srgbClr val="0000FF"/>
              </a:solidFill>
            </a:endParaRPr>
          </a:p>
        </p:txBody>
      </p:sp>
      <p:sp>
        <p:nvSpPr>
          <p:cNvPr id="113670" name="矩形 113669"/>
          <p:cNvSpPr/>
          <p:nvPr/>
        </p:nvSpPr>
        <p:spPr>
          <a:xfrm>
            <a:off x="1524000" y="381000"/>
            <a:ext cx="8686800" cy="3048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>
              <a:spcBef>
                <a:spcPct val="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</a:t>
            </a:r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幼圆" pitchFamily="49" charset="-122"/>
              </a:rPr>
              <a:t>只 有 掌 握 了 联 想，我们 在 作 文 的 时 候 才 能 浮     想 联 翩 ，自 然 文 如 泉涌。</a:t>
            </a:r>
            <a:endParaRPr lang="zh-CN" altLang="en-US" sz="54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幼圆" pitchFamily="49" charset="-122"/>
            </a:endParaRPr>
          </a:p>
        </p:txBody>
      </p:sp>
      <p:sp>
        <p:nvSpPr>
          <p:cNvPr id="113673" name="矩形 113672"/>
          <p:cNvSpPr/>
          <p:nvPr/>
        </p:nvSpPr>
        <p:spPr>
          <a:xfrm>
            <a:off x="3314700" y="4419600"/>
            <a:ext cx="6172200" cy="1054100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  <a:normAutofit/>
          </a:bodyPr>
          <a:p>
            <a:pPr algn="ctr"/>
            <a:r>
              <a:rPr lang="zh-CN" altLang="en-US" sz="5400">
                <a:solidFill>
                  <a:schemeClr val="tx1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接下来进入想象空间</a:t>
            </a:r>
            <a:endParaRPr lang="zh-CN" altLang="en-US" sz="5400">
              <a:solidFill>
                <a:schemeClr val="tx1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3" name="文本框 87042"/>
          <p:cNvSpPr txBox="1"/>
          <p:nvPr/>
        </p:nvSpPr>
        <p:spPr>
          <a:xfrm>
            <a:off x="1558290" y="1644015"/>
            <a:ext cx="871537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《西游记》，是我国古典文学中最富有想象力的的作品之一，被鲁迅先生称之为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神魔小说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。你能说一些富有想象力的人物和情节吗？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7046" name="文本框 87045"/>
          <p:cNvSpPr txBox="1"/>
          <p:nvPr/>
        </p:nvSpPr>
        <p:spPr>
          <a:xfrm>
            <a:off x="5105400" y="2819400"/>
            <a:ext cx="3048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4400" b="1">
              <a:solidFill>
                <a:srgbClr val="627935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幼圆" pitchFamily="49" charset="-122"/>
            </a:endParaRPr>
          </a:p>
        </p:txBody>
      </p:sp>
      <p:sp>
        <p:nvSpPr>
          <p:cNvPr id="87054" name="文本框 87053"/>
          <p:cNvSpPr txBox="1"/>
          <p:nvPr/>
        </p:nvSpPr>
        <p:spPr>
          <a:xfrm>
            <a:off x="4264025" y="2057083"/>
            <a:ext cx="4191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endParaRPr sz="4400" b="1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3" name="文本框 87042"/>
          <p:cNvSpPr txBox="1"/>
          <p:nvPr/>
        </p:nvSpPr>
        <p:spPr>
          <a:xfrm>
            <a:off x="1596390" y="1931670"/>
            <a:ext cx="9369425" cy="252984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最具有神奇色彩的人物是孙悟空、八戒次之。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充满想象力的情节：女儿国遇难、大战红孩儿、大闹天宫、车迟国斗法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……</a:t>
            </a:r>
            <a:endParaRPr lang="en-US" altLang="zh-CN" sz="32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lvl="0" algn="just">
              <a:spcBef>
                <a:spcPct val="50000"/>
              </a:spcBef>
            </a:pP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7046" name="文本框 87045"/>
          <p:cNvSpPr txBox="1"/>
          <p:nvPr/>
        </p:nvSpPr>
        <p:spPr>
          <a:xfrm>
            <a:off x="5105400" y="2819400"/>
            <a:ext cx="3048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4400" b="1">
              <a:solidFill>
                <a:srgbClr val="627935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8" name="文本框 77827"/>
          <p:cNvSpPr txBox="1"/>
          <p:nvPr/>
        </p:nvSpPr>
        <p:spPr>
          <a:xfrm>
            <a:off x="1524000" y="2590800"/>
            <a:ext cx="9760585" cy="2834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charset="0"/>
                <a:ea typeface="幼圆" pitchFamily="49" charset="-122"/>
              </a:rPr>
              <a:t>第一：想象必须符合生活的逻辑，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charset="0"/>
                <a:ea typeface="幼圆" pitchFamily="49" charset="-122"/>
              </a:rPr>
              <a:t>合情合理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charset="0"/>
                <a:ea typeface="幼圆" pitchFamily="49" charset="-122"/>
              </a:rPr>
              <a:t>。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幼圆" pitchFamily="49" charset="-122"/>
                <a:sym typeface="+mn-ea"/>
              </a:rPr>
              <a:t>第二：根据材料想象必须服从作文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幼圆" pitchFamily="49" charset="-122"/>
                <a:sym typeface="+mn-ea"/>
              </a:rPr>
              <a:t>主旨的需要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幼圆" pitchFamily="49" charset="-122"/>
                <a:sym typeface="+mn-ea"/>
              </a:rPr>
              <a:t>。如《皇帝的新装》</a:t>
            </a:r>
            <a:endParaRPr lang="en-US" altLang="zh-CN" sz="4000" b="1" dirty="0">
              <a:solidFill>
                <a:srgbClr val="627935"/>
              </a:solidFill>
              <a:latin typeface="Times New Roman" panose="02020603050405020304" charset="0"/>
              <a:ea typeface="幼圆" pitchFamily="49" charset="-122"/>
            </a:endParaRPr>
          </a:p>
        </p:txBody>
      </p:sp>
      <p:sp>
        <p:nvSpPr>
          <p:cNvPr id="77830" name="文本框 77829"/>
          <p:cNvSpPr txBox="1"/>
          <p:nvPr/>
        </p:nvSpPr>
        <p:spPr>
          <a:xfrm>
            <a:off x="2209800" y="6339840"/>
            <a:ext cx="8001000" cy="518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en-US" altLang="zh-CN" sz="28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31" name="文本框 77830"/>
          <p:cNvSpPr txBox="1"/>
          <p:nvPr/>
        </p:nvSpPr>
        <p:spPr>
          <a:xfrm>
            <a:off x="9677400" y="1752600"/>
            <a:ext cx="762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endParaRPr sz="4400" b="1">
              <a:solidFill>
                <a:srgbClr val="627935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幼圆" pitchFamily="49" charset="-122"/>
            </a:endParaRPr>
          </a:p>
        </p:txBody>
      </p:sp>
      <p:sp>
        <p:nvSpPr>
          <p:cNvPr id="77833" name="矩形 77832"/>
          <p:cNvSpPr/>
          <p:nvPr/>
        </p:nvSpPr>
        <p:spPr>
          <a:xfrm>
            <a:off x="1295400" y="813435"/>
            <a:ext cx="10241280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CC0000"/>
                </a:solidFill>
                <a:latin typeface="Times New Roman" panose="02020603050405020304" charset="0"/>
                <a:ea typeface="幼圆" pitchFamily="49" charset="-122"/>
              </a:rPr>
              <a:t>想象并不是胡思乱想，而且在写作的时候要注意一定的方法。以下几点应该注意：</a:t>
            </a:r>
            <a:endParaRPr lang="zh-CN" altLang="en-US" sz="4000" b="1" dirty="0">
              <a:solidFill>
                <a:srgbClr val="CC0000"/>
              </a:solidFill>
              <a:latin typeface="Times New Roman" panose="02020603050405020304" charset="0"/>
              <a:ea typeface="幼圆" pitchFamily="49" charset="-122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3" name="文本框 87042"/>
          <p:cNvSpPr txBox="1"/>
          <p:nvPr/>
        </p:nvSpPr>
        <p:spPr>
          <a:xfrm>
            <a:off x="1789430" y="-202565"/>
            <a:ext cx="9328150" cy="448056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夜雨寄北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                                          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李商隐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君问归期未有期，巴山夜雨涨秋池。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何当共剪西窗烛，却话巴山夜雨时。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试选择一句想象诗人当时的情景。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3" name="文本框 87042"/>
          <p:cNvSpPr txBox="1"/>
          <p:nvPr/>
        </p:nvSpPr>
        <p:spPr>
          <a:xfrm>
            <a:off x="1712595" y="573405"/>
            <a:ext cx="9828530" cy="530352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你问我什么时候回去，我还没有确定的日子。此刻巴山的夜雨淅淅沥沥，雨水涨满了秋天的河池。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（由夜雨联想到什么？创造一个李商隐形象，多愁善感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……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）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什么时候我才能回到家乡，在西窗下我们一边剪烛一边谈心，那时我再对你说说，今晚在巴山作客听着绵绵夜雨，我是多么寂寞，多么想念你！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幼圆" pitchFamily="49" charset="-122"/>
              </a:rPr>
              <a:t>（想象出夫妻二人相见的场面）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文本框 96257"/>
          <p:cNvSpPr txBox="1"/>
          <p:nvPr/>
        </p:nvSpPr>
        <p:spPr>
          <a:xfrm>
            <a:off x="1370330" y="1590040"/>
            <a:ext cx="5811520" cy="344424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请以《假如有时间机器》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为题发挥自己的想象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写一篇作文，要写出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新意。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pic>
        <p:nvPicPr>
          <p:cNvPr id="96266" name="图片 96265" descr="A:\00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8160" y="224155"/>
            <a:ext cx="5046980" cy="6300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矩形 147457"/>
          <p:cNvSpPr/>
          <p:nvPr/>
        </p:nvSpPr>
        <p:spPr>
          <a:xfrm>
            <a:off x="6003925" y="3048000"/>
            <a:ext cx="30988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0"/>
              </a:spcBef>
            </a:pPr>
            <a:endParaRPr sz="4400" b="0">
              <a:solidFill>
                <a:schemeClr val="tx2"/>
              </a:solidFill>
              <a:latin typeface="Times New Roman" panose="02020603050405020304" charset="0"/>
              <a:ea typeface="幼圆" pitchFamily="49" charset="-122"/>
            </a:endParaRPr>
          </a:p>
        </p:txBody>
      </p:sp>
      <p:sp>
        <p:nvSpPr>
          <p:cNvPr id="147459" name="矩形 147458"/>
          <p:cNvSpPr/>
          <p:nvPr/>
        </p:nvSpPr>
        <p:spPr>
          <a:xfrm>
            <a:off x="6003925" y="3048000"/>
            <a:ext cx="30988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0"/>
              </a:spcBef>
            </a:pPr>
            <a:endParaRPr sz="4400" b="0">
              <a:solidFill>
                <a:schemeClr val="tx2"/>
              </a:solidFill>
              <a:latin typeface="Times New Roman" panose="02020603050405020304" charset="0"/>
              <a:ea typeface="幼圆" pitchFamily="49" charset="-122"/>
            </a:endParaRPr>
          </a:p>
        </p:txBody>
      </p:sp>
      <p:sp>
        <p:nvSpPr>
          <p:cNvPr id="147460" name="矩形 147459"/>
          <p:cNvSpPr/>
          <p:nvPr/>
        </p:nvSpPr>
        <p:spPr>
          <a:xfrm>
            <a:off x="6003925" y="3048000"/>
            <a:ext cx="30988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0"/>
              </a:spcBef>
            </a:pPr>
            <a:endParaRPr sz="4400" b="0">
              <a:solidFill>
                <a:schemeClr val="tx2"/>
              </a:solidFill>
              <a:latin typeface="Times New Roman" panose="02020603050405020304" charset="0"/>
              <a:ea typeface="幼圆" pitchFamily="49" charset="-122"/>
            </a:endParaRPr>
          </a:p>
        </p:txBody>
      </p:sp>
      <p:sp>
        <p:nvSpPr>
          <p:cNvPr id="147461" name="矩形 147460"/>
          <p:cNvSpPr/>
          <p:nvPr/>
        </p:nvSpPr>
        <p:spPr>
          <a:xfrm>
            <a:off x="6003925" y="3048000"/>
            <a:ext cx="30988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0"/>
              </a:spcBef>
            </a:pPr>
            <a:endParaRPr sz="4400" b="0">
              <a:solidFill>
                <a:schemeClr val="tx2"/>
              </a:solidFill>
              <a:latin typeface="Times New Roman" panose="02020603050405020304" charset="0"/>
              <a:ea typeface="幼圆" pitchFamily="49" charset="-122"/>
            </a:endParaRPr>
          </a:p>
        </p:txBody>
      </p:sp>
      <p:sp>
        <p:nvSpPr>
          <p:cNvPr id="147462" name="矩形 147461"/>
          <p:cNvSpPr/>
          <p:nvPr/>
        </p:nvSpPr>
        <p:spPr>
          <a:xfrm>
            <a:off x="6003925" y="3048000"/>
            <a:ext cx="17684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0"/>
              </a:spcBef>
            </a:pPr>
            <a:endParaRPr sz="4400" b="0">
              <a:solidFill>
                <a:schemeClr val="tx2"/>
              </a:solidFill>
              <a:latin typeface="Times New Roman" panose="02020603050405020304" charset="0"/>
              <a:ea typeface="幼圆" pitchFamily="49" charset="-122"/>
            </a:endParaRPr>
          </a:p>
        </p:txBody>
      </p:sp>
      <p:pic>
        <p:nvPicPr>
          <p:cNvPr id="147465" name="图片 147464" descr="A:\9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7466" name="文本框 147465"/>
          <p:cNvSpPr txBox="1"/>
          <p:nvPr/>
        </p:nvSpPr>
        <p:spPr>
          <a:xfrm>
            <a:off x="1733550" y="3962400"/>
            <a:ext cx="1162050" cy="2438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隶书" pitchFamily="49" charset="-122"/>
              </a:rPr>
              <a:t>谢谢</a:t>
            </a:r>
            <a:endParaRPr lang="zh-CN" altLang="en-US" sz="60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隶书" pitchFamily="49" charset="-122"/>
            </a:endParaRPr>
          </a:p>
        </p:txBody>
      </p:sp>
      <p:sp>
        <p:nvSpPr>
          <p:cNvPr id="147467" name="文本框 147466"/>
          <p:cNvSpPr txBox="1"/>
          <p:nvPr/>
        </p:nvSpPr>
        <p:spPr>
          <a:xfrm>
            <a:off x="2941320" y="762000"/>
            <a:ext cx="1859280" cy="5257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幼圆" pitchFamily="49" charset="-122"/>
              </a:rPr>
              <a:t>海内存知己</a:t>
            </a:r>
            <a:endParaRPr lang="zh-CN" altLang="en-US" sz="44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幼圆" pitchFamily="49" charset="-122"/>
              </a:rPr>
              <a:t>        天涯若比邻</a:t>
            </a:r>
            <a:endParaRPr lang="zh-CN" altLang="en-US" sz="44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幼圆" pitchFamily="49" charset="-122"/>
            </a:endParaRPr>
          </a:p>
        </p:txBody>
      </p:sp>
      <p:pic>
        <p:nvPicPr>
          <p:cNvPr id="147468" name="MTM_011.M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28800" y="60198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灯片编号占位符 2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4626" name="图片 154625" descr="A:\9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628" name="矩形 154627"/>
          <p:cNvSpPr/>
          <p:nvPr/>
        </p:nvSpPr>
        <p:spPr>
          <a:xfrm>
            <a:off x="1524000" y="1524000"/>
            <a:ext cx="9413875" cy="808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charset="0"/>
                <a:ea typeface="华文隶书" pitchFamily="2" charset="-122"/>
              </a:rPr>
              <a:t>我们先来看</a:t>
            </a:r>
            <a:r>
              <a:rPr lang="en-US" altLang="zh-CN" sz="4400" b="1" dirty="0">
                <a:solidFill>
                  <a:schemeClr val="tx1"/>
                </a:solidFill>
                <a:latin typeface="Times New Roman" panose="02020603050405020304" charset="0"/>
                <a:ea typeface="华文隶书" pitchFamily="2" charset="-122"/>
              </a:rPr>
              <a:t>《</a:t>
            </a: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charset="0"/>
                <a:ea typeface="华文隶书" pitchFamily="2" charset="-122"/>
              </a:rPr>
              <a:t>世说新语</a:t>
            </a:r>
            <a:r>
              <a:rPr lang="en-US" altLang="zh-CN" sz="4400" b="1" dirty="0">
                <a:solidFill>
                  <a:schemeClr val="tx1"/>
                </a:solidFill>
                <a:latin typeface="Times New Roman" panose="02020603050405020304" charset="0"/>
                <a:ea typeface="华文隶书" pitchFamily="2" charset="-122"/>
              </a:rPr>
              <a:t>》</a:t>
            </a: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charset="0"/>
                <a:ea typeface="华文隶书" pitchFamily="2" charset="-122"/>
              </a:rPr>
              <a:t>中一个故事：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charset="0"/>
              <a:ea typeface="华文隶书" pitchFamily="2" charset="-122"/>
            </a:endParaRPr>
          </a:p>
        </p:txBody>
      </p:sp>
      <p:sp>
        <p:nvSpPr>
          <p:cNvPr id="154629" name="矩形 154628"/>
          <p:cNvSpPr/>
          <p:nvPr/>
        </p:nvSpPr>
        <p:spPr>
          <a:xfrm>
            <a:off x="1828800" y="2514600"/>
            <a:ext cx="8534400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ea typeface="幼圆" pitchFamily="49" charset="-122"/>
              </a:rPr>
              <a:t>东 晋 丞 相 谢安 喜 爱 文 学，善 于 清 谈。一 天，窗 外 纷 纷 扬 扬 地 下 着 大 雪，谢 安与 侄 儿 侄 女 一 道 欣 赏 雪景，不由诗兴大发，他想考一考侄辈的 诗才，便 指着窗外的大雪笑问：“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幼圆" pitchFamily="49" charset="-122"/>
              </a:rPr>
              <a:t>白雪纷纷何所似？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ea typeface="幼圆" pitchFamily="49" charset="-122"/>
              </a:rPr>
              <a:t>”侄子谢朗略一 凝 思说：“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幼圆" pitchFamily="49" charset="-122"/>
              </a:rPr>
              <a:t>撒盐空中皆可拟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ea typeface="幼圆" pitchFamily="49" charset="-122"/>
              </a:rPr>
              <a:t>”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charset="0"/>
                <a:ea typeface="幼圆" pitchFamily="49" charset="-122"/>
              </a:rPr>
              <a:t>, 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ea typeface="幼圆" pitchFamily="49" charset="-122"/>
              </a:rPr>
              <a:t>侄 女 谢 道 韫 从 容 不 迫的说：“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幼圆" pitchFamily="49" charset="-122"/>
              </a:rPr>
              <a:t>未若柳絮因风起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ea typeface="幼圆" pitchFamily="49" charset="-122"/>
              </a:rPr>
              <a:t>”。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charset="0"/>
              <a:ea typeface="幼圆" pitchFamily="49" charset="-122"/>
            </a:endParaRPr>
          </a:p>
        </p:txBody>
      </p:sp>
      <p:pic>
        <p:nvPicPr>
          <p:cNvPr id="154630" name="Music05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33600" y="6172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p>
            <a:pPr lvl="0"/>
            <a:endParaRPr lang="zh-CN" altLang="en-US" dirty="0"/>
          </a:p>
        </p:txBody>
      </p:sp>
      <p:sp>
        <p:nvSpPr>
          <p:cNvPr id="3" name="灯片编号占位符 2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1981200" y="2590800"/>
            <a:ext cx="8077200" cy="3886200"/>
          </a:xfrm>
        </p:spPr>
        <p:txBody>
          <a:bodyPr/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b="1" dirty="0">
                <a:solidFill>
                  <a:schemeClr val="accent2"/>
                </a:solidFill>
              </a:rPr>
              <a:t>             </a:t>
            </a:r>
            <a:endParaRPr lang="en-US" altLang="zh-CN" sz="4400" b="1" dirty="0">
              <a:solidFill>
                <a:schemeClr val="accent2"/>
              </a:solidFill>
              <a:ea typeface="幼圆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sz="4400" b="1" dirty="0">
                <a:solidFill>
                  <a:schemeClr val="accent2"/>
                </a:solidFill>
                <a:ea typeface="幼圆" pitchFamily="49" charset="-122"/>
              </a:rPr>
              <a:t>          </a:t>
            </a:r>
            <a:endParaRPr lang="en-US" altLang="zh-CN" sz="4400" dirty="0">
              <a:solidFill>
                <a:srgbClr val="BF2DBC"/>
              </a:solidFill>
              <a:ea typeface="幼圆" pitchFamily="49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2438400" y="4114800"/>
            <a:ext cx="832548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endParaRPr sz="44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幼圆" pitchFamily="49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1905000" y="304800"/>
            <a:ext cx="8534400" cy="2773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003366"/>
                </a:solidFill>
                <a:latin typeface="Times New Roman" panose="02020603050405020304" charset="0"/>
                <a:ea typeface="幼圆" pitchFamily="49" charset="-122"/>
              </a:rPr>
              <a:t>       </a:t>
            </a:r>
            <a:r>
              <a:rPr lang="zh-CN" altLang="en-US" sz="4400" b="1" dirty="0">
                <a:solidFill>
                  <a:srgbClr val="003366"/>
                </a:solidFill>
                <a:latin typeface="Times New Roman" panose="02020603050405020304" charset="0"/>
                <a:ea typeface="幼圆" pitchFamily="49" charset="-122"/>
              </a:rPr>
              <a:t>这里谢朗把飘飘而落的雪花比作</a:t>
            </a:r>
            <a:r>
              <a:rPr lang="zh-CN" altLang="en-US" sz="4400" b="1" dirty="0">
                <a:solidFill>
                  <a:srgbClr val="8D218A"/>
                </a:solidFill>
                <a:latin typeface="Times New Roman" panose="02020603050405020304" charset="0"/>
                <a:ea typeface="幼圆" pitchFamily="49" charset="-122"/>
              </a:rPr>
              <a:t>盐粒</a:t>
            </a:r>
            <a:r>
              <a:rPr lang="zh-CN" altLang="en-US" sz="4400" b="1" dirty="0">
                <a:solidFill>
                  <a:srgbClr val="003366"/>
                </a:solidFill>
                <a:latin typeface="Times New Roman" panose="02020603050405020304" charset="0"/>
                <a:ea typeface="幼圆" pitchFamily="49" charset="-122"/>
              </a:rPr>
              <a:t>，谢道韫则把它比作</a:t>
            </a:r>
            <a:r>
              <a:rPr lang="zh-CN" altLang="en-US" sz="4400" b="1" dirty="0">
                <a:solidFill>
                  <a:srgbClr val="8D218A"/>
                </a:solidFill>
                <a:latin typeface="Times New Roman" panose="02020603050405020304" charset="0"/>
                <a:ea typeface="幼圆" pitchFamily="49" charset="-122"/>
              </a:rPr>
              <a:t>柳絮</a:t>
            </a:r>
            <a:r>
              <a:rPr lang="zh-CN" altLang="en-US" sz="4400" b="1" dirty="0">
                <a:solidFill>
                  <a:srgbClr val="003366"/>
                </a:solidFill>
                <a:latin typeface="Times New Roman" panose="02020603050405020304" charset="0"/>
                <a:ea typeface="幼圆" pitchFamily="49" charset="-122"/>
              </a:rPr>
              <a:t>。无论是盐粒还是柳絮，都是他们因看到眼前的雪花而想到的。</a:t>
            </a:r>
            <a:endParaRPr lang="zh-CN" altLang="en-US" sz="4400" b="1" dirty="0">
              <a:solidFill>
                <a:srgbClr val="003366"/>
              </a:solidFill>
              <a:latin typeface="Times New Roman" panose="02020603050405020304" charset="0"/>
              <a:ea typeface="幼圆" pitchFamily="49" charset="-122"/>
            </a:endParaRPr>
          </a:p>
        </p:txBody>
      </p:sp>
    </p:spTree>
  </p:cSld>
  <p:clrMapOvr>
    <a:masterClrMapping/>
  </p:clrMapOvr>
  <p:transition spd="slow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3" name="文本框 87042"/>
          <p:cNvSpPr txBox="1"/>
          <p:nvPr/>
        </p:nvSpPr>
        <p:spPr>
          <a:xfrm>
            <a:off x="1884680" y="1245870"/>
            <a:ext cx="8423275" cy="405384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请欣赏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天上的街市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400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400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由眼前的实景“街灯”联想到天上的“明星”，再由天上的“明星”想象开去，创造出天上街市的美景、牛郎织女幸福生活。人间、天上，回环互比，构成很美丽的境界。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046" name="文本框 87045"/>
          <p:cNvSpPr txBox="1"/>
          <p:nvPr/>
        </p:nvSpPr>
        <p:spPr>
          <a:xfrm>
            <a:off x="5105400" y="2819400"/>
            <a:ext cx="3048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4400" b="1">
              <a:solidFill>
                <a:srgbClr val="627935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幼圆" pitchFamily="49" charset="-122"/>
            </a:endParaRPr>
          </a:p>
        </p:txBody>
      </p:sp>
      <p:sp>
        <p:nvSpPr>
          <p:cNvPr id="87054" name="文本框 87053"/>
          <p:cNvSpPr txBox="1"/>
          <p:nvPr/>
        </p:nvSpPr>
        <p:spPr>
          <a:xfrm>
            <a:off x="4148455" y="2172653"/>
            <a:ext cx="4191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</a:pPr>
            <a:endParaRPr sz="4400" b="1">
              <a:solidFill>
                <a:srgbClr val="627935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800" b="1"/>
              <a:t>联想</a:t>
            </a:r>
            <a:r>
              <a:rPr lang="zh-CN" altLang="en-US" b="1"/>
              <a:t>：</a:t>
            </a:r>
            <a:r>
              <a:rPr lang="zh-CN" altLang="en-US" sz="4000" b="1"/>
              <a:t>由甲事物想到乙事物，两者相似或者相关。两者还必须是客观存在的事物。</a:t>
            </a:r>
            <a:endParaRPr lang="zh-CN" altLang="en-US" sz="4000" b="1"/>
          </a:p>
          <a:p>
            <a:r>
              <a:rPr lang="zh-CN" altLang="en-US" sz="4800" b="1"/>
              <a:t>想象</a:t>
            </a:r>
            <a:r>
              <a:rPr lang="zh-CN" altLang="en-US" b="1"/>
              <a:t>：</a:t>
            </a:r>
            <a:r>
              <a:rPr lang="zh-CN" altLang="en-US" sz="4000" b="1"/>
              <a:t>由甲事物创造出乙事物，甲事物是存在的，乙事物是不存在的。</a:t>
            </a:r>
            <a:endParaRPr lang="zh-CN" altLang="en-US" sz="4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 b="1">
                <a:latin typeface="+mn-ea"/>
              </a:rPr>
              <a:t>对</a:t>
            </a:r>
            <a:r>
              <a:rPr lang="en-US" altLang="zh-CN" sz="4400" b="1">
                <a:latin typeface="+mn-ea"/>
              </a:rPr>
              <a:t>“</a:t>
            </a:r>
            <a:r>
              <a:rPr lang="zh-CN" altLang="en-US" sz="4400" b="1">
                <a:latin typeface="+mn-ea"/>
              </a:rPr>
              <a:t>伞</a:t>
            </a:r>
            <a:r>
              <a:rPr lang="en-US" altLang="zh-CN" sz="4400" b="1">
                <a:latin typeface="+mn-ea"/>
              </a:rPr>
              <a:t>”</a:t>
            </a:r>
            <a:r>
              <a:rPr lang="zh-CN" altLang="en-US" sz="4400" b="1">
                <a:latin typeface="+mn-ea"/>
              </a:rPr>
              <a:t>的联想</a:t>
            </a:r>
            <a:endParaRPr lang="zh-CN" altLang="en-US" sz="4400" b="1">
              <a:latin typeface="+mn-ea"/>
            </a:endParaRPr>
          </a:p>
          <a:p>
            <a:r>
              <a:rPr lang="zh-CN" altLang="en-US" sz="4000" b="1"/>
              <a:t>具体的的伞：下雨打伞</a:t>
            </a:r>
            <a:endParaRPr lang="zh-CN" altLang="en-US" sz="4000" b="1"/>
          </a:p>
          <a:p>
            <a:r>
              <a:rPr lang="zh-CN" altLang="en-US" sz="4000" b="1"/>
              <a:t>七彩的海洋，欢乐的世界</a:t>
            </a:r>
            <a:r>
              <a:rPr lang="en-US" altLang="zh-CN" sz="4000" b="1"/>
              <a:t>/</a:t>
            </a:r>
            <a:r>
              <a:rPr lang="zh-CN" altLang="en-US" sz="4000" b="1"/>
              <a:t>孤独的小伞，隔绝的人心</a:t>
            </a:r>
            <a:endParaRPr lang="zh-CN" altLang="en-US" sz="4000" b="1"/>
          </a:p>
          <a:p>
            <a:r>
              <a:rPr lang="zh-CN" altLang="en-US" sz="4000" b="1"/>
              <a:t>隐形的保护伞：家庭、社会、民族、国家</a:t>
            </a:r>
            <a:endParaRPr lang="zh-CN" altLang="en-US" sz="4000" b="1"/>
          </a:p>
          <a:p>
            <a:endParaRPr lang="zh-CN" altLang="en-US" sz="4000" b="1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4" name="文本框 56323"/>
          <p:cNvSpPr txBox="1"/>
          <p:nvPr/>
        </p:nvSpPr>
        <p:spPr>
          <a:xfrm>
            <a:off x="2819400" y="5638800"/>
            <a:ext cx="7162800" cy="4572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lvl="0">
              <a:spcBef>
                <a:spcPct val="50000"/>
              </a:spcBef>
            </a:pPr>
            <a:endParaRPr sz="24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5" name="文本框 56324"/>
          <p:cNvSpPr txBox="1"/>
          <p:nvPr/>
        </p:nvSpPr>
        <p:spPr>
          <a:xfrm flipV="1">
            <a:off x="2667000" y="5153660"/>
            <a:ext cx="7162800" cy="55181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lvl="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97355" y="2105025"/>
            <a:ext cx="8861425" cy="3749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l"/>
            <a:r>
              <a:rPr lang="en-US" altLang="zh-CN" sz="3200" b="1" i="1" dirty="0">
                <a:solidFill>
                  <a:srgbClr val="485828"/>
                </a:solidFill>
                <a:ea typeface="幼圆" pitchFamily="49" charset="-122"/>
                <a:sym typeface="+mn-ea"/>
              </a:rPr>
              <a:t>       </a:t>
            </a:r>
            <a:r>
              <a:rPr lang="zh-CN" altLang="en-US" sz="4000" b="1" i="1" dirty="0">
                <a:solidFill>
                  <a:schemeClr val="tx1"/>
                </a:solidFill>
                <a:ea typeface="幼圆" pitchFamily="49" charset="-122"/>
                <a:sym typeface="+mn-ea"/>
              </a:rPr>
              <a:t>甲：波浪，轮船、帆船、冲浪、海底  火 山、鲸鱼、大陆，夏威夷群岛、潜水</a:t>
            </a:r>
            <a:br>
              <a:rPr lang="zh-CN" altLang="en-US" sz="4000" b="1" dirty="0">
                <a:solidFill>
                  <a:schemeClr val="tx1"/>
                </a:solidFill>
                <a:ea typeface="幼圆" pitchFamily="49" charset="-122"/>
                <a:sym typeface="+mn-ea"/>
              </a:rPr>
            </a:br>
            <a:r>
              <a:rPr lang="zh-CN" altLang="en-US" sz="4000" b="1" dirty="0">
                <a:solidFill>
                  <a:schemeClr val="tx1"/>
                </a:solidFill>
                <a:ea typeface="幼圆" pitchFamily="49" charset="-122"/>
                <a:sym typeface="+mn-ea"/>
              </a:rPr>
              <a:t>      </a:t>
            </a:r>
            <a:r>
              <a:rPr lang="zh-CN" altLang="en-US" sz="4000" b="1" i="1" dirty="0">
                <a:solidFill>
                  <a:schemeClr val="tx1"/>
                </a:solidFill>
                <a:ea typeface="幼圆" pitchFamily="49" charset="-122"/>
                <a:sym typeface="+mn-ea"/>
              </a:rPr>
              <a:t>乙：海湾战争、沧海一粟，北冰洋 海市蜃楼、大海胸怀、人海、曹操的《观沧海》</a:t>
            </a:r>
            <a:endParaRPr lang="zh-CN" altLang="en-US" sz="4000" b="1" i="1" dirty="0">
              <a:solidFill>
                <a:schemeClr val="tx1"/>
              </a:solidFill>
              <a:latin typeface="Times New Roman" panose="02020603050405020304" charset="0"/>
              <a:ea typeface="幼圆" pitchFamily="49" charset="-122"/>
              <a:sym typeface="+mn-ea"/>
            </a:endParaRPr>
          </a:p>
        </p:txBody>
      </p:sp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pPr algn="l"/>
            <a:r>
              <a:rPr lang="zh-CN" altLang="en-US" b="1"/>
              <a:t>对海洋的联想</a:t>
            </a:r>
            <a:endParaRPr lang="zh-CN" altLang="en-US" b="1"/>
          </a:p>
        </p:txBody>
      </p:sp>
    </p:spTree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40961" descr="D:\123\P11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228600"/>
            <a:ext cx="8686800" cy="652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6" name="文本框 40965"/>
          <p:cNvSpPr txBox="1"/>
          <p:nvPr/>
        </p:nvSpPr>
        <p:spPr>
          <a:xfrm>
            <a:off x="1752600" y="2799080"/>
            <a:ext cx="8305165" cy="387096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lvl="0" algn="just">
              <a:spcBef>
                <a:spcPct val="50000"/>
              </a:spcBef>
            </a:pPr>
            <a:endParaRPr lang="en-US" altLang="zh-CN" sz="3200" b="1" dirty="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当代著名作家秦牧曾说：“联想的构成，在某一点上如同电路，有了电路，电才能通过，知识贫乏，线路就不能畅通了。”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 algn="just">
              <a:spcBef>
                <a:spcPct val="50000"/>
              </a:spcBef>
            </a:pP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2065020" y="574675"/>
            <a:ext cx="772858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不同的知识经验的人对于同一个词语有不同的联想。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0968" name="标题 40967"/>
          <p:cNvSpPr>
            <a:spLocks noGrp="1"/>
          </p:cNvSpPr>
          <p:nvPr>
            <p:ph type="title"/>
          </p:nvPr>
        </p:nvSpPr>
        <p:spPr>
          <a:xfrm>
            <a:off x="-562610" y="1243330"/>
            <a:ext cx="11175365" cy="2804160"/>
          </a:xfrm>
        </p:spPr>
        <p:txBody>
          <a:bodyPr anchor="ctr"/>
          <a:p>
            <a:pPr lvl="0"/>
            <a:r>
              <a:rPr lang="en-US" altLang="zh-CN" sz="3600" b="1" i="1" dirty="0">
                <a:solidFill>
                  <a:schemeClr val="tx1"/>
                </a:solidFill>
              </a:rPr>
              <a:t>   </a:t>
            </a:r>
            <a:r>
              <a:rPr lang="zh-CN" altLang="en-US" sz="3600" b="1" i="1" dirty="0">
                <a:solidFill>
                  <a:schemeClr val="tx1"/>
                </a:solidFill>
              </a:rPr>
              <a:t>联想的两个要点：</a:t>
            </a:r>
            <a:br>
              <a:rPr lang="zh-CN" altLang="en-US" sz="3600" b="1" i="1" dirty="0">
                <a:solidFill>
                  <a:schemeClr val="tx1"/>
                </a:solidFill>
              </a:rPr>
            </a:br>
            <a:r>
              <a:rPr lang="zh-CN" altLang="en-US" sz="3600" b="1" dirty="0">
                <a:solidFill>
                  <a:schemeClr val="tx1"/>
                </a:solidFill>
              </a:rPr>
              <a:t>                        </a:t>
            </a:r>
            <a:r>
              <a:rPr lang="en-US" altLang="zh-CN" sz="3600" b="1" dirty="0">
                <a:solidFill>
                  <a:schemeClr val="tx1"/>
                </a:solidFill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</a:rPr>
              <a:t>、人们对生活的感悟力</a:t>
            </a:r>
            <a:br>
              <a:rPr lang="zh-CN" altLang="en-US" sz="3600" b="1" dirty="0">
                <a:solidFill>
                  <a:schemeClr val="tx1"/>
                </a:solidFill>
              </a:rPr>
            </a:br>
            <a:r>
              <a:rPr lang="zh-CN" altLang="en-US" sz="3600" b="1" dirty="0">
                <a:solidFill>
                  <a:schemeClr val="tx1"/>
                </a:solidFill>
              </a:rPr>
              <a:t>        </a:t>
            </a:r>
            <a:r>
              <a:rPr lang="en-US" altLang="zh-CN" sz="3600" b="1" dirty="0">
                <a:solidFill>
                  <a:schemeClr val="tx1"/>
                </a:solidFill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</a:rPr>
              <a:t>、</a:t>
            </a:r>
            <a:r>
              <a:rPr lang="zh-CN" altLang="en-US" sz="3600" b="1" dirty="0">
                <a:solidFill>
                  <a:schemeClr val="tx1"/>
                </a:solidFill>
              </a:rPr>
              <a:t>知识的积累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sz="4800" b="1">
              <a:solidFill>
                <a:srgbClr val="FF0000"/>
              </a:solidFill>
              <a:ea typeface="幼圆" pitchFamily="49" charset="-122"/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1904365" y="1370330"/>
            <a:ext cx="6717665" cy="4403090"/>
          </a:xfrm>
        </p:spPr>
        <p:txBody>
          <a:bodyPr/>
          <a:p>
            <a:pPr>
              <a:buNone/>
            </a:pPr>
            <a:endParaRPr lang="en-US" altLang="zh-CN" sz="4000" b="1" dirty="0">
              <a:latin typeface="Times New Roman" panose="02020603050405020304" charset="0"/>
              <a:ea typeface="幼圆" pitchFamily="49" charset="-122"/>
              <a:sym typeface="+mn-ea"/>
            </a:endParaRPr>
          </a:p>
          <a:p>
            <a:pPr>
              <a:buNone/>
            </a:pPr>
            <a:r>
              <a:rPr lang="zh-CN" altLang="en-US" sz="4000" b="1" dirty="0">
                <a:latin typeface="Times New Roman" panose="02020603050405020304" charset="0"/>
                <a:ea typeface="幼圆" pitchFamily="49" charset="-122"/>
                <a:sym typeface="+mn-ea"/>
              </a:rPr>
              <a:t>联想要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charset="0"/>
                <a:ea typeface="幼圆" pitchFamily="49" charset="-122"/>
                <a:sym typeface="+mn-ea"/>
              </a:rPr>
              <a:t>自然恰切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charset="0"/>
              <a:ea typeface="幼圆" pitchFamily="49" charset="-122"/>
              <a:sym typeface="+mn-ea"/>
            </a:endParaRPr>
          </a:p>
          <a:p>
            <a:pPr>
              <a:buNone/>
            </a:pPr>
            <a:endParaRPr lang="zh-CN" altLang="en-US" sz="4000" b="1" u="sng" dirty="0">
              <a:effectLst>
                <a:outerShdw blurRad="38100" dist="38100" dir="2700000">
                  <a:srgbClr val="FFFFFF"/>
                </a:outerShdw>
              </a:effectLst>
              <a:ea typeface="幼圆" pitchFamily="49" charset="-122"/>
              <a:hlinkClick r:id="" action="ppaction://noaction"/>
            </a:endParaRPr>
          </a:p>
        </p:txBody>
      </p:sp>
      <p:pic>
        <p:nvPicPr>
          <p:cNvPr id="14340" name="图片 14339" descr="D:\Documents and Settings\张先根\桌面\ap-podrace-80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9490" y="1659255"/>
            <a:ext cx="5034280" cy="4648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</p:sld>
</file>

<file path=ppt/theme/theme1.xml><?xml version="1.0" encoding="utf-8"?>
<a:theme xmlns:a="http://schemas.openxmlformats.org/drawingml/2006/main" name="Notebook">
  <a:themeElements>
    <a:clrScheme name="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FFEEE"/>
      </a:accent3>
      <a:accent4>
        <a:srgbClr val="000000"/>
      </a:accent4>
      <a:accent5>
        <a:srgbClr val="CDDAB9"/>
      </a:accent5>
      <a:accent6>
        <a:srgbClr val="3084A3"/>
      </a:accent6>
      <a:hlink>
        <a:srgbClr val="660066"/>
      </a:hlink>
      <a:folHlink>
        <a:srgbClr val="666699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 w="9525">
          <a:noFill/>
        </a:ln>
      </a:spPr>
      <a:bodyPr wrap="none" anchor="t">
        <a:spAutoFit/>
      </a:bodyPr>
      <a:lstStyle>
        <a:defPPr lvl="0" indent="0">
          <a:defRPr lang="zh-CN" altLang="en-US" sz="2000" b="1" dirty="0">
            <a:latin typeface="Times New Roman" panose="02020603050405020304" charset="0"/>
            <a:ea typeface="宋体" panose="02010600030101010101" pitchFamily="2" charset="-122"/>
          </a:defRPr>
        </a:defPPr>
      </a:lstStyle>
    </a:txDef>
  </a:objectDefaults>
  <a:extraClrSchemeLst>
    <a:extraClrScheme>
      <a:clrScheme name="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EEE"/>
        </a:accent3>
        <a:accent4>
          <a:srgbClr val="000000"/>
        </a:accent4>
        <a:accent5>
          <a:srgbClr val="CDDAB9"/>
        </a:accent5>
        <a:accent6>
          <a:srgbClr val="3084A3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AB9"/>
        </a:accent5>
        <a:accent6>
          <a:srgbClr val="3084A3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87878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1334</Words>
  <Application>WPS 演示</Application>
  <PresentationFormat>宽屏</PresentationFormat>
  <Paragraphs>89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华文新魏</vt:lpstr>
      <vt:lpstr>华文隶书</vt:lpstr>
      <vt:lpstr>幼圆</vt:lpstr>
      <vt:lpstr>黑体</vt:lpstr>
      <vt:lpstr>隶书</vt:lpstr>
      <vt:lpstr>Segoe Print</vt:lpstr>
      <vt:lpstr>微软雅黑</vt:lpstr>
      <vt:lpstr>Calibri</vt:lpstr>
      <vt:lpstr>Notebook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对海洋的联想</vt:lpstr>
      <vt:lpstr>联想的两个要点：                         1。人们对生活的感悟力           2。知识的积累</vt:lpstr>
      <vt:lpstr>掌握几种联想的方法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gengxiao</cp:lastModifiedBy>
  <cp:revision>36</cp:revision>
  <dcterms:created xsi:type="dcterms:W3CDTF">2015-05-05T08:02:00Z</dcterms:created>
  <dcterms:modified xsi:type="dcterms:W3CDTF">2016-12-19T07:39:36Z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