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</p:sldMasterIdLst>
  <p:notesMasterIdLst>
    <p:notesMasterId r:id="rId21"/>
  </p:notesMasterIdLst>
  <p:sldIdLst>
    <p:sldId id="256" r:id="rId11"/>
    <p:sldId id="257" r:id="rId12"/>
    <p:sldId id="263" r:id="rId13"/>
    <p:sldId id="266" r:id="rId14"/>
    <p:sldId id="267" r:id="rId15"/>
    <p:sldId id="268" r:id="rId16"/>
    <p:sldId id="273" r:id="rId17"/>
    <p:sldId id="274" r:id="rId18"/>
    <p:sldId id="276" r:id="rId19"/>
    <p:sldId id="277" r:id="rId20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300" r:id="rId29"/>
    <p:sldId id="304" r:id="rId30"/>
    <p:sldId id="302" r:id="rId31"/>
    <p:sldId id="303" r:id="rId32"/>
    <p:sldId id="301" r:id="rId33"/>
    <p:sldId id="306" r:id="rId34"/>
    <p:sldId id="305" r:id="rId35"/>
    <p:sldId id="285" r:id="rId36"/>
    <p:sldId id="318" r:id="rId37"/>
    <p:sldId id="319" r:id="rId38"/>
  </p:sldIdLst>
  <p:sldSz cx="9144000" cy="6858000"/>
  <p:notesSz cx="6858000" cy="9144000"/>
  <p:defaultTextStyle>
    <a:defPPr>
      <a:defRPr lang="zh-CN"/>
    </a:defPPr>
    <a:lvl1pPr marL="0" lvl="0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840" y="-90"/>
      </p:cViewPr>
      <p:guideLst>
        <p:guide orient="horz" pos="2099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  <p:sp>
        <p:nvSpPr>
          <p:cNvPr id="1032" name="矩形 1031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49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2053" name="标题 205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文本占位符 205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5" name="日期占位符 2054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2056" name="页脚占位符 205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2057" name="灯片编号占位符 205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3073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3075" name="矩形 3074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3076" name="矩形 307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3077" name="标题 307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8" name="文本占位符 307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9" name="日期占位符 3078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3080" name="页脚占位符 3079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3081" name="灯片编号占位符 3080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4101" name="标题 410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2" name="文本占位符 410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3" name="日期占位符 410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4104" name="页脚占位符 410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4105" name="灯片编号占位符 410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5125" name="标题 512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6" name="文本占位符 512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7" name="日期占位符 5126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5128" name="页脚占位符 5127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5129" name="灯片编号占位符 5128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6149" name="标题 614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0" name="文本占位符 614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51" name="日期占位符 6150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6152" name="页脚占位符 6151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6153" name="灯片编号占位符 6152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7173" name="标题 717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4" name="文本占位符 717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5" name="日期占位符 7174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7176" name="页脚占位符 717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7177" name="灯片编号占位符 717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8197" name="标题 819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8" name="文本占位符 819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9" name="日期占位符 8198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8200" name="页脚占位符 8199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8201" name="灯片编号占位符 8200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p>
            <a:pPr marL="0" lvl="0" indent="0" algn="ctr" eaLnBrk="1" latinLnBrk="0" hangingPunct="1">
              <a:buNone/>
            </a:pPr>
            <a:endParaRPr>
              <a:solidFill>
                <a:srgbClr val="FFFF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sp>
        <p:nvSpPr>
          <p:cNvPr id="9221" name="标题 922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22" name="文本占位符 922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3" name="日期占位符 922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9224" name="页脚占位符 922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</a:p>
        </p:txBody>
      </p:sp>
      <p:sp>
        <p:nvSpPr>
          <p:cNvPr id="9225" name="灯片编号占位符 922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  <a:ln w="9525">
            <a:noFill/>
          </a:ln>
        </p:spPr>
        <p:txBody>
          <a:bodyPr lIns="45720" rIns="45720" anchor="ctr"/>
          <a:lstStyle>
            <a:lvl1pPr marL="0" indent="0"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latinLnBrk="0" hangingPunct="1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hf sldNum="0" hdr="0" ftr="0" dt="0"/>
  <p:txStyles>
    <p:titleStyle>
      <a:lvl1pPr marL="0" lvl="0" indent="0" algn="ctr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sz="28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2pPr>
      <a:lvl3pPr marL="1143000" lvl="2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sz="24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3pPr>
      <a:lvl4pPr marL="1600200" lvl="3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4pPr>
      <a:lvl5pPr marL="2057400" lvl="4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5pPr>
      <a:lvl6pPr marL="2514600" lvl="5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6pPr>
      <a:lvl7pPr marL="2971800" lvl="6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7pPr>
      <a:lvl8pPr marL="3429000" lvl="7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8pPr>
      <a:lvl9pPr marL="3886200" lvl="8" indent="-228600" algn="l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sz="2000" u="none" kern="1200" baseline="0">
          <a:solidFill>
            <a:schemeClr val="tx1"/>
          </a:solidFill>
          <a:latin typeface="Franklin Gothic Book" panose="020B0503020102020204"/>
          <a:ea typeface="黑体" panose="02010609060101010101" pitchFamily="49" charset="-122"/>
          <a:cs typeface="+mn-cs"/>
        </a:defRPr>
      </a:lvl9pPr>
    </p:bodyStyle>
    <p:otherStyle>
      <a:lvl1pPr marL="0" lvl="0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42" name="流程图: 过程 10241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>
              <a:buNone/>
            </a:pPr>
          </a:p>
        </p:txBody>
      </p:sp>
      <p:sp>
        <p:nvSpPr>
          <p:cNvPr id="10243" name="流程图: 过程 10242"/>
          <p:cNvSpPr/>
          <p:nvPr/>
        </p:nvSpPr>
        <p:spPr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>
              <a:buNone/>
            </a:pPr>
          </a:p>
        </p:txBody>
      </p:sp>
      <p:sp>
        <p:nvSpPr>
          <p:cNvPr id="10245" name="文本框 10244"/>
          <p:cNvSpPr txBox="1"/>
          <p:nvPr/>
        </p:nvSpPr>
        <p:spPr>
          <a:xfrm>
            <a:off x="539750" y="2924175"/>
            <a:ext cx="7812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华文琥珀" panose="02010800040101010101" charset="-122"/>
              </a:rPr>
              <a:t>——</a:t>
            </a:r>
            <a:r>
              <a:rPr lang="zh-CN" altLang="en-US" sz="2800" b="1">
                <a:latin typeface="华文琥珀" panose="02010800040101010101" charset="-122"/>
                <a:cs typeface="华文琥珀" panose="02010800040101010101" charset="-122"/>
              </a:rPr>
              <a:t>综合性学习：《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天下国家</a:t>
            </a:r>
            <a:r>
              <a:rPr lang="zh-CN" altLang="en-US" sz="2800" b="1">
                <a:latin typeface="华文琥珀" panose="02010800040101010101" charset="-122"/>
                <a:cs typeface="华文琥珀" panose="02010800040101010101" charset="-122"/>
                <a:sym typeface="+mn-ea"/>
              </a:rPr>
              <a:t>》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1905000"/>
            <a:ext cx="78120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心系国家    胸怀天下</a:t>
            </a:r>
            <a:endParaRPr lang="zh-CN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032000" y="2847023"/>
            <a:ext cx="19050" cy="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3110"/>
          </a:xfrm>
        </p:spPr>
        <p:txBody>
          <a:bodyPr anchor="ctr"/>
          <a:p>
            <a:pPr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吉鸿昌的故事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153670" y="838200"/>
            <a:ext cx="8930640" cy="4686300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1931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矢志抗日的吉鸿昌将军被蒋介石逼迫下野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到国外</a:t>
            </a:r>
            <a:r>
              <a:rPr lang="zh-CN" altLang="en-US" sz="2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“考察实业”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。船到美国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吉鸿昌就接二连三地遭到意想不到的刺激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如那里的头等旅馆不接待中国人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却对日本人却奉若神明。有一次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吉鸿昌要往国内邮寄衣物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邮局职员竟说世界上已经不存在中国了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吉鸿昌异常愤怒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刚要发作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陪同的使馆参赞劝道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你为什么不说自己是日本人呢？只要说自己是日本人就可受到礼遇。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吉鸿昌当即怒斥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你觉得当中国人丢脸吗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可我觉得当中国人光荣！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为抗议帝国主义者对中国人的歧视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维护民族尊严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他找来一块木牌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用英文仔细地在上面写上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我是中国人！宁为战死鬼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不做亡国奴。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一寸河山一寸血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这是中华民族面对日本帝国主义野心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发出的怒吼。在抗日战争中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中国各族人民涌现出了许许多多为国捐躯的英雄人物。爱国将领吉鸿昌就是其中之一。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恨不抗日死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留作今日羞。国破尚如此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我何惜此头！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这是抗日名将吉鸿昌临刑前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写下的一首气贯长虹的就义诗。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年日本帝国主义悍然进攻上海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远在欧美的吉鸿昌闻讯毅然回国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加入中国共产党。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不久他变卖家产购置枪弹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与冯玉祥、方振武在张家口建立了抗日同盟军。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6" name="矩形 33795"/>
          <p:cNvSpPr/>
          <p:nvPr/>
        </p:nvSpPr>
        <p:spPr>
          <a:xfrm>
            <a:off x="31750" y="304800"/>
            <a:ext cx="91116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buNone/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吉鸿昌率兵北征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或先发制</a:t>
            </a:r>
            <a:r>
              <a:rPr lang="zh-CN" altLang="en-US" sz="2400" b="1"/>
              <a:t>人、内外结合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或率敢死队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赤膊匍匐前进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打败了日伪军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收复了大片土地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这是九一八事变以来中国军队取得的首次胜利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对全国抗日力量产生极大鼓舞。后来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吉鸿昌又在天津等地从事抗日活动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吉鸿昌用自己的钱购置印刷工具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并在自家设立了秘密印刷厂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印刷了大量抗日宣传读物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他的夫人还变卖财产衣物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为抗日前线筹集军火。 </a:t>
            </a:r>
            <a:r>
              <a:rPr lang="en-US" altLang="zh-CN" sz="2400" b="1">
                <a:latin typeface="宋体" panose="02010600030101010101" pitchFamily="2" charset="-122"/>
              </a:rPr>
              <a:t>1934</a:t>
            </a:r>
            <a:r>
              <a:rPr lang="zh-CN" altLang="en-US" sz="2400" b="1"/>
              <a:t>年吉鸿昌不幸被国民党反动派逮捕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殉难前吉鸿昌从容走上刑场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以树枝作笔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以大地为纸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写下了浩然正气的就义诗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然后在刑场上慷慨陈词</a:t>
            </a:r>
            <a:r>
              <a:rPr lang="en-US" altLang="zh-CN" sz="2400" b="1"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/>
              <a:t>我为抗日而死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不能跪下挨枪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我死了也不能倒下！给我拿个椅子来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我得坐着死。</a:t>
            </a:r>
            <a:r>
              <a:rPr lang="zh-CN" altLang="en-US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/>
              <a:t>坐在椅子上又向敌人说</a:t>
            </a:r>
            <a:r>
              <a:rPr lang="en-US" altLang="zh-CN" sz="2400" b="1"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/>
              <a:t>我为抗日死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死得光明正大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不能在背后挨枪。你在我眼前开枪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我要亲眼看到敌人的子弹是怎样打死我的。</a:t>
            </a:r>
            <a:r>
              <a:rPr lang="zh-CN" altLang="en-US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/>
              <a:t>当刽子手在他面前举起枪时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他凛然高呼</a:t>
            </a:r>
            <a:r>
              <a:rPr lang="en-US" altLang="zh-CN" sz="2400" b="1"/>
              <a:t>:“</a:t>
            </a:r>
            <a:r>
              <a:rPr lang="zh-CN" altLang="en-US" sz="2400" b="1"/>
              <a:t>抗日万岁！中国共产党万岁！</a:t>
            </a:r>
            <a:r>
              <a:rPr lang="zh-CN" altLang="en-US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/>
              <a:t>壮烈牺牲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当时他才</a:t>
            </a:r>
            <a:r>
              <a:rPr lang="en-US" altLang="zh-CN" sz="2400" b="1">
                <a:latin typeface="宋体" panose="02010600030101010101" pitchFamily="2" charset="-122"/>
              </a:rPr>
              <a:t>39</a:t>
            </a:r>
            <a:r>
              <a:rPr lang="zh-CN" altLang="en-US" sz="2400" b="1"/>
              <a:t>岁。吉鸿昌烈士顽强的战斗意志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为国捐躯的牺牲精神和反抗外来侵略的高尚民族气节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永远值得后人景仰。吉鸿昌烈士永垂不朽！  </a:t>
            </a:r>
            <a:endParaRPr lang="zh-CN" altLang="en-US" sz="2400" b="1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60400"/>
          </a:xfrm>
        </p:spPr>
        <p:txBody>
          <a:bodyPr anchor="ctr"/>
          <a:p>
            <a:pPr>
              <a:buNone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岳飞的故事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635" cy="4686300"/>
          </a:xfrm>
        </p:spPr>
        <p:txBody>
          <a:bodyPr/>
          <a:p>
            <a:pPr marL="0" indent="0">
              <a:buNone/>
            </a:pPr>
            <a:r>
              <a:rPr lang="en-US" altLang="zh-CN" sz="2200"/>
              <a:t> 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岳飞是我国著名的民族英雄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生活在北宋南宋交替的年代。当时北方的金国出兵攻打宋朝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烧杀抢掠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遭到宋朝的反抗。从小就立志报国的岳飞从军入伍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决心反击侵略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收复被金国夺占的土地。他训练出纪律严明、英勇善战的岳家军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在和入侵者的斗争中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屡建战功。岳飞率军与金军在长江一带交战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打得敌人望风而逃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收复了江南重镇建康。不久他又率军收复了湖北河南一部分失地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大大鼓舞了宋朝军民。可是皇帝宋高宗和奸臣秦桧一心想求和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竟答应向金国称儿称臣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每年进贡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换取可怜的</a:t>
            </a:r>
            <a:r>
              <a:rPr lang="zh-CN" altLang="en-US" sz="2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“和平”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。岳飞坚决反对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上书皇帝说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和议不可靠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金人不可信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我请求率军北伐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收复失地。不久金国果然撕毁和议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再次南侵。岳飞率领岳家军进行反击直入中原。在郾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城一战中击垮了金国的主力军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又穷追不舍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到达了离故都汴京不远的朱仙镇。金军统帅兀术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wù zhú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哀叹说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这是开仗以来最惨的败仗。他只好率部下渡过黄河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往北逃走了。岳飞也准备渡河北上彻底打败敌人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收复北方。不料宋高宗听了秦桧的话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连下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道金牌命令岳飞撤军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不准再打。后来秦桧又诬告岳飞谋反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害死了这位大英雄。岳飞抗金虽然没有最后成功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可他的斗争业绩将永载史册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受到人民的怀念。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873125"/>
          </a:xfrm>
        </p:spPr>
        <p:txBody>
          <a:bodyPr anchor="ctr"/>
          <a:p>
            <a:pPr>
              <a:buNone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郑成功的故事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41275" y="838200"/>
            <a:ext cx="9060815" cy="4686300"/>
          </a:xfrm>
        </p:spPr>
        <p:txBody>
          <a:bodyPr/>
          <a:p>
            <a:pPr marL="0" indent="0"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台湾在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世纪的时候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曾经遭受欧洲荷兰人的侵略。荷兰殖民主义者向东方扩张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看中了台湾这块宝地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1624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年派兵侵入台湾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建城堡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抢财物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屠杀和奴役台湾人民。当时的明朝政府因为腐败无能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统治不稳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所以给了侵略者可乘之机。直到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1662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年郑成功才赶走了侵略者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收复了台湾。郑成功在明朝灭亡以后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曾组织义军抗清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把福建沿海的厦门、金门等岛屿作为基地。他得知台湾民众在外国侵略者压迫下十分痛苦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1661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年春天率船队进军台湾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决心赶走侵略者。中国军队乘风破浪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登上台湾岛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荷兰侵略者大惊失色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慌忙迎战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打了败仗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就龟缩在他们建造的两座城内。郑成功派兵把他们团团包围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并派人让他们投降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告诉他们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台湾是中国的土地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你们必须马上离开这里。荷兰总督竟无理要求郑成功退出台湾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愿意年年进贡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被郑成功坚决拒绝。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1662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年初郑成功发动了总攻击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向敌人的阵地猛烈开火。荷兰人走投无路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只好宣布投降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离开了台湾。被侵占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多年的台湾回到了祖国的怀抱。郑成功是这一伟大功绩的创建者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他的功勋永载史册。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6867" name="图片 36866" descr="57576858414885255193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533400"/>
            <a:ext cx="8229600" cy="586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6867" descr="b9ceb135d0b953aaa71e1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5" y="1190625"/>
            <a:ext cx="2252663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36868"/>
          <p:cNvSpPr txBox="1"/>
          <p:nvPr/>
        </p:nvSpPr>
        <p:spPr>
          <a:xfrm>
            <a:off x="714375" y="2709863"/>
            <a:ext cx="3600450" cy="387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杂交水稻之父袁隆平</a:t>
            </a:r>
            <a:endParaRPr lang="zh-CN" altLang="en-US" sz="2000" b="1">
              <a:solidFill>
                <a:srgbClr val="000000"/>
              </a:solidFill>
            </a:endParaRPr>
          </a:p>
        </p:txBody>
      </p:sp>
      <p:pic>
        <p:nvPicPr>
          <p:cNvPr id="36870" name="图片 36869" descr="201007120908578842"/>
          <p:cNvPicPr/>
          <p:nvPr/>
        </p:nvPicPr>
        <p:blipFill>
          <a:blip r:embed="rId3"/>
          <a:stretch>
            <a:fillRect/>
          </a:stretch>
        </p:blipFill>
        <p:spPr>
          <a:xfrm>
            <a:off x="5373688" y="1174750"/>
            <a:ext cx="236537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文本框 36870"/>
          <p:cNvSpPr txBox="1"/>
          <p:nvPr/>
        </p:nvSpPr>
        <p:spPr>
          <a:xfrm>
            <a:off x="4838700" y="2678113"/>
            <a:ext cx="3295650" cy="387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两弹元勋邓稼先</a:t>
            </a:r>
            <a:endParaRPr lang="zh-CN" altLang="en-US" sz="2000" b="1">
              <a:solidFill>
                <a:srgbClr val="000000"/>
              </a:solidFill>
            </a:endParaRPr>
          </a:p>
        </p:txBody>
      </p:sp>
      <p:pic>
        <p:nvPicPr>
          <p:cNvPr id="36872" name="图片 36871" descr="20095480597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9525" y="3060700"/>
            <a:ext cx="2139950" cy="1912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3" name="文本框 36872"/>
          <p:cNvSpPr txBox="1"/>
          <p:nvPr/>
        </p:nvSpPr>
        <p:spPr>
          <a:xfrm>
            <a:off x="1090613" y="4973638"/>
            <a:ext cx="2628900" cy="387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铁路之父詹天佑</a:t>
            </a:r>
            <a:endParaRPr lang="zh-CN" altLang="en-US" sz="2000" b="1">
              <a:solidFill>
                <a:srgbClr val="000000"/>
              </a:solidFill>
            </a:endParaRPr>
          </a:p>
        </p:txBody>
      </p:sp>
      <p:pic>
        <p:nvPicPr>
          <p:cNvPr id="36874" name="图片 36873" descr="2010161732137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1963" y="3041650"/>
            <a:ext cx="21971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5" name="文本框 36874"/>
          <p:cNvSpPr txBox="1"/>
          <p:nvPr/>
        </p:nvSpPr>
        <p:spPr>
          <a:xfrm>
            <a:off x="4838700" y="4954588"/>
            <a:ext cx="3887788" cy="387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现代桥梁之父茅以升</a:t>
            </a:r>
            <a:endParaRPr lang="zh-CN" altLang="en-US" sz="2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1" name="文本框 37890"/>
          <p:cNvSpPr txBox="1"/>
          <p:nvPr/>
        </p:nvSpPr>
        <p:spPr>
          <a:xfrm>
            <a:off x="4725988" y="5734050"/>
            <a:ext cx="4114800" cy="1857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None/>
            </a:pPr>
            <a:endParaRPr sz="4000" b="1">
              <a:solidFill>
                <a:srgbClr val="FFFFFF"/>
              </a:solidFill>
            </a:endParaRPr>
          </a:p>
        </p:txBody>
      </p:sp>
      <p:pic>
        <p:nvPicPr>
          <p:cNvPr id="37892" name="图片 37891" descr="628128291148852551940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81000"/>
            <a:ext cx="8153400" cy="594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8915" name="图片 38914" descr="609299381148852551941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33400"/>
            <a:ext cx="83058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8915" descr="1655420_200614004895_2"/>
          <p:cNvPicPr>
            <a:picLocks noChangeAspect="1"/>
          </p:cNvPicPr>
          <p:nvPr/>
        </p:nvPicPr>
        <p:blipFill>
          <a:blip r:embed="rId2"/>
          <a:srcRect b="4289"/>
          <a:stretch>
            <a:fillRect/>
          </a:stretch>
        </p:blipFill>
        <p:spPr>
          <a:xfrm>
            <a:off x="4716463" y="1916113"/>
            <a:ext cx="2970212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20088228173470_2"/>
          <p:cNvPicPr>
            <a:picLocks noChangeAspect="1"/>
          </p:cNvPicPr>
          <p:nvPr/>
        </p:nvPicPr>
        <p:blipFill>
          <a:blip r:embed="rId3"/>
          <a:srcRect b="6134"/>
          <a:stretch>
            <a:fillRect/>
          </a:stretch>
        </p:blipFill>
        <p:spPr>
          <a:xfrm>
            <a:off x="971550" y="1989138"/>
            <a:ext cx="3149600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文本框 38917"/>
          <p:cNvSpPr txBox="1"/>
          <p:nvPr/>
        </p:nvSpPr>
        <p:spPr>
          <a:xfrm>
            <a:off x="1127125" y="4381500"/>
            <a:ext cx="2876550" cy="45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2008</a:t>
            </a:r>
            <a:r>
              <a:rPr lang="zh-CN" altLang="en-US" sz="2400" b="1">
                <a:solidFill>
                  <a:srgbClr val="000000"/>
                </a:solidFill>
              </a:rPr>
              <a:t>北京奥运会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4516438" y="4333875"/>
            <a:ext cx="3300412" cy="45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2010</a:t>
            </a:r>
            <a:r>
              <a:rPr lang="zh-CN" altLang="en-US" sz="2400" b="1">
                <a:solidFill>
                  <a:srgbClr val="000000"/>
                </a:solidFill>
              </a:rPr>
              <a:t>上海世博会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2870200" y="2386013"/>
            <a:ext cx="4143375" cy="45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endParaRPr sz="2400">
              <a:solidFill>
                <a:srgbClr val="000000"/>
              </a:solidFill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2747963" y="1473200"/>
            <a:ext cx="3838575" cy="45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世界为你喝彩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9939" name="图片 39938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762000"/>
            <a:ext cx="76962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39939"/>
          <p:cNvSpPr txBox="1"/>
          <p:nvPr/>
        </p:nvSpPr>
        <p:spPr>
          <a:xfrm>
            <a:off x="2051050" y="3141663"/>
            <a:ext cx="66976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第二篇章：爱国诗词朗诵会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8131" name="文本框 48130"/>
          <p:cNvSpPr txBox="1"/>
          <p:nvPr/>
        </p:nvSpPr>
        <p:spPr>
          <a:xfrm>
            <a:off x="4114800" y="890270"/>
            <a:ext cx="4572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>
                <a:solidFill>
                  <a:srgbClr val="FF0000"/>
                </a:solidFill>
              </a:rPr>
              <a:t>示儿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endParaRPr lang="en-US" altLang="zh-CN" sz="36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</a:rPr>
              <a:t>【宋】陆游 </a:t>
            </a:r>
            <a:endParaRPr lang="zh-CN" altLang="en-US" sz="3600" b="1">
              <a:solidFill>
                <a:srgbClr val="00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</a:rPr>
              <a:t>死去元知万事空，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但悲不见九州同。 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王师北定中原日，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家祭无忘告乃翁。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pic>
        <p:nvPicPr>
          <p:cNvPr id="48132" name="图片 48131" descr="68456240614885255194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683" y="1885633"/>
            <a:ext cx="2952750" cy="308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liqingzhao_righ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981200"/>
            <a:ext cx="3556000" cy="2667000"/>
          </a:xfrm>
          <a:prstGeom prst="rect">
            <a:avLst/>
          </a:prstGeom>
        </p:spPr>
      </p:pic>
      <p:sp>
        <p:nvSpPr>
          <p:cNvPr id="48131" name="文本框 48130"/>
          <p:cNvSpPr txBox="1"/>
          <p:nvPr/>
        </p:nvSpPr>
        <p:spPr>
          <a:xfrm>
            <a:off x="4523740" y="890270"/>
            <a:ext cx="4163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>
                <a:solidFill>
                  <a:srgbClr val="FF0000"/>
                </a:solidFill>
              </a:rPr>
              <a:t>夏日绝句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endParaRPr lang="en-US" altLang="zh-CN" sz="3600" b="1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</a:rPr>
              <a:t>【宋】李清照 </a:t>
            </a:r>
            <a:endParaRPr lang="zh-CN" altLang="en-US" sz="3600" b="1">
              <a:solidFill>
                <a:srgbClr val="00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      </a:t>
            </a:r>
            <a:r>
              <a:rPr lang="en-US" altLang="zh-CN" sz="3600" b="1">
                <a:solidFill>
                  <a:srgbClr val="000000"/>
                </a:solidFill>
              </a:rPr>
              <a:t>   </a:t>
            </a:r>
            <a:r>
              <a:rPr lang="zh-CN" altLang="en-US" sz="3600" b="1">
                <a:solidFill>
                  <a:srgbClr val="0000CC"/>
                </a:solidFill>
              </a:rPr>
              <a:t>生当作人杰</a:t>
            </a:r>
            <a:r>
              <a:rPr lang="zh-CN" altLang="en-US" sz="3600" b="1">
                <a:solidFill>
                  <a:srgbClr val="0000CC"/>
                </a:solidFill>
              </a:rPr>
              <a:t>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</a:t>
            </a:r>
            <a:r>
              <a:rPr lang="en-US" altLang="zh-CN" sz="3600" b="1">
                <a:solidFill>
                  <a:srgbClr val="0000CC"/>
                </a:solidFill>
              </a:rPr>
              <a:t>    </a:t>
            </a:r>
            <a:r>
              <a:rPr lang="zh-CN" altLang="en-US" sz="3600" b="1">
                <a:solidFill>
                  <a:srgbClr val="0000CC"/>
                </a:solidFill>
              </a:rPr>
              <a:t>死亦为鬼雄。 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</a:t>
            </a:r>
            <a:r>
              <a:rPr lang="en-US" altLang="zh-CN" sz="3600" b="1">
                <a:solidFill>
                  <a:srgbClr val="0000CC"/>
                </a:solidFill>
              </a:rPr>
              <a:t>   </a:t>
            </a:r>
            <a:r>
              <a:rPr lang="zh-CN" altLang="en-US" sz="3600" b="1">
                <a:solidFill>
                  <a:srgbClr val="0000CC"/>
                </a:solidFill>
              </a:rPr>
              <a:t>至今思项羽，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</a:t>
            </a:r>
            <a:r>
              <a:rPr lang="en-US" altLang="zh-CN" sz="3600" b="1">
                <a:solidFill>
                  <a:srgbClr val="0000CC"/>
                </a:solidFill>
              </a:rPr>
              <a:t>    </a:t>
            </a:r>
            <a:r>
              <a:rPr lang="zh-CN" altLang="en-US" sz="3600" b="1">
                <a:solidFill>
                  <a:srgbClr val="0000CC"/>
                </a:solidFill>
              </a:rPr>
              <a:t>不肯过江东。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57200" y="837883"/>
            <a:ext cx="8229600" cy="1143000"/>
          </a:xfrm>
        </p:spPr>
        <p:txBody>
          <a:bodyPr anchor="ctr"/>
          <a:p>
            <a:pPr>
              <a:buNone/>
            </a:pPr>
            <a:r>
              <a:rPr lang="zh-CN" altLang="en-US" sz="4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学习目标</a:t>
            </a:r>
            <a:endParaRPr lang="zh-CN" altLang="en-US" sz="4200">
              <a:solidFill>
                <a:srgbClr val="FF0000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2072005"/>
          </a:xfrm>
        </p:spPr>
        <p:txBody>
          <a:bodyPr/>
          <a:p>
            <a:pPr marL="0" indent="0" algn="just"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搜集整理与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爱国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有关的人物、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故事</a:t>
            </a:r>
            <a:r>
              <a:rPr 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、诗文名句等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提高处理信息的能力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理解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天下国家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的内涵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增强民族自豪感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培养</a:t>
            </a:r>
            <a:endParaRPr lang="zh-CN" altLang="en-US" sz="3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en-US" sz="3000" b="1">
                <a:latin typeface="Calibri" panose="020F0502020204030204" pitchFamily="34" charset="0"/>
                <a:ea typeface="宋体" panose="02010600030101010101" pitchFamily="2" charset="-122"/>
              </a:rPr>
              <a:t>学生爱国主义精神。</a:t>
            </a:r>
            <a:endParaRPr lang="zh-CN" altLang="en-US" sz="300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8131" name="文本框 48130"/>
          <p:cNvSpPr txBox="1"/>
          <p:nvPr/>
        </p:nvSpPr>
        <p:spPr>
          <a:xfrm>
            <a:off x="4138930" y="939800"/>
            <a:ext cx="4572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>
                <a:solidFill>
                  <a:srgbClr val="FF0000"/>
                </a:solidFill>
              </a:rPr>
              <a:t>出塞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endParaRPr lang="en-US" altLang="zh-CN" sz="3600" b="1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</a:t>
            </a:r>
            <a:r>
              <a:rPr lang="zh-CN" altLang="en-US" sz="3600" b="1">
                <a:solidFill>
                  <a:srgbClr val="000000"/>
                </a:solidFill>
              </a:rPr>
              <a:t>【唐】王昌龄 </a:t>
            </a:r>
            <a:endParaRPr lang="zh-CN" altLang="en-US" sz="3600" b="1">
              <a:solidFill>
                <a:srgbClr val="00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</a:rPr>
              <a:t>秦时明月汉时关</a:t>
            </a:r>
            <a:r>
              <a:rPr lang="zh-CN" altLang="en-US" sz="3600" b="1">
                <a:solidFill>
                  <a:srgbClr val="0000CC"/>
                </a:solidFill>
              </a:rPr>
              <a:t>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万里长征人未还。 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但使龙城飞将在，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      不教胡马度阴山。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pic>
        <p:nvPicPr>
          <p:cNvPr id="2" name="图片 1" descr="wangchangl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530" y="1192530"/>
            <a:ext cx="32004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8131" name="文本框 48130"/>
          <p:cNvSpPr txBox="1"/>
          <p:nvPr/>
        </p:nvSpPr>
        <p:spPr>
          <a:xfrm>
            <a:off x="2057400" y="890270"/>
            <a:ext cx="4572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>
                <a:solidFill>
                  <a:srgbClr val="FF0000"/>
                </a:solidFill>
              </a:rPr>
              <a:t>从军行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endParaRPr lang="en-US" altLang="zh-CN" sz="3600" b="1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    </a:t>
            </a:r>
            <a:r>
              <a:rPr lang="zh-CN" altLang="en-US" sz="3600" b="1">
                <a:solidFill>
                  <a:srgbClr val="000000"/>
                </a:solidFill>
              </a:rPr>
              <a:t>【唐】王昌龄 </a:t>
            </a:r>
            <a:endParaRPr lang="zh-CN" altLang="en-US" sz="3600" b="1">
              <a:solidFill>
                <a:srgbClr val="00000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</a:rPr>
              <a:t>青海长云暗雪山，</a:t>
            </a:r>
            <a:r>
              <a:rPr lang="en-US" altLang="zh-CN" sz="3600" b="1">
                <a:solidFill>
                  <a:srgbClr val="0000CC"/>
                </a:solidFill>
              </a:rPr>
              <a:t>  </a:t>
            </a:r>
            <a:endParaRPr lang="en-US" altLang="zh-CN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</a:rPr>
              <a:t>孤城遥望玉门关。 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</a:rPr>
              <a:t>黄沙百战穿金甲，</a:t>
            </a:r>
            <a:endParaRPr lang="zh-CN" altLang="en-US" sz="3600" b="1">
              <a:solidFill>
                <a:srgbClr val="0000CC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</a:rPr>
              <a:t>不破楼兰终不还。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9155" name="矩形 49154"/>
          <p:cNvSpPr/>
          <p:nvPr/>
        </p:nvSpPr>
        <p:spPr>
          <a:xfrm>
            <a:off x="2971800" y="1484313"/>
            <a:ext cx="5783263" cy="394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过零丁洋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【宋】文天祥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辛苦遭逢起一经，干戈寥落四周星。 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山河破碎风飘絮，身世浮沉雨打萍。 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惶恐滩头说惶恐，零丁洋里叹零丁。 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人生自古谁无死，留取丹心照汗青。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9156" name="图片 49155" descr="34796705014885255194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00213"/>
            <a:ext cx="2281237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3011" name="文本占位符 43010"/>
          <p:cNvSpPr>
            <a:spLocks noGrp="1"/>
          </p:cNvSpPr>
          <p:nvPr/>
        </p:nvSpPr>
        <p:spPr>
          <a:xfrm>
            <a:off x="288925" y="914400"/>
            <a:ext cx="863854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ß"/>
              <a:defRPr sz="32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Þ"/>
              <a:defRPr sz="28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2pPr>
            <a:lvl3pPr marL="1143000" lvl="2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"/>
              <a:defRPr sz="24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3pPr>
            <a:lvl4pPr marL="1600200" lvl="3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"/>
              <a:defRPr sz="20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4pPr>
            <a:lvl5pPr marL="2057400" lvl="4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"/>
              <a:defRPr sz="20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5pPr>
            <a:lvl6pPr marL="2514600" lvl="5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"/>
              <a:defRPr sz="20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6pPr>
            <a:lvl7pPr marL="2971800" lvl="6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"/>
              <a:defRPr sz="20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7pPr>
            <a:lvl8pPr marL="3429000" lvl="7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"/>
              <a:defRPr sz="20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8pPr>
            <a:lvl9pPr marL="3886200" lvl="8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"/>
              <a:defRPr sz="2000" u="none" kern="1200" baseline="0">
                <a:solidFill>
                  <a:schemeClr val="tx1"/>
                </a:solidFill>
                <a:latin typeface="Franklin Gothic Book" panose="020B0503020102020204"/>
                <a:ea typeface="黑体" panose="02010609060101010101" pitchFamily="49" charset="-122"/>
                <a:cs typeface="+mn-cs"/>
              </a:defRPr>
            </a:lvl9pPr>
          </a:lstStyle>
          <a:p>
            <a:pPr marL="0" indent="0" algn="ctr" eaLnBrk="0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满江红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 eaLnBrk="0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【宋】岳飞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 eaLnBrk="0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CN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CC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怒发冲冠,凭栏处,潇潇雨歇。抬望眼,仰天长啸,壮怀激烈。三十功名尘与土,八千里路云和月。莫等闲、白了少年头,空悲切。   靖康耻,犹未雪。臣子恨,何时灭！驾长车,踏破贺兰山缺。壮志饥餐胡虏肉,笑谈渴饮匈奴血。待从头收拾旧山河,朝天阙！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l" eaLnBrk="0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52227" name="图片 52226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990600"/>
            <a:ext cx="7140575" cy="501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文本框 52227"/>
          <p:cNvSpPr txBox="1"/>
          <p:nvPr/>
        </p:nvSpPr>
        <p:spPr>
          <a:xfrm>
            <a:off x="1908175" y="2693988"/>
            <a:ext cx="66976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第三篇章：爱国名言展示会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304800" y="1295400"/>
            <a:ext cx="8769350" cy="4951095"/>
          </a:xfrm>
        </p:spPr>
        <p:txBody>
          <a:bodyPr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国耳忘家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公耳忘私。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班固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鞠躬尽瘁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死而后已。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诸葛亮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国耻未雪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何由成名？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李白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天下兴亡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匹夫有责。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清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顾炎武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商女不知亡国恨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隔江犹唱后庭花。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杜牧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僵卧孤村不自哀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尚思为国戌轮台。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陆游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先天下之忧而忧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后天下之乐而乐。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范仲淹</a:t>
            </a:r>
            <a:endParaRPr lang="zh-CN" altLang="en-US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了却君王天下事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赢得生前身后名。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辛弃疾</a:t>
            </a:r>
            <a:endParaRPr lang="zh-CN" altLang="en-US" sz="2800" b="1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苟利国家生死以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岂因祸福避趋之。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林则徐</a:t>
            </a:r>
            <a:endParaRPr lang="zh-CN" altLang="en-US" sz="2800"/>
          </a:p>
          <a:p>
            <a:pPr marL="0" indent="0">
              <a:spcBef>
                <a:spcPts val="500"/>
              </a:spcBef>
              <a:spcAft>
                <a:spcPts val="500"/>
              </a:spcAft>
              <a:buNone/>
            </a:pPr>
            <a:endParaRPr lang="en-US" altLang="zh-CN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/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609600" y="533400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>
              <a:spcBef>
                <a:spcPts val="500"/>
              </a:spcBef>
              <a:spcAft>
                <a:spcPts val="50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一、中国古代的爱国名言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187325" y="1524000"/>
            <a:ext cx="8769350" cy="4299585"/>
          </a:xfrm>
        </p:spPr>
        <p:txBody>
          <a:bodyPr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我以我血荐轩辕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鲁迅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为中华之崛起而读书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周恩来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祖国如有难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汝应作前锋。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陈毅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我们爱我们的民族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这是我们自信心的泉源。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周恩来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人民不仅有权爱国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而且爱国是个义务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是一种光荣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。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徐特立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我爱我的祖国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爱我的人民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离开了她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离开了他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我就无法</a:t>
            </a:r>
            <a:endParaRPr lang="zh-CN" altLang="en-US" sz="2700" b="1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None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生存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更无法写作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巴金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None/>
            </a:pPr>
            <a:endParaRPr lang="zh-CN" altLang="en-US" sz="2700"/>
          </a:p>
          <a:p>
            <a:pPr marL="0" indent="0">
              <a:spcBef>
                <a:spcPts val="500"/>
              </a:spcBef>
              <a:spcAft>
                <a:spcPts val="500"/>
              </a:spcAft>
              <a:buNone/>
            </a:pPr>
            <a:endParaRPr lang="en-US" altLang="zh-CN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/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28600" y="762000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>
              <a:spcBef>
                <a:spcPts val="500"/>
              </a:spcBef>
              <a:spcAft>
                <a:spcPts val="50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二、中国近现代的爱国名言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0" y="1295400"/>
            <a:ext cx="9037955" cy="5006975"/>
          </a:xfrm>
        </p:spPr>
        <p:txBody>
          <a:bodyPr/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爱祖国高于一切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波兰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肖邦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人类最高的道德是什么？那就是爱国心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拿破仑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谁不属于自己的祖国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他就不属于人类。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德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海涅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凡是不爱自己国家的人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什么都不会爱。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英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拜伦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黄金诚然是宝贵的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</a:rPr>
              <a:t>但是生气勃勃、勇敢的爱国者却比黄金更宝贵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——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林肯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爱国主义就是千百年来固定下来的对自己祖国的一种最深厚的感情。</a:t>
            </a:r>
            <a:r>
              <a:rPr lang="en-US" altLang="zh-CN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                                      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——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苏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列宁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</a:pPr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只有热爱祖国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痛心祖国所受的严重苦难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憎恨敌人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这才给了我们参加斗争和取得胜利的力量。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苏</a:t>
            </a:r>
            <a:r>
              <a:rPr lang="zh-CN" altLang="zh-CN" sz="27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阿</a:t>
            </a:r>
            <a:r>
              <a:rPr lang="zh-CN" altLang="zh-CN" sz="27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托尔斯泰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None/>
            </a:pPr>
            <a:endParaRPr lang="en-US" altLang="zh-CN" sz="2800" b="1">
              <a:solidFill>
                <a:srgbClr val="000000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  <a:p>
            <a:pPr marL="0" indent="0"/>
            <a:endParaRPr lang="zh-CN" altLang="en-US" sz="2800"/>
          </a:p>
        </p:txBody>
      </p:sp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228600" y="609600"/>
            <a:ext cx="8229600" cy="513715"/>
          </a:xfrm>
        </p:spPr>
        <p:txBody>
          <a:bodyPr anchor="ctr"/>
          <a:p>
            <a:pPr>
              <a:buNone/>
            </a:pPr>
            <a:b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外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国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  <a:t>爱国名言</a:t>
            </a:r>
            <a:b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宋体" panose="02010600030101010101" pitchFamily="2" charset="-122"/>
              </a:rPr>
            </a:b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106363" y="44450"/>
            <a:ext cx="1295400" cy="3889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>
              <a:buNone/>
            </a:pPr>
            <a:endParaRPr sz="20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18436" name="图片 18435" descr="10273241114885255193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371600"/>
            <a:ext cx="2974975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3390900" y="1371600"/>
            <a:ext cx="5418455" cy="4961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/>
              <a:t>       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天下国家”是一个古老的话题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在两千多年前的战国时期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人们就经常讨论。孟子说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:“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人有恒言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皆曰‘天下国家’。天下之本在国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国之本在家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家之本在身。”看来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个人与国家的命运是息息相关的。每个人对自己国家的热爱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都是近乎本能的</a:t>
            </a:r>
            <a:r>
              <a:rPr lang="zh-CN" altLang="en-US" sz="24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4114800" y="685800"/>
            <a:ext cx="2105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情景导入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106363" y="44450"/>
            <a:ext cx="1295400" cy="3889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>
              <a:buNone/>
            </a:pPr>
            <a:endParaRPr sz="20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21507" name="图片 21506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838200"/>
            <a:ext cx="7086600" cy="475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21507"/>
          <p:cNvSpPr txBox="1"/>
          <p:nvPr/>
        </p:nvSpPr>
        <p:spPr>
          <a:xfrm>
            <a:off x="2122488" y="3281363"/>
            <a:ext cx="64817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第一篇章：爱国人物故事会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457200" y="1066483"/>
            <a:ext cx="8229600" cy="1143000"/>
          </a:xfrm>
        </p:spPr>
        <p:txBody>
          <a:bodyPr anchor="ctr"/>
          <a:p>
            <a:pPr>
              <a:buNone/>
            </a:pPr>
            <a:r>
              <a:rPr lang="zh-CN" altLang="en-US"/>
              <a:t>位卑未敢忘忧国</a:t>
            </a:r>
            <a:endParaRPr lang="zh-CN" altLang="en-US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2362200"/>
            <a:ext cx="8229600" cy="307213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/>
              <a:t>在中华民族历代志士仁人的事迹上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/>
              <a:t>有不少这样的事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/>
              <a:t>比如陆游说过</a:t>
            </a:r>
            <a:r>
              <a:rPr lang="zh-CN" altLang="en-US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“位卑未敢忘忧国”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顾炎武</a:t>
            </a:r>
            <a:r>
              <a:rPr lang="zh-CN" altLang="en-US"/>
              <a:t>的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“天下兴亡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匹夫有责”</a:t>
            </a:r>
            <a:r>
              <a:rPr lang="zh-CN" altLang="en-US"/>
              <a:t>意思都相近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/>
              <a:t>虽然自己地位低微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/>
              <a:t>但是从没忘掉忧国忧民的责任。他们都是为国家民族的前途而忧虑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/>
              <a:t>是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/>
              <a:t>先天下之忧而忧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/>
              <a:t>的例子。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99465"/>
          </a:xfrm>
        </p:spPr>
        <p:txBody>
          <a:bodyPr anchor="ctr"/>
          <a:p>
            <a:pPr>
              <a:buNone/>
            </a:pPr>
            <a:r>
              <a:rPr lang="zh-CN" altLang="en-US" sz="3200"/>
              <a:t>历史上爱国仁人志士举不胜举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/>
              <a:t>你知道哪些？</a:t>
            </a:r>
            <a:endParaRPr lang="zh-CN" altLang="en-US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3200400" y="1219200"/>
            <a:ext cx="2055495" cy="4686300"/>
          </a:xfrm>
        </p:spPr>
        <p:txBody>
          <a:bodyPr/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Pct val="100000"/>
              <a:buNone/>
            </a:pPr>
            <a:r>
              <a:rPr lang="zh-CN" altLang="en-US"/>
              <a:t>文天祥 </a:t>
            </a:r>
            <a:br>
              <a:rPr lang="zh-CN" altLang="en-US"/>
            </a:br>
            <a:r>
              <a:rPr lang="zh-CN" altLang="en-US"/>
              <a:t>杨靖宇 </a:t>
            </a:r>
            <a:br>
              <a:rPr lang="zh-CN" altLang="en-US"/>
            </a:br>
            <a:r>
              <a:rPr lang="zh-CN" altLang="en-US"/>
              <a:t>郑成功</a:t>
            </a:r>
            <a:endParaRPr lang="zh-CN" altLang="en-US"/>
          </a:p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Pct val="100000"/>
              <a:buNone/>
            </a:pPr>
            <a:r>
              <a:rPr lang="zh-CN" altLang="en-US">
                <a:sym typeface="+mn-ea"/>
              </a:rPr>
              <a:t>岳飞 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林则徐</a:t>
            </a:r>
            <a:endParaRPr lang="zh-CN" altLang="en-US"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Pct val="100000"/>
              <a:buNone/>
            </a:pPr>
            <a:r>
              <a:rPr lang="zh-CN" altLang="en-US">
                <a:sym typeface="+mn-ea"/>
              </a:rPr>
              <a:t>张自忠</a:t>
            </a:r>
            <a:endParaRPr lang="zh-CN" altLang="en-US"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Pct val="100000"/>
              <a:buNone/>
            </a:pPr>
            <a:r>
              <a:rPr lang="zh-CN" altLang="en-US">
                <a:sym typeface="+mn-ea"/>
              </a:rPr>
              <a:t>邓世昌  </a:t>
            </a:r>
            <a:r>
              <a:rPr lang="zh-CN" altLang="en-US"/>
              <a:t> 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8675" name="图片 28674" descr="66238961214885255193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0" y="2133600"/>
            <a:ext cx="2073275" cy="2703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28675"/>
          <p:cNvSpPr txBox="1"/>
          <p:nvPr/>
        </p:nvSpPr>
        <p:spPr>
          <a:xfrm>
            <a:off x="2310130" y="76200"/>
            <a:ext cx="6833870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eaLnBrk="0" hangingPunct="0"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抗日名将张自忠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846580" y="609600"/>
            <a:ext cx="7297420" cy="59404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just" eaLnBrk="0" hangingPunct="0">
              <a:spcBef>
                <a:spcPct val="20000"/>
              </a:spcBef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700" b="1">
                <a:latin typeface="宋体" panose="02010600030101010101" pitchFamily="2" charset="-122"/>
              </a:rPr>
              <a:t>现在在北京、天津、上海等城市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都有以张自忠命名的街道。因为张自忠是为国捐躯的将军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是</a:t>
            </a:r>
            <a:r>
              <a:rPr lang="zh-CN" altLang="en-US" sz="27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“抗战军人之魂”</a:t>
            </a:r>
            <a:r>
              <a:rPr lang="zh-CN" altLang="en-US" sz="2700" b="1">
                <a:latin typeface="宋体" panose="02010600030101010101" pitchFamily="2" charset="-122"/>
              </a:rPr>
              <a:t>。</a:t>
            </a:r>
            <a:endParaRPr lang="zh-CN" altLang="en-US" sz="2700" b="1">
              <a:latin typeface="宋体" panose="02010600030101010101" pitchFamily="2" charset="-122"/>
            </a:endParaRPr>
          </a:p>
          <a:p>
            <a:pPr algn="just" eaLnBrk="0" hangingPunct="0">
              <a:spcBef>
                <a:spcPct val="20000"/>
              </a:spcBef>
              <a:buNone/>
            </a:pPr>
            <a:r>
              <a:rPr lang="zh-CN" altLang="en-US" sz="2700" b="1">
                <a:latin typeface="宋体" panose="02010600030101010101" pitchFamily="2" charset="-122"/>
              </a:rPr>
              <a:t>    张自忠经常教育部下</a:t>
            </a:r>
            <a:r>
              <a:rPr lang="en-US" altLang="zh-CN" sz="2700" b="1">
                <a:sym typeface="+mn-ea"/>
              </a:rPr>
              <a:t>:</a:t>
            </a:r>
            <a:r>
              <a:rPr lang="zh-CN" altLang="en-US" sz="2700" b="1">
                <a:latin typeface="宋体" panose="02010600030101010101" pitchFamily="2" charset="-122"/>
              </a:rPr>
              <a:t>军人只有以必死的决心去战胜敌人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才能对得起国家和自己的良心。</a:t>
            </a:r>
            <a:endParaRPr lang="zh-CN" altLang="en-US" sz="2700" b="1">
              <a:latin typeface="宋体" panose="02010600030101010101" pitchFamily="2" charset="-122"/>
            </a:endParaRPr>
          </a:p>
          <a:p>
            <a:pPr algn="just" eaLnBrk="0" hangingPunct="0">
              <a:spcBef>
                <a:spcPct val="20000"/>
              </a:spcBef>
              <a:buNone/>
            </a:pPr>
            <a:r>
              <a:rPr lang="zh-CN" altLang="en-US" sz="2700" b="1">
                <a:latin typeface="宋体" panose="02010600030101010101" pitchFamily="2" charset="-122"/>
              </a:rPr>
              <a:t>    </a:t>
            </a:r>
            <a:r>
              <a:rPr lang="en-US" altLang="zh-CN" sz="2700" b="1">
                <a:latin typeface="宋体" panose="02010600030101010101" pitchFamily="2" charset="-122"/>
              </a:rPr>
              <a:t>1940</a:t>
            </a:r>
            <a:r>
              <a:rPr lang="zh-CN" altLang="en-US" sz="2700" b="1">
                <a:latin typeface="宋体" panose="02010600030101010101" pitchFamily="2" charset="-122"/>
              </a:rPr>
              <a:t>年</a:t>
            </a:r>
            <a:r>
              <a:rPr lang="en-US" altLang="zh-CN" sz="2700" b="1">
                <a:latin typeface="宋体" panose="02010600030101010101" pitchFamily="2" charset="-122"/>
              </a:rPr>
              <a:t>5</a:t>
            </a:r>
            <a:r>
              <a:rPr lang="zh-CN" altLang="en-US" sz="2700" b="1">
                <a:latin typeface="宋体" panose="02010600030101010101" pitchFamily="2" charset="-122"/>
              </a:rPr>
              <a:t>月国民党军</a:t>
            </a:r>
            <a:r>
              <a:rPr lang="en-US" altLang="zh-CN" sz="2700" b="1">
                <a:latin typeface="宋体" panose="02010600030101010101" pitchFamily="2" charset="-122"/>
              </a:rPr>
              <a:t>33</a:t>
            </a:r>
            <a:r>
              <a:rPr lang="zh-CN" altLang="en-US" sz="2700" b="1">
                <a:latin typeface="宋体" panose="02010600030101010101" pitchFamily="2" charset="-122"/>
              </a:rPr>
              <a:t>集团军总司令张自忠率军在湖北襄樊一带抗战。大洪山一战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他们消灭了</a:t>
            </a:r>
            <a:r>
              <a:rPr lang="en-US" altLang="zh-CN" sz="2700" b="1">
                <a:latin typeface="宋体" panose="02010600030101010101" pitchFamily="2" charset="-122"/>
              </a:rPr>
              <a:t>1000</a:t>
            </a:r>
            <a:r>
              <a:rPr lang="zh-CN" altLang="en-US" sz="2700" b="1">
                <a:latin typeface="宋体" panose="02010600030101010101" pitchFamily="2" charset="-122"/>
              </a:rPr>
              <a:t>多名日寇。日军疯狂报复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</a:rPr>
              <a:t>派重兵包围过来。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张自忠和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士兵们坚决抵抗</a:t>
            </a:r>
            <a:r>
              <a:rPr lang="en-US" altLang="zh-CN" sz="2700" b="1"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他手举步枪高喊</a:t>
            </a:r>
            <a:r>
              <a:rPr lang="en-US" altLang="zh-CN" sz="2700" b="1">
                <a:sym typeface="+mn-ea"/>
              </a:rPr>
              <a:t>:“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弟兄们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一定把敌人消灭</a:t>
            </a:r>
            <a:r>
              <a:rPr lang="en-US" altLang="zh-CN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一天过去了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阵地还在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他们却一天没吃东西。</a:t>
            </a:r>
            <a:r>
              <a:rPr lang="zh-CN" altLang="en-US" sz="2700" b="1">
                <a:solidFill>
                  <a:srgbClr val="000000"/>
                </a:solidFill>
                <a:sym typeface="+mn-ea"/>
              </a:rPr>
              <a:t>第二天敌人用飞机大炮轰炸。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张自忠几次率军反击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没有成功。部下劝他突围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他说</a:t>
            </a:r>
            <a:r>
              <a:rPr lang="en-US" altLang="zh-CN" sz="2700" b="1">
                <a:sym typeface="+mn-ea"/>
              </a:rPr>
              <a:t>:“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我要撤了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这一带就保不住了。</a:t>
            </a:r>
            <a:r>
              <a:rPr lang="zh-CN" altLang="en-US" sz="2700" b="1">
                <a:solidFill>
                  <a:srgbClr val="000000"/>
                </a:solidFill>
                <a:sym typeface="+mn-ea"/>
              </a:rPr>
              <a:t>我要用身体来保卫湖北西部河山</a:t>
            </a:r>
            <a:r>
              <a:rPr lang="en-US" altLang="zh-CN" sz="2700" b="1">
                <a:solidFill>
                  <a:srgbClr val="000000"/>
                </a:solidFill>
                <a:sym typeface="+mn-ea"/>
              </a:rPr>
              <a:t>!”</a:t>
            </a:r>
            <a:r>
              <a:rPr lang="zh-CN" altLang="en-US" sz="2700" b="1">
                <a:solidFill>
                  <a:srgbClr val="000000"/>
                </a:solidFill>
                <a:sym typeface="+mn-ea"/>
              </a:rPr>
              <a:t>后来他们</a:t>
            </a:r>
            <a:endParaRPr lang="zh-CN" altLang="en-US" sz="27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9" name="矩形 29698"/>
          <p:cNvSpPr/>
          <p:nvPr/>
        </p:nvSpPr>
        <p:spPr>
          <a:xfrm>
            <a:off x="99695" y="990600"/>
            <a:ext cx="89439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eaLnBrk="0" hangingPunct="0">
              <a:spcBef>
                <a:spcPct val="20000"/>
              </a:spcBef>
              <a:buNone/>
            </a:pPr>
            <a:r>
              <a:rPr lang="zh-CN" altLang="en-US" sz="2700" b="1">
                <a:solidFill>
                  <a:srgbClr val="000000"/>
                </a:solidFill>
              </a:rPr>
              <a:t>被困在杏儿山上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无法冲出去。张自忠左肩受了伤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他说</a:t>
            </a:r>
            <a:r>
              <a:rPr lang="en-US" altLang="zh-CN" sz="2700" b="1">
                <a:sym typeface="+mn-ea"/>
              </a:rPr>
              <a:t>:“</a:t>
            </a:r>
            <a:r>
              <a:rPr lang="zh-CN" altLang="en-US" sz="2700" b="1">
                <a:solidFill>
                  <a:srgbClr val="000000"/>
                </a:solidFill>
              </a:rPr>
              <a:t>我是不打败仗的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败只有死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我不能对不起部下。只有誓死不退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才能抗敌保国。</a:t>
            </a:r>
            <a:r>
              <a:rPr lang="en-US" altLang="zh-CN" sz="2700" b="1">
                <a:sym typeface="+mn-ea"/>
              </a:rPr>
              <a:t>”</a:t>
            </a:r>
            <a:endParaRPr lang="zh-CN" altLang="en-US" sz="2700" b="1">
              <a:solidFill>
                <a:srgbClr val="000000"/>
              </a:solidFill>
            </a:endParaRPr>
          </a:p>
          <a:p>
            <a:pPr algn="l" eaLnBrk="0" hangingPunct="0">
              <a:lnSpc>
                <a:spcPct val="100000"/>
              </a:lnSpc>
              <a:buNone/>
            </a:pPr>
            <a:r>
              <a:rPr lang="zh-CN" altLang="en-US" sz="2700" b="1">
                <a:solidFill>
                  <a:srgbClr val="000000"/>
                </a:solidFill>
              </a:rPr>
              <a:t>　　日军冲了上来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张自忠身中数弹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仍然立在山头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坚持抵抗。一颗子弹击中他的胸部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血喷不止。他倒在地上对副官说</a:t>
            </a:r>
            <a:r>
              <a:rPr lang="en-US" altLang="zh-CN" sz="2700" b="1">
                <a:sym typeface="+mn-ea"/>
              </a:rPr>
              <a:t>:“</a:t>
            </a:r>
            <a:r>
              <a:rPr lang="zh-CN" altLang="en-US" sz="2700" b="1">
                <a:solidFill>
                  <a:srgbClr val="000000"/>
                </a:solidFill>
              </a:rPr>
              <a:t>我这样死得好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对得起国家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对得起民族</a:t>
            </a:r>
            <a:r>
              <a:rPr lang="en-US" altLang="zh-CN" sz="2700" b="1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700" b="1">
                <a:solidFill>
                  <a:srgbClr val="000000"/>
                </a:solidFill>
              </a:rPr>
              <a:t>心里平安。</a:t>
            </a:r>
            <a:r>
              <a:rPr lang="en-US" altLang="zh-CN" sz="2700" b="1"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700" b="1">
                <a:solidFill>
                  <a:srgbClr val="000000"/>
                </a:solidFill>
              </a:rPr>
              <a:t>说完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</a:rPr>
              <a:t>他又顽强地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站起来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向敌人扑过去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敌人的子弹又射中他的腹部和头部。张自忠为国尽忠了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他是在抗战中牺牲的中国军人中职务最高的一个。</a:t>
            </a:r>
            <a:endParaRPr lang="zh-CN" altLang="en-US" sz="2700" b="1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 algn="l" eaLnBrk="0" hangingPunct="0">
              <a:lnSpc>
                <a:spcPct val="100000"/>
              </a:lnSpc>
              <a:buNone/>
            </a:pP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自古以来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牺牲在战场上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一直是爱国军人引以自豪的志向。特别是那些明知死在眼前仍勇敢赴难的人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更令人崇敬。在中日甲午海战中牺牲的邓世昌就是这样的人。</a:t>
            </a:r>
            <a:endParaRPr lang="zh-CN" altLang="en-US" sz="27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457200" y="152083"/>
            <a:ext cx="8229600" cy="1143000"/>
          </a:xfrm>
        </p:spPr>
        <p:txBody>
          <a:bodyPr anchor="ctr"/>
          <a:p>
            <a:pPr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邓世昌的故事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76200" y="990600"/>
            <a:ext cx="9101455" cy="5417185"/>
          </a:xfrm>
        </p:spPr>
        <p:txBody>
          <a:bodyPr/>
          <a:p>
            <a:pPr marL="0" indent="0"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邓世昌是我国最早的一批海军军官中的一个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是清朝北洋舰队中</a:t>
            </a:r>
            <a:r>
              <a:rPr lang="zh-CN" altLang="en-US" sz="2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“致远”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号的舰长。他有强烈的爱国心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常对士兵们说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人谁无死？但愿我们死得其所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死得值！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1894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年中国和日本之间爆发了甲午战争。邓世昌多次表示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如果在海上和日舰相遇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遇到危险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我就和它同沉大海！这年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月的一天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日本舰队突然袭击中国舰队。一场海战打响了。中国担任指挥的旗舰被击伤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大旗被击落。邓世昌立即下令在自己的舰上升起旗帜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吸引住敌舰。他指挥的致远号在战斗中最英勇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前后火炮一齐开火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连连击中日舰。日舰包围过来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致远号受了重伤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开始倾斜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炮弹也打光了。邓世昌感到最后时刻到了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对部下说</a:t>
            </a: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我们就是死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也要壮出中国海军的威风。报国的时刻到了！</a:t>
            </a:r>
            <a:r>
              <a:rPr lang="zh-CN" altLang="en-US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他下令开足马力向日舰吉野号冲过去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要和它同归于尽。这大无畏的气概把日本人吓呆了。不幸致远号中了鱼雷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船体爆炸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沉入海底。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多名官兵大部分牺牲。邓世昌曾被部下用救生圈救起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可他见部下都没有生还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毅然退出救生圈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沉入大海</a:t>
            </a:r>
            <a:r>
              <a:rPr lang="en-US" altLang="zh-CN" sz="24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献出了生命。</a:t>
            </a:r>
            <a:r>
              <a:rPr lang="zh-CN" altLang="en-US" sz="2200"/>
              <a:t> </a:t>
            </a:r>
            <a:endParaRPr lang="zh-CN" altLang="en-US" sz="220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"/>
      </a:majorFont>
      <a:minorFont>
        <a:latin typeface="Franklin Gothic Book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AF683E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4728</Words>
  <Application>WPS 演示</Application>
  <PresentationFormat/>
  <Paragraphs>153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Franklin Gothic Book</vt:lpstr>
      <vt:lpstr>黑体</vt:lpstr>
      <vt:lpstr>Wingdings 2</vt:lpstr>
      <vt:lpstr>华文琥珀</vt:lpstr>
      <vt:lpstr>Calibri</vt:lpstr>
      <vt:lpstr>SimSun-ExtB</vt:lpstr>
      <vt:lpstr>方正姚体</vt:lpstr>
      <vt:lpstr>楷体</vt:lpstr>
      <vt:lpstr>微软雅黑</vt:lpstr>
      <vt:lpstr>Arial Unicode MS</vt:lpstr>
      <vt:lpstr>Franklin Gothic Medium</vt:lpstr>
      <vt:lpstr>Franklin Gothic Book</vt:lpstr>
      <vt:lpstr>暗香扑面</vt:lpstr>
      <vt:lpstr>1_暗香扑面</vt:lpstr>
      <vt:lpstr>2_暗香扑面</vt:lpstr>
      <vt:lpstr>3_暗香扑面</vt:lpstr>
      <vt:lpstr>4_暗香扑面</vt:lpstr>
      <vt:lpstr>5_暗香扑面</vt:lpstr>
      <vt:lpstr>6_暗香扑面</vt:lpstr>
      <vt:lpstr>7_暗香扑面</vt:lpstr>
      <vt:lpstr>8_暗香扑面</vt:lpstr>
      <vt:lpstr>PowerPoint 演示文稿</vt:lpstr>
      <vt:lpstr>学习目标</vt:lpstr>
      <vt:lpstr>PowerPoint 演示文稿</vt:lpstr>
      <vt:lpstr>PowerPoint 演示文稿</vt:lpstr>
      <vt:lpstr>位卑未敢忘忧国</vt:lpstr>
      <vt:lpstr>历史上爱国仁人志士举不胜举,你知道哪些？</vt:lpstr>
      <vt:lpstr>PowerPoint 演示文稿</vt:lpstr>
      <vt:lpstr>PowerPoint 演示文稿</vt:lpstr>
      <vt:lpstr>邓世昌的故事</vt:lpstr>
      <vt:lpstr>吉鸿昌的故事 </vt:lpstr>
      <vt:lpstr>PowerPoint 演示文稿</vt:lpstr>
      <vt:lpstr>岳飞的故事</vt:lpstr>
      <vt:lpstr>郑成功的故事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外国爱国名言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黄红政</cp:lastModifiedBy>
  <cp:revision>68</cp:revision>
  <dcterms:created xsi:type="dcterms:W3CDTF">2018-03-19T22:44:00Z</dcterms:created>
  <dcterms:modified xsi:type="dcterms:W3CDTF">2021-04-16T06:05:22Z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DE571D07A89144F1A909D774216506F6</vt:lpwstr>
  </property>
</Properties>
</file>