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0.webp" ContentType="image/webp"/>
  <Override PartName="/ppt/media/image11.webp" ContentType="image/webp"/>
  <Override PartName="/ppt/media/image4.webp" ContentType="image/webp"/>
  <Override PartName="/ppt/media/image7.webp" ContentType="image/webp"/>
  <Override PartName="/ppt/media/image8.webp" ContentType="image/webp"/>
  <Override PartName="/ppt/media/image9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310" r:id="rId6"/>
    <p:sldId id="316" r:id="rId7"/>
    <p:sldId id="317" r:id="rId8"/>
    <p:sldId id="258" r:id="rId9"/>
    <p:sldId id="445" r:id="rId10"/>
    <p:sldId id="468" r:id="rId11"/>
    <p:sldId id="469" r:id="rId12"/>
    <p:sldId id="470" r:id="rId13"/>
    <p:sldId id="467" r:id="rId14"/>
    <p:sldId id="518" r:id="rId15"/>
    <p:sldId id="493" r:id="rId16"/>
    <p:sldId id="514" r:id="rId17"/>
    <p:sldId id="515" r:id="rId18"/>
    <p:sldId id="519" r:id="rId19"/>
    <p:sldId id="530" r:id="rId20"/>
    <p:sldId id="527" r:id="rId21"/>
    <p:sldId id="528" r:id="rId22"/>
    <p:sldId id="545" r:id="rId23"/>
    <p:sldId id="534" r:id="rId24"/>
    <p:sldId id="538" r:id="rId25"/>
    <p:sldId id="540" r:id="rId26"/>
    <p:sldId id="541" r:id="rId27"/>
    <p:sldId id="542" r:id="rId28"/>
    <p:sldId id="543" r:id="rId29"/>
    <p:sldId id="516" r:id="rId30"/>
    <p:sldId id="520" r:id="rId31"/>
    <p:sldId id="521" r:id="rId32"/>
    <p:sldId id="522" r:id="rId33"/>
    <p:sldId id="456" r:id="rId34"/>
    <p:sldId id="457" r:id="rId35"/>
    <p:sldId id="458" r:id="rId36"/>
    <p:sldId id="460" r:id="rId37"/>
    <p:sldId id="459" r:id="rId38"/>
    <p:sldId id="262" r:id="rId39"/>
    <p:sldId id="523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xjj" initials="x" lastIdx="1" clrIdx="1"/>
  <p:cmAuthor id="3" name="lenovo" initials="l" lastIdx="14" clrIdx="2"/>
  <p:cmAuthor id="4" name="admin" initials="a" lastIdx="3" clrIdx="3"/>
  <p:cmAuthor id="5" name="Administrator" initials="A" lastIdx="1" clrIdx="4"/>
  <p:cmAuthor id="7" name="soille" initials="s" lastIdx="1" clrIdx="6"/>
  <p:cmAuthor id="6" name="徐无鬼" initials="l" lastIdx="7" clrIdx="5"/>
  <p:cmAuthor id="0" name="Mia Vida Villanueva" initials="MVV" lastIdx="1" clrIdx="0"/>
  <p:cmAuthor id="8" name="姜伟光" initials="姜" lastIdx="1" clrIdx="0"/>
  <p:cmAuthor id="10" name="weijia" initials="w" lastIdx="1" clrIdx="9"/>
  <p:cmAuthor id="11" name="86187" initials="8" lastIdx="1" clrIdx="1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0000FF"/>
    <a:srgbClr val="AEBEF1"/>
    <a:srgbClr val="ECB2E5"/>
    <a:srgbClr val="FDF731"/>
    <a:srgbClr val="D9E7D8"/>
    <a:srgbClr val="DAE7D5"/>
    <a:srgbClr val="DCDCDC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选择小的切入点更能引起读者共鸣，更能真实而又针对性地表达情感和主旨。</a:t>
            </a:r>
            <a:endParaRPr lang="zh-CN" altLang="en-US"/>
          </a:p>
          <a:p>
            <a:r>
              <a:rPr lang="zh-CN" altLang="en-US"/>
              <a:t>在写作中，切忌泛泛而谈而要抓住场面描写、细节描写，围绕中心选取贴合主题的人和事，有详有略，展开写作。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web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web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web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web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web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web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webp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0" Type="http://schemas.openxmlformats.org/officeDocument/2006/relationships/slideLayout" Target="../slideLayouts/slideLayout13.xml"/><Relationship Id="rId2" Type="http://schemas.openxmlformats.org/officeDocument/2006/relationships/tags" Target="../tags/tag65.xml"/><Relationship Id="rId19" Type="http://schemas.openxmlformats.org/officeDocument/2006/relationships/tags" Target="../tags/tag82.xml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tags" Target="../tags/tag6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web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3075"/>
          <p:cNvSpPr txBox="1"/>
          <p:nvPr/>
        </p:nvSpPr>
        <p:spPr>
          <a:xfrm>
            <a:off x="150495" y="54356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980" y="1389380"/>
            <a:ext cx="8183880" cy="46081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35" y="135255"/>
          <a:ext cx="9143365" cy="6457950"/>
        </p:xfrm>
        <a:graphic>
          <a:graphicData uri="http://schemas.openxmlformats.org/drawingml/2006/table">
            <a:tbl>
              <a:tblPr/>
              <a:tblGrid>
                <a:gridCol w="869950"/>
                <a:gridCol w="5913120"/>
                <a:gridCol w="2360295"/>
              </a:tblGrid>
              <a:tr h="4953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段落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事件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寄寓的情感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2020"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3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提灯笼接祖父回家，听祖父讲进京赶考的掌故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800" b="1" kern="0" spc="23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长幼情笃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4—5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2800" b="1" kern="0" spc="23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母子情深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670">
                <a:tc>
                  <a:txBody>
                    <a:bodyPr/>
                    <a:p>
                      <a:pPr lvl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6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乡俗还愿，红灯高照，慰藉独行客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202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7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元宵节，跟着灯笼跑个半夜，伴着小灯入梦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  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乡情民俗，温馨难忘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8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族姊远嫁，宅第红灯高挂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9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2800" b="1" kern="0" spc="23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迷恋雅致文化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2020"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10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想象宫灯的样子和宫灯下汉献帝的苦楚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宋体" panose="02010600030101010101" pitchFamily="2" charset="-122"/>
                        </a:rPr>
                        <a:t>悲悯汉献帝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2020"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11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50000"/>
                        </a:lnSpc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66140" y="1566545"/>
            <a:ext cx="6043295" cy="5702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zh-CN" sz="2800" b="1" kern="0" spc="23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回来时母亲接过灯笼给我递宵夜食品</a:t>
            </a:r>
            <a:endParaRPr lang="zh-CN" altLang="zh-CN" sz="2800" b="1" kern="0" spc="23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51955" y="2016125"/>
            <a:ext cx="2334895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乡情民俗，淳朴温暖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51320" y="3749675"/>
            <a:ext cx="23355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zh-CN" sz="28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感伤</a:t>
            </a:r>
            <a:endParaRPr lang="zh-CN" altLang="zh-CN" sz="2800" b="1" kern="0" spc="23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140" y="4271645"/>
            <a:ext cx="2397760" cy="457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zh-CN" sz="2800" b="1" kern="0" spc="23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在纱灯上描</a:t>
            </a:r>
            <a:r>
              <a:rPr lang="zh-CN" altLang="zh-CN" sz="2800" b="1" kern="0" spc="23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红</a:t>
            </a:r>
            <a:endParaRPr lang="zh-CN" altLang="zh-CN" sz="2800" b="1" kern="0" spc="23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6140" y="5640070"/>
            <a:ext cx="5885815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</a:rPr>
              <a:t>古代将领挑灯看剑，抗击敌人的情景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51955" y="5640070"/>
            <a:ext cx="23920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zh-CN" sz="2800" b="1" kern="10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借古喻今</a:t>
            </a:r>
            <a:endParaRPr lang="zh-CN" altLang="zh-CN" sz="2800" b="1" kern="100" spc="23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ctr"/>
            <a:r>
              <a:rPr lang="zh-CN" altLang="zh-CN" sz="2800" b="1" kern="10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表宏愿</a:t>
            </a:r>
            <a:endParaRPr lang="zh-CN" altLang="zh-CN" sz="2800" b="1" kern="100" spc="23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微信公众号：初中语文匠"/>
          <p:cNvSpPr txBox="1"/>
          <p:nvPr>
            <p:custDataLst>
              <p:tags r:id="rId1"/>
            </p:custDataLst>
          </p:nvPr>
        </p:nvSpPr>
        <p:spPr>
          <a:xfrm>
            <a:off x="874395" y="1220470"/>
            <a:ext cx="6520180" cy="44005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457200" indent="-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en-US" altLang="zh-CN" sz="3200">
                <a:sym typeface="+mn-ea"/>
              </a:rPr>
              <a:t>3—5 </a:t>
            </a:r>
            <a:r>
              <a:rPr lang="zh-CN" altLang="en-US" sz="3200" b="1">
                <a:sym typeface="+mn-ea"/>
              </a:rPr>
              <a:t>段内容上写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家人音容</a:t>
            </a:r>
            <a:r>
              <a:rPr lang="zh-CN" altLang="en-US" sz="3200" b="1">
                <a:sym typeface="+mn-ea"/>
              </a:rPr>
              <a:t>，</a:t>
            </a:r>
            <a:endParaRPr lang="zh-CN" altLang="en-US" sz="3200" b="1">
              <a:sym typeface="+mn-ea"/>
            </a:endParaRP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None/>
            </a:pPr>
            <a:r>
              <a:rPr lang="en-US" altLang="zh-CN" sz="3200" b="1">
                <a:sym typeface="+mn-ea"/>
              </a:rPr>
              <a:t>    </a:t>
            </a:r>
            <a:r>
              <a:rPr lang="zh-CN" altLang="en-US" sz="3200" b="1">
                <a:sym typeface="+mn-ea"/>
              </a:rPr>
              <a:t>情感上抒发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亲人</a:t>
            </a:r>
            <a:r>
              <a:rPr lang="zh-CN" altLang="en-US" sz="3200" b="1">
                <a:sym typeface="+mn-ea"/>
              </a:rPr>
              <a:t>之间的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温情</a:t>
            </a:r>
            <a:endParaRPr lang="zh-CN" altLang="en-US" sz="3200" b="1">
              <a:sym typeface="+mn-ea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None/>
            </a:pPr>
            <a:endParaRPr lang="zh-CN" altLang="zh-CN" sz="3200" b="1" kern="1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en-US" altLang="zh-CN" sz="3200" kern="0" spc="23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6</a:t>
            </a:r>
            <a:r>
              <a:rPr lang="en-US" altLang="zh-CN" sz="3200">
                <a:sym typeface="+mn-ea"/>
              </a:rPr>
              <a:t>—</a:t>
            </a:r>
            <a:r>
              <a:rPr lang="en-US" altLang="zh-CN" sz="3200" kern="0" spc="23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9</a:t>
            </a:r>
            <a:r>
              <a:rPr lang="zh-CN" altLang="en-US" sz="3200" b="1" kern="0" spc="23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段内容上写</a:t>
            </a:r>
            <a:r>
              <a:rPr lang="zh-CN" altLang="en-US" sz="3200" b="1" kern="0" spc="23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家乡风俗</a:t>
            </a:r>
            <a:r>
              <a:rPr lang="zh-CN" altLang="en-US" sz="3200" b="1" kern="0" spc="23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</a:t>
            </a:r>
            <a:endParaRPr lang="zh-CN" altLang="en-US" sz="3200" b="1" kern="0" spc="23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None/>
            </a:pPr>
            <a:r>
              <a:rPr lang="en-US" altLang="zh-CN" sz="3200" b="1" kern="0" spc="23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</a:t>
            </a:r>
            <a:r>
              <a:rPr lang="zh-CN" altLang="en-US" sz="3200" b="1" kern="0" spc="23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情感上表达</a:t>
            </a:r>
            <a:r>
              <a:rPr lang="zh-CN" altLang="en-US" sz="3200" b="1" kern="0" spc="23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故园思念</a:t>
            </a:r>
            <a:endParaRPr lang="zh-CN" altLang="en-US" sz="3200" b="1" kern="0" spc="23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endParaRPr lang="zh-CN" altLang="zh-CN" sz="3200" b="1" kern="1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10</a:t>
            </a:r>
            <a:r>
              <a:rPr lang="en-US" altLang="zh-CN" sz="3200">
                <a:sym typeface="+mn-ea"/>
              </a:rPr>
              <a:t>-—11</a:t>
            </a:r>
            <a:r>
              <a:rPr lang="zh-CN" altLang="en-US" sz="3200" b="1">
                <a:sym typeface="+mn-ea"/>
              </a:rPr>
              <a:t>段内容上写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历史烽烟</a:t>
            </a:r>
            <a:r>
              <a:rPr lang="zh-CN" altLang="en-US" sz="3200" b="1">
                <a:sym typeface="+mn-ea"/>
              </a:rPr>
              <a:t>，</a:t>
            </a:r>
            <a:endParaRPr lang="zh-CN" altLang="en-US" sz="3200" b="1">
              <a:sym typeface="+mn-ea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None/>
            </a:pPr>
            <a:r>
              <a:rPr lang="en-US" altLang="zh-CN" sz="3200" b="1">
                <a:sym typeface="+mn-ea"/>
              </a:rPr>
              <a:t>    </a:t>
            </a:r>
            <a:r>
              <a:rPr lang="zh-CN" altLang="en-US" sz="3200" b="1">
                <a:sym typeface="+mn-ea"/>
              </a:rPr>
              <a:t>情感上表达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爱国情怀</a:t>
            </a:r>
            <a:endParaRPr lang="zh-CN" altLang="en-US" sz="3200" b="1" kern="100" spc="23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1365"/>
            <a:ext cx="9143365" cy="53790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669290"/>
            <a:ext cx="9144000" cy="55194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02375" y="5658485"/>
            <a:ext cx="2629535" cy="30670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10795" y="283634"/>
            <a:ext cx="9144000" cy="51477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5" y="1904365"/>
            <a:ext cx="9154795" cy="333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3835" y="1904365"/>
            <a:ext cx="8623300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600"/>
              <a:t>1.</a:t>
            </a:r>
            <a:r>
              <a:rPr lang="zh-CN" altLang="en-US" sz="2600" b="1"/>
              <a:t>汉献帝是一个被控制的末代皇帝，由材料一，曹操</a:t>
            </a:r>
            <a:r>
              <a:rPr lang="en-US" altLang="zh-CN" sz="2600" b="1"/>
              <a:t>“</a:t>
            </a:r>
            <a:r>
              <a:rPr lang="zh-CN" altLang="en-US" sz="2600" b="1"/>
              <a:t>挟天子以令诸侯</a:t>
            </a:r>
            <a:r>
              <a:rPr lang="en-US" altLang="zh-CN" sz="2600" b="1"/>
              <a:t>”</a:t>
            </a:r>
            <a:r>
              <a:rPr lang="zh-CN" altLang="en-US" sz="2600" b="1"/>
              <a:t>可见其悲悯处境。根据课文中汉献帝的唱词，</a:t>
            </a:r>
            <a:r>
              <a:rPr lang="en-US" altLang="zh-CN" sz="2600" b="1"/>
              <a:t>“</a:t>
            </a:r>
            <a:r>
              <a:rPr lang="zh-CN" altLang="en-US" sz="2600" b="1"/>
              <a:t>风狂浪大，浪大风狂</a:t>
            </a:r>
            <a:r>
              <a:rPr lang="en-US" altLang="zh-CN" sz="2600" b="1"/>
              <a:t>”</a:t>
            </a:r>
            <a:r>
              <a:rPr lang="zh-CN" altLang="en-US" sz="2600" b="1"/>
              <a:t>，暗示了</a:t>
            </a:r>
            <a:r>
              <a:rPr lang="zh-CN" altLang="en-US" sz="2600" b="1">
                <a:solidFill>
                  <a:srgbClr val="FF0000"/>
                </a:solidFill>
              </a:rPr>
              <a:t>当时中国面临的险恶处境</a:t>
            </a:r>
            <a:r>
              <a:rPr lang="zh-CN" altLang="en-US" sz="2600" b="1"/>
              <a:t>。</a:t>
            </a:r>
            <a:endParaRPr lang="zh-CN" altLang="en-US" sz="2600" b="1"/>
          </a:p>
        </p:txBody>
      </p:sp>
      <p:sp>
        <p:nvSpPr>
          <p:cNvPr id="8" name="文本框 7"/>
          <p:cNvSpPr txBox="1"/>
          <p:nvPr/>
        </p:nvSpPr>
        <p:spPr>
          <a:xfrm>
            <a:off x="203835" y="3195955"/>
            <a:ext cx="8549640" cy="2888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600"/>
              <a:t>2.</a:t>
            </a:r>
            <a:r>
              <a:rPr lang="zh-CN" altLang="en-US" sz="2600" b="1"/>
              <a:t>根据课下注释</a:t>
            </a:r>
            <a:r>
              <a:rPr lang="en-US" altLang="zh-CN" sz="2600"/>
              <a:t>11</a:t>
            </a:r>
            <a:r>
              <a:rPr lang="zh-CN" altLang="en-US" sz="2600"/>
              <a:t>、</a:t>
            </a:r>
            <a:r>
              <a:rPr lang="en-US" altLang="zh-CN" sz="2600"/>
              <a:t>12.</a:t>
            </a:r>
            <a:r>
              <a:rPr lang="zh-CN" altLang="en-US" sz="2600" b="1"/>
              <a:t>霍螵姚就是霍去病，他六击匈奴，解除了匈奴对汉王朝的威胁，裴度、李塑是进讨淮西叛军的大英雄，蒙恬却匈奴七百余里，这些都是骁勇善战，敢于反抗的大将领，再结合材料二可知，面对</a:t>
            </a:r>
            <a:r>
              <a:rPr lang="en-US" altLang="zh-CN" sz="2600" b="1"/>
              <a:t>“</a:t>
            </a:r>
            <a:r>
              <a:rPr lang="zh-CN" altLang="en-US" sz="2600" b="1"/>
              <a:t>九一八</a:t>
            </a:r>
            <a:r>
              <a:rPr lang="en-US" altLang="zh-CN" sz="2600" b="1"/>
              <a:t>”</a:t>
            </a:r>
            <a:r>
              <a:rPr lang="zh-CN" altLang="en-US" sz="2600" b="1"/>
              <a:t>事变，蒋介石采取不抵抗政策，这让作者十分愤懑</a:t>
            </a:r>
            <a:r>
              <a:rPr lang="en-US" altLang="zh-CN" sz="2600">
                <a:solidFill>
                  <a:srgbClr val="FF0000"/>
                </a:solidFill>
              </a:rPr>
              <a:t>m</a:t>
            </a:r>
            <a:r>
              <a:rPr lang="en-US" altLang="en-US" sz="2600">
                <a:solidFill>
                  <a:srgbClr val="FF0000"/>
                </a:solidFill>
              </a:rPr>
              <a:t>è</a:t>
            </a:r>
            <a:r>
              <a:rPr lang="en-US" altLang="zh-CN" sz="2600">
                <a:solidFill>
                  <a:srgbClr val="FF0000"/>
                </a:solidFill>
              </a:rPr>
              <a:t>n</a:t>
            </a:r>
            <a:r>
              <a:rPr lang="zh-CN" altLang="en-US" sz="2600" b="1"/>
              <a:t>，国民党政府的软弱行为与古代名将的英勇无畏形成鲜明对比。</a:t>
            </a:r>
            <a:r>
              <a:rPr lang="zh-CN" altLang="en-US" sz="2600" b="1">
                <a:solidFill>
                  <a:srgbClr val="FF0000"/>
                </a:solidFill>
              </a:rPr>
              <a:t>作者联想军旅中的爱国将领，要做</a:t>
            </a:r>
            <a:r>
              <a:rPr lang="en-US" altLang="zh-CN" sz="2600" b="1">
                <a:solidFill>
                  <a:srgbClr val="FF0000"/>
                </a:solidFill>
              </a:rPr>
              <a:t>“</a:t>
            </a:r>
            <a:r>
              <a:rPr lang="zh-CN" altLang="en-US" sz="2600" b="1">
                <a:solidFill>
                  <a:srgbClr val="FF0000"/>
                </a:solidFill>
              </a:rPr>
              <a:t>灯笼下的马前卒</a:t>
            </a:r>
            <a:r>
              <a:rPr lang="en-US" altLang="zh-CN" sz="2600" b="1">
                <a:solidFill>
                  <a:srgbClr val="FF0000"/>
                </a:solidFill>
              </a:rPr>
              <a:t>”</a:t>
            </a:r>
            <a:r>
              <a:rPr lang="zh-CN" altLang="en-US" sz="2600" b="1">
                <a:solidFill>
                  <a:srgbClr val="FF0000"/>
                </a:solidFill>
              </a:rPr>
              <a:t>，抒发了保家卫国的宏愿</a:t>
            </a:r>
            <a:r>
              <a:rPr lang="zh-CN" altLang="en-US" sz="2600" b="1"/>
              <a:t>。</a:t>
            </a:r>
            <a:endParaRPr lang="zh-CN" altLang="en-US" sz="2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10795" y="283634"/>
            <a:ext cx="9144000" cy="51477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0" y="1941195"/>
            <a:ext cx="9145270" cy="3596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0825" y="2026285"/>
            <a:ext cx="848360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/>
              <a:t>3.</a:t>
            </a:r>
            <a:r>
              <a:rPr lang="zh-CN" altLang="en-US" sz="2700" b="1"/>
              <a:t>第</a:t>
            </a:r>
            <a:r>
              <a:rPr lang="en-US" altLang="zh-CN" sz="2700"/>
              <a:t>12</a:t>
            </a:r>
            <a:r>
              <a:rPr lang="zh-CN" altLang="en-US" sz="2700" b="1"/>
              <a:t>段中作者说</a:t>
            </a:r>
            <a:r>
              <a:rPr lang="en-US" altLang="zh-CN" sz="2700" b="1"/>
              <a:t>“</a:t>
            </a:r>
            <a:r>
              <a:rPr lang="zh-CN" altLang="en-US" sz="2700" b="1"/>
              <a:t>灯笼又不够了</a:t>
            </a:r>
            <a:r>
              <a:rPr lang="en-US" altLang="zh-CN" sz="2700" b="1"/>
              <a:t>”</a:t>
            </a:r>
            <a:r>
              <a:rPr lang="zh-CN" altLang="en-US" sz="2700" b="1"/>
              <a:t>意在表明个人的力量是不够的，灯笼到火把，再到探海灯，再到燎原的一把烈火，这些代表着光明和希望的事物集体出现，为了唤醒更多的同仁，为了国家赴汤蹈火、摇臂呐喊！结合材料三，</a:t>
            </a:r>
            <a:r>
              <a:rPr lang="zh-CN" altLang="en-US" sz="2700" b="1">
                <a:solidFill>
                  <a:srgbClr val="FF0000"/>
                </a:solidFill>
              </a:rPr>
              <a:t>他热切地盼望着全国人民团结起来，奋起抗击侵略者！</a:t>
            </a:r>
            <a:r>
              <a:rPr lang="zh-CN" altLang="en-US" sz="2700" b="1"/>
              <a:t>文章的情感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由亲情、乡情而升华到家国情</a:t>
            </a:r>
            <a:r>
              <a:rPr lang="zh-CN" altLang="en-US" sz="2700" b="1"/>
              <a:t>。</a:t>
            </a:r>
            <a:endParaRPr lang="zh-CN" altLang="en-US" sz="2700" b="1"/>
          </a:p>
        </p:txBody>
      </p:sp>
      <p:sp>
        <p:nvSpPr>
          <p:cNvPr id="4" name="文本框 3"/>
          <p:cNvSpPr txBox="1"/>
          <p:nvPr/>
        </p:nvSpPr>
        <p:spPr>
          <a:xfrm>
            <a:off x="250825" y="4678045"/>
            <a:ext cx="8595360" cy="937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       </a:t>
            </a:r>
            <a:r>
              <a:rPr lang="zh-CN" altLang="en-US" sz="2700" b="1">
                <a:solidFill>
                  <a:srgbClr val="FF0000"/>
                </a:solidFill>
              </a:rPr>
              <a:t>从中国的险恶处境到作者的个人的报国宏愿，再到全国人民团结起来抗击侵略者</a:t>
            </a:r>
            <a:r>
              <a:rPr lang="zh-CN" altLang="en-US" sz="2700" b="1"/>
              <a:t>。三层意蕴运层层递进。</a:t>
            </a:r>
            <a:endParaRPr lang="zh-CN" altLang="en-US" sz="27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1920" y="1353185"/>
            <a:ext cx="87788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algn="l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本文以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灯笼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为题有什么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微信公众号：初中语文匠"/>
          <p:cNvSpPr txBox="1"/>
          <p:nvPr>
            <p:custDataLst>
              <p:tags r:id="rId1"/>
            </p:custDataLst>
          </p:nvPr>
        </p:nvSpPr>
        <p:spPr>
          <a:xfrm>
            <a:off x="306705" y="2035175"/>
            <a:ext cx="8594725" cy="243078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灯笼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”是文章的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叙事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线索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，它串起了作者对“灯笼”相关的诸多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回忆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，抒发了作者对“灯笼”的各种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怀念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之情，同时也让我们感受到了作者内心被激发的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爱国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之情。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26365" y="2923540"/>
            <a:ext cx="3783965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D7D31">
                    <a:lumMod val="20000"/>
                    <a:lumOff val="80000"/>
                  </a:srgbClr>
                </a:solidFill>
              </a14:hiddenFill>
            </a:ext>
          </a:extLst>
        </p:spPr>
        <p:style>
          <a:lnRef idx="1">
            <a:srgbClr val="4472C4"/>
          </a:lnRef>
          <a:fillRef idx="2">
            <a:srgbClr val="4472C4"/>
          </a:fillRef>
          <a:effectRef idx="1">
            <a:srgbClr val="4472C4"/>
          </a:effectRef>
          <a:fontRef idx="minor">
            <a:sysClr val="windowText" lastClr="000000"/>
          </a:fontRef>
        </p:style>
        <p:txBody>
          <a:bodyPr wrap="square" lIns="68580" tIns="34290" rIns="68580" bIns="34290">
            <a:spAutoFit/>
          </a:bodyPr>
          <a:p>
            <a:pPr defTabSz="456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第二部分（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2—11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26365" y="1638300"/>
            <a:ext cx="3068320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D7D31">
                    <a:lumMod val="20000"/>
                    <a:lumOff val="80000"/>
                  </a:srgbClr>
                </a:solidFill>
              </a14:hiddenFill>
            </a:ext>
          </a:extLst>
        </p:spPr>
        <p:style>
          <a:lnRef idx="1">
            <a:srgbClr val="4472C4"/>
          </a:lnRef>
          <a:fillRef idx="2">
            <a:srgbClr val="4472C4"/>
          </a:fillRef>
          <a:effectRef idx="1">
            <a:srgbClr val="4472C4"/>
          </a:effectRef>
          <a:fontRef idx="minor">
            <a:sysClr val="windowText" lastClr="000000"/>
          </a:fontRef>
        </p:style>
        <p:txBody>
          <a:bodyPr wrap="square" lIns="68580" tIns="34290" rIns="68580" bIns="34290">
            <a:spAutoFit/>
          </a:bodyPr>
          <a:p>
            <a:pPr defTabSz="456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第一部分（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3910330" y="2923540"/>
            <a:ext cx="4655185" cy="10534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rgbClr val="4472C4"/>
          </a:lnRef>
          <a:fillRef idx="2">
            <a:srgbClr val="4472C4"/>
          </a:fillRef>
          <a:effectRef idx="1">
            <a:srgbClr val="4472C4"/>
          </a:effectRef>
          <a:fontRef idx="minor">
            <a:sysClr val="windowText" lastClr="000000"/>
          </a:fontRef>
        </p:style>
        <p:txBody>
          <a:bodyPr wrap="square" lIns="68580" tIns="34290" rIns="68580" bIns="34290">
            <a:spAutoFit/>
          </a:bodyPr>
          <a:p>
            <a:pPr defTabSz="456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作者回忆自己记忆中有关灯笼的美好记忆和情节。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3088640" y="1638300"/>
            <a:ext cx="5957570" cy="56070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rgbClr val="4472C4"/>
          </a:lnRef>
          <a:fillRef idx="2">
            <a:srgbClr val="4472C4"/>
          </a:fillRef>
          <a:effectRef idx="1">
            <a:srgbClr val="4472C4"/>
          </a:effectRef>
          <a:fontRef idx="minor">
            <a:sysClr val="windowText" lastClr="000000"/>
          </a:fontRef>
        </p:style>
        <p:txBody>
          <a:bodyPr wrap="square" lIns="68580" tIns="34290" rIns="68580" bIns="34290">
            <a:spAutoFit/>
          </a:bodyPr>
          <a:p>
            <a:pPr defTabSz="456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叙写了小时候喜欢火、光的情景。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126365" y="4455160"/>
            <a:ext cx="3333750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D7D31">
                    <a:lumMod val="20000"/>
                    <a:lumOff val="80000"/>
                  </a:srgbClr>
                </a:solidFill>
              </a14:hiddenFill>
            </a:ext>
          </a:extLst>
        </p:spPr>
        <p:style>
          <a:lnRef idx="1">
            <a:srgbClr val="4472C4"/>
          </a:lnRef>
          <a:fillRef idx="2">
            <a:srgbClr val="4472C4"/>
          </a:fillRef>
          <a:effectRef idx="1">
            <a:srgbClr val="4472C4"/>
          </a:effectRef>
          <a:fontRef idx="minor">
            <a:sysClr val="windowText" lastClr="000000"/>
          </a:fontRef>
        </p:style>
        <p:txBody>
          <a:bodyPr wrap="square" lIns="68580" tIns="34290" rIns="68580" bIns="34290">
            <a:spAutoFit/>
          </a:bodyPr>
          <a:p>
            <a:pPr defTabSz="456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第三部分（</a:t>
            </a:r>
            <a:r>
              <a:rPr lang="en-US" altLang="zh-CN" sz="32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endParaRPr lang="zh-CN" altLang="en-US" sz="32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3319145" y="4455160"/>
            <a:ext cx="5727065" cy="10534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rgbClr val="4472C4"/>
          </a:lnRef>
          <a:fillRef idx="2">
            <a:srgbClr val="4472C4"/>
          </a:fillRef>
          <a:effectRef idx="1">
            <a:srgbClr val="4472C4"/>
          </a:effectRef>
          <a:fontRef idx="minor">
            <a:sysClr val="windowText" lastClr="000000"/>
          </a:fontRef>
        </p:style>
        <p:txBody>
          <a:bodyPr wrap="square" lIns="68580" tIns="34290" rIns="68580" bIns="34290">
            <a:spAutoFit/>
          </a:bodyPr>
          <a:p>
            <a:pPr defTabSz="456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深化主题，抒发了作者强烈的爱国情怀。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03" name="文本框 2"/>
          <p:cNvSpPr txBox="1"/>
          <p:nvPr>
            <p:custDataLst>
              <p:tags r:id="rId7"/>
            </p:custDataLst>
          </p:nvPr>
        </p:nvSpPr>
        <p:spPr>
          <a:xfrm>
            <a:off x="126182" y="660387"/>
            <a:ext cx="2178685" cy="560705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9525">
            <a:noFill/>
          </a:ln>
        </p:spPr>
        <p:txBody>
          <a:bodyPr wrap="none" lIns="68580" tIns="34290" rIns="68580" bIns="34290"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层次结构：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10" grpId="0" bldLvl="0" animBg="1"/>
      <p:bldP spid="10" grpId="1" animBg="1"/>
      <p:bldP spid="11" grpId="0" bldLvl="0" animBg="1"/>
      <p:bldP spid="11" grpId="1" animBg="1"/>
      <p:bldP spid="17" grpId="0" bldLvl="0" animBg="1"/>
      <p:bldP spid="17" grpId="1" animBg="1"/>
      <p:bldP spid="19" grpId="0" bldLvl="0" animBg="1"/>
      <p:bldP spid="1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23850" y="1167130"/>
            <a:ext cx="8467725" cy="4225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这篇散文以《灯笼》为题，记叙了作者早年与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灯笼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相关的一些生活情景，表现了中国旧时代所特有的农村风俗，流露出作者对故乡和亲人的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怀念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之情。作者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由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追忆历史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转而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表现国难现实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，并大声疾呼，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表达了要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与时代同呼吸、共命运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，要做抗日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马前卒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的心愿，抒写了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家国情怀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1285" y="1103630"/>
            <a:ext cx="893000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685800">
              <a:lnSpc>
                <a:spcPct val="12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</a:pPr>
            <a:r>
              <a:rPr lang="en-US" altLang="zh-CN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文章以“</a:t>
            </a:r>
            <a:r>
              <a:rPr lang="zh-CN" altLang="en-US" sz="2800" b="1" kern="10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灯笼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”为</a:t>
            </a:r>
            <a:r>
              <a:rPr lang="zh-CN" altLang="en-US" sz="2800" b="1" kern="10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线索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，叙述了很多零散的故事，陈情于事。从对早年乡村生活的深情，深入到对历史人物和历史事件的激情，深化至做“灯笼下的马前卒”的宏愿。“灯笼”寄托着祖父、母亲等亲人的慈爱和牵挂，也寄托着作者</a:t>
            </a:r>
            <a:r>
              <a:rPr lang="zh-CN" altLang="en-US" sz="2800" b="1" kern="10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对亲人的感激与思念之情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；许多乡情民俗与灯笼结下缘分，给作者留下了很多</a:t>
            </a:r>
            <a:r>
              <a:rPr lang="zh-CN" altLang="en-US" sz="2800" b="1" kern="100" spc="2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美好的回忆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；灯笼能为夜行人指路，温暖他人；灯笼记录着家族历史、岁月的沧桑，</a:t>
            </a:r>
            <a:r>
              <a:rPr lang="zh-CN" altLang="en-US" sz="2800" b="1" kern="100" spc="2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颇具历史况味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；灯笼使作者联想起古代将领挑灯看剑、抗击敌人的情景，激发</a:t>
            </a:r>
            <a:r>
              <a:rPr lang="zh-CN" altLang="en-US" sz="2800" b="1" kern="10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爱国热情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kern="100" spc="23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097" name="文本框 3075"/>
          <p:cNvSpPr txBox="1"/>
          <p:nvPr/>
        </p:nvSpPr>
        <p:spPr>
          <a:xfrm>
            <a:off x="121285" y="458470"/>
            <a:ext cx="46958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归纳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285750" y="77533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187325" y="1687195"/>
            <a:ext cx="604456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吴伯箫（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1906—1982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），原名熙成，散文家、教育家。他的散文常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一枝一叶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的普通事物中深入挖掘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以小见大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引申出深刻的内涵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。代表作主要有《记一辆纺车》《菜园小记》《窑洞风景》等，本文选自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《吴伯箫散文选》。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1890" y="1770380"/>
            <a:ext cx="2556510" cy="3180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4005" y="984885"/>
            <a:ext cx="86131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作者在第一部分叙写小时候喜欢火、光的情景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多余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吗？有什么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430" y="2265680"/>
            <a:ext cx="8613140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丰富了文章内容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，写出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对光明的渴望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增添了情趣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，避免叙述的呆板和结构的单调，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激发读者的阅读兴趣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引出下文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，为下文叙述喜爱灯笼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作铺垫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文本框 3077"/>
          <p:cNvSpPr txBox="1"/>
          <p:nvPr/>
        </p:nvSpPr>
        <p:spPr>
          <a:xfrm>
            <a:off x="34925" y="1052830"/>
            <a:ext cx="90227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批注并思考综合运用多种表达方式的作用。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微信公众号：初中语文匠"/>
          <p:cNvSpPr txBox="1"/>
          <p:nvPr>
            <p:custDataLst>
              <p:tags r:id="rId1"/>
            </p:custDataLst>
          </p:nvPr>
        </p:nvSpPr>
        <p:spPr>
          <a:xfrm>
            <a:off x="151765" y="2258695"/>
            <a:ext cx="8841105" cy="30232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第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段开头说：“虽不像扑灯蛾，爱光明而至焚身，小孩子喜欢火，喜欢亮光，却仿佛是天性。”是</a:t>
            </a:r>
            <a:r>
              <a:rPr lang="zh-CN" altLang="en-US" sz="3200" b="1" u="sng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r>
              <a:rPr lang="en-US" altLang="zh-CN" sz="3200" b="1" u="sng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。接下来说“放在暗屋子里就哭的宝儿，点亮了灯哭声就止住了”，是</a:t>
            </a:r>
            <a:r>
              <a:rPr lang="zh-CN" altLang="en-US" sz="3200" b="1" u="sng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r>
              <a:rPr lang="en-US" altLang="zh-CN" sz="3200" b="1" u="sng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0550" y="3893820"/>
            <a:ext cx="11518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议论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3225" y="4592955"/>
            <a:ext cx="1210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叙述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9880" y="5281930"/>
            <a:ext cx="4572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叙议结合，十分自然。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34645" y="1371600"/>
            <a:ext cx="8483600" cy="37617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段叙述早年乡村“灯笼”的一个个影像，末了说：“真的，灯笼的缘结得太多了，记忆的网里挤着的就都是。”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这是</a:t>
            </a:r>
            <a:r>
              <a:rPr lang="zh-CN" altLang="en-US" sz="32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，既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总结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这一段的内容，又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表明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脑中相关记忆之丰满，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表达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一种怀念的情感。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50560" y="2961005"/>
            <a:ext cx="1195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议论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53670" y="1285875"/>
            <a:ext cx="885825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段叙述祖父外出半夜回家的情景，最后说：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那种熙熙然庭院的静穆，是一辈子思慕着的。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这是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，如前所述，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静穆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写出了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思慕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抒发了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深厚的情感。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2665" y="2915285"/>
            <a:ext cx="1252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抒情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5175" y="2915285"/>
            <a:ext cx="2028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环境氛围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17195" y="1536700"/>
            <a:ext cx="830897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段在叙述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塞外点兵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 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吹角连营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 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将军在挑灯看剑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及历史上几位保家卫国将领之后，顺势发出誓言：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你听，正萧萧班马鸣也，我愿就是那灯笼下的马前卒。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这是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，抒发情感，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表明心愿。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1920" y="4592955"/>
            <a:ext cx="1238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议论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97535" y="1906270"/>
            <a:ext cx="764603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最后一段是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，顺承上一段的意思进一步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抒情明志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，强化了课文的主题，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提升了思想境界。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20975" y="2039620"/>
            <a:ext cx="1252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议论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600710"/>
            <a:ext cx="9144000" cy="588137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376670" y="5919470"/>
            <a:ext cx="261112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664845"/>
            <a:ext cx="9144000" cy="54819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04610" y="5546725"/>
            <a:ext cx="247142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507154"/>
            <a:ext cx="9144000" cy="51477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979930"/>
            <a:ext cx="9144000" cy="3790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280" y="2222500"/>
            <a:ext cx="8915400" cy="289179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600" b="1"/>
              <a:t>①</a:t>
            </a:r>
            <a:r>
              <a:rPr lang="zh-CN" altLang="en-US" sz="2600" b="1"/>
              <a:t>语言特点上，</a:t>
            </a:r>
            <a:r>
              <a:rPr lang="zh-CN" altLang="en-US" sz="2600" b="1">
                <a:solidFill>
                  <a:srgbClr val="FF0000"/>
                </a:solidFill>
              </a:rPr>
              <a:t>都大量使用短句使语言节奏明快</a:t>
            </a:r>
            <a:r>
              <a:rPr lang="zh-CN" altLang="en-US" sz="2600" b="1"/>
              <a:t>，如</a:t>
            </a:r>
            <a:r>
              <a:rPr lang="en-US" altLang="zh-CN" sz="2600" b="1"/>
              <a:t>《</a:t>
            </a:r>
            <a:r>
              <a:rPr lang="zh-CN" altLang="en-US" sz="2600" b="1"/>
              <a:t>灯笼</a:t>
            </a:r>
            <a:r>
              <a:rPr lang="en-US" altLang="zh-CN" sz="2600" b="1"/>
              <a:t>》</a:t>
            </a:r>
            <a:r>
              <a:rPr lang="zh-CN" altLang="en-US" sz="2600" b="1"/>
              <a:t>中第二段“坡野里想起跳跳的磷火，村边社戏台下想起闹嚷嚷的观众、花生篮、冰糖葫芦，台上的小丑、花脸、</a:t>
            </a:r>
            <a:r>
              <a:rPr lang="en-US" altLang="zh-CN" sz="2600" b="1"/>
              <a:t>《</a:t>
            </a:r>
            <a:r>
              <a:rPr lang="zh-CN" altLang="en-US" sz="2600" b="1"/>
              <a:t>司马懿探山</a:t>
            </a:r>
            <a:r>
              <a:rPr lang="en-US" altLang="zh-CN" sz="2600" b="1"/>
              <a:t>》”</a:t>
            </a:r>
            <a:r>
              <a:rPr lang="zh-CN" altLang="en-US" sz="2600" b="1"/>
              <a:t>；</a:t>
            </a:r>
            <a:r>
              <a:rPr lang="en-US" altLang="zh-CN" sz="2600" b="1"/>
              <a:t>《</a:t>
            </a:r>
            <a:r>
              <a:rPr lang="zh-CN" altLang="en-US" sz="2600" b="1"/>
              <a:t>马</a:t>
            </a:r>
            <a:r>
              <a:rPr lang="en-US" altLang="zh-CN" sz="2600" b="1"/>
              <a:t>》</a:t>
            </a:r>
            <a:r>
              <a:rPr lang="zh-CN" altLang="en-US" sz="2600" b="1"/>
              <a:t>中</a:t>
            </a:r>
            <a:r>
              <a:rPr lang="en-US" altLang="zh-CN" sz="2600" b="1">
                <a:sym typeface="+mn-ea"/>
              </a:rPr>
              <a:t>“</a:t>
            </a:r>
            <a:r>
              <a:rPr lang="zh-CN" altLang="en-US" sz="2600" b="1"/>
              <a:t>穿了单衣，戴着箬笠，骑马去看戚友，在途中，偶尔河边停步，攀着柳条，乘乘凉，顺便也数数清流的游鱼”；都引用大量典故，化用古诗词，使语言典雅。如“雪夜入蔡”、“徐庶走马荐诸葛”等。</a:t>
            </a:r>
            <a:endParaRPr lang="zh-CN" altLang="en-US" sz="2600" b="1"/>
          </a:p>
        </p:txBody>
      </p:sp>
      <p:sp>
        <p:nvSpPr>
          <p:cNvPr id="5" name="文本框 4"/>
          <p:cNvSpPr txBox="1"/>
          <p:nvPr/>
        </p:nvSpPr>
        <p:spPr>
          <a:xfrm>
            <a:off x="81280" y="5187315"/>
            <a:ext cx="8915400" cy="89154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主旨表达上，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都表达了对往事的怀念，对家乡的热爱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；都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上升到了家国情怀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507154"/>
            <a:ext cx="9144000" cy="51477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979930"/>
            <a:ext cx="9173845" cy="3883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9885" y="2200910"/>
            <a:ext cx="8546465" cy="209169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在行文结构上，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灯笼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由火写起，引出灯笼；结尾由“燎原的一把烈火”结束，升华主旨：中间穿插回忆和联想的内容；首尾圆合，卒章显志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马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从“孩提时候，我就喜欢了马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写起，以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那就是我所喜欢的马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结束，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借马抒发家国情怀，首尾呼应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885" y="4399280"/>
            <a:ext cx="854646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600" b="1"/>
              <a:t>④</a:t>
            </a:r>
            <a:r>
              <a:rPr lang="zh-CN" altLang="en-US" sz="2600" b="1"/>
              <a:t>在表达方式上，</a:t>
            </a:r>
            <a:r>
              <a:rPr lang="zh-CN" altLang="en-US" sz="2600" b="1">
                <a:solidFill>
                  <a:srgbClr val="FF0000"/>
                </a:solidFill>
              </a:rPr>
              <a:t>都综合使用了记叙、描写、抒情、议论</a:t>
            </a:r>
            <a:r>
              <a:rPr lang="zh-CN" altLang="en-US" sz="2600" b="1"/>
              <a:t>等表达方式，</a:t>
            </a:r>
            <a:r>
              <a:rPr lang="zh-CN" altLang="en-US" sz="2600" b="1">
                <a:solidFill>
                  <a:srgbClr val="FF0000"/>
                </a:solidFill>
              </a:rPr>
              <a:t>既营造了感人的意境，又抒发了强烈的情感</a:t>
            </a:r>
            <a:r>
              <a:rPr lang="zh-CN" altLang="en-US" sz="2600" b="1"/>
              <a:t>。</a:t>
            </a:r>
            <a:endParaRPr lang="zh-CN" altLang="en-US" sz="2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67715" y="43561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67715" y="1156970"/>
            <a:ext cx="4866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514350"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给下列红色字标注读音。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微信公众号：初中语文匠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65480" y="1831340"/>
            <a:ext cx="8181975" cy="4008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p>
            <a:pPr>
              <a:lnSpc>
                <a:spcPct val="20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焚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身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神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龛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讼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吠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斡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旋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静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穆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锵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然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褪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色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幽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悄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燎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原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宵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惘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司马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懿  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熙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熙然 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骠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姚 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马前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卒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endParaRPr lang="zh-CN" altLang="en-US" sz="3200" b="1" dirty="0">
              <a:solidFill>
                <a:sysClr val="windowText" lastClr="000000">
                  <a:lumMod val="95000"/>
                  <a:lumOff val="5000"/>
                </a:sys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萧萧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班马鸣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微信公众号：初中语文匠"/>
          <p:cNvSpPr txBox="1"/>
          <p:nvPr>
            <p:custDataLst>
              <p:tags r:id="rId3"/>
            </p:custDataLst>
          </p:nvPr>
        </p:nvSpPr>
        <p:spPr>
          <a:xfrm>
            <a:off x="3526155" y="1755140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sòng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微信公众号：初中语文匠"/>
          <p:cNvSpPr txBox="1"/>
          <p:nvPr>
            <p:custDataLst>
              <p:tags r:id="rId4"/>
            </p:custDataLst>
          </p:nvPr>
        </p:nvSpPr>
        <p:spPr>
          <a:xfrm>
            <a:off x="6257925" y="1755140"/>
            <a:ext cx="9188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wò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微信公众号：初中语文匠"/>
          <p:cNvSpPr txBox="1"/>
          <p:nvPr>
            <p:custDataLst>
              <p:tags r:id="rId5"/>
            </p:custDataLst>
          </p:nvPr>
        </p:nvSpPr>
        <p:spPr>
          <a:xfrm>
            <a:off x="7623810" y="2740025"/>
            <a:ext cx="152019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w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ng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微信公众号：初中语文匠"/>
          <p:cNvSpPr txBox="1"/>
          <p:nvPr>
            <p:custDataLst>
              <p:tags r:id="rId6"/>
            </p:custDataLst>
          </p:nvPr>
        </p:nvSpPr>
        <p:spPr>
          <a:xfrm>
            <a:off x="2059940" y="1755140"/>
            <a:ext cx="146621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k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微信公众号：初中语文匠"/>
          <p:cNvSpPr txBox="1"/>
          <p:nvPr>
            <p:custDataLst>
              <p:tags r:id="rId7"/>
            </p:custDataLst>
          </p:nvPr>
        </p:nvSpPr>
        <p:spPr>
          <a:xfrm>
            <a:off x="5202555" y="1755140"/>
            <a:ext cx="9188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fèi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0" name="微信公众号：初中语文匠"/>
          <p:cNvSpPr txBox="1"/>
          <p:nvPr>
            <p:custDataLst>
              <p:tags r:id="rId8"/>
            </p:custDataLst>
          </p:nvPr>
        </p:nvSpPr>
        <p:spPr>
          <a:xfrm>
            <a:off x="7928610" y="1755140"/>
            <a:ext cx="9188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mù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1" name="微信公众号：初中语文匠"/>
          <p:cNvSpPr txBox="1"/>
          <p:nvPr>
            <p:custDataLst>
              <p:tags r:id="rId9"/>
            </p:custDataLst>
          </p:nvPr>
        </p:nvSpPr>
        <p:spPr>
          <a:xfrm>
            <a:off x="382270" y="2740025"/>
            <a:ext cx="150177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qi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ng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3" name="微信公众号：初中语文匠"/>
          <p:cNvSpPr txBox="1"/>
          <p:nvPr>
            <p:custDataLst>
              <p:tags r:id="rId10"/>
            </p:custDataLst>
          </p:nvPr>
        </p:nvSpPr>
        <p:spPr>
          <a:xfrm>
            <a:off x="1884045" y="2740025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tuì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微信公众号：初中语文匠"/>
          <p:cNvSpPr txBox="1"/>
          <p:nvPr>
            <p:custDataLst>
              <p:tags r:id="rId11"/>
            </p:custDataLst>
          </p:nvPr>
        </p:nvSpPr>
        <p:spPr>
          <a:xfrm>
            <a:off x="4714875" y="2740025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li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5" name="微信公众号：初中语文匠"/>
          <p:cNvSpPr txBox="1"/>
          <p:nvPr>
            <p:custDataLst>
              <p:tags r:id="rId12"/>
            </p:custDataLst>
          </p:nvPr>
        </p:nvSpPr>
        <p:spPr>
          <a:xfrm>
            <a:off x="2442210" y="3724910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xī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7" name="微信公众号：初中语文匠"/>
          <p:cNvSpPr txBox="1"/>
          <p:nvPr>
            <p:custDataLst>
              <p:tags r:id="rId13"/>
            </p:custDataLst>
          </p:nvPr>
        </p:nvSpPr>
        <p:spPr>
          <a:xfrm>
            <a:off x="7305040" y="3789680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zú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微信公众号：初中语文匠"/>
          <p:cNvSpPr txBox="1"/>
          <p:nvPr>
            <p:custDataLst>
              <p:tags r:id="rId14"/>
            </p:custDataLst>
          </p:nvPr>
        </p:nvSpPr>
        <p:spPr>
          <a:xfrm>
            <a:off x="278130" y="1755140"/>
            <a:ext cx="146621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fén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微信公众号：初中语文匠"/>
          <p:cNvSpPr txBox="1"/>
          <p:nvPr>
            <p:custDataLst>
              <p:tags r:id="rId15"/>
            </p:custDataLst>
          </p:nvPr>
        </p:nvSpPr>
        <p:spPr>
          <a:xfrm>
            <a:off x="3299460" y="2740025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qi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微信公众号：初中语文匠"/>
          <p:cNvSpPr txBox="1"/>
          <p:nvPr>
            <p:custDataLst>
              <p:tags r:id="rId16"/>
            </p:custDataLst>
          </p:nvPr>
        </p:nvSpPr>
        <p:spPr>
          <a:xfrm>
            <a:off x="6412865" y="2740025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xi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微信公众号：初中语文匠"/>
          <p:cNvSpPr txBox="1"/>
          <p:nvPr>
            <p:custDataLst>
              <p:tags r:id="rId17"/>
            </p:custDataLst>
          </p:nvPr>
        </p:nvSpPr>
        <p:spPr>
          <a:xfrm>
            <a:off x="1104265" y="3724910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yì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" name="微信公众号：初中语文匠"/>
          <p:cNvSpPr txBox="1"/>
          <p:nvPr>
            <p:custDataLst>
              <p:tags r:id="rId18"/>
            </p:custDataLst>
          </p:nvPr>
        </p:nvSpPr>
        <p:spPr>
          <a:xfrm>
            <a:off x="4910455" y="3724910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微信公众号：初中语文匠"/>
          <p:cNvSpPr txBox="1"/>
          <p:nvPr>
            <p:custDataLst>
              <p:tags r:id="rId19"/>
            </p:custDataLst>
          </p:nvPr>
        </p:nvSpPr>
        <p:spPr>
          <a:xfrm>
            <a:off x="767715" y="4644390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xi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4" grpId="0"/>
      <p:bldP spid="14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3" grpId="0"/>
      <p:bldP spid="43" grpId="1"/>
      <p:bldP spid="44" grpId="0"/>
      <p:bldP spid="44" grpId="1"/>
      <p:bldP spid="45" grpId="0"/>
      <p:bldP spid="45" grpId="1"/>
      <p:bldP spid="47" grpId="0"/>
      <p:bldP spid="47" grpId="1"/>
      <p:bldP spid="15" grpId="0"/>
      <p:bldP spid="15" grpId="1"/>
      <p:bldP spid="16" grpId="0"/>
      <p:bldP spid="16" grpId="1"/>
      <p:bldP spid="18" grpId="0"/>
      <p:bldP spid="18" grpId="1"/>
      <p:bldP spid="19" grpId="0"/>
      <p:bldP spid="19" grpId="1"/>
      <p:bldP spid="20" grpId="0"/>
      <p:bldP spid="20" grpId="1"/>
      <p:bldP spid="27" grpId="0"/>
      <p:bldP spid="27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文本框 3077"/>
          <p:cNvSpPr txBox="1"/>
          <p:nvPr/>
        </p:nvSpPr>
        <p:spPr>
          <a:xfrm>
            <a:off x="34925" y="1052830"/>
            <a:ext cx="902271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作者曾自述其一贯的写作模式：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一个人是会凭借了点点滴滴的物什，憧憬到一大堆悠远陈旧的事上去的。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 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思考讨论：《灯笼》一文是怎样体现这种写作模式的？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3770" y="3898900"/>
            <a:ext cx="1988820" cy="583565"/>
          </a:xfrm>
          <a:prstGeom prst="rect">
            <a:avLst/>
          </a:prstGeom>
          <a:solidFill>
            <a:srgbClr val="FDF731">
              <a:alpha val="50000"/>
            </a:srgbClr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以小见大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: 圆角 5"/>
          <p:cNvSpPr/>
          <p:nvPr>
            <p:custDataLst>
              <p:tags r:id="rId1"/>
            </p:custDataLst>
          </p:nvPr>
        </p:nvSpPr>
        <p:spPr>
          <a:xfrm>
            <a:off x="179070" y="455930"/>
            <a:ext cx="1778635" cy="601345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C8D6EF"/>
            </a:solidFill>
            <a:prstDash val="dash"/>
          </a:ln>
          <a:effectLst/>
        </p:spPr>
        <p:txBody>
          <a:bodyPr lIns="68580" tIns="34290" rIns="68580" bIns="34290" anchor="ctr"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pc="-22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事物</a:t>
            </a:r>
            <a:r>
              <a:rPr lang="zh-CN" altLang="en-US" sz="3200" b="1" spc="-225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之</a:t>
            </a:r>
            <a:r>
              <a:rPr lang="zh-CN" altLang="en-US" sz="3200" b="1" spc="-225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小</a:t>
            </a:r>
            <a:endParaRPr lang="zh-CN" altLang="en-US" sz="3200" b="1" spc="-225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</p:txBody>
      </p:sp>
      <p:sp>
        <p:nvSpPr>
          <p:cNvPr id="10" name="矩形: 圆角 9"/>
          <p:cNvSpPr/>
          <p:nvPr>
            <p:custDataLst>
              <p:tags r:id="rId2"/>
            </p:custDataLst>
          </p:nvPr>
        </p:nvSpPr>
        <p:spPr>
          <a:xfrm>
            <a:off x="179070" y="2002790"/>
            <a:ext cx="1778635" cy="60198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C8D6EF"/>
            </a:solidFill>
            <a:prstDash val="dash"/>
          </a:ln>
          <a:effectLst/>
        </p:spPr>
        <p:txBody>
          <a:bodyPr lIns="68580" tIns="34290" rIns="68580" bIns="34290" anchor="ctr"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pc="-22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人物</a:t>
            </a:r>
            <a:r>
              <a:rPr lang="zh-CN" altLang="en-US" sz="3200" b="1" spc="-225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之</a:t>
            </a:r>
            <a:r>
              <a:rPr lang="zh-CN" altLang="en-US" sz="3200" b="1" spc="-225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小</a:t>
            </a:r>
            <a:endParaRPr lang="zh-CN" altLang="en-US" sz="3200" b="1" spc="-225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</p:txBody>
      </p:sp>
      <p:sp>
        <p:nvSpPr>
          <p:cNvPr id="13" name="矩形: 圆角 12"/>
          <p:cNvSpPr/>
          <p:nvPr>
            <p:custDataLst>
              <p:tags r:id="rId3"/>
            </p:custDataLst>
          </p:nvPr>
        </p:nvSpPr>
        <p:spPr>
          <a:xfrm>
            <a:off x="123190" y="3930650"/>
            <a:ext cx="2162810" cy="60071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C8D6EF"/>
            </a:solidFill>
            <a:prstDash val="dash"/>
          </a:ln>
          <a:effectLst/>
        </p:spPr>
        <p:txBody>
          <a:bodyPr lIns="68580" tIns="34290" rIns="68580" bIns="34290" anchor="ctr"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pc="-22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事件</a:t>
            </a:r>
            <a:r>
              <a:rPr lang="zh-CN" altLang="en-US" sz="3200" b="1" spc="-225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的</a:t>
            </a:r>
            <a:r>
              <a:rPr lang="zh-CN" altLang="en-US" sz="3200" b="1" spc="-225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细碎</a:t>
            </a:r>
            <a:endParaRPr lang="zh-CN" altLang="en-US" sz="3200" b="1" spc="-225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</p:txBody>
      </p:sp>
      <p:sp>
        <p:nvSpPr>
          <p:cNvPr id="16" name="矩形: 圆角 15"/>
          <p:cNvSpPr/>
          <p:nvPr>
            <p:custDataLst>
              <p:tags r:id="rId4"/>
            </p:custDataLst>
          </p:nvPr>
        </p:nvSpPr>
        <p:spPr>
          <a:xfrm>
            <a:off x="177800" y="5759450"/>
            <a:ext cx="2117725" cy="60071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C8D6EF"/>
            </a:solidFill>
            <a:prstDash val="dash"/>
          </a:ln>
          <a:effectLst/>
        </p:spPr>
        <p:txBody>
          <a:bodyPr lIns="68580" tIns="34290" rIns="68580" bIns="34290" anchor="ctr"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pc="-22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情感</a:t>
            </a:r>
            <a:r>
              <a:rPr lang="zh-CN" altLang="en-US" sz="3200" b="1" spc="-225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的</a:t>
            </a:r>
            <a:r>
              <a:rPr lang="zh-CN" altLang="en-US" sz="3200" b="1" spc="-225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细微</a:t>
            </a:r>
            <a:endParaRPr lang="zh-CN" altLang="en-US" sz="3200" b="1" spc="-225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286000" y="219075"/>
            <a:ext cx="6800850" cy="93027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p>
            <a:pPr>
              <a:defRPr/>
            </a:pPr>
            <a:r>
              <a:rPr lang="en-US" altLang="zh-CN" sz="2800" b="1" spc="-22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spc="-22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“灯笼”，可以说是作者早年乡村生活中的一个微小事物。</a:t>
            </a:r>
            <a:endParaRPr lang="zh-CN" altLang="en-US" sz="2800" b="1" spc="-22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286000" y="1530985"/>
            <a:ext cx="6800850" cy="136080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  <a:sym typeface="宋体" panose="02010600030101010101" pitchFamily="2" charset="-122"/>
              </a:rPr>
              <a:t>    </a:t>
            </a:r>
            <a:r>
              <a:rPr lang="zh-CN" altLang="en-US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  <a:sym typeface="宋体" panose="02010600030101010101" pitchFamily="2" charset="-122"/>
              </a:rPr>
              <a:t>文中的现实人物也是一些微末之人，作者重点描写了祖父、母亲等，其人其事都湮没在时间的尘埃中。</a:t>
            </a:r>
            <a:endParaRPr lang="zh-CN" altLang="en-US" sz="2800" b="1" spc="-225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2524760" y="3335020"/>
            <a:ext cx="6562725" cy="17919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p>
            <a:pPr defTabSz="342900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如“三家村的犬吠，村中老头呵狗的声音”“村边社戏台下</a:t>
            </a:r>
            <a:r>
              <a:rPr lang="en-US" altLang="zh-CN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……</a:t>
            </a:r>
            <a:r>
              <a:rPr lang="zh-CN" altLang="en-US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闹嚷嚷的观众，花生篮，冰糖葫芦”，</a:t>
            </a:r>
            <a:r>
              <a:rPr lang="en-US" altLang="zh-CN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去看庆丰酒店的跑马灯”等，都是细碎之事。</a:t>
            </a:r>
            <a:endParaRPr lang="zh-CN" altLang="en-US" sz="2800" b="1" spc="-225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2523490" y="5379085"/>
            <a:ext cx="6563360" cy="136080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  <a:sym typeface="宋体" panose="02010600030101010101" pitchFamily="2" charset="-122"/>
              </a:rPr>
              <a:t>    </a:t>
            </a:r>
            <a:r>
              <a:rPr lang="zh-CN" altLang="en-US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  <a:sym typeface="宋体" panose="02010600030101010101" pitchFamily="2" charset="-122"/>
              </a:rPr>
              <a:t>抒情的切入点小，由小到大，需要从细小的事物中体会出一些温暖的爱、由衷的喜、不可遏制的神往等。</a:t>
            </a:r>
            <a:endParaRPr lang="zh-CN" altLang="en-US" sz="2800" b="1" spc="-225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10" grpId="0" bldLvl="0" animBg="1"/>
      <p:bldP spid="10" grpId="1" animBg="1"/>
      <p:bldP spid="13" grpId="0" bldLvl="0" animBg="1"/>
      <p:bldP spid="13" grpId="1" animBg="1"/>
      <p:bldP spid="16" grpId="0" bldLvl="0" animBg="1"/>
      <p:bldP spid="16" grpId="1" animBg="1"/>
      <p:bldP spid="5" grpId="0"/>
      <p:bldP spid="5" grpId="1"/>
      <p:bldP spid="6" grpId="0"/>
      <p:bldP spid="6" grpId="1"/>
      <p:bldP spid="18" grpId="0"/>
      <p:bldP spid="18" grpId="1"/>
      <p:bldP spid="19" grpId="0"/>
      <p:bldP spid="19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304165" y="1917700"/>
            <a:ext cx="8525510" cy="228409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一家一村</a:t>
            </a:r>
            <a:r>
              <a:rPr lang="en-US" altLang="zh-CN" sz="3200" b="1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延及</a:t>
            </a:r>
            <a:r>
              <a:rPr lang="en-US" altLang="zh-CN" sz="32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天下，由一时一事</a:t>
            </a:r>
            <a:r>
              <a:rPr lang="en-US" altLang="zh-CN" sz="3200" b="1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延及</a:t>
            </a:r>
            <a:r>
              <a:rPr lang="en-US" altLang="zh-CN" sz="32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历史，由个人</a:t>
            </a:r>
            <a:r>
              <a:rPr lang="en-US" altLang="zh-CN" sz="3200" b="1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延及</a:t>
            </a:r>
            <a:r>
              <a:rPr lang="en-US" altLang="zh-CN" sz="32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社会，最后所述</a:t>
            </a:r>
            <a:r>
              <a:rPr lang="en-US" altLang="zh-CN" sz="3200" b="1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国家之事</a:t>
            </a:r>
            <a:r>
              <a:rPr lang="en-US" altLang="zh-CN" sz="32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、所抒</a:t>
            </a:r>
            <a:r>
              <a:rPr lang="en-US" altLang="zh-CN" sz="3200" b="1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壮烈之情</a:t>
            </a:r>
            <a:r>
              <a:rPr lang="en-US" altLang="zh-CN" sz="32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，才是作者真正的写作主旨。</a:t>
            </a:r>
            <a:endParaRPr lang="en-US" altLang="zh-CN" sz="3200" b="1" err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2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32105" y="1487170"/>
            <a:ext cx="8697595" cy="4225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就是以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小题材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大主题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小题材，可以是日常生活中的一件小事、一个细节，也可以是一件小物品、一只小动物、一个小人物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大主题，可以是一个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具有普遍意义的哲学思想，也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可以是对人类社会的繁衍、发展具有重要意义的道德或情感。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97" name="文本框 3075"/>
          <p:cNvSpPr txBox="1"/>
          <p:nvPr/>
        </p:nvSpPr>
        <p:spPr>
          <a:xfrm>
            <a:off x="332105" y="66802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91185" y="1021080"/>
            <a:ext cx="796163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运用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手法时，需要注意：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①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之间要有紧密联系，也就是说借助所描绘的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要能看到所要表达的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②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要尽可能把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描写得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详细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一点儿、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生动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一点儿，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给人留下深刻的印象；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③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要巧妙地将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点出来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表现文章主旨。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173990" y="99758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1883410"/>
            <a:ext cx="9145270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729404"/>
            <a:ext cx="9144000" cy="514773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283960" y="5334000"/>
            <a:ext cx="261112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24701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1755" y="934085"/>
            <a:ext cx="4866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514350"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根据释义明确词语。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10"/>
          <p:cNvSpPr txBox="1"/>
          <p:nvPr/>
        </p:nvSpPr>
        <p:spPr>
          <a:xfrm>
            <a:off x="1318248" y="1582865"/>
            <a:ext cx="6913879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调停，调解。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11"/>
          <p:cNvSpPr txBox="1"/>
          <p:nvPr/>
        </p:nvSpPr>
        <p:spPr>
          <a:xfrm>
            <a:off x="1318431" y="2072326"/>
            <a:ext cx="5664835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安静庄严。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2"/>
          <p:cNvSpPr txBox="1"/>
          <p:nvPr/>
        </p:nvSpPr>
        <p:spPr>
          <a:xfrm>
            <a:off x="1317772" y="2540277"/>
            <a:ext cx="6658304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思念（自己敬仰的人）。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13"/>
          <p:cNvSpPr txBox="1"/>
          <p:nvPr/>
        </p:nvSpPr>
        <p:spPr>
          <a:xfrm>
            <a:off x="1317772" y="3087563"/>
            <a:ext cx="7054227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惆怅迷惘，心里有事，没精打采。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86" y="3047527"/>
            <a:ext cx="14544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怅惘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786" y="2539841"/>
            <a:ext cx="14544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思慕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786" y="2032155"/>
            <a:ext cx="14544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静穆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262" y="1555742"/>
            <a:ext cx="14544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斡旋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13786" y="3555213"/>
            <a:ext cx="14544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幽悄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13786" y="4068934"/>
            <a:ext cx="14544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褪色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2" name="Text Box 13"/>
          <p:cNvSpPr txBox="1"/>
          <p:nvPr/>
        </p:nvSpPr>
        <p:spPr>
          <a:xfrm>
            <a:off x="1317772" y="3564237"/>
            <a:ext cx="6421154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幽深寂静。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13"/>
          <p:cNvSpPr txBox="1"/>
          <p:nvPr/>
        </p:nvSpPr>
        <p:spPr>
          <a:xfrm>
            <a:off x="1318260" y="4081145"/>
            <a:ext cx="7767955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比喻某种情景、意识、本色等逐渐淡漠以至忘记。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Box 10"/>
          <p:cNvSpPr txBox="1"/>
          <p:nvPr/>
        </p:nvSpPr>
        <p:spPr>
          <a:xfrm>
            <a:off x="1695597" y="4571969"/>
            <a:ext cx="6913879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温和欢乐的样子。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11"/>
          <p:cNvSpPr txBox="1"/>
          <p:nvPr/>
        </p:nvSpPr>
        <p:spPr>
          <a:xfrm>
            <a:off x="2127421" y="5579590"/>
            <a:ext cx="5664835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指为人处世的方法、道理和经验。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400" y="5559425"/>
            <a:ext cx="251206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人情世故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400" y="5052060"/>
            <a:ext cx="210185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马前卒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035" y="4575175"/>
            <a:ext cx="183896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熙熙然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5" name="Text Box 10"/>
          <p:cNvSpPr txBox="1"/>
          <p:nvPr/>
        </p:nvSpPr>
        <p:spPr>
          <a:xfrm>
            <a:off x="1745762" y="5055839"/>
            <a:ext cx="6913879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比喻没有目的地为人奔走效力的人。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  <p:bldP spid="3" grpId="0"/>
      <p:bldP spid="3" grpId="1"/>
      <p:bldP spid="7" grpId="1"/>
      <p:bldP spid="16" grpId="1"/>
      <p:bldP spid="17" grpId="1"/>
      <p:bldP spid="18" grpId="1"/>
      <p:bldP spid="19" grpId="1"/>
      <p:bldP spid="20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7" grpId="1"/>
      <p:bldP spid="28" grpId="1"/>
      <p:bldP spid="29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2053"/>
          <p:cNvSpPr txBox="1"/>
          <p:nvPr/>
        </p:nvSpPr>
        <p:spPr>
          <a:xfrm>
            <a:off x="2158365" y="730250"/>
            <a:ext cx="4829175" cy="82994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课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灯笼</a:t>
            </a:r>
            <a:r>
              <a:rPr lang="en-US" altLang="zh-CN" sz="4800" b="1" baseline="30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*</a:t>
            </a:r>
            <a:endParaRPr lang="en-US" altLang="zh-CN" sz="4800" b="1" baseline="30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6" name="文本框 2055"/>
          <p:cNvSpPr txBox="1"/>
          <p:nvPr/>
        </p:nvSpPr>
        <p:spPr>
          <a:xfrm>
            <a:off x="251460" y="1747838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直接连接符 2056"/>
          <p:cNvSpPr/>
          <p:nvPr/>
        </p:nvSpPr>
        <p:spPr>
          <a:xfrm>
            <a:off x="315913" y="2577465"/>
            <a:ext cx="7993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9" name="文本框 3077"/>
          <p:cNvSpPr txBox="1"/>
          <p:nvPr/>
        </p:nvSpPr>
        <p:spPr>
          <a:xfrm>
            <a:off x="121285" y="2765425"/>
            <a:ext cx="9022715" cy="3081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认知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灯笼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的民俗意义、文化价值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，体会作者对灯笼的情感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领会作者与时代同呼吸、共命运的担当精神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体会以小见大的写法，品味本文的语言，分析多种表达方式综合运用的语言效果。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文本框 3077"/>
          <p:cNvSpPr txBox="1"/>
          <p:nvPr/>
        </p:nvSpPr>
        <p:spPr>
          <a:xfrm>
            <a:off x="0" y="309245"/>
            <a:ext cx="9022715" cy="5996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阅读课文，思考下列问题：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文章围绕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灯笼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回忆和联想了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？分别表达了作者怎样的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精读</a:t>
            </a:r>
            <a:r>
              <a:rPr lang="en-US" altLang="zh-CN" sz="3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en-US" altLang="zh-CN" sz="3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段，说说作者在内容上是怎样表达家国情怀的？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灯笼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为题有什么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作者在第一部分叙写小时候喜欢火、光的情景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吗？有什么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批注并思考综合运用多种表达方式的作用。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《灯笼》是怎样体现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以小见大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993775"/>
            <a:ext cx="9187180" cy="49034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608965"/>
            <a:ext cx="9144000" cy="54444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595120" y="33305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endParaRPr lang="zh-CN" altLang="en-US" sz="1600"/>
          </a:p>
        </p:txBody>
      </p:sp>
      <p:sp>
        <p:nvSpPr>
          <p:cNvPr id="2" name="文本框 1"/>
          <p:cNvSpPr txBox="1"/>
          <p:nvPr/>
        </p:nvSpPr>
        <p:spPr>
          <a:xfrm>
            <a:off x="1827530" y="210502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endParaRPr lang="zh-CN" altLang="en-US" sz="16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" y="1012825"/>
            <a:ext cx="9006840" cy="50539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AS_UNIQUEID" val="1720"/>
</p:tagLst>
</file>

<file path=ppt/tags/tag101.xml><?xml version="1.0" encoding="utf-8"?>
<p:tagLst xmlns:p="http://schemas.openxmlformats.org/presentationml/2006/main">
  <p:tag name="AS_UNIQUEID" val="1721"/>
</p:tagLst>
</file>

<file path=ppt/tags/tag102.xml><?xml version="1.0" encoding="utf-8"?>
<p:tagLst xmlns:p="http://schemas.openxmlformats.org/presentationml/2006/main">
  <p:tag name="AS_UNIQUEID" val="1722"/>
</p:tagLst>
</file>

<file path=ppt/tags/tag103.xml><?xml version="1.0" encoding="utf-8"?>
<p:tagLst xmlns:p="http://schemas.openxmlformats.org/presentationml/2006/main">
  <p:tag name="AS_UNIQUEID" val="173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AS_UNIQUEID" val="4"/>
  <p:tag name="KSO_WM_BEAUTIFY_FLAG" val=""/>
</p:tagLst>
</file>

<file path=ppt/tags/tag65.xml><?xml version="1.0" encoding="utf-8"?>
<p:tagLst xmlns:p="http://schemas.openxmlformats.org/presentationml/2006/main">
  <p:tag name="KSO_WM_FULL_TEXT_BEAUTIFY_COPY_ID" val="11"/>
</p:tagLst>
</file>

<file path=ppt/tags/tag66.xml><?xml version="1.0" encoding="utf-8"?>
<p:tagLst xmlns:p="http://schemas.openxmlformats.org/presentationml/2006/main">
  <p:tag name="KSO_WM_FULL_TEXT_BEAUTIFY_COPY_ID" val="2"/>
</p:tagLst>
</file>

<file path=ppt/tags/tag67.xml><?xml version="1.0" encoding="utf-8"?>
<p:tagLst xmlns:p="http://schemas.openxmlformats.org/presentationml/2006/main">
  <p:tag name="KSO_WM_FULL_TEXT_BEAUTIFY_COPY_ID" val="36"/>
</p:tagLst>
</file>

<file path=ppt/tags/tag68.xml><?xml version="1.0" encoding="utf-8"?>
<p:tagLst xmlns:p="http://schemas.openxmlformats.org/presentationml/2006/main">
  <p:tag name="KSO_WM_FULL_TEXT_BEAUTIFY_COPY_ID" val="37"/>
</p:tagLst>
</file>

<file path=ppt/tags/tag69.xml><?xml version="1.0" encoding="utf-8"?>
<p:tagLst xmlns:p="http://schemas.openxmlformats.org/presentationml/2006/main">
  <p:tag name="KSO_WM_FULL_TEXT_BEAUTIFY_COPY_ID" val="3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FULL_TEXT_BEAUTIFY_COPY_ID" val="39"/>
</p:tagLst>
</file>

<file path=ppt/tags/tag71.xml><?xml version="1.0" encoding="utf-8"?>
<p:tagLst xmlns:p="http://schemas.openxmlformats.org/presentationml/2006/main">
  <p:tag name="KSO_WM_FULL_TEXT_BEAUTIFY_COPY_ID" val="40"/>
</p:tagLst>
</file>

<file path=ppt/tags/tag72.xml><?xml version="1.0" encoding="utf-8"?>
<p:tagLst xmlns:p="http://schemas.openxmlformats.org/presentationml/2006/main">
  <p:tag name="KSO_WM_FULL_TEXT_BEAUTIFY_COPY_ID" val="41"/>
</p:tagLst>
</file>

<file path=ppt/tags/tag73.xml><?xml version="1.0" encoding="utf-8"?>
<p:tagLst xmlns:p="http://schemas.openxmlformats.org/presentationml/2006/main">
  <p:tag name="KSO_WM_FULL_TEXT_BEAUTIFY_COPY_ID" val="43"/>
</p:tagLst>
</file>

<file path=ppt/tags/tag74.xml><?xml version="1.0" encoding="utf-8"?>
<p:tagLst xmlns:p="http://schemas.openxmlformats.org/presentationml/2006/main">
  <p:tag name="KSO_WM_FULL_TEXT_BEAUTIFY_COPY_ID" val="44"/>
</p:tagLst>
</file>

<file path=ppt/tags/tag75.xml><?xml version="1.0" encoding="utf-8"?>
<p:tagLst xmlns:p="http://schemas.openxmlformats.org/presentationml/2006/main">
  <p:tag name="KSO_WM_FULL_TEXT_BEAUTIFY_COPY_ID" val="45"/>
</p:tagLst>
</file>

<file path=ppt/tags/tag76.xml><?xml version="1.0" encoding="utf-8"?>
<p:tagLst xmlns:p="http://schemas.openxmlformats.org/presentationml/2006/main">
  <p:tag name="KSO_WM_FULL_TEXT_BEAUTIFY_COPY_ID" val="47"/>
</p:tagLst>
</file>

<file path=ppt/tags/tag77.xml><?xml version="1.0" encoding="utf-8"?>
<p:tagLst xmlns:p="http://schemas.openxmlformats.org/presentationml/2006/main">
  <p:tag name="KSO_WM_FULL_TEXT_BEAUTIFY_COPY_ID" val="38"/>
</p:tagLst>
</file>

<file path=ppt/tags/tag78.xml><?xml version="1.0" encoding="utf-8"?>
<p:tagLst xmlns:p="http://schemas.openxmlformats.org/presentationml/2006/main">
  <p:tag name="KSO_WM_FULL_TEXT_BEAUTIFY_COPY_ID" val="44"/>
</p:tagLst>
</file>

<file path=ppt/tags/tag79.xml><?xml version="1.0" encoding="utf-8"?>
<p:tagLst xmlns:p="http://schemas.openxmlformats.org/presentationml/2006/main">
  <p:tag name="KSO_WM_FULL_TEXT_BEAUTIFY_COPY_ID" val="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FULL_TEXT_BEAUTIFY_COPY_ID" val="45"/>
</p:tagLst>
</file>

<file path=ppt/tags/tag81.xml><?xml version="1.0" encoding="utf-8"?>
<p:tagLst xmlns:p="http://schemas.openxmlformats.org/presentationml/2006/main">
  <p:tag name="KSO_WM_FULL_TEXT_BEAUTIFY_COPY_ID" val="44"/>
</p:tagLst>
</file>

<file path=ppt/tags/tag82.xml><?xml version="1.0" encoding="utf-8"?>
<p:tagLst xmlns:p="http://schemas.openxmlformats.org/presentationml/2006/main">
  <p:tag name="KSO_WM_FULL_TEXT_BEAUTIFY_COPY_ID" val="44"/>
</p:tagLst>
</file>

<file path=ppt/tags/tag83.xml><?xml version="1.0" encoding="utf-8"?>
<p:tagLst xmlns:p="http://schemas.openxmlformats.org/presentationml/2006/main">
  <p:tag name="AS_UNIQUEID" val="4"/>
  <p:tag name="KSO_WM_BEAUTIFY_FLAG" val=""/>
</p:tagLst>
</file>

<file path=ppt/tags/tag84.xml><?xml version="1.0" encoding="utf-8"?>
<p:tagLst xmlns:p="http://schemas.openxmlformats.org/presentationml/2006/main">
  <p:tag name="TABLE_ENDDRAG_ORIGIN_RECT" val="719*508"/>
  <p:tag name="TABLE_ENDDRAG_RECT" val="0*5*719*508"/>
  <p:tag name="KSO_WM_BEAUTIFY_FLAG" val=""/>
</p:tagLst>
</file>

<file path=ppt/tags/tag85.xml><?xml version="1.0" encoding="utf-8"?>
<p:tagLst xmlns:p="http://schemas.openxmlformats.org/presentationml/2006/main">
  <p:tag name="KSO_WM_FULL_TEXT_BEAUTIFY_COPY_ID" val="3"/>
</p:tagLst>
</file>

<file path=ppt/tags/tag86.xml><?xml version="1.0" encoding="utf-8"?>
<p:tagLst xmlns:p="http://schemas.openxmlformats.org/presentationml/2006/main">
  <p:tag name="KSO_WM_FULL_TEXT_BEAUTIFY_COPY_ID" val="9"/>
</p:tagLst>
</file>

<file path=ppt/tags/tag87.xml><?xml version="1.0" encoding="utf-8"?>
<p:tagLst xmlns:p="http://schemas.openxmlformats.org/presentationml/2006/main">
  <p:tag name="AS_UNIQUEID" val="550"/>
  <p:tag name="KSO_WM_DIAGRAM_VIRTUALLY_FRAME" val="{&quot;height&quot;:237.03472440944884,&quot;left&quot;:67.26881889763779,&quot;top&quot;:101.80023622047244,&quot;width&quot;:621.7640157480315}"/>
</p:tagLst>
</file>

<file path=ppt/tags/tag88.xml><?xml version="1.0" encoding="utf-8"?>
<p:tagLst xmlns:p="http://schemas.openxmlformats.org/presentationml/2006/main">
  <p:tag name="AS_UNIQUEID" val="551"/>
  <p:tag name="KSO_WM_DIAGRAM_VIRTUALLY_FRAME" val="{&quot;height&quot;:237.03472440944884,&quot;left&quot;:67.26881889763779,&quot;top&quot;:101.80023622047244,&quot;width&quot;:621.7640157480315}"/>
</p:tagLst>
</file>

<file path=ppt/tags/tag89.xml><?xml version="1.0" encoding="utf-8"?>
<p:tagLst xmlns:p="http://schemas.openxmlformats.org/presentationml/2006/main">
  <p:tag name="AS_UNIQUEID" val="552"/>
  <p:tag name="KSO_WM_DIAGRAM_VIRTUALLY_FRAME" val="{&quot;height&quot;:237.03472440944884,&quot;left&quot;:67.26881889763779,&quot;top&quot;:101.80023622047244,&quot;width&quot;:621.764015748031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AS_UNIQUEID" val="553"/>
  <p:tag name="KSO_WM_DIAGRAM_VIRTUALLY_FRAME" val="{&quot;height&quot;:237.03472440944884,&quot;left&quot;:67.26881889763779,&quot;top&quot;:101.80023622047244,&quot;width&quot;:621.7640157480315}"/>
</p:tagLst>
</file>

<file path=ppt/tags/tag91.xml><?xml version="1.0" encoding="utf-8"?>
<p:tagLst xmlns:p="http://schemas.openxmlformats.org/presentationml/2006/main">
  <p:tag name="AS_UNIQUEID" val="554"/>
  <p:tag name="KSO_WM_DIAGRAM_VIRTUALLY_FRAME" val="{&quot;height&quot;:237.03472440944884,&quot;left&quot;:67.26881889763779,&quot;top&quot;:101.80023622047244,&quot;width&quot;:621.7640157480315}"/>
</p:tagLst>
</file>

<file path=ppt/tags/tag92.xml><?xml version="1.0" encoding="utf-8"?>
<p:tagLst xmlns:p="http://schemas.openxmlformats.org/presentationml/2006/main">
  <p:tag name="AS_UNIQUEID" val="555"/>
  <p:tag name="KSO_WM_DIAGRAM_VIRTUALLY_FRAME" val="{&quot;height&quot;:237.03472440944884,&quot;left&quot;:67.26881889763779,&quot;top&quot;:101.80023622047244,&quot;width&quot;:621.7640157480315}"/>
</p:tagLst>
</file>

<file path=ppt/tags/tag93.xml><?xml version="1.0" encoding="utf-8"?>
<p:tagLst xmlns:p="http://schemas.openxmlformats.org/presentationml/2006/main">
  <p:tag name="AS_UNIQUEID" val="557"/>
</p:tagLst>
</file>

<file path=ppt/tags/tag94.xml><?xml version="1.0" encoding="utf-8"?>
<p:tagLst xmlns:p="http://schemas.openxmlformats.org/presentationml/2006/main">
  <p:tag name="KSO_WM_FULL_TEXT_BEAUTIFY_COPY_ID" val="3"/>
</p:tagLst>
</file>

<file path=ppt/tags/tag95.xml><?xml version="1.0" encoding="utf-8"?>
<p:tagLst xmlns:p="http://schemas.openxmlformats.org/presentationml/2006/main">
  <p:tag name="AS_UNIQUEID" val="1715"/>
</p:tagLst>
</file>

<file path=ppt/tags/tag96.xml><?xml version="1.0" encoding="utf-8"?>
<p:tagLst xmlns:p="http://schemas.openxmlformats.org/presentationml/2006/main">
  <p:tag name="AS_UNIQUEID" val="1716"/>
</p:tagLst>
</file>

<file path=ppt/tags/tag97.xml><?xml version="1.0" encoding="utf-8"?>
<p:tagLst xmlns:p="http://schemas.openxmlformats.org/presentationml/2006/main">
  <p:tag name="AS_UNIQUEID" val="1717"/>
</p:tagLst>
</file>

<file path=ppt/tags/tag98.xml><?xml version="1.0" encoding="utf-8"?>
<p:tagLst xmlns:p="http://schemas.openxmlformats.org/presentationml/2006/main">
  <p:tag name="AS_UNIQUEID" val="1718"/>
</p:tagLst>
</file>

<file path=ppt/tags/tag99.xml><?xml version="1.0" encoding="utf-8"?>
<p:tagLst xmlns:p="http://schemas.openxmlformats.org/presentationml/2006/main">
  <p:tag name="AS_UNIQUEID" val="1719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3548</Words>
  <Application>WPS 演示</Application>
  <PresentationFormat>宽屏</PresentationFormat>
  <Paragraphs>276</Paragraphs>
  <Slides>36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Arial</vt:lpstr>
      <vt:lpstr>宋体</vt:lpstr>
      <vt:lpstr>Wingdings</vt:lpstr>
      <vt:lpstr>Wingdings</vt:lpstr>
      <vt:lpstr>黑体</vt:lpstr>
      <vt:lpstr>微软雅黑</vt:lpstr>
      <vt:lpstr>SimSun-ExtB</vt:lpstr>
      <vt:lpstr>Arial Unicode MS</vt:lpstr>
      <vt:lpstr>Calibri</vt:lpstr>
      <vt:lpstr>楷体</vt:lpstr>
      <vt:lpstr>Arial</vt:lpstr>
      <vt:lpstr>WPS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178</cp:revision>
  <dcterms:created xsi:type="dcterms:W3CDTF">2019-06-19T02:08:00Z</dcterms:created>
  <dcterms:modified xsi:type="dcterms:W3CDTF">2025-01-13T09:15:11Z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4054A115737A40719DFF51EDF1B1B61E_13</vt:lpwstr>
  </property>
</Properties>
</file>