
<file path=[Content_Types].xml><?xml version="1.0" encoding="utf-8"?>
<Types xmlns="http://schemas.openxmlformats.org/package/2006/content-types">
  <Override PartName="/ppt/slides/slide94.xml" ContentType="application/vnd.openxmlformats-officedocument.presentationml.slide+xml"/>
  <Override PartName="/ppt/slides/slide142.xml" ContentType="application/vnd.openxmlformats-officedocument.presentationml.slide+xml"/>
  <Override PartName="/ppt/notesSlides/notesSlide286.xml" ContentType="application/vnd.openxmlformats-officedocument.presentationml.notesSlide+xml"/>
  <Override PartName="/ppt/notesSlides/notesSlide302.xml" ContentType="application/vnd.openxmlformats-officedocument.presentationml.notesSlide+xml"/>
  <Override PartName="/ppt/slides/slide218.xml" ContentType="application/vnd.openxmlformats-officedocument.presentationml.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388.xml" ContentType="application/vnd.openxmlformats-officedocument.presentationml.slide+xml"/>
  <Override PartName="/ppt/slides/slide404.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403.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242.xml" ContentType="application/vnd.openxmlformats-officedocument.presentationml.notesSlide+xml"/>
  <Override PartName="/ppt/notesSlides/notesSlide387.xml" ContentType="application/vnd.openxmlformats-officedocument.presentationml.notesSlide+xml"/>
  <Override PartName="/ppt/slides/slide319.xml" ContentType="application/vnd.openxmlformats-officedocument.presentationml.slide+xml"/>
  <Override PartName="/ppt/notesSlides/notesSlide41.xml" ContentType="application/vnd.openxmlformats-officedocument.presentationml.notesSlide+xml"/>
  <Override PartName="/ppt/slides/slide158.xml" ContentType="application/vnd.openxmlformats-officedocument.presentationml.slide+xml"/>
  <Override PartName="/ppt/slides/slide344.xml" ContentType="application/vnd.openxmlformats-officedocument.presentationml.slide+xml"/>
  <Override PartName="/ppt/notesSlides/notesSlide318.xml" ContentType="application/vnd.openxmlformats-officedocument.presentationml.notes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notesSlides/notesSlide343.xml" ContentType="application/vnd.openxmlformats-officedocument.presentationml.notesSlide+xml"/>
  <Override PartName="/ppt/slides/slide259.xml" ContentType="application/vnd.openxmlformats-officedocument.presentationml.slide+xml"/>
  <Override PartName="/ppt/notesSlides/notesSlide182.xml" ContentType="application/vnd.openxmlformats-officedocument.presentationml.notesSlide+xml"/>
  <Override PartName="/ppt/notesSlides/notesSlide419.xml" ContentType="application/vnd.openxmlformats-officedocument.presentationml.notesSlide+xml"/>
  <Override PartName="/ppt/slides/slide66.xml" ContentType="application/vnd.openxmlformats-officedocument.presentationml.slide+xml"/>
  <Override PartName="/ppt/slides/slide114.xml" ContentType="application/vnd.openxmlformats-officedocument.presentationml.slide+xml"/>
  <Override PartName="/ppt/slides/slide300.xml" ContentType="application/vnd.openxmlformats-officedocument.presentationml.slide+xml"/>
  <Default Extension="png" ContentType="image/png"/>
  <Override PartName="/ppt/notesSlides/notesSlide258.xml" ContentType="application/vnd.openxmlformats-officedocument.presentationml.notesSlide+xml"/>
  <Override PartName="/ppt/slides/slide284.xml" ContentType="application/vnd.openxmlformats-officedocument.presentationml.slid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slides/slide91.xml" ContentType="application/vnd.openxmlformats-officedocument.presentationml.slide+xml"/>
  <Override PartName="/ppt/slides/slide215.xml" ContentType="application/vnd.openxmlformats-officedocument.presentationml.slide+xml"/>
  <Override PartName="/ppt/notesSlides/notesSlide283.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slides/slide401.xml" ContentType="application/vnd.openxmlformats-officedocument.presentationml.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359.xml" ContentType="application/vnd.openxmlformats-officedocument.presentationml.notesSlide+xml"/>
  <Override PartName="/ppt/slides/slide240.xml" ContentType="application/vnd.openxmlformats-officedocument.presentationml.slide+xml"/>
  <Override PartName="/ppt/slides/slide385.xml" ContentType="application/vnd.openxmlformats-officedocument.presentationml.slide+xml"/>
  <Override PartName="/ppt/notesSlides/notesSlide13.xml" ContentType="application/vnd.openxmlformats-officedocument.presentationml.notesSlide+xml"/>
  <Override PartName="/ppt/notesSlides/notesSlide198.xml" ContentType="application/vnd.openxmlformats-officedocument.presentationml.notesSlide+xml"/>
  <Override PartName="/ppt/notesSlides/notesSlide384.xml" ContentType="application/vnd.openxmlformats-officedocument.presentationml.notesSlide+xml"/>
  <Override PartName="/ppt/notesSlides/notesSlide400.xml" ContentType="application/vnd.openxmlformats-officedocument.presentationml.notesSlide+xml"/>
  <Override PartName="/ppt/slides/slide316.xml" ContentType="application/vnd.openxmlformats-officedocument.presentationml.slide+xml"/>
  <Override PartName="/ppt/notesSlides/notesSlide129.xml" ContentType="application/vnd.openxmlformats-officedocument.presentationml.notesSlide+xml"/>
  <Override PartName="/ppt/slides/slide155.xml" ContentType="application/vnd.openxmlformats-officedocument.presentationml.slide+xml"/>
  <Override PartName="/ppt/notesSlides/notesSlide315.xml" ContentType="application/vnd.openxmlformats-officedocument.presentationml.notesSlide+xml"/>
  <Override PartName="/ppt/slides/slide341.xml" ContentType="application/vnd.openxmlformats-officedocument.presentationml.slide+xml"/>
  <Override PartName="/ppt/notesSlides/notesSlide4.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notesSlides/notesSlide340.xml" ContentType="application/vnd.openxmlformats-officedocument.presentationml.notesSlide+xml"/>
  <Override PartName="/ppt/slides/slide38.xml" ContentType="application/vnd.openxmlformats-officedocument.presentationml.slide+xml"/>
  <Override PartName="/ppt/slides/slide180.xml" ContentType="application/vnd.openxmlformats-officedocument.presentationml.slide+xml"/>
  <Override PartName="/ppt/slides/slide417.xml" ContentType="application/vnd.openxmlformats-officedocument.presentationml.slide+xml"/>
  <Override PartName="/ppt/notesSlides/notesSlide98.xml" ContentType="application/vnd.openxmlformats-officedocument.presentationml.notesSlide+xml"/>
  <Override PartName="/ppt/slides/slide111.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416.xml" ContentType="application/vnd.openxmlformats-officedocument.presentationml.notesSlide+xml"/>
  <Override PartName="/ppt/slides/slide63.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55.xml" ContentType="application/vnd.openxmlformats-officedocument.presentationml.notesSlide+xml"/>
  <Override PartName="/ppt/slides/slide357.xml" ContentType="application/vnd.openxmlformats-officedocument.presentationml.slide+xml"/>
  <Override PartName="/ppt/notesSlides/notesSlide54.xml" ContentType="application/vnd.openxmlformats-officedocument.presentationml.notesSlide+xml"/>
  <Override PartName="/ppt/notesSlides/notesSlide280.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309.xml" ContentType="application/vnd.openxmlformats-officedocument.presentationml.notesSlide+xml"/>
  <Override PartName="/ppt/notesSlides/notesSlide356.xml" ContentType="application/vnd.openxmlformats-officedocument.presentationml.notesSlide+xml"/>
  <Override PartName="/ppt/slides/slide335.xml" ContentType="application/vnd.openxmlformats-officedocument.presentationml.slide+xml"/>
  <Override PartName="/ppt/slides/slide382.xml" ContentType="application/vnd.openxmlformats-officedocument.presentationml.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334.xml" ContentType="application/vnd.openxmlformats-officedocument.presentationml.notesSlide+xml"/>
  <Override PartName="/ppt/notesSlides/notesSlide381.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notesSlides/notesSlide312.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notesSlides/notesSlide296.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slides/slide414.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slides/slide398.xml" ContentType="application/vnd.openxmlformats-officedocument.presentationml.slide+xml"/>
  <Override PartName="/ppt/notesSlides/notesSlide227.xml" ContentType="application/vnd.openxmlformats-officedocument.presentationml.notesSlide+xml"/>
  <Override PartName="/ppt/notesSlides/notesSlide274.xml" ContentType="application/vnd.openxmlformats-officedocument.presentationml.notesSlide+xml"/>
  <Override PartName="/ppt/notesSlides/notesSlide413.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notesSlides/notesSlide397.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notesSlides/notesSlide328.xml" ContentType="application/vnd.openxmlformats-officedocument.presentationml.notesSlide+xml"/>
  <Override PartName="/ppt/notesSlides/notesSlide375.xml" ContentType="application/vnd.openxmlformats-officedocument.presentationml.notesSlide+xml"/>
  <Override PartName="/ppt/slides/slide307.xml" ContentType="application/vnd.openxmlformats-officedocument.presentationml.slide+xml"/>
  <Override PartName="/ppt/slides/slide354.xml" ContentType="application/vnd.openxmlformats-officedocument.presentationml.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notesSlides/notesSlide306.xml" ContentType="application/vnd.openxmlformats-officedocument.presentationml.notesSlide+xml"/>
  <Override PartName="/ppt/notesSlides/notesSlide353.xml" ContentType="application/vnd.openxmlformats-officedocument.presentationml.notes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notesSlides/notesSlide331.xml" ContentType="application/vnd.openxmlformats-officedocument.presentationml.notesSlide+xml"/>
  <Override PartName="/ppt/notesSlides/notesSlide42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310.xml" ContentType="application/vnd.openxmlformats-officedocument.presentationml.slide+xml"/>
  <Override PartName="/ppt/slides/slide408.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ppt/notesSlides/notesSlide407.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348.xml" ContentType="application/vnd.openxmlformats-officedocument.presentationml.slide+xml"/>
  <Override PartName="/ppt/slides/slide395.xml" ContentType="application/vnd.openxmlformats-officedocument.presentationml.slide+xml"/>
  <Override PartName="/ppt/slides/slide411.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notesSlides/notesSlide369.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347.xml" ContentType="application/vnd.openxmlformats-officedocument.presentationml.notesSlide+xml"/>
  <Override PartName="/ppt/notesSlides/notesSlide394.xml" ContentType="application/vnd.openxmlformats-officedocument.presentationml.notesSlide+xml"/>
  <Override PartName="/ppt/notesSlides/notesSlide410.xml" ContentType="application/vnd.openxmlformats-officedocument.presentationml.notesSlide+xml"/>
  <Override PartName="/ppt/slides/slide326.xml" ContentType="application/vnd.openxmlformats-officedocument.presentationml.slide+xml"/>
  <Override PartName="/ppt/slides/slide373.xml" ContentType="application/vnd.openxmlformats-officedocument.presentationml.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304.xml" ContentType="application/vnd.openxmlformats-officedocument.presentationml.slide+xml"/>
  <Override PartName="/ppt/slides/slide351.xml" ContentType="application/vnd.openxmlformats-officedocument.presentationml.slide+xml"/>
  <Override PartName="/ppt/notesSlides/notesSlide325.xml" ContentType="application/vnd.openxmlformats-officedocument.presentationml.notesSlide+xml"/>
  <Override PartName="/ppt/notesSlides/notesSlide372.xml" ContentType="application/vnd.openxmlformats-officedocument.presentationml.notes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notesSlides/notesSlide303.xml" ContentType="application/vnd.openxmlformats-officedocument.presentationml.notesSlide+xml"/>
  <Override PartName="/ppt/notesSlides/notesSlide350.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427.xml" ContentType="application/vnd.openxmlformats-officedocument.presentationml.slide+xml"/>
  <Default Extension="bin" ContentType="application/vnd.openxmlformats-officedocument.oleObject"/>
  <Override PartName="/ppt/notesSlides/notesSlide142.xml" ContentType="application/vnd.openxmlformats-officedocument.presentationml.notesSlide+xml"/>
  <Override PartName="/ppt/notesSlides/notesSlide287.xml" ContentType="application/vnd.openxmlformats-officedocument.presentationml.notesSlide+xml"/>
  <Override PartName="/ppt/notesSlides/notesSlide426.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slides/slide405.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89.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notesSlides/notesSlide404.xml" ContentType="application/vnd.openxmlformats-officedocument.presentationml.notesSlide+xml"/>
  <Override PartName="/ppt/slides/slide51.xml" ContentType="application/vnd.openxmlformats-officedocument.presentationml.slide+xml"/>
  <Override PartName="/ppt/slides/slide367.xml" ContentType="application/vnd.openxmlformats-officedocument.presentationml.slide+xml"/>
  <Override PartName="/ppt/slides/slide430.xml" ContentType="application/vnd.openxmlformats-officedocument.presentationml.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ppt/notesSlides/notesSlide388.xml" ContentType="application/vnd.openxmlformats-officedocument.presentationml.notesSlide+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ppt/notesSlides/notesSlide319.xml" ContentType="application/vnd.openxmlformats-officedocument.presentationml.notesSlide+xml"/>
  <Override PartName="/ppt/notesSlides/notesSlide366.xml" ContentType="application/vnd.openxmlformats-officedocument.presentationml.notesSlide+xml"/>
  <Override PartName="/ppt/slides/slide200.xml" ContentType="application/vnd.openxmlformats-officedocument.presentationml.slide+xml"/>
  <Override PartName="/ppt/slides/slide345.xml" ContentType="application/vnd.openxmlformats-officedocument.presentationml.slide+xml"/>
  <Override PartName="/ppt/slides/slide392.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70.xml" ContentType="application/vnd.openxmlformats-officedocument.presentationml.slide+xml"/>
  <Override PartName="/ppt/notesSlides/notesSlide344.xml" ContentType="application/vnd.openxmlformats-officedocument.presentationml.notesSlide+xml"/>
  <Override PartName="/ppt/notesSlides/notesSlide391.xml" ContentType="application/vnd.openxmlformats-officedocument.presentationml.notesSlide+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ppt/notesSlides/notesSlide322.xml" ContentType="application/vnd.openxmlformats-officedocument.presentationml.notesSlide+xml"/>
  <Override PartName="/ppt/slides/slide67.xml" ContentType="application/vnd.openxmlformats-officedocument.presentationml.slide+xml"/>
  <Override PartName="/ppt/slides/slide238.xml" ContentType="application/vnd.openxmlformats-officedocument.presentationml.slide+xml"/>
  <Override PartName="/ppt/slides/slide285.xml" ContentType="application/vnd.openxmlformats-officedocument.presentationml.slide+xml"/>
  <Override PartName="/ppt/slides/slide301.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59.xml" ContentType="application/vnd.openxmlformats-officedocument.presentationml.notesSlide+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424.xml" ContentType="application/vnd.openxmlformats-officedocument.presentationml.slide+xml"/>
  <Override PartName="/ppt/notesSlides/notesSlide58.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300.xml" ContentType="application/vnd.openxmlformats-officedocument.presentationml.notesSlide+xml"/>
  <Override PartName="/ppt/slides/slide216.xml" ContentType="application/vnd.openxmlformats-officedocument.presentationml.slide+xml"/>
  <Override PartName="/ppt/slides/slide263.xml" ContentType="application/vnd.openxmlformats-officedocument.presentationml.slide+xml"/>
  <Override PartName="/ppt/slides/slide402.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423.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notesSlides/notesSlide401.xml" ContentType="application/vnd.openxmlformats-officedocument.presentationml.notes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ppt/notesSlides/notesSlide338.xml" ContentType="application/vnd.openxmlformats-officedocument.presentationml.notesSlide+xml"/>
  <Override PartName="/ppt/notesSlides/notesSlide385.xml" ContentType="application/vnd.openxmlformats-officedocument.presentationml.notesSlide+xml"/>
  <Override PartName="/ppt/slides/slide317.xml" ContentType="application/vnd.openxmlformats-officedocument.presentationml.slide+xml"/>
  <Override PartName="/ppt/slides/slide364.xml" ContentType="application/vnd.openxmlformats-officedocument.presentationml.slide+xml"/>
  <Override PartName="/ppt/notesSlides/notesSlide177.xml" ContentType="application/vnd.openxmlformats-officedocument.presentationml.notesSlide+xml"/>
  <Override PartName="/ppt/notesSlides/notesSlide316.xml" ContentType="application/vnd.openxmlformats-officedocument.presentationml.notesSlide+xml"/>
  <Override PartName="/ppt/notesSlides/notesSlide363.xml" ContentType="application/vnd.openxmlformats-officedocument.presentationml.notesSlide+xml"/>
  <Override PartName="/ppt/slides/slide109.xml" ContentType="application/vnd.openxmlformats-officedocument.presentationml.slide+xml"/>
  <Override PartName="/ppt/slides/slide156.xml" ContentType="application/vnd.openxmlformats-officedocument.presentationml.slide+xml"/>
  <Override PartName="/ppt/slides/slide342.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418.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341.xml" ContentType="application/vnd.openxmlformats-officedocument.presentationml.notesSlide+xml"/>
  <Override PartName="/ppt/slides/slide39.xml" ContentType="application/vnd.openxmlformats-officedocument.presentationml.slide+xml"/>
  <Override PartName="/ppt/slides/slide86.xml" ContentType="application/vnd.openxmlformats-officedocument.presentationml.slide+xml"/>
  <Override PartName="/ppt/slides/slide257.xml" ContentType="application/vnd.openxmlformats-officedocument.presentationml.slide+xml"/>
  <Override PartName="/ppt/slides/slide320.xml" ContentType="application/vnd.openxmlformats-officedocument.presentationml.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78.xml" ContentType="application/vnd.openxmlformats-officedocument.presentationml.notesSlide+xml"/>
  <Override PartName="/ppt/notesSlides/notesSlide417.xml" ContentType="application/vnd.openxmlformats-officedocument.presentationml.notesSlide+xml"/>
  <Override PartName="/ppt/slides/slide17.xml" ContentType="application/vnd.openxmlformats-officedocument.presentationml.slide+xml"/>
  <Override PartName="/ppt/slides/slide64.xml" ContentType="application/vnd.openxmlformats-officedocument.presentationml.slide+xml"/>
  <Override PartName="/ppt/slides/slide112.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235.xml" ContentType="application/vnd.openxmlformats-officedocument.presentationml.slide+xml"/>
  <Override PartName="/ppt/slides/slide282.xml" ContentType="application/vnd.openxmlformats-officedocument.presentationml.slide+xml"/>
  <Override PartName="/ppt/slides/slide421.xml" ContentType="application/vnd.openxmlformats-officedocument.presentationml.slide+xml"/>
  <Override PartName="/ppt/notesSlides/notesSlide55.xml" ContentType="application/vnd.openxmlformats-officedocument.presentationml.notesSlide+xml"/>
  <Override PartName="/ppt/notesSlides/notesSlide111.xml" ContentType="application/vnd.openxmlformats-officedocument.presentationml.notesSlide+xml"/>
  <Override PartName="/ppt/notesSlides/notesSlide379.xml" ContentType="application/vnd.openxmlformats-officedocument.presentationml.notesSlide+xml"/>
  <Override PartName="/ppt/slides/slide42.xml" ContentType="application/vnd.openxmlformats-officedocument.presentationml.slide+xml"/>
  <Override PartName="/ppt/slides/slide213.xml" ContentType="application/vnd.openxmlformats-officedocument.presentationml.slide+xml"/>
  <Override PartName="/ppt/slides/slide260.xml" ContentType="application/vnd.openxmlformats-officedocument.presentationml.slide+xml"/>
  <Override PartName="/ppt/slides/slide358.xml" ContentType="application/vnd.openxmlformats-officedocument.presentationml.slide+xml"/>
  <Override PartName="/ppt/notesSlides/notesSlide234.xml" ContentType="application/vnd.openxmlformats-officedocument.presentationml.notesSlide+xml"/>
  <Override PartName="/ppt/notesSlides/notesSlide281.xml" ContentType="application/vnd.openxmlformats-officedocument.presentationml.notesSlide+xml"/>
  <Override PartName="/ppt/notesSlides/notesSlide420.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notesSlides/notesSlide357.xml" ContentType="application/vnd.openxmlformats-officedocument.presentationml.notesSlide+xml"/>
  <Override PartName="/ppt/slides/slide336.xml" ContentType="application/vnd.openxmlformats-officedocument.presentationml.slide+xml"/>
  <Override PartName="/ppt/slides/slide383.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335.xml" ContentType="application/vnd.openxmlformats-officedocument.presentationml.notesSlide+xml"/>
  <Override PartName="/ppt/notesSlides/notesSlide382.xml" ContentType="application/vnd.openxmlformats-officedocument.presentationml.notesSlide+xml"/>
  <Override PartName="/ppt/slides/slide128.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notesSlides/notesSlide127.xml" ContentType="application/vnd.openxmlformats-officedocument.presentationml.notesSlide+xml"/>
  <Override PartName="/ppt/notesSlides/notesSlide174.xml" ContentType="application/vnd.openxmlformats-officedocument.presentationml.notesSlide+xml"/>
  <Override PartName="/ppt/slides/slide8.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98.xml" ContentType="application/vnd.openxmlformats-officedocument.presentationml.slide+xml"/>
  <Override PartName="/ppt/notesSlides/notesSlide313.xml" ContentType="application/vnd.openxmlformats-officedocument.presentationml.notesSlide+xml"/>
  <Override PartName="/ppt/notesSlides/notesSlide360.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slides/slide399.xml" ContentType="application/vnd.openxmlformats-officedocument.presentationml.slide+xml"/>
  <Override PartName="/ppt/slides/slide415.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notesSlides/notesSlide398.xml" ContentType="application/vnd.openxmlformats-officedocument.presentationml.notesSlide+xml"/>
  <Override PartName="/ppt/notesSlides/notesSlide41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notesSlides/notesSlide329.xml" ContentType="application/vnd.openxmlformats-officedocument.presentationml.notesSlide+xml"/>
  <Override PartName="/ppt/notesSlides/notesSlide376.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notesSlides/notesSlide307.xml" ContentType="application/vnd.openxmlformats-officedocument.presentationml.notesSlide+xml"/>
  <Override PartName="/ppt/notesSlides/notesSlide354.xml" ContentType="application/vnd.openxmlformats-officedocument.presentationml.notes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409.xml" ContentType="application/vnd.openxmlformats-officedocument.presentationml.slide+xml"/>
  <Override PartName="/ppt/notesSlides/notesSlide269.xml" ContentType="application/vnd.openxmlformats-officedocument.presentationml.notesSlide+xml"/>
  <Override PartName="/ppt/notesSlides/notesSlide332.xml" ContentType="application/vnd.openxmlformats-officedocument.presentationml.notes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notesSlides/notesSlide310.xml" ContentType="application/vnd.openxmlformats-officedocument.presentationml.notesSlide+xml"/>
  <Override PartName="/ppt/notesSlides/notesSlide408.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slides/slide412.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slides/slide396.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ppt/notesSlides/notesSlide41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notesSlides/notesSlide348.xml" ContentType="application/vnd.openxmlformats-officedocument.presentationml.notesSlide+xml"/>
  <Override PartName="/ppt/notesSlides/notesSlide395.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326.xml" ContentType="application/vnd.openxmlformats-officedocument.presentationml.notesSlide+xml"/>
  <Override PartName="/ppt/notesSlides/notesSlide373.xml" ContentType="application/vnd.openxmlformats-officedocument.presentationml.notesSlide+xml"/>
  <Override PartName="/ppt/slides/slide305.xml" ContentType="application/vnd.openxmlformats-officedocument.presentationml.slide+xml"/>
  <Override PartName="/ppt/slides/slide352.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428.xml" ContentType="application/vnd.openxmlformats-officedocument.presentationml.slide+xml"/>
  <Override PartName="/ppt/notesSlides/notesSlide288.xml" ContentType="application/vnd.openxmlformats-officedocument.presentationml.notesSlide+xml"/>
  <Override PartName="/ppt/notesSlides/notesSlide304.xml" ContentType="application/vnd.openxmlformats-officedocument.presentationml.notesSlide+xml"/>
  <Override PartName="/ppt/notesSlides/notesSlide351.xml" ContentType="application/vnd.openxmlformats-officedocument.presentationml.notes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notesSlides/notesSlide42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406.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notesSlides/notesSlide405.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slides/slide431.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notesSlides/notesSlide244.xml" ContentType="application/vnd.openxmlformats-officedocument.presentationml.notesSlide+xml"/>
  <Override PartName="/ppt/notesSlides/notesSlide291.xml" ContentType="application/vnd.openxmlformats-officedocument.presentationml.notesSlide+xml"/>
  <Override PartName="/ppt/notesSlides/notesSlide389.xml" ContentType="application/vnd.openxmlformats-officedocument.presentationml.notesSlide+xml"/>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notesSlides/notesSlide430.xml" ContentType="application/vnd.openxmlformats-officedocument.presentationml.notesSlide+xml"/>
  <Override PartName="/ppt/slides/slide30.xml" ContentType="application/vnd.openxmlformats-officedocument.presentationml.slide+xml"/>
  <Override PartName="/ppt/slides/slide346.xml" ContentType="application/vnd.openxmlformats-officedocument.presentationml.slide+xml"/>
  <Override PartName="/ppt/slides/slide393.xml" ContentType="application/vnd.openxmlformats-officedocument.presentationml.slide+xml"/>
  <Override PartName="/ppt/notesSlides/notesSlide222.xml" ContentType="application/vnd.openxmlformats-officedocument.presentationml.notesSlide+xml"/>
  <Override PartName="/ppt/notesSlides/notesSlide367.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345.xml" ContentType="application/vnd.openxmlformats-officedocument.presentationml.notesSlide+xml"/>
  <Override PartName="/ppt/notesSlides/notesSlide392.xml" ContentType="application/vnd.openxmlformats-officedocument.presentationml.notesSlide+xml"/>
  <Override PartName="/ppt/slides/slide324.xml" ContentType="application/vnd.openxmlformats-officedocument.presentationml.slide+xml"/>
  <Override PartName="/ppt/slides/slide371.xml" ContentType="application/vnd.openxmlformats-officedocument.presentationml.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notesSlides/notesSlide323.xml" ContentType="application/vnd.openxmlformats-officedocument.presentationml.notesSlide+xml"/>
  <Override PartName="/ppt/notesSlides/notesSlide370.xml" ContentType="application/vnd.openxmlformats-officedocument.presentationml.notes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slides/slide425.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notesSlides/notesSlide30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ppt/notesSlides/notesSlide424.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slides/slide403.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notesSlides/notesSlide339.xml" ContentType="application/vnd.openxmlformats-officedocument.presentationml.notesSlide+xml"/>
  <Override PartName="/ppt/notesSlides/notesSlide386.xml" ContentType="application/vnd.openxmlformats-officedocument.presentationml.notesSlide+xml"/>
  <Override PartName="/ppt/notesSlides/notesSlide402.xml" ContentType="application/vnd.openxmlformats-officedocument.presentationml.notesSlide+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317.xml" ContentType="application/vnd.openxmlformats-officedocument.presentationml.notesSlide+xml"/>
  <Override PartName="/ppt/notesSlides/notesSlide364.xml" ContentType="application/vnd.openxmlformats-officedocument.presentationml.notesSlide+xml"/>
  <Override PartName="/ppt/slides/slide343.xml" ContentType="application/vnd.openxmlformats-officedocument.presentationml.slide+xml"/>
  <Override PartName="/ppt/slides/slide390.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slides/slide419.xml" ContentType="application/vnd.openxmlformats-officedocument.presentationml.slide+xml"/>
  <Override PartName="/ppt/notesSlides/notesSlide279.xml" ContentType="application/vnd.openxmlformats-officedocument.presentationml.notesSlide+xml"/>
  <Override PartName="/ppt/notesSlides/notesSlide342.xml" ContentType="application/vnd.openxmlformats-officedocument.presentationml.notes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notesSlides/notesSlide320.xml" ContentType="application/vnd.openxmlformats-officedocument.presentationml.notesSlide+xml"/>
  <Override PartName="/ppt/notesSlides/notesSlide418.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422.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slides/slide359.xml" ContentType="application/vnd.openxmlformats-officedocument.presentationml.slide+xml"/>
  <Override PartName="/ppt/slides/slide400.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358.xml" ContentType="application/vnd.openxmlformats-officedocument.presentationml.notesSlide+xml"/>
  <Override PartName="/ppt/notesSlides/notesSlide421.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336.xml" ContentType="application/vnd.openxmlformats-officedocument.presentationml.notesSlide+xml"/>
  <Override PartName="/ppt/notesSlides/notesSlide383.xml" ContentType="application/vnd.openxmlformats-officedocument.presentationml.notesSlide+xml"/>
  <Override PartName="/ppt/slides/slide299.xml" ContentType="application/vnd.openxmlformats-officedocument.presentationml.slide+xml"/>
  <Override PartName="/ppt/slides/slide315.xml" ContentType="application/vnd.openxmlformats-officedocument.presentationml.slide+xml"/>
  <Override PartName="/ppt/slides/slide362.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notesSlides/notesSlide314.xml" ContentType="application/vnd.openxmlformats-officedocument.presentationml.notesSlide+xml"/>
  <Override PartName="/ppt/notesSlides/notesSlide361.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ppt/slides/slide132.xml" ContentType="application/vnd.openxmlformats-officedocument.presentationml.slide+xml"/>
  <Override PartName="/ppt/slides/slide277.xml" ContentType="application/vnd.openxmlformats-officedocument.presentationml.slide+xml"/>
  <Override PartName="/ppt/slides/slide416.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ppt/notesSlides/notesSlide415.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378.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notesSlides/notesSlide399.xml" ContentType="application/vnd.openxmlformats-officedocument.presentationml.notesSlide+xml"/>
  <Override PartName="/ppt/slides/slide233.xml" ContentType="application/vnd.openxmlformats-officedocument.presentationml.slide+xml"/>
  <Override PartName="/ppt/slides/slide280.xml" ContentType="application/vnd.openxmlformats-officedocument.presentationml.slide+xml"/>
  <Override PartName="/ppt/notesSlides/notesSlide53.xml" ContentType="application/vnd.openxmlformats-officedocument.presentationml.notesSlide+xml"/>
  <Override PartName="/ppt/notesSlides/notesSlide377.xml" ContentType="application/vnd.openxmlformats-officedocument.presentationml.notesSlide+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Default Extension="vml" ContentType="application/vnd.openxmlformats-officedocument.vmlDrawing"/>
  <Override PartName="/ppt/notesSlides/notesSlide210.xml" ContentType="application/vnd.openxmlformats-officedocument.presentationml.notesSlide+xml"/>
  <Override PartName="/ppt/notesSlides/notesSlide308.xml" ContentType="application/vnd.openxmlformats-officedocument.presentationml.notesSlide+xml"/>
  <Override PartName="/ppt/notesSlides/notesSlide355.xml" ContentType="application/vnd.openxmlformats-officedocument.presentationml.notesSlide+xml"/>
  <Override PartName="/ppt/slides/slide126.xml" ContentType="application/vnd.openxmlformats-officedocument.presentationml.slide+xml"/>
  <Override PartName="/ppt/slides/slide173.xml" ContentType="application/vnd.openxmlformats-officedocument.presentationml.slide+xml"/>
  <Override PartName="/ppt/slides/slide334.xml" ContentType="application/vnd.openxmlformats-officedocument.presentationml.slide+xml"/>
  <Override PartName="/ppt/slides/slide381.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notesSlides/notesSlide333.xml" ContentType="application/vnd.openxmlformats-officedocument.presentationml.notesSlide+xml"/>
  <Override PartName="/ppt/notesSlides/notesSlide380.xml" ContentType="application/vnd.openxmlformats-officedocument.presentationml.notesSlide+xml"/>
  <Override PartName="/ppt/slides/slide78.xml" ContentType="application/vnd.openxmlformats-officedocument.presentationml.slide+xml"/>
  <Override PartName="/ppt/slides/slide312.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s/slide296.xml" ContentType="application/vnd.openxmlformats-officedocument.presentationml.slide+xml"/>
  <Override PartName="/ppt/notesSlides/notesSlide69.xml" ContentType="application/vnd.openxmlformats-officedocument.presentationml.notesSlide+xml"/>
  <Override PartName="/ppt/notesSlides/notesSlide248.xml" ContentType="application/vnd.openxmlformats-officedocument.presentationml.notesSlide+xml"/>
  <Override PartName="/ppt/notesSlides/notesSlide311.xml" ContentType="application/vnd.openxmlformats-officedocument.presentationml.notesSlide+xml"/>
  <Override PartName="/ppt/notesSlides/notesSlide409.xml" ContentType="application/vnd.openxmlformats-officedocument.presentationml.notesSlide+xml"/>
  <Override PartName="/ppt/slideMasters/slideMaster1.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95.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397.xml" ContentType="application/vnd.openxmlformats-officedocument.presentationml.slide+xml"/>
  <Override PartName="/ppt/slides/slide413.xml" ContentType="application/vnd.openxmlformats-officedocument.presentationml.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349.xml" ContentType="application/vnd.openxmlformats-officedocument.presentationml.notesSlide+xml"/>
  <Override PartName="/ppt/notesSlides/notesSlide396.xml" ContentType="application/vnd.openxmlformats-officedocument.presentationml.notesSlide+xml"/>
  <Override PartName="/ppt/notesSlides/notesSlide412.xml" ContentType="application/vnd.openxmlformats-officedocument.presentationml.notesSlide+xml"/>
  <Override PartName="/ppt/slides/slide12.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slides/slide353.xml" ContentType="application/vnd.openxmlformats-officedocument.presentationml.slide+xml"/>
  <Override PartName="/ppt/notesSlides/notesSlide50.xml" ContentType="application/vnd.openxmlformats-officedocument.presentationml.notesSlide+xml"/>
  <Override PartName="/ppt/notesSlides/notesSlide327.xml" ContentType="application/vnd.openxmlformats-officedocument.presentationml.notesSlide+xml"/>
  <Override PartName="/ppt/notesSlides/notesSlide374.xml" ContentType="application/vnd.openxmlformats-officedocument.presentationml.notesSlide+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notesSlides/notesSlide305.xml" ContentType="application/vnd.openxmlformats-officedocument.presentationml.notesSlide+xml"/>
  <Override PartName="/ppt/notesSlides/notesSlide352.xml" ContentType="application/vnd.openxmlformats-officedocument.presentationml.notesSlide+xml"/>
  <Override PartName="/ppt/slides/slide97.xml" ContentType="application/vnd.openxmlformats-officedocument.presentationml.slide+xml"/>
  <Override PartName="/ppt/slides/slide331.xml" ContentType="application/vnd.openxmlformats-officedocument.presentationml.slide+xml"/>
  <Override PartName="/ppt/slides/slide429.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ppt/notesSlides/notesSlide428.xml" ContentType="application/vnd.openxmlformats-officedocument.presentationml.notesSlide+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68.xml" ContentType="application/vnd.openxmlformats-officedocument.presentationml.slide+xml"/>
  <Override PartName="/ppt/slides/slide407.xml" ContentType="application/vnd.openxmlformats-officedocument.presentationml.slide+xml"/>
  <Override PartName="/ppt/notesSlides/notesSlide88.xml" ContentType="application/vnd.openxmlformats-officedocument.presentationml.notesSlide+xml"/>
  <Override PartName="/ppt/notesSlides/notesSlide267.xml" ContentType="application/vnd.openxmlformats-officedocument.presentationml.notesSlide+xml"/>
  <Override PartName="/ppt/notesSlides/notesSlide330.xml" ContentType="application/vnd.openxmlformats-officedocument.presentationml.notesSlide+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ppt/notesSlides/notesSlide406.xml" ContentType="application/vnd.openxmlformats-officedocument.presentationml.notesSlide+xml"/>
  <Override PartName="/ppt/slides/slide53.xml" ContentType="application/vnd.openxmlformats-officedocument.presentationml.slide+xml"/>
  <Override PartName="/ppt/slides/slide369.xml" ContentType="application/vnd.openxmlformats-officedocument.presentationml.slide+xml"/>
  <Default Extension="jpeg" ContentType="image/jpeg"/>
  <Override PartName="/ppt/notesSlides/notesSlide100.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notesSlides/notesSlide431.xml" ContentType="application/vnd.openxmlformats-officedocument.presentationml.notesSlide+xml"/>
  <Override PartName="/ppt/slides/slide31.xml" ContentType="application/vnd.openxmlformats-officedocument.presentationml.slide+xml"/>
  <Override PartName="/ppt/slides/slide224.xml" ContentType="application/vnd.openxmlformats-officedocument.presentationml.slide+xml"/>
  <Override PartName="/ppt/slides/slide271.xml" ContentType="application/vnd.openxmlformats-officedocument.presentationml.slide+xml"/>
  <Override PartName="/ppt/slides/slide410.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70.xml" ContentType="application/vnd.openxmlformats-officedocument.presentationml.notesSlide+xml"/>
  <Override PartName="/ppt/notesSlides/notesSlide368.xml" ContentType="application/vnd.openxmlformats-officedocument.presentationml.notesSlide+xml"/>
  <Override PartName="/ppt/slides/slide202.xml" ContentType="application/vnd.openxmlformats-officedocument.presentationml.slide+xml"/>
  <Override PartName="/ppt/slides/slide347.xml" ContentType="application/vnd.openxmlformats-officedocument.presentationml.slide+xml"/>
  <Override PartName="/ppt/slides/slide394.xml" ContentType="application/vnd.openxmlformats-officedocument.presentationml.slide+xml"/>
  <Override PartName="/ppt/notesSlides/notesSlide2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72.xml" ContentType="application/vnd.openxmlformats-officedocument.presentationml.slide+xml"/>
  <Override PartName="/ppt/notesSlides/notesSlide201.xml" ContentType="application/vnd.openxmlformats-officedocument.presentationml.notesSlide+xml"/>
  <Override PartName="/ppt/notesSlides/notesSlide346.xml" ContentType="application/vnd.openxmlformats-officedocument.presentationml.notesSlide+xml"/>
  <Override PartName="/ppt/notesSlides/notesSlide393.xml" ContentType="application/vnd.openxmlformats-officedocument.presentationml.notesSlide+xml"/>
  <Override PartName="/ppt/slides/slide117.xml" ContentType="application/vnd.openxmlformats-officedocument.presentationml.slide+xml"/>
  <Override PartName="/ppt/slides/slide164.xml" ContentType="application/vnd.openxmlformats-officedocument.presentationml.slide+xml"/>
  <Override PartName="/ppt/notesSlides/notesSlide138.xml" ContentType="application/vnd.openxmlformats-officedocument.presentationml.notesSlide+xml"/>
  <Override PartName="/ppt/notesSlides/notesSlide185.xml" ContentType="application/vnd.openxmlformats-officedocument.presentationml.notesSlide+xml"/>
  <Override PartName="/ppt/notesSlides/notesSlide324.xml" ContentType="application/vnd.openxmlformats-officedocument.presentationml.notesSlide+xml"/>
  <Override PartName="/ppt/notesSlides/notesSlide371.xml" ContentType="application/vnd.openxmlformats-officedocument.presentationml.notesSlide+xml"/>
  <Override PartName="/ppt/slides/slide69.xml" ContentType="application/vnd.openxmlformats-officedocument.presentationml.slide+xml"/>
  <Override PartName="/ppt/slides/slide287.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47.xml" ContentType="application/vnd.openxmlformats-officedocument.presentationml.slide+xml"/>
  <Override PartName="/ppt/slides/slide426.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425.xml" ContentType="application/vnd.openxmlformats-officedocument.presentationml.notesSlide+xml"/>
  <Override PartName="/ppt/slides/slide72.xml" ContentType="application/vnd.openxmlformats-officedocument.presentationml.slide+xml"/>
  <Override PartName="/ppt/notesSlides/notesSlide264.xml" ContentType="application/vnd.openxmlformats-officedocument.presentationml.notesSlide+xml"/>
  <Override PartName="/ppt/slides/slide290.xml" ContentType="application/vnd.openxmlformats-officedocument.presentationml.slide+xml"/>
  <Override PartName="/ppt/notesSlides/notesSlide63.xml" ContentType="application/vnd.openxmlformats-officedocument.presentationml.notesSlide+xml"/>
  <Override PartName="/ppt/slides/slide221.xml" ContentType="application/vnd.openxmlformats-officedocument.presentationml.slide+xml"/>
  <Override PartName="/ppt/slides/slide366.xml" ContentType="application/vnd.openxmlformats-officedocument.presentationml.slide+xml"/>
  <Override PartName="/ppt/notesSlides/notesSlide179.xml" ContentType="application/vnd.openxmlformats-officedocument.presentationml.notesSlide+xml"/>
  <Override PartName="/ppt/slides/slide391.xml" ContentType="application/vnd.openxmlformats-officedocument.presentationml.slide+xml"/>
  <Override PartName="/ppt/notesSlides/notesSlide220.xml" ContentType="application/vnd.openxmlformats-officedocument.presentationml.notesSlide+xml"/>
  <Override PartName="/ppt/notesSlides/notesSlide365.xml" ContentType="application/vnd.openxmlformats-officedocument.presentationml.notesSlide+xml"/>
  <Override PartName="/ppt/slides/slide136.xml" ContentType="application/vnd.openxmlformats-officedocument.presentationml.slide+xml"/>
  <Override PartName="/ppt/notesSlides/notesSlide390.xml" ContentType="application/vnd.openxmlformats-officedocument.presentationml.notesSlide+xml"/>
  <Override PartName="/ppt/slides/slide88.xml" ContentType="application/vnd.openxmlformats-officedocument.presentationml.slide+xml"/>
  <Override PartName="/ppt/slides/slide322.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161.xml" ContentType="application/vnd.openxmlformats-officedocument.presentationml.slide+xml"/>
  <Override PartName="/ppt/notesSlides/notesSlide79.xml" ContentType="application/vnd.openxmlformats-officedocument.presentationml.notesSlide+xml"/>
  <Override PartName="/ppt/notesSlides/notesSlide321.xml" ContentType="application/vnd.openxmlformats-officedocument.presentationml.notesSlide+xml"/>
  <Override PartName="/ppt/slides/slide237.xml" ContentType="application/vnd.openxmlformats-officedocument.presentationml.slide+xml"/>
  <Override PartName="/ppt/slides/slide423.xml" ContentType="application/vnd.openxmlformats-officedocument.presentationml.slide+xml"/>
  <Override PartName="/ppt/theme/theme2.xml" ContentType="application/vnd.openxmlformats-officedocument.theme+xml"/>
  <Override PartName="/ppt/notesSlides/notesSlide160.xml" ContentType="application/vnd.openxmlformats-officedocument.presentationml.notesSlide+xml"/>
  <Override PartName="/ppt/slides/slide44.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notesSlides/notesSlide422.xml" ContentType="application/vnd.openxmlformats-officedocument.presentationml.notesSlide+xml"/>
  <Override PartName="/ppt/notesSlides/notesSlide35.xml" ContentType="application/vnd.openxmlformats-officedocument.presentationml.notesSlide+xml"/>
  <Override PartName="/ppt/notesSlides/notesSlide261.xml" ContentType="application/vnd.openxmlformats-officedocument.presentationml.notesSlide+xml"/>
  <Override PartName="/ppt/slides/slide338.xml" ContentType="application/vnd.openxmlformats-officedocument.presentationml.slide+xml"/>
  <Override PartName="/ppt/notesSlides/notesSlide60.xml" ContentType="application/vnd.openxmlformats-officedocument.presentationml.notesSlide+xml"/>
  <Override PartName="/ppt/notesSlides/notesSlide337.xml" ContentType="application/vnd.openxmlformats-officedocument.presentationml.notesSlide+xml"/>
  <Override PartName="/ppt/slides/slide177.xml" ContentType="application/vnd.openxmlformats-officedocument.presentationml.slide+xml"/>
  <Override PartName="/ppt/slides/slide363.xml" ContentType="application/vnd.openxmlformats-officedocument.presentationml.slide+xml"/>
  <Override PartName="/ppt/notesSlides/notesSlide176.xml" ContentType="application/vnd.openxmlformats-officedocument.presentationml.notesSlide+xml"/>
  <Override PartName="/ppt/slides/slide108.xml" ContentType="application/vnd.openxmlformats-officedocument.presentationml.slide+xml"/>
  <Override PartName="/ppt/notesSlides/notesSlide362.xml" ContentType="application/vnd.openxmlformats-officedocument.presentationml.notesSlide+xml"/>
  <Override PartName="/ppt/slides/slide278.xml" ContentType="application/vnd.openxmlformats-officedocument.presentationml.slide+xml"/>
  <Override PartName="/ppt/notesSlides/notesSlide107.xml" ContentType="application/vnd.openxmlformats-officedocument.presentationml.notesSlide+xml"/>
  <Override PartName="/ppt/slides/slide85.xml" ContentType="application/vnd.openxmlformats-officedocument.presentationml.slide+xml"/>
  <Override PartName="/ppt/slides/slide133.xml" ContentType="application/vnd.openxmlformats-officedocument.presentationml.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ppt/slides/slide209.xml" ContentType="application/vnd.openxmlformats-officedocument.presentationml.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234.xml" ContentType="application/vnd.openxmlformats-officedocument.presentationml.slide+xml"/>
  <Override PartName="/ppt/slides/slide379.xml" ContentType="application/vnd.openxmlformats-officedocument.presentationml.slide+xml"/>
  <Override PartName="/ppt/notesSlides/notesSlide208.xml" ContentType="application/vnd.openxmlformats-officedocument.presentationml.notesSlide+xml"/>
  <Override PartName="/ppt/slides/slide41.xml" ContentType="application/vnd.openxmlformats-officedocument.presentationml.slide+xml"/>
  <Override PartName="/ppt/slides/slide420.xml" ContentType="application/vnd.openxmlformats-officedocument.presentationml.slide+xml"/>
  <Override PartName="/ppt/notesSlides/notesSlide233.xml" ContentType="application/vnd.openxmlformats-officedocument.presentationml.notesSlide+xml"/>
  <Override PartName="/ppt/notesSlides/notesSlide3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433"/>
  </p:notesMasterIdLst>
  <p:sldIdLst>
    <p:sldId id="256" r:id="rId2"/>
    <p:sldId id="260" r:id="rId3"/>
    <p:sldId id="262" r:id="rId4"/>
    <p:sldId id="263" r:id="rId5"/>
    <p:sldId id="264" r:id="rId6"/>
    <p:sldId id="265" r:id="rId7"/>
    <p:sldId id="267" r:id="rId8"/>
    <p:sldId id="268" r:id="rId9"/>
    <p:sldId id="269" r:id="rId10"/>
    <p:sldId id="270" r:id="rId11"/>
    <p:sldId id="271" r:id="rId12"/>
    <p:sldId id="272" r:id="rId13"/>
    <p:sldId id="273" r:id="rId14"/>
    <p:sldId id="274" r:id="rId15"/>
    <p:sldId id="275" r:id="rId16"/>
    <p:sldId id="277" r:id="rId17"/>
    <p:sldId id="278" r:id="rId18"/>
    <p:sldId id="279" r:id="rId19"/>
    <p:sldId id="280" r:id="rId20"/>
    <p:sldId id="281" r:id="rId21"/>
    <p:sldId id="282" r:id="rId22"/>
    <p:sldId id="283" r:id="rId23"/>
    <p:sldId id="284" r:id="rId24"/>
    <p:sldId id="285" r:id="rId25"/>
    <p:sldId id="286" r:id="rId26"/>
    <p:sldId id="287"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20"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1" r:id="rId86"/>
    <p:sldId id="352" r:id="rId87"/>
    <p:sldId id="353" r:id="rId88"/>
    <p:sldId id="354" r:id="rId89"/>
    <p:sldId id="355" r:id="rId90"/>
    <p:sldId id="356" r:id="rId91"/>
    <p:sldId id="357" r:id="rId92"/>
    <p:sldId id="358" r:id="rId93"/>
    <p:sldId id="359" r:id="rId94"/>
    <p:sldId id="361" r:id="rId95"/>
    <p:sldId id="362" r:id="rId96"/>
    <p:sldId id="363" r:id="rId97"/>
    <p:sldId id="364" r:id="rId98"/>
    <p:sldId id="365" r:id="rId99"/>
    <p:sldId id="366" r:id="rId100"/>
    <p:sldId id="367" r:id="rId101"/>
    <p:sldId id="368" r:id="rId102"/>
    <p:sldId id="369" r:id="rId103"/>
    <p:sldId id="370" r:id="rId104"/>
    <p:sldId id="371" r:id="rId105"/>
    <p:sldId id="373" r:id="rId106"/>
    <p:sldId id="374" r:id="rId107"/>
    <p:sldId id="375" r:id="rId108"/>
    <p:sldId id="376" r:id="rId109"/>
    <p:sldId id="377" r:id="rId110"/>
    <p:sldId id="378" r:id="rId111"/>
    <p:sldId id="379" r:id="rId112"/>
    <p:sldId id="380" r:id="rId113"/>
    <p:sldId id="381" r:id="rId114"/>
    <p:sldId id="382" r:id="rId115"/>
    <p:sldId id="383" r:id="rId116"/>
    <p:sldId id="384" r:id="rId117"/>
    <p:sldId id="385" r:id="rId118"/>
    <p:sldId id="386" r:id="rId119"/>
    <p:sldId id="387" r:id="rId120"/>
    <p:sldId id="388" r:id="rId121"/>
    <p:sldId id="389" r:id="rId122"/>
    <p:sldId id="390" r:id="rId123"/>
    <p:sldId id="391" r:id="rId124"/>
    <p:sldId id="392" r:id="rId125"/>
    <p:sldId id="394" r:id="rId126"/>
    <p:sldId id="395" r:id="rId127"/>
    <p:sldId id="396" r:id="rId128"/>
    <p:sldId id="397" r:id="rId129"/>
    <p:sldId id="398" r:id="rId130"/>
    <p:sldId id="399" r:id="rId131"/>
    <p:sldId id="400" r:id="rId132"/>
    <p:sldId id="401" r:id="rId133"/>
    <p:sldId id="402" r:id="rId134"/>
    <p:sldId id="403" r:id="rId135"/>
    <p:sldId id="404" r:id="rId136"/>
    <p:sldId id="405" r:id="rId137"/>
    <p:sldId id="406" r:id="rId138"/>
    <p:sldId id="407" r:id="rId139"/>
    <p:sldId id="408" r:id="rId140"/>
    <p:sldId id="409" r:id="rId141"/>
    <p:sldId id="410" r:id="rId142"/>
    <p:sldId id="411" r:id="rId143"/>
    <p:sldId id="412" r:id="rId144"/>
    <p:sldId id="413" r:id="rId145"/>
    <p:sldId id="414" r:id="rId146"/>
    <p:sldId id="416" r:id="rId147"/>
    <p:sldId id="417" r:id="rId148"/>
    <p:sldId id="418" r:id="rId149"/>
    <p:sldId id="419" r:id="rId150"/>
    <p:sldId id="420" r:id="rId151"/>
    <p:sldId id="421" r:id="rId152"/>
    <p:sldId id="422" r:id="rId153"/>
    <p:sldId id="423" r:id="rId154"/>
    <p:sldId id="424" r:id="rId155"/>
    <p:sldId id="425" r:id="rId156"/>
    <p:sldId id="426" r:id="rId157"/>
    <p:sldId id="427" r:id="rId158"/>
    <p:sldId id="428" r:id="rId159"/>
    <p:sldId id="430" r:id="rId160"/>
    <p:sldId id="431" r:id="rId161"/>
    <p:sldId id="432" r:id="rId162"/>
    <p:sldId id="433" r:id="rId163"/>
    <p:sldId id="434" r:id="rId164"/>
    <p:sldId id="435" r:id="rId165"/>
    <p:sldId id="436" r:id="rId166"/>
    <p:sldId id="438" r:id="rId167"/>
    <p:sldId id="439" r:id="rId168"/>
    <p:sldId id="440" r:id="rId169"/>
    <p:sldId id="441" r:id="rId170"/>
    <p:sldId id="442" r:id="rId171"/>
    <p:sldId id="443" r:id="rId172"/>
    <p:sldId id="444" r:id="rId173"/>
    <p:sldId id="445" r:id="rId174"/>
    <p:sldId id="446" r:id="rId175"/>
    <p:sldId id="447" r:id="rId176"/>
    <p:sldId id="448" r:id="rId177"/>
    <p:sldId id="449" r:id="rId178"/>
    <p:sldId id="450" r:id="rId179"/>
    <p:sldId id="451" r:id="rId180"/>
    <p:sldId id="452" r:id="rId181"/>
    <p:sldId id="453" r:id="rId182"/>
    <p:sldId id="454" r:id="rId183"/>
    <p:sldId id="455" r:id="rId184"/>
    <p:sldId id="456" r:id="rId185"/>
    <p:sldId id="457" r:id="rId186"/>
    <p:sldId id="458" r:id="rId187"/>
    <p:sldId id="459" r:id="rId188"/>
    <p:sldId id="460" r:id="rId189"/>
    <p:sldId id="461" r:id="rId190"/>
    <p:sldId id="462" r:id="rId191"/>
    <p:sldId id="463" r:id="rId192"/>
    <p:sldId id="464" r:id="rId193"/>
    <p:sldId id="465" r:id="rId194"/>
    <p:sldId id="466" r:id="rId195"/>
    <p:sldId id="467" r:id="rId196"/>
    <p:sldId id="468" r:id="rId197"/>
    <p:sldId id="469" r:id="rId198"/>
    <p:sldId id="470" r:id="rId199"/>
    <p:sldId id="471" r:id="rId200"/>
    <p:sldId id="472" r:id="rId201"/>
    <p:sldId id="473" r:id="rId202"/>
    <p:sldId id="474" r:id="rId203"/>
    <p:sldId id="475" r:id="rId204"/>
    <p:sldId id="476" r:id="rId205"/>
    <p:sldId id="477" r:id="rId206"/>
    <p:sldId id="478" r:id="rId207"/>
    <p:sldId id="479" r:id="rId208"/>
    <p:sldId id="480" r:id="rId209"/>
    <p:sldId id="481" r:id="rId210"/>
    <p:sldId id="482" r:id="rId211"/>
    <p:sldId id="483" r:id="rId212"/>
    <p:sldId id="484" r:id="rId213"/>
    <p:sldId id="485" r:id="rId214"/>
    <p:sldId id="486" r:id="rId215"/>
    <p:sldId id="487" r:id="rId216"/>
    <p:sldId id="488" r:id="rId217"/>
    <p:sldId id="489" r:id="rId218"/>
    <p:sldId id="490" r:id="rId219"/>
    <p:sldId id="491" r:id="rId220"/>
    <p:sldId id="492" r:id="rId221"/>
    <p:sldId id="493" r:id="rId222"/>
    <p:sldId id="494" r:id="rId223"/>
    <p:sldId id="495" r:id="rId224"/>
    <p:sldId id="496" r:id="rId225"/>
    <p:sldId id="497" r:id="rId226"/>
    <p:sldId id="498" r:id="rId227"/>
    <p:sldId id="499" r:id="rId228"/>
    <p:sldId id="500" r:id="rId229"/>
    <p:sldId id="501" r:id="rId230"/>
    <p:sldId id="502" r:id="rId231"/>
    <p:sldId id="503" r:id="rId232"/>
    <p:sldId id="504" r:id="rId233"/>
    <p:sldId id="505" r:id="rId234"/>
    <p:sldId id="506" r:id="rId235"/>
    <p:sldId id="507" r:id="rId236"/>
    <p:sldId id="508" r:id="rId237"/>
    <p:sldId id="509" r:id="rId238"/>
    <p:sldId id="510" r:id="rId239"/>
    <p:sldId id="511" r:id="rId240"/>
    <p:sldId id="512" r:id="rId241"/>
    <p:sldId id="513" r:id="rId242"/>
    <p:sldId id="514" r:id="rId243"/>
    <p:sldId id="515" r:id="rId244"/>
    <p:sldId id="516" r:id="rId245"/>
    <p:sldId id="517" r:id="rId246"/>
    <p:sldId id="518" r:id="rId247"/>
    <p:sldId id="519" r:id="rId248"/>
    <p:sldId id="520" r:id="rId249"/>
    <p:sldId id="521" r:id="rId250"/>
    <p:sldId id="522" r:id="rId251"/>
    <p:sldId id="523" r:id="rId252"/>
    <p:sldId id="524" r:id="rId253"/>
    <p:sldId id="525" r:id="rId254"/>
    <p:sldId id="526" r:id="rId255"/>
    <p:sldId id="527" r:id="rId256"/>
    <p:sldId id="528" r:id="rId257"/>
    <p:sldId id="529" r:id="rId258"/>
    <p:sldId id="530" r:id="rId259"/>
    <p:sldId id="531" r:id="rId260"/>
    <p:sldId id="532" r:id="rId261"/>
    <p:sldId id="533" r:id="rId262"/>
    <p:sldId id="534" r:id="rId263"/>
    <p:sldId id="535" r:id="rId264"/>
    <p:sldId id="536" r:id="rId265"/>
    <p:sldId id="537" r:id="rId266"/>
    <p:sldId id="538" r:id="rId267"/>
    <p:sldId id="539" r:id="rId268"/>
    <p:sldId id="540" r:id="rId269"/>
    <p:sldId id="541" r:id="rId270"/>
    <p:sldId id="542" r:id="rId271"/>
    <p:sldId id="543" r:id="rId272"/>
    <p:sldId id="544" r:id="rId273"/>
    <p:sldId id="545" r:id="rId274"/>
    <p:sldId id="546" r:id="rId275"/>
    <p:sldId id="547" r:id="rId276"/>
    <p:sldId id="548" r:id="rId277"/>
    <p:sldId id="549" r:id="rId278"/>
    <p:sldId id="550" r:id="rId279"/>
    <p:sldId id="551" r:id="rId280"/>
    <p:sldId id="552" r:id="rId281"/>
    <p:sldId id="553" r:id="rId282"/>
    <p:sldId id="554" r:id="rId283"/>
    <p:sldId id="555" r:id="rId284"/>
    <p:sldId id="556" r:id="rId285"/>
    <p:sldId id="557" r:id="rId286"/>
    <p:sldId id="558" r:id="rId287"/>
    <p:sldId id="559" r:id="rId288"/>
    <p:sldId id="560" r:id="rId289"/>
    <p:sldId id="561" r:id="rId290"/>
    <p:sldId id="562" r:id="rId291"/>
    <p:sldId id="563" r:id="rId292"/>
    <p:sldId id="564" r:id="rId293"/>
    <p:sldId id="565" r:id="rId294"/>
    <p:sldId id="566" r:id="rId295"/>
    <p:sldId id="567" r:id="rId296"/>
    <p:sldId id="568" r:id="rId297"/>
    <p:sldId id="570" r:id="rId298"/>
    <p:sldId id="571" r:id="rId299"/>
    <p:sldId id="572" r:id="rId300"/>
    <p:sldId id="573" r:id="rId301"/>
    <p:sldId id="574" r:id="rId302"/>
    <p:sldId id="575" r:id="rId303"/>
    <p:sldId id="576" r:id="rId304"/>
    <p:sldId id="577" r:id="rId305"/>
    <p:sldId id="578" r:id="rId306"/>
    <p:sldId id="579" r:id="rId307"/>
    <p:sldId id="580" r:id="rId308"/>
    <p:sldId id="581" r:id="rId309"/>
    <p:sldId id="582" r:id="rId310"/>
    <p:sldId id="583" r:id="rId311"/>
    <p:sldId id="584" r:id="rId312"/>
    <p:sldId id="585" r:id="rId313"/>
    <p:sldId id="586" r:id="rId314"/>
    <p:sldId id="587" r:id="rId315"/>
    <p:sldId id="588" r:id="rId316"/>
    <p:sldId id="589" r:id="rId317"/>
    <p:sldId id="590" r:id="rId318"/>
    <p:sldId id="591" r:id="rId319"/>
    <p:sldId id="592" r:id="rId320"/>
    <p:sldId id="593" r:id="rId321"/>
    <p:sldId id="594" r:id="rId322"/>
    <p:sldId id="595" r:id="rId323"/>
    <p:sldId id="596" r:id="rId324"/>
    <p:sldId id="597" r:id="rId325"/>
    <p:sldId id="598" r:id="rId326"/>
    <p:sldId id="599" r:id="rId327"/>
    <p:sldId id="600" r:id="rId328"/>
    <p:sldId id="601" r:id="rId329"/>
    <p:sldId id="602" r:id="rId330"/>
    <p:sldId id="603" r:id="rId331"/>
    <p:sldId id="604" r:id="rId332"/>
    <p:sldId id="605" r:id="rId333"/>
    <p:sldId id="606" r:id="rId334"/>
    <p:sldId id="607" r:id="rId335"/>
    <p:sldId id="608" r:id="rId336"/>
    <p:sldId id="609" r:id="rId337"/>
    <p:sldId id="610" r:id="rId338"/>
    <p:sldId id="611" r:id="rId339"/>
    <p:sldId id="612" r:id="rId340"/>
    <p:sldId id="613" r:id="rId341"/>
    <p:sldId id="614" r:id="rId342"/>
    <p:sldId id="615" r:id="rId343"/>
    <p:sldId id="616" r:id="rId344"/>
    <p:sldId id="617" r:id="rId345"/>
    <p:sldId id="618" r:id="rId346"/>
    <p:sldId id="619" r:id="rId347"/>
    <p:sldId id="621" r:id="rId348"/>
    <p:sldId id="622" r:id="rId349"/>
    <p:sldId id="623" r:id="rId350"/>
    <p:sldId id="624" r:id="rId351"/>
    <p:sldId id="625" r:id="rId352"/>
    <p:sldId id="626" r:id="rId353"/>
    <p:sldId id="627" r:id="rId354"/>
    <p:sldId id="628" r:id="rId355"/>
    <p:sldId id="629" r:id="rId356"/>
    <p:sldId id="630" r:id="rId357"/>
    <p:sldId id="631" r:id="rId358"/>
    <p:sldId id="632" r:id="rId359"/>
    <p:sldId id="633" r:id="rId360"/>
    <p:sldId id="634" r:id="rId361"/>
    <p:sldId id="635" r:id="rId362"/>
    <p:sldId id="636" r:id="rId363"/>
    <p:sldId id="637" r:id="rId364"/>
    <p:sldId id="638" r:id="rId365"/>
    <p:sldId id="639" r:id="rId366"/>
    <p:sldId id="640" r:id="rId367"/>
    <p:sldId id="641" r:id="rId368"/>
    <p:sldId id="642" r:id="rId369"/>
    <p:sldId id="643" r:id="rId370"/>
    <p:sldId id="644" r:id="rId371"/>
    <p:sldId id="645" r:id="rId372"/>
    <p:sldId id="646" r:id="rId373"/>
    <p:sldId id="647" r:id="rId374"/>
    <p:sldId id="648" r:id="rId375"/>
    <p:sldId id="649" r:id="rId376"/>
    <p:sldId id="650" r:id="rId377"/>
    <p:sldId id="651" r:id="rId378"/>
    <p:sldId id="652" r:id="rId379"/>
    <p:sldId id="653" r:id="rId380"/>
    <p:sldId id="654" r:id="rId381"/>
    <p:sldId id="655" r:id="rId382"/>
    <p:sldId id="656" r:id="rId383"/>
    <p:sldId id="657" r:id="rId384"/>
    <p:sldId id="658" r:id="rId385"/>
    <p:sldId id="659" r:id="rId386"/>
    <p:sldId id="660" r:id="rId387"/>
    <p:sldId id="661" r:id="rId388"/>
    <p:sldId id="662" r:id="rId389"/>
    <p:sldId id="663" r:id="rId390"/>
    <p:sldId id="664" r:id="rId391"/>
    <p:sldId id="665" r:id="rId392"/>
    <p:sldId id="666" r:id="rId393"/>
    <p:sldId id="667" r:id="rId394"/>
    <p:sldId id="668" r:id="rId395"/>
    <p:sldId id="669" r:id="rId396"/>
    <p:sldId id="670" r:id="rId397"/>
    <p:sldId id="671" r:id="rId398"/>
    <p:sldId id="672" r:id="rId399"/>
    <p:sldId id="673" r:id="rId400"/>
    <p:sldId id="674" r:id="rId401"/>
    <p:sldId id="675" r:id="rId402"/>
    <p:sldId id="676" r:id="rId403"/>
    <p:sldId id="677" r:id="rId404"/>
    <p:sldId id="678" r:id="rId405"/>
    <p:sldId id="679" r:id="rId406"/>
    <p:sldId id="680" r:id="rId407"/>
    <p:sldId id="681" r:id="rId408"/>
    <p:sldId id="682" r:id="rId409"/>
    <p:sldId id="683" r:id="rId410"/>
    <p:sldId id="684" r:id="rId411"/>
    <p:sldId id="685" r:id="rId412"/>
    <p:sldId id="686" r:id="rId413"/>
    <p:sldId id="687" r:id="rId414"/>
    <p:sldId id="688" r:id="rId415"/>
    <p:sldId id="689" r:id="rId416"/>
    <p:sldId id="690" r:id="rId417"/>
    <p:sldId id="691" r:id="rId418"/>
    <p:sldId id="692" r:id="rId419"/>
    <p:sldId id="693" r:id="rId420"/>
    <p:sldId id="694" r:id="rId421"/>
    <p:sldId id="695" r:id="rId422"/>
    <p:sldId id="696" r:id="rId423"/>
    <p:sldId id="697" r:id="rId424"/>
    <p:sldId id="698" r:id="rId425"/>
    <p:sldId id="699" r:id="rId426"/>
    <p:sldId id="700" r:id="rId427"/>
    <p:sldId id="701" r:id="rId428"/>
    <p:sldId id="702" r:id="rId429"/>
    <p:sldId id="703" r:id="rId430"/>
    <p:sldId id="704" r:id="rId431"/>
    <p:sldId id="705" r:id="rId432"/>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75" d="100"/>
          <a:sy n="75" d="100"/>
        </p:scale>
        <p:origin x="-1398"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notesMaster" Target="notesMasters/notesMaster1.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269" Type="http://schemas.openxmlformats.org/officeDocument/2006/relationships/slide" Target="slides/slide268.xml"/><Relationship Id="rId434"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399" Type="http://schemas.openxmlformats.org/officeDocument/2006/relationships/slide" Target="slides/slide398.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viewProps" Target="viewProps.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theme" Target="theme/theme1.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BE88D85-4483-44E2-9469-18DF7A3EDE4A}"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F2ED9FE8-068D-4148-8130-042E9F06A33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89.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0.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391.xml.rels><?xml version="1.0" encoding="UTF-8" standalone="yes"?>
<Relationships xmlns="http://schemas.openxmlformats.org/package/2006/relationships"><Relationship Id="rId2" Type="http://schemas.openxmlformats.org/officeDocument/2006/relationships/slide" Target="../slides/slide391.xml"/><Relationship Id="rId1" Type="http://schemas.openxmlformats.org/officeDocument/2006/relationships/notesMaster" Target="../notesMasters/notesMaster1.xml"/></Relationships>
</file>

<file path=ppt/notesSlides/_rels/notesSlide39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393.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394.xml.rels><?xml version="1.0" encoding="UTF-8" standalone="yes"?>
<Relationships xmlns="http://schemas.openxmlformats.org/package/2006/relationships"><Relationship Id="rId2" Type="http://schemas.openxmlformats.org/officeDocument/2006/relationships/slide" Target="../slides/slide394.xml"/><Relationship Id="rId1" Type="http://schemas.openxmlformats.org/officeDocument/2006/relationships/notesMaster" Target="../notesMasters/notesMaster1.xml"/></Relationships>
</file>

<file path=ppt/notesSlides/_rels/notesSlide395.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396.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397.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398.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399.xml.rels><?xml version="1.0" encoding="UTF-8" standalone="yes"?>
<Relationships xmlns="http://schemas.openxmlformats.org/package/2006/relationships"><Relationship Id="rId2" Type="http://schemas.openxmlformats.org/officeDocument/2006/relationships/slide" Target="../slides/slide39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00.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401.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402.xml.rels><?xml version="1.0" encoding="UTF-8" standalone="yes"?>
<Relationships xmlns="http://schemas.openxmlformats.org/package/2006/relationships"><Relationship Id="rId2" Type="http://schemas.openxmlformats.org/officeDocument/2006/relationships/slide" Target="../slides/slide402.xml"/><Relationship Id="rId1" Type="http://schemas.openxmlformats.org/officeDocument/2006/relationships/notesMaster" Target="../notesMasters/notesMaster1.xml"/></Relationships>
</file>

<file path=ppt/notesSlides/_rels/notesSlide403.xml.rels><?xml version="1.0" encoding="UTF-8" standalone="yes"?>
<Relationships xmlns="http://schemas.openxmlformats.org/package/2006/relationships"><Relationship Id="rId2" Type="http://schemas.openxmlformats.org/officeDocument/2006/relationships/slide" Target="../slides/slide403.xml"/><Relationship Id="rId1" Type="http://schemas.openxmlformats.org/officeDocument/2006/relationships/notesMaster" Target="../notesMasters/notesMaster1.xml"/></Relationships>
</file>

<file path=ppt/notesSlides/_rels/notesSlide404.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405.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406.xml.rels><?xml version="1.0" encoding="UTF-8" standalone="yes"?>
<Relationships xmlns="http://schemas.openxmlformats.org/package/2006/relationships"><Relationship Id="rId2" Type="http://schemas.openxmlformats.org/officeDocument/2006/relationships/slide" Target="../slides/slide406.xml"/><Relationship Id="rId1" Type="http://schemas.openxmlformats.org/officeDocument/2006/relationships/notesMaster" Target="../notesMasters/notesMaster1.xml"/></Relationships>
</file>

<file path=ppt/notesSlides/_rels/notesSlide407.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408.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409.xml.rels><?xml version="1.0" encoding="UTF-8" standalone="yes"?>
<Relationships xmlns="http://schemas.openxmlformats.org/package/2006/relationships"><Relationship Id="rId2" Type="http://schemas.openxmlformats.org/officeDocument/2006/relationships/slide" Target="../slides/slide40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0.xml.rels><?xml version="1.0" encoding="UTF-8" standalone="yes"?>
<Relationships xmlns="http://schemas.openxmlformats.org/package/2006/relationships"><Relationship Id="rId2" Type="http://schemas.openxmlformats.org/officeDocument/2006/relationships/slide" Target="../slides/slide410.xml"/><Relationship Id="rId1" Type="http://schemas.openxmlformats.org/officeDocument/2006/relationships/notesMaster" Target="../notesMasters/notesMaster1.xml"/></Relationships>
</file>

<file path=ppt/notesSlides/_rels/notesSlide411.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412.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413.xml.rels><?xml version="1.0" encoding="UTF-8" standalone="yes"?>
<Relationships xmlns="http://schemas.openxmlformats.org/package/2006/relationships"><Relationship Id="rId2" Type="http://schemas.openxmlformats.org/officeDocument/2006/relationships/slide" Target="../slides/slide413.xml"/><Relationship Id="rId1" Type="http://schemas.openxmlformats.org/officeDocument/2006/relationships/notesMaster" Target="../notesMasters/notesMaster1.xml"/></Relationships>
</file>

<file path=ppt/notesSlides/_rels/notesSlide414.xml.rels><?xml version="1.0" encoding="UTF-8" standalone="yes"?>
<Relationships xmlns="http://schemas.openxmlformats.org/package/2006/relationships"><Relationship Id="rId2" Type="http://schemas.openxmlformats.org/officeDocument/2006/relationships/slide" Target="../slides/slide414.xml"/><Relationship Id="rId1" Type="http://schemas.openxmlformats.org/officeDocument/2006/relationships/notesMaster" Target="../notesMasters/notesMaster1.xml"/></Relationships>
</file>

<file path=ppt/notesSlides/_rels/notesSlide415.xml.rels><?xml version="1.0" encoding="UTF-8" standalone="yes"?>
<Relationships xmlns="http://schemas.openxmlformats.org/package/2006/relationships"><Relationship Id="rId2" Type="http://schemas.openxmlformats.org/officeDocument/2006/relationships/slide" Target="../slides/slide415.xml"/><Relationship Id="rId1" Type="http://schemas.openxmlformats.org/officeDocument/2006/relationships/notesMaster" Target="../notesMasters/notesMaster1.xml"/></Relationships>
</file>

<file path=ppt/notesSlides/_rels/notesSlide416.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417.xml.rels><?xml version="1.0" encoding="UTF-8" standalone="yes"?>
<Relationships xmlns="http://schemas.openxmlformats.org/package/2006/relationships"><Relationship Id="rId2" Type="http://schemas.openxmlformats.org/officeDocument/2006/relationships/slide" Target="../slides/slide417.xml"/><Relationship Id="rId1" Type="http://schemas.openxmlformats.org/officeDocument/2006/relationships/notesMaster" Target="../notesMasters/notesMaster1.xml"/></Relationships>
</file>

<file path=ppt/notesSlides/_rels/notesSlide418.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419.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0.xml.rels><?xml version="1.0" encoding="UTF-8" standalone="yes"?>
<Relationships xmlns="http://schemas.openxmlformats.org/package/2006/relationships"><Relationship Id="rId2" Type="http://schemas.openxmlformats.org/officeDocument/2006/relationships/slide" Target="../slides/slide420.xml"/><Relationship Id="rId1" Type="http://schemas.openxmlformats.org/officeDocument/2006/relationships/notesMaster" Target="../notesMasters/notesMaster1.xml"/></Relationships>
</file>

<file path=ppt/notesSlides/_rels/notesSlide421.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422.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423.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424.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425.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426.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427.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428.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429.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0.xml.rels><?xml version="1.0" encoding="UTF-8" standalone="yes"?>
<Relationships xmlns="http://schemas.openxmlformats.org/package/2006/relationships"><Relationship Id="rId2" Type="http://schemas.openxmlformats.org/officeDocument/2006/relationships/slide" Target="../slides/slide430.xml"/><Relationship Id="rId1" Type="http://schemas.openxmlformats.org/officeDocument/2006/relationships/notesMaster" Target="../notesMasters/notesMaster1.xml"/></Relationships>
</file>

<file path=ppt/notesSlides/_rels/notesSlide431.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7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32"/>
          <p:cNvGrpSpPr>
            <a:grpSpLocks/>
          </p:cNvGrpSpPr>
          <p:nvPr/>
        </p:nvGrpSpPr>
        <p:grpSpPr bwMode="auto">
          <a:xfrm>
            <a:off x="7929563" y="204788"/>
            <a:ext cx="915987" cy="307975"/>
            <a:chOff x="6500826" y="236060"/>
            <a:chExt cx="1071570" cy="345632"/>
          </a:xfrm>
        </p:grpSpPr>
        <p:sp>
          <p:nvSpPr>
            <p:cNvPr id="4" name="流程图: 终止 33"/>
            <p:cNvSpPr/>
            <p:nvPr userDrawn="1"/>
          </p:nvSpPr>
          <p:spPr>
            <a:xfrm>
              <a:off x="6500826" y="282382"/>
              <a:ext cx="1071570" cy="285057"/>
            </a:xfrm>
            <a:prstGeom prst="flowChartTerminator">
              <a:avLst/>
            </a:prstGeom>
            <a:gradFill flip="none" rotWithShape="1">
              <a:gsLst>
                <a:gs pos="0">
                  <a:srgbClr val="964B78"/>
                </a:gs>
                <a:gs pos="25000">
                  <a:srgbClr val="FFCCFF"/>
                </a:gs>
                <a:gs pos="75000">
                  <a:srgbClr val="964B78"/>
                </a:gs>
                <a:gs pos="100000">
                  <a:srgbClr val="7030A0"/>
                </a:gs>
              </a:gsLst>
              <a:lin ang="5400000" scaled="0"/>
              <a:tileRect/>
            </a:gra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TextBox 34"/>
            <p:cNvSpPr txBox="1"/>
            <p:nvPr userDrawn="1"/>
          </p:nvSpPr>
          <p:spPr>
            <a:xfrm>
              <a:off x="6500826" y="236060"/>
              <a:ext cx="1054856" cy="345632"/>
            </a:xfrm>
            <a:prstGeom prst="rect">
              <a:avLst/>
            </a:prstGeom>
            <a:noFill/>
          </p:spPr>
          <p:txBody>
            <a:bodyPr wrap="none">
              <a:spAutoFit/>
            </a:bodyPr>
            <a:lstStyle/>
            <a:p>
              <a:pPr fontAlgn="auto">
                <a:spcBef>
                  <a:spcPts val="0"/>
                </a:spcBef>
                <a:spcAft>
                  <a:spcPts val="0"/>
                </a:spcAft>
                <a:defRPr/>
              </a:pPr>
              <a:r>
                <a:rPr lang="zh-CN" altLang="en-US" sz="1400" dirty="0">
                  <a:solidFill>
                    <a:schemeClr val="bg1"/>
                  </a:solidFill>
                  <a:latin typeface="黑体" pitchFamily="49" charset="-122"/>
                  <a:ea typeface="黑体" pitchFamily="49" charset="-122"/>
                </a:rPr>
                <a:t>栏目索引</a:t>
              </a:r>
            </a:p>
          </p:txBody>
        </p:sp>
      </p:grpSp>
      <p:pic>
        <p:nvPicPr>
          <p:cNvPr id="6"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7"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
        <p:nvSpPr>
          <p:cNvPr id="8" name="矩形 8"/>
          <p:cNvSpPr/>
          <p:nvPr/>
        </p:nvSpPr>
        <p:spPr>
          <a:xfrm>
            <a:off x="0" y="0"/>
            <a:ext cx="9144000" cy="165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Lst>
  <p:txStyles>
    <p:titleStyle>
      <a:lvl1pPr algn="ctr" rtl="0" eaLnBrk="0" fontAlgn="base" hangingPunct="0">
        <a:spcBef>
          <a:spcPct val="0"/>
        </a:spcBef>
        <a:spcAft>
          <a:spcPct val="0"/>
        </a:spcAft>
        <a:defRPr sz="4400" kern="1200">
          <a:solidFill>
            <a:schemeClr val="tx1"/>
          </a:solidFill>
          <a:latin typeface="Arial" charset="0"/>
          <a:ea typeface="+mj-ea"/>
          <a:cs typeface="+mj-cs"/>
        </a:defRPr>
      </a:lvl1pPr>
      <a:lvl2pPr algn="ctr" rtl="0" eaLnBrk="0" fontAlgn="base" hangingPunct="0">
        <a:spcBef>
          <a:spcPct val="0"/>
        </a:spcBef>
        <a:spcAft>
          <a:spcPct val="0"/>
        </a:spcAft>
        <a:defRPr sz="4400">
          <a:solidFill>
            <a:schemeClr val="tx1"/>
          </a:solidFill>
          <a:latin typeface="Arial" charset="0"/>
          <a:ea typeface="宋体" charset="-122"/>
        </a:defRPr>
      </a:lvl2pPr>
      <a:lvl3pPr algn="ctr" rtl="0" eaLnBrk="0" fontAlgn="base" hangingPunct="0">
        <a:spcBef>
          <a:spcPct val="0"/>
        </a:spcBef>
        <a:spcAft>
          <a:spcPct val="0"/>
        </a:spcAft>
        <a:defRPr sz="4400">
          <a:solidFill>
            <a:schemeClr val="tx1"/>
          </a:solidFill>
          <a:latin typeface="Arial" charset="0"/>
          <a:ea typeface="宋体" charset="-122"/>
        </a:defRPr>
      </a:lvl3pPr>
      <a:lvl4pPr algn="ctr" rtl="0" eaLnBrk="0" fontAlgn="base" hangingPunct="0">
        <a:spcBef>
          <a:spcPct val="0"/>
        </a:spcBef>
        <a:spcAft>
          <a:spcPct val="0"/>
        </a:spcAft>
        <a:defRPr sz="4400">
          <a:solidFill>
            <a:schemeClr val="tx1"/>
          </a:solidFill>
          <a:latin typeface="Arial" charset="0"/>
          <a:ea typeface="宋体" charset="-122"/>
        </a:defRPr>
      </a:lvl4pPr>
      <a:lvl5pPr algn="ctr" rtl="0" eaLnBrk="0" fontAlgn="base" hangingPunct="0">
        <a:spcBef>
          <a:spcPct val="0"/>
        </a:spcBef>
        <a:spcAft>
          <a:spcPct val="0"/>
        </a:spcAft>
        <a:defRPr sz="4400">
          <a:solidFill>
            <a:schemeClr val="tx1"/>
          </a:solidFill>
          <a:latin typeface="Arial"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9.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4.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4.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4.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4.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4.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4.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4.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4.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4.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4.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7.xml"/><Relationship Id="rId1" Type="http://schemas.openxmlformats.org/officeDocument/2006/relationships/slideLayout" Target="../slideLayouts/slideLayout4.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48.xml"/><Relationship Id="rId1" Type="http://schemas.openxmlformats.org/officeDocument/2006/relationships/slideLayout" Target="../slideLayouts/slideLayout4.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4.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4.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4.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4.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4.xml"/></Relationships>
</file>

<file path=ppt/slides/_rels/slide355.xml.rels><?xml version="1.0" encoding="UTF-8" standalone="yes"?>
<Relationships xmlns="http://schemas.openxmlformats.org/package/2006/relationships"><Relationship Id="rId2" Type="http://schemas.openxmlformats.org/officeDocument/2006/relationships/notesSlide" Target="../notesSlides/notesSlide355.xml"/><Relationship Id="rId1" Type="http://schemas.openxmlformats.org/officeDocument/2006/relationships/slideLayout" Target="../slideLayouts/slideLayout4.xml"/></Relationships>
</file>

<file path=ppt/slides/_rels/slide356.xml.rels><?xml version="1.0" encoding="UTF-8" standalone="yes"?>
<Relationships xmlns="http://schemas.openxmlformats.org/package/2006/relationships"><Relationship Id="rId2" Type="http://schemas.openxmlformats.org/officeDocument/2006/relationships/notesSlide" Target="../notesSlides/notesSlide356.xml"/><Relationship Id="rId1" Type="http://schemas.openxmlformats.org/officeDocument/2006/relationships/slideLayout" Target="../slideLayouts/slideLayout4.xml"/></Relationships>
</file>

<file path=ppt/slides/_rels/slide357.xml.rels><?xml version="1.0" encoding="UTF-8" standalone="yes"?>
<Relationships xmlns="http://schemas.openxmlformats.org/package/2006/relationships"><Relationship Id="rId2" Type="http://schemas.openxmlformats.org/officeDocument/2006/relationships/notesSlide" Target="../notesSlides/notesSlide357.xml"/><Relationship Id="rId1" Type="http://schemas.openxmlformats.org/officeDocument/2006/relationships/slideLayout" Target="../slideLayouts/slideLayout4.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358.xml"/><Relationship Id="rId1" Type="http://schemas.openxmlformats.org/officeDocument/2006/relationships/slideLayout" Target="../slideLayouts/slideLayout4.xml"/></Relationships>
</file>

<file path=ppt/slides/_rels/slide359.xml.rels><?xml version="1.0" encoding="UTF-8" standalone="yes"?>
<Relationships xmlns="http://schemas.openxmlformats.org/package/2006/relationships"><Relationship Id="rId2" Type="http://schemas.openxmlformats.org/officeDocument/2006/relationships/notesSlide" Target="../notesSlides/notesSlide35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60.xml.rels><?xml version="1.0" encoding="UTF-8" standalone="yes"?>
<Relationships xmlns="http://schemas.openxmlformats.org/package/2006/relationships"><Relationship Id="rId2" Type="http://schemas.openxmlformats.org/officeDocument/2006/relationships/notesSlide" Target="../notesSlides/notesSlide360.xml"/><Relationship Id="rId1" Type="http://schemas.openxmlformats.org/officeDocument/2006/relationships/slideLayout" Target="../slideLayouts/slideLayout4.xml"/></Relationships>
</file>

<file path=ppt/slides/_rels/slide36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61.xml"/><Relationship Id="rId1" Type="http://schemas.openxmlformats.org/officeDocument/2006/relationships/slideLayout" Target="../slideLayouts/slideLayout4.xml"/></Relationships>
</file>

<file path=ppt/slides/_rels/slide362.xml.rels><?xml version="1.0" encoding="UTF-8" standalone="yes"?>
<Relationships xmlns="http://schemas.openxmlformats.org/package/2006/relationships"><Relationship Id="rId2" Type="http://schemas.openxmlformats.org/officeDocument/2006/relationships/notesSlide" Target="../notesSlides/notesSlide362.xml"/><Relationship Id="rId1" Type="http://schemas.openxmlformats.org/officeDocument/2006/relationships/slideLayout" Target="../slideLayouts/slideLayout4.xml"/></Relationships>
</file>

<file path=ppt/slides/_rels/slide363.xml.rels><?xml version="1.0" encoding="UTF-8" standalone="yes"?>
<Relationships xmlns="http://schemas.openxmlformats.org/package/2006/relationships"><Relationship Id="rId2" Type="http://schemas.openxmlformats.org/officeDocument/2006/relationships/notesSlide" Target="../notesSlides/notesSlide363.xml"/><Relationship Id="rId1" Type="http://schemas.openxmlformats.org/officeDocument/2006/relationships/slideLayout" Target="../slideLayouts/slideLayout4.xml"/></Relationships>
</file>

<file path=ppt/slides/_rels/slide364.xml.rels><?xml version="1.0" encoding="UTF-8" standalone="yes"?>
<Relationships xmlns="http://schemas.openxmlformats.org/package/2006/relationships"><Relationship Id="rId2" Type="http://schemas.openxmlformats.org/officeDocument/2006/relationships/notesSlide" Target="../notesSlides/notesSlide364.xml"/><Relationship Id="rId1" Type="http://schemas.openxmlformats.org/officeDocument/2006/relationships/slideLayout" Target="../slideLayouts/slideLayout4.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365.xml"/><Relationship Id="rId1" Type="http://schemas.openxmlformats.org/officeDocument/2006/relationships/slideLayout" Target="../slideLayouts/slideLayout4.xml"/></Relationships>
</file>

<file path=ppt/slides/_rels/slide366.xml.rels><?xml version="1.0" encoding="UTF-8" standalone="yes"?>
<Relationships xmlns="http://schemas.openxmlformats.org/package/2006/relationships"><Relationship Id="rId2" Type="http://schemas.openxmlformats.org/officeDocument/2006/relationships/notesSlide" Target="../notesSlides/notesSlide366.xml"/><Relationship Id="rId1" Type="http://schemas.openxmlformats.org/officeDocument/2006/relationships/slideLayout" Target="../slideLayouts/slideLayout4.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367.xml"/><Relationship Id="rId1" Type="http://schemas.openxmlformats.org/officeDocument/2006/relationships/slideLayout" Target="../slideLayouts/slideLayout4.xml"/></Relationships>
</file>

<file path=ppt/slides/_rels/slide368.xml.rels><?xml version="1.0" encoding="UTF-8" standalone="yes"?>
<Relationships xmlns="http://schemas.openxmlformats.org/package/2006/relationships"><Relationship Id="rId2" Type="http://schemas.openxmlformats.org/officeDocument/2006/relationships/notesSlide" Target="../notesSlides/notesSlide368.xml"/><Relationship Id="rId1" Type="http://schemas.openxmlformats.org/officeDocument/2006/relationships/slideLayout" Target="../slideLayouts/slideLayout4.xml"/></Relationships>
</file>

<file path=ppt/slides/_rels/slide369.xml.rels><?xml version="1.0" encoding="UTF-8" standalone="yes"?>
<Relationships xmlns="http://schemas.openxmlformats.org/package/2006/relationships"><Relationship Id="rId2" Type="http://schemas.openxmlformats.org/officeDocument/2006/relationships/notesSlide" Target="../notesSlides/notesSlide36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370.xml"/><Relationship Id="rId1" Type="http://schemas.openxmlformats.org/officeDocument/2006/relationships/slideLayout" Target="../slideLayouts/slideLayout4.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371.xml"/><Relationship Id="rId1" Type="http://schemas.openxmlformats.org/officeDocument/2006/relationships/slideLayout" Target="../slideLayouts/slideLayout4.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372.xml"/><Relationship Id="rId1" Type="http://schemas.openxmlformats.org/officeDocument/2006/relationships/slideLayout" Target="../slideLayouts/slideLayout4.xml"/></Relationships>
</file>

<file path=ppt/slides/_rels/slide373.xml.rels><?xml version="1.0" encoding="UTF-8" standalone="yes"?>
<Relationships xmlns="http://schemas.openxmlformats.org/package/2006/relationships"><Relationship Id="rId2" Type="http://schemas.openxmlformats.org/officeDocument/2006/relationships/notesSlide" Target="../notesSlides/notesSlide373.xml"/><Relationship Id="rId1" Type="http://schemas.openxmlformats.org/officeDocument/2006/relationships/slideLayout" Target="../slideLayouts/slideLayout4.xml"/></Relationships>
</file>

<file path=ppt/slides/_rels/slide37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74.xml"/><Relationship Id="rId1" Type="http://schemas.openxmlformats.org/officeDocument/2006/relationships/slideLayout" Target="../slideLayouts/slideLayout4.xml"/></Relationships>
</file>

<file path=ppt/slides/_rels/slide375.xml.rels><?xml version="1.0" encoding="UTF-8" standalone="yes"?>
<Relationships xmlns="http://schemas.openxmlformats.org/package/2006/relationships"><Relationship Id="rId2" Type="http://schemas.openxmlformats.org/officeDocument/2006/relationships/notesSlide" Target="../notesSlides/notesSlide375.xml"/><Relationship Id="rId1" Type="http://schemas.openxmlformats.org/officeDocument/2006/relationships/slideLayout" Target="../slideLayouts/slideLayout4.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376.xml"/><Relationship Id="rId1" Type="http://schemas.openxmlformats.org/officeDocument/2006/relationships/slideLayout" Target="../slideLayouts/slideLayout4.xml"/></Relationships>
</file>

<file path=ppt/slides/_rels/slide377.xml.rels><?xml version="1.0" encoding="UTF-8" standalone="yes"?>
<Relationships xmlns="http://schemas.openxmlformats.org/package/2006/relationships"><Relationship Id="rId2" Type="http://schemas.openxmlformats.org/officeDocument/2006/relationships/notesSlide" Target="../notesSlides/notesSlide377.xml"/><Relationship Id="rId1" Type="http://schemas.openxmlformats.org/officeDocument/2006/relationships/slideLayout" Target="../slideLayouts/slideLayout4.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378.xml"/><Relationship Id="rId1" Type="http://schemas.openxmlformats.org/officeDocument/2006/relationships/slideLayout" Target="../slideLayouts/slideLayout4.xml"/></Relationships>
</file>

<file path=ppt/slides/_rels/slide379.xml.rels><?xml version="1.0" encoding="UTF-8" standalone="yes"?>
<Relationships xmlns="http://schemas.openxmlformats.org/package/2006/relationships"><Relationship Id="rId2" Type="http://schemas.openxmlformats.org/officeDocument/2006/relationships/notesSlide" Target="../notesSlides/notesSlide379.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80.xml.rels><?xml version="1.0" encoding="UTF-8" standalone="yes"?>
<Relationships xmlns="http://schemas.openxmlformats.org/package/2006/relationships"><Relationship Id="rId2" Type="http://schemas.openxmlformats.org/officeDocument/2006/relationships/notesSlide" Target="../notesSlides/notesSlide380.xml"/><Relationship Id="rId1" Type="http://schemas.openxmlformats.org/officeDocument/2006/relationships/slideLayout" Target="../slideLayouts/slideLayout4.xml"/></Relationships>
</file>

<file path=ppt/slides/_rels/slide381.xml.rels><?xml version="1.0" encoding="UTF-8" standalone="yes"?>
<Relationships xmlns="http://schemas.openxmlformats.org/package/2006/relationships"><Relationship Id="rId2" Type="http://schemas.openxmlformats.org/officeDocument/2006/relationships/notesSlide" Target="../notesSlides/notesSlide381.xml"/><Relationship Id="rId1" Type="http://schemas.openxmlformats.org/officeDocument/2006/relationships/slideLayout" Target="../slideLayouts/slideLayout4.xml"/></Relationships>
</file>

<file path=ppt/slides/_rels/slide382.xml.rels><?xml version="1.0" encoding="UTF-8" standalone="yes"?>
<Relationships xmlns="http://schemas.openxmlformats.org/package/2006/relationships"><Relationship Id="rId2" Type="http://schemas.openxmlformats.org/officeDocument/2006/relationships/notesSlide" Target="../notesSlides/notesSlide382.xml"/><Relationship Id="rId1" Type="http://schemas.openxmlformats.org/officeDocument/2006/relationships/slideLayout" Target="../slideLayouts/slideLayout4.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383.xml"/><Relationship Id="rId1" Type="http://schemas.openxmlformats.org/officeDocument/2006/relationships/slideLayout" Target="../slideLayouts/slideLayout4.xml"/></Relationships>
</file>

<file path=ppt/slides/_rels/slide38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84.xml"/><Relationship Id="rId1" Type="http://schemas.openxmlformats.org/officeDocument/2006/relationships/slideLayout" Target="../slideLayouts/slideLayout4.xml"/></Relationships>
</file>

<file path=ppt/slides/_rels/slide385.xml.rels><?xml version="1.0" encoding="UTF-8" standalone="yes"?>
<Relationships xmlns="http://schemas.openxmlformats.org/package/2006/relationships"><Relationship Id="rId2" Type="http://schemas.openxmlformats.org/officeDocument/2006/relationships/notesSlide" Target="../notesSlides/notesSlide385.xml"/><Relationship Id="rId1" Type="http://schemas.openxmlformats.org/officeDocument/2006/relationships/slideLayout" Target="../slideLayouts/slideLayout4.xml"/></Relationships>
</file>

<file path=ppt/slides/_rels/slide386.xml.rels><?xml version="1.0" encoding="UTF-8" standalone="yes"?>
<Relationships xmlns="http://schemas.openxmlformats.org/package/2006/relationships"><Relationship Id="rId2" Type="http://schemas.openxmlformats.org/officeDocument/2006/relationships/notesSlide" Target="../notesSlides/notesSlide386.xml"/><Relationship Id="rId1" Type="http://schemas.openxmlformats.org/officeDocument/2006/relationships/slideLayout" Target="../slideLayouts/slideLayout4.xml"/></Relationships>
</file>

<file path=ppt/slides/_rels/slide387.xml.rels><?xml version="1.0" encoding="UTF-8" standalone="yes"?>
<Relationships xmlns="http://schemas.openxmlformats.org/package/2006/relationships"><Relationship Id="rId2" Type="http://schemas.openxmlformats.org/officeDocument/2006/relationships/notesSlide" Target="../notesSlides/notesSlide387.xml"/><Relationship Id="rId1" Type="http://schemas.openxmlformats.org/officeDocument/2006/relationships/slideLayout" Target="../slideLayouts/slideLayout4.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388.xml"/><Relationship Id="rId1" Type="http://schemas.openxmlformats.org/officeDocument/2006/relationships/slideLayout" Target="../slideLayouts/slideLayout4.xml"/></Relationships>
</file>

<file path=ppt/slides/_rels/slide389.xml.rels><?xml version="1.0" encoding="UTF-8" standalone="yes"?>
<Relationships xmlns="http://schemas.openxmlformats.org/package/2006/relationships"><Relationship Id="rId2" Type="http://schemas.openxmlformats.org/officeDocument/2006/relationships/notesSlide" Target="../notesSlides/notesSlide38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390.xml"/><Relationship Id="rId1" Type="http://schemas.openxmlformats.org/officeDocument/2006/relationships/slideLayout" Target="../slideLayouts/slideLayout4.xml"/></Relationships>
</file>

<file path=ppt/slides/_rels/slide391.xml.rels><?xml version="1.0" encoding="UTF-8" standalone="yes"?>
<Relationships xmlns="http://schemas.openxmlformats.org/package/2006/relationships"><Relationship Id="rId2" Type="http://schemas.openxmlformats.org/officeDocument/2006/relationships/notesSlide" Target="../notesSlides/notesSlide391.xml"/><Relationship Id="rId1" Type="http://schemas.openxmlformats.org/officeDocument/2006/relationships/slideLayout" Target="../slideLayouts/slideLayout4.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392.xml"/><Relationship Id="rId1" Type="http://schemas.openxmlformats.org/officeDocument/2006/relationships/slideLayout" Target="../slideLayouts/slideLayout4.xml"/></Relationships>
</file>

<file path=ppt/slides/_rels/slide393.xml.rels><?xml version="1.0" encoding="UTF-8" standalone="yes"?>
<Relationships xmlns="http://schemas.openxmlformats.org/package/2006/relationships"><Relationship Id="rId2" Type="http://schemas.openxmlformats.org/officeDocument/2006/relationships/notesSlide" Target="../notesSlides/notesSlide393.xml"/><Relationship Id="rId1" Type="http://schemas.openxmlformats.org/officeDocument/2006/relationships/slideLayout" Target="../slideLayouts/slideLayout4.xml"/></Relationships>
</file>

<file path=ppt/slides/_rels/slide394.xml.rels><?xml version="1.0" encoding="UTF-8" standalone="yes"?>
<Relationships xmlns="http://schemas.openxmlformats.org/package/2006/relationships"><Relationship Id="rId2" Type="http://schemas.openxmlformats.org/officeDocument/2006/relationships/notesSlide" Target="../notesSlides/notesSlide394.xml"/><Relationship Id="rId1" Type="http://schemas.openxmlformats.org/officeDocument/2006/relationships/slideLayout" Target="../slideLayouts/slideLayout4.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395.xml"/><Relationship Id="rId1" Type="http://schemas.openxmlformats.org/officeDocument/2006/relationships/slideLayout" Target="../slideLayouts/slideLayout4.xml"/></Relationships>
</file>

<file path=ppt/slides/_rels/slide396.xml.rels><?xml version="1.0" encoding="UTF-8" standalone="yes"?>
<Relationships xmlns="http://schemas.openxmlformats.org/package/2006/relationships"><Relationship Id="rId2" Type="http://schemas.openxmlformats.org/officeDocument/2006/relationships/notesSlide" Target="../notesSlides/notesSlide396.xml"/><Relationship Id="rId1" Type="http://schemas.openxmlformats.org/officeDocument/2006/relationships/slideLayout" Target="../slideLayouts/slideLayout4.xml"/></Relationships>
</file>

<file path=ppt/slides/_rels/slide397.xml.rels><?xml version="1.0" encoding="UTF-8" standalone="yes"?>
<Relationships xmlns="http://schemas.openxmlformats.org/package/2006/relationships"><Relationship Id="rId2" Type="http://schemas.openxmlformats.org/officeDocument/2006/relationships/notesSlide" Target="../notesSlides/notesSlide397.xml"/><Relationship Id="rId1" Type="http://schemas.openxmlformats.org/officeDocument/2006/relationships/slideLayout" Target="../slideLayouts/slideLayout4.xml"/></Relationships>
</file>

<file path=ppt/slides/_rels/slide398.xml.rels><?xml version="1.0" encoding="UTF-8" standalone="yes"?>
<Relationships xmlns="http://schemas.openxmlformats.org/package/2006/relationships"><Relationship Id="rId2" Type="http://schemas.openxmlformats.org/officeDocument/2006/relationships/notesSlide" Target="../notesSlides/notesSlide398.xml"/><Relationship Id="rId1" Type="http://schemas.openxmlformats.org/officeDocument/2006/relationships/slideLayout" Target="../slideLayouts/slideLayout4.xml"/></Relationships>
</file>

<file path=ppt/slides/_rels/slide399.xml.rels><?xml version="1.0" encoding="UTF-8" standalone="yes"?>
<Relationships xmlns="http://schemas.openxmlformats.org/package/2006/relationships"><Relationship Id="rId2" Type="http://schemas.openxmlformats.org/officeDocument/2006/relationships/notesSlide" Target="../notesSlides/notesSlide39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400.xml"/><Relationship Id="rId1" Type="http://schemas.openxmlformats.org/officeDocument/2006/relationships/slideLayout" Target="../slideLayouts/slideLayout4.xml"/></Relationships>
</file>

<file path=ppt/slides/_rels/slide401.xml.rels><?xml version="1.0" encoding="UTF-8" standalone="yes"?>
<Relationships xmlns="http://schemas.openxmlformats.org/package/2006/relationships"><Relationship Id="rId2" Type="http://schemas.openxmlformats.org/officeDocument/2006/relationships/notesSlide" Target="../notesSlides/notesSlide401.xml"/><Relationship Id="rId1" Type="http://schemas.openxmlformats.org/officeDocument/2006/relationships/slideLayout" Target="../slideLayouts/slideLayout4.xml"/></Relationships>
</file>

<file path=ppt/slides/_rels/slide402.xml.rels><?xml version="1.0" encoding="UTF-8" standalone="yes"?>
<Relationships xmlns="http://schemas.openxmlformats.org/package/2006/relationships"><Relationship Id="rId2" Type="http://schemas.openxmlformats.org/officeDocument/2006/relationships/notesSlide" Target="../notesSlides/notesSlide402.xml"/><Relationship Id="rId1" Type="http://schemas.openxmlformats.org/officeDocument/2006/relationships/slideLayout" Target="../slideLayouts/slideLayout4.xml"/></Relationships>
</file>

<file path=ppt/slides/_rels/slide40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03.xml"/><Relationship Id="rId1" Type="http://schemas.openxmlformats.org/officeDocument/2006/relationships/slideLayout" Target="../slideLayouts/slideLayout4.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404.xml"/><Relationship Id="rId1" Type="http://schemas.openxmlformats.org/officeDocument/2006/relationships/slideLayout" Target="../slideLayouts/slideLayout4.xml"/></Relationships>
</file>

<file path=ppt/slides/_rels/slide405.xml.rels><?xml version="1.0" encoding="UTF-8" standalone="yes"?>
<Relationships xmlns="http://schemas.openxmlformats.org/package/2006/relationships"><Relationship Id="rId2" Type="http://schemas.openxmlformats.org/officeDocument/2006/relationships/notesSlide" Target="../notesSlides/notesSlide405.xml"/><Relationship Id="rId1" Type="http://schemas.openxmlformats.org/officeDocument/2006/relationships/slideLayout" Target="../slideLayouts/slideLayout4.xml"/></Relationships>
</file>

<file path=ppt/slides/_rels/slide406.xml.rels><?xml version="1.0" encoding="UTF-8" standalone="yes"?>
<Relationships xmlns="http://schemas.openxmlformats.org/package/2006/relationships"><Relationship Id="rId2" Type="http://schemas.openxmlformats.org/officeDocument/2006/relationships/notesSlide" Target="../notesSlides/notesSlide406.xml"/><Relationship Id="rId1" Type="http://schemas.openxmlformats.org/officeDocument/2006/relationships/slideLayout" Target="../slideLayouts/slideLayout4.xml"/></Relationships>
</file>

<file path=ppt/slides/_rels/slide407.xml.rels><?xml version="1.0" encoding="UTF-8" standalone="yes"?>
<Relationships xmlns="http://schemas.openxmlformats.org/package/2006/relationships"><Relationship Id="rId2" Type="http://schemas.openxmlformats.org/officeDocument/2006/relationships/notesSlide" Target="../notesSlides/notesSlide407.xml"/><Relationship Id="rId1" Type="http://schemas.openxmlformats.org/officeDocument/2006/relationships/slideLayout" Target="../slideLayouts/slideLayout4.xml"/></Relationships>
</file>

<file path=ppt/slides/_rels/slide408.xml.rels><?xml version="1.0" encoding="UTF-8" standalone="yes"?>
<Relationships xmlns="http://schemas.openxmlformats.org/package/2006/relationships"><Relationship Id="rId2" Type="http://schemas.openxmlformats.org/officeDocument/2006/relationships/notesSlide" Target="../notesSlides/notesSlide408.xml"/><Relationship Id="rId1" Type="http://schemas.openxmlformats.org/officeDocument/2006/relationships/slideLayout" Target="../slideLayouts/slideLayout4.xml"/></Relationships>
</file>

<file path=ppt/slides/_rels/slide409.xml.rels><?xml version="1.0" encoding="UTF-8" standalone="yes"?>
<Relationships xmlns="http://schemas.openxmlformats.org/package/2006/relationships"><Relationship Id="rId2" Type="http://schemas.openxmlformats.org/officeDocument/2006/relationships/notesSlide" Target="../notesSlides/notesSlide40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10.xml.rels><?xml version="1.0" encoding="UTF-8" standalone="yes"?>
<Relationships xmlns="http://schemas.openxmlformats.org/package/2006/relationships"><Relationship Id="rId2" Type="http://schemas.openxmlformats.org/officeDocument/2006/relationships/notesSlide" Target="../notesSlides/notesSlide410.xml"/><Relationship Id="rId1" Type="http://schemas.openxmlformats.org/officeDocument/2006/relationships/slideLayout" Target="../slideLayouts/slideLayout4.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411.xml"/><Relationship Id="rId1" Type="http://schemas.openxmlformats.org/officeDocument/2006/relationships/slideLayout" Target="../slideLayouts/slideLayout4.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412.xml"/><Relationship Id="rId1" Type="http://schemas.openxmlformats.org/officeDocument/2006/relationships/slideLayout" Target="../slideLayouts/slideLayout4.xml"/></Relationships>
</file>

<file path=ppt/slides/_rels/slide413.xml.rels><?xml version="1.0" encoding="UTF-8" standalone="yes"?>
<Relationships xmlns="http://schemas.openxmlformats.org/package/2006/relationships"><Relationship Id="rId2" Type="http://schemas.openxmlformats.org/officeDocument/2006/relationships/notesSlide" Target="../notesSlides/notesSlide413.xml"/><Relationship Id="rId1" Type="http://schemas.openxmlformats.org/officeDocument/2006/relationships/slideLayout" Target="../slideLayouts/slideLayout4.xml"/></Relationships>
</file>

<file path=ppt/slides/_rels/slide414.xml.rels><?xml version="1.0" encoding="UTF-8" standalone="yes"?>
<Relationships xmlns="http://schemas.openxmlformats.org/package/2006/relationships"><Relationship Id="rId2" Type="http://schemas.openxmlformats.org/officeDocument/2006/relationships/notesSlide" Target="../notesSlides/notesSlide414.xml"/><Relationship Id="rId1" Type="http://schemas.openxmlformats.org/officeDocument/2006/relationships/slideLayout" Target="../slideLayouts/slideLayout4.xml"/></Relationships>
</file>

<file path=ppt/slides/_rels/slide415.xml.rels><?xml version="1.0" encoding="UTF-8" standalone="yes"?>
<Relationships xmlns="http://schemas.openxmlformats.org/package/2006/relationships"><Relationship Id="rId2" Type="http://schemas.openxmlformats.org/officeDocument/2006/relationships/notesSlide" Target="../notesSlides/notesSlide415.xml"/><Relationship Id="rId1" Type="http://schemas.openxmlformats.org/officeDocument/2006/relationships/slideLayout" Target="../slideLayouts/slideLayout4.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416.xml"/><Relationship Id="rId1" Type="http://schemas.openxmlformats.org/officeDocument/2006/relationships/slideLayout" Target="../slideLayouts/slideLayout4.xml"/></Relationships>
</file>

<file path=ppt/slides/_rels/slide417.xml.rels><?xml version="1.0" encoding="UTF-8" standalone="yes"?>
<Relationships xmlns="http://schemas.openxmlformats.org/package/2006/relationships"><Relationship Id="rId2" Type="http://schemas.openxmlformats.org/officeDocument/2006/relationships/notesSlide" Target="../notesSlides/notesSlide417.xml"/><Relationship Id="rId1" Type="http://schemas.openxmlformats.org/officeDocument/2006/relationships/slideLayout" Target="../slideLayouts/slideLayout4.xml"/></Relationships>
</file>

<file path=ppt/slides/_rels/slide418.xml.rels><?xml version="1.0" encoding="UTF-8" standalone="yes"?>
<Relationships xmlns="http://schemas.openxmlformats.org/package/2006/relationships"><Relationship Id="rId2" Type="http://schemas.openxmlformats.org/officeDocument/2006/relationships/notesSlide" Target="../notesSlides/notesSlide418.xml"/><Relationship Id="rId1" Type="http://schemas.openxmlformats.org/officeDocument/2006/relationships/slideLayout" Target="../slideLayouts/slideLayout4.xml"/></Relationships>
</file>

<file path=ppt/slides/_rels/slide419.xml.rels><?xml version="1.0" encoding="UTF-8" standalone="yes"?>
<Relationships xmlns="http://schemas.openxmlformats.org/package/2006/relationships"><Relationship Id="rId2" Type="http://schemas.openxmlformats.org/officeDocument/2006/relationships/notesSlide" Target="../notesSlides/notesSlide41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20.xml.rels><?xml version="1.0" encoding="UTF-8" standalone="yes"?>
<Relationships xmlns="http://schemas.openxmlformats.org/package/2006/relationships"><Relationship Id="rId2" Type="http://schemas.openxmlformats.org/officeDocument/2006/relationships/notesSlide" Target="../notesSlides/notesSlide420.xml"/><Relationship Id="rId1" Type="http://schemas.openxmlformats.org/officeDocument/2006/relationships/slideLayout" Target="../slideLayouts/slideLayout4.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421.xml"/><Relationship Id="rId1" Type="http://schemas.openxmlformats.org/officeDocument/2006/relationships/slideLayout" Target="../slideLayouts/slideLayout4.xml"/></Relationships>
</file>

<file path=ppt/slides/_rels/slide422.xml.rels><?xml version="1.0" encoding="UTF-8" standalone="yes"?>
<Relationships xmlns="http://schemas.openxmlformats.org/package/2006/relationships"><Relationship Id="rId2" Type="http://schemas.openxmlformats.org/officeDocument/2006/relationships/notesSlide" Target="../notesSlides/notesSlide422.xml"/><Relationship Id="rId1" Type="http://schemas.openxmlformats.org/officeDocument/2006/relationships/slideLayout" Target="../slideLayouts/slideLayout4.xml"/></Relationships>
</file>

<file path=ppt/slides/_rels/slide423.xml.rels><?xml version="1.0" encoding="UTF-8" standalone="yes"?>
<Relationships xmlns="http://schemas.openxmlformats.org/package/2006/relationships"><Relationship Id="rId2" Type="http://schemas.openxmlformats.org/officeDocument/2006/relationships/notesSlide" Target="../notesSlides/notesSlide423.xml"/><Relationship Id="rId1" Type="http://schemas.openxmlformats.org/officeDocument/2006/relationships/slideLayout" Target="../slideLayouts/slideLayout4.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424.xml"/><Relationship Id="rId1" Type="http://schemas.openxmlformats.org/officeDocument/2006/relationships/slideLayout" Target="../slideLayouts/slideLayout4.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425.xml"/><Relationship Id="rId1" Type="http://schemas.openxmlformats.org/officeDocument/2006/relationships/slideLayout" Target="../slideLayouts/slideLayout4.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426.xml"/><Relationship Id="rId1" Type="http://schemas.openxmlformats.org/officeDocument/2006/relationships/slideLayout" Target="../slideLayouts/slideLayout4.xml"/></Relationships>
</file>

<file path=ppt/slides/_rels/slide427.xml.rels><?xml version="1.0" encoding="UTF-8" standalone="yes"?>
<Relationships xmlns="http://schemas.openxmlformats.org/package/2006/relationships"><Relationship Id="rId2" Type="http://schemas.openxmlformats.org/officeDocument/2006/relationships/notesSlide" Target="../notesSlides/notesSlide427.xml"/><Relationship Id="rId1" Type="http://schemas.openxmlformats.org/officeDocument/2006/relationships/slideLayout" Target="../slideLayouts/slideLayout4.xml"/></Relationships>
</file>

<file path=ppt/slides/_rels/slide428.xml.rels><?xml version="1.0" encoding="UTF-8" standalone="yes"?>
<Relationships xmlns="http://schemas.openxmlformats.org/package/2006/relationships"><Relationship Id="rId2" Type="http://schemas.openxmlformats.org/officeDocument/2006/relationships/notesSlide" Target="../notesSlides/notesSlide428.xml"/><Relationship Id="rId1" Type="http://schemas.openxmlformats.org/officeDocument/2006/relationships/slideLayout" Target="../slideLayouts/slideLayout4.xml"/></Relationships>
</file>

<file path=ppt/slides/_rels/slide429.xml.rels><?xml version="1.0" encoding="UTF-8" standalone="yes"?>
<Relationships xmlns="http://schemas.openxmlformats.org/package/2006/relationships"><Relationship Id="rId2" Type="http://schemas.openxmlformats.org/officeDocument/2006/relationships/notesSlide" Target="../notesSlides/notesSlide42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30.xml.rels><?xml version="1.0" encoding="UTF-8" standalone="yes"?>
<Relationships xmlns="http://schemas.openxmlformats.org/package/2006/relationships"><Relationship Id="rId2" Type="http://schemas.openxmlformats.org/officeDocument/2006/relationships/notesSlide" Target="../notesSlides/notesSlide430.xml"/><Relationship Id="rId1" Type="http://schemas.openxmlformats.org/officeDocument/2006/relationships/slideLayout" Target="../slideLayouts/slideLayout4.xml"/></Relationships>
</file>

<file path=ppt/slides/_rels/slide431.xml.rels><?xml version="1.0" encoding="UTF-8" standalone="yes"?>
<Relationships xmlns="http://schemas.openxmlformats.org/package/2006/relationships"><Relationship Id="rId2" Type="http://schemas.openxmlformats.org/officeDocument/2006/relationships/notesSlide" Target="../notesSlides/notesSlide43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4.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0.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8.xml"/><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555875" y="2268538"/>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971550" y="4716463"/>
            <a:ext cx="8172450" cy="177641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专题七　文言文阅读</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二、(2015课标Ⅱ,4—7)阅读下面的文言文,完成问题。(19分)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来护儿,</a:t>
            </a:r>
            <a:r>
              <a:rPr lang="zh-CN" altLang="en-US" sz="2012" u="sng" kern="0" dirty="0">
                <a:solidFill>
                  <a:srgbClr val="000000"/>
                </a:solidFill>
                <a:latin typeface="Times New Roman" pitchFamily="65" charset="-122"/>
                <a:ea typeface="宋体" pitchFamily="65" charset="-122"/>
              </a:rPr>
              <a:t>字</a:t>
            </a:r>
            <a:r>
              <a:rPr lang="zh-CN" altLang="en-US" sz="2012" kern="0" dirty="0">
                <a:solidFill>
                  <a:srgbClr val="000000"/>
                </a:solidFill>
                <a:latin typeface="Times New Roman" pitchFamily="65" charset="-122"/>
                <a:ea typeface="宋体" pitchFamily="65" charset="-122"/>
              </a:rPr>
              <a:t>崇善,未识而孤,养于世母吴氏。吴氏提携鞠养,甚有慈训。幼而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卓荦,初读《诗》,舍书叹曰:“大丈夫在世,会为国灭贼以取功名!”群辈惊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其言而壮其志。及长,雄略秀出,志气英远。</a:t>
            </a:r>
            <a:r>
              <a:rPr lang="zh-CN" altLang="en-US" sz="2012" u="sng" kern="0" dirty="0">
                <a:solidFill>
                  <a:srgbClr val="000000"/>
                </a:solidFill>
                <a:latin typeface="Times New Roman" pitchFamily="65" charset="-122"/>
                <a:ea typeface="宋体" pitchFamily="65" charset="-122"/>
              </a:rPr>
              <a:t>会 周 师 定 淮 南 所 住 白 土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村 地 居 疆 埸 数 见 军 旅 护 儿 常 慨 然 有 立 功 名 之 志 及 开 皇 初 宇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文 忻 等 镇 广 陵 平 陈 之 役 护 儿 有 功 焉</a:t>
            </a:r>
            <a:r>
              <a:rPr lang="zh-CN" altLang="en-US" sz="2012" kern="0" dirty="0">
                <a:solidFill>
                  <a:srgbClr val="000000"/>
                </a:solidFill>
                <a:latin typeface="Times New Roman" pitchFamily="65" charset="-122"/>
                <a:ea typeface="宋体" pitchFamily="65" charset="-122"/>
              </a:rPr>
              <a:t> 进位上开府,赏物一千段。仁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寿初,迁瀛州刺史,以善政闻,频见劳勉。</a:t>
            </a:r>
            <a:r>
              <a:rPr lang="zh-CN" altLang="en-US" sz="2012" u="sng" kern="0" dirty="0">
                <a:solidFill>
                  <a:srgbClr val="000000"/>
                </a:solidFill>
                <a:latin typeface="Times New Roman" pitchFamily="65" charset="-122"/>
                <a:ea typeface="宋体" pitchFamily="65" charset="-122"/>
              </a:rPr>
              <a:t>炀帝嗣位</a:t>
            </a:r>
            <a:r>
              <a:rPr lang="zh-CN" altLang="en-US" sz="2012" kern="0" dirty="0">
                <a:solidFill>
                  <a:srgbClr val="000000"/>
                </a:solidFill>
                <a:latin typeface="Times New Roman" pitchFamily="65" charset="-122"/>
                <a:ea typeface="宋体" pitchFamily="65" charset="-122"/>
              </a:rPr>
              <a:t>,被追入朝,百姓攀恋,累日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不能出境,</a:t>
            </a:r>
            <a:r>
              <a:rPr lang="zh-CN" altLang="en-US" sz="2012" u="sng" kern="0" dirty="0">
                <a:solidFill>
                  <a:srgbClr val="000000"/>
                </a:solidFill>
                <a:latin typeface="Times New Roman" pitchFamily="65" charset="-122"/>
                <a:ea typeface="宋体" pitchFamily="65" charset="-122"/>
              </a:rPr>
              <a:t>诣阙</a:t>
            </a:r>
            <a:r>
              <a:rPr lang="zh-CN" altLang="en-US" sz="2012" kern="0" dirty="0">
                <a:solidFill>
                  <a:srgbClr val="000000"/>
                </a:solidFill>
                <a:latin typeface="Times New Roman" pitchFamily="65" charset="-122"/>
                <a:ea typeface="宋体" pitchFamily="65" charset="-122"/>
              </a:rPr>
              <a:t>上书致请者,前后数百人。帝谓曰:“昔国步未康,卿为名将,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今天下无事,又为良二千石,可谓兼美矣。”大业六年,车驾幸江都,谓护儿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曰:“衣锦昼游,古人所重,卿今是也。”乃赐物二千段,并牛酒,令谒先人墓,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宴乡里父老。仍令三品已上并集其宅,酣饮尽日,朝野荣之。十二年,驾幸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江都,护儿谏曰:“</a:t>
            </a:r>
            <a:r>
              <a:rPr lang="zh-CN" altLang="en-US" sz="2012" u="sng" kern="0" dirty="0">
                <a:solidFill>
                  <a:srgbClr val="000000"/>
                </a:solidFill>
                <a:latin typeface="Times New Roman" pitchFamily="65" charset="-122"/>
                <a:ea typeface="宋体" pitchFamily="65" charset="-122"/>
              </a:rPr>
              <a:t>陛下兴军旅,百姓易咨怨。车驾游幸,深恐非宜。</a:t>
            </a:r>
            <a:endParaRPr lang="zh-CN" altLang="en-US" dirty="0">
              <a:latin typeface="+mn-lt"/>
              <a:ea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齐王使使者问赵威后书未发威后问使者曰岁亦无恙耶民亦无恙耶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王亦无恙耶使者不说曰臣奉使使威后今不问王而先问岁与民岂先贱而后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尊贵者乎?(《战国策·齐策四》)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齐王使使者问赵威后/书未发/威后问使者曰/岁亦无恙耶/民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亦无恙耶/王亦无恙耶/使者不说/曰/臣奉使使威后/今不问王而先问岁与民/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岂先贱而后尊贵者乎?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从句意看,这段文字是使者与赵威后的对话。威后的话中有三个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相同的结构,都以“耶”字结尾。在第二个“曰”字后面齐王使者的话中,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“岂”是表反问的副词,应放在句首,和后边的“乎”照应,构成“岂</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乎”句式。</a:t>
            </a:r>
            <a:endParaRPr lang="zh-CN" altLang="en-US" dirty="0">
              <a:latin typeface="+mn-lt"/>
              <a:ea typeface="+mn-ea"/>
            </a:endParaRPr>
          </a:p>
        </p:txBody>
      </p:sp>
      <p:pic>
        <p:nvPicPr>
          <p:cNvPr id="210946" name="图片 3" descr="textimage66.jpeg"/>
          <p:cNvPicPr>
            <a:picLocks noChangeAspect="1"/>
          </p:cNvPicPr>
          <p:nvPr/>
        </p:nvPicPr>
        <p:blipFill>
          <a:blip r:embed="rId3"/>
          <a:srcRect/>
          <a:stretch>
            <a:fillRect/>
          </a:stretch>
        </p:blipFill>
        <p:spPr bwMode="auto">
          <a:xfrm>
            <a:off x="1054100" y="2667000"/>
            <a:ext cx="180975" cy="190500"/>
          </a:xfrm>
          <a:prstGeom prst="rect">
            <a:avLst/>
          </a:prstGeom>
          <a:noFill/>
          <a:ln w="9525">
            <a:noFill/>
            <a:miter lim="800000"/>
            <a:headEnd/>
            <a:tailEnd/>
          </a:ln>
        </p:spPr>
      </p:pic>
      <p:pic>
        <p:nvPicPr>
          <p:cNvPr id="210947" name="图片 4" descr="textimage67.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
        <p:nvSpPr>
          <p:cNvPr id="5" name="矩形 4"/>
          <p:cNvSpPr/>
          <p:nvPr/>
        </p:nvSpPr>
        <p:spPr>
          <a:xfrm>
            <a:off x="0" y="2633663"/>
            <a:ext cx="9144000" cy="3001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4.辨句式,助句读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(1)文言文中的固定结构、判断句、被动句、变式句等都可以作为断句的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切入点。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晏平仲婴者莱之夷维人也事齐灵公庄公景公以节俭力行重于齐既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相齐食不重肉妾不衣帛。(《史记·管晏列传》)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晏平仲婴者/莱之夷维人也/事齐灵公庄公景公/以节俭力行重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于齐/既相齐/食不重肉/妾不衣帛。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文段开头“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也”是判断句,“事齐灵公庄公景公”承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前省略主语“晏平仲婴”,“以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重于齐”是用“于”引进主动者的被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(2)古人写文章讲究句式的整齐对称,我们可以根据这一特点断句。</a:t>
            </a:r>
            <a:endParaRPr lang="zh-CN" altLang="en-US" dirty="0">
              <a:latin typeface="+mn-lt"/>
              <a:ea typeface="+mn-ea"/>
            </a:endParaRPr>
          </a:p>
        </p:txBody>
      </p:sp>
      <p:pic>
        <p:nvPicPr>
          <p:cNvPr id="212994" name="图片 3" descr="textimage68.jpeg"/>
          <p:cNvPicPr>
            <a:picLocks noChangeAspect="1"/>
          </p:cNvPicPr>
          <p:nvPr/>
        </p:nvPicPr>
        <p:blipFill>
          <a:blip r:embed="rId3"/>
          <a:srcRect/>
          <a:stretch>
            <a:fillRect/>
          </a:stretch>
        </p:blipFill>
        <p:spPr bwMode="auto">
          <a:xfrm>
            <a:off x="1054100" y="3584575"/>
            <a:ext cx="180975" cy="190500"/>
          </a:xfrm>
          <a:prstGeom prst="rect">
            <a:avLst/>
          </a:prstGeom>
          <a:noFill/>
          <a:ln w="9525">
            <a:noFill/>
            <a:miter lim="800000"/>
            <a:headEnd/>
            <a:tailEnd/>
          </a:ln>
        </p:spPr>
      </p:pic>
      <p:pic>
        <p:nvPicPr>
          <p:cNvPr id="212995" name="图片 4" descr="textimage69.jpeg"/>
          <p:cNvPicPr>
            <a:picLocks noChangeAspect="1"/>
          </p:cNvPicPr>
          <p:nvPr/>
        </p:nvPicPr>
        <p:blipFill>
          <a:blip r:embed="rId3"/>
          <a:srcRect/>
          <a:stretch>
            <a:fillRect/>
          </a:stretch>
        </p:blipFill>
        <p:spPr bwMode="auto">
          <a:xfrm>
            <a:off x="542925" y="4516438"/>
            <a:ext cx="180975" cy="190500"/>
          </a:xfrm>
          <a:prstGeom prst="rect">
            <a:avLst/>
          </a:prstGeom>
          <a:noFill/>
          <a:ln w="9525">
            <a:noFill/>
            <a:miter lim="800000"/>
            <a:headEnd/>
            <a:tailEnd/>
          </a:ln>
        </p:spPr>
      </p:pic>
      <p:sp>
        <p:nvSpPr>
          <p:cNvPr id="6" name="矩形 5"/>
          <p:cNvSpPr/>
          <p:nvPr/>
        </p:nvSpPr>
        <p:spPr>
          <a:xfrm>
            <a:off x="0" y="3492500"/>
            <a:ext cx="9144000" cy="271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夫寒之于衣不待轻暖饥之于食不待甘旨饥寒至身不顾廉耻。(晁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错《论贵粟疏》)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夫寒之于衣/不待轻暖/饥之于食/不待甘旨/饥寒至身/不顾廉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开头的“夫”是发语词,后面是结构相同的对称句,构成排比。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5.辨修辞,助断句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文言文中经常运用对偶、排比、顶真等修辞手法,辨别这些修辞手法,有助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于断句。</a:t>
            </a:r>
            <a:endParaRPr lang="zh-CN" altLang="en-US" dirty="0">
              <a:latin typeface="+mn-lt"/>
              <a:ea typeface="+mn-ea"/>
            </a:endParaRPr>
          </a:p>
        </p:txBody>
      </p:sp>
      <p:pic>
        <p:nvPicPr>
          <p:cNvPr id="215042" name="图片 3" descr="textimage70.jpeg"/>
          <p:cNvPicPr>
            <a:picLocks noChangeAspect="1"/>
          </p:cNvPicPr>
          <p:nvPr/>
        </p:nvPicPr>
        <p:blipFill>
          <a:blip r:embed="rId3"/>
          <a:srcRect/>
          <a:stretch>
            <a:fillRect/>
          </a:stretch>
        </p:blipFill>
        <p:spPr bwMode="auto">
          <a:xfrm>
            <a:off x="1054100" y="2201863"/>
            <a:ext cx="180975" cy="190500"/>
          </a:xfrm>
          <a:prstGeom prst="rect">
            <a:avLst/>
          </a:prstGeom>
          <a:noFill/>
          <a:ln w="9525">
            <a:noFill/>
            <a:miter lim="800000"/>
            <a:headEnd/>
            <a:tailEnd/>
          </a:ln>
        </p:spPr>
      </p:pic>
      <p:pic>
        <p:nvPicPr>
          <p:cNvPr id="215043" name="图片 4" descr="textimage71.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
        <p:nvSpPr>
          <p:cNvPr id="5" name="矩形 4"/>
          <p:cNvSpPr/>
          <p:nvPr/>
        </p:nvSpPr>
        <p:spPr>
          <a:xfrm>
            <a:off x="0" y="213360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a:t>
            </a:r>
            <a:r>
              <a:rPr lang="en-US" altLang="zh-CN" sz="2012" kern="0" dirty="0">
                <a:solidFill>
                  <a:srgbClr val="000000"/>
                </a:solidFill>
                <a:latin typeface="Times New Roman" pitchFamily="65" charset="-122"/>
                <a:ea typeface="宋体" pitchFamily="65" charset="-122"/>
              </a:rPr>
              <a:t>6    </a:t>
            </a:r>
            <a:r>
              <a:rPr lang="zh-CN" altLang="en-US" sz="2012" kern="0" dirty="0">
                <a:solidFill>
                  <a:srgbClr val="000000"/>
                </a:solidFill>
                <a:latin typeface="Times New Roman" pitchFamily="65" charset="-122"/>
                <a:ea typeface="宋体" pitchFamily="65" charset="-122"/>
              </a:rPr>
              <a:t>汝心之固固不可彻曾不若孀妻弱子虽我之死有子存焉子又生孙孙</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又生子子又有子子又有孙子子孙孙无穷匮也。</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列子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愚公移山</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汝心之固/固不可彻/曾不若孀妻弱子/虽我之死/有子存焉/子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又生孙/孙又生子/子又有子/子又有孙/子子孙孙无穷匮也。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句中多字重复,运用了顶真手法。此可以作为断句的依据。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6.看结构,定断句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典例7    孔子曰益者三乐损者三乐乐节礼乐乐道人之善乐多贤友益矣乐骄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乐乐佚游乐宴乐损矣。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孔子曰/益者三乐/损者三乐/乐节礼乐/乐道人之善/乐多贤友/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益矣/乐骄乐/乐佚游/乐宴乐/损矣。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这句话中“益者三乐”“损者三乐”是总说,继而分述,这就是总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分关系。</a:t>
            </a:r>
            <a:endParaRPr lang="zh-CN" altLang="en-US" dirty="0">
              <a:latin typeface="+mn-lt"/>
              <a:ea typeface="+mn-ea"/>
            </a:endParaRPr>
          </a:p>
        </p:txBody>
      </p:sp>
      <p:pic>
        <p:nvPicPr>
          <p:cNvPr id="217090" name="图片 3" descr="textimage72.jpeg"/>
          <p:cNvPicPr>
            <a:picLocks noChangeAspect="1"/>
          </p:cNvPicPr>
          <p:nvPr/>
        </p:nvPicPr>
        <p:blipFill>
          <a:blip r:embed="rId3"/>
          <a:srcRect/>
          <a:stretch>
            <a:fillRect/>
          </a:stretch>
        </p:blipFill>
        <p:spPr bwMode="auto">
          <a:xfrm>
            <a:off x="1054100" y="2182813"/>
            <a:ext cx="180975" cy="190500"/>
          </a:xfrm>
          <a:prstGeom prst="rect">
            <a:avLst/>
          </a:prstGeom>
          <a:noFill/>
          <a:ln w="9525">
            <a:noFill/>
            <a:miter lim="800000"/>
            <a:headEnd/>
            <a:tailEnd/>
          </a:ln>
        </p:spPr>
      </p:pic>
      <p:pic>
        <p:nvPicPr>
          <p:cNvPr id="217091" name="图片 4" descr="textimage73.jpeg"/>
          <p:cNvPicPr>
            <a:picLocks noChangeAspect="1"/>
          </p:cNvPicPr>
          <p:nvPr/>
        </p:nvPicPr>
        <p:blipFill>
          <a:blip r:embed="rId3"/>
          <a:srcRect/>
          <a:stretch>
            <a:fillRect/>
          </a:stretch>
        </p:blipFill>
        <p:spPr bwMode="auto">
          <a:xfrm>
            <a:off x="542925" y="3152775"/>
            <a:ext cx="180975" cy="190500"/>
          </a:xfrm>
          <a:prstGeom prst="rect">
            <a:avLst/>
          </a:prstGeom>
          <a:noFill/>
          <a:ln w="9525">
            <a:noFill/>
            <a:miter lim="800000"/>
            <a:headEnd/>
            <a:tailEnd/>
          </a:ln>
        </p:spPr>
      </p:pic>
      <p:pic>
        <p:nvPicPr>
          <p:cNvPr id="217092" name="图片 5" descr="textimage74.jpeg"/>
          <p:cNvPicPr>
            <a:picLocks noChangeAspect="1"/>
          </p:cNvPicPr>
          <p:nvPr/>
        </p:nvPicPr>
        <p:blipFill>
          <a:blip r:embed="rId3"/>
          <a:srcRect/>
          <a:stretch>
            <a:fillRect/>
          </a:stretch>
        </p:blipFill>
        <p:spPr bwMode="auto">
          <a:xfrm>
            <a:off x="1054100" y="4956175"/>
            <a:ext cx="180975" cy="190500"/>
          </a:xfrm>
          <a:prstGeom prst="rect">
            <a:avLst/>
          </a:prstGeom>
          <a:noFill/>
          <a:ln w="9525">
            <a:noFill/>
            <a:miter lim="800000"/>
            <a:headEnd/>
            <a:tailEnd/>
          </a:ln>
        </p:spPr>
      </p:pic>
      <p:pic>
        <p:nvPicPr>
          <p:cNvPr id="217093" name="图片 6" descr="textimage75.jpeg"/>
          <p:cNvPicPr>
            <a:picLocks noChangeAspect="1"/>
          </p:cNvPicPr>
          <p:nvPr/>
        </p:nvPicPr>
        <p:blipFill>
          <a:blip r:embed="rId3"/>
          <a:srcRect/>
          <a:stretch>
            <a:fillRect/>
          </a:stretch>
        </p:blipFill>
        <p:spPr bwMode="auto">
          <a:xfrm>
            <a:off x="542925" y="5888038"/>
            <a:ext cx="180975" cy="190500"/>
          </a:xfrm>
          <a:prstGeom prst="rect">
            <a:avLst/>
          </a:prstGeom>
          <a:noFill/>
          <a:ln w="9525">
            <a:noFill/>
            <a:miter lim="800000"/>
            <a:headEnd/>
            <a:tailEnd/>
          </a:ln>
        </p:spPr>
      </p:pic>
      <p:sp>
        <p:nvSpPr>
          <p:cNvPr id="7" name="矩形 6"/>
          <p:cNvSpPr/>
          <p:nvPr/>
        </p:nvSpPr>
        <p:spPr>
          <a:xfrm>
            <a:off x="0" y="213360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8" name="矩形 7"/>
          <p:cNvSpPr/>
          <p:nvPr/>
        </p:nvSpPr>
        <p:spPr>
          <a:xfrm>
            <a:off x="0" y="4849813"/>
            <a:ext cx="9144000" cy="199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66825"/>
            <a:ext cx="8505825" cy="5475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文言文断句口诀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古文断句莫畏难,仔细琢磨只等闲。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内容大意先理解,熟读精思把句断。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紧紧抓住曰云言,对话最易被发现。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常用虚词是标志,更有规律供参看。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习惯句式掌握住,固定结构莫拆散。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词性词义要精研,名词动词帮助判。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排比对偶与反复,修辞提供好条件;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顶真词语紧相连,一般中间要点断。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题目做完回头看,根据要求细检验。</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打牢基础看课本,培养语感读经典;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操千曲,观千剑,断句必须常实践。</a:t>
            </a:r>
            <a:endParaRPr lang="zh-CN" altLang="en-US" dirty="0">
              <a:latin typeface="+mn-lt"/>
              <a:ea typeface="+mn-ea"/>
            </a:endParaRPr>
          </a:p>
        </p:txBody>
      </p:sp>
      <p:pic>
        <p:nvPicPr>
          <p:cNvPr id="219138" name="图片 3" descr="textimage76.jpeg"/>
          <p:cNvPicPr>
            <a:picLocks noChangeAspect="1"/>
          </p:cNvPicPr>
          <p:nvPr/>
        </p:nvPicPr>
        <p:blipFill>
          <a:blip r:embed="rId3"/>
          <a:srcRect/>
          <a:stretch>
            <a:fillRect/>
          </a:stretch>
        </p:blipFill>
        <p:spPr bwMode="auto">
          <a:xfrm>
            <a:off x="542925" y="919163"/>
            <a:ext cx="8101013" cy="347662"/>
          </a:xfrm>
          <a:prstGeom prst="rect">
            <a:avLst/>
          </a:prstGeom>
          <a:noFill/>
          <a:ln w="9525">
            <a:no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1.阅读下面的文言文,完成后面的问题。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退　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贾 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翟王使使至楚。楚王欲夸之,故飨客于章华之台上。上者三休,而乃至其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上。楚王曰:“翟国亦有此台乎?”</a:t>
            </a:r>
            <a:r>
              <a:rPr lang="zh-CN" altLang="en-US" sz="2012" u="sng" kern="0" dirty="0">
                <a:solidFill>
                  <a:srgbClr val="000000"/>
                </a:solidFill>
                <a:latin typeface="Times New Roman" pitchFamily="65" charset="-122"/>
                <a:ea typeface="宋体" pitchFamily="65" charset="-122"/>
              </a:rPr>
              <a:t>使者曰否翟窭</a:t>
            </a:r>
            <a:r>
              <a:rPr lang="zh-CN" altLang="en-US" sz="1515" u="sng" kern="0" baseline="5900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国也恶见此台也翟王之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自为室也堂高三尺壤陛三累茅茨弗翦</a:t>
            </a:r>
            <a:r>
              <a:rPr lang="zh-CN" altLang="en-US" sz="1515" u="sng" kern="0" baseline="5900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采椽弗刮。</a:t>
            </a:r>
            <a:r>
              <a:rPr lang="zh-CN" altLang="en-US" sz="2012" kern="0" dirty="0">
                <a:solidFill>
                  <a:srgbClr val="000000"/>
                </a:solidFill>
                <a:latin typeface="Times New Roman" pitchFamily="65" charset="-122"/>
                <a:ea typeface="宋体" pitchFamily="65" charset="-122"/>
              </a:rPr>
              <a:t>且翟王犹以作之者大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苦,居之者大佚。翟国恶见此台也!”楚王愧。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①窭(jù):贫而简陋。②翦:同“剪”,修剪。</a:t>
            </a:r>
            <a:endParaRPr lang="zh-CN" altLang="en-US" dirty="0">
              <a:latin typeface="+mn-lt"/>
              <a:ea typeface="+mn-ea"/>
            </a:endParaRPr>
          </a:p>
        </p:txBody>
      </p:sp>
      <p:pic>
        <p:nvPicPr>
          <p:cNvPr id="221186" name="图片 3" descr="textimage77.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对文中画波浪线部分的断句,正确的一项是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A.使者曰/否翟窭国也/恶见此台也/翟王之/自为室也/堂高三尺/壤陛三累茅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茨/弗翦采/椽弗刮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B.使者曰/否/翟/窭国也/恶见此台也/翟王之自为室也/堂高三尺/壤陛三累/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茅茨弗翦采/椽弗刮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C.使者曰/否翟/窭国也/恶见此台也/翟王之自为室也/堂高三尺壤/陛三累茅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茨/弗翦采/椽弗刮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D.使者曰/否翟窭国也/恶见/此台也/翟王之自为室也/堂高三尺/壤陛三累/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茅茨弗翦/采椽弗刮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关注常处于句首或句末的词语,如“也”;注意对话语境中问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与答的内容的起讫点;关注上下文语意对句读的影响。</a:t>
            </a:r>
            <a:endParaRPr lang="zh-CN" altLang="en-US" dirty="0">
              <a:latin typeface="+mn-lt"/>
              <a:ea typeface="+mn-ea"/>
            </a:endParaRPr>
          </a:p>
        </p:txBody>
      </p:sp>
      <p:pic>
        <p:nvPicPr>
          <p:cNvPr id="223234" name="图片 3" descr="textimage78.jpeg"/>
          <p:cNvPicPr>
            <a:picLocks noChangeAspect="1"/>
          </p:cNvPicPr>
          <p:nvPr/>
        </p:nvPicPr>
        <p:blipFill>
          <a:blip r:embed="rId3"/>
          <a:srcRect/>
          <a:stretch>
            <a:fillRect/>
          </a:stretch>
        </p:blipFill>
        <p:spPr bwMode="auto">
          <a:xfrm>
            <a:off x="733425" y="5421313"/>
            <a:ext cx="180975" cy="190500"/>
          </a:xfrm>
          <a:prstGeom prst="rect">
            <a:avLst/>
          </a:prstGeom>
          <a:noFill/>
          <a:ln w="9525">
            <a:noFill/>
            <a:miter lim="800000"/>
            <a:headEnd/>
            <a:tailEnd/>
          </a:ln>
        </p:spPr>
      </p:pic>
      <p:sp>
        <p:nvSpPr>
          <p:cNvPr id="4" name="矩形 3"/>
          <p:cNvSpPr/>
          <p:nvPr/>
        </p:nvSpPr>
        <p:spPr>
          <a:xfrm>
            <a:off x="0" y="5349875"/>
            <a:ext cx="9144000" cy="1071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翟王派遣使臣到楚国。楚王打算向使者夸耀楚国的豪富,所以在章华台上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宴请宾客。登台的人一路休息多次,才到了顶上。楚王说:“翟国也有这样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的高台吗?”使者说:“没有。翟国是个贫穷的国家,怎么能看到这样的高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台呢?翟王自己盖的宫室,堂高三尺,土台阶三层,茅草屋顶不剪齐,柞木椽子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不削皮。翟王尚且还认为盖房者太劳苦,居住者太安乐。翟国怎么能看到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这样的高台呢?”楚王感到惭愧。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2.阅读下面的文言文,完成后面的问题。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子问公叔文子于公明贾曰:“信乎,夫子不言,不笑,不取乎?”公明贾对曰: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以告者过也夫子时然后言人不厌其言乐然后笑人不厌其笑义然后取人</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不厌其取。</a:t>
            </a:r>
            <a:r>
              <a:rPr lang="zh-CN" altLang="en-US" sz="2012" kern="0" dirty="0">
                <a:solidFill>
                  <a:srgbClr val="000000"/>
                </a:solidFill>
                <a:latin typeface="Times New Roman" pitchFamily="65" charset="-122"/>
                <a:ea typeface="宋体" pitchFamily="65" charset="-122"/>
              </a:rPr>
              <a:t>”子曰:“其然,岂其然乎?”(《论语·宪问》)</a:t>
            </a:r>
            <a:endParaRPr lang="zh-CN" altLang="en-US" dirty="0">
              <a:latin typeface="+mn-lt"/>
              <a:ea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对文中画线部分的断句,正确的一项是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A.以告者/过也夫子时/然后言/人不厌其言乐/然后笑/人不厌其笑义/然后取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/人不厌其取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B.以告者过也/夫子时然后言/人不厌其言/乐然后笑/人不厌其笑/义然后取/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人不厌其取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C.以告者过/也夫子/时然后言人/不厌其言/乐然后笑人/不厌其笑/义然后取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人/不厌其取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D.以告者过也夫子/时然后言人/不厌其言乐/然后笑人/不厌其笑义/然后取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人/不厌其取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首先要通读全文,了解整体的意思;其次要注意句子的对称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性。</a:t>
            </a:r>
            <a:endParaRPr lang="zh-CN" altLang="en-US" dirty="0">
              <a:latin typeface="+mn-lt"/>
              <a:ea typeface="+mn-ea"/>
            </a:endParaRPr>
          </a:p>
        </p:txBody>
      </p:sp>
      <p:pic>
        <p:nvPicPr>
          <p:cNvPr id="227330" name="图片 3" descr="textimage79.jpeg"/>
          <p:cNvPicPr>
            <a:picLocks noChangeAspect="1"/>
          </p:cNvPicPr>
          <p:nvPr/>
        </p:nvPicPr>
        <p:blipFill>
          <a:blip r:embed="rId3"/>
          <a:srcRect/>
          <a:stretch>
            <a:fillRect/>
          </a:stretch>
        </p:blipFill>
        <p:spPr bwMode="auto">
          <a:xfrm>
            <a:off x="733425" y="5440363"/>
            <a:ext cx="180975" cy="190500"/>
          </a:xfrm>
          <a:prstGeom prst="rect">
            <a:avLst/>
          </a:prstGeom>
          <a:noFill/>
          <a:ln w="9525">
            <a:noFill/>
            <a:miter lim="800000"/>
            <a:headEnd/>
            <a:tailEnd/>
          </a:ln>
        </p:spPr>
      </p:pic>
      <p:sp>
        <p:nvSpPr>
          <p:cNvPr id="4" name="矩形 3"/>
          <p:cNvSpPr/>
          <p:nvPr/>
        </p:nvSpPr>
        <p:spPr>
          <a:xfrm>
            <a:off x="0" y="5349875"/>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孔子向公明贾问到公叔文子,他说:“公叔先生平常不说话,不笑,也不拿取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财物,这是真的吗?”公明贾回答说:“把这话告诉您的人弄错了。公叔文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子在该说话的时候才说话,所以人们不讨厌他说话;高兴的时候才笑,所以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人们不讨厌他笑;合乎道义才索取财物,所以人们不讨厌他索取财物。”孔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子说:“原来是这样,难道真是这样吗?”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3.阅读下面的文言文,完成后面的问题。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宫之奇谏曰虢虞</a:t>
            </a:r>
            <a:r>
              <a:rPr lang="zh-CN" altLang="en-US" sz="1515" u="sng" kern="0" baseline="59000" dirty="0">
                <a:solidFill>
                  <a:srgbClr val="000000"/>
                </a:solidFill>
                <a:latin typeface="Times New Roman" pitchFamily="65" charset="-122"/>
                <a:ea typeface="宋体" pitchFamily="65" charset="-122"/>
              </a:rPr>
              <a:t>[注]</a:t>
            </a:r>
            <a:r>
              <a:rPr lang="zh-CN" altLang="en-US" sz="2012" u="sng" kern="0" dirty="0">
                <a:solidFill>
                  <a:srgbClr val="000000"/>
                </a:solidFill>
                <a:latin typeface="Times New Roman" pitchFamily="65" charset="-122"/>
                <a:ea typeface="宋体" pitchFamily="65" charset="-122"/>
              </a:rPr>
              <a:t>之表也虢亡虞必从之晋不可启寇不可玩一之为甚其可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再乎?</a:t>
            </a:r>
            <a:r>
              <a:rPr lang="zh-CN" altLang="en-US" sz="2012" kern="0" dirty="0">
                <a:solidFill>
                  <a:srgbClr val="000000"/>
                </a:solidFill>
                <a:latin typeface="Times New Roman" pitchFamily="65" charset="-122"/>
                <a:ea typeface="宋体" pitchFamily="65" charset="-122"/>
              </a:rPr>
              <a:t>谚所谓“辅车相依,唇亡齿寒”者,其虞、虢之谓也。(《左传》)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虞与虢,都是国名。</a:t>
            </a:r>
            <a:endParaRPr lang="zh-CN" altLang="en-US" dirty="0">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伏愿驻驾洛阳,与时休息。陛下今幸江都,是臣衣锦之地,臣荷恩深重,不敢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专为身谋。”帝闻之,厉色而起,数日不得见。后怒解,方被引入,谓曰:“公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意乃尔,朕复何望!”护儿因不敢言。及宇文化及构逆,深忌之。是日旦将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朝,见执。护儿曰:“陛下今何在?”左右曰:“今被执矣。”护儿叹曰:“吾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备位大臣,荷国重任,</a:t>
            </a:r>
            <a:r>
              <a:rPr lang="zh-CN" altLang="en-US" sz="2012" u="sng" kern="0" dirty="0">
                <a:solidFill>
                  <a:srgbClr val="000000"/>
                </a:solidFill>
                <a:latin typeface="Times New Roman" pitchFamily="65" charset="-122"/>
                <a:ea typeface="宋体" pitchFamily="65" charset="-122"/>
              </a:rPr>
              <a:t>不能肃清凶逆,遂令王室至此,抱恨泉壤,知复何言!</a:t>
            </a:r>
            <a:r>
              <a:rPr lang="zh-CN" altLang="en-US" sz="2012" kern="0" dirty="0">
                <a:solidFill>
                  <a:srgbClr val="000000"/>
                </a:solidFill>
                <a:latin typeface="Times New Roman" pitchFamily="65" charset="-122"/>
                <a:ea typeface="宋体" pitchFamily="65" charset="-122"/>
              </a:rPr>
              <a:t>”乃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遇害。护儿重然诺,敦交契,廉于财利,不事产业。至于行军用兵,特多谋算,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每览兵法,曰:“此亦岂异人意也!”善抚士卒,部分严明,故咸得其死力。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(节选自《北史·来护儿传》)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1.下列对文中画波浪线部分的断句,正确的一项是(3分)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A.会周师定淮南所/住白土村/地居疆埸/数见军旅护儿/常慨然有立功名之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志/及开皇初/宇文忻等镇广陵/平陈之役/护儿有功焉/</a:t>
            </a:r>
            <a:endParaRPr lang="zh-CN" altLang="en-US">
              <a:latin typeface="+mn-lt"/>
              <a:ea typeface="+mn-e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对文中画线部分的断句,正确的一项是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A.宫之奇谏曰/虢/虞之表也/虢亡虞/必从之/晋不可启/寇不可玩一之为/甚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其可再乎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B.宫之奇谏曰/虢/虞之表也/虢亡/虞必从之/晋不可启/寇不可玩/一之为甚/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其可再乎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C.宫之奇谏曰/虢虞之表也/虢亡虞/必从之/晋不可启寇/不可玩/一之为甚/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其可再乎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D.宫之奇谏曰/虢虞之表也/虢亡/虞必从之/晋不可启寇/不可玩一之为/甚其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可再乎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根据注释可知,“虢虞之表也”不可能组成一句,两个国名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(名词)组合在一起,不符合语法结构,排除C项与D项;“晋不可启”与“寇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不可玩”句式对称,应断开,排除A项。</a:t>
            </a:r>
            <a:endParaRPr lang="zh-CN" altLang="en-US" dirty="0">
              <a:latin typeface="+mn-lt"/>
              <a:ea typeface="+mn-ea"/>
            </a:endParaRPr>
          </a:p>
        </p:txBody>
      </p:sp>
      <p:pic>
        <p:nvPicPr>
          <p:cNvPr id="231426" name="图片 3" descr="textimage80.jpeg"/>
          <p:cNvPicPr>
            <a:picLocks noChangeAspect="1"/>
          </p:cNvPicPr>
          <p:nvPr/>
        </p:nvPicPr>
        <p:blipFill>
          <a:blip r:embed="rId3"/>
          <a:srcRect/>
          <a:stretch>
            <a:fillRect/>
          </a:stretch>
        </p:blipFill>
        <p:spPr bwMode="auto">
          <a:xfrm>
            <a:off x="571500" y="5068888"/>
            <a:ext cx="180975" cy="190500"/>
          </a:xfrm>
          <a:prstGeom prst="rect">
            <a:avLst/>
          </a:prstGeom>
          <a:noFill/>
          <a:ln w="9525">
            <a:noFill/>
            <a:miter lim="800000"/>
            <a:headEnd/>
            <a:tailEnd/>
          </a:ln>
        </p:spPr>
      </p:pic>
      <p:sp>
        <p:nvSpPr>
          <p:cNvPr id="4" name="矩形 3"/>
          <p:cNvSpPr/>
          <p:nvPr/>
        </p:nvSpPr>
        <p:spPr>
          <a:xfrm>
            <a:off x="0" y="5064125"/>
            <a:ext cx="9144000" cy="1214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270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宫之奇劝阻虞公说:“虢国,是虞国的外围。虢国灭亡了,虞国也一定跟着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灭亡。切不可引发晋国的野心,这支侵略别人的军队不可轻视。上一次借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路已经很严重了,怎么可以有第二次呢?俗话说‘辅和车互相依存,嘴唇没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了,牙齿就会感到寒冷’,说的就是虞、虢两国的关系啊。”</a:t>
            </a:r>
            <a:endParaRPr lang="zh-CN" altLang="en-US" dirty="0">
              <a:latin typeface="+mn-lt"/>
              <a:ea typeface="+mn-e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4.阅读下面的文言文,完成后面的问题。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臣前被诏,使采三国异同以注陈寿国志。寿书铨叙可观,事多审正。诚游览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之苑囿,近世之嘉史。然失在于略,时有所脱漏。</a:t>
            </a:r>
            <a:r>
              <a:rPr lang="zh-CN" altLang="en-US" sz="2012" u="sng" kern="0" dirty="0">
                <a:solidFill>
                  <a:srgbClr val="000000"/>
                </a:solidFill>
                <a:latin typeface="Times New Roman" pitchFamily="65" charset="-122"/>
                <a:ea typeface="宋体" pitchFamily="65" charset="-122"/>
              </a:rPr>
              <a:t>臣奉旨寻详务在周悉上搜</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旧闻傍摭遗逸按三国虽历年不远而事关汉晋首尾所涉出入百载注记纷错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每多舛互。</a:t>
            </a:r>
            <a:r>
              <a:rPr lang="zh-CN" altLang="en-US" sz="2012" kern="0" dirty="0">
                <a:solidFill>
                  <a:srgbClr val="000000"/>
                </a:solidFill>
                <a:latin typeface="Times New Roman" pitchFamily="65" charset="-122"/>
                <a:ea typeface="宋体" pitchFamily="65" charset="-122"/>
              </a:rPr>
              <a:t>其寿所不载,事宜存录者,则罔不毕取以补其阙。或同说一事而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辞有乖杂,或出事本异,疑不能判,并皆抄内以备异闻。若乃纰缪显然,言不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附理,则随违矫正以惩其妄。其时事当否及寿之小失,颇以愚意有所论辩。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自就撰集,已垂期月。写校始讫,谨封上呈。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对文中画线部分的断句,正确的一项是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A.臣奉旨寻详/务在周悉/上搜旧闻/傍摭遗逸/按三国/虽历年不远/而事关汉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晋首尾/所涉出入百载/注记纷错/每多舛互</a:t>
            </a:r>
            <a:endParaRPr lang="zh-CN" altLang="en-US" dirty="0">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B.臣奉旨/寻详务在周悉/上搜旧闻/傍摭遗逸/按三国/虽历年不远/而事关汉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晋/首尾所涉/出入百载/注记纷错/每多舛互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C.臣奉旨寻详/务在周悉/上搜旧闻/傍摭遗逸/按三国虽历年不远/而事关汉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晋/首尾所涉/出入百载/注记纷错/每多舛互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D.臣奉旨/寻详务在周悉/上搜旧闻/傍摭遗逸/按三国虽历年不远/而事关汉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晋首尾/所涉出入百载/注记纷错/每多舛互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解答此题的关键是对“臣奉旨寻详”这句话的正确理解,以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及文言句式的“四字一断”格式。</a:t>
            </a:r>
            <a:endParaRPr lang="zh-CN" altLang="en-US" dirty="0">
              <a:latin typeface="+mn-lt"/>
              <a:ea typeface="+mn-ea"/>
            </a:endParaRPr>
          </a:p>
        </p:txBody>
      </p:sp>
      <p:pic>
        <p:nvPicPr>
          <p:cNvPr id="237570" name="图片 3" descr="textimage81.jpeg"/>
          <p:cNvPicPr>
            <a:picLocks noChangeAspect="1"/>
          </p:cNvPicPr>
          <p:nvPr/>
        </p:nvPicPr>
        <p:blipFill>
          <a:blip r:embed="rId3"/>
          <a:srcRect/>
          <a:stretch>
            <a:fillRect/>
          </a:stretch>
        </p:blipFill>
        <p:spPr bwMode="auto">
          <a:xfrm>
            <a:off x="735013" y="4062413"/>
            <a:ext cx="180975" cy="190500"/>
          </a:xfrm>
          <a:prstGeom prst="rect">
            <a:avLst/>
          </a:prstGeom>
          <a:noFill/>
          <a:ln w="9525">
            <a:noFill/>
            <a:miter lim="800000"/>
            <a:headEnd/>
            <a:tailEnd/>
          </a:ln>
        </p:spPr>
      </p:pic>
      <p:sp>
        <p:nvSpPr>
          <p:cNvPr id="4" name="矩形 3"/>
          <p:cNvSpPr/>
          <p:nvPr/>
        </p:nvSpPr>
        <p:spPr>
          <a:xfrm>
            <a:off x="0" y="3992563"/>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我之前接受了陛下的诏书,命我搜集三国时期各个不同方面的史料,来注释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陈寿的《三国志》。陈寿的书权衡轻重得当,叙述事实大多精审而正确。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这实在是像一座适宜游览观赏的园林,是近代的一部难得的史书。然而此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书的缺点在于太过简略,常常有遗漏的地方。我奉旨寻求历史的详情,致力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于完备周全。上溯历史搜寻过去的见闻,旁征博引遗事逸闻。据我考察,三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国时代虽然经历的年代并不久远,但它的历史却关涉汉、晋。从开始到结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束所经历的时间,相差有一百年。这期间记载注释的史料纷乱错杂,经常有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许多相互抵触的地方。对于那些陈寿没有记载,但却应该记录的史料,我就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全部选取,来弥补他的缺漏。或者虽然说的是同一件事情,但言辞却背离交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错的,或者对于发生的事情本来就说法不一,存疑不能下论断的,我就一并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记录在书中来保存不同的说法。</a:t>
            </a:r>
            <a:endParaRPr lang="zh-CN" altLang="en-US" dirty="0">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如果错误是非常明显的,言辞不符合常理的,就在错误之处予以纠正,来警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诫他的荒诞。对他记录的时事不知恰当与否及陈寿有小的失误的地方,就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多按我自己的意思来做分析。自从我编辑完成此书,至今已经将近一月。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写作校勘刚刚完成,恭敬地封合好呈给陛下。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5.阅读下面的文言文,完成后面的问题。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予闻之,戏曰:“</a:t>
            </a:r>
            <a:r>
              <a:rPr lang="zh-CN" altLang="en-US" sz="2012" u="sng" kern="0" dirty="0">
                <a:solidFill>
                  <a:srgbClr val="000000"/>
                </a:solidFill>
                <a:latin typeface="Times New Roman" pitchFamily="65" charset="-122"/>
                <a:ea typeface="宋体" pitchFamily="65" charset="-122"/>
              </a:rPr>
              <a:t>子真村落人也知村落之状为真予不饱文遂以子之言为图为</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记以偿我久逋之文债可乎</a:t>
            </a:r>
            <a:r>
              <a:rPr lang="zh-CN" altLang="en-US" sz="2012" kern="0" dirty="0">
                <a:solidFill>
                  <a:srgbClr val="000000"/>
                </a:solidFill>
                <a:latin typeface="Times New Roman" pitchFamily="65" charset="-122"/>
                <a:ea typeface="宋体" pitchFamily="65" charset="-122"/>
              </a:rPr>
              <a:t>”生笑曰:“此所谓一茎草化丈六金身者也,何不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可之有?”时天寒,语从游者呵笔书之。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对文中画线部分的断句,正确的一项是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A.子真村落人/也知村落之状/为真予不饱文/遂以子之言为图为记/以偿我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久逋之文债可乎</a:t>
            </a:r>
            <a:endParaRPr lang="zh-CN" altLang="en-US" dirty="0">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B.子真村落人也/知村落之状为真/予不饱文/遂以子之言为图为记/以偿我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久逋之文债可乎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C.子真村落人也/知村落之状为真/予不饱文/遂以子之言为图为记以偿/我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久逋之文债可乎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D.子真村落人/也知村落之状/为真予不饱文/遂以子之言为图为记以偿/我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久逋之文债可乎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首先,通读文章,断开一些比较明确的地方。如句中“也”是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典型的判断句式的标志,用于句末;而目的连词“以”便是前后句间的停顿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处。这样将能断开的先断开,逐步缩小范围,然后再集中精力分析难断处。</a:t>
            </a:r>
            <a:endParaRPr lang="zh-CN" altLang="en-US" dirty="0">
              <a:latin typeface="+mn-lt"/>
              <a:ea typeface="+mn-ea"/>
            </a:endParaRPr>
          </a:p>
        </p:txBody>
      </p:sp>
      <p:pic>
        <p:nvPicPr>
          <p:cNvPr id="243714" name="图片 3" descr="textimage82.jpeg"/>
          <p:cNvPicPr>
            <a:picLocks noChangeAspect="1"/>
          </p:cNvPicPr>
          <p:nvPr/>
        </p:nvPicPr>
        <p:blipFill>
          <a:blip r:embed="rId3"/>
          <a:srcRect/>
          <a:stretch>
            <a:fillRect/>
          </a:stretch>
        </p:blipFill>
        <p:spPr bwMode="auto">
          <a:xfrm>
            <a:off x="533400" y="4062413"/>
            <a:ext cx="180975" cy="190500"/>
          </a:xfrm>
          <a:prstGeom prst="rect">
            <a:avLst/>
          </a:prstGeom>
          <a:noFill/>
          <a:ln w="9525">
            <a:noFill/>
            <a:miter lim="800000"/>
            <a:headEnd/>
            <a:tailEnd/>
          </a:ln>
        </p:spPr>
      </p:pic>
      <p:sp>
        <p:nvSpPr>
          <p:cNvPr id="4" name="矩形 3"/>
          <p:cNvSpPr/>
          <p:nvPr/>
        </p:nvSpPr>
        <p:spPr>
          <a:xfrm>
            <a:off x="0" y="3992563"/>
            <a:ext cx="9144000" cy="1357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我听完这些,开玩笑说:“你真是乡村里的人啊,这么真实地了解乡村的情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况,我学识不够丰富,于是就用您的话为这图作记,来偿还我欠了很久的没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有按约定及时写出的文章可以吗?”先生笑着说:“这是(佛祖)所说的借我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一株莲,化作六尺金身,有什么不可以呢?”当时天气很冷,(我)一边和跟随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游玩的人谈话一边呵着手拿着笔记下来了。</a:t>
            </a:r>
            <a:endParaRPr lang="zh-CN" altLang="en-US" dirty="0">
              <a:latin typeface="+mn-lt"/>
              <a:ea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66420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古代文化常识</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对古代文化常识的考查是2015年课标卷新出现的题型,虽然《考试大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纲》上并没有单独列出这一考点,但文言文作为中国传统文化的重要载体,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结合文言文阅读来考查文化常识无疑是重要选项之一。它紧扣当代社会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非常注重传统文化的传承的导向,凸显了新课标培养和提高学生的整体素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质的要求,考生应该有针对性地关注这类考题,积累相关的古代文化常识,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提高自己的人文素养。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下列关于文化常识的相关内容的解说,不正确的一项是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A.陛下是对帝王的称呼,古代不敢直称帝王,转而称呼他殿前阶下的人,以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此表示尊重。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B.臣早期是古人表示谦卑的自称,百姓也可自称为“臣”,后来用作臣下对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君主的自称。</a:t>
            </a:r>
            <a:endParaRPr lang="zh-CN" altLang="en-US" dirty="0">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C.卿早期是古代对人的敬称,适用范围较广,后来多用作君主对臣下的称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D.朕是古人的自称,本来没有贵贱之分,自秦始皇开始专用为诸侯王或皇帝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的自称。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本题考查古代的人物称谓的相关内容。“自秦始皇开始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专用为诸侯王或皇帝的自称”不正确,秦始皇统一六国后,丞相李斯建议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“朕”为皇帝专有的第一人称代词,取“天下皆朕、皇权独尊”之义。</a:t>
            </a:r>
            <a:endParaRPr lang="zh-CN" altLang="en-US" dirty="0">
              <a:latin typeface="+mn-lt"/>
              <a:ea typeface="+mn-ea"/>
            </a:endParaRPr>
          </a:p>
        </p:txBody>
      </p:sp>
      <p:pic>
        <p:nvPicPr>
          <p:cNvPr id="249858" name="图片 3" descr="textimage83.jpeg"/>
          <p:cNvPicPr>
            <a:picLocks noChangeAspect="1"/>
          </p:cNvPicPr>
          <p:nvPr/>
        </p:nvPicPr>
        <p:blipFill>
          <a:blip r:embed="rId3"/>
          <a:srcRect/>
          <a:stretch>
            <a:fillRect/>
          </a:stretch>
        </p:blipFill>
        <p:spPr bwMode="auto">
          <a:xfrm>
            <a:off x="1054100" y="3132138"/>
            <a:ext cx="180975" cy="190500"/>
          </a:xfrm>
          <a:prstGeom prst="rect">
            <a:avLst/>
          </a:prstGeom>
          <a:noFill/>
          <a:ln w="9525">
            <a:noFill/>
            <a:miter lim="800000"/>
            <a:headEnd/>
            <a:tailEnd/>
          </a:ln>
        </p:spPr>
      </p:pic>
      <p:sp>
        <p:nvSpPr>
          <p:cNvPr id="4" name="矩形 3"/>
          <p:cNvSpPr/>
          <p:nvPr/>
        </p:nvSpPr>
        <p:spPr>
          <a:xfrm>
            <a:off x="0" y="3062288"/>
            <a:ext cx="9144000" cy="1358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B.会周师定淮南所/住白土村/地居疆埸/数见军旅/护儿常慨然有立功名之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志/及开皇初/宇文忻等镇广陵/平陈之役/护儿有功焉/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C.会周师定淮南/所住白土村/地居疆埸/数见军旅护儿/常慨然有立功名之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志/及开皇初/宇文忻等镇广陵/平陈之役/护儿有功焉/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D.会周师定淮南/所住白土村/地居疆埸/数见军旅/护儿常慨然有立功名之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志/及开皇初/宇文忻等镇广陵/平陈之役/护儿有功焉/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2.下列对文中加点词语的相关内容的解说,不正确的一项是(3分)(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A.古代男子有名有字,名是出生后不久父亲起的,字是二十岁举行冠礼后才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B.谥号是古代帝王、大臣等死后,据其生平事迹评定的称号,如武帝、哀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帝、炀帝。</a:t>
            </a:r>
            <a:endParaRPr lang="zh-CN" altLang="en-US" dirty="0">
              <a:latin typeface="+mn-lt"/>
              <a:ea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古代文化常识题解题方法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1.积累是前提。中华文化博大精深,积累不可能漫无目的,而是有选择地识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记与人物传记有关的文化常识内容;具体说来,主要指与古代称谓习惯、历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法、礼仪、科举制度、官职升迁等相关的一些文化常识。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2.把握语境是关键。要能根据具体语境推敲出某词的确切文化意义。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3.识破陷阱是做题的技巧,需要掌握。另外,考场上要避难就易,灵活使用排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除法。</a:t>
            </a:r>
            <a:endParaRPr lang="zh-CN" altLang="en-US">
              <a:latin typeface="+mn-lt"/>
              <a:ea typeface="+mn-ea"/>
            </a:endParaRPr>
          </a:p>
        </p:txBody>
      </p:sp>
      <p:pic>
        <p:nvPicPr>
          <p:cNvPr id="251906" name="图片 3" descr="textimage8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1.下列关于文化常识的相关内容的解说,不正确的一项是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A.古人常用某些词语作为年纪的别称或解释,如“垂髫”指童年,“弱冠”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指青少年,“束发”指二十岁,“不惑”指三十岁,“而立”指四十岁,“黄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发”指老年。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B.《孔雀东南飞》中“奄奄黄昏后,寂寂人定初”的“人定初”指二更刚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开始时。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C.古代“社”指土神,“稷”指谷神;帝王所居,左宗庙,右社稷,以时祭祀,十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分看重,后来就用“社稷”代表国家。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D.古代学校有“庠”“序”“太学”等名称,明清时最高学府称“国子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监”,入监读书的人称“监生”。</a:t>
            </a:r>
            <a:endParaRPr lang="zh-CN" altLang="en-US">
              <a:latin typeface="+mn-lt"/>
              <a:ea typeface="+mn-ea"/>
            </a:endParaRPr>
          </a:p>
        </p:txBody>
      </p:sp>
      <p:pic>
        <p:nvPicPr>
          <p:cNvPr id="253954" name="图片 3" descr="textimage85.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“而立”指三十岁,“不惑”指四十岁。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2.下列关于文化常识的相关内容的解说,不正确的一项是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A.《核舟记》中说舟底有“天启壬戌秋日”字样,“壬戌”是干支纪年,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“天启”是帝王年号,这是使用干支和帝王年号相结合的纪年法。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B.古代分一日为十二时。《孔雀东南飞》中“奄奄黄昏后,寂寂人定初”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的“人定”即“亥时”。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C.阴历每月第一天称“朔”,第十五天称“望”,“初七及下九”中“下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九”指第二十九天。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D.有些古代地名是特指的,如“若能以吴越之众与中国抗衡”中的“吴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越”指江南地区,“中国”指中原地区;“江表英豪”中的“江表”与“干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到江左,必有成功”中的“江左”同义。</a:t>
            </a:r>
            <a:endParaRPr lang="zh-CN" altLang="en-US" dirty="0">
              <a:latin typeface="+mn-lt"/>
              <a:ea typeface="+mn-ea"/>
            </a:endParaRPr>
          </a:p>
        </p:txBody>
      </p:sp>
      <p:pic>
        <p:nvPicPr>
          <p:cNvPr id="256002" name="图片 3" descr="textimage86.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sp>
        <p:nvSpPr>
          <p:cNvPr id="4" name="矩形 3"/>
          <p:cNvSpPr/>
          <p:nvPr/>
        </p:nvSpPr>
        <p:spPr>
          <a:xfrm>
            <a:off x="0" y="847725"/>
            <a:ext cx="9144000" cy="714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下九:指农历每月的十九日。古代以每月二十九日为“上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九”,初九日为“中九”,十九日为“下九”。下九日为汉代妇女欢聚的日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3.下列关于文化常识的相关内容的解说,不正确的一项是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A.上元就是元宵节,至日就是冬至日,仲秋就是重阳节。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B.古建筑中,厢指正房前两侧的房子,榭指建在台上的亭子之类,栋指栋梁,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椽指钉在梁上以承瓦的木条。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C.在科举制度中,乡试在八月举行,古称秋闱;会试在二月(或三月)举行,古称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春闱。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D.古代座次以向东为尊,向南次之,向西为卑。列位以右为上,乘车则以左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为尊。</a:t>
            </a:r>
            <a:endParaRPr lang="zh-CN" altLang="en-US" dirty="0">
              <a:latin typeface="+mn-lt"/>
              <a:ea typeface="+mn-ea"/>
            </a:endParaRPr>
          </a:p>
        </p:txBody>
      </p:sp>
      <p:pic>
        <p:nvPicPr>
          <p:cNvPr id="258050" name="图片 3" descr="textimage87.jpeg"/>
          <p:cNvPicPr>
            <a:picLocks noChangeAspect="1"/>
          </p:cNvPicPr>
          <p:nvPr/>
        </p:nvPicPr>
        <p:blipFill>
          <a:blip r:embed="rId3"/>
          <a:srcRect/>
          <a:stretch>
            <a:fillRect/>
          </a:stretch>
        </p:blipFill>
        <p:spPr bwMode="auto">
          <a:xfrm>
            <a:off x="500063" y="1271588"/>
            <a:ext cx="180975" cy="190500"/>
          </a:xfrm>
          <a:prstGeom prst="rect">
            <a:avLst/>
          </a:prstGeom>
          <a:noFill/>
          <a:ln w="9525">
            <a:noFill/>
            <a:miter lim="800000"/>
            <a:headEnd/>
            <a:tailEnd/>
          </a:ln>
        </p:spPr>
      </p:pic>
      <p:sp>
        <p:nvSpPr>
          <p:cNvPr id="4" name="矩形 3"/>
          <p:cNvSpPr/>
          <p:nvPr/>
        </p:nvSpPr>
        <p:spPr>
          <a:xfrm>
            <a:off x="71438" y="1062038"/>
            <a:ext cx="9144000"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按照中国的农历,八月为秋季的第二个月,古时称为仲秋,民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间称为中秋,又称秋夕、八月节、八月半、月夕、月节、团圆节。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4.下列关于文化常识的相关内容的解说,不正确的一项是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A.我国古代思想家所说的“五行”指的是金、木、水、火、土五种物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B.按东、西、南、北、中的顺序,“五岳”分别指:泰山、华山、衡山、恒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山、嵩山。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C.成语“三教九流”中的“三教”是指儒教、基督教、道教。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D.“岁寒三友”指的是松、竹、梅。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三教:原指先秦时期三大传统宗教——儒、墨、道。西汉末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年,佛教传入中国,加之墨教消亡,故三教逐渐改称儒、释、道。</a:t>
            </a:r>
            <a:endParaRPr lang="zh-CN" altLang="en-US" dirty="0">
              <a:latin typeface="+mn-lt"/>
              <a:ea typeface="+mn-ea"/>
            </a:endParaRPr>
          </a:p>
        </p:txBody>
      </p:sp>
      <p:pic>
        <p:nvPicPr>
          <p:cNvPr id="260098" name="图片 3" descr="textimage88.jpeg"/>
          <p:cNvPicPr>
            <a:picLocks noChangeAspect="1"/>
          </p:cNvPicPr>
          <p:nvPr/>
        </p:nvPicPr>
        <p:blipFill>
          <a:blip r:embed="rId3"/>
          <a:srcRect/>
          <a:stretch>
            <a:fillRect/>
          </a:stretch>
        </p:blipFill>
        <p:spPr bwMode="auto">
          <a:xfrm>
            <a:off x="571500" y="1271588"/>
            <a:ext cx="180975" cy="190500"/>
          </a:xfrm>
          <a:prstGeom prst="rect">
            <a:avLst/>
          </a:prstGeom>
          <a:noFill/>
          <a:ln w="9525">
            <a:noFill/>
            <a:miter lim="800000"/>
            <a:headEnd/>
            <a:tailEnd/>
          </a:ln>
        </p:spPr>
      </p:pic>
      <p:pic>
        <p:nvPicPr>
          <p:cNvPr id="260099" name="图片 4" descr="textimage89.jpeg"/>
          <p:cNvPicPr>
            <a:picLocks noChangeAspect="1"/>
          </p:cNvPicPr>
          <p:nvPr/>
        </p:nvPicPr>
        <p:blipFill>
          <a:blip r:embed="rId3"/>
          <a:srcRect/>
          <a:stretch>
            <a:fillRect/>
          </a:stretch>
        </p:blipFill>
        <p:spPr bwMode="auto">
          <a:xfrm>
            <a:off x="571500" y="5419725"/>
            <a:ext cx="180975" cy="190500"/>
          </a:xfrm>
          <a:prstGeom prst="rect">
            <a:avLst/>
          </a:prstGeom>
          <a:noFill/>
          <a:ln w="9525">
            <a:noFill/>
            <a:miter lim="800000"/>
            <a:headEnd/>
            <a:tailEnd/>
          </a:ln>
        </p:spPr>
      </p:pic>
      <p:sp>
        <p:nvSpPr>
          <p:cNvPr id="5" name="矩形 4"/>
          <p:cNvSpPr/>
          <p:nvPr/>
        </p:nvSpPr>
        <p:spPr>
          <a:xfrm>
            <a:off x="0" y="990600"/>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6" name="矩形 5"/>
          <p:cNvSpPr/>
          <p:nvPr/>
        </p:nvSpPr>
        <p:spPr>
          <a:xfrm>
            <a:off x="0" y="5349875"/>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19906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筛选信息、分析概括</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筛选信息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“筛选文中信息”就是要求考生在读懂文言材料的基础上,准确地把握文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中所写的人物的语言、行为举止、性格特征,所表达的志向主张、思想感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情等信息,并依据题干要求,对选项做出正确的判断。“文中的信息”常涉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及以下几个方面: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1.表现人物行为举止的;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2.体现人物志向和思想主张的;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3.反映人物才智或道德情操的;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4.展现人物性格的;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5.非纪传体文本中反映事物特征的。</a:t>
            </a:r>
            <a:endParaRPr lang="zh-CN" altLang="en-US" dirty="0">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阅读下文,完成文后题目。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智伯率韩、魏二国伐赵。围晋阳,决晋水而灌之。城下缘木而处,悬釜而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炊。襄子谓张孟谈曰:“城中力已尽,粮食匮乏,大夫病,为之奈何?”张孟谈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曰:“亡不能存,危不能安,无为贵智士。臣请试潜行,见韩、魏之君而约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之。”乃见韩、魏之君,说之曰:“臣闻之,唇亡而齿寒。今智伯率二君而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伐赵,赵将亡矣。赵亡则君为之次矣。及今而不图之,祸将及二君!”二君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曰:“智伯之为人也,粗中而少亲,我谋而泄,事必败,为之奈何?”张孟谈曰: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“言出君之口,入臣之耳,人孰知之者乎?且同情相成,同利相死。君其图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之。”二君乃与张孟谈阴谋,与之期。张孟谈乃报襄子。至其日之夜,赵氏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杀其守堤之吏,决水灌智伯。智伯军救水而乱。韩、魏翼而击之,襄子将卒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犯其前,大败智伯军,杀其身而三分其国。襄子乃赏有功者,而高赫为赏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首。群臣请曰:“晋阳之存,张孟谈之功也。</a:t>
            </a:r>
            <a:endParaRPr lang="zh-CN" altLang="en-US" dirty="0">
              <a:latin typeface="+mn-lt"/>
              <a:ea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而赫为赏首,何也?”襄子曰:“晋阳之围也,寡人国家危,社稷殆。群臣无不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有骄侮之心者,唯赫不失君臣之礼,吾是以先之。”由此观之,义者,人之大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本也,虽有战胜存亡之功,不如行义之隆。故君子曰:“美言可以市尊,美行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可以加人。”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下列句子编为四组,全都直接表现张孟谈胆识谋略的一组是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①晋阳之存,张孟谈之功也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②臣请试潜行,见韩、魏之君而约之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③及今而不图之,祸将及二君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④襄子将卒犯其前,大败智伯军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⑤二君乃与张孟谈阴谋,与之期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⑥美言可以市尊,美行可以加人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A.①②④　　B.②③⑤　　C.①③⑥　　D.④⑤⑥</a:t>
            </a:r>
            <a:endParaRPr lang="zh-CN" altLang="en-US" dirty="0">
              <a:latin typeface="+mn-lt"/>
              <a:ea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①是群臣为张孟谈请功时的话,间接反映了他的胆识谋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略;②张孟谈请求前往做说客,是他胆识谋略的直接表现;③是他游说韩魏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二君的说辞,晓之以利害,是能说服韩魏二君的关键;④是赵襄子的行为;⑤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张孟谈的胆识谋略保证了谈判成功;⑥是作者引《老子》的话,表明高尚品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德的重要。</a:t>
            </a:r>
            <a:endParaRPr lang="zh-CN" altLang="en-US" dirty="0">
              <a:latin typeface="+mn-lt"/>
              <a:ea typeface="+mn-ea"/>
            </a:endParaRPr>
          </a:p>
        </p:txBody>
      </p:sp>
      <p:pic>
        <p:nvPicPr>
          <p:cNvPr id="268290" name="图片 3" descr="textimage90.jpeg"/>
          <p:cNvPicPr>
            <a:picLocks noChangeAspect="1"/>
          </p:cNvPicPr>
          <p:nvPr/>
        </p:nvPicPr>
        <p:blipFill>
          <a:blip r:embed="rId3"/>
          <a:srcRect/>
          <a:stretch>
            <a:fillRect/>
          </a:stretch>
        </p:blipFill>
        <p:spPr bwMode="auto">
          <a:xfrm>
            <a:off x="1052513" y="1271588"/>
            <a:ext cx="180975" cy="190500"/>
          </a:xfrm>
          <a:prstGeom prst="rect">
            <a:avLst/>
          </a:prstGeom>
          <a:noFill/>
          <a:ln w="9525">
            <a:noFill/>
            <a:miter lim="800000"/>
            <a:headEnd/>
            <a:tailEnd/>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561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智伯率领韩、魏两国攻打赵国,包围了晋阳城,并挖开晋水灌淹它。(晋阳)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城中的军民爬上树居住,悬挂着锅来烧饭。这时赵襄子对张孟谈说:“(晋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阳)城里人力已经耗尽,粮食也十分缺乏,将领们也都疲惫不堪,怎么办呢?”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张孟谈说:“国家面临灭亡而不能使它保存,有了危难却不能使它安定,那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也就不用尊重我们这批有智谋的人了。请让我试着偷偷出城,去会会魏、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韩两国的君王,和他们商定这件事。”于是张孟谈见到魏、韩两君王,劝说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道:“我听说,唇亡齿寒。今天智伯率领你们两国来攻伐我们赵国,赵国就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要灭亡了。赵国如果灭亡,你们两国就是下一个(要灭亡的)了。如果不趁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现在想办法,灾难也就很快要落到你们两国头上了。”韩、魏两国君王说: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“智伯这个人,内心骄横而少恩寡情。</a:t>
            </a:r>
            <a:endParaRPr lang="zh-CN" altLang="en-US" dirty="0">
              <a:latin typeface="+mn-l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95325"/>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C.嗣位指继承君位,我国封建王朝通常实行长子继承制,君位由最年长的儿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子继承。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D.阙是宫门两侧的高台,又可借指宫廷;“诣阙”既可指赴朝廷,又可指赴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京都。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A.来护儿少有大志,成年后秀拔于群。他自幼而孤,得到吴氏教诲,立下为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国杀敌、求取功名的志向;长大以后,更是雄略超群,志气英发。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B.来护儿推行善政,深受百姓拥戴。在瀛州刺史任上,他声名远闻,屡受嘉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奖;炀帝时,百姓舍不得他回朝廷任职,上书请愿者达数百人。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C.来护儿直言劝谏,后被奸人杀害。他谏请炀帝停驾洛阳,不再远游江都,引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发炀帝大怒,以致宇文化及杀害他时,炀帝也没有设法保护。</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来护儿廉于财利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用兵极有谋略。他信守承诺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注重友情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轻视钱财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不置</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产业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善待士卒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处事严明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谋略多合兵法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部属争相尽力。</a:t>
            </a:r>
            <a:endParaRPr lang="zh-CN" altLang="en-US" dirty="0">
              <a:latin typeface="+mn-lt"/>
              <a:ea typeface="+mn-e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我们的计谋如果泄露,事情就坏了,这如何是好?”张孟谈说:“话从二位君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王口中出,进入到我的耳中,谁还会知道?再说,情况相同的人应该互相成全,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利益一致的人应该生死与共。二位君王还是仔细想想吧!”于是韩、魏二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君王与张孟谈暗中谋划,和他商定举事日期。张孟谈就回城报告赵襄子。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到了约定日期的夜晚,赵襄子(派人)杀了看守堤防的官吏,挖开大堤(使水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倒)灌进智伯的军营,智伯的军队连忙堵水,一片慌乱。韩军和魏军从两翼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打过来,赵襄子又率军队从正面出击,将智伯的军队打得大败,杀死智伯,又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将他的封地一分为三。赵襄子奖赏有功人员时,最先受奖赏的是高赫。大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臣们提出问题:“晋阳能够保住,是张孟谈的功劳。</a:t>
            </a:r>
            <a:endParaRPr lang="zh-CN" altLang="en-US" dirty="0">
              <a:latin typeface="+mn-lt"/>
              <a:ea typeface="+mn-ea"/>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可现在却是高赫获首赏,这是什么缘故?”赵襄子回答:“当晋阳被围困的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时候,我的国家危难的时候,众多大臣没有不对我流露出轻侮骄傲的神情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的,唯有高赫仍然不失君臣礼节,所以我首先奖赏他。”由此看来,“义”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才是做人的根本。即使战胜敌人,挽救国家,也比不上施行忠义来得高贵。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所以《老子》说:“美好的言辞可以博得尊重,美好的德行可以超越众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a:t>
            </a:r>
            <a:endParaRPr lang="zh-CN" altLang="en-US">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筛选信息题的答题步骤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1.对应。找出选项中所列语句与文章内容的对应点,两相比较,在对比中进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行确定。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2.排除。首先找出明显不符合题旨要求的语句,然后即可排除包括此语句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的选项。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3.比较。可对有关选项进行比较,找出其不同之处,以此确定有分歧的语句;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可对有一定难度的相关语句进行比较,在比较中选出符合题旨要求的一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a:t>
            </a:r>
            <a:endParaRPr lang="zh-CN" altLang="en-US" dirty="0">
              <a:latin typeface="+mn-lt"/>
              <a:ea typeface="+mn-ea"/>
            </a:endParaRPr>
          </a:p>
        </p:txBody>
      </p:sp>
      <p:pic>
        <p:nvPicPr>
          <p:cNvPr id="276482" name="图片 3" descr="textimage9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阅读下文,完成问题。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石奢者,楚昭王相也。坚直廉正,无所阿避。行县,道有杀人者,相追之,乃其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父也。纵其父而还自系焉。使人言之王曰:“杀人者,臣之父也。夫以父立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政,不孝也;废法纵罪,非忠也;臣罪当死。”王曰:“追而不及,不当伏罪,子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其治事矣。”石奢曰:“不私其父,非孝子也;不奉主法,非忠臣也。王赦其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罪,上惠也;伏诛而死,臣职也。”遂不受令,自刎而死。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(1)下列各个句子,不构成石奢“自刎而死”的原因的一项是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A.杀人者,臣之父也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B.废法纵罪,非忠也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C.追而不及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D.伏诛而死,臣职也</a:t>
            </a:r>
            <a:endParaRPr lang="zh-CN" altLang="en-US" dirty="0">
              <a:latin typeface="+mn-lt"/>
              <a:ea typeface="+mn-ea"/>
            </a:endParaRPr>
          </a:p>
        </p:txBody>
      </p:sp>
      <p:pic>
        <p:nvPicPr>
          <p:cNvPr id="278530" name="图片 4" descr="textimage92.jpeg"/>
          <p:cNvPicPr>
            <a:picLocks noChangeAspect="1"/>
          </p:cNvPicPr>
          <p:nvPr/>
        </p:nvPicPr>
        <p:blipFill>
          <a:blip r:embed="rId3"/>
          <a:srcRect/>
          <a:stretch>
            <a:fillRect/>
          </a:stretch>
        </p:blipFill>
        <p:spPr bwMode="auto">
          <a:xfrm>
            <a:off x="519113" y="868363"/>
            <a:ext cx="123825" cy="200025"/>
          </a:xfrm>
          <a:prstGeom prst="rect">
            <a:avLst/>
          </a:prstGeom>
          <a:noFill/>
          <a:ln w="9525">
            <a:noFill/>
            <a:miter lim="800000"/>
            <a:headEnd/>
            <a:tailEnd/>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(2)以下句子分别编为四组,全都表现石奢“坚直廉正”的一组是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①道有杀人者,相追之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②纵其父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③不私其父,非孝子也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④不奉主法,非忠臣也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⑤王赦其罪,上惠也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⑥自刎而死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A.①③④　　B.①④⑥　　C.②③⑤ 　　D.②⑤⑥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(1)C    (2)B</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(1)“追而不及”实际上是楚昭王为石奢“不当伏罪”所找的理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(2)②③表现的是石奢的孝心。⑤说明的是君王的宽恕。</a:t>
            </a:r>
            <a:endParaRPr lang="zh-CN" altLang="en-US" dirty="0">
              <a:latin typeface="+mn-lt"/>
              <a:ea typeface="+mn-ea"/>
            </a:endParaRPr>
          </a:p>
        </p:txBody>
      </p:sp>
      <p:pic>
        <p:nvPicPr>
          <p:cNvPr id="280578" name="图片 3" descr="textimage93.jpeg"/>
          <p:cNvPicPr>
            <a:picLocks noChangeAspect="1"/>
          </p:cNvPicPr>
          <p:nvPr/>
        </p:nvPicPr>
        <p:blipFill>
          <a:blip r:embed="rId3"/>
          <a:srcRect/>
          <a:stretch>
            <a:fillRect/>
          </a:stretch>
        </p:blipFill>
        <p:spPr bwMode="auto">
          <a:xfrm>
            <a:off x="542925" y="4978400"/>
            <a:ext cx="180975" cy="190500"/>
          </a:xfrm>
          <a:prstGeom prst="rect">
            <a:avLst/>
          </a:prstGeom>
          <a:noFill/>
          <a:ln w="9525">
            <a:noFill/>
            <a:miter lim="800000"/>
            <a:headEnd/>
            <a:tailEnd/>
          </a:ln>
        </p:spPr>
      </p:pic>
      <p:pic>
        <p:nvPicPr>
          <p:cNvPr id="280579" name="图片 4" descr="textimage94.jpeg"/>
          <p:cNvPicPr>
            <a:picLocks noChangeAspect="1"/>
          </p:cNvPicPr>
          <p:nvPr/>
        </p:nvPicPr>
        <p:blipFill>
          <a:blip r:embed="rId3"/>
          <a:srcRect/>
          <a:stretch>
            <a:fillRect/>
          </a:stretch>
        </p:blipFill>
        <p:spPr bwMode="auto">
          <a:xfrm>
            <a:off x="542925" y="5445125"/>
            <a:ext cx="180975" cy="190500"/>
          </a:xfrm>
          <a:prstGeom prst="rect">
            <a:avLst/>
          </a:prstGeom>
          <a:noFill/>
          <a:ln w="9525">
            <a:noFill/>
            <a:miter lim="800000"/>
            <a:headEnd/>
            <a:tailEnd/>
          </a:ln>
        </p:spPr>
      </p:pic>
      <p:sp>
        <p:nvSpPr>
          <p:cNvPr id="5" name="矩形 4"/>
          <p:cNvSpPr/>
          <p:nvPr/>
        </p:nvSpPr>
        <p:spPr>
          <a:xfrm>
            <a:off x="0" y="4849813"/>
            <a:ext cx="9144000" cy="199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石奢,是楚昭王的国相,他为人刚强正直廉洁公正,既不阿谀逢迎,也不胆小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避事。一次出行属县,恰逢途中有凶手杀人,他追捕凶犯,竟是自己的父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亲。他放走父亲,归来便把自己囚禁起来。他派人告诉昭王说:“杀人凶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犯,是臣的父亲。若以惩治父亲来树立政绩,这是不孝;若废弃法度纵容犯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罪,又是不忠;因此我该当死罪。”昭王说:“你追捕凶犯而没抓获,不该论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罪伏法,你还是去治理国事吧。”石奢说:“不偏袒自己的父亲,不是孝子;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不遵守王法,不是忠臣。您赦免我的罪责,是主上的恩惠;服刑而死,则是臣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的职责。”于是石奢不听从楚王的命令,刎颈而死。</a:t>
            </a:r>
            <a:endParaRPr lang="zh-CN" altLang="en-US">
              <a:latin typeface="+mn-lt"/>
              <a:ea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分析概括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高考语文《考试大纲》要求对文言文的“分析概括”的考查包括两个方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面的内容:一是归纳内容要点,概括中心意思;二是分析概括作者在文中的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观点态度。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“归纳内容要点,概括中心意思”要求在理解分析的基础上,对文言文中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重要的信息进行归纳和概括。归纳和概括时,要求能够把握关键词语、句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子和段落,注意文章体裁,利用材料中的相关信息做出综合分析和准确判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“分析概括作者在文中的观点态度”要求在理解分析的基础上,把握隐含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在文中的作者观点、态度和思想倾向。考查时,一般与“归纳内容要点,概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括中心意思”结合在一起进行。</a:t>
            </a:r>
            <a:endParaRPr lang="zh-CN" altLang="en-US">
              <a:latin typeface="+mn-lt"/>
              <a:ea typeface="+mn-ea"/>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分析概括题是在筛选文中信息的基础上的拓展。它是文言文阅读中的重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点,也是一个难点,是每年高考的必考题型。要答好分析概括类试题,阅读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是基础。阅读时要始终带着如下几方面的问题思考:①文章写了一些什么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人的一些什么事;②事情的发生、发展和结局如何;③文章说了一些什么道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理;④是以什么作为说理依据的。具体说,对记叙性文字,要理清时间、地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点、人物、事件的前因后果;一般的传记文,要弄清作者记了哪几件事,表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现了人物的哪些性格特点和精神风貌。议论性文字要理清论点、论据及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论证方法等。说明性文字要理清说明对象、说明内容和说明方法。只有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整体阅读,总体把握,才能高屋建瓴地驾驭阅读材料,才能准确、完整地去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分析、评价人物和事件。</a:t>
            </a:r>
            <a:endParaRPr lang="zh-CN" altLang="en-US" dirty="0">
              <a:latin typeface="+mn-lt"/>
              <a:ea typeface="+mn-ea"/>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561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阅读下面一段文言文,完成后面题目。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王义方,泗州涟水人也。少孤贫,事母甚谨,博通《五经》,而謇傲独行。初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举明经,因诣京师,中路逢徒步者,自云父为颍上令,闻病笃,倍道将往焉,徒步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不前,计无所出。义方解所乘马与之,不告姓名而去。俄授晋王府参军,直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弘文馆。特进魏徵甚礼之,将以侄女妻之。义方竟娶徵之侄女,告人曰: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“昔不附宰相之势,今感知己之言故也。”转太子校书。无何,坐与刑部尚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书张亮交通,贬为儋州吉安丞。蛮俗荒梗,义方召诸首领,集生徒,亲为讲经,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行释奠之礼,清歌吹龠,登降有序,蛮酋大喜。转云阳丞,擢为著作佐郎。显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庆元年,迁侍御史。时中书侍郎李义府执权用事,妇人淳于氏有美色,坐事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系大理,义府悦之,托大理丞毕正义枉法出之。高宗又敕给事中刘仁轨、侍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御史张伦重按其事。正义自缢。高宗特原义府之罪。</a:t>
            </a:r>
            <a:endParaRPr lang="zh-CN" altLang="en-US" dirty="0">
              <a:latin typeface="+mn-lt"/>
              <a:ea typeface="+mn-e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义方以义府奸蠹害政,将加弹奏,以问其母,母曰:“昔王陵母伏剑成子之义,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汝能尽忠立名,吾之愿也,虽死不恨。”义方乃先奏而廷劾义府。高宗以义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方毁辱大臣,言词不逊,左迁莱州司户参军。秩满,家于昌乐,聚徒教授。母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卒,遂不复仕进。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(节选自《旧唐书·王义方传》)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下列对文章内容的解说与分析,不正确的一项是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A.王义方参加科举考试时到京城去,半路遇到一个有急事而步行的人,他把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自己的驾车的马送给那个人骑用,并不告诉他自己的姓名。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B.王义方因事被贬为儋州吉安丞,他重视当地教育,亲自传播礼仪文化,这使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得当地的首领很高兴。</a:t>
            </a:r>
            <a:endParaRPr lang="zh-CN" altLang="en-US" dirty="0">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(1)陛下兴军旅,百姓易咨怨。车驾游幸,深恐非宜。(5分)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(2)不能肃清凶逆,遂令王室至此,抱恨泉壤,知复何言!(5分)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据文意,开头应断为“会周师定淮南”,且下句“所住白土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村”为“所”字结构,不宜拆分,据此排除A、B;中间句断为“数见军旅护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儿”讲不通,且“护儿”应为“常慨然有立功名之志”的主语,据此排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除C。</a:t>
            </a:r>
            <a:endParaRPr lang="zh-CN" altLang="en-US" dirty="0">
              <a:latin typeface="+mn-lt"/>
              <a:ea typeface="+mn-ea"/>
            </a:endParaRPr>
          </a:p>
        </p:txBody>
      </p:sp>
      <p:pic>
        <p:nvPicPr>
          <p:cNvPr id="33794" name="图片 3" descr="textimage7.jpeg"/>
          <p:cNvPicPr>
            <a:picLocks noChangeAspect="1"/>
          </p:cNvPicPr>
          <p:nvPr/>
        </p:nvPicPr>
        <p:blipFill>
          <a:blip r:embed="rId3"/>
          <a:srcRect/>
          <a:stretch>
            <a:fillRect/>
          </a:stretch>
        </p:blipFill>
        <p:spPr bwMode="auto">
          <a:xfrm>
            <a:off x="735013" y="3133725"/>
            <a:ext cx="180975" cy="190500"/>
          </a:xfrm>
          <a:prstGeom prst="rect">
            <a:avLst/>
          </a:prstGeom>
          <a:noFill/>
          <a:ln w="9525">
            <a:noFill/>
            <a:miter lim="800000"/>
            <a:headEnd/>
            <a:tailEnd/>
          </a:ln>
        </p:spPr>
      </p:pic>
      <p:sp>
        <p:nvSpPr>
          <p:cNvPr id="4" name="矩形 3"/>
          <p:cNvSpPr/>
          <p:nvPr/>
        </p:nvSpPr>
        <p:spPr>
          <a:xfrm>
            <a:off x="0" y="2571750"/>
            <a:ext cx="9144000" cy="2492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C.王义方做侍御史,在高宗赦免有权势的李义府之后,在贤母的鼓励下,敢于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奏告而揭发李义府的罪过。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D.高宗认为王义方诽谤羞辱了朝廷的很多大臣,而且言词不逊,把他贬职做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莱州司户参军。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“高宗认为王义方诽谤羞辱了朝廷的很多大臣”不正确,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文中是说“高宗认为王义方诽谤羞辱朝廷大臣”,“朝廷大臣”在此仅指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李义府。</a:t>
            </a:r>
            <a:endParaRPr lang="zh-CN" altLang="en-US" dirty="0">
              <a:latin typeface="+mn-lt"/>
              <a:ea typeface="+mn-ea"/>
            </a:endParaRPr>
          </a:p>
        </p:txBody>
      </p:sp>
      <p:pic>
        <p:nvPicPr>
          <p:cNvPr id="292866" name="图片 3" descr="textimage95.jpeg"/>
          <p:cNvPicPr>
            <a:picLocks noChangeAspect="1"/>
          </p:cNvPicPr>
          <p:nvPr/>
        </p:nvPicPr>
        <p:blipFill>
          <a:blip r:embed="rId3"/>
          <a:srcRect/>
          <a:stretch>
            <a:fillRect/>
          </a:stretch>
        </p:blipFill>
        <p:spPr bwMode="auto">
          <a:xfrm>
            <a:off x="1054100" y="3132138"/>
            <a:ext cx="180975" cy="190500"/>
          </a:xfrm>
          <a:prstGeom prst="rect">
            <a:avLst/>
          </a:prstGeom>
          <a:noFill/>
          <a:ln w="9525">
            <a:noFill/>
            <a:miter lim="800000"/>
            <a:headEnd/>
            <a:tailEnd/>
          </a:ln>
        </p:spPr>
      </p:pic>
      <p:sp>
        <p:nvSpPr>
          <p:cNvPr id="4" name="矩形 3"/>
          <p:cNvSpPr/>
          <p:nvPr/>
        </p:nvSpPr>
        <p:spPr>
          <a:xfrm>
            <a:off x="0" y="3062288"/>
            <a:ext cx="9144000" cy="1644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王义方是泗州涟水县人。青年时孤单贫苦,侍奉母亲很恭谨,广博精通《五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经》,为人正直孤傲不合世俗。起初他参加明经科举考试,于是到京城去,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半路遇到一个步行的人,他自己说父亲是颍上县令,听说父亲生病很重,加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倍赶路将要去那里,可是步行不能很快前去,没有什么办法。王义方解下自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己车上的马给他,不告诉他自己的姓名而离开。不久王义方被任命为晋王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府参军,在弘文馆值班。特进魏徵很礼待他。将要把侄女嫁给他,王义方终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于娶了魏徵的侄女,他告诉别人说:“过去我不依附宰相的势力,现在我这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样做是感念魏徵了解我的话的缘故。”调任太子校书。不久,因与刑部尚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书张亮来往犯罪,贬官做儋州吉安县丞。当地民俗不开化,王义方召集各位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首领,聚集学生,亲自为他们讲经书,举行先师之礼,唱歌吹乐器,讲解尊卑上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下之礼,当地人的首领很高兴。后调任云阳县丞,提拔为著作佐郎。</a:t>
            </a:r>
            <a:endParaRPr lang="zh-CN" altLang="en-US" dirty="0">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显庆元年,升为侍御史。此时中书侍郎李义府主持朝政掌握权力,有个姓淳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于的女子容貌美,因事犯罪拘囚在大理寺,李义府喜欢她,托付大理丞毕正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义违法放出她。高宗又下令给事中刘仁轨、侍御史张伦重新审查这件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事。毕正义自缢而死,高宗特地赦免了李义府的罪。王义方认为李义府做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坏事败坏政事,将要对他弹劾,就拿此事问他的母亲,他的母亲说:“过去汉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代王陵的母亲用剑自杀而死成就儿子的道义,你能竭尽忠心树立名声,这是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我的心愿,即使死了也没有遗憾。”王义方于是先奏告皇帝接着就在朝廷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上揭发李义府的罪状。高宗认为王义方诽谤羞辱朝廷大臣,而且言辞不逊,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把他贬职做莱州司户参军。任官期满后,安家在昌乐县,后收聚学生讲授学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业。母亲去世,他于是不再做官。</a:t>
            </a:r>
            <a:endParaRPr lang="zh-CN" altLang="en-US">
              <a:latin typeface="+mn-lt"/>
              <a:ea typeface="+mn-e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27336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分析概括题的答题步骤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1.选项落实。即将选项中涉及的内容,落实到原文中相关的区域。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2.比较鉴别。即拿各个选项表述的内容与原文中相关信息仔细对照,寻找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差别点,要特别注意人物、时间、地点、事件的过程与结果及对重点词语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的理解。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3.对比排除。即根据前两步的分析结果,对比选项,用排除法筛选出答案。</a:t>
            </a:r>
            <a:endParaRPr lang="zh-CN" altLang="en-US" dirty="0">
              <a:latin typeface="+mn-lt"/>
              <a:ea typeface="+mn-ea"/>
            </a:endParaRPr>
          </a:p>
        </p:txBody>
      </p:sp>
      <p:pic>
        <p:nvPicPr>
          <p:cNvPr id="299010" name="图片 3" descr="textimage9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阅读下面的文言文,完成后面题目。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初,上(唐太宗)谓监修国史房玄龄曰:“前世史官所记,皆不令人主见之,何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也?”对曰:“史官不虚美,不隐恶,若人主见之必怒,故不敢献也。”上曰: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“朕之为心,异于前世帝王。欲自观国史,知前日之恶,为后来之戒,公可撰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次以闻。”谏议大夫朱子奢上言:“陛下圣德在躬,举无过事,史官所述,义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归尽善。陛下独览《起居》,于事无失,若以此法传示子孙,窃恐曾、玄之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后或非上智,饰非护短,史官必不免刑诛。如此,则莫不希风顺旨,全身远害,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悠悠千载,何所信乎!所以前代不观,盖为此也。”上不从。玄龄乃与给事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中许敬宗等删为《高祖》《今上实录》;癸巳,书成,上之。上见书六月四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日事(事指玄武门诛李建成、李元吉事件),语多微隐,谓玄龄曰:“昔周公诛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管、蔡以安周,季友鸩叔牙(季友、叔牙皆鲁庄公之子)以存鲁。朕之所以,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亦类是耳,史官何讳焉!”即命削去浮词,直书其事。</a:t>
            </a:r>
            <a:endParaRPr lang="zh-CN" altLang="en-US" dirty="0">
              <a:latin typeface="+mn-lt"/>
              <a:ea typeface="+mn-ea"/>
            </a:endParaRPr>
          </a:p>
        </p:txBody>
      </p:sp>
      <p:pic>
        <p:nvPicPr>
          <p:cNvPr id="301058" name="图片 4" descr="textimage97.jpeg"/>
          <p:cNvPicPr>
            <a:picLocks noChangeAspect="1"/>
          </p:cNvPicPr>
          <p:nvPr/>
        </p:nvPicPr>
        <p:blipFill>
          <a:blip r:embed="rId3"/>
          <a:srcRect/>
          <a:stretch>
            <a:fillRect/>
          </a:stretch>
        </p:blipFill>
        <p:spPr bwMode="auto">
          <a:xfrm>
            <a:off x="519113" y="863600"/>
            <a:ext cx="123825" cy="200025"/>
          </a:xfrm>
          <a:prstGeom prst="rect">
            <a:avLst/>
          </a:prstGeom>
          <a:noFill/>
          <a:ln w="9525">
            <a:noFill/>
            <a:miter lim="800000"/>
            <a:headEnd/>
            <a:tailEnd/>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八月,以左卫大将军、太子右卫率李大亮为工部尚书。大亮身居三职,宿卫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两宫,恭俭忠谨,每宿直,必坐寐达旦。房玄龄甚重之,每称大亮有王陵、周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勃之节,可当大位。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初,大亮为庞玉兵曹,为李密所获,同辈皆死,贼帅张弼见而释之,遂与定交。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及大亮贵,求弼,欲报其德,弼时为将作丞,自匿不言。大亮遇诸途而识之,持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弼而泣,多推家赀以遗弼,弼拒不受。大亮言于上,乞悉以其官爵授弼,上为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之擢弼为中郎将。时人皆贤大亮不负恩,而多弼之不伐也。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下列各项对文章内容的理解不正确的一项是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A.唐太宗坚持要读“史官所记”,是为自己后来更好地治国提供借鉴。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B.房玄龄与朱子奢都反对太宗看“史官所记”,主要是为了保证记史的真实。</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C.唐太宗对房玄龄等没有如实记录玄武门事件非常愤怒,责令他们重写。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D.身居三职的李大亮为报张弼的知遇之恩,到处寻找隐匿不张扬的张弼。</a:t>
            </a:r>
            <a:endParaRPr lang="zh-CN" altLang="en-US" dirty="0">
              <a:latin typeface="+mn-lt"/>
              <a:ea typeface="+mn-ea"/>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188" y="633413"/>
            <a:ext cx="8691562"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“非常愤怒”不正确,属无中生有;“责令”用语太重,不符合</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起初,唐太宗对监修国史的房玄龄说:“前代史官所记的史事,都不让君主看见,这是为什么?”房玄龄答道:“史官不虚饰美化,也不隐匿罪过,如果让皇上看见必然会动怒,所以不敢进献。”太宗说:“朕的志向,不同于前代君主。朕想亲自翻阅当朝国史,知道先前的过失,以作为以后的借鉴,希望你撰写完成后上呈给朕看看。”谏议大夫朱子奢上书言道:“陛下身怀圣德,行动没有过失,史官所记述的,按理都是尽善尽美的事。陛下唯独要翻阅《起居》,这对史官记事当然无所损失,假如将此规定传示给子孙后代,恐怕到了曾孙、玄孙之后偶有并非最明智的君主,掩饰过错袒护短处,史官必然难以避免身遭刑罚诛戮。如此下去,则史官们都顺从旨意行事,远避危害,那么悠悠千载的历史,有什么可相信的呢!所以说前代君主不观看国史,正是为了这个缘故。”太宗不听其谏言。</a:t>
            </a:r>
            <a:endParaRPr lang="zh-CN" altLang="en-US" dirty="0">
              <a:latin typeface="+mn-lt"/>
              <a:ea typeface="+mn-ea"/>
            </a:endParaRPr>
          </a:p>
        </p:txBody>
      </p:sp>
      <p:pic>
        <p:nvPicPr>
          <p:cNvPr id="305154" name="图片 3" descr="textimage98.jpeg"/>
          <p:cNvPicPr>
            <a:picLocks noChangeAspect="1"/>
          </p:cNvPicPr>
          <p:nvPr/>
        </p:nvPicPr>
        <p:blipFill>
          <a:blip r:embed="rId3"/>
          <a:srcRect/>
          <a:stretch>
            <a:fillRect/>
          </a:stretch>
        </p:blipFill>
        <p:spPr bwMode="auto">
          <a:xfrm>
            <a:off x="357188" y="758825"/>
            <a:ext cx="180975" cy="190500"/>
          </a:xfrm>
          <a:prstGeom prst="rect">
            <a:avLst/>
          </a:prstGeom>
          <a:noFill/>
          <a:ln w="9525">
            <a:noFill/>
            <a:miter lim="800000"/>
            <a:headEnd/>
            <a:tailEnd/>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房玄龄便与给事中许敬宗等删改成《高祖》和《今上实录》;癸巳(十六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日),书写成,呈给太宗。太宗见书中记载武德九年六月四日玄武门之变,用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词多隐讳曲折,便对房玄龄说:“历史上周公诛灭管叔、蔡叔以安定周朝,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季友毒死叔牙以保存鲁国。朕当年的所作所为,正与此类似,史官有什么可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隐讳的!”立即命令删削浮华之词,秉笔直书杀李建成、李元吉的事。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八月,任命左卫大将军、太子右卫率李大亮为工部尚书。李大亮身居三项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要职,宿卫两宫,谦恭忠正谨慎,每次护卫值勤,必定坐着假寐直到天亮。房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玄龄非常敬重他,多次称李大亮有王陵、周勃的气节,可以担当大的职位。</a:t>
            </a:r>
            <a:endParaRPr lang="zh-CN" altLang="en-US">
              <a:latin typeface="+mn-lt"/>
              <a:ea typeface="+mn-ea"/>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起初,李大亮为庞玉的兵曹,被李密抓获,原来的同伙都被处斩,大将张弼看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到李大亮而将其释放,二人遂定交情。等到李大亮身居显贵,开始寻找张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弼,想报答他的救命之恩,张弼当时为将作丞,自己隐匿不说。李大亮在道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上遇见张弼而认出他来,扶着张弼掉泪,并将自己的家产送给张弼,张弼拒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不接受。李大亮将此事上禀太宗,请求将自己的官职爵位全都授予张弼,太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宗为了李大亮的缘故提拔张弼为中郎将。当时人都称赞李大亮不负恩情,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也赞扬张弼不自我炫耀。</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考点五　理解并翻译文中的句子</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《考试大纲》对本考点的要求:理解并翻译文中的句子。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本考点高考设题采用主观题型,设置两道小题,分值为10分。</a:t>
            </a:r>
            <a:endParaRPr lang="zh-CN" altLang="en-US" dirty="0">
              <a:latin typeface="+mn-lt"/>
              <a:ea typeface="+mn-ea"/>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1.坚持文言文翻译的基本原则——信、达、雅文言文翻译要做到“信、达、雅”,即准确、明白、通顺,既要符合现代汉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语的表达习惯,又要体现原文的语言特色。具体来说,所谓“信”,是指译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文要准确无误,就是要忠实于原文,如实恰当地运用现代汉语将原文翻译出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来。所谓“达”,是指译文要通顺畅达,就是要使译文符合现代汉语的语法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及用语习惯,字通句顺,没有语病。所谓“雅”,就是指译文要优美自然,要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生动、形象、完美地表现原文的写作风格。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2.掌握文言文翻译的基本技巧——直译为主、意译为辅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所谓直译,就是按照原文逐字逐句地对译,将原文的字字句句落实到译文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中,使原文的每一个字在译文中都有着落,译文中的每一个词语在原文中都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有根据,竭力保留原文用词造句的特点,力求表达方式与原文保持一致。直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译的好处是字字落实;其不足之处是有时译句文意难懂,语言也不够通顺。</a:t>
            </a:r>
            <a:endParaRPr lang="zh-CN" altLang="en-US" dirty="0">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“长子”以及“最年长的儿子”不正确,均应为“嫡长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“以致宇文化及杀害他时,炀帝也没有设法保护”不正确,无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因果关系。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(1)陛下兴起战事,易于引起百姓叹息怨恨。如今又要外出巡游,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我很担心不合适。(译出大意给2分;“军旅”“咨怨”“游幸”三处,每译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对一处给1分)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(2)不能清除凶恶悖逆之人,终致朝廷落到如此地步,我只能抱憾于黄泉之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下,还能再说什么呢!(译出大意给2分;“凶逆”“王室”“泉壤”三处,每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译对一处给1分)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(1)军旅:战事。咨怨:叹息怨恨。游幸:皇帝外出巡游。</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(2)凶逆:指凶恶悖逆之人。王室:朝廷。泉壤:黄泉之下,地下。</a:t>
            </a:r>
            <a:endParaRPr lang="zh-CN" altLang="en-US" dirty="0">
              <a:latin typeface="+mn-lt"/>
              <a:ea typeface="+mn-ea"/>
            </a:endParaRPr>
          </a:p>
        </p:txBody>
      </p:sp>
      <p:pic>
        <p:nvPicPr>
          <p:cNvPr id="35842" name="图片 3" descr="textimage8.jpeg"/>
          <p:cNvPicPr>
            <a:picLocks noChangeAspect="1"/>
          </p:cNvPicPr>
          <p:nvPr/>
        </p:nvPicPr>
        <p:blipFill>
          <a:blip r:embed="rId3"/>
          <a:srcRect/>
          <a:stretch>
            <a:fillRect/>
          </a:stretch>
        </p:blipFill>
        <p:spPr bwMode="auto">
          <a:xfrm>
            <a:off x="735013" y="1087438"/>
            <a:ext cx="180975" cy="190500"/>
          </a:xfrm>
          <a:prstGeom prst="rect">
            <a:avLst/>
          </a:prstGeom>
          <a:noFill/>
          <a:ln w="9525">
            <a:noFill/>
            <a:miter lim="800000"/>
            <a:headEnd/>
            <a:tailEnd/>
          </a:ln>
        </p:spPr>
      </p:pic>
      <p:pic>
        <p:nvPicPr>
          <p:cNvPr id="35843" name="图片 4" descr="textimage9.jpeg"/>
          <p:cNvPicPr>
            <a:picLocks noChangeAspect="1"/>
          </p:cNvPicPr>
          <p:nvPr/>
        </p:nvPicPr>
        <p:blipFill>
          <a:blip r:embed="rId3"/>
          <a:srcRect/>
          <a:stretch>
            <a:fillRect/>
          </a:stretch>
        </p:blipFill>
        <p:spPr bwMode="auto">
          <a:xfrm>
            <a:off x="735013" y="1987550"/>
            <a:ext cx="180975" cy="190500"/>
          </a:xfrm>
          <a:prstGeom prst="rect">
            <a:avLst/>
          </a:prstGeom>
          <a:noFill/>
          <a:ln w="9525">
            <a:noFill/>
            <a:miter lim="800000"/>
            <a:headEnd/>
            <a:tailEnd/>
          </a:ln>
        </p:spPr>
      </p:pic>
      <p:pic>
        <p:nvPicPr>
          <p:cNvPr id="35844" name="图片 5" descr="textimage10.jpeg"/>
          <p:cNvPicPr>
            <a:picLocks noChangeAspect="1"/>
          </p:cNvPicPr>
          <p:nvPr/>
        </p:nvPicPr>
        <p:blipFill>
          <a:blip r:embed="rId3"/>
          <a:srcRect/>
          <a:stretch>
            <a:fillRect/>
          </a:stretch>
        </p:blipFill>
        <p:spPr bwMode="auto">
          <a:xfrm>
            <a:off x="735013" y="2917825"/>
            <a:ext cx="180975" cy="190500"/>
          </a:xfrm>
          <a:prstGeom prst="rect">
            <a:avLst/>
          </a:prstGeom>
          <a:noFill/>
          <a:ln w="9525">
            <a:noFill/>
            <a:miter lim="800000"/>
            <a:headEnd/>
            <a:tailEnd/>
          </a:ln>
        </p:spPr>
      </p:pic>
      <p:pic>
        <p:nvPicPr>
          <p:cNvPr id="35845" name="图片 6" descr="textimage11.jpeg"/>
          <p:cNvPicPr>
            <a:picLocks noChangeAspect="1"/>
          </p:cNvPicPr>
          <p:nvPr/>
        </p:nvPicPr>
        <p:blipFill>
          <a:blip r:embed="rId3"/>
          <a:srcRect/>
          <a:stretch>
            <a:fillRect/>
          </a:stretch>
        </p:blipFill>
        <p:spPr bwMode="auto">
          <a:xfrm>
            <a:off x="542925" y="5708650"/>
            <a:ext cx="180975" cy="190500"/>
          </a:xfrm>
          <a:prstGeom prst="rect">
            <a:avLst/>
          </a:prstGeom>
          <a:noFill/>
          <a:ln w="9525">
            <a:noFill/>
            <a:miter lim="800000"/>
            <a:headEnd/>
            <a:tailEnd/>
          </a:ln>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文言文翻译要求尽量直译,在直译无法进行,或不能准确地传达原意的时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候,可以采用意译。需要意译的地方往往涉及典故、特殊说法、习惯用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法、修辞格等,如果按字面意思翻译,今人可能不理解其内在含意,因此要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换成今人能懂的方式来表达。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3.运用文言文翻译的基本方法——留、对、拆、调、增、删、还、通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即保留文言语段中的一些基本词汇、专有名词,如人名、地名、国名、朝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代名、官职名、年号、政区名、典章制度及度量衡名称等。如: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至和元年七月某日,临川王某记。(《游褒禅山记》)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“至和元年”是年号,“临川”是地名,翻译时应保留。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a:t>
            </a:r>
            <a:endParaRPr lang="zh-CN" altLang="en-US">
              <a:latin typeface="+mn-lt"/>
              <a:ea typeface="+mn-ea"/>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即对译、对换,就是对由单音节发展成双音节的词语,我们可以采用对译的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方法。如: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更若役,复若赋,则何如?(《捕蛇者说》)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“更”“役”“复”“赋”,应对译为“变更”“差役”“恢复”“赋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有些词在使用过程中词义发生了变化,有的扩大或缩小,有的重心发生了转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移,翻译时可用拆分法。如: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率妻子邑人来此绝境。(《桃花源记》)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“妻子”译为“妻子和儿女”。</a:t>
            </a:r>
            <a:endParaRPr lang="zh-CN" altLang="en-US" dirty="0">
              <a:latin typeface="+mn-lt"/>
              <a:ea typeface="+mn-e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就是调整语序,把文言句中特殊的句式按现代汉语的要求调整过来。如: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甚矣,汝之不惠!(《愚公移山》)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这是主谓倒装的句子,译为“你(的)不聪明,(也)太过分了!”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为了使语句通顺,翻译时要把文言文中的省略部分增补出来。如: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公之视廉将军孰与秦王?(《廉颇蔺相如列传》)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此句在“孰与秦王”后省略了“威”之类的词语,要补出来,可译为“你们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看廉将军与秦王谁厉害?”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就是删去文言文中某些无需翻译的虚词。如发语词,句中表顺接的一些连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词,起补足音节或停顿作用的结构助词等,均可略去不译。如:</a:t>
            </a:r>
            <a:endParaRPr lang="zh-CN" altLang="en-US" dirty="0">
              <a:latin typeface="+mn-lt"/>
              <a:ea typeface="+mn-e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夫战,勇气也。(《曹刿论战》)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“夫”是发语词,不译。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即还原。对文言文中特殊的语法现象,如互文见义、互文同义等,要还原成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原来的样子。如: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燕赵之收藏,韩魏之经营,齐楚之精英。(《阿房宫赋》)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译为“燕、赵、韩、魏、齐、楚搜求、收藏、聚敛的财宝、金玉、珍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奇”。</a:t>
            </a:r>
            <a:endParaRPr lang="zh-CN" altLang="en-US" dirty="0">
              <a:latin typeface="+mn-lt"/>
              <a:ea typeface="+mn-ea"/>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(8)通</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就是变通。对使用比喻、借代、婉曲、用典等修辞手法的句子,直译会很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生硬或不符合现代汉语表达习惯时,要略做变通。如比喻修辞在翻译时要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译出其比喻的意义,尤其要注意译出借喻的本体。如: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秋毫不敢有所近。(《鸿门宴》)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直译为“连秋天里鸟兽的毛也不敢接近”,意译为“连最细小的东西都不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敢占为己有”。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把下文中画线的句子翻译成现代汉语。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关羽字云长,本字长生,河东解人也。建安五年,曹公东征,先主奔袁绍。曹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公禽羽以归,拜为偏将军,礼之甚厚。及羽杀颜良,曹公知其必去,重加赏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赐。</a:t>
            </a:r>
            <a:r>
              <a:rPr lang="zh-CN" altLang="en-US" sz="2012" u="sng" kern="0" dirty="0">
                <a:solidFill>
                  <a:srgbClr val="000000"/>
                </a:solidFill>
                <a:latin typeface="Times New Roman" pitchFamily="65" charset="-122"/>
                <a:ea typeface="宋体" pitchFamily="65" charset="-122"/>
              </a:rPr>
              <a:t>羽尽封其所赐,拜书告辞,而奔先主于袁军。</a:t>
            </a:r>
            <a:r>
              <a:rPr lang="zh-CN" altLang="en-US" sz="2012" kern="0" dirty="0">
                <a:solidFill>
                  <a:srgbClr val="000000"/>
                </a:solidFill>
                <a:latin typeface="Times New Roman" pitchFamily="65" charset="-122"/>
                <a:ea typeface="宋体" pitchFamily="65" charset="-122"/>
              </a:rPr>
              <a:t>左右欲追之,曹公曰:“彼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各为其主,勿追也。”</a:t>
            </a:r>
            <a:endParaRPr lang="zh-CN" altLang="en-US" dirty="0">
              <a:latin typeface="+mn-lt"/>
              <a:ea typeface="+mn-ea"/>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羽尝为流矢所中,贯其左臂</a:t>
            </a:r>
            <a:r>
              <a:rPr lang="zh-CN" altLang="en-US" sz="2012" kern="0" dirty="0">
                <a:solidFill>
                  <a:srgbClr val="000000"/>
                </a:solidFill>
                <a:latin typeface="Times New Roman" pitchFamily="65" charset="-122"/>
                <a:ea typeface="宋体" pitchFamily="65" charset="-122"/>
              </a:rPr>
              <a:t>,后创虽愈,每至阴雨,骨常疼痛,医曰:“矢镞有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毒,毒入于骨,当破臂作创,刮骨去毒,然后此患乃除耳。”羽便伸臂令医劈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之。时羽适请诸将饮食相对,臂血流离,盈于盘器,而羽割炙引酒,言笑自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若。(节选自《三国志·关羽传》)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(1)羽尽封其所赐,拜书告辞,而奔先主于袁军。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(2)羽尝为流矢所中,贯其左臂。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(1)关羽全部封存了曹操给他的赏赐,呈上书信告辞,然后到袁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绍军中投奔刘备去了。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(2)关羽曾被一只飞箭射中,箭射穿了他的左臂。</a:t>
            </a:r>
            <a:endParaRPr lang="zh-CN" altLang="en-US" dirty="0">
              <a:latin typeface="+mn-lt"/>
              <a:ea typeface="+mn-ea"/>
            </a:endParaRPr>
          </a:p>
        </p:txBody>
      </p:sp>
      <p:pic>
        <p:nvPicPr>
          <p:cNvPr id="323586" name="图片 3" descr="textimage99.jpeg"/>
          <p:cNvPicPr>
            <a:picLocks noChangeAspect="1"/>
          </p:cNvPicPr>
          <p:nvPr/>
        </p:nvPicPr>
        <p:blipFill>
          <a:blip r:embed="rId3"/>
          <a:srcRect/>
          <a:stretch>
            <a:fillRect/>
          </a:stretch>
        </p:blipFill>
        <p:spPr bwMode="auto">
          <a:xfrm>
            <a:off x="1054100" y="4062413"/>
            <a:ext cx="180975" cy="190500"/>
          </a:xfrm>
          <a:prstGeom prst="rect">
            <a:avLst/>
          </a:prstGeom>
          <a:noFill/>
          <a:ln w="9525">
            <a:noFill/>
            <a:miter lim="800000"/>
            <a:headEnd/>
            <a:tailEnd/>
          </a:ln>
        </p:spPr>
      </p:pic>
      <p:sp>
        <p:nvSpPr>
          <p:cNvPr id="5" name="矩形 4"/>
          <p:cNvSpPr/>
          <p:nvPr/>
        </p:nvSpPr>
        <p:spPr>
          <a:xfrm>
            <a:off x="0" y="3921125"/>
            <a:ext cx="9144000" cy="1357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(1)封:动词,封存。拜书:动宾短语,“拜”为动词,表敬称;“书”为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名词,译为“书信”;“拜书”译为“呈上书信”。奔:投奔。于袁军:介宾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短语作后置状语,翻译时应移至动词前。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(2)句式“为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”表被动。“贯”为动词“贯穿”,这里据语境译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为“射穿”。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关羽字云长,本来字长生,是河东解人。建安五年,曹操东征,刘备投奔袁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绍。曹操擒住了关羽,回来后授予偏将军一职,礼遇他很厚重。等到关羽杀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了颜良,曹操知道他一定会离开,重重地赏赐了他。关羽全部封存了曹操给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他的赏赐,呈上书信,告辞,然后到袁绍军中投奔刘备去了。身边侍候的人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想去追他,曹操说:“这也是各为其主,不要追了。”</a:t>
            </a:r>
            <a:endParaRPr lang="zh-CN" altLang="en-US" dirty="0">
              <a:latin typeface="+mn-lt"/>
              <a:ea typeface="+mn-ea"/>
            </a:endParaRPr>
          </a:p>
        </p:txBody>
      </p:sp>
      <p:pic>
        <p:nvPicPr>
          <p:cNvPr id="325634" name="图片 4" descr="textimage100.jpeg"/>
          <p:cNvPicPr>
            <a:picLocks noChangeAspect="1"/>
          </p:cNvPicPr>
          <p:nvPr/>
        </p:nvPicPr>
        <p:blipFill>
          <a:blip r:embed="rId3"/>
          <a:srcRect/>
          <a:stretch>
            <a:fillRect/>
          </a:stretch>
        </p:blipFill>
        <p:spPr bwMode="auto">
          <a:xfrm>
            <a:off x="519113" y="1281113"/>
            <a:ext cx="180975" cy="190500"/>
          </a:xfrm>
          <a:prstGeom prst="rect">
            <a:avLst/>
          </a:prstGeom>
          <a:noFill/>
          <a:ln w="9525">
            <a:noFill/>
            <a:miter lim="800000"/>
            <a:headEnd/>
            <a:tailEnd/>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关羽曾被一支飞箭射中,箭射穿了他的左臂,后来,伤口虽然愈合了,(但是)每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到阴雨天,骨头常常疼痛,大夫说:“箭头有毒,毒已渗入到骨头里,应当切开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臂膀(再一次治疗箭伤),刮掉渗入毒药的骨头,(完全)除掉毒药,这样以后,病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才能根除。”关羽便伸出臂膀让大夫切开。当时,关羽恰好邀请各位将领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在一起喝酒吃饭,臂膀上的鲜血淋漓,溢出盘子,而关羽却(依然)切烤肉(吃)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举起酒杯(喝),谈笑自若。</a:t>
            </a:r>
            <a:endParaRPr lang="zh-CN" altLang="en-US">
              <a:latin typeface="+mn-lt"/>
              <a:ea typeface="+mn-ea"/>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9133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文言文翻译题的答题步骤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1.审。在翻译之前,首先要审清文言文语句中重要的语法现象。可以先在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草稿纸上抄下要注意的重要文句,然后用笔将这些语法现象一一地圈注出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来,以引起自己的注意。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2.切。将文言文语句以词为单位逐一切分开来,然后逐一地加以解释。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3.连。按照现代汉语的语法习惯将逐一解释出来的词义连缀成句,用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“信”“达”“雅”的原则去修改它。</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誊。在逐一查对落实到位后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将草稿纸上连缀好的译句誊写到答题卷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上。誊写过程中还要做到“三清”“三不”。“三清”就是卷面清洁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字</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迹清楚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笔画清晰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三不”就是不写潦草字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不写繁体字和不规范的简化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不写错别字。</a:t>
            </a:r>
            <a:endParaRPr lang="zh-CN" altLang="en-US" dirty="0">
              <a:latin typeface="+mn-lt"/>
              <a:ea typeface="+mn-ea"/>
            </a:endParaRPr>
          </a:p>
        </p:txBody>
      </p:sp>
      <p:pic>
        <p:nvPicPr>
          <p:cNvPr id="329730" name="图片 3" descr="textimage10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1.将下列文言语段中的画线句子翻译成现代汉语。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陈(蕃)仲举</a:t>
            </a:r>
            <a:r>
              <a:rPr lang="zh-CN" altLang="en-US" sz="2012" u="sng" kern="0" dirty="0">
                <a:solidFill>
                  <a:srgbClr val="000000"/>
                </a:solidFill>
                <a:latin typeface="Times New Roman" pitchFamily="65" charset="-122"/>
                <a:ea typeface="宋体" pitchFamily="65" charset="-122"/>
              </a:rPr>
              <a:t>言为士则,行为士范</a:t>
            </a:r>
            <a:r>
              <a:rPr lang="zh-CN" altLang="en-US" sz="2012" kern="0" dirty="0">
                <a:solidFill>
                  <a:srgbClr val="000000"/>
                </a:solidFill>
                <a:latin typeface="Times New Roman" pitchFamily="65" charset="-122"/>
                <a:ea typeface="宋体" pitchFamily="65" charset="-122"/>
              </a:rPr>
              <a:t>。登车揽辔,有澄清天下之志。为豫章太守,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至,便问徐孺子所在,欲先看之。主簿曰:群情欲府君先入廨。陈曰:“</a:t>
            </a:r>
            <a:r>
              <a:rPr lang="zh-CN" altLang="en-US" sz="2012" u="sng" kern="0" dirty="0">
                <a:solidFill>
                  <a:srgbClr val="000000"/>
                </a:solidFill>
                <a:latin typeface="Times New Roman" pitchFamily="65" charset="-122"/>
                <a:ea typeface="宋体" pitchFamily="65" charset="-122"/>
              </a:rPr>
              <a:t>武王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式商容之闾,席不暇暖。吾之礼贤,有何不可?</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(1)言为士则,行为士范。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(2)武王式商容之闾,席不暇暖。吾之礼贤,有何不可?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(1)言语是读书人的榜样,行为是读书人的模范。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(2)周武王得到天下后,连席子也来不及坐暖,先去贤人商容的住处去表示敬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意。我礼敬贤者,有什么不可以呢?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(1)士:读书人。则、范:同义词,榜样。</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式”通“轼”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指车上的扶手板。商容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殷代的贤人。闾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里巷的大门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在此指商容住的地方。席不暇暖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比喻特别忙碌。礼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名词活用为动词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礼遇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礼敬。</a:t>
            </a:r>
            <a:endParaRPr lang="zh-CN" altLang="en-US" dirty="0">
              <a:latin typeface="+mn-lt"/>
              <a:ea typeface="+mn-ea"/>
            </a:endParaRPr>
          </a:p>
        </p:txBody>
      </p:sp>
      <p:pic>
        <p:nvPicPr>
          <p:cNvPr id="331778" name="图片 3" descr="textimage102.jpeg"/>
          <p:cNvPicPr>
            <a:picLocks noChangeAspect="1"/>
          </p:cNvPicPr>
          <p:nvPr/>
        </p:nvPicPr>
        <p:blipFill>
          <a:blip r:embed="rId3"/>
          <a:srcRect/>
          <a:stretch>
            <a:fillRect/>
          </a:stretch>
        </p:blipFill>
        <p:spPr bwMode="auto">
          <a:xfrm>
            <a:off x="542925" y="838200"/>
            <a:ext cx="123825" cy="200025"/>
          </a:xfrm>
          <a:prstGeom prst="rect">
            <a:avLst/>
          </a:prstGeom>
          <a:noFill/>
          <a:ln w="9525">
            <a:noFill/>
            <a:miter lim="800000"/>
            <a:headEnd/>
            <a:tailEnd/>
          </a:ln>
        </p:spPr>
      </p:pic>
      <p:pic>
        <p:nvPicPr>
          <p:cNvPr id="331779" name="图片 4" descr="textimage103.jpeg"/>
          <p:cNvPicPr>
            <a:picLocks noChangeAspect="1"/>
          </p:cNvPicPr>
          <p:nvPr/>
        </p:nvPicPr>
        <p:blipFill>
          <a:blip r:embed="rId4"/>
          <a:srcRect/>
          <a:stretch>
            <a:fillRect/>
          </a:stretch>
        </p:blipFill>
        <p:spPr bwMode="auto">
          <a:xfrm>
            <a:off x="533400" y="4064000"/>
            <a:ext cx="180975" cy="190500"/>
          </a:xfrm>
          <a:prstGeom prst="rect">
            <a:avLst/>
          </a:prstGeom>
          <a:noFill/>
          <a:ln w="9525">
            <a:noFill/>
            <a:miter lim="800000"/>
            <a:headEnd/>
            <a:tailEnd/>
          </a:ln>
        </p:spPr>
      </p:pic>
      <p:pic>
        <p:nvPicPr>
          <p:cNvPr id="331780" name="图片 5" descr="textimage104.jpeg"/>
          <p:cNvPicPr>
            <a:picLocks noChangeAspect="1"/>
          </p:cNvPicPr>
          <p:nvPr/>
        </p:nvPicPr>
        <p:blipFill>
          <a:blip r:embed="rId4"/>
          <a:srcRect/>
          <a:stretch>
            <a:fillRect/>
          </a:stretch>
        </p:blipFill>
        <p:spPr bwMode="auto">
          <a:xfrm>
            <a:off x="542925" y="5494338"/>
            <a:ext cx="180975" cy="190500"/>
          </a:xfrm>
          <a:prstGeom prst="rect">
            <a:avLst/>
          </a:prstGeom>
          <a:noFill/>
          <a:ln w="9525">
            <a:noFill/>
            <a:miter lim="800000"/>
            <a:headEnd/>
            <a:tailEnd/>
          </a:ln>
        </p:spPr>
      </p:pic>
      <p:sp>
        <p:nvSpPr>
          <p:cNvPr id="6" name="矩形 5"/>
          <p:cNvSpPr/>
          <p:nvPr/>
        </p:nvSpPr>
        <p:spPr>
          <a:xfrm>
            <a:off x="0" y="3992563"/>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来护儿,字崇善,还未记事的时候就成了孤儿,由伯母吴氏抚养。吴氏照顾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抚养,多有慈爱的训导。来护儿自幼卓越出众,刚开始读《诗》,就丢下书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感叹道:“大丈夫活在世上,应当为国家消灭贼兵来博取功名!”众人对他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的话感到惊奇,认为他志向豪壮。等到他长大成人,雄才大略超乎常人,志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气英伟高远。适逢周朝的军队平定淮南,来护儿所住的白土村正处于两国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交兵的战场,经常能见到军队,来护儿常常感慨,有建立功名的志向。到了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隋文帝开皇初年,宇文忻等人镇守广陵。在平定陈国之战之中,来护儿立有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战功,晋官位上开府,赏赐物品一千段。仁寿初年,来护儿被改任为瀛州刺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史,因善于治政而闻名,频频受到慰劳和勉励。炀帝继位,来护儿被召入朝,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百姓留恋挽留他,许多天都不能出境,赴京上书请求将来护儿留下来的,前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后有几百人。</a:t>
            </a:r>
            <a:endParaRPr lang="zh-CN" altLang="en-US" dirty="0">
              <a:latin typeface="+mn-lt"/>
              <a:ea typeface="+mn-ea"/>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陈仲举的言语是读书人的榜样,行为是读书人的模范。他一开始做官,就有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革新政治的志向。担任豫章太守,一到任,就询问徐孺子居住的地方,想先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去拜访他。主簿禀报说:众人希望太守先进官署。陈仲举说:“周武王得到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天下后,连席子也来不及坐暖,先去贤人商容的住处去表示敬意。我礼敬贤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者,有什么不可以呢?”</a:t>
            </a:r>
            <a:endParaRPr lang="zh-CN" altLang="en-US" dirty="0">
              <a:latin typeface="+mn-lt"/>
              <a:ea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2.把下面一段文言文中画线的句子翻译成现代汉语。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臣光(司马光)曰:(1)</a:t>
            </a:r>
            <a:r>
              <a:rPr lang="zh-CN" altLang="en-US" sz="2012" u="sng" kern="0" dirty="0">
                <a:solidFill>
                  <a:srgbClr val="000000"/>
                </a:solidFill>
                <a:latin typeface="Times New Roman" pitchFamily="65" charset="-122"/>
                <a:ea typeface="宋体" pitchFamily="65" charset="-122"/>
              </a:rPr>
              <a:t>夫信者,人君之大宝也。国保于民,民保于信。是故古之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王者不欺四海,霸者不欺四邻,善为国者不欺其民,善为家者不欺其亲。</a:t>
            </a:r>
            <a:r>
              <a:rPr lang="zh-CN" altLang="en-US" sz="2012" kern="0" dirty="0">
                <a:solidFill>
                  <a:srgbClr val="000000"/>
                </a:solidFill>
                <a:latin typeface="Times New Roman" pitchFamily="65" charset="-122"/>
                <a:ea typeface="宋体" pitchFamily="65" charset="-122"/>
              </a:rPr>
              <a:t>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齐桓公不背曹沫之盟,晋文公不贪伐原之利,魏文侯不弃虞人之欺,秦孝公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不废徙木之赏。(2)</a:t>
            </a:r>
            <a:r>
              <a:rPr lang="zh-CN" altLang="en-US" sz="2012" u="sng" kern="0" dirty="0">
                <a:solidFill>
                  <a:srgbClr val="000000"/>
                </a:solidFill>
                <a:latin typeface="Times New Roman" pitchFamily="65" charset="-122"/>
                <a:ea typeface="宋体" pitchFamily="65" charset="-122"/>
              </a:rPr>
              <a:t>此四君者,道非粹白,而商君尤称刻薄,又处战攻之世,天</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下趋于诈力,犹且不敢忘信以蓄其民,况为四海治平之政者哉!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(1)译文:</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(2)译文:</a:t>
            </a: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(1)诚信,是国君最大的宝贝。国家被百姓保护,百姓被诚信保</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护。因此古代君王不欺骗天下,霸主不欺骗邻国,善于治理国家的人不欺骗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百姓,善于治理家庭的人不欺骗亲人。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(2)这四位国君,他们的思想道德并不是最好的,而卫(商)鞅更算得上刻薄,当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时又处在战争攻伐的时代,天下人都赶着用欺诈作为手段,他们尚且不敢忘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记以诚信来蓄养民众,何况作为太平盛世时候的执政者呢!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(1)注意判断句“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也”、被动句“国保于民,民保于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(2)粹白:美好。粹:纯、无杂。治平:治理得好、安定太平。</a:t>
            </a:r>
            <a:endParaRPr lang="zh-CN" altLang="en-US" dirty="0">
              <a:latin typeface="+mn-lt"/>
              <a:ea typeface="+mn-ea"/>
            </a:endParaRPr>
          </a:p>
        </p:txBody>
      </p:sp>
      <p:pic>
        <p:nvPicPr>
          <p:cNvPr id="337922" name="图片 3" descr="textimage106.jpeg"/>
          <p:cNvPicPr>
            <a:picLocks noChangeAspect="1"/>
          </p:cNvPicPr>
          <p:nvPr/>
        </p:nvPicPr>
        <p:blipFill>
          <a:blip r:embed="rId3"/>
          <a:srcRect/>
          <a:stretch>
            <a:fillRect/>
          </a:stretch>
        </p:blipFill>
        <p:spPr bwMode="auto">
          <a:xfrm>
            <a:off x="538163" y="4030663"/>
            <a:ext cx="180975" cy="190500"/>
          </a:xfrm>
          <a:prstGeom prst="rect">
            <a:avLst/>
          </a:prstGeom>
          <a:noFill/>
          <a:ln w="9525">
            <a:noFill/>
            <a:miter lim="800000"/>
            <a:headEnd/>
            <a:tailEnd/>
          </a:ln>
        </p:spPr>
      </p:pic>
      <p:pic>
        <p:nvPicPr>
          <p:cNvPr id="337923" name="图片 3" descr="textimage105.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微臣司马光说:诚信,是国君最大的宝贝。国家被百姓保护,百姓被诚信保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护。因此古代君王不欺骗天下,霸主不欺骗邻国,善于治理国家的人不欺骗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百姓,善于治理家庭的人不欺骗亲人。当年齐桓公不违背曹沫以胁迫手段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订立的盟约,晋文公不贪图攻打原地而遵守信用,魏文侯不背弃与山野之人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打猎的约会,秦孝公不收回对移动木杆之人的重赏。这四位国君,他们的思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想道德并不是最好的,而卫(商)鞅更算得上刻薄,当时又处在战争攻伐的时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代,天下人都赶着用欺诈作为手段,他们尚且不敢忘记以诚信来蓄养民众,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何况作为太平盛世时候的执政者呢!</a:t>
            </a:r>
            <a:endParaRPr lang="zh-CN" altLang="en-US" dirty="0">
              <a:latin typeface="+mn-lt"/>
              <a:ea typeface="+mn-ea"/>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文言文翻译关注六个采分点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1.句子大意。要联系具体语境进行准确翻译,确保句子通顺完整,译出句子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的大意。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2.关键实词。通假字、古今异义词、多义词等句中关键词语,翻译时要联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系全文,结合上下文语境仔细推敲。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3.重要虚词。一般情况下是大纲规定的18个虚词,也就是说句子翻译时,往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往涉及句子的通顺问题,包括语气、衔接、上下句连贯等,都要注意重要虚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词的用法。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4.词类活用。通过分析句子的语法结构来确定活用词的词性及词义,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要将活用的词准确地译出来。</a:t>
            </a:r>
            <a:endParaRPr lang="zh-CN" altLang="en-US">
              <a:latin typeface="+mn-lt"/>
              <a:ea typeface="+mn-ea"/>
            </a:endParaRPr>
          </a:p>
        </p:txBody>
      </p:sp>
      <p:pic>
        <p:nvPicPr>
          <p:cNvPr id="342018" name="图片 3" descr="textimage10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5.固定结构。古汉语中有些不同词性的词,经常连用或配合使用,形成一种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比较固定的格式,翻译时要注意这些“习惯句式”。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6.特殊句式。要特别注意译出一些特殊句式,如倒装句要将颠倒的语序理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顺,被动句要译出被动的关系,省略句要将省略的内容补全。</a:t>
            </a:r>
            <a:r>
              <a:rPr lang="zh-CN" altLang="en-US" sz="1574" kern="0" spc="438"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4302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常见文言实词(120个)</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(部分实词另有虚词的用法,为方便表述,在本清单中一并解释)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1.爱,ài</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①爱护,疼爱。如:爱其子,择师而教之。(《师说》)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②喜欢,爱好。如:秦爱纷奢,人亦念其家。(《阿房宫赋》)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③吝惜,爱惜。如:向使三国各爱其地。(《六国论》)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④爱慕,欣赏。如:予独爱莲之出淤泥而不染。(《爱莲说》)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2.安,ān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①安稳。如:风雨不动安如山。(《茅屋为秋风所破歌》)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②安逸。如:然后得一夕安寝。(《六国论》)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③哪里。如:沛公安在?(《鸿门宴》)</a:t>
            </a:r>
            <a:endParaRPr lang="zh-CN" altLang="en-US" dirty="0">
              <a:latin typeface="+mn-lt"/>
              <a:ea typeface="+mn-ea"/>
            </a:endParaRPr>
          </a:p>
        </p:txBody>
      </p:sp>
      <p:pic>
        <p:nvPicPr>
          <p:cNvPr id="346114" name="图片 3" descr="textimage109.jpeg"/>
          <p:cNvPicPr>
            <a:picLocks noChangeAspect="1"/>
          </p:cNvPicPr>
          <p:nvPr/>
        </p:nvPicPr>
        <p:blipFill>
          <a:blip r:embed="rId3"/>
          <a:srcRect/>
          <a:stretch>
            <a:fillRect/>
          </a:stretch>
        </p:blipFill>
        <p:spPr bwMode="auto">
          <a:xfrm>
            <a:off x="692150" y="1435100"/>
            <a:ext cx="1236663" cy="376238"/>
          </a:xfrm>
          <a:prstGeom prst="rect">
            <a:avLst/>
          </a:prstGeom>
          <a:noFill/>
          <a:ln w="9525">
            <a:noFill/>
            <a:miter lim="800000"/>
            <a:headEnd/>
            <a:tailEnd/>
          </a:ln>
        </p:spPr>
      </p:pic>
      <p:grpSp>
        <p:nvGrpSpPr>
          <p:cNvPr id="346115" name="组合 3"/>
          <p:cNvGrpSpPr>
            <a:grpSpLocks/>
          </p:cNvGrpSpPr>
          <p:nvPr/>
        </p:nvGrpSpPr>
        <p:grpSpPr bwMode="auto">
          <a:xfrm>
            <a:off x="3143250" y="704850"/>
            <a:ext cx="2000250" cy="601663"/>
            <a:chOff x="3571875" y="1314450"/>
            <a:chExt cx="2000250" cy="600884"/>
          </a:xfrm>
        </p:grpSpPr>
        <p:sp>
          <p:nvSpPr>
            <p:cNvPr id="5" name="对角圆角矩形 4"/>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346117"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知识以单</a:t>
              </a:r>
            </a:p>
          </p:txBody>
        </p:sp>
      </p:gr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④怎么。如:燕雀安知鸿鹄之志哉!(《陈涉世家》)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⑤抚慰,安抚。如:时时为安慰,久久莫相忘!(《孔雀东南飞》)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⑥安适,安身。如:倚南窗以寄傲,审容膝之易安。(《归去来兮辞》)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⑦养生。如:衣食所安,弗敢专也。(《曹刿论战》)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3.被,读音一:bèi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①被子。如:一日昼寝帐中,落被于地。(《杨修之死》)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②遭受,遇到,蒙受。如:秦王复击轲,被八创。(《荆轲刺秦王》)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读音二:pī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通“披”,穿在身上或披在身上。如:将军身被坚执锐。(《陈涉世家》)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4.倍,bèi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①通“背”,背叛,违背。如:愿伯具言臣之不敢倍德也。(《鸿门宴》)</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②越发、更加。如:每逢佳节倍思亲。(《九月九日忆山东兄弟》)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③增加。如:焉用亡邻以倍郑?(《烛之武退秦师》)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5.本,běn</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①草木的根。如:凡植木之性,其本欲舒,其培欲平。(《种树郭橐驼传》)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②原来的。如:此之谓失其本心。(《鱼我所欲也》)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③本来。如:臣本布衣,躬耕于南阳。(《出师表》)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④推究,考察。如:抑本其成败之迹,而皆自于人欤?(《伶官传序》)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6.鄙,bǐ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①边邑。如:越国以鄙远。(《烛之武退秦师》)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②见识短浅。如:肉食者鄙。(《曹刿论战》)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③轻贱。如:人贱物亦鄙,不足迎后人。(《孔雀东南飞》)</a:t>
            </a:r>
            <a:endParaRPr lang="zh-CN" altLang="en-US">
              <a:latin typeface="+mn-lt"/>
              <a:ea typeface="+mn-ea"/>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7.兵,bīng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①兵器,武器。如:收天下之兵,聚之咸阳。(《过秦论》)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②士兵,军队。如:起视四境,而秦兵又至矣。(《六国论》)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③战争,军事。如:强秦之所以不敢加兵于赵者,徒以吾两人在也。(《廉颇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8.病,bìng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①枯萎。如:沉舟侧畔千帆过,病树前头万木春。(《酬乐天扬州初逢席上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②生病。如:未果,寻病终。(《桃花源记》)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③担心,忧虑。如:君子不病人之不己知,病不知人也。(《论语》)</a:t>
            </a:r>
            <a:endParaRPr lang="zh-CN" altLang="en-US" dirty="0">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炀帝对他说:“当初国家没安定的时候,你是有名的将领,如今天下安定了,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你又成为很好的刺史,可以说是双美兼而有之了。”大业六年,炀帝巡游江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都,对来护儿说:“穿着华丽的衣服在白天巡游,是古人看重的,你如今就该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是这样。”就赏赐给来护儿物品两千段,还有牛、酒,让他去拜谒先人之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墓,宴请乡里的父老乡亲。还令三品以上的官员都聚集到他的宅院中,畅饮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一整日,朝野人士都为来护儿感到荣耀。大业十二年,炀帝又要巡游江都,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来护儿劝谏说:“陛下兴起战事,易于引起百姓叹息怨恨。如今又要外出巡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游,我很担心不合适。希望陛下驻圣驾于洛阳,根据时节休养生息。陛下如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今巡游江都,那里是臣衣锦还乡之地,臣深受恩宠,不敢只为自己打算。”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炀帝听后,神色严厉地站了起来,好多天不召见他。</a:t>
            </a:r>
            <a:endParaRPr lang="zh-CN" altLang="en-US">
              <a:latin typeface="+mn-lt"/>
              <a:ea typeface="+mn-ea"/>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9.察,chá</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①明察,了解,弄清楚。如:小大之狱,虽不能察,必以情。(《曹刿论战》)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②考察后加以推荐。如:察臣孝廉。(《陈情表》)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10.朝,读音一:cháo</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朝见,朝拜。如:相如每朝时,常称病。(《廉颇蔺相如列传》)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①朝廷。如:于是入朝见威王。(《邹忌讽齐王纳谏》)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②朝代,指整个王朝,也指一代君主统治的时间。如:三顾频烦天下计,两朝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开济老臣心。(《蜀相》)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读音二:zhāo</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名词,早晨。如:有时朝发白帝,暮到江陵。(《三峡》)</a:t>
            </a:r>
            <a:endParaRPr lang="zh-CN" altLang="en-US" dirty="0">
              <a:latin typeface="+mn-lt"/>
              <a:ea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11.曾,读音一:céng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副词,曾经,已经,才。如:江南好,风景旧曾谙。(《忆江南》)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读音二:zēng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动词,通“增”,增加。如:所以动心忍性,曾益其所不能。(《生于忧患,死于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安乐》)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12.乘,读音一:chéng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趁着,凭借。如:因利乘便,宰割天下,分裂山河。(《过秦论》)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读音二:shèng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量词,古时一车四马为一乘。如:致万乘之势,序八州而朝同列。(《过秦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a:t>
            </a:r>
            <a:endParaRPr lang="zh-CN" altLang="en-US" dirty="0">
              <a:latin typeface="+mn-lt"/>
              <a:ea typeface="+mn-ea"/>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13.诚,chéng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诚心诚意。如:帝感其诚,命夸娥氏二子负二山。(《愚公移山》)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表肯定,确实,的确。如:臣诚知不如徐公美。(《邹忌讽齐王纳谏》)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表假设推论,果真,如果。如:诚如是,则霸业可成,汉室可兴矣。(《隆中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14.除,chú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台阶。如:从至雍棫阳宫,扶辇下除。(《苏武传》)</a:t>
            </a:r>
            <a:endParaRPr lang="zh-CN" altLang="en-US" dirty="0">
              <a:latin typeface="+mn-lt"/>
              <a:ea typeface="+mn-ea"/>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拜官授职。如:除臣洗马。(《陈情表》)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15.辞,cí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①诉讼的供词。如:狱辞无谋故者,经秋审入矜疑,即免死。(《狱中杂记》)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②借口,托辞。如:欲加之罪,何患无辞?(《左传》)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③一种文体。如:《归去来兮辞》。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①告别,辞别。如:我从去年辞帝京,谪居卧病浔阳城。(《琵琶行》)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②推辞,不接受。如:臣死且不避,卮酒安足辞!(《鸿门宴》)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③计较。如:大礼不辞小让。(《鸿门宴》)</a:t>
            </a:r>
            <a:endParaRPr lang="zh-CN" altLang="en-US" dirty="0">
              <a:latin typeface="+mn-lt"/>
              <a:ea typeface="+mn-ea"/>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16.从,读音一:cóng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①跟随。如:一狼得骨止,一狼仍从。(《狼》)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②依顺,听从。如:臣从其计,大王亦幸赦臣。(《廉颇蔺相如列传》)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③参与,参加。如:弟走从军阿姨死,暮去朝来颜色故。(《琵琶行》)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④依傍,紧挨着。如:樊哙从良坐。(《鸿门宴》)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由,自。如:从小丘西行百二十步。(《小石潭记》)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读音二:zòng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①堂房亲属。如:昇死,其印为予群从所得。(《活板》)</a:t>
            </a:r>
            <a:endParaRPr lang="zh-CN" altLang="en-US" dirty="0">
              <a:latin typeface="+mn-lt"/>
              <a:ea typeface="+mn-ea"/>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②通“纵”,南北方向,也特指合纵的盟约。如:于是从散约败,争割地而赂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秦。(《过秦论》)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17.殆,dài</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①危险。如:吾非至于子之门则殆矣。(《秋水》)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②精神疲倦而无所得。如:学而不思则罔,思而不学则殆。(《论语·为政》)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①表测度或不肯定,大概,恐怕。如:郦元之所见闻,殆与余同,而言之不详。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(《石钟山记》)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②表约略,几乎,接近,差不多。如:燕赵处秦革灭殆尽之际。(《六国论》)</a:t>
            </a:r>
            <a:endParaRPr lang="zh-CN" altLang="en-US" dirty="0">
              <a:latin typeface="+mn-lt"/>
              <a:ea typeface="+mn-ea"/>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18.当,dāng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①两者相抵,抵押。如:匈奴使来,汉亦留之以相当。(《苏武传》)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②抵御,抵挡。如:料大王士卒足以当项王乎?(《鸿门宴》)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③占据,把守。如:一夫当关,万夫莫开。(《蜀道难》)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④判决,判罪。如:公等遇雨,皆已失期,失期当斩。(《陈涉世家》)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⑤应当。如:老当益壮,宁移白首之心?(《滕王阁序》)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⑥承担。如:念窦娥葫芦提当罪愆。(《窦娥冤》)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①表处所,对着,面对。如:当窗理云鬓,对镜帖花黄。(《木兰诗》)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②表时间,值,在,正在。如:当是时也,商君佐之。(《过秦论》)</a:t>
            </a:r>
            <a:endParaRPr lang="zh-CN" altLang="en-US" dirty="0">
              <a:latin typeface="+mn-lt"/>
              <a:ea typeface="+mn-ea"/>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①表必然,必定,一定。如:不久当归还,还必相迎取。(《孔雀东南飞》)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②表时间的未来,将,将要。如:今当远离,临表涕零,不知所言。(《出师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通“倘”,假使。如:当与秦相较,或未易量。(《六国论》)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19.道,dào</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①道路。如:怀其璧,从径道亡。(《廉颇蔺相如列传》)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②途径,方法。如:行军用兵之道,非及向时之士也。(《过秦论》)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③风尚。如:师道之不传也久矣!(《师说》)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④思想,学说。如:既加冠,益慕圣贤之道。(《送东阳马生序》)</a:t>
            </a:r>
            <a:endParaRPr lang="zh-CN" altLang="en-US" dirty="0">
              <a:latin typeface="+mn-lt"/>
              <a:ea typeface="+mn-ea"/>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⑤道理,规律。如:臣之所好者,道也。(《庖丁解牛》)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⑥好的政治措施和局面。如:将军身被坚执锐,伐无道,诛暴秦。(《陈涉世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⑦志向。如:道不同,不相与谋。(《论语》)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①取道。如:从郦山下,道芷阳间行。(《鸿门宴》)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②说,讲。如:何可胜道也哉!(《游褒禅山记》)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20.得,dé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心得,体会。如:古人之观于天地、山川、草木、虫鱼、鸟兽,往往有得。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(《游褒禅山记》)</a:t>
            </a:r>
            <a:endParaRPr lang="zh-CN" altLang="en-US">
              <a:latin typeface="+mn-lt"/>
              <a:ea typeface="+mn-ea"/>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①取得,获得。如:赵惠文王时,得楚和氏璧。(《廉颇蔺相如列传》)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②具备。如:积善成德,而神明自得,圣心备焉。(《劝学》)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③能够。如:沛公军霸上,未得与项羽相见。(《鸿门宴》)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④通“德”,感恩。如:所识穷乏者得我与?(《鱼我所欲也》)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对,正确。如:此言得之。(《六国论》)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必须、应该。如:君为我呼入,吾得兄事之。(《鸿门宴》)</a:t>
            </a:r>
            <a:endParaRPr lang="zh-CN" altLang="en-US" dirty="0">
              <a:latin typeface="+mn-lt"/>
              <a:ea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后来,炀帝怒气消解,来护儿才被召见,(炀帝)对他说:“你竟然有这样的意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思,朕还有什么指望!”来护儿也就不敢再说了。等到宇文化及发动叛乱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时,十分忌惮来护儿。这一天早晨(来护儿)将要朝见(炀帝)时,被抓了起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来。来护儿问道:“陛下现在在哪里?”身边的人回答说:“现在已被抓了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起来。”来护儿叹息说:“我身为大臣,担负着国家的重任,不能清除凶恶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悖逆之人,终致朝廷落到如此地步,我只能抱憾于黄泉之下,还能再说什么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呢!”于是就被杀害了。来护儿重诺言,交往诚厚,把财物名利看得很轻,不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置办产业。至于行军用兵,谋略特别多,每次观览兵法,(他)就说:“这难道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也和人们的意思有什么不同吗?”他善于安抚士兵,纪律严明,所以士兵都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能够为他效死尽力。</a:t>
            </a:r>
            <a:endParaRPr lang="zh-CN" altLang="en-US" dirty="0">
              <a:latin typeface="+mn-lt"/>
              <a:ea typeface="+mn-ea"/>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21.度,读音一:dù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①制度,法度。如:内立法度,务耕织。(《过秦论》)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②气度,常态。如:卒起不意,尽失其度。(《荆轲刺秦王》)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(2)量词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次,回。如:崔九堂前几度闻。(《江南逢李龟年》)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①谱写,创制(歌曲)。如:予怀怆然,感慨今昔,因自度此曲。(《扬州慢》)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②过。如:春风不度玉门关。(《凉州词》)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③通“渡”,渡过,越过。如:一夜飞度镜湖月。(《梦游天姥吟留别》)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读音二:duó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①推测,估计。如:度我至军中,公乃入。(《鸿门宴》)</a:t>
            </a:r>
            <a:endParaRPr lang="zh-CN" altLang="en-US" dirty="0">
              <a:latin typeface="+mn-lt"/>
              <a:ea typeface="+mn-ea"/>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②衡量,比较。如:试使山东之国与陈涉度长絜大</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22.非,fēi</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不对的,错误的。如:实迷途其未远,觉今是而昨非。(《归去来兮辞》)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①讥评,责难,认为不对。如:举世誉之而不加劝,举世非之而不加沮。(《逍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遥游》)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②用在判断句中,相当于“不是”。如:人非生而知之者,孰能无惑?(《师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③无,没有。如:登高而招,臂非加长也,而见者远。(《劝学》)</a:t>
            </a:r>
            <a:endParaRPr lang="zh-CN" altLang="en-US" dirty="0">
              <a:latin typeface="+mn-lt"/>
              <a:ea typeface="+mn-ea"/>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23.复,fù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①恢复。如:师道之不复,可知矣。(《师说》)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②回答。如:不敢出一言以复。(《送东阳马生序》)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①夹层的,双层的。如:红罗复斗帐,四角垂香囊。(《孔雀东南飞》)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②繁复,重复。如:山重水复疑无路,柳暗花明又一村。(《游山西村》)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再,又。如:明年复攻赵,杀二万人。(《廉颇蔺相如列传》)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24.负,fù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①以背载物。如:帝感其诚,命夸娥氏二子负二山。(《愚公移山》)</a:t>
            </a:r>
            <a:endParaRPr lang="zh-CN" altLang="en-US" dirty="0">
              <a:latin typeface="+mn-lt"/>
              <a:ea typeface="+mn-ea"/>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②担负,担当。如:均之二策,宁许以负秦曲。(《廉颇蔺相如列传》)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③仗恃。如:秦贪,负其强,以空言求璧。(《廉颇蔺相如列传》)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④辜负,对不起。如:臣诚恐见欺于王而负赵。(《廉颇蔺相如列传》)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⑤背弃,违背。如:相如度秦王虽斋,决负约不偿城。(《廉颇蔺相如列传》)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⑥蒙受,遭受。如:不明不暗,负屈衔冤。(《窦娥冤》)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失败。如:胜负之数,存亡之理。(《六国论》)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25.盖,读音一:gài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①车盖。如:今已亭亭如盖矣。(《项脊轩志》)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②器物的盖子。如:合盖隆起,形似酒尊。(《张衡传》)</a:t>
            </a:r>
            <a:endParaRPr lang="zh-CN" altLang="en-US">
              <a:latin typeface="+mn-lt"/>
              <a:ea typeface="+mn-ea"/>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①遮盖,掩盖。如:枝枝相覆盖,叶叶相交通。(《孔雀东南飞》)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②因为,由于。如:不赂者以赂者丧,盖失强援,不能独完。(《六国论》)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①表肯定判断,原来是。如:乃悟前狼假寐,盖以诱敌。(《狼》)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②表推测性判断,大概。如:盖余所至,比好游者尚不能十一。(《游褒禅山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读音二:hé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疑问代词,通“盍”,何。如:技盖至此乎?(《庖丁解牛》)</a:t>
            </a:r>
            <a:endParaRPr lang="zh-CN" altLang="en-US" dirty="0">
              <a:latin typeface="+mn-lt"/>
              <a:ea typeface="+mn-ea"/>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26.故,gù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①缘故,原因。如:既克,公问其故。(《曹刿论战》)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②事故,变故。如:乡园多故,不能不动客子之愁。(《报刘一丈书》)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③旧交,老朋友。如:君安与项伯有故?(《鸿门宴》)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①旧有的,原来的。如:故垒西边,人道是,三国周郎赤壁。(《念奴娇·赤壁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怀古》)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②衰老。如:弟走从军阿姨死,暮去朝来颜色故。(《琵琶行》)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①故意,特意。如:广故数言欲亡,忿恚尉。(《陈涉世家》)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②过去,从前。如:轩东故尝为厨。(《项脊轩志》)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③仍然,依旧,还是。如:三日断五匹,大人故嫌迟。(《孔雀东南飞》)</a:t>
            </a:r>
            <a:endParaRPr lang="zh-CN" altLang="en-US" dirty="0">
              <a:latin typeface="+mn-lt"/>
              <a:ea typeface="+mn-ea"/>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所以。如:故木受绳则直。(《劝学》)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27.固,gù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险要的地势。如:秦孝公据崤函之固。(《过秦论》)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①巩固,安定。如:固国不以山溪之险。(《得道多助,失道寡助》)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②坚守,安守。如:秦数败赵军,赵军固壁不战。(《廉颇蔺相如列传》)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①固执,顽固。如:汝心之固,固不可彻。(《愚公移山》)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②坚决,坚持。如:蔺相如固止之。(《廉颇蔺相如列传》)</a:t>
            </a:r>
            <a:endParaRPr lang="zh-CN" altLang="en-US">
              <a:latin typeface="+mn-lt"/>
              <a:ea typeface="+mn-ea"/>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①本来,原来。如:生乎吾前,其闻道也固先乎吾。(《师说》)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②的确,确实。如:固不如也。(《鸿门宴》)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③表让步,固然。如:人固有一死,或重于太山,或轻于鸿毛。(《报任安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28.顾,gù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①回头,回头看。如:相如顾召赵御史书曰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②看,视。如:顾野有麦场。(《狼》)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③看望,拜访。如:三顾臣于草庐之中。(《出师表》)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④顾虑,考虑。如:大行不顾细谨。(《鸿门宴》)</a:t>
            </a:r>
            <a:endParaRPr lang="zh-CN" altLang="en-US">
              <a:latin typeface="+mn-lt"/>
              <a:ea typeface="+mn-ea"/>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①表轻微转折,只,只是。如:吾每念,常痛于骨髓,顾计不知所出耳!(《荆轲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②但是。如:顾吾念之,强秦之所以不敢加兵于赵者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(《廉颇蔺相如列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29.归,guī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①女子出嫁。如:后五年,吾妻来归。(《项脊轩志》)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②返回。如:归国,以相如功大,拜为上卿。(《廉颇蔺相如列传》)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③归还。如:城不入,臣请完璧归赵。(《廉颇蔺相如列传》)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④归到一处,归为一类。如:微斯人,吾谁与归?(《岳阳楼记》)</a:t>
            </a:r>
            <a:endParaRPr lang="zh-CN" altLang="en-US" dirty="0">
              <a:latin typeface="+mn-lt"/>
              <a:ea typeface="+mn-ea"/>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75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30.国,guó</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①诸侯国。如:六国破灭,非兵不利,战不善,弊在赂秦。(《六国论》)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②国都,京城。如:登斯楼也,则有去国怀乡,忧谗畏讥,满目萧然,感极而悲者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矣。(《岳阳楼记》)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③国事。如:等死,死国可乎?(《陈涉世家》)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31.过,guò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①走过,经过。如:雷霆乍惊,宫车过也。(《阿房宫赋》)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②到,来到。如:一日,大母过余。(《项脊轩志》)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③犯有过错。如:过而能改,善莫大焉。(《左传》)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④责备。如:闻大王有意督过之。(《鸿门宴》)</a:t>
            </a:r>
            <a:endParaRPr lang="zh-CN" altLang="en-US" dirty="0">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三、(2014课标Ⅰ,4—7)阅读下面的文言文,完成问题。(19分)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于休烈,河南人也。至性贞悫,机鉴敏悟。自幼好学,善</a:t>
            </a:r>
            <a:r>
              <a:rPr lang="zh-CN" altLang="en-US" sz="2012" u="sng" kern="0" dirty="0">
                <a:solidFill>
                  <a:srgbClr val="000000"/>
                </a:solidFill>
                <a:latin typeface="Times New Roman" pitchFamily="65" charset="-122"/>
                <a:ea typeface="宋体" pitchFamily="65" charset="-122"/>
              </a:rPr>
              <a:t>属文</a:t>
            </a:r>
            <a:r>
              <a:rPr lang="zh-CN" altLang="en-US" sz="2012" kern="0" dirty="0">
                <a:solidFill>
                  <a:srgbClr val="000000"/>
                </a:solidFill>
                <a:latin typeface="Times New Roman" pitchFamily="65" charset="-122"/>
                <a:ea typeface="宋体" pitchFamily="65" charset="-122"/>
              </a:rPr>
              <a:t>。举进士,授秘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书省正字。转比部员外郎,郎中。杨国忠辅政,排不附己者,出为中部郡太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守。值禄山构难,肃宗</a:t>
            </a:r>
            <a:r>
              <a:rPr lang="zh-CN" altLang="en-US" sz="2012" u="sng" kern="0" dirty="0">
                <a:solidFill>
                  <a:srgbClr val="000000"/>
                </a:solidFill>
                <a:latin typeface="Times New Roman" pitchFamily="65" charset="-122"/>
                <a:ea typeface="宋体" pitchFamily="65" charset="-122"/>
              </a:rPr>
              <a:t>践祚</a:t>
            </a:r>
            <a:r>
              <a:rPr lang="zh-CN" altLang="en-US" sz="2012" kern="0" dirty="0">
                <a:solidFill>
                  <a:srgbClr val="000000"/>
                </a:solidFill>
                <a:latin typeface="Times New Roman" pitchFamily="65" charset="-122"/>
                <a:ea typeface="宋体" pitchFamily="65" charset="-122"/>
              </a:rPr>
              <a:t>,休烈迁太常少卿,知礼仪事,兼修国史。肃宗自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凤翔还京,</a:t>
            </a:r>
            <a:r>
              <a:rPr lang="zh-CN" altLang="en-US" sz="2012" u="sng" kern="0" dirty="0">
                <a:solidFill>
                  <a:srgbClr val="000000"/>
                </a:solidFill>
                <a:latin typeface="Times New Roman" pitchFamily="65" charset="-122"/>
                <a:ea typeface="宋体" pitchFamily="65" charset="-122"/>
              </a:rPr>
              <a:t>励精</a:t>
            </a:r>
            <a:r>
              <a:rPr lang="zh-CN" altLang="en-US" sz="2012" kern="0" dirty="0">
                <a:solidFill>
                  <a:srgbClr val="000000"/>
                </a:solidFill>
                <a:latin typeface="Times New Roman" pitchFamily="65" charset="-122"/>
                <a:ea typeface="宋体" pitchFamily="65" charset="-122"/>
              </a:rPr>
              <a:t>听受,尝谓休烈曰:“君举必书,良史也。朕有过失,卿书之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否?”对曰:</a:t>
            </a:r>
            <a:r>
              <a:rPr lang="zh-CN" altLang="en-US" sz="2012" u="sng" kern="0" dirty="0">
                <a:solidFill>
                  <a:srgbClr val="000000"/>
                </a:solidFill>
                <a:latin typeface="Times New Roman" pitchFamily="65" charset="-122"/>
                <a:ea typeface="宋体" pitchFamily="65" charset="-122"/>
              </a:rPr>
              <a:t>“禹、汤罪己,其兴也勃焉。有德之君,不忘规过,臣不胜大</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庆。”</a:t>
            </a:r>
            <a:r>
              <a:rPr lang="zh-CN" altLang="en-US" sz="2012" kern="0" dirty="0">
                <a:solidFill>
                  <a:srgbClr val="000000"/>
                </a:solidFill>
                <a:latin typeface="Times New Roman" pitchFamily="65" charset="-122"/>
                <a:ea typeface="宋体" pitchFamily="65" charset="-122"/>
              </a:rPr>
              <a:t>时中原</a:t>
            </a:r>
            <a:r>
              <a:rPr lang="zh-CN" altLang="en-US" sz="2012" u="sng" kern="0" dirty="0">
                <a:solidFill>
                  <a:srgbClr val="000000"/>
                </a:solidFill>
                <a:latin typeface="Times New Roman" pitchFamily="65" charset="-122"/>
                <a:ea typeface="宋体" pitchFamily="65" charset="-122"/>
              </a:rPr>
              <a:t>荡覆</a:t>
            </a:r>
            <a:r>
              <a:rPr lang="zh-CN" altLang="en-US" sz="2012" kern="0" dirty="0">
                <a:solidFill>
                  <a:srgbClr val="000000"/>
                </a:solidFill>
                <a:latin typeface="Times New Roman" pitchFamily="65" charset="-122"/>
                <a:ea typeface="宋体" pitchFamily="65" charset="-122"/>
              </a:rPr>
              <a:t>,典章殆尽,无史籍检寻。休烈奏曰:“《国史》《实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录》,圣朝大典,修撰多时,今并无本。伏望下御史台推勘史馆所由,令府县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招访。有人别收得《国史》《实录》,如送官司,重加购赏。”前修史官工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部侍郎韦述陷贼,入东京,至是以其家藏《国史》一百一十三卷送于官。休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烈寻转工部侍郎、修国史,献《五代帝王论》,帝甚嘉之。</a:t>
            </a:r>
            <a:endParaRPr lang="zh-CN" altLang="en-US" dirty="0">
              <a:latin typeface="+mn-lt"/>
              <a:ea typeface="+mn-ea"/>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过失,过错。如:君子博学而日参省乎己,则知明而行无过矣。(《劝学》)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32.何,读音一:hé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①什么。如:大王来何操?(《鸿门宴》)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②哪里,什么地方。如:豫州今欲何至?(《赤壁之战》)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③怎么。如:君美甚,徐公何能及君也?(《邹忌讽齐王纳谏》)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多么。如:水何澹澹,山岛竦峙。(《观沧海》)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即今“啊”字。如:隐隐何甸甸,俱会大道口。(《孔雀东南飞》)</a:t>
            </a:r>
            <a:endParaRPr lang="zh-CN" altLang="en-US" dirty="0">
              <a:latin typeface="+mn-lt"/>
              <a:ea typeface="+mn-ea"/>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读音二:hè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动词,背,扛。如:尔牧来思,何蓑何笠。(《诗经·无羊》)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33.恨,hèn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遗憾。如:天长地久有时尽,此恨绵绵无绝期。(《长恨歌》)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①遗憾。如:先帝在时,每与臣论此事,未尝不叹息痛恨于桓、灵也。(《出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②惆怅,悲伤。如:生人作死别,恨恨那可论?(《孔雀东南飞》)</a:t>
            </a:r>
            <a:endParaRPr lang="zh-CN" altLang="en-US" dirty="0">
              <a:latin typeface="+mn-lt"/>
              <a:ea typeface="+mn-ea"/>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34.胡,hú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古代泛指西部和北部的各少数民族,秦汉时多指匈奴。如:胡人不敢南下而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牧马,士不敢弯弓而报怨。(《过秦论》)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为什么,怎么。如:归去来兮,田园将芜胡不归?</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35.患,huàn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①忧患,祸害。如:夫祸患常积于忽微。(《伶官传序》)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②担心,忧虑。如:诸侯之所大患,固不在战矣。(《六国论》)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担忧,忧虑。如:欲勿予,即患秦兵之来。(《廉颇蔺相如列传》)</a:t>
            </a:r>
            <a:endParaRPr lang="zh-CN" altLang="en-US" dirty="0">
              <a:latin typeface="+mn-lt"/>
              <a:ea typeface="+mn-ea"/>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36.或,huò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有的(有的人,有的事物)。如:或百步而后止,或五十步而后止。(《孟子·梁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惠王上》)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①也许,或许。如:越人语天姥,云霞明灭或可睹。(《梦游天姥吟留别》)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②有时。如:或遇其叱咄,色愈恭,礼愈至,不敢出一言以复。(《送东阳马生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如果,假如。如:或王命急宣,有时朝发白帝,暮到江陵。(《三峡》)</a:t>
            </a:r>
            <a:endParaRPr lang="zh-CN" altLang="en-US" dirty="0">
              <a:latin typeface="+mn-lt"/>
              <a:ea typeface="+mn-ea"/>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37.疾,jí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毛病,缺点。如:必为有窃疾矣。(《公输》)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①急速,快捷。如:虽乘奔御风不以疾也。(《三峡》)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②强,猛烈。如:顺风而呼,声非加疾也,而闻者彰。(《劝学》)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③锐利。如:草枯鹰眼疾,雪尽马蹄轻。(《观猎》)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38.及,jí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①到,到达。如:及至始皇,奋六世之余烈。(《过秦论》)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②比得上。如:其贤不及孔子。(《师说》)</a:t>
            </a:r>
            <a:endParaRPr lang="zh-CN" altLang="en-US" dirty="0">
              <a:latin typeface="+mn-lt"/>
              <a:ea typeface="+mn-ea"/>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(2)连词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表并列,和,与。如:太子及宾客知其事者,皆白衣冠以送之。(《荆轲刺秦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39.即,jí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①靠近。如:匪来贸丝,来即我谋。(《氓》)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②登上(帝位)。如:昭帝即位,数年,匈奴与汉和亲。(《苏武传》)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①表时间的相连,相当于“立即”“就”“就要”。如:项伯即入见沛公。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②加强肯定作用,相当于“就是”。如:吾翁即若翁,必欲烹而翁,则幸分我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一桮羹。(《史记·项羽本纪》)</a:t>
            </a:r>
            <a:endParaRPr lang="zh-CN" altLang="en-US" dirty="0">
              <a:latin typeface="+mn-lt"/>
              <a:ea typeface="+mn-ea"/>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(3)介词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表时间、地点,相当于“当”“就在”。如:项王即日因留沛公与饮。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40.既,jì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完了,尽。如:言既遂矣,至于暴矣。(《氓》)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①表时间的过去或动作的完成,已经,</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以后。如:始皇既没,余威震于殊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俗。(《过秦论》)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②表时间或行为承接,不久,一会儿,后来。有时“既而”连用。如:既又与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汝就食江南,零丁孤苦,未尝一日相离也。(《祭十二郎文》)</a:t>
            </a:r>
            <a:endParaRPr lang="zh-CN" altLang="en-US">
              <a:latin typeface="+mn-lt"/>
              <a:ea typeface="+mn-ea"/>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③表范围,全,都。如:肴核既尽,杯盘狼籍。(苏轼《赤壁赋》)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既然。如:既来之,则安之。(《论语》)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41.假,读音一:jiǎ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①借。如:以是人多以书假余。(《送东阳马生序》)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②凭借,借助。如:君子生非异也,善假于物也。(《劝学》)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③宽容。如:愿大王少假借之,使毕使于前。(《荆轲刺秦王》)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④给予。如:汉人未可假大兵权。(《谭嗣同》)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①虚假,假装。如:乃悟前狼假寐,盖以诱敌。(《狼》)</a:t>
            </a:r>
            <a:endParaRPr lang="zh-CN" altLang="en-US">
              <a:latin typeface="+mn-lt"/>
              <a:ea typeface="+mn-ea"/>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②非正式的,代理的。如:乃相与共立羽为假上将军。(《项羽之死》)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读音二:jià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名词,假期。如:府吏闻此变,因求假暂归。(《孔雀东南飞》)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42.间,读音一:jiān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中间,期间。如:奉命于危难之间。(《出师表》)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(2)量词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房屋的最小单位。如:安得广厦千万间,大庇天下寒士俱欢颜!(《茅屋为秋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风所破歌》)</a:t>
            </a:r>
            <a:endParaRPr lang="zh-CN" altLang="en-US" dirty="0">
              <a:latin typeface="+mn-lt"/>
              <a:ea typeface="+mn-ea"/>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读音二:jiàn</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空隙。如:彼节者有间,而刀刃者无厚。(《庖丁解牛》)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①参与。如:肉食者谋之,又何间焉?(《曹刿论战》)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②间隔,隔断。如:率妻子邑人来此绝境,不复出焉,遂与外人间隔。(《桃花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③夹杂。如:中间力拉崩倒之声。(《口技》)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①表时间,有时,偶然。如:数月之后,时时而间进。(《邹忌讽齐王纳谏》)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②表状态,从小路。如:从骊山下,道芷阳间行。(《鸿门宴》)</a:t>
            </a:r>
            <a:endParaRPr lang="zh-CN" altLang="en-US" dirty="0">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530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一、(2015课标Ⅰ,4—7)阅读下面的文言文,完成问题。(19分)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1072"/>
              </a:spcBef>
              <a:spcAft>
                <a:spcPts val="0"/>
              </a:spcAft>
              <a:defRPr/>
            </a:pPr>
            <a:r>
              <a:rPr lang="zh-CN" altLang="en-US" kern="0" dirty="0">
                <a:solidFill>
                  <a:srgbClr val="000000"/>
                </a:solidFill>
                <a:latin typeface="Times New Roman" pitchFamily="65" charset="-122"/>
                <a:ea typeface="宋体" pitchFamily="65" charset="-122"/>
              </a:rPr>
              <a:t>孙傅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字伯野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海州人。</a:t>
            </a:r>
            <a:r>
              <a:rPr lang="zh-CN" altLang="en-US" u="sng" kern="0" dirty="0">
                <a:solidFill>
                  <a:srgbClr val="000000"/>
                </a:solidFill>
                <a:latin typeface="Times New Roman" pitchFamily="65" charset="-122"/>
                <a:ea typeface="宋体" pitchFamily="65" charset="-122"/>
              </a:rPr>
              <a:t>登进士第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为礼部员外郎。时蔡翛为尚书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傅为言天下事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劝其亟有所更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不然必败。翛不能用。迁至中书舍人。</a:t>
            </a:r>
            <a:r>
              <a:rPr lang="zh-CN" altLang="en-US" u="sng" kern="0" dirty="0">
                <a:solidFill>
                  <a:srgbClr val="000000"/>
                </a:solidFill>
                <a:latin typeface="Times New Roman" pitchFamily="65" charset="-122"/>
                <a:ea typeface="宋体" pitchFamily="65" charset="-122"/>
              </a:rPr>
              <a:t>宣 和 末 高 丽 入 贡 使 者 所 过 调 夫 治 舟 骚 然 烦 费 傅 言 索 民 力 以 妨 农 功 而 于 中 国 无 丝 毫 之 益 宰 相 谓 其 所 论 同 苏 轼 奏 贬 蕲 州 安 置</a:t>
            </a:r>
            <a:r>
              <a:rPr lang="zh-CN" altLang="en-US" kern="0" dirty="0">
                <a:solidFill>
                  <a:srgbClr val="000000"/>
                </a:solidFill>
                <a:latin typeface="Times New Roman" pitchFamily="65" charset="-122"/>
                <a:ea typeface="宋体" pitchFamily="65" charset="-122"/>
              </a:rPr>
              <a:t> 给事中许翰以为傅论议虽偶与轼合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意亦亡他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以职论事而责之过矣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翰亦罢去。靖康元年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召为给事中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进</a:t>
            </a:r>
            <a:r>
              <a:rPr lang="zh-CN" altLang="en-US" u="sng" kern="0" dirty="0">
                <a:solidFill>
                  <a:srgbClr val="000000"/>
                </a:solidFill>
                <a:latin typeface="Times New Roman" pitchFamily="65" charset="-122"/>
                <a:ea typeface="宋体" pitchFamily="65" charset="-122"/>
              </a:rPr>
              <a:t>兵部</a:t>
            </a:r>
            <a:r>
              <a:rPr lang="zh-CN" altLang="en-US" kern="0" dirty="0">
                <a:solidFill>
                  <a:srgbClr val="000000"/>
                </a:solidFill>
                <a:latin typeface="Times New Roman" pitchFamily="65" charset="-122"/>
                <a:ea typeface="宋体" pitchFamily="65" charset="-122"/>
              </a:rPr>
              <a:t>尚书。上章乞复祖宗法度</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钦宗</a:t>
            </a:r>
            <a:r>
              <a:rPr lang="zh-CN" altLang="en-US" kern="0" dirty="0">
                <a:solidFill>
                  <a:srgbClr val="000000"/>
                </a:solidFill>
                <a:latin typeface="Times New Roman" pitchFamily="65" charset="-122"/>
                <a:ea typeface="宋体" pitchFamily="65" charset="-122"/>
              </a:rPr>
              <a:t>问之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傅曰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祖宗法惠民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熙、丰法惠国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崇、观法惠奸。”时谓名言。十一月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拜尚书右丞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俄改同知枢密院。金人围都城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傅日夜亲当矢石。金兵分四翼嗓而前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兵败退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堕于护龙河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填尸皆满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城门急闭。是日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金人遂登城。二年正月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钦宗诣金帅营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以傅辅</a:t>
            </a:r>
            <a:r>
              <a:rPr lang="zh-CN" altLang="en-US" u="sng" kern="0" dirty="0">
                <a:solidFill>
                  <a:srgbClr val="000000"/>
                </a:solidFill>
                <a:latin typeface="Times New Roman" pitchFamily="65" charset="-122"/>
                <a:ea typeface="宋体" pitchFamily="65" charset="-122"/>
              </a:rPr>
              <a:t>太子</a:t>
            </a:r>
            <a:r>
              <a:rPr lang="zh-CN" altLang="en-US" kern="0" dirty="0">
                <a:solidFill>
                  <a:srgbClr val="000000"/>
                </a:solidFill>
                <a:latin typeface="Times New Roman" pitchFamily="65" charset="-122"/>
                <a:ea typeface="宋体" pitchFamily="65" charset="-122"/>
              </a:rPr>
              <a:t>留守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仍兼少傅。帝兼旬不返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傅屡贻书请之。及废立檄至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傅大恸曰</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吾唯知吾君可帝中国尔</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苟立异姓</a:t>
            </a:r>
            <a:r>
              <a:rPr lang="en-US" altLang="zh-CN" u="sng"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吾当死之。</a:t>
            </a:r>
            <a:endParaRPr lang="zh-CN" altLang="en-US" dirty="0">
              <a:latin typeface="+mn-lt"/>
              <a:ea typeface="+mn-ea"/>
            </a:endParaRPr>
          </a:p>
        </p:txBody>
      </p:sp>
      <p:pic>
        <p:nvPicPr>
          <p:cNvPr id="9218" name="图片 3" descr="textimage1.jpeg"/>
          <p:cNvPicPr>
            <a:picLocks noChangeAspect="1"/>
          </p:cNvPicPr>
          <p:nvPr/>
        </p:nvPicPr>
        <p:blipFill>
          <a:blip r:embed="rId3"/>
          <a:srcRect/>
          <a:stretch>
            <a:fillRect/>
          </a:stretch>
        </p:blipFill>
        <p:spPr bwMode="auto">
          <a:xfrm>
            <a:off x="428625" y="1347788"/>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宰 相 李 揆 矜 能 忌 贤 以 休 烈 修 国 史 与 己 齐 列 嫉 之 奏 为 国 子 祭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酒 权 留 史 馆 修 撰 以 下 之 休 烈 恬 然 自 持 殊 不 介 意 </a:t>
            </a:r>
            <a:r>
              <a:rPr lang="zh-CN" altLang="en-US" sz="2012" kern="0" dirty="0">
                <a:solidFill>
                  <a:srgbClr val="000000"/>
                </a:solidFill>
                <a:latin typeface="Times New Roman" pitchFamily="65" charset="-122"/>
                <a:ea typeface="宋体" pitchFamily="65" charset="-122"/>
              </a:rPr>
              <a:t>代宗即位,甄别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名品,宰臣元载称之,乃拜右散骑常侍,依前兼修国史,累封东海郡公,加金紫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光禄大夫。在朝凡三十余年,历掌清要,家无儋石之蓄。恭俭温仁,未尝以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喜愠形于颜色。</a:t>
            </a:r>
            <a:r>
              <a:rPr lang="zh-CN" altLang="en-US" sz="2012" u="sng" kern="0" dirty="0">
                <a:solidFill>
                  <a:srgbClr val="000000"/>
                </a:solidFill>
                <a:latin typeface="Times New Roman" pitchFamily="65" charset="-122"/>
                <a:ea typeface="宋体" pitchFamily="65" charset="-122"/>
              </a:rPr>
              <a:t>而 亲 贤 下 士 , 推 毂 后 进 , 虽 位 崇 年 高 , 曾 无 倦 色</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笃好坟籍,手不释卷,以至于终。大历七年卒,年八十一。是岁春,休烈妻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韦氏卒。上特诏赠韦氏国夫人,葬日给卤簿鼓吹。及闻休烈卒,追悼久之,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褒赠尚书左仆射,赙绢百匹、布五十端,遣谒者内常侍吴承倩就私第宣慰。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儒者之荣,少有其比。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(节选自《旧唐书·于休烈传》)</a:t>
            </a:r>
            <a:endParaRPr lang="zh-CN" altLang="en-US" dirty="0">
              <a:latin typeface="+mn-lt"/>
              <a:ea typeface="+mn-ea"/>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43.见,读音一:jiàn</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①看见,看到。如:我见相如,必辱之。(《廉颇蔺相如列传》)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②会见。如:项伯即入见沛公。(《鸿门宴》)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③谒见,拜见。如:曹刿请见。(《曹刿论战》)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④召见,接见。如:秦王坐章台见相如。(《廉颇蔺相如列传》)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看见的东西。如:入之愈深,其进愈难,而其见愈奇。(《游褒禅山记》)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放在动词前,表示对自己有所动作。如:君既若见录,不久望君来。(《孔雀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东南飞》)</a:t>
            </a:r>
            <a:endParaRPr lang="zh-CN" altLang="en-US" dirty="0">
              <a:latin typeface="+mn-lt"/>
              <a:ea typeface="+mn-ea"/>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(4)介词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表被动,相当于“被”。如:欲予秦,秦城恐不可得,徒见欺。(《廉颇蔺相如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读音二:xiàn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①引见,使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见。如:杀鸡为黍而食之,见其二子焉。(《论语·微子》)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②表现,出现,显露。如:风吹草低见牛羊。(《敕勒歌》)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44.解,jiě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①剖开,特指解剖动物的肢体。如:庖丁为文惠君解牛。(《庖丁解牛》)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②解释,解答。如:师者,所以传道受业解惑也。(《师说》)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③理解。如:惑而不从师,其为惑也,终不解矣。(《师说》)</a:t>
            </a:r>
            <a:endParaRPr lang="zh-CN" altLang="en-US" dirty="0">
              <a:latin typeface="+mn-lt"/>
              <a:ea typeface="+mn-ea"/>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④解救,消除。如:今有一言,可以解燕国之患,而报将军之仇者,何如?(《荆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45.就,jiù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①趋,赴。如:臣知欺大王之罪当诛,臣请就汤镬。(《廉颇蔺相如列传》)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②靠近,接近。如:故木受绳则直,金就砺则利。(《劝学》)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③上(车、路)。如:荆轲遂就车而去,终已不顾。(《荆轲刺秦王》)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④赴任。如:举孝廉不行,连辟公府不就。(《张衡传》)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⑤完成,达到目的。如:轲自知事不就。(《荆轲刺秦王》)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46.举,jǔ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①举行,施行。如:今亡亦死,举大计亦死。(《陈涉世家》)</a:t>
            </a:r>
            <a:endParaRPr lang="zh-CN" altLang="en-US">
              <a:latin typeface="+mn-lt"/>
              <a:ea typeface="+mn-ea"/>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②攻克,占领。如:戍卒叫,函谷举。(《阿房宫赋》)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③推荐,选拔。如:举孝廉不行,连辟公府不就。(《张衡传》)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尽。如:杀人如不能举,刑人如恐不胜。(《鸿门宴》)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47.绝,jué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①断绝。如:则请立太子为王,以绝秦望。(《廉颇蔺相如列传》)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②停,止。如:忽然抚尺一下,群响毕绝。(《口技》)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③横渡。如:假舟楫者,非能水也,而绝江河。(《劝学》)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①达到极点。如:以为妙绝。(《口技》)</a:t>
            </a:r>
            <a:endParaRPr lang="zh-CN" altLang="en-US">
              <a:latin typeface="+mn-lt"/>
              <a:ea typeface="+mn-ea"/>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②隔绝的。如:率妻子邑人来此绝境。(《桃花源记》)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很,非常。如:佛印绝类弥勒。(《核舟记》)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48.堪,kān</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①经得起,受得住。如:更那堪,冷落清秋节!(《雨霖铃》)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②胜任。如:不堪吏人妇,岂合令郎君?(《孔雀东南飞》)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③能够。如:可堪回首,佛狸祠下,一片神鸦社鼓。(《永遇乐·京口北固亭怀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49.克,kè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①克制,约束。如:克己复礼。(《论语》)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②战胜,攻下。如:彼竭我盈,故克之。(《曹刿论战》)</a:t>
            </a:r>
            <a:endParaRPr lang="zh-CN" altLang="en-US">
              <a:latin typeface="+mn-lt"/>
              <a:ea typeface="+mn-ea"/>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③能够。如:汝之纯明而不克蒙其泽乎。(《祭十二郎文》)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50.类,lèi</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相似,像。如:佛印绝类弥勒。(《核舟记》)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51.怜,lián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爱戴。如:项燕为楚将,数有功,爱士卒,楚人怜之。(《陈涉世家》)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52.弥,mí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满,遍。如:夜雪初霁,荠麦弥望。(《扬州慢》)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更加,越发。如:奉之弥繁,侵之愈急。(《六国论》)</a:t>
            </a:r>
            <a:endParaRPr lang="zh-CN" altLang="en-US" dirty="0">
              <a:latin typeface="+mn-lt"/>
              <a:ea typeface="+mn-ea"/>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53.莫,mò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通“暮”,晚上。如:莫春者,春服既成。(《论语》)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①没有(谁)。如:后世之谬其传而莫能名者。(《游褒禅山记》)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②没有(什么)。如:如使人之所欲莫甚于生者,则凡可以得生者何不用也?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(《鱼我所欲也》)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不能,不要。如:一夫当关,万夫莫开。(《蜀道难》)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54.乃,nǎi</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你(们),你(们)的。如:尔其无忘乃父之志!(《伶官传序》)</a:t>
            </a:r>
            <a:endParaRPr lang="zh-CN" altLang="en-US" dirty="0">
              <a:latin typeface="+mn-lt"/>
              <a:ea typeface="+mn-ea"/>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表判断,相当于“是”。如:以其乃华山之阳名之也。(《游褒禅山记》)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①表承接,就、便、即。如:好雨知时节,当春乃发生。(《春夜喜雨》)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②表时间间隔之长,才,再。如:度我至军中,公乃入。(《鸿门宴》)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③表范围,只,仅仅。如:至东城,乃有二十八骑。(《项羽之死》)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④表意外,竟然,却。如:今其智乃反不能及,其可怪也欤!(《师说》)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表承接,于是,就。如:乃入见。(《曹刿论战》)</a:t>
            </a:r>
            <a:endParaRPr lang="zh-CN" altLang="en-US" dirty="0">
              <a:latin typeface="+mn-lt"/>
              <a:ea typeface="+mn-ea"/>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55.内,读音一:nèi</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①皇宫,宫内。如:侍卫之臣不懈于内,忠志之士忘身于外。(《出师表》)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②内部,常指国内、朝廷内。如:内立法度,务耕织。(《过秦论》)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读音二:nà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动词,通“纳”,放进,让进。如:距关,毋内诸侯。(《鸿门宴》)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56.期,读音一:qī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限定或约定的时间。如:会天大雨,道不通,度已失期。(《陈涉世家》)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至,及。如:况修短随化,终期于尽!(《兰亭集序》)</a:t>
            </a:r>
            <a:endParaRPr lang="zh-CN" altLang="en-US" dirty="0">
              <a:latin typeface="+mn-lt"/>
              <a:ea typeface="+mn-ea"/>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读音二:jī</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①一周年,一整月。如:期年之后,虽欲言,无可进者。(《邹忌讽齐王纳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②期服,穿一周年的丧服。如:外无期功强近之亲,内无应门五尺之僮。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57.奇,读音一:qí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①奇特,罕见。如:其进愈难,而其见愈奇。(《游褒禅山记》)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②特殊,不平常的。如:以事秦之心礼天下之奇才。(《六国论》)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③美好的,合宜的。如:今日违情义,恐此事非奇。(《孔雀东南飞》)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认为出众。如:大将军邓骘奇其才。(《张衡传》)</a:t>
            </a:r>
            <a:endParaRPr lang="zh-CN" altLang="en-US" dirty="0">
              <a:latin typeface="+mn-lt"/>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1.对下列句子中加线的词语的解释,不正确的一项是(3分)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A.自幼好学,善</a:t>
            </a:r>
            <a:r>
              <a:rPr lang="zh-CN" altLang="en-US" sz="2012" u="sng" kern="0" dirty="0">
                <a:solidFill>
                  <a:srgbClr val="000000"/>
                </a:solidFill>
                <a:latin typeface="Times New Roman" pitchFamily="65" charset="-122"/>
                <a:ea typeface="宋体" pitchFamily="65" charset="-122"/>
              </a:rPr>
              <a:t>属文</a:t>
            </a:r>
            <a:r>
              <a:rPr lang="zh-CN" altLang="en-US" sz="2012" kern="0" dirty="0">
                <a:solidFill>
                  <a:srgbClr val="000000"/>
                </a:solidFill>
                <a:latin typeface="Times New Roman" pitchFamily="65" charset="-122"/>
                <a:ea typeface="宋体" pitchFamily="65" charset="-122"/>
              </a:rPr>
              <a:t>　　　　　　属文:撰写文章。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B.值禄山构难,肃宗</a:t>
            </a:r>
            <a:r>
              <a:rPr lang="zh-CN" altLang="en-US" sz="2012" u="sng" kern="0" dirty="0">
                <a:solidFill>
                  <a:srgbClr val="000000"/>
                </a:solidFill>
                <a:latin typeface="Times New Roman" pitchFamily="65" charset="-122"/>
                <a:ea typeface="宋体" pitchFamily="65" charset="-122"/>
              </a:rPr>
              <a:t>践祚</a:t>
            </a:r>
            <a:r>
              <a:rPr lang="zh-CN" altLang="en-US" sz="2012" kern="0" dirty="0">
                <a:solidFill>
                  <a:srgbClr val="000000"/>
                </a:solidFill>
                <a:latin typeface="Times New Roman" pitchFamily="65" charset="-122"/>
                <a:ea typeface="宋体" pitchFamily="65" charset="-122"/>
              </a:rPr>
              <a:t>　　践祚:帝王即位。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C.肃宗自凤翔还京,</a:t>
            </a:r>
            <a:r>
              <a:rPr lang="zh-CN" altLang="en-US" sz="2012" u="sng" kern="0" dirty="0">
                <a:solidFill>
                  <a:srgbClr val="000000"/>
                </a:solidFill>
                <a:latin typeface="Times New Roman" pitchFamily="65" charset="-122"/>
                <a:ea typeface="宋体" pitchFamily="65" charset="-122"/>
              </a:rPr>
              <a:t>励精</a:t>
            </a:r>
            <a:r>
              <a:rPr lang="zh-CN" altLang="en-US" sz="2012" kern="0" dirty="0">
                <a:solidFill>
                  <a:srgbClr val="000000"/>
                </a:solidFill>
                <a:latin typeface="Times New Roman" pitchFamily="65" charset="-122"/>
                <a:ea typeface="宋体" pitchFamily="65" charset="-122"/>
              </a:rPr>
              <a:t>听受　　励精:专心致志。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D.时中原</a:t>
            </a:r>
            <a:r>
              <a:rPr lang="zh-CN" altLang="en-US" sz="2012" u="sng" kern="0" dirty="0">
                <a:solidFill>
                  <a:srgbClr val="000000"/>
                </a:solidFill>
                <a:latin typeface="Times New Roman" pitchFamily="65" charset="-122"/>
                <a:ea typeface="宋体" pitchFamily="65" charset="-122"/>
              </a:rPr>
              <a:t>荡覆</a:t>
            </a:r>
            <a:r>
              <a:rPr lang="zh-CN" altLang="en-US" sz="2012" kern="0" dirty="0">
                <a:solidFill>
                  <a:srgbClr val="000000"/>
                </a:solidFill>
                <a:latin typeface="Times New Roman" pitchFamily="65" charset="-122"/>
                <a:ea typeface="宋体" pitchFamily="65" charset="-122"/>
              </a:rPr>
              <a:t>,典章殆尽　　荡覆:动荡倾覆。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2.对文中画波浪线部分的断句,正确的一项是(3分)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A.宰相李揆矜能忌贤/以休烈修国史与己齐列/嫉之/奏为国子祭酒/权留史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馆/修撰以下之/休烈恬然自持/殊不介意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B.宰相李揆矜能忌贤/以休烈修国史与己齐列/嫉之/奏为国子祭酒/权留史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馆修撰以下之/休烈恬然/自持殊不介意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C.宰相李揆矜能忌贤/以休烈修国史与己齐列/嫉之/奏为国子祭酒/权留史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馆/修撰以下之/休烈恬然/自持殊不介意</a:t>
            </a:r>
            <a:endParaRPr lang="zh-CN" altLang="en-US" dirty="0">
              <a:latin typeface="+mn-lt"/>
              <a:ea typeface="+mn-ea"/>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读音二:jī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数词,表单数、零数或余数。如:舟首尾长约八分有奇,高可二黍许。(《核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舟记》)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58.迁,qiān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①调动官职,一般指升官。如:安帝雅闻衡善术学,公车特征拜郎中,再迁为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太史令。(《张衡传》)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有时也指降职。如:感斯人言,是夕始觉有迁谪意。(《琵琶行》)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②征发。如:然陈涉瓮牖绳枢之子,氓隶之人,而迁徙之徒也。(《过秦论》)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③改变,改动。如:齐人未尝赂秦,终继五国迁灭,何哉?(《六国论》)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④放逐。如:顷襄王怒而迁之。(《屈原列传》)</a:t>
            </a:r>
            <a:endParaRPr lang="zh-CN" altLang="en-US" dirty="0">
              <a:latin typeface="+mn-lt"/>
              <a:ea typeface="+mn-ea"/>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59.请,qǐng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①请人做某事。如:寡人窃闻赵王好音,请奏瑟。(《廉颇蔺相如列传》)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②请人允许自己做某事。如:老妪力虽衰,请从吏夜归。(《石壕吏》)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③谒见,问候。如:公子闻之,往请,欲厚遗之,不肯受。(《信陵君窃符救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④邀请,约请。如:乃请宾客,约车骑百余乘,欲以客往赴秦军。(《信陵君窃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符救赵》)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⑤请教,请示。如:既而以吴民之乱请于朝。(《五人墓碑记》)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⑥说情。如:文嬴请三帅。(《崤之战》)</a:t>
            </a:r>
            <a:endParaRPr lang="zh-CN" altLang="en-US" dirty="0">
              <a:latin typeface="+mn-lt"/>
              <a:ea typeface="+mn-ea"/>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表示尊敬,不翻译。如:五步之内,相如请得以颈血溅大王矣!(《廉颇蔺相如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60.穷,qióng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①不得志,不显贵。如:穷且益坚,不坠青云之志。(《滕王阁序》)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②贫困。如:为宫室之美,妻妾之奉,所识穷乏者得我与?(《鱼我所欲也》)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穷尽,走到尽头。如:复前行,欲穷其林。(《桃花源记》)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61.去,qù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①离开。如:欲呼张良与俱去。(《鸿门宴》)</a:t>
            </a:r>
            <a:endParaRPr lang="zh-CN" altLang="en-US" dirty="0">
              <a:latin typeface="+mn-lt"/>
              <a:ea typeface="+mn-ea"/>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②距离。如:去北军二里余,同时发火。(《赤壁之战》)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③除掉,去掉。如:为汉家除残去秽。(《赤壁之战》)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④前往,到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去。如:一为迁客去长沙,西望长安不见家。(《与史郎中钦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听黄鹤楼上吹笛》)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⑤表示动作行为的趋向。如:舞榭歌台,风流总被雨打风吹去。(《永遇乐·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京口北固亭怀古》)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(2)形容词,过去的。如:我从去年辞帝京,谪居卧病浔阳城。(《琵琶行》)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62.劝,quàn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①勤勉,勉励。如:且举世誉之而不加劝。(《逍遥游》)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②劝说,劝告。如:劝君更尽一杯酒,西出阳关无故人。(《送元二使安西》)</a:t>
            </a:r>
            <a:endParaRPr lang="zh-CN" altLang="en-US" dirty="0">
              <a:latin typeface="+mn-lt"/>
              <a:ea typeface="+mn-ea"/>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63.却,què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①退。如:相如因持璧却立。(《廉颇蔺相如列传》)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②使退,击退。如:后秦击赵者再,李牧连却之。(《六国论》)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③返回,退回。如:感我此言良久立,却坐促弦弦转急。(《琵琶行》)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④回头。如:却看妻子愁何在,漫卷诗书喜欲狂。(《闻官军收河南河北》)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⑤去掉,消除。如:医得眼前疮,剜却心头肉。(《咏田家》)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表将要重复或继续,还,再。如:何当共剪西窗烛,却话巴山夜雨时。(《夜雨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寄北》)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表转折。如:无端更渡桑干水,却望并州是故乡。(《旅次朔方》)</a:t>
            </a:r>
            <a:endParaRPr lang="zh-CN" altLang="en-US" dirty="0">
              <a:latin typeface="+mn-lt"/>
              <a:ea typeface="+mn-ea"/>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64.如,rú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①往,到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去。如:坐须臾,沛公起如厕,因招樊哙出。(《鸿门宴》)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②如同,好像。如:男女衣着,悉如外人。(《桃花源记》)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③及,赶上。如:固不如也。(《鸿门宴》)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①表假设,假如,如果。如:王如知此,则无望民之多于邻国也。(《寡人之于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②表选择,或者。如:宗庙之事,如会同,端章甫,愿为小相焉。(《子路、曾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皙、冉有、公西华侍坐》)</a:t>
            </a:r>
            <a:endParaRPr lang="zh-CN" altLang="en-US" dirty="0">
              <a:latin typeface="+mn-lt"/>
              <a:ea typeface="+mn-ea"/>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65.若,ruò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①像,好像。如:若寡人者,可以保民乎哉?(《齐桓晋文之事》)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②及,比得上。如:徐公不若君之美也。(《邹忌讽齐王纳谏》)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表第二人称,相当于“你”“你们”;作定语时则译为“你的”。如:不者,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若属皆且为所虏!(《鸿门宴》)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66.善,shàn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①好的,善良的。如:咨诹善道,察纳雅言。(《出师表》)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②好。如:先主曰:“善!”(《隆中对》)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③友好的,亲善的。如:不如因善遇之。(《鸿门宴》)</a:t>
            </a:r>
            <a:endParaRPr lang="zh-CN" altLang="en-US" dirty="0">
              <a:latin typeface="+mn-lt"/>
              <a:ea typeface="+mn-ea"/>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好人,好事,好的行为。如:积善成德,而神明自得,圣心备焉。(《劝学》)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①交好,亲善。如:楚左尹项伯者,项羽季父也,素善留侯张良。(《鸿门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②长于,善于。如:京中有善口技者。(《口技》)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③喜欢,羡慕。如:善万物之得时,感吾生之行休。(《归去来兮辞》)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④通“缮”,修治,引申为擦拭。如:为之踌躇满志,善刀而藏之。(《庖丁解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牛》)</a:t>
            </a:r>
            <a:endParaRPr lang="zh-CN" altLang="en-US" dirty="0">
              <a:latin typeface="+mn-lt"/>
              <a:ea typeface="+mn-ea"/>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67.少,读音一:shǎo</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数量少,不多。如:险以远,则至者少。(《游褒禅山记》)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①缺少。如:遥知兄弟登高处,遍插茱萸少一人。(《九月九日忆山东兄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②瞧不起,轻视。如:且夫我尝闻少仲尼之闻而轻伯夷之义者,始吾弗信。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(《秋水》)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少数人。如:义不杀少而杀众,不可谓知类。(《公输》)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读音二:shào</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青年,少年。如:群贤毕至,少长咸集。(《兰亭集序》)</a:t>
            </a:r>
            <a:endParaRPr lang="zh-CN" altLang="en-US" dirty="0">
              <a:latin typeface="+mn-lt"/>
              <a:ea typeface="+mn-ea"/>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年少,年轻。如:衡少善属文。(《张衡传》)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读音三:shāo</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副词,表程度,稍微,略微。如:宾客意少舒,稍稍正坐。(《口技》)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68.涉,shè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漫步,散步。如:园日涉以成趣,门虽设而常关。(《归去来兮辞》)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69.胜,读音一:shèng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战胜,取胜。如:夫六国与秦皆诸侯,其势弱于秦,而犹有可以不赂而胜之之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势。(《六国论》)</a:t>
            </a:r>
            <a:endParaRPr lang="zh-CN" altLang="en-US" dirty="0">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D.宰相李揆矜能忌贤/以休烈修国史与己齐列/嫉之/奏为国子祭酒/权留史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馆修撰以下之/休烈恬然自持/殊不介意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A.休烈忠诚机敏,谨遵职业操守。他自幼好学,入仕后受到杨国忠排挤,离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京到地方任职;安禄山叛乱后,他直言不讳地回答了肃宗关于史官职责的问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B.休烈审察形势,做好本职事务。当时历经战乱,典章史籍散佚,他提出购求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当朝大典以备查检使用,最终得到前修史官韦述家藏《国史》一百余卷。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C.休烈淡泊名利,终生好学不倦。他虽遭贬职,却恬然处之,毫不在意,在朝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三十余年,历任要职,并无多少积蓄;喜好典籍,终日捧读,直至去世。</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休烈夫妇去世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尽享身后哀荣。他夫人去世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皇上特诏追赠她国夫人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本人去世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皇上追念许久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追赠他尚书左仆射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并派专人到他家表示慰问。</a:t>
            </a:r>
            <a:endParaRPr lang="zh-CN" altLang="en-US" dirty="0">
              <a:latin typeface="+mn-lt"/>
              <a:ea typeface="+mn-ea"/>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①优美的。如:予观夫巴陵胜状,在洞庭一湖。(《岳阳楼记》)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②盛大的。如:童子何知,躬逢胜饯。(《滕王阁序》)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读音二:shēng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禁得住,忍得住。如:沛公不胜杯杓,不能辞。(《鸿门宴》)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尽,完。如:斧斤以时入山林,材木不可胜用也。(《寡人之于国也》)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70.识,读音一:shí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①认识。如:同是天涯沦落人,相逢何必曾相识!(《琵琶行》)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③识别,觉察。如:新妇识马声,蹑履相逢迎。(《孔雀东南飞》)</a:t>
            </a:r>
            <a:endParaRPr lang="zh-CN" altLang="en-US" dirty="0">
              <a:latin typeface="+mn-lt"/>
              <a:ea typeface="+mn-ea"/>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读音二:zhì</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通“志”,记住。如:默而识之。(《论语·述而》)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71.使,shǐ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①命令,派遣。如:扶苏以数谏故,上使外将兵。(《陈涉世家》)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②叫,让。如:不如因而厚遇之,使归赵。(《廉颇蔺相如列传》)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③致使。如:使天下之人,不敢言而敢怒。(《阿房宫赋》)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④出使。如:王必无人,臣愿奉璧往使。(《廉颇蔺相如列传》)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①使命。如:愿大王少假借之,使毕使于前。(《荆轲刺秦王》)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②使者。如:大王遣一介之使至赵,赵立奉璧来。(《廉颇蔺相如列传》)</a:t>
            </a:r>
            <a:endParaRPr lang="zh-CN" altLang="en-US" dirty="0">
              <a:latin typeface="+mn-lt"/>
              <a:ea typeface="+mn-ea"/>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假使,如果。如:向使三国各爱其地。(《六国论》)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72.是,shì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正确。如:实迷途其未远,觉今是而昨非。(《归去来兮辞》)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是,表判断。如:问今是何世,乃不知有汉,无论魏晋。(《桃花源记》)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这,这个,这样。如:是又在六国下矣。(《六国论》)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宾语前置的标志。如:惟兄嫂是依。(《祭十二郎文》)</a:t>
            </a:r>
            <a:endParaRPr lang="zh-CN" altLang="en-US" dirty="0">
              <a:latin typeface="+mn-lt"/>
              <a:ea typeface="+mn-ea"/>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73.适,shì</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①往,到。如:彼且奚适也?(《逍遥游》)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②女子出嫁。如:贫贱有此女,始适还家门。(《孔雀东南飞》)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③顺从,适合。如:处分适兄意,那得自任专!(《孔雀东南飞》)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舒适,满足。如:向晚意不适,驱车登古原。(《登乐游原》)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刚刚,刚才。如:适得府君书,明日来迎汝。(《孔雀东南飞》)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74.书,shū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书写,记载。如:相如顾召赵御史书曰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(《廉颇蔺相如列传》)</a:t>
            </a:r>
            <a:endParaRPr lang="zh-CN" altLang="en-US" dirty="0">
              <a:latin typeface="+mn-lt"/>
              <a:ea typeface="+mn-ea"/>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①文字。如:卒买鱼烹食,得鱼腹中书,固以怪之矣。(《陈涉世家》)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②书信。如:一男附书至,二男新战死。(《石壕吏》)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③文书,名册。如:军书十二卷,卷卷有爷名。(《木兰诗》)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④书籍。如:家贫,无从致书以观。(《送东阳马生序》)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⑤特指《尚书》,也可泛指一切经书。如:《书》曰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75.孰,shú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仔细,周详。如:唯大王与群臣孰计议之。(《廉颇蔺相如列传》)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(2)疑问代词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谁、什么、哪一个。如:人非生而知之者,孰能无惑?(《师说》)</a:t>
            </a:r>
            <a:endParaRPr lang="zh-CN" altLang="en-US">
              <a:latin typeface="+mn-lt"/>
              <a:ea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76.属,读音一:shǔ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①类。如:忠之属也。(《曹刿论战》)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②等,辈。如:不者,若属皆且为所虏!(《鸿门宴》)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③亲属。如:常愿天下有情人都成眷属。(《与妻书》)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①隶属。如:十三学得琵琶成,名属教坊第一部。(《琵琶行》)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②系,是。如:时维九月,序属三秋。(《滕王阁序》)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读音二:zhǔ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①跟随。如:项王渡淮,骑能属者百余人耳。(《项羽之死》)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②连缀,撰写。如:衡少善属文。(《张衡传》)</a:t>
            </a:r>
            <a:endParaRPr lang="zh-CN" altLang="en-US">
              <a:latin typeface="+mn-lt"/>
              <a:ea typeface="+mn-ea"/>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③嘱托。如:属予作文以记之。(《岳阳楼记》)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④邀请,劝请。如:举酒属客,诵明月之诗。(《赤壁赋》)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77.数,读音一:shù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①算术,六艺之一。如:礼、乐、射、御、书、数。(《周礼》)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②法则,规律,命运。如:胜负之数,存亡之理,当与秦相较,或未易量。(《六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(2)数词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表示约数。如:数口之家可以无饥矣。(《寡人之于国也》)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读音二:shuò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副词,屡次。如:范增数目项王。(《鸿门宴》)</a:t>
            </a:r>
            <a:endParaRPr lang="zh-CN" altLang="en-US">
              <a:latin typeface="+mn-lt"/>
              <a:ea typeface="+mn-ea"/>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读音三:cù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形容词,密,与“疏”相对。如:数罟不入洿池,鱼鳖不可胜食也。(《寡人之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78.率:shuài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率领,带领。如:率疲弊之卒,将数百之众,转而攻秦。(《过秦论》)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表范围,一律、都、全。如:六国互丧,率赂秦耶?(《六国论》)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79.说,读音一:shuō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讲,谈。如:低眉信手续续弹,说尽心中无限事。(《琵琶行》)</a:t>
            </a:r>
            <a:endParaRPr lang="zh-CN" altLang="en-US">
              <a:latin typeface="+mn-lt"/>
              <a:ea typeface="+mn-ea"/>
            </a:endParaRP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①说法,言论。如:而听细说,欲诛有功之人。(《鸿门宴》)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②文体的一种,侧重议论。如:作《师说》以贻之。(《师说》)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读音二:shuì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动词,劝说,说服。如:鲰生说我曰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读音三:yuè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通“悦”,喜欢,高兴。如:学而时习之,不亦说乎?(《论语·学而》)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80.私,sī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①私人的,自己的。如:吾所以为此者,以先国家之急而后私仇也。(《廉颇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蔺相如列传》)</a:t>
            </a:r>
            <a:endParaRPr lang="zh-CN" altLang="en-US">
              <a:latin typeface="+mn-lt"/>
              <a:ea typeface="+mn-ea"/>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②私下,不公开的。如:燕王私握臣手曰,“愿结友”。(《廉颇蔺相如列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私利,私事。如:丹不忍以己之私,而伤长者之意。(《荆轲刺秦王》)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偏爱。如:吾妻之美我者,私我也。(《邹忌讽齐王纳谏》)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81.素,sù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①白色的绢。如:十三能织素,十四学裁衣。(《孔雀东南飞》)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②白色的衣服,丧服。如:流血五步,天下缟素。(《唐雎不辱使命》)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③平常。如:楚左尹项伯者,项羽季父也,素善留侯张良。(《鸿门宴》)</a:t>
            </a:r>
            <a:endParaRPr lang="zh-CN" altLang="en-US">
              <a:latin typeface="+mn-lt"/>
              <a:ea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(1)禹、汤罪己,其兴也勃焉。有德之君,不忘规过,臣不胜大庆。(5分)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(2)而亲贤下士,推毂后进,虽位崇年高,曾无倦色。(5分)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励精:振作精神。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A.“史馆修撰”是唐代官职名,不能断开。B.“恬然自持”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是一个完整的词语,不能断开。C.兼有A、B的错误。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于休烈并没有直言不讳地回答肃宗关于史官职责的问题,而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是举禹、汤之例,委婉含蓄地表明了自己的观点。</a:t>
            </a:r>
            <a:endParaRPr lang="zh-CN" altLang="en-US" dirty="0">
              <a:latin typeface="+mn-lt"/>
              <a:ea typeface="+mn-ea"/>
            </a:endParaRPr>
          </a:p>
        </p:txBody>
      </p:sp>
      <p:pic>
        <p:nvPicPr>
          <p:cNvPr id="52226" name="图片 3" descr="textimage12.jpeg"/>
          <p:cNvPicPr>
            <a:picLocks noChangeAspect="1"/>
          </p:cNvPicPr>
          <p:nvPr/>
        </p:nvPicPr>
        <p:blipFill>
          <a:blip r:embed="rId3"/>
          <a:srcRect/>
          <a:stretch>
            <a:fillRect/>
          </a:stretch>
        </p:blipFill>
        <p:spPr bwMode="auto">
          <a:xfrm>
            <a:off x="735013" y="3133725"/>
            <a:ext cx="180975" cy="190500"/>
          </a:xfrm>
          <a:prstGeom prst="rect">
            <a:avLst/>
          </a:prstGeom>
          <a:noFill/>
          <a:ln w="9525">
            <a:noFill/>
            <a:miter lim="800000"/>
            <a:headEnd/>
            <a:tailEnd/>
          </a:ln>
        </p:spPr>
      </p:pic>
      <p:pic>
        <p:nvPicPr>
          <p:cNvPr id="52227" name="图片 4" descr="textimage13.jpeg"/>
          <p:cNvPicPr>
            <a:picLocks noChangeAspect="1"/>
          </p:cNvPicPr>
          <p:nvPr/>
        </p:nvPicPr>
        <p:blipFill>
          <a:blip r:embed="rId3"/>
          <a:srcRect/>
          <a:stretch>
            <a:fillRect/>
          </a:stretch>
        </p:blipFill>
        <p:spPr bwMode="auto">
          <a:xfrm>
            <a:off x="735013" y="3600450"/>
            <a:ext cx="180975" cy="190500"/>
          </a:xfrm>
          <a:prstGeom prst="rect">
            <a:avLst/>
          </a:prstGeom>
          <a:noFill/>
          <a:ln w="9525">
            <a:noFill/>
            <a:miter lim="800000"/>
            <a:headEnd/>
            <a:tailEnd/>
          </a:ln>
        </p:spPr>
      </p:pic>
      <p:pic>
        <p:nvPicPr>
          <p:cNvPr id="52228" name="图片 5" descr="textimage14.jpeg"/>
          <p:cNvPicPr>
            <a:picLocks noChangeAspect="1"/>
          </p:cNvPicPr>
          <p:nvPr/>
        </p:nvPicPr>
        <p:blipFill>
          <a:blip r:embed="rId3"/>
          <a:srcRect/>
          <a:stretch>
            <a:fillRect/>
          </a:stretch>
        </p:blipFill>
        <p:spPr bwMode="auto">
          <a:xfrm>
            <a:off x="735013" y="4530725"/>
            <a:ext cx="180975" cy="190500"/>
          </a:xfrm>
          <a:prstGeom prst="rect">
            <a:avLst/>
          </a:prstGeom>
          <a:noFill/>
          <a:ln w="9525">
            <a:noFill/>
            <a:miter lim="800000"/>
            <a:headEnd/>
            <a:tailEnd/>
          </a:ln>
        </p:spPr>
      </p:pic>
      <p:sp>
        <p:nvSpPr>
          <p:cNvPr id="6" name="矩形 5"/>
          <p:cNvSpPr/>
          <p:nvPr/>
        </p:nvSpPr>
        <p:spPr>
          <a:xfrm>
            <a:off x="0" y="2540000"/>
            <a:ext cx="9144000" cy="2881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①白色的。如:春冬之时,则素湍绿潭,回清倒影。(《三峡》)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②朴素的,不加修饰。如:众人皆以奢靡为荣,吾心独以俭素为美。(《训俭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示康》)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③没有文采的。如:秦伯素服郊次。(《崤之战》)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①表情态,空,白白地。如:彼君子兮,不素餐兮!(《伐檀》)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②表时间,从来、一向、平素、素来。如:且相如素贱人。(《廉颇蔺相如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82.汤,读音一:tāng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①热水。如:媵人持汤沃灌。(《送东阳马生序》)</a:t>
            </a:r>
            <a:endParaRPr lang="zh-CN" altLang="en-US">
              <a:latin typeface="+mn-lt"/>
              <a:ea typeface="+mn-ea"/>
            </a:endParaRP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②汤药。如:臣侍汤药,未曾废离。(《陈情表》)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③同“烫”,热敷。如:疾在腠里,汤熨之所及也。(《扁鹊见蔡桓公》)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④人名,殷商的建立者。如:近古之世,桀、纣暴乱,而汤、武征伐。(《五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读音二:shāng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汤汤:水大流急的样子。如:衔远山,吞长江,浩浩汤汤,横无际涯。(《岳阳楼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83.涕,tì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眼泪。如:临表涕零,不知所言。(《出师表》)</a:t>
            </a:r>
            <a:endParaRPr lang="zh-CN" altLang="en-US" dirty="0">
              <a:latin typeface="+mn-lt"/>
              <a:ea typeface="+mn-ea"/>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流眼泪,哭泣。如:士皆垂泪涕泣。(《荆轲刺秦王》)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84.徒,tú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①指服劳役的犯人。如:然陈涉瓮牖绳枢之子,氓隶之人,而迁徙之徒也。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②一类人。如:郯子之徒,其贤不及孔子。(《师说》)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①表情态,徒然,白白地。如:欲予秦,秦城恐不可得,徒见欺。(《廉颇蔺相如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②表范围,只是,仅仅。如:强秦之所以不敢加兵于赵者,徒以吾两人在也。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(《廉颇蔺相如列传》)</a:t>
            </a:r>
            <a:endParaRPr lang="zh-CN" altLang="en-US" dirty="0">
              <a:latin typeface="+mn-lt"/>
              <a:ea typeface="+mn-ea"/>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85.亡,wáng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①逃亡,逃跑。如:今亡亦死,举大计亦死;等死,死国可乎?(《陈涉世家》)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②失去,丢失。如:秦无亡矢遗镞之费,而天下诸侯已困矣。(《过秦论》)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③灭亡。如:是故燕虽小国而后亡,斯用兵之效也。(《六国论》)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④通“无”,没有。如:河曲智叟亡以应。(《愚公移山》)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⑤逃窜,溃败。如:追亡逐北。(《过秦论》)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86.王,读音一:wáng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①封建时候的最高爵位。如:王侯将相宁有种乎!(《陈涉世家》)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②战国时期,诸侯多僭称“王”。如:三十日不还,则请立太子为王。(《廉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颇蔺相如列传》)</a:t>
            </a:r>
            <a:endParaRPr lang="zh-CN" altLang="en-US">
              <a:latin typeface="+mn-lt"/>
              <a:ea typeface="+mn-ea"/>
            </a:endParaRPr>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读音二:wàng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动词,称王。指统治天下。如:沛公欲王关中。(《鸿门宴》)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87.望,wàng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①向远处看。如:下视其辙,登轼而望之。(《曹刿论战》)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②盼望,期望。如:日夜望将军至,岂敢反乎!(《鸿门宴》)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①希望,打算。如:三十日不还,则请立太子为王,以绝秦望。(《廉颇蔺相如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②名望,声望。如:先达德隆望尊,门人弟子填其室。(《送东阳马生序》)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③农历的每月十五日。如:壬戌之秋,七月既望。(《赤壁赋》)</a:t>
            </a:r>
            <a:endParaRPr lang="zh-CN" altLang="en-US">
              <a:latin typeface="+mn-lt"/>
              <a:ea typeface="+mn-ea"/>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88.恶,读音一:è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形容词,坏,不好。如:廉君宣恶言,而君畏匿之。(《廉颇蔺相如列传》)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读音二:wù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动词,憎恨,厌恶。如:所恶有甚于死者,故患有所不辟也。(《鱼我所欲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读音三:wū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疑问代词,什么。如:彼且恶乎待哉?(《逍遥游》)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89.微,wēi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①隐蔽,不清晰。如:海客谈瀛洲,烟涛微茫信难求。(《梦游天姥吟留别》)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②微小。如:曹操比于袁绍,则名微而众寡。(《隆中对》)</a:t>
            </a:r>
            <a:endParaRPr lang="zh-CN" altLang="en-US">
              <a:latin typeface="+mn-lt"/>
              <a:ea typeface="+mn-ea"/>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③轻微。如:动刀甚微,讠桀然已解。(《庖丁解牛》)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④地位卑微。如:猥以微贱,当侍东宫。(《陈情表》)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没有,一说“除了”。如:微斯人,吾谁与归?(《岳阳楼记》)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表程度,稍微,微微,略微。如:东坡现右足,鲁直现左足,各微侧。(《核舟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90.悉,xī,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副词,表范围,都,全部,完全。如:赵王悉召群臣议。(《廉颇蔺相如列传》)</a:t>
            </a:r>
            <a:endParaRPr lang="zh-CN" altLang="en-US" dirty="0">
              <a:latin typeface="+mn-lt"/>
              <a:ea typeface="+mn-ea"/>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91.相,读音一:xiàng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①相貌。如:儿已薄禄相,幸复得此妇。(《孔雀东南飞》)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②古代主持礼仪的官。如:宗庙之事,如会同,端章甫,愿为小相焉。(《子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路、曾皙、冉有、公西华侍坐》)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③官名,指宰相、丞相。如:沛公欲王关中,使子婴为相。(《鸿门宴》)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辅助。如:至于幽暗昏惑而无物以相之,亦不能至也。(《游褒禅山记》)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读音二:xiāng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①表彼此,互相。如:臣以为布衣之交尚不相欺,况大国乎?(《廉颇蔺相如列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dirty="0">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②表示动作偏指一方。可根据情况分别译为“你”“我”“他”。如:便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可白公姥,及时相遣归。/吾已失恩义,会不相从许!/勤心养公姥,好自相扶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将。(《孔雀东南飞》)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92.谢,xiè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①道歉,请罪。如:秦王恐其破璧,乃辞谢。(《廉颇蔺相如列传》)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②推辞,谢绝。如:阿母谢媒人。(《孔雀东南飞》)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③辞去,辞别。如:侯生视公子色终不变,乃谢客就车。(《信陵君窃符救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④感谢。如:哙拜谢,起,立而饮之。(《鸿门宴》)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⑤告诉,劝告。如:多谢后世人,戒之慎勿忘!(《孔雀东南飞》)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⑥请问。如:使君谢罗敷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(《陌上桑》)</a:t>
            </a:r>
            <a:endParaRPr lang="zh-CN" altLang="en-US">
              <a:latin typeface="+mn-lt"/>
              <a:ea typeface="+mn-ea"/>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⑦凋谢,衰亡。如:及花之既谢,亦可告无罪于主人矣。(《芙蕖》)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93.信,读音一:xìn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①言语真实。如:信言不美,美言不信。(《老子》)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②引申为诚实。如:牺牲玉帛,弗敢加也,必以信。(《曹刿论战》)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③可靠的。如:信臣精卒陈利兵而谁何。(《过秦论》)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①信用。如:小信未孚,神弗福也。(《曹刿论战》)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②信物,凭据。如:今行而无信,则秦未可亲也。(《荆轲刺秦王》)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③使者。如:自可断来信,徐徐更谓之。(《孔雀东南飞》)</a:t>
            </a:r>
            <a:endParaRPr lang="zh-CN" altLang="en-US" dirty="0">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270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(1)大禹、商汤归罪自己,他们能够蓬勃兴起。有道德的君王,不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忘改正过错,我深表庆贺。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(2)而礼贤下士,扶持后进,虽位尊年高,但一点倦怠的神色都没有。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(1)罪:归罪。兴:兴起。勃:蓬勃。规:改正。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(2)亲:动词,亲近。推毂:比喻推荐人才。崇:尊贵。曾:竟然,却。</a:t>
            </a:r>
            <a:endParaRPr lang="zh-CN" altLang="en-US" dirty="0">
              <a:latin typeface="+mn-lt"/>
              <a:ea typeface="+mn-ea"/>
            </a:endParaRPr>
          </a:p>
        </p:txBody>
      </p:sp>
      <p:pic>
        <p:nvPicPr>
          <p:cNvPr id="54274" name="图片 3" descr="textimage15.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pic>
        <p:nvPicPr>
          <p:cNvPr id="54275" name="图片 4" descr="textimage16.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①相信,信任。如:亲之信之。(《出师表》)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②守信用。如:此四君者,皆明智而忠信。(《过秦论》)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①表肯定,确实,实在,果真。如:海客谈瀛洲,烟涛微茫信难求。(《梦游天姥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吟留别》)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②表不确实,随意,随便。如:低眉信手续续弹,说尽心中无限事。(《琵琶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读音二:shēn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动词,通“伸”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①伸张。如:孤不度德量力,欲信大义于天下。(《隆中对》)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②伸出。如:狼欣然从之,信足先生。(《中山狼传》)</a:t>
            </a:r>
            <a:endParaRPr lang="zh-CN" altLang="en-US" dirty="0">
              <a:latin typeface="+mn-lt"/>
              <a:ea typeface="+mn-ea"/>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94.兴,xīng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①起,起床。如:夙兴夜寐,靡有朝矣。(《氓》)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②起,掀起。如:清风徐来,水波不兴。(《赤壁赋》)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③发生,产生。如:积土成山,风雨兴焉。(《劝学》)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④兴起,兴盛。如:大楚兴,陈胜王。(《陈涉世家》)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兴盛。如:其存君兴国而欲反覆之,一篇之中三致志焉。(《屈原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⑥兴办,举办。如:越明年,政通人和,百废具兴。(《岳阳楼记》)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95.行,读音一:xíng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①行走。如:三人行,则必有我师。(《师说》)</a:t>
            </a:r>
            <a:endParaRPr lang="zh-CN" altLang="en-US">
              <a:latin typeface="+mn-lt"/>
              <a:ea typeface="+mn-ea"/>
            </a:endParaRPr>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②运行。如:日月之行,若出其中。(《观沧海》)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③经,历。如:行年四岁,舅夺母志。(《陈情表》)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④离去,前往。如:赵王畏秦,欲毋行。(《廉颇蔺相如列传》)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⑤实行,施行。如:余嘉其能行古道,作《师说》以贻之。(《师说》)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①古诗的一种体裁。如:《琵琶行》《兵车行》。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②行为,品行。如:君子博学而日参省乎己,则知明而行无过矣。(《劝学》)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③动作。如:视为止,行为迟。(《庖丁解牛》)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将要。如:善万物之得时,感吾生之行休。(《归去来兮辞》)</a:t>
            </a:r>
            <a:endParaRPr lang="zh-CN" altLang="en-US" dirty="0">
              <a:latin typeface="+mn-lt"/>
              <a:ea typeface="+mn-ea"/>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读音二:háng</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①古代兵制,二十五人为一行。如:陈胜、吴广皆次当行。(《陈涉世家》)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②行列,队伍。如:悉以咨之,必能使行阵和睦,优劣得所。(《出师表》)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③辈分。如:汉天子我丈人行也。(《苏武传》)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(2)量词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如:出门登车去,涕落百余行。(《孔雀东南飞》)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96.幸,xìng</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①宠幸。如:今入关,财物无所取,妇女无所幸,此其志不在小。(《鸿门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②皇帝到某处。如:缦立远视,而望幸焉。(《阿房宫赋》)</a:t>
            </a:r>
            <a:endParaRPr lang="zh-CN" altLang="en-US" dirty="0">
              <a:latin typeface="+mn-lt"/>
              <a:ea typeface="+mn-ea"/>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③希望。如:幸可广问讯,不得便相许。(《孔雀东南飞》)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①侥幸、幸亏、幸而。如:今事有急,故幸来告良。(《鸿门宴》)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②表明对方的行为使自己感到幸运。如:大王亦幸赦臣。(《廉颇蔺相如列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97.修,xiū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①修建,修造。如:乃重修岳阳楼。(《岳阳楼记》)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②修理,建造。如:内立法度,务耕织,修守战之具。(《过秦论》)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③整治,治理。如:外结好孙权,内修政理。(《隆中对》)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④修养。如:余独好修以为常。(《离骚》)</a:t>
            </a:r>
            <a:endParaRPr lang="zh-CN" altLang="en-US">
              <a:latin typeface="+mn-lt"/>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⑤整饬。如:何者?严大国之威以修敬也。(《廉颇蔺相如列传》)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①长,高。如:盖简桃核修狭者为之。(《核舟记》)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②美好。如:余虽好修姱以革几羁兮。(《离骚》)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98.徐,xú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迟缓。如:不徐不疾。(《庄子·天道》)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慢慢地,缓缓地。如:清风徐来,水波不兴。(《赤壁赋》)</a:t>
            </a:r>
            <a:endParaRPr lang="zh-CN" altLang="en-US" dirty="0">
              <a:latin typeface="+mn-lt"/>
              <a:ea typeface="+mn-ea"/>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99.许,读音一:xǔ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①答应,听从。如:均之二策,宁许以负秦曲。(《廉颇蔺相如列传》)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②赞同,赞成。如:杂然相许。(《愚公移山》)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③相信。如:每自比于管仲、乐毅,时人莫之许也。(《隆中对》)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④期望。如:塞上长城空自许,镜中衰鬓已先斑。(《书愤》)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地方,处所。如:先生不知何许人也。(《五柳先生传》)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(3)数词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表示不定数。如:舟首尾长约八分有奇,高可二黍许。(《核舟记》)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这,这样。如:问渠那得清如许?为有源头活水来。(《观书有感》)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读音二:hǔ</a:t>
            </a:r>
            <a:endParaRPr lang="zh-CN" altLang="en-US" dirty="0">
              <a:latin typeface="+mn-lt"/>
              <a:ea typeface="+mn-ea"/>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象声词。如:曳屋许许声,抢夺声,泼水声。凡所应有,无所不有。(《口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100.阳,yáng</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①太阳,阳光。如:斜阳草树,寻常巷陌,人道寄奴曾住。(《永遇乐·京口北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固亭怀古》)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②山的南面或水的北面。如:以其乃华山之阳名之也。(《游褒禅山记》)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101.要,读音一:yào</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①主要,重要。如:增减要语,奉行者莫辨也。(《狱中杂记》)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②险要。如:东割膏腴之地,北收要害之郡。(《过秦论》)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③简要。如:要言不烦也。(《世说新语》)</a:t>
            </a:r>
            <a:endParaRPr lang="zh-CN" altLang="en-US">
              <a:latin typeface="+mn-lt"/>
              <a:ea typeface="+mn-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想要,希望。如:粉身碎骨浑不怕,要留清白在人间。(《石灰吟》)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读音二:yāo</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①通“邀”,邀请。如:张良出,要项伯。(《鸿门宴》)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②要挟。如:惟大辟无可要,然犹质其首。(《狱中杂记》)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③相约。如:虽与府吏要,渠会永无缘。(《孔雀东南飞》)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102.宜,yí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应该,应当。如:诚宜开张圣听。(《出师表》)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当然。如:至于颠覆,理固宜然。(《六国论》)</a:t>
            </a:r>
            <a:endParaRPr lang="zh-CN" altLang="en-US">
              <a:latin typeface="+mn-lt"/>
              <a:ea typeface="+mn-ea"/>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103.遗,读音一:yí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遗失的东西。如:路不拾遗。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①遗失,丢失。如:秦无亡矢遗镞之费。(《过秦论》)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②遗留。如:此三者,吾遗恨也。(《伶官传序》)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③舍弃,放弃。如:小学而大遗,吾未见其明也。(《师说》)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读音二:wèi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动词,送给,给予。如:搴汀洲兮杜若,将以遗兮远者。(《湘夫人》)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104.贻,yí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①赠送。如:作《师说》以贻之。(《师说》)</a:t>
            </a:r>
            <a:endParaRPr lang="zh-CN" altLang="en-US">
              <a:latin typeface="+mn-lt"/>
              <a:ea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96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于休烈,河南人。于休烈性情正直诚实,机敏聪明。从小好学,善于写文章,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考中进士科,授职秘书省正字。改任比部员外郎,郎中。杨国忠辅佐朝政,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排挤不依附自己的人,于休烈出京任中部郡太守。正值安禄山叛乱, 肃宗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即位,于休烈改任太常少卿,掌管礼仪事务,兼修国史。肃宗从凤翔返回京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城,振作精神听取采纳臣下的建议,曾经对于休烈说:“国君的任何举动都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要记录下来,这才是良史。朕有过失,卿是否要记呢?”他回答说:“夏禹、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商汤归罪自己,他们能够蓬勃兴起。有德之君,不忘纠正过错,臣深表庆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贺。”当时中原动荡倾覆,典章散失殆尽,没有史籍可供查寻。于休烈上奏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说:“《国史》《实录》,是圣朝大典,修撰多年,如今一部也没有保存下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来。希望交付御史台审问勘查史馆的有关官员,令府县招致访求。有人另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外收存《国史》《实录》的,若送到官府,重金购回并从优奖赏。</a:t>
            </a:r>
            <a:r>
              <a:rPr lang="zh-CN" altLang="en-US" kern="0" dirty="0">
                <a:solidFill>
                  <a:srgbClr val="000000"/>
                </a:solidFill>
                <a:latin typeface="Times New Roman" pitchFamily="65" charset="-122"/>
                <a:ea typeface="宋体" pitchFamily="65" charset="-122"/>
              </a:rPr>
              <a:t>”前任修史官工部侍郎韦述身陷贼城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此时进入东京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至此将他家收藏的</a:t>
            </a:r>
            <a:endParaRPr lang="zh-CN" altLang="en-US" dirty="0">
              <a:latin typeface="+mn-lt"/>
              <a:ea typeface="+mn-ea"/>
            </a:endParaRP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②遗留。如:贻笑大方。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105.易,yì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《周易》的简称。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①换,交换。如:秦王以十五城请易寡人之璧,可予不?(《廉颇蔺相如列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②改变,更换。如:寒暑易节,始一反焉。(《愚公移山》)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③代替,替换。如:是以某某易其首者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(《狱中杂记》)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容易。如:岂得之难而失之易欤。(《伶官传序》)</a:t>
            </a:r>
            <a:endParaRPr lang="zh-CN" altLang="en-US">
              <a:latin typeface="+mn-lt"/>
              <a:ea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106.阴,yīn</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①山的北面,水的南面。如:指通豫南,达于汉阴,可乎?(《愚公移山》)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②阴影,树荫。如:绿杨阴里白沙堤。(《钱塘湖春行》)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③古代哲学概念,与“阳”相对。如:衡善机巧,尤致思于天文阴阳历算。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(《张衡传》)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①昏暗。如:朝晖夕阴,气象万千。(《岳阳楼记》)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②阴冷。如:阴风怒号,浊浪排空。(《岳阳楼记》)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③属于死人的。如:“阴宅”“阴火”。</a:t>
            </a:r>
            <a:endParaRPr lang="zh-CN" altLang="en-US" dirty="0">
              <a:latin typeface="+mn-lt"/>
              <a:ea typeface="+mn-ea"/>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暗中,暗地里。如:阴知奸党名姓,一时收禽。(《张衡传》)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107.右,yòu</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①右边,与“左”相对。如:然视其左右,来而记之者已少。(《游褒禅山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②地理上以西为右。如:姜伯约屡出陇右。(《檄蜀文》)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③秦汉以前以右为尊,因而指较高的地位,引申为上。如:以相如功大,拜为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上卿,位在廉颇之右。(《廉颇蔺相如列传》)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④古称世家大族为“右族”“右姓”。如:又多豪右,共为不轨。(《张衡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⑤车右,古时在战车上负责主帅的安全。如:梁弘御戎,莱驹为右。(《殽之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战》)</a:t>
            </a:r>
            <a:endParaRPr lang="zh-CN" altLang="en-US" dirty="0">
              <a:latin typeface="+mn-lt"/>
              <a:ea typeface="+mn-ea"/>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108.再,zài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①两次。如:后秦击赵者再,李牧连却之。(《六国论》)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②第二次。如:一鼓作气,再而衰,三而竭。(《曹刿论战》)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109.造,zào</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①往,到。如:登门造访。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②制作。如:公输盘为楚造云梯之械。(《公输》)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③到达某一境界。如:登峰造极。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110.知,读音一:zhī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①知觉。如:死后有知,其几何离。(《祭十二郎文》)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②知识。如:孰为汝多知乎!(《两小儿辩日》)</a:t>
            </a:r>
            <a:endParaRPr lang="zh-CN" altLang="en-US">
              <a:latin typeface="+mn-lt"/>
              <a:ea typeface="+mn-ea"/>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①知道,懂得。如:人非生而知之者,孰能无惑?(《师说》)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②了解。如:君何以知燕王?(《廉颇蔺相如列传》)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③识别。如:其真无马邪,其真不知马也。(《马说》)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④感觉,感到。如:不知口体之奉不若人也。(《送东阳马生序》)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读音二:zhì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名词,通“智”,智慧。如:君子博学而日参省乎己,则知明而行无过矣。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111.致,zhì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①取得,得到。如:家贫,无从致书以观。(《送东阳马生序》)</a:t>
            </a:r>
            <a:endParaRPr lang="zh-CN" altLang="en-US">
              <a:latin typeface="+mn-lt"/>
              <a:ea typeface="+mn-ea"/>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②到,达到。如:然秦以区区之地,致万乘之势。(《过秦论》)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③使,致使,导致。如:女行无偏斜,何意致不厚?(《孔雀东南飞》)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尽,极。如:衡善机巧,尤致思于天文阴阳历算。(《张衡传》)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112.质,zhì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询问。如:余立侍左右,援疑质理。(《送东阳马生序》)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①本质,资质。如:非天质之卑,则心不若余之专耳。(《送东阳马生序》)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②通“锧”,刑具,杀人时作垫用的砧板。如:君不如肉袒伏斧质请罪,则幸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得脱矣。(《廉颇蔺相如列传》)</a:t>
            </a:r>
            <a:endParaRPr lang="zh-CN" altLang="en-US">
              <a:latin typeface="+mn-lt"/>
              <a:ea typeface="+mn-ea"/>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113.治,zhì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①治理,管理。如:伏惟圣朝以孝治天下。(《陈情表》)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②惩处,处置。如:不效,则治臣之罪,以告先帝之灵。(《出师表》)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114.诸,zhū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(1)各,众多。如:赵王与大将军廉颇诸大臣谋。(《廉颇蔺相如列传》)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(2)“之于”合音词。如:投诸渤海之尾。(《愚公移山》)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115.贼,zéi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名词,偷盗的人。如:忍能对面为盗贼。(《茅屋为秋风所破歌》)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116.族,zú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①家族,指同姓的亲属。如:其诗以养父母、收族为意。(《伤仲永》)</a:t>
            </a:r>
            <a:endParaRPr lang="zh-CN" altLang="en-US">
              <a:latin typeface="+mn-lt"/>
              <a:ea typeface="+mn-ea"/>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②类。如:士大夫之族,曰师曰弟子云者,则群聚而笑之。(《师说》)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③(筋骨)丛聚集结之处。如:每至于族,吾见其难为,怵然为戒。(《庖丁解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灭族。如:族秦者秦也,非天下也。(《阿房宫赋》)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众,一般。如:族庖月更刀,折也。(《庖丁解牛》)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117.卒:zú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①步兵。如:旦日飨士卒,为击破沛公军!(《鸿门宴》)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②古代军队编制,百人为卒。如:全卒为上,破卒次之。(《谋攻》)</a:t>
            </a:r>
            <a:endParaRPr lang="zh-CN" altLang="en-US">
              <a:latin typeface="+mn-lt"/>
              <a:ea typeface="+mn-ea"/>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③差役。如:禁卒居中央,牖其前以通明。(《狱中杂记》)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①死亡。古代大夫死称卒。又年老寿终称卒。后为死的通称。如:初,鲁肃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闻刘表卒。(《赤壁之战》)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②完毕,结束,到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止。如:磐石方且厚,可以卒千年。(《孔雀东南飞》)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表终结,终于,始终,到底。如:卒廷见相如,毕礼而归之。(《廉颇蔺相如列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118.走,zǒu</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①古代指疾行,即跑。如:双兔傍地走,安能辨我是雄雌?(《木兰诗》)</a:t>
            </a:r>
            <a:endParaRPr lang="zh-CN" altLang="en-US">
              <a:latin typeface="+mn-lt"/>
              <a:ea typeface="+mn-ea"/>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②逃跑。如:老翁逾墙走,老妇出门看。(《石壕吏》)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③使之逃跑。如:操军方连船舰,首尾相接,可烧而走也。(《赤壁之战》)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④奔向,趋向。如:窃计欲亡走燕。(《廉颇蔺相如列传》)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⑤走向。如:骊山北构而西折,直走咸阳。(《阿房宫赋》)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快,赶快。如:录毕,走送之。(《送东阳马生序》)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119.左,zuǒ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①左边。如:然视其左右,来而记之者已少。(《游褒禅山记》)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②东面,地理方位上以东为左。如:淮左名都,竹西佳处。(《扬州慢》)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③较低的地位。如:予左迁九江郡司马。(《琵琶行》)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④不正,邪僻。如:旁门左道。</a:t>
            </a:r>
            <a:endParaRPr lang="zh-CN" altLang="en-US">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71513"/>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《国史》一百一十三卷送到官府。于休烈不久改任工部侍郎,修国史,献上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《五代帝王论》,皇帝非常赞赏。宰相李揆自负才能嫉妒贤人,因于休烈修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国史与自己同列,嫉妒他,奏请任他为国子祭酒,暂留史馆修撰,以此来压制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他。于休烈安然自处,毫不介意。代宗即位,鉴别官员的名望品德,于休烈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受到宰相元载称赞,于是被授为右散骑常侍,依旧兼修国史,被累封至东海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郡公,加授金紫光禄大夫。在朝中共三十多年,历任清贵显职,家中没有一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两石的积蓄。他恭谨俭朴温和仁义,从不将喜怒之情表现在脸上。而礼贤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下士,扶持后进,虽位尊年高,但一点倦怠的神色都没有。于休烈酷好古籍,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手不释卷,直到临终。他于大历七年去世,终年八十一岁。这年春天,于休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烈的妻子韦氏去世。</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皇帝特意下诏追赠韦氏为“国夫人”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安葬之日赐给仪仗鼓乐。等到听说于休烈去世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追怀悼念了很长时间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褒奖追赠尚书左仆射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赐给绢一百匹、布五十端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派谒者内常侍吴承倩到他家中宣旨慰问。儒士的荣耀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很少有人能与他相比的。</a:t>
            </a:r>
            <a:endParaRPr lang="zh-CN" altLang="en-US" dirty="0">
              <a:latin typeface="+mn-lt"/>
              <a:ea typeface="+mn-ea"/>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120.坐,zuò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通“座”,座位。如:项王则受璧,置之坐上。(《鸿门宴》)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①古人席地取跪姿坐。如:项王、项伯东向坐。(《鸿门宴》)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②犯法,犯罪。如:何坐?(《晏子使楚》)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(3)介词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因为,由于。如:停车坐爱枫林晚,霜叶红于二月花。(《山行》)</a:t>
            </a:r>
            <a:endParaRPr lang="zh-CN" altLang="en-US">
              <a:latin typeface="+mn-lt"/>
              <a:ea typeface="+mn-ea"/>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常见文言虚词(18个)</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(部分虚词另有实词的用法,为方便表述,在本清单中一并解释)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常见文言虚词:而、何、乎、乃、其、且、若、所、为、焉、也、以、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因、于、与、则、者、之。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(1)表示并列关系。一般不译,有时可译为“又”。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蟹六跪而二螯,非蛇鳝之穴无可寄托者,用心躁也。(《劝学》)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(2)表示递进关系。可译为“并且”“而且”。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君子博学而日参省乎己。(《劝学》)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(3)表示承接关系。可译为“就”“接着”,或不译。</a:t>
            </a:r>
            <a:endParaRPr lang="zh-CN" altLang="en-US">
              <a:latin typeface="+mn-lt"/>
              <a:ea typeface="+mn-ea"/>
            </a:endParaRPr>
          </a:p>
        </p:txBody>
      </p:sp>
      <p:pic>
        <p:nvPicPr>
          <p:cNvPr id="540674" name="图片 3" descr="textimage110.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①人非生而知之者,孰能无惑?(《师说》)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②置之地,拔剑撞而破之。(《鸿门宴》)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(4)表示转折关系。可译为“但是”“却”。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青,取之于蓝,而青于蓝。(《劝学》)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(5)表示假设关系。可译为“如果”“假如”。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死而有知,其几何离?(《祭十二郎文》)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(6)表示修饰关系,即连接状语。可不译。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吾尝跂而望矣,不如登高之博见也。(《劝学》)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(7)表示因果关系。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余亦悔其随之而不得极夫游之乐也。(《游褒禅山记》)</a:t>
            </a:r>
            <a:endParaRPr lang="zh-CN" altLang="en-US" dirty="0">
              <a:latin typeface="+mn-lt"/>
              <a:ea typeface="+mn-ea"/>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(8)表示目的关系。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缦立远视,而望幸焉。(《阿房宫赋》)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2.通“尔”,用作代词,译为“你的”;偶尔也作主语,译为“你”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妪每谓余曰:“某所,而母立于兹。”(《项脊轩志》)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1.疑问代词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(1)单独作谓语,后面常有语气助词“哉”“也”,可译为“为什么”“什么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原因”。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①何者?严大国之威以修敬也。(《廉颇蔺相如列传》)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②予尝求古仁人之心,或异二者之为,何哉?(《岳阳楼记》)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(2)作动词或介词的宾语,可译为“哪里”“什么”。译时,“何”要后置。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①豫州今欲何至?(《赤壁之战》)</a:t>
            </a:r>
            <a:endParaRPr lang="zh-CN" altLang="en-US" dirty="0">
              <a:latin typeface="+mn-lt"/>
              <a:ea typeface="+mn-ea"/>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②大王来何操?(《鸿门宴》)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(3)作定语,可译为“什么”“哪”。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其间旦暮闻何物?杜鹃啼血猿哀鸣。(《琵琶行》)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2.疑问副词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(1)用在句首或动词前,常表示反问,可译为“为什么”“怎么”。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徐公何能及君也?(《邹忌讽齐王纳谏》)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(2)用在形容词前,表示程度深,可译为“怎么”“多么”“怎么这样”。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至于誓天断发,泣下沾襟,何其衰也!(《伶官传序》)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3.语助词,相当于“啊”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隐隐何甸甸,俱会大道口。(《孔雀东南飞》)</a:t>
            </a:r>
            <a:endParaRPr lang="zh-CN" altLang="en-US" dirty="0">
              <a:latin typeface="+mn-lt"/>
              <a:ea typeface="+mn-ea"/>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4.通“呵”,喝问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信臣精卒陈利兵而谁何。(《过秦论》)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1.语气助词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(1)表疑问语气。可译为“吗”“呢”。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儿寒乎?欲食乎?(《项脊轩志》)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(2)表示反问语气,相当于“吗”“呢”。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布衣之交尚不相欺,况大国乎?(《廉颇蔺相如列传》)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(3)表测度或商量语气,可译为“吧”。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圣人之所以为圣,愚人之所以为愚,其皆出于此乎?(《师说》)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(4)用于感叹句或祈使句,可译为“啊”“呀”等。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西望夏口,东望武昌,山川相缪,郁乎苍苍。(《赤壁赋》)</a:t>
            </a:r>
            <a:endParaRPr lang="zh-CN" altLang="en-US" dirty="0">
              <a:latin typeface="+mn-lt"/>
              <a:ea typeface="+mn-ea"/>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(5)用在句中的停顿处。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胡为乎遑遑欲何之?(《归去来兮辞》)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2.介词,相当于“于”,在文中有不同的翻译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①醉翁之意不在酒,在乎山水之间也。(乎:于)(《醉翁亭记》)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②今虽死乎此,比吾乡邻之死则已后矣。(乎:在)(《捕蛇者说》)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③生乎吾前,其闻道也固先乎吾。(前一个“乎”:在。后一个“乎”:比)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④君子博学而日参省乎己。(乎:对)(《劝学》)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3.可作词尾,译为“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的样子”“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浩浩乎如冯虚御风,而不知其所止;飘飘乎如遗世独立,羽化而登仙。(《赤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壁赋》)</a:t>
            </a:r>
            <a:endParaRPr lang="zh-CN" altLang="en-US">
              <a:latin typeface="+mn-lt"/>
              <a:ea typeface="+mn-ea"/>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(1)表示前后两事在情理上的顺承或时间上的紧接,可译为“才”“这才”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设九宾于廷,臣乃敢上璧。(《廉颇蔺相如列传》)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(2)强调某一行为出乎意料或违背常理,可译为“却”“竟(然)”“反而”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问今是何世,乃不知有汉。(《桃花源记》)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(3)表示对事物范围的一种限制,可译为“只”“仅”等。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项王乃复引兵而东,至东城,乃有二十八骑。(《项羽之死》)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(4)用在判断句中,起确认作用,可译为“是”“就是”等。</a:t>
            </a:r>
            <a:endParaRPr lang="zh-CN" altLang="en-US">
              <a:latin typeface="+mn-lt"/>
              <a:ea typeface="+mn-ea"/>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若事之不济,此乃天也。(《赤壁之战》)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(1)用作第二人称,常作定语,译为“你的”;也作主语,译为“你”。不能作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宾语。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王师北定中原日,家祭无忘告乃翁。(《示儿》)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(2)用作指示代词,译为“这样”。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夫我乃行之,反而求之,不得吾心。(《齐桓晋文之事》)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(1)第三人称代词。作领属性定语,可译为“他的”“她的”“它的”(包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括复数)。</a:t>
            </a:r>
            <a:endParaRPr lang="zh-CN" altLang="en-US">
              <a:latin typeface="+mn-lt"/>
              <a:ea typeface="+mn-ea"/>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臣从其计,大王亦幸赦臣。(《廉颇蔺相如列传》)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(2)第三人称代词。作主谓短语中的小主语,译为“他”“她”“它”(包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括复数)。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秦王恐其破璧。(《廉颇蔺相如列传》)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(3)活用为第一人称或第二人称。译为“我的”“我(自己)”或者“你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而余亦悔其随之而不得极夫游之乐也。(《游褒禅山记》)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(4)指示代词,表示远指。可译为“那”“那个”“那些”“那里”。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①既其出,则或咎其欲出者。(《游褒禅山记》)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②不嫁义郎体,其往欲何云?(《孔雀东南飞》)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(5)指示代词,表示近指,相当于“这”“这个”“这些”。</a:t>
            </a:r>
            <a:endParaRPr lang="zh-CN" altLang="en-US">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四、(2014课标Ⅱ,4—7)阅读下面的文言文,完成问题。(19分)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韩文,字贯道,成化二年举进士,除工科给事中。出为湖广右参议。中贵督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太和山,干没公费。文力遏之,以其羡易粟万石,备</a:t>
            </a:r>
            <a:r>
              <a:rPr lang="zh-CN" altLang="en-US" sz="2012" u="sng" kern="0" dirty="0">
                <a:solidFill>
                  <a:srgbClr val="000000"/>
                </a:solidFill>
                <a:latin typeface="Times New Roman" pitchFamily="65" charset="-122"/>
                <a:ea typeface="宋体" pitchFamily="65" charset="-122"/>
              </a:rPr>
              <a:t>振</a:t>
            </a:r>
            <a:r>
              <a:rPr lang="zh-CN" altLang="en-US" sz="2012" kern="0" dirty="0">
                <a:solidFill>
                  <a:srgbClr val="000000"/>
                </a:solidFill>
                <a:latin typeface="Times New Roman" pitchFamily="65" charset="-122"/>
                <a:ea typeface="宋体" pitchFamily="65" charset="-122"/>
              </a:rPr>
              <a:t>贷。九溪土酋与邻境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争地相攻,文往谕,皆服。弘治十六年拜南京兵部尚书。岁侵,米价翔踊。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文请预发军饷三月,户部难之。文曰:“救荒如救焚,有罪,吾自</a:t>
            </a:r>
            <a:r>
              <a:rPr lang="zh-CN" altLang="en-US" sz="2012" u="sng" kern="0" dirty="0">
                <a:solidFill>
                  <a:srgbClr val="000000"/>
                </a:solidFill>
                <a:latin typeface="Times New Roman" pitchFamily="65" charset="-122"/>
                <a:ea typeface="宋体" pitchFamily="65" charset="-122"/>
              </a:rPr>
              <a:t>当</a:t>
            </a:r>
            <a:r>
              <a:rPr lang="zh-CN" altLang="en-US" sz="2012" kern="0" dirty="0">
                <a:solidFill>
                  <a:srgbClr val="000000"/>
                </a:solidFill>
                <a:latin typeface="Times New Roman" pitchFamily="65" charset="-122"/>
                <a:ea typeface="宋体" pitchFamily="65" charset="-122"/>
              </a:rPr>
              <a:t>之。”乃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发廪十六万石,米价为平。明年召拜户部尚书。文凝厚雍粹,居常抑抑。至</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临</a:t>
            </a:r>
            <a:r>
              <a:rPr lang="zh-CN" altLang="en-US" sz="2012" kern="0" dirty="0">
                <a:solidFill>
                  <a:srgbClr val="000000"/>
                </a:solidFill>
                <a:latin typeface="Times New Roman" pitchFamily="65" charset="-122"/>
                <a:ea typeface="宋体" pitchFamily="65" charset="-122"/>
              </a:rPr>
              <a:t>大事,刚断无所挠。武宗即位,赏赉及山陵、大婚诸费,需银百八十万两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有奇,部帑不给。文请先发承运库,诏不许。文言:“帑藏虚,赏赉自京边军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士外,请分别给银钞,稍益以内库及内府钱,并暂借勋戚赐庄田税,而敕承运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库内官核所积金银,</a:t>
            </a:r>
            <a:r>
              <a:rPr lang="zh-CN" altLang="en-US" sz="2012" u="sng" kern="0" dirty="0">
                <a:solidFill>
                  <a:srgbClr val="000000"/>
                </a:solidFill>
                <a:latin typeface="Times New Roman" pitchFamily="65" charset="-122"/>
                <a:ea typeface="宋体" pitchFamily="65" charset="-122"/>
              </a:rPr>
              <a:t>著</a:t>
            </a:r>
            <a:r>
              <a:rPr lang="zh-CN" altLang="en-US" sz="2012" kern="0" dirty="0">
                <a:solidFill>
                  <a:srgbClr val="000000"/>
                </a:solidFill>
                <a:latin typeface="Times New Roman" pitchFamily="65" charset="-122"/>
                <a:ea typeface="宋体" pitchFamily="65" charset="-122"/>
              </a:rPr>
              <a:t>之籍。且尽罢诸不急费。”旧制,监局、仓库内官不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过二三人,后渐添注,或一仓十余人,文力请裁汰。</a:t>
            </a:r>
            <a:r>
              <a:rPr lang="zh-CN" altLang="en-US" sz="2012" u="sng" kern="0" dirty="0">
                <a:solidFill>
                  <a:srgbClr val="000000"/>
                </a:solidFill>
                <a:latin typeface="Times New Roman" pitchFamily="65" charset="-122"/>
                <a:ea typeface="宋体" pitchFamily="65" charset="-122"/>
              </a:rPr>
              <a:t>淳安公主赐田三百顷,复</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欲夺任丘民业,文力争乃止。</a:t>
            </a:r>
            <a:r>
              <a:rPr lang="zh-CN" altLang="en-US" sz="2012" kern="0" dirty="0">
                <a:solidFill>
                  <a:srgbClr val="000000"/>
                </a:solidFill>
                <a:latin typeface="Times New Roman" pitchFamily="65" charset="-122"/>
                <a:ea typeface="宋体" pitchFamily="65" charset="-122"/>
              </a:rPr>
              <a:t>文司国计二年,力遏权幸,权幸深疾之。</a:t>
            </a:r>
            <a:endParaRPr lang="zh-CN" altLang="en-US" dirty="0">
              <a:latin typeface="+mn-lt"/>
              <a:ea typeface="+mn-ea"/>
            </a:endParaRP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有蒋氏者,专其利三世矣。(《捕蛇者说》)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(6)指示代词,表示“其中的”,后面多为数词。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于乱石间择其一二扣之。(《石钟山记》)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(1)加强祈使语气,相当于“可”“还是”。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与尔三矢,尔其无忘乃父之志!(《伶官传序》)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(2)加强揣测语气,相当于“恐怕”“或许”“大概”“可能”。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圣人之所以为圣,愚人之所以为愚,其皆出于此乎?(《师说》)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(3)加强反问语气,相当于“难道”“怎么”。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以残年余力,曾不能毁山之一毛,其如土石何?(《愚公移山》)</a:t>
            </a:r>
            <a:endParaRPr lang="zh-CN" altLang="en-US" dirty="0">
              <a:latin typeface="+mn-lt"/>
              <a:ea typeface="+mn-ea"/>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(1)表示选择关系,相当于“是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还是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其真无马邪?其真不知马也。(《马说》)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(2)表示假设关系,相当于“如果”。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其业有不精,德有不成者,非天质之卑,则心不若余之专耳。(《送东阳马生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4.助词,起调节音节的作用,可不译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路曼曼其修远兮,吾将上下而求索。(《离骚》)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(1)递进关系,而且,并且。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彼所将中国人不过十五六万,且已久疲。(《赤壁之战》)</a:t>
            </a:r>
            <a:endParaRPr lang="zh-CN" altLang="en-US" dirty="0">
              <a:latin typeface="+mn-lt"/>
              <a:ea typeface="+mn-ea"/>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(2)递进关系,况且,再说。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且壮士不死即已,死即举大名耳。(《陈涉世家》)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(3)让步关系,尚且,还。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臣死且不避,卮酒安足辞!(《鸿门宴》)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(4)并列关系,又;又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,一面</a:t>
            </a:r>
            <a:r>
              <a:rPr lang="zh-CN" altLang="en-US" sz="2012" kern="0" dirty="0">
                <a:solidFill>
                  <a:srgbClr val="000000"/>
                </a:solidFill>
                <a:latin typeface="黑体"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命如南山石,四体康且直!(《孔雀东南飞》)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(1)将,将要。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有怠而欲出者,曰:“不出,火且尽。”(《游褒禅山记》)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(2)暂且,姑且。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存者且偷生,死者长已矣!(《石壕吏》)</a:t>
            </a:r>
            <a:endParaRPr lang="zh-CN" altLang="en-US">
              <a:latin typeface="+mn-lt"/>
              <a:ea typeface="+mn-ea"/>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(七)若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1.动词,像,好像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视之,形若土狗,梅花翅,方首,长胫,意似良。(《促织》)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(1)表第二人称,相当于“你”“你们”;作定语时则译为“你的”。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①若入前为寿,寿毕,请以剑舞。(《鸿门宴》)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②不者,若属皆且为所虏!(《鸿门宴》)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③更若役,复若赋,则何如?(《捕蛇者说》)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(2)表近指,相当于“这”“这样”“如此”。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以若所为,求若所欲,犹缘木而求鱼也。(《齐桓晋文之事》)</a:t>
            </a:r>
            <a:endParaRPr lang="zh-CN" altLang="en-US" dirty="0">
              <a:latin typeface="+mn-lt"/>
              <a:ea typeface="+mn-ea"/>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3.连词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(1)表假设,相当于“如果”“假设”等。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若据而有之,此帝王之资也。(《赤壁之战》)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(2)至,至于。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若民,则无恒产,因无恒心。(《齐桓晋文之事》)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(八)所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1.名词,处所,地方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又间令吴广之次所旁丛祠中。(《陈涉世家》)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(1)放在动词前同动词组成“所”字结构,表示“所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事物”“所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的情况”等。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①会征促织,成不敢敛户口,而又无所赔偿。(《促织》)</a:t>
            </a:r>
            <a:endParaRPr lang="zh-CN" altLang="en-US" dirty="0">
              <a:latin typeface="+mn-lt"/>
              <a:ea typeface="+mn-ea"/>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②道之所存,师之所存也。(《师说》)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③过蒙拔擢,宠命优渥,岂敢盘桓,有所希冀。(《陈情表》)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(2)“所”和动词结合,后面再有名词性结构,则所字结构起定语的作用。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臣所过屠者朱亥。(《信陵君窃符救赵》)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(九)为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(1)有“做”“作为”“充当”“变成”“成为”等义,翻译比较灵活。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①卒相与欢,为刎颈之交。(《廉颇蔺相如列传》)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②冰,水为之,而寒于水。(《劝学》)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(2)以为,认为。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此亡秦之续耳。窃为大王不取也!(《鸿门宴》)</a:t>
            </a:r>
            <a:endParaRPr lang="zh-CN" altLang="en-US">
              <a:latin typeface="+mn-lt"/>
              <a:ea typeface="+mn-ea"/>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(3)判断词,是。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如今人方为刀俎,我为鱼肉。(《鸿门宴》)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2.介词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(1)表被动,有时跟“所”结合,构成“为所”或“为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所”,译为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①吾属今为之虏矣!(《鸿门宴》)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②身死人手,为天下笑者,何也?(《过秦论》)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③不者,若属皆且为所虏!(《鸿门宴》)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(2)介绍原因或目的,为了,因为。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慎勿为妇死,贵贱情何薄!(《孔雀东南飞》)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(3)介绍涉及的对象,给,替。</a:t>
            </a:r>
            <a:endParaRPr lang="zh-CN" altLang="en-US">
              <a:latin typeface="+mn-lt"/>
              <a:ea typeface="+mn-ea"/>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于是秦王不怿,为一击缶。(《廉颇蔺相如列传》)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(4)对,向。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为之奈何?(《鸿门宴》)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(5)表示动作、行为的时间,可译为“当”“等到”等。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为其来也,臣请缚一人过王而行。(《晏子使楚》)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3.句末语气词,表示疑问或反诘,可译为“呢”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何辞为?(《鸿门宴》)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1.兼词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(1)相当于“于之”“于此”“于彼”。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积土成山,风雨兴焉。(《劝学》)</a:t>
            </a:r>
            <a:endParaRPr lang="zh-CN" altLang="en-US">
              <a:latin typeface="+mn-lt"/>
              <a:ea typeface="+mn-ea"/>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(2)相当于“于何”。译为“在哪里”“从哪里”。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且焉置土石?(《愚公移山》)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(1)相当于“之”。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以俟夫观人风者得焉。(《捕蛇者说》)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(2)哪里,怎么。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未知生,焉知死?(《论语·先进》)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(1)句末语气词,了,啊,呢。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至丹以荆卿为计,始速祸焉。(《六国论》)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(2)句中语气词,表示停顿,相当于“也”。</a:t>
            </a:r>
            <a:endParaRPr lang="zh-CN" altLang="en-US">
              <a:latin typeface="+mn-lt"/>
              <a:ea typeface="+mn-ea"/>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句读之不知,惑之不解,或师焉,或否焉。(《师说》)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(3)词尾,相当于“然”,译为“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的样子”“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盘盘焉,囷囷焉,蜂房水涡,矗不知其几千万落。(《阿房宫赋》)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(十一)也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1.句末语气词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(1)表示判断语气。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城北徐公,齐国之美丽者也。(《邹忌讽齐王纳谏》)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(2)句末语气词,表示陈述或解释语气。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雷霆乍惊,宫车过也。(《阿房宫赋》)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(3)用在句中或句末,表示肯定、感叹的语气。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至于誓天断发,泣下沾襟,何其衰也!(《伶官传序》)</a:t>
            </a:r>
            <a:endParaRPr lang="zh-CN" altLang="en-US">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而 是 时 青 宫 旧 奄 刘 瑾 等 八 人 号 “八 虎” 日 导 帝 狗 马 鹰 兔 歌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舞 角 抵 不 亲 万 几 文 每 退 朝 对 僚 属 语 及 辄 泣 下</a:t>
            </a:r>
            <a:r>
              <a:rPr lang="zh-CN" altLang="en-US" sz="2012" kern="0" dirty="0">
                <a:solidFill>
                  <a:srgbClr val="000000"/>
                </a:solidFill>
                <a:latin typeface="Times New Roman" pitchFamily="65" charset="-122"/>
                <a:ea typeface="宋体" pitchFamily="65" charset="-122"/>
              </a:rPr>
              <a:t>郎中李梦阳进曰: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“公诚及此时率大臣固争,去‘八虎’易易耳。”文捋须昂肩,毅然改容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曰:“善。纵事勿济,吾年足死矣,不死不足报国。”</a:t>
            </a:r>
            <a:r>
              <a:rPr lang="zh-CN" altLang="en-US" sz="2012" u="sng" kern="0" dirty="0">
                <a:solidFill>
                  <a:srgbClr val="000000"/>
                </a:solidFill>
                <a:latin typeface="Times New Roman" pitchFamily="65" charset="-122"/>
                <a:ea typeface="宋体" pitchFamily="65" charset="-122"/>
              </a:rPr>
              <a:t>即偕诸大臣伏阙上疏,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疏入,帝惊泣不食,瑾等大惧。</a:t>
            </a:r>
            <a:r>
              <a:rPr lang="zh-CN" altLang="en-US" sz="2012" kern="0" dirty="0">
                <a:solidFill>
                  <a:srgbClr val="000000"/>
                </a:solidFill>
                <a:latin typeface="Times New Roman" pitchFamily="65" charset="-122"/>
                <a:ea typeface="宋体" pitchFamily="65" charset="-122"/>
              </a:rPr>
              <a:t>瑾恨文甚,日令人伺文过。逾月,有以伪银输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内库者,遂以为文罪。诏降一级致仕。瑾恨未已,坐以遗失部籍,逮文下诏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狱。数月始释,罚米千石输大同。寻复罚米者再,家业荡然。瑾诛,复官,致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仕。嘉靖五年卒,年八十有六。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(节选自《明史·韩文传》)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1.对下列句子中加线的词的解释,不正确的一项是(3分)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A.以其羡易粟万石,备</a:t>
            </a:r>
            <a:r>
              <a:rPr lang="zh-CN" altLang="en-US" sz="2012" u="sng" kern="0" dirty="0">
                <a:solidFill>
                  <a:srgbClr val="000000"/>
                </a:solidFill>
                <a:latin typeface="Times New Roman" pitchFamily="65" charset="-122"/>
                <a:ea typeface="宋体" pitchFamily="65" charset="-122"/>
              </a:rPr>
              <a:t>振</a:t>
            </a:r>
            <a:r>
              <a:rPr lang="zh-CN" altLang="en-US" sz="2012" kern="0" dirty="0">
                <a:solidFill>
                  <a:srgbClr val="000000"/>
                </a:solidFill>
                <a:latin typeface="Times New Roman" pitchFamily="65" charset="-122"/>
                <a:ea typeface="宋体" pitchFamily="65" charset="-122"/>
              </a:rPr>
              <a:t>贷　　　　振:救济。</a:t>
            </a:r>
            <a:endParaRPr lang="zh-CN" altLang="en-US" dirty="0">
              <a:latin typeface="+mn-lt"/>
              <a:ea typeface="+mn-ea"/>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(4)用在句末,表示疑问或反诘语气。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使秦复爱六国之人,则递三世可至万世而为君,谁得而族灭也?(《阿房宫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(5)用在句末,表示祈使语气。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攻之不克,围之不继,吾其还也。(《崤之战》)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2.句中语气词,表示语气停顿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其闻道也亦先乎吾。(《师说》)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(十二)以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1.介词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(1)表示工具。译为“拿”“用”“凭着”。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愿以十五城请易璧。(《廉颇蔺相如列传》)</a:t>
            </a:r>
            <a:endParaRPr lang="zh-CN" altLang="en-US">
              <a:latin typeface="+mn-lt"/>
              <a:ea typeface="+mn-ea"/>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(2)表示凭借。译为“凭”“靠”。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以勇气闻于诸侯。(《廉颇蔺相如列传》)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(3)表示所处置的对象。译为“把”。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操当以肃还付乡党。(《赤壁之战》)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(4)表示时间、处所。译为“于”“在”“从”。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果予以未时还家,而汝以辰时气绝。(《祭妹文》)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(5)表示原因。译为“因为”“由于”。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赵王岂以一璧之故欺秦邪?(《廉颇蔺相如列传》)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(6)表示依据。译为“按照”“依照”“根据”。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余船以次俱进。(《赤壁之战》)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(7)“以”字的宾语有时可以前置,有时可以省略。</a:t>
            </a:r>
            <a:endParaRPr lang="zh-CN" altLang="en-US">
              <a:latin typeface="+mn-lt"/>
              <a:ea typeface="+mn-ea"/>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秋以为期。(《氓》)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(1)表示并列或递进关系。可译为“而”“又”“而且”“并且”等,或者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省去。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夫夷以近,则游者众。(《游褒禅山记》)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(2)表示承接关系,前一动作行为往往是后一动作行为的手段或方式。可译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为“而”,或省去。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樊哙侧其盾以撞。(《鸿门宴》)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(3)表示目的关系,后一动作行为往往是前一动作行为的目的或结果。可译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“而”“来”“用来”“以致”等。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请立太子为王,以绝秦望。(《廉颇蔺相如列传》)</a:t>
            </a:r>
            <a:endParaRPr lang="zh-CN" altLang="en-US">
              <a:latin typeface="+mn-lt"/>
              <a:ea typeface="+mn-ea"/>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(4)表示因果关系,常用在表原因的分句前,可译为“因为”。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不赂者以赂者丧。(《六国论》)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(5)表示修饰关系,连接状语和中心语,可译为“而”,或省去。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木欣欣以向荣,泉涓涓而始流。(《归去来兮辞》)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(1)表示时间、方位和范围。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①受命以来,夙夜忧叹。(以:表时间)(《出师表》)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②指从此以往十五都予赵。(以:表方位)(《廉颇蔺相如列传》)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(2)起调整音节作用。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逆以煎我怀。(《孔雀东南飞》)</a:t>
            </a:r>
            <a:endParaRPr lang="zh-CN" altLang="en-US" dirty="0">
              <a:latin typeface="+mn-lt"/>
              <a:ea typeface="+mn-ea"/>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(1)以为,认为。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皆以美于徐公。(《邹忌讽齐王纳谏》)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(2)用,任用。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忠不必用兮,贤不必以。(《涉江》)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5.名词,译为“缘由”“原因”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古人秉烛夜游,良有以也。(《春夜宴从弟桃花园序》)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6.通假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(1)通“已”,已经。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固以怪之矣。(《陈涉世家》)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(2)通“已”,止。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无以,则王乎?(《齐桓晋文之事》)</a:t>
            </a:r>
            <a:endParaRPr lang="zh-CN" altLang="en-US" dirty="0">
              <a:latin typeface="+mn-lt"/>
              <a:ea typeface="+mn-ea"/>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(十三)因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(1)依照,根据。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罔不因势象形。(《核舟记》)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(2)依靠,凭借。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因利乘便,宰割天下,分裂山河。(《过秦论》)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(3)趁着,趁此。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不如因善遇之。(《鸿门宴》)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(4)通过,经由。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因宾客至蔺相如门谢罪。(《廉颇蔺相如列传》)</a:t>
            </a:r>
            <a:endParaRPr lang="zh-CN" altLang="en-US" dirty="0">
              <a:latin typeface="+mn-lt"/>
              <a:ea typeface="+mn-ea"/>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(5)因为,由于。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恩所加,则思无因喜以谬赏。(《谏太宗十思疏》)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(1)于是,就;因而。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相如因持璧却立。(《廉颇蔺相如列传》)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(2)原因,缘由,机缘。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于今无会因。(《孔雀东南飞》)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(1)根据。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故事因于世,而备适于事。(《五蠹》)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(2)沿袭,继续。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蒙故业,因遗策。(《过秦论》)</a:t>
            </a:r>
            <a:endParaRPr lang="zh-CN" altLang="en-US" dirty="0">
              <a:latin typeface="+mn-lt"/>
              <a:ea typeface="+mn-ea"/>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(十四)于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(1)在,从,到。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①乃设九宾礼于廷。(于:在)</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②青,取之于蓝,而青于蓝。(前一个“于”:从)(《劝学》)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③从径道亡,归璧于赵。(于:到)</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方面,从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于人为可讥,而在己为有悔。(《游褒禅山记》)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(3)由于。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业精于勤而荒于嬉。(《进学解》)</a:t>
            </a: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(4)向,对,对于。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爱其子,择师而教之;于其身也,则耻师焉。(《师说》)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君幸于赵王。(《廉颇蔺相如列传》)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(6)与,跟,同。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燕王欲结于君。(《廉颇蔺相如列传》)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青,取之于蓝,而青于蓝。(后一个“于”:比)</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(十五)与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(1)和,跟,同。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沛公军霸上,未得与项羽相见。(《鸿门宴》)</a:t>
            </a:r>
            <a:endParaRPr lang="zh-CN" altLang="en-US" dirty="0">
              <a:latin typeface="+mn-lt"/>
              <a:ea typeface="+mn-ea"/>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(2)给,替。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陈涉少时,尝与人佣耕。(《陈涉世家》)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(3)比,和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比较。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吾孰与徐公美?(《邹忌讽齐王纳谏》)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2.连词。和,跟,同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然谋臣与爪牙之士,不可不养而择也。(《勾践灭吴》)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(1)给予,授予。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与尔三矢,尔其无忘乃父之志!(《伶官传序》)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(2)结交,亲附。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与嬴而不助五国也。(《六国论》)</a:t>
            </a:r>
            <a:endParaRPr lang="zh-CN" altLang="en-US">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B.救荒如救焚,有罪,吾自</a:t>
            </a:r>
            <a:r>
              <a:rPr lang="zh-CN" altLang="en-US" sz="2012" u="sng" kern="0" dirty="0">
                <a:solidFill>
                  <a:srgbClr val="000000"/>
                </a:solidFill>
                <a:latin typeface="Times New Roman" pitchFamily="65" charset="-122"/>
                <a:ea typeface="宋体" pitchFamily="65" charset="-122"/>
              </a:rPr>
              <a:t>当</a:t>
            </a:r>
            <a:r>
              <a:rPr lang="zh-CN" altLang="en-US" sz="2012" kern="0" dirty="0">
                <a:solidFill>
                  <a:srgbClr val="000000"/>
                </a:solidFill>
                <a:latin typeface="Times New Roman" pitchFamily="65" charset="-122"/>
                <a:ea typeface="宋体" pitchFamily="65" charset="-122"/>
              </a:rPr>
              <a:t>之　　当:承担。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C.至</a:t>
            </a:r>
            <a:r>
              <a:rPr lang="zh-CN" altLang="en-US" sz="2012" u="sng" kern="0" dirty="0">
                <a:solidFill>
                  <a:srgbClr val="000000"/>
                </a:solidFill>
                <a:latin typeface="Times New Roman" pitchFamily="65" charset="-122"/>
                <a:ea typeface="宋体" pitchFamily="65" charset="-122"/>
              </a:rPr>
              <a:t>临</a:t>
            </a:r>
            <a:r>
              <a:rPr lang="zh-CN" altLang="en-US" sz="2012" kern="0" dirty="0">
                <a:solidFill>
                  <a:srgbClr val="000000"/>
                </a:solidFill>
                <a:latin typeface="Times New Roman" pitchFamily="65" charset="-122"/>
                <a:ea typeface="宋体" pitchFamily="65" charset="-122"/>
              </a:rPr>
              <a:t>大事,刚断无所挠　　临:面对。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D.核所积金银,</a:t>
            </a:r>
            <a:r>
              <a:rPr lang="zh-CN" altLang="en-US" sz="2012" u="sng" kern="0" dirty="0">
                <a:solidFill>
                  <a:srgbClr val="000000"/>
                </a:solidFill>
                <a:latin typeface="Times New Roman" pitchFamily="65" charset="-122"/>
                <a:ea typeface="宋体" pitchFamily="65" charset="-122"/>
              </a:rPr>
              <a:t>著</a:t>
            </a:r>
            <a:r>
              <a:rPr lang="zh-CN" altLang="en-US" sz="2012" kern="0" dirty="0">
                <a:solidFill>
                  <a:srgbClr val="000000"/>
                </a:solidFill>
                <a:latin typeface="Times New Roman" pitchFamily="65" charset="-122"/>
                <a:ea typeface="宋体" pitchFamily="65" charset="-122"/>
              </a:rPr>
              <a:t>之籍　　著:彰显。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2.对文中画波浪线部分的断句,正确的一项是(3分)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A.而是时青宫旧奄刘瑾等八人/号“八虎”日导帝/狗马/鹰兔/歌舞/角抵/不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亲万几/文每退朝/对僚属语及/辄泣下/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B.而是时青宫旧奄刘瑾等八人/号“八虎”日导帝/狗马/鹰兔/歌舞/角抵/不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亲万几/文每退朝对僚属/语及辄泣下/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C.而是时青宫旧奄刘瑾等八人号“八虎”/日导帝狗马/鹰兔/歌舞/角抵/不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亲万几/文每退朝/对僚属语及/辄泣下/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而是时青宫旧奄刘瑾等八人号“八虎”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日导帝狗马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鹰兔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歌舞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角抵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亲万几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文每退朝对僚属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语及辄泣下</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(3)参加,参与。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蹇叔之子与师。(《蹇叔哭师》)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(4)赞许,同意。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吾与点也。(《子路、曾皙、冉有、公西华侍坐》)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4.通“欤”,句末语气词,表示感叹或疑问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无乃尔是过与?(《季氏将伐颛臾》)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(十六)则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(1)表示承接关系。译为“就”“便”,或译为“原来是”“已经是”。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项王曰:“壮士!——赐之卮酒。”则与斗卮酒。(《鸿门宴》)</a:t>
            </a:r>
            <a:endParaRPr lang="zh-CN" altLang="en-US">
              <a:latin typeface="+mn-lt"/>
              <a:ea typeface="+mn-ea"/>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(2)表示条件、假设关系。译为“假使”“如果”“要是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么”“就”“便”。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①入则无法家拂士,出则无敌国外患者,国恒亡。(《生于忧患,死于安乐》)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②向吾不为斯役,则久已病矣。(《捕蛇者说》)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(3)表示并列关系。这种用法都是两个或两个以上的“则”连用,每个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“则”字都用在意思相对、结构相似的一个分句里,表示分句之间是并列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关系。可译为“就”,或不译。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位卑则足羞,官盛则近谀。(《师说》)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(4)表示转折、让步关系。表示转折时,用在后一分句,译为“可是”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“却”;表示让步时,用在前一分句,译为“虽然”“倒是”。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于其身也,则耻师焉,惑矣。(《师说》)</a:t>
            </a:r>
            <a:endParaRPr lang="zh-CN" altLang="en-US">
              <a:latin typeface="+mn-lt"/>
              <a:ea typeface="+mn-ea"/>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(5)表示选择关系。常和“非”“不”呼应着用,译为“就是”“不是</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非死则徙尔。(《捕蛇者说》)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(1)用在判断句中,起强调和确认作用,可译为“是”“就是”。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此则岳阳楼之大观也。(《岳阳楼记》)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(2)表对已然或发现的强调。可译为“已经”“原来”“原来已经”。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及诸河,则在舟中矣。(《崤之战》)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(1)指分项或自成段落的文字的条数。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《论语》六则。</a:t>
            </a:r>
            <a:endParaRPr lang="zh-CN" altLang="en-US">
              <a:latin typeface="+mn-lt"/>
              <a:ea typeface="+mn-ea"/>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(2)准则,法则。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以身作则。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4.同“辄”,总是,常常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居则曰:“不吾知也。”(《子路、曾皙、冉有、公西华侍坐》)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(十七)者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(1)指人、物、事、时、地等。“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的(人、东西、事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秦自缪公以来二十余君,未尝有坚明约束者也。(《廉颇蔺相如列传》)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(2)用在数词后面,译为“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个方面”“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样东西”“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件事情”。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①此数者用兵之患也。(《赤壁之战》)</a:t>
            </a:r>
            <a:endParaRPr lang="zh-CN" altLang="en-US">
              <a:latin typeface="+mn-lt"/>
              <a:ea typeface="+mn-ea"/>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②或异二者之为,何哉?(《岳阳楼记》)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(3)用作“若”“似”“如”的宾语,译为“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的样子”。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言之,貌若甚戚者。(《捕蛇者说》)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(4)放在后置的定语后面,相当于“的”。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求人可使报秦者,未得。(《廉颇蔺相如列传》)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2.语气词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(1)放在疑问句的句末,表示疑问语气等。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谁为大王为此计者?(《鸿门宴》)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(2)放在主语后面,引出判断,不必译出。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师者,所以传道受业解惑也。(《师说》)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(3)用在“今”“昔”等时间词后面,不必译出。</a:t>
            </a:r>
            <a:endParaRPr lang="zh-CN" altLang="en-US">
              <a:latin typeface="+mn-lt"/>
              <a:ea typeface="+mn-ea"/>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近者奉辞伐罪。(《赤壁之战》)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(4)放在分句的句末,引出原因。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吾妻之美我者,私我也。(《邹忌讽齐王纳谏》)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(十八)之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1.代词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(1)第三人称代词,他、她、它(们)。有时灵活运用于第一人称或第二人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不知将军宽之至此也!(之:我)(《廉颇蔺相如列传》)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(2)指示代词,这,此。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①夫子欲之,吾二臣者皆不欲也。(《季氏将伐颛臾》)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②之二虫又何知!(《逍遥游》)</a:t>
            </a:r>
            <a:endParaRPr lang="zh-CN" altLang="en-US">
              <a:latin typeface="+mn-lt"/>
              <a:ea typeface="+mn-ea"/>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2.助词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(1)相当于现代汉语的“的”,放在定语和中心语之间。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虎兕出于柙,龟玉毁于椟中,是谁之过与?(《季氏将伐颛臾》)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(2)放在主语和谓语之间,取消句子的独立性。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客之美我者,欲有求于我也。(《邹忌讽齐王纳谏》)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(3)放在倒置的动(介)宾短语之间,作为宾语提前的标志。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句读之不知,惑之不解,或师焉,或不焉。(《师说》)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(4)放在倒置的定语与中心语之间,作为定语后置的标志。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蚓无爪牙之利,筋骨之强。(《劝学》)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(5)用在时间词或动词(多为不及物动词)后面,凑足音节,没有实在意义。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余扃牖而居,久之,能以足音辨人。(《项脊轩志》)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3.动词,到</a:t>
            </a:r>
            <a:r>
              <a:rPr lang="zh-CN" altLang="en-US"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①胡为乎遑遑欲何之?(《归去来兮辞》)     ②奚以之九万里而南为?(《逍遥游》</a:t>
            </a:r>
            <a:endParaRPr lang="zh-CN" altLang="en-US" dirty="0">
              <a:latin typeface="+mn-lt"/>
              <a:ea typeface="+mn-ea"/>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常见双音节古今异义词(130个)</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1.卑鄙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古义:卑,指出身低微;鄙,见识浅薄。常用作谦词。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今义:品质恶劣。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先帝不以臣卑鄙,猥自枉屈,三顾臣于草庐之中。(《出师表》)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2.北面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古义:面朝北(称臣)。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今义:四个主要方向之一。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何不按兵束甲,北面而事之!(《赤壁之战》)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3.便利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古义:便,就;利,吉利。</a:t>
            </a:r>
            <a:endParaRPr lang="zh-CN" altLang="en-US">
              <a:latin typeface="+mn-lt"/>
              <a:ea typeface="+mn-ea"/>
            </a:endParaRPr>
          </a:p>
        </p:txBody>
      </p:sp>
      <p:pic>
        <p:nvPicPr>
          <p:cNvPr id="614402" name="图片 3" descr="textimage111.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今义:使用方便,容易达到目的。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便利此月内,六合正相应。(《孔雀东南飞》)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4.便宜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古义:①有利和应该做的事。②方便。读biàn yí。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今义:物品价格低。读pián yi。</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①释之既朝毕,因前言便宜事。(《史记·张释之列传》)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②我带了外甥女过去,倒也便宜。(《林黛玉进贾府》)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5.博学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古义:广泛地学习。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今义:学问广博精深。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君子博学而日参省乎己,则知明而行无过矣。(《劝学》)</a:t>
            </a:r>
            <a:endParaRPr lang="zh-CN" altLang="en-US">
              <a:latin typeface="+mn-lt"/>
              <a:ea typeface="+mn-ea"/>
            </a:endParaRP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6.不避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古义:不次于,不少于。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今义:不躲开。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今海内为一,土地人民之众不避汤、禹。(《论贵粟疏》)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7.不过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古义:不超过。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今义:转折连词。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今以实校之,彼所将中国人不过十五六万,且已久疲。(《赤壁之战》)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8.不好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古义:不美。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今义:坏。</a:t>
            </a:r>
            <a:endParaRPr lang="zh-CN" altLang="en-US">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”金人来索太上、帝后、诸王、妃主,傅留太子不遣。密谋匿之民间,别求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状类宦者二人杀之,并斩十数死囚,持首送之,绐金人曰:“宦者欲窃太子出,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都人争斗杀之,误伤太子。因帅兵讨定,斩其为乱者以献。苟不已,则以死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继之。”越五日,无肯承其事者。傅曰:“吾为太子傅,当同生死。</a:t>
            </a:r>
            <a:r>
              <a:rPr lang="zh-CN" altLang="en-US" sz="2012" u="sng" kern="0" dirty="0">
                <a:solidFill>
                  <a:srgbClr val="000000"/>
                </a:solidFill>
                <a:latin typeface="Times New Roman" pitchFamily="65" charset="-122"/>
                <a:ea typeface="宋体" pitchFamily="65" charset="-122"/>
              </a:rPr>
              <a:t>金人虽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不吾索,吾当与之俱行,求见二酋面责之,庶或万一可济。</a:t>
            </a:r>
            <a:r>
              <a:rPr lang="zh-CN" altLang="en-US" sz="2012" kern="0" dirty="0">
                <a:solidFill>
                  <a:srgbClr val="000000"/>
                </a:solidFill>
                <a:latin typeface="Times New Roman" pitchFamily="65" charset="-122"/>
                <a:ea typeface="宋体" pitchFamily="65" charset="-122"/>
              </a:rPr>
              <a:t>”遂从太子出。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金守门者曰:“所欲得太子,留守何预?”傅曰:“我宋之大臣,且太子傅也,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当死从。”是夕,宿门下;明日,金人召之去。明年二月,死于朔廷。绍兴中,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赠开府仪同三司,谥曰忠定。(节选自《宋史·孙傅传》)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1.下列对文中画线部分的断句,正确的一项是(3分)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A.宣和末/高丽入贡/使者所过/调夫治舟/骚然烦费/傅言/索民力以妨农功/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而于中国无丝毫之益/宰相谓其所论同苏轼/奏贬蕲州安置/</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A.韩文为官清正,关注民众生活。他在湖广,妥善处理九溪土酋与邻境争地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一事;担任南京兵部尚书时,年成歉收,他开仓取粮十六万石,平抑米价。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B.韩文刚正不屈,敢于奏议国事。武宗继位,诸项费用供给不足,他不顾非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议,一再提出自己看法;有关机构冗员渐增,他援引成例,着手压缩编制。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C.韩文疾恶如仇,尽力遏制权幸。宦官刘瑾等每日引诱皇上沉溺于声色狗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马,不理政事,他采用李梦阳的建议,冒死谏诤,打击了刘瑾等的嚣张气焰。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D.韩文刚者易折,饱受政敌陷害。刘瑾以遗失部籍作为罪名,逮捕韩文,释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放后又两次罚米,使他倾家荡产;直到刘瑾被诛后,韩文才复官而后退休。</a:t>
            </a:r>
            <a:endParaRPr lang="zh-CN" altLang="en-US" dirty="0">
              <a:latin typeface="+mn-lt"/>
              <a:ea typeface="+mn-ea"/>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是女子不好,烦大巫妪为入报河伯,得更求好女,后日送之。(《西门豹治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9.不行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古义:不去,没有成行。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今义:不可以;不好;不中用。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王不行,示赵弱且怯也。(《廉颇蔺相如列传》)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10.成立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古义:长大成人。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今义:(组织、机构等)开始存在;(理论、意见等)站得住脚。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如此孩提者,又可冀其成立邪?(《祭十二郎文》)</a:t>
            </a:r>
            <a:endParaRPr lang="zh-CN" altLang="en-US" dirty="0">
              <a:latin typeface="+mn-lt"/>
              <a:ea typeface="+mn-ea"/>
            </a:endParaRPr>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11.初一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古义:刚刚开始。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今义:农历每月的第一天。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初一交战,操军不利。(《赤壁之战》)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12.春秋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古义:①年龄。②一年。③书名。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今义:①春季、秋季。②时代名称。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①春秋三十有三。(《谭嗣同》)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②蟪蛄不知春秋。(《逍遥游》)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③文王拘而演《周易》;仲尼厄而作《春秋》。(《报任安书》)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13.从而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古义:从,跟随;而,而且。</a:t>
            </a:r>
            <a:endParaRPr lang="zh-CN" altLang="en-US" dirty="0">
              <a:latin typeface="+mn-lt"/>
              <a:ea typeface="+mn-ea"/>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生乎吾前,其闻道也固先乎吾,吾从而师之。(《师说》)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14.大风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古义:麻风病。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今义:大的风。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可以已大风。(《捕蛇者说》)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15.地方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古义:①当地的事。②土地方圆。③大地的形状是方的。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今义:①泛指空间的一部分。②民间。③地区。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①在外监司牧守,亦皆贪鄙成风,不以地方为意。(《方腊起义》)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②割据江东,地方数千里。(《赤壁之战》)</a:t>
            </a:r>
            <a:endParaRPr lang="zh-CN" altLang="en-US">
              <a:latin typeface="+mn-lt"/>
              <a:ea typeface="+mn-ea"/>
            </a:endParaRP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③天圆地方。(《淮南子·天文训》)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古义:①扭转形势。②书信往返。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今义:重复。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重念蒙君实视遇厚,于反复不宜卤莽,故今具道所以。(《答司马谏议书》)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17.方面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古义:方向。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今义:相对或并列的几个人或几个事物之一。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寻其方面,乃知震之所在。(《张衡传》)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18.放心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古义:放纵散漫的心思。</a:t>
            </a:r>
            <a:endParaRPr lang="zh-CN" altLang="en-US">
              <a:latin typeface="+mn-lt"/>
              <a:ea typeface="+mn-ea"/>
            </a:endParaRP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今义:心情安定,没有忧虑和牵挂。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孟子论“求放心”,而并称曰“学问之道”。(《问说》)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19.非常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古义:①意外事故(名词)。②不同寻常的(形容词)。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今义:很、大(副词)。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①所以遣将守关者,备他盗之出入与非常也。(《鸿门宴》)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②世之奇伟、瑰怪、非常之观,常在于险远。(《游褒禅山记》)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20.风流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古义:①杰出、英俊。②繁华的景象,流风余韵。③学问才华,雍容的风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今义:生活浪漫放荡;男女关系不正当。</a:t>
            </a:r>
            <a:endParaRPr lang="zh-CN" altLang="en-US">
              <a:latin typeface="+mn-lt"/>
              <a:ea typeface="+mn-ea"/>
            </a:endParaRPr>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①大江东去,浪淘尽,千古风流人物。(《念奴娇·赤壁怀古》)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②风流总被雨打风吹去。(《永遇乐·京口北固亭怀古》)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③摇落深知宋玉悲,风流儒雅亦吾师。(《咏怀古迹》)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21.逢迎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古义:迎接。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今义:奉承、拍马。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新妇识马声,蹑履相逢迎。(《孔雀东南飞》)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22.夫人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古义:那个人。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今义:尊称一般人的妻子。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微夫人之力不及此。(《烛之武退秦师》)</a:t>
            </a:r>
            <a:endParaRPr lang="zh-CN" altLang="en-US">
              <a:latin typeface="+mn-lt"/>
              <a:ea typeface="+mn-ea"/>
            </a:endParaRPr>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23.改错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古义:改变措施。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今义:改正错误。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固时俗之工巧兮,偭规矩而改错。(《离骚》)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24.感激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古义:感,感动;激,奋激。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今义:感谢。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由是感激,遂许先帝以驱驰。(《出师表》)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25.根本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古义:树根。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今义:事物最重要的部分。</a:t>
            </a:r>
            <a:endParaRPr lang="zh-CN" altLang="en-US">
              <a:latin typeface="+mn-lt"/>
              <a:ea typeface="+mn-ea"/>
            </a:endParaRPr>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臣闻求木之长者,必固其根本。(《谏太宗十思疏》)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26.更衣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古义:上厕所的委婉说法。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今义:换衣服。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权起更衣,肃追于宇下。(《赤壁之战》)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27.供养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古义:名词,供人享用的东西。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今义:动词,供给长辈或年长的人生活所需。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事力劳而供养薄。(《五蠹》)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28.孤立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古义:孤零零的一个人。</a:t>
            </a:r>
            <a:endParaRPr lang="zh-CN" altLang="en-US">
              <a:latin typeface="+mn-lt"/>
              <a:ea typeface="+mn-ea"/>
            </a:endParaRPr>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今义:同其他事物不相联系;不能得到同情和援助。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今仆不幸,早失父母,无兄弟之亲,独身孤立。(《报任安书》)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29.故事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古义:①先例,旧事。②故,所以;事,事情。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今义:真实的或虚构的有人物有情节的事情。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①苟以天下之大,下而从六国破亡之故事,是又在六国下矣。(《六国论》)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②故事因于世,而备适于事。(《五蠹》)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30.果然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古义:饱足的样子。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今义:表示事实与所说所料相符。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适莽苍者,三餐而反,腹犹果然。(《逍遥游》)</a:t>
            </a:r>
            <a:endParaRPr lang="zh-CN" altLang="en-US">
              <a:latin typeface="+mn-lt"/>
              <a:ea typeface="+mn-ea"/>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31.豪杰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古义:①有声望、地位的人。②英雄人物。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今义:才能出众的人。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①号令召三老、豪杰与皆来会计事。(《陈涉世家》)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②举天下之豪杰,莫能与之争。(《伶官传序》)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32.何苦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古义:哪怕,怕什么;怎怕。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今义:不值得做,犯不着。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而山不加增,何苦而不平?(《愚公移山》)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33.横行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古义:纵横驰骋。</a:t>
            </a:r>
            <a:endParaRPr lang="zh-CN" altLang="en-US">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(1)淳安公主赐田三百顷,复欲夺任丘民业,文力争乃止。(5分)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(2)即偕诸大臣伏阙上疏,疏入,帝惊泣不食,瑾等大惧。(5分)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著:登记。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应在“刘瑾等八人号‘八虎’”后停顿,排除A、B;“文每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退朝”与“对僚属语及”间应停顿,排除D。</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“着手压缩编制”不正确,韩文是户部尚书,只能呈上奏章,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“力请裁汰”,而没有权力压缩编制。</a:t>
            </a:r>
            <a:endParaRPr lang="zh-CN" altLang="en-US" dirty="0">
              <a:latin typeface="+mn-lt"/>
              <a:ea typeface="+mn-ea"/>
            </a:endParaRPr>
          </a:p>
        </p:txBody>
      </p:sp>
      <p:pic>
        <p:nvPicPr>
          <p:cNvPr id="68610" name="图片 3" descr="textimage17.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68611" name="图片 4" descr="textimage18.jpeg"/>
          <p:cNvPicPr>
            <a:picLocks noChangeAspect="1"/>
          </p:cNvPicPr>
          <p:nvPr/>
        </p:nvPicPr>
        <p:blipFill>
          <a:blip r:embed="rId3"/>
          <a:srcRect/>
          <a:stretch>
            <a:fillRect/>
          </a:stretch>
        </p:blipFill>
        <p:spPr bwMode="auto">
          <a:xfrm>
            <a:off x="735013" y="3597275"/>
            <a:ext cx="180975" cy="190500"/>
          </a:xfrm>
          <a:prstGeom prst="rect">
            <a:avLst/>
          </a:prstGeom>
          <a:noFill/>
          <a:ln w="9525">
            <a:noFill/>
            <a:miter lim="800000"/>
            <a:headEnd/>
            <a:tailEnd/>
          </a:ln>
        </p:spPr>
      </p:pic>
      <p:pic>
        <p:nvPicPr>
          <p:cNvPr id="68612" name="图片 5" descr="textimage19.jpeg"/>
          <p:cNvPicPr>
            <a:picLocks noChangeAspect="1"/>
          </p:cNvPicPr>
          <p:nvPr/>
        </p:nvPicPr>
        <p:blipFill>
          <a:blip r:embed="rId3"/>
          <a:srcRect/>
          <a:stretch>
            <a:fillRect/>
          </a:stretch>
        </p:blipFill>
        <p:spPr bwMode="auto">
          <a:xfrm>
            <a:off x="735013" y="4527550"/>
            <a:ext cx="180975" cy="190500"/>
          </a:xfrm>
          <a:prstGeom prst="rect">
            <a:avLst/>
          </a:prstGeom>
          <a:noFill/>
          <a:ln w="9525">
            <a:noFill/>
            <a:miter lim="800000"/>
            <a:headEnd/>
            <a:tailEnd/>
          </a:ln>
        </p:spPr>
      </p:pic>
      <p:sp>
        <p:nvSpPr>
          <p:cNvPr id="7" name="矩形 6"/>
          <p:cNvSpPr/>
          <p:nvPr/>
        </p:nvSpPr>
        <p:spPr>
          <a:xfrm>
            <a:off x="0" y="2540000"/>
            <a:ext cx="9144000" cy="3024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今义:行动蛮横;依仗权势做坏事。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当横行天下,为汉家除残去秽。(《赤壁之战》)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34.会计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古义:会,聚会;计,商议。读huì jì。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今义:管理财务计算的人。读kuài jì。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号令召三老、豪杰与皆来会计事。(《陈涉世家》)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35.婚姻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古义:儿女亲家。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今义:结婚的事;因结婚而产生的夫妻关系。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奉卮酒为寿,约为婚姻。(《鸿门宴》)</a:t>
            </a:r>
            <a:endParaRPr lang="zh-CN" altLang="en-US" dirty="0">
              <a:latin typeface="+mn-lt"/>
              <a:ea typeface="+mn-ea"/>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36.活人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古义:养活人。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今义:活着的人。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丽土之毛,足以活人者多矣。(《甘薯疏序》)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37.即使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古义:即,就;使,让,叫。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今义:表假设性让步连词。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即使吏卒共抱大巫妪投之河中。(《西门豹治邺》)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38.几何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古义:多少日子。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今义:数学的一个分支。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死而有知,其几何离?(《祭十二郎文》)</a:t>
            </a:r>
            <a:endParaRPr lang="zh-CN" altLang="en-US" dirty="0">
              <a:latin typeface="+mn-lt"/>
              <a:ea typeface="+mn-ea"/>
            </a:endParaRPr>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39.假借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古义:宽容,原谅。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今义:利用某种名义、力量等来达到目的。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愿大王少假借之,使毕使于前。(《荆轲刺秦王》)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40.交通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古义:①勾结。②互相通连。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今义:运输事业。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①因其富厚,交通王侯。(《论贵粟疏》)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②枝枝相覆盖,叶叶相交通。(《孔雀东南飞》)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41.结束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古义:整装。</a:t>
            </a:r>
            <a:endParaRPr lang="zh-CN" altLang="en-US">
              <a:latin typeface="+mn-lt"/>
              <a:ea typeface="+mn-ea"/>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今义:事情做完,一个过程的完结。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婉贞于是集诸少年结束而出。(《冯婉贞》)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42.鞠躬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古义:①弯着身子。②恭敬地、谨慎地。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今义:行礼。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①我鞠躬不敢息。(《中山狼传》)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②臣鞠躬尽瘁,死而后已。(《后出师表》)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43.具体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古义:具,具备;体,形体。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今义:明确,不抽象,细致。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亦雁荡具体而微者。(《雁荡山》)</a:t>
            </a:r>
            <a:endParaRPr lang="zh-CN" altLang="en-US">
              <a:latin typeface="+mn-lt"/>
              <a:ea typeface="+mn-ea"/>
            </a:endParaRPr>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44.绝境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古义:与外界隔绝之地。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今义:没有出路的境地。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先世避秦时乱,率妻子邑人来此绝境,不复出焉。(《桃花源记》)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45.可怜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古义:①可爱。②值得同情。③可惜。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今义:值得怜悯。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①可怜体无比,阿母为汝求。(《孔雀东南飞》)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②可怜身上衣正单,心忧炭贱愿天寒。(《卖炭翁》)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③楚人一炬,可怜焦土!(《阿房宫赋》)</a:t>
            </a:r>
            <a:endParaRPr lang="zh-CN" altLang="en-US" dirty="0">
              <a:latin typeface="+mn-lt"/>
              <a:ea typeface="+mn-ea"/>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46.可以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古义:可,可以;以,凭,靠。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今义:能够。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可以一战。(《曹刿论战》)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47.口舌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古义:口和舌,代指语言。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今义:由说话引起的是非、争吵。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国事至此,予不得爱身;意北亦尚可以口舌动也。(《&lt;指南录&gt;后序》)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48.空中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古义:中间是空的。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今义:天空中。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有大石当中流,可坐百人,空中而多窍。(《石钟山记》)</a:t>
            </a:r>
            <a:endParaRPr lang="zh-CN" altLang="en-US" dirty="0">
              <a:latin typeface="+mn-lt"/>
              <a:ea typeface="+mn-ea"/>
            </a:endParaRPr>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49.空文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古义:文章。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今义:说空话的文章;有名无实的规章条文。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退而论书策,以舒其愤,思垂空文以自见。(《报任安书》)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50.来信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古义:来送信的人,信使。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今义:寄来或送来的信件。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自可断来信,徐徐更谓之。(《孔雀东南飞》)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51.牢笼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古义:包罗,概括。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今义:关鸟兽的地方;骗人的圈套;束缚,束缚人的事物。</a:t>
            </a:r>
            <a:endParaRPr lang="zh-CN" altLang="en-US">
              <a:latin typeface="+mn-lt"/>
              <a:ea typeface="+mn-ea"/>
            </a:endParaRPr>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漱涤万物,牢笼百态,而无所避之。(《愚溪诗序》)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52.老大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古义:年龄大。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今义:排行第一的人;泛指船夫。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门前冷落鞍马稀,老大嫁作商人妇。(《琵琶行》)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53.烈士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古义:烈,有节操有抱负;士,一般指男子。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今义:为革命而牺牲的人。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烈士暮年,壮心不已。(《龟虽寿》)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54.美人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古义:①歌伎,宫妃。②理想的人,所怀念的人。</a:t>
            </a:r>
            <a:endParaRPr lang="zh-CN" altLang="en-US">
              <a:latin typeface="+mn-lt"/>
              <a:ea typeface="+mn-ea"/>
            </a:endParaRPr>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今义:美貌女子。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①秦王大喜,传以示美人及左右。(《廉颇蔺相如列传》)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②望美人兮天一方。(《赤壁赋》)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55.明年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古义:第二年。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今义:今年的下一年。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明年复攻赵,杀二万人。(《廉颇蔺相如列传》)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56.模拟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古义:想象,揣摩。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今义:模仿。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巾短情长,所未尽者,尚有万千,汝可以模拟得之。(《与妻书》)</a:t>
            </a:r>
            <a:endParaRPr lang="zh-CN" altLang="en-US">
              <a:latin typeface="+mn-lt"/>
              <a:ea typeface="+mn-ea"/>
            </a:endParaRP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57.南面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古义:面南而坐(称帝)。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今义:南边。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不然,擅齐之强,得一士焉,宜可以南面而制秦。(《读&lt;孟尝君传&gt;》)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58.妻子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古义:妻和子女。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今义:爱人(女方)。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子布、元表诸人各顾妻子。(《赤壁之战》)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59.其实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古义:①它的果实。②那实际情况。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今义:实际上(副词)。</a:t>
            </a:r>
            <a:endParaRPr lang="zh-CN" altLang="en-US">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(1)淳安公主受赐田地有三百顷,又想强夺任丘民众的产业,因韩</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文尽力相争才停止。(译出大意给3分;“民业”“乃”两处,每译对一处给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(2)当即与各位大臣一道拜伏宫阙上奏,奏章呈进,皇帝惊哭不食,刘瑾等人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大为恐惧。(译出大意给3分;“偕”“疏入”两处,每译对一处给1分)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(1)民业:民众的产业。乃:才。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(2)偕:一道。疏入:奏章呈进。</a:t>
            </a:r>
            <a:endParaRPr lang="zh-CN" altLang="en-US" dirty="0">
              <a:latin typeface="+mn-lt"/>
              <a:ea typeface="+mn-ea"/>
            </a:endParaRPr>
          </a:p>
        </p:txBody>
      </p:sp>
      <p:pic>
        <p:nvPicPr>
          <p:cNvPr id="70658" name="图片 3" descr="textimage21.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pic>
        <p:nvPicPr>
          <p:cNvPr id="70659" name="图片 6" descr="textimage20.jpeg"/>
          <p:cNvPicPr>
            <a:picLocks noChangeAspect="1"/>
          </p:cNvPicPr>
          <p:nvPr/>
        </p:nvPicPr>
        <p:blipFill>
          <a:blip r:embed="rId3"/>
          <a:srcRect/>
          <a:stretch>
            <a:fillRect/>
          </a:stretch>
        </p:blipFill>
        <p:spPr bwMode="auto">
          <a:xfrm>
            <a:off x="733425" y="1276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①叶徒相似,其实味不同。(《晏子使楚》)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②操虽托名汉相,其实汉贼也。(《赤壁之战》)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60.前进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古义:前,走上前去;进,奉献。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今义:向前行进,思想进步。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于是相如前进缶,因跪请秦王。(《廉颇蔺相如列传》)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61.亲戚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古义:指父母兄弟,统指家里亲人。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今义:旁系亲属。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臣所以去亲戚而事君者,徒慕君之高义也。(《廉颇蔺相如列传》)</a:t>
            </a:r>
            <a:endParaRPr lang="zh-CN" altLang="en-US" dirty="0">
              <a:latin typeface="+mn-lt"/>
              <a:ea typeface="+mn-ea"/>
            </a:endParaRPr>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62.勤恳</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古义:殷勤恳切。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今义:勤劳而踏实。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意气勤勤恳恳,若望仆不相师。(《报任安书》)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63.秋天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古义:秋季的天空。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今义:四季之一,秋季。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俄顷风定云墨色,秋天漠漠向昏黑。(《茅屋为秋风所破歌》)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64.去就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古义:舍生就义。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今义:担任或不担任职务。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仆虽怯懦,欲苟活,亦颇识去就之分矣。(《报任安书》)</a:t>
            </a:r>
            <a:endParaRPr lang="zh-CN" altLang="en-US" dirty="0">
              <a:latin typeface="+mn-lt"/>
              <a:ea typeface="+mn-ea"/>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65.然而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古义:这样,可是(却)。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今义:表示转折的连词。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黎民不饥不寒,然而不王者,未之有也。(《寡人之于国也》)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66.人情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古义:①人的常情。②人心,世情。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今义:应酬送礼,情面,情谊。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①人情一日不再食则饥,终岁不制衣则寒。(《论贵粟疏》)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②必非天下之人情所欲居也。(《原君》)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67.人物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古义:人和货物。</a:t>
            </a:r>
            <a:endParaRPr lang="zh-CN" altLang="en-US">
              <a:latin typeface="+mn-lt"/>
              <a:ea typeface="+mn-ea"/>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今义:在某方面有代表性或具有突出特点的人。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极技巧,通鱼盐,则人物归之。(《货殖列传序》)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68.肉食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古义:居高位、享厚禄的人。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今义:肉类食物。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肉食者谋之,又何间焉?(《曹刿论战》)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69.孺子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古义:年轻人。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今义:小孩子。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国之孺子之游者,无不饣甫也,无不歠也。(《勾践灭吴》)</a:t>
            </a:r>
            <a:endParaRPr lang="zh-CN" altLang="en-US" dirty="0">
              <a:latin typeface="+mn-lt"/>
              <a:ea typeface="+mn-ea"/>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70.扫除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古义:打扫台阶。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今义:清除肮脏的东西;除去有碍前进的事物。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今以亏形为扫除之隶。(《报任安书》)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71.山东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古义:①指战国时秦国崤山、函谷关以东之楚、赵、韩、魏、燕、齐六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国。②泛指太行山以东地区。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今义:山东省。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①山东豪俊遂并起而亡秦族矣。(《过秦论》)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②晋兵先下山东。(《史记·晋世家》)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72.伤心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古义:心灵受到损伤。</a:t>
            </a:r>
            <a:endParaRPr lang="zh-CN" altLang="en-US" dirty="0">
              <a:latin typeface="+mn-lt"/>
              <a:ea typeface="+mn-ea"/>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75.师徒</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今义:内心痛苦。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故祸莫憯于欲利,悲莫痛于伤心。(《报任安书》)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73.稍稍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古义:渐渐地,慢慢地。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今义:稍微。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邑人奇之,稍稍宾客其父。(《伤仲永》)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74.审问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古义:详细地询问。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今义:审讯。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所谓交相问难,审问而明辨之也。(《问说》)</a:t>
            </a: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古义:指军队。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今义:师父徒弟。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寡君之师徒不足以辱君矣。(《勾践灭吴》)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76.使者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古义:送信的人。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今义:奉使命办事的人。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东野与吾书,乃问使者。(《祭十二郎文》)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77.是非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古义:这不是。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今义:①事理的正确与错误。②口舌。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是非贿得之。(《记王忠肃公翱事》)</a:t>
            </a:r>
            <a:endParaRPr lang="zh-CN" altLang="en-US">
              <a:latin typeface="+mn-lt"/>
              <a:ea typeface="+mn-ea"/>
            </a:endParaRPr>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78.首领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古义:指头颅。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今义:本指头和脖子,现多借指某些集团的领导人。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不然,令五人者保其首领以老于户牖之下,则尽其天年。(《五人墓碑记》)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79.束手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古义:捆起手来,意思是投降。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今义:没办法。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近者奉辞伐罪,旌麾南指,刘琮束手。(《赤壁之战》)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80.树立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古义:做出的业绩和从事的职业。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今义:建立(多用于抽象的好事情)。</a:t>
            </a:r>
            <a:endParaRPr lang="zh-CN" altLang="en-US">
              <a:latin typeface="+mn-lt"/>
              <a:ea typeface="+mn-ea"/>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何也?素所自树立使然也。(《报任安书》)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81.虽然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古义:虽,尽管;然,如此。尽管如此或虽说如此。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今义:用于让步复句的关联词。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虽然,董、聂不足道也。(《谭嗣同》)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82.所以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古义:①缘故(名词)。②表原因的虚词。③用来,靠它来。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今义:表示因果关系的关联词。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①余叩所以。(《狱中杂记》)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②臣所以去亲戚而事君者,徒慕君之高义也。(《廉颇蔺相如列传》)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③师者,所以传道受业解惑也。(《师说》)</a:t>
            </a:r>
            <a:endParaRPr lang="zh-CN" altLang="en-US">
              <a:latin typeface="+mn-lt"/>
              <a:ea typeface="+mn-ea"/>
            </a:endParaRPr>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83.条理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古义:指具体措施、办法。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今义:思想、言语、文字的层次;生活、工作的秩序。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因相与言救上之条理甚详。(《谭嗣同》)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84.童子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古义:童生。科举时代,读书人没有考中秀才之前均称童生。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今义:男孩儿,儿童。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邑有成名者,操童子业。(《促织》)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85.同志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古义:志同道合的人。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今义:革命群众的互称。</a:t>
            </a:r>
            <a:endParaRPr lang="zh-CN" altLang="en-US">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韩文,字贯道,成化二年考取进士,被授予工科给事中一职。出任湖广右参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议。有一个朝中权贵督察太和山,贪污公费。韩文竭力阻止他,用其财政盈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余换取一万石小米,准备用来救济借贷。九溪当地的酋长和邻境因争土地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相互攻打,韩文前往晓谕,双方都称服。弘治十六年被授予南京兵部尚书。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当年粮食歉收,米价飞涨。韩文请求先发三个月军饷,户部感到为难,韩文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说:“救灾荒如同救火,若有罪,我自愿承担它。”他打开粮仓发放粮食十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六万石,米价最终平定下来。第二年被授予户部尚书。韩文稳重平和,平时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谦卑,但面对大事,刚毅果断,从不屈服。武宗登上皇位后,赏赐和修墓、大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婚等费用,需要白银一百八十多万两,国库供应不起。韩文请求先打开承运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库,皇帝下诏不允许这样做。</a:t>
            </a:r>
            <a:endParaRPr lang="zh-CN" altLang="en-US" dirty="0">
              <a:latin typeface="+mn-lt"/>
              <a:ea typeface="+mn-ea"/>
            </a:endParaRPr>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同志者或不远千里而致。(《甘薯疏序》)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86.痛心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古义:在内心痛恨。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今义:极端伤心。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吴之民方痛心焉。(《五人墓碑记》)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87.突出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古义:突然出击。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今义:超过一般。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银瓶乍破水浆迸,铁骑突出刀枪鸣。(《琵琶行》)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88.往往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古义:处处。</a:t>
            </a:r>
            <a:endParaRPr lang="zh-CN" altLang="en-US">
              <a:latin typeface="+mn-lt"/>
              <a:ea typeface="+mn-ea"/>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今义:常常。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旦日,卒中往往语,皆指目陈胜。(《陈涉世家》)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89.文采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古义:文章。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今义:文学方面的才华。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恨私心有所不尽,鄙陋没世,而文采不表于后世也。(《报任安书》)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90.无赖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古义:①胡作非为。②活泼好玩。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今义:流氓;刁钻泼辣,无理取闹。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①王子晞为尚书,领行营节度使,寓军邠州,纵士卒无赖。(《段太尉逸事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状》)</a:t>
            </a:r>
            <a:endParaRPr lang="zh-CN" altLang="en-US">
              <a:latin typeface="+mn-lt"/>
              <a:ea typeface="+mn-ea"/>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②最喜小儿无赖,溪头卧剥莲蓬。(《清平乐·村居》)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91.无论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古义:更不必说。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今义:表条件关系的关联词。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问今是何世,乃不知有汉,无论魏晋。(《桃花源记》)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92.牺牲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古义:作祭礼的牲畜。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今义:为正义而死。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牺牲玉帛,弗敢加也。(《曹刿论战》)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93.形成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古义:“形”是“形势”;“成”是今天的“形成”。</a:t>
            </a:r>
            <a:endParaRPr lang="zh-CN" altLang="en-US">
              <a:latin typeface="+mn-lt"/>
              <a:ea typeface="+mn-ea"/>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今义:出现某种情形或局面。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如此则荆、吴之势强,鼎足之形成矣。(《赤壁之战》)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94.下车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古义:指官吏初到任。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今义:从车上走下来。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衡下车,治威严,整法度,阴知奸党名姓,一时收禽。(《张衡传》)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95.县官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古义:朝廷。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今义:知县,县令。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县官日有廪稍之供,父母岁有裘葛之遗。(《送东阳马生序》)</a:t>
            </a:r>
            <a:endParaRPr lang="zh-CN" altLang="en-US" dirty="0">
              <a:latin typeface="+mn-lt"/>
              <a:ea typeface="+mn-ea"/>
            </a:endParaRPr>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96.小子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古义:①小孩子(有贬义)。②长辈称晚辈。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今义:北方人称男孩;对青年人的鄙称。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①小子无所畏,何敢助妇语!(《孔雀东南飞》)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②小子识之,苛政猛于虎也。(《苛政猛于虎》)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97.行李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古义:外交使节。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今义:出门所带的包裹、箱子等。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若舍郑以为东道主,行李之往来,共其乏困。(《烛之武退秦师》)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98.行人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古义:出外当兵的人。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今义:在路上走的人。</a:t>
            </a:r>
            <a:endParaRPr lang="zh-CN" altLang="en-US" dirty="0">
              <a:latin typeface="+mn-lt"/>
              <a:ea typeface="+mn-ea"/>
            </a:endParaRPr>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行人驻足听,寡妇起彷徨。(《孔雀东南飞》)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99.形容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古义:形体容貌。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今义:对事物的形象或性质加以描述。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屈原至于江滨,被发行吟泽畔,颜色憔悴,形容枯槁。(《屈原列传》)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100.行为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古义:行,品行;为,做。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今义:举动。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吾社之行为士先者,为之声义。(《五人墓碑记》)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101.宣言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古义:公开扬言。</a:t>
            </a:r>
            <a:endParaRPr lang="zh-CN" altLang="en-US">
              <a:latin typeface="+mn-lt"/>
              <a:ea typeface="+mn-ea"/>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今义:表示政见的公告。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宣言曰:“我见相如,必辱之。”(《廉颇蔺相如列传》)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102.学者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古义:求学的人,读书人。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今义:有专门学问的人。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古之学者必有师。(《师说》)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103.窈窕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古义:幽深曲折的样子。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今义:女子文静而美好。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既窈窕以寻壑,亦崎岖而经丘。(《归去来兮辞》)</a:t>
            </a:r>
            <a:endParaRPr lang="zh-CN" altLang="en-US" dirty="0">
              <a:latin typeface="+mn-lt"/>
              <a:ea typeface="+mn-ea"/>
            </a:endParaRPr>
          </a:p>
        </p:txBody>
      </p:sp>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104.有意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古义:①愿意。②有某种打算。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今义:①有做某事的愿望。②指男女间有爱慕之心。③故意。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①先生不羞,乃有意欲为文收责于薛乎?(《冯谖客孟尝君》)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②将军岂有意乎?(《荆轲刺秦王》)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105.鱼肉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古义:鱼和肉,意为被欺凌的对象(名词)。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今义:鱼的肉。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如今人方为刀俎,我为鱼肉。(《鸿门宴》)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106.于是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古义:在此。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今义:承接连词。</a:t>
            </a:r>
            <a:endParaRPr lang="zh-CN" altLang="en-US" dirty="0">
              <a:latin typeface="+mn-lt"/>
              <a:ea typeface="+mn-ea"/>
            </a:endParaRPr>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吾祖死于是,吾父死于是。(《捕蛇者说》)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107.颜色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古义:脸上的神色。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今义:颜料或染料;色彩。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断头置城上,颜色不少变。(《五人墓碑记》)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108.意气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古义:意思和语气。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今义:①意志和气概。②志趣和性格。③由于主观和偏激而产生的情绪。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意气勤勤恳恳,若望仆不相师。(《报任安书》)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109.因而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古义:趁此。</a:t>
            </a:r>
            <a:endParaRPr lang="zh-CN" altLang="en-US">
              <a:latin typeface="+mn-lt"/>
              <a:ea typeface="+mn-ea"/>
            </a:endParaRPr>
          </a:p>
        </p:txBody>
      </p:sp>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今义:表示结果的连词。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不如因而厚遇之,使归赵。(《廉颇蔺相如列传》)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110.因为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古义:①依照(这些)来做。②因,于是;为,写作。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今义:连词,表示原因或理由。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①论世之事,因为之备。(《五蠹》)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②因为长句,歌以赠之。(《琵琶行》)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111.殷勤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古义:关切,问候。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今义:热情,周到。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肃宣权旨,论天下事势,致殷勤之意。(《赤壁之战》)</a:t>
            </a:r>
            <a:endParaRPr lang="zh-CN" altLang="en-US">
              <a:latin typeface="+mn-lt"/>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韩文说:“国库空虚,赏赐除京边军士外,其余分别发放银钞,这样稍微增加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内库及内府的钱,同时借功臣权贵的庄田税,又下令把承运库官员核实积存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的金银,登记在籍,并且去掉不急的费用。”按旧制,监局、仓库官员不超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过二三人,后来渐渐增加,有的仓库达十余人,韩文竭力上疏请求裁员淘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汰。淳安公主受赐田地有三百顷,又想强夺任丘民众的产业,因韩文尽力相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争才停止。韩文掌管国家财政两年,竭力遏制权贵,权贵们非常痛恨他。在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当时青宫旧阉刘瑾等八人,号称“八虎”,他们每天引诱皇帝走狗跑马、放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鹰猎兔、唱歌跳舞、摔跤游戏,致使皇帝不理国事。韩文每次退朝后,就对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下属同僚说起这些,总是止不住落泪。郎中李梦阳进言:“韩公您如果能在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此时率诸位大臣坚持抗争,除去‘八虎’(就)容易了。”韩文捋着胡须,耸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耸肩膀,神情毅然而坚定地说:“好。</a:t>
            </a:r>
            <a:endParaRPr lang="zh-CN" altLang="en-US">
              <a:latin typeface="+mn-lt"/>
              <a:ea typeface="+mn-ea"/>
            </a:endParaRPr>
          </a:p>
        </p:txBody>
      </p:sp>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112.用心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古义:用,因为;心,心思。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今义:读书用功或对事肯动脑筋。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蚓无爪牙之利,筋骨之强,上食埃土,下饮黄泉,用心一也。(《劝学》)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113.约束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古义:盟约。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今义:限制。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秦自缪公以来二十余君,未尝有坚明约束者也。(《廉颇蔺相如列传》)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114.丈人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古义:①老人。②长辈。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今义:岳父。</a:t>
            </a:r>
            <a:endParaRPr lang="zh-CN" altLang="en-US">
              <a:latin typeface="+mn-lt"/>
              <a:ea typeface="+mn-ea"/>
            </a:endParaRP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①愿丈人一言而生。(《中山狼传》)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②汉天子我丈人行也。(《苏武传》)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115.爪牙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古义:得力的武士。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今义:比喻坏人的党羽。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然谋臣与爪牙之士,不可不养而择也。(《勾践灭吴》)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116.振奋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古义:振作精神,张开翅膀。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今义:振作奋发。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遂相腾击,振奋作声。(《促织》)</a:t>
            </a:r>
            <a:endParaRPr lang="zh-CN" altLang="en-US" dirty="0">
              <a:latin typeface="+mn-lt"/>
              <a:ea typeface="+mn-ea"/>
            </a:endParaRPr>
          </a:p>
        </p:txBody>
      </p:sp>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117.整齐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古义:整顿使划一。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今义:有秩序,有条理;外形规整;大小、长短差不多。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其次整齐之,最下者与之争。(《史记·货殖列传》)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118.政治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古义:政,政策法令;治,治理,管理。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今义:政府、政党、社会团体和个人在内政和国际关系方面的活动。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今欲以先王之政,治当世之民,皆守株之类也。(《五蠹》)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119.指示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古义:指出,给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今义:为指导工作而发出的口头或书面意见。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璧有瑕,请指示王。(《廉颇蔺相如列传》)</a:t>
            </a:r>
            <a:endParaRPr lang="zh-CN" altLang="en-US" dirty="0">
              <a:latin typeface="+mn-lt"/>
              <a:ea typeface="+mn-ea"/>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120.智力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古义:智,智谋;力,力量。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今义:理解事物的能力。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且燕赵处秦革灭殆尽之际,可谓智力孤危,战败而亡,诚不得已。(《六国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121.志气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古义:精神。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今义:求上进的决心和勇气。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毛血日益衰,志气日益微。(《祭十二郎文》)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122.致死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古义:拼死命。</a:t>
            </a:r>
            <a:endParaRPr lang="zh-CN" altLang="en-US">
              <a:latin typeface="+mn-lt"/>
              <a:ea typeface="+mn-ea"/>
            </a:endParaRPr>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今义:导致死亡。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有带甲五千人,将以致死。(《勾践灭吴》)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123.至于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古义:①终于达到某种程度。②到达。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今义:表示另提一事的连词。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①至于颠覆,理固宜然。(《六国论》)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②至于幽暗昏惑而无物以相之。(《游褒禅山记》)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124.中国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古义:中原地区。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今义:中华人民共和国。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若能以吴、越之众与中国抗衡,不如早与之绝。(《赤壁之战》)</a:t>
            </a:r>
            <a:endParaRPr lang="zh-CN" altLang="en-US">
              <a:latin typeface="+mn-lt"/>
              <a:ea typeface="+mn-ea"/>
            </a:endParaRPr>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125.中间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古义:中,当中;间,夹杂着。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今义:当中。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中间力拉崩倒之声。(《口技》)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126.自治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古义:自,自然;治,政治稳定,不乱。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今义:对自己的事务行使一定的权力。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重罚不用,而民自治。(《五蠹》)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127.祖父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古义:祖辈和父辈。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今义:父亲的父亲。</a:t>
            </a:r>
            <a:endParaRPr lang="zh-CN" altLang="en-US">
              <a:latin typeface="+mn-lt"/>
              <a:ea typeface="+mn-ea"/>
            </a:endParaRPr>
          </a:p>
        </p:txBody>
      </p:sp>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思厥先祖父,暴霜露,斩荆棘,以有尺寸之地。(《六国论》)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128.自由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古义:自作主张。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今义:不受约束,不受限制。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吾意久怀忿,汝岂得自由!(《孔雀东南飞》)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129.左右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古义:近臣,侍卫人员。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今义:①方位词,左和右两个方位。②动词,控制。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王顾左右而言他。(《孟子·梁惠王下》)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130.作息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古义:偏义复词,偏指“作”。</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今义:工作和休息。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昼夜勤作息,伶俜萦苦辛。(《孔雀东南飞》)</a:t>
            </a:r>
            <a:endParaRPr lang="zh-CN" altLang="en-US" dirty="0">
              <a:latin typeface="+mn-lt"/>
              <a:ea typeface="+mn-ea"/>
            </a:endParaRPr>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常见通假字(65个)</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1.案:通“按”,审察,察看,动词。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召有司案图,指从此以往十五都予赵。(《廉颇蔺相如列传》)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2.罢:通“疲”,疲劳,形容词。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罢夫羸老,易子而咬其骨。(《论积贮疏》)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3.颁:通“斑”,头发花白,形容词。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颁白者不负戴于道路矣。(《寡人之于国也》)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4.板:通“版”,字版,名词。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板印书籍,唐人尚未盛为之。(《活板》)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5.倍:通“背”,背叛,忘记,动词。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愿伯具言臣之不敢倍德也。(《鸿门宴》)</a:t>
            </a:r>
            <a:endParaRPr lang="zh-CN" altLang="en-US">
              <a:latin typeface="+mn-lt"/>
              <a:ea typeface="+mn-ea"/>
            </a:endParaRPr>
          </a:p>
        </p:txBody>
      </p:sp>
      <p:pic>
        <p:nvPicPr>
          <p:cNvPr id="716802" name="图片 3" descr="textimage112.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6.被:①通“披”,穿着,动词。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闻妻言,如被冰雪。(《促织》)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②通“披”,覆盖在肩背上,动词。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屈原至于江滨,被发行吟泽畔。(《屈原列传》)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7.辟:通“避”,躲避,动词。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其北陵,文王之所辟风雨也。(《崤之战》)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8.弊:通“敝”,疲惫,衰败,形容词。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今天下三分,益州疲弊。(《出师表》)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9.不:通“否”,不,副词。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或师焉,或不焉。(《师说》)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10.材:通“才”,才能,名词。</a:t>
            </a:r>
            <a:endParaRPr lang="zh-CN" altLang="en-US">
              <a:latin typeface="+mn-lt"/>
              <a:ea typeface="+mn-ea"/>
            </a:endParaRPr>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食之不能尽其材。(《马说》)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11.裁:通“才”,刚刚,副词。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手裁举,则又超忽而跃。(《促织》)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12.采:通“彩”,彩色,颜色,名词。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成五采,此天子气也。(《鸿门宴》)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13.雠:通“仇”,仇敌,仇人,名词。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及仇雠已灭,天下已定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14.绌:通“黜”,罢免官职,动词。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屈平既绌,其后秦欲伐齐,齐与楚从亲。(《屈原列传》)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15.从:通“纵”,与“横”相对,名词。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合从缔交,相与为一。(《过秦论》)</a:t>
            </a:r>
            <a:endParaRPr lang="zh-CN" altLang="en-US">
              <a:latin typeface="+mn-lt"/>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这样做即使无济于事,我也这把年纪了,死也值得了,不死,也不足以报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国。”当即与各位大臣一道拜伏宫阙上奏,奏章呈进,皇帝惊哭不食,刘瑾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等人大为恐惧。刘瑾非常痛恨韩文,每天派人监视,尽力搜索韩文的过失。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过了一个月,有人给国库进纳假银,于是,刘瑾抓住这事治了韩文的罪。(皇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帝)下诏降韩文一级并免官。刘瑾愤恨难平,又以遗失部籍的罪名,逮捕韩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文下狱。数月后获释,罚一千石米运送到大同。不久又一次罚米,致使韩文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家业荡尽。等刘瑾被诛杀,韩文才恢复官职,后来退休。嘉靖五年韩文去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世,享年八十六岁。</a:t>
            </a:r>
            <a:endParaRPr lang="zh-CN" altLang="en-US" dirty="0">
              <a:latin typeface="+mn-lt"/>
              <a:ea typeface="+mn-ea"/>
            </a:endParaRPr>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16.当:通“挡”,遮挡,动词。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垣墙周庭,以当南日。(《项脊轩志》)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17.得:通“德”,恩惠,名词。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所识穷乏者得我与?(《鱼我所欲也》)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18.而:通“尔”,你,人称代词。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某所,而母立于兹。(《项脊轩志》)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19.反:通“返”,往返,返回,动词。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寒暑易节,始一反焉。(《愚公移山》)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20.奉:通“俸”,俸禄,薪俸,名词。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位尊而无功,奉厚而无劳,而挟重器多也。(《触龙说赵太后》)</a:t>
            </a:r>
            <a:endParaRPr lang="zh-CN" altLang="en-US" dirty="0">
              <a:latin typeface="+mn-lt"/>
              <a:ea typeface="+mn-ea"/>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21.父:通“甫”,古代在男子名字下加的美称。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长乐王回深父,余弟安国平父、安上纯父。(《游褒禅山记》)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22.衡:①通“横”,跟竖、直相对,名词。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有勇力者,聚徒而衡击。(《论积贮疏》)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②通“横”,梗塞,不顺,动词。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困于心衡于虑而后作。(《生于忧患,死于安乐》)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23.还:通“环”,绕,动词。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秦王还柱而走。(《荆轲刺秦王》)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24.惠:通“慧”,聪明,形容词。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甚矣,汝之不惠!(《愚公移山》)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25.疾:通“嫉”,嫉妒,憎恨,动词。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君子疾夫舍曰欲之而必为之辞。(《季氏将伐颛臾》)</a:t>
            </a:r>
            <a:endParaRPr lang="zh-CN" altLang="en-US" dirty="0">
              <a:latin typeface="+mn-lt"/>
              <a:ea typeface="+mn-ea"/>
            </a:endParaRPr>
          </a:p>
        </p:txBody>
      </p:sp>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26.见:①通“现”,暴露,露出来,动词。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图穷而匕首见。(《荆轲刺秦王》)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②通“现”,呈现,露出来,动词。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何时眼前突兀见此屋。(《茅屋为秋风所破歌》)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27.具:①通“俱”,全,都,引申为详细,副词。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此人一一为具言所闻。(《桃花源记》)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②通“俱”,全,皆,副词。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政通人和,百废具兴。(《岳阳楼记》)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28.距:通“拒”,把守,动词。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距关,毋内诸侯。(《鸿门宴》)</a:t>
            </a:r>
            <a:endParaRPr lang="zh-CN" altLang="en-US" dirty="0">
              <a:latin typeface="+mn-lt"/>
              <a:ea typeface="+mn-ea"/>
            </a:endParaRPr>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29.离:通“罹”,遭遇,动词。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离骚者,犹离忧也。(《屈原列传》)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30.列:通“裂”,分裂,动词。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列缺霹雳,丘峦崩摧。(《梦游天姥吟留别》)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31.录:通“碌”,平凡,平庸,形容词。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公等录录,所谓因人成事者也。(《毛遂自荐》)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32.没:通“殁”,死,动词。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孝公既没,惠文、武、昭襄蒙故业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33.莫:①通“暮”,日落的时候,晚上,名词。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至莫夜月明,独与迈乘小舟,至绝壁下。(《石钟山记》)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②通“暮”,日落时,引申为“末”,名词。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莫春者,春服既成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(《子路、曾皙、冉有、公西华侍坐》)</a:t>
            </a:r>
            <a:endParaRPr lang="zh-CN" altLang="en-US" dirty="0">
              <a:latin typeface="+mn-lt"/>
              <a:ea typeface="+mn-ea"/>
            </a:endParaRPr>
          </a:p>
        </p:txBody>
      </p:sp>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34.内:通“纳”,接纳,动词。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距关,毋内诸侯。(《鸿门宴》)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35.女:通“汝”,人称代词。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三岁贯女,莫我肯顾。(《硕鼠》)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36.畔:通“叛”,背叛,离开,动词。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寡助之至,亲戚畔之。(《得道多助,失道寡助》)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37.禽:通“擒”,捕捉,动词。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将军禽操,宜在今日。(《赤壁之战》)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38.取:通“娶”,把女子接过来成亲,动词。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今若遣此妇,终老不复取!(《孔雀东南飞》)</a:t>
            </a:r>
            <a:endParaRPr lang="zh-CN" altLang="en-US" dirty="0">
              <a:latin typeface="+mn-lt"/>
              <a:ea typeface="+mn-ea"/>
            </a:endParaRPr>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39.生:通“性”,资质,禀赋,名词。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君子生非异也,善假于物也。(《劝学》)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40.识:通“志”,记住,动词。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默而识之,学而不厌。(《论语·述而》)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41.食:通“饲”,喂,动词。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食马者不知其能千里而食也。(《马说》)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42.受:通“授”,传授,动词。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师者,所以传道受业解惑也。(《师说》)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43.孰:通“熟”,仔细,形容词。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唯大王与群臣孰计议之。(《廉颇蔺相如列传》)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44.说:通“悦”,高兴,愉快,形容词。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秦王必说见臣,臣乃得有以报太子。(《荆轲刺秦王》)</a:t>
            </a:r>
            <a:endParaRPr lang="zh-CN" altLang="en-US" dirty="0">
              <a:latin typeface="+mn-lt"/>
              <a:ea typeface="+mn-ea"/>
            </a:endParaRPr>
          </a:p>
        </p:txBody>
      </p:sp>
    </p:spTree>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45.汤:通“烫”,用热水焐,动词。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疾在腠理,汤熨之所及也。(《扁鹊见蔡桓公》)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46.帖:通“贴”,黏附,动词。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对镜帖花黄。(《木兰诗》)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47.亡:通“无”,没有,副词。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河曲智叟亡以应。(《愚公移山》)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48.文:通“纹”,纹路,纹理,名词。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不以木为之者,文理有疏密。(《活板》)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49.无:通“毋”,不要,副词。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孟尝君使人给其食用,无使乏。(《冯谖客孟尝君》)</a:t>
            </a:r>
            <a:endParaRPr lang="zh-CN" altLang="en-US" dirty="0">
              <a:latin typeface="+mn-lt"/>
              <a:ea typeface="+mn-ea"/>
            </a:endParaRPr>
          </a:p>
        </p:txBody>
      </p:sp>
    </p:spTree>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50.销:通“消”,消散,动词。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云销雨霁,彩彻区明。(《滕王阁序》)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51.县:通“悬”,挂着,动词。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胡瞻尔庭有县貆兮?(《伐檀》)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52.邪:通“耶”,吗,疑问语气词。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其真无马邪?(《马说》)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53.羞:通“馐”,食物,名词。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玉盘珍羞直万钱。(《行路难》)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54.要:通“邀”,邀请,动词。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张良出,要项伯。(《鸿门宴》)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55.耶:通“爷”,父亲,名词。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耶娘妻子走相送,尘埃不见咸阳桥。(《兵车行》)</a:t>
            </a:r>
            <a:endParaRPr lang="zh-CN" altLang="en-US" dirty="0">
              <a:latin typeface="+mn-lt"/>
              <a:ea typeface="+mn-ea"/>
            </a:endParaRPr>
          </a:p>
        </p:txBody>
      </p:sp>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56.翼:通“翌”,明天,名词。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翼日进宰。(《促织》)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57.有:①通“又”,用于整数与零数之间,副词。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尔来二十有一年矣。(《出师表》)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②通“又”,再,副词。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虽有槁暴,不复挺者,车柔使之然也。(《劝学》)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58.蚤:通“早”,在先,还没到时候,形容词。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旦日不可不蚤自来谢项王。(《鸿门宴》)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59.振:①通“震”,威吓,动词。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虽董之以严刑,振之以威怒</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(《谏太宗十思疏》)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②通“赈”,救济,动词。</a:t>
            </a:r>
            <a:endParaRPr lang="zh-CN" altLang="en-US">
              <a:latin typeface="+mn-lt"/>
              <a:ea typeface="+mn-ea"/>
            </a:endParaRPr>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大命将泛,莫之振救。(《论积贮疏》)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60.知:通“智”,智慧,名词。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则知明而行无过矣。(《劝学》)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61.直:①通“值”,价钱,代价,名词。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系向牛头充炭直。(《卖炭翁》)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②通“值”,价值,动词。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玉盘珍羞直万钱。(《行路难》)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62.属:通“嘱”,嘱托,托付,动词。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属予作文以记之。(《岳阳楼记》)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63.卒:通“猝”,仓猝,形容词。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五万兵难卒合。(《赤壁之战》)</a:t>
            </a:r>
            <a:endParaRPr lang="zh-CN" altLang="en-US">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561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五、(2013课标Ⅰ,4—7)阅读下面的文言文,完成问题。(19分)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马文升,字负图,貌瑰奇多力。</a:t>
            </a:r>
            <a:r>
              <a:rPr lang="zh-CN" altLang="en-US" sz="2012" u="sng" kern="0" dirty="0">
                <a:solidFill>
                  <a:srgbClr val="000000"/>
                </a:solidFill>
                <a:latin typeface="Times New Roman" pitchFamily="65" charset="-122"/>
                <a:ea typeface="宋体" pitchFamily="65" charset="-122"/>
              </a:rPr>
              <a:t>登</a:t>
            </a:r>
            <a:r>
              <a:rPr lang="zh-CN" altLang="en-US" sz="2012" kern="0" dirty="0">
                <a:solidFill>
                  <a:srgbClr val="000000"/>
                </a:solidFill>
                <a:latin typeface="Times New Roman" pitchFamily="65" charset="-122"/>
                <a:ea typeface="宋体" pitchFamily="65" charset="-122"/>
              </a:rPr>
              <a:t>景泰二年进士,授御史。历按山西、湖广,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风裁甚著。成化初,召为南京大理卿。满四之乱,</a:t>
            </a:r>
            <a:r>
              <a:rPr lang="zh-CN" altLang="en-US" sz="2012" u="sng" kern="0" dirty="0">
                <a:solidFill>
                  <a:srgbClr val="000000"/>
                </a:solidFill>
                <a:latin typeface="Times New Roman" pitchFamily="65" charset="-122"/>
                <a:ea typeface="宋体" pitchFamily="65" charset="-122"/>
              </a:rPr>
              <a:t>录</a:t>
            </a:r>
            <a:r>
              <a:rPr lang="zh-CN" altLang="en-US" sz="2012" kern="0" dirty="0">
                <a:solidFill>
                  <a:srgbClr val="000000"/>
                </a:solidFill>
                <a:latin typeface="Times New Roman" pitchFamily="65" charset="-122"/>
                <a:ea typeface="宋体" pitchFamily="65" charset="-122"/>
              </a:rPr>
              <a:t>功进左副都御史。</a:t>
            </a:r>
            <a:r>
              <a:rPr lang="zh-CN" altLang="en-US" sz="2012" u="sng" kern="0" dirty="0">
                <a:solidFill>
                  <a:srgbClr val="000000"/>
                </a:solidFill>
                <a:latin typeface="Times New Roman" pitchFamily="65" charset="-122"/>
                <a:ea typeface="宋体" pitchFamily="65" charset="-122"/>
              </a:rPr>
              <a:t>振</a:t>
            </a:r>
            <a:r>
              <a:rPr lang="zh-CN" altLang="en-US" sz="2012" kern="0" dirty="0">
                <a:solidFill>
                  <a:srgbClr val="000000"/>
                </a:solidFill>
                <a:latin typeface="Times New Roman" pitchFamily="65" charset="-122"/>
                <a:ea typeface="宋体" pitchFamily="65" charset="-122"/>
              </a:rPr>
              <a:t>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昌、临洮饥民,抚安流移,绩甚著。是时败寇黑水口,又败之汤羊岭,</a:t>
            </a:r>
            <a:r>
              <a:rPr lang="zh-CN" altLang="en-US" sz="2012" u="sng" kern="0" dirty="0">
                <a:solidFill>
                  <a:srgbClr val="000000"/>
                </a:solidFill>
                <a:latin typeface="Times New Roman" pitchFamily="65" charset="-122"/>
                <a:ea typeface="宋体" pitchFamily="65" charset="-122"/>
              </a:rPr>
              <a:t>勒</a:t>
            </a:r>
            <a:r>
              <a:rPr lang="zh-CN" altLang="en-US" sz="2012" kern="0" dirty="0">
                <a:solidFill>
                  <a:srgbClr val="000000"/>
                </a:solidFill>
                <a:latin typeface="Times New Roman" pitchFamily="65" charset="-122"/>
                <a:ea typeface="宋体" pitchFamily="65" charset="-122"/>
              </a:rPr>
              <a:t>石纪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之而还。进右都御史,总督漕运。淮、徐、和饥,移江南粮十万石、盐价银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五万两振之。孝宗即位,召拜左都御史。弘治元年上言十五事,悉议行。帝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耕藉田,教坊以杂戏进。文升正色曰:“新天子当使知稼穑艰难,此何为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者?”即斥去。明年,为兵部尚书,督团营如故。承平既久,兵政废弛,西北部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落时伺塞下。文升严核诸将校,黜贪懦者三十余人。奸人大怨,夜持弓矢伺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其门,或作谤书射入东长安门内。为兵部十三年,尽心戎务,于屯田、马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政、边备、守御,数条上便宜。国家事当言者,即非职守,亦言无不尽。</a:t>
            </a:r>
            <a:endParaRPr lang="zh-CN" altLang="en-US" dirty="0">
              <a:latin typeface="+mn-lt"/>
              <a:ea typeface="+mn-ea"/>
            </a:endParaRPr>
          </a:p>
        </p:txBody>
      </p:sp>
    </p:spTree>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64.尊:通“樽”,古代盛酒的器具,名词。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人生如梦,一尊还酹江月。(《念奴娇·赤壁怀古》)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65.坐:通“座”,座位,名词。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满坐寂然,无敢哗者。(《口技》)</a:t>
            </a:r>
            <a:endParaRPr lang="zh-CN" altLang="en-US">
              <a:latin typeface="+mn-lt"/>
              <a:ea typeface="+mn-ea"/>
            </a:endParaRPr>
          </a:p>
        </p:txBody>
      </p:sp>
    </p:spTree>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词类活用</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1.名词活用为动词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名词活用为动词有以下几种情况: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(1)名词+宾语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籍</a:t>
            </a:r>
            <a:r>
              <a:rPr lang="zh-CN" altLang="en-US" sz="2012" kern="0" dirty="0">
                <a:solidFill>
                  <a:srgbClr val="000000"/>
                </a:solidFill>
                <a:latin typeface="Times New Roman" pitchFamily="65" charset="-122"/>
                <a:ea typeface="宋体" pitchFamily="65" charset="-122"/>
              </a:rPr>
              <a:t>吏民,封府库。(《鸿门宴》)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(2)副词作状语+名词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江水又</a:t>
            </a:r>
            <a:r>
              <a:rPr lang="zh-CN" altLang="en-US" sz="2012" u="sng" kern="0" dirty="0">
                <a:solidFill>
                  <a:srgbClr val="000000"/>
                </a:solidFill>
                <a:latin typeface="Times New Roman" pitchFamily="65" charset="-122"/>
                <a:ea typeface="宋体" pitchFamily="65" charset="-122"/>
              </a:rPr>
              <a:t>东</a:t>
            </a:r>
            <a:r>
              <a:rPr lang="zh-CN" altLang="en-US" sz="2012" kern="0" dirty="0">
                <a:solidFill>
                  <a:srgbClr val="000000"/>
                </a:solidFill>
                <a:latin typeface="Times New Roman" pitchFamily="65" charset="-122"/>
                <a:ea typeface="宋体" pitchFamily="65" charset="-122"/>
              </a:rPr>
              <a:t>。(《水经注·江水》)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(3)能愿动词+名词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假舟楫者,非能</a:t>
            </a:r>
            <a:r>
              <a:rPr lang="zh-CN" altLang="en-US" sz="2012" u="sng" kern="0" dirty="0">
                <a:solidFill>
                  <a:srgbClr val="000000"/>
                </a:solidFill>
                <a:latin typeface="Times New Roman" pitchFamily="65" charset="-122"/>
                <a:ea typeface="宋体" pitchFamily="65" charset="-122"/>
              </a:rPr>
              <a:t>水</a:t>
            </a:r>
            <a:r>
              <a:rPr lang="zh-CN" altLang="en-US" sz="2012" kern="0" dirty="0">
                <a:solidFill>
                  <a:srgbClr val="000000"/>
                </a:solidFill>
                <a:latin typeface="Times New Roman" pitchFamily="65" charset="-122"/>
                <a:ea typeface="宋体" pitchFamily="65" charset="-122"/>
              </a:rPr>
              <a:t>也,而绝江河。(《劝学》)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(4)名词+补语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沛公</a:t>
            </a:r>
            <a:r>
              <a:rPr lang="zh-CN" altLang="en-US" sz="2012" u="sng" kern="0" dirty="0">
                <a:solidFill>
                  <a:srgbClr val="000000"/>
                </a:solidFill>
                <a:latin typeface="Times New Roman" pitchFamily="65" charset="-122"/>
                <a:ea typeface="宋体" pitchFamily="65" charset="-122"/>
              </a:rPr>
              <a:t>军</a:t>
            </a:r>
            <a:r>
              <a:rPr lang="zh-CN" altLang="en-US" sz="2012" kern="0" dirty="0">
                <a:solidFill>
                  <a:srgbClr val="000000"/>
                </a:solidFill>
                <a:latin typeface="Times New Roman" pitchFamily="65" charset="-122"/>
                <a:ea typeface="宋体" pitchFamily="65" charset="-122"/>
              </a:rPr>
              <a:t>霸上。(《鸿门宴》)</a:t>
            </a:r>
            <a:endParaRPr lang="zh-CN" altLang="en-US">
              <a:latin typeface="+mn-lt"/>
              <a:ea typeface="+mn-ea"/>
            </a:endParaRPr>
          </a:p>
        </p:txBody>
      </p:sp>
      <p:pic>
        <p:nvPicPr>
          <p:cNvPr id="745474" name="图片 3" descr="textimage113.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(5)名词充当连动式谓语组成部分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孙讨虏聪明仁惠,敬贤</a:t>
            </a:r>
            <a:r>
              <a:rPr lang="zh-CN" altLang="en-US" sz="2012" u="sng" kern="0" dirty="0">
                <a:solidFill>
                  <a:srgbClr val="000000"/>
                </a:solidFill>
                <a:latin typeface="Times New Roman" pitchFamily="65" charset="-122"/>
                <a:ea typeface="宋体" pitchFamily="65" charset="-122"/>
              </a:rPr>
              <a:t>礼</a:t>
            </a:r>
            <a:r>
              <a:rPr lang="zh-CN" altLang="en-US" sz="2012" kern="0" dirty="0">
                <a:solidFill>
                  <a:srgbClr val="000000"/>
                </a:solidFill>
                <a:latin typeface="Times New Roman" pitchFamily="65" charset="-122"/>
                <a:ea typeface="宋体" pitchFamily="65" charset="-122"/>
              </a:rPr>
              <a:t>士。(《赤壁之战》)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(6)叙述句的谓语部分找不到动词或其他词语作谓语中心词,事物名词就活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用为动词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如平地三月</a:t>
            </a:r>
            <a:r>
              <a:rPr lang="zh-CN" altLang="en-US" sz="2012" u="sng" kern="0" dirty="0">
                <a:solidFill>
                  <a:srgbClr val="000000"/>
                </a:solidFill>
                <a:latin typeface="Times New Roman" pitchFamily="65" charset="-122"/>
                <a:ea typeface="宋体" pitchFamily="65" charset="-122"/>
              </a:rPr>
              <a:t>花</a:t>
            </a:r>
            <a:r>
              <a:rPr lang="zh-CN" altLang="en-US" sz="2012" kern="0" dirty="0">
                <a:solidFill>
                  <a:srgbClr val="000000"/>
                </a:solidFill>
                <a:latin typeface="Times New Roman" pitchFamily="65" charset="-122"/>
                <a:ea typeface="宋体" pitchFamily="65" charset="-122"/>
              </a:rPr>
              <a:t>者,深山中则四月</a:t>
            </a:r>
            <a:r>
              <a:rPr lang="zh-CN" altLang="en-US" sz="2012" u="sng" kern="0" dirty="0">
                <a:solidFill>
                  <a:srgbClr val="000000"/>
                </a:solidFill>
                <a:latin typeface="Times New Roman" pitchFamily="65" charset="-122"/>
                <a:ea typeface="宋体" pitchFamily="65" charset="-122"/>
              </a:rPr>
              <a:t>花</a:t>
            </a:r>
            <a:r>
              <a:rPr lang="zh-CN" altLang="en-US" sz="2012" kern="0" dirty="0">
                <a:solidFill>
                  <a:srgbClr val="000000"/>
                </a:solidFill>
                <a:latin typeface="Times New Roman" pitchFamily="65" charset="-122"/>
                <a:ea typeface="宋体" pitchFamily="65" charset="-122"/>
              </a:rPr>
              <a:t>。(《采草药》)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(7)两个名词连用,不存在并列、同位和修饰关系,不带计量意义时,第一个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名词活用为动词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如曰今日当一切不</a:t>
            </a:r>
            <a:r>
              <a:rPr lang="zh-CN" altLang="en-US" sz="2012" u="sng" kern="0" dirty="0">
                <a:solidFill>
                  <a:srgbClr val="000000"/>
                </a:solidFill>
                <a:latin typeface="Times New Roman" pitchFamily="65" charset="-122"/>
                <a:ea typeface="宋体" pitchFamily="65" charset="-122"/>
              </a:rPr>
              <a:t>事</a:t>
            </a:r>
            <a:r>
              <a:rPr lang="zh-CN" altLang="en-US" sz="2012" kern="0" dirty="0">
                <a:solidFill>
                  <a:srgbClr val="000000"/>
                </a:solidFill>
                <a:latin typeface="Times New Roman" pitchFamily="65" charset="-122"/>
                <a:ea typeface="宋体" pitchFamily="65" charset="-122"/>
              </a:rPr>
              <a:t>事,守前所为而已,则非某之所敢知。(《答司马谏议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(8)在复句中充当一个叙述性独词分句,名词就活用为动词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权</a:t>
            </a:r>
            <a:r>
              <a:rPr lang="zh-CN" altLang="en-US" sz="2012" kern="0" dirty="0">
                <a:solidFill>
                  <a:srgbClr val="000000"/>
                </a:solidFill>
                <a:latin typeface="Times New Roman" pitchFamily="65" charset="-122"/>
                <a:ea typeface="宋体" pitchFamily="65" charset="-122"/>
              </a:rPr>
              <a:t>,然后知轻重。(《孟子·梁惠王上》)</a:t>
            </a:r>
            <a:endParaRPr lang="zh-CN" altLang="en-US">
              <a:latin typeface="+mn-lt"/>
              <a:ea typeface="+mn-ea"/>
            </a:endParaRPr>
          </a:p>
        </p:txBody>
      </p:sp>
    </p:spTree>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2.形容词活用为动词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形容词一般不带宾语,如果带了宾语,就是用作一般动词。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①卒使上官大夫</a:t>
            </a:r>
            <a:r>
              <a:rPr lang="zh-CN" altLang="en-US" sz="2012" u="sng" kern="0" dirty="0">
                <a:solidFill>
                  <a:srgbClr val="000000"/>
                </a:solidFill>
                <a:latin typeface="Times New Roman" pitchFamily="65" charset="-122"/>
                <a:ea typeface="宋体" pitchFamily="65" charset="-122"/>
              </a:rPr>
              <a:t>短</a:t>
            </a:r>
            <a:r>
              <a:rPr lang="zh-CN" altLang="en-US" sz="2012" kern="0" dirty="0">
                <a:solidFill>
                  <a:srgbClr val="000000"/>
                </a:solidFill>
                <a:latin typeface="Times New Roman" pitchFamily="65" charset="-122"/>
                <a:ea typeface="宋体" pitchFamily="65" charset="-122"/>
              </a:rPr>
              <a:t>屈原于顷襄王。(《屈原列传》)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亲</a:t>
            </a:r>
            <a:r>
              <a:rPr lang="zh-CN" altLang="en-US" sz="2012" kern="0" dirty="0">
                <a:solidFill>
                  <a:srgbClr val="000000"/>
                </a:solidFill>
                <a:latin typeface="Times New Roman" pitchFamily="65" charset="-122"/>
                <a:ea typeface="宋体" pitchFamily="65" charset="-122"/>
              </a:rPr>
              <a:t>贤臣,</a:t>
            </a:r>
            <a:r>
              <a:rPr lang="zh-CN" altLang="en-US" sz="2012" u="sng" kern="0" dirty="0">
                <a:solidFill>
                  <a:srgbClr val="000000"/>
                </a:solidFill>
                <a:latin typeface="Times New Roman" pitchFamily="65" charset="-122"/>
                <a:ea typeface="宋体" pitchFamily="65" charset="-122"/>
              </a:rPr>
              <a:t>远</a:t>
            </a:r>
            <a:r>
              <a:rPr lang="zh-CN" altLang="en-US" sz="2012" kern="0" dirty="0">
                <a:solidFill>
                  <a:srgbClr val="000000"/>
                </a:solidFill>
                <a:latin typeface="Times New Roman" pitchFamily="65" charset="-122"/>
                <a:ea typeface="宋体" pitchFamily="65" charset="-122"/>
              </a:rPr>
              <a:t>小人。(《出师表》)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③素</a:t>
            </a:r>
            <a:r>
              <a:rPr lang="zh-CN" altLang="en-US" sz="2012" u="sng" kern="0" dirty="0">
                <a:solidFill>
                  <a:srgbClr val="000000"/>
                </a:solidFill>
                <a:latin typeface="Times New Roman" pitchFamily="65" charset="-122"/>
                <a:ea typeface="宋体" pitchFamily="65" charset="-122"/>
              </a:rPr>
              <a:t>善</a:t>
            </a:r>
            <a:r>
              <a:rPr lang="zh-CN" altLang="en-US" sz="2012" kern="0" dirty="0">
                <a:solidFill>
                  <a:srgbClr val="000000"/>
                </a:solidFill>
                <a:latin typeface="Times New Roman" pitchFamily="65" charset="-122"/>
                <a:ea typeface="宋体" pitchFamily="65" charset="-122"/>
              </a:rPr>
              <a:t>留侯张良。(《鸿门宴》)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a:t>
            </a:r>
            <a:r>
              <a:rPr lang="zh-CN" altLang="en-US" sz="2012" u="sng" kern="0" dirty="0">
                <a:solidFill>
                  <a:srgbClr val="000000"/>
                </a:solidFill>
                <a:latin typeface="Times New Roman" pitchFamily="65" charset="-122"/>
                <a:ea typeface="宋体" pitchFamily="65" charset="-122"/>
              </a:rPr>
              <a:t>峨</a:t>
            </a:r>
            <a:r>
              <a:rPr lang="zh-CN" altLang="en-US" sz="2012" kern="0" dirty="0">
                <a:solidFill>
                  <a:srgbClr val="000000"/>
                </a:solidFill>
                <a:latin typeface="Times New Roman" pitchFamily="65" charset="-122"/>
                <a:ea typeface="宋体" pitchFamily="65" charset="-122"/>
              </a:rPr>
              <a:t>大冠、拖长绅者。(《卖柑者言》)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⑤是故明君</a:t>
            </a:r>
            <a:r>
              <a:rPr lang="zh-CN" altLang="en-US" sz="2012" u="sng" kern="0" dirty="0">
                <a:solidFill>
                  <a:srgbClr val="000000"/>
                </a:solidFill>
                <a:latin typeface="Times New Roman" pitchFamily="65" charset="-122"/>
                <a:ea typeface="宋体" pitchFamily="65" charset="-122"/>
              </a:rPr>
              <a:t>贵</a:t>
            </a:r>
            <a:r>
              <a:rPr lang="zh-CN" altLang="en-US" sz="2012" kern="0" dirty="0">
                <a:solidFill>
                  <a:srgbClr val="000000"/>
                </a:solidFill>
                <a:latin typeface="Times New Roman" pitchFamily="65" charset="-122"/>
                <a:ea typeface="宋体" pitchFamily="65" charset="-122"/>
              </a:rPr>
              <a:t>五谷而</a:t>
            </a:r>
            <a:r>
              <a:rPr lang="zh-CN" altLang="en-US" sz="2012" u="sng" kern="0" dirty="0">
                <a:solidFill>
                  <a:srgbClr val="000000"/>
                </a:solidFill>
                <a:latin typeface="Times New Roman" pitchFamily="65" charset="-122"/>
                <a:ea typeface="宋体" pitchFamily="65" charset="-122"/>
              </a:rPr>
              <a:t>贱</a:t>
            </a:r>
            <a:r>
              <a:rPr lang="zh-CN" altLang="en-US" sz="2012" kern="0" dirty="0">
                <a:solidFill>
                  <a:srgbClr val="000000"/>
                </a:solidFill>
                <a:latin typeface="Times New Roman" pitchFamily="65" charset="-122"/>
                <a:ea typeface="宋体" pitchFamily="65" charset="-122"/>
              </a:rPr>
              <a:t>金玉。(《论贵粟疏》)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a:t>
            </a:r>
            <a:r>
              <a:rPr lang="zh-CN" altLang="en-US" sz="2012" u="sng" kern="0" dirty="0">
                <a:solidFill>
                  <a:srgbClr val="000000"/>
                </a:solidFill>
                <a:latin typeface="Times New Roman" pitchFamily="65" charset="-122"/>
                <a:ea typeface="宋体" pitchFamily="65" charset="-122"/>
              </a:rPr>
              <a:t>严</a:t>
            </a:r>
            <a:r>
              <a:rPr lang="zh-CN" altLang="en-US" sz="2012" kern="0" dirty="0">
                <a:solidFill>
                  <a:srgbClr val="000000"/>
                </a:solidFill>
                <a:latin typeface="Times New Roman" pitchFamily="65" charset="-122"/>
                <a:ea typeface="宋体" pitchFamily="65" charset="-122"/>
              </a:rPr>
              <a:t>大国之威以修敬也。(《廉颇蔺相如列传》)</a:t>
            </a:r>
            <a:endParaRPr lang="zh-CN" altLang="en-US" dirty="0">
              <a:latin typeface="+mn-lt"/>
              <a:ea typeface="+mn-ea"/>
            </a:endParaRPr>
          </a:p>
        </p:txBody>
      </p:sp>
    </p:spTree>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3.动词、形容词活用为名词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动词活用为名词,即这个动词在句子中具有明显的表示人与事物的意义。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它一般位于句子主语或宾语的位置上,有时它前面有“其”字或“之”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①盖其又深,则其</a:t>
            </a:r>
            <a:r>
              <a:rPr lang="zh-CN" altLang="en-US" sz="2012" u="sng" kern="0" dirty="0">
                <a:solidFill>
                  <a:srgbClr val="000000"/>
                </a:solidFill>
                <a:latin typeface="Times New Roman" pitchFamily="65" charset="-122"/>
                <a:ea typeface="宋体" pitchFamily="65" charset="-122"/>
              </a:rPr>
              <a:t>至</a:t>
            </a:r>
            <a:r>
              <a:rPr lang="zh-CN" altLang="en-US" sz="2012" kern="0" dirty="0">
                <a:solidFill>
                  <a:srgbClr val="000000"/>
                </a:solidFill>
                <a:latin typeface="Times New Roman" pitchFamily="65" charset="-122"/>
                <a:ea typeface="宋体" pitchFamily="65" charset="-122"/>
              </a:rPr>
              <a:t>又加少矣。(《游褒禅山记》)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②殚其地之</a:t>
            </a:r>
            <a:r>
              <a:rPr lang="zh-CN" altLang="en-US" sz="2012" u="sng" kern="0" dirty="0">
                <a:solidFill>
                  <a:srgbClr val="000000"/>
                </a:solidFill>
                <a:latin typeface="Times New Roman" pitchFamily="65" charset="-122"/>
                <a:ea typeface="宋体" pitchFamily="65" charset="-122"/>
              </a:rPr>
              <a:t>出</a:t>
            </a:r>
            <a:r>
              <a:rPr lang="zh-CN" altLang="en-US" sz="2012" kern="0" dirty="0">
                <a:solidFill>
                  <a:srgbClr val="000000"/>
                </a:solidFill>
                <a:latin typeface="Times New Roman" pitchFamily="65" charset="-122"/>
                <a:ea typeface="宋体" pitchFamily="65" charset="-122"/>
              </a:rPr>
              <a:t>,竭其庐之</a:t>
            </a:r>
            <a:r>
              <a:rPr lang="zh-CN" altLang="en-US" sz="2012" u="sng" kern="0" dirty="0">
                <a:solidFill>
                  <a:srgbClr val="000000"/>
                </a:solidFill>
                <a:latin typeface="Times New Roman" pitchFamily="65" charset="-122"/>
                <a:ea typeface="宋体" pitchFamily="65" charset="-122"/>
              </a:rPr>
              <a:t>入</a:t>
            </a:r>
            <a:r>
              <a:rPr lang="zh-CN" altLang="en-US" sz="2012" kern="0" dirty="0">
                <a:solidFill>
                  <a:srgbClr val="000000"/>
                </a:solidFill>
                <a:latin typeface="Times New Roman" pitchFamily="65" charset="-122"/>
                <a:ea typeface="宋体" pitchFamily="65" charset="-122"/>
              </a:rPr>
              <a:t>。(《捕蛇者说》)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③惧有</a:t>
            </a:r>
            <a:r>
              <a:rPr lang="zh-CN" altLang="en-US" sz="2012" u="sng" kern="0" dirty="0">
                <a:solidFill>
                  <a:srgbClr val="000000"/>
                </a:solidFill>
                <a:latin typeface="Times New Roman" pitchFamily="65" charset="-122"/>
                <a:ea typeface="宋体" pitchFamily="65" charset="-122"/>
              </a:rPr>
              <a:t>伏</a:t>
            </a:r>
            <a:r>
              <a:rPr lang="zh-CN" altLang="en-US" sz="2012" kern="0" dirty="0">
                <a:solidFill>
                  <a:srgbClr val="000000"/>
                </a:solidFill>
                <a:latin typeface="Times New Roman" pitchFamily="65" charset="-122"/>
                <a:ea typeface="宋体" pitchFamily="65" charset="-122"/>
              </a:rPr>
              <a:t>焉。(《曹刿论战》)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④退而甘食其土之</a:t>
            </a:r>
            <a:r>
              <a:rPr lang="zh-CN" altLang="en-US" sz="2012" u="sng" kern="0" dirty="0">
                <a:solidFill>
                  <a:srgbClr val="000000"/>
                </a:solidFill>
                <a:latin typeface="Times New Roman" pitchFamily="65" charset="-122"/>
                <a:ea typeface="宋体" pitchFamily="65" charset="-122"/>
              </a:rPr>
              <a:t>有</a:t>
            </a:r>
            <a:r>
              <a:rPr lang="zh-CN" altLang="en-US" sz="2012" kern="0" dirty="0">
                <a:solidFill>
                  <a:srgbClr val="000000"/>
                </a:solidFill>
                <a:latin typeface="Times New Roman" pitchFamily="65" charset="-122"/>
                <a:ea typeface="宋体" pitchFamily="65" charset="-122"/>
              </a:rPr>
              <a:t>,以尽吾齿。(《捕蛇者说》)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和动词活用为名词一样,活用为名词的形容词一般位于主语或宾语的位置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上,有时它前面有“其”字、“之”字或数词。活用的词在句中不是表示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某一性质状态,而是表示具有这一性质状态的人或物。翻译时,一般要补出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中心词(名词),且以这个形容词作定语。</a:t>
            </a:r>
            <a:endParaRPr lang="zh-CN" altLang="en-US" dirty="0">
              <a:latin typeface="+mn-lt"/>
              <a:ea typeface="+mn-ea"/>
            </a:endParaRPr>
          </a:p>
        </p:txBody>
      </p:sp>
    </p:spTree>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①将军身被</a:t>
            </a:r>
            <a:r>
              <a:rPr lang="zh-CN" altLang="en-US" sz="2012" u="sng" kern="0" dirty="0">
                <a:solidFill>
                  <a:srgbClr val="000000"/>
                </a:solidFill>
                <a:latin typeface="Times New Roman" pitchFamily="65" charset="-122"/>
                <a:ea typeface="宋体" pitchFamily="65" charset="-122"/>
              </a:rPr>
              <a:t>坚</a:t>
            </a:r>
            <a:r>
              <a:rPr lang="zh-CN" altLang="en-US" sz="2012" kern="0" dirty="0">
                <a:solidFill>
                  <a:srgbClr val="000000"/>
                </a:solidFill>
                <a:latin typeface="Times New Roman" pitchFamily="65" charset="-122"/>
                <a:ea typeface="宋体" pitchFamily="65" charset="-122"/>
              </a:rPr>
              <a:t>执</a:t>
            </a:r>
            <a:r>
              <a:rPr lang="zh-CN" altLang="en-US" sz="2012" u="sng" kern="0" dirty="0">
                <a:solidFill>
                  <a:srgbClr val="000000"/>
                </a:solidFill>
                <a:latin typeface="Times New Roman" pitchFamily="65" charset="-122"/>
                <a:ea typeface="宋体" pitchFamily="65" charset="-122"/>
              </a:rPr>
              <a:t>锐</a:t>
            </a:r>
            <a:r>
              <a:rPr lang="zh-CN" altLang="en-US" sz="2012" kern="0" dirty="0">
                <a:solidFill>
                  <a:srgbClr val="000000"/>
                </a:solidFill>
                <a:latin typeface="Times New Roman" pitchFamily="65" charset="-122"/>
                <a:ea typeface="宋体" pitchFamily="65" charset="-122"/>
              </a:rPr>
              <a:t>,伐无道。(《陈涉世家》)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②义不杀</a:t>
            </a:r>
            <a:r>
              <a:rPr lang="zh-CN" altLang="en-US" sz="2012" u="sng" kern="0" dirty="0">
                <a:solidFill>
                  <a:srgbClr val="000000"/>
                </a:solidFill>
                <a:latin typeface="Times New Roman" pitchFamily="65" charset="-122"/>
                <a:ea typeface="宋体" pitchFamily="65" charset="-122"/>
              </a:rPr>
              <a:t>少</a:t>
            </a:r>
            <a:r>
              <a:rPr lang="zh-CN" altLang="en-US" sz="2012" kern="0" dirty="0">
                <a:solidFill>
                  <a:srgbClr val="000000"/>
                </a:solidFill>
                <a:latin typeface="Times New Roman" pitchFamily="65" charset="-122"/>
                <a:ea typeface="宋体" pitchFamily="65" charset="-122"/>
              </a:rPr>
              <a:t>而杀</a:t>
            </a:r>
            <a:r>
              <a:rPr lang="zh-CN" altLang="en-US" sz="2012" u="sng" kern="0" dirty="0">
                <a:solidFill>
                  <a:srgbClr val="000000"/>
                </a:solidFill>
                <a:latin typeface="Times New Roman" pitchFamily="65" charset="-122"/>
                <a:ea typeface="宋体" pitchFamily="65" charset="-122"/>
              </a:rPr>
              <a:t>众</a:t>
            </a:r>
            <a:r>
              <a:rPr lang="zh-CN" altLang="en-US" sz="2012" kern="0" dirty="0">
                <a:solidFill>
                  <a:srgbClr val="000000"/>
                </a:solidFill>
                <a:latin typeface="Times New Roman" pitchFamily="65" charset="-122"/>
                <a:ea typeface="宋体" pitchFamily="65" charset="-122"/>
              </a:rPr>
              <a:t>,不可谓知类。(《公输》)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③老吾</a:t>
            </a:r>
            <a:r>
              <a:rPr lang="zh-CN" altLang="en-US" sz="2012" u="sng" kern="0" dirty="0">
                <a:solidFill>
                  <a:srgbClr val="000000"/>
                </a:solidFill>
                <a:latin typeface="Times New Roman" pitchFamily="65" charset="-122"/>
                <a:ea typeface="宋体" pitchFamily="65" charset="-122"/>
              </a:rPr>
              <a:t>老</a:t>
            </a:r>
            <a:r>
              <a:rPr lang="zh-CN" altLang="en-US" sz="2012" kern="0" dirty="0">
                <a:solidFill>
                  <a:srgbClr val="000000"/>
                </a:solidFill>
                <a:latin typeface="Times New Roman" pitchFamily="65" charset="-122"/>
                <a:ea typeface="宋体" pitchFamily="65" charset="-122"/>
              </a:rPr>
              <a:t>,以及人之</a:t>
            </a:r>
            <a:r>
              <a:rPr lang="zh-CN" altLang="en-US" sz="2012" u="sng" kern="0" dirty="0">
                <a:solidFill>
                  <a:srgbClr val="000000"/>
                </a:solidFill>
                <a:latin typeface="Times New Roman" pitchFamily="65" charset="-122"/>
                <a:ea typeface="宋体" pitchFamily="65" charset="-122"/>
              </a:rPr>
              <a:t>老</a:t>
            </a:r>
            <a:r>
              <a:rPr lang="zh-CN" altLang="en-US" sz="2012" kern="0" dirty="0">
                <a:solidFill>
                  <a:srgbClr val="000000"/>
                </a:solidFill>
                <a:latin typeface="Times New Roman" pitchFamily="65" charset="-122"/>
                <a:ea typeface="宋体" pitchFamily="65" charset="-122"/>
              </a:rPr>
              <a:t>。(《齐桓晋文之事》)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④乘</a:t>
            </a:r>
            <a:r>
              <a:rPr lang="zh-CN" altLang="en-US" sz="2012" u="sng" kern="0" dirty="0">
                <a:solidFill>
                  <a:srgbClr val="000000"/>
                </a:solidFill>
                <a:latin typeface="Times New Roman" pitchFamily="65" charset="-122"/>
                <a:ea typeface="宋体" pitchFamily="65" charset="-122"/>
              </a:rPr>
              <a:t>坚</a:t>
            </a:r>
            <a:r>
              <a:rPr lang="zh-CN" altLang="en-US" sz="2012" kern="0" dirty="0">
                <a:solidFill>
                  <a:srgbClr val="000000"/>
                </a:solidFill>
                <a:latin typeface="Times New Roman" pitchFamily="65" charset="-122"/>
                <a:ea typeface="宋体" pitchFamily="65" charset="-122"/>
              </a:rPr>
              <a:t>策</a:t>
            </a:r>
            <a:r>
              <a:rPr lang="zh-CN" altLang="en-US" sz="2012" u="sng" kern="0" dirty="0">
                <a:solidFill>
                  <a:srgbClr val="000000"/>
                </a:solidFill>
                <a:latin typeface="Times New Roman" pitchFamily="65" charset="-122"/>
                <a:ea typeface="宋体" pitchFamily="65" charset="-122"/>
              </a:rPr>
              <a:t>肥</a:t>
            </a:r>
            <a:r>
              <a:rPr lang="zh-CN" altLang="en-US" sz="2012" kern="0" dirty="0">
                <a:solidFill>
                  <a:srgbClr val="000000"/>
                </a:solidFill>
                <a:latin typeface="Times New Roman" pitchFamily="65" charset="-122"/>
                <a:ea typeface="宋体" pitchFamily="65" charset="-122"/>
              </a:rPr>
              <a:t>,履丝曳缟。(《论贵粟疏》)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4.名词作状语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现代汉语里,普通名词是不能作状语直接修饰谓语动词的,而在古代汉语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里,普通名词直接作状语却是相当普遍的现象。表时间、处所以外的其他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名词,也能作状语。名词作状语,大致有以下几种类型: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(1)比喻性的,可译为“像</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斗</a:t>
            </a:r>
            <a:r>
              <a:rPr lang="zh-CN" altLang="en-US" sz="2012" kern="0" dirty="0">
                <a:solidFill>
                  <a:srgbClr val="000000"/>
                </a:solidFill>
                <a:latin typeface="Times New Roman" pitchFamily="65" charset="-122"/>
                <a:ea typeface="宋体" pitchFamily="65" charset="-122"/>
              </a:rPr>
              <a:t>折</a:t>
            </a:r>
            <a:r>
              <a:rPr lang="zh-CN" altLang="en-US" sz="2012" u="sng" kern="0" dirty="0">
                <a:solidFill>
                  <a:srgbClr val="000000"/>
                </a:solidFill>
                <a:latin typeface="Times New Roman" pitchFamily="65" charset="-122"/>
                <a:ea typeface="宋体" pitchFamily="65" charset="-122"/>
              </a:rPr>
              <a:t>蛇</a:t>
            </a:r>
            <a:r>
              <a:rPr lang="zh-CN" altLang="en-US" sz="2012" kern="0" dirty="0">
                <a:solidFill>
                  <a:srgbClr val="000000"/>
                </a:solidFill>
                <a:latin typeface="Times New Roman" pitchFamily="65" charset="-122"/>
                <a:ea typeface="宋体" pitchFamily="65" charset="-122"/>
              </a:rPr>
              <a:t>行,明灭可见。(《小石潭记》)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②项伯亦拔剑起舞,常以身</a:t>
            </a:r>
            <a:r>
              <a:rPr lang="zh-CN" altLang="en-US" sz="2012" u="sng" kern="0" dirty="0">
                <a:solidFill>
                  <a:srgbClr val="000000"/>
                </a:solidFill>
                <a:latin typeface="Times New Roman" pitchFamily="65" charset="-122"/>
                <a:ea typeface="宋体" pitchFamily="65" charset="-122"/>
              </a:rPr>
              <a:t>翼</a:t>
            </a:r>
            <a:r>
              <a:rPr lang="zh-CN" altLang="en-US" sz="2012" kern="0" dirty="0">
                <a:solidFill>
                  <a:srgbClr val="000000"/>
                </a:solidFill>
                <a:latin typeface="Times New Roman" pitchFamily="65" charset="-122"/>
                <a:ea typeface="宋体" pitchFamily="65" charset="-122"/>
              </a:rPr>
              <a:t>蔽沛公。(《鸿门宴》)</a:t>
            </a:r>
            <a:endParaRPr lang="zh-CN" altLang="en-US">
              <a:latin typeface="+mn-lt"/>
              <a:ea typeface="+mn-ea"/>
            </a:endParaRPr>
          </a:p>
        </p:txBody>
      </p:sp>
    </p:spTree>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③天下</a:t>
            </a:r>
            <a:r>
              <a:rPr lang="zh-CN" altLang="en-US" sz="2012" u="sng" kern="0" dirty="0">
                <a:solidFill>
                  <a:srgbClr val="000000"/>
                </a:solidFill>
                <a:latin typeface="Times New Roman" pitchFamily="65" charset="-122"/>
                <a:ea typeface="宋体" pitchFamily="65" charset="-122"/>
              </a:rPr>
              <a:t>云</a:t>
            </a:r>
            <a:r>
              <a:rPr lang="zh-CN" altLang="en-US" sz="2012" kern="0" dirty="0">
                <a:solidFill>
                  <a:srgbClr val="000000"/>
                </a:solidFill>
                <a:latin typeface="Times New Roman" pitchFamily="65" charset="-122"/>
                <a:ea typeface="宋体" pitchFamily="65" charset="-122"/>
              </a:rPr>
              <a:t>集</a:t>
            </a:r>
            <a:r>
              <a:rPr lang="zh-CN" altLang="en-US" sz="2012" u="sng" kern="0" dirty="0">
                <a:solidFill>
                  <a:srgbClr val="000000"/>
                </a:solidFill>
                <a:latin typeface="Times New Roman" pitchFamily="65" charset="-122"/>
                <a:ea typeface="宋体" pitchFamily="65" charset="-122"/>
              </a:rPr>
              <a:t>响</a:t>
            </a:r>
            <a:r>
              <a:rPr lang="zh-CN" altLang="en-US" sz="2012" kern="0" dirty="0">
                <a:solidFill>
                  <a:srgbClr val="000000"/>
                </a:solidFill>
                <a:latin typeface="Times New Roman" pitchFamily="65" charset="-122"/>
                <a:ea typeface="宋体" pitchFamily="65" charset="-122"/>
              </a:rPr>
              <a:t>应,赢粮而</a:t>
            </a:r>
            <a:r>
              <a:rPr lang="zh-CN" altLang="en-US" sz="2012" u="sng" kern="0" dirty="0">
                <a:solidFill>
                  <a:srgbClr val="000000"/>
                </a:solidFill>
                <a:latin typeface="Times New Roman" pitchFamily="65" charset="-122"/>
                <a:ea typeface="宋体" pitchFamily="65" charset="-122"/>
              </a:rPr>
              <a:t>景</a:t>
            </a:r>
            <a:r>
              <a:rPr lang="zh-CN" altLang="en-US" sz="2012" kern="0" dirty="0">
                <a:solidFill>
                  <a:srgbClr val="000000"/>
                </a:solidFill>
                <a:latin typeface="Times New Roman" pitchFamily="65" charset="-122"/>
                <a:ea typeface="宋体" pitchFamily="65" charset="-122"/>
              </a:rPr>
              <a:t>从。(《过秦论》)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(2)表对人的态度,可译为“把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当作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来怎么样”,“像对待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那样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①君为我呼入,吾得</a:t>
            </a:r>
            <a:r>
              <a:rPr lang="zh-CN" altLang="en-US" sz="2012" u="sng" kern="0" dirty="0">
                <a:solidFill>
                  <a:srgbClr val="000000"/>
                </a:solidFill>
                <a:latin typeface="Times New Roman" pitchFamily="65" charset="-122"/>
                <a:ea typeface="宋体" pitchFamily="65" charset="-122"/>
              </a:rPr>
              <a:t>兄</a:t>
            </a:r>
            <a:r>
              <a:rPr lang="zh-CN" altLang="en-US" sz="2012" kern="0" dirty="0">
                <a:solidFill>
                  <a:srgbClr val="000000"/>
                </a:solidFill>
                <a:latin typeface="Times New Roman" pitchFamily="65" charset="-122"/>
                <a:ea typeface="宋体" pitchFamily="65" charset="-122"/>
              </a:rPr>
              <a:t>事之。(《鸿门宴》)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②人皆得以</a:t>
            </a:r>
            <a:r>
              <a:rPr lang="zh-CN" altLang="en-US" sz="2012" u="sng" kern="0" dirty="0">
                <a:solidFill>
                  <a:srgbClr val="000000"/>
                </a:solidFill>
                <a:latin typeface="Times New Roman" pitchFamily="65" charset="-122"/>
                <a:ea typeface="宋体" pitchFamily="65" charset="-122"/>
              </a:rPr>
              <a:t>隶</a:t>
            </a:r>
            <a:r>
              <a:rPr lang="zh-CN" altLang="en-US" sz="2012" kern="0" dirty="0">
                <a:solidFill>
                  <a:srgbClr val="000000"/>
                </a:solidFill>
                <a:latin typeface="Times New Roman" pitchFamily="65" charset="-122"/>
                <a:ea typeface="宋体" pitchFamily="65" charset="-122"/>
              </a:rPr>
              <a:t>使之。(《五人墓碑记》)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③齐将田忌善而</a:t>
            </a:r>
            <a:r>
              <a:rPr lang="zh-CN" altLang="en-US" sz="2012" u="sng" kern="0" dirty="0">
                <a:solidFill>
                  <a:srgbClr val="000000"/>
                </a:solidFill>
                <a:latin typeface="Times New Roman" pitchFamily="65" charset="-122"/>
                <a:ea typeface="宋体" pitchFamily="65" charset="-122"/>
              </a:rPr>
              <a:t>客</a:t>
            </a:r>
            <a:r>
              <a:rPr lang="zh-CN" altLang="en-US" sz="2012" kern="0" dirty="0">
                <a:solidFill>
                  <a:srgbClr val="000000"/>
                </a:solidFill>
                <a:latin typeface="Times New Roman" pitchFamily="65" charset="-122"/>
                <a:ea typeface="宋体" pitchFamily="65" charset="-122"/>
              </a:rPr>
              <a:t>待之。(《史记·孙子吴起列传》)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(3)表动作使用的工具、处所、方式等。翻译时可补出适当的介词或动词。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箕畚</a:t>
            </a:r>
            <a:r>
              <a:rPr lang="zh-CN" altLang="en-US" sz="2012" kern="0" dirty="0">
                <a:solidFill>
                  <a:srgbClr val="000000"/>
                </a:solidFill>
                <a:latin typeface="Times New Roman" pitchFamily="65" charset="-122"/>
                <a:ea typeface="宋体" pitchFamily="65" charset="-122"/>
              </a:rPr>
              <a:t>运于渤海之尾。(《愚公移山》)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②狼速去,不然,将</a:t>
            </a:r>
            <a:r>
              <a:rPr lang="zh-CN" altLang="en-US" sz="2012" u="sng" kern="0" dirty="0">
                <a:solidFill>
                  <a:srgbClr val="000000"/>
                </a:solidFill>
                <a:latin typeface="Times New Roman" pitchFamily="65" charset="-122"/>
                <a:ea typeface="宋体" pitchFamily="65" charset="-122"/>
              </a:rPr>
              <a:t>杖</a:t>
            </a:r>
            <a:r>
              <a:rPr lang="zh-CN" altLang="en-US" sz="2012" kern="0" dirty="0">
                <a:solidFill>
                  <a:srgbClr val="000000"/>
                </a:solidFill>
                <a:latin typeface="Times New Roman" pitchFamily="65" charset="-122"/>
                <a:ea typeface="宋体" pitchFamily="65" charset="-122"/>
              </a:rPr>
              <a:t>杀汝。(《中山狼传》)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③两峰秀色,俱可</a:t>
            </a:r>
            <a:r>
              <a:rPr lang="zh-CN" altLang="en-US" sz="2012" u="sng" kern="0" dirty="0">
                <a:solidFill>
                  <a:srgbClr val="000000"/>
                </a:solidFill>
                <a:latin typeface="Times New Roman" pitchFamily="65" charset="-122"/>
                <a:ea typeface="宋体" pitchFamily="65" charset="-122"/>
              </a:rPr>
              <a:t>手</a:t>
            </a:r>
            <a:r>
              <a:rPr lang="zh-CN" altLang="en-US" sz="2012" kern="0" dirty="0">
                <a:solidFill>
                  <a:srgbClr val="000000"/>
                </a:solidFill>
                <a:latin typeface="Times New Roman" pitchFamily="65" charset="-122"/>
                <a:ea typeface="宋体" pitchFamily="65" charset="-122"/>
              </a:rPr>
              <a:t>擥。(《游黄山记》)</a:t>
            </a:r>
            <a:endParaRPr lang="zh-CN" altLang="en-US" dirty="0">
              <a:latin typeface="+mn-lt"/>
              <a:ea typeface="+mn-ea"/>
            </a:endParaRPr>
          </a:p>
        </p:txBody>
      </p:sp>
    </p:spTree>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以上三例都是表示动作行为所使用的工具,翻译时可在作状语的名词前加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上一个介词“用”或“拿”,使之变成介词结构。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a:t>
            </a:r>
            <a:r>
              <a:rPr lang="zh-CN" altLang="en-US" sz="2012" u="sng" kern="0" dirty="0">
                <a:solidFill>
                  <a:srgbClr val="000000"/>
                </a:solidFill>
                <a:latin typeface="Times New Roman" pitchFamily="65" charset="-122"/>
                <a:ea typeface="宋体" pitchFamily="65" charset="-122"/>
              </a:rPr>
              <a:t>草</a:t>
            </a:r>
            <a:r>
              <a:rPr lang="zh-CN" altLang="en-US" sz="2012" kern="0" dirty="0">
                <a:solidFill>
                  <a:srgbClr val="000000"/>
                </a:solidFill>
                <a:latin typeface="Times New Roman" pitchFamily="65" charset="-122"/>
                <a:ea typeface="宋体" pitchFamily="65" charset="-122"/>
              </a:rPr>
              <a:t>行</a:t>
            </a:r>
            <a:r>
              <a:rPr lang="zh-CN" altLang="en-US" sz="2012" u="sng" kern="0" dirty="0">
                <a:solidFill>
                  <a:srgbClr val="000000"/>
                </a:solidFill>
                <a:latin typeface="Times New Roman" pitchFamily="65" charset="-122"/>
                <a:ea typeface="宋体" pitchFamily="65" charset="-122"/>
              </a:rPr>
              <a:t>露</a:t>
            </a:r>
            <a:r>
              <a:rPr lang="zh-CN" altLang="en-US" sz="2012" kern="0" dirty="0">
                <a:solidFill>
                  <a:srgbClr val="000000"/>
                </a:solidFill>
                <a:latin typeface="Times New Roman" pitchFamily="65" charset="-122"/>
                <a:ea typeface="宋体" pitchFamily="65" charset="-122"/>
              </a:rPr>
              <a:t>宿。(《&lt;指南录&gt;后序》)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⑤沛公已去,</a:t>
            </a:r>
            <a:r>
              <a:rPr lang="zh-CN" altLang="en-US" sz="2012" u="sng" kern="0" dirty="0">
                <a:solidFill>
                  <a:srgbClr val="000000"/>
                </a:solidFill>
                <a:latin typeface="Times New Roman" pitchFamily="65" charset="-122"/>
                <a:ea typeface="宋体" pitchFamily="65" charset="-122"/>
              </a:rPr>
              <a:t>间</a:t>
            </a:r>
            <a:r>
              <a:rPr lang="zh-CN" altLang="en-US" sz="2012" kern="0" dirty="0">
                <a:solidFill>
                  <a:srgbClr val="000000"/>
                </a:solidFill>
                <a:latin typeface="Times New Roman" pitchFamily="65" charset="-122"/>
                <a:ea typeface="宋体" pitchFamily="65" charset="-122"/>
              </a:rPr>
              <a:t>至军中。(《鸿门宴》)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⑥卒</a:t>
            </a:r>
            <a:r>
              <a:rPr lang="zh-CN" altLang="en-US" sz="2012" u="sng" kern="0" dirty="0">
                <a:solidFill>
                  <a:srgbClr val="000000"/>
                </a:solidFill>
                <a:latin typeface="Times New Roman" pitchFamily="65" charset="-122"/>
                <a:ea typeface="宋体" pitchFamily="65" charset="-122"/>
              </a:rPr>
              <a:t>廷</a:t>
            </a:r>
            <a:r>
              <a:rPr lang="zh-CN" altLang="en-US" sz="2012" kern="0" dirty="0">
                <a:solidFill>
                  <a:srgbClr val="000000"/>
                </a:solidFill>
                <a:latin typeface="Times New Roman" pitchFamily="65" charset="-122"/>
                <a:ea typeface="宋体" pitchFamily="65" charset="-122"/>
              </a:rPr>
              <a:t>见相如。(《廉颇蔺相如列传》)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以上三例都表示动作行为发生的处所,翻译时在作状语的名词前加介词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“在”“到”“由”等,使之变成介词结构。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⑦失期,</a:t>
            </a:r>
            <a:r>
              <a:rPr lang="zh-CN" altLang="en-US" sz="2012" u="sng" kern="0" dirty="0">
                <a:solidFill>
                  <a:srgbClr val="000000"/>
                </a:solidFill>
                <a:latin typeface="Times New Roman" pitchFamily="65" charset="-122"/>
                <a:ea typeface="宋体" pitchFamily="65" charset="-122"/>
              </a:rPr>
              <a:t>法</a:t>
            </a:r>
            <a:r>
              <a:rPr lang="zh-CN" altLang="en-US" sz="2012" kern="0" dirty="0">
                <a:solidFill>
                  <a:srgbClr val="000000"/>
                </a:solidFill>
                <a:latin typeface="Times New Roman" pitchFamily="65" charset="-122"/>
                <a:ea typeface="宋体" pitchFamily="65" charset="-122"/>
              </a:rPr>
              <a:t>皆斩。(《陈涉世家》)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⑧予</a:t>
            </a:r>
            <a:r>
              <a:rPr lang="zh-CN" altLang="en-US" sz="2012" u="sng" kern="0" dirty="0">
                <a:solidFill>
                  <a:srgbClr val="000000"/>
                </a:solidFill>
                <a:latin typeface="Times New Roman" pitchFamily="65" charset="-122"/>
                <a:ea typeface="宋体" pitchFamily="65" charset="-122"/>
              </a:rPr>
              <a:t>分</a:t>
            </a:r>
            <a:r>
              <a:rPr lang="zh-CN" altLang="en-US" sz="2012" kern="0" dirty="0">
                <a:solidFill>
                  <a:srgbClr val="000000"/>
                </a:solidFill>
                <a:latin typeface="Times New Roman" pitchFamily="65" charset="-122"/>
                <a:ea typeface="宋体" pitchFamily="65" charset="-122"/>
              </a:rPr>
              <a:t>当引决。(《&lt;指南录&gt;后序》)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⑨吾</a:t>
            </a:r>
            <a:r>
              <a:rPr lang="zh-CN" altLang="en-US" sz="2012" u="sng" kern="0" dirty="0">
                <a:solidFill>
                  <a:srgbClr val="000000"/>
                </a:solidFill>
                <a:latin typeface="Times New Roman" pitchFamily="65" charset="-122"/>
                <a:ea typeface="宋体" pitchFamily="65" charset="-122"/>
              </a:rPr>
              <a:t>义</a:t>
            </a:r>
            <a:r>
              <a:rPr lang="zh-CN" altLang="en-US" sz="2012" kern="0" dirty="0">
                <a:solidFill>
                  <a:srgbClr val="000000"/>
                </a:solidFill>
                <a:latin typeface="Times New Roman" pitchFamily="65" charset="-122"/>
                <a:ea typeface="宋体" pitchFamily="65" charset="-122"/>
              </a:rPr>
              <a:t>固不杀人。(《公输》)</a:t>
            </a:r>
            <a:endParaRPr lang="zh-CN" altLang="en-US">
              <a:latin typeface="+mn-lt"/>
              <a:ea typeface="+mn-ea"/>
            </a:endParaRPr>
          </a:p>
        </p:txBody>
      </p:sp>
    </p:spTree>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以上三例都表示动作行为所依据的道理,翻译时可在作状语的名词前加上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介词“按”“依据”等,使之成为介词结构。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(4)方位名词作状语。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①从小丘</a:t>
            </a:r>
            <a:r>
              <a:rPr lang="zh-CN" altLang="en-US" sz="2012" u="sng" kern="0" dirty="0">
                <a:solidFill>
                  <a:srgbClr val="000000"/>
                </a:solidFill>
                <a:latin typeface="Times New Roman" pitchFamily="65" charset="-122"/>
                <a:ea typeface="宋体" pitchFamily="65" charset="-122"/>
              </a:rPr>
              <a:t>西</a:t>
            </a:r>
            <a:r>
              <a:rPr lang="zh-CN" altLang="en-US" sz="2012" kern="0" dirty="0">
                <a:solidFill>
                  <a:srgbClr val="000000"/>
                </a:solidFill>
                <a:latin typeface="Times New Roman" pitchFamily="65" charset="-122"/>
                <a:ea typeface="宋体" pitchFamily="65" charset="-122"/>
              </a:rPr>
              <a:t>行百二十步。(《小石潭记》)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上</a:t>
            </a:r>
            <a:r>
              <a:rPr lang="zh-CN" altLang="en-US" sz="2012" kern="0" dirty="0">
                <a:solidFill>
                  <a:srgbClr val="000000"/>
                </a:solidFill>
                <a:latin typeface="Times New Roman" pitchFamily="65" charset="-122"/>
                <a:ea typeface="宋体" pitchFamily="65" charset="-122"/>
              </a:rPr>
              <a:t>食埃土,</a:t>
            </a:r>
            <a:r>
              <a:rPr lang="zh-CN" altLang="en-US" sz="2012" u="sng" kern="0" dirty="0">
                <a:solidFill>
                  <a:srgbClr val="000000"/>
                </a:solidFill>
                <a:latin typeface="Times New Roman" pitchFamily="65" charset="-122"/>
                <a:ea typeface="宋体" pitchFamily="65" charset="-122"/>
              </a:rPr>
              <a:t>下</a:t>
            </a:r>
            <a:r>
              <a:rPr lang="zh-CN" altLang="en-US" sz="2012" kern="0" dirty="0">
                <a:solidFill>
                  <a:srgbClr val="000000"/>
                </a:solidFill>
                <a:latin typeface="Times New Roman" pitchFamily="65" charset="-122"/>
                <a:ea typeface="宋体" pitchFamily="65" charset="-122"/>
              </a:rPr>
              <a:t>饮黄泉。(《劝学》)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内</a:t>
            </a:r>
            <a:r>
              <a:rPr lang="zh-CN" altLang="en-US" sz="2012" kern="0" dirty="0">
                <a:solidFill>
                  <a:srgbClr val="000000"/>
                </a:solidFill>
                <a:latin typeface="Times New Roman" pitchFamily="65" charset="-122"/>
                <a:ea typeface="宋体" pitchFamily="65" charset="-122"/>
              </a:rPr>
              <a:t>立法度</a:t>
            </a:r>
            <a:r>
              <a:rPr lang="zh-CN" altLang="en-US" sz="2012" kern="0" dirty="0">
                <a:solidFill>
                  <a:srgbClr val="000000"/>
                </a:solidFill>
                <a:latin typeface="黑体"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外</a:t>
            </a:r>
            <a:r>
              <a:rPr lang="zh-CN" altLang="en-US" sz="2012" kern="0" dirty="0">
                <a:solidFill>
                  <a:srgbClr val="000000"/>
                </a:solidFill>
                <a:latin typeface="Times New Roman" pitchFamily="65" charset="-122"/>
                <a:ea typeface="宋体" pitchFamily="65" charset="-122"/>
              </a:rPr>
              <a:t>连衡而斗诸侯。(《过秦论》)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(5)时间名词作状语。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①项伯乃</a:t>
            </a:r>
            <a:r>
              <a:rPr lang="zh-CN" altLang="en-US" sz="2012" u="sng" kern="0" dirty="0">
                <a:solidFill>
                  <a:srgbClr val="000000"/>
                </a:solidFill>
                <a:latin typeface="Times New Roman" pitchFamily="65" charset="-122"/>
                <a:ea typeface="宋体" pitchFamily="65" charset="-122"/>
              </a:rPr>
              <a:t>夜</a:t>
            </a:r>
            <a:r>
              <a:rPr lang="zh-CN" altLang="en-US" sz="2012" kern="0" dirty="0">
                <a:solidFill>
                  <a:srgbClr val="000000"/>
                </a:solidFill>
                <a:latin typeface="Times New Roman" pitchFamily="65" charset="-122"/>
                <a:ea typeface="宋体" pitchFamily="65" charset="-122"/>
              </a:rPr>
              <a:t>驰之沛公军。(《鸿门宴》)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日</a:t>
            </a:r>
            <a:r>
              <a:rPr lang="zh-CN" altLang="en-US" sz="2012" kern="0" dirty="0">
                <a:solidFill>
                  <a:srgbClr val="000000"/>
                </a:solidFill>
                <a:latin typeface="Times New Roman" pitchFamily="65" charset="-122"/>
                <a:ea typeface="宋体" pitchFamily="65" charset="-122"/>
              </a:rPr>
              <a:t>削</a:t>
            </a:r>
            <a:r>
              <a:rPr lang="zh-CN" altLang="en-US" sz="2012" u="sng" kern="0" dirty="0">
                <a:solidFill>
                  <a:srgbClr val="000000"/>
                </a:solidFill>
                <a:latin typeface="Times New Roman" pitchFamily="65" charset="-122"/>
                <a:ea typeface="宋体" pitchFamily="65" charset="-122"/>
              </a:rPr>
              <a:t>月</a:t>
            </a:r>
            <a:r>
              <a:rPr lang="zh-CN" altLang="en-US" sz="2012" kern="0" dirty="0">
                <a:solidFill>
                  <a:srgbClr val="000000"/>
                </a:solidFill>
                <a:latin typeface="Times New Roman" pitchFamily="65" charset="-122"/>
                <a:ea typeface="宋体" pitchFamily="65" charset="-122"/>
              </a:rPr>
              <a:t>割,以趋于亡。(《六国论》)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旦</a:t>
            </a:r>
            <a:r>
              <a:rPr lang="zh-CN" altLang="en-US" sz="2012" kern="0" dirty="0">
                <a:solidFill>
                  <a:srgbClr val="000000"/>
                </a:solidFill>
                <a:latin typeface="Times New Roman" pitchFamily="65" charset="-122"/>
                <a:ea typeface="宋体" pitchFamily="65" charset="-122"/>
              </a:rPr>
              <a:t>辞爷娘去,</a:t>
            </a:r>
            <a:r>
              <a:rPr lang="zh-CN" altLang="en-US" sz="2012" u="sng" kern="0" dirty="0">
                <a:solidFill>
                  <a:srgbClr val="000000"/>
                </a:solidFill>
                <a:latin typeface="Times New Roman" pitchFamily="65" charset="-122"/>
                <a:ea typeface="宋体" pitchFamily="65" charset="-122"/>
              </a:rPr>
              <a:t>暮</a:t>
            </a:r>
            <a:r>
              <a:rPr lang="zh-CN" altLang="en-US" sz="2012" kern="0" dirty="0">
                <a:solidFill>
                  <a:srgbClr val="000000"/>
                </a:solidFill>
                <a:latin typeface="Times New Roman" pitchFamily="65" charset="-122"/>
                <a:ea typeface="宋体" pitchFamily="65" charset="-122"/>
              </a:rPr>
              <a:t>宿黄河边。(《木兰诗》)</a:t>
            </a:r>
            <a:endParaRPr lang="zh-CN" altLang="en-US" dirty="0">
              <a:latin typeface="+mn-lt"/>
              <a:ea typeface="+mn-ea"/>
            </a:endParaRPr>
          </a:p>
        </p:txBody>
      </p:sp>
    </p:spTree>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5.使动用法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在古代汉语里,动宾结构有一种特殊的语义关系,即动词不是支配宾语,而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是含有“致使”的意思,使宾语成为动作行为的发出者,这种用法叫使动用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①均之二策,宁许以</a:t>
            </a:r>
            <a:r>
              <a:rPr lang="zh-CN" altLang="en-US" sz="2012" u="sng" kern="0" dirty="0">
                <a:solidFill>
                  <a:srgbClr val="000000"/>
                </a:solidFill>
                <a:latin typeface="Times New Roman" pitchFamily="65" charset="-122"/>
                <a:ea typeface="宋体" pitchFamily="65" charset="-122"/>
              </a:rPr>
              <a:t>负</a:t>
            </a:r>
            <a:r>
              <a:rPr lang="zh-CN" altLang="en-US" sz="2012" kern="0" dirty="0">
                <a:solidFill>
                  <a:srgbClr val="000000"/>
                </a:solidFill>
                <a:latin typeface="Times New Roman" pitchFamily="65" charset="-122"/>
                <a:ea typeface="宋体" pitchFamily="65" charset="-122"/>
              </a:rPr>
              <a:t>秦曲。(《廉颇蔺相如列传》)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②凡治国之道,必先</a:t>
            </a:r>
            <a:r>
              <a:rPr lang="zh-CN" altLang="en-US" sz="2012" u="sng" kern="0" dirty="0">
                <a:solidFill>
                  <a:srgbClr val="000000"/>
                </a:solidFill>
                <a:latin typeface="Times New Roman" pitchFamily="65" charset="-122"/>
                <a:ea typeface="宋体" pitchFamily="65" charset="-122"/>
              </a:rPr>
              <a:t>富</a:t>
            </a:r>
            <a:r>
              <a:rPr lang="zh-CN" altLang="en-US" sz="2012" kern="0" dirty="0">
                <a:solidFill>
                  <a:srgbClr val="000000"/>
                </a:solidFill>
                <a:latin typeface="Times New Roman" pitchFamily="65" charset="-122"/>
                <a:ea typeface="宋体" pitchFamily="65" charset="-122"/>
              </a:rPr>
              <a:t>民。(《富民》)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常见的使动用法可以分为如下几类: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(1)动词的使动用法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在古代汉语里,动词的使动用法一般只限于不及物动词。不及物动词本来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不带宾语,用于使动时,后面就可以带有宾语。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①君将哀而</a:t>
            </a:r>
            <a:r>
              <a:rPr lang="zh-CN" altLang="en-US" sz="2012" u="sng" kern="0" dirty="0">
                <a:solidFill>
                  <a:srgbClr val="000000"/>
                </a:solidFill>
                <a:latin typeface="Times New Roman" pitchFamily="65" charset="-122"/>
                <a:ea typeface="宋体" pitchFamily="65" charset="-122"/>
              </a:rPr>
              <a:t>生</a:t>
            </a:r>
            <a:r>
              <a:rPr lang="zh-CN" altLang="en-US" sz="2012" kern="0" dirty="0">
                <a:solidFill>
                  <a:srgbClr val="000000"/>
                </a:solidFill>
                <a:latin typeface="Times New Roman" pitchFamily="65" charset="-122"/>
                <a:ea typeface="宋体" pitchFamily="65" charset="-122"/>
              </a:rPr>
              <a:t>之乎?(《捕蛇者说》)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②项伯杀人,臣</a:t>
            </a:r>
            <a:r>
              <a:rPr lang="zh-CN" altLang="en-US" sz="2012" u="sng" kern="0" dirty="0">
                <a:solidFill>
                  <a:srgbClr val="000000"/>
                </a:solidFill>
                <a:latin typeface="Times New Roman" pitchFamily="65" charset="-122"/>
                <a:ea typeface="宋体" pitchFamily="65" charset="-122"/>
              </a:rPr>
              <a:t>活</a:t>
            </a:r>
            <a:r>
              <a:rPr lang="zh-CN" altLang="en-US" sz="2012" kern="0" dirty="0">
                <a:solidFill>
                  <a:srgbClr val="000000"/>
                </a:solidFill>
                <a:latin typeface="Times New Roman" pitchFamily="65" charset="-122"/>
                <a:ea typeface="宋体" pitchFamily="65" charset="-122"/>
              </a:rPr>
              <a:t>之。(《鸿门宴》)</a:t>
            </a:r>
            <a:endParaRPr lang="zh-CN" altLang="en-US" dirty="0">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尝以太子年及四龄,当早谕教,请择醇谨老成知书史者,保抱扶持,凡言语动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止悉导之以正。山东久旱,浙江及南畿水灾,文升请命所司振恤,练士卒以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备不虞。帝皆深纳之。</a:t>
            </a:r>
            <a:r>
              <a:rPr lang="zh-CN" altLang="en-US" sz="2012" u="sng" kern="0" dirty="0">
                <a:solidFill>
                  <a:srgbClr val="000000"/>
                </a:solidFill>
                <a:latin typeface="Times New Roman" pitchFamily="65" charset="-122"/>
                <a:ea typeface="宋体" pitchFamily="65" charset="-122"/>
              </a:rPr>
              <a:t>在班列中最为耆硕,帝亦推心任之,诸大臣莫敢望</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也。</a:t>
            </a:r>
            <a:r>
              <a:rPr lang="zh-CN" altLang="en-US" sz="2012" kern="0" dirty="0">
                <a:solidFill>
                  <a:srgbClr val="000000"/>
                </a:solidFill>
                <a:latin typeface="Times New Roman" pitchFamily="65" charset="-122"/>
                <a:ea typeface="宋体" pitchFamily="65" charset="-122"/>
              </a:rPr>
              <a:t>吏部尚书屠滽罢,倪岳代滽,岳卒,以文升代。南京、凤阳大风雨坏屋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拔木,文升请帝减膳撤乐,修德省愆,御经筵,绝游宴,停不急务,止额外织造,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振饥民,捕盗贼。已,又上吏部职掌十事。帝悉褒纳。正德时,朝政已移于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中官,文升老,连疏求去,许之。</a:t>
            </a:r>
            <a:r>
              <a:rPr lang="zh-CN" altLang="en-US" sz="2012" u="sng" kern="0" dirty="0">
                <a:solidFill>
                  <a:srgbClr val="000000"/>
                </a:solidFill>
                <a:latin typeface="Times New Roman" pitchFamily="65" charset="-122"/>
                <a:ea typeface="宋体" pitchFamily="65" charset="-122"/>
              </a:rPr>
              <a:t>家居,非事未尝入州城。语及时事,辄颦蹙不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答。</a:t>
            </a:r>
            <a:r>
              <a:rPr lang="zh-CN" altLang="en-US" sz="2012" kern="0" dirty="0">
                <a:solidFill>
                  <a:srgbClr val="000000"/>
                </a:solidFill>
                <a:latin typeface="Times New Roman" pitchFamily="65" charset="-122"/>
                <a:ea typeface="宋体" pitchFamily="65" charset="-122"/>
              </a:rPr>
              <a:t>五年卒,年八十五。文升有文武才,长于应变,朝端大议往往待之决。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功在边镇,外国皆闻其名。尤重气节,厉廉隅,直道而行。卒后逾年,大盗至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钧州,以文升家在,舍之去。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(节选自《明史·马文升传》)</a:t>
            </a:r>
            <a:endParaRPr lang="zh-CN" altLang="en-US">
              <a:latin typeface="+mn-lt"/>
              <a:ea typeface="+mn-ea"/>
            </a:endParaRPr>
          </a:p>
        </p:txBody>
      </p:sp>
    </p:spTree>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③卒廷见相如,毕礼而</a:t>
            </a:r>
            <a:r>
              <a:rPr lang="zh-CN" altLang="en-US" sz="2012" u="sng" kern="0" dirty="0">
                <a:solidFill>
                  <a:srgbClr val="000000"/>
                </a:solidFill>
                <a:latin typeface="Times New Roman" pitchFamily="65" charset="-122"/>
                <a:ea typeface="宋体" pitchFamily="65" charset="-122"/>
              </a:rPr>
              <a:t>归</a:t>
            </a:r>
            <a:r>
              <a:rPr lang="zh-CN" altLang="en-US" sz="2012" kern="0" dirty="0">
                <a:solidFill>
                  <a:srgbClr val="000000"/>
                </a:solidFill>
                <a:latin typeface="Times New Roman" pitchFamily="65" charset="-122"/>
                <a:ea typeface="宋体" pitchFamily="65" charset="-122"/>
              </a:rPr>
              <a:t>之。(《廉颇蔺相如列传》)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④今以钟磬置水中,虽大风浪不能</a:t>
            </a:r>
            <a:r>
              <a:rPr lang="zh-CN" altLang="en-US" sz="2012" u="sng" kern="0" dirty="0">
                <a:solidFill>
                  <a:srgbClr val="000000"/>
                </a:solidFill>
                <a:latin typeface="Times New Roman" pitchFamily="65" charset="-122"/>
                <a:ea typeface="宋体" pitchFamily="65" charset="-122"/>
              </a:rPr>
              <a:t>鸣</a:t>
            </a:r>
            <a:r>
              <a:rPr lang="zh-CN" altLang="en-US" sz="2012" kern="0" dirty="0">
                <a:solidFill>
                  <a:srgbClr val="000000"/>
                </a:solidFill>
                <a:latin typeface="Times New Roman" pitchFamily="65" charset="-122"/>
                <a:ea typeface="宋体" pitchFamily="65" charset="-122"/>
              </a:rPr>
              <a:t>也。(《石钟山记》)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(2)形容词的使动用法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在古汉语里,形容词也常常活用为使动,使宾语代表的人或事物具有这个形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容词所表示的性质或性态。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①春风又</a:t>
            </a:r>
            <a:r>
              <a:rPr lang="zh-CN" altLang="en-US" sz="2012" u="sng" kern="0" dirty="0">
                <a:solidFill>
                  <a:srgbClr val="000000"/>
                </a:solidFill>
                <a:latin typeface="Times New Roman" pitchFamily="65" charset="-122"/>
                <a:ea typeface="宋体" pitchFamily="65" charset="-122"/>
              </a:rPr>
              <a:t>绿</a:t>
            </a:r>
            <a:r>
              <a:rPr lang="zh-CN" altLang="en-US" sz="2012" kern="0" dirty="0">
                <a:solidFill>
                  <a:srgbClr val="000000"/>
                </a:solidFill>
                <a:latin typeface="Times New Roman" pitchFamily="65" charset="-122"/>
                <a:ea typeface="宋体" pitchFamily="65" charset="-122"/>
              </a:rPr>
              <a:t>江南岸。(《泊船瓜洲》)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②会盟而谋</a:t>
            </a:r>
            <a:r>
              <a:rPr lang="zh-CN" altLang="en-US" sz="2012" u="sng" kern="0" dirty="0">
                <a:solidFill>
                  <a:srgbClr val="000000"/>
                </a:solidFill>
                <a:latin typeface="Times New Roman" pitchFamily="65" charset="-122"/>
                <a:ea typeface="宋体" pitchFamily="65" charset="-122"/>
              </a:rPr>
              <a:t>弱</a:t>
            </a:r>
            <a:r>
              <a:rPr lang="zh-CN" altLang="en-US" sz="2012" kern="0" dirty="0">
                <a:solidFill>
                  <a:srgbClr val="000000"/>
                </a:solidFill>
                <a:latin typeface="Times New Roman" pitchFamily="65" charset="-122"/>
                <a:ea typeface="宋体" pitchFamily="65" charset="-122"/>
              </a:rPr>
              <a:t>秦。(《过秦论》)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③欲居之以为利,而</a:t>
            </a:r>
            <a:r>
              <a:rPr lang="zh-CN" altLang="en-US" sz="2012" u="sng" kern="0" dirty="0">
                <a:solidFill>
                  <a:srgbClr val="000000"/>
                </a:solidFill>
                <a:latin typeface="Times New Roman" pitchFamily="65" charset="-122"/>
                <a:ea typeface="宋体" pitchFamily="65" charset="-122"/>
              </a:rPr>
              <a:t>高</a:t>
            </a:r>
            <a:r>
              <a:rPr lang="zh-CN" altLang="en-US" sz="2012" kern="0" dirty="0">
                <a:solidFill>
                  <a:srgbClr val="000000"/>
                </a:solidFill>
                <a:latin typeface="Times New Roman" pitchFamily="65" charset="-122"/>
                <a:ea typeface="宋体" pitchFamily="65" charset="-122"/>
              </a:rPr>
              <a:t>其直。(《促织》)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(3)名词的使动用法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从语义上看,名词活用为动词带宾语,与动词、形容词的使动用法略有不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同,它是使宾语成为这个名词所表示的人或物。</a:t>
            </a:r>
            <a:endParaRPr lang="zh-CN" altLang="en-US">
              <a:latin typeface="+mn-lt"/>
              <a:ea typeface="+mn-ea"/>
            </a:endParaRPr>
          </a:p>
        </p:txBody>
      </p:sp>
    </p:spTree>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①齐威王欲</a:t>
            </a:r>
            <a:r>
              <a:rPr lang="zh-CN" altLang="en-US" sz="2012" u="sng" kern="0" dirty="0">
                <a:solidFill>
                  <a:srgbClr val="000000"/>
                </a:solidFill>
                <a:latin typeface="Times New Roman" pitchFamily="65" charset="-122"/>
                <a:ea typeface="宋体" pitchFamily="65" charset="-122"/>
              </a:rPr>
              <a:t>将</a:t>
            </a:r>
            <a:r>
              <a:rPr lang="zh-CN" altLang="en-US" sz="2012" kern="0" dirty="0">
                <a:solidFill>
                  <a:srgbClr val="000000"/>
                </a:solidFill>
                <a:latin typeface="Times New Roman" pitchFamily="65" charset="-122"/>
                <a:ea typeface="宋体" pitchFamily="65" charset="-122"/>
              </a:rPr>
              <a:t>孙膑。(《史记·孙子吴起列传》)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②先破秦入咸阳者</a:t>
            </a:r>
            <a:r>
              <a:rPr lang="zh-CN" altLang="en-US" sz="2012" u="sng" kern="0" dirty="0">
                <a:solidFill>
                  <a:srgbClr val="000000"/>
                </a:solidFill>
                <a:latin typeface="Times New Roman" pitchFamily="65" charset="-122"/>
                <a:ea typeface="宋体" pitchFamily="65" charset="-122"/>
              </a:rPr>
              <a:t>王</a:t>
            </a:r>
            <a:r>
              <a:rPr lang="zh-CN" altLang="en-US" sz="2012" kern="0" dirty="0">
                <a:solidFill>
                  <a:srgbClr val="000000"/>
                </a:solidFill>
                <a:latin typeface="Times New Roman" pitchFamily="65" charset="-122"/>
                <a:ea typeface="宋体" pitchFamily="65" charset="-122"/>
              </a:rPr>
              <a:t>之。(《鸿门宴》)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③不</a:t>
            </a:r>
            <a:r>
              <a:rPr lang="zh-CN" altLang="en-US" sz="2012" u="sng" kern="0" dirty="0">
                <a:solidFill>
                  <a:srgbClr val="000000"/>
                </a:solidFill>
                <a:latin typeface="Times New Roman" pitchFamily="65" charset="-122"/>
                <a:ea typeface="宋体" pitchFamily="65" charset="-122"/>
              </a:rPr>
              <a:t>官</a:t>
            </a:r>
            <a:r>
              <a:rPr lang="zh-CN" altLang="en-US" sz="2012" kern="0" dirty="0">
                <a:solidFill>
                  <a:srgbClr val="000000"/>
                </a:solidFill>
                <a:latin typeface="Times New Roman" pitchFamily="65" charset="-122"/>
                <a:ea typeface="宋体" pitchFamily="65" charset="-122"/>
              </a:rPr>
              <a:t>无功之臣。(《论吏士行能令》)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6.意动用法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所谓意动用法,就是主观上认为(觉得)宾语如何,或把宾语看成什么。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①其家甚</a:t>
            </a:r>
            <a:r>
              <a:rPr lang="zh-CN" altLang="en-US" sz="2012" u="sng" kern="0" dirty="0">
                <a:solidFill>
                  <a:srgbClr val="000000"/>
                </a:solidFill>
                <a:latin typeface="Times New Roman" pitchFamily="65" charset="-122"/>
                <a:ea typeface="宋体" pitchFamily="65" charset="-122"/>
              </a:rPr>
              <a:t>智</a:t>
            </a:r>
            <a:r>
              <a:rPr lang="zh-CN" altLang="en-US" sz="2012" kern="0" dirty="0">
                <a:solidFill>
                  <a:srgbClr val="000000"/>
                </a:solidFill>
                <a:latin typeface="Times New Roman" pitchFamily="65" charset="-122"/>
                <a:ea typeface="宋体" pitchFamily="65" charset="-122"/>
              </a:rPr>
              <a:t>其子,而疑邻人之父。(《智子疑邻》)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②吾妻之</a:t>
            </a:r>
            <a:r>
              <a:rPr lang="zh-CN" altLang="en-US" sz="2012" u="sng" kern="0" dirty="0">
                <a:solidFill>
                  <a:srgbClr val="000000"/>
                </a:solidFill>
                <a:latin typeface="Times New Roman" pitchFamily="65" charset="-122"/>
                <a:ea typeface="宋体" pitchFamily="65" charset="-122"/>
              </a:rPr>
              <a:t>美</a:t>
            </a:r>
            <a:r>
              <a:rPr lang="zh-CN" altLang="en-US" sz="2012" kern="0" dirty="0">
                <a:solidFill>
                  <a:srgbClr val="000000"/>
                </a:solidFill>
                <a:latin typeface="Times New Roman" pitchFamily="65" charset="-122"/>
                <a:ea typeface="宋体" pitchFamily="65" charset="-122"/>
              </a:rPr>
              <a:t>我者,私我也。(《邹忌讽齐王纳谏》)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常见的意动用法可分为以下两类: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(1)形容词的意动用法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形容词用作意动词,是表示主语主观上认为宾语具有这个形容词的性质或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状态,它后面的宾语一般由名词或代词充当。</a:t>
            </a:r>
            <a:endParaRPr lang="zh-CN" altLang="en-US">
              <a:latin typeface="+mn-lt"/>
              <a:ea typeface="+mn-ea"/>
            </a:endParaRPr>
          </a:p>
        </p:txBody>
      </p:sp>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①且庸人尚</a:t>
            </a:r>
            <a:r>
              <a:rPr lang="zh-CN" altLang="en-US" sz="2012" u="sng" kern="0" dirty="0">
                <a:solidFill>
                  <a:srgbClr val="000000"/>
                </a:solidFill>
                <a:latin typeface="Times New Roman" pitchFamily="65" charset="-122"/>
                <a:ea typeface="宋体" pitchFamily="65" charset="-122"/>
              </a:rPr>
              <a:t>羞</a:t>
            </a:r>
            <a:r>
              <a:rPr lang="zh-CN" altLang="en-US" sz="2012" kern="0" dirty="0">
                <a:solidFill>
                  <a:srgbClr val="000000"/>
                </a:solidFill>
                <a:latin typeface="Times New Roman" pitchFamily="65" charset="-122"/>
                <a:ea typeface="宋体" pitchFamily="65" charset="-122"/>
              </a:rPr>
              <a:t>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②成以其小,</a:t>
            </a:r>
            <a:r>
              <a:rPr lang="zh-CN" altLang="en-US" sz="2012" u="sng" kern="0" dirty="0">
                <a:solidFill>
                  <a:srgbClr val="000000"/>
                </a:solidFill>
                <a:latin typeface="Times New Roman" pitchFamily="65" charset="-122"/>
                <a:ea typeface="宋体" pitchFamily="65" charset="-122"/>
              </a:rPr>
              <a:t>劣</a:t>
            </a:r>
            <a:r>
              <a:rPr lang="zh-CN" altLang="en-US" sz="2012" kern="0" dirty="0">
                <a:solidFill>
                  <a:srgbClr val="000000"/>
                </a:solidFill>
                <a:latin typeface="Times New Roman" pitchFamily="65" charset="-122"/>
                <a:ea typeface="宋体" pitchFamily="65" charset="-122"/>
              </a:rPr>
              <a:t>之。(《促织》)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③巫医乐师百工之人,不</a:t>
            </a:r>
            <a:r>
              <a:rPr lang="zh-CN" altLang="en-US" sz="2012" u="sng" kern="0" dirty="0">
                <a:solidFill>
                  <a:srgbClr val="000000"/>
                </a:solidFill>
                <a:latin typeface="Times New Roman" pitchFamily="65" charset="-122"/>
                <a:ea typeface="宋体" pitchFamily="65" charset="-122"/>
              </a:rPr>
              <a:t>耻</a:t>
            </a:r>
            <a:r>
              <a:rPr lang="zh-CN" altLang="en-US" sz="2012" kern="0" dirty="0">
                <a:solidFill>
                  <a:srgbClr val="000000"/>
                </a:solidFill>
                <a:latin typeface="Times New Roman" pitchFamily="65" charset="-122"/>
                <a:ea typeface="宋体" pitchFamily="65" charset="-122"/>
              </a:rPr>
              <a:t>相师。(《师说》)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(2)名词的意动用法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名词用作意动词,把后面的词语当作宾语,表示主语把宾语看成这个名词所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表示的人或物。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①邑人奇之,稍稍</a:t>
            </a:r>
            <a:r>
              <a:rPr lang="zh-CN" altLang="en-US" sz="2012" u="sng" kern="0" dirty="0">
                <a:solidFill>
                  <a:srgbClr val="000000"/>
                </a:solidFill>
                <a:latin typeface="Times New Roman" pitchFamily="65" charset="-122"/>
                <a:ea typeface="宋体" pitchFamily="65" charset="-122"/>
              </a:rPr>
              <a:t>宾客</a:t>
            </a:r>
            <a:r>
              <a:rPr lang="zh-CN" altLang="en-US" sz="2012" kern="0" dirty="0">
                <a:solidFill>
                  <a:srgbClr val="000000"/>
                </a:solidFill>
                <a:latin typeface="Times New Roman" pitchFamily="65" charset="-122"/>
                <a:ea typeface="宋体" pitchFamily="65" charset="-122"/>
              </a:rPr>
              <a:t>其父。(《伤仲永》)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②吾从而</a:t>
            </a:r>
            <a:r>
              <a:rPr lang="zh-CN" altLang="en-US" sz="2012" u="sng" kern="0" dirty="0">
                <a:solidFill>
                  <a:srgbClr val="000000"/>
                </a:solidFill>
                <a:latin typeface="Times New Roman" pitchFamily="65" charset="-122"/>
                <a:ea typeface="宋体" pitchFamily="65" charset="-122"/>
              </a:rPr>
              <a:t>师</a:t>
            </a:r>
            <a:r>
              <a:rPr lang="zh-CN" altLang="en-US" sz="2012" kern="0" dirty="0">
                <a:solidFill>
                  <a:srgbClr val="000000"/>
                </a:solidFill>
                <a:latin typeface="Times New Roman" pitchFamily="65" charset="-122"/>
                <a:ea typeface="宋体" pitchFamily="65" charset="-122"/>
              </a:rPr>
              <a:t>之。(《师说》)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③渔樵于江渚之上,</a:t>
            </a:r>
            <a:r>
              <a:rPr lang="zh-CN" altLang="en-US" sz="2012" u="sng" kern="0" dirty="0">
                <a:solidFill>
                  <a:srgbClr val="000000"/>
                </a:solidFill>
                <a:latin typeface="Times New Roman" pitchFamily="65" charset="-122"/>
                <a:ea typeface="宋体" pitchFamily="65" charset="-122"/>
              </a:rPr>
              <a:t>侣</a:t>
            </a:r>
            <a:r>
              <a:rPr lang="zh-CN" altLang="en-US" sz="2012" kern="0" dirty="0">
                <a:solidFill>
                  <a:srgbClr val="000000"/>
                </a:solidFill>
                <a:latin typeface="Times New Roman" pitchFamily="65" charset="-122"/>
                <a:ea typeface="宋体" pitchFamily="65" charset="-122"/>
              </a:rPr>
              <a:t>鱼虾而</a:t>
            </a:r>
            <a:r>
              <a:rPr lang="zh-CN" altLang="en-US" sz="2012" u="sng" kern="0" dirty="0">
                <a:solidFill>
                  <a:srgbClr val="000000"/>
                </a:solidFill>
                <a:latin typeface="Times New Roman" pitchFamily="65" charset="-122"/>
                <a:ea typeface="宋体" pitchFamily="65" charset="-122"/>
              </a:rPr>
              <a:t>友</a:t>
            </a:r>
            <a:r>
              <a:rPr lang="zh-CN" altLang="en-US" sz="2012" kern="0" dirty="0">
                <a:solidFill>
                  <a:srgbClr val="000000"/>
                </a:solidFill>
                <a:latin typeface="Times New Roman" pitchFamily="65" charset="-122"/>
                <a:ea typeface="宋体" pitchFamily="65" charset="-122"/>
              </a:rPr>
              <a:t>麋鹿。(《赤壁赋》)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7.数词的活用</a:t>
            </a:r>
            <a:endParaRPr lang="zh-CN" altLang="en-US" dirty="0">
              <a:latin typeface="+mn-lt"/>
              <a:ea typeface="+mn-ea"/>
            </a:endParaRPr>
          </a:p>
        </p:txBody>
      </p:sp>
    </p:spTree>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(1)数词用作动词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在古代汉语里,数词往往用来担当谓语,陈说事情的状况,或表示具有某个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数量的事物。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①六王毕,四海</a:t>
            </a:r>
            <a:r>
              <a:rPr lang="zh-CN" altLang="en-US" sz="2012" u="sng" kern="0" dirty="0">
                <a:solidFill>
                  <a:srgbClr val="000000"/>
                </a:solidFill>
                <a:latin typeface="Times New Roman" pitchFamily="65" charset="-122"/>
                <a:ea typeface="宋体" pitchFamily="65" charset="-122"/>
              </a:rPr>
              <a:t>一</a:t>
            </a:r>
            <a:r>
              <a:rPr lang="zh-CN" altLang="en-US" sz="2012" kern="0" dirty="0">
                <a:solidFill>
                  <a:srgbClr val="000000"/>
                </a:solidFill>
                <a:latin typeface="Times New Roman" pitchFamily="65" charset="-122"/>
                <a:ea typeface="宋体" pitchFamily="65" charset="-122"/>
              </a:rPr>
              <a:t>。(《阿房宫赋》)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②以其无礼于晋,且</a:t>
            </a:r>
            <a:r>
              <a:rPr lang="zh-CN" altLang="en-US" sz="2012" u="sng" kern="0" dirty="0">
                <a:solidFill>
                  <a:srgbClr val="000000"/>
                </a:solidFill>
                <a:latin typeface="Times New Roman" pitchFamily="65" charset="-122"/>
                <a:ea typeface="宋体" pitchFamily="65" charset="-122"/>
              </a:rPr>
              <a:t>贰</a:t>
            </a:r>
            <a:r>
              <a:rPr lang="zh-CN" altLang="en-US" sz="2012" kern="0" dirty="0">
                <a:solidFill>
                  <a:srgbClr val="000000"/>
                </a:solidFill>
                <a:latin typeface="Times New Roman" pitchFamily="65" charset="-122"/>
                <a:ea typeface="宋体" pitchFamily="65" charset="-122"/>
              </a:rPr>
              <a:t>于楚也。(《烛之武退秦师》)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(2)数词用作形容词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①予观夫巴陵胜状,在洞庭</a:t>
            </a:r>
            <a:r>
              <a:rPr lang="zh-CN" altLang="en-US" sz="2012" u="sng" kern="0" dirty="0">
                <a:solidFill>
                  <a:srgbClr val="000000"/>
                </a:solidFill>
                <a:latin typeface="Times New Roman" pitchFamily="65" charset="-122"/>
                <a:ea typeface="宋体" pitchFamily="65" charset="-122"/>
              </a:rPr>
              <a:t>一</a:t>
            </a:r>
            <a:r>
              <a:rPr lang="zh-CN" altLang="en-US" sz="2012" kern="0" dirty="0">
                <a:solidFill>
                  <a:srgbClr val="000000"/>
                </a:solidFill>
                <a:latin typeface="Times New Roman" pitchFamily="65" charset="-122"/>
                <a:ea typeface="宋体" pitchFamily="65" charset="-122"/>
              </a:rPr>
              <a:t>湖。(《岳阳楼记》)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②蚓无爪牙之利</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用心</a:t>
            </a:r>
            <a:r>
              <a:rPr lang="zh-CN" altLang="en-US" sz="2012" u="sng" kern="0" dirty="0">
                <a:solidFill>
                  <a:srgbClr val="000000"/>
                </a:solidFill>
                <a:latin typeface="Times New Roman" pitchFamily="65" charset="-122"/>
                <a:ea typeface="宋体" pitchFamily="65" charset="-122"/>
              </a:rPr>
              <a:t>一</a:t>
            </a:r>
            <a:r>
              <a:rPr lang="zh-CN" altLang="en-US" sz="2012" kern="0" dirty="0">
                <a:solidFill>
                  <a:srgbClr val="000000"/>
                </a:solidFill>
                <a:latin typeface="Times New Roman" pitchFamily="65" charset="-122"/>
                <a:ea typeface="宋体" pitchFamily="65" charset="-122"/>
              </a:rPr>
              <a:t>也。(《劝学》)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二三</a:t>
            </a:r>
            <a:r>
              <a:rPr lang="zh-CN" altLang="en-US" sz="2012" kern="0" dirty="0">
                <a:solidFill>
                  <a:srgbClr val="000000"/>
                </a:solidFill>
                <a:latin typeface="Times New Roman" pitchFamily="65" charset="-122"/>
                <a:ea typeface="宋体" pitchFamily="65" charset="-122"/>
              </a:rPr>
              <a:t>其德。(《氓》)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(3)数词用作名词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a:t>
            </a:r>
            <a:r>
              <a:rPr lang="zh-CN" altLang="en-US" sz="2012" u="sng" kern="0" dirty="0">
                <a:solidFill>
                  <a:srgbClr val="000000"/>
                </a:solidFill>
                <a:latin typeface="Times New Roman" pitchFamily="65" charset="-122"/>
                <a:ea typeface="宋体" pitchFamily="65" charset="-122"/>
              </a:rPr>
              <a:t>一</a:t>
            </a:r>
            <a:r>
              <a:rPr lang="zh-CN" altLang="en-US" sz="2012" kern="0" dirty="0">
                <a:solidFill>
                  <a:srgbClr val="000000"/>
                </a:solidFill>
                <a:latin typeface="Times New Roman" pitchFamily="65" charset="-122"/>
                <a:ea typeface="宋体" pitchFamily="65" charset="-122"/>
              </a:rPr>
              <a:t>犬坐于前。(《狼》)</a:t>
            </a:r>
            <a:endParaRPr lang="zh-CN" altLang="en-US" dirty="0">
              <a:latin typeface="+mn-lt"/>
              <a:ea typeface="+mn-ea"/>
            </a:endParaRPr>
          </a:p>
        </p:txBody>
      </p:sp>
    </p:spTree>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文言特殊句式</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文言特殊句式,一般指的是文言文中不同于现代汉语表达习惯的某些特殊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的句式。主要有:判断句、被动句、省略句和倒装句等。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1.判断句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文言文中有用判断词“是”(或“非”)来构造判断句的现象。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①问今是何世,乃不知有汉,无论魏晋。(《桃花源记》)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②非我也,兵也。(《寡人之于国也》)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句中“是”“非”,和现代汉语判断词“是”“非”同义。但是,这种用法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不大常见,文言文往往用别的词或结构方式来表示判断。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(1)用其他判断词表示判断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此则寡人之罪也。(《勾践灭吴》)</a:t>
            </a:r>
            <a:endParaRPr lang="zh-CN" altLang="en-US">
              <a:latin typeface="+mn-lt"/>
              <a:ea typeface="+mn-ea"/>
            </a:endParaRPr>
          </a:p>
        </p:txBody>
      </p:sp>
      <p:pic>
        <p:nvPicPr>
          <p:cNvPr id="772098" name="图片 3" descr="textimage114.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句中“则”译为“是”,即相当于现代汉语中的判断词。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此外还有:“即”“乃”“皆”“本”“诚”“亦”“素”“非”等等。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①此诚危急存亡之秋也。(《出师表》)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②且相如素贱人。(《廉颇蔺相如列传》)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③鱼,我所欲也;熊掌,亦我所欲也。(《鱼我所欲也》)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(2)采用“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也”的方式构造判断句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①廉颇者,赵之良将也。(《廉颇蔺相如列传》)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②吾妻之美我者,私我也。(《邹忌讽齐王纳谏》)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句中判断词“是”的意思,是由“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也”结构表示出来的。当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然,这个结构不是固定不变的,具体言语中,其结构变化十分灵活。其变式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结构如下:</a:t>
            </a:r>
            <a:endParaRPr lang="zh-CN" altLang="en-US">
              <a:latin typeface="+mn-lt"/>
              <a:ea typeface="+mn-ea"/>
            </a:endParaRPr>
          </a:p>
        </p:txBody>
      </p:sp>
    </p:spTree>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者也”表判断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莲,花之君子者也。(《爱莲说》)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”表判断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四人者:庐陵萧君圭君玉,长乐王回深父,余弟安国平父、安上纯父。(《游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褒禅山记》)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也”表判断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①城北徐公,齐国之美丽者也。(《邹忌讽齐王纳谏》)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②项脊轩,旧南阁子也。(《项脊轩志》)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d.无标志判断句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刘备天下枭雄。(《赤壁之战》)</a:t>
            </a:r>
            <a:endParaRPr lang="zh-CN" altLang="en-US" dirty="0">
              <a:latin typeface="+mn-lt"/>
              <a:ea typeface="+mn-ea"/>
            </a:endParaRPr>
          </a:p>
        </p:txBody>
      </p:sp>
    </p:spTree>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2.被动句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所谓被动,是指主语与谓语之间的关系是被动关系,也就是说,主语是谓语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动词所表示的行为的被动者、受事者,而不是主动者、实施者。这样的句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子,称为被动句。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现代汉语中常用“被”表示被动关系,文言文中也有,但很少。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忠而被谤,能无怨乎?(《屈原列传》)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在文言文中,被动句往往用“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于”及其相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应的变式结构来表示。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①巨是凡人,偏在远郡,行将为人所并。(《赤壁之战》)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②身死人手,为天下笑者,何也?(《过秦论》)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③不者,若属皆且为所虏!(《鸿门宴》)</a:t>
            </a:r>
            <a:endParaRPr lang="zh-CN" altLang="en-US" dirty="0">
              <a:latin typeface="+mn-lt"/>
              <a:ea typeface="+mn-ea"/>
            </a:endParaRPr>
          </a:p>
        </p:txBody>
      </p:sp>
    </p:spTree>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①吾长见笑于大方之家。(《秋水》)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②欲予秦,秦城恐不可得,徒见欺。(《廉颇蔺相如列传》)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③吾不能举全吴之地,十万之众,受制于人。(《赤壁之战》)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(3)省略被动标志的被动句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①王之蔽甚矣。(《邹忌讽齐王纳谏》)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②荆州之民附操者,逼兵势耳。(《赤壁之战》)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3.省略句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(1)主语的省略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①旦日,客从外来,(邹忌)与坐谈,(邹忌)问之客曰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(《邹忌讽齐王纳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谏》)</a:t>
            </a:r>
            <a:endParaRPr lang="zh-CN" altLang="en-US">
              <a:latin typeface="+mn-lt"/>
              <a:ea typeface="+mn-ea"/>
            </a:endParaRPr>
          </a:p>
        </p:txBody>
      </p:sp>
    </p:spTree>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②永州之野产异蛇,(蛇)黑质而白章。(《捕蛇者说》)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(2)谓语的省略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夫战,勇气也。一鼓作气,再(鼓)而衰,三(鼓)而竭。(《曹刿论战》)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(3)动词宾语的省略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以相如功大,拜(蔺相如)为上卿。(《廉颇蔺相如列传》)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(4)介词宾语的省略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此人一一为(之)具言所闻。(《桃花源记》)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(5)介词的省略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将军战(于)河北,臣战(于)河南。(《鸿门宴》)</a:t>
            </a:r>
            <a:endParaRPr lang="zh-CN" altLang="en-US" dirty="0">
              <a:latin typeface="+mn-lt"/>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1.对下列句子中加线的词的解释,不正确的一项是(3分)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a:t>
            </a:r>
            <a:r>
              <a:rPr lang="zh-CN" altLang="en-US" sz="2012" u="sng" kern="0" dirty="0">
                <a:solidFill>
                  <a:srgbClr val="000000"/>
                </a:solidFill>
                <a:latin typeface="Times New Roman" pitchFamily="65" charset="-122"/>
                <a:ea typeface="宋体" pitchFamily="65" charset="-122"/>
              </a:rPr>
              <a:t>登</a:t>
            </a:r>
            <a:r>
              <a:rPr lang="zh-CN" altLang="en-US" sz="2012" kern="0" dirty="0">
                <a:solidFill>
                  <a:srgbClr val="000000"/>
                </a:solidFill>
                <a:latin typeface="Times New Roman" pitchFamily="65" charset="-122"/>
                <a:ea typeface="宋体" pitchFamily="65" charset="-122"/>
              </a:rPr>
              <a:t>景泰二年进士　　　　　　登:升职。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a:t>
            </a:r>
            <a:r>
              <a:rPr lang="zh-CN" altLang="en-US" sz="2012" u="sng" kern="0" dirty="0">
                <a:solidFill>
                  <a:srgbClr val="000000"/>
                </a:solidFill>
                <a:latin typeface="Times New Roman" pitchFamily="65" charset="-122"/>
                <a:ea typeface="宋体" pitchFamily="65" charset="-122"/>
              </a:rPr>
              <a:t>录</a:t>
            </a:r>
            <a:r>
              <a:rPr lang="zh-CN" altLang="en-US" sz="2012" kern="0" dirty="0">
                <a:solidFill>
                  <a:srgbClr val="000000"/>
                </a:solidFill>
                <a:latin typeface="Times New Roman" pitchFamily="65" charset="-122"/>
                <a:ea typeface="宋体" pitchFamily="65" charset="-122"/>
              </a:rPr>
              <a:t>功进左副都御史　　录:记载。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a:t>
            </a:r>
            <a:r>
              <a:rPr lang="zh-CN" altLang="en-US" sz="2012" u="sng" kern="0" dirty="0">
                <a:solidFill>
                  <a:srgbClr val="000000"/>
                </a:solidFill>
                <a:latin typeface="Times New Roman" pitchFamily="65" charset="-122"/>
                <a:ea typeface="宋体" pitchFamily="65" charset="-122"/>
              </a:rPr>
              <a:t>振</a:t>
            </a:r>
            <a:r>
              <a:rPr lang="zh-CN" altLang="en-US" sz="2012" kern="0" dirty="0">
                <a:solidFill>
                  <a:srgbClr val="000000"/>
                </a:solidFill>
                <a:latin typeface="Times New Roman" pitchFamily="65" charset="-122"/>
                <a:ea typeface="宋体" pitchFamily="65" charset="-122"/>
              </a:rPr>
              <a:t>巩昌、临洮饥民　　振:救济。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a:t>
            </a:r>
            <a:r>
              <a:rPr lang="zh-CN" altLang="en-US" sz="2012" u="sng" kern="0" dirty="0">
                <a:solidFill>
                  <a:srgbClr val="000000"/>
                </a:solidFill>
                <a:latin typeface="Times New Roman" pitchFamily="65" charset="-122"/>
                <a:ea typeface="宋体" pitchFamily="65" charset="-122"/>
              </a:rPr>
              <a:t>勒</a:t>
            </a:r>
            <a:r>
              <a:rPr lang="zh-CN" altLang="en-US" sz="2012" kern="0" dirty="0">
                <a:solidFill>
                  <a:srgbClr val="000000"/>
                </a:solidFill>
                <a:latin typeface="Times New Roman" pitchFamily="65" charset="-122"/>
                <a:ea typeface="宋体" pitchFamily="65" charset="-122"/>
              </a:rPr>
              <a:t>石纪之而还　　勒:铭刻。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2.以下各组句子中,全都表明马文升劝谏皇上修身爱民内容的一组是(3分)</a:t>
            </a:r>
            <a:r>
              <a:rPr dirty="0">
                <a:latin typeface="+mn-lt"/>
                <a:ea typeface="+mn-ea"/>
              </a:rPr>
              <a:t/>
            </a:r>
            <a:br>
              <a:rPr dirty="0">
                <a:latin typeface="+mn-lt"/>
                <a:ea typeface="+mn-ea"/>
              </a:rPr>
            </a:b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①新天子当使知稼穑艰难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②即非职守,亦言无不尽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③凡言语动止悉导之以正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④文升请命所司振恤</a:t>
            </a:r>
            <a:endParaRPr lang="zh-CN" altLang="en-US" dirty="0">
              <a:latin typeface="+mn-lt"/>
              <a:ea typeface="+mn-ea"/>
            </a:endParaRPr>
          </a:p>
        </p:txBody>
      </p:sp>
    </p:spTree>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4.倒装句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文言文中,某些句子的语序与现代汉语不同,我们称之为倒装句。其倒装现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象主要有:主谓倒装、宾语前置、定语后置、状语后置等。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(1)主谓倒装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为了强调谓语,有时将谓语置于主语之前。这仅仅是出于语言表达的需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甚矣,汝之不惠!(《愚公移山》)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(2)宾语前置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在现代汉语中,宾语往往位于谓语后边,作为谓语的施动对象。而在文言文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中,在某些条件下,宾语往往提到谓语之前,呈现宾语前置现象。这样的特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殊情况一般有两种: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a.否定句中的宾语前置现象</a:t>
            </a:r>
            <a:endParaRPr lang="zh-CN" altLang="en-US" dirty="0">
              <a:latin typeface="+mn-lt"/>
              <a:ea typeface="+mn-ea"/>
            </a:endParaRPr>
          </a:p>
        </p:txBody>
      </p:sp>
    </p:spTree>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否定句中,当谓语部分被否定副词修饰时,该谓语所带宾语一般会前置。这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样的否定副词一般有:“不”“未”“毋”“无”“莫”等。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①三岁贯女,莫我肯顾。(《硕鼠》)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②古之人不余欺也!(《石钟山记》)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b.疑问句中代词宾语前置现象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文言文疑问句中,当使用疑问代词作谓语动词(或介词)的宾语时,该宾语往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往要放在谓语动词(或介词)的前面。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大王来何操?(《鸿门宴》)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在现代汉语中,介词后面跟着宾语,组成介宾结构,用来修饰动词谓语。在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文言文中,介词宾语往往置于介词之前,形成一种倒置的现象。这样的疑问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代词一般有:“谁”“何”“奚”“曷”“胡”“恶”“安”“焉”等。</a:t>
            </a:r>
            <a:endParaRPr lang="zh-CN" altLang="en-US">
              <a:latin typeface="+mn-lt"/>
              <a:ea typeface="+mn-ea"/>
            </a:endParaRPr>
          </a:p>
        </p:txBody>
      </p:sp>
    </p:spTree>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①噫!微斯人,吾谁与归?(《岳阳楼记》)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②沛公安在?(《鸿门宴》)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此外,还有一些比较固定的“宾语前置”的表达结构。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句读之不知,惑之不解。(《师说》)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(3)定语后置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定语在句中一般起修饰、限定名词性中心词的作用。文言文中的定语经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常会后置到中心词后边,成为定语后置现象。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①石之铿然有声者,所在皆是也。(《石钟山记》)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②蚓无爪牙之利,筋骨之强。(《劝学》)</a:t>
            </a:r>
            <a:endParaRPr lang="zh-CN" altLang="en-US" dirty="0">
              <a:latin typeface="+mn-lt"/>
              <a:ea typeface="+mn-ea"/>
            </a:endParaRPr>
          </a:p>
        </p:txBody>
      </p:sp>
    </p:spTree>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(4)状语后置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现代汉语中状语置于谓语之前,若置于谓语之后便是补语。但在文言文中,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处于补语的成分往往要以状语来理解,故而出现状语后置的现象。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①将军战河北,臣战河南。(《鸿门宴》)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②青,取之于蓝,而青于蓝。(《劝学》)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③此所谓战胜于朝廷。(《邹忌讽齐王纳谏》)</a:t>
            </a:r>
            <a:endParaRPr lang="zh-CN" altLang="en-US" dirty="0">
              <a:latin typeface="+mn-lt"/>
              <a:ea typeface="+mn-ea"/>
            </a:endParaRPr>
          </a:p>
        </p:txBody>
      </p:sp>
    </p:spTree>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常见固定句式</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固定句式也叫固定结构,或者叫凝固结构。它的语法特点就是由一些不同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词性的词凝结在一起,固定成为一种句法格式,表达一种新的语法意义,世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代沿用,约定俗成,经久不变。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这些固定用法大致可分为表示疑问、表示反问、表示感叹、表示揣度和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表示选择等十种。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1.表示疑问的习惯用法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(1)如</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这是三个意义相同的表示疑问的习惯说法,中间可以插入名词、代词和短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语,可以译为“把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怎么样”“对</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怎么办”“怎样对付(处置、安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顿)”。</a:t>
            </a:r>
            <a:endParaRPr lang="zh-CN" altLang="en-US" dirty="0">
              <a:latin typeface="+mn-lt"/>
              <a:ea typeface="+mn-ea"/>
            </a:endParaRPr>
          </a:p>
        </p:txBody>
      </p:sp>
      <p:pic>
        <p:nvPicPr>
          <p:cNvPr id="792578" name="图片 3" descr="textimage115.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①以君之力,曾不能损魁父之丘,如太行、王屋何?(《愚公移山》)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②不能正其身,如正人何?(《论语·子路》)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③今者出,未辞也,为之奈何?(《鸿门宴》)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“如何(何如)”“奈何”“若何(何若)”连用,表询问或商量的语气,相当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于现代汉语的“怎么样(的)”“为什么”“怎么”等。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取吾璧,不予我城,奈何?(《廉颇蔺相如列传》)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在这种习惯说法中,如果插入“之”,就构成“如之何”“若之何”“奈之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何”,可译为“为什么”或“怎么办”“怎么对付(处置,安顿)”,有询问怎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么处理的意思。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林父之事君也,进思尽忠,退思补过,社稷之卫也,若之何杀之?(《左传·宣公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十二年》)</a:t>
            </a:r>
            <a:endParaRPr lang="zh-CN" altLang="en-US" dirty="0">
              <a:latin typeface="+mn-lt"/>
              <a:ea typeface="+mn-ea"/>
            </a:endParaRPr>
          </a:p>
        </p:txBody>
      </p:sp>
    </p:spTree>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(2)“庸</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乎”,相当于现代汉语的“哪里(怎么)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吾师道也,夫庸知其年之先后生于吾乎?(《师说》)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(3)“独</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邪”“独</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哉”,相当于现代汉语的“难道</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①独不怜公子姊邪?(《信陵君窃符救赵》)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②相如虽驽,独畏廉将军哉?(《廉颇蔺相如列传》)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(4)“何也(何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也)”“何哉(何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哉)”,表询问,相当于现代汉语的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“为什么呢”“什么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呢”“怎么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而此独以钟名,何哉?(《石钟山记》)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(5)“何(奚)以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为”(“何以”是“以何”的倒装,意思是用什么、拿什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么、凭什么)、“何(奚、曷)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”,译为“用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做什么呢”“要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什么呢”“为什么要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p:txBody>
      </p:sp>
    </p:spTree>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何以伐为?(《季氏将伐颛臾》)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2.表示反问的习惯用法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(1)“不亦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乎”,语气比较委婉,可译为“不也是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吗”或“难道不</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学而时习之,不亦说乎?(《论语·学而》)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乎”,相当于现代汉语的“不算是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此不为远者小而近者大乎?(《列子·汤问》)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(3)“何(奚)以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为”“何(焉)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为”,可译为“要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干什么呢”或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“哪里用得着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如今人方为刀俎,我为鱼肉,何辞为?(《鸿门宴》)</a:t>
            </a:r>
            <a:endParaRPr lang="zh-CN" altLang="en-US">
              <a:latin typeface="+mn-lt"/>
              <a:ea typeface="+mn-ea"/>
            </a:endParaRPr>
          </a:p>
        </p:txBody>
      </p:sp>
    </p:spTree>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(4)“岂</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乎(哉)”,相当于现代汉语的“难道</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吗”“怎么</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日夜望将军至,岂敢反乎!(《鸿门宴》)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欤”,相当于现代汉语的“不是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子非三闾大夫欤?(《屈原列传》)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耶”,相当于现代汉语的“哪里(怎么)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宁知此为归骨所耶?(《祭妹文》)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(7)“何所”,表疑问的固定结构,是“所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者为何”的移位和压缩,可译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的(人、事、物)是什么”。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问女何所思,问女何所忆。(《木兰诗》)</a:t>
            </a:r>
            <a:endParaRPr lang="zh-CN" altLang="en-US">
              <a:latin typeface="+mn-lt"/>
              <a:ea typeface="+mn-ea"/>
            </a:endParaRPr>
          </a:p>
        </p:txBody>
      </p:sp>
    </p:spTree>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之有”,是“有何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”的倒装,相当于现代汉语的“有什么</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①宋何罪之有?(《公输》)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②夫晋,何厌之有?(《烛之武退秦师》)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“何有”单用,可根据上下文译为“有什么困难”“有什么舍不得”“有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什么关系”。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默而识之,学而不厌,诲人不倦,何有于我哉?(《论语·述而》)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乎(邪),译为“难道</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圣人之所以为圣,愚人之所以为愚,其皆出于此乎?(《师说》)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哉”,表疑问,相当于现代汉语的“怎么</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呢”“哪里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⑤减膳撤乐,修德省愆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⑥止额外织造,振饥民,捕盗贼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A.①②③　　　B.①⑤⑥　　　C.②④⑥　　　D.③④⑤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A.马文升仕途顺利,政绩卓著。他被委任御史以后,历任多项职务。功业主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要表现在两个方面:一是处理受灾民众的善后问题;二是击败扰乱社会秩序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的贼寇。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B.马文升为人正直,处事严明。他敢于直言劝谏,奏事进言均得到采纳;又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能够严格考察部属,曾罢免贪婪懦弱者三十余人,奸人怨恨,对他大肆威胁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和污蔑。</a:t>
            </a:r>
            <a:endParaRPr lang="zh-CN" altLang="en-US">
              <a:latin typeface="+mn-lt"/>
              <a:ea typeface="+mn-ea"/>
            </a:endParaRPr>
          </a:p>
        </p:txBody>
      </p:sp>
    </p:spTree>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固一世之雄也,而今安在哉?(《赤壁赋》)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(11)“得无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乎”,反问的语气比较委婉,且略带揣测性。句末“乎”可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用“与(欤)”“邪”“耶”等疑问语气词替换。可译为“该不会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“莫非是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吧”“能不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日食饮得无衰乎?(《触龙说赵太后》)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同样的结构还有“得非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与”“岂非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与”,相当于“难道不是</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得非诸侯之盛强,末大不掉之咎与?(《封建论》)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(12)“能无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乎”,译为“怎么不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信而见疑,忠而被谤,能无怨乎?(《屈原列传》)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(13)“(而)况</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乎”,译为“何况</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呢”或“又何况</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p:txBody>
      </p:sp>
    </p:spTree>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今以钟磬置水中,虽大风浪不能鸣也,而况石乎!(《石钟山记》)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(14)“无乃</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与”,相当于“难道不是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无乃尔是过与?(《季氏将伐颛臾》)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(15)“安能”“何能”“何得”,这三种固定结构一般译为“怎么能”。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①安能摧眉折腰事权贵,使我不得开心颜?(《梦游天姥吟留别》)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②其妻曰:“君美甚,徐公何能及君也?”(《邹忌讽齐王纳谏》)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3.表示感叹的习惯用法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(1)“一何”可译为“何等”“多么”。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吏呼一何怒!妇啼一何苦!(《石壕吏》)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(2)“何其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”译为“多么”,有时也译为“怎么那么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”或“为什么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p:txBody>
      </p:sp>
    </p:spTree>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至于誓天断发,泣下沾襟,何其衰也!(《伶官传序》)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(3)“何</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”,可译为“怎么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”或“怎么这么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也可译为“怎么那么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”或“为什么这么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足下不欲破袁氏也,何言之不实也?(《三国志·魏书·武帝纪》)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(4)“特(直或止)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耳”,可译为“只不过</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罢了”。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①止增笑耳。(《狼》)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②嗟乎!孟尝君特鸡鸣狗盗之雄耳。(《读&lt;孟尝君传&gt;》)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③直不百步耳,是亦走也。(《寡人之于国也》)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4.表示假设的习惯用法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于此(斯)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”,译时只需在有关句子前加一“假设”“假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如”之类的词语即可。</a:t>
            </a:r>
            <a:endParaRPr lang="zh-CN" altLang="en-US">
              <a:latin typeface="+mn-lt"/>
              <a:ea typeface="+mn-ea"/>
            </a:endParaRPr>
          </a:p>
        </p:txBody>
      </p:sp>
    </p:spTree>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今且有人于此,以随侯之珠,弹千仞之雀,世必笑之。《庄子·杂篇·让王第二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十八》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(2)“若其”,相当于“假如”。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今者违命,胜不足多;若其不胜,为罪已甚。(《晋书·周浚传》)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(3)“诚</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”,可译为“如果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那么(就)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公子诚一开口请如姬,如姬必许诺,则得虎符,夺晋鄙军。(《信陵君窃符救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(4)“然则”,可译为“既然这样,那么”“如果这样,那么”。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然则诸侯之地有限,暴秦之欲无厌,奉之弥繁,侵之愈急。(《六国论》)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(5)“向使”,可译为“假如,如果”。</a:t>
            </a:r>
            <a:endParaRPr lang="zh-CN" altLang="en-US">
              <a:latin typeface="+mn-lt"/>
              <a:ea typeface="+mn-ea"/>
            </a:endParaRPr>
          </a:p>
        </p:txBody>
      </p:sp>
    </p:spTree>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向使三国各爱其地,齐人勿附于秦,刺客不行,良将犹在,则胜负之数,存亡之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理,当与秦相较,或未易量。(《六国论》)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(6)“自非”,可译为“如果不是”“除非是”。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自非亭午夜分,不见曦月。(《三峡》)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5.表示选择的习惯用法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(1)“与其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孰若(毋宁)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”,相当于现代汉语的“与其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哪里比得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上(不如)</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与其杀是僮,孰若卖之?(《童区寄传》)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即</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”,相当于现代汉语“不是(这样),就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是(那样)”。</a:t>
            </a:r>
            <a:endParaRPr lang="zh-CN" altLang="en-US">
              <a:latin typeface="+mn-lt"/>
              <a:ea typeface="+mn-ea"/>
            </a:endParaRPr>
          </a:p>
        </p:txBody>
      </p:sp>
    </p:spTree>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①战者,必然之势也。不先于我,则先于彼;不出于西,则出于北。(《教战守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②方春,百姓不耕即蚕,隙不可夺。(《书何易于》)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,抑</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”,译为“是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,还是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抑本其成败之迹,而皆自于人欤?(《伶官传序》)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”“非</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①非死则徙尔。(《捕蛇者说》)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②非字而画。(《促织》)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也”,可译为“是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还是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其真无马邪?其真不知马也。(《马说》)</a:t>
            </a:r>
            <a:endParaRPr lang="zh-CN" altLang="en-US">
              <a:latin typeface="+mn-lt"/>
              <a:ea typeface="+mn-ea"/>
            </a:endParaRPr>
          </a:p>
        </p:txBody>
      </p:sp>
    </p:spTree>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6.表示强调的习惯用法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(1)“唯(惟)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”,可译为“只”“只有”“唯独”。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天生万物,唯人为贵。(《说苑·杂言》)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(2)“唯(惟)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”,可译为“任凭</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”“随便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臣有三剑,唯王所用。(《庄子·说剑》)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(3)“非惟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,抑亦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”,相当于现代汉语“不只</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而且</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进语气。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非惟天时,抑亦人谋也。(《隆中对》)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7.表示比较的习惯用法</a:t>
            </a:r>
            <a:endParaRPr lang="zh-CN" altLang="en-US">
              <a:latin typeface="+mn-lt"/>
              <a:ea typeface="+mn-ea"/>
            </a:endParaRPr>
          </a:p>
        </p:txBody>
      </p:sp>
    </p:spTree>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何如</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孰与(孰若)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”,意即“</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”,相当于现代汉语的“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和(同、跟)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相比,谁(哪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个、哪样)</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比</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怎么样”;“孰若”,译为“哪里比得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①公之视廉将军孰与秦王?(《廉颇蔺相如列传》)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②汝意谓长安何如日远?(《世说新语·夙愿》)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“何如”单用,相当于“怎样”“哪个”。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①陛下以绛侯周勃何如人也?(《史记·张释之列传》)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②因问明帝:“长安何如日远?”(《世说新语·夙愿》)</a:t>
            </a:r>
            <a:endParaRPr lang="zh-CN" altLang="en-US" dirty="0">
              <a:latin typeface="+mn-lt"/>
              <a:ea typeface="+mn-ea"/>
            </a:endParaRPr>
          </a:p>
        </p:txBody>
      </p:sp>
    </p:spTree>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8.表示推测、揣度、商榷的习惯用法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(1)“得无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乎”“无乃</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乎”,意思是“该不会(莫不是、莫非、恐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怕、岂不是、只怕是)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无乃尔是过与?(《季氏将伐颛臾》)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(2)“庸</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乎”,译为“哪</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吾师道也,夫庸知其年之先后生于吾乎?(《师说》)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之谓也”“其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之谓也”“其</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之谓乎”,译为“说的就是</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啊”“大概说的就是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①“闻道百,以为莫己若”者,我之谓也。(《庄子·秋水》)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②谚所谓“辅车相依,唇亡齿寒”者,其虞、虢之谓也。(《唇亡齿寒》)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(4)“不亦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乎”,可译为“不是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有朋自远方来,不亦乐乎?(《论语·学而》)</a:t>
            </a:r>
            <a:endParaRPr lang="zh-CN" altLang="en-US" dirty="0">
              <a:latin typeface="+mn-lt"/>
              <a:ea typeface="+mn-ea"/>
            </a:endParaRPr>
          </a:p>
        </p:txBody>
      </p:sp>
    </p:spTree>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庶几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与(乎)”,可译为“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或许</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吾王庶几无疾病与,何以能鼓乐也?(《庄暴见孟子》)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9.表示指代的习惯用法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(1)“有所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”“无所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”“何所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(安所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,奚所</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“有什么(没有什么)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的(人、物、事)”“是什么”。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①吾入关,秋毫不敢有所近。(《鸿门宴》)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②质明,避哨竹林中,逻者数十骑,几无所逃死。(《&lt;指南录&gt;后序》)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(2)“有以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”“无以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”,可译为“有什么(可以)用来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什么(可以)用来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①项王未有以应。(《鸿门宴》)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②故不积跬步,无以至千里。(《劝学》)</a:t>
            </a:r>
            <a:endParaRPr lang="zh-CN" altLang="en-US">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B.宣和末/高丽入贡/使者所过/调夫治舟/骚然烦费/傅言/索民力以妨农功/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而于中国无丝毫之益/宰相谓其所论/同苏轼奏/贬蕲州安置/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C.宣和末/高丽入贡使者/所过调夫治舟/骚然烦费/傅言/索民力以妨农功/而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于中国无丝毫之益/宰相谓其所论/同苏轼奏/贬蕲州安置/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D.宣和末/高丽入贡使者/所过调夫治舟/骚然烦费/傅言/索民力以妨农功/而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于中国无丝毫之益/宰相谓其所论同苏轼/奏贬蕲州安置/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2.下列对文中加点词语的相关内容的解说,不正确的一项是(3分)(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A.登进士第,又可称为进士及第,指科举时代经考试合格后录取成为进士。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B.兵部是古代“六部”之一,掌管全国武官选用和兵籍、军械、军令等事宜。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C.庙号是皇帝死后,在太庙立室奉祀时特起的名号,如高祖、太宗、钦宗。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D.太子指封建时代君主儿子中被确定继承君位的人,有时也可指其他儿子。</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C.马文升尽心军事,关注民生。他任兵部尚书十多年,对屯田、边备等职责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勇于进言。在代吏部尚书时,南京等地遭遇风雨灾害,他又请求皇上救助灾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地百姓。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D.马文升文武全才,声名远扬。朝廷大事往往等他决断,又有显赫边功,外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国皆闻其名。为人重气节,品行端正,以至于大盗各处骚扰,也不去钧州他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的家乡。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(1)在班列中最为耆硕,帝亦推心任之,诸大臣莫敢望也。(5分)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(2)家居,非事未尝入州城。语及时事,辄颦蹙不答。(5分)</a:t>
            </a:r>
            <a:endParaRPr lang="zh-CN" altLang="en-US" dirty="0">
              <a:latin typeface="+mn-lt"/>
              <a:ea typeface="+mn-ea"/>
            </a:endParaRPr>
          </a:p>
        </p:txBody>
      </p:sp>
    </p:spTree>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(3)“无以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为”,可译为“没有必要用(要)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匈奴未灭,无以家为也。(《史记·卫将军骠骑列传》)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10.表示认定的习惯用法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(1)“是故</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”,表示结果的固定结构,同义结构还有“以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此”“是用”“用是”“用此”“以故”,可译为“因此”“所以”。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是故无贵无贱,无长无少,道之所存,师之所存也。(《师说》)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(2)“所以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”,有两个意义,译为“用来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的方法”或“</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原因”。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臣所以去亲戚而事君者,徒慕君之高义也。(《廉颇蔺相如列传》)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(3)“然则”,连词性固定结构,“然”承接上文,“则”表示推断,可译为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“既然这样,那么”。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是进亦忧,退亦忧。然则何时而乐耶?(《岳阳楼记》)</a:t>
            </a:r>
            <a:endParaRPr lang="zh-CN" altLang="en-US">
              <a:latin typeface="+mn-lt"/>
              <a:ea typeface="+mn-ea"/>
            </a:endParaRPr>
          </a:p>
        </p:txBody>
      </p:sp>
    </p:spTree>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(4)“且</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且</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”,相当于“一面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一面</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”或者“又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又</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见信死,且喜且怜之。(《史记·淮阴侯列传》)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(5)“而已”“焉耳”,语气词,相当于“罢了”。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其窃符也,非为魏也,非为六国也,为赵焉耳。(《信陵君救赵论》)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为”,表判断,相当于现代汉语的“认为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当作”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“凭借(依靠)</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作为”等。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①以天下之美为尽在己。(《秋水》)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②若舍郑以为东道主。(《烛之武退秦师》)</a:t>
            </a:r>
            <a:endParaRPr lang="zh-CN" altLang="en-US" dirty="0">
              <a:latin typeface="+mn-lt"/>
              <a:ea typeface="+mn-ea"/>
            </a:endParaRPr>
          </a:p>
        </p:txBody>
      </p:sp>
    </p:spTree>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(7)“因遂”,相当于“于是”。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欲自杀以激荆卿,曰:“愿足下急过太子,言光已死,明不言也。”因遂自刎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而死。(《史记·刺客列传》)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(8)“于是”,一是相当于“在这时”“在这件事上”“从这时起”“在这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种情况下”,二是相当于现代汉语“于是”。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(9)“之类”“之属”“之伦”“之徒”,相当于“这一类的</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者”,译为“有个</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邑有成名者,操童子业,久不售。(《促织》)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(11)“唯(惟)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之(是)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”,表示宾语前置的固定结构,含强调意义。其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中“唯(惟)”是限定范围的副词,可译为“只”;“之(是)”是标志宾语前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置的结构助词,可译为“只+谓语动词+前置宾语”。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惟余马首是瞻。(《左传·襄公十四年》)</a:t>
            </a:r>
            <a:endParaRPr lang="zh-CN" altLang="en-US" dirty="0">
              <a:latin typeface="+mn-lt"/>
              <a:ea typeface="+mn-ea"/>
            </a:endParaRPr>
          </a:p>
        </p:txBody>
      </p:sp>
    </p:spTree>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古代文化常识</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一、官职常识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1.中央官职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秦设丞相、太尉和御史大夫,组成中枢机构。丞相管行政,太尉管军事,御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史大夫管监察和秘书工作。汉朝大体上沿袭秦制称为三公,下设九卿,分管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各方面政务,后世又演变为三省六部制。三省为中书省(决策)、门下省(审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议)、尚书省(执行),三省的长官都是宰相。宋代中书省职权扩大,同枢密院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分掌文武大权,门下省、尚书省遂废。明代内阁为最高政务机构,内阁大臣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称为辅臣,首席辅臣称首辅(即宰相)。清代有军机处,王、公、尚书等为军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机大臣,掌握国家大权。</a:t>
            </a:r>
            <a:endParaRPr lang="zh-CN" altLang="en-US" dirty="0">
              <a:latin typeface="+mn-lt"/>
              <a:ea typeface="+mn-ea"/>
            </a:endParaRPr>
          </a:p>
        </p:txBody>
      </p:sp>
      <p:pic>
        <p:nvPicPr>
          <p:cNvPr id="831490" name="图片 3" descr="textimage116.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六部,包括吏部、户部、礼部、兵部、刑部、工部。吏部,管官吏任免、考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核、升降等事;户部,管土地户口、赋税财政等事;礼部,管典礼、科学、学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校等事;兵部,管军事;刑部,管司法刑狱;工部,管工程营造、屯田水利等事。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各部长官为尚书,副职为侍郎。下设郎中,副职称员外郎,下属官员有主事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寺即官署。九寺即九卿之官署。汉以太常、光禄勋、卫尉、太仆、廷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尉、大鸿胪、宗正、大司农、少府为九寺大卿。历代略有变动,迄于清。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(1)光禄寺:掌宫廷宿卫及侍从,北齐以后掌膳食帐幕,唐以后始专司膳。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(2)太仆寺:掌舆马畜牧之事,北齐始曰太仆寺,清光绪改革官制时并入陆军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(3)太常寺:秦署奉常,汉改太常,掌宗庙礼仪,至北齐始有太常寺,清末废。</a:t>
            </a:r>
            <a:endParaRPr lang="zh-CN" altLang="en-US">
              <a:latin typeface="+mn-lt"/>
              <a:ea typeface="+mn-ea"/>
            </a:endParaRPr>
          </a:p>
        </p:txBody>
      </p:sp>
    </p:spTree>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(4)宗正寺:明清为宗人府,掌天子宗族事。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(5)大理寺:掌刑狱案件审理,秦汉为廷尉,北齐为大理寺,历代因之,清为大理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(6)卫尉寺:掌门卫屯兵,北齐改为卫尉寺,隋改为军器仪仗、帐幕之类,明废,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清有銮仪卫。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(7)鸿胪寺:秦曰典客,汉改大鸿胪,掌赞导相礼。鸿,声也;胪,传也。传声赞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导,故曰鸿胪。至北齐曰鸿胪寺,清末废。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(8)少府寺:掌山泽之事,后又掌宫中服饰衣物、宝货珍贵之物,隋改为监,历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代因之,明始废。</a:t>
            </a:r>
            <a:endParaRPr lang="zh-CN" altLang="en-US" dirty="0">
              <a:latin typeface="+mn-lt"/>
              <a:ea typeface="+mn-ea"/>
            </a:endParaRPr>
          </a:p>
        </p:txBody>
      </p:sp>
    </p:spTree>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(9)太府寺:即大司农,掌钱谷金帛诸货币。</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此外,中央还设有专门机构和官员,负责管理图书、编修历史、制定历法等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工作。如司马迁、张衡曾任太史令,高启为翰林国史编修等。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2.地方官职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秦汉主要行政区是郡。郡的长官,秦称郡守,汉称太守。隋唐主要行政区是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州,州官称刺史,属官有长史、司马等。唐代在一些军事重镇设节度使,属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官有行军司马、参谋、掌书记等。宋代州官称知州,县官称知县。明清改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州为府,称知府。</a:t>
            </a:r>
            <a:endParaRPr lang="zh-CN" altLang="en-US" dirty="0">
              <a:latin typeface="+mn-lt"/>
              <a:ea typeface="+mn-ea"/>
            </a:endParaRPr>
          </a:p>
        </p:txBody>
      </p:sp>
    </p:spTree>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此外,汉代也设州,天下分十几个州,基本上是监察区,中央派官员去刺探情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况,称刺史。隋唐时全国分十几个道,也称监察区,中央派官员前往巡视,称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黜陟使。宋代时全国分二十左右路,路中设若干司,分管各方面的事务。元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代地方最高行政机构叫行中书省,明代改称承宣布政使司,习惯上仍称为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3.官职名称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(1)爵:即爵位、爵号,是古代皇帝对贵戚功臣的封赐。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(2)丞相:是封建官僚机构中的最高官职,是秉承君主旨意管理全国政务的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人。也称相国、宰相,简称“相”。</a:t>
            </a:r>
            <a:endParaRPr lang="zh-CN" altLang="en-US">
              <a:latin typeface="+mn-lt"/>
              <a:ea typeface="+mn-ea"/>
            </a:endParaRPr>
          </a:p>
        </p:txBody>
      </p:sp>
    </p:spTree>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(3)太师:指两种官职。其一,古代称太师、太傅、太保为“三公”,后多为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大官加衔,表示恩宠而无实职。其二,古代又称太子太师、太子太傅、太子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太保为“东宫三师”,都是太子的老师,太师是太子太师的简称,后来也逐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渐成为虚衔。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(4)尚书:最初是掌管文书奏章的官员。隋代始设六部,唐代确定六部为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吏、户、礼、兵、刑、工,各部以尚书、侍郎为正副长官。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(5)学士:魏晋时是掌管典礼、编撰诸事的官职。唐以后指翰林学士,是皇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帝的秘书、顾问,参与机要,因而有“内相”之称。明清时奉旨、侍读、侍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讲、编修、庶吉士等虽亦为翰林学士,但与唐宋时翰林学士的地位和职掌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都不同。</a:t>
            </a:r>
            <a:endParaRPr lang="zh-CN" altLang="en-US">
              <a:latin typeface="+mn-lt"/>
              <a:ea typeface="+mn-ea"/>
            </a:endParaRPr>
          </a:p>
        </p:txBody>
      </p:sp>
    </p:spTree>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(6)上卿:周代官制,天子及诸侯皆有卿,分上中下三等,最尊贵者谓“上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(7)大将军:先秦、西汉时是将军的最高称号。魏晋以后渐成虚衔而无实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职。明清两代于战争时才设大将军官职,战后即废除。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(8)参知政事:简称“参政”,是唐宋时期最高政务长官之一,与同平章事、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枢密使、枢密副使合称“宰执”。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(9)军机大臣:军机处是清代辅佐皇帝的政务机构。任职者无定员,一般由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亲王、大学士、尚书、侍郎或京堂兼任,称为军机大臣。军机大臣少则三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四人,多则六七人,被称为“枢臣”。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(10)御史:本为史官,秦以后置御史大夫,职位仅次于丞相,主管弹劾、纠察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官员过失诸事。</a:t>
            </a:r>
            <a:endParaRPr lang="zh-CN" altLang="en-US">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登:考中。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②侧面表现马文升恪尽职守;③是对太子的劝导;④表现马文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升忧民之情。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“大盗各处骚扰,也不去钧州他的家乡”不正确。原文最后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一句话意为“大盗到钧州,因为马文升家在这里,舍之而去”。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(1)在朝廷官员中最是年高德劭,皇上也诚心诚意任用他,诸位大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臣没有人敢望其项背。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(2)在家闲居,无事从不到州城去。说到当时政事,总是皱着眉头不回答。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(1)耆硕:年高德劭。推心:诚心诚意。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(2)辄:总是。颦蹙:皱着眉头。</a:t>
            </a:r>
            <a:endParaRPr lang="zh-CN" altLang="en-US" dirty="0">
              <a:latin typeface="+mn-lt"/>
              <a:ea typeface="+mn-ea"/>
            </a:endParaRPr>
          </a:p>
        </p:txBody>
      </p:sp>
      <p:pic>
        <p:nvPicPr>
          <p:cNvPr id="89090" name="图片 3" descr="textimage23.jpeg"/>
          <p:cNvPicPr>
            <a:picLocks noChangeAspect="1"/>
          </p:cNvPicPr>
          <p:nvPr/>
        </p:nvPicPr>
        <p:blipFill>
          <a:blip r:embed="rId3"/>
          <a:srcRect/>
          <a:stretch>
            <a:fillRect/>
          </a:stretch>
        </p:blipFill>
        <p:spPr bwMode="auto">
          <a:xfrm>
            <a:off x="747713" y="1738313"/>
            <a:ext cx="180975" cy="190500"/>
          </a:xfrm>
          <a:prstGeom prst="rect">
            <a:avLst/>
          </a:prstGeom>
          <a:noFill/>
          <a:ln w="9525">
            <a:noFill/>
            <a:miter lim="800000"/>
            <a:headEnd/>
            <a:tailEnd/>
          </a:ln>
        </p:spPr>
      </p:pic>
      <p:pic>
        <p:nvPicPr>
          <p:cNvPr id="89091" name="图片 4" descr="textimage24.jpeg"/>
          <p:cNvPicPr>
            <a:picLocks noChangeAspect="1"/>
          </p:cNvPicPr>
          <p:nvPr/>
        </p:nvPicPr>
        <p:blipFill>
          <a:blip r:embed="rId3"/>
          <a:srcRect/>
          <a:stretch>
            <a:fillRect/>
          </a:stretch>
        </p:blipFill>
        <p:spPr bwMode="auto">
          <a:xfrm>
            <a:off x="735013" y="2201863"/>
            <a:ext cx="180975" cy="190500"/>
          </a:xfrm>
          <a:prstGeom prst="rect">
            <a:avLst/>
          </a:prstGeom>
          <a:noFill/>
          <a:ln w="9525">
            <a:noFill/>
            <a:miter lim="800000"/>
            <a:headEnd/>
            <a:tailEnd/>
          </a:ln>
        </p:spPr>
      </p:pic>
      <p:pic>
        <p:nvPicPr>
          <p:cNvPr id="89092" name="图片 5" descr="textimage25.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89093" name="图片 6" descr="textimage26.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pic>
        <p:nvPicPr>
          <p:cNvPr id="89094" name="图片 3" descr="textimage22.jpeg"/>
          <p:cNvPicPr>
            <a:picLocks noChangeAspect="1"/>
          </p:cNvPicPr>
          <p:nvPr/>
        </p:nvPicPr>
        <p:blipFill>
          <a:blip r:embed="rId3"/>
          <a:srcRect/>
          <a:stretch>
            <a:fillRect/>
          </a:stretch>
        </p:blipFill>
        <p:spPr bwMode="auto">
          <a:xfrm>
            <a:off x="752475" y="4049713"/>
            <a:ext cx="180975" cy="190500"/>
          </a:xfrm>
          <a:prstGeom prst="rect">
            <a:avLst/>
          </a:prstGeom>
          <a:noFill/>
          <a:ln w="9525">
            <a:noFill/>
            <a:miter lim="800000"/>
            <a:headEnd/>
            <a:tailEnd/>
          </a:ln>
        </p:spPr>
      </p:pic>
    </p:spTree>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(11)枢密使:枢密院的长官。唐时由宦官担任,宋以后改由大臣担任,枢密院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是管理军国要政的最高国务机构之一,枢密使的权力与宰相相当,清代军机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大臣往往被尊称为“枢密”。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(12)左徒:战国时楚国的官名,与后世左右拾遗相当。主要职责是规谏皇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帝、举荐人才。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(13)太尉:元代以前的官职名称。是辅佐皇帝的最高武官,汉代称大司马。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宋代定为最高一级武官。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(14)上大夫:先秦官名,比卿低一等。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(15)大夫:各个朝代所指的内容不尽相同,有时可指中央机关的要职。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(16)士大夫:旧时指官吏或较有声望、地位的知识分子。</a:t>
            </a:r>
            <a:endParaRPr lang="zh-CN" altLang="en-US">
              <a:latin typeface="+mn-lt"/>
              <a:ea typeface="+mn-ea"/>
            </a:endParaRPr>
          </a:p>
        </p:txBody>
      </p:sp>
    </p:spTree>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(17)太史:西周、春秋时为地位很高的朝廷大臣,掌管起草文书、策命诸侯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卿大夫、记载史事,兼管典籍、历法、祭祀等事。秦汉以后设太史令,其职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掌范围渐小,地位渐低。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(18)长史:秦时为丞相属官,两汉以后成为将军属官,是幕僚之长。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(19)侍郎:初为宫廷近侍。东汉以后成为尚书的属官。唐代始以侍郎为三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省各部长官(尚书)的副职。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(20)侍中:原为正规官职外的加官之一。因侍从皇帝左右,地位渐高,等级超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过侍郎。魏晋以后,往往成为事实上的宰相。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(21)郎中:战国时为宫廷侍卫。自唐至清成为尚书、侍郎以下的高级官员,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分掌各司事务。</a:t>
            </a:r>
            <a:endParaRPr lang="zh-CN" altLang="en-US">
              <a:latin typeface="+mn-lt"/>
              <a:ea typeface="+mn-ea"/>
            </a:endParaRPr>
          </a:p>
        </p:txBody>
      </p:sp>
    </p:spTree>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(22)参军:“参谋军务”的简称,最初是丞相的军事参谋,晋以后地位渐低,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成为诸王、将军的幕僚,隋唐以后逐渐成为地方官员。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(23)令尹:战国时楚国执掌军政大权的长官,相当于丞相。明清时指县长。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(24)都尉:职位次于将军的武官。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(25)司马:各个朝代所指官位不尽相同。战国时为掌管军政、军赋的副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(26)节度使:唐代总揽数州军政事务的总管,原只设在边境诸州;后境内也遍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设,造成割据局面,因此世称“藩镇”。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(27)经略使:简称“经略”。唐宋时期为边防军事长官,与都督并置。明清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两代有重要军事任务时特设经略,官位高于总督。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(28)刺史:原为巡察官名,东汉以后成为州郡最高军政长官,有时称为太守。</a:t>
            </a:r>
            <a:endParaRPr lang="zh-CN" altLang="en-US">
              <a:latin typeface="+mn-lt"/>
              <a:ea typeface="+mn-ea"/>
            </a:endParaRPr>
          </a:p>
        </p:txBody>
      </p:sp>
    </p:spTree>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(29)巡抚:明初指京官巡察地方。清代正式成为省级地方长官,地位略次于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总督,别称“抚院”“抚台”“抚军”。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(30)校尉:两汉时期次于将军的官职。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(31)教头:宋代军中教练武艺的军官。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(32)提辖:宋代州郡武官的官名,主管训练军队、督捕盗贼等事务。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(33)从事:中央或地方长官自己任用的僚属,又称“从事员”。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(34)知府:即“太守”,又称“知州”。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(35)县令:一县的行政长官,又称“知县”。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(36)里正:古代的乡官,即一里之长。</a:t>
            </a:r>
            <a:endParaRPr lang="zh-CN" altLang="en-US" dirty="0">
              <a:latin typeface="+mn-lt"/>
              <a:ea typeface="+mn-ea"/>
            </a:endParaRPr>
          </a:p>
        </p:txBody>
      </p:sp>
    </p:spTree>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二、科举常识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1.察举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汉代选拔官吏制度的一种形式。察举有考察、推举的意思,又叫荐举。由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侯国、州郡的地方长官在辖区内随时考察、选取人才,推荐给上级或中央,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经过试用考核,再任命官职。察举的主要科目有孝廉、贤良文学、茂才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等。汉代避刘秀讳,称秀才为茂才。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2.征辟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汉代选拔官吏制度的一种形式。征,是皇帝征聘社会知名人士到朝廷充任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要职。辟,是中央官署的高级官僚或地方政府的官吏任用属吏,再向朝廷推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荐。</a:t>
            </a:r>
            <a:endParaRPr lang="zh-CN" altLang="en-US" dirty="0">
              <a:latin typeface="+mn-lt"/>
              <a:ea typeface="+mn-ea"/>
            </a:endParaRPr>
          </a:p>
        </p:txBody>
      </p:sp>
    </p:spTree>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3.孝廉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汉代察举制的科目之一。孝廉是孝顺父母、办事廉正的意思。实际上察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举多为世族大家垄断,他们互相吹捧,弄虚作假,当时有童谣讽刺:“举秀才,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不知书;举孝廉,父别居。”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4.科举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指历代封建王朝通过考试选拔官吏的一种制度。由于采用分科取士的办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法,所以叫科举。从隋代至明清,科举制实行了一千三百年。到明朝,科举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考试形成了完备的制度,共分四级:院试(即童生试)、乡试、会试和殿试,考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试内容基本是儒家经义,以“四书”“五经”文句为题,规定文章格式,解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释必须以朱熹《四书章句集注》为准。</a:t>
            </a:r>
            <a:endParaRPr lang="zh-CN" altLang="en-US" dirty="0">
              <a:latin typeface="+mn-lt"/>
              <a:ea typeface="+mn-ea"/>
            </a:endParaRPr>
          </a:p>
        </p:txBody>
      </p:sp>
    </p:spTree>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5.童生试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也叫“童试”。明代由提学官主持、清代由各省学政主持的地方科举考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试,包括县试、府试和院试三个阶段,院试合格后取得生员(秀才)资格,方能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进入府、州、县学学习,所以又叫入学考试。应试者不分年龄大小都称童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6.乡试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明清两代每三年在各省省城(包括京城)举行的一次考试,因在秋八月举行,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故又称秋闱(闱,考场)。主考官由皇帝委派。考后发布正、副榜,正榜所取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的叫举人,第一名叫解(jiè)元。</a:t>
            </a:r>
            <a:endParaRPr lang="zh-CN" altLang="en-US" dirty="0">
              <a:latin typeface="+mn-lt"/>
              <a:ea typeface="+mn-ea"/>
            </a:endParaRPr>
          </a:p>
        </p:txBody>
      </p:sp>
    </p:spTree>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7.会试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明清两代每三年在京城举行的一次考试,因在春季举行,故又称春闱。考试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由礼部主持,皇帝任命正、副总裁,各省的举人及国子监监生皆可应考,录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取三百名为贡士,第一名叫会元。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8.殿试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是科举制最高级别的考试,皇帝在殿廷上,对会试录取的贡士亲自策问,以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定甲第。实际上皇帝有时委派大臣主管殿试,并不亲自策问。录取分为三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甲:一甲三名,赐“进士及第”的称号,第一名称状元(鼎元),第二名称榜眼,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第三名称探花;二甲若干名,赐“进士出身”的称号;三甲若干名,赐“同进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士出身”的称号。二甲、三甲第一名皆称传胪,一甲、二甲、三甲统称进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士。</a:t>
            </a:r>
            <a:endParaRPr lang="zh-CN" altLang="en-US" dirty="0">
              <a:latin typeface="+mn-lt"/>
              <a:ea typeface="+mn-ea"/>
            </a:endParaRPr>
          </a:p>
        </p:txBody>
      </p:sp>
    </p:spTree>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9.及第</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指科举考试应试中选,应试未中的叫落第、下第。古时考中进士要披宫袍,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“披宫锦”即指中进士。“登科”是及第的别称,也就是考中进士。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10.状元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科举制度殿试第一名,又称殿元、鼎元,为科名中最高荣誉。历史上获状元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称号的有一千多人,但真正参加殿试被录取的大约七百五十人。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11.连中三元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科举考试以名列第一者为元,凡在乡、会、殿三试中连续获得第一名,被称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为“连中三元”。据统计,历史上连中三元的至少有十六人。欧阳修《卖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油翁》中提到过“陈康肃公尧咨”,陈尧咨与其兄陈尧叟都曾考中状元,而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陈尧叟则是连中三元。</a:t>
            </a:r>
            <a:endParaRPr lang="zh-CN" altLang="en-US" dirty="0">
              <a:latin typeface="+mn-lt"/>
              <a:ea typeface="+mn-ea"/>
            </a:endParaRPr>
          </a:p>
        </p:txBody>
      </p:sp>
    </p:spTree>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12.八股文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明清科举考试制度所规定的一种文体,也叫时文、制义、制艺、时艺、四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书文、八比文。这种文体有一套固定的格式,规定由破题、承题、起讲、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入手、起股、中股、后股、束股八个部分组成,共有八股,八股文由此得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名。八股文的题目,出自“四书”“五经”,八股文的内容,不许超出“四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书”“五经”范围,要模拟圣贤的口气,传达圣贤的思想,考生不得自由发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13.太学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中国封建时代的教育行政机构和最高学府。魏晋至明清或设太学,或设国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子学(国子监),或两者同时设立,名称不一,制度也有变化。</a:t>
            </a:r>
            <a:endParaRPr lang="zh-CN" altLang="en-US" dirty="0">
              <a:latin typeface="+mn-lt"/>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马文升,字负图,外貌奇伟卓异,多力气。考中景泰二年进士,授官御史。先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后巡视山西、湖广,刚直不阿的品格很显著。成化初年,召为南京大理卿。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平定满四之乱,记功晋升左副都御史。救济巩昌、临洮饥民,安抚流亡百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姓,政绩很显著。这期间于黑水口击败贼寇,又于汤羊岭击败贼寇,刻石记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功而还。晋升右都御史,总管漕运。淮、徐、和发生饥荒,调拨十万石江南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的粮食,五万两盐价银救济百姓。孝宗即位,召拜为左都御史。弘治元年,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马文升上书议论十五件事,都经讨论而施行。皇帝在藉田耕作,教坊用杂戏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进献。马文升严正地说:“新天子应当懂得农事艰难,要这些干什么?”皇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帝马上责令撤去。第二年,马文升担任兵部尚书,像以前一样提督团营。天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下太平已经很久了,兵政废弛,西北部落时时在边塞窥伺。马文升严格查核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众将校,罢免贪婪懦弱者三十余人。</a:t>
            </a:r>
            <a:endParaRPr lang="zh-CN" altLang="en-US" dirty="0">
              <a:latin typeface="+mn-lt"/>
              <a:ea typeface="+mn-ea"/>
            </a:endParaRPr>
          </a:p>
        </p:txBody>
      </p:sp>
    </p:spTree>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14.书院</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唐宋至明清出现的一种独立的教育机构,是私人或官府所设的聚徒讲授、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研究学问的场所,宋代著名的四大书院是:江西庐山的白鹿洞书院、湖南长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沙的岳麓书院、湖南衡阳的石鼓书院和河南商丘的应天府书院。明代无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锡有“东林书院”,曾培养了杨涟、左光斗这样一批不畏阉党权势、正直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廉洁的进步人士,他们被称为“东林党”。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15.文房四宝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旧时对笔、墨、纸、砚四种文具的总称。著名的有:安徽泾县的宣纸、安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徽歙县的歙墨、广东端州的端砚、浙江吴兴的湖笔。</a:t>
            </a:r>
            <a:endParaRPr lang="zh-CN" altLang="en-US" dirty="0">
              <a:latin typeface="+mn-lt"/>
              <a:ea typeface="+mn-ea"/>
            </a:endParaRPr>
          </a:p>
        </p:txBody>
      </p:sp>
    </p:spTree>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三、皇帝称谓常识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1.称庙号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庙号始于西汉,止于清朝,是封建皇帝死后,在太庙立室奉祀时的名号。一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般开国的皇帝称祖,后继者称宗。如宋朝赵匡胤称太祖,其后的赵光义称太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宗。也有个别朝代前几个皇帝皆称祖。如明朝朱元璋称太祖,其子朱棣称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成祖;清朝福临(顺治)称世祖,玄烨(康熙)称圣祖。但是在隋以前,并不是每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一个皇帝都有庙号,因为按照典制,只有文治武功和德行卓著者方可入庙奉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祀。唐以后,每个皇帝都有了庙号。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2.称尊号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尊号是为皇帝加的由尊崇褒美之词组成的特殊称号。或生前所上,或死后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追加。追加的亦可视为谥号。尊号一般认为产生于唐代。实际早在秦统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一中国之初,李斯等人就曾为当时的秦王政上尊号曰“秦皇”。</a:t>
            </a:r>
            <a:endParaRPr lang="zh-CN" altLang="en-US" dirty="0">
              <a:latin typeface="+mn-lt"/>
              <a:ea typeface="+mn-ea"/>
            </a:endParaRPr>
          </a:p>
        </p:txBody>
      </p:sp>
    </p:spTree>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3.称年号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年号是封建皇帝纪年的名号,由西汉武帝首创,他的第一个年号为“建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元”。以后每个朝代的每一个新君即位,必须改变年号,叫改元。明朝以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前,封建皇帝每遇军国大事或重大祥瑞灾异,常常改元。自明朝第一代皇帝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朱元璋开始,包括明、清两代,每一个皇帝不论在位时间长短,只用一个年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号,如明太祖只用洪武,清高宗只用乾隆。</a:t>
            </a:r>
            <a:endParaRPr lang="zh-CN" altLang="en-US" dirty="0">
              <a:latin typeface="+mn-lt"/>
              <a:ea typeface="+mn-ea"/>
            </a:endParaRPr>
          </a:p>
        </p:txBody>
      </p:sp>
    </p:spTree>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4.称谥号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谥号产生于周朝。据说,周公制谥法,每个天子死后,就根据他生前的行为,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给他一个代名。譬如,周武王,因为他灭商朝有武功,死后谥号为“武”,后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人就不叫他周姬发,而叫他周武王了。周文王因为发扬文化,重视农业生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产,关心内政,谥号为“文”,后人不叫他周姬昌,而叫他周文王了。这种谥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法一直流传了两千多年,直到1911年辛亥革命爆发后,才跟着清王朝一同被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消灭了。但是,谥法在秦朝时也曾一度中断。这是因为,秦王嬴政于公元前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221年统一中国后,认为加谥号是“子议父,臣议君”,不可取。于是下令废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除了谥法,自称“始皇帝”。后世子孙世代相传,即二世、三世皇帝。后来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到了汉朝,庙号、谥号才恢复过来。如汉武帝,他本名刘彻,庙号“世宗”,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谥号“孝武”,全称是“世宗孝武皇帝”,简称汉武帝。</a:t>
            </a:r>
            <a:endParaRPr lang="zh-CN" altLang="en-US" dirty="0">
              <a:latin typeface="+mn-lt"/>
              <a:ea typeface="+mn-ea"/>
            </a:endParaRPr>
          </a:p>
        </p:txBody>
      </p:sp>
    </p:spTree>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怎么区分“庙号”和“谥号”?一般来说,凡称某某祖、某某宗的就是庙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号,凡称某某帝的便是谥号。但在历史各阶段习惯上的称呼又有些不同。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唐朝以前,一般都只称“谥号”,如汉光武帝、魏武帝、隋炀帝等等。唐朝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以后,一般都称庙号,如唐太宗、宋太祖、明神宗等等。不过在这期间,也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有称谥号的,如唐玄宗李隆基的庙号是“玄宗”,谥号是“至道大圣大明孝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皇帝”,这中间关键的是“明”字,因而唐玄宗又被称为“唐明皇”。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明朝中叶后,帝王的称号多数以年号来称呼。如明朝末年皇帝朱由检,人们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都叫他“崇祯”,“崇祯”就是他的年号。到了清朝,皇帝也都以年号相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称,如康熙、乾隆、光绪等。</a:t>
            </a:r>
            <a:endParaRPr lang="zh-CN" altLang="en-US" dirty="0">
              <a:latin typeface="+mn-lt"/>
              <a:ea typeface="+mn-ea"/>
            </a:endParaRPr>
          </a:p>
        </p:txBody>
      </p:sp>
    </p:spTree>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8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四、古代官职任免升降常识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1.任职授官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(1)任:担当,担任。《史记·蒙恬列传》:“恬任外事而毅常为内谋。”(毅,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蒙毅,人名)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(2)授:授官,任命。《汉书·翟方进传》:“即军中拜授。”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(3)除:任命,授职。李密《陈情表》:“除臣洗马。”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(4)拜:授给官职。《三国志·蜀书·诸葛亮传》:“拜亮为丞相。”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(5)征:征召,特指君召臣,即由君王征聘社会知名人士充任官员。《史记·吕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太后本纪》:“赵相征至长安,乃使人复召赵王。”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(6)辟:征召,由中央官署征聘,然后向上荐举,任以官职。《晋书·谢安传》: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“初辟司徒府,除佐著作郎。”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(7)荐:推荐,由地方向中央推荐品行端正的人,任以官职。《三国志·魏书·郭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嘉传》:“(荀)彧荐嘉。”</a:t>
            </a:r>
            <a:endParaRPr lang="zh-CN" altLang="en-US" dirty="0">
              <a:latin typeface="+mn-lt"/>
              <a:ea typeface="+mn-ea"/>
            </a:endParaRPr>
          </a:p>
        </p:txBody>
      </p:sp>
    </p:spTree>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(8)举:推荐,推举,也指由地方向中央推荐品行端正的人任以官职。《孟子·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告子下》:“傅说举于版筑之间,胶鬲举于鱼盐之中,管夷吾举于士,孙叔敖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举于海,百里奚举于市。”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(9)起:起用人任以官职或重新启用任以官职。《战国策·秦策二》:“不如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召甘茂于魏,召公孙显于韩,起樗里子于国。三人者,皆张仪之雠也。”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(10)提:提拔。《北史·魏收传》:“然(魏收)提奖后辈,以名行为先,浮华轻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险之徒,虽有才能,弗重也。”(名行,名望和德行)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(11)拔:提升没有官职的人。李白《与韩荆州书》:“山涛作冀州,甄拔三十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余人。”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(12)封:帝王授予臣子土地、封号或爵位。《孔丛子·答问》:“(陈涉曰)六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国之后君,我不能封也。”</a:t>
            </a:r>
            <a:endParaRPr lang="zh-CN" altLang="en-US">
              <a:latin typeface="+mn-lt"/>
              <a:ea typeface="+mn-ea"/>
            </a:endParaRPr>
          </a:p>
        </p:txBody>
      </p:sp>
    </p:spTree>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(13)赠:用于追封已故者以爵位。《三国志·吴书·吴主传》:“步夫人卒,追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赠皇后。”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(14)赐:赏赐有功之臣以爵位。《汉书·苏武传》:“武以故二千石与计谋立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宣帝,赐爵关内侯。”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(15)赏:由皇帝特旨颁布,赐予官职或爵位。《谭嗣同传》:“八月初一日,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上召见袁世凯,特赏侍郎。”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2.提升职务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(1)擢、升、拔擢:用于由低级到高级的升迁。《汉书·赵充国传》:“擢为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后将军。”(后将军:武官名。)李密《陈情表》:“过蒙拔擢,宠命优渥。”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(2)陟:升迁,指官吏的提升和进用。诸葛亮《出师表》:“宫中府中,俱为一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体;陟罚臧否,不宜异同。”</a:t>
            </a:r>
            <a:endParaRPr lang="zh-CN" altLang="en-US">
              <a:latin typeface="+mn-lt"/>
              <a:ea typeface="+mn-ea"/>
            </a:endParaRPr>
          </a:p>
        </p:txBody>
      </p:sp>
    </p:spTree>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(3)超迁、超擢:越级破格提升。《谭嗣同传》:“皇上超擢四品卿衔军机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章京,与杨锐、林旭、刘光第同参预新政。”《史记·贾谊传》:“孝文帝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说之,超迁,一岁中至太中大夫。”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3.调动职务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(1)转、移、调、徙:一般的调动,调迁。《汉书·袁盎传》:“调为陇西都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尉。”《史记·淮阴侯列传》:“徙齐王信为楚王。”《宋史·理宗纪》: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“程大元、李和以下将士六千六百一十三人补转官资有差。”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(2)迁:调动官职,一般指升官。《汉书·翟方进传》:“数年,迁朔方刺史。”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《后汉书·张衡传》:“安帝雅闻衡善术学,公车特征拜郎中,再迁为太史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(3)出:指出京受任。《张衡传》:“永和初,出为河间相。”</a:t>
            </a:r>
            <a:endParaRPr lang="zh-CN" altLang="en-US">
              <a:latin typeface="+mn-lt"/>
              <a:ea typeface="+mn-ea"/>
            </a:endParaRPr>
          </a:p>
        </p:txBody>
      </p:sp>
    </p:spTree>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(4)补:补充缺职或由候补而正式任命。《汉书·萧望之传》:“是时,选博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士、谏大夫通政事者补郡国守、相,以望之为平原太守。”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4.兼职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(1)领:本职之外兼较低职。《晋书·谢安传》:“又领扬州刺史。”《宋书·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范晔传》:“(范晔)服终,为征南大将军檀道济司马,领新蔡太守。”(服终,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为父亲服丧结束)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(2)摄:暂时兼代本职外更高职务。《左传·昭公十三年》:“羊舌鲋摄司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马。”(羊舌鲋,人名。)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(3)权:临时代职。陈亮《上孝宗皇帝第一书》:“以京官权知,三年一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易。”(权知,代理主管)</a:t>
            </a:r>
            <a:endParaRPr lang="zh-CN" altLang="en-US">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奸邪之人非常怨恨,夜里拿着弓箭在马文升门前窥伺,有的人写诽谤的文书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射入东长安门内。马文升担任兵部尚书十三年,尽心军务,对于屯田、马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政、边备、守御,多次分条上奏利于治国、合乎时宜的建议。只要有利于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国家的事,应当说的,即使不属于自己的职分,也言无不尽。曾经认为太子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年满四岁,应当早日教导,请求选择醇厚谨慎年高德重熟知书史的人,抚养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扶持,所有的言语行动都用正道来教导。山东长久干旱,浙江及南畿发生水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灾,马文升请求命令有关部门赈救抚恤,训练士兵以防备意外。皇帝都认真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地采纳。马文升在朝廷官员中最是年高德劭,皇帝也诚心诚意任用他,诸位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大臣没有人敢望其项背。吏部尚书屠滽被罢免,倪岳代替屠滽,倪岳去世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后,用马文升代替。</a:t>
            </a:r>
            <a:endParaRPr lang="zh-CN" altLang="en-US">
              <a:latin typeface="+mn-lt"/>
              <a:ea typeface="+mn-ea"/>
            </a:endParaRPr>
          </a:p>
        </p:txBody>
      </p:sp>
    </p:spTree>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(4)假:暂时代理。《汉书·苏武传》:“武与副中郎将张胜及假吏常惠等募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士、斥候百余人俱。”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(5)行:代理官职。《三国志·魏书·武帝纪》:“太祖行备武将军。”欧阳修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《泷冈阡表》:“观文殿学士特进行兵部尚书。”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(6)署:代理,暂任。《三国志·蜀书·诸葛亮传》:“以亮为军师将军,署左将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军府事。”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(7)护:原官员短期离职,临时守护印信。“护”有“统辖,统率”的意思。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《史记·陈丞相世家》:“今日大王尊官之,令护军。”</a:t>
            </a:r>
            <a:endParaRPr lang="zh-CN" altLang="en-US" dirty="0">
              <a:latin typeface="+mn-lt"/>
              <a:ea typeface="+mn-ea"/>
            </a:endParaRPr>
          </a:p>
        </p:txBody>
      </p:sp>
    </p:spTree>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5.降级免职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(1)罢、免、解、黜、夺:官员因过失而解除职务。《史记·魏其武安侯列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传》:“窦太后大怒,乃罢逐赵绾、王臧等。”《汉书·贡禹传》:“免官削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爵。”《国语》:“公将黜太子申生而立奚齐。”韩愈《送李盘谷序》: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“理乱不知,黜陟不闻。”《书博鸡者事》:“使者遂逮守,胁服,夺其官。”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(2)放:驱逐,流放。《战国策》:“齐放其大臣孟尝君于诸侯。”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(3)贬、谪:因过失而降级。《旧唐书·刘禹锡传》:“贬连州刺史。”《岳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阳楼记》:“滕子京谪守巴陵郡。”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(4)革、褫:皆为“革除”的意思,指撤职查办。谢庄《上搜才表》:“张勃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进陈汤而坐以褫爵。”(张勃因推荐陈汤而被革除爵位)</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(5)</a:t>
            </a:r>
            <a:r>
              <a:rPr lang="zh-CN" altLang="en-US" kern="0" dirty="0">
                <a:solidFill>
                  <a:srgbClr val="000000"/>
                </a:solidFill>
                <a:latin typeface="Times New Roman" pitchFamily="65" charset="-122"/>
                <a:ea typeface="宋体" pitchFamily="65" charset="-122"/>
              </a:rPr>
              <a:t>左迁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降级使用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贬官。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三国志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魏书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卢毓传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必犹恨之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遂左迁毓。”</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(6)</a:t>
            </a:r>
            <a:r>
              <a:rPr lang="zh-CN" altLang="en-US" kern="0" dirty="0">
                <a:solidFill>
                  <a:srgbClr val="000000"/>
                </a:solidFill>
                <a:latin typeface="Times New Roman" pitchFamily="65" charset="-122"/>
                <a:ea typeface="宋体" pitchFamily="65" charset="-122"/>
              </a:rPr>
              <a:t>开缺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官员因故去职或者死亡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职位一时空缺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另选他人充任。致仕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退休。</a:t>
            </a:r>
            <a:endParaRPr lang="zh-CN" altLang="en-US" dirty="0">
              <a:latin typeface="+mn-lt"/>
              <a:ea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南京、凤阳狂风暴雨毁坏房屋,拔起树木,马文升请求皇帝减少膳食,撤去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音乐,培养仁德减少过失,驾临御前讲席,杜绝游宴,停止不紧急的事情,停止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额外的织造,赈济饥民,搜捕盗贼。不久,又上奏吏部职掌十件事。皇帝都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褒奖采纳。正德年间,朝政已经转移由宦官把持,马文升年老,接连上疏请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求离职,皇帝同意了。马文升在家闲居,无事从不到州城去。说到当时政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事,总是皱着眉头不回答。正德五年去世,享年八十五岁。马文升有文武之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才,长于随机应变,朝廷重要决议往往等他决断。功劳在边防重镇,外国都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听到他的威名。尤其重视气节,为人品行方正,正道直行。去世后过了一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年,大盗到钧州,因为马文升家在这里,舍之而离去。</a:t>
            </a:r>
            <a:endParaRPr lang="zh-CN" altLang="en-US" dirty="0">
              <a:latin typeface="+mn-l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六、(2013课标Ⅱ,4—7)阅读下面的文言文,完成问题。(19分)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李揆,字端卿,陇西成纪人,而家于郑州,</a:t>
            </a:r>
            <a:r>
              <a:rPr lang="zh-CN" altLang="en-US" sz="2012" u="sng" kern="0" dirty="0">
                <a:solidFill>
                  <a:srgbClr val="000000"/>
                </a:solidFill>
                <a:latin typeface="Times New Roman" pitchFamily="65" charset="-122"/>
                <a:ea typeface="宋体" pitchFamily="65" charset="-122"/>
              </a:rPr>
              <a:t>代</a:t>
            </a:r>
            <a:r>
              <a:rPr lang="zh-CN" altLang="en-US" sz="2012" kern="0" dirty="0">
                <a:solidFill>
                  <a:srgbClr val="000000"/>
                </a:solidFill>
                <a:latin typeface="Times New Roman" pitchFamily="65" charset="-122"/>
                <a:ea typeface="宋体" pitchFamily="65" charset="-122"/>
              </a:rPr>
              <a:t>为冠族。少聪敏好学,善</a:t>
            </a:r>
            <a:r>
              <a:rPr lang="zh-CN" altLang="en-US" sz="2012" u="sng" kern="0" dirty="0">
                <a:solidFill>
                  <a:srgbClr val="000000"/>
                </a:solidFill>
                <a:latin typeface="Times New Roman" pitchFamily="65" charset="-122"/>
                <a:ea typeface="宋体" pitchFamily="65" charset="-122"/>
              </a:rPr>
              <a:t>属</a:t>
            </a:r>
            <a:r>
              <a:rPr lang="zh-CN" altLang="en-US" sz="2012" kern="0" dirty="0">
                <a:solidFill>
                  <a:srgbClr val="000000"/>
                </a:solidFill>
                <a:latin typeface="Times New Roman" pitchFamily="65" charset="-122"/>
                <a:ea typeface="宋体" pitchFamily="65" charset="-122"/>
              </a:rPr>
              <a:t>文。开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元末,举进士,献书阙下,诏中书试文章,擢拜右拾遗。乾元初,兼礼部侍郎。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揆尝以主司取士,多不考实,徒峻其堤防,索其书策,深</a:t>
            </a:r>
            <a:r>
              <a:rPr lang="zh-CN" altLang="en-US" sz="2012" u="sng" kern="0" dirty="0">
                <a:solidFill>
                  <a:srgbClr val="000000"/>
                </a:solidFill>
                <a:latin typeface="Times New Roman" pitchFamily="65" charset="-122"/>
                <a:ea typeface="宋体" pitchFamily="65" charset="-122"/>
              </a:rPr>
              <a:t>昧</a:t>
            </a:r>
            <a:r>
              <a:rPr lang="zh-CN" altLang="en-US" sz="2012" kern="0" dirty="0">
                <a:solidFill>
                  <a:srgbClr val="000000"/>
                </a:solidFill>
                <a:latin typeface="Times New Roman" pitchFamily="65" charset="-122"/>
                <a:ea typeface="宋体" pitchFamily="65" charset="-122"/>
              </a:rPr>
              <a:t>求贤之意也。其试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进士文章,曰:“大国选士,但务得才,经籍在此,请</a:t>
            </a:r>
            <a:r>
              <a:rPr lang="zh-CN" altLang="en-US" sz="2012" u="sng" kern="0" dirty="0">
                <a:solidFill>
                  <a:srgbClr val="000000"/>
                </a:solidFill>
                <a:latin typeface="Times New Roman" pitchFamily="65" charset="-122"/>
                <a:ea typeface="宋体" pitchFamily="65" charset="-122"/>
              </a:rPr>
              <a:t>恣</a:t>
            </a:r>
            <a:r>
              <a:rPr lang="zh-CN" altLang="en-US" sz="2012" kern="0" dirty="0">
                <a:solidFill>
                  <a:srgbClr val="000000"/>
                </a:solidFill>
                <a:latin typeface="Times New Roman" pitchFamily="65" charset="-122"/>
                <a:ea typeface="宋体" pitchFamily="65" charset="-122"/>
              </a:rPr>
              <a:t>寻检。”由是数月之间,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美声上闻。自此颇承恩遇,遂蒙大用。时京师多盗贼,有通衢杀人置沟中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者,李辅国方恣横,上请选羽林骑士五百人以备巡检。揆上疏曰: “昔西汉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以南北军相统摄,故周勃因南军入北军,遂安刘氏。皇朝置南北衙,文武区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分,以相伺察。今以羽林代金吾警夜,忽有非常之变,将何以制之?”遂制罢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羽林之请。揆在相位,决事献替,虽甚博辨,性锐于名利,深为物议所非。又</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其兄自有时名,滞于冗官,竟不引进。</a:t>
            </a:r>
            <a:r>
              <a:rPr lang="zh-CN" altLang="en-US" sz="2012" kern="0" dirty="0">
                <a:solidFill>
                  <a:srgbClr val="000000"/>
                </a:solidFill>
                <a:latin typeface="Times New Roman" pitchFamily="65" charset="-122"/>
                <a:ea typeface="宋体" pitchFamily="65" charset="-122"/>
              </a:rPr>
              <a:t>同列吕讠垔,地望虽悬,政事在揆之右,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罢相,自宾客为荆南节度,声问甚美。</a:t>
            </a:r>
            <a:endParaRPr lang="zh-CN" altLang="en-US" dirty="0">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惧其重入,遂密令直省至讠垔管内构求讠垔过失。讠垔密疏自陈,乃贬揆莱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州长史同正员。揆既黜官,数日,其兄改授为司门员外郎。后累年,揆量移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歙州刺史。初,揆秉政,侍中苗晋卿累荐元载为重官。揆自恃门望,以载地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寒,意甚轻易,不纳,而谓晋卿曰:“龙章凤姿之士不见用,獐头鼠目之子乃求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官。”载衔恨颇深。及载登相位,因揆当徙职,遂奏为试秘书监,江淮养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疾。既无禄俸,家复贫乏,孀孤百口,丐食取给。萍寄诸州,凡十五六年,</a:t>
            </a:r>
            <a:r>
              <a:rPr lang="zh-CN" altLang="en-US" sz="2012" u="sng" kern="0" dirty="0">
                <a:solidFill>
                  <a:srgbClr val="000000"/>
                </a:solidFill>
                <a:latin typeface="Times New Roman" pitchFamily="65" charset="-122"/>
                <a:ea typeface="宋体" pitchFamily="65" charset="-122"/>
              </a:rPr>
              <a:t>其牧</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守稍薄,则又移居,故其迁徙者,盖十余州焉。</a:t>
            </a:r>
            <a:r>
              <a:rPr lang="zh-CN" altLang="en-US" sz="2012" kern="0" dirty="0">
                <a:solidFill>
                  <a:srgbClr val="000000"/>
                </a:solidFill>
                <a:latin typeface="Times New Roman" pitchFamily="65" charset="-122"/>
                <a:ea typeface="宋体" pitchFamily="65" charset="-122"/>
              </a:rPr>
              <a:t>元载以罪诛,除揆睦州刺史,入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拜国子祭酒、礼部尚书,为卢杞所恶。德宗在山南,令充入蕃会盟使,加左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仆射。行至凤州,以疾卒,兴元元年四月也,年七十四。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(节选自《旧唐书·李揆传》)</a:t>
            </a:r>
            <a:endParaRPr lang="zh-CN" altLang="en-US" dirty="0">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17550"/>
            <a:ext cx="8505825" cy="5989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1.对下列句子中加线的词的解释,不正确的一项是(3分)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A.而家于郑州,</a:t>
            </a:r>
            <a:r>
              <a:rPr lang="zh-CN" altLang="en-US" sz="2012" u="sng" kern="0" dirty="0">
                <a:solidFill>
                  <a:srgbClr val="000000"/>
                </a:solidFill>
                <a:latin typeface="Times New Roman" pitchFamily="65" charset="-122"/>
                <a:ea typeface="宋体" pitchFamily="65" charset="-122"/>
              </a:rPr>
              <a:t>代</a:t>
            </a:r>
            <a:r>
              <a:rPr lang="zh-CN" altLang="en-US" sz="2012" kern="0" dirty="0">
                <a:solidFill>
                  <a:srgbClr val="000000"/>
                </a:solidFill>
                <a:latin typeface="Times New Roman" pitchFamily="65" charset="-122"/>
                <a:ea typeface="宋体" pitchFamily="65" charset="-122"/>
              </a:rPr>
              <a:t>为冠族　　　　　　　　　代:世世。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B.少聪敏好学,善</a:t>
            </a:r>
            <a:r>
              <a:rPr lang="zh-CN" altLang="en-US" sz="2012" u="sng" kern="0" dirty="0">
                <a:solidFill>
                  <a:srgbClr val="000000"/>
                </a:solidFill>
                <a:latin typeface="Times New Roman" pitchFamily="65" charset="-122"/>
                <a:ea typeface="宋体" pitchFamily="65" charset="-122"/>
              </a:rPr>
              <a:t>属</a:t>
            </a:r>
            <a:r>
              <a:rPr lang="zh-CN" altLang="en-US" sz="2012" kern="0" dirty="0">
                <a:solidFill>
                  <a:srgbClr val="000000"/>
                </a:solidFill>
                <a:latin typeface="Times New Roman" pitchFamily="65" charset="-122"/>
                <a:ea typeface="宋体" pitchFamily="65" charset="-122"/>
              </a:rPr>
              <a:t>文　　属:撰写。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C.深</a:t>
            </a:r>
            <a:r>
              <a:rPr lang="zh-CN" altLang="en-US" sz="2012" u="sng" kern="0" dirty="0">
                <a:solidFill>
                  <a:srgbClr val="000000"/>
                </a:solidFill>
                <a:latin typeface="Times New Roman" pitchFamily="65" charset="-122"/>
                <a:ea typeface="宋体" pitchFamily="65" charset="-122"/>
              </a:rPr>
              <a:t>昧</a:t>
            </a:r>
            <a:r>
              <a:rPr lang="zh-CN" altLang="en-US" sz="2012" kern="0" dirty="0">
                <a:solidFill>
                  <a:srgbClr val="000000"/>
                </a:solidFill>
                <a:latin typeface="Times New Roman" pitchFamily="65" charset="-122"/>
                <a:ea typeface="宋体" pitchFamily="65" charset="-122"/>
              </a:rPr>
              <a:t>求贤之意也　　昧:冒犯。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D.经籍在此,请</a:t>
            </a:r>
            <a:r>
              <a:rPr lang="zh-CN" altLang="en-US" sz="2012" u="sng" kern="0" dirty="0">
                <a:solidFill>
                  <a:srgbClr val="000000"/>
                </a:solidFill>
                <a:latin typeface="Times New Roman" pitchFamily="65" charset="-122"/>
                <a:ea typeface="宋体" pitchFamily="65" charset="-122"/>
              </a:rPr>
              <a:t>恣</a:t>
            </a:r>
            <a:r>
              <a:rPr lang="zh-CN" altLang="en-US" sz="2012" kern="0" dirty="0">
                <a:solidFill>
                  <a:srgbClr val="000000"/>
                </a:solidFill>
                <a:latin typeface="Times New Roman" pitchFamily="65" charset="-122"/>
                <a:ea typeface="宋体" pitchFamily="65" charset="-122"/>
              </a:rPr>
              <a:t>寻检　　恣:任意。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2.以下各组句子中,全都表明李揆深受朝廷器重的一组是(3分)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①献书阙下,诏中书试文章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②自此颇承恩遇,遂蒙大用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③遂制罢羽林之请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④后累年,揆量移歙州刺史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⑤奏为试秘书监,江淮养疾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⑥入拜国子祭酒、礼部尚书</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A.①②⑥　　　B.①③④　　　C.②④⑤　　　D.③⑤⑥</a:t>
            </a:r>
            <a:endParaRPr lang="zh-CN" altLang="en-US" dirty="0">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A.李揆自幼好学,入仕后美名上闻。他出身显贵人家,聪明敏捷,好学上进,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开元末年步入仕途。他主张考查进士务必选拔有真实才能的人,受到广泛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好评。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B.李揆有远见卓识,上疏得到认可。当时京城治安混乱,盗贼杀人,李辅国请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求选羽林军以备巡视。李揆引西汉旧事说明,如羽林警夜则难以应付突然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C.李揆汲汲于名利,深受人们非议。他在相位时,论及大事头头是道,却热衷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追名逐利。他嫉妒吕讠垔地位超过自己,密令捏造吕的过失,最后反而自食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其果。</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李揆与元载交恶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仕途遭遇坎坷。他自恃门望高贵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鄙薄元载出身寒微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元怀恨在心。元登相位后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对他报复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致使他全家衣食无着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在各州漂泊十多年。</a:t>
            </a:r>
            <a:endParaRPr lang="zh-CN" altLang="en-US" dirty="0">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(1)其兄自有时名,滞于冗官,竟不引进。(5分)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(2)其牧守稍薄,则又移居,故其迁徙者,盖十余州焉。(5分)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昧:违背。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④⑤表现了李揆罢相后,仕途遭遇坎坷,不属于“深受朝廷器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a:t>
            </a:r>
            <a:endParaRPr lang="zh-CN" altLang="en-US" dirty="0">
              <a:latin typeface="+mn-lt"/>
              <a:ea typeface="+mn-ea"/>
            </a:endParaRPr>
          </a:p>
        </p:txBody>
      </p:sp>
      <p:pic>
        <p:nvPicPr>
          <p:cNvPr id="105474" name="图片 3" descr="textimage27.jpeg"/>
          <p:cNvPicPr>
            <a:picLocks noChangeAspect="1"/>
          </p:cNvPicPr>
          <p:nvPr/>
        </p:nvPicPr>
        <p:blipFill>
          <a:blip r:embed="rId3"/>
          <a:srcRect/>
          <a:stretch>
            <a:fillRect/>
          </a:stretch>
        </p:blipFill>
        <p:spPr bwMode="auto">
          <a:xfrm>
            <a:off x="735013" y="3133725"/>
            <a:ext cx="180975" cy="190500"/>
          </a:xfrm>
          <a:prstGeom prst="rect">
            <a:avLst/>
          </a:prstGeom>
          <a:noFill/>
          <a:ln w="9525">
            <a:noFill/>
            <a:miter lim="800000"/>
            <a:headEnd/>
            <a:tailEnd/>
          </a:ln>
        </p:spPr>
      </p:pic>
      <p:pic>
        <p:nvPicPr>
          <p:cNvPr id="105475" name="图片 4" descr="textimage28.jpeg"/>
          <p:cNvPicPr>
            <a:picLocks noChangeAspect="1"/>
          </p:cNvPicPr>
          <p:nvPr/>
        </p:nvPicPr>
        <p:blipFill>
          <a:blip r:embed="rId3"/>
          <a:srcRect/>
          <a:stretch>
            <a:fillRect/>
          </a:stretch>
        </p:blipFill>
        <p:spPr bwMode="auto">
          <a:xfrm>
            <a:off x="735013" y="3600450"/>
            <a:ext cx="180975" cy="190500"/>
          </a:xfrm>
          <a:prstGeom prst="rect">
            <a:avLst/>
          </a:prstGeom>
          <a:noFill/>
          <a:ln w="9525">
            <a:noFill/>
            <a:miter lim="800000"/>
            <a:headEnd/>
            <a:tailEnd/>
          </a:ln>
        </p:spPr>
      </p:pic>
      <p:sp>
        <p:nvSpPr>
          <p:cNvPr id="5" name="矩形 4"/>
          <p:cNvSpPr/>
          <p:nvPr/>
        </p:nvSpPr>
        <p:spPr>
          <a:xfrm>
            <a:off x="0" y="2540000"/>
            <a:ext cx="9144000" cy="177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4276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3.下列对原文有关内容的概括和分析,不正确的一项是(3分)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A.孙傅入仕以后,积极向上建言。他担任礼部员外郎,对尚书蔡翛纵论天下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大事,劝蔡迅速有所变更,否则必将失败,可惜他的建议没有被采纳。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B.孙傅不畏金人,努力保全太子。金人掳走钦宗后又索求太子,他密谋藏匿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太子,杀二宦者将首级送至金营,欺骗金人说,这就是误伤太子之人。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C.孙傅上奏,请求恢复祖宗法度。他任兵部尚书后,从效用角度高度评价祖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宗法度和熙、丰年间的法度,批评崇、观年间的法度,受到时人赞许。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D.孙傅舍身取义,死后谥为忠定。太子被迫至金营,孙傅随往,却受到守门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者劝阻,他表示身为太子傅,应誓死跟从太子;后被金人召去,死于北廷。</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4.把文中画横线的句子翻译成现代汉语。(10分)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(1)吾唯知吾君可帝中国尔,苟立异姓,吾当死之。(5分)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(2)金人虽不吾索,吾当与之俱行,求见二酋面责之,庶或万一可济。(5分)</a:t>
            </a:r>
            <a:endParaRPr lang="zh-CN" altLang="en-US" dirty="0">
              <a:latin typeface="+mn-lt"/>
              <a:ea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据原文“同列吕讠垔,地望虽悬,政事在揆之右,罢相,自宾客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为荆南节度,声问甚美。惧其重入”可知,选项中“他嫉妒吕讠垔地位超过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自己”不正确。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(1)他的哥哥当时本有声望,却停留在闲散官吏位置上,李揆竟然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不加推荐。(译出大意给2分;“时名”“滞”“引进”三处,每译对一处给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(2)当地州郡长官稍有轻慢,就又迁居,所以他搬迁的地方,大约有十多个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州。(译出大意给2分;“薄”“迁徙”“盖”三处,每译对一处给1分)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(1)滞:停留,停滞。引进:推荐。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(2)稍薄:稍有轻慢。迁徙:搬迁。者:的地方。</a:t>
            </a:r>
            <a:endParaRPr lang="zh-CN" altLang="en-US" dirty="0">
              <a:latin typeface="+mn-lt"/>
              <a:ea typeface="+mn-ea"/>
            </a:endParaRPr>
          </a:p>
        </p:txBody>
      </p:sp>
      <p:pic>
        <p:nvPicPr>
          <p:cNvPr id="107522" name="图片 3" descr="textimage29.jpeg"/>
          <p:cNvPicPr>
            <a:picLocks noChangeAspect="1"/>
          </p:cNvPicPr>
          <p:nvPr/>
        </p:nvPicPr>
        <p:blipFill>
          <a:blip r:embed="rId3"/>
          <a:srcRect/>
          <a:stretch>
            <a:fillRect/>
          </a:stretch>
        </p:blipFill>
        <p:spPr bwMode="auto">
          <a:xfrm>
            <a:off x="785813" y="1300163"/>
            <a:ext cx="180975" cy="190500"/>
          </a:xfrm>
          <a:prstGeom prst="rect">
            <a:avLst/>
          </a:prstGeom>
          <a:noFill/>
          <a:ln w="9525">
            <a:noFill/>
            <a:miter lim="800000"/>
            <a:headEnd/>
            <a:tailEnd/>
          </a:ln>
        </p:spPr>
      </p:pic>
      <p:pic>
        <p:nvPicPr>
          <p:cNvPr id="107523" name="图片 4" descr="textimage30.jpeg"/>
          <p:cNvPicPr>
            <a:picLocks noChangeAspect="1"/>
          </p:cNvPicPr>
          <p:nvPr/>
        </p:nvPicPr>
        <p:blipFill>
          <a:blip r:embed="rId3"/>
          <a:srcRect/>
          <a:stretch>
            <a:fillRect/>
          </a:stretch>
        </p:blipFill>
        <p:spPr bwMode="auto">
          <a:xfrm>
            <a:off x="735013" y="2667000"/>
            <a:ext cx="180975" cy="190500"/>
          </a:xfrm>
          <a:prstGeom prst="rect">
            <a:avLst/>
          </a:prstGeom>
          <a:noFill/>
          <a:ln w="9525">
            <a:noFill/>
            <a:miter lim="800000"/>
            <a:headEnd/>
            <a:tailEnd/>
          </a:ln>
        </p:spPr>
      </p:pic>
      <p:pic>
        <p:nvPicPr>
          <p:cNvPr id="107524" name="图片 5" descr="textimage31.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李揆,字端卿,是陇西成纪人,而在郑州定居,世代是仕宦之家。他年少时聪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明好学,擅长写文章。开元末年,他考中进士,上书朝廷。皇帝下令中书省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考试他的辞采文章,提拔任命为右拾遗。乾元初年,兼任礼部侍郎。李揆曾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经因为主管部门科举录取士人时,大多不考查实际能力,只是在考试时严加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防范。搜查考生们夹带的书册,大大违背了求取贤才的本意。他在审阅进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士文章时,然后召来贡士对他们说:“大国选拔官员,只求得到贤才,经典书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籍都在这里,请你们随意查阅。”从此,几个月之内,美名传到皇帝那里。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从此以后他深受恩宠礼遇,于是得到重用。当时京城盗贼很多,有人在大街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上杀了人把尸首扔在水沟中。李辅国这时正专横跋扈,奏请选派五百名羽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林骑兵作为巡逻之用。李揆上疏说:“从前西汉用南北军相互统领,所以周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勃派南军进入北军,终于安定了刘氏天下。</a:t>
            </a:r>
            <a:endParaRPr lang="zh-CN" altLang="en-US" dirty="0">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本朝设置南北衙门,文武区分,以便相互监视。如今用羽林军取代金吾兵警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卫巡夜,突然发生非常变故,将怎样制止?”皇帝于是下诏否定了李辅国选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用羽林兵的请求。李揆担任丞相,决断政事直言进谏。虽然见识十分广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博、言辞动听,但生性热衷追求名利,深受舆论的谴责。加上他的哥哥(李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皆)当时本有声望,却一直担任闲散的官职,始终不被李揆举荐进用。同僚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吕讠垔,地位声望虽与李揆相差悬殊,但处理政事的才能却在李揆之上,被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免去宰相后,由宾客出任荆南节度使,名声非常好。李揆担心他会重新入朝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拜相,于是暗中指使本部门官吏到吕讠垔管辖区域内搜求他的过失。吕讠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垔暗地里上疏为自己陈情,皇帝于是贬李揆为莱州长史同正员。李揆被贬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官之后,过了几天,他哥哥改授为司门员外郎。过了多年,李揆遇赦被移任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为歙州刺史。当初,李揆掌握政权,侍中苗晋卿多次推荐元载担任要职。</a:t>
            </a:r>
            <a:endParaRPr lang="zh-CN" altLang="en-US">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李揆自恃门第和名望,因为元载出身寒微,内心很看不起他,拒不接纳,反而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对苗晋卿说:“出身高贵的人不被任用,獐头鼠目的人却来求官。”元载深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怀怨恨。等到元载登上相位,趁着李揆应当迁官之机,于是上奏任命他为试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秘书监,到江淮一带养病。这之后,没有俸禄,家境又陷入穷困,妻儿百口,靠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乞讨为生。他漂泊各郡,长达十五六年。如果当地刺史稍有轻慢,就又迁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居,所以他搬迁的地方,大约有十多个州。元载因罪被诛后,朝廷任命李揆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为睦州刺史,(后来)召入朝拜任国子祭酒、礼部尚书,受到卢杞的憎恨。德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宗在山南,命令李揆充任入吐蕃会盟使,加授左仆射。出发到达凤州,因病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去世,时为兴元元年四月,终年七十四岁。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4441825"/>
        </p:xfrm>
        <a:graphic>
          <a:graphicData uri="http://schemas.openxmlformats.org/drawingml/2006/table">
            <a:tbl>
              <a:tblPr/>
              <a:tblGrid>
                <a:gridCol w="1105714"/>
                <a:gridCol w="1105714"/>
                <a:gridCol w="1105714"/>
                <a:gridCol w="1105714"/>
                <a:gridCol w="1105714"/>
                <a:gridCol w="1105714"/>
                <a:gridCol w="1105714"/>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高考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试卷</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选文</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出处</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《宋史·</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孙傅传》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《北史·</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来护儿</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《旧唐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书·于</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休烈传》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《明史·</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韩文传》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《明史·</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马文升</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《旧唐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书·李</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揆传》</a:t>
                      </a:r>
                    </a:p>
                  </a:txBody>
                  <a:tcPr marL="45720" marR="45720"/>
                </a:tc>
              </a:tr>
              <a:tr h="694368">
                <a:tc rowSpan="4">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涉及</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考点</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断句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断句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文言</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实词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文言</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实词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文言</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实词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文言</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实词</a:t>
                      </a:r>
                    </a:p>
                  </a:txBody>
                  <a:tcPr marL="45720" marR="45720"/>
                </a:tc>
              </a:tr>
              <a:tr h="6943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文化</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常识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文化</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常识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断句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断句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筛选</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筛选</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信息</a:t>
                      </a:r>
                    </a:p>
                  </a:txBody>
                  <a:tcPr marL="45720" marR="45720"/>
                </a:tc>
              </a:tr>
              <a:tr h="6943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文意分析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与概括</a:t>
                      </a:r>
                    </a:p>
                  </a:txBody>
                  <a:tcPr marL="45720" marR="45720"/>
                </a:tc>
              </a:tr>
              <a:tr h="6943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文句</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翻译</a:t>
                      </a:r>
                    </a:p>
                  </a:txBody>
                  <a:tcPr marL="45720" marR="45720"/>
                </a:tc>
              </a:tr>
            </a:tbl>
          </a:graphicData>
        </a:graphic>
      </p:graphicFrame>
      <p:pic>
        <p:nvPicPr>
          <p:cNvPr id="115768" name="图片 4" descr="textimage20.jpeg"/>
          <p:cNvPicPr>
            <a:picLocks noChangeAspect="1"/>
          </p:cNvPicPr>
          <p:nvPr/>
        </p:nvPicPr>
        <p:blipFill>
          <a:blip r:embed="rId3"/>
          <a:srcRect/>
          <a:stretch>
            <a:fillRect/>
          </a:stretch>
        </p:blipFill>
        <p:spPr bwMode="auto">
          <a:xfrm>
            <a:off x="428625" y="776288"/>
            <a:ext cx="1357313" cy="3810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一、选文特点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近三年,课标卷文言文阅读选文全部是历史人物传记,选文偏重于“二十四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史”。传主或忠诚机敏,或刚直敢言,或修身爱民,或厚德善政,忠臣良将、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孝子贤士、隐士节侠等是选文关注的重点。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二、考查形式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文言文阅读在题量、分值上一直比较稳定,三道单选题,一道翻译题,共19</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三、考查内容</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2013</a:t>
            </a:r>
            <a:r>
              <a:rPr lang="zh-CN" altLang="en-US" kern="0" dirty="0">
                <a:solidFill>
                  <a:srgbClr val="000000"/>
                </a:solidFill>
                <a:latin typeface="Times New Roman" pitchFamily="65" charset="-122"/>
                <a:ea typeface="宋体" pitchFamily="65" charset="-122"/>
              </a:rPr>
              <a:t>年以前考点一直比较固定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即文言实词、筛选信息、文意分析与概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括、文句翻译四个考点</a:t>
            </a:r>
            <a:r>
              <a:rPr lang="en-US" altLang="zh-CN" kern="0" dirty="0">
                <a:solidFill>
                  <a:srgbClr val="000000"/>
                </a:solidFill>
                <a:latin typeface="Times New Roman" pitchFamily="65" charset="-122"/>
                <a:ea typeface="宋体" pitchFamily="65" charset="-122"/>
              </a:rPr>
              <a:t>;2014</a:t>
            </a:r>
            <a:r>
              <a:rPr lang="zh-CN" altLang="en-US" kern="0" dirty="0">
                <a:solidFill>
                  <a:srgbClr val="000000"/>
                </a:solidFill>
                <a:latin typeface="Times New Roman" pitchFamily="65" charset="-122"/>
                <a:ea typeface="宋体" pitchFamily="65" charset="-122"/>
              </a:rPr>
              <a:t>年将“筛选信息”改为“断句”</a:t>
            </a:r>
            <a:r>
              <a:rPr lang="en-US" altLang="zh-CN" kern="0" dirty="0">
                <a:solidFill>
                  <a:srgbClr val="000000"/>
                </a:solidFill>
                <a:latin typeface="Times New Roman" pitchFamily="65" charset="-122"/>
                <a:ea typeface="宋体" pitchFamily="65" charset="-122"/>
              </a:rPr>
              <a:t>;2015</a:t>
            </a:r>
            <a:r>
              <a:rPr lang="zh-CN" altLang="en-US" kern="0" dirty="0">
                <a:solidFill>
                  <a:srgbClr val="000000"/>
                </a:solidFill>
                <a:latin typeface="Times New Roman" pitchFamily="65" charset="-122"/>
                <a:ea typeface="宋体" pitchFamily="65" charset="-122"/>
              </a:rPr>
              <a:t>年更是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用“文化常识”替换了“文言实词”的考查。文言文备考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要以文言实词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的积累、文句翻译为重点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全面落实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考试大纲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的要求。</a:t>
            </a:r>
            <a:endParaRPr lang="zh-CN" altLang="en-US" dirty="0">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0651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从历史的角度看,人物传记给我们留下了大量真实的历史史料;从文学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的角度看,人物传记为我们塑造了无数鲜活的人物形象,为我们提供了灵活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多样的写作技巧。人教版必修4第四单元学习的《廉颇蔺相如列传》《苏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武传》《张衡传》便是人物传记,且要求学习时在读通文意的基础上把握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人物形象,体味作者对笔下人物的情感。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人物传记类的文言文,有着特殊的阅读规律和方法。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一、以表明时间的词语为纲绳,去串起人物的一生经历。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古人写人物传记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总是以时间为序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表明时间的那些词语就像是一条条的纲绳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把传主一生所遭遇的、所经历过的事情串联在了一起。所以我们在阅读人物传记时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要抓住这些词语去串联传主一生的经历。以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廉颇蔺相如列传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表明时间的语句如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赵惠文王十六年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廉颇为赵将</a:t>
            </a:r>
            <a:r>
              <a:rPr lang="en-US" altLang="zh-CN" kern="0" dirty="0">
                <a:solidFill>
                  <a:srgbClr val="000000"/>
                </a:solidFill>
                <a:latin typeface="Times New Roman" pitchFamily="65" charset="-122"/>
                <a:ea typeface="宋体" pitchFamily="65" charset="-122"/>
              </a:rPr>
              <a:t>,</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蔺相如者</a:t>
            </a:r>
            <a:r>
              <a:rPr lang="en-US" altLang="zh-CN" kern="0" dirty="0">
                <a:solidFill>
                  <a:srgbClr val="000000"/>
                </a:solidFill>
                <a:latin typeface="Times New Roman" pitchFamily="65" charset="-122"/>
                <a:ea typeface="宋体" pitchFamily="65" charset="-122"/>
              </a:rPr>
              <a:t>,</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赵惠文王时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得楚和氏璧。</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其后秦伐赵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拔石城。明年复攻赵</a:t>
            </a:r>
            <a:r>
              <a:rPr lang="en-US" altLang="zh-CN" kern="0" dirty="0">
                <a:solidFill>
                  <a:srgbClr val="000000"/>
                </a:solidFill>
                <a:latin typeface="Times New Roman" pitchFamily="65" charset="-122"/>
                <a:ea typeface="宋体" pitchFamily="65" charset="-122"/>
              </a:rPr>
              <a:t>,</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既罢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归国</a:t>
            </a:r>
            <a:r>
              <a:rPr lang="en-US" altLang="zh-CN" kern="0" dirty="0">
                <a:solidFill>
                  <a:srgbClr val="000000"/>
                </a:solidFill>
                <a:latin typeface="Times New Roman" pitchFamily="65" charset="-122"/>
                <a:ea typeface="宋体" pitchFamily="65" charset="-122"/>
              </a:rPr>
              <a:t>,</a:t>
            </a:r>
            <a:r>
              <a:rPr lang="en-US" altLang="zh-CN" kern="0" dirty="0">
                <a:solidFill>
                  <a:srgbClr val="000000"/>
                </a:solidFill>
                <a:latin typeface="黑体" pitchFamily="65" charset="-122"/>
                <a:ea typeface="宋体" pitchFamily="65" charset="-122"/>
              </a:rPr>
              <a:t>……</a:t>
            </a:r>
            <a:endParaRPr lang="zh-CN" altLang="en-US" dirty="0">
              <a:latin typeface="+mn-lt"/>
              <a:ea typeface="+mn-ea"/>
            </a:endParaRPr>
          </a:p>
        </p:txBody>
      </p:sp>
      <p:grpSp>
        <p:nvGrpSpPr>
          <p:cNvPr id="119810" name="组合 2"/>
          <p:cNvGrpSpPr>
            <a:grpSpLocks/>
          </p:cNvGrpSpPr>
          <p:nvPr/>
        </p:nvGrpSpPr>
        <p:grpSpPr bwMode="auto">
          <a:xfrm>
            <a:off x="3500438" y="776288"/>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19812"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二、以表明官职的升贬为轴心,去分析事情的前因后果。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古代的人物传记所写的人物大多是朝廷重臣,所记的事迹也大多与治国安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民有关,所以人物传记中官位的升迁或贬谪,表明了事情最后取得的结果。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古代表明出仕从政的词语有“荐”“举”“征”“召”“拜”“辟”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“授”“除”“为”等,表明官职升迁的词语有“升”“拔”“擢”等,表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明官职调动的词语有“调”“徙”“转”等,表明被贬官的词语有“出”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“谪”“罢”“黜”等。同样以《廉颇蔺相如列传》为例,表明蔺相如官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职升迁的语句如:蔺相如者,赵人也。为赵宦者令缪贤舍人。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相如既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归,赵王以为贤大夫,使不辱于诸侯,拜相如为上大夫。</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既罢,归国,以相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如功大,拜为上卿,位在廉颇之右。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三、以问“五个W”为切口,去理清事情的来龙去脉。</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这里所说的“五个W”指的是五个用“W”开头的英语单词:Who——什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么人,几个人,他们之间是什么关系;When——什么时间,几个时间;Where—</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—什么地方,几个地方;What——什么事情,几件事情;Why——为什么发生,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事情发生的经过,过程。这“五个W”如同记叙文的五要素,人物传记是由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几件这样的事情组成的,每一件事情都问问“五个W”,弄清这“五个W”,</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整篇人物传记也就读懂了。</a:t>
            </a:r>
            <a:endParaRPr lang="zh-CN" altLang="en-US" dirty="0">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四、以传记的写作特点为楔子,去把握人物的性格和作者的观点。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古代写人物传记,从司马迁开始形成了一套固定的模式,那便是先交代传主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的名、字、号,接着上溯到他的祖先、父亲,再写他从小就是一个怎样的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人,然后才开始正式写他一生所做的几件主要的事情,最后得到了什么封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号,留下了多少子孙等。名、字、号以及死后的封号(谥号)这些看似可有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可无的记载,往往与传主的思想品行有关,尤其是号,反映的是一个人的理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想追求、志趣爱好,体现的是传主的性格特征等,绝非多此一举之作。写祖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先、父亲,其实是通过写他的家庭背景和影响,来表明他思想性格的传承关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系和形成原因。写他小时候的情况,表明他一贯如此,始终如一的个性。他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小时候就是一个怎样的人,可以看成是这一人物传记的一个总写,下面写到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的几件事情则是对这一总写的几个分写,是对这一总的性格特征的具体化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描写。</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欲断句,先明其意。“高丽入贡使者”句意不通,排除C、D;</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由于主语承前省略,可知“(宰相)被贬至蕲州安置”的表述错误,排除B。</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太子只能有一个,所以“有时也可指其他儿子”不正确。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“杀二宦者”不正确,原文为“别求状类宦者二人杀之”。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(1)我只知道我的君王可以在中国称帝而已,如果另立异姓,我将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为此而死。(译出大意给2分;“帝”“苟”“死”三处,每译对一处给1分)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金人虽然没有点名要我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我却应该与太子同去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求见两名首领当面指责他们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或许有成功的可能。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译出大意给</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不吾索”“面责”“庶或”三处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每译对一处给</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名词用作动词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称帝。苟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连词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表假设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为之死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“死”的为动用法。</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不吾索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即“不索吾”。面责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当面指责。面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名词作状语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当面。庶或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大概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或许。</a:t>
            </a:r>
            <a:endParaRPr lang="zh-CN" altLang="en-US" dirty="0">
              <a:latin typeface="+mn-lt"/>
              <a:ea typeface="+mn-ea"/>
            </a:endParaRPr>
          </a:p>
        </p:txBody>
      </p:sp>
      <p:pic>
        <p:nvPicPr>
          <p:cNvPr id="17410" name="图片 3" descr="textimage2.jpeg"/>
          <p:cNvPicPr>
            <a:picLocks noChangeAspect="1"/>
          </p:cNvPicPr>
          <p:nvPr/>
        </p:nvPicPr>
        <p:blipFill>
          <a:blip r:embed="rId3"/>
          <a:srcRect/>
          <a:stretch>
            <a:fillRect/>
          </a:stretch>
        </p:blipFill>
        <p:spPr bwMode="auto">
          <a:xfrm>
            <a:off x="735013" y="1724025"/>
            <a:ext cx="180975" cy="190500"/>
          </a:xfrm>
          <a:prstGeom prst="rect">
            <a:avLst/>
          </a:prstGeom>
          <a:noFill/>
          <a:ln w="9525">
            <a:noFill/>
            <a:miter lim="800000"/>
            <a:headEnd/>
            <a:tailEnd/>
          </a:ln>
        </p:spPr>
      </p:pic>
      <p:pic>
        <p:nvPicPr>
          <p:cNvPr id="17411" name="图片 4" descr="textimage3.jpeg"/>
          <p:cNvPicPr>
            <a:picLocks noChangeAspect="1"/>
          </p:cNvPicPr>
          <p:nvPr/>
        </p:nvPicPr>
        <p:blipFill>
          <a:blip r:embed="rId3"/>
          <a:srcRect/>
          <a:stretch>
            <a:fillRect/>
          </a:stretch>
        </p:blipFill>
        <p:spPr bwMode="auto">
          <a:xfrm>
            <a:off x="735013" y="2655888"/>
            <a:ext cx="180975" cy="190500"/>
          </a:xfrm>
          <a:prstGeom prst="rect">
            <a:avLst/>
          </a:prstGeom>
          <a:noFill/>
          <a:ln w="9525">
            <a:noFill/>
            <a:miter lim="800000"/>
            <a:headEnd/>
            <a:tailEnd/>
          </a:ln>
        </p:spPr>
      </p:pic>
      <p:pic>
        <p:nvPicPr>
          <p:cNvPr id="17412" name="图片 5" descr="textimage4.jpeg"/>
          <p:cNvPicPr>
            <a:picLocks noChangeAspect="1"/>
          </p:cNvPicPr>
          <p:nvPr/>
        </p:nvPicPr>
        <p:blipFill>
          <a:blip r:embed="rId3"/>
          <a:srcRect/>
          <a:stretch>
            <a:fillRect/>
          </a:stretch>
        </p:blipFill>
        <p:spPr bwMode="auto">
          <a:xfrm>
            <a:off x="735013" y="3121025"/>
            <a:ext cx="180975" cy="190500"/>
          </a:xfrm>
          <a:prstGeom prst="rect">
            <a:avLst/>
          </a:prstGeom>
          <a:noFill/>
          <a:ln w="9525">
            <a:noFill/>
            <a:miter lim="800000"/>
            <a:headEnd/>
            <a:tailEnd/>
          </a:ln>
        </p:spPr>
      </p:pic>
      <p:pic>
        <p:nvPicPr>
          <p:cNvPr id="17413" name="图片 6" descr="textimage5.jpeg"/>
          <p:cNvPicPr>
            <a:picLocks noChangeAspect="1"/>
          </p:cNvPicPr>
          <p:nvPr/>
        </p:nvPicPr>
        <p:blipFill>
          <a:blip r:embed="rId3"/>
          <a:srcRect/>
          <a:stretch>
            <a:fillRect/>
          </a:stretch>
        </p:blipFill>
        <p:spPr bwMode="auto">
          <a:xfrm>
            <a:off x="735013" y="3586163"/>
            <a:ext cx="180975" cy="190500"/>
          </a:xfrm>
          <a:prstGeom prst="rect">
            <a:avLst/>
          </a:prstGeom>
          <a:noFill/>
          <a:ln w="9525">
            <a:noFill/>
            <a:miter lim="800000"/>
            <a:headEnd/>
            <a:tailEnd/>
          </a:ln>
        </p:spPr>
      </p:pic>
      <p:pic>
        <p:nvPicPr>
          <p:cNvPr id="17414" name="图片 3" descr="textimage6.jpeg"/>
          <p:cNvPicPr>
            <a:picLocks noChangeAspect="1"/>
          </p:cNvPicPr>
          <p:nvPr/>
        </p:nvPicPr>
        <p:blipFill>
          <a:blip r:embed="rId3"/>
          <a:srcRect/>
          <a:stretch>
            <a:fillRect/>
          </a:stretch>
        </p:blipFill>
        <p:spPr bwMode="auto">
          <a:xfrm>
            <a:off x="500063" y="5297488"/>
            <a:ext cx="180975" cy="1905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从这一总写中,我们也可以看出作者对他笔下的传主的态度:是爱还是憎,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是肯定还是否定,是歌颂还是鞭挞。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总之,阅读人物传记,我们要做的就是用上面提到的几种方法去理清故事情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节,把握人物形象,体味作者态度。</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理解常见文言实词在文中的含义</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高考语文《考试大纲》要求:理解常见文言实词在文中的含义,能力层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级为B级。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所谓“常见”,是指实词在文章中出现的频率较高,其范围包括文言文中的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常用字和次常用字,主要包括考纲上所列举的120个实词,还包括初高中课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本及考生尚未接触到的文化经典中经常出现的实词。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应掌握的120个常见文言实词如下:</a:t>
            </a:r>
            <a:endParaRPr lang="zh-CN" altLang="en-US" dirty="0">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3352800"/>
        </p:xfrm>
        <a:graphic>
          <a:graphicData uri="http://schemas.openxmlformats.org/drawingml/2006/table">
            <a:tbl>
              <a:tblPr/>
              <a:tblGrid>
                <a:gridCol w="516000"/>
                <a:gridCol w="516000"/>
                <a:gridCol w="516000"/>
                <a:gridCol w="516000"/>
                <a:gridCol w="516000"/>
                <a:gridCol w="516000"/>
                <a:gridCol w="516000"/>
                <a:gridCol w="516000"/>
                <a:gridCol w="516000"/>
                <a:gridCol w="516000"/>
                <a:gridCol w="516000"/>
                <a:gridCol w="516000"/>
                <a:gridCol w="516000"/>
                <a:gridCol w="516000"/>
                <a:gridCol w="516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兵</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病</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朝</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乘</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诚</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除</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辞</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从</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当</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道</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得</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度</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非</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盖</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故</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固</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国</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过</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何</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患</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或</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即</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既</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假</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解</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就</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举</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绝</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堪</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怜</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乃</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内</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期</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奇</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请</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穷</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劝</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善</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少</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胜</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识</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使</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适</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书</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孰</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属</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率</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汤</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涕</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望</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恶</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悉</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相</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谢</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信</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行</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幸</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徐</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许</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阳</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宜</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遗</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易</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右</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再</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造</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知</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致</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诸</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贼</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卒</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左</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坐</a:t>
                      </a:r>
                    </a:p>
                  </a:txBody>
                  <a:tcPr marL="45720" marR="45720"/>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“在文中的含义”,实际上就是根据上下文的语境来判定常见实词的含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义。考查的内容主要包括一词多义、古今异义词、通假字、偏义复词等,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其中一词多义和古今异义词的考查是重点。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1.一词多义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“一词多义”,就是指一个词在不同的语言环境中具有不同的含义。文言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实词的多义现象非常普遍,一个词往往少则有几个义项,多则有十几个义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项。词的意义一般是通过引申、比喻、借代或假借等形式延伸出来的,有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本义、引申义、比喻义、假借义等。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(1)所谓词的本义,就是词的本来意义,即词产生时的最初的根本的意义。如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“本”的本义是“草木的茎或根”,“道”的本义是“路途、道路”。</a:t>
            </a:r>
            <a:endParaRPr lang="zh-CN" altLang="en-US">
              <a:latin typeface="+mn-lt"/>
              <a:ea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(2)所谓词的引申义,就是词由本义派生出的与本义相关的其他意义。如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“道”本义为“道路”,“方向”“方法”“道理”为其引申义。“本”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的本义是“草木的茎或根”,“根本”“本来”“原本”“基本”就是它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的引申义。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(3)所谓词的比喻义,就是词建立在比喻基础上所产生的意义。如“爪牙”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的本义是“鸟兽的爪子和牙齿”,比喻义是“得力的帮手或武士”。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(4)所谓词的假借义,是指一个汉字被借为别的字而出现的与原义无关的意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义。如“而”原意为“颊毛”,借用为连词义;“来”原意为“小麦”,借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用为“来去”的“来”的意义。</a:t>
            </a:r>
            <a:endParaRPr lang="zh-CN" altLang="en-US" dirty="0">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下面对句中加线的词解释有误的一项是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A.品其</a:t>
            </a:r>
            <a:r>
              <a:rPr lang="zh-CN" altLang="en-US" sz="2012" u="sng" kern="0" dirty="0">
                <a:solidFill>
                  <a:srgbClr val="000000"/>
                </a:solidFill>
                <a:latin typeface="Times New Roman" pitchFamily="65" charset="-122"/>
                <a:ea typeface="宋体" pitchFamily="65" charset="-122"/>
              </a:rPr>
              <a:t>名</a:t>
            </a:r>
            <a:r>
              <a:rPr lang="zh-CN" altLang="en-US" sz="2012" kern="0" dirty="0">
                <a:solidFill>
                  <a:srgbClr val="000000"/>
                </a:solidFill>
                <a:latin typeface="Times New Roman" pitchFamily="65" charset="-122"/>
                <a:ea typeface="宋体" pitchFamily="65" charset="-122"/>
              </a:rPr>
              <a:t>位,犹不失下曹从事(名望、名声)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B.后世之谬其传而莫能</a:t>
            </a:r>
            <a:r>
              <a:rPr lang="zh-CN" altLang="en-US" sz="2012" u="sng" kern="0" dirty="0">
                <a:solidFill>
                  <a:srgbClr val="000000"/>
                </a:solidFill>
                <a:latin typeface="Times New Roman" pitchFamily="65" charset="-122"/>
                <a:ea typeface="宋体" pitchFamily="65" charset="-122"/>
              </a:rPr>
              <a:t>名</a:t>
            </a:r>
            <a:r>
              <a:rPr lang="zh-CN" altLang="en-US" sz="2012" kern="0" dirty="0">
                <a:solidFill>
                  <a:srgbClr val="000000"/>
                </a:solidFill>
                <a:latin typeface="Times New Roman" pitchFamily="65" charset="-122"/>
                <a:ea typeface="宋体" pitchFamily="65" charset="-122"/>
              </a:rPr>
              <a:t>者(说出、说明白)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C.山不在高,有仙则</a:t>
            </a:r>
            <a:r>
              <a:rPr lang="zh-CN" altLang="en-US" sz="2012" u="sng" kern="0" dirty="0">
                <a:solidFill>
                  <a:srgbClr val="000000"/>
                </a:solidFill>
                <a:latin typeface="Times New Roman" pitchFamily="65" charset="-122"/>
                <a:ea typeface="宋体" pitchFamily="65" charset="-122"/>
              </a:rPr>
              <a:t>名</a:t>
            </a:r>
            <a:r>
              <a:rPr lang="zh-CN" altLang="en-US" sz="2012" kern="0" dirty="0">
                <a:solidFill>
                  <a:srgbClr val="000000"/>
                </a:solidFill>
                <a:latin typeface="Times New Roman" pitchFamily="65" charset="-122"/>
                <a:ea typeface="宋体" pitchFamily="65" charset="-122"/>
              </a:rPr>
              <a:t>(著名、闻名)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a:t>
            </a:r>
            <a:r>
              <a:rPr lang="zh-CN" altLang="en-US" sz="2012" u="sng" kern="0" dirty="0">
                <a:solidFill>
                  <a:srgbClr val="000000"/>
                </a:solidFill>
                <a:latin typeface="Times New Roman" pitchFamily="65" charset="-122"/>
                <a:ea typeface="宋体" pitchFamily="65" charset="-122"/>
              </a:rPr>
              <a:t>名</a:t>
            </a:r>
            <a:r>
              <a:rPr lang="zh-CN" altLang="en-US" sz="2012" kern="0" dirty="0">
                <a:solidFill>
                  <a:srgbClr val="000000"/>
                </a:solidFill>
                <a:latin typeface="Times New Roman" pitchFamily="65" charset="-122"/>
                <a:ea typeface="宋体" pitchFamily="65" charset="-122"/>
              </a:rPr>
              <a:t>之者谁?太守自谓也(名字)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“名”的后面有宾语“之”,所以“名”应为动词,可解释为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“取名,命名”。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阅读下面的文段,比较文后每组句子中加点词的意义,判断正确的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今有人于此,少见黑曰黑,多见黑曰白,则必以此人为不知白黑之辩矣;少尝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苦曰苦,多尝苦曰甘,则必以此人为不知甘苦之辩矣。今小为非,则知而非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之;大为非攻国,则不知非,从而誉之,谓之义。此可谓知义与不义之辩乎?是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以知天下之君子也,辩义与不义之乱也。</a:t>
            </a:r>
            <a:endParaRPr lang="zh-CN" altLang="en-US" dirty="0">
              <a:latin typeface="+mn-lt"/>
              <a:ea typeface="+mn-ea"/>
            </a:endParaRPr>
          </a:p>
        </p:txBody>
      </p:sp>
      <p:pic>
        <p:nvPicPr>
          <p:cNvPr id="136194" name="图片 3" descr="textimage34.jpeg"/>
          <p:cNvPicPr>
            <a:picLocks noChangeAspect="1"/>
          </p:cNvPicPr>
          <p:nvPr/>
        </p:nvPicPr>
        <p:blipFill>
          <a:blip r:embed="rId3"/>
          <a:srcRect/>
          <a:stretch>
            <a:fillRect/>
          </a:stretch>
        </p:blipFill>
        <p:spPr bwMode="auto">
          <a:xfrm>
            <a:off x="519113" y="3168650"/>
            <a:ext cx="180975" cy="190500"/>
          </a:xfrm>
          <a:prstGeom prst="rect">
            <a:avLst/>
          </a:prstGeom>
          <a:noFill/>
          <a:ln w="9525">
            <a:noFill/>
            <a:miter lim="800000"/>
            <a:headEnd/>
            <a:tailEnd/>
          </a:ln>
        </p:spPr>
      </p:pic>
      <p:sp>
        <p:nvSpPr>
          <p:cNvPr id="4" name="矩形 3"/>
          <p:cNvSpPr/>
          <p:nvPr/>
        </p:nvSpPr>
        <p:spPr>
          <a:xfrm>
            <a:off x="0" y="2990850"/>
            <a:ext cx="9144000" cy="930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(选自《墨子·非攻》)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①今小为非,则知而</a:t>
            </a:r>
            <a:r>
              <a:rPr lang="zh-CN" altLang="en-US" sz="2012" u="sng" kern="0" dirty="0">
                <a:solidFill>
                  <a:srgbClr val="000000"/>
                </a:solidFill>
                <a:latin typeface="Times New Roman" pitchFamily="65" charset="-122"/>
                <a:ea typeface="宋体" pitchFamily="65" charset="-122"/>
              </a:rPr>
              <a:t>非</a:t>
            </a:r>
            <a:r>
              <a:rPr lang="zh-CN" altLang="en-US" sz="2012" kern="0" dirty="0">
                <a:solidFill>
                  <a:srgbClr val="000000"/>
                </a:solidFill>
                <a:latin typeface="Times New Roman" pitchFamily="65" charset="-122"/>
                <a:ea typeface="宋体" pitchFamily="65" charset="-122"/>
              </a:rPr>
              <a:t>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②大为非攻国,则不知</a:t>
            </a:r>
            <a:r>
              <a:rPr lang="zh-CN" altLang="en-US" sz="2012" u="sng" kern="0" dirty="0">
                <a:solidFill>
                  <a:srgbClr val="000000"/>
                </a:solidFill>
                <a:latin typeface="Times New Roman" pitchFamily="65" charset="-122"/>
                <a:ea typeface="宋体" pitchFamily="65" charset="-122"/>
              </a:rPr>
              <a:t>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③此可谓知义与不义之</a:t>
            </a:r>
            <a:r>
              <a:rPr lang="zh-CN" altLang="en-US" sz="2012" u="sng" kern="0" dirty="0">
                <a:solidFill>
                  <a:srgbClr val="000000"/>
                </a:solidFill>
                <a:latin typeface="Times New Roman" pitchFamily="65" charset="-122"/>
                <a:ea typeface="宋体" pitchFamily="65" charset="-122"/>
              </a:rPr>
              <a:t>辩</a:t>
            </a:r>
            <a:r>
              <a:rPr lang="zh-CN" altLang="en-US" sz="2012" kern="0" dirty="0">
                <a:solidFill>
                  <a:srgbClr val="000000"/>
                </a:solidFill>
                <a:latin typeface="Times New Roman" pitchFamily="65" charset="-122"/>
                <a:ea typeface="宋体" pitchFamily="65" charset="-122"/>
              </a:rPr>
              <a:t>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④是以知天下之君子也,</a:t>
            </a:r>
            <a:r>
              <a:rPr lang="zh-CN" altLang="en-US" sz="2012" u="sng" kern="0" dirty="0">
                <a:solidFill>
                  <a:srgbClr val="000000"/>
                </a:solidFill>
                <a:latin typeface="Times New Roman" pitchFamily="65" charset="-122"/>
                <a:ea typeface="宋体" pitchFamily="65" charset="-122"/>
              </a:rPr>
              <a:t>辩</a:t>
            </a:r>
            <a:r>
              <a:rPr lang="zh-CN" altLang="en-US" sz="2012" kern="0" dirty="0">
                <a:solidFill>
                  <a:srgbClr val="000000"/>
                </a:solidFill>
                <a:latin typeface="Times New Roman" pitchFamily="65" charset="-122"/>
                <a:ea typeface="宋体" pitchFamily="65" charset="-122"/>
              </a:rPr>
              <a:t>义与不义之乱也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A.两个“非”字不同,两个“辩”字相同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B.两个“非”字相同,两个“辩”字不同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C.两个“非”字相同,两个“辩”字也相同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D.两个“非”字不同,两个“辩”字也不同</a:t>
            </a:r>
            <a:endParaRPr lang="zh-CN" altLang="en-US" dirty="0">
              <a:latin typeface="+mn-lt"/>
              <a:ea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辨析多义词有一种方法,就是看该词在句子中是什么性质,与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什么词搭配。①②中涉及四个“非”,未加点的两个是名词,解释为“不对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的、不合理的”。加点的两个“非”都是“指责、批评”之意,第二个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“非”后省略了代词宾语“之”。第一个“辩”意为“区别”,名词;第二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个“辩”意为“分辨”,动词。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现在有人在这里,见一点黑说是黑,见一片黑却说是白,那么大家一定认为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这个人不知黑和白的区别;尝一点苦说苦,尝多了苦却说是甜,那么大家一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定认为这个人不知苦甜的区别。今天有人干小的坏事,能够知道而且谴责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他;有人干大的坏事,攻打别国,就不知道谴责,反而称赞他,说他是道义的。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这能说知道辨别道义与不道义吗?由此可知世上的君子,在区分道义与不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道义上是多么混乱啊。</a:t>
            </a:r>
            <a:endParaRPr lang="zh-CN" altLang="en-US" dirty="0">
              <a:latin typeface="+mn-lt"/>
              <a:ea typeface="+mn-ea"/>
            </a:endParaRPr>
          </a:p>
        </p:txBody>
      </p:sp>
      <p:pic>
        <p:nvPicPr>
          <p:cNvPr id="140290" name="图片 3" descr="textimage35.jpeg"/>
          <p:cNvPicPr>
            <a:picLocks noChangeAspect="1"/>
          </p:cNvPicPr>
          <p:nvPr/>
        </p:nvPicPr>
        <p:blipFill>
          <a:blip r:embed="rId3"/>
          <a:srcRect/>
          <a:stretch>
            <a:fillRect/>
          </a:stretch>
        </p:blipFill>
        <p:spPr bwMode="auto">
          <a:xfrm>
            <a:off x="552450" y="1276350"/>
            <a:ext cx="180975" cy="1905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一词多义题解题方法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1.抓住词的本义,进行推衍联想。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例如“亡”,《说文解字》中解释为“亡,逃也”,可见“亡”字的本义是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“逃跑”,由“逃跑”这个意义可以推衍联想出“物的丢失”和“人的死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2.抓住词义引申的一般趋势。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由具体到抽象,如“爪牙”,本指鸟兽用以自卫和谋生的锐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利的爪子和牙齿,如“引无爪牙之利,筋骨之强”(《劝学》)。后来,比喻得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力的帮手或武士,用久了,新的意义便固定了下来,不再是临时的比喻手法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了,如“祈父,予王之爪牙”(《诗经·祈父》)。</a:t>
            </a:r>
            <a:endParaRPr lang="zh-CN" altLang="en-US">
              <a:latin typeface="+mn-lt"/>
              <a:ea typeface="+mn-ea"/>
            </a:endParaRPr>
          </a:p>
        </p:txBody>
      </p:sp>
      <p:pic>
        <p:nvPicPr>
          <p:cNvPr id="142338" name="图片 3" descr="textimage3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由个别到一般,如“末”,本义是树梢,引申为末端,再引申为细小。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由实到虚,如“果”,由果实引申为结局,再虚化为副词、连词。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因果引申,如“没”,由潜入水中引申为“隐没、消失”。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3.结合上下文的语境进行推断。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1.下列加线词的意义相同的一组是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A.沛公则</a:t>
            </a:r>
            <a:r>
              <a:rPr lang="zh-CN" altLang="en-US" sz="2012" u="sng" kern="0" dirty="0">
                <a:solidFill>
                  <a:srgbClr val="000000"/>
                </a:solidFill>
                <a:latin typeface="Times New Roman" pitchFamily="65" charset="-122"/>
                <a:ea typeface="宋体" pitchFamily="65" charset="-122"/>
              </a:rPr>
              <a:t>置</a:t>
            </a:r>
            <a:r>
              <a:rPr lang="zh-CN" altLang="en-US" sz="2012" kern="0" dirty="0">
                <a:solidFill>
                  <a:srgbClr val="000000"/>
                </a:solidFill>
                <a:latin typeface="Times New Roman" pitchFamily="65" charset="-122"/>
                <a:ea typeface="宋体" pitchFamily="65" charset="-122"/>
              </a:rPr>
              <a:t>车骑　　    </a:t>
            </a:r>
            <a:r>
              <a:rPr lang="zh-CN" altLang="en-US" sz="2012" u="sng" kern="0" dirty="0">
                <a:solidFill>
                  <a:srgbClr val="000000"/>
                </a:solidFill>
                <a:latin typeface="Times New Roman" pitchFamily="65" charset="-122"/>
                <a:ea typeface="宋体" pitchFamily="65" charset="-122"/>
              </a:rPr>
              <a:t>置</a:t>
            </a:r>
            <a:r>
              <a:rPr lang="zh-CN" altLang="en-US" sz="2012" kern="0" dirty="0">
                <a:solidFill>
                  <a:srgbClr val="000000"/>
                </a:solidFill>
                <a:latin typeface="Times New Roman" pitchFamily="65" charset="-122"/>
                <a:ea typeface="宋体" pitchFamily="65" charset="-122"/>
              </a:rPr>
              <a:t>之坐上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B.乃令张良留</a:t>
            </a:r>
            <a:r>
              <a:rPr lang="zh-CN" altLang="en-US" sz="2012" u="sng" kern="0" dirty="0">
                <a:solidFill>
                  <a:srgbClr val="000000"/>
                </a:solidFill>
                <a:latin typeface="Times New Roman" pitchFamily="65" charset="-122"/>
                <a:ea typeface="宋体" pitchFamily="65" charset="-122"/>
              </a:rPr>
              <a:t>谢</a:t>
            </a:r>
            <a:r>
              <a:rPr lang="zh-CN" altLang="en-US" sz="2012" kern="0" dirty="0">
                <a:solidFill>
                  <a:srgbClr val="000000"/>
                </a:solidFill>
                <a:latin typeface="Times New Roman" pitchFamily="65" charset="-122"/>
                <a:ea typeface="宋体" pitchFamily="65" charset="-122"/>
              </a:rPr>
              <a:t>　　则与斗卮酒,哙拜</a:t>
            </a:r>
            <a:r>
              <a:rPr lang="zh-CN" altLang="en-US" sz="2012" u="sng" kern="0" dirty="0">
                <a:solidFill>
                  <a:srgbClr val="000000"/>
                </a:solidFill>
                <a:latin typeface="Times New Roman" pitchFamily="65" charset="-122"/>
                <a:ea typeface="宋体" pitchFamily="65" charset="-122"/>
              </a:rPr>
              <a:t>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C.樊哙从良</a:t>
            </a:r>
            <a:r>
              <a:rPr lang="zh-CN" altLang="en-US" sz="2012" u="sng" kern="0" dirty="0">
                <a:solidFill>
                  <a:srgbClr val="000000"/>
                </a:solidFill>
                <a:latin typeface="Times New Roman" pitchFamily="65" charset="-122"/>
                <a:ea typeface="宋体" pitchFamily="65" charset="-122"/>
              </a:rPr>
              <a:t>坐</a:t>
            </a:r>
            <a:r>
              <a:rPr lang="zh-CN" altLang="en-US" sz="2012" kern="0" dirty="0">
                <a:solidFill>
                  <a:srgbClr val="000000"/>
                </a:solidFill>
                <a:latin typeface="Times New Roman" pitchFamily="65" charset="-122"/>
                <a:ea typeface="宋体" pitchFamily="65" charset="-122"/>
              </a:rPr>
              <a:t>　　因击沛公于</a:t>
            </a:r>
            <a:r>
              <a:rPr lang="zh-CN" altLang="en-US" sz="2012" u="sng" kern="0" dirty="0">
                <a:solidFill>
                  <a:srgbClr val="000000"/>
                </a:solidFill>
                <a:latin typeface="Times New Roman" pitchFamily="65" charset="-122"/>
                <a:ea typeface="宋体" pitchFamily="65" charset="-122"/>
              </a:rPr>
              <a:t>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D.毋</a:t>
            </a:r>
            <a:r>
              <a:rPr lang="zh-CN" altLang="en-US" sz="2012" u="sng" kern="0" dirty="0">
                <a:solidFill>
                  <a:srgbClr val="000000"/>
                </a:solidFill>
                <a:latin typeface="Times New Roman" pitchFamily="65" charset="-122"/>
                <a:ea typeface="宋体" pitchFamily="65" charset="-122"/>
              </a:rPr>
              <a:t>内</a:t>
            </a:r>
            <a:r>
              <a:rPr lang="zh-CN" altLang="en-US" sz="2012" kern="0" dirty="0">
                <a:solidFill>
                  <a:srgbClr val="000000"/>
                </a:solidFill>
                <a:latin typeface="Times New Roman" pitchFamily="65" charset="-122"/>
                <a:ea typeface="宋体" pitchFamily="65" charset="-122"/>
              </a:rPr>
              <a:t>诸侯　　交戟之卫士欲止不</a:t>
            </a:r>
            <a:r>
              <a:rPr lang="zh-CN" altLang="en-US" sz="2012" u="sng" kern="0" dirty="0">
                <a:solidFill>
                  <a:srgbClr val="000000"/>
                </a:solidFill>
                <a:latin typeface="Times New Roman" pitchFamily="65" charset="-122"/>
                <a:ea typeface="宋体" pitchFamily="65" charset="-122"/>
              </a:rPr>
              <a:t>内</a:t>
            </a:r>
            <a:endParaRPr lang="zh-CN" altLang="en-US" dirty="0">
              <a:latin typeface="+mn-lt"/>
              <a:ea typeface="+mn-ea"/>
            </a:endParaRPr>
          </a:p>
        </p:txBody>
      </p:sp>
      <p:pic>
        <p:nvPicPr>
          <p:cNvPr id="144386" name="图片 3" descr="textimage37.jpeg"/>
          <p:cNvPicPr>
            <a:picLocks noChangeAspect="1"/>
          </p:cNvPicPr>
          <p:nvPr/>
        </p:nvPicPr>
        <p:blipFill>
          <a:blip r:embed="rId3"/>
          <a:srcRect/>
          <a:stretch>
            <a:fillRect/>
          </a:stretch>
        </p:blipFill>
        <p:spPr bwMode="auto">
          <a:xfrm>
            <a:off x="542925" y="3127375"/>
            <a:ext cx="123825" cy="200025"/>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A.置:放弃;放置。B.谢:辞谢;感谢。C.坐:坐下;座位。D.内: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接纳。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2.与“向使三国各爱其地”中的“爱”意义相同的一项是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A.秦</a:t>
            </a:r>
            <a:r>
              <a:rPr lang="zh-CN" altLang="en-US" sz="2012" u="sng" kern="0" dirty="0">
                <a:solidFill>
                  <a:srgbClr val="000000"/>
                </a:solidFill>
                <a:latin typeface="Times New Roman" pitchFamily="65" charset="-122"/>
                <a:ea typeface="宋体" pitchFamily="65" charset="-122"/>
              </a:rPr>
              <a:t>爱</a:t>
            </a:r>
            <a:r>
              <a:rPr lang="zh-CN" altLang="en-US" sz="2012" kern="0" dirty="0">
                <a:solidFill>
                  <a:srgbClr val="000000"/>
                </a:solidFill>
                <a:latin typeface="Times New Roman" pitchFamily="65" charset="-122"/>
                <a:ea typeface="宋体" pitchFamily="65" charset="-122"/>
              </a:rPr>
              <a:t>纷奢,人亦念其家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B.齐国虽褊小,吾何</a:t>
            </a:r>
            <a:r>
              <a:rPr lang="zh-CN" altLang="en-US" sz="2012" u="sng" kern="0" dirty="0">
                <a:solidFill>
                  <a:srgbClr val="000000"/>
                </a:solidFill>
                <a:latin typeface="Times New Roman" pitchFamily="65" charset="-122"/>
                <a:ea typeface="宋体" pitchFamily="65" charset="-122"/>
              </a:rPr>
              <a:t>爱</a:t>
            </a:r>
            <a:r>
              <a:rPr lang="zh-CN" altLang="en-US" sz="2012" kern="0" dirty="0">
                <a:solidFill>
                  <a:srgbClr val="000000"/>
                </a:solidFill>
                <a:latin typeface="Times New Roman" pitchFamily="65" charset="-122"/>
                <a:ea typeface="宋体" pitchFamily="65" charset="-122"/>
              </a:rPr>
              <a:t>一牛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C.予独</a:t>
            </a:r>
            <a:r>
              <a:rPr lang="zh-CN" altLang="en-US" sz="2012" u="sng" kern="0" dirty="0">
                <a:solidFill>
                  <a:srgbClr val="000000"/>
                </a:solidFill>
                <a:latin typeface="Times New Roman" pitchFamily="65" charset="-122"/>
                <a:ea typeface="宋体" pitchFamily="65" charset="-122"/>
              </a:rPr>
              <a:t>爱</a:t>
            </a:r>
            <a:r>
              <a:rPr lang="zh-CN" altLang="en-US" sz="2012" kern="0" dirty="0">
                <a:solidFill>
                  <a:srgbClr val="000000"/>
                </a:solidFill>
                <a:latin typeface="Times New Roman" pitchFamily="65" charset="-122"/>
                <a:ea typeface="宋体" pitchFamily="65" charset="-122"/>
              </a:rPr>
              <a:t>莲之出淤泥而不染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a:t>
            </a:r>
            <a:r>
              <a:rPr lang="zh-CN" altLang="en-US" sz="2012" u="sng" kern="0" dirty="0">
                <a:solidFill>
                  <a:srgbClr val="000000"/>
                </a:solidFill>
                <a:latin typeface="Times New Roman" pitchFamily="65" charset="-122"/>
                <a:ea typeface="宋体" pitchFamily="65" charset="-122"/>
              </a:rPr>
              <a:t>爱</a:t>
            </a:r>
            <a:r>
              <a:rPr lang="zh-CN" altLang="en-US" sz="2012" kern="0" dirty="0">
                <a:solidFill>
                  <a:srgbClr val="000000"/>
                </a:solidFill>
                <a:latin typeface="Times New Roman" pitchFamily="65" charset="-122"/>
                <a:ea typeface="宋体" pitchFamily="65" charset="-122"/>
              </a:rPr>
              <a:t>其子,择师而教之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A.喜欢,爱好。B.爱惜,吝惜。与“向使三国各爱其地”中的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“爱”意义相同。C.爱慕,欣赏。D.爱护。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3.与“肉食者鄙,未能远谋”中的“鄙”意义相同的一项是 </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A.越国以</a:t>
            </a:r>
            <a:r>
              <a:rPr lang="zh-CN" altLang="en-US" sz="2012" u="sng" kern="0" dirty="0">
                <a:solidFill>
                  <a:srgbClr val="000000"/>
                </a:solidFill>
                <a:latin typeface="Times New Roman" pitchFamily="65" charset="-122"/>
                <a:ea typeface="宋体" pitchFamily="65" charset="-122"/>
              </a:rPr>
              <a:t>鄙</a:t>
            </a:r>
            <a:r>
              <a:rPr lang="zh-CN" altLang="en-US" sz="2012" kern="0" dirty="0">
                <a:solidFill>
                  <a:srgbClr val="000000"/>
                </a:solidFill>
                <a:latin typeface="Times New Roman" pitchFamily="65" charset="-122"/>
                <a:ea typeface="宋体" pitchFamily="65" charset="-122"/>
              </a:rPr>
              <a:t>远　　 B.先帝不以臣卑</a:t>
            </a:r>
            <a:r>
              <a:rPr lang="zh-CN" altLang="en-US" sz="2012" u="sng" kern="0" dirty="0">
                <a:solidFill>
                  <a:srgbClr val="000000"/>
                </a:solidFill>
                <a:latin typeface="Times New Roman" pitchFamily="65" charset="-122"/>
                <a:ea typeface="宋体" pitchFamily="65" charset="-122"/>
              </a:rPr>
              <a:t>鄙</a:t>
            </a:r>
            <a:endParaRPr lang="en-US" altLang="zh-CN" sz="2012" u="sng"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C.孔子</a:t>
            </a:r>
            <a:r>
              <a:rPr lang="zh-CN" altLang="en-US" u="sng" kern="0" dirty="0">
                <a:solidFill>
                  <a:srgbClr val="000000"/>
                </a:solidFill>
                <a:latin typeface="Times New Roman" pitchFamily="65" charset="-122"/>
                <a:ea typeface="宋体" pitchFamily="65" charset="-122"/>
              </a:rPr>
              <a:t>鄙</a:t>
            </a:r>
            <a:r>
              <a:rPr lang="zh-CN" altLang="en-US" kern="0" dirty="0">
                <a:solidFill>
                  <a:srgbClr val="000000"/>
                </a:solidFill>
                <a:latin typeface="Times New Roman" pitchFamily="65" charset="-122"/>
                <a:ea typeface="宋体" pitchFamily="65" charset="-122"/>
              </a:rPr>
              <a:t>其小器　　 D.</a:t>
            </a:r>
            <a:r>
              <a:rPr lang="zh-CN" altLang="en-US" u="sng" kern="0" dirty="0">
                <a:solidFill>
                  <a:srgbClr val="000000"/>
                </a:solidFill>
                <a:latin typeface="Times New Roman" pitchFamily="65" charset="-122"/>
                <a:ea typeface="宋体" pitchFamily="65" charset="-122"/>
              </a:rPr>
              <a:t>鄙</a:t>
            </a:r>
            <a:r>
              <a:rPr lang="zh-CN" altLang="en-US" kern="0" dirty="0">
                <a:solidFill>
                  <a:srgbClr val="000000"/>
                </a:solidFill>
                <a:latin typeface="Times New Roman" pitchFamily="65" charset="-122"/>
                <a:ea typeface="宋体" pitchFamily="65" charset="-122"/>
              </a:rPr>
              <a:t>人不胜感激</a:t>
            </a:r>
            <a:endParaRPr lang="zh-CN" altLang="en-US" dirty="0">
              <a:latin typeface="+mn-lt"/>
              <a:ea typeface="+mn-ea"/>
            </a:endParaRPr>
          </a:p>
        </p:txBody>
      </p:sp>
      <p:pic>
        <p:nvPicPr>
          <p:cNvPr id="146434" name="图片 3" descr="textimage38.jpeg"/>
          <p:cNvPicPr>
            <a:picLocks noChangeAspect="1"/>
          </p:cNvPicPr>
          <p:nvPr/>
        </p:nvPicPr>
        <p:blipFill>
          <a:blip r:embed="rId3"/>
          <a:srcRect/>
          <a:stretch>
            <a:fillRect/>
          </a:stretch>
        </p:blipFill>
        <p:spPr bwMode="auto">
          <a:xfrm>
            <a:off x="571500" y="1062038"/>
            <a:ext cx="180975" cy="190500"/>
          </a:xfrm>
          <a:prstGeom prst="rect">
            <a:avLst/>
          </a:prstGeom>
          <a:noFill/>
          <a:ln w="9525">
            <a:noFill/>
            <a:miter lim="800000"/>
            <a:headEnd/>
            <a:tailEnd/>
          </a:ln>
        </p:spPr>
      </p:pic>
      <p:pic>
        <p:nvPicPr>
          <p:cNvPr id="146435" name="图片 4" descr="textimage39.jpeg"/>
          <p:cNvPicPr>
            <a:picLocks noChangeAspect="1"/>
          </p:cNvPicPr>
          <p:nvPr/>
        </p:nvPicPr>
        <p:blipFill>
          <a:blip r:embed="rId3"/>
          <a:srcRect/>
          <a:stretch>
            <a:fillRect/>
          </a:stretch>
        </p:blipFill>
        <p:spPr bwMode="auto">
          <a:xfrm>
            <a:off x="533400" y="4278313"/>
            <a:ext cx="180975" cy="190500"/>
          </a:xfrm>
          <a:prstGeom prst="rect">
            <a:avLst/>
          </a:prstGeom>
          <a:noFill/>
          <a:ln w="9525">
            <a:noFill/>
            <a:miter lim="800000"/>
            <a:headEnd/>
            <a:tailEnd/>
          </a:ln>
        </p:spPr>
      </p:pic>
      <p:sp>
        <p:nvSpPr>
          <p:cNvPr id="5" name="矩形 4"/>
          <p:cNvSpPr/>
          <p:nvPr/>
        </p:nvSpPr>
        <p:spPr>
          <a:xfrm>
            <a:off x="0" y="847725"/>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6" name="矩形 5"/>
          <p:cNvSpPr/>
          <p:nvPr/>
        </p:nvSpPr>
        <p:spPr>
          <a:xfrm>
            <a:off x="0" y="4135438"/>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[参考译文]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孙傅,字伯野,海州人。考中进士,担任礼部员外郎一职。当时蔡翛任尚书,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孙傅向他陈述天下政事,劝他早点做些更改,否则一定会失败。蔡翛不听。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孙傅升任中书舍人。宣和末年,高丽人入朝进贡,使者所过之处,调发民夫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修船,引起骚动,用度又颇多。孙傅说:“滥用民力妨碍农事,而对于中国没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有丝毫好处。”宰相认为他的言论与苏轼相同,上奏贬谪他安置在蕲州。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给事中许翰认为孙傅的论议虽然偶尔与苏轼相同,但没有他意,以职论事而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受到指责实在过分,许翰也被罢黜。靖康元年,孙傅受召入京任给事中,升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任兵部尚书。呈上奏章请求恢复祖宗法度,钦宗问他原因,孙傅说:“祖宗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的法度有利于百姓,熙宁、元丰年间的法度有利于国家,崇宁、大观年间的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法度有利于奸臣。”当时的人认为他说的是名言。十一月,授任尚书右丞,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不久改任同知枢密院。金人围攻都城,孙傅日夜亲自督战。</a:t>
            </a:r>
            <a:endParaRPr lang="zh-CN" altLang="en-US" dirty="0">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为边邑。B.庸俗,浅陋。与“肉食者鄙,未能远谋”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中的“鄙”意义相同。C.轻视。D.自谦之词。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4.对下列句子中加线词的意义判断正确的一项是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①战败而亡,</a:t>
            </a:r>
            <a:r>
              <a:rPr lang="zh-CN" altLang="en-US" sz="2012" u="sng" kern="0" dirty="0">
                <a:solidFill>
                  <a:srgbClr val="000000"/>
                </a:solidFill>
                <a:latin typeface="Times New Roman" pitchFamily="65" charset="-122"/>
                <a:ea typeface="宋体" pitchFamily="65" charset="-122"/>
              </a:rPr>
              <a:t>诚</a:t>
            </a:r>
            <a:r>
              <a:rPr lang="zh-CN" altLang="en-US" sz="2012" kern="0" dirty="0">
                <a:solidFill>
                  <a:srgbClr val="000000"/>
                </a:solidFill>
                <a:latin typeface="Times New Roman" pitchFamily="65" charset="-122"/>
                <a:ea typeface="宋体" pitchFamily="65" charset="-122"/>
              </a:rPr>
              <a:t>不得已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②今天下三分,益州疲弊,此</a:t>
            </a:r>
            <a:r>
              <a:rPr lang="zh-CN" altLang="en-US" sz="2012" u="sng" kern="0" dirty="0">
                <a:solidFill>
                  <a:srgbClr val="000000"/>
                </a:solidFill>
                <a:latin typeface="Times New Roman" pitchFamily="65" charset="-122"/>
                <a:ea typeface="宋体" pitchFamily="65" charset="-122"/>
              </a:rPr>
              <a:t>诚</a:t>
            </a:r>
            <a:r>
              <a:rPr lang="zh-CN" altLang="en-US" sz="2012" kern="0" dirty="0">
                <a:solidFill>
                  <a:srgbClr val="000000"/>
                </a:solidFill>
                <a:latin typeface="Times New Roman" pitchFamily="65" charset="-122"/>
                <a:ea typeface="宋体" pitchFamily="65" charset="-122"/>
              </a:rPr>
              <a:t>危急存亡之秋也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③今将军</a:t>
            </a:r>
            <a:r>
              <a:rPr lang="zh-CN" altLang="en-US" sz="2012" u="sng" kern="0" dirty="0">
                <a:solidFill>
                  <a:srgbClr val="000000"/>
                </a:solidFill>
                <a:latin typeface="Times New Roman" pitchFamily="65" charset="-122"/>
                <a:ea typeface="宋体" pitchFamily="65" charset="-122"/>
              </a:rPr>
              <a:t>诚</a:t>
            </a:r>
            <a:r>
              <a:rPr lang="zh-CN" altLang="en-US" sz="2012" kern="0" dirty="0">
                <a:solidFill>
                  <a:srgbClr val="000000"/>
                </a:solidFill>
                <a:latin typeface="Times New Roman" pitchFamily="65" charset="-122"/>
                <a:ea typeface="宋体" pitchFamily="65" charset="-122"/>
              </a:rPr>
              <a:t>能命猛将统兵数万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a:t>
            </a:r>
            <a:r>
              <a:rPr lang="zh-CN" altLang="en-US" sz="2012" u="sng" kern="0" dirty="0">
                <a:solidFill>
                  <a:srgbClr val="000000"/>
                </a:solidFill>
                <a:latin typeface="Times New Roman" pitchFamily="65" charset="-122"/>
                <a:ea typeface="宋体" pitchFamily="65" charset="-122"/>
              </a:rPr>
              <a:t>诚</a:t>
            </a:r>
            <a:r>
              <a:rPr lang="zh-CN" altLang="en-US" sz="2012" kern="0" dirty="0">
                <a:solidFill>
                  <a:srgbClr val="000000"/>
                </a:solidFill>
                <a:latin typeface="Times New Roman" pitchFamily="65" charset="-122"/>
                <a:ea typeface="宋体" pitchFamily="65" charset="-122"/>
              </a:rPr>
              <a:t>听臣之计,可不攻而降城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A.①②相同,③④相同　　 B.①②不同,③④相同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C.①②③④各不同　　 D.①②③④都相同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①确实;②确实;③如果,果真;④如果,果真。</a:t>
            </a:r>
            <a:endParaRPr lang="zh-CN" altLang="en-US" dirty="0">
              <a:latin typeface="+mn-lt"/>
              <a:ea typeface="+mn-ea"/>
            </a:endParaRPr>
          </a:p>
        </p:txBody>
      </p:sp>
      <p:pic>
        <p:nvPicPr>
          <p:cNvPr id="148482" name="图片 3" descr="textimage40.jpeg"/>
          <p:cNvPicPr>
            <a:picLocks noChangeAspect="1"/>
          </p:cNvPicPr>
          <p:nvPr/>
        </p:nvPicPr>
        <p:blipFill>
          <a:blip r:embed="rId3"/>
          <a:srcRect/>
          <a:stretch>
            <a:fillRect/>
          </a:stretch>
        </p:blipFill>
        <p:spPr bwMode="auto">
          <a:xfrm>
            <a:off x="571500" y="1276350"/>
            <a:ext cx="180975" cy="190500"/>
          </a:xfrm>
          <a:prstGeom prst="rect">
            <a:avLst/>
          </a:prstGeom>
          <a:noFill/>
          <a:ln w="9525">
            <a:noFill/>
            <a:miter lim="800000"/>
            <a:headEnd/>
            <a:tailEnd/>
          </a:ln>
        </p:spPr>
      </p:pic>
      <p:pic>
        <p:nvPicPr>
          <p:cNvPr id="148483" name="图片 4" descr="textimage41.jpeg"/>
          <p:cNvPicPr>
            <a:picLocks noChangeAspect="1"/>
          </p:cNvPicPr>
          <p:nvPr/>
        </p:nvPicPr>
        <p:blipFill>
          <a:blip r:embed="rId3"/>
          <a:srcRect/>
          <a:stretch>
            <a:fillRect/>
          </a:stretch>
        </p:blipFill>
        <p:spPr bwMode="auto">
          <a:xfrm>
            <a:off x="533400" y="5421313"/>
            <a:ext cx="180975" cy="190500"/>
          </a:xfrm>
          <a:prstGeom prst="rect">
            <a:avLst/>
          </a:prstGeom>
          <a:noFill/>
          <a:ln w="9525">
            <a:noFill/>
            <a:miter lim="800000"/>
            <a:headEnd/>
            <a:tailEnd/>
          </a:ln>
        </p:spPr>
      </p:pic>
      <p:sp>
        <p:nvSpPr>
          <p:cNvPr id="6" name="矩形 5"/>
          <p:cNvSpPr/>
          <p:nvPr/>
        </p:nvSpPr>
        <p:spPr>
          <a:xfrm>
            <a:off x="0" y="1062038"/>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7" name="矩形 6"/>
          <p:cNvSpPr/>
          <p:nvPr/>
        </p:nvSpPr>
        <p:spPr>
          <a:xfrm>
            <a:off x="0" y="5278438"/>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162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5.对下列两组句子中加点词的意义判断正确的一项是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3016" kern="0" spc="20833"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27"/>
              </a:spcBef>
              <a:spcAft>
                <a:spcPts val="0"/>
              </a:spcAft>
              <a:defRPr/>
            </a:pPr>
            <a:r>
              <a:rPr lang="zh-CN" altLang="en-US" sz="2983" kern="0" spc="14866"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14"/>
              </a:spcBef>
              <a:spcAft>
                <a:spcPts val="0"/>
              </a:spcAft>
              <a:defRPr/>
            </a:pPr>
            <a:r>
              <a:rPr lang="zh-CN" altLang="en-US" sz="2012" kern="0" dirty="0">
                <a:solidFill>
                  <a:srgbClr val="000000"/>
                </a:solidFill>
                <a:latin typeface="Times New Roman" pitchFamily="65" charset="-122"/>
                <a:ea typeface="宋体" pitchFamily="65" charset="-122"/>
              </a:rPr>
              <a:t>A.①②相同,③④相同　　 B.①②不同,③④相同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C.①②相同,③④不同　　 D.①②不同,③④不同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①了解,弄清楚;②明智,精明;③趁着;④趁着。</a:t>
            </a:r>
            <a:endParaRPr lang="zh-CN" altLang="en-US" dirty="0">
              <a:latin typeface="+mn-lt"/>
              <a:ea typeface="+mn-ea"/>
            </a:endParaRPr>
          </a:p>
        </p:txBody>
      </p:sp>
      <p:pic>
        <p:nvPicPr>
          <p:cNvPr id="1029" name="图片 3" descr="textimage42.jpeg"/>
          <p:cNvPicPr>
            <a:picLocks noChangeAspect="1"/>
          </p:cNvPicPr>
          <p:nvPr/>
        </p:nvPicPr>
        <p:blipFill>
          <a:blip r:embed="rId4"/>
          <a:srcRect/>
          <a:stretch>
            <a:fillRect/>
          </a:stretch>
        </p:blipFill>
        <p:spPr bwMode="auto">
          <a:xfrm>
            <a:off x="735013" y="4083050"/>
            <a:ext cx="180975" cy="190500"/>
          </a:xfrm>
          <a:prstGeom prst="rect">
            <a:avLst/>
          </a:prstGeom>
          <a:noFill/>
          <a:ln w="9525">
            <a:noFill/>
            <a:miter lim="800000"/>
            <a:headEnd/>
            <a:tailEnd/>
          </a:ln>
        </p:spPr>
      </p:pic>
      <p:graphicFrame>
        <p:nvGraphicFramePr>
          <p:cNvPr id="1026" name="Object 2"/>
          <p:cNvGraphicFramePr>
            <a:graphicFrameLocks noChangeAspect="1"/>
          </p:cNvGraphicFramePr>
          <p:nvPr/>
        </p:nvGraphicFramePr>
        <p:xfrm>
          <a:off x="542925" y="1754188"/>
          <a:ext cx="3028950" cy="676275"/>
        </p:xfrm>
        <a:graphic>
          <a:graphicData uri="http://schemas.openxmlformats.org/presentationml/2006/ole">
            <p:oleObj spid="_x0000_s1026" name="Equation" r:id="rId5" imgW="3052800" imgH="681600" progId="">
              <p:embed/>
            </p:oleObj>
          </a:graphicData>
        </a:graphic>
      </p:graphicFrame>
      <p:graphicFrame>
        <p:nvGraphicFramePr>
          <p:cNvPr id="1027" name="Object 3"/>
          <p:cNvGraphicFramePr>
            <a:graphicFrameLocks noChangeAspect="1"/>
          </p:cNvGraphicFramePr>
          <p:nvPr/>
        </p:nvGraphicFramePr>
        <p:xfrm>
          <a:off x="542925" y="2460625"/>
          <a:ext cx="2246313" cy="660400"/>
        </p:xfrm>
        <a:graphic>
          <a:graphicData uri="http://schemas.openxmlformats.org/presentationml/2006/ole">
            <p:oleObj spid="_x0000_s1027" name="Equation" r:id="rId6" imgW="2284800" imgH="672000" progId="">
              <p:embed/>
            </p:oleObj>
          </a:graphicData>
        </a:graphic>
      </p:graphicFrame>
      <p:sp>
        <p:nvSpPr>
          <p:cNvPr id="8" name="矩形 7"/>
          <p:cNvSpPr/>
          <p:nvPr/>
        </p:nvSpPr>
        <p:spPr>
          <a:xfrm>
            <a:off x="0" y="3992563"/>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2.古今异义词</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古今异义词是指在语言演变过程中,古今意义差别较大的词。词语古今意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义的变化主要有词义扩大、词义缩小、词义转移、感情色彩变化、名称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说法改变等。特别要注意的是,有时文言文中两个单音词连用,正好是现代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汉语中的某个词语,这种情况容易给人造成错觉,使人望文生义,把它误当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成现代汉语中的双音节词去理解,从而造成失误。如“鼎足之形成矣”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(《赤壁之战》)中的“形”和“成”,“形”是名词,作主语,“形势”的意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思;而“成”是动词,作谓语,“形成”的意思。但在现代汉语中“形成”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是一个词。</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(1)词义扩大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词在原有词义的基础上或原有词义之外,获得了新的意义和用法,适用范围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或所概括的内容扩大了。由原来单指某事物的词,扩大到兼指特征、性质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或功能相似的事物,如“皮”,本义指“兽皮”,现指“人或生物体表面的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一层组织”,如“树皮”“牛皮”。有利用通感方法扩大的,如“甘”,原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义是“美,甜”,现在除了“味美”之外,还有“心里乐意”的意思,如“心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甘情愿”。由只表某一事物的一部分扩大到表示这一事物整体的,如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“秋”,泛指“秋天”,后扩大到指“一年”,如“一日不见,如隔三秋”。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由专名扩大到通用名的,如“江”“河”,原指“长江”“黄河”,现泛指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“一般的大江大河”。</a:t>
            </a:r>
            <a:endParaRPr lang="zh-CN" altLang="en-US" dirty="0">
              <a:latin typeface="+mn-lt"/>
              <a:ea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(2)词义缩小</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即一个词反映客观事物的范围由较宽泛变为较狭窄了。有表示范围缩小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的,如“丈夫”,古代指“男子”,现代专指“妻子的配偶”;有词义义项减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少的,如“劝”,古代有“鼓励”“劝说”的意思,如今只剩下“劝说”这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一义项。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(3)词义转移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即一个词由表示甲事物变为表示乙事物。如“币”古代指礼物,现代指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“钱”;“慢”古代是“怠慢”之意,今义与“快”相对;“假”古代是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“借”的意思,今义与“真”相对。</a:t>
            </a:r>
            <a:endParaRPr lang="zh-CN" altLang="en-US" dirty="0">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(4)词义弱化</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指同样的词语,在古代时所表示的语义较强,而今天所表示的语义则较弱。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如“很”,古义是凶狠,表示的程度很高、很深,现在表示的程度相对弱化;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“怨”,古义表示仇恨、怀恨,现在表示埋怨、责备。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(5)词义强化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指同样的词语在古代表示的意义较弱,而今天所表示的语义增强了。如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“恨”,古代表示遗憾、不满的意思,如“天长地久有时尽,此恨绵绵无绝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期”,今天表示仇恨、怀恨;“诛”,最初只是责备之意,如“口诛笔伐”,后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来强化为“杀戮”的意思。</a:t>
            </a:r>
            <a:endParaRPr lang="zh-CN" altLang="en-US" dirty="0">
              <a:latin typeface="+mn-lt"/>
              <a:ea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(6)感情色彩变化</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有些词语在应用的过程中,感情色彩逐步发生了变化,这往往与它们意思的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改变分不开。如“卑鄙”,原指地位低,见识浅,中性词,现在表示品德差,含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贬义;“锻炼”,古代除有冶炼之意外,还有玩弄法律对人进行诬陷之意,属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贬义词,现在是褒义词。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(7)名称说法的演变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有些时候古文中用一个词表示某一意思,而现代汉语中已不再使用该词语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表示,而是换用别的词语表示了。如“目”现已换成“眼睛”,“寡”现已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换用“少”,“足”现已换用“脚”。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下面加线词中古今词义相同的一项是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A.臣所以去</a:t>
            </a:r>
            <a:r>
              <a:rPr lang="zh-CN" altLang="en-US" sz="2012" u="sng" kern="0" dirty="0">
                <a:solidFill>
                  <a:srgbClr val="000000"/>
                </a:solidFill>
                <a:latin typeface="Times New Roman" pitchFamily="65" charset="-122"/>
                <a:ea typeface="宋体" pitchFamily="65" charset="-122"/>
              </a:rPr>
              <a:t>亲戚</a:t>
            </a:r>
            <a:r>
              <a:rPr lang="zh-CN" altLang="en-US" sz="2012" kern="0" dirty="0">
                <a:solidFill>
                  <a:srgbClr val="000000"/>
                </a:solidFill>
                <a:latin typeface="Times New Roman" pitchFamily="65" charset="-122"/>
                <a:ea typeface="宋体" pitchFamily="65" charset="-122"/>
              </a:rPr>
              <a:t>而事君者,徒慕君之高义也       B.</a:t>
            </a:r>
            <a:r>
              <a:rPr lang="zh-CN" altLang="en-US" sz="2012" u="sng" kern="0" dirty="0">
                <a:solidFill>
                  <a:srgbClr val="000000"/>
                </a:solidFill>
                <a:latin typeface="Times New Roman" pitchFamily="65" charset="-122"/>
                <a:ea typeface="宋体" pitchFamily="65" charset="-122"/>
              </a:rPr>
              <a:t>初一</a:t>
            </a:r>
            <a:r>
              <a:rPr lang="zh-CN" altLang="en-US" sz="2012" kern="0" dirty="0">
                <a:solidFill>
                  <a:srgbClr val="000000"/>
                </a:solidFill>
                <a:latin typeface="Times New Roman" pitchFamily="65" charset="-122"/>
                <a:ea typeface="宋体" pitchFamily="65" charset="-122"/>
              </a:rPr>
              <a:t>交战,操军不利</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C.赢得</a:t>
            </a:r>
            <a:r>
              <a:rPr lang="zh-CN" altLang="en-US" u="sng" kern="0" dirty="0">
                <a:solidFill>
                  <a:srgbClr val="000000"/>
                </a:solidFill>
                <a:latin typeface="Times New Roman" pitchFamily="65" charset="-122"/>
                <a:ea typeface="宋体" pitchFamily="65" charset="-122"/>
              </a:rPr>
              <a:t>仓皇</a:t>
            </a:r>
            <a:r>
              <a:rPr lang="zh-CN" altLang="en-US" kern="0" dirty="0">
                <a:solidFill>
                  <a:srgbClr val="000000"/>
                </a:solidFill>
                <a:latin typeface="Times New Roman" pitchFamily="65" charset="-122"/>
                <a:ea typeface="宋体" pitchFamily="65" charset="-122"/>
              </a:rPr>
              <a:t>北顾                  D.</a:t>
            </a:r>
            <a:r>
              <a:rPr lang="zh-CN" altLang="en-US" u="sng" kern="0" dirty="0">
                <a:solidFill>
                  <a:srgbClr val="000000"/>
                </a:solidFill>
                <a:latin typeface="Times New Roman" pitchFamily="65" charset="-122"/>
                <a:ea typeface="宋体" pitchFamily="65" charset="-122"/>
              </a:rPr>
              <a:t>牺牲</a:t>
            </a:r>
            <a:r>
              <a:rPr lang="zh-CN" altLang="en-US" kern="0" dirty="0">
                <a:solidFill>
                  <a:srgbClr val="000000"/>
                </a:solidFill>
                <a:latin typeface="Times New Roman" pitchFamily="65" charset="-122"/>
                <a:ea typeface="宋体" pitchFamily="65" charset="-122"/>
              </a:rPr>
              <a:t>玉帛,弗敢加也,必以信</a:t>
            </a:r>
            <a:endParaRPr lang="zh-CN" altLang="en-US" dirty="0">
              <a:latin typeface="+mn-l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270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做这类题最忌望文生义,以今义代古义而曲解文意;绝对不能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从字面来猜测,应该根据不同语境来推断词义。A.亲戚:古义,父母、兄弟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及亲人;今义,旁系亲属。B.初一:古义,刚开始;今义,农历每月的第一天。C.</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仓皇:匆忙而慌张。D.牺牲:古义,指祭祀用的牛、羊和猪等牲口;今义,为正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义事业而舍弃自己的生命。</a:t>
            </a:r>
            <a:endParaRPr lang="zh-CN" altLang="en-US" dirty="0">
              <a:latin typeface="+mn-lt"/>
              <a:ea typeface="+mn-ea"/>
            </a:endParaRPr>
          </a:p>
        </p:txBody>
      </p:sp>
      <p:pic>
        <p:nvPicPr>
          <p:cNvPr id="163842" name="图片 3" descr="textimage43.jpeg"/>
          <p:cNvPicPr>
            <a:picLocks noChangeAspect="1"/>
          </p:cNvPicPr>
          <p:nvPr/>
        </p:nvPicPr>
        <p:blipFill>
          <a:blip r:embed="rId3"/>
          <a:srcRect/>
          <a:stretch>
            <a:fillRect/>
          </a:stretch>
        </p:blipFill>
        <p:spPr bwMode="auto">
          <a:xfrm>
            <a:off x="552450" y="1276350"/>
            <a:ext cx="180975" cy="1905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古今异义词题解题方法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1.要区分所给词语是否由两个词组成。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如“璧有瑕,请指示王”(《廉颇蔺相如列传》)中的“指示”为“指”和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“示”两个词,译为“指出来,给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看”;而在现代汉语中“指示”为一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2.即使所给词语古今都是一个词,也要看其含义是否相同。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如“宣言曰:‘我见相如,必辱之。’” (《廉颇蔺相如列传》)中的“宣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言”,在此为“扬言”之义。在现代汉语中,“宣言”作名词,则为“(国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家、政党或团体)对重大问题公开表示意见以进行宣传号召的文告”之义;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作动词,则为“宣告,声明”之义。</a:t>
            </a:r>
            <a:endParaRPr lang="zh-CN" altLang="en-US">
              <a:latin typeface="+mn-lt"/>
              <a:ea typeface="+mn-ea"/>
            </a:endParaRPr>
          </a:p>
        </p:txBody>
      </p:sp>
      <p:pic>
        <p:nvPicPr>
          <p:cNvPr id="165890" name="图片 3" descr="textimage4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3.结合所给词语的感情色彩加以区分。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如“先帝不以臣卑鄙”(《出师表》)中,“卑鄙”的含义是“地位卑贱,见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识浅陋”,在古代汉语中是自谦的词语;在现代汉语中,“卑鄙”的含义为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“(语言、行为)恶劣;不道德”,是贬义词。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总之,这类词语不多,除了归纳记忆外,还可以根据词语本身的含义和上下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文的文意准确推断出其与现代汉语的异同。</a:t>
            </a:r>
            <a:endParaRPr lang="zh-CN" altLang="en-US">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金兵分从四面鼓噪而攻,军队败退,士兵们掉进护龙河中,尸体把护龙河都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填满了,城门急忙关闭了。当天,金兵攻进城里。靖康二年正月,钦宗到金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兵元帅营中,任命孙傅辅助太子留守京城,仍然兼任少傅。钦宗二十多天还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不回来,孙傅多次寄信给金营乞请放回钦宗。等到废立皇帝的檄书传来,孙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傅大哭道:“我只知道我的君王可以在中国称帝而已,如果另立异姓,我将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为此而死。”金人来索要太上皇、皇后、诸王、妃子公主,孙傅留住太子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不遣送。秘密谋划把太子藏在民间,另外找了两个像宦官的人杀死,并杀死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十几个死囚,把他们的首级送给金人,欺骗金人说:“宦官打算把太子秘密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送出,京城人争斗杀宦官,误伤了太子。于是太子率兵讨伐平定,杀死作乱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的人献过来。如果不停止索求,太子就会自杀。”过了五天,没有人肯承担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这件事。孙傅说:“我是太子的师傅,应当与太子同生死。</a:t>
            </a:r>
            <a:endParaRPr lang="zh-CN" altLang="en-US">
              <a:latin typeface="+mn-lt"/>
              <a:ea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1.下列各项中,加线词的含义与现代汉语意思相同的一项是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A.沛公奉卮酒为寿,约为</a:t>
            </a:r>
            <a:r>
              <a:rPr lang="zh-CN" altLang="en-US" sz="2012" u="sng" kern="0" dirty="0">
                <a:solidFill>
                  <a:srgbClr val="000000"/>
                </a:solidFill>
                <a:latin typeface="Times New Roman" pitchFamily="65" charset="-122"/>
                <a:ea typeface="宋体" pitchFamily="65" charset="-122"/>
              </a:rPr>
              <a:t>婚姻</a:t>
            </a:r>
            <a:r>
              <a:rPr lang="zh-CN" altLang="en-US" sz="2012" kern="0" dirty="0">
                <a:solidFill>
                  <a:srgbClr val="000000"/>
                </a:solidFill>
                <a:latin typeface="Times New Roman" pitchFamily="65" charset="-122"/>
                <a:ea typeface="宋体" pitchFamily="65" charset="-122"/>
              </a:rPr>
              <a:t>　　B.不然,籍</a:t>
            </a:r>
            <a:r>
              <a:rPr lang="zh-CN" altLang="en-US" sz="2012" u="sng" kern="0" dirty="0">
                <a:solidFill>
                  <a:srgbClr val="000000"/>
                </a:solidFill>
                <a:latin typeface="Times New Roman" pitchFamily="65" charset="-122"/>
                <a:ea typeface="宋体" pitchFamily="65" charset="-122"/>
              </a:rPr>
              <a:t>何以</a:t>
            </a:r>
            <a:r>
              <a:rPr lang="zh-CN" altLang="en-US" sz="2012" kern="0" dirty="0">
                <a:solidFill>
                  <a:srgbClr val="000000"/>
                </a:solidFill>
                <a:latin typeface="Times New Roman" pitchFamily="65" charset="-122"/>
                <a:ea typeface="宋体" pitchFamily="65" charset="-122"/>
              </a:rPr>
              <a:t>至此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a:t>
            </a:r>
            <a:r>
              <a:rPr lang="zh-CN" altLang="en-US" sz="2012" u="sng" kern="0" dirty="0">
                <a:solidFill>
                  <a:srgbClr val="000000"/>
                </a:solidFill>
                <a:latin typeface="Times New Roman" pitchFamily="65" charset="-122"/>
                <a:ea typeface="宋体" pitchFamily="65" charset="-122"/>
              </a:rPr>
              <a:t>所以</a:t>
            </a:r>
            <a:r>
              <a:rPr lang="zh-CN" altLang="en-US" sz="2012" kern="0" dirty="0">
                <a:solidFill>
                  <a:srgbClr val="000000"/>
                </a:solidFill>
                <a:latin typeface="Times New Roman" pitchFamily="65" charset="-122"/>
                <a:ea typeface="宋体" pitchFamily="65" charset="-122"/>
              </a:rPr>
              <a:t>遣将守关者　　D.</a:t>
            </a:r>
            <a:r>
              <a:rPr lang="zh-CN" altLang="en-US" sz="2012" u="sng" kern="0" dirty="0">
                <a:solidFill>
                  <a:srgbClr val="000000"/>
                </a:solidFill>
                <a:latin typeface="Times New Roman" pitchFamily="65" charset="-122"/>
                <a:ea typeface="宋体" pitchFamily="65" charset="-122"/>
              </a:rPr>
              <a:t>再拜</a:t>
            </a:r>
            <a:r>
              <a:rPr lang="zh-CN" altLang="en-US" sz="2012" kern="0" dirty="0">
                <a:solidFill>
                  <a:srgbClr val="000000"/>
                </a:solidFill>
                <a:latin typeface="Times New Roman" pitchFamily="65" charset="-122"/>
                <a:ea typeface="宋体" pitchFamily="65" charset="-122"/>
              </a:rPr>
              <a:t>献大王足下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A.婚姻:古义,儿女亲家;今义,结婚的事,因结婚而产生的夫妻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关系。B.何以:为什么。C.所以:古义,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的原因;今义,表因果关系的连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词。D.再拜:古义,拜两拜,表示敬重;今义,再拜一次。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2.下列各项中,加线词的含义与现代汉语意思相同的一项是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A.吾羞,</a:t>
            </a:r>
            <a:r>
              <a:rPr lang="zh-CN" altLang="en-US" sz="2012" u="sng" kern="0" dirty="0">
                <a:solidFill>
                  <a:srgbClr val="000000"/>
                </a:solidFill>
                <a:latin typeface="Times New Roman" pitchFamily="65" charset="-122"/>
                <a:ea typeface="宋体" pitchFamily="65" charset="-122"/>
              </a:rPr>
              <a:t>不忍</a:t>
            </a:r>
            <a:r>
              <a:rPr lang="zh-CN" altLang="en-US" sz="2012" kern="0" dirty="0">
                <a:solidFill>
                  <a:srgbClr val="000000"/>
                </a:solidFill>
                <a:latin typeface="Times New Roman" pitchFamily="65" charset="-122"/>
                <a:ea typeface="宋体" pitchFamily="65" charset="-122"/>
              </a:rPr>
              <a:t>为之下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B.臣所以去</a:t>
            </a:r>
            <a:r>
              <a:rPr lang="zh-CN" altLang="en-US" sz="2012" u="sng" kern="0" dirty="0">
                <a:solidFill>
                  <a:srgbClr val="000000"/>
                </a:solidFill>
                <a:latin typeface="Times New Roman" pitchFamily="65" charset="-122"/>
                <a:ea typeface="宋体" pitchFamily="65" charset="-122"/>
              </a:rPr>
              <a:t>亲戚</a:t>
            </a:r>
            <a:r>
              <a:rPr lang="zh-CN" altLang="en-US" sz="2012" kern="0" dirty="0">
                <a:solidFill>
                  <a:srgbClr val="000000"/>
                </a:solidFill>
                <a:latin typeface="Times New Roman" pitchFamily="65" charset="-122"/>
                <a:ea typeface="宋体" pitchFamily="65" charset="-122"/>
              </a:rPr>
              <a:t>而事君者,徒慕君之高义也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a:t>
            </a:r>
            <a:r>
              <a:rPr lang="zh-CN" altLang="en-US" sz="2012" u="sng" kern="0" dirty="0">
                <a:solidFill>
                  <a:srgbClr val="000000"/>
                </a:solidFill>
                <a:latin typeface="Times New Roman" pitchFamily="65" charset="-122"/>
                <a:ea typeface="宋体" pitchFamily="65" charset="-122"/>
              </a:rPr>
              <a:t>宣言</a:t>
            </a:r>
            <a:r>
              <a:rPr lang="zh-CN" altLang="en-US" sz="2012" kern="0" dirty="0">
                <a:solidFill>
                  <a:srgbClr val="000000"/>
                </a:solidFill>
                <a:latin typeface="Times New Roman" pitchFamily="65" charset="-122"/>
                <a:ea typeface="宋体" pitchFamily="65" charset="-122"/>
              </a:rPr>
              <a:t>曰:“我见相如,必辱之。”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D.廉君宣恶言,而君畏匿之,</a:t>
            </a:r>
            <a:r>
              <a:rPr lang="zh-CN" altLang="en-US" u="sng" kern="0" dirty="0">
                <a:solidFill>
                  <a:srgbClr val="000000"/>
                </a:solidFill>
                <a:latin typeface="Times New Roman" pitchFamily="65" charset="-122"/>
                <a:ea typeface="宋体" pitchFamily="65" charset="-122"/>
              </a:rPr>
              <a:t>恐惧</a:t>
            </a:r>
            <a:r>
              <a:rPr lang="zh-CN" altLang="en-US" kern="0" dirty="0">
                <a:solidFill>
                  <a:srgbClr val="000000"/>
                </a:solidFill>
                <a:latin typeface="Times New Roman" pitchFamily="65" charset="-122"/>
                <a:ea typeface="宋体" pitchFamily="65" charset="-122"/>
              </a:rPr>
              <a:t>殊甚</a:t>
            </a:r>
            <a:endParaRPr lang="zh-CN" altLang="en-US" dirty="0">
              <a:latin typeface="+mn-lt"/>
              <a:ea typeface="+mn-ea"/>
            </a:endParaRPr>
          </a:p>
        </p:txBody>
      </p:sp>
      <p:pic>
        <p:nvPicPr>
          <p:cNvPr id="169986" name="图片 3" descr="textimage45.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pic>
        <p:nvPicPr>
          <p:cNvPr id="169987" name="图片 4" descr="textimage46.jpeg"/>
          <p:cNvPicPr>
            <a:picLocks noChangeAspect="1"/>
          </p:cNvPicPr>
          <p:nvPr/>
        </p:nvPicPr>
        <p:blipFill>
          <a:blip r:embed="rId4"/>
          <a:srcRect/>
          <a:stretch>
            <a:fillRect/>
          </a:stretch>
        </p:blipFill>
        <p:spPr bwMode="auto">
          <a:xfrm>
            <a:off x="735013" y="3132138"/>
            <a:ext cx="180975" cy="190500"/>
          </a:xfrm>
          <a:prstGeom prst="rect">
            <a:avLst/>
          </a:prstGeom>
          <a:noFill/>
          <a:ln w="9525">
            <a:noFill/>
            <a:miter lim="800000"/>
            <a:headEnd/>
            <a:tailEnd/>
          </a:ln>
        </p:spPr>
      </p:pic>
      <p:sp>
        <p:nvSpPr>
          <p:cNvPr id="5" name="矩形 4"/>
          <p:cNvSpPr/>
          <p:nvPr/>
        </p:nvSpPr>
        <p:spPr>
          <a:xfrm>
            <a:off x="0" y="2990850"/>
            <a:ext cx="9144000" cy="128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63" y="1133475"/>
            <a:ext cx="8504237"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A.不忍:古义,不能容忍;今义,心理忍受不了。B.亲戚:古义,父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母和兄弟;今义,跟自己家庭有婚姻关系或血统关系的家庭或它的成员。C.</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宣言:古义,公开扬言;今义,宣告,声明。D.恐惧:惊慌害怕。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3.下列加线词语古今意义一致的一项是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A.叶叶相</a:t>
            </a:r>
            <a:r>
              <a:rPr lang="zh-CN" altLang="en-US" sz="2012" u="sng" kern="0" dirty="0">
                <a:solidFill>
                  <a:srgbClr val="000000"/>
                </a:solidFill>
                <a:latin typeface="Times New Roman" pitchFamily="65" charset="-122"/>
                <a:ea typeface="宋体" pitchFamily="65" charset="-122"/>
              </a:rPr>
              <a:t>交通</a:t>
            </a:r>
            <a:r>
              <a:rPr lang="zh-CN" altLang="en-US" sz="2012" kern="0" dirty="0">
                <a:solidFill>
                  <a:srgbClr val="000000"/>
                </a:solidFill>
                <a:latin typeface="Times New Roman" pitchFamily="65" charset="-122"/>
                <a:ea typeface="宋体" pitchFamily="65" charset="-122"/>
              </a:rPr>
              <a:t>　　　　　　 B.颁白者不负戴于</a:t>
            </a:r>
            <a:r>
              <a:rPr lang="zh-CN" altLang="en-US" sz="2012" u="sng" kern="0" dirty="0">
                <a:solidFill>
                  <a:srgbClr val="000000"/>
                </a:solidFill>
                <a:latin typeface="Times New Roman" pitchFamily="65" charset="-122"/>
                <a:ea typeface="宋体" pitchFamily="65" charset="-122"/>
              </a:rPr>
              <a:t>道路</a:t>
            </a:r>
            <a:r>
              <a:rPr lang="zh-CN" altLang="en-US" sz="2012" kern="0" dirty="0">
                <a:solidFill>
                  <a:srgbClr val="000000"/>
                </a:solidFill>
                <a:latin typeface="Times New Roman" pitchFamily="65" charset="-122"/>
                <a:ea typeface="宋体" pitchFamily="65" charset="-122"/>
              </a:rPr>
              <a:t>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C.率妻子邑人来此</a:t>
            </a:r>
            <a:r>
              <a:rPr lang="zh-CN" altLang="en-US" sz="2012" u="sng" kern="0" dirty="0">
                <a:solidFill>
                  <a:srgbClr val="000000"/>
                </a:solidFill>
                <a:latin typeface="Times New Roman" pitchFamily="65" charset="-122"/>
                <a:ea typeface="宋体" pitchFamily="65" charset="-122"/>
              </a:rPr>
              <a:t>绝境</a:t>
            </a:r>
            <a:r>
              <a:rPr lang="zh-CN" altLang="en-US" sz="2012" kern="0" dirty="0">
                <a:solidFill>
                  <a:srgbClr val="000000"/>
                </a:solidFill>
                <a:latin typeface="Times New Roman" pitchFamily="65" charset="-122"/>
                <a:ea typeface="宋体" pitchFamily="65" charset="-122"/>
              </a:rPr>
              <a:t>　　 D.而从六国破亡之</a:t>
            </a:r>
            <a:r>
              <a:rPr lang="zh-CN" altLang="en-US" sz="2012" u="sng" kern="0" dirty="0">
                <a:solidFill>
                  <a:srgbClr val="000000"/>
                </a:solidFill>
                <a:latin typeface="Times New Roman" pitchFamily="65" charset="-122"/>
                <a:ea typeface="宋体" pitchFamily="65" charset="-122"/>
              </a:rPr>
              <a:t>故事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A.交通:古义,交错相通;今义,各种运输和邮电事业的统称。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B.道路:地面上供人或车马通行的部分。C.绝境:古义,与世隔绝的地方;今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义,没有出路的困境,进退维谷的境地。D.故事:古义,旧事、前例;今义,真实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的或虚构的用作讲述对象的事情。</a:t>
            </a:r>
            <a:endParaRPr lang="zh-CN" altLang="en-US" dirty="0">
              <a:latin typeface="+mn-lt"/>
              <a:ea typeface="+mn-ea"/>
            </a:endParaRPr>
          </a:p>
        </p:txBody>
      </p:sp>
      <p:pic>
        <p:nvPicPr>
          <p:cNvPr id="172034" name="图片 3" descr="textimage47.jpeg"/>
          <p:cNvPicPr>
            <a:picLocks noChangeAspect="1"/>
          </p:cNvPicPr>
          <p:nvPr/>
        </p:nvPicPr>
        <p:blipFill>
          <a:blip r:embed="rId3"/>
          <a:srcRect/>
          <a:stretch>
            <a:fillRect/>
          </a:stretch>
        </p:blipFill>
        <p:spPr bwMode="auto">
          <a:xfrm>
            <a:off x="733425" y="1276350"/>
            <a:ext cx="180975" cy="190500"/>
          </a:xfrm>
          <a:prstGeom prst="rect">
            <a:avLst/>
          </a:prstGeom>
          <a:noFill/>
          <a:ln w="9525">
            <a:noFill/>
            <a:miter lim="800000"/>
            <a:headEnd/>
            <a:tailEnd/>
          </a:ln>
        </p:spPr>
      </p:pic>
      <p:pic>
        <p:nvPicPr>
          <p:cNvPr id="172035" name="图片 4" descr="textimage48.jpeg"/>
          <p:cNvPicPr>
            <a:picLocks noChangeAspect="1"/>
          </p:cNvPicPr>
          <p:nvPr/>
        </p:nvPicPr>
        <p:blipFill>
          <a:blip r:embed="rId3"/>
          <a:srcRect/>
          <a:stretch>
            <a:fillRect/>
          </a:stretch>
        </p:blipFill>
        <p:spPr bwMode="auto">
          <a:xfrm>
            <a:off x="752475" y="4030663"/>
            <a:ext cx="180975" cy="190500"/>
          </a:xfrm>
          <a:prstGeom prst="rect">
            <a:avLst/>
          </a:prstGeom>
          <a:noFill/>
          <a:ln w="9525">
            <a:noFill/>
            <a:miter lim="800000"/>
            <a:headEnd/>
            <a:tailEnd/>
          </a:ln>
        </p:spPr>
      </p:pic>
      <p:sp>
        <p:nvSpPr>
          <p:cNvPr id="5" name="矩形 4"/>
          <p:cNvSpPr/>
          <p:nvPr/>
        </p:nvSpPr>
        <p:spPr>
          <a:xfrm>
            <a:off x="0" y="776288"/>
            <a:ext cx="9144000" cy="171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6" name="矩形 5"/>
          <p:cNvSpPr/>
          <p:nvPr/>
        </p:nvSpPr>
        <p:spPr>
          <a:xfrm>
            <a:off x="0" y="3921125"/>
            <a:ext cx="9144000" cy="1785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3.通假字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通假,指的是古文中有些音同或音近的字可以通用和借用的现象。通假字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主要有两种类型: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(1)音近相通类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①同音通假字,如“蚤”通“早”;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②双声通假字,如“胡”通“何”;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③叠韵通假字,如“欲信大义于天下”的“信”通“伸”。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(2)形近相通类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①形声字与声旁通假,如“禽”通“擒”;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②同声旁的形声字通假,如“拒”通“距”。</a:t>
            </a:r>
            <a:endParaRPr lang="zh-CN" altLang="en-US">
              <a:latin typeface="+mn-lt"/>
              <a:ea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因为通假字和本字多没有意义上的必然联系,所以在阅读时如遇到按其本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义、引申义、比喻义都解释不通的字时,就要考虑到可能是通假字。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典例4　下列各项中,不含通假字的一项是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A.颁白者不负戴于道路矣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B.涂有饿莩而不知发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C.直不百步耳,是亦走也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D.执敲扑而鞭笞天下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A.“颁”通“斑”,斑白。B.“涂”通“途”,道路;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“莩”通“殍”,饿死。C.“直”通“只”,只不过。</a:t>
            </a:r>
            <a:endParaRPr lang="zh-CN" altLang="en-US" dirty="0">
              <a:latin typeface="+mn-lt"/>
              <a:ea typeface="+mn-ea"/>
            </a:endParaRPr>
          </a:p>
        </p:txBody>
      </p:sp>
      <p:pic>
        <p:nvPicPr>
          <p:cNvPr id="176130" name="图片 3" descr="textimage49.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4" name="矩形 3"/>
          <p:cNvSpPr/>
          <p:nvPr/>
        </p:nvSpPr>
        <p:spPr>
          <a:xfrm>
            <a:off x="0" y="4492625"/>
            <a:ext cx="9144000"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典例5　阅读下面的文言文,完成文后的题目。郭原平字长泰,</a:t>
            </a:r>
            <a:r>
              <a:rPr lang="zh-CN" altLang="en-US" sz="2012" u="sng" kern="0" dirty="0">
                <a:solidFill>
                  <a:srgbClr val="000000"/>
                </a:solidFill>
                <a:latin typeface="Times New Roman" pitchFamily="65" charset="-122"/>
                <a:ea typeface="宋体" pitchFamily="65" charset="-122"/>
              </a:rPr>
              <a:t>禀</a:t>
            </a:r>
            <a:r>
              <a:rPr lang="zh-CN" altLang="en-US" sz="2012" kern="0" dirty="0">
                <a:solidFill>
                  <a:srgbClr val="000000"/>
                </a:solidFill>
                <a:latin typeface="Times New Roman" pitchFamily="65" charset="-122"/>
                <a:ea typeface="宋体" pitchFamily="65" charset="-122"/>
              </a:rPr>
              <a:t>至行,养亲必己力。性</a:t>
            </a:r>
            <a:r>
              <a:rPr lang="zh-CN" altLang="en-US" sz="2012" u="sng" kern="0" dirty="0">
                <a:solidFill>
                  <a:srgbClr val="000000"/>
                </a:solidFill>
                <a:latin typeface="Times New Roman" pitchFamily="65" charset="-122"/>
                <a:ea typeface="宋体" pitchFamily="65" charset="-122"/>
              </a:rPr>
              <a:t>闲</a:t>
            </a:r>
            <a:r>
              <a:rPr lang="zh-CN" altLang="en-US" sz="2012" kern="0" dirty="0">
                <a:solidFill>
                  <a:srgbClr val="000000"/>
                </a:solidFill>
                <a:latin typeface="Times New Roman" pitchFamily="65" charset="-122"/>
                <a:ea typeface="宋体" pitchFamily="65" charset="-122"/>
              </a:rPr>
              <a:t>木功,佣赁以给供养。性谦虚,每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为人作匠,取散夫价。主人设食,原平自以家穷,父母不办有肴味,唯餐盐饭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而已。若家或无食,则虚中竟日,义不独饱,要须日暮作毕,受</a:t>
            </a:r>
            <a:r>
              <a:rPr lang="zh-CN" altLang="en-US" sz="2012" u="sng" kern="0" dirty="0">
                <a:solidFill>
                  <a:srgbClr val="000000"/>
                </a:solidFill>
                <a:latin typeface="Times New Roman" pitchFamily="65" charset="-122"/>
                <a:ea typeface="宋体" pitchFamily="65" charset="-122"/>
              </a:rPr>
              <a:t>直</a:t>
            </a:r>
            <a:r>
              <a:rPr lang="zh-CN" altLang="en-US" sz="2012" kern="0" dirty="0">
                <a:solidFill>
                  <a:srgbClr val="000000"/>
                </a:solidFill>
                <a:latin typeface="Times New Roman" pitchFamily="65" charset="-122"/>
                <a:ea typeface="宋体" pitchFamily="65" charset="-122"/>
              </a:rPr>
              <a:t>归家,于里中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买籴,然后举</a:t>
            </a:r>
            <a:r>
              <a:rPr lang="zh-CN" altLang="en-US" sz="2012" u="sng" kern="0" dirty="0">
                <a:solidFill>
                  <a:srgbClr val="000000"/>
                </a:solidFill>
                <a:latin typeface="Times New Roman" pitchFamily="65" charset="-122"/>
                <a:ea typeface="宋体" pitchFamily="65" charset="-122"/>
              </a:rPr>
              <a:t>爨</a:t>
            </a:r>
            <a:r>
              <a:rPr lang="zh-CN" altLang="en-US" sz="2012" kern="0" dirty="0">
                <a:solidFill>
                  <a:srgbClr val="000000"/>
                </a:solidFill>
                <a:latin typeface="Times New Roman" pitchFamily="65" charset="-122"/>
                <a:ea typeface="宋体" pitchFamily="65" charset="-122"/>
              </a:rPr>
              <a:t>。父抱笃疾弥年,原平衣不解带,口不尝盐菜者,跨积寒暑。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父丧既终,自起两间小屋,以为祠堂。每至节岁烝尝,于此数日中,哀思,绝饮粥。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(节选自《宋书·郭原平传》)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对下列句子中加线的词的解释,不正确的一项是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a:t>
            </a:r>
            <a:r>
              <a:rPr lang="zh-CN" altLang="en-US" sz="2012" u="sng" kern="0" dirty="0">
                <a:solidFill>
                  <a:srgbClr val="000000"/>
                </a:solidFill>
                <a:latin typeface="Times New Roman" pitchFamily="65" charset="-122"/>
                <a:ea typeface="宋体" pitchFamily="65" charset="-122"/>
              </a:rPr>
              <a:t>禀</a:t>
            </a:r>
            <a:r>
              <a:rPr lang="zh-CN" altLang="en-US" sz="2012" kern="0" dirty="0">
                <a:solidFill>
                  <a:srgbClr val="000000"/>
                </a:solidFill>
                <a:latin typeface="Times New Roman" pitchFamily="65" charset="-122"/>
                <a:ea typeface="宋体" pitchFamily="65" charset="-122"/>
              </a:rPr>
              <a:t>至行,养亲必己力　　　　　禀:赐予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B.性</a:t>
            </a:r>
            <a:r>
              <a:rPr lang="zh-CN" altLang="en-US" sz="2012" u="sng" kern="0" dirty="0">
                <a:solidFill>
                  <a:srgbClr val="000000"/>
                </a:solidFill>
                <a:latin typeface="Times New Roman" pitchFamily="65" charset="-122"/>
                <a:ea typeface="宋体" pitchFamily="65" charset="-122"/>
              </a:rPr>
              <a:t>闲</a:t>
            </a:r>
            <a:r>
              <a:rPr lang="zh-CN" altLang="en-US" sz="2012" kern="0" dirty="0">
                <a:solidFill>
                  <a:srgbClr val="000000"/>
                </a:solidFill>
                <a:latin typeface="Times New Roman" pitchFamily="65" charset="-122"/>
                <a:ea typeface="宋体" pitchFamily="65" charset="-122"/>
              </a:rPr>
              <a:t>木功,佣赁以给供养　　闲:熟习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C.日暮作毕,受</a:t>
            </a:r>
            <a:r>
              <a:rPr lang="zh-CN" altLang="en-US" sz="2012" u="sng" kern="0" dirty="0">
                <a:solidFill>
                  <a:srgbClr val="000000"/>
                </a:solidFill>
                <a:latin typeface="Times New Roman" pitchFamily="65" charset="-122"/>
                <a:ea typeface="宋体" pitchFamily="65" charset="-122"/>
              </a:rPr>
              <a:t>直</a:t>
            </a:r>
            <a:r>
              <a:rPr lang="zh-CN" altLang="en-US" sz="2012" kern="0" dirty="0">
                <a:solidFill>
                  <a:srgbClr val="000000"/>
                </a:solidFill>
                <a:latin typeface="Times New Roman" pitchFamily="65" charset="-122"/>
                <a:ea typeface="宋体" pitchFamily="65" charset="-122"/>
              </a:rPr>
              <a:t>归家　　直:报酬</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D.于里中买籴,然后举</a:t>
            </a:r>
            <a:r>
              <a:rPr lang="zh-CN" altLang="en-US" u="sng" kern="0" dirty="0">
                <a:solidFill>
                  <a:srgbClr val="000000"/>
                </a:solidFill>
                <a:latin typeface="Times New Roman" pitchFamily="65" charset="-122"/>
                <a:ea typeface="宋体" pitchFamily="65" charset="-122"/>
              </a:rPr>
              <a:t>爨</a:t>
            </a:r>
            <a:r>
              <a:rPr lang="zh-CN" altLang="en-US" kern="0" dirty="0">
                <a:solidFill>
                  <a:srgbClr val="000000"/>
                </a:solidFill>
                <a:latin typeface="Times New Roman" pitchFamily="65" charset="-122"/>
                <a:ea typeface="宋体" pitchFamily="65" charset="-122"/>
              </a:rPr>
              <a:t>　　爨:做饭</a:t>
            </a:r>
            <a:endParaRPr lang="zh-CN" altLang="en-US" dirty="0">
              <a:latin typeface="+mn-lt"/>
              <a:ea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t>
            </a:r>
            <a:r>
              <a:rPr lang="en-US" altLang="zh-CN" sz="2012" kern="0" dirty="0">
                <a:solidFill>
                  <a:srgbClr val="000000"/>
                </a:solidFill>
                <a:latin typeface="Times New Roman" pitchFamily="65" charset="-122"/>
                <a:ea typeface="宋体" pitchFamily="65" charset="-122"/>
              </a:rPr>
              <a:t>A</a:t>
            </a:r>
            <a:r>
              <a:rPr lang="zh-CN" altLang="en-US" sz="2012"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a:t>
            </a:r>
            <a:r>
              <a:rPr lang="zh-CN" altLang="en-US" sz="2012" kern="0" dirty="0">
                <a:solidFill>
                  <a:srgbClr val="000000"/>
                </a:solidFill>
                <a:latin typeface="Times New Roman" pitchFamily="65" charset="-122"/>
                <a:ea typeface="宋体" pitchFamily="65" charset="-122"/>
              </a:rPr>
              <a:t>禀”的意思应是“秉性、天性”</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现代汉语中有“禀赋”一词。</a:t>
            </a:r>
            <a:r>
              <a:rPr lang="en-US" altLang="zh-CN" sz="2012" kern="0" dirty="0">
                <a:solidFill>
                  <a:srgbClr val="000000"/>
                </a:solidFill>
                <a:latin typeface="Times New Roman" pitchFamily="65" charset="-122"/>
                <a:ea typeface="宋体" pitchFamily="65" charset="-122"/>
              </a:rPr>
              <a:t>B.“</a:t>
            </a:r>
            <a:r>
              <a:rPr lang="zh-CN" altLang="en-US" sz="2012" kern="0" dirty="0">
                <a:solidFill>
                  <a:srgbClr val="000000"/>
                </a:solidFill>
                <a:latin typeface="Times New Roman" pitchFamily="65" charset="-122"/>
                <a:ea typeface="宋体" pitchFamily="65" charset="-122"/>
              </a:rPr>
              <a:t>闲”同“娴”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解作“熟习”。</a:t>
            </a:r>
            <a:r>
              <a:rPr lang="en-US" altLang="zh-CN" sz="2012" kern="0" dirty="0">
                <a:solidFill>
                  <a:srgbClr val="000000"/>
                </a:solidFill>
                <a:latin typeface="Times New Roman" pitchFamily="65" charset="-122"/>
                <a:ea typeface="宋体" pitchFamily="65" charset="-122"/>
              </a:rPr>
              <a:t>C.“</a:t>
            </a:r>
            <a:r>
              <a:rPr lang="zh-CN" altLang="en-US" sz="2012" kern="0" dirty="0">
                <a:solidFill>
                  <a:srgbClr val="000000"/>
                </a:solidFill>
                <a:latin typeface="Times New Roman" pitchFamily="65" charset="-122"/>
                <a:ea typeface="宋体" pitchFamily="65" charset="-122"/>
              </a:rPr>
              <a:t>直”同“值”</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解作“价格、报酬”。</a:t>
            </a:r>
            <a:r>
              <a:rPr lang="en-US" altLang="zh-CN" sz="2012" kern="0" dirty="0">
                <a:solidFill>
                  <a:srgbClr val="000000"/>
                </a:solidFill>
                <a:latin typeface="Times New Roman" pitchFamily="65" charset="-122"/>
                <a:ea typeface="宋体" pitchFamily="65" charset="-122"/>
              </a:rPr>
              <a:t>D.“</a:t>
            </a:r>
            <a:r>
              <a:rPr lang="zh-CN" altLang="en-US" sz="2012" kern="0" dirty="0">
                <a:solidFill>
                  <a:srgbClr val="000000"/>
                </a:solidFill>
                <a:latin typeface="Times New Roman" pitchFamily="65" charset="-122"/>
                <a:ea typeface="宋体" pitchFamily="65" charset="-122"/>
              </a:rPr>
              <a:t>爨”</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烧火做饭。如“迨祖父异爨”。</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项脊轩志</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参考译文</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郭原平字长泰,他生性品德宽厚,赡养父母一定要依靠自己的力量。他会做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木工,常靠给人做工供养双亲。他生性谦虚,每次给人做工,只取一般木匠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的工钱。雇主招待他吃饭时,郭原平想到自己家中贫穷,父母不曾吃荤菜,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所以自己只吃咸菜下饭就算了。家里有时没饭吃,他就整日空腹干活,和家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里人一同挨饿,总是等到傍晚收工,得了工钱回家,在村里买米,然后烧火做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饭。父亲得了重病整一年,郭原平衣不解带,口不尝盐渍的蔬菜,这样过了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一冬一夏。郭原平父亲的丧事办完后,他自己建了两间小屋,把它们当作祠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堂。每到过年过节祭祀的时候,在这几天里,他都要哀思父亲,不进饮食。</a:t>
            </a:r>
            <a:endParaRPr lang="zh-CN" altLang="en-US" dirty="0">
              <a:latin typeface="+mn-lt"/>
              <a:ea typeface="+mn-ea"/>
            </a:endParaRPr>
          </a:p>
        </p:txBody>
      </p:sp>
      <p:pic>
        <p:nvPicPr>
          <p:cNvPr id="180226" name="图片 3" descr="textimage50.jpeg"/>
          <p:cNvPicPr>
            <a:picLocks noChangeAspect="1"/>
          </p:cNvPicPr>
          <p:nvPr/>
        </p:nvPicPr>
        <p:blipFill>
          <a:blip r:embed="rId3"/>
          <a:srcRect/>
          <a:stretch>
            <a:fillRect/>
          </a:stretch>
        </p:blipFill>
        <p:spPr bwMode="auto">
          <a:xfrm>
            <a:off x="552450" y="1082675"/>
            <a:ext cx="180975" cy="1905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通假字题解题方法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1.字义分析。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通假字与被通假字(“本字”)在字义上一般没有关系。如果用A来解释,A</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的字意与句子的意思有矛盾,而换成本字B来解释,句子通顺,那么我们就可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以考虑“A”通“B”。如: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天下云集响应,赢粮而</a:t>
            </a:r>
            <a:r>
              <a:rPr lang="zh-CN" altLang="en-US" sz="2012" u="sng" kern="0" dirty="0">
                <a:solidFill>
                  <a:srgbClr val="000000"/>
                </a:solidFill>
                <a:latin typeface="Times New Roman" pitchFamily="65" charset="-122"/>
                <a:ea typeface="宋体" pitchFamily="65" charset="-122"/>
              </a:rPr>
              <a:t>景</a:t>
            </a:r>
            <a:r>
              <a:rPr lang="zh-CN" altLang="en-US" sz="2012" kern="0" dirty="0">
                <a:solidFill>
                  <a:srgbClr val="000000"/>
                </a:solidFill>
                <a:latin typeface="Times New Roman" pitchFamily="65" charset="-122"/>
                <a:ea typeface="宋体" pitchFamily="65" charset="-122"/>
              </a:rPr>
              <a:t>从。(《过秦论》)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句中“景”理解为“景物”“情景”“景色”均说不通,故可以考虑这是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一个通假字。“景”通“影”,作状语。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2.字音分析。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A与B原则上是同音字或音近字。如:</a:t>
            </a:r>
            <a:endParaRPr lang="zh-CN" altLang="en-US">
              <a:latin typeface="+mn-lt"/>
              <a:ea typeface="+mn-ea"/>
            </a:endParaRPr>
          </a:p>
        </p:txBody>
      </p:sp>
      <p:pic>
        <p:nvPicPr>
          <p:cNvPr id="182274" name="图片 3" descr="textimage51.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(1)则</a:t>
            </a:r>
            <a:r>
              <a:rPr lang="zh-CN" altLang="en-US" sz="2012" u="sng" kern="0" dirty="0">
                <a:solidFill>
                  <a:srgbClr val="000000"/>
                </a:solidFill>
                <a:latin typeface="Times New Roman" pitchFamily="65" charset="-122"/>
                <a:ea typeface="宋体" pitchFamily="65" charset="-122"/>
              </a:rPr>
              <a:t>知</a:t>
            </a:r>
            <a:r>
              <a:rPr lang="zh-CN" altLang="en-US" sz="2012" kern="0" dirty="0">
                <a:solidFill>
                  <a:srgbClr val="000000"/>
                </a:solidFill>
                <a:latin typeface="Times New Roman" pitchFamily="65" charset="-122"/>
                <a:ea typeface="宋体" pitchFamily="65" charset="-122"/>
              </a:rPr>
              <a:t>明而行无过矣。(《劝学》)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2012" u="sng" kern="0" dirty="0">
                <a:solidFill>
                  <a:srgbClr val="000000"/>
                </a:solidFill>
                <a:latin typeface="Times New Roman" pitchFamily="65" charset="-122"/>
                <a:ea typeface="宋体" pitchFamily="65" charset="-122"/>
              </a:rPr>
              <a:t>颁</a:t>
            </a:r>
            <a:r>
              <a:rPr lang="zh-CN" altLang="en-US" sz="2012" kern="0" dirty="0">
                <a:solidFill>
                  <a:srgbClr val="000000"/>
                </a:solidFill>
                <a:latin typeface="Times New Roman" pitchFamily="65" charset="-122"/>
                <a:ea typeface="宋体" pitchFamily="65" charset="-122"/>
              </a:rPr>
              <a:t>白者不负戴于道路矣。(《寡人之于国也》)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两句中的“知”通“智”、“颁”通“斑”,都是同音字或音近字。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3.字形分析。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有的通假字与本字有共同的声符,或是本字的声符,或是通假字的声符。如: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(1)将军身</a:t>
            </a:r>
            <a:r>
              <a:rPr lang="zh-CN" altLang="en-US" sz="2012" u="sng" kern="0" dirty="0">
                <a:solidFill>
                  <a:srgbClr val="000000"/>
                </a:solidFill>
                <a:latin typeface="Times New Roman" pitchFamily="65" charset="-122"/>
                <a:ea typeface="宋体" pitchFamily="65" charset="-122"/>
              </a:rPr>
              <a:t>被</a:t>
            </a:r>
            <a:r>
              <a:rPr lang="zh-CN" altLang="en-US" sz="2012" kern="0" dirty="0">
                <a:solidFill>
                  <a:srgbClr val="000000"/>
                </a:solidFill>
                <a:latin typeface="Times New Roman" pitchFamily="65" charset="-122"/>
                <a:ea typeface="宋体" pitchFamily="65" charset="-122"/>
              </a:rPr>
              <a:t>坚执锐。(《陈涉世家》)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“被”与“披”,共同的声符是“皮”。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(2)愿伯</a:t>
            </a:r>
            <a:r>
              <a:rPr lang="zh-CN" altLang="en-US" sz="2012" u="sng" kern="0" dirty="0">
                <a:solidFill>
                  <a:srgbClr val="000000"/>
                </a:solidFill>
                <a:latin typeface="Times New Roman" pitchFamily="65" charset="-122"/>
                <a:ea typeface="宋体" pitchFamily="65" charset="-122"/>
              </a:rPr>
              <a:t>具</a:t>
            </a:r>
            <a:r>
              <a:rPr lang="zh-CN" altLang="en-US" sz="2012" kern="0" dirty="0">
                <a:solidFill>
                  <a:srgbClr val="000000"/>
                </a:solidFill>
                <a:latin typeface="Times New Roman" pitchFamily="65" charset="-122"/>
                <a:ea typeface="宋体" pitchFamily="65" charset="-122"/>
              </a:rPr>
              <a:t>言臣之不敢倍德也。(《鸿门宴》)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“具”通“俱”,通假字“具”是本字“俱”的声符。</a:t>
            </a:r>
            <a:endParaRPr lang="zh-CN" altLang="en-US" dirty="0">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1.下列对加线词的解释有误的一项是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A.少无适俗韵,性本</a:t>
            </a:r>
            <a:r>
              <a:rPr lang="zh-CN" altLang="en-US" sz="2012" u="sng" kern="0" dirty="0">
                <a:solidFill>
                  <a:srgbClr val="000000"/>
                </a:solidFill>
                <a:latin typeface="Times New Roman" pitchFamily="65" charset="-122"/>
                <a:ea typeface="宋体" pitchFamily="65" charset="-122"/>
              </a:rPr>
              <a:t>爱</a:t>
            </a:r>
            <a:r>
              <a:rPr lang="zh-CN" altLang="en-US" sz="2012" kern="0" dirty="0">
                <a:solidFill>
                  <a:srgbClr val="000000"/>
                </a:solidFill>
                <a:latin typeface="Times New Roman" pitchFamily="65" charset="-122"/>
                <a:ea typeface="宋体" pitchFamily="65" charset="-122"/>
              </a:rPr>
              <a:t>丘山　　　爱:喜爱、爱好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B.既来之,则</a:t>
            </a:r>
            <a:r>
              <a:rPr lang="zh-CN" altLang="en-US" sz="2012" u="sng" kern="0" dirty="0">
                <a:solidFill>
                  <a:srgbClr val="000000"/>
                </a:solidFill>
                <a:latin typeface="Times New Roman" pitchFamily="65" charset="-122"/>
                <a:ea typeface="宋体" pitchFamily="65" charset="-122"/>
              </a:rPr>
              <a:t>安</a:t>
            </a:r>
            <a:r>
              <a:rPr lang="zh-CN" altLang="en-US" sz="2012" kern="0" dirty="0">
                <a:solidFill>
                  <a:srgbClr val="000000"/>
                </a:solidFill>
                <a:latin typeface="Times New Roman" pitchFamily="65" charset="-122"/>
                <a:ea typeface="宋体" pitchFamily="65" charset="-122"/>
              </a:rPr>
              <a:t>之　　 安:使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安定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C.将军身</a:t>
            </a:r>
            <a:r>
              <a:rPr lang="zh-CN" altLang="en-US" sz="2012" u="sng" kern="0" dirty="0">
                <a:solidFill>
                  <a:srgbClr val="000000"/>
                </a:solidFill>
                <a:latin typeface="Times New Roman" pitchFamily="65" charset="-122"/>
                <a:ea typeface="宋体" pitchFamily="65" charset="-122"/>
              </a:rPr>
              <a:t>被</a:t>
            </a:r>
            <a:r>
              <a:rPr lang="zh-CN" altLang="en-US" sz="2012" kern="0" dirty="0">
                <a:solidFill>
                  <a:srgbClr val="000000"/>
                </a:solidFill>
                <a:latin typeface="Times New Roman" pitchFamily="65" charset="-122"/>
                <a:ea typeface="宋体" pitchFamily="65" charset="-122"/>
              </a:rPr>
              <a:t>坚执锐　　 被:穿着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D.愿伯具言臣之不敢</a:t>
            </a:r>
            <a:r>
              <a:rPr lang="zh-CN" altLang="en-US" sz="2012" u="sng" kern="0" dirty="0">
                <a:solidFill>
                  <a:srgbClr val="000000"/>
                </a:solidFill>
                <a:latin typeface="Times New Roman" pitchFamily="65" charset="-122"/>
                <a:ea typeface="宋体" pitchFamily="65" charset="-122"/>
              </a:rPr>
              <a:t>倍</a:t>
            </a:r>
            <a:r>
              <a:rPr lang="zh-CN" altLang="en-US" sz="2012" kern="0" dirty="0">
                <a:solidFill>
                  <a:srgbClr val="000000"/>
                </a:solidFill>
                <a:latin typeface="Times New Roman" pitchFamily="65" charset="-122"/>
                <a:ea typeface="宋体" pitchFamily="65" charset="-122"/>
              </a:rPr>
              <a:t>德也　　倍:加倍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“倍”通“背”,背弃、背叛。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2.下列对加线词的解释有误的一项是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A.张良出,</a:t>
            </a:r>
            <a:r>
              <a:rPr lang="zh-CN" altLang="en-US" sz="2012" u="sng" kern="0" dirty="0">
                <a:solidFill>
                  <a:srgbClr val="000000"/>
                </a:solidFill>
                <a:latin typeface="Times New Roman" pitchFamily="65" charset="-122"/>
                <a:ea typeface="宋体" pitchFamily="65" charset="-122"/>
              </a:rPr>
              <a:t>要</a:t>
            </a:r>
            <a:r>
              <a:rPr lang="zh-CN" altLang="en-US" sz="2012" kern="0" dirty="0">
                <a:solidFill>
                  <a:srgbClr val="000000"/>
                </a:solidFill>
                <a:latin typeface="Times New Roman" pitchFamily="65" charset="-122"/>
                <a:ea typeface="宋体" pitchFamily="65" charset="-122"/>
              </a:rPr>
              <a:t>项伯　　　　　 要:需要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B.淡妆浓抹总相</a:t>
            </a:r>
            <a:r>
              <a:rPr lang="zh-CN" altLang="en-US" sz="2012" u="sng" kern="0" dirty="0">
                <a:solidFill>
                  <a:srgbClr val="000000"/>
                </a:solidFill>
                <a:latin typeface="Times New Roman" pitchFamily="65" charset="-122"/>
                <a:ea typeface="宋体" pitchFamily="65" charset="-122"/>
              </a:rPr>
              <a:t>宜 </a:t>
            </a:r>
            <a:r>
              <a:rPr lang="zh-CN" altLang="en-US" sz="2012" kern="0" dirty="0">
                <a:solidFill>
                  <a:srgbClr val="000000"/>
                </a:solidFill>
                <a:latin typeface="Times New Roman" pitchFamily="65" charset="-122"/>
                <a:ea typeface="宋体" pitchFamily="65" charset="-122"/>
              </a:rPr>
              <a:t>　　宜:合适、适宜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C.是以先帝简拔以</a:t>
            </a:r>
            <a:r>
              <a:rPr lang="zh-CN" altLang="en-US" sz="2012" u="sng" kern="0" dirty="0">
                <a:solidFill>
                  <a:srgbClr val="000000"/>
                </a:solidFill>
                <a:latin typeface="Times New Roman" pitchFamily="65" charset="-122"/>
                <a:ea typeface="宋体" pitchFamily="65" charset="-122"/>
              </a:rPr>
              <a:t>遗</a:t>
            </a:r>
            <a:r>
              <a:rPr lang="zh-CN" altLang="en-US" sz="2012" kern="0" dirty="0">
                <a:solidFill>
                  <a:srgbClr val="000000"/>
                </a:solidFill>
                <a:latin typeface="Times New Roman" pitchFamily="65" charset="-122"/>
                <a:ea typeface="宋体" pitchFamily="65" charset="-122"/>
              </a:rPr>
              <a:t>陛下　　遗:赠送、给予</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D.作《师说》以</a:t>
            </a:r>
            <a:r>
              <a:rPr lang="zh-CN" altLang="en-US" u="sng" kern="0" dirty="0">
                <a:solidFill>
                  <a:srgbClr val="000000"/>
                </a:solidFill>
                <a:latin typeface="Times New Roman" pitchFamily="65" charset="-122"/>
                <a:ea typeface="宋体" pitchFamily="65" charset="-122"/>
              </a:rPr>
              <a:t>贻</a:t>
            </a:r>
            <a:r>
              <a:rPr lang="zh-CN" altLang="en-US" kern="0" dirty="0">
                <a:solidFill>
                  <a:srgbClr val="000000"/>
                </a:solidFill>
                <a:latin typeface="Times New Roman" pitchFamily="65" charset="-122"/>
                <a:ea typeface="宋体" pitchFamily="65" charset="-122"/>
              </a:rPr>
              <a:t>之　　 贻:送给</a:t>
            </a:r>
            <a:endParaRPr lang="zh-CN" altLang="en-US" dirty="0">
              <a:latin typeface="+mn-lt"/>
              <a:ea typeface="+mn-ea"/>
            </a:endParaRPr>
          </a:p>
        </p:txBody>
      </p:sp>
      <p:pic>
        <p:nvPicPr>
          <p:cNvPr id="186370" name="图片 3" descr="textimage52.jpeg"/>
          <p:cNvPicPr>
            <a:picLocks noChangeAspect="1"/>
          </p:cNvPicPr>
          <p:nvPr/>
        </p:nvPicPr>
        <p:blipFill>
          <a:blip r:embed="rId3"/>
          <a:srcRect/>
          <a:stretch>
            <a:fillRect/>
          </a:stretch>
        </p:blipFill>
        <p:spPr bwMode="auto">
          <a:xfrm>
            <a:off x="542925" y="1052513"/>
            <a:ext cx="123825" cy="200025"/>
          </a:xfrm>
          <a:prstGeom prst="rect">
            <a:avLst/>
          </a:prstGeom>
          <a:noFill/>
          <a:ln w="9525">
            <a:noFill/>
            <a:miter lim="800000"/>
            <a:headEnd/>
            <a:tailEnd/>
          </a:ln>
        </p:spPr>
      </p:pic>
      <p:pic>
        <p:nvPicPr>
          <p:cNvPr id="186371" name="图片 4" descr="textimage53.jpeg"/>
          <p:cNvPicPr>
            <a:picLocks noChangeAspect="1"/>
          </p:cNvPicPr>
          <p:nvPr/>
        </p:nvPicPr>
        <p:blipFill>
          <a:blip r:embed="rId4"/>
          <a:srcRect/>
          <a:stretch>
            <a:fillRect/>
          </a:stretch>
        </p:blipFill>
        <p:spPr bwMode="auto">
          <a:xfrm>
            <a:off x="533400" y="3802063"/>
            <a:ext cx="180975" cy="190500"/>
          </a:xfrm>
          <a:prstGeom prst="rect">
            <a:avLst/>
          </a:prstGeom>
          <a:noFill/>
          <a:ln w="9525">
            <a:noFill/>
            <a:miter lim="800000"/>
            <a:headEnd/>
            <a:tailEnd/>
          </a:ln>
        </p:spPr>
      </p:pic>
      <p:sp>
        <p:nvSpPr>
          <p:cNvPr id="5" name="矩形 4"/>
          <p:cNvSpPr/>
          <p:nvPr/>
        </p:nvSpPr>
        <p:spPr>
          <a:xfrm>
            <a:off x="0" y="3635375"/>
            <a:ext cx="9144000" cy="500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“要”通“邀”,邀请。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3.与“距关,勿内诸侯”的“内”意义相同的一项是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A.然侍卫之臣不懈于</a:t>
            </a:r>
            <a:r>
              <a:rPr lang="zh-CN" altLang="en-US" sz="2012" u="sng" kern="0" dirty="0">
                <a:solidFill>
                  <a:srgbClr val="000000"/>
                </a:solidFill>
                <a:latin typeface="Times New Roman" pitchFamily="65" charset="-122"/>
                <a:ea typeface="宋体" pitchFamily="65" charset="-122"/>
              </a:rPr>
              <a:t>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B.外无期功强近之亲,</a:t>
            </a:r>
            <a:r>
              <a:rPr lang="zh-CN" altLang="en-US" sz="2012" u="sng" kern="0" dirty="0">
                <a:solidFill>
                  <a:srgbClr val="000000"/>
                </a:solidFill>
                <a:latin typeface="Times New Roman" pitchFamily="65" charset="-122"/>
                <a:ea typeface="宋体" pitchFamily="65" charset="-122"/>
              </a:rPr>
              <a:t>内</a:t>
            </a:r>
            <a:r>
              <a:rPr lang="zh-CN" altLang="en-US" sz="2012" kern="0" dirty="0">
                <a:solidFill>
                  <a:srgbClr val="000000"/>
                </a:solidFill>
                <a:latin typeface="Times New Roman" pitchFamily="65" charset="-122"/>
                <a:ea typeface="宋体" pitchFamily="65" charset="-122"/>
              </a:rPr>
              <a:t>无应门五尺之僮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C.百姓</a:t>
            </a:r>
            <a:r>
              <a:rPr lang="zh-CN" altLang="en-US" sz="2012" u="sng" kern="0" dirty="0">
                <a:solidFill>
                  <a:srgbClr val="000000"/>
                </a:solidFill>
                <a:latin typeface="Times New Roman" pitchFamily="65" charset="-122"/>
                <a:ea typeface="宋体" pitchFamily="65" charset="-122"/>
              </a:rPr>
              <a:t>内</a:t>
            </a:r>
            <a:r>
              <a:rPr lang="zh-CN" altLang="en-US" sz="2012" kern="0" dirty="0">
                <a:solidFill>
                  <a:srgbClr val="000000"/>
                </a:solidFill>
                <a:latin typeface="Times New Roman" pitchFamily="65" charset="-122"/>
                <a:ea typeface="宋体" pitchFamily="65" charset="-122"/>
              </a:rPr>
              <a:t>粟千石,拜爵一级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a:t>
            </a:r>
            <a:r>
              <a:rPr lang="zh-CN" altLang="en-US" sz="2012" u="sng" kern="0" dirty="0">
                <a:solidFill>
                  <a:srgbClr val="000000"/>
                </a:solidFill>
                <a:latin typeface="Times New Roman" pitchFamily="65" charset="-122"/>
                <a:ea typeface="宋体" pitchFamily="65" charset="-122"/>
              </a:rPr>
              <a:t>内</a:t>
            </a:r>
            <a:r>
              <a:rPr lang="zh-CN" altLang="en-US" sz="2012" kern="0" dirty="0">
                <a:solidFill>
                  <a:srgbClr val="000000"/>
                </a:solidFill>
                <a:latin typeface="Times New Roman" pitchFamily="65" charset="-122"/>
                <a:ea typeface="宋体" pitchFamily="65" charset="-122"/>
              </a:rPr>
              <a:t>狼于囊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A.朝廷内部。B.家里。C.“内”通“纳”,接纳,交纳。与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“距关,勿内诸侯”的“内”意义相同。D.放进。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4.从下列句子中选出没有通假字的一项</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A.秦王以十五城请易寡人之璧,可予不</a:t>
            </a:r>
            <a:endParaRPr lang="zh-CN" altLang="en-US" dirty="0">
              <a:latin typeface="+mn-lt"/>
              <a:ea typeface="+mn-ea"/>
            </a:endParaRPr>
          </a:p>
        </p:txBody>
      </p:sp>
      <p:pic>
        <p:nvPicPr>
          <p:cNvPr id="188418" name="图片 3" descr="textimage54.jpeg"/>
          <p:cNvPicPr>
            <a:picLocks noChangeAspect="1"/>
          </p:cNvPicPr>
          <p:nvPr/>
        </p:nvPicPr>
        <p:blipFill>
          <a:blip r:embed="rId3"/>
          <a:srcRect/>
          <a:stretch>
            <a:fillRect/>
          </a:stretch>
        </p:blipFill>
        <p:spPr bwMode="auto">
          <a:xfrm>
            <a:off x="533400" y="1276350"/>
            <a:ext cx="180975" cy="190500"/>
          </a:xfrm>
          <a:prstGeom prst="rect">
            <a:avLst/>
          </a:prstGeom>
          <a:noFill/>
          <a:ln w="9525">
            <a:noFill/>
            <a:miter lim="800000"/>
            <a:headEnd/>
            <a:tailEnd/>
          </a:ln>
        </p:spPr>
      </p:pic>
      <p:pic>
        <p:nvPicPr>
          <p:cNvPr id="188419" name="图片 4" descr="textimage55.jpeg"/>
          <p:cNvPicPr>
            <a:picLocks noChangeAspect="1"/>
          </p:cNvPicPr>
          <p:nvPr/>
        </p:nvPicPr>
        <p:blipFill>
          <a:blip r:embed="rId3"/>
          <a:srcRect/>
          <a:stretch>
            <a:fillRect/>
          </a:stretch>
        </p:blipFill>
        <p:spPr bwMode="auto">
          <a:xfrm>
            <a:off x="571500" y="4064000"/>
            <a:ext cx="180975" cy="190500"/>
          </a:xfrm>
          <a:prstGeom prst="rect">
            <a:avLst/>
          </a:prstGeom>
          <a:noFill/>
          <a:ln w="9525">
            <a:noFill/>
            <a:miter lim="800000"/>
            <a:headEnd/>
            <a:tailEnd/>
          </a:ln>
        </p:spPr>
      </p:pic>
      <p:sp>
        <p:nvSpPr>
          <p:cNvPr id="5" name="矩形 4"/>
          <p:cNvSpPr/>
          <p:nvPr/>
        </p:nvSpPr>
        <p:spPr>
          <a:xfrm>
            <a:off x="0" y="1133475"/>
            <a:ext cx="9144000" cy="500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6" name="矩形 5"/>
          <p:cNvSpPr/>
          <p:nvPr/>
        </p:nvSpPr>
        <p:spPr>
          <a:xfrm>
            <a:off x="0" y="3992563"/>
            <a:ext cx="9144000" cy="85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270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金人虽然没有点名要我,我却应该与太子同去,求见两名首领当面指责他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们,或许有成功的可能。”于是跟从太子出城。守城门的金兵说:“金人想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要的是太子,留守何必参与?”孙傅说:“我是宋朝大臣,而且是太子的师傅,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应当拼死跟从。”当晚,住在城门下;第二天,金人召他前去。第二年二月,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死在北方金人朝廷。绍兴年间,被追赠为开府仪同三司,谥号为“忠定”。</a:t>
            </a:r>
            <a:endParaRPr lang="zh-CN" altLang="en-US" dirty="0">
              <a:latin typeface="+mn-lt"/>
              <a:ea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B.箱帘六七十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C.秦王还柱而走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D.备他盗之出入与非常也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A.“不”通“否”。B.“帘”通“奁”。C.“还”通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4.偏义复词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在文言文中,有的合成词是由两个同义或反义的单音节语素合成的,而用义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却偏在其中一个语素上,另一个则起陪衬作用,这就是文言文中的偏义复词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现象。也有人把这种现象称为“偏义复指”。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(1)语义相对的偏义复词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①宫中府中,俱为一体,陟罚臧否,不宜</a:t>
            </a:r>
            <a:r>
              <a:rPr lang="zh-CN" altLang="en-US" sz="2012" u="sng" kern="0" dirty="0">
                <a:solidFill>
                  <a:srgbClr val="000000"/>
                </a:solidFill>
                <a:latin typeface="Times New Roman" pitchFamily="65" charset="-122"/>
                <a:ea typeface="宋体" pitchFamily="65" charset="-122"/>
              </a:rPr>
              <a:t>异同</a:t>
            </a:r>
            <a:r>
              <a:rPr lang="zh-CN" altLang="en-US" sz="2012" kern="0" dirty="0">
                <a:solidFill>
                  <a:srgbClr val="000000"/>
                </a:solidFill>
                <a:latin typeface="Times New Roman" pitchFamily="65" charset="-122"/>
                <a:ea typeface="宋体" pitchFamily="65" charset="-122"/>
              </a:rPr>
              <a:t>。(异同:偏指“异”,不同)</a:t>
            </a:r>
            <a:endParaRPr lang="zh-CN" altLang="en-US" dirty="0">
              <a:latin typeface="+mn-lt"/>
              <a:ea typeface="+mn-ea"/>
            </a:endParaRPr>
          </a:p>
        </p:txBody>
      </p:sp>
      <p:pic>
        <p:nvPicPr>
          <p:cNvPr id="190466" name="图片 3" descr="textimage56.jpeg"/>
          <p:cNvPicPr>
            <a:picLocks noChangeAspect="1"/>
          </p:cNvPicPr>
          <p:nvPr/>
        </p:nvPicPr>
        <p:blipFill>
          <a:blip r:embed="rId3"/>
          <a:srcRect/>
          <a:stretch>
            <a:fillRect/>
          </a:stretch>
        </p:blipFill>
        <p:spPr bwMode="auto">
          <a:xfrm>
            <a:off x="533400" y="2667000"/>
            <a:ext cx="180975" cy="190500"/>
          </a:xfrm>
          <a:prstGeom prst="rect">
            <a:avLst/>
          </a:prstGeom>
          <a:noFill/>
          <a:ln w="9525">
            <a:noFill/>
            <a:miter lim="800000"/>
            <a:headEnd/>
            <a:tailEnd/>
          </a:ln>
        </p:spPr>
      </p:pic>
      <p:sp>
        <p:nvSpPr>
          <p:cNvPr id="4" name="矩形 3"/>
          <p:cNvSpPr/>
          <p:nvPr/>
        </p:nvSpPr>
        <p:spPr>
          <a:xfrm>
            <a:off x="0" y="2562225"/>
            <a:ext cx="9144000" cy="866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②昼夜勤</a:t>
            </a:r>
            <a:r>
              <a:rPr lang="zh-CN" altLang="en-US" sz="2012" u="sng" kern="0" dirty="0">
                <a:solidFill>
                  <a:srgbClr val="000000"/>
                </a:solidFill>
                <a:latin typeface="Times New Roman" pitchFamily="65" charset="-122"/>
                <a:ea typeface="宋体" pitchFamily="65" charset="-122"/>
              </a:rPr>
              <a:t>作息</a:t>
            </a:r>
            <a:r>
              <a:rPr lang="zh-CN" altLang="en-US" sz="2012" kern="0" dirty="0">
                <a:solidFill>
                  <a:srgbClr val="000000"/>
                </a:solidFill>
                <a:latin typeface="Times New Roman" pitchFamily="65" charset="-122"/>
                <a:ea typeface="宋体" pitchFamily="65" charset="-122"/>
              </a:rPr>
              <a:t>。(作息:偏指“作”,劳作)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去来</a:t>
            </a:r>
            <a:r>
              <a:rPr lang="zh-CN" altLang="en-US" sz="2012" kern="0" dirty="0">
                <a:solidFill>
                  <a:srgbClr val="000000"/>
                </a:solidFill>
                <a:latin typeface="Times New Roman" pitchFamily="65" charset="-122"/>
                <a:ea typeface="宋体" pitchFamily="65" charset="-122"/>
              </a:rPr>
              <a:t>江口守空船。(去来:偏指“去”,离去)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(2)语义相近的偏义复词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①勤心养</a:t>
            </a:r>
            <a:r>
              <a:rPr lang="zh-CN" altLang="en-US" sz="2012" u="sng" kern="0" dirty="0">
                <a:solidFill>
                  <a:srgbClr val="000000"/>
                </a:solidFill>
                <a:latin typeface="Times New Roman" pitchFamily="65" charset="-122"/>
                <a:ea typeface="宋体" pitchFamily="65" charset="-122"/>
              </a:rPr>
              <a:t>公姥</a:t>
            </a:r>
            <a:r>
              <a:rPr lang="zh-CN" altLang="en-US" sz="2012" kern="0" dirty="0">
                <a:solidFill>
                  <a:srgbClr val="000000"/>
                </a:solidFill>
                <a:latin typeface="Times New Roman" pitchFamily="65" charset="-122"/>
                <a:ea typeface="宋体" pitchFamily="65" charset="-122"/>
              </a:rPr>
              <a:t>,好自相扶将。(公姥:偏指“姥”,婆婆)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②我有亲</a:t>
            </a:r>
            <a:r>
              <a:rPr lang="zh-CN" altLang="en-US" sz="2012" u="sng" kern="0" dirty="0">
                <a:solidFill>
                  <a:srgbClr val="000000"/>
                </a:solidFill>
                <a:latin typeface="Times New Roman" pitchFamily="65" charset="-122"/>
                <a:ea typeface="宋体" pitchFamily="65" charset="-122"/>
              </a:rPr>
              <a:t>父兄</a:t>
            </a:r>
            <a:r>
              <a:rPr lang="zh-CN" altLang="en-US" sz="2012" kern="0" dirty="0">
                <a:solidFill>
                  <a:srgbClr val="000000"/>
                </a:solidFill>
                <a:latin typeface="Times New Roman" pitchFamily="65" charset="-122"/>
                <a:ea typeface="宋体" pitchFamily="65" charset="-122"/>
              </a:rPr>
              <a:t>,性行暴如雷。(父兄:偏指“兄”,兄长)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典例6　下列诗句中全部含有偏义复词的一项是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①其日牛马嘶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②贵贱情何薄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③我有亲父兄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④否泰如天地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⑤昼夜勤作息</a:t>
            </a:r>
            <a:endParaRPr lang="zh-CN" altLang="en-US">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⑥女行无偏斜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⑦死生,昼夜事也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⑧陟罚臧否,不宜异同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⑨成败之机,在于今日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⑩亦以明死生之大,匹夫之有重于社稷也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A.①③⑤⑦⑧⑨　　　　B.①③④⑤⑧⑨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C.②④⑥⑦⑧⑩　　D.②③④⑤⑦⑩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①偏指马嘶,没有牛,牛叫也不是“嘶”;③父亲已去世,自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然偏指兄长;⑤这里强调勤劳,自然偏指“作”而不是“息”;⑦只有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“死”才是“昼夜事也”,偏指“死”;⑧偏指“异”;⑨这里强调“成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功”的机会而不是“失败”的机会,偏指“成”。</a:t>
            </a:r>
            <a:endParaRPr lang="zh-CN" altLang="en-US">
              <a:latin typeface="+mn-lt"/>
              <a:ea typeface="+mn-ea"/>
            </a:endParaRPr>
          </a:p>
        </p:txBody>
      </p:sp>
      <p:pic>
        <p:nvPicPr>
          <p:cNvPr id="194562" name="图片 3" descr="textimage57.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4" name="矩形 3"/>
          <p:cNvSpPr/>
          <p:nvPr/>
        </p:nvSpPr>
        <p:spPr>
          <a:xfrm>
            <a:off x="0" y="4421188"/>
            <a:ext cx="9144000" cy="1785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81075"/>
            <a:ext cx="8505825" cy="5768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偏义复词题解题方法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1.联系它前后的连带成分。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如:“昼夜勤作息”(《孔雀东南飞》)中的“勤作息”,说“勤苦地劳作”</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是通的,说“勤苦地劳作、休息”就不通了,即可认定“息”是只作陪衬而</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不表示意义的语素。因此,也就可以认定“作息”是偏义复词了。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2.从全句的意思上去理解。</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宫中府中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俱为一体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陟罚臧否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不宜异同。”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出师表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全句是说不管是“宫中”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指皇宫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的人员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还是“府中”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指丞相府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的人员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都是一样的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在提升、惩处、表彰、批评方面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不应该有所不同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即句中体现的是“不宜异”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那么“异同”一词中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只取“异”的意义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而“同”就只作陪衬了。</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纵观全篇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从文章大局的角度来理解。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孔雀东南飞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中的“我有亲父兄”“逼迫兼弟兄”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全诗之中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未言及兰芝有父有弟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故知“父兄”“弟兄”皆为偏义复词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偏在“兄”。有些词只能这样从全文考虑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才能做出正确的判断。</a:t>
            </a:r>
            <a:endParaRPr lang="zh-CN" altLang="en-US" dirty="0">
              <a:latin typeface="+mn-lt"/>
              <a:ea typeface="+mn-ea"/>
            </a:endParaRPr>
          </a:p>
        </p:txBody>
      </p:sp>
      <p:pic>
        <p:nvPicPr>
          <p:cNvPr id="196610" name="图片 3" descr="textimage58.jpeg"/>
          <p:cNvPicPr>
            <a:picLocks noChangeAspect="1"/>
          </p:cNvPicPr>
          <p:nvPr/>
        </p:nvPicPr>
        <p:blipFill>
          <a:blip r:embed="rId3"/>
          <a:srcRect/>
          <a:stretch>
            <a:fillRect/>
          </a:stretch>
        </p:blipFill>
        <p:spPr bwMode="auto">
          <a:xfrm>
            <a:off x="542925" y="633413"/>
            <a:ext cx="8101013" cy="347662"/>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1.下列加线的词都属于偏义复词的一组是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a:t>
            </a:r>
            <a:r>
              <a:rPr lang="zh-CN" altLang="en-US" sz="2012" u="sng" kern="0" dirty="0">
                <a:solidFill>
                  <a:srgbClr val="000000"/>
                </a:solidFill>
                <a:latin typeface="Times New Roman" pitchFamily="65" charset="-122"/>
                <a:ea typeface="宋体" pitchFamily="65" charset="-122"/>
              </a:rPr>
              <a:t>死生</a:t>
            </a:r>
            <a:r>
              <a:rPr lang="zh-CN" altLang="en-US" sz="2012" kern="0" dirty="0">
                <a:solidFill>
                  <a:srgbClr val="000000"/>
                </a:solidFill>
                <a:latin typeface="Times New Roman" pitchFamily="65" charset="-122"/>
                <a:ea typeface="宋体" pitchFamily="65" charset="-122"/>
              </a:rPr>
              <a:t>,昼夜事也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a:t>
            </a:r>
            <a:r>
              <a:rPr lang="zh-CN" altLang="en-US" sz="2012" u="sng" kern="0" dirty="0">
                <a:solidFill>
                  <a:srgbClr val="000000"/>
                </a:solidFill>
                <a:latin typeface="Times New Roman" pitchFamily="65" charset="-122"/>
                <a:ea typeface="宋体" pitchFamily="65" charset="-122"/>
              </a:rPr>
              <a:t>偃仰</a:t>
            </a:r>
            <a:r>
              <a:rPr lang="zh-CN" altLang="en-US" sz="2012" kern="0" dirty="0">
                <a:solidFill>
                  <a:srgbClr val="000000"/>
                </a:solidFill>
                <a:latin typeface="Times New Roman" pitchFamily="65" charset="-122"/>
                <a:ea typeface="宋体" pitchFamily="65" charset="-122"/>
              </a:rPr>
              <a:t>啸歌,冥然兀坐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a:t>
            </a:r>
            <a:r>
              <a:rPr lang="zh-CN" altLang="en-US" sz="2012" u="sng" kern="0" dirty="0">
                <a:solidFill>
                  <a:srgbClr val="000000"/>
                </a:solidFill>
                <a:latin typeface="Times New Roman" pitchFamily="65" charset="-122"/>
                <a:ea typeface="宋体" pitchFamily="65" charset="-122"/>
              </a:rPr>
              <a:t>宠辱</a:t>
            </a:r>
            <a:r>
              <a:rPr lang="zh-CN" altLang="en-US" sz="2012" kern="0" dirty="0">
                <a:solidFill>
                  <a:srgbClr val="000000"/>
                </a:solidFill>
                <a:latin typeface="Times New Roman" pitchFamily="65" charset="-122"/>
                <a:ea typeface="宋体" pitchFamily="65" charset="-122"/>
              </a:rPr>
              <a:t>偕忘,把酒临风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④昼夜勤</a:t>
            </a:r>
            <a:r>
              <a:rPr lang="zh-CN" altLang="en-US" sz="2012" u="sng" kern="0" dirty="0">
                <a:solidFill>
                  <a:srgbClr val="000000"/>
                </a:solidFill>
                <a:latin typeface="Times New Roman" pitchFamily="65" charset="-122"/>
                <a:ea typeface="宋体" pitchFamily="65" charset="-122"/>
              </a:rPr>
              <a:t>作息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a:t>
            </a:r>
            <a:r>
              <a:rPr lang="zh-CN" altLang="en-US" sz="2012" u="sng" kern="0" dirty="0">
                <a:solidFill>
                  <a:srgbClr val="000000"/>
                </a:solidFill>
                <a:latin typeface="Times New Roman" pitchFamily="65" charset="-122"/>
                <a:ea typeface="宋体" pitchFamily="65" charset="-122"/>
              </a:rPr>
              <a:t>成败</a:t>
            </a:r>
            <a:r>
              <a:rPr lang="zh-CN" altLang="en-US" sz="2012" kern="0" dirty="0">
                <a:solidFill>
                  <a:srgbClr val="000000"/>
                </a:solidFill>
                <a:latin typeface="Times New Roman" pitchFamily="65" charset="-122"/>
                <a:ea typeface="宋体" pitchFamily="65" charset="-122"/>
              </a:rPr>
              <a:t>之机,在于今日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⑥勤心养</a:t>
            </a:r>
            <a:r>
              <a:rPr lang="zh-CN" altLang="en-US" sz="2012" u="sng" kern="0" dirty="0">
                <a:solidFill>
                  <a:srgbClr val="000000"/>
                </a:solidFill>
                <a:latin typeface="Times New Roman" pitchFamily="65" charset="-122"/>
                <a:ea typeface="宋体" pitchFamily="65" charset="-122"/>
              </a:rPr>
              <a:t>公姥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a:t>
            </a:r>
            <a:r>
              <a:rPr lang="zh-CN" altLang="en-US" sz="2012" u="sng" kern="0" dirty="0">
                <a:solidFill>
                  <a:srgbClr val="000000"/>
                </a:solidFill>
                <a:latin typeface="Times New Roman" pitchFamily="65" charset="-122"/>
                <a:ea typeface="宋体" pitchFamily="65" charset="-122"/>
              </a:rPr>
              <a:t>悖乱</a:t>
            </a:r>
            <a:r>
              <a:rPr lang="zh-CN" altLang="en-US" sz="2012" kern="0" dirty="0">
                <a:solidFill>
                  <a:srgbClr val="000000"/>
                </a:solidFill>
                <a:latin typeface="Times New Roman" pitchFamily="65" charset="-122"/>
                <a:ea typeface="宋体" pitchFamily="65" charset="-122"/>
              </a:rPr>
              <a:t>不可以持国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⑧陟罚臧否,不宜</a:t>
            </a:r>
            <a:r>
              <a:rPr lang="zh-CN" altLang="en-US" sz="2012" u="sng" kern="0" dirty="0">
                <a:solidFill>
                  <a:srgbClr val="000000"/>
                </a:solidFill>
                <a:latin typeface="Times New Roman" pitchFamily="65" charset="-122"/>
                <a:ea typeface="宋体" pitchFamily="65" charset="-122"/>
              </a:rPr>
              <a:t>异同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A.①③⑤⑦　　B.②④⑥⑧　　C.①④⑥⑧　　D.②③⑤⑦</a:t>
            </a:r>
            <a:endParaRPr lang="zh-CN" altLang="en-US" dirty="0">
              <a:latin typeface="+mn-lt"/>
              <a:ea typeface="+mn-ea"/>
            </a:endParaRPr>
          </a:p>
        </p:txBody>
      </p:sp>
      <p:pic>
        <p:nvPicPr>
          <p:cNvPr id="198658" name="图片 3" descr="textimage59.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①句“死生”偏于“死”;④句“作息”偏于“作”;⑥句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“公姥”偏于“姥”;⑧句“异同”偏于“异”。其他各句不存在偏于一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2.下列句子中加线的词语不属于偏义复词的一项是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A.备他盗之</a:t>
            </a:r>
            <a:r>
              <a:rPr lang="zh-CN" altLang="en-US" sz="2012" u="sng" kern="0" dirty="0">
                <a:solidFill>
                  <a:srgbClr val="000000"/>
                </a:solidFill>
                <a:latin typeface="Times New Roman" pitchFamily="65" charset="-122"/>
                <a:ea typeface="宋体" pitchFamily="65" charset="-122"/>
              </a:rPr>
              <a:t>出入</a:t>
            </a:r>
            <a:r>
              <a:rPr lang="zh-CN" altLang="en-US" sz="2012" kern="0" dirty="0">
                <a:solidFill>
                  <a:srgbClr val="000000"/>
                </a:solidFill>
                <a:latin typeface="Times New Roman" pitchFamily="65" charset="-122"/>
                <a:ea typeface="宋体" pitchFamily="65" charset="-122"/>
              </a:rPr>
              <a:t>与非常也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B.先帝创业未半而中道</a:t>
            </a:r>
            <a:r>
              <a:rPr lang="zh-CN" altLang="en-US" sz="2012" u="sng" kern="0" dirty="0">
                <a:solidFill>
                  <a:srgbClr val="000000"/>
                </a:solidFill>
                <a:latin typeface="Times New Roman" pitchFamily="65" charset="-122"/>
                <a:ea typeface="宋体" pitchFamily="65" charset="-122"/>
              </a:rPr>
              <a:t>崩殂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C.孰与君</a:t>
            </a:r>
            <a:r>
              <a:rPr lang="zh-CN" altLang="en-US" sz="2012" u="sng" kern="0" dirty="0">
                <a:solidFill>
                  <a:srgbClr val="000000"/>
                </a:solidFill>
                <a:latin typeface="Times New Roman" pitchFamily="65" charset="-122"/>
                <a:ea typeface="宋体" pitchFamily="65" charset="-122"/>
              </a:rPr>
              <a:t>少长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D.斟酌</a:t>
            </a:r>
            <a:r>
              <a:rPr lang="zh-CN" altLang="en-US" sz="2012" u="sng" kern="0" dirty="0">
                <a:solidFill>
                  <a:srgbClr val="000000"/>
                </a:solidFill>
                <a:latin typeface="Times New Roman" pitchFamily="65" charset="-122"/>
                <a:ea typeface="宋体" pitchFamily="65" charset="-122"/>
              </a:rPr>
              <a:t>损益</a:t>
            </a:r>
            <a:r>
              <a:rPr lang="zh-CN" altLang="en-US" sz="2012" kern="0" dirty="0">
                <a:solidFill>
                  <a:srgbClr val="000000"/>
                </a:solidFill>
                <a:latin typeface="Times New Roman" pitchFamily="65" charset="-122"/>
                <a:ea typeface="宋体" pitchFamily="65" charset="-122"/>
              </a:rPr>
              <a:t>,进尽忠言,则攸之、祎、允之任也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A.出入:偏义复词,进入,“出”是衬字。B.崩殂:偏义复词,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“崩”指皇帝死亡,“殂”指平民死,偏义在“崩”,“殂”是衬字。C.少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长:偏义在“长”,“少”是衬字。D.损益:不是偏义复词,减损、增加。</a:t>
            </a:r>
            <a:endParaRPr lang="zh-CN" altLang="en-US" dirty="0">
              <a:latin typeface="+mn-lt"/>
              <a:ea typeface="+mn-ea"/>
            </a:endParaRPr>
          </a:p>
        </p:txBody>
      </p:sp>
      <p:pic>
        <p:nvPicPr>
          <p:cNvPr id="200706" name="图片 3" descr="textimage60.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200707" name="图片 4" descr="textimage61.jpeg"/>
          <p:cNvPicPr>
            <a:picLocks noChangeAspect="1"/>
          </p:cNvPicPr>
          <p:nvPr/>
        </p:nvPicPr>
        <p:blipFill>
          <a:blip r:embed="rId3"/>
          <a:srcRect/>
          <a:stretch>
            <a:fillRect/>
          </a:stretch>
        </p:blipFill>
        <p:spPr bwMode="auto">
          <a:xfrm>
            <a:off x="571500" y="4945063"/>
            <a:ext cx="180975" cy="190500"/>
          </a:xfrm>
          <a:prstGeom prst="rect">
            <a:avLst/>
          </a:prstGeom>
          <a:noFill/>
          <a:ln w="9525">
            <a:noFill/>
            <a:miter lim="800000"/>
            <a:headEnd/>
            <a:tailEnd/>
          </a:ln>
        </p:spPr>
      </p:pic>
      <p:sp>
        <p:nvSpPr>
          <p:cNvPr id="5" name="矩形 4"/>
          <p:cNvSpPr/>
          <p:nvPr/>
        </p:nvSpPr>
        <p:spPr>
          <a:xfrm>
            <a:off x="0" y="990600"/>
            <a:ext cx="9144000" cy="150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
        <p:nvSpPr>
          <p:cNvPr id="6" name="矩形 5"/>
          <p:cNvSpPr/>
          <p:nvPr/>
        </p:nvSpPr>
        <p:spPr>
          <a:xfrm>
            <a:off x="0" y="4849813"/>
            <a:ext cx="9144000" cy="1785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文言文断句</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中国古代没有标点符号,前人读书都要自己断句,在一句话的末了用小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圆圈(“。”)断开,叫“句”;在一句之内语气停顿的地方用顿号(“、”)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断开,叫“读”。句读是文言文阅读的基础,不会断句,就难以理解文言文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的意思。而断句是考查文言文的传统方式,是考生学习文言文的基本功。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断句题之所以受到课标高考命题组的青睐,主要是因为它从一个侧面考查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了考生的文言语感和阅读文言文的基本功力。它以古书文本原貌形态的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文言句段为材料,模拟古人读古文时的状况和心理,不仅能考查考生的文言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文阅读功力,而且能让考生身临其境般地体验古人读书时的心理感受。在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考试的意义之外,还兼具一种微妙的教学体验模式。</a:t>
            </a:r>
            <a:endParaRPr lang="zh-CN" altLang="en-US" dirty="0">
              <a:latin typeface="+mn-lt"/>
              <a:ea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高考考查的断句远不像古人断句那么难,它所选的材料篇幅不长,较浅易;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考查形式只是要求用斜线(“/”)标出停顿的地方即可,不需要标上具体的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标点。但是,它需要综合运用古汉语字词句及古代文化、历史等方面的常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断句的基础在于对文意的领会,而真正的基础在于平时加强对文言文的诵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读,增强语感,提高能力。此外,须掌握一定的断句方法。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1.凭语感,先断易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首先默读一至两遍,大体了解文段,凭语感将能断开的先断开,逐步缩小范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围,然后集中精力分析难断处,先易后难。文言文中,名词常作主语、宾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语、定语,断句时可先找出名词,如人名、地名、国名、朝代名、官职名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等,再考虑有哪些人,人物间是什么关系,有什么事,有什么过程和结果。</a:t>
            </a:r>
            <a:endParaRPr lang="zh-CN" altLang="en-US" dirty="0">
              <a:latin typeface="+mn-lt"/>
              <a:ea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诸葛亮之次渭滨关中震动魏明帝深惧晋宣王战乃遣辛毗为军司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马。(《世说新语》)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诸葛亮之次渭滨/关中震动/魏明帝深惧晋宣王战/乃遣辛毗为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军司马。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句中共有四个人物“诸葛亮”“魏明帝”“晋宣王”“辛毗”,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两个地名“渭滨”“关中”,一个官名“军司马”;句中动词有“次”“震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动”“惧”“战”“遣”“为”等;然后以动词为中心,弄清人物间的关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系,了解事件的经过。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2.“云”“曰”“道”,明对话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在文言文中,可借助“曰”“云”“言”“谓”“道”等动词来判断人物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的对话,进行断句。</a:t>
            </a:r>
            <a:endParaRPr lang="zh-CN" altLang="en-US">
              <a:latin typeface="+mn-lt"/>
              <a:ea typeface="+mn-ea"/>
            </a:endParaRPr>
          </a:p>
        </p:txBody>
      </p:sp>
      <p:pic>
        <p:nvPicPr>
          <p:cNvPr id="206850" name="图片 3" descr="textimage62.jpeg"/>
          <p:cNvPicPr>
            <a:picLocks noChangeAspect="1"/>
          </p:cNvPicPr>
          <p:nvPr/>
        </p:nvPicPr>
        <p:blipFill>
          <a:blip r:embed="rId3"/>
          <a:srcRect/>
          <a:stretch>
            <a:fillRect/>
          </a:stretch>
        </p:blipFill>
        <p:spPr bwMode="auto">
          <a:xfrm>
            <a:off x="1054100" y="2201863"/>
            <a:ext cx="180975" cy="190500"/>
          </a:xfrm>
          <a:prstGeom prst="rect">
            <a:avLst/>
          </a:prstGeom>
          <a:noFill/>
          <a:ln w="9525">
            <a:noFill/>
            <a:miter lim="800000"/>
            <a:headEnd/>
            <a:tailEnd/>
          </a:ln>
        </p:spPr>
      </p:pic>
      <p:pic>
        <p:nvPicPr>
          <p:cNvPr id="206851" name="图片 4" descr="textimage63.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
        <p:nvSpPr>
          <p:cNvPr id="5" name="矩形 4"/>
          <p:cNvSpPr/>
          <p:nvPr/>
        </p:nvSpPr>
        <p:spPr>
          <a:xfrm>
            <a:off x="0" y="2062163"/>
            <a:ext cx="9144000" cy="2716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樊哙曰今日之事何如良曰甚急今者项庄拔剑舞其意常在沛公也哙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曰此迫矣臣请入与之同命。(《鸿门宴》)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樊哙曰/今日之事何如/良曰/甚急/今者项庄拔剑舞/其意常在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沛公也/哙曰/此迫矣/臣请入/与之同命。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句中有三个“曰”字,是人物的说话提示,此处必然要断开。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3.借虚词,明停顿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如“盖”“夫”“其”等发语词常放在句首,“耳”“乎”“哉”“焉”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“也”“耶”等语气词常放在句尾,“之”“以”“则”“而”等助词、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介词、连词常放在句中。</a:t>
            </a:r>
            <a:endParaRPr lang="zh-CN" altLang="en-US">
              <a:latin typeface="+mn-lt"/>
              <a:ea typeface="+mn-ea"/>
            </a:endParaRPr>
          </a:p>
        </p:txBody>
      </p:sp>
      <p:pic>
        <p:nvPicPr>
          <p:cNvPr id="208898" name="图片 3" descr="textimage64.jpeg"/>
          <p:cNvPicPr>
            <a:picLocks noChangeAspect="1"/>
          </p:cNvPicPr>
          <p:nvPr/>
        </p:nvPicPr>
        <p:blipFill>
          <a:blip r:embed="rId3"/>
          <a:srcRect/>
          <a:stretch>
            <a:fillRect/>
          </a:stretch>
        </p:blipFill>
        <p:spPr bwMode="auto">
          <a:xfrm>
            <a:off x="1054100" y="2201863"/>
            <a:ext cx="180975" cy="190500"/>
          </a:xfrm>
          <a:prstGeom prst="rect">
            <a:avLst/>
          </a:prstGeom>
          <a:noFill/>
          <a:ln w="9525">
            <a:noFill/>
            <a:miter lim="800000"/>
            <a:headEnd/>
            <a:tailEnd/>
          </a:ln>
        </p:spPr>
      </p:pic>
      <p:pic>
        <p:nvPicPr>
          <p:cNvPr id="208899" name="图片 4" descr="textimage65.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
        <p:nvSpPr>
          <p:cNvPr id="5" name="矩形 4"/>
          <p:cNvSpPr/>
          <p:nvPr/>
        </p:nvSpPr>
        <p:spPr>
          <a:xfrm>
            <a:off x="0" y="2062163"/>
            <a:ext cx="9144000" cy="1366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主题1">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72</TotalTime>
  <Words>71376</Words>
  <PresentationFormat>自定义</PresentationFormat>
  <Paragraphs>3581</Paragraphs>
  <Slides>431</Slides>
  <Notes>431</Notes>
  <HiddenSlides>0</HiddenSlides>
  <MMClips>0</MMClips>
  <ScaleCrop>false</ScaleCrop>
  <HeadingPairs>
    <vt:vector size="8" baseType="variant">
      <vt:variant>
        <vt:lpstr>已用的字体</vt:lpstr>
      </vt:variant>
      <vt:variant>
        <vt:i4>5</vt:i4>
      </vt:variant>
      <vt:variant>
        <vt:lpstr>演示文稿设计模板</vt:lpstr>
      </vt:variant>
      <vt:variant>
        <vt:i4>5</vt:i4>
      </vt:variant>
      <vt:variant>
        <vt:lpstr>嵌入 OLE 服务器</vt:lpstr>
      </vt:variant>
      <vt:variant>
        <vt:i4>1</vt:i4>
      </vt:variant>
      <vt:variant>
        <vt:lpstr>幻灯片标题</vt:lpstr>
      </vt:variant>
      <vt:variant>
        <vt:i4>431</vt:i4>
      </vt:variant>
    </vt:vector>
  </HeadingPairs>
  <TitlesOfParts>
    <vt:vector size="442" baseType="lpstr">
      <vt:lpstr>Arial</vt:lpstr>
      <vt:lpstr>宋体</vt:lpstr>
      <vt:lpstr>Calibri</vt:lpstr>
      <vt:lpstr>黑体</vt:lpstr>
      <vt:lpstr>Times New Roman</vt:lpstr>
      <vt:lpstr>主题1</vt:lpstr>
      <vt:lpstr>主题1</vt:lpstr>
      <vt:lpstr>主题1</vt:lpstr>
      <vt:lpstr>主题1</vt:lpstr>
      <vt:lpstr>主题1</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lpstr>幻灯片 389</vt:lpstr>
      <vt:lpstr>幻灯片 390</vt:lpstr>
      <vt:lpstr>幻灯片 391</vt:lpstr>
      <vt:lpstr>幻灯片 392</vt:lpstr>
      <vt:lpstr>幻灯片 393</vt:lpstr>
      <vt:lpstr>幻灯片 394</vt:lpstr>
      <vt:lpstr>幻灯片 395</vt:lpstr>
      <vt:lpstr>幻灯片 396</vt:lpstr>
      <vt:lpstr>幻灯片 397</vt:lpstr>
      <vt:lpstr>幻灯片 398</vt:lpstr>
      <vt:lpstr>幻灯片 399</vt:lpstr>
      <vt:lpstr>幻灯片 400</vt:lpstr>
      <vt:lpstr>幻灯片 401</vt:lpstr>
      <vt:lpstr>幻灯片 402</vt:lpstr>
      <vt:lpstr>幻灯片 403</vt:lpstr>
      <vt:lpstr>幻灯片 404</vt:lpstr>
      <vt:lpstr>幻灯片 405</vt:lpstr>
      <vt:lpstr>幻灯片 406</vt:lpstr>
      <vt:lpstr>幻灯片 407</vt:lpstr>
      <vt:lpstr>幻灯片 408</vt:lpstr>
      <vt:lpstr>幻灯片 409</vt:lpstr>
      <vt:lpstr>幻灯片 410</vt:lpstr>
      <vt:lpstr>幻灯片 411</vt:lpstr>
      <vt:lpstr>幻灯片 412</vt:lpstr>
      <vt:lpstr>幻灯片 413</vt:lpstr>
      <vt:lpstr>幻灯片 414</vt:lpstr>
      <vt:lpstr>幻灯片 415</vt:lpstr>
      <vt:lpstr>幻灯片 416</vt:lpstr>
      <vt:lpstr>幻灯片 417</vt:lpstr>
      <vt:lpstr>幻灯片 418</vt:lpstr>
      <vt:lpstr>幻灯片 419</vt:lpstr>
      <vt:lpstr>幻灯片 420</vt:lpstr>
      <vt:lpstr>幻灯片 421</vt:lpstr>
      <vt:lpstr>幻灯片 422</vt:lpstr>
      <vt:lpstr>幻灯片 423</vt:lpstr>
      <vt:lpstr>幻灯片 424</vt:lpstr>
      <vt:lpstr>幻灯片 425</vt:lpstr>
      <vt:lpstr>幻灯片 426</vt:lpstr>
      <vt:lpstr>幻灯片 427</vt:lpstr>
      <vt:lpstr>幻灯片 428</vt:lpstr>
      <vt:lpstr>幻灯片 429</vt:lpstr>
      <vt:lpstr>幻灯片 430</vt:lpstr>
      <vt:lpstr>幻灯片 431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525</cp:revision>
  <dcterms:modified xsi:type="dcterms:W3CDTF">2016-07-19T03:26:54Z</dcterms:modified>
</cp:coreProperties>
</file>