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heme/theme2.xml" ContentType="application/vnd.openxmlformats-officedocument.them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707" r:id="rId2"/>
    <p:sldId id="708" r:id="rId3"/>
    <p:sldId id="640" r:id="rId4"/>
    <p:sldId id="733" r:id="rId5"/>
    <p:sldId id="758" r:id="rId6"/>
    <p:sldId id="734" r:id="rId7"/>
    <p:sldId id="757" r:id="rId8"/>
    <p:sldId id="759" r:id="rId9"/>
    <p:sldId id="762" r:id="rId10"/>
    <p:sldId id="763" r:id="rId11"/>
    <p:sldId id="764" r:id="rId12"/>
    <p:sldId id="765" r:id="rId13"/>
    <p:sldId id="766" r:id="rId14"/>
    <p:sldId id="767" r:id="rId15"/>
    <p:sldId id="768" r:id="rId16"/>
    <p:sldId id="770" r:id="rId17"/>
    <p:sldId id="769" r:id="rId18"/>
    <p:sldId id="771" r:id="rId19"/>
    <p:sldId id="773" r:id="rId20"/>
    <p:sldId id="772" r:id="rId21"/>
    <p:sldId id="775" r:id="rId22"/>
    <p:sldId id="774" r:id="rId23"/>
    <p:sldId id="777" r:id="rId24"/>
    <p:sldId id="776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 autoAdjust="0"/>
    <p:restoredTop sz="95329"/>
  </p:normalViewPr>
  <p:slideViewPr>
    <p:cSldViewPr snapToGrid="0">
      <p:cViewPr varScale="1">
        <p:scale>
          <a:sx n="60" d="100"/>
          <a:sy n="60" d="100"/>
        </p:scale>
        <p:origin x="-84" y="-4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heme" Target="../theme/theme2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2020-12-16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4532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9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9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16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image" Target="../media/image3.jpe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7" Type="http://schemas.openxmlformats.org/officeDocument/2006/relationships/image" Target="../media/image3.jpeg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8.xml"/><Relationship Id="rId4" Type="http://schemas.openxmlformats.org/officeDocument/2006/relationships/tags" Target="../tags/tag1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7" Type="http://schemas.openxmlformats.org/officeDocument/2006/relationships/image" Target="../media/image3.jpe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3.xml"/><Relationship Id="rId4" Type="http://schemas.openxmlformats.org/officeDocument/2006/relationships/tags" Target="../tags/tag18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7" Type="http://schemas.openxmlformats.org/officeDocument/2006/relationships/image" Target="../media/image3.jpeg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8.xml"/><Relationship Id="rId4" Type="http://schemas.openxmlformats.org/officeDocument/2006/relationships/tags" Target="../tags/tag18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7" Type="http://schemas.openxmlformats.org/officeDocument/2006/relationships/image" Target="../media/image3.jpeg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4" Type="http://schemas.openxmlformats.org/officeDocument/2006/relationships/tags" Target="../tags/tag20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21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2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18" Type="http://schemas.openxmlformats.org/officeDocument/2006/relationships/tags" Target="../tags/tag94.xml"/><Relationship Id="rId3" Type="http://schemas.openxmlformats.org/officeDocument/2006/relationships/tags" Target="../tags/tag79.xml"/><Relationship Id="rId21" Type="http://schemas.openxmlformats.org/officeDocument/2006/relationships/image" Target="../media/image3.jpeg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tags" Target="../tags/tag93.xml"/><Relationship Id="rId2" Type="http://schemas.openxmlformats.org/officeDocument/2006/relationships/tags" Target="../tags/tag78.xml"/><Relationship Id="rId16" Type="http://schemas.openxmlformats.org/officeDocument/2006/relationships/tags" Target="../tags/tag92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tags" Target="../tags/tag91.xml"/><Relationship Id="rId10" Type="http://schemas.openxmlformats.org/officeDocument/2006/relationships/tags" Target="../tags/tag86.xml"/><Relationship Id="rId19" Type="http://schemas.openxmlformats.org/officeDocument/2006/relationships/tags" Target="../tags/tag95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10" Type="http://schemas.openxmlformats.org/officeDocument/2006/relationships/image" Target="../media/image3.jpeg"/><Relationship Id="rId4" Type="http://schemas.openxmlformats.org/officeDocument/2006/relationships/tags" Target="../tags/tag99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9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9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9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image" Target="../media/image3.jpeg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u=3924299768,38025276&amp;fm=26&amp;gp=0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177421" y="177421"/>
            <a:ext cx="11805313" cy="648268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2385432" y="1273726"/>
            <a:ext cx="77644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致  大  海</a:t>
            </a:r>
            <a:endParaRPr lang="en-US" altLang="zh-CN" sz="960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72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</a:p>
          <a:p>
            <a:r>
              <a:rPr lang="en-US" altLang="zh-CN" sz="72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  </a:t>
            </a:r>
            <a:r>
              <a:rPr lang="zh-CN" altLang="en-US" sz="72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普希金</a:t>
            </a:r>
            <a:endParaRPr lang="zh-CN" altLang="en-US" sz="72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984564" y="17683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39240" y="0"/>
            <a:ext cx="775716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</a:rPr>
              <a:t>              </a:t>
            </a:r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体会作者对自由的渴望</a:t>
            </a:r>
            <a:endParaRPr lang="zh-CN" altLang="zh-CN" sz="32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fontAlgn="base"/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朗诵诗歌，并请快速划出描写大海句子并加以概括。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大海的美丽：波浪、容光；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大海的人情味：悲哀的喧响、召唤的喧响；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大海的深远：心灵的愿望所在；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大海的阴沉：声调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大海的特点：自由、寂静、反复无常、任性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53440" y="579120"/>
            <a:ext cx="8122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诗人对大海的热爱和赞颂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反映了诗人怎样的情感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?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①反映了诗人对自由的热爱、赞颂和追求。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②诗人虽然热爱自由、追求自由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可是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此时的诗人并没有得到自由。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4065899" y="353508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502920" y="1173480"/>
            <a:ext cx="8290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朗诵诗歌，请快速划出表现作者热爱自由、追求自由的句子且加以概括。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①开篇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以“自由的元素”称呼大海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将其与自由联系在起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意在借对大海的讴歌来表达自己对自由的讴歌。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②第三节“我全心渴望的国度啊，大海”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直抒胸臆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表达自己的热爱、向往与矢志追求。“迷惘地徘徊”写追求中经历的艰难与迷惘；“珍爱”表现诗人对自由的珍重与热爱。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3869956" y="301256"/>
            <a:ext cx="162095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2800" b="1">
              <a:latin typeface="微软雅黑" panose="020B0503020204020204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96240" y="960120"/>
            <a:ext cx="905256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朗诵诗歌，请快速划出表现作者热爱自由、追求自由的句子且加以概括。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③写大海有雄浑浪涛的回声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也有低沉、喑哑的发自深渊的声音；有黄昏时的幽静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也有“任性的脾气的发作”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大海的自由和多样的美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引发诗人对自由和解放的向往。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④ “凝固的石岸”是阻挡“我”热烈拥抱大海一种力量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理解为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阻挡“我”追求自由和理想的一种反动力量。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⑤ “被缚住”“想要挣脱开”表达了诗人追求自由和理想而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不得的痛苦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“在岸边留下来”也表达了诗人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追求理想的坚定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866606" y="196753"/>
            <a:ext cx="28346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65760" y="289560"/>
            <a:ext cx="926592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写作此诗时的诗人有没有得到自由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试结合诗歌内容简要分析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没有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①大海是自由的象征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“再见吧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自由的元素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”透露出诗人此时的心情是 “沉郁”的。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②第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诗人写自己“全心渴望”自由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且“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迷惘地徘徊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苦思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着我那珍爱的愿望”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表明诗人还在苦苦追求自由。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③第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“我还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没有热烈地拥抱你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”表明诗人尚未“拥抱”自由。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④第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节的疑问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9--12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对拿破仑、拜伦追求自由的悲剧结局的感慨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节的“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世界空虚了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”等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反映了诗人追求自由而不得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深感前途渺茫、壮志难酬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哀叹了人们的不幸命运。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563880" y="685800"/>
            <a:ext cx="86106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读最后一节，这一节中的“你”指什么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如何理解最后一节在诗歌中的作用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表面上是指大海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实质上是指自由和解放。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最后一节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诗人从拿破仑与拜伦身上得到了精神力量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在最后告别大海时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他已消除了原先的“迷惘”和“苦思”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并表示将会把“你”带到“寂静的荒原”—第二次流放的地方。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诗人的心灵因“大海”而得到彻底的净化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感情得到升华。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07720" y="640080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诗歌第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两节都是写诗人和大海的告别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其内容与感情有何区别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诵读时应怎样区分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两节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诗人向大海告别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诗人笔下的大海以它的自由奔放展示出它的美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并召唤世人；而诗人也有崇尚自由的精神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但并不能像大海一样自由地展示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不能随心所欲地应和大海的召唤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为这个愿望得不到实现而苦恼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所以他听到的是大海“忧郁语”“沉郁的吐诉”。</a:t>
            </a:r>
          </a:p>
          <a:p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这里的忧郁和沉郁其实就是诗人的情感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诵读时要舒缓</a:t>
            </a:r>
            <a:r>
              <a:rPr lang="zh-CN" altLang="en-US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28600" y="213360"/>
            <a:ext cx="894588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诗歌第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两节都是写诗人和大海的告别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其内容与感情有何区别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诵读时应怎样区分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经过第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3---13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节的思考、回忆与联想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诗人尽管在精神上感到忧郁和渺茫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但并没有绝望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因为自己的整个心灵被大海的形象和声响充斥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所以他在第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两节告别大海时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表示永不忘记大海的形象和声响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决心把大海的精神带向自己足迹所将要到达的地方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永远不会忘记自由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会为自由勉励自己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为自由奋斗不已。</a:t>
            </a:r>
            <a:endParaRPr lang="en-US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这里情感是激昂的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意志是坚定的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情绪是高涨的。</a:t>
            </a: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诵读时</a:t>
            </a:r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要激昂、坚定。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48194" y="209006"/>
            <a:ext cx="8994019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拿破仑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拿破仑曾把法国资产阶级革命思想引入俄国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激起俄国代年青知识分子反抗沙皇专制暴政的革命热情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推进了俄国和整个欧洲反对封建统治的民主主义运动的发展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所以普希金在《拿破仑》一诗的最后称“他为俄罗斯人民指出了崇高的使命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给世界以永恒的自由”一句话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在普希金看来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拿破仑是一面张扬着自由主义精神的旗帜。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          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拜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伦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拜伦是英国历史上的浪漫主义诗人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《再别康桥》中涉及到的康河其上游即名拜伦潭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可见拜伦已成为英国人心目中的英雄。拜伦思想的核心有两个词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“自由和正义”。他有两句名言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“我可以独自兀立于人间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但绝不把我自由的思想换取一座王位”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“啊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自由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你在牢狱里才最为灿烂”。表达了对自由的深刻理解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意思是只有失去自由才能倍感自由的可责。拜伦不仅歌唱自由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而且还身体力行地投入到为争取自由而斗争的战争中去。最后病死在战争的前线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为自由而献身。拜伦的精神是自由主义精神。</a:t>
            </a:r>
          </a:p>
          <a:p>
            <a:endParaRPr lang="zh-CN" altLang="zh-CN" sz="28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576493" y="1102578"/>
            <a:ext cx="694049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诗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歌追怀了拿破仑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 作者用哪些语言描写他们并透露了作者对他们怎祥的评价？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“峭岩”、“光苿的坟墓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、“威严的回忆”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礼赞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“沉浸在寒冷的睡梦”、“长眠在苦难中”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同情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也是赞美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  <a:p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518616" y="31389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  <a:endParaRPr lang="zh-CN" altLang="en-US" sz="3200" b="1"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46411" y="2192530"/>
            <a:ext cx="758815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dirty="0" smtClean="0"/>
              <a:t> 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了解作者及创作特点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把握本诗的写作背景。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2.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理清诗歌结构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 理解大海的象征意义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领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悟诗歌主旨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3.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深入领悟诗人通过对大海的热爱和赞颂所表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达的情感。</a:t>
            </a:r>
          </a:p>
          <a:p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074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171296" y="2347415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诗歌追怀了拜伦，作者用哪些语言描写他们并透露了作者对他们怎祥的评价？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“风暴的喧响”、“天才”、“思想上的另一位君王”、“为自由之神所悲泣着的歌者”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作者将大海与拜伦联系起来。</a:t>
            </a:r>
            <a:endParaRPr lang="en-US" altLang="zh-CN" sz="24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“你的形象反映在他的身上”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“他是用你的精神望造成长”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“你的精神”即为自由奔放。“正像你一样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他威严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深远而阴沉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他像你一样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什么都不能使他屈服投降。”</a:t>
            </a:r>
            <a:r>
              <a:rPr lang="zh-CN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至此</a:t>
            </a:r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大海与拜伦融为体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作者对大海的渴望即是对自由的渴望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对大海的礼赞即是对自由的礼赞。</a:t>
            </a:r>
          </a:p>
          <a:p>
            <a:endParaRPr lang="zh-CN" altLang="zh-CN" sz="28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普希金笔下的大海有什么特征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具有什么象征意义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特征：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大海是“自由”“翻滚起伏”“闪烁壮观”“幽静”“深沉”“有力”“倔强”的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同时也是“沉郁”“喑哑”“任性”“喜怒无常”的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它壮阔雄浑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有广阔的胸怀、惊人的威力、壮丽的景色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它具有无穷的力量和魅力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它可以自由地展示自己性格中的任何一面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象征意义：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是自由精神的象征。诗歌的第一句“再见吧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自由的元素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”即提示了这种象征意义。大海可以自由地展示自己性格中的任何一面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这正体现了大海的自由精神。</a:t>
            </a: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79715" y="1328955"/>
            <a:ext cx="796834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   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主题归纳</a:t>
            </a:r>
            <a:endParaRPr kumimoji="0" 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这首诗以大海作为自由精神的象征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赞美了自由奔放的大表达了诗人与大海相通的自由精神。诗人借大海自由奔放的壮美形象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生发联想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尽情抒怀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表达了渴求自由的愿望。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0445" y="729759"/>
            <a:ext cx="9287691" cy="42780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当堂练习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《致大海》中的诗句含义丰富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欣赏品味下面两个片段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分析诗歌的意蕴。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他去了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使自由在悲泣中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!/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他把自己的桂冠留给世上。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喧腾吧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为险恶的天时而汹涌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噢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大海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他曾经为你歌唱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                                                   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                                                   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                                                   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5131" y="3271189"/>
            <a:ext cx="893499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这里的“他”指拜伦。他虽已离开人世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但他的“桂冠”诗人作品与精神却永远留在人们的心中。诗人充满激情地呼告大海“喧腾吧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为险恶的天时而汹涌”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为伟大的诗人而歌唱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!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诗人在这里缅怀拜伦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赞美拜伦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正是赞美为自由而献身的崇高精神。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5759" y="699499"/>
            <a:ext cx="9287691" cy="24314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当堂练习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《致大海》中的诗句含义丰富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欣赏品味下面两个片段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分析诗歌的意蕴。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心里充满了你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我将要把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你的山岩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你的海湾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你的光和影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你的浪花的喋喋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带到森林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带到寂静的荒原。</a:t>
            </a: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</a:t>
            </a:r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4947" y="3323439"/>
            <a:ext cx="8948059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我“心里充满了你”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这里的“你”就是争取自由的崇高理想。诗人把这种理想以及山岩、海湾、光和影、浪花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带到“寂静的荒原”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—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第二次流放的地方。诗人的心灵由“大海”而得到彻底的净化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诗人的感情也由此得到了新的升华。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/>
          <p:cNvSpPr/>
          <p:nvPr>
            <p:custDataLst>
              <p:tags r:id="rId1"/>
            </p:custDataLst>
          </p:nvPr>
        </p:nvSpPr>
        <p:spPr>
          <a:xfrm>
            <a:off x="3037480" y="1441891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072047" y="1935983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18364" y="163774"/>
            <a:ext cx="11811339" cy="655766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52967" y="143272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156607" y="1399866"/>
            <a:ext cx="478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/>
              <a:t>目  </a:t>
            </a:r>
            <a:endParaRPr lang="en-US" altLang="zh-CN" sz="4800" b="1" smtClean="0"/>
          </a:p>
          <a:p>
            <a:r>
              <a:rPr lang="zh-CN" altLang="en-US" sz="4800" b="1" smtClean="0"/>
              <a:t>                   </a:t>
            </a:r>
            <a:endParaRPr lang="en-US" altLang="zh-CN" sz="4800" b="1" smtClean="0"/>
          </a:p>
          <a:p>
            <a:r>
              <a:rPr lang="zh-CN" altLang="en-US" sz="4800" b="1" smtClean="0"/>
              <a:t>录</a:t>
            </a: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323231" y="1484877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课前预习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5" name="流程图: 可选过程 14"/>
          <p:cNvSpPr/>
          <p:nvPr>
            <p:custDataLst>
              <p:tags r:id="rId8"/>
            </p:custDataLst>
          </p:nvPr>
        </p:nvSpPr>
        <p:spPr>
          <a:xfrm>
            <a:off x="3059837" y="3584137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3180644" y="3641351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品读探究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" name="流程图: 可选过程 17"/>
          <p:cNvSpPr/>
          <p:nvPr>
            <p:custDataLst>
              <p:tags r:id="rId10"/>
            </p:custDataLst>
          </p:nvPr>
        </p:nvSpPr>
        <p:spPr>
          <a:xfrm>
            <a:off x="5717178" y="694582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走进作者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" name="流程图: 可选过程 18"/>
          <p:cNvSpPr/>
          <p:nvPr>
            <p:custDataLst>
              <p:tags r:id="rId11"/>
            </p:custDataLst>
          </p:nvPr>
        </p:nvSpPr>
        <p:spPr>
          <a:xfrm>
            <a:off x="5813945" y="2524834"/>
            <a:ext cx="1525166" cy="34279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题目解说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流程图: 可选过程 20"/>
          <p:cNvSpPr/>
          <p:nvPr>
            <p:custDataLst>
              <p:tags r:id="rId12"/>
            </p:custDataLst>
          </p:nvPr>
        </p:nvSpPr>
        <p:spPr>
          <a:xfrm>
            <a:off x="5798479" y="3189196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初读感知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2" name="流程图: 可选过程 21"/>
          <p:cNvSpPr/>
          <p:nvPr>
            <p:custDataLst>
              <p:tags r:id="rId13"/>
            </p:custDataLst>
          </p:nvPr>
        </p:nvSpPr>
        <p:spPr>
          <a:xfrm>
            <a:off x="5813296" y="3974722"/>
            <a:ext cx="1529200" cy="58363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探究作者情感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5" name="流程图: 可选过程 24"/>
          <p:cNvSpPr/>
          <p:nvPr>
            <p:custDataLst>
              <p:tags r:id="rId14"/>
            </p:custDataLst>
          </p:nvPr>
        </p:nvSpPr>
        <p:spPr>
          <a:xfrm>
            <a:off x="5849302" y="5016959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课堂练习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6" name="流程图: 可选过程 25"/>
          <p:cNvSpPr/>
          <p:nvPr>
            <p:custDataLst>
              <p:tags r:id="rId15"/>
            </p:custDataLst>
          </p:nvPr>
        </p:nvSpPr>
        <p:spPr>
          <a:xfrm>
            <a:off x="5763062" y="1614894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写作背景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9" name="左大括号 28"/>
          <p:cNvSpPr/>
          <p:nvPr>
            <p:custDataLst>
              <p:tags r:id="rId16"/>
            </p:custDataLst>
          </p:nvPr>
        </p:nvSpPr>
        <p:spPr>
          <a:xfrm>
            <a:off x="5460859" y="724696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>
            <p:custDataLst>
              <p:tags r:id="rId17"/>
            </p:custDataLst>
          </p:nvPr>
        </p:nvSpPr>
        <p:spPr>
          <a:xfrm>
            <a:off x="5521819" y="3185322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1"/>
          <a:stretch>
            <a:fillRect/>
          </a:stretch>
        </p:blipFill>
        <p:spPr bwMode="auto">
          <a:xfrm>
            <a:off x="9171296" y="2347415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5" name="Rectangle 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71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初读感知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18366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作家作品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318569"/>
            <a:ext cx="780651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9270164" y="2497540"/>
            <a:ext cx="2712569" cy="4187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2" name="Rectangle 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6834" y="970300"/>
            <a:ext cx="7876903" cy="48936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普希金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(1799-1837),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俄国诗人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。俄国近代文学和批判现实主义文学的奠基者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被称为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“俄罗斯诗歌的太阳”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12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岁就从事抒情诗歌创作。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因创作了大量的政治诗而引起沙皇的惊恐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被流放南高加索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度过了四年的放逐生活。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1824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年又第二次被放逐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过上了幽禁的生活。这期间写下了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假如生活欺骗了你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这一诗歌成了许多青年人的座右铭。在沙俄政府的怀柔与高压两手统治下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于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1837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日逝世。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作品富有强烈的人民性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因而被称为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“俄罗斯生活百科全书”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。他一生共写抒情诗歌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800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多首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如著名的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自由颂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致恰达耶夫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叙事诗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青铜骑士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长篇小说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上尉的女儿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13901" y="1637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96788" y="1115664"/>
            <a:ext cx="700130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/>
              <a:t>                     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假如生活欺骗了你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普希金</a:t>
            </a:r>
            <a:endParaRPr lang="zh-CN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                                                                                                                                            </a:t>
            </a:r>
            <a:endParaRPr lang="zh-CN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假如生活欺骗了你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不要悲伤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也不要心急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忧郁的日子里需要镇静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相信吧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快乐日子将会来临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心儿永远向往着未来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现在却常是忧郁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一切都是瞬息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一切都将会过去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而那过去的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就会成为亲切的怀念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假如生活欺骗了你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不要忧郁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也不要愤慨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不顺心的时候暂且容忍：相信吧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快乐日子就会到来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我们的心永远向前憧憬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尽管活在阴沉的现在：一切都是暂时的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转瞬即逝的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而逝去的将变为可爱</a:t>
            </a:r>
          </a:p>
          <a:p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357351" y="232012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214651" y="1183903"/>
            <a:ext cx="74380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《致大海》写于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1824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年。</a:t>
            </a:r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1820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在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自由颂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中显示对专制的仇恨和对自由的追求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你专制独裁的暴君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/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我憎恨你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憎恨你的宝座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/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我以我严峻和欢乐的眼光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/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盾看待你的覆灭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你儿孙的灭亡。由此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被流放南高加索。度过了四年的放逐生活。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1824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年又第二次被放逐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临别前夕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诗人登上高加索海边的岩石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面对波涛汹涌的大海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想起自己坎坷的经历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想起与大海有关的英雄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不禁思绪起伏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写下了这首诗篇。</a:t>
            </a: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357351" y="232012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96788" y="1115664"/>
            <a:ext cx="700130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/>
              <a:t>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《致大海》是一首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政治抒情诗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表达了诗人反抗暴政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反对独裁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追求光明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讴歌自由的思想感情。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向对方表示情意。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致大海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即向大海表示情意。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诗人以大海为知音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以自由为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主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旨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以倾诉为形式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多角度多侧面描绘自己追求自由的心路历程。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13901" y="1637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613360" y="868250"/>
            <a:ext cx="700130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、视频朗读。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请同学注意正音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节奏及感情基调把握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、本诗是一首抒情诗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作者来到大海边与大海告别。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请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找出作者与大海告别的部分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两节与最后两小节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“再见吧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大海”的两次出现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13901" y="1637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952994" y="0"/>
            <a:ext cx="67185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3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、依照提示补全空缺的内容。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1--2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节写诗人向大海告别，表达了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3-7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节表达了因自身的不自由而感到的悲伤痛苦；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8-13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写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14-15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节表明了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2916257" y="205561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对大海的热爱之情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3909916" y="3564374"/>
            <a:ext cx="5686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缅怀英雄拿破仑和伟大的诗人拜伦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5234970" y="440257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永久怀念大海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15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2585</Words>
  <Application>Microsoft Office PowerPoint</Application>
  <PresentationFormat>自定义</PresentationFormat>
  <Paragraphs>226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2020-12-04T16:01:21Z</cp:lastPrinted>
  <dcterms:created xsi:type="dcterms:W3CDTF">2020-12-04T16:01:21Z</dcterms:created>
  <dcterms:modified xsi:type="dcterms:W3CDTF">2020-12-16T05:26:48Z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