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57" r:id="rId5"/>
    <p:sldId id="350" r:id="rId6"/>
    <p:sldId id="273" r:id="rId7"/>
    <p:sldId id="259" r:id="rId8"/>
    <p:sldId id="351" r:id="rId9"/>
    <p:sldId id="352" r:id="rId10"/>
    <p:sldId id="353" r:id="rId11"/>
    <p:sldId id="354" r:id="rId12"/>
    <p:sldId id="361" r:id="rId13"/>
    <p:sldId id="335" r:id="rId14"/>
    <p:sldId id="288" r:id="rId15"/>
    <p:sldId id="337" r:id="rId16"/>
    <p:sldId id="336" r:id="rId17"/>
    <p:sldId id="338" r:id="rId18"/>
    <p:sldId id="355" r:id="rId19"/>
    <p:sldId id="362" r:id="rId20"/>
    <p:sldId id="442" r:id="rId21"/>
    <p:sldId id="447" r:id="rId22"/>
    <p:sldId id="446" r:id="rId23"/>
    <p:sldId id="400" r:id="rId24"/>
    <p:sldId id="399" r:id="rId25"/>
    <p:sldId id="398" r:id="rId26"/>
    <p:sldId id="397" r:id="rId27"/>
    <p:sldId id="363" r:id="rId28"/>
    <p:sldId id="364" r:id="rId29"/>
    <p:sldId id="365" r:id="rId30"/>
    <p:sldId id="366" r:id="rId31"/>
    <p:sldId id="367" r:id="rId32"/>
    <p:sldId id="369" r:id="rId33"/>
    <p:sldId id="368" r:id="rId34"/>
    <p:sldId id="370" r:id="rId35"/>
    <p:sldId id="371" r:id="rId36"/>
    <p:sldId id="372" r:id="rId37"/>
    <p:sldId id="373" r:id="rId38"/>
    <p:sldId id="374" r:id="rId39"/>
    <p:sldId id="375" r:id="rId40"/>
    <p:sldId id="376" r:id="rId41"/>
    <p:sldId id="379" r:id="rId42"/>
    <p:sldId id="380" r:id="rId43"/>
    <p:sldId id="381" r:id="rId44"/>
    <p:sldId id="382" r:id="rId45"/>
    <p:sldId id="383" r:id="rId46"/>
    <p:sldId id="384" r:id="rId47"/>
    <p:sldId id="385" r:id="rId48"/>
    <p:sldId id="386" r:id="rId49"/>
    <p:sldId id="444"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222A"/>
    <a:srgbClr val="EE1C39"/>
    <a:srgbClr val="00B0F1"/>
    <a:srgbClr val="D9112E"/>
    <a:srgbClr val="202833"/>
    <a:srgbClr val="FAAA21"/>
    <a:srgbClr val="F17822"/>
    <a:srgbClr val="006DC0"/>
    <a:srgbClr val="0B0D0F"/>
    <a:srgbClr val="EF6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653" autoAdjust="0"/>
    <p:restoredTop sz="94660"/>
  </p:normalViewPr>
  <p:slideViewPr>
    <p:cSldViewPr snapToGrid="0" showGuides="1">
      <p:cViewPr>
        <p:scale>
          <a:sx n="60" d="100"/>
          <a:sy n="60" d="100"/>
        </p:scale>
        <p:origin x="-1362" y="-204"/>
      </p:cViewPr>
      <p:guideLst>
        <p:guide orient="horz" pos="2160"/>
        <p:guide pos="3840"/>
      </p:guideLst>
    </p:cSldViewPr>
  </p:slideViewPr>
  <p:notesTextViewPr>
    <p:cViewPr>
      <p:scale>
        <a:sx n="1" d="1"/>
        <a:sy n="1" d="1"/>
      </p:scale>
      <p:origin x="0" y="0"/>
    </p:cViewPr>
  </p:notesTextViewPr>
  <p:sorterViewPr>
    <p:cViewPr>
      <p:scale>
        <a:sx n="66" d="100"/>
        <a:sy n="66" d="100"/>
      </p:scale>
      <p:origin x="0" y="5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591D162-5CE8-46AE-8329-82B7EA1D14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themeOverride" Target="../theme/themeOverride4.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jpe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hemeOverride" Target="../theme/themeOverride5.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microsoft.com/office/2007/relationships/hdphoto" Target="../media/image2.wdp"/><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672570" y="3033249"/>
            <a:ext cx="10972801" cy="1938992"/>
          </a:xfrm>
          <a:prstGeom prst="rect">
            <a:avLst/>
          </a:prstGeom>
          <a:noFill/>
        </p:spPr>
        <p:txBody>
          <a:bodyPr wrap="square" rtlCol="0">
            <a:spAutoFit/>
          </a:bodyPr>
          <a:lstStyle/>
          <a:p>
            <a:pPr algn="ctr"/>
            <a:r>
              <a:rPr lang="zh-CN" altLang="en-US" sz="6000" b="1" dirty="0" smtClean="0">
                <a:solidFill>
                  <a:schemeClr val="bg1"/>
                </a:solidFill>
                <a:latin typeface="Roboto" pitchFamily="2" charset="0"/>
              </a:rPr>
              <a:t>议论文写作</a:t>
            </a:r>
            <a:endParaRPr lang="en-US" altLang="zh-CN" sz="6000" b="1" dirty="0" smtClean="0">
              <a:solidFill>
                <a:schemeClr val="bg1"/>
              </a:solidFill>
              <a:latin typeface="Roboto" pitchFamily="2" charset="0"/>
            </a:endParaRPr>
          </a:p>
          <a:p>
            <a:pPr algn="ctr"/>
            <a:r>
              <a:rPr lang="en-US" altLang="zh-CN" sz="6000" b="1" dirty="0" smtClean="0">
                <a:solidFill>
                  <a:schemeClr val="bg1"/>
                </a:solidFill>
                <a:latin typeface="Roboto" pitchFamily="2" charset="0"/>
              </a:rPr>
              <a:t>——</a:t>
            </a:r>
            <a:r>
              <a:rPr lang="zh-CN" altLang="en-US" sz="6000" b="1" dirty="0" smtClean="0">
                <a:solidFill>
                  <a:schemeClr val="bg1"/>
                </a:solidFill>
                <a:latin typeface="Roboto" pitchFamily="2" charset="0"/>
              </a:rPr>
              <a:t>开头</a:t>
            </a:r>
            <a:endParaRPr lang="zh-CN" altLang="en-US" sz="6000" b="1" dirty="0">
              <a:solidFill>
                <a:schemeClr val="bg1"/>
              </a:solidFill>
              <a:latin typeface="Roboto" pitchFamily="2" charset="0"/>
            </a:endParaRPr>
          </a:p>
        </p:txBody>
      </p:sp>
      <p:grpSp>
        <p:nvGrpSpPr>
          <p:cNvPr id="43" name="组合 42"/>
          <p:cNvGrpSpPr/>
          <p:nvPr/>
        </p:nvGrpSpPr>
        <p:grpSpPr>
          <a:xfrm>
            <a:off x="5322454" y="1080931"/>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8"/>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47"/>
          <p:cNvSpPr txBox="1"/>
          <p:nvPr/>
        </p:nvSpPr>
        <p:spPr>
          <a:xfrm>
            <a:off x="5305972" y="5897461"/>
            <a:ext cx="6596994" cy="521970"/>
          </a:xfrm>
          <a:prstGeom prst="rect">
            <a:avLst/>
          </a:prstGeom>
          <a:noFill/>
        </p:spPr>
        <p:txBody>
          <a:bodyPr wrap="square" rtlCol="0">
            <a:spAutoFit/>
          </a:bodyPr>
          <a:lstStyle/>
          <a:p>
            <a:pPr algn="ctr"/>
            <a:r>
              <a:rPr lang="zh-CN" altLang="en-US" sz="2800" b="1" dirty="0" smtClean="0">
                <a:solidFill>
                  <a:schemeClr val="bg1">
                    <a:lumMod val="95000"/>
                  </a:schemeClr>
                </a:solidFill>
                <a:latin typeface="Open Sans Light" panose="020B0306030504020204" pitchFamily="34" charset="0"/>
                <a:cs typeface="Open Sans Light" panose="020B0306030504020204" pitchFamily="34" charset="0"/>
              </a:rPr>
              <a:t>    金华市方格外国语    </a:t>
            </a:r>
            <a:r>
              <a:rPr lang="en-US" altLang="zh-CN" sz="2800" b="1" dirty="0" smtClean="0">
                <a:solidFill>
                  <a:schemeClr val="bg1">
                    <a:lumMod val="95000"/>
                  </a:schemeClr>
                </a:solidFill>
                <a:latin typeface="Open Sans Light" panose="020B0306030504020204" pitchFamily="34" charset="0"/>
                <a:cs typeface="Open Sans Light" panose="020B0306030504020204" pitchFamily="34" charset="0"/>
              </a:rPr>
              <a:t>2020.02.12</a:t>
            </a:r>
            <a:endParaRPr lang="zh-CN" altLang="en-US" sz="2800" b="1" dirty="0">
              <a:solidFill>
                <a:schemeClr val="bg1">
                  <a:lumMod val="95000"/>
                </a:schemeClr>
              </a:solidFill>
              <a:latin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0" y="1236836"/>
            <a:ext cx="12211051" cy="4446739"/>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2"/>
            <a:ext cx="1957261" cy="675969"/>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800" b="1" dirty="0" smtClean="0"/>
                  <a:t>例</a:t>
                </a:r>
                <a:r>
                  <a:rPr lang="en-US" altLang="zh-CN" sz="2800" b="1" dirty="0" smtClean="0"/>
                  <a:t>3</a:t>
                </a:r>
                <a:endParaRPr lang="zh-CN" altLang="en-US" sz="2800" b="1" dirty="0"/>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5" name="矩形 14"/>
          <p:cNvSpPr/>
          <p:nvPr/>
        </p:nvSpPr>
        <p:spPr>
          <a:xfrm>
            <a:off x="1828800" y="1252602"/>
            <a:ext cx="8749862" cy="4446740"/>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t>加入关联词</a:t>
            </a:r>
            <a:endParaRPr lang="zh-CN" altLang="en-US" sz="6000" b="1" dirty="0"/>
          </a:p>
        </p:txBody>
      </p:sp>
      <p:sp>
        <p:nvSpPr>
          <p:cNvPr id="20" name="矩形 19"/>
          <p:cNvSpPr/>
          <p:nvPr/>
        </p:nvSpPr>
        <p:spPr>
          <a:xfrm>
            <a:off x="3607496" y="1404630"/>
            <a:ext cx="5586608" cy="523220"/>
          </a:xfrm>
          <a:prstGeom prst="rect">
            <a:avLst/>
          </a:prstGeom>
        </p:spPr>
        <p:txBody>
          <a:bodyPr wrap="square">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30</a:t>
            </a:r>
            <a:r>
              <a:rPr lang="zh-CN" altLang="en-US" sz="4000" dirty="0" smtClean="0">
                <a:latin typeface="Roboto" pitchFamily="2" charset="0"/>
                <a:ea typeface="Roboto" pitchFamily="2" charset="0"/>
              </a:rPr>
              <a:t>句式</a:t>
            </a:r>
            <a:endParaRPr lang="zh-CN" altLang="en-US" sz="4000" dirty="0">
              <a:latin typeface="Roboto" pitchFamily="2" charset="0"/>
            </a:endParaRPr>
          </a:p>
        </p:txBody>
      </p:sp>
      <p:grpSp>
        <p:nvGrpSpPr>
          <p:cNvPr id="22" name="组合 21"/>
          <p:cNvGrpSpPr/>
          <p:nvPr/>
        </p:nvGrpSpPr>
        <p:grpSpPr>
          <a:xfrm>
            <a:off x="468569" y="119308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9023" y="1724800"/>
            <a:ext cx="5353360" cy="1815882"/>
          </a:xfrm>
          <a:prstGeom prst="rect">
            <a:avLst/>
          </a:prstGeom>
        </p:spPr>
        <p:txBody>
          <a:bodyPr wrap="square">
            <a:spAutoFit/>
          </a:bodyPr>
          <a:lstStyle/>
          <a:p>
            <a:r>
              <a:rPr lang="zh-CN" altLang="zh-CN" sz="2800" dirty="0"/>
              <a:t>所有的故事都在诠释着今天，所有的历史都在当下发言。往事并不如烟，人心并不健忘，历史也不是任人打扮的小姑娘。</a:t>
            </a:r>
            <a:endParaRPr lang="zh-CN" altLang="zh-CN" sz="2800" dirty="0"/>
          </a:p>
        </p:txBody>
      </p:sp>
      <p:grpSp>
        <p:nvGrpSpPr>
          <p:cNvPr id="24" name="组合 23"/>
          <p:cNvGrpSpPr/>
          <p:nvPr/>
        </p:nvGrpSpPr>
        <p:grpSpPr>
          <a:xfrm>
            <a:off x="436861" y="3566943"/>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563656" y="3828553"/>
            <a:ext cx="4944094" cy="2677656"/>
          </a:xfrm>
          <a:prstGeom prst="rect">
            <a:avLst/>
          </a:prstGeom>
        </p:spPr>
        <p:txBody>
          <a:bodyPr wrap="square">
            <a:spAutoFit/>
          </a:bodyPr>
          <a:lstStyle/>
          <a:p>
            <a:r>
              <a:rPr lang="zh-CN" altLang="zh-CN" sz="2800" dirty="0" smtClean="0"/>
              <a:t>所</a:t>
            </a:r>
            <a:r>
              <a:rPr lang="zh-CN" altLang="zh-CN" sz="2800" dirty="0"/>
              <a:t>有的智慧都来自思考历练，所有的尊严都来自人格风范，所有的幸福都来自淡定的心态和匆匆的步履。</a:t>
            </a:r>
            <a:endParaRPr lang="zh-CN" altLang="zh-CN" sz="2800" dirty="0"/>
          </a:p>
          <a:p>
            <a:r>
              <a:rPr lang="en-US" altLang="zh-CN" sz="2800" dirty="0"/>
              <a:t>        </a:t>
            </a:r>
            <a:r>
              <a:rPr lang="zh-CN" altLang="zh-CN" sz="2800" dirty="0"/>
              <a:t>所有的人都是平等的，使人不同的不是出身而是德行。</a:t>
            </a:r>
            <a:endParaRPr lang="zh-CN" altLang="zh-CN" sz="2800" dirty="0"/>
          </a:p>
        </p:txBody>
      </p:sp>
      <p:sp>
        <p:nvSpPr>
          <p:cNvPr id="2" name="矩形 1"/>
          <p:cNvSpPr/>
          <p:nvPr/>
        </p:nvSpPr>
        <p:spPr>
          <a:xfrm>
            <a:off x="985710" y="1193084"/>
            <a:ext cx="1845377" cy="523220"/>
          </a:xfrm>
          <a:prstGeom prst="rect">
            <a:avLst/>
          </a:prstGeom>
        </p:spPr>
        <p:txBody>
          <a:bodyPr wrap="none">
            <a:spAutoFit/>
          </a:bodyPr>
          <a:lstStyle/>
          <a:p>
            <a:r>
              <a:rPr lang="zh-CN" altLang="zh-CN" sz="2800" dirty="0">
                <a:solidFill>
                  <a:srgbClr val="EE1C39"/>
                </a:solidFill>
              </a:rPr>
              <a:t>所有的……</a:t>
            </a:r>
            <a:endParaRPr lang="zh-CN" altLang="en-US" sz="2800" dirty="0">
              <a:solidFill>
                <a:srgbClr val="EE1C39"/>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30</a:t>
            </a:r>
            <a:r>
              <a:rPr lang="zh-CN" altLang="en-US" sz="4000" dirty="0" smtClean="0">
                <a:latin typeface="Roboto" pitchFamily="2" charset="0"/>
                <a:ea typeface="Roboto" pitchFamily="2" charset="0"/>
              </a:rPr>
              <a:t>句式</a:t>
            </a:r>
            <a:endParaRPr lang="zh-CN" altLang="en-US" sz="4000" dirty="0">
              <a:latin typeface="Roboto" pitchFamily="2" charset="0"/>
            </a:endParaRPr>
          </a:p>
        </p:txBody>
      </p:sp>
      <p:grpSp>
        <p:nvGrpSpPr>
          <p:cNvPr id="22" name="组合 21"/>
          <p:cNvGrpSpPr/>
          <p:nvPr/>
        </p:nvGrpSpPr>
        <p:grpSpPr>
          <a:xfrm>
            <a:off x="468569" y="119308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9023" y="1724800"/>
            <a:ext cx="5353360" cy="1643527"/>
          </a:xfrm>
          <a:prstGeom prst="rect">
            <a:avLst/>
          </a:prstGeom>
        </p:spPr>
        <p:txBody>
          <a:bodyPr wrap="square">
            <a:spAutoFit/>
          </a:bodyPr>
          <a:lstStyle/>
          <a:p>
            <a:pPr>
              <a:lnSpc>
                <a:spcPct val="120000"/>
              </a:lnSpc>
            </a:pPr>
            <a:r>
              <a:rPr lang="zh-CN" altLang="en-US" sz="2800" b="1" dirty="0" smtClean="0"/>
              <a:t>不</a:t>
            </a:r>
            <a:r>
              <a:rPr lang="zh-CN" altLang="zh-CN" sz="2800" b="1" dirty="0" smtClean="0"/>
              <a:t>求</a:t>
            </a:r>
            <a:r>
              <a:rPr lang="zh-CN" altLang="zh-CN" sz="2800" b="1" dirty="0"/>
              <a:t>轰动效应</a:t>
            </a:r>
            <a:r>
              <a:rPr lang="en-US" altLang="zh-CN" sz="2800" b="1" dirty="0"/>
              <a:t>,</a:t>
            </a:r>
            <a:r>
              <a:rPr lang="zh-CN" altLang="zh-CN" sz="2800" b="1" dirty="0"/>
              <a:t>但求经世致用</a:t>
            </a:r>
            <a:r>
              <a:rPr lang="en-US" altLang="zh-CN" sz="2800" b="1" dirty="0"/>
              <a:t>;</a:t>
            </a:r>
            <a:r>
              <a:rPr lang="zh-CN" altLang="zh-CN" sz="2800" b="1" dirty="0"/>
              <a:t>不求辉煌卓越</a:t>
            </a:r>
            <a:r>
              <a:rPr lang="en-US" altLang="zh-CN" sz="2800" b="1" dirty="0"/>
              <a:t>,</a:t>
            </a:r>
            <a:r>
              <a:rPr lang="zh-CN" altLang="zh-CN" sz="2800" b="1" dirty="0"/>
              <a:t>但求从容淡定</a:t>
            </a:r>
            <a:r>
              <a:rPr lang="en-US" altLang="zh-CN" sz="2800" b="1" dirty="0"/>
              <a:t>;</a:t>
            </a:r>
            <a:r>
              <a:rPr lang="zh-CN" altLang="zh-CN" sz="2800" b="1" dirty="0"/>
              <a:t>不求如日中天</a:t>
            </a:r>
            <a:r>
              <a:rPr lang="en-US" altLang="zh-CN" sz="2800" b="1" dirty="0"/>
              <a:t>,</a:t>
            </a:r>
            <a:r>
              <a:rPr lang="zh-CN" altLang="zh-CN" sz="2800" b="1" dirty="0"/>
              <a:t>但求月白风清。</a:t>
            </a:r>
            <a:endParaRPr lang="zh-CN" altLang="en-US" sz="2800" b="1" dirty="0"/>
          </a:p>
        </p:txBody>
      </p:sp>
      <p:grpSp>
        <p:nvGrpSpPr>
          <p:cNvPr id="24" name="组合 23"/>
          <p:cNvGrpSpPr/>
          <p:nvPr/>
        </p:nvGrpSpPr>
        <p:grpSpPr>
          <a:xfrm>
            <a:off x="468569" y="3556976"/>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6835" y="4188539"/>
            <a:ext cx="4944094" cy="2246769"/>
          </a:xfrm>
          <a:prstGeom prst="rect">
            <a:avLst/>
          </a:prstGeom>
        </p:spPr>
        <p:txBody>
          <a:bodyPr wrap="square">
            <a:spAutoFit/>
          </a:bodyPr>
          <a:lstStyle/>
          <a:p>
            <a:r>
              <a:rPr lang="zh-CN" altLang="zh-CN" sz="2800" b="1" dirty="0"/>
              <a:t>不是大地归属心灵</a:t>
            </a:r>
            <a:r>
              <a:rPr lang="en-US" altLang="zh-CN" sz="2800" b="1" dirty="0"/>
              <a:t>,</a:t>
            </a:r>
            <a:r>
              <a:rPr lang="zh-CN" altLang="zh-CN" sz="2800" b="1" dirty="0"/>
              <a:t>而是心灵归属大地。因为我们都是地之子，厚德载物的大地是我们茁壮成长和诗意栖居的家园，是我们精神和情感的港湾。</a:t>
            </a:r>
            <a:endParaRPr lang="zh-CN" altLang="zh-CN" sz="2800" b="1" dirty="0"/>
          </a:p>
        </p:txBody>
      </p:sp>
      <p:sp>
        <p:nvSpPr>
          <p:cNvPr id="2" name="矩形 1"/>
          <p:cNvSpPr/>
          <p:nvPr/>
        </p:nvSpPr>
        <p:spPr>
          <a:xfrm>
            <a:off x="985710" y="1193084"/>
            <a:ext cx="2874505" cy="523220"/>
          </a:xfrm>
          <a:prstGeom prst="rect">
            <a:avLst/>
          </a:prstGeom>
        </p:spPr>
        <p:txBody>
          <a:bodyPr wrap="none">
            <a:spAutoFit/>
          </a:bodyPr>
          <a:lstStyle/>
          <a:p>
            <a:r>
              <a:rPr lang="zh-CN" altLang="zh-CN" sz="2800" dirty="0">
                <a:solidFill>
                  <a:srgbClr val="EE1C39"/>
                </a:solidFill>
              </a:rPr>
              <a:t>不求……但求……</a:t>
            </a:r>
            <a:r>
              <a:rPr lang="en-US" altLang="zh-CN" sz="2800" dirty="0">
                <a:solidFill>
                  <a:srgbClr val="EE1C39"/>
                </a:solidFill>
              </a:rPr>
              <a:t>:</a:t>
            </a:r>
            <a:endParaRPr lang="zh-CN" altLang="en-US" sz="2800" dirty="0">
              <a:solidFill>
                <a:srgbClr val="EE1C39"/>
              </a:solidFill>
            </a:endParaRPr>
          </a:p>
        </p:txBody>
      </p:sp>
      <p:sp>
        <p:nvSpPr>
          <p:cNvPr id="3" name="矩形 2"/>
          <p:cNvSpPr/>
          <p:nvPr/>
        </p:nvSpPr>
        <p:spPr>
          <a:xfrm>
            <a:off x="985708" y="3556976"/>
            <a:ext cx="2787943" cy="523220"/>
          </a:xfrm>
          <a:prstGeom prst="rect">
            <a:avLst/>
          </a:prstGeom>
        </p:spPr>
        <p:txBody>
          <a:bodyPr wrap="none">
            <a:spAutoFit/>
          </a:bodyPr>
          <a:lstStyle/>
          <a:p>
            <a:r>
              <a:rPr lang="zh-CN" altLang="zh-CN" sz="2800" dirty="0">
                <a:solidFill>
                  <a:srgbClr val="EE1C39"/>
                </a:solidFill>
              </a:rPr>
              <a:t>不是……而是……</a:t>
            </a:r>
            <a:endParaRPr lang="zh-CN" altLang="en-US" sz="2800" dirty="0">
              <a:solidFill>
                <a:srgbClr val="EE1C39"/>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30</a:t>
            </a:r>
            <a:r>
              <a:rPr lang="zh-CN" altLang="en-US" sz="4000" dirty="0" smtClean="0">
                <a:latin typeface="Roboto" pitchFamily="2" charset="0"/>
                <a:ea typeface="Roboto" pitchFamily="2" charset="0"/>
              </a:rPr>
              <a:t>句式</a:t>
            </a:r>
            <a:endParaRPr lang="zh-CN" altLang="en-US" sz="4000" dirty="0">
              <a:latin typeface="Roboto" pitchFamily="2" charset="0"/>
            </a:endParaRPr>
          </a:p>
        </p:txBody>
      </p:sp>
      <p:grpSp>
        <p:nvGrpSpPr>
          <p:cNvPr id="22" name="组合 21"/>
          <p:cNvGrpSpPr/>
          <p:nvPr/>
        </p:nvGrpSpPr>
        <p:grpSpPr>
          <a:xfrm>
            <a:off x="468569" y="119308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9023" y="1724800"/>
            <a:ext cx="5353360" cy="1815882"/>
          </a:xfrm>
          <a:prstGeom prst="rect">
            <a:avLst/>
          </a:prstGeom>
        </p:spPr>
        <p:txBody>
          <a:bodyPr wrap="square">
            <a:spAutoFit/>
          </a:bodyPr>
          <a:lstStyle/>
          <a:p>
            <a:r>
              <a:rPr lang="zh-CN" altLang="zh-CN" sz="2800" b="1" dirty="0"/>
              <a:t>我们需要自尊，不需要廉价的怜悯；我们需要理性，不需要盲目的激情；我们需要信念，不需要混沌和懵懂。</a:t>
            </a:r>
            <a:endParaRPr lang="zh-CN" altLang="zh-CN" sz="2800" b="1" dirty="0"/>
          </a:p>
        </p:txBody>
      </p:sp>
      <p:grpSp>
        <p:nvGrpSpPr>
          <p:cNvPr id="24" name="组合 23"/>
          <p:cNvGrpSpPr/>
          <p:nvPr/>
        </p:nvGrpSpPr>
        <p:grpSpPr>
          <a:xfrm>
            <a:off x="468569" y="3556976"/>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6835" y="4188539"/>
            <a:ext cx="4944094" cy="1815882"/>
          </a:xfrm>
          <a:prstGeom prst="rect">
            <a:avLst/>
          </a:prstGeom>
        </p:spPr>
        <p:txBody>
          <a:bodyPr wrap="square">
            <a:spAutoFit/>
          </a:bodyPr>
          <a:lstStyle/>
          <a:p>
            <a:r>
              <a:rPr lang="zh-CN" altLang="zh-CN" sz="2800" b="1" dirty="0"/>
              <a:t>要看到民生是国计的起点和终点，民富是国强的保障和支撑。但更要看到，民生深处是民权，没有民权就没有民生。</a:t>
            </a:r>
            <a:endParaRPr lang="zh-CN" altLang="zh-CN" sz="2800" b="1" dirty="0"/>
          </a:p>
        </p:txBody>
      </p:sp>
      <p:sp>
        <p:nvSpPr>
          <p:cNvPr id="2" name="矩形 1"/>
          <p:cNvSpPr/>
          <p:nvPr/>
        </p:nvSpPr>
        <p:spPr>
          <a:xfrm>
            <a:off x="985710" y="1193084"/>
            <a:ext cx="3147015" cy="523220"/>
          </a:xfrm>
          <a:prstGeom prst="rect">
            <a:avLst/>
          </a:prstGeom>
        </p:spPr>
        <p:txBody>
          <a:bodyPr wrap="none">
            <a:spAutoFit/>
          </a:bodyPr>
          <a:lstStyle/>
          <a:p>
            <a:r>
              <a:rPr lang="zh-CN" altLang="zh-CN" sz="2800" dirty="0">
                <a:solidFill>
                  <a:srgbClr val="EE1C39"/>
                </a:solidFill>
              </a:rPr>
              <a:t>需要……不需要……</a:t>
            </a:r>
            <a:endParaRPr lang="zh-CN" altLang="en-US" sz="2800" dirty="0">
              <a:solidFill>
                <a:srgbClr val="EE1C39"/>
              </a:solidFill>
            </a:endParaRPr>
          </a:p>
        </p:txBody>
      </p:sp>
      <p:sp>
        <p:nvSpPr>
          <p:cNvPr id="3" name="矩形 2"/>
          <p:cNvSpPr/>
          <p:nvPr/>
        </p:nvSpPr>
        <p:spPr>
          <a:xfrm>
            <a:off x="985708" y="3556976"/>
            <a:ext cx="3865161" cy="523220"/>
          </a:xfrm>
          <a:prstGeom prst="rect">
            <a:avLst/>
          </a:prstGeom>
        </p:spPr>
        <p:txBody>
          <a:bodyPr wrap="none">
            <a:spAutoFit/>
          </a:bodyPr>
          <a:lstStyle/>
          <a:p>
            <a:r>
              <a:rPr lang="zh-CN" altLang="zh-CN" sz="2800" dirty="0">
                <a:solidFill>
                  <a:srgbClr val="EE1C39"/>
                </a:solidFill>
              </a:rPr>
              <a:t>要看到……更要看到……</a:t>
            </a:r>
            <a:endParaRPr lang="zh-CN" altLang="en-US" sz="2800" dirty="0">
              <a:solidFill>
                <a:srgbClr val="EE1C39"/>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30</a:t>
            </a:r>
            <a:r>
              <a:rPr lang="zh-CN" altLang="en-US" sz="4000" dirty="0" smtClean="0">
                <a:latin typeface="Roboto" pitchFamily="2" charset="0"/>
                <a:ea typeface="Roboto" pitchFamily="2" charset="0"/>
              </a:rPr>
              <a:t>句式</a:t>
            </a:r>
            <a:endParaRPr lang="zh-CN" altLang="en-US" sz="4000" dirty="0">
              <a:latin typeface="Roboto" pitchFamily="2" charset="0"/>
            </a:endParaRPr>
          </a:p>
        </p:txBody>
      </p:sp>
      <p:grpSp>
        <p:nvGrpSpPr>
          <p:cNvPr id="22" name="组合 21"/>
          <p:cNvGrpSpPr/>
          <p:nvPr/>
        </p:nvGrpSpPr>
        <p:grpSpPr>
          <a:xfrm>
            <a:off x="468569" y="119308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9023" y="1724800"/>
            <a:ext cx="5353360" cy="2308324"/>
          </a:xfrm>
          <a:prstGeom prst="rect">
            <a:avLst/>
          </a:prstGeom>
        </p:spPr>
        <p:txBody>
          <a:bodyPr wrap="square">
            <a:spAutoFit/>
          </a:bodyPr>
          <a:lstStyle/>
          <a:p>
            <a:r>
              <a:rPr lang="zh-CN" altLang="zh-CN" sz="2400" dirty="0"/>
              <a:t>没有姹紫嫣红的花朵，就没有美丽婀娜的春天；没有高远不俗的理想，就没有五彩斑斓的翅膀；没有明亮清澈的眼睛，就没有美丽无边的风景；没有坚定执着的信念，就没有诗意氤氲的人生。</a:t>
            </a:r>
            <a:endParaRPr lang="zh-CN" altLang="zh-CN" sz="2400" dirty="0"/>
          </a:p>
        </p:txBody>
      </p:sp>
      <p:grpSp>
        <p:nvGrpSpPr>
          <p:cNvPr id="24" name="组合 23"/>
          <p:cNvGrpSpPr/>
          <p:nvPr/>
        </p:nvGrpSpPr>
        <p:grpSpPr>
          <a:xfrm>
            <a:off x="468569" y="3556976"/>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1516" y="4915049"/>
            <a:ext cx="4944094" cy="954107"/>
          </a:xfrm>
          <a:prstGeom prst="rect">
            <a:avLst/>
          </a:prstGeom>
        </p:spPr>
        <p:txBody>
          <a:bodyPr wrap="square">
            <a:spAutoFit/>
          </a:bodyPr>
          <a:lstStyle/>
          <a:p>
            <a:r>
              <a:rPr lang="zh-CN" altLang="zh-CN" sz="2800" dirty="0"/>
              <a:t>没有天哪有地，没有地哪有家，没有家哪有你</a:t>
            </a:r>
            <a:r>
              <a:rPr lang="en-US" altLang="zh-CN" sz="2800" dirty="0"/>
              <a:t>,</a:t>
            </a:r>
            <a:r>
              <a:rPr lang="zh-CN" altLang="zh-CN" sz="2800" dirty="0"/>
              <a:t>没有你哪有我</a:t>
            </a:r>
            <a:r>
              <a:rPr lang="en-US" altLang="zh-CN" sz="2800" dirty="0"/>
              <a:t>?</a:t>
            </a:r>
            <a:endParaRPr lang="zh-CN" altLang="zh-CN" sz="2800" dirty="0"/>
          </a:p>
        </p:txBody>
      </p:sp>
      <p:sp>
        <p:nvSpPr>
          <p:cNvPr id="2" name="矩形 1"/>
          <p:cNvSpPr/>
          <p:nvPr/>
        </p:nvSpPr>
        <p:spPr>
          <a:xfrm>
            <a:off x="985710" y="1193084"/>
            <a:ext cx="3233578" cy="523220"/>
          </a:xfrm>
          <a:prstGeom prst="rect">
            <a:avLst/>
          </a:prstGeom>
        </p:spPr>
        <p:txBody>
          <a:bodyPr wrap="none">
            <a:spAutoFit/>
          </a:bodyPr>
          <a:lstStyle/>
          <a:p>
            <a:r>
              <a:rPr lang="zh-CN" altLang="zh-CN" sz="2800" dirty="0">
                <a:solidFill>
                  <a:srgbClr val="EE1C39"/>
                </a:solidFill>
              </a:rPr>
              <a:t>没有……就没有……</a:t>
            </a:r>
            <a:r>
              <a:rPr lang="en-US" altLang="zh-CN" sz="2800" dirty="0" smtClean="0">
                <a:solidFill>
                  <a:srgbClr val="EE1C39"/>
                </a:solidFill>
              </a:rPr>
              <a:t>:</a:t>
            </a:r>
            <a:endParaRPr lang="zh-CN" altLang="en-US" sz="2800" dirty="0">
              <a:solidFill>
                <a:srgbClr val="EE1C39"/>
              </a:solidFill>
            </a:endParaRPr>
          </a:p>
        </p:txBody>
      </p:sp>
      <p:sp>
        <p:nvSpPr>
          <p:cNvPr id="3" name="矩形 2"/>
          <p:cNvSpPr/>
          <p:nvPr/>
        </p:nvSpPr>
        <p:spPr>
          <a:xfrm>
            <a:off x="985710" y="4175597"/>
            <a:ext cx="2787943" cy="523220"/>
          </a:xfrm>
          <a:prstGeom prst="rect">
            <a:avLst/>
          </a:prstGeom>
        </p:spPr>
        <p:txBody>
          <a:bodyPr wrap="none">
            <a:spAutoFit/>
          </a:bodyPr>
          <a:lstStyle/>
          <a:p>
            <a:r>
              <a:rPr lang="zh-CN" altLang="zh-CN" sz="2800" dirty="0">
                <a:solidFill>
                  <a:srgbClr val="EE1C39"/>
                </a:solidFill>
              </a:rPr>
              <a:t>没有……哪有……</a:t>
            </a:r>
            <a:endParaRPr lang="zh-CN" altLang="en-US" sz="2800" dirty="0">
              <a:solidFill>
                <a:srgbClr val="EE1C39"/>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email"/>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7200"/>
                    </a14:imgEffect>
                  </a14:imgLayer>
                </a14:imgProps>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4" cstate="email"/>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5" cstate="email">
            <a:extLst>
              <a:ext uri="{BEBA8EAE-BF5A-486C-A8C5-ECC9F3942E4B}">
                <a14:imgProps xmlns:a14="http://schemas.microsoft.com/office/drawing/2010/main">
                  <a14:imgLayer r:embed="rId6">
                    <a14:imgEffect>
                      <a14:colorTemperature colorTemp="7200"/>
                    </a14:imgEffect>
                  </a14:imgLayer>
                </a14:imgProps>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30</a:t>
            </a:r>
            <a:r>
              <a:rPr lang="zh-CN" altLang="en-US" sz="4000" dirty="0" smtClean="0">
                <a:latin typeface="Roboto" pitchFamily="2" charset="0"/>
                <a:ea typeface="Roboto" pitchFamily="2" charset="0"/>
              </a:rPr>
              <a:t>句式</a:t>
            </a:r>
            <a:endParaRPr lang="zh-CN" altLang="en-US" sz="4000" dirty="0">
              <a:latin typeface="Roboto" pitchFamily="2" charset="0"/>
            </a:endParaRPr>
          </a:p>
        </p:txBody>
      </p:sp>
      <p:grpSp>
        <p:nvGrpSpPr>
          <p:cNvPr id="22" name="组合 21"/>
          <p:cNvGrpSpPr/>
          <p:nvPr/>
        </p:nvGrpSpPr>
        <p:grpSpPr>
          <a:xfrm>
            <a:off x="468569" y="119308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9023" y="1724800"/>
            <a:ext cx="5353360" cy="1815882"/>
          </a:xfrm>
          <a:prstGeom prst="rect">
            <a:avLst/>
          </a:prstGeom>
        </p:spPr>
        <p:txBody>
          <a:bodyPr wrap="square">
            <a:spAutoFit/>
          </a:bodyPr>
          <a:lstStyle/>
          <a:p>
            <a:r>
              <a:rPr lang="zh-CN" altLang="zh-CN" sz="2800" b="1" dirty="0"/>
              <a:t>改革</a:t>
            </a:r>
            <a:r>
              <a:rPr lang="zh-CN" altLang="zh-CN" sz="2800" b="1" dirty="0">
                <a:solidFill>
                  <a:srgbClr val="EE1C39"/>
                </a:solidFill>
              </a:rPr>
              <a:t>需要</a:t>
            </a:r>
            <a:r>
              <a:rPr lang="zh-CN" altLang="zh-CN" sz="2800" b="1" dirty="0"/>
              <a:t>理念设计，</a:t>
            </a:r>
            <a:r>
              <a:rPr lang="zh-CN" altLang="zh-CN" sz="2800" b="1" dirty="0">
                <a:solidFill>
                  <a:srgbClr val="EE1C39"/>
                </a:solidFill>
              </a:rPr>
              <a:t>更需要</a:t>
            </a:r>
            <a:r>
              <a:rPr lang="zh-CN" altLang="zh-CN" sz="2800" b="1" dirty="0"/>
              <a:t>信心和行动；改革</a:t>
            </a:r>
            <a:r>
              <a:rPr lang="zh-CN" altLang="zh-CN" sz="2800" b="1" dirty="0">
                <a:solidFill>
                  <a:srgbClr val="EE1C39"/>
                </a:solidFill>
              </a:rPr>
              <a:t>需要</a:t>
            </a:r>
            <a:r>
              <a:rPr lang="zh-CN" altLang="zh-CN" sz="2800" b="1" dirty="0"/>
              <a:t>智慧和能力，</a:t>
            </a:r>
            <a:r>
              <a:rPr lang="zh-CN" altLang="zh-CN" sz="2800" b="1" dirty="0">
                <a:solidFill>
                  <a:srgbClr val="EE1C39"/>
                </a:solidFill>
              </a:rPr>
              <a:t>更需要</a:t>
            </a:r>
            <a:r>
              <a:rPr lang="zh-CN" altLang="zh-CN" sz="2800" b="1" dirty="0"/>
              <a:t>勇气和良知；改革需要激情和超越，更需要理性和务实。</a:t>
            </a:r>
            <a:endParaRPr lang="zh-CN" altLang="zh-CN" sz="2800" b="1" dirty="0"/>
          </a:p>
        </p:txBody>
      </p:sp>
      <p:grpSp>
        <p:nvGrpSpPr>
          <p:cNvPr id="24" name="组合 23"/>
          <p:cNvGrpSpPr/>
          <p:nvPr/>
        </p:nvGrpSpPr>
        <p:grpSpPr>
          <a:xfrm>
            <a:off x="468569" y="3556976"/>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6835" y="4188539"/>
            <a:ext cx="4944094" cy="2246769"/>
          </a:xfrm>
          <a:prstGeom prst="rect">
            <a:avLst/>
          </a:prstGeom>
        </p:spPr>
        <p:txBody>
          <a:bodyPr wrap="square">
            <a:spAutoFit/>
          </a:bodyPr>
          <a:lstStyle/>
          <a:p>
            <a:r>
              <a:rPr lang="zh-CN" altLang="zh-CN" sz="2800" b="1" dirty="0"/>
              <a:t>人生</a:t>
            </a:r>
            <a:r>
              <a:rPr lang="zh-CN" altLang="zh-CN" sz="2800" b="1" dirty="0">
                <a:solidFill>
                  <a:srgbClr val="EE1C39"/>
                </a:solidFill>
              </a:rPr>
              <a:t>需要</a:t>
            </a:r>
            <a:r>
              <a:rPr lang="zh-CN" altLang="zh-CN" sz="2800" b="1" dirty="0"/>
              <a:t>理想和憧憬，</a:t>
            </a:r>
            <a:r>
              <a:rPr lang="zh-CN" altLang="zh-CN" sz="2800" b="1" dirty="0">
                <a:solidFill>
                  <a:srgbClr val="EE1C39"/>
                </a:solidFill>
              </a:rPr>
              <a:t>更需要</a:t>
            </a:r>
            <a:r>
              <a:rPr lang="zh-CN" altLang="zh-CN" sz="2800" b="1" dirty="0"/>
              <a:t>脚踏实地的行动；人生</a:t>
            </a:r>
            <a:r>
              <a:rPr lang="zh-CN" altLang="zh-CN" sz="2800" b="1" dirty="0">
                <a:solidFill>
                  <a:srgbClr val="EE1C39"/>
                </a:solidFill>
              </a:rPr>
              <a:t>需要</a:t>
            </a:r>
            <a:r>
              <a:rPr lang="zh-CN" altLang="zh-CN" sz="2800" b="1" dirty="0"/>
              <a:t>灿烂和辉煌，</a:t>
            </a:r>
            <a:r>
              <a:rPr lang="zh-CN" altLang="zh-CN" sz="2800" b="1" dirty="0" smtClean="0">
                <a:solidFill>
                  <a:srgbClr val="EE1C39"/>
                </a:solidFill>
              </a:rPr>
              <a:t>更需要</a:t>
            </a:r>
            <a:r>
              <a:rPr lang="zh-CN" altLang="zh-CN" sz="2800" b="1" dirty="0"/>
              <a:t>平淡和从容；人生需要激情和个性，更需要理性和宽容。</a:t>
            </a:r>
            <a:endParaRPr lang="zh-CN" altLang="zh-CN" sz="2800" b="1" dirty="0"/>
          </a:p>
        </p:txBody>
      </p:sp>
      <p:sp>
        <p:nvSpPr>
          <p:cNvPr id="2" name="矩形 1"/>
          <p:cNvSpPr/>
          <p:nvPr/>
        </p:nvSpPr>
        <p:spPr>
          <a:xfrm>
            <a:off x="985710" y="1193084"/>
            <a:ext cx="3147015" cy="523220"/>
          </a:xfrm>
          <a:prstGeom prst="rect">
            <a:avLst/>
          </a:prstGeom>
        </p:spPr>
        <p:txBody>
          <a:bodyPr wrap="none">
            <a:spAutoFit/>
          </a:bodyPr>
          <a:lstStyle/>
          <a:p>
            <a:r>
              <a:rPr lang="zh-CN" altLang="zh-CN" sz="2800" dirty="0">
                <a:solidFill>
                  <a:srgbClr val="EE1C39"/>
                </a:solidFill>
              </a:rPr>
              <a:t>需要……更需要……</a:t>
            </a:r>
            <a:endParaRPr lang="zh-CN" altLang="en-US" sz="2800" dirty="0">
              <a:solidFill>
                <a:srgbClr val="EE1C39"/>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训练</a:t>
            </a:r>
            <a:r>
              <a:rPr lang="en-US" altLang="zh-CN" sz="2800" b="1" dirty="0" smtClean="0">
                <a:solidFill>
                  <a:srgbClr val="7030A0"/>
                </a:solidFill>
                <a:latin typeface="Roboto" pitchFamily="2" charset="0"/>
              </a:rPr>
              <a:t>2</a:t>
            </a:r>
            <a:r>
              <a:rPr lang="zh-CN" altLang="en-US" sz="2800" b="1" dirty="0" smtClean="0">
                <a:solidFill>
                  <a:srgbClr val="7030A0"/>
                </a:solidFill>
                <a:latin typeface="Roboto" pitchFamily="2" charset="0"/>
              </a:rPr>
              <a:t>：</a:t>
            </a:r>
            <a:endParaRPr lang="zh-CN" altLang="en-US" sz="2800" b="1" dirty="0">
              <a:solidFill>
                <a:srgbClr val="7030A0"/>
              </a:solidFill>
              <a:latin typeface="Roboto" pitchFamily="2" charset="0"/>
            </a:endParaRPr>
          </a:p>
        </p:txBody>
      </p:sp>
      <p:sp>
        <p:nvSpPr>
          <p:cNvPr id="15" name="矩形 14"/>
          <p:cNvSpPr/>
          <p:nvPr/>
        </p:nvSpPr>
        <p:spPr>
          <a:xfrm>
            <a:off x="1040524" y="1047958"/>
            <a:ext cx="1016875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65738" y="1103586"/>
            <a:ext cx="8481848" cy="5693866"/>
          </a:xfrm>
          <a:prstGeom prst="rect">
            <a:avLst/>
          </a:prstGeom>
        </p:spPr>
        <p:txBody>
          <a:bodyPr wrap="square">
            <a:spAutoFit/>
          </a:bodyPr>
          <a:lstStyle/>
          <a:p>
            <a:r>
              <a:rPr lang="zh-CN" altLang="en-US" sz="2800" b="1" dirty="0" smtClean="0">
                <a:solidFill>
                  <a:schemeClr val="bg1"/>
                </a:solidFill>
              </a:rPr>
              <a:t>比兴、排比、比喻</a:t>
            </a:r>
            <a:endParaRPr lang="en-US" altLang="zh-CN" sz="2800" b="1" dirty="0" smtClean="0">
              <a:solidFill>
                <a:schemeClr val="bg1"/>
              </a:solidFill>
            </a:endParaRPr>
          </a:p>
          <a:p>
            <a:r>
              <a:rPr lang="en-US" altLang="zh-CN" sz="2800" b="1" dirty="0" smtClean="0">
                <a:solidFill>
                  <a:schemeClr val="bg1"/>
                </a:solidFill>
              </a:rPr>
              <a:t>1</a:t>
            </a:r>
            <a:r>
              <a:rPr lang="zh-CN" altLang="en-US" sz="2800" b="1" dirty="0" smtClean="0">
                <a:solidFill>
                  <a:schemeClr val="bg1"/>
                </a:solidFill>
              </a:rPr>
              <a:t>、比</a:t>
            </a:r>
            <a:endParaRPr lang="en-US" altLang="zh-CN" sz="2800" b="1" dirty="0" smtClean="0">
              <a:solidFill>
                <a:schemeClr val="bg1"/>
              </a:solidFill>
            </a:endParaRPr>
          </a:p>
          <a:p>
            <a:r>
              <a:rPr lang="zh-CN" altLang="en-US" sz="2800" b="1" dirty="0" smtClean="0">
                <a:solidFill>
                  <a:schemeClr val="bg1"/>
                </a:solidFill>
              </a:rPr>
              <a:t>磨砺</a:t>
            </a:r>
            <a:r>
              <a:rPr lang="en-US" altLang="zh-CN" sz="2800" b="1" dirty="0" smtClean="0">
                <a:solidFill>
                  <a:schemeClr val="bg1"/>
                </a:solidFill>
              </a:rPr>
              <a:t>——</a:t>
            </a:r>
            <a:r>
              <a:rPr lang="zh-CN" altLang="en-US" sz="2800" b="1" dirty="0" smtClean="0">
                <a:solidFill>
                  <a:schemeClr val="bg1"/>
                </a:solidFill>
              </a:rPr>
              <a:t>珠玉</a:t>
            </a:r>
            <a:endParaRPr lang="en-US" altLang="zh-CN" sz="2800" b="1" dirty="0" smtClean="0">
              <a:solidFill>
                <a:schemeClr val="bg1"/>
              </a:solidFill>
            </a:endParaRPr>
          </a:p>
          <a:p>
            <a:r>
              <a:rPr lang="zh-CN" altLang="en-US" sz="2800" b="1" dirty="0" smtClean="0">
                <a:solidFill>
                  <a:schemeClr val="bg1"/>
                </a:solidFill>
              </a:rPr>
              <a:t>飞蛾扑火，贝壳孕珠，化茧成蝶（生物）</a:t>
            </a:r>
            <a:endParaRPr lang="en-US" altLang="zh-CN" sz="2800" b="1" dirty="0" smtClean="0">
              <a:solidFill>
                <a:schemeClr val="bg1"/>
              </a:solidFill>
            </a:endParaRPr>
          </a:p>
          <a:p>
            <a:r>
              <a:rPr lang="zh-CN" altLang="en-US" sz="2800" b="1" dirty="0" smtClean="0">
                <a:solidFill>
                  <a:schemeClr val="bg1"/>
                </a:solidFill>
              </a:rPr>
              <a:t>自然天气？</a:t>
            </a:r>
            <a:endParaRPr lang="en-US" altLang="zh-CN" sz="2800" b="1" dirty="0" smtClean="0">
              <a:solidFill>
                <a:schemeClr val="bg1"/>
              </a:solidFill>
            </a:endParaRPr>
          </a:p>
          <a:p>
            <a:r>
              <a:rPr lang="en-US" altLang="zh-CN" sz="2800" b="1" dirty="0" smtClean="0">
                <a:solidFill>
                  <a:schemeClr val="bg1"/>
                </a:solidFill>
              </a:rPr>
              <a:t>2</a:t>
            </a:r>
            <a:r>
              <a:rPr lang="zh-CN" altLang="en-US" sz="2800" b="1" dirty="0" smtClean="0">
                <a:solidFill>
                  <a:schemeClr val="bg1"/>
                </a:solidFill>
              </a:rPr>
              <a:t>、兴起</a:t>
            </a:r>
            <a:endParaRPr lang="en-US" altLang="zh-CN" sz="2800" b="1" dirty="0" smtClean="0">
              <a:solidFill>
                <a:schemeClr val="bg1"/>
              </a:solidFill>
            </a:endParaRPr>
          </a:p>
          <a:p>
            <a:r>
              <a:rPr lang="zh-CN" altLang="en-US" sz="2800" b="1" dirty="0" smtClean="0">
                <a:solidFill>
                  <a:schemeClr val="bg1"/>
                </a:solidFill>
              </a:rPr>
              <a:t>自信与悲观：</a:t>
            </a:r>
            <a:endParaRPr lang="en-US" altLang="zh-CN" sz="2800" b="1" dirty="0" smtClean="0">
              <a:solidFill>
                <a:schemeClr val="bg1"/>
              </a:solidFill>
            </a:endParaRPr>
          </a:p>
          <a:p>
            <a:r>
              <a:rPr lang="zh-CN" altLang="en-US" sz="2800" b="1" dirty="0" smtClean="0">
                <a:solidFill>
                  <a:schemeClr val="bg1"/>
                </a:solidFill>
              </a:rPr>
              <a:t>远古洪水泛滥，大禹治水，天下大治；（自然）</a:t>
            </a:r>
            <a:endParaRPr lang="en-US" altLang="zh-CN" sz="2800" b="1" dirty="0" smtClean="0">
              <a:solidFill>
                <a:schemeClr val="bg1"/>
              </a:solidFill>
            </a:endParaRPr>
          </a:p>
          <a:p>
            <a:r>
              <a:rPr lang="zh-CN" altLang="en-US" sz="2800" b="1" dirty="0" smtClean="0">
                <a:solidFill>
                  <a:schemeClr val="bg1"/>
                </a:solidFill>
              </a:rPr>
              <a:t>近代的黑暗，迎来现今的太平盛世；</a:t>
            </a:r>
            <a:endParaRPr lang="en-US" altLang="zh-CN" sz="2800" b="1" dirty="0" smtClean="0">
              <a:solidFill>
                <a:schemeClr val="bg1"/>
              </a:solidFill>
            </a:endParaRPr>
          </a:p>
          <a:p>
            <a:r>
              <a:rPr lang="en-US" altLang="zh-CN" sz="2800" b="1" dirty="0" smtClean="0">
                <a:solidFill>
                  <a:schemeClr val="bg1"/>
                </a:solidFill>
              </a:rPr>
              <a:t>08</a:t>
            </a:r>
            <a:r>
              <a:rPr lang="zh-CN" altLang="en-US" sz="2800" b="1" dirty="0" smtClean="0">
                <a:solidFill>
                  <a:schemeClr val="bg1"/>
                </a:solidFill>
              </a:rPr>
              <a:t>年的大地震，近年来的各种天灾人祸，都被中华民族战胜</a:t>
            </a:r>
            <a:r>
              <a:rPr lang="en-US" altLang="zh-CN" sz="2800" b="1" dirty="0" smtClean="0">
                <a:solidFill>
                  <a:schemeClr val="bg1"/>
                </a:solidFill>
              </a:rPr>
              <a:t>——</a:t>
            </a:r>
            <a:r>
              <a:rPr lang="zh-CN" altLang="en-US" sz="2800" b="1" dirty="0" smtClean="0">
                <a:solidFill>
                  <a:schemeClr val="bg1"/>
                </a:solidFill>
              </a:rPr>
              <a:t>今天的新型肺炎更是上苍磨砺国人的一种方式</a:t>
            </a:r>
            <a:r>
              <a:rPr lang="en-US" altLang="zh-CN" sz="2800" b="1" dirty="0" smtClean="0">
                <a:solidFill>
                  <a:schemeClr val="bg1"/>
                </a:solidFill>
              </a:rPr>
              <a:t>——</a:t>
            </a:r>
            <a:r>
              <a:rPr lang="zh-CN" altLang="en-US" sz="2800" b="1" dirty="0" smtClean="0">
                <a:solidFill>
                  <a:schemeClr val="bg1"/>
                </a:solidFill>
              </a:rPr>
              <a:t>论点（是要自信，还是磨砺）</a:t>
            </a:r>
            <a:endParaRPr lang="en-US" altLang="zh-CN" sz="2800" b="1" dirty="0" smtClean="0">
              <a:solidFill>
                <a:schemeClr val="bg1"/>
              </a:solidFill>
            </a:endParaRPr>
          </a:p>
          <a:p>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训练讲析</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06718" y="3201899"/>
            <a:ext cx="7457089" cy="1015663"/>
          </a:xfrm>
          <a:prstGeom prst="rect">
            <a:avLst/>
          </a:prstGeom>
        </p:spPr>
        <p:txBody>
          <a:bodyPr wrap="square">
            <a:spAutoFit/>
          </a:bodyPr>
          <a:lstStyle/>
          <a:p>
            <a:pPr algn="ctr"/>
            <a:r>
              <a:rPr lang="zh-CN" altLang="en-US" sz="6000" b="1" dirty="0" smtClean="0">
                <a:solidFill>
                  <a:schemeClr val="bg1"/>
                </a:solidFill>
              </a:rPr>
              <a:t>第二课时</a:t>
            </a:r>
            <a:endParaRPr lang="zh-CN" altLang="en-US" sz="6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a:xfrm flipH="1" flipV="1">
            <a:off x="0" y="5861919"/>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8" name="文本框 27"/>
          <p:cNvSpPr txBox="1"/>
          <p:nvPr/>
        </p:nvSpPr>
        <p:spPr>
          <a:xfrm>
            <a:off x="409575" y="1567815"/>
            <a:ext cx="11083290" cy="2861310"/>
          </a:xfrm>
          <a:prstGeom prst="rect">
            <a:avLst/>
          </a:prstGeom>
          <a:noFill/>
        </p:spPr>
        <p:txBody>
          <a:bodyPr wrap="square" rtlCol="0">
            <a:spAutoFit/>
          </a:bodyPr>
          <a:lstStyle/>
          <a:p>
            <a:pPr algn="ctr"/>
            <a:r>
              <a:rPr lang="zh-CN" altLang="en-US" sz="6000" b="1" dirty="0" smtClean="0">
                <a:solidFill>
                  <a:schemeClr val="bg1"/>
                </a:solidFill>
                <a:latin typeface="Roboto" pitchFamily="2" charset="0"/>
              </a:rPr>
              <a:t>议论文写作开头</a:t>
            </a:r>
            <a:endParaRPr lang="zh-CN" altLang="en-US" sz="6000" b="1" dirty="0" smtClean="0">
              <a:solidFill>
                <a:schemeClr val="bg1"/>
              </a:solidFill>
              <a:latin typeface="Roboto" pitchFamily="2" charset="0"/>
            </a:endParaRPr>
          </a:p>
          <a:p>
            <a:pPr algn="ctr"/>
            <a:r>
              <a:rPr lang="zh-CN" altLang="en-US" sz="6000" b="1" dirty="0" smtClean="0">
                <a:solidFill>
                  <a:schemeClr val="bg1"/>
                </a:solidFill>
                <a:sym typeface="+mn-ea"/>
              </a:rPr>
              <a:t>第二课时</a:t>
            </a:r>
            <a:endParaRPr lang="zh-CN" altLang="en-US" sz="6000" b="1" dirty="0">
              <a:solidFill>
                <a:schemeClr val="bg1"/>
              </a:solidFill>
            </a:endParaRPr>
          </a:p>
          <a:p>
            <a:pPr algn="ctr"/>
            <a:endParaRPr lang="zh-CN" altLang="en-US" sz="6000" b="1" dirty="0">
              <a:solidFill>
                <a:schemeClr val="bg1"/>
              </a:solidFill>
              <a:latin typeface="Roboto" pitchFamily="2" charset="0"/>
            </a:endParaRPr>
          </a:p>
        </p:txBody>
      </p:sp>
      <p:sp>
        <p:nvSpPr>
          <p:cNvPr id="48" name="文本框 47"/>
          <p:cNvSpPr txBox="1"/>
          <p:nvPr/>
        </p:nvSpPr>
        <p:spPr>
          <a:xfrm>
            <a:off x="4561752" y="5932386"/>
            <a:ext cx="6596994" cy="521970"/>
          </a:xfrm>
          <a:prstGeom prst="rect">
            <a:avLst/>
          </a:prstGeom>
          <a:noFill/>
        </p:spPr>
        <p:txBody>
          <a:bodyPr wrap="square" rtlCol="0">
            <a:spAutoFit/>
          </a:bodyPr>
          <a:lstStyle/>
          <a:p>
            <a:pPr algn="ctr"/>
            <a:r>
              <a:rPr lang="zh-CN" altLang="en-US" sz="2800" b="1" dirty="0" smtClean="0">
                <a:solidFill>
                  <a:schemeClr val="bg1">
                    <a:lumMod val="95000"/>
                  </a:schemeClr>
                </a:solidFill>
                <a:latin typeface="Open Sans Light" panose="020B0306030504020204" pitchFamily="34" charset="0"/>
                <a:cs typeface="Open Sans Light" panose="020B0306030504020204" pitchFamily="34" charset="0"/>
              </a:rPr>
              <a:t>    金华市方格外国语    </a:t>
            </a:r>
            <a:r>
              <a:rPr lang="en-US" altLang="zh-CN" sz="2800" b="1" dirty="0" smtClean="0">
                <a:solidFill>
                  <a:schemeClr val="bg1">
                    <a:lumMod val="95000"/>
                  </a:schemeClr>
                </a:solidFill>
                <a:latin typeface="Open Sans Light" panose="020B0306030504020204" pitchFamily="34" charset="0"/>
                <a:cs typeface="Open Sans Light" panose="020B0306030504020204" pitchFamily="34" charset="0"/>
              </a:rPr>
              <a:t>2020.02.14</a:t>
            </a:r>
            <a:endParaRPr lang="zh-CN" altLang="en-US" sz="2800" b="1" dirty="0">
              <a:solidFill>
                <a:schemeClr val="bg1">
                  <a:lumMod val="95000"/>
                </a:schemeClr>
              </a:solidFill>
              <a:latin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81990" y="1000125"/>
            <a:ext cx="10467975" cy="4177030"/>
          </a:xfrm>
        </p:spPr>
        <p:style>
          <a:lnRef idx="1">
            <a:schemeClr val="accent4"/>
          </a:lnRef>
          <a:fillRef idx="2">
            <a:schemeClr val="accent4"/>
          </a:fillRef>
          <a:effectRef idx="1">
            <a:schemeClr val="accent4"/>
          </a:effectRef>
          <a:fontRef idx="minor">
            <a:schemeClr val="dk1"/>
          </a:fontRef>
        </p:style>
        <p:txBody>
          <a:bodyPr>
            <a:normAutofit lnSpcReduction="20000"/>
          </a:bodyPr>
          <a:lstStyle/>
          <a:p>
            <a:pPr marL="0" indent="0">
              <a:buNone/>
            </a:pPr>
            <a:r>
              <a:rPr lang="zh-CN" altLang="en-US" sz="3600" b="1" dirty="0" smtClean="0"/>
              <a:t>新型冠状病毒肺炎</a:t>
            </a:r>
            <a:endParaRPr lang="zh-CN" altLang="en-US" sz="3600" b="1" dirty="0" smtClean="0"/>
          </a:p>
          <a:p>
            <a:pPr marL="0" indent="0">
              <a:buNone/>
            </a:pPr>
            <a:r>
              <a:rPr lang="zh-CN" altLang="en-US" sz="3600" b="1" dirty="0" smtClean="0"/>
              <a:t>新型冠状病毒肺炎（“Novel coronavirus pneumonia”，简称“NCP”），简称“新冠肺炎”，是指2019新型冠状病毒感染导致的肺炎。2019年12月以来，湖北省武汉市部分医院陆续发现了多例有华南海鲜市场暴露史的不明原因肺炎病例，现已证实为2019新型冠状病毒感染引起的急性呼吸道传染病。</a:t>
            </a:r>
            <a:endParaRPr lang="zh-CN" altLang="en-US" sz="36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252602"/>
            <a:ext cx="12211051" cy="4446739"/>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2"/>
            <a:ext cx="1957261" cy="675969"/>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zh-CN" altLang="en-US" sz="4000" dirty="0" smtClean="0">
                <a:latin typeface="Roboto" pitchFamily="2" charset="0"/>
              </a:rPr>
              <a:t>第一课</a:t>
            </a:r>
            <a:endParaRPr lang="zh-CN" altLang="en-US" sz="4000" dirty="0">
              <a:latin typeface="Roboto" pitchFamily="2" charset="0"/>
            </a:endParaRPr>
          </a:p>
        </p:txBody>
      </p:sp>
      <p:sp>
        <p:nvSpPr>
          <p:cNvPr id="15" name="矩形 14"/>
          <p:cNvSpPr/>
          <p:nvPr/>
        </p:nvSpPr>
        <p:spPr>
          <a:xfrm>
            <a:off x="1828800" y="1252602"/>
            <a:ext cx="8749862" cy="4446740"/>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t>作文开头</a:t>
            </a:r>
            <a:endParaRPr lang="zh-CN" altLang="en-US" sz="6000" b="1" dirty="0"/>
          </a:p>
        </p:txBody>
      </p:sp>
      <p:sp>
        <p:nvSpPr>
          <p:cNvPr id="20" name="矩形 19"/>
          <p:cNvSpPr/>
          <p:nvPr/>
        </p:nvSpPr>
        <p:spPr>
          <a:xfrm>
            <a:off x="3607496" y="1404630"/>
            <a:ext cx="5586608" cy="523220"/>
          </a:xfrm>
          <a:prstGeom prst="rect">
            <a:avLst/>
          </a:prstGeom>
        </p:spPr>
        <p:txBody>
          <a:bodyPr wrap="square">
            <a:spAutoFit/>
          </a:bodyPr>
          <a:lstStyle/>
          <a:p>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90195" y="260985"/>
            <a:ext cx="11704955" cy="6183630"/>
          </a:xfrm>
        </p:spPr>
        <p:style>
          <a:lnRef idx="1">
            <a:schemeClr val="accent4"/>
          </a:lnRef>
          <a:fillRef idx="2">
            <a:schemeClr val="accent4"/>
          </a:fillRef>
          <a:effectRef idx="1">
            <a:schemeClr val="accent4"/>
          </a:effectRef>
          <a:fontRef idx="minor">
            <a:schemeClr val="dk1"/>
          </a:fontRef>
        </p:style>
        <p:txBody>
          <a:bodyPr>
            <a:normAutofit fontScale="70000"/>
          </a:bodyPr>
          <a:lstStyle/>
          <a:p>
            <a:r>
              <a:rPr lang="zh-CN" altLang="en-US" sz="4000" b="1" dirty="0" smtClean="0"/>
              <a:t>传播途径</a:t>
            </a:r>
            <a:endParaRPr lang="zh-CN" altLang="en-US" sz="4000" b="1" dirty="0" smtClean="0"/>
          </a:p>
          <a:p>
            <a:pPr marL="0" indent="0">
              <a:buNone/>
            </a:pPr>
            <a:r>
              <a:rPr lang="zh-CN" altLang="en-US" sz="4000" b="1" dirty="0" smtClean="0"/>
              <a:t>据央视新闻消息，上海疫情防控工作发布会介绍：卫生防疫专家强调，可以确定的新冠肺炎传播途径主要为直接传播、气溶胶传播和接触传播。直接传播是指患者喷嚏、咳嗽、说话的飞沫，呼出的气体近距离直接吸入导致的感染；气溶胶传播是指飞沫混合在空气中，形成气溶胶，吸入后导致感染；接触传播是指飞沫沉积在物品表面，接触污染手后，再接触口腔、鼻腔、眼睛等粘膜，导致感染。 </a:t>
            </a:r>
            <a:endParaRPr lang="zh-CN" altLang="en-US" sz="4000" b="1" dirty="0" smtClean="0"/>
          </a:p>
          <a:p>
            <a:r>
              <a:rPr lang="zh-CN" altLang="en-US" sz="4000" b="1" dirty="0" smtClean="0"/>
              <a:t>临床表现</a:t>
            </a:r>
            <a:endParaRPr lang="zh-CN" altLang="en-US" sz="4000" b="1" dirty="0" smtClean="0"/>
          </a:p>
          <a:p>
            <a:pPr marL="0" indent="0">
              <a:buNone/>
            </a:pPr>
            <a:r>
              <a:rPr lang="zh-CN" altLang="en-US" sz="4000" b="1" dirty="0" smtClean="0"/>
              <a:t>新型冠状病毒感染的肺炎患者的临床表现为：以发热、乏力、干咳为主要表现。鼻塞、流涕等上呼吸道症状少见。约半数患者多在一周后出现呼吸困难，严重者快速进展为急性呼吸窘迫综合征、脓毒症休克、难以纠正的代谢性酸中毒和出凝血功能障碍。值得注意的是，重症、危重症患者病程中可为中低热，甚至无明显发热。部分患者起病症状轻微，可无发热，多在1周后恢复。多数患者预后良好，少数患者病情危重，甚至死亡。 </a:t>
            </a:r>
            <a:endParaRPr lang="zh-CN" altLang="en-US" sz="4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81200" y="274955"/>
            <a:ext cx="2849245" cy="725170"/>
          </a:xfrm>
        </p:spPr>
        <p:txBody>
          <a:bodyPr>
            <a:normAutofit fontScale="90000"/>
          </a:bodyPr>
          <a:lstStyle/>
          <a:p>
            <a:r>
              <a:rPr lang="en-US" dirty="0" smtClean="0"/>
              <a:t>101</a:t>
            </a:r>
            <a:r>
              <a:rPr dirty="0" smtClean="0">
                <a:sym typeface="+mn-ea"/>
              </a:rPr>
              <a:t>徐琦</a:t>
            </a:r>
            <a:endParaRPr dirty="0" smtClean="0">
              <a:sym typeface="+mn-ea"/>
            </a:endParaRPr>
          </a:p>
        </p:txBody>
      </p:sp>
      <p:sp>
        <p:nvSpPr>
          <p:cNvPr id="3" name="内容占位符 2"/>
          <p:cNvSpPr>
            <a:spLocks noGrp="1"/>
          </p:cNvSpPr>
          <p:nvPr>
            <p:ph sz="half" idx="1"/>
          </p:nvPr>
        </p:nvSpPr>
        <p:spPr>
          <a:xfrm>
            <a:off x="1473835" y="1000125"/>
            <a:ext cx="8915400" cy="4336415"/>
          </a:xfrm>
        </p:spPr>
        <p:style>
          <a:lnRef idx="1">
            <a:schemeClr val="accent4"/>
          </a:lnRef>
          <a:fillRef idx="2">
            <a:schemeClr val="accent4"/>
          </a:fillRef>
          <a:effectRef idx="1">
            <a:schemeClr val="accent4"/>
          </a:effectRef>
          <a:fontRef idx="minor">
            <a:schemeClr val="dk1"/>
          </a:fontRef>
        </p:style>
        <p:txBody>
          <a:bodyPr>
            <a:normAutofit/>
          </a:bodyPr>
          <a:lstStyle/>
          <a:p>
            <a:r>
              <a:rPr lang="zh-CN" altLang="en-US" sz="3600" b="1" dirty="0" smtClean="0"/>
              <a:t>一样的灯火</a:t>
            </a:r>
            <a:endParaRPr lang="zh-CN" altLang="en-US" sz="3600" b="1" dirty="0" smtClean="0"/>
          </a:p>
          <a:p>
            <a:r>
              <a:rPr lang="zh-CN" altLang="en-US" sz="3600" b="1" dirty="0" smtClean="0"/>
              <a:t>一方有难，八方支援，全力以赴，共克时艰。这次的疫情超乎想象的严重，但凡不能征服我们的，都会让我们变得更强大。相信在全国众志成城之下，冬日的阴霾终将散去，春暖花开的日子一定会到来。</a:t>
            </a:r>
            <a:endParaRPr lang="zh-CN" altLang="en-US" sz="3600" b="1" dirty="0" smtClean="0"/>
          </a:p>
          <a:p>
            <a:endParaRPr lang="zh-CN" altLang="en-US" sz="36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81200" y="274955"/>
            <a:ext cx="2849245" cy="725170"/>
          </a:xfrm>
        </p:spPr>
        <p:txBody>
          <a:bodyPr>
            <a:normAutofit fontScale="90000"/>
          </a:bodyPr>
          <a:lstStyle/>
          <a:p>
            <a:r>
              <a:rPr lang="en-US" dirty="0" smtClean="0"/>
              <a:t>102</a:t>
            </a:r>
            <a:r>
              <a:rPr dirty="0" smtClean="0">
                <a:sym typeface="+mn-ea"/>
              </a:rPr>
              <a:t>郑安琪</a:t>
            </a:r>
            <a:endParaRPr dirty="0" smtClean="0">
              <a:sym typeface="+mn-ea"/>
            </a:endParaRPr>
          </a:p>
        </p:txBody>
      </p:sp>
      <p:sp>
        <p:nvSpPr>
          <p:cNvPr id="3" name="内容占位符 2"/>
          <p:cNvSpPr>
            <a:spLocks noGrp="1"/>
          </p:cNvSpPr>
          <p:nvPr>
            <p:ph sz="half" idx="1"/>
          </p:nvPr>
        </p:nvSpPr>
        <p:spPr>
          <a:xfrm>
            <a:off x="1592580" y="1000125"/>
            <a:ext cx="8796655" cy="4284345"/>
          </a:xfrm>
        </p:spPr>
        <p:style>
          <a:lnRef idx="1">
            <a:schemeClr val="accent4"/>
          </a:lnRef>
          <a:fillRef idx="2">
            <a:schemeClr val="accent4"/>
          </a:fillRef>
          <a:effectRef idx="1">
            <a:schemeClr val="accent4"/>
          </a:effectRef>
          <a:fontRef idx="minor">
            <a:schemeClr val="dk1"/>
          </a:fontRef>
        </p:style>
        <p:txBody>
          <a:bodyPr>
            <a:normAutofit lnSpcReduction="20000"/>
          </a:bodyPr>
          <a:lstStyle/>
          <a:p>
            <a:r>
              <a:rPr lang="zh-CN" altLang="en-US" sz="3600" b="1" dirty="0" smtClean="0"/>
              <a:t>疫情·溢情</a:t>
            </a:r>
            <a:endParaRPr lang="zh-CN" altLang="en-US" sz="3600" b="1" dirty="0" smtClean="0"/>
          </a:p>
          <a:p>
            <a:r>
              <a:rPr lang="zh-CN" altLang="en-US" sz="3600" b="1" dirty="0" smtClean="0"/>
              <a:t>人有悲欢离合，月有阴晴圆缺。活在这世上，必定不会事事顺你心意。2020年初我们中国遭遇了一场疫情，疫情迅速从武汉扩散到全国各地。这是一场没有硝烟的战争，是生与死的搏斗。但是在这场疫情之中，大爱犹如木板上的纽扣，牢牢的扣住了全中国人民的心。</a:t>
            </a:r>
            <a:endParaRPr lang="zh-CN" altLang="en-US" sz="36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81200" y="274955"/>
            <a:ext cx="2849245" cy="725170"/>
          </a:xfrm>
        </p:spPr>
        <p:txBody>
          <a:bodyPr>
            <a:normAutofit fontScale="90000"/>
          </a:bodyPr>
          <a:lstStyle/>
          <a:p>
            <a:r>
              <a:rPr lang="en-US" dirty="0" smtClean="0"/>
              <a:t>103</a:t>
            </a:r>
            <a:r>
              <a:rPr dirty="0" smtClean="0"/>
              <a:t>陈柯宇</a:t>
            </a:r>
            <a:endParaRPr dirty="0" smtClean="0"/>
          </a:p>
        </p:txBody>
      </p:sp>
      <p:sp>
        <p:nvSpPr>
          <p:cNvPr id="3" name="内容占位符 2"/>
          <p:cNvSpPr>
            <a:spLocks noGrp="1"/>
          </p:cNvSpPr>
          <p:nvPr>
            <p:ph sz="half" idx="1"/>
          </p:nvPr>
        </p:nvSpPr>
        <p:spPr>
          <a:xfrm>
            <a:off x="1659255" y="1000125"/>
            <a:ext cx="8716010" cy="4766945"/>
          </a:xfrm>
        </p:spPr>
        <p:style>
          <a:lnRef idx="1">
            <a:schemeClr val="accent4"/>
          </a:lnRef>
          <a:fillRef idx="2">
            <a:schemeClr val="accent4"/>
          </a:fillRef>
          <a:effectRef idx="1">
            <a:schemeClr val="accent4"/>
          </a:effectRef>
          <a:fontRef idx="minor">
            <a:schemeClr val="dk1"/>
          </a:fontRef>
        </p:style>
        <p:txBody>
          <a:bodyPr>
            <a:normAutofit lnSpcReduction="10000"/>
          </a:bodyPr>
          <a:lstStyle/>
          <a:p>
            <a:r>
              <a:rPr lang="zh-CN" altLang="en-US" sz="3600" b="1" dirty="0" smtClean="0"/>
              <a:t>抗击疫情，人人有责</a:t>
            </a:r>
            <a:endParaRPr lang="zh-CN" altLang="en-US" sz="3600" b="1" dirty="0" smtClean="0"/>
          </a:p>
          <a:p>
            <a:r>
              <a:rPr lang="zh-CN" altLang="en-US" sz="3600" b="1" dirty="0" smtClean="0"/>
              <a:t>2020的到来，一场名为“新型冠状病毒”的疫病突如其来，防控疫情在中华大地骤然打响。病毒感染的肺炎肆虐严重威胁广大人民群众的生命健康，武汉的疫情牵动着我们每一个人的心。尽管这场战争没有硝烟，但无论是医护人员还是警察在疫情爆发的那一刻都会永远冲在一线。抗击疫情，人人有责。</a:t>
            </a:r>
            <a:endParaRPr lang="zh-CN" altLang="en-US" sz="36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81200" y="274955"/>
            <a:ext cx="2849245" cy="725170"/>
          </a:xfrm>
        </p:spPr>
        <p:txBody>
          <a:bodyPr>
            <a:normAutofit fontScale="90000"/>
          </a:bodyPr>
          <a:lstStyle/>
          <a:p>
            <a:r>
              <a:rPr lang="en-US" dirty="0" smtClean="0"/>
              <a:t>104</a:t>
            </a:r>
            <a:r>
              <a:rPr lang="zh-CN" altLang="en-US" b="1" dirty="0" smtClean="0">
                <a:sym typeface="+mn-ea"/>
              </a:rPr>
              <a:t>程麦克</a:t>
            </a:r>
            <a:br>
              <a:rPr lang="zh-CN" altLang="en-US" b="1" dirty="0" smtClean="0"/>
            </a:br>
            <a:endParaRPr dirty="0" smtClean="0"/>
          </a:p>
        </p:txBody>
      </p:sp>
      <p:sp>
        <p:nvSpPr>
          <p:cNvPr id="3" name="内容占位符 2"/>
          <p:cNvSpPr>
            <a:spLocks noGrp="1"/>
          </p:cNvSpPr>
          <p:nvPr>
            <p:ph sz="half" idx="1"/>
          </p:nvPr>
        </p:nvSpPr>
        <p:spPr>
          <a:xfrm>
            <a:off x="681990" y="1000125"/>
            <a:ext cx="10467975" cy="4177030"/>
          </a:xfrm>
        </p:spPr>
        <p:style>
          <a:lnRef idx="1">
            <a:schemeClr val="accent4"/>
          </a:lnRef>
          <a:fillRef idx="2">
            <a:schemeClr val="accent4"/>
          </a:fillRef>
          <a:effectRef idx="1">
            <a:schemeClr val="accent4"/>
          </a:effectRef>
          <a:fontRef idx="minor">
            <a:schemeClr val="dk1"/>
          </a:fontRef>
        </p:style>
        <p:txBody>
          <a:bodyPr>
            <a:normAutofit lnSpcReduction="20000"/>
          </a:bodyPr>
          <a:lstStyle/>
          <a:p>
            <a:r>
              <a:rPr lang="zh-CN" altLang="en-US" sz="3600" b="1" dirty="0" smtClean="0"/>
              <a:t>你的样子，就是中国的样子</a:t>
            </a:r>
            <a:endParaRPr lang="zh-CN" altLang="en-US" sz="3600" b="1" dirty="0" smtClean="0"/>
          </a:p>
          <a:p>
            <a:r>
              <a:rPr lang="zh-CN" altLang="en-US" sz="3600" b="1" dirty="0" smtClean="0"/>
              <a:t>当前，新型冠状病毒感染导致的肺炎疫情牵动国人的心。朋友见面、微信聊天、朋友圈分享，几乎三句不离最新疫情的进展。讨论的背后是人们对疫情的关注，也是对自身、家人健康的担忧。自疫情发生以来，一些人为了个人利益，在网络上制造传播散布谣言营造恐怖氛围，利用消费者焦虑哄抬物价获取暴利，不仅加剧了人们的焦虑，更影响社会秩序。疫情面前任何人无法置身事外，所有人唯有放下私利才能打赢这场战役。</a:t>
            </a:r>
            <a:endParaRPr lang="zh-CN" altLang="en-US" sz="36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9524" y="977473"/>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1</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401205"/>
          </a:xfrm>
          <a:prstGeom prst="rect">
            <a:avLst/>
          </a:prstGeom>
        </p:spPr>
        <p:txBody>
          <a:bodyPr wrap="square">
            <a:spAutoFit/>
          </a:bodyPr>
          <a:lstStyle/>
          <a:p>
            <a:r>
              <a:rPr lang="zh-CN" altLang="en-US" sz="2800" b="1" dirty="0" smtClean="0">
                <a:solidFill>
                  <a:schemeClr val="bg1"/>
                </a:solidFill>
              </a:rPr>
              <a:t>      </a:t>
            </a:r>
            <a:r>
              <a:rPr lang="zh-CN" altLang="en-US" sz="2800" b="1" dirty="0" smtClean="0">
                <a:solidFill>
                  <a:srgbClr val="FFFF00"/>
                </a:solidFill>
              </a:rPr>
              <a:t> 自这个非凡的春节起</a:t>
            </a:r>
            <a:r>
              <a:rPr lang="zh-CN" altLang="en-US" sz="2800" b="1" dirty="0" smtClean="0">
                <a:solidFill>
                  <a:schemeClr val="bg1"/>
                </a:solidFill>
              </a:rPr>
              <a:t>，疫情的魔爪将这个世界的</a:t>
            </a:r>
            <a:r>
              <a:rPr lang="zh-CN" altLang="en-US" sz="2800" b="1" dirty="0" smtClean="0">
                <a:solidFill>
                  <a:srgbClr val="FFFF00"/>
                </a:solidFill>
              </a:rPr>
              <a:t>色彩</a:t>
            </a:r>
            <a:r>
              <a:rPr lang="zh-CN" altLang="en-US" sz="2800" b="1" dirty="0" smtClean="0">
                <a:solidFill>
                  <a:schemeClr val="bg1"/>
                </a:solidFill>
              </a:rPr>
              <a:t>层层</a:t>
            </a:r>
            <a:r>
              <a:rPr lang="zh-CN" altLang="en-US" sz="2800" b="1" dirty="0" smtClean="0">
                <a:solidFill>
                  <a:srgbClr val="FFFF00"/>
                </a:solidFill>
              </a:rPr>
              <a:t>剥离</a:t>
            </a:r>
            <a:r>
              <a:rPr lang="zh-CN" altLang="en-US" sz="2800" b="1" dirty="0" smtClean="0">
                <a:solidFill>
                  <a:schemeClr val="bg1"/>
                </a:solidFill>
              </a:rPr>
              <a:t>。受到病魔的恐惧支配，一时人心惶惶。不过，除去个别发国难财的不良行为外，还有各机构迅速反应的壮丽行为。</a:t>
            </a:r>
            <a:r>
              <a:rPr lang="zh-CN" altLang="en-US" sz="2800" b="1" dirty="0" smtClean="0">
                <a:solidFill>
                  <a:srgbClr val="FFFF00"/>
                </a:solidFill>
              </a:rPr>
              <a:t>有的人固守自己所剩无几的颜色，也有的人拿起画笔为世界添上一笔姹紫嫣红。</a:t>
            </a:r>
            <a:r>
              <a:rPr lang="zh-CN" altLang="en-US" sz="2800" b="1" dirty="0" smtClean="0">
                <a:solidFill>
                  <a:schemeClr val="bg1"/>
                </a:solidFill>
              </a:rPr>
              <a:t>在大家的众志成城下，疫情怎能不败？</a:t>
            </a:r>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r>
              <a:rPr lang="zh-CN" altLang="en-US" sz="2800" b="1" dirty="0" smtClean="0">
                <a:solidFill>
                  <a:srgbClr val="002060"/>
                </a:solidFill>
              </a:rPr>
              <a:t>首段在主动增添文采，但是却又过于朦胧，导致中心立意不明。</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06718" y="1923393"/>
            <a:ext cx="7394027" cy="3539430"/>
          </a:xfrm>
          <a:prstGeom prst="rect">
            <a:avLst/>
          </a:prstGeom>
        </p:spPr>
        <p:txBody>
          <a:bodyPr wrap="square">
            <a:spAutoFit/>
          </a:bodyPr>
          <a:lstStyle/>
          <a:p>
            <a:r>
              <a:rPr lang="zh-CN" altLang="en-US" sz="3200" b="1" dirty="0" smtClean="0">
                <a:solidFill>
                  <a:schemeClr val="bg1"/>
                </a:solidFill>
              </a:rPr>
              <a:t>新年伊始，新型肺炎疫情的魔爪将新年的喧闹层层剥离，一时人心惶惶。不过，除去少数几个无良国民的自私与谣言，更多的人默默留在家中坚守。是的，只要我们坚守心中那片净土，众志成城，雾霾岂能迷蒙我们的双眼，疫情岂能困扰我们强大民族之魂？</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2</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832092"/>
          </a:xfrm>
          <a:prstGeom prst="rect">
            <a:avLst/>
          </a:prstGeom>
        </p:spPr>
        <p:txBody>
          <a:bodyPr wrap="square">
            <a:spAutoFit/>
          </a:bodyPr>
          <a:lstStyle/>
          <a:p>
            <a:r>
              <a:rPr lang="zh-CN" altLang="en-US" sz="2800" b="1" dirty="0" smtClean="0"/>
              <a:t>春节期间，新型肺炎疫情加重，人心惶惶。然而，近几天全国各地涌现出了一大批医护人员逆行赶往湖北支援。在网上， </a:t>
            </a:r>
            <a:r>
              <a:rPr lang="zh-CN" altLang="en-US" sz="2800" b="1" dirty="0" smtClean="0">
                <a:solidFill>
                  <a:srgbClr val="FFFF00"/>
                </a:solidFill>
              </a:rPr>
              <a:t>“最美逆行”引发了热议。有人拍手称赞，也有人斥之为沽名钓誉。</a:t>
            </a:r>
            <a:r>
              <a:rPr lang="zh-CN" altLang="en-US" sz="2800" b="1" dirty="0" smtClean="0"/>
              <a:t>而我认为，国家有难 ，每一个中国人都应该团结起来，尽己所能，为抵抗疫情作出一份贡献。</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评语：修改了原材料，使得材料议论话题更小，不符合要求。</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2</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06718" y="1923393"/>
            <a:ext cx="7394027" cy="3539430"/>
          </a:xfrm>
          <a:prstGeom prst="rect">
            <a:avLst/>
          </a:prstGeom>
        </p:spPr>
        <p:txBody>
          <a:bodyPr wrap="square">
            <a:spAutoFit/>
          </a:bodyPr>
          <a:lstStyle/>
          <a:p>
            <a:r>
              <a:rPr lang="zh-CN" altLang="en-US" sz="3200" b="1" dirty="0" smtClean="0">
                <a:solidFill>
                  <a:schemeClr val="bg1"/>
                </a:solidFill>
              </a:rPr>
              <a:t>春节期间，新型肺炎疫情加重，人心惶惶。然而，在人们彷徨抱怨，谣言四起之际，却仍有一部分医护人员逆行支援湖北，还有更多的国民在新年里默默坚守家门，足不出户。是的，灾难吓不倒勇毅的人，我坚信，只要我们坚定信念，同舟共济，定能轻松渡过难关。</a:t>
            </a:r>
            <a:endParaRPr lang="zh-CN" altLang="en-US" sz="32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3</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832092"/>
          </a:xfrm>
          <a:prstGeom prst="rect">
            <a:avLst/>
          </a:prstGeom>
        </p:spPr>
        <p:txBody>
          <a:bodyPr wrap="square">
            <a:spAutoFit/>
          </a:bodyPr>
          <a:lstStyle/>
          <a:p>
            <a:r>
              <a:rPr lang="zh-CN" altLang="en-US" sz="2800" b="1" dirty="0" smtClean="0"/>
              <a:t>数百年来，中国的足迹从不会在温室花园中闲庭信步</a:t>
            </a:r>
            <a:r>
              <a:rPr lang="zh-CN" altLang="en-US" sz="2800" b="1" dirty="0" smtClean="0">
                <a:solidFill>
                  <a:srgbClr val="FFFF00"/>
                </a:solidFill>
              </a:rPr>
              <a:t>留下</a:t>
            </a:r>
            <a:r>
              <a:rPr lang="zh-CN" altLang="en-US" sz="2800" b="1" dirty="0" smtClean="0"/>
              <a:t>。我们的征途永远布满荆棘，无论是零二年的非典爆发，或是零八年的大地震，亦有一三年的禽流感。哀伤担忧之余，更多的是坚定的信念。如今新型肺炎的爆发，我们民族不绝望，正是在这痛吟中有着我们的同胞呼唤，迎着这微弱的希望，任何挑战都是崛起的跳板。</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评语：文段已经尝试加入文采，除了个别地方，已经很不错了</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2"/>
            <a:ext cx="1957261" cy="675969"/>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584775"/>
          </a:xfrm>
          <a:prstGeom prst="rect">
            <a:avLst/>
          </a:prstGeom>
          <a:noFill/>
        </p:spPr>
        <p:txBody>
          <a:bodyPr wrap="square" rtlCol="0">
            <a:spAutoFit/>
          </a:bodyPr>
          <a:lstStyle/>
          <a:p>
            <a:r>
              <a:rPr lang="zh-CN" altLang="en-US" sz="3200" b="1" dirty="0" smtClean="0">
                <a:solidFill>
                  <a:srgbClr val="7030A0"/>
                </a:solidFill>
                <a:latin typeface="Roboto" pitchFamily="2" charset="0"/>
              </a:rPr>
              <a:t>作文材料：</a:t>
            </a:r>
            <a:endParaRPr lang="zh-CN" altLang="en-US" sz="3200" b="1" dirty="0">
              <a:solidFill>
                <a:srgbClr val="7030A0"/>
              </a:solidFill>
              <a:latin typeface="Roboto" pitchFamily="2" charset="0"/>
            </a:endParaRPr>
          </a:p>
        </p:txBody>
      </p:sp>
      <p:sp>
        <p:nvSpPr>
          <p:cNvPr id="15" name="矩形 14"/>
          <p:cNvSpPr/>
          <p:nvPr/>
        </p:nvSpPr>
        <p:spPr>
          <a:xfrm>
            <a:off x="1741118" y="1047958"/>
            <a:ext cx="8918531" cy="5603363"/>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68044" y="1392103"/>
            <a:ext cx="7139836" cy="4462760"/>
          </a:xfrm>
          <a:prstGeom prst="rect">
            <a:avLst/>
          </a:prstGeom>
        </p:spPr>
        <p:txBody>
          <a:bodyPr wrap="square">
            <a:spAutoFit/>
          </a:bodyPr>
          <a:lstStyle/>
          <a:p>
            <a:r>
              <a:rPr lang="zh-CN" altLang="en-US" sz="3200" b="1" dirty="0" smtClean="0">
                <a:solidFill>
                  <a:schemeClr val="bg1"/>
                </a:solidFill>
              </a:rPr>
              <a:t>       </a:t>
            </a:r>
            <a:r>
              <a:rPr lang="zh-CN" altLang="en-US" sz="2800" b="1" dirty="0" smtClean="0">
                <a:solidFill>
                  <a:schemeClr val="bg1"/>
                </a:solidFill>
              </a:rPr>
              <a:t>春节期间，新型肺炎疫情加重，武汉市更是采取封城的措施来遏制疫情蔓延，各地也都纷纷采取各种措施来抑制疫情的传播。</a:t>
            </a:r>
            <a:endParaRPr lang="en-US" altLang="zh-CN" sz="2800" b="1" dirty="0" smtClean="0">
              <a:solidFill>
                <a:schemeClr val="bg1"/>
              </a:solidFill>
            </a:endParaRPr>
          </a:p>
          <a:p>
            <a:r>
              <a:rPr lang="en-US" altLang="zh-CN" sz="2800" b="1" dirty="0" smtClean="0">
                <a:solidFill>
                  <a:schemeClr val="bg1"/>
                </a:solidFill>
              </a:rPr>
              <a:t>       </a:t>
            </a:r>
            <a:r>
              <a:rPr lang="zh-CN" altLang="en-US" sz="2800" b="1" dirty="0" smtClean="0">
                <a:solidFill>
                  <a:schemeClr val="bg1"/>
                </a:solidFill>
              </a:rPr>
              <a:t>不过，随着时间推移，对于自由的限制和对疫情的担心，有人抢购囤积口罩，也有人发国难财，商品趁机涨价；有一部分人对湖北人采取一种敌视抵制的态度，也有一部分人坚决呆在家里来响应政府号召，坚信一定能战胜疫情。</a:t>
            </a:r>
            <a:endParaRPr lang="en-US" altLang="zh-CN" sz="2800" b="1" dirty="0" smtClean="0">
              <a:solidFill>
                <a:schemeClr val="bg1"/>
              </a:solidFill>
            </a:endParaRPr>
          </a:p>
          <a:p>
            <a:r>
              <a:rPr lang="en-US" altLang="zh-CN" sz="2800" b="1" dirty="0" smtClean="0">
                <a:solidFill>
                  <a:schemeClr val="bg1"/>
                </a:solidFill>
              </a:rPr>
              <a:t>       </a:t>
            </a:r>
            <a:r>
              <a:rPr lang="zh-CN" altLang="en-US" sz="2800" b="1" dirty="0" smtClean="0">
                <a:solidFill>
                  <a:schemeClr val="bg1"/>
                </a:solidFill>
              </a:rPr>
              <a:t>面对这次疫情，你是怎么样的态度？</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3</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22484" y="1576551"/>
            <a:ext cx="7394027" cy="4523105"/>
          </a:xfrm>
          <a:prstGeom prst="rect">
            <a:avLst/>
          </a:prstGeom>
        </p:spPr>
        <p:txBody>
          <a:bodyPr wrap="square">
            <a:spAutoFit/>
          </a:bodyPr>
          <a:lstStyle/>
          <a:p>
            <a:r>
              <a:rPr lang="en-US" altLang="zh-CN" sz="3200" b="1" dirty="0" smtClean="0">
                <a:solidFill>
                  <a:schemeClr val="bg1"/>
                </a:solidFill>
              </a:rPr>
              <a:t>     </a:t>
            </a:r>
            <a:r>
              <a:rPr lang="zh-CN" altLang="en-US" sz="3200" b="1" dirty="0" smtClean="0">
                <a:solidFill>
                  <a:schemeClr val="bg1"/>
                </a:solidFill>
              </a:rPr>
              <a:t>数百年来，中国的足迹从不会在温室花园中闲庭信步留下；</a:t>
            </a:r>
            <a:r>
              <a:rPr lang="zh-CN" altLang="en-US" sz="3200" b="1" dirty="0" smtClean="0">
                <a:solidFill>
                  <a:srgbClr val="002060"/>
                </a:solidFill>
              </a:rPr>
              <a:t>三十年间，中国的征程也是荆棘丛生，风雨兼程。</a:t>
            </a:r>
            <a:r>
              <a:rPr lang="zh-CN" altLang="en-US" sz="3200" b="1" dirty="0" smtClean="0">
                <a:solidFill>
                  <a:schemeClr val="bg1"/>
                </a:solidFill>
              </a:rPr>
              <a:t>无论是零二年的非典，或是零八年的大地震，亦有一三年的禽流感。哀伤担忧之余，更多的是坚定的信念。所以，如今面对这新型肺炎，我们的民族绝对不会绝望，在沉痛与希望中，任何挑战都将是民族崛起的跳板。</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4</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831080"/>
          </a:xfrm>
          <a:prstGeom prst="rect">
            <a:avLst/>
          </a:prstGeom>
        </p:spPr>
        <p:txBody>
          <a:bodyPr wrap="square">
            <a:spAutoFit/>
          </a:bodyPr>
          <a:lstStyle/>
          <a:p>
            <a:r>
              <a:rPr lang="en-US" altLang="zh-CN" sz="2800" b="1" dirty="0" smtClean="0"/>
              <a:t>   </a:t>
            </a:r>
            <a:r>
              <a:rPr lang="zh-CN" altLang="en-US" sz="2800" b="1" dirty="0" smtClean="0"/>
              <a:t>近期，从源头武汉爆发的新型冠状病毒来势汹汹。肺炎疫情牵动全国人民的心。</a:t>
            </a:r>
            <a:r>
              <a:rPr lang="zh-CN" altLang="en-US" sz="2800" b="1" dirty="0" smtClean="0">
                <a:solidFill>
                  <a:srgbClr val="FFFF00"/>
                </a:solidFill>
              </a:rPr>
              <a:t>在各级政府积极应对</a:t>
            </a:r>
            <a:r>
              <a:rPr lang="zh-CN" altLang="en-US" sz="2800" b="1" dirty="0" smtClean="0"/>
              <a:t>，在医护人员不顾个人安危冲向救治一线，也有不少不法商家借着病毒传播之快，</a:t>
            </a:r>
            <a:r>
              <a:rPr lang="zh-CN" altLang="en-US" sz="2800" b="1" dirty="0" smtClean="0">
                <a:solidFill>
                  <a:srgbClr val="00B0F0"/>
                </a:solidFill>
              </a:rPr>
              <a:t>从而昧着良心把普通口罩当做医用口罩来卖，</a:t>
            </a:r>
            <a:r>
              <a:rPr lang="zh-CN" altLang="en-US" sz="2800" b="1" dirty="0" smtClean="0">
                <a:solidFill>
                  <a:srgbClr val="FFFF00"/>
                </a:solidFill>
              </a:rPr>
              <a:t>身为一家人的我们</a:t>
            </a:r>
            <a:r>
              <a:rPr lang="zh-CN" altLang="en-US" sz="2800" b="1" dirty="0" smtClean="0"/>
              <a:t>，面对疫情应该团结协作，迎难而上，如此才能打败来势汹汹的病毒。</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4</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22484" y="1576551"/>
            <a:ext cx="7394027" cy="3538220"/>
          </a:xfrm>
          <a:prstGeom prst="rect">
            <a:avLst/>
          </a:prstGeom>
        </p:spPr>
        <p:txBody>
          <a:bodyPr wrap="square">
            <a:spAutoFit/>
          </a:bodyPr>
          <a:lstStyle/>
          <a:p>
            <a:r>
              <a:rPr lang="en-US" altLang="zh-CN" sz="3200" b="1" dirty="0" smtClean="0">
                <a:solidFill>
                  <a:schemeClr val="bg1"/>
                </a:solidFill>
              </a:rPr>
              <a:t>    </a:t>
            </a:r>
            <a:r>
              <a:rPr lang="zh-CN" altLang="en-US" sz="3200" b="1" dirty="0" smtClean="0">
                <a:solidFill>
                  <a:schemeClr val="bg1"/>
                </a:solidFill>
              </a:rPr>
              <a:t>近期，爆发的新型冠状病毒来势汹汹，疫情的防治牵动全国人民的心。不过，在各方积极应对的时候，也爆发出不和谐的声音。有不少人借机发国难财，也有人散播谣言动摇军心。在此，我只想呼吁，请大家坚信，坚忍的中国人一定能挺过难关。</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5</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832092"/>
          </a:xfrm>
          <a:prstGeom prst="rect">
            <a:avLst/>
          </a:prstGeom>
        </p:spPr>
        <p:txBody>
          <a:bodyPr wrap="square">
            <a:spAutoFit/>
          </a:bodyPr>
          <a:lstStyle/>
          <a:p>
            <a:r>
              <a:rPr lang="zh-CN" altLang="en-US" sz="2800" b="1" dirty="0" smtClean="0"/>
              <a:t>在</a:t>
            </a:r>
            <a:r>
              <a:rPr lang="en-US" sz="2800" b="1" dirty="0" smtClean="0"/>
              <a:t>2020</a:t>
            </a:r>
            <a:r>
              <a:rPr lang="zh-CN" altLang="en-US" sz="2800" b="1" dirty="0" smtClean="0"/>
              <a:t>年的开端，</a:t>
            </a:r>
            <a:r>
              <a:rPr lang="zh-CN" altLang="en-US" sz="2800" b="1" dirty="0" smtClean="0">
                <a:solidFill>
                  <a:srgbClr val="FFFF00"/>
                </a:solidFill>
              </a:rPr>
              <a:t>中国爆发了一场比</a:t>
            </a:r>
            <a:r>
              <a:rPr lang="en-US" sz="2800" b="1" dirty="0" smtClean="0">
                <a:solidFill>
                  <a:srgbClr val="FFFF00"/>
                </a:solidFill>
              </a:rPr>
              <a:t>2003</a:t>
            </a:r>
            <a:r>
              <a:rPr lang="zh-CN" altLang="en-US" sz="2800" b="1" dirty="0" smtClean="0">
                <a:solidFill>
                  <a:srgbClr val="FFFF00"/>
                </a:solidFill>
              </a:rPr>
              <a:t>年非典更严重的疫情</a:t>
            </a:r>
            <a:r>
              <a:rPr lang="en-US" altLang="zh-CN" sz="2800" b="1" dirty="0" smtClean="0">
                <a:solidFill>
                  <a:srgbClr val="FFFF00"/>
                </a:solidFill>
              </a:rPr>
              <a:t>——</a:t>
            </a:r>
            <a:r>
              <a:rPr lang="zh-CN" altLang="en-US" sz="2800" b="1" dirty="0" smtClean="0">
                <a:solidFill>
                  <a:srgbClr val="FFFF00"/>
                </a:solidFill>
              </a:rPr>
              <a:t>新型肺炎，病毒由湖北吃野生动物的人而起，</a:t>
            </a:r>
            <a:r>
              <a:rPr lang="zh-CN" altLang="en-US" sz="2800" b="1" dirty="0" smtClean="0"/>
              <a:t>举国上下陷入了恐慌。刹那间，所有的口罩被一抢而光，</a:t>
            </a:r>
            <a:r>
              <a:rPr lang="zh-CN" altLang="en-US" sz="2800" b="1" dirty="0" smtClean="0">
                <a:solidFill>
                  <a:srgbClr val="FFFF00"/>
                </a:solidFill>
              </a:rPr>
              <a:t>所有的商店被迫关门，街路上空荡荡的。有些人趁机抬高口罩价格，还有些人对湖北人做出抵制行为</a:t>
            </a:r>
            <a:r>
              <a:rPr lang="zh-CN" altLang="en-US" sz="2800" b="1" dirty="0" smtClean="0"/>
              <a:t>。在我看来，现在的中国，更需要民族凝聚力，需要全国人民团结一致，为抗击病毒贡献出自己的一份力量！</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5</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22484" y="1576551"/>
            <a:ext cx="7394027" cy="3046988"/>
          </a:xfrm>
          <a:prstGeom prst="rect">
            <a:avLst/>
          </a:prstGeom>
        </p:spPr>
        <p:txBody>
          <a:bodyPr wrap="square">
            <a:spAutoFit/>
          </a:bodyPr>
          <a:lstStyle/>
          <a:p>
            <a:r>
              <a:rPr lang="zh-CN" altLang="en-US" sz="3200" b="1" dirty="0" smtClean="0">
                <a:solidFill>
                  <a:schemeClr val="bg1"/>
                </a:solidFill>
              </a:rPr>
              <a:t>新年伊始，新型肺炎泛滥，人人自危。刹那间，谣言四起，人人惶恐。更有甚者昧着良心，大发国难财。在此民族危难之际，我们需要民族凝聚力，需要全国人民团结一致，更需要有坚定的信念，才能共渡难关</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6</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401205"/>
          </a:xfrm>
          <a:prstGeom prst="rect">
            <a:avLst/>
          </a:prstGeom>
        </p:spPr>
        <p:txBody>
          <a:bodyPr wrap="square">
            <a:spAutoFit/>
          </a:bodyPr>
          <a:lstStyle/>
          <a:p>
            <a:r>
              <a:rPr lang="zh-CN" altLang="en-US" sz="2800" b="1" dirty="0" smtClean="0"/>
              <a:t>正值新春佳节之际，本应该是团圆的时刻，但新型冠状病毒感染的肺炎疫情在武汉蔓延，波及全国，使人人心惶惶，措手不及。面对疫情有些人退而避之，盲目悲观，不信任政府；有一些人发国难财，坐地起价；也有一些人刚愎自用，不听劝戒。而我们作为华夏子孙，面对疫情，我更要一视同仁，客观认识，科学预防，才能打赢这一场没有硝烟的战争。</a:t>
            </a:r>
            <a:endParaRPr lang="en-US" altLang="zh-CN" sz="2800" b="1" dirty="0" smtClean="0">
              <a:solidFill>
                <a:schemeClr val="bg1"/>
              </a:solidFill>
            </a:endParaRPr>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6</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90953" y="1324302"/>
            <a:ext cx="7394027" cy="5016758"/>
          </a:xfrm>
          <a:prstGeom prst="rect">
            <a:avLst/>
          </a:prstGeom>
        </p:spPr>
        <p:txBody>
          <a:bodyPr wrap="square">
            <a:spAutoFit/>
          </a:bodyPr>
          <a:lstStyle/>
          <a:p>
            <a:r>
              <a:rPr lang="zh-CN" altLang="en-US" sz="3200" b="1" dirty="0" smtClean="0">
                <a:solidFill>
                  <a:schemeClr val="bg1"/>
                </a:solidFill>
              </a:rPr>
              <a:t>新春佳节之际，本该团圆的，但新型肺炎的阴霾笼罩全国，使得人人自危，人心惶惶。面对疫情，有些人退避悲观，谣言四起；也有一些人刚愎自用，盲目不听劝言；更有一些人昧着良心，坐地起价，大发国难财。在此，作为华夏子孙，我必须严正的告诉每一位国人，面对疫情，我们做不到逆行支援，做不到捐款捐物，那我们要坚定信念，同心同德，才能打赢这一场没有硝烟的战争。</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7</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401205"/>
          </a:xfrm>
          <a:prstGeom prst="rect">
            <a:avLst/>
          </a:prstGeom>
        </p:spPr>
        <p:txBody>
          <a:bodyPr wrap="square">
            <a:spAutoFit/>
          </a:bodyPr>
          <a:lstStyle/>
          <a:p>
            <a:r>
              <a:rPr lang="zh-CN" altLang="en-US" sz="2800" b="1" dirty="0" smtClean="0"/>
              <a:t>近来，一场潜藏已久的梦魇爆发了，一时间席卷了整个武汉城，随着武汉封城，全国被迫蜗居在家，各地工厂被迫延期，各路学校延迟开学，病魔闹的人心惶惶的同时终是有人在为我们挡着。网络上，各个论坛下网友们自发的为那些逆行者加油，因为我们都知道，所有的希望都在那些逆行者的身上，而我们能做到只有安分地待在家中，为那些逆行者默默地祝福。</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7</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90953" y="1324302"/>
            <a:ext cx="7394027" cy="4031873"/>
          </a:xfrm>
          <a:prstGeom prst="rect">
            <a:avLst/>
          </a:prstGeom>
        </p:spPr>
        <p:txBody>
          <a:bodyPr wrap="square">
            <a:spAutoFit/>
          </a:bodyPr>
          <a:lstStyle/>
          <a:p>
            <a:r>
              <a:rPr lang="zh-CN" altLang="en-US" sz="3200" b="1" dirty="0" smtClean="0">
                <a:solidFill>
                  <a:schemeClr val="bg1"/>
                </a:solidFill>
              </a:rPr>
              <a:t>近来，一场潜藏已久的</a:t>
            </a:r>
            <a:r>
              <a:rPr lang="zh-CN" altLang="en-US" sz="3200" b="1" dirty="0" smtClean="0">
                <a:solidFill>
                  <a:srgbClr val="002060"/>
                </a:solidFill>
              </a:rPr>
              <a:t>梦魇</a:t>
            </a:r>
            <a:r>
              <a:rPr lang="zh-CN" altLang="en-US" sz="3200" b="1" dirty="0" smtClean="0">
                <a:solidFill>
                  <a:schemeClr val="bg1"/>
                </a:solidFill>
              </a:rPr>
              <a:t>爆发，一时间从武汉席卷到全国。武汉封城，全国蜗居，工厂停工，学校停课。在人人自危，内心惶恐之余，但仍有人逆行支援，更有众多的医护人员守护着大家的安全与健康。是的，灾难并不可怕， 只要有梦想，只要有坚定信念，一切困苦艰难都只是磨砺</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9</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3970318"/>
          </a:xfrm>
          <a:prstGeom prst="rect">
            <a:avLst/>
          </a:prstGeom>
        </p:spPr>
        <p:txBody>
          <a:bodyPr wrap="square">
            <a:spAutoFit/>
          </a:bodyPr>
          <a:lstStyle/>
          <a:p>
            <a:r>
              <a:rPr lang="zh-CN" altLang="en-US" sz="2800" b="1" dirty="0" smtClean="0"/>
              <a:t>曾经的美好支离破碎，如同朦胧的雾一般模糊不清，消毒水无情的分隔着两个世界。病毒肆虐地使人面临死亡的威胁。医护人员逆行的身影冲向了死亡威胁的最前沿，在争分夺秒地与病毒作斗争。是他们给予了我们坚强的勇气，我相信只要我们同心协力，和衷共济，一定能渡过难关！</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48"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1" fmla="*/ 435814 w 8156620"/>
                <a:gd name="connsiteY0-2" fmla="*/ 0 h 723900"/>
                <a:gd name="connsiteX1-3" fmla="*/ 8156620 w 8156620"/>
                <a:gd name="connsiteY1-4" fmla="*/ 0 h 723900"/>
                <a:gd name="connsiteX2-5" fmla="*/ 8156620 w 8156620"/>
                <a:gd name="connsiteY2-6" fmla="*/ 723900 h 723900"/>
                <a:gd name="connsiteX3-7" fmla="*/ 0 w 8156620"/>
                <a:gd name="connsiteY3-8" fmla="*/ 704850 h 723900"/>
                <a:gd name="connsiteX4" fmla="*/ 435814 w 8156620"/>
                <a:gd name="connsiteY4" fmla="*/ 0 h 723900"/>
                <a:gd name="connsiteX0-9" fmla="*/ 435814 w 8156620"/>
                <a:gd name="connsiteY0-10" fmla="*/ 0 h 723900"/>
                <a:gd name="connsiteX1-11" fmla="*/ 8156620 w 8156620"/>
                <a:gd name="connsiteY1-12" fmla="*/ 0 h 723900"/>
                <a:gd name="connsiteX2-13" fmla="*/ 8156620 w 8156620"/>
                <a:gd name="connsiteY2-14" fmla="*/ 723900 h 723900"/>
                <a:gd name="connsiteX3-15" fmla="*/ 0 w 8156620"/>
                <a:gd name="connsiteY3-16" fmla="*/ 704850 h 723900"/>
                <a:gd name="connsiteX4-17" fmla="*/ 435814 w 8156620"/>
                <a:gd name="connsiteY4-18" fmla="*/ 0 h 723900"/>
                <a:gd name="connsiteX0-19" fmla="*/ 435814 w 8156620"/>
                <a:gd name="connsiteY0-20" fmla="*/ 0 h 723900"/>
                <a:gd name="connsiteX1-21" fmla="*/ 8156620 w 8156620"/>
                <a:gd name="connsiteY1-22" fmla="*/ 0 h 723900"/>
                <a:gd name="connsiteX2-23" fmla="*/ 8156620 w 8156620"/>
                <a:gd name="connsiteY2-24" fmla="*/ 723900 h 723900"/>
                <a:gd name="connsiteX3-25" fmla="*/ 0 w 8156620"/>
                <a:gd name="connsiteY3-26" fmla="*/ 704850 h 723900"/>
                <a:gd name="connsiteX4-27" fmla="*/ 435814 w 8156620"/>
                <a:gd name="connsiteY4-28" fmla="*/ 0 h 723900"/>
                <a:gd name="connsiteX0-29" fmla="*/ 416734 w 8137540"/>
                <a:gd name="connsiteY0-30" fmla="*/ 0 h 723900"/>
                <a:gd name="connsiteX1-31" fmla="*/ 8137540 w 8137540"/>
                <a:gd name="connsiteY1-32" fmla="*/ 0 h 723900"/>
                <a:gd name="connsiteX2-33" fmla="*/ 8137540 w 8137540"/>
                <a:gd name="connsiteY2-34" fmla="*/ 723900 h 723900"/>
                <a:gd name="connsiteX3-35" fmla="*/ 0 w 8137540"/>
                <a:gd name="connsiteY3-36" fmla="*/ 704850 h 723900"/>
                <a:gd name="connsiteX4-37" fmla="*/ 416734 w 8137540"/>
                <a:gd name="connsiteY4-38" fmla="*/ 0 h 723900"/>
                <a:gd name="connsiteX0-39" fmla="*/ 416734 w 8137540"/>
                <a:gd name="connsiteY0-40" fmla="*/ 0 h 723900"/>
                <a:gd name="connsiteX1-41" fmla="*/ 8137540 w 8137540"/>
                <a:gd name="connsiteY1-42" fmla="*/ 0 h 723900"/>
                <a:gd name="connsiteX2-43" fmla="*/ 8137540 w 8137540"/>
                <a:gd name="connsiteY2-44" fmla="*/ 723900 h 723900"/>
                <a:gd name="connsiteX3-45" fmla="*/ 0 w 8137540"/>
                <a:gd name="connsiteY3-46" fmla="*/ 704850 h 723900"/>
                <a:gd name="connsiteX4-47" fmla="*/ 416734 w 8137540"/>
                <a:gd name="connsiteY4-48" fmla="*/ 0 h 72390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8" name="文本框 17"/>
          <p:cNvSpPr txBox="1"/>
          <p:nvPr/>
        </p:nvSpPr>
        <p:spPr>
          <a:xfrm>
            <a:off x="300626" y="2986028"/>
            <a:ext cx="11414836" cy="1323439"/>
          </a:xfrm>
          <a:prstGeom prst="rect">
            <a:avLst/>
          </a:prstGeom>
          <a:noFill/>
        </p:spPr>
        <p:txBody>
          <a:bodyPr wrap="square" rtlCol="0">
            <a:spAutoFit/>
          </a:bodyPr>
          <a:lstStyle/>
          <a:p>
            <a:r>
              <a:rPr lang="zh-CN" altLang="en-US" sz="4000" b="1" dirty="0" smtClean="0">
                <a:solidFill>
                  <a:srgbClr val="00B0F1"/>
                </a:solidFill>
              </a:rPr>
              <a:t>（时</a:t>
            </a:r>
            <a:r>
              <a:rPr lang="zh-CN" altLang="en-US" sz="4000" b="1" dirty="0">
                <a:solidFill>
                  <a:srgbClr val="00B0F1"/>
                </a:solidFill>
              </a:rPr>
              <a:t>间</a:t>
            </a:r>
            <a:r>
              <a:rPr lang="en-US" altLang="zh-CN" sz="4000" b="1" dirty="0">
                <a:solidFill>
                  <a:srgbClr val="00B0F1"/>
                </a:solidFill>
              </a:rPr>
              <a:t>+</a:t>
            </a:r>
            <a:r>
              <a:rPr lang="zh-CN" altLang="en-US" sz="4000" b="1" dirty="0">
                <a:solidFill>
                  <a:srgbClr val="00B0F1"/>
                </a:solidFill>
              </a:rPr>
              <a:t>领属</a:t>
            </a:r>
            <a:r>
              <a:rPr lang="en-US" altLang="zh-CN" sz="4000" b="1" dirty="0">
                <a:solidFill>
                  <a:srgbClr val="00B0F1"/>
                </a:solidFill>
              </a:rPr>
              <a:t>+</a:t>
            </a:r>
            <a:r>
              <a:rPr lang="zh-CN" altLang="en-US" sz="4000" b="1" dirty="0">
                <a:solidFill>
                  <a:srgbClr val="00B0F1"/>
                </a:solidFill>
              </a:rPr>
              <a:t>人</a:t>
            </a:r>
            <a:r>
              <a:rPr lang="zh-CN" altLang="en-US" sz="4000" b="1" dirty="0" smtClean="0">
                <a:solidFill>
                  <a:srgbClr val="00B0F1"/>
                </a:solidFill>
              </a:rPr>
              <a:t>物</a:t>
            </a:r>
            <a:r>
              <a:rPr lang="en-US" altLang="zh-CN" sz="4000" b="1" dirty="0" smtClean="0">
                <a:solidFill>
                  <a:srgbClr val="00B0F1"/>
                </a:solidFill>
              </a:rPr>
              <a:t>+</a:t>
            </a:r>
            <a:r>
              <a:rPr lang="zh-CN" altLang="en-US" sz="4000" b="1" dirty="0">
                <a:solidFill>
                  <a:srgbClr val="00B0F1"/>
                </a:solidFill>
              </a:rPr>
              <a:t>事件</a:t>
            </a:r>
            <a:r>
              <a:rPr lang="en-US" altLang="zh-CN" sz="4000" b="1" dirty="0">
                <a:solidFill>
                  <a:srgbClr val="00B0F1"/>
                </a:solidFill>
              </a:rPr>
              <a:t>+</a:t>
            </a:r>
            <a:r>
              <a:rPr lang="zh-CN" altLang="en-US" sz="4000" b="1" dirty="0">
                <a:solidFill>
                  <a:srgbClr val="00B0F1"/>
                </a:solidFill>
              </a:rPr>
              <a:t>结</a:t>
            </a:r>
            <a:r>
              <a:rPr lang="zh-CN" altLang="en-US" sz="4000" b="1" dirty="0" smtClean="0">
                <a:solidFill>
                  <a:srgbClr val="00B0F1"/>
                </a:solidFill>
              </a:rPr>
              <a:t>果）</a:t>
            </a:r>
            <a:r>
              <a:rPr lang="en-US" altLang="zh-CN" sz="4000" b="1" dirty="0" smtClean="0">
                <a:solidFill>
                  <a:srgbClr val="00B0F1"/>
                </a:solidFill>
              </a:rPr>
              <a:t>+</a:t>
            </a:r>
            <a:r>
              <a:rPr lang="zh-CN" altLang="en-US" sz="4000" b="1" dirty="0" smtClean="0">
                <a:solidFill>
                  <a:srgbClr val="EE1C39"/>
                </a:solidFill>
              </a:rPr>
              <a:t>社会议论</a:t>
            </a:r>
            <a:r>
              <a:rPr lang="en-US" altLang="zh-CN" sz="4000" b="1" dirty="0" smtClean="0">
                <a:solidFill>
                  <a:srgbClr val="00B0F1"/>
                </a:solidFill>
              </a:rPr>
              <a:t>+</a:t>
            </a:r>
            <a:r>
              <a:rPr lang="zh-CN" altLang="en-US" sz="4000" b="1" dirty="0">
                <a:solidFill>
                  <a:srgbClr val="00B0F1"/>
                </a:solidFill>
              </a:rPr>
              <a:t>社会背景</a:t>
            </a:r>
            <a:r>
              <a:rPr lang="en-US" altLang="zh-CN" sz="4000" b="1" dirty="0">
                <a:solidFill>
                  <a:srgbClr val="00B0F1"/>
                </a:solidFill>
              </a:rPr>
              <a:t>+</a:t>
            </a:r>
            <a:r>
              <a:rPr lang="zh-CN" altLang="en-US" sz="4000" b="1" dirty="0">
                <a:solidFill>
                  <a:srgbClr val="00B0F1"/>
                </a:solidFill>
              </a:rPr>
              <a:t>观点态度</a:t>
            </a:r>
            <a:endParaRPr lang="zh-CN" altLang="en-US" sz="4000" b="1" dirty="0">
              <a:solidFill>
                <a:srgbClr val="00B0F1"/>
              </a:solidFill>
            </a:endParaRPr>
          </a:p>
        </p:txBody>
      </p:sp>
      <p:grpSp>
        <p:nvGrpSpPr>
          <p:cNvPr id="20" name="组合 19"/>
          <p:cNvGrpSpPr/>
          <p:nvPr/>
        </p:nvGrpSpPr>
        <p:grpSpPr>
          <a:xfrm>
            <a:off x="857397" y="758483"/>
            <a:ext cx="298617" cy="179172"/>
            <a:chOff x="3086100" y="1917700"/>
            <a:chExt cx="158750" cy="95251"/>
          </a:xfrm>
          <a:solidFill>
            <a:srgbClr val="EE1C39"/>
          </a:solidFill>
        </p:grpSpPr>
        <p:sp>
          <p:nvSpPr>
            <p:cNvPr id="22" name="Freeform 106"/>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7"/>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TextBox 7"/>
          <p:cNvSpPr txBox="1"/>
          <p:nvPr/>
        </p:nvSpPr>
        <p:spPr>
          <a:xfrm>
            <a:off x="304424" y="447703"/>
            <a:ext cx="2492990" cy="646331"/>
          </a:xfrm>
          <a:prstGeom prst="rect">
            <a:avLst/>
          </a:prstGeom>
          <a:noFill/>
        </p:spPr>
        <p:txBody>
          <a:bodyPr wrap="none" rtlCol="0">
            <a:spAutoFit/>
          </a:bodyPr>
          <a:lstStyle/>
          <a:p>
            <a:r>
              <a:rPr lang="zh-CN" altLang="en-US" sz="3600" b="1" dirty="0" smtClean="0">
                <a:solidFill>
                  <a:schemeClr val="bg1"/>
                </a:solidFill>
              </a:rPr>
              <a:t>精简开头：</a:t>
            </a:r>
            <a:endParaRPr lang="zh-CN" altLang="en-US" sz="3600" b="1" dirty="0">
              <a:solidFill>
                <a:schemeClr val="bg1"/>
              </a:solidFill>
            </a:endParaRPr>
          </a:p>
        </p:txBody>
      </p:sp>
      <p:sp>
        <p:nvSpPr>
          <p:cNvPr id="14" name="下箭头标注 13"/>
          <p:cNvSpPr/>
          <p:nvPr/>
        </p:nvSpPr>
        <p:spPr>
          <a:xfrm>
            <a:off x="682883" y="1321280"/>
            <a:ext cx="1966588" cy="1603331"/>
          </a:xfrm>
          <a:prstGeom prst="downArrowCallou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模糊时间，不要太精确具体</a:t>
            </a:r>
            <a:endParaRPr lang="zh-CN" altLang="en-US" sz="2400" b="1" dirty="0"/>
          </a:p>
        </p:txBody>
      </p:sp>
      <p:sp>
        <p:nvSpPr>
          <p:cNvPr id="15" name="TextBox 14"/>
          <p:cNvSpPr txBox="1"/>
          <p:nvPr/>
        </p:nvSpPr>
        <p:spPr>
          <a:xfrm>
            <a:off x="4396635" y="2392472"/>
            <a:ext cx="1620957" cy="523220"/>
          </a:xfrm>
          <a:prstGeom prst="rect">
            <a:avLst/>
          </a:prstGeom>
          <a:noFill/>
        </p:spPr>
        <p:txBody>
          <a:bodyPr wrap="none" rtlCol="0">
            <a:spAutoFit/>
          </a:bodyPr>
          <a:lstStyle/>
          <a:p>
            <a:r>
              <a:rPr lang="zh-CN" altLang="en-US" sz="2800" b="1" dirty="0" smtClean="0">
                <a:solidFill>
                  <a:srgbClr val="FF0000"/>
                </a:solidFill>
              </a:rPr>
              <a:t>事件现象</a:t>
            </a:r>
            <a:endParaRPr lang="zh-CN" altLang="en-US" sz="2800" b="1" dirty="0">
              <a:solidFill>
                <a:srgbClr val="FF0000"/>
              </a:solidFill>
            </a:endParaRPr>
          </a:p>
        </p:txBody>
      </p:sp>
      <p:sp>
        <p:nvSpPr>
          <p:cNvPr id="16" name="TextBox 15"/>
          <p:cNvSpPr txBox="1"/>
          <p:nvPr/>
        </p:nvSpPr>
        <p:spPr>
          <a:xfrm>
            <a:off x="7945821" y="2427890"/>
            <a:ext cx="2698175" cy="523220"/>
          </a:xfrm>
          <a:prstGeom prst="rect">
            <a:avLst/>
          </a:prstGeom>
          <a:noFill/>
        </p:spPr>
        <p:txBody>
          <a:bodyPr wrap="none" rtlCol="0">
            <a:spAutoFit/>
          </a:bodyPr>
          <a:lstStyle/>
          <a:p>
            <a:r>
              <a:rPr lang="zh-CN" altLang="en-US" sz="2800" dirty="0" smtClean="0">
                <a:solidFill>
                  <a:schemeClr val="bg1"/>
                </a:solidFill>
              </a:rPr>
              <a:t>（争议与矛盾）</a:t>
            </a:r>
            <a:endParaRPr lang="zh-CN" altLang="en-US" sz="2800" dirty="0">
              <a:solidFill>
                <a:schemeClr val="bg1"/>
              </a:solidFill>
            </a:endParaRPr>
          </a:p>
        </p:txBody>
      </p:sp>
      <p:sp>
        <p:nvSpPr>
          <p:cNvPr id="17" name="TextBox 16"/>
          <p:cNvSpPr txBox="1"/>
          <p:nvPr/>
        </p:nvSpPr>
        <p:spPr>
          <a:xfrm>
            <a:off x="1497724" y="4713889"/>
            <a:ext cx="8802410" cy="1815882"/>
          </a:xfrm>
          <a:prstGeom prst="rect">
            <a:avLst/>
          </a:prstGeom>
          <a:noFill/>
        </p:spPr>
        <p:txBody>
          <a:bodyPr wrap="none" rtlCol="0">
            <a:spAutoFit/>
          </a:bodyPr>
          <a:lstStyle/>
          <a:p>
            <a:r>
              <a:rPr lang="zh-CN" altLang="en-US" sz="2800" b="1" dirty="0" smtClean="0">
                <a:solidFill>
                  <a:schemeClr val="bg1"/>
                </a:solidFill>
              </a:rPr>
              <a:t>注意：社会背景：就是社会的现状，其表现形式是千变</a:t>
            </a:r>
            <a:endParaRPr lang="en-US" altLang="zh-CN" sz="2800" b="1" dirty="0" smtClean="0">
              <a:solidFill>
                <a:schemeClr val="bg1"/>
              </a:solidFill>
            </a:endParaRPr>
          </a:p>
          <a:p>
            <a:r>
              <a:rPr lang="zh-CN" altLang="en-US" sz="2800" b="1" dirty="0" smtClean="0">
                <a:solidFill>
                  <a:schemeClr val="bg1"/>
                </a:solidFill>
              </a:rPr>
              <a:t>万化的，在不同的立意中其形式不同</a:t>
            </a:r>
            <a:endParaRPr lang="en-US" altLang="zh-CN" sz="2800" b="1" dirty="0" smtClean="0">
              <a:solidFill>
                <a:schemeClr val="bg1"/>
              </a:solidFill>
            </a:endParaRPr>
          </a:p>
          <a:p>
            <a:r>
              <a:rPr lang="zh-CN" altLang="en-US" sz="2800" b="1" dirty="0" smtClean="0">
                <a:solidFill>
                  <a:schemeClr val="bg1"/>
                </a:solidFill>
              </a:rPr>
              <a:t>如：是商品经济社会，则喧嚣浮躁，唯利是图</a:t>
            </a:r>
            <a:endParaRPr lang="en-US" altLang="zh-CN" sz="2800" b="1" dirty="0" smtClean="0">
              <a:solidFill>
                <a:schemeClr val="bg1"/>
              </a:solidFill>
            </a:endParaRPr>
          </a:p>
          <a:p>
            <a:r>
              <a:rPr lang="zh-CN" altLang="en-US" sz="2800" b="1" dirty="0" smtClean="0">
                <a:solidFill>
                  <a:schemeClr val="bg1"/>
                </a:solidFill>
              </a:rPr>
              <a:t>是科技社会，则要与时俱进，适者生存</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fade thruBlk="1"/>
      </p:transition>
    </mc:Choice>
    <mc:Fallback>
      <p:transition spd="slow">
        <p:fade thruBlk="1"/>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9</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90953" y="1324302"/>
            <a:ext cx="7394027" cy="3539430"/>
          </a:xfrm>
          <a:prstGeom prst="rect">
            <a:avLst/>
          </a:prstGeom>
        </p:spPr>
        <p:txBody>
          <a:bodyPr wrap="square">
            <a:spAutoFit/>
          </a:bodyPr>
          <a:lstStyle/>
          <a:p>
            <a:r>
              <a:rPr lang="zh-CN" altLang="en-US" sz="3200" b="1" dirty="0" smtClean="0">
                <a:solidFill>
                  <a:schemeClr val="bg1"/>
                </a:solidFill>
              </a:rPr>
              <a:t>病毒肆虐，消毒水弥漫，谣言四起，新春的美好祝愿也支离破碎，但阻隔不了勇者的逆行，阻隔不了医护人员坚强的心，更阻隔不了国人们对春天阳光的期盼。逆行的脚步，自我封闭的大门，使每个人坚信，我们我们同心同德，和衷共济，定能渡过难关</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10</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3970318"/>
          </a:xfrm>
          <a:prstGeom prst="rect">
            <a:avLst/>
          </a:prstGeom>
        </p:spPr>
        <p:txBody>
          <a:bodyPr wrap="square">
            <a:spAutoFit/>
          </a:bodyPr>
          <a:lstStyle/>
          <a:p>
            <a:r>
              <a:rPr lang="zh-CN" altLang="en-US" sz="2800" b="1" dirty="0" smtClean="0"/>
              <a:t>“武汉挺住，武汉加油！”这样坚强有力的字眼，伴随着没有硝烟的战争迸发出来，我们每一个人的内心是波动的，坚决的。我们不能让每一个人爱所有人，但我们必须要爱我们自己。在这场没有硝烟的战争中，我们应该谨遵国家政府要求，不添乱，不做乱，响应国家号召，才能战争疫情。</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10</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06719" y="1986454"/>
            <a:ext cx="7394027" cy="3046988"/>
          </a:xfrm>
          <a:prstGeom prst="rect">
            <a:avLst/>
          </a:prstGeom>
        </p:spPr>
        <p:txBody>
          <a:bodyPr wrap="square">
            <a:spAutoFit/>
          </a:bodyPr>
          <a:lstStyle/>
          <a:p>
            <a:r>
              <a:rPr lang="zh-CN" altLang="en-US" sz="3200" b="1" dirty="0" smtClean="0">
                <a:solidFill>
                  <a:schemeClr val="bg1"/>
                </a:solidFill>
              </a:rPr>
              <a:t>“武汉挺住，武汉加油！”这样坚强有力的呐喊，是对这场没有硝烟的战争坚定信念！我们不能逆行支援，不能爱天下所有的人，但我们足不出户，守护自己和家人，就是一次修行与善举。我们坚信，伟大民族一定能挺过灾难</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11</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3970318"/>
          </a:xfrm>
          <a:prstGeom prst="rect">
            <a:avLst/>
          </a:prstGeom>
        </p:spPr>
        <p:txBody>
          <a:bodyPr wrap="square">
            <a:spAutoFit/>
          </a:bodyPr>
          <a:lstStyle/>
          <a:p>
            <a:r>
              <a:rPr lang="zh-CN" altLang="en-US" sz="2800" b="1" dirty="0" smtClean="0"/>
              <a:t>近来，新型肺炎疫情形势严峻，全国战“疫”如火如荼。在这全国忧难的时候，竟有人趁机囤积救援物资谋求一利。但也有人积极响应政府号召，闭门不出。更有人放弃假期放弃团圆毅然返回工厂努力恢复产能弥补市场短缺。举国忧患，唯有</a:t>
            </a:r>
            <a:r>
              <a:rPr lang="en-US" altLang="zh-CN" sz="2800" b="1" dirty="0" smtClean="0"/>
              <a:t>14</a:t>
            </a:r>
            <a:r>
              <a:rPr lang="zh-CN" altLang="en-US" sz="2800" b="1" dirty="0" smtClean="0"/>
              <a:t>亿的涓涓细流凝聚成滔滔黄河，方能勇战疫情，夺取</a:t>
            </a:r>
            <a:r>
              <a:rPr lang="en-US" altLang="zh-CN" sz="2800" b="1" dirty="0" smtClean="0"/>
              <a:t>2020</a:t>
            </a:r>
            <a:r>
              <a:rPr lang="zh-CN" altLang="en-US" sz="2800" b="1" dirty="0" smtClean="0"/>
              <a:t>开年第一战的胜利。</a:t>
            </a:r>
            <a:endParaRPr lang="zh-CN" altLang="en-US" sz="2800" b="1" dirty="0" smtClean="0"/>
          </a:p>
          <a:p>
            <a:endParaRPr lang="en-US" altLang="zh-CN" sz="2800" b="1" dirty="0" smtClean="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评语：</a:t>
            </a:r>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11</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38250" y="1371598"/>
            <a:ext cx="7394027" cy="5016758"/>
          </a:xfrm>
          <a:prstGeom prst="rect">
            <a:avLst/>
          </a:prstGeom>
        </p:spPr>
        <p:txBody>
          <a:bodyPr wrap="square">
            <a:spAutoFit/>
          </a:bodyPr>
          <a:lstStyle/>
          <a:p>
            <a:r>
              <a:rPr lang="zh-CN" altLang="en-US" sz="3200" b="1" dirty="0" smtClean="0">
                <a:solidFill>
                  <a:schemeClr val="bg1"/>
                </a:solidFill>
              </a:rPr>
              <a:t>近来，新型肺炎疫情形势严峻，全国战“疫”如火如荼。在这全国忧难的时候，竟有人囤积物资，趁火打劫；更有人散播谣言，妖言惑众；也有人放弃假期放弃团圆，毅然返回工厂，努力弥补市场短缺；而更多的人积极响应政府号召，闭门不出，减少扩散。是的，国忧患，唯有勇毅者方能坦然应对，唯有</a:t>
            </a:r>
            <a:r>
              <a:rPr lang="en-US" altLang="zh-CN" sz="3200" b="1" dirty="0" smtClean="0">
                <a:solidFill>
                  <a:schemeClr val="bg1"/>
                </a:solidFill>
              </a:rPr>
              <a:t>14</a:t>
            </a:r>
            <a:r>
              <a:rPr lang="zh-CN" altLang="en-US" sz="3200" b="1" dirty="0" smtClean="0">
                <a:solidFill>
                  <a:schemeClr val="bg1"/>
                </a:solidFill>
              </a:rPr>
              <a:t>亿的涓涓细流凝聚成滔滔江河，方能勇战疫情，夺取最终的胜利。</a:t>
            </a:r>
            <a:endParaRPr lang="zh-CN" altLang="en-US" sz="32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例文</a:t>
            </a:r>
            <a:r>
              <a:rPr lang="en-US" altLang="zh-CN" sz="2800" b="1" dirty="0" smtClean="0">
                <a:solidFill>
                  <a:srgbClr val="7030A0"/>
                </a:solidFill>
                <a:latin typeface="Roboto" pitchFamily="2" charset="0"/>
              </a:rPr>
              <a:t>12</a:t>
            </a:r>
            <a:endParaRPr lang="zh-CN" altLang="en-US" sz="2800" b="1" dirty="0">
              <a:solidFill>
                <a:srgbClr val="7030A0"/>
              </a:solidFill>
              <a:latin typeface="Roboto" pitchFamily="2" charset="0"/>
            </a:endParaRPr>
          </a:p>
        </p:txBody>
      </p:sp>
      <p:sp>
        <p:nvSpPr>
          <p:cNvPr id="15" name="矩形 14"/>
          <p:cNvSpPr/>
          <p:nvPr/>
        </p:nvSpPr>
        <p:spPr>
          <a:xfrm>
            <a:off x="1150883" y="1063724"/>
            <a:ext cx="1002686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844566" y="1310036"/>
            <a:ext cx="8734096" cy="4461510"/>
          </a:xfrm>
          <a:prstGeom prst="rect">
            <a:avLst/>
          </a:prstGeom>
        </p:spPr>
        <p:txBody>
          <a:bodyPr wrap="square">
            <a:spAutoFit/>
          </a:bodyPr>
          <a:lstStyle/>
          <a:p>
            <a:pPr algn="ctr"/>
            <a:r>
              <a:rPr lang="zh-CN" altLang="en-US" sz="3200" b="1" dirty="0" smtClean="0">
                <a:solidFill>
                  <a:schemeClr val="tx1"/>
                </a:solidFill>
              </a:rPr>
              <a:t>樱花会再次盛开</a:t>
            </a:r>
            <a:endParaRPr lang="zh-CN" altLang="en-US" sz="3200" b="1" dirty="0" smtClean="0">
              <a:solidFill>
                <a:schemeClr val="tx1"/>
              </a:solidFill>
            </a:endParaRPr>
          </a:p>
          <a:p>
            <a:r>
              <a:rPr lang="zh-CN" altLang="en-US" sz="3200" b="1" dirty="0" smtClean="0">
                <a:solidFill>
                  <a:schemeClr val="tx1"/>
                </a:solidFill>
              </a:rPr>
              <a:t>    “中国总是被他们最勇敢的人保护的很好。”</a:t>
            </a:r>
            <a:endParaRPr lang="en-US" altLang="zh-CN" sz="3200" b="1" dirty="0" smtClean="0">
              <a:solidFill>
                <a:schemeClr val="tx1"/>
              </a:solidFill>
            </a:endParaRPr>
          </a:p>
          <a:p>
            <a:r>
              <a:rPr lang="en-US" altLang="zh-CN" sz="3200" b="1" smtClean="0">
                <a:solidFill>
                  <a:schemeClr val="tx1"/>
                </a:solidFill>
              </a:rPr>
              <a:t>                                          </a:t>
            </a:r>
            <a:r>
              <a:rPr lang="en-US" altLang="zh-CN" sz="3200" b="1" dirty="0" smtClean="0">
                <a:solidFill>
                  <a:schemeClr val="tx1"/>
                </a:solidFill>
              </a:rPr>
              <a:t>——</a:t>
            </a:r>
            <a:r>
              <a:rPr lang="zh-CN" altLang="en-US" sz="3200" b="1" dirty="0" smtClean="0">
                <a:solidFill>
                  <a:schemeClr val="tx1"/>
                </a:solidFill>
              </a:rPr>
              <a:t>基辛格</a:t>
            </a:r>
            <a:endParaRPr lang="zh-CN" altLang="en-US" sz="3200" b="1" dirty="0" smtClean="0">
              <a:solidFill>
                <a:schemeClr val="tx1"/>
              </a:solidFill>
            </a:endParaRPr>
          </a:p>
          <a:p>
            <a:r>
              <a:rPr lang="zh-CN" altLang="en-US" sz="3200" b="1" dirty="0" smtClean="0">
                <a:solidFill>
                  <a:schemeClr val="tx1"/>
                </a:solidFill>
              </a:rPr>
              <a:t>       春节期间，新型肺炎疫情加重，全国上下人心惶惶。然而在道路黑暗处，总有勇者毅然前行，来驱散阴霾，以光、以爱、以身照亮远行的路。岁月静好，是因为英雄的默默守护。</a:t>
            </a:r>
            <a:endParaRPr lang="zh-CN" altLang="en-US" sz="3200" b="1" dirty="0" smtClean="0">
              <a:solidFill>
                <a:schemeClr val="bg1"/>
              </a:solidFill>
            </a:endParaRPr>
          </a:p>
          <a:p>
            <a:endParaRPr lang="en-US" altLang="zh-CN" sz="2800" b="1" dirty="0" smtClean="0">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修改</a:t>
            </a:r>
            <a:r>
              <a:rPr lang="en-US" altLang="zh-CN" sz="2800" b="1" dirty="0" smtClean="0">
                <a:solidFill>
                  <a:srgbClr val="7030A0"/>
                </a:solidFill>
                <a:latin typeface="Roboto" pitchFamily="2" charset="0"/>
              </a:rPr>
              <a:t>12</a:t>
            </a:r>
            <a:endParaRPr lang="zh-CN" altLang="en-US" sz="2800" b="1" dirty="0">
              <a:solidFill>
                <a:srgbClr val="7030A0"/>
              </a:solidFill>
              <a:latin typeface="Roboto" pitchFamily="2" charset="0"/>
            </a:endParaRPr>
          </a:p>
        </p:txBody>
      </p:sp>
      <p:sp>
        <p:nvSpPr>
          <p:cNvPr id="15" name="矩形 14"/>
          <p:cNvSpPr/>
          <p:nvPr/>
        </p:nvSpPr>
        <p:spPr>
          <a:xfrm>
            <a:off x="1639614" y="1032193"/>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49518" y="1371598"/>
            <a:ext cx="7882760" cy="3970318"/>
          </a:xfrm>
          <a:prstGeom prst="rect">
            <a:avLst/>
          </a:prstGeom>
        </p:spPr>
        <p:txBody>
          <a:bodyPr wrap="square">
            <a:spAutoFit/>
          </a:bodyPr>
          <a:lstStyle/>
          <a:p>
            <a:pPr algn="ctr"/>
            <a:r>
              <a:rPr lang="zh-CN" altLang="en-US" sz="2800" b="1" dirty="0" smtClean="0">
                <a:solidFill>
                  <a:schemeClr val="bg1"/>
                </a:solidFill>
              </a:rPr>
              <a:t>樱花会再次盛开</a:t>
            </a:r>
            <a:endParaRPr lang="zh-CN" altLang="en-US" sz="2800" b="1" dirty="0" smtClean="0">
              <a:solidFill>
                <a:schemeClr val="bg1"/>
              </a:solidFill>
            </a:endParaRPr>
          </a:p>
          <a:p>
            <a:r>
              <a:rPr lang="zh-CN" altLang="en-US" sz="2800" b="1" dirty="0" smtClean="0">
                <a:solidFill>
                  <a:schemeClr val="bg1"/>
                </a:solidFill>
              </a:rPr>
              <a:t>  “中国总是被他们最勇敢的人保护的很好。”</a:t>
            </a:r>
            <a:r>
              <a:rPr lang="en-US" altLang="zh-CN" sz="2800" b="1" dirty="0" smtClean="0">
                <a:solidFill>
                  <a:schemeClr val="bg1"/>
                </a:solidFill>
              </a:rPr>
              <a:t>--</a:t>
            </a:r>
            <a:r>
              <a:rPr lang="zh-CN" altLang="en-US" sz="2800" b="1" dirty="0" smtClean="0">
                <a:solidFill>
                  <a:schemeClr val="bg1"/>
                </a:solidFill>
              </a:rPr>
              <a:t>基辛格</a:t>
            </a:r>
            <a:endParaRPr lang="zh-CN" altLang="en-US" sz="2800" b="1" dirty="0" smtClean="0">
              <a:solidFill>
                <a:schemeClr val="bg1"/>
              </a:solidFill>
            </a:endParaRPr>
          </a:p>
          <a:p>
            <a:r>
              <a:rPr lang="zh-CN" altLang="en-US" sz="2800" b="1" dirty="0" smtClean="0">
                <a:solidFill>
                  <a:schemeClr val="bg1"/>
                </a:solidFill>
              </a:rPr>
              <a:t>  春节期间，新型肺炎疫情加重，全国上下人心惶惶，然而在道路黑暗处，总有勇敢的人以光、以爱、以身照亮远行的路。钟南山耄耋之年临危受命，在他人四处逃散，消极抱怨时，他毅然选择逆风而行。哪有什么岁月静好，只是有人替我们负重前行。</a:t>
            </a:r>
            <a:endParaRPr lang="zh-CN" altLang="en-US" sz="2800" b="1" dirty="0" smtClean="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t015ddc456a950aaa9e"/>
          <p:cNvPicPr>
            <a:picLocks noChangeAspect="1"/>
          </p:cNvPicPr>
          <p:nvPr>
            <p:ph idx="1"/>
            <p:custDataLst>
              <p:tags r:id="rId1"/>
            </p:custDataLst>
          </p:nvPr>
        </p:nvPicPr>
        <p:blipFill>
          <a:blip r:embed="rId2"/>
          <a:stretch>
            <a:fillRect/>
          </a:stretch>
        </p:blipFill>
        <p:spPr>
          <a:xfrm>
            <a:off x="0" y="635"/>
            <a:ext cx="12191365" cy="77743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3"/>
            <a:ext cx="1071237" cy="636958"/>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2389245" cy="523220"/>
          </a:xfrm>
          <a:prstGeom prst="rect">
            <a:avLst/>
          </a:prstGeom>
          <a:noFill/>
        </p:spPr>
        <p:txBody>
          <a:bodyPr wrap="square" rtlCol="0">
            <a:spAutoFit/>
          </a:bodyPr>
          <a:lstStyle/>
          <a:p>
            <a:r>
              <a:rPr lang="zh-CN" altLang="en-US" sz="2800" b="1" dirty="0">
                <a:solidFill>
                  <a:srgbClr val="7030A0"/>
                </a:solidFill>
                <a:latin typeface="Roboto" pitchFamily="2" charset="0"/>
              </a:rPr>
              <a:t>首</a:t>
            </a:r>
            <a:r>
              <a:rPr lang="zh-CN" altLang="en-US" sz="2800" b="1" dirty="0" smtClean="0">
                <a:solidFill>
                  <a:srgbClr val="7030A0"/>
                </a:solidFill>
                <a:latin typeface="Roboto" pitchFamily="2" charset="0"/>
              </a:rPr>
              <a:t>段简单模式</a:t>
            </a:r>
            <a:endParaRPr lang="zh-CN" altLang="en-US" sz="2800" b="1" dirty="0">
              <a:solidFill>
                <a:srgbClr val="7030A0"/>
              </a:solidFill>
              <a:latin typeface="Roboto" pitchFamily="2" charset="0"/>
            </a:endParaRPr>
          </a:p>
        </p:txBody>
      </p:sp>
      <p:sp>
        <p:nvSpPr>
          <p:cNvPr id="15" name="矩形 14"/>
          <p:cNvSpPr/>
          <p:nvPr/>
        </p:nvSpPr>
        <p:spPr>
          <a:xfrm>
            <a:off x="1844566" y="1047958"/>
            <a:ext cx="8466081"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54014" y="1404630"/>
            <a:ext cx="6984124" cy="3539430"/>
          </a:xfrm>
          <a:prstGeom prst="rect">
            <a:avLst/>
          </a:prstGeom>
        </p:spPr>
        <p:txBody>
          <a:bodyPr wrap="square">
            <a:spAutoFit/>
          </a:bodyPr>
          <a:lstStyle/>
          <a:p>
            <a:r>
              <a:rPr lang="zh-CN" altLang="en-US" sz="2800" b="1" dirty="0">
                <a:solidFill>
                  <a:schemeClr val="bg1"/>
                </a:solidFill>
              </a:rPr>
              <a:t>①近来，</a:t>
            </a:r>
            <a:r>
              <a:rPr lang="en-US" altLang="zh-CN" sz="2800" b="1" dirty="0">
                <a:solidFill>
                  <a:schemeClr val="bg1"/>
                </a:solidFill>
              </a:rPr>
              <a:t>XXXX</a:t>
            </a:r>
            <a:r>
              <a:rPr lang="zh-CN" altLang="en-US" sz="2800" b="1" dirty="0">
                <a:solidFill>
                  <a:schemeClr val="bg1"/>
                </a:solidFill>
              </a:rPr>
              <a:t>的某种行为引发热议，有人更是斥之为</a:t>
            </a:r>
            <a:r>
              <a:rPr lang="en-US" altLang="zh-CN" sz="2800" b="1" dirty="0">
                <a:solidFill>
                  <a:schemeClr val="bg1"/>
                </a:solidFill>
              </a:rPr>
              <a:t>XXXX</a:t>
            </a:r>
            <a:r>
              <a:rPr lang="zh-CN" altLang="en-US" sz="2800" b="1" dirty="0" smtClean="0">
                <a:solidFill>
                  <a:schemeClr val="bg1"/>
                </a:solidFill>
              </a:rPr>
              <a:t>。然而</a:t>
            </a:r>
            <a:r>
              <a:rPr lang="zh-CN" altLang="en-US" sz="2800" b="1" dirty="0">
                <a:solidFill>
                  <a:schemeClr val="bg1"/>
                </a:solidFill>
              </a:rPr>
              <a:t>，社会</a:t>
            </a:r>
            <a:r>
              <a:rPr lang="en-US" altLang="zh-CN" sz="2800" b="1" dirty="0">
                <a:solidFill>
                  <a:schemeClr val="bg1"/>
                </a:solidFill>
              </a:rPr>
              <a:t>XXXX</a:t>
            </a:r>
            <a:r>
              <a:rPr lang="zh-CN" altLang="en-US" sz="2800" b="1" dirty="0">
                <a:solidFill>
                  <a:schemeClr val="bg1"/>
                </a:solidFill>
              </a:rPr>
              <a:t>，</a:t>
            </a:r>
            <a:r>
              <a:rPr lang="en-US" altLang="zh-CN" sz="2800" b="1" dirty="0">
                <a:solidFill>
                  <a:schemeClr val="bg1"/>
                </a:solidFill>
              </a:rPr>
              <a:t>XXXX</a:t>
            </a:r>
            <a:r>
              <a:rPr lang="zh-CN" altLang="en-US" sz="2800" b="1" dirty="0">
                <a:solidFill>
                  <a:schemeClr val="bg1"/>
                </a:solidFill>
              </a:rPr>
              <a:t>何尝不可呢（何乐而不为呢）？</a:t>
            </a:r>
            <a:endParaRPr lang="en-US" altLang="zh-CN" sz="2800" b="1" dirty="0">
              <a:solidFill>
                <a:schemeClr val="bg1"/>
              </a:solidFill>
            </a:endParaRPr>
          </a:p>
          <a:p>
            <a:endParaRPr lang="en-US" altLang="zh-CN" sz="2800" b="1" dirty="0" smtClean="0">
              <a:solidFill>
                <a:schemeClr val="bg1"/>
              </a:solidFill>
            </a:endParaRPr>
          </a:p>
          <a:p>
            <a:r>
              <a:rPr lang="zh-CN" altLang="en-US" sz="2800" b="1" dirty="0" smtClean="0">
                <a:solidFill>
                  <a:schemeClr val="bg1"/>
                </a:solidFill>
              </a:rPr>
              <a:t>②</a:t>
            </a:r>
            <a:r>
              <a:rPr lang="zh-CN" altLang="en-US" sz="2800" b="1" dirty="0">
                <a:solidFill>
                  <a:schemeClr val="bg1"/>
                </a:solidFill>
              </a:rPr>
              <a:t>近来，</a:t>
            </a:r>
            <a:r>
              <a:rPr lang="en-US" altLang="zh-CN" sz="2800" b="1" dirty="0">
                <a:solidFill>
                  <a:schemeClr val="bg1"/>
                </a:solidFill>
              </a:rPr>
              <a:t> XXXX</a:t>
            </a:r>
            <a:r>
              <a:rPr lang="zh-CN" altLang="en-US" sz="2800" b="1" dirty="0">
                <a:solidFill>
                  <a:schemeClr val="bg1"/>
                </a:solidFill>
              </a:rPr>
              <a:t>的某种行为引人注目（侧目），有人拍手称赞，也</a:t>
            </a:r>
            <a:r>
              <a:rPr lang="zh-CN" altLang="en-US" sz="2800" b="1" dirty="0" smtClean="0">
                <a:solidFill>
                  <a:schemeClr val="bg1"/>
                </a:solidFill>
              </a:rPr>
              <a:t>有人</a:t>
            </a:r>
            <a:r>
              <a:rPr lang="zh-CN" altLang="en-US" sz="2800" b="1" dirty="0">
                <a:solidFill>
                  <a:schemeClr val="bg1"/>
                </a:solidFill>
              </a:rPr>
              <a:t>斥之为</a:t>
            </a:r>
            <a:r>
              <a:rPr lang="en-US" altLang="zh-CN" sz="2800" b="1" dirty="0">
                <a:solidFill>
                  <a:schemeClr val="bg1"/>
                </a:solidFill>
              </a:rPr>
              <a:t>XXXX</a:t>
            </a:r>
            <a:r>
              <a:rPr lang="zh-CN" altLang="en-US" sz="2800" b="1" dirty="0">
                <a:solidFill>
                  <a:schemeClr val="bg1"/>
                </a:solidFill>
              </a:rPr>
              <a:t>。对此，（人生如何，或者社会如何），</a:t>
            </a:r>
            <a:r>
              <a:rPr lang="zh-CN" altLang="en-US" sz="2800" b="1" dirty="0" smtClean="0">
                <a:solidFill>
                  <a:schemeClr val="bg1"/>
                </a:solidFill>
              </a:rPr>
              <a:t>我们</a:t>
            </a:r>
            <a:r>
              <a:rPr lang="zh-CN" altLang="en-US" sz="2800" b="1" dirty="0">
                <a:solidFill>
                  <a:schemeClr val="bg1"/>
                </a:solidFill>
              </a:rPr>
              <a:t>应该</a:t>
            </a:r>
            <a:r>
              <a:rPr lang="zh-CN" altLang="en-US" sz="2800" b="1" dirty="0" smtClean="0">
                <a:solidFill>
                  <a:schemeClr val="bg1"/>
                </a:solidFill>
              </a:rPr>
              <a:t>如何</a:t>
            </a:r>
            <a:r>
              <a:rPr lang="en-US" altLang="zh-CN" sz="2800" b="1" dirty="0" smtClean="0">
                <a:solidFill>
                  <a:schemeClr val="bg1"/>
                </a:solidFill>
              </a:rPr>
              <a:t>XXXX</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0"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2389245"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训练</a:t>
            </a:r>
            <a:r>
              <a:rPr lang="en-US" altLang="zh-CN" sz="2800" b="1" dirty="0" smtClean="0">
                <a:solidFill>
                  <a:srgbClr val="7030A0"/>
                </a:solidFill>
                <a:latin typeface="Roboto" pitchFamily="2" charset="0"/>
              </a:rPr>
              <a:t>1</a:t>
            </a:r>
            <a:endParaRPr lang="zh-CN" altLang="en-US" sz="2800" b="1" dirty="0">
              <a:solidFill>
                <a:srgbClr val="7030A0"/>
              </a:solidFill>
              <a:latin typeface="Roboto" pitchFamily="2" charset="0"/>
            </a:endParaRPr>
          </a:p>
        </p:txBody>
      </p:sp>
      <p:sp>
        <p:nvSpPr>
          <p:cNvPr id="15" name="矩形 14"/>
          <p:cNvSpPr/>
          <p:nvPr/>
        </p:nvSpPr>
        <p:spPr>
          <a:xfrm>
            <a:off x="1778696" y="1060484"/>
            <a:ext cx="8555277"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2016691" y="1406719"/>
            <a:ext cx="8029183" cy="3970318"/>
          </a:xfrm>
          <a:prstGeom prst="rect">
            <a:avLst/>
          </a:prstGeom>
        </p:spPr>
        <p:txBody>
          <a:bodyPr wrap="square">
            <a:spAutoFit/>
          </a:bodyPr>
          <a:lstStyle/>
          <a:p>
            <a:r>
              <a:rPr lang="zh-CN" altLang="en-US" sz="2800" b="1" dirty="0" smtClean="0">
                <a:solidFill>
                  <a:schemeClr val="bg1"/>
                </a:solidFill>
              </a:rPr>
              <a:t>      春节期间，新型肺炎疫情加重，武汉市更是采取封城的措施来遏制疫情蔓延，各地也都纷纷采取各种措施来抑制疫情的传播。</a:t>
            </a:r>
            <a:endParaRPr lang="en-US" altLang="zh-CN" sz="2800" b="1" dirty="0" smtClean="0">
              <a:solidFill>
                <a:schemeClr val="bg1"/>
              </a:solidFill>
            </a:endParaRPr>
          </a:p>
          <a:p>
            <a:r>
              <a:rPr lang="en-US" altLang="zh-CN" sz="2800" b="1" dirty="0" smtClean="0">
                <a:solidFill>
                  <a:schemeClr val="bg1"/>
                </a:solidFill>
              </a:rPr>
              <a:t>      </a:t>
            </a:r>
            <a:r>
              <a:rPr lang="zh-CN" altLang="en-US" sz="2800" b="1" dirty="0" smtClean="0">
                <a:solidFill>
                  <a:schemeClr val="bg1"/>
                </a:solidFill>
              </a:rPr>
              <a:t>不过，随着时间推移，对于自由的限制和对疫情的</a:t>
            </a:r>
            <a:r>
              <a:rPr lang="zh-CN" altLang="en-US" sz="2800" b="1" dirty="0" smtClean="0">
                <a:solidFill>
                  <a:srgbClr val="00B050"/>
                </a:solidFill>
              </a:rPr>
              <a:t>担心</a:t>
            </a:r>
            <a:r>
              <a:rPr lang="zh-CN" altLang="en-US" sz="2800" b="1" dirty="0" smtClean="0">
                <a:solidFill>
                  <a:schemeClr val="bg1"/>
                </a:solidFill>
              </a:rPr>
              <a:t>，</a:t>
            </a:r>
            <a:r>
              <a:rPr lang="zh-CN" altLang="en-US" sz="2800" b="1" u="sng" dirty="0" smtClean="0">
                <a:solidFill>
                  <a:srgbClr val="00B050"/>
                </a:solidFill>
              </a:rPr>
              <a:t>有人抢购囤积口罩，也有人发国难财</a:t>
            </a:r>
            <a:r>
              <a:rPr lang="zh-CN" altLang="en-US" sz="2800" b="1" dirty="0" smtClean="0">
                <a:solidFill>
                  <a:schemeClr val="bg1"/>
                </a:solidFill>
              </a:rPr>
              <a:t>，商品趁机涨价；有一部分人对湖北人采取一种</a:t>
            </a:r>
            <a:r>
              <a:rPr lang="zh-CN" altLang="en-US" sz="2800" b="1" dirty="0" smtClean="0">
                <a:solidFill>
                  <a:srgbClr val="00B050"/>
                </a:solidFill>
              </a:rPr>
              <a:t>敌视抵制</a:t>
            </a:r>
            <a:r>
              <a:rPr lang="zh-CN" altLang="en-US" sz="2800" b="1" dirty="0" smtClean="0">
                <a:solidFill>
                  <a:schemeClr val="bg1"/>
                </a:solidFill>
              </a:rPr>
              <a:t>的态度，也有一部分人坚决呆在家里来响应政府号召，</a:t>
            </a:r>
            <a:r>
              <a:rPr lang="zh-CN" altLang="en-US" sz="2800" b="1" dirty="0" smtClean="0">
                <a:solidFill>
                  <a:srgbClr val="00B050"/>
                </a:solidFill>
              </a:rPr>
              <a:t>坚信</a:t>
            </a:r>
            <a:r>
              <a:rPr lang="zh-CN" altLang="en-US" sz="2800" b="1" dirty="0" smtClean="0">
                <a:solidFill>
                  <a:schemeClr val="bg1"/>
                </a:solidFill>
              </a:rPr>
              <a:t>一定能战胜疫情。</a:t>
            </a:r>
            <a:endParaRPr lang="en-US" altLang="zh-CN" sz="2800" b="1" dirty="0" smtClean="0">
              <a:solidFill>
                <a:schemeClr val="bg1"/>
              </a:solidFill>
            </a:endParaRPr>
          </a:p>
          <a:p>
            <a:r>
              <a:rPr lang="en-US" altLang="zh-CN" sz="2800" b="1" dirty="0" smtClean="0">
                <a:solidFill>
                  <a:schemeClr val="bg1"/>
                </a:solidFill>
              </a:rPr>
              <a:t>       </a:t>
            </a:r>
            <a:r>
              <a:rPr lang="zh-CN" altLang="en-US" sz="2800" b="1" dirty="0" smtClean="0">
                <a:solidFill>
                  <a:schemeClr val="bg1"/>
                </a:solidFill>
              </a:rPr>
              <a:t>面对这次疫情，你是怎么样的态度？</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0"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2389245"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立意</a:t>
            </a:r>
            <a:endParaRPr lang="zh-CN" altLang="en-US" sz="2800" b="1" dirty="0">
              <a:solidFill>
                <a:srgbClr val="7030A0"/>
              </a:solidFill>
              <a:latin typeface="Roboto" pitchFamily="2" charset="0"/>
            </a:endParaRPr>
          </a:p>
        </p:txBody>
      </p:sp>
      <p:sp>
        <p:nvSpPr>
          <p:cNvPr id="15" name="矩形 14"/>
          <p:cNvSpPr/>
          <p:nvPr/>
        </p:nvSpPr>
        <p:spPr>
          <a:xfrm>
            <a:off x="1778696" y="1060484"/>
            <a:ext cx="8555277"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2204581" y="1329475"/>
            <a:ext cx="7102258" cy="2246769"/>
          </a:xfrm>
          <a:prstGeom prst="rect">
            <a:avLst/>
          </a:prstGeom>
        </p:spPr>
        <p:txBody>
          <a:bodyPr wrap="square">
            <a:spAutoFit/>
          </a:bodyPr>
          <a:lstStyle/>
          <a:p>
            <a:r>
              <a:rPr lang="en-US" altLang="zh-CN" sz="2800" b="1" dirty="0" smtClean="0">
                <a:solidFill>
                  <a:schemeClr val="bg1"/>
                </a:solidFill>
              </a:rPr>
              <a:t>A.</a:t>
            </a:r>
            <a:r>
              <a:rPr lang="zh-CN" altLang="en-US" sz="2800" b="1" dirty="0" smtClean="0">
                <a:solidFill>
                  <a:schemeClr val="bg1"/>
                </a:solidFill>
              </a:rPr>
              <a:t>中心论点立意方向：</a:t>
            </a:r>
            <a:endParaRPr lang="en-US" altLang="zh-CN" sz="2800" b="1" dirty="0" smtClean="0">
              <a:solidFill>
                <a:schemeClr val="bg1"/>
              </a:solidFill>
            </a:endParaRPr>
          </a:p>
          <a:p>
            <a:r>
              <a:rPr lang="en-US" altLang="zh-CN" sz="2800" b="1" dirty="0" smtClean="0">
                <a:solidFill>
                  <a:schemeClr val="bg1"/>
                </a:solidFill>
              </a:rPr>
              <a:t>1</a:t>
            </a:r>
            <a:r>
              <a:rPr lang="zh-CN" altLang="en-US" sz="2800" b="1" dirty="0" smtClean="0">
                <a:solidFill>
                  <a:schemeClr val="bg1"/>
                </a:solidFill>
              </a:rPr>
              <a:t>、不可自私自利，要团结一致，共度难关</a:t>
            </a:r>
            <a:endParaRPr lang="en-US" altLang="zh-CN" sz="2800" b="1" dirty="0" smtClean="0">
              <a:solidFill>
                <a:schemeClr val="bg1"/>
              </a:solidFill>
            </a:endParaRPr>
          </a:p>
          <a:p>
            <a:r>
              <a:rPr lang="en-US" altLang="zh-CN" sz="2800" b="1" dirty="0" smtClean="0">
                <a:solidFill>
                  <a:schemeClr val="bg1"/>
                </a:solidFill>
              </a:rPr>
              <a:t>2</a:t>
            </a:r>
            <a:r>
              <a:rPr lang="zh-CN" altLang="en-US" sz="2800" b="1" dirty="0" smtClean="0">
                <a:solidFill>
                  <a:schemeClr val="bg1"/>
                </a:solidFill>
              </a:rPr>
              <a:t>、殷忧启圣，多难兴邦，民族更有凝聚力和自信心。</a:t>
            </a:r>
            <a:endParaRPr lang="en-US" altLang="zh-CN" sz="2800" b="1" dirty="0" smtClean="0">
              <a:solidFill>
                <a:schemeClr val="bg1"/>
              </a:solidFill>
            </a:endParaRPr>
          </a:p>
          <a:p>
            <a:endParaRPr lang="zh-CN" altLang="en-US" sz="2800" b="1" dirty="0">
              <a:solidFill>
                <a:schemeClr val="bg1"/>
              </a:solidFill>
            </a:endParaRPr>
          </a:p>
        </p:txBody>
      </p:sp>
      <p:sp>
        <p:nvSpPr>
          <p:cNvPr id="16" name="矩形 15"/>
          <p:cNvSpPr/>
          <p:nvPr/>
        </p:nvSpPr>
        <p:spPr>
          <a:xfrm>
            <a:off x="2319403" y="3523617"/>
            <a:ext cx="7102258" cy="3108543"/>
          </a:xfrm>
          <a:prstGeom prst="rect">
            <a:avLst/>
          </a:prstGeom>
        </p:spPr>
        <p:txBody>
          <a:bodyPr wrap="square">
            <a:spAutoFit/>
          </a:bodyPr>
          <a:lstStyle/>
          <a:p>
            <a:r>
              <a:rPr lang="en-US" altLang="zh-CN" sz="2800" b="1" dirty="0" smtClean="0">
                <a:solidFill>
                  <a:schemeClr val="bg1"/>
                </a:solidFill>
              </a:rPr>
              <a:t>B.</a:t>
            </a:r>
            <a:r>
              <a:rPr lang="zh-CN" altLang="en-US" sz="2800" b="1" dirty="0" smtClean="0">
                <a:solidFill>
                  <a:schemeClr val="bg1"/>
                </a:solidFill>
              </a:rPr>
              <a:t>分论点：</a:t>
            </a:r>
            <a:endParaRPr lang="en-US" altLang="zh-CN" sz="2800" b="1" dirty="0" smtClean="0">
              <a:solidFill>
                <a:schemeClr val="bg1"/>
              </a:solidFill>
            </a:endParaRPr>
          </a:p>
          <a:p>
            <a:r>
              <a:rPr lang="en-US" altLang="zh-CN" sz="2800" b="1" dirty="0" smtClean="0">
                <a:solidFill>
                  <a:schemeClr val="bg1"/>
                </a:solidFill>
              </a:rPr>
              <a:t>1</a:t>
            </a:r>
            <a:r>
              <a:rPr lang="zh-CN" altLang="en-US" sz="2800" b="1" dirty="0" smtClean="0">
                <a:solidFill>
                  <a:schemeClr val="bg1"/>
                </a:solidFill>
              </a:rPr>
              <a:t>、团结一致</a:t>
            </a:r>
            <a:endParaRPr lang="en-US" altLang="zh-CN" sz="2800" b="1" dirty="0" smtClean="0">
              <a:solidFill>
                <a:schemeClr val="bg1"/>
              </a:solidFill>
            </a:endParaRPr>
          </a:p>
          <a:p>
            <a:r>
              <a:rPr lang="en-US" altLang="zh-CN" sz="2800" b="1" dirty="0" smtClean="0">
                <a:solidFill>
                  <a:schemeClr val="bg1"/>
                </a:solidFill>
              </a:rPr>
              <a:t>2</a:t>
            </a:r>
            <a:r>
              <a:rPr lang="zh-CN" altLang="en-US" sz="2800" b="1" dirty="0" smtClean="0">
                <a:solidFill>
                  <a:schemeClr val="bg1"/>
                </a:solidFill>
              </a:rPr>
              <a:t>、民族自信力</a:t>
            </a:r>
            <a:endParaRPr lang="en-US" altLang="zh-CN" sz="2800" b="1" dirty="0" smtClean="0">
              <a:solidFill>
                <a:schemeClr val="bg1"/>
              </a:solidFill>
            </a:endParaRPr>
          </a:p>
          <a:p>
            <a:r>
              <a:rPr lang="en-US" altLang="zh-CN" sz="2800" b="1" dirty="0" smtClean="0">
                <a:solidFill>
                  <a:schemeClr val="bg1"/>
                </a:solidFill>
              </a:rPr>
              <a:t>3</a:t>
            </a:r>
            <a:r>
              <a:rPr lang="zh-CN" altLang="en-US" sz="2800" b="1" dirty="0" smtClean="0">
                <a:solidFill>
                  <a:schemeClr val="bg1"/>
                </a:solidFill>
              </a:rPr>
              <a:t>、具体措施，呆在家里，信任政府，共度难关，</a:t>
            </a:r>
            <a:endParaRPr lang="en-US" altLang="zh-CN" sz="2800" b="1" dirty="0" smtClean="0">
              <a:solidFill>
                <a:schemeClr val="bg1"/>
              </a:solidFill>
            </a:endParaRPr>
          </a:p>
          <a:p>
            <a:r>
              <a:rPr lang="en-US" altLang="zh-CN" sz="2800" b="1" dirty="0" smtClean="0">
                <a:solidFill>
                  <a:schemeClr val="bg1"/>
                </a:solidFill>
              </a:rPr>
              <a:t>4</a:t>
            </a:r>
            <a:r>
              <a:rPr lang="zh-CN" altLang="en-US" sz="2800" b="1" dirty="0" smtClean="0">
                <a:solidFill>
                  <a:schemeClr val="bg1"/>
                </a:solidFill>
              </a:rPr>
              <a:t>、不信谣传谣</a:t>
            </a:r>
            <a:endParaRPr lang="en-US" altLang="zh-CN" sz="2800" b="1" dirty="0" smtClean="0">
              <a:solidFill>
                <a:schemeClr val="bg1"/>
              </a:solidFill>
            </a:endParaRPr>
          </a:p>
          <a:p>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2389245"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训练</a:t>
            </a:r>
            <a:r>
              <a:rPr lang="en-US" altLang="zh-CN" sz="2800" b="1" dirty="0" smtClean="0">
                <a:solidFill>
                  <a:srgbClr val="7030A0"/>
                </a:solidFill>
                <a:latin typeface="Roboto" pitchFamily="2" charset="0"/>
              </a:rPr>
              <a:t>1</a:t>
            </a:r>
            <a:r>
              <a:rPr lang="zh-CN" altLang="en-US" sz="2800" b="1" dirty="0" smtClean="0">
                <a:solidFill>
                  <a:srgbClr val="7030A0"/>
                </a:solidFill>
                <a:latin typeface="Roboto" pitchFamily="2" charset="0"/>
              </a:rPr>
              <a:t>：</a:t>
            </a:r>
            <a:endParaRPr lang="zh-CN" altLang="en-US" sz="2800" b="1" dirty="0">
              <a:solidFill>
                <a:srgbClr val="7030A0"/>
              </a:solidFill>
              <a:latin typeface="Roboto" pitchFamily="2" charset="0"/>
            </a:endParaRPr>
          </a:p>
        </p:txBody>
      </p:sp>
      <p:sp>
        <p:nvSpPr>
          <p:cNvPr id="15" name="矩形 14"/>
          <p:cNvSpPr/>
          <p:nvPr/>
        </p:nvSpPr>
        <p:spPr>
          <a:xfrm>
            <a:off x="1939158" y="1016427"/>
            <a:ext cx="9143999"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54469" y="1404630"/>
            <a:ext cx="8497614" cy="4401205"/>
          </a:xfrm>
          <a:prstGeom prst="rect">
            <a:avLst/>
          </a:prstGeom>
        </p:spPr>
        <p:txBody>
          <a:bodyPr wrap="square">
            <a:spAutoFit/>
          </a:bodyPr>
          <a:lstStyle/>
          <a:p>
            <a:r>
              <a:rPr lang="en-US" altLang="zh-CN" sz="2800" b="1" dirty="0" smtClean="0">
                <a:solidFill>
                  <a:schemeClr val="bg1"/>
                </a:solidFill>
              </a:rPr>
              <a:t>1</a:t>
            </a:r>
            <a:r>
              <a:rPr lang="zh-CN" altLang="en-US" sz="2800" b="1" dirty="0" smtClean="0">
                <a:solidFill>
                  <a:schemeClr val="bg1"/>
                </a:solidFill>
              </a:rPr>
              <a:t>、</a:t>
            </a:r>
            <a:r>
              <a:rPr lang="zh-CN" altLang="en-US" sz="2800" b="1" dirty="0" smtClean="0">
                <a:solidFill>
                  <a:srgbClr val="00B0F0"/>
                </a:solidFill>
              </a:rPr>
              <a:t>陈述现象：</a:t>
            </a:r>
            <a:r>
              <a:rPr lang="zh-CN" altLang="en-US" sz="2800" b="1" dirty="0" smtClean="0">
                <a:solidFill>
                  <a:schemeClr val="bg1"/>
                </a:solidFill>
              </a:rPr>
              <a:t>春节期间，新型肺炎疫情加重，人心惶惶。</a:t>
            </a:r>
            <a:endParaRPr lang="en-US" altLang="zh-CN" sz="2800" b="1" dirty="0" smtClean="0">
              <a:solidFill>
                <a:schemeClr val="bg1"/>
              </a:solidFill>
            </a:endParaRPr>
          </a:p>
          <a:p>
            <a:endParaRPr lang="en-US" altLang="zh-CN" sz="2800" b="1" dirty="0" smtClean="0">
              <a:solidFill>
                <a:schemeClr val="bg1"/>
              </a:solidFill>
            </a:endParaRPr>
          </a:p>
          <a:p>
            <a:r>
              <a:rPr lang="en-US" altLang="zh-CN" sz="2800" b="1" dirty="0" smtClean="0">
                <a:solidFill>
                  <a:schemeClr val="bg1"/>
                </a:solidFill>
              </a:rPr>
              <a:t>2</a:t>
            </a:r>
            <a:r>
              <a:rPr lang="zh-CN" altLang="en-US" sz="2800" b="1" dirty="0" smtClean="0">
                <a:solidFill>
                  <a:schemeClr val="bg1"/>
                </a:solidFill>
              </a:rPr>
              <a:t>、</a:t>
            </a:r>
            <a:r>
              <a:rPr lang="zh-CN" altLang="en-US" sz="2800" b="1" dirty="0" smtClean="0">
                <a:solidFill>
                  <a:srgbClr val="00B0F0"/>
                </a:solidFill>
              </a:rPr>
              <a:t>社会议论：</a:t>
            </a:r>
            <a:r>
              <a:rPr lang="zh-CN" altLang="en-US" sz="2800" b="1" u="sng" dirty="0" smtClean="0">
                <a:solidFill>
                  <a:srgbClr val="00B0F0"/>
                </a:solidFill>
              </a:rPr>
              <a:t>   </a:t>
            </a:r>
            <a:endParaRPr lang="en-US" altLang="zh-CN" sz="2800" b="1" u="sng" dirty="0" smtClean="0">
              <a:solidFill>
                <a:srgbClr val="00B0F0"/>
              </a:solidFill>
            </a:endParaRPr>
          </a:p>
          <a:p>
            <a:r>
              <a:rPr lang="zh-CN" altLang="en-US" sz="2800" b="1" u="sng" dirty="0" smtClean="0">
                <a:solidFill>
                  <a:srgbClr val="00B0F0"/>
                </a:solidFill>
              </a:rPr>
              <a:t> </a:t>
            </a:r>
            <a:endParaRPr lang="en-US" altLang="zh-CN" sz="2800" b="1" dirty="0" smtClean="0">
              <a:solidFill>
                <a:srgbClr val="00B0F0"/>
              </a:solidFill>
            </a:endParaRPr>
          </a:p>
          <a:p>
            <a:endParaRPr lang="en-US" altLang="zh-CN" sz="2800" b="1" dirty="0" smtClean="0">
              <a:solidFill>
                <a:srgbClr val="00B0F0"/>
              </a:solidFill>
            </a:endParaRPr>
          </a:p>
          <a:p>
            <a:r>
              <a:rPr lang="en-US" altLang="zh-CN" sz="2800" b="1" dirty="0" smtClean="0">
                <a:solidFill>
                  <a:srgbClr val="00B0F0"/>
                </a:solidFill>
              </a:rPr>
              <a:t>3</a:t>
            </a:r>
            <a:r>
              <a:rPr lang="zh-CN" altLang="en-US" sz="2800" b="1" dirty="0" smtClean="0">
                <a:solidFill>
                  <a:srgbClr val="00B0F0"/>
                </a:solidFill>
              </a:rPr>
              <a:t>、观点态度：</a:t>
            </a:r>
            <a:endParaRPr lang="en-US" altLang="zh-CN" sz="2800" b="1" dirty="0" smtClean="0">
              <a:solidFill>
                <a:srgbClr val="00B0F0"/>
              </a:solidFill>
            </a:endParaRPr>
          </a:p>
          <a:p>
            <a:endParaRPr lang="en-US" altLang="zh-CN" sz="2800" b="1" dirty="0" smtClean="0">
              <a:solidFill>
                <a:schemeClr val="bg1"/>
              </a:solidFill>
            </a:endParaRPr>
          </a:p>
          <a:p>
            <a:endParaRPr lang="en-US" altLang="zh-CN" sz="2800" b="1" dirty="0" smtClean="0">
              <a:solidFill>
                <a:schemeClr val="bg1"/>
              </a:solidFill>
            </a:endParaRPr>
          </a:p>
          <a:p>
            <a:r>
              <a:rPr lang="en-US" altLang="zh-CN" sz="2800" b="1" u="sng" dirty="0" smtClean="0">
                <a:solidFill>
                  <a:schemeClr val="bg1"/>
                </a:solidFill>
              </a:rPr>
              <a:t>                                             </a:t>
            </a:r>
            <a:endParaRPr lang="zh-CN" altLang="en-US" sz="2800" b="1" u="sng"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email">
            <a:extLst>
              <a:ext uri="{BEBA8EAE-BF5A-486C-A8C5-ECC9F3942E4B}">
                <a14:imgProps xmlns:a14="http://schemas.microsoft.com/office/drawing/2010/main">
                  <a14:imgLayer r:embed="rId2">
                    <a14:imgEffect>
                      <a14:colorTemperature colorTemp="5900"/>
                    </a14:imgEffect>
                  </a14:imgLayer>
                </a14:imgProps>
              </a:ext>
            </a:extLst>
          </a:blip>
          <a:srcRect l="1536" t="12577" b="30527"/>
          <a:stretch>
            <a:fillRect/>
          </a:stretch>
        </p:blipFill>
        <p:spPr>
          <a:xfrm>
            <a:off x="1" y="1047958"/>
            <a:ext cx="12211051" cy="5539156"/>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19051" y="340073"/>
            <a:ext cx="1071237" cy="636958"/>
            <a:chOff x="285749" y="263872"/>
            <a:chExt cx="1957261" cy="675969"/>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fld>
            <a:endParaRPr lang="zh-CN" altLang="en-US" sz="1800" dirty="0">
              <a:solidFill>
                <a:schemeClr val="bg1"/>
              </a:solidFill>
              <a:latin typeface="Roboto" pitchFamily="2" charset="0"/>
            </a:endParaRPr>
          </a:p>
        </p:txBody>
      </p:sp>
      <p:sp>
        <p:nvSpPr>
          <p:cNvPr id="13" name="文本框 12"/>
          <p:cNvSpPr txBox="1"/>
          <p:nvPr/>
        </p:nvSpPr>
        <p:spPr>
          <a:xfrm>
            <a:off x="1168147" y="340073"/>
            <a:ext cx="4806984" cy="523220"/>
          </a:xfrm>
          <a:prstGeom prst="rect">
            <a:avLst/>
          </a:prstGeom>
          <a:noFill/>
        </p:spPr>
        <p:txBody>
          <a:bodyPr wrap="square" rtlCol="0">
            <a:spAutoFit/>
          </a:bodyPr>
          <a:lstStyle/>
          <a:p>
            <a:r>
              <a:rPr lang="zh-CN" altLang="en-US" sz="2800" b="1" dirty="0" smtClean="0">
                <a:solidFill>
                  <a:srgbClr val="7030A0"/>
                </a:solidFill>
                <a:latin typeface="Roboto" pitchFamily="2" charset="0"/>
              </a:rPr>
              <a:t>提升模式，加强文采</a:t>
            </a:r>
            <a:endParaRPr lang="zh-CN" altLang="en-US" sz="2800" b="1" dirty="0">
              <a:solidFill>
                <a:srgbClr val="7030A0"/>
              </a:solidFill>
              <a:latin typeface="Roboto" pitchFamily="2" charset="0"/>
            </a:endParaRPr>
          </a:p>
        </p:txBody>
      </p:sp>
      <p:sp>
        <p:nvSpPr>
          <p:cNvPr id="15" name="矩形 14"/>
          <p:cNvSpPr/>
          <p:nvPr/>
        </p:nvSpPr>
        <p:spPr>
          <a:xfrm>
            <a:off x="1749973" y="1047958"/>
            <a:ext cx="8891752" cy="5539156"/>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522483" y="1404630"/>
            <a:ext cx="7457089" cy="1384995"/>
          </a:xfrm>
          <a:prstGeom prst="rect">
            <a:avLst/>
          </a:prstGeom>
        </p:spPr>
        <p:txBody>
          <a:bodyPr wrap="square">
            <a:spAutoFit/>
          </a:bodyPr>
          <a:lstStyle/>
          <a:p>
            <a:r>
              <a:rPr lang="en-US" altLang="zh-CN" sz="2800" b="1" dirty="0" smtClean="0">
                <a:solidFill>
                  <a:schemeClr val="bg1"/>
                </a:solidFill>
              </a:rPr>
              <a:t>1</a:t>
            </a:r>
            <a:r>
              <a:rPr lang="zh-CN" altLang="en-US" sz="2800" b="1" dirty="0" smtClean="0">
                <a:solidFill>
                  <a:schemeClr val="bg1"/>
                </a:solidFill>
              </a:rPr>
              <a:t>、排比引入：比兴手法，由自然万物，引入人类社会。</a:t>
            </a:r>
            <a:endParaRPr lang="en-US" altLang="zh-CN" sz="2800" b="1" dirty="0" smtClean="0">
              <a:solidFill>
                <a:schemeClr val="bg1"/>
              </a:solidFill>
            </a:endParaRPr>
          </a:p>
          <a:p>
            <a:r>
              <a:rPr lang="en-US" altLang="zh-CN" sz="2800" b="1" dirty="0" smtClean="0">
                <a:solidFill>
                  <a:schemeClr val="bg1"/>
                </a:solidFill>
              </a:rPr>
              <a:t>2</a:t>
            </a:r>
            <a:r>
              <a:rPr lang="zh-CN" altLang="en-US" sz="2800" b="1" dirty="0" smtClean="0">
                <a:solidFill>
                  <a:schemeClr val="bg1"/>
                </a:solidFill>
              </a:rPr>
              <a:t>、名言引入。（略）</a:t>
            </a:r>
            <a:endParaRPr lang="zh-CN" altLang="en-US" sz="2800" b="1" dirty="0">
              <a:solidFill>
                <a:schemeClr val="bg1"/>
              </a:solidFill>
            </a:endParaRPr>
          </a:p>
        </p:txBody>
      </p:sp>
      <p:sp>
        <p:nvSpPr>
          <p:cNvPr id="14" name="矩形 13"/>
          <p:cNvSpPr/>
          <p:nvPr/>
        </p:nvSpPr>
        <p:spPr>
          <a:xfrm>
            <a:off x="2532993" y="3906092"/>
            <a:ext cx="7457089" cy="523220"/>
          </a:xfrm>
          <a:prstGeom prst="rect">
            <a:avLst/>
          </a:prstGeom>
        </p:spPr>
        <p:txBody>
          <a:bodyPr wrap="square">
            <a:spAutoFit/>
          </a:bodyPr>
          <a:lstStyle/>
          <a:p>
            <a:r>
              <a:rPr lang="zh-CN" altLang="en-US" sz="2800" b="1" dirty="0" smtClean="0">
                <a:solidFill>
                  <a:schemeClr val="bg1"/>
                </a:solidFill>
              </a:rPr>
              <a:t>试着将下列的关联词运用进去。</a:t>
            </a:r>
            <a:endParaRPr lang="zh-CN" altLang="en-US" sz="2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tags/tag1.xml><?xml version="1.0" encoding="utf-8"?>
<p:tagLst xmlns:p="http://schemas.openxmlformats.org/presentationml/2006/main">
  <p:tag name="REFSHAPE" val="431671852"/>
  <p:tag name="KSO_WM_UNIT_PLACING_PICTURE_USER_VIEWPORT" val="{&quot;height&quot;:8000,&quot;width&quot;:800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0</TotalTime>
  <Words>6214</Words>
  <Application>WPS 演示</Application>
  <PresentationFormat>自定义</PresentationFormat>
  <Paragraphs>453</Paragraphs>
  <Slides>47</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vt:lpstr>
      <vt:lpstr>宋体</vt:lpstr>
      <vt:lpstr>Wingdings</vt:lpstr>
      <vt:lpstr>Roboto</vt:lpstr>
      <vt:lpstr>Segoe Print</vt:lpstr>
      <vt:lpstr>Open Sans Light</vt:lpstr>
      <vt:lpstr>冬青黑体简体中文 W3</vt:lpstr>
      <vt:lpstr>黑体</vt:lpstr>
      <vt:lpstr>Yu Gothic UI Light</vt:lpstr>
      <vt:lpstr>Open Sans</vt:lpstr>
      <vt:lpstr>微软雅黑</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104程麦克 </vt:lpstr>
      <vt:lpstr>101陈奕宏</vt:lpstr>
      <vt:lpstr>102钱贞帧</vt:lpstr>
      <vt:lpstr>103孟楚欣</vt:lpstr>
      <vt:lpstr>104杨依涔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蒋^_^亮</cp:lastModifiedBy>
  <cp:revision>70</cp:revision>
  <dcterms:created xsi:type="dcterms:W3CDTF">2015-12-17T03:48:00Z</dcterms:created>
  <dcterms:modified xsi:type="dcterms:W3CDTF">2020-02-13T14:15:28Z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