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372" r:id="rId3"/>
    <p:sldId id="381" r:id="rId4"/>
    <p:sldId id="379" r:id="rId5"/>
    <p:sldId id="380" r:id="rId6"/>
    <p:sldId id="373" r:id="rId7"/>
    <p:sldId id="383" r:id="rId8"/>
    <p:sldId id="377" r:id="rId9"/>
    <p:sldId id="382" r:id="rId10"/>
    <p:sldId id="384" r:id="rId11"/>
    <p:sldId id="385" r:id="rId12"/>
    <p:sldId id="386" r:id="rId13"/>
    <p:sldId id="325" r:id="rId14"/>
    <p:sldId id="327" r:id="rId15"/>
    <p:sldId id="355" r:id="rId16"/>
    <p:sldId id="357" r:id="rId17"/>
    <p:sldId id="361" r:id="rId18"/>
    <p:sldId id="378" r:id="rId19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C9337"/>
    <a:srgbClr val="800000"/>
    <a:srgbClr val="6EAF3C"/>
    <a:srgbClr val="0000FF"/>
    <a:srgbClr val="1CF0DC"/>
    <a:srgbClr val="26E606"/>
    <a:srgbClr val="23D7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4" autoAdjust="0"/>
    <p:restoredTop sz="94745" autoAdjust="0"/>
  </p:normalViewPr>
  <p:slideViewPr>
    <p:cSldViewPr snapToGrid="0" snapToObjects="1">
      <p:cViewPr>
        <p:scale>
          <a:sx n="100" d="100"/>
          <a:sy n="100" d="100"/>
        </p:scale>
        <p:origin x="78" y="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EFB25-9791-4C0D-8F9B-6F6481EBC1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CB4C5-CEC9-4571-A8DB-B239E8CEC9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B191F-C36E-4E83-9548-931B902B68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9CA50-0712-4338-988E-73AC4E6374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839F-5240-432D-A8F9-03B4DC18388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0A37F-D435-401E-AAF4-CFCED0166D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3D0F6-B89D-4810-9D77-5A4787398D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45B73-C508-4474-B16C-98ACA5CC67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9591E-C01A-4998-8F72-429F0F7B1EC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AFD65-500C-47B2-9FC9-3BFE6DC190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C70B-0288-4CD4-8752-F7FE902937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136C-7847-4C4E-8372-AE90B8B837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0D3C2-4C4D-48EC-B0CB-D01652ED6E7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D47C-3676-4409-AFE8-2800A586C3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3556D-29C1-45D9-ABD0-7CCB104A18C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867E4-691C-48E6-8C51-37728BB5ED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174B0-7877-4985-B289-CFC9FF75C7F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55F25-E746-4574-B269-AE0867253D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42990-B4C3-42E3-9BE4-9B2B60EBB28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9BA28-CABD-4013-AFB8-C578CD689E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7FA6D-D56F-4A04-91EF-CFA0446AB36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BAC1B-80F1-40A1-A411-E40DAECE42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9F99A-56CC-4CF9-862A-59ADA71CD53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064B-E61D-4B47-97E4-42241AF5A7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B40FFA-CD06-4F29-8633-49DC4D46A6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B28092-E358-4CF9-B52B-4CBACB0D86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wmf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3486150" y="741363"/>
            <a:ext cx="3243263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18.</a:t>
            </a:r>
            <a:r>
              <a:rPr lang="zh-CN" altLang="en-US" sz="4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狼</a:t>
            </a:r>
            <a:endParaRPr lang="en-US" altLang="zh-CN" sz="48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4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蒲松龄</a:t>
            </a:r>
            <a:endParaRPr lang="en-US" altLang="zh-CN" sz="36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36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zh-CN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80" name="Picture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2738" y="6194425"/>
            <a:ext cx="1211262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AutoShape 18" descr="http://img3.imgtn.bdimg.com/it/u=287956326,2076146697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AutoShape 20" descr="http://img3.imgtn.bdimg.com/it/u=287956326,2076146697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47198" y="5990778"/>
            <a:ext cx="30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2050" y="2771775"/>
            <a:ext cx="5769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</a:rPr>
              <a:t>其一犬</a:t>
            </a:r>
            <a:r>
              <a:rPr lang="en-US" altLang="zh-CN" sz="2400" b="1" dirty="0" smtClean="0">
                <a:solidFill>
                  <a:srgbClr val="7030A0"/>
                </a:solidFill>
              </a:rPr>
              <a:t>/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坐于前                        其一</a:t>
            </a:r>
            <a:r>
              <a:rPr lang="en-US" altLang="zh-CN" sz="2400" b="1" dirty="0" smtClean="0">
                <a:solidFill>
                  <a:srgbClr val="7030A0"/>
                </a:solidFill>
              </a:rPr>
              <a:t>/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犬坐于前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895350"/>
            <a:ext cx="8362950" cy="5230813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      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窃叹天下之官虎而吏狼者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,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比比也。即官不为虎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,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而吏且将为狼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,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况有猛于虎者耶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!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CN" sz="3600" b="1" dirty="0" smtClean="0">
                <a:solidFill>
                  <a:srgbClr val="002060"/>
                </a:solidFill>
              </a:rPr>
              <a:t>                                                      ---《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梦狼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》</a:t>
            </a:r>
            <a:endParaRPr lang="en-US" altLang="zh-CN" sz="3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930" y="588645"/>
            <a:ext cx="8357870" cy="5537835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 </a:t>
            </a:r>
            <a:r>
              <a:rPr lang="zh-CN" altLang="en-US" sz="2400" dirty="0" smtClean="0"/>
              <a:t>           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       </a:t>
            </a:r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002060"/>
                </a:solidFill>
              </a:rPr>
              <a:t>蒲松林</a:t>
            </a:r>
            <a:r>
              <a:rPr lang="en-US" altLang="zh-CN" b="1" dirty="0" smtClean="0">
                <a:solidFill>
                  <a:srgbClr val="002060"/>
                </a:solidFill>
              </a:rPr>
              <a:t>(1640-1715)</a:t>
            </a:r>
            <a:r>
              <a:rPr lang="zh-CN" altLang="en-US" b="1" dirty="0" smtClean="0">
                <a:solidFill>
                  <a:srgbClr val="002060"/>
                </a:solidFill>
              </a:rPr>
              <a:t>，字留仙，又字剑臣，别号柳泉居士，世称聊斋先生，。出身于一个逐渐败落的地主家庭。</a:t>
            </a:r>
            <a:r>
              <a:rPr lang="en-US" altLang="zh-CN" b="1" dirty="0" smtClean="0">
                <a:solidFill>
                  <a:srgbClr val="FF0000"/>
                </a:solidFill>
              </a:rPr>
              <a:t>19</a:t>
            </a:r>
            <a:r>
              <a:rPr lang="zh-CN" altLang="en-US" b="1" dirty="0" smtClean="0">
                <a:solidFill>
                  <a:srgbClr val="FF0000"/>
                </a:solidFill>
              </a:rPr>
              <a:t>岁</a:t>
            </a:r>
            <a:r>
              <a:rPr lang="zh-CN" altLang="en-US" b="1" dirty="0" smtClean="0">
                <a:solidFill>
                  <a:srgbClr val="002060"/>
                </a:solidFill>
              </a:rPr>
              <a:t>应童子试，直至</a:t>
            </a:r>
            <a:r>
              <a:rPr lang="en-US" altLang="zh-CN" b="1" dirty="0" smtClean="0">
                <a:solidFill>
                  <a:srgbClr val="FF0000"/>
                </a:solidFill>
              </a:rPr>
              <a:t>71</a:t>
            </a:r>
            <a:r>
              <a:rPr lang="zh-CN" altLang="en-US" b="1" dirty="0" smtClean="0">
                <a:solidFill>
                  <a:srgbClr val="FF0000"/>
                </a:solidFill>
              </a:rPr>
              <a:t>岁</a:t>
            </a:r>
            <a:r>
              <a:rPr lang="zh-CN" altLang="en-US" b="1" dirty="0" smtClean="0">
                <a:solidFill>
                  <a:srgbClr val="002060"/>
                </a:solidFill>
              </a:rPr>
              <a:t>时才成岁贡生。世称</a:t>
            </a:r>
            <a:r>
              <a:rPr lang="en-US" altLang="zh-CN" b="1" dirty="0" smtClean="0">
                <a:solidFill>
                  <a:srgbClr val="002060"/>
                </a:solidFill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聊斋先生</a:t>
            </a:r>
            <a:r>
              <a:rPr lang="en-US" altLang="zh-CN" b="1" dirty="0" smtClean="0">
                <a:solidFill>
                  <a:srgbClr val="002060"/>
                </a:solidFill>
              </a:rPr>
              <a:t>”.</a:t>
            </a:r>
            <a:r>
              <a:rPr lang="zh-CN" altLang="en-US" b="1" dirty="0" smtClean="0">
                <a:solidFill>
                  <a:srgbClr val="002060"/>
                </a:solidFill>
              </a:rPr>
              <a:t>郭沫若对他的评价是</a:t>
            </a:r>
            <a:r>
              <a:rPr lang="en-US" altLang="zh-CN" b="1" dirty="0" smtClean="0">
                <a:solidFill>
                  <a:srgbClr val="002060"/>
                </a:solidFill>
              </a:rPr>
              <a:t>“</a:t>
            </a:r>
            <a:r>
              <a:rPr lang="zh-CN" altLang="en-US" b="1" dirty="0" smtClean="0">
                <a:solidFill>
                  <a:srgbClr val="002060"/>
                </a:solidFill>
              </a:rPr>
              <a:t>写鬼写妖高人一筹，刺贪刺虐入骨三分</a:t>
            </a:r>
            <a:r>
              <a:rPr lang="en-US" altLang="zh-CN" b="1" dirty="0" smtClean="0">
                <a:solidFill>
                  <a:srgbClr val="002060"/>
                </a:solidFill>
              </a:rPr>
              <a:t>”</a:t>
            </a:r>
            <a:r>
              <a:rPr lang="zh-CN" altLang="en-US" b="1" dirty="0" smtClean="0">
                <a:solidFill>
                  <a:srgbClr val="002060"/>
                </a:solidFill>
              </a:rPr>
              <a:t>。</a:t>
            </a:r>
            <a:endParaRPr lang="zh-CN" altLang="en-US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10513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7415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6525" y="1724025"/>
            <a:ext cx="6654800" cy="1465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狼</a:t>
            </a:r>
            <a:endParaRPr lang="en-US" altLang="zh-CN" sz="2400" b="1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原文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: </a:t>
            </a:r>
            <a:r>
              <a:rPr lang="zh-CN" altLang="en-US" sz="2400" b="1" dirty="0">
                <a:latin typeface="+mn-ea"/>
                <a:ea typeface="+mn-ea"/>
              </a:rPr>
              <a:t>①一屠</a:t>
            </a:r>
            <a:r>
              <a:rPr lang="zh-CN" altLang="en-US" sz="2400" b="1" baseline="30000" dirty="0">
                <a:latin typeface="+mn-ea"/>
                <a:ea typeface="+mn-ea"/>
              </a:rPr>
              <a:t>①</a:t>
            </a:r>
            <a:r>
              <a:rPr lang="zh-CN" altLang="en-US" sz="2400" b="1" dirty="0">
                <a:latin typeface="+mn-ea"/>
                <a:ea typeface="+mn-ea"/>
              </a:rPr>
              <a:t>晚归，担中肉尽，止</a:t>
            </a:r>
            <a:r>
              <a:rPr lang="zh-CN" altLang="en-US" sz="2400" b="1" baseline="30000" dirty="0">
                <a:latin typeface="+mn-ea"/>
                <a:ea typeface="+mn-ea"/>
              </a:rPr>
              <a:t>②</a:t>
            </a:r>
            <a:r>
              <a:rPr lang="zh-CN" altLang="en-US" sz="2400" b="1" dirty="0">
                <a:latin typeface="+mn-ea"/>
                <a:ea typeface="+mn-ea"/>
              </a:rPr>
              <a:t>有剩骨。途中两狼，缀行甚远</a:t>
            </a:r>
            <a:r>
              <a:rPr lang="zh-CN" altLang="en-US" sz="2400" b="1" baseline="30000" dirty="0">
                <a:latin typeface="+mn-ea"/>
                <a:ea typeface="+mn-ea"/>
              </a:rPr>
              <a:t>③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17417" name="Picture 15" descr="D:\用户目录\我的文档\Tencent Files\923213587\QQ存储\翻译课文.pn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94063" y="528638"/>
            <a:ext cx="25733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308100" y="3255963"/>
            <a:ext cx="6753225" cy="1465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/>
              <a:t>              </a:t>
            </a:r>
            <a:r>
              <a:rPr lang="zh-CN" altLang="en-US" sz="2400" b="1" dirty="0">
                <a:latin typeface="+mn-ea"/>
                <a:ea typeface="+mn-ea"/>
              </a:rPr>
              <a:t>有个屠户天晚回家，担子里的肉已经卖完了，只剩下一些骨头。路上遇到两只狼，紧跟着走了很远。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17419" name="矩形 13"/>
          <p:cNvSpPr>
            <a:spLocks noChangeArrowheads="1"/>
          </p:cNvSpPr>
          <p:nvPr/>
        </p:nvSpPr>
        <p:spPr bwMode="auto">
          <a:xfrm>
            <a:off x="1285875" y="3348038"/>
            <a:ext cx="1250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译文： 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endParaRPr lang="zh-CN" altLang="en-US" sz="2400" dirty="0"/>
          </a:p>
        </p:txBody>
      </p:sp>
      <p:sp>
        <p:nvSpPr>
          <p:cNvPr id="17421" name="矩形 15"/>
          <p:cNvSpPr>
            <a:spLocks noChangeArrowheads="1"/>
          </p:cNvSpPr>
          <p:nvPr/>
        </p:nvSpPr>
        <p:spPr bwMode="auto">
          <a:xfrm>
            <a:off x="1323975" y="4865688"/>
            <a:ext cx="1181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注释：</a:t>
            </a:r>
            <a:r>
              <a:rPr lang="zh-CN" altLang="zh-CN" sz="2400" dirty="0">
                <a:solidFill>
                  <a:srgbClr val="FF0000"/>
                </a:solidFill>
              </a:rPr>
              <a:t>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10513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8439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18440" name="Picture 15" descr="D:\用户目录\我的文档\Tencent Files\923213587\QQ存储\翻译课文.pn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94063" y="528638"/>
            <a:ext cx="25733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890588" y="1785938"/>
            <a:ext cx="7391400" cy="939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原文：</a:t>
            </a:r>
            <a:r>
              <a:rPr lang="zh-CN" altLang="en-US" sz="2200" b="1" dirty="0">
                <a:latin typeface="+mn-ea"/>
                <a:ea typeface="+mn-ea"/>
              </a:rPr>
              <a:t>②屠惧，投以骨</a:t>
            </a:r>
            <a:r>
              <a:rPr lang="zh-CN" altLang="en-US" sz="2200" b="1" baseline="30000" dirty="0">
                <a:latin typeface="+mn-ea"/>
                <a:ea typeface="+mn-ea"/>
              </a:rPr>
              <a:t>①</a:t>
            </a:r>
            <a:r>
              <a:rPr lang="zh-CN" altLang="en-US" sz="2200" b="1" dirty="0">
                <a:latin typeface="+mn-ea"/>
                <a:ea typeface="+mn-ea"/>
              </a:rPr>
              <a:t>。一狼得骨止，一狼仍从。复投之，后狼止而前狼又至。骨已尽矣，而两狼之并驱</a:t>
            </a:r>
            <a:r>
              <a:rPr lang="zh-CN" altLang="en-US" sz="2200" b="1" baseline="30000" dirty="0">
                <a:latin typeface="+mn-ea"/>
                <a:ea typeface="+mn-ea"/>
              </a:rPr>
              <a:t>②</a:t>
            </a:r>
            <a:r>
              <a:rPr lang="zh-CN" altLang="en-US" sz="2200" b="1" dirty="0">
                <a:latin typeface="+mn-ea"/>
                <a:ea typeface="+mn-ea"/>
              </a:rPr>
              <a:t>如故</a:t>
            </a:r>
            <a:r>
              <a:rPr lang="zh-CN" altLang="en-US" sz="2200" b="1" baseline="30000" dirty="0">
                <a:latin typeface="+mn-ea"/>
                <a:ea typeface="+mn-ea"/>
              </a:rPr>
              <a:t>③</a:t>
            </a:r>
            <a:r>
              <a:rPr lang="zh-CN" altLang="en-US" sz="2200" b="1" dirty="0">
                <a:latin typeface="+mn-ea"/>
                <a:ea typeface="+mn-ea"/>
              </a:rPr>
              <a:t>。</a:t>
            </a:r>
            <a:endParaRPr lang="zh-CN" altLang="en-US" sz="2200" b="1" baseline="300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42963" y="2727325"/>
            <a:ext cx="7424737" cy="2293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2200" b="1" dirty="0"/>
              <a:t>              </a:t>
            </a:r>
            <a:r>
              <a:rPr lang="zh-CN" altLang="en-US" sz="2200" b="1" dirty="0">
                <a:latin typeface="+mn-ea"/>
                <a:ea typeface="+mn-ea"/>
              </a:rPr>
              <a:t>屠户害怕了，把一块骨头扔给狼。一只狼得到骨头就停了下来，另一只狼仍然跟着。屠户又扔给另一只狼一块骨头，后得到骨头的那只狼就停了下来，可是先得到骨头的那只狼又跟了上来。骨头已经被扔完了，可是两只狼像原来一样一起追赶（屠户）。</a:t>
            </a:r>
            <a:endParaRPr lang="zh-CN" altLang="en-US" sz="2200" b="1" dirty="0">
              <a:latin typeface="+mn-ea"/>
              <a:ea typeface="+mn-ea"/>
            </a:endParaRPr>
          </a:p>
        </p:txBody>
      </p:sp>
      <p:sp>
        <p:nvSpPr>
          <p:cNvPr id="18443" name="矩形 13"/>
          <p:cNvSpPr>
            <a:spLocks noChangeArrowheads="1"/>
          </p:cNvSpPr>
          <p:nvPr/>
        </p:nvSpPr>
        <p:spPr bwMode="auto">
          <a:xfrm>
            <a:off x="890588" y="2836863"/>
            <a:ext cx="120967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</a:rPr>
              <a:t>译文： </a:t>
            </a:r>
            <a:r>
              <a:rPr lang="en-US" altLang="zh-CN" sz="2200" b="1" dirty="0">
                <a:solidFill>
                  <a:srgbClr val="FF0000"/>
                </a:solidFill>
              </a:rPr>
              <a:t> </a:t>
            </a:r>
            <a:endParaRPr lang="zh-CN" altLang="en-US" sz="2200" dirty="0"/>
          </a:p>
        </p:txBody>
      </p:sp>
      <p:sp>
        <p:nvSpPr>
          <p:cNvPr id="18445" name="矩形 15"/>
          <p:cNvSpPr>
            <a:spLocks noChangeArrowheads="1"/>
          </p:cNvSpPr>
          <p:nvPr/>
        </p:nvSpPr>
        <p:spPr bwMode="auto">
          <a:xfrm>
            <a:off x="987425" y="5011738"/>
            <a:ext cx="11001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</a:rPr>
              <a:t>注释：</a:t>
            </a:r>
            <a:r>
              <a:rPr lang="zh-CN" altLang="zh-CN" sz="2200" dirty="0">
                <a:solidFill>
                  <a:srgbClr val="FF0000"/>
                </a:solidFill>
              </a:rPr>
              <a:t> 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10513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946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19464" name="Picture 15" descr="D:\用户目录\我的文档\Tencent Files\923213587\QQ存储\翻译课文.pn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94063" y="528638"/>
            <a:ext cx="25733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876300" y="1858963"/>
            <a:ext cx="7391400" cy="1419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原文：</a:t>
            </a:r>
            <a:r>
              <a:rPr lang="zh-CN" altLang="en-US" sz="2400" b="1" dirty="0">
                <a:latin typeface="+mn-ea"/>
                <a:ea typeface="+mn-ea"/>
              </a:rPr>
              <a:t> ③屠大窘</a:t>
            </a:r>
            <a:r>
              <a:rPr lang="zh-CN" altLang="en-US" sz="2400" b="1" baseline="30000" dirty="0">
                <a:latin typeface="+mn-ea"/>
                <a:ea typeface="+mn-ea"/>
              </a:rPr>
              <a:t>①</a:t>
            </a:r>
            <a:r>
              <a:rPr lang="zh-CN" altLang="en-US" sz="2400" b="1" dirty="0">
                <a:latin typeface="+mn-ea"/>
                <a:ea typeface="+mn-ea"/>
              </a:rPr>
              <a:t>，恐前后受其敌</a:t>
            </a:r>
            <a:r>
              <a:rPr lang="zh-CN" altLang="en-US" sz="2400" b="1" baseline="30000" dirty="0">
                <a:latin typeface="+mn-ea"/>
                <a:ea typeface="+mn-ea"/>
              </a:rPr>
              <a:t>②</a:t>
            </a:r>
            <a:r>
              <a:rPr lang="zh-CN" altLang="en-US" sz="2400" b="1" dirty="0">
                <a:latin typeface="+mn-ea"/>
                <a:ea typeface="+mn-ea"/>
              </a:rPr>
              <a:t>。顾</a:t>
            </a:r>
            <a:r>
              <a:rPr lang="zh-CN" altLang="en-US" sz="2400" b="1" baseline="30000" dirty="0">
                <a:latin typeface="+mn-ea"/>
                <a:ea typeface="+mn-ea"/>
              </a:rPr>
              <a:t>③</a:t>
            </a:r>
            <a:r>
              <a:rPr lang="zh-CN" altLang="en-US" sz="2400" b="1" dirty="0">
                <a:latin typeface="+mn-ea"/>
                <a:ea typeface="+mn-ea"/>
              </a:rPr>
              <a:t>野有麦场，场主积薪</a:t>
            </a:r>
            <a:r>
              <a:rPr lang="zh-CN" altLang="en-US" sz="2400" b="1" baseline="30000" dirty="0">
                <a:latin typeface="+mn-ea"/>
                <a:ea typeface="+mn-ea"/>
              </a:rPr>
              <a:t>④</a:t>
            </a:r>
            <a:r>
              <a:rPr lang="zh-CN" altLang="en-US" sz="2400" b="1" dirty="0">
                <a:latin typeface="+mn-ea"/>
                <a:ea typeface="+mn-ea"/>
              </a:rPr>
              <a:t>其中，苫蔽</a:t>
            </a:r>
            <a:r>
              <a:rPr lang="zh-CN" altLang="en-US" sz="2400" b="1" baseline="30000" dirty="0">
                <a:latin typeface="+mn-ea"/>
                <a:ea typeface="+mn-ea"/>
              </a:rPr>
              <a:t>⑤</a:t>
            </a:r>
            <a:r>
              <a:rPr lang="zh-CN" altLang="en-US" sz="2400" b="1" dirty="0">
                <a:latin typeface="+mn-ea"/>
                <a:ea typeface="+mn-ea"/>
              </a:rPr>
              <a:t>成丘。屠乃奔倚</a:t>
            </a:r>
            <a:r>
              <a:rPr lang="zh-CN" altLang="en-US" sz="2400" b="1" baseline="30000" dirty="0">
                <a:latin typeface="+mn-ea"/>
                <a:ea typeface="+mn-ea"/>
              </a:rPr>
              <a:t>⑥</a:t>
            </a:r>
            <a:r>
              <a:rPr lang="zh-CN" altLang="en-US" sz="2400" b="1" dirty="0">
                <a:latin typeface="+mn-ea"/>
                <a:ea typeface="+mn-ea"/>
              </a:rPr>
              <a:t>其下，弛</a:t>
            </a:r>
            <a:r>
              <a:rPr lang="zh-CN" altLang="en-US" sz="2400" b="1" baseline="30000" dirty="0">
                <a:latin typeface="+mn-ea"/>
                <a:ea typeface="+mn-ea"/>
              </a:rPr>
              <a:t>⑦</a:t>
            </a:r>
            <a:r>
              <a:rPr lang="zh-CN" altLang="en-US" sz="2400" b="1" dirty="0">
                <a:latin typeface="+mn-ea"/>
                <a:ea typeface="+mn-ea"/>
              </a:rPr>
              <a:t>担持刀。狼不敢前</a:t>
            </a:r>
            <a:r>
              <a:rPr lang="zh-CN" altLang="en-US" sz="2400" b="1" baseline="30000" dirty="0">
                <a:latin typeface="+mn-ea"/>
                <a:ea typeface="+mn-ea"/>
              </a:rPr>
              <a:t>⑧</a:t>
            </a:r>
            <a:r>
              <a:rPr lang="zh-CN" altLang="en-US" sz="2400" b="1" dirty="0">
                <a:latin typeface="+mn-ea"/>
                <a:ea typeface="+mn-ea"/>
              </a:rPr>
              <a:t>，眈眈</a:t>
            </a:r>
            <a:r>
              <a:rPr lang="zh-CN" altLang="en-US" sz="2400" b="1" baseline="30000" dirty="0">
                <a:latin typeface="+mn-ea"/>
                <a:ea typeface="+mn-ea"/>
              </a:rPr>
              <a:t>⑨</a:t>
            </a:r>
            <a:r>
              <a:rPr lang="zh-CN" altLang="en-US" sz="2400" b="1" dirty="0">
                <a:latin typeface="+mn-ea"/>
                <a:ea typeface="+mn-ea"/>
              </a:rPr>
              <a:t>相向。</a:t>
            </a:r>
            <a:endParaRPr lang="zh-CN" altLang="en-US" sz="2400" b="1" baseline="300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944563" y="3352800"/>
            <a:ext cx="70485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400" b="1" dirty="0"/>
              <a:t>              屠户处境危急，害怕前后一起受到狼的攻击。（屠户）向旁边看，（看见）野地里有一个打麦场，场主人把柴草堆在打麦场里，覆盖成小山一样。屠户于是奔过去倚靠在柴草堆下面，放下担子拿起屠刀。两只狼不敢上前，瞪眼朝着屠户。</a:t>
            </a:r>
            <a:endParaRPr lang="zh-CN" altLang="en-US" sz="2400" b="1" dirty="0"/>
          </a:p>
        </p:txBody>
      </p:sp>
      <p:sp>
        <p:nvSpPr>
          <p:cNvPr id="19467" name="矩形 13"/>
          <p:cNvSpPr>
            <a:spLocks noChangeArrowheads="1"/>
          </p:cNvSpPr>
          <p:nvPr/>
        </p:nvSpPr>
        <p:spPr bwMode="auto">
          <a:xfrm>
            <a:off x="998538" y="3432175"/>
            <a:ext cx="1250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译文： 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10513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1511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1512" name="Picture 15" descr="D:\用户目录\我的文档\Tencent Files\923213587\QQ存储\翻译课文.pn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94063" y="528638"/>
            <a:ext cx="25733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876300" y="1858963"/>
            <a:ext cx="7116763" cy="27987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原文：</a:t>
            </a:r>
            <a:r>
              <a:rPr lang="zh-CN" altLang="en-US" sz="2400" b="1" dirty="0">
                <a:latin typeface="+mn-ea"/>
                <a:ea typeface="+mn-ea"/>
              </a:rPr>
              <a:t> ④少时</a:t>
            </a:r>
            <a:r>
              <a:rPr lang="zh-CN" altLang="en-US" sz="2400" b="1" baseline="30000" dirty="0">
                <a:latin typeface="+mn-ea"/>
                <a:ea typeface="+mn-ea"/>
              </a:rPr>
              <a:t>①</a:t>
            </a:r>
            <a:r>
              <a:rPr lang="en-US" altLang="zh-CN" sz="2400" b="1" dirty="0">
                <a:latin typeface="+mn-ea"/>
                <a:ea typeface="+mn-ea"/>
              </a:rPr>
              <a:t>,</a:t>
            </a:r>
            <a:r>
              <a:rPr lang="zh-CN" altLang="en-US" sz="2400" b="1" dirty="0">
                <a:latin typeface="+mn-ea"/>
                <a:ea typeface="+mn-ea"/>
              </a:rPr>
              <a:t>一狼径</a:t>
            </a:r>
            <a:r>
              <a:rPr lang="zh-CN" altLang="en-US" sz="2400" b="1" baseline="30000" dirty="0">
                <a:latin typeface="+mn-ea"/>
                <a:ea typeface="+mn-ea"/>
              </a:rPr>
              <a:t>②</a:t>
            </a:r>
            <a:r>
              <a:rPr lang="zh-CN" altLang="en-US" sz="2400" b="1" dirty="0">
                <a:latin typeface="+mn-ea"/>
                <a:ea typeface="+mn-ea"/>
              </a:rPr>
              <a:t>去</a:t>
            </a:r>
            <a:r>
              <a:rPr lang="zh-CN" altLang="en-US" sz="2400" b="1" baseline="30000" dirty="0">
                <a:latin typeface="+mn-ea"/>
                <a:ea typeface="+mn-ea"/>
              </a:rPr>
              <a:t>③</a:t>
            </a:r>
            <a:r>
              <a:rPr lang="zh-CN" altLang="en-US" sz="2400" b="1" dirty="0">
                <a:latin typeface="+mn-ea"/>
                <a:ea typeface="+mn-ea"/>
              </a:rPr>
              <a:t>，其一犬</a:t>
            </a:r>
            <a:r>
              <a:rPr lang="zh-CN" altLang="en-US" sz="2400" b="1" baseline="30000" dirty="0">
                <a:latin typeface="+mn-ea"/>
                <a:ea typeface="+mn-ea"/>
              </a:rPr>
              <a:t>④</a:t>
            </a:r>
            <a:r>
              <a:rPr lang="zh-CN" altLang="en-US" sz="2400" b="1" dirty="0">
                <a:latin typeface="+mn-ea"/>
                <a:ea typeface="+mn-ea"/>
              </a:rPr>
              <a:t> 坐于前。久之，目似瞑</a:t>
            </a:r>
            <a:r>
              <a:rPr lang="zh-CN" altLang="en-US" sz="2400" b="1" baseline="30000" dirty="0">
                <a:latin typeface="+mn-ea"/>
                <a:ea typeface="+mn-ea"/>
              </a:rPr>
              <a:t>⑤</a:t>
            </a:r>
            <a:r>
              <a:rPr lang="zh-CN" altLang="en-US" sz="2400" b="1" dirty="0">
                <a:latin typeface="+mn-ea"/>
                <a:ea typeface="+mn-ea"/>
              </a:rPr>
              <a:t>，意</a:t>
            </a:r>
            <a:r>
              <a:rPr lang="zh-CN" altLang="en-US" sz="2400" b="1" baseline="30000" dirty="0">
                <a:latin typeface="+mn-ea"/>
                <a:ea typeface="+mn-ea"/>
              </a:rPr>
              <a:t>⑥</a:t>
            </a:r>
            <a:r>
              <a:rPr lang="zh-CN" altLang="en-US" sz="2400" b="1" dirty="0">
                <a:latin typeface="+mn-ea"/>
                <a:ea typeface="+mn-ea"/>
              </a:rPr>
              <a:t>暇</a:t>
            </a:r>
            <a:r>
              <a:rPr lang="zh-CN" altLang="en-US" sz="2400" b="1" baseline="30000" dirty="0">
                <a:latin typeface="+mn-ea"/>
                <a:ea typeface="+mn-ea"/>
              </a:rPr>
              <a:t>⑦</a:t>
            </a:r>
            <a:r>
              <a:rPr lang="zh-CN" altLang="en-US" sz="2400" b="1" dirty="0">
                <a:latin typeface="+mn-ea"/>
                <a:ea typeface="+mn-ea"/>
              </a:rPr>
              <a:t>甚。屠暴</a:t>
            </a:r>
            <a:r>
              <a:rPr lang="zh-CN" altLang="en-US" sz="2400" b="1" baseline="30000" dirty="0">
                <a:latin typeface="+mn-ea"/>
                <a:ea typeface="+mn-ea"/>
              </a:rPr>
              <a:t>⑧</a:t>
            </a:r>
            <a:r>
              <a:rPr lang="zh-CN" altLang="en-US" sz="2400" b="1" dirty="0">
                <a:latin typeface="+mn-ea"/>
                <a:ea typeface="+mn-ea"/>
              </a:rPr>
              <a:t>起，以刀劈狼首，又数刀毙 之。方欲行，转视积薪后，一狼洞</a:t>
            </a:r>
            <a:r>
              <a:rPr lang="zh-CN" altLang="en-US" sz="2400" b="1" baseline="30000" dirty="0">
                <a:latin typeface="+mn-ea"/>
                <a:ea typeface="+mn-ea"/>
              </a:rPr>
              <a:t>⑨</a:t>
            </a:r>
            <a:r>
              <a:rPr lang="zh-CN" altLang="en-US" sz="2400" b="1" dirty="0">
                <a:latin typeface="+mn-ea"/>
                <a:ea typeface="+mn-ea"/>
              </a:rPr>
              <a:t>其中，意将隧</a:t>
            </a:r>
            <a:r>
              <a:rPr lang="zh-CN" altLang="en-US" sz="2400" b="1" baseline="30000" dirty="0">
                <a:latin typeface="+mn-ea"/>
                <a:ea typeface="+mn-ea"/>
              </a:rPr>
              <a:t>⑩</a:t>
            </a:r>
            <a:r>
              <a:rPr lang="zh-CN" altLang="en-US" sz="2400" b="1" dirty="0">
                <a:latin typeface="+mn-ea"/>
                <a:ea typeface="+mn-ea"/>
              </a:rPr>
              <a:t>入以攻其后也。身已半入，止露尻</a:t>
            </a:r>
            <a:r>
              <a:rPr lang="en-US" altLang="zh-CN" sz="2400" b="1" baseline="30000" dirty="0"/>
              <a:t>⑪</a:t>
            </a:r>
            <a:r>
              <a:rPr lang="zh-CN" altLang="en-US" sz="2400" b="1" dirty="0">
                <a:latin typeface="+mn-ea"/>
                <a:ea typeface="+mn-ea"/>
              </a:rPr>
              <a:t>尾。屠自后断其股</a:t>
            </a:r>
            <a:r>
              <a:rPr lang="en-US" altLang="zh-CN" sz="2400" b="1" baseline="30000" dirty="0"/>
              <a:t>⑫</a:t>
            </a:r>
            <a:r>
              <a:rPr lang="zh-CN" altLang="en-US" sz="2400" b="1" dirty="0">
                <a:latin typeface="+mn-ea"/>
                <a:ea typeface="+mn-ea"/>
              </a:rPr>
              <a:t>，亦毙之。</a:t>
            </a:r>
            <a:r>
              <a:rPr lang="en-US" altLang="zh-CN" sz="2400" dirty="0"/>
              <a:t> </a:t>
            </a:r>
            <a:r>
              <a:rPr lang="zh-CN" altLang="en-US" sz="2400" b="1" dirty="0">
                <a:latin typeface="+mn-ea"/>
                <a:ea typeface="+mn-ea"/>
              </a:rPr>
              <a:t>乃悟前狼假寐</a:t>
            </a:r>
            <a:r>
              <a:rPr lang="en-US" altLang="zh-CN" sz="2400" b="1" baseline="30000" dirty="0"/>
              <a:t>⑬</a:t>
            </a:r>
            <a:r>
              <a:rPr lang="zh-CN" altLang="en-US" sz="2400" b="1" dirty="0">
                <a:latin typeface="+mn-ea"/>
                <a:ea typeface="+mn-ea"/>
              </a:rPr>
              <a:t>，盖</a:t>
            </a:r>
            <a:r>
              <a:rPr lang="en-US" altLang="zh-CN" sz="2400" b="1" baseline="30000" dirty="0"/>
              <a:t>⑭</a:t>
            </a:r>
            <a:r>
              <a:rPr lang="zh-CN" altLang="en-US" sz="2400" b="1" dirty="0">
                <a:latin typeface="+mn-ea"/>
                <a:ea typeface="+mn-ea"/>
              </a:rPr>
              <a:t>以诱敌。</a:t>
            </a:r>
            <a:endParaRPr lang="zh-CN" altLang="en-US" sz="2400" b="1" baseline="300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10513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2535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2536" name="Picture 15" descr="D:\用户目录\我的文档\Tencent Files\923213587\QQ存储\翻译课文.pn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94063" y="528638"/>
            <a:ext cx="25733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00125" y="2016125"/>
            <a:ext cx="7048500" cy="405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200" b="1" dirty="0"/>
              <a:t>一会儿，一只狼径直走开，另一只狼像狗似的蹲坐在前面。过了一会儿，那只狼的眼睛似乎闭上了，神情很悠闲。屠户突然跳起来，用屠刀劈狼的脑袋，又连砍几刀终于杀死了狼。（屠户）正要重新上路，转到柴草堆后面一看，只见另一只狼正在柴草堆里打洞，企图从洞中进入来攻击屠户的背后。狼的身子已经有一半钻进去了，只露出屁股和尾巴。屠户就从后面砍断了狼的大腿，也杀死了这只狼。</a:t>
            </a:r>
            <a:r>
              <a:rPr lang="zh-CN" altLang="en-US" sz="2200" b="1" dirty="0">
                <a:latin typeface="+mn-ea"/>
              </a:rPr>
              <a:t>（屠户此时）才明白前面的那只狼假装睡觉，原来是用来迷惑敌人的。</a:t>
            </a:r>
            <a:endParaRPr lang="zh-CN" altLang="en-US" sz="2200" b="1" dirty="0"/>
          </a:p>
        </p:txBody>
      </p:sp>
      <p:sp>
        <p:nvSpPr>
          <p:cNvPr id="22538" name="矩形 13"/>
          <p:cNvSpPr>
            <a:spLocks noChangeArrowheads="1"/>
          </p:cNvSpPr>
          <p:nvPr/>
        </p:nvSpPr>
        <p:spPr bwMode="auto">
          <a:xfrm>
            <a:off x="996950" y="164623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译文：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0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8198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TextBox 17"/>
          <p:cNvSpPr txBox="1">
            <a:spLocks noChangeArrowheads="1"/>
          </p:cNvSpPr>
          <p:nvPr/>
        </p:nvSpPr>
        <p:spPr bwMode="auto">
          <a:xfrm>
            <a:off x="619125" y="1514475"/>
            <a:ext cx="7667625" cy="39010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44500" indent="-444500" algn="just">
              <a:lnSpc>
                <a:spcPct val="125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1</a:t>
            </a:r>
            <a:r>
              <a:rPr lang="zh-CN" altLang="en-US" sz="2200" b="1" dirty="0">
                <a:latin typeface="+mn-ea"/>
                <a:ea typeface="+mn-ea"/>
              </a:rPr>
              <a:t>．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狼狈为奸：</a:t>
            </a:r>
            <a:r>
              <a:rPr lang="zh-CN" altLang="en-US" sz="2200" b="1" dirty="0">
                <a:latin typeface="+mn-ea"/>
                <a:ea typeface="+mn-ea"/>
              </a:rPr>
              <a:t>狼和狈一同出外伤害牲畜，狼用前腿，狈用后腿，既跑得快，又能爬高。比喻互相勾结干坏事。</a:t>
            </a:r>
            <a:endParaRPr lang="zh-CN" altLang="en-US" sz="2200" b="1" dirty="0">
              <a:latin typeface="+mn-ea"/>
              <a:ea typeface="+mn-ea"/>
            </a:endParaRPr>
          </a:p>
          <a:p>
            <a:pPr marL="444500" indent="-444500" algn="just">
              <a:lnSpc>
                <a:spcPct val="125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2</a:t>
            </a:r>
            <a:r>
              <a:rPr lang="zh-CN" altLang="en-US" sz="2200" b="1" dirty="0">
                <a:latin typeface="+mn-ea"/>
                <a:ea typeface="+mn-ea"/>
              </a:rPr>
              <a:t>．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狼奔豕突：</a:t>
            </a:r>
            <a:r>
              <a:rPr lang="zh-CN" altLang="en-US" sz="2200" b="1" dirty="0">
                <a:latin typeface="+mn-ea"/>
                <a:ea typeface="+mn-ea"/>
              </a:rPr>
              <a:t>豕，猪。突，冲撞。像狼和猪那样奔跑冲撞。形容坏人乱冲乱撞，恣意破坏。或形容敌人奔逃时的惊慌状态。亦作“豕突狼奔”。</a:t>
            </a:r>
            <a:endParaRPr lang="zh-CN" altLang="en-US" sz="2200" b="1" dirty="0">
              <a:latin typeface="+mn-ea"/>
              <a:ea typeface="+mn-ea"/>
            </a:endParaRPr>
          </a:p>
          <a:p>
            <a:pPr marL="444500" indent="-444500" algn="just">
              <a:lnSpc>
                <a:spcPct val="125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3</a:t>
            </a:r>
            <a:r>
              <a:rPr lang="zh-CN" altLang="en-US" sz="2200" b="1" dirty="0">
                <a:latin typeface="+mn-ea"/>
                <a:ea typeface="+mn-ea"/>
              </a:rPr>
              <a:t>．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狼吞虎咽：</a:t>
            </a:r>
            <a:r>
              <a:rPr lang="zh-CN" altLang="en-US" sz="2200" b="1" dirty="0">
                <a:latin typeface="+mn-ea"/>
                <a:ea typeface="+mn-ea"/>
              </a:rPr>
              <a:t>形容吃东西又猛又急的样子。</a:t>
            </a:r>
            <a:endParaRPr lang="zh-CN" altLang="en-US" sz="2200" b="1" dirty="0">
              <a:latin typeface="+mn-ea"/>
              <a:ea typeface="+mn-ea"/>
            </a:endParaRPr>
          </a:p>
          <a:p>
            <a:pPr marL="444500" indent="-444500" algn="just">
              <a:lnSpc>
                <a:spcPct val="125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4</a:t>
            </a:r>
            <a:r>
              <a:rPr lang="zh-CN" altLang="en-US" sz="2200" b="1" dirty="0">
                <a:latin typeface="+mn-ea"/>
                <a:ea typeface="+mn-ea"/>
              </a:rPr>
              <a:t>．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狼子野心：</a:t>
            </a:r>
            <a:r>
              <a:rPr lang="zh-CN" altLang="en-US" sz="2200" b="1" dirty="0">
                <a:latin typeface="+mn-ea"/>
                <a:ea typeface="+mn-ea"/>
              </a:rPr>
              <a:t>狼崽子虽幼小，也有凶残的本性，比喻凶暴的人用心狠毒，本性难改。</a:t>
            </a:r>
            <a:endParaRPr lang="zh-CN" altLang="en-US" sz="2200" b="1" dirty="0">
              <a:latin typeface="+mn-ea"/>
              <a:ea typeface="+mn-ea"/>
            </a:endParaRPr>
          </a:p>
          <a:p>
            <a:pPr marL="444500" indent="-444500" algn="just">
              <a:lnSpc>
                <a:spcPct val="125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5</a:t>
            </a:r>
            <a:r>
              <a:rPr lang="zh-CN" altLang="en-US" sz="2200" b="1" dirty="0">
                <a:latin typeface="+mn-ea"/>
                <a:ea typeface="+mn-ea"/>
              </a:rPr>
              <a:t>．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引狼入室：</a:t>
            </a:r>
            <a:r>
              <a:rPr lang="zh-CN" altLang="en-US" sz="2200" b="1" dirty="0">
                <a:latin typeface="+mn-ea"/>
                <a:ea typeface="+mn-ea"/>
              </a:rPr>
              <a:t>比喻自己把坏人或敌人引入内部。</a:t>
            </a:r>
            <a:endParaRPr lang="zh-CN" altLang="en-US" sz="2200" b="1" dirty="0">
              <a:latin typeface="+mn-ea"/>
              <a:ea typeface="+mn-ea"/>
            </a:endParaRPr>
          </a:p>
        </p:txBody>
      </p:sp>
      <p:sp>
        <p:nvSpPr>
          <p:cNvPr id="8204" name="矩形 19"/>
          <p:cNvSpPr>
            <a:spLocks noChangeArrowheads="1"/>
          </p:cNvSpPr>
          <p:nvPr/>
        </p:nvSpPr>
        <p:spPr bwMode="auto">
          <a:xfrm>
            <a:off x="2552701" y="800100"/>
            <a:ext cx="406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请说出与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狼相关的成语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2513" y="2647950"/>
            <a:ext cx="6989762" cy="203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缀</a:t>
            </a:r>
            <a:r>
              <a:rPr lang="zh-CN" altLang="en-US" sz="2800" b="1" dirty="0">
                <a:latin typeface="+mn-ea"/>
                <a:ea typeface="+mn-ea"/>
              </a:rPr>
              <a:t>行   大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窘</a:t>
            </a:r>
            <a:r>
              <a:rPr lang="zh-CN" altLang="en-US" sz="2800" b="1" dirty="0">
                <a:solidFill>
                  <a:srgbClr val="0C9337"/>
                </a:solidFill>
                <a:latin typeface="+mn-ea"/>
                <a:ea typeface="+mn-ea"/>
              </a:rPr>
              <a:t>   </a:t>
            </a:r>
            <a:r>
              <a:rPr lang="zh-CN" altLang="en-US" sz="2800" b="1" dirty="0">
                <a:latin typeface="+mn-ea"/>
                <a:ea typeface="+mn-ea"/>
              </a:rPr>
              <a:t>积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薪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苫</a:t>
            </a:r>
            <a:r>
              <a:rPr lang="zh-CN" altLang="en-US" sz="2800" b="1" dirty="0">
                <a:solidFill>
                  <a:srgbClr val="0C9337"/>
                </a:solidFill>
                <a:latin typeface="+mn-ea"/>
                <a:ea typeface="+mn-ea"/>
              </a:rPr>
              <a:t> 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倚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弛</a:t>
            </a:r>
            <a:r>
              <a:rPr lang="zh-CN" altLang="en-US" sz="2800" b="1" dirty="0">
                <a:latin typeface="+mn-ea"/>
                <a:ea typeface="+mn-ea"/>
              </a:rPr>
              <a:t>担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   眈</a:t>
            </a:r>
            <a:r>
              <a:rPr lang="zh-CN" altLang="en-US" sz="2800" b="1" dirty="0">
                <a:latin typeface="+mn-ea"/>
                <a:ea typeface="+mn-ea"/>
              </a:rPr>
              <a:t>眈 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少</a:t>
            </a:r>
            <a:r>
              <a:rPr lang="zh-CN" altLang="en-US" sz="2800" b="1" dirty="0">
                <a:latin typeface="+mn-ea"/>
                <a:ea typeface="+mn-ea"/>
              </a:rPr>
              <a:t>时 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径</a:t>
            </a:r>
            <a:r>
              <a:rPr lang="zh-CN" altLang="en-US" sz="2800" b="1" dirty="0">
                <a:latin typeface="+mn-ea"/>
                <a:ea typeface="+mn-ea"/>
              </a:rPr>
              <a:t>去   目似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瞑</a:t>
            </a:r>
            <a:r>
              <a:rPr lang="en-US" altLang="zh-CN" sz="2800" b="1" dirty="0">
                <a:latin typeface="+mn-ea"/>
                <a:ea typeface="+mn-ea"/>
              </a:rPr>
              <a:t>   </a:t>
            </a:r>
            <a:r>
              <a:rPr lang="zh-CN" altLang="en-US" sz="2800" b="1" dirty="0">
                <a:latin typeface="+mn-ea"/>
                <a:ea typeface="+mn-ea"/>
              </a:rPr>
              <a:t>意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</a:rPr>
              <a:t>暇</a:t>
            </a:r>
            <a:r>
              <a:rPr lang="zh-CN" altLang="en-US" sz="2800" b="1" dirty="0">
                <a:latin typeface="+mn-ea"/>
                <a:ea typeface="+mn-ea"/>
              </a:rPr>
              <a:t>甚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9220" name="图片 31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2738" y="6230938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4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6" descr="BS00554_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95613" y="1801813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865188" y="2690813"/>
            <a:ext cx="9096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zhuì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4588" y="2690813"/>
            <a:ext cx="109061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jiǒng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14763" y="2690813"/>
            <a:ext cx="7286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xīn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30738" y="2690813"/>
            <a:ext cx="9096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shàn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11825" y="2690813"/>
            <a:ext cx="11414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yǐ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33" name="TextBox 2"/>
          <p:cNvSpPr txBox="1">
            <a:spLocks noChangeArrowheads="1"/>
          </p:cNvSpPr>
          <p:nvPr/>
        </p:nvSpPr>
        <p:spPr bwMode="auto">
          <a:xfrm>
            <a:off x="9804400" y="3260725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80175" y="2690813"/>
            <a:ext cx="7286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chí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63613" y="3784600"/>
            <a:ext cx="7286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dān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538" y="3784600"/>
            <a:ext cx="9096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shǎo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19475" y="3784600"/>
            <a:ext cx="114141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jìng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10188" y="3784600"/>
            <a:ext cx="9096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míng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37338" y="3784600"/>
            <a:ext cx="1143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xiá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3400" y="1304925"/>
            <a:ext cx="4712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检查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预习一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6" grpId="0"/>
      <p:bldP spid="37" grpId="0"/>
      <p:bldP spid="24" grpId="0"/>
      <p:bldP spid="25" grpId="0"/>
      <p:bldP spid="26" grpId="0"/>
      <p:bldP spid="29" grpId="0"/>
      <p:bldP spid="30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38150"/>
            <a:ext cx="8229600" cy="5688014"/>
          </a:xfrm>
        </p:spPr>
        <p:txBody>
          <a:bodyPr/>
          <a:lstStyle/>
          <a:p>
            <a:pPr>
              <a:buNone/>
            </a:pPr>
            <a:r>
              <a:rPr lang="zh-CN" altLang="en-US" sz="2400" b="1" dirty="0" smtClean="0"/>
              <a:t>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检查预习二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止</a:t>
            </a:r>
            <a:r>
              <a:rPr lang="zh-CN" altLang="en-US" sz="2400" b="1" dirty="0" smtClean="0"/>
              <a:t>露尻</a:t>
            </a:r>
            <a:r>
              <a:rPr lang="zh-CN" altLang="en-US" sz="2400" b="1" dirty="0" smtClean="0"/>
              <a:t>尾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恐前后受其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/>
              <a:t>屠自后断其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股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/>
              <a:t>屠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暴</a:t>
            </a:r>
            <a:r>
              <a:rPr lang="zh-CN" altLang="en-US" sz="2400" b="1" dirty="0" smtClean="0"/>
              <a:t>起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意将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隧</a:t>
            </a:r>
            <a:r>
              <a:rPr lang="zh-CN" altLang="en-US" sz="2400" b="1" dirty="0" smtClean="0"/>
              <a:t>入以攻其后</a:t>
            </a:r>
            <a:r>
              <a:rPr lang="zh-CN" altLang="en-US" sz="2400" b="1" dirty="0" smtClean="0"/>
              <a:t>也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两狼之并驱</a:t>
            </a:r>
            <a:r>
              <a:rPr lang="zh-CN" altLang="en-US" sz="2400" b="1" dirty="0" smtClean="0"/>
              <a:t>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故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/>
              <a:t>一狼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洞</a:t>
            </a:r>
            <a:r>
              <a:rPr lang="zh-CN" altLang="en-US" sz="2400" b="1" dirty="0" smtClean="0"/>
              <a:t>其中</a:t>
            </a:r>
            <a:endParaRPr lang="en-US" altLang="zh-CN" sz="24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38150"/>
            <a:ext cx="8229600" cy="5688014"/>
          </a:xfrm>
        </p:spPr>
        <p:txBody>
          <a:bodyPr/>
          <a:lstStyle/>
          <a:p>
            <a:pPr>
              <a:buNone/>
            </a:pPr>
            <a:r>
              <a:rPr lang="zh-CN" altLang="en-US" sz="2400" b="1" dirty="0" smtClean="0"/>
              <a:t>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检查预习二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止</a:t>
            </a:r>
            <a:r>
              <a:rPr lang="zh-CN" altLang="en-US" sz="2400" b="1" dirty="0" smtClean="0"/>
              <a:t>露尻</a:t>
            </a:r>
            <a:r>
              <a:rPr lang="zh-CN" altLang="en-US" sz="2400" b="1" dirty="0" smtClean="0"/>
              <a:t>尾 （同“只”）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恐前后受其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敌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（攻击）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400" b="1" dirty="0" smtClean="0"/>
              <a:t>屠自后断其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股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（大腿）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400" b="1" dirty="0" smtClean="0"/>
              <a:t>屠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暴</a:t>
            </a:r>
            <a:r>
              <a:rPr lang="zh-CN" altLang="en-US" sz="2400" b="1" dirty="0" smtClean="0"/>
              <a:t>起（突然）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意将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隧</a:t>
            </a:r>
            <a:r>
              <a:rPr lang="zh-CN" altLang="en-US" sz="2400" b="1" dirty="0" smtClean="0"/>
              <a:t>入以攻其后</a:t>
            </a:r>
            <a:r>
              <a:rPr lang="zh-CN" altLang="en-US" sz="2400" b="1" dirty="0" smtClean="0"/>
              <a:t>也（从柴草中打洞）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两狼之并驱</a:t>
            </a:r>
            <a:r>
              <a:rPr lang="zh-CN" altLang="en-US" sz="2400" b="1" dirty="0" smtClean="0"/>
              <a:t>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故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（原来）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400" b="1" dirty="0" smtClean="0"/>
              <a:t>一狼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洞</a:t>
            </a:r>
            <a:r>
              <a:rPr lang="zh-CN" altLang="en-US" sz="2400" b="1" dirty="0" smtClean="0"/>
              <a:t>其中（打洞）</a:t>
            </a:r>
            <a:endParaRPr lang="en-US" altLang="zh-CN" sz="24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20144" y="411401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6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639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6394" name="Rectangle 4"/>
          <p:cNvSpPr>
            <a:spLocks noChangeArrowheads="1"/>
          </p:cNvSpPr>
          <p:nvPr/>
        </p:nvSpPr>
        <p:spPr bwMode="auto">
          <a:xfrm>
            <a:off x="1082675" y="1505091"/>
            <a:ext cx="6905625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思考文中的哪个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确切地的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概括了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狼的特性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</a:pP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原文中又是怎样体现狼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特性？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2675" y="539750"/>
            <a:ext cx="2010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</a:rPr>
              <a:t>思考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探究一</a:t>
            </a:r>
            <a:endParaRPr lang="zh-CN" altLang="en-US" sz="2800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20144" y="411401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6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639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6394" name="Rectangle 4"/>
          <p:cNvSpPr>
            <a:spLocks noChangeArrowheads="1"/>
          </p:cNvSpPr>
          <p:nvPr/>
        </p:nvSpPr>
        <p:spPr bwMode="auto">
          <a:xfrm>
            <a:off x="1082675" y="2111602"/>
            <a:ext cx="690562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5" y="971550"/>
            <a:ext cx="59817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一狼得骨止，一狼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仍从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后狼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止</a:t>
            </a:r>
            <a:r>
              <a:rPr lang="zh-CN" altLang="en-US" sz="2800" b="1" dirty="0" smtClean="0"/>
              <a:t>而前狼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又至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两</a:t>
            </a:r>
            <a:r>
              <a:rPr lang="zh-CN" altLang="en-US" sz="2800" b="1" dirty="0" smtClean="0"/>
              <a:t>狼</a:t>
            </a:r>
            <a:r>
              <a:rPr lang="zh-CN" altLang="en-US" sz="2800" b="1" dirty="0" smtClean="0"/>
              <a:t>之并驱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如故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狼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不敢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前，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眈眈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相向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目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似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瞑，意暇甚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一狼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洞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其中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乃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悟前狼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假寐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途中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两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狼，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缀行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甚远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5" y="247651"/>
            <a:ext cx="899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狼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00" y="857250"/>
            <a:ext cx="8343900" cy="5268913"/>
          </a:xfrm>
        </p:spPr>
        <p:txBody>
          <a:bodyPr/>
          <a:lstStyle/>
          <a:p>
            <a:r>
              <a:rPr lang="zh-CN" altLang="en-US" sz="2400" b="1" dirty="0" smtClean="0">
                <a:solidFill>
                  <a:srgbClr val="7030A0"/>
                </a:solidFill>
              </a:rPr>
              <a:t>思考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探究二</a:t>
            </a:r>
            <a:endParaRPr lang="en-US" altLang="zh-CN" sz="2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屠户怎样应对这两条饿狼？请找出并品悟具体表现屠户反映变化过程的字词句。</a:t>
            </a:r>
            <a:endParaRPr lang="zh-CN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20144" y="411401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6" name="图片 18" descr="山底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639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6394" name="Rectangle 4"/>
          <p:cNvSpPr>
            <a:spLocks noChangeArrowheads="1"/>
          </p:cNvSpPr>
          <p:nvPr/>
        </p:nvSpPr>
        <p:spPr bwMode="auto">
          <a:xfrm>
            <a:off x="1082675" y="2111602"/>
            <a:ext cx="690562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7651" y="1663046"/>
            <a:ext cx="83439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屠惧，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投以骨</a:t>
            </a:r>
            <a:r>
              <a:rPr lang="zh-CN" altLang="en-US" sz="2800" b="1" dirty="0" smtClean="0"/>
              <a:t>。一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复</a:t>
            </a:r>
            <a:r>
              <a:rPr lang="zh-CN" altLang="en-US" sz="2800" b="1" dirty="0" smtClean="0"/>
              <a:t>投之。</a:t>
            </a:r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屠大窘</a:t>
            </a:r>
            <a:r>
              <a:rPr lang="zh-CN" altLang="en-US" sz="2800" b="1" dirty="0" smtClean="0"/>
              <a:t>，恐</a:t>
            </a:r>
            <a:r>
              <a:rPr lang="zh-CN" altLang="en-US" sz="2800" b="1" dirty="0" smtClean="0"/>
              <a:t>前后受其敌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3.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顾</a:t>
            </a:r>
            <a:r>
              <a:rPr lang="zh-CN" altLang="en-US" sz="2800" b="1" dirty="0" smtClean="0"/>
              <a:t>野有麦场，场主积薪其中，苫蔽成</a:t>
            </a:r>
            <a:r>
              <a:rPr lang="zh-CN" altLang="en-US" sz="2800" b="1" dirty="0" smtClean="0"/>
              <a:t>丘。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4.</a:t>
            </a:r>
            <a:r>
              <a:rPr lang="zh-CN" altLang="en-US" sz="2800" b="1" dirty="0" smtClean="0"/>
              <a:t>屠乃奔倚其下，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弛担持刀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暴起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，以刀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劈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狼首，又数刀毙之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方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欲行，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转视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积薪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后，屠自后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断其股，亦毙之。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420144" y="762001"/>
            <a:ext cx="2656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屠户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95800" cy="1143000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7030A0"/>
                </a:solidFill>
              </a:rPr>
              <a:t>思考探究三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52526"/>
            <a:ext cx="8229600" cy="4973638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狼：目似瞑，意暇甚。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屠：暴起，以刀劈狼首，又数刀毙之。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altLang="zh-CN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CN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     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请根据课文内容揣摩狼和屠户的心理活动，设计一组对话。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4386</Words>
  <Application>WPS 演示</Application>
  <PresentationFormat>全屏显示(4:3)</PresentationFormat>
  <Paragraphs>174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Arial</vt:lpstr>
      <vt:lpstr>黑体</vt:lpstr>
      <vt:lpstr>微软雅黑</vt:lpstr>
      <vt:lpstr>Calibri</vt:lpstr>
      <vt:lpstr>Times New Roman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思考探究三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我的军军天下</cp:lastModifiedBy>
  <cp:revision>22</cp:revision>
  <dcterms:created xsi:type="dcterms:W3CDTF">2018-12-08T00:11:00Z</dcterms:created>
  <dcterms:modified xsi:type="dcterms:W3CDTF">2020-11-25T07:25:11Z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