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313" r:id="rId4"/>
    <p:sldId id="436" r:id="rId5"/>
    <p:sldId id="273" r:id="rId6"/>
    <p:sldId id="333" r:id="rId7"/>
    <p:sldId id="334" r:id="rId8"/>
    <p:sldId id="379" r:id="rId9"/>
    <p:sldId id="335" r:id="rId10"/>
    <p:sldId id="381" r:id="rId11"/>
    <p:sldId id="383" r:id="rId12"/>
    <p:sldId id="343" r:id="rId13"/>
    <p:sldId id="385" r:id="rId14"/>
    <p:sldId id="387" r:id="rId15"/>
    <p:sldId id="390" r:id="rId16"/>
    <p:sldId id="389" r:id="rId17"/>
    <p:sldId id="397" r:id="rId18"/>
    <p:sldId id="398" r:id="rId19"/>
    <p:sldId id="413" r:id="rId20"/>
    <p:sldId id="414" r:id="rId21"/>
    <p:sldId id="415" r:id="rId22"/>
    <p:sldId id="417" r:id="rId23"/>
    <p:sldId id="425" r:id="rId24"/>
    <p:sldId id="419" r:id="rId25"/>
    <p:sldId id="421" r:id="rId26"/>
    <p:sldId id="423" r:id="rId27"/>
    <p:sldId id="354" r:id="rId28"/>
    <p:sldId id="344" r:id="rId29"/>
    <p:sldId id="340" r:id="rId30"/>
    <p:sldId id="429" r:id="rId31"/>
    <p:sldId id="350" r:id="rId32"/>
    <p:sldId id="301" r:id="rId33"/>
  </p:sldIdLst>
  <p:sldSz cx="9144000" cy="6858000" type="screen4x3"/>
  <p:notesSz cx="6858000" cy="9144000"/>
  <p:custDataLst>
    <p:tags r:id="rId34"/>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404"/>
    <p:restoredTop sz="94252"/>
  </p:normalViewPr>
  <p:slideViewPr>
    <p:cSldViewPr showGuides="1">
      <p:cViewPr varScale="1">
        <p:scale>
          <a:sx n="104" d="100"/>
          <a:sy n="104" d="100"/>
        </p:scale>
        <p:origin x="174" y="72"/>
      </p:cViewPr>
      <p:guideLst>
        <p:guide orient="horz" pos="2179"/>
        <p:guide pos="2912"/>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tags" Target="tags/tag1.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6B00ECDE-B9E2-421B-B3B6-FCEB50993E2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94728D3C-6D01-4E17-8B60-9479A524B35C}"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ct val="0"/>
              </a:spcBef>
              <a:spcAft>
                <a:spcPct val="0"/>
              </a:spcAft>
              <a:defRPr sz="1200">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ct val="0"/>
              </a:spcBef>
              <a:spcAft>
                <a:spcPct val="0"/>
              </a:spcAft>
              <a:defRPr sz="1200">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1A8C615C-730F-423B-BF2E-EAC875CF4606}" type="datetimeFigureOut">
              <a:rPr kumimoji="0" lang="zh-CN" altLang="en-US" sz="1200" b="0" i="0" u="none" strike="noStrike" kern="1200" cap="none" spc="0" normalizeH="0" baseline="0" noProof="0">
                <a:ln>
                  <a:noFill/>
                </a:ln>
                <a:solidFill>
                  <a:schemeClr val="tx1"/>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ct val="0"/>
              </a:spcBef>
              <a:spcAft>
                <a:spcPct val="0"/>
              </a:spcAft>
              <a:defRPr sz="1200">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8631126-F6A9-4846-A69A-5DB0D66FB9B3}"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
            </a:fld>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a:p>
        </p:txBody>
      </p:sp>
      <p:sp>
        <p:nvSpPr>
          <p:cNvPr id="7172" name="灯片编号占位符 3"/>
          <p:cNvSpPr txBox="1">
            <a:spLocks noGrp="1"/>
          </p:cNvSpPr>
          <p:nvPr>
            <p:ph type="sldNum" sz="quarter" idx="10"/>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a:latin typeface="Calibri" panose="020f0502020204030204" pitchFamily="34" charset="0"/>
              </a:rPr>
              <a:t>3</a:t>
            </a:fld>
            <a:endParaRPr lang="zh-CN" altLang="en-US"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a:p>
        </p:txBody>
      </p:sp>
      <p:sp>
        <p:nvSpPr>
          <p:cNvPr id="13316" name="灯片编号占位符 3"/>
          <p:cNvSpPr txBox="1">
            <a:spLocks noGrp="1"/>
          </p:cNvSpP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a:latin typeface="Calibri" panose="020f0502020204030204" pitchFamily="34" charset="0"/>
              </a:rPr>
              <a:t>19</a:t>
            </a:fld>
            <a:endParaRPr lang="zh-CN" altLang="en-US"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30" name="幻灯片图像占位符 1"/>
          <p:cNvSpPr>
            <a:spLocks noGrp="1" noRot="1" noChangeAspect="1" noTextEdit="1"/>
          </p:cNvSpPr>
          <p:nvPr>
            <p:ph type="sldImg"/>
          </p:nvPr>
        </p:nvSpPr>
        <p:spPr>
          <a:ln>
            <a:solidFill>
              <a:srgbClr val="000000">
                <a:alpha val="100000"/>
              </a:srgbClr>
            </a:solidFill>
            <a:miter lim="800000"/>
          </a:ln>
        </p:spPr>
      </p:sp>
      <p:sp>
        <p:nvSpPr>
          <p:cNvPr id="22531"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a:p>
        </p:txBody>
      </p:sp>
      <p:sp>
        <p:nvSpPr>
          <p:cNvPr id="22532" name="灯片编号占位符 3"/>
          <p:cNvSpPr txBox="1">
            <a:spLocks noGrp="1"/>
          </p:cNvSpP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a:latin typeface="Calibri" panose="020f0502020204030204" pitchFamily="34" charset="0"/>
              </a:rPr>
              <a:t>28</a:t>
            </a:fld>
            <a:endParaRPr lang="zh-CN" altLang="en-US"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218" name="幻灯片图像占位符 1"/>
          <p:cNvSpPr>
            <a:spLocks noGrp="1" noRot="1" noChangeAspect="1" noTextEdit="1"/>
          </p:cNvSpPr>
          <p:nvPr>
            <p:ph type="sldImg"/>
          </p:nvPr>
        </p:nvSpPr>
        <p:spPr>
          <a:ln>
            <a:solidFill>
              <a:srgbClr val="000000">
                <a:alpha val="100000"/>
              </a:srgbClr>
            </a:solidFill>
            <a:miter lim="800000"/>
          </a:ln>
        </p:spPr>
      </p:sp>
      <p:sp>
        <p:nvSpPr>
          <p:cNvPr id="9219"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a:p>
        </p:txBody>
      </p:sp>
      <p:sp>
        <p:nvSpPr>
          <p:cNvPr id="9220" name="灯片编号占位符 3"/>
          <p:cNvSpPr txBox="1">
            <a:spLocks noGrp="1"/>
          </p:cNvSpP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a:latin typeface="Calibri" panose="020f0502020204030204" pitchFamily="34" charset="0"/>
              </a:rPr>
              <a:t>4</a:t>
            </a:fld>
            <a:endParaRPr lang="zh-CN" altLang="en-US"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1266" name="幻灯片图像占位符 1"/>
          <p:cNvSpPr>
            <a:spLocks noGrp="1" noRot="1" noChangeAspect="1" noTextEdit="1"/>
          </p:cNvSpPr>
          <p:nvPr>
            <p:ph type="sldImg"/>
          </p:nvPr>
        </p:nvSpPr>
        <p:spPr>
          <a:ln>
            <a:solidFill>
              <a:srgbClr val="000000">
                <a:alpha val="100000"/>
              </a:srgbClr>
            </a:solidFill>
            <a:miter lim="800000"/>
          </a:ln>
        </p:spPr>
      </p:sp>
      <p:sp>
        <p:nvSpPr>
          <p:cNvPr id="11267"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a:p>
        </p:txBody>
      </p:sp>
      <p:sp>
        <p:nvSpPr>
          <p:cNvPr id="11268" name="灯片编号占位符 3"/>
          <p:cNvSpPr txBox="1">
            <a:spLocks noGrp="1"/>
          </p:cNvSpP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a:latin typeface="Calibri" panose="020f0502020204030204" pitchFamily="34" charset="0"/>
              </a:rPr>
              <a:t>5</a:t>
            </a:fld>
            <a:endParaRPr lang="zh-CN" altLang="en-US"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a:p>
        </p:txBody>
      </p:sp>
      <p:sp>
        <p:nvSpPr>
          <p:cNvPr id="7172" name="灯片编号占位符 3"/>
          <p:cNvSpPr txBox="1">
            <a:spLocks noGrp="1"/>
          </p:cNvSpPr>
          <p:nvPr>
            <p:ph type="sldNum" sz="quarter" idx="10"/>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a:latin typeface="Calibri" panose="020f0502020204030204" pitchFamily="34" charset="0"/>
              </a:rPr>
              <a:t>6</a:t>
            </a:fld>
            <a:endParaRPr lang="zh-CN" altLang="en-US"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a:p>
        </p:txBody>
      </p:sp>
      <p:sp>
        <p:nvSpPr>
          <p:cNvPr id="13316" name="灯片编号占位符 3"/>
          <p:cNvSpPr txBox="1">
            <a:spLocks noGrp="1"/>
          </p:cNvSpP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a:latin typeface="Calibri" panose="020f0502020204030204" pitchFamily="34" charset="0"/>
              </a:rPr>
              <a:t>7</a:t>
            </a:fld>
            <a:endParaRPr lang="zh-CN" altLang="en-US"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a:p>
        </p:txBody>
      </p:sp>
      <p:sp>
        <p:nvSpPr>
          <p:cNvPr id="13316" name="灯片编号占位符 3"/>
          <p:cNvSpPr txBox="1">
            <a:spLocks noGrp="1"/>
          </p:cNvSpP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a:latin typeface="Calibri" panose="020f0502020204030204" pitchFamily="34" charset="0"/>
              </a:rPr>
              <a:t>8</a:t>
            </a:fld>
            <a:endParaRPr lang="zh-CN" altLang="en-US"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a:p>
        </p:txBody>
      </p:sp>
      <p:sp>
        <p:nvSpPr>
          <p:cNvPr id="13316" name="灯片编号占位符 3"/>
          <p:cNvSpPr txBox="1">
            <a:spLocks noGrp="1"/>
          </p:cNvSpP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a:latin typeface="Calibri" panose="020f0502020204030204" pitchFamily="34" charset="0"/>
              </a:rPr>
              <a:t>9</a:t>
            </a:fld>
            <a:endParaRPr lang="zh-CN" altLang="en-US"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a:p>
        </p:txBody>
      </p:sp>
      <p:sp>
        <p:nvSpPr>
          <p:cNvPr id="13316" name="灯片编号占位符 3"/>
          <p:cNvSpPr txBox="1">
            <a:spLocks noGrp="1"/>
          </p:cNvSpP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a:latin typeface="Calibri" panose="020f0502020204030204" pitchFamily="34" charset="0"/>
              </a:rPr>
              <a:t>13</a:t>
            </a:fld>
            <a:endParaRPr lang="zh-CN" altLang="en-US"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a:p>
        </p:txBody>
      </p:sp>
      <p:sp>
        <p:nvSpPr>
          <p:cNvPr id="13316" name="灯片编号占位符 3"/>
          <p:cNvSpPr txBox="1">
            <a:spLocks noGrp="1"/>
          </p:cNvSpP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a:latin typeface="Calibri" panose="020f0502020204030204" pitchFamily="34" charset="0"/>
              </a:rPr>
              <a:t>17</a:t>
            </a:fld>
            <a:endParaRPr lang="zh-CN" altLang="en-US" sz="1200">
              <a:latin typeface="Calibri" panose="020f0502020204030204" pitchFamily="34" charset="0"/>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2E7F4DA-7E8C-4C04-A04B-8FC5637B05E6}"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463581F-2BA6-4A6E-A166-997A781F1A5F}"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
            </a:fld>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dissolve/>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2E7F4DA-7E8C-4C04-A04B-8FC5637B05E6}"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463581F-2BA6-4A6E-A166-997A781F1A5F}"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
            </a:fld>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dissolve/>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2E7F4DA-7E8C-4C04-A04B-8FC5637B05E6}"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463581F-2BA6-4A6E-A166-997A781F1A5F}"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
            </a:fld>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dissolve/>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2E7F4DA-7E8C-4C04-A04B-8FC5637B05E6}"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463581F-2BA6-4A6E-A166-997A781F1A5F}"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
            </a:fld>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dissolve/>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2E7F4DA-7E8C-4C04-A04B-8FC5637B05E6}"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463581F-2BA6-4A6E-A166-997A781F1A5F}"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
            </a:fld>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dissolve/>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2E7F4DA-7E8C-4C04-A04B-8FC5637B05E6}"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463581F-2BA6-4A6E-A166-997A781F1A5F}"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
            </a:fld>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dissolve/>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2E7F4DA-7E8C-4C04-A04B-8FC5637B05E6}"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463581F-2BA6-4A6E-A166-997A781F1A5F}"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
            </a:fld>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dissolve/>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2E7F4DA-7E8C-4C04-A04B-8FC5637B05E6}"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463581F-2BA6-4A6E-A166-997A781F1A5F}"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
            </a:fld>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dissolve/>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2E7F4DA-7E8C-4C04-A04B-8FC5637B05E6}"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463581F-2BA6-4A6E-A166-997A781F1A5F}"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
            </a:fld>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dissolve/>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2E7F4DA-7E8C-4C04-A04B-8FC5637B05E6}"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463581F-2BA6-4A6E-A166-997A781F1A5F}"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
            </a:fld>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dissolve/>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2E7F4DA-7E8C-4C04-A04B-8FC5637B05E6}"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C463581F-2BA6-4A6E-A166-997A781F1A5F}"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
            </a:fld>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dissolve/>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ct val="0"/>
              </a:spcBef>
              <a:spcAft>
                <a:spcPct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2E7F4DA-7E8C-4C04-A04B-8FC5637B05E6}"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ct val="0"/>
              </a:spcBef>
              <a:spcAft>
                <a:spcPct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463581F-2BA6-4A6E-A166-997A781F1A5F}"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
            </a:fld>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dissolve/>
  </p:transition>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2.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2.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2.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 Id="rId3" Type="http://schemas.openxmlformats.org/officeDocument/2006/relationships/image" Target="../media/image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image" Target="../media/image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2.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2.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8" name="Picture 2" descr="http://www.910club.cn/kjsc/UploadFiles20081888/201101/2011011121113982.jpg"/>
          <p:cNvPicPr>
            <a:picLocks noChangeAspect="1"/>
          </p:cNvPicPr>
          <p:nvPr/>
        </p:nvPicPr>
        <p:blipFill>
          <a:blip r:embed="rId2"/>
          <a:stretch>
            <a:fillRect/>
          </a:stretch>
        </p:blipFill>
        <p:spPr>
          <a:xfrm>
            <a:off x="0" y="-457200"/>
            <a:ext cx="9144000" cy="7315200"/>
          </a:xfrm>
          <a:prstGeom prst="rect">
            <a:avLst/>
          </a:prstGeom>
          <a:noFill/>
          <a:ln w="9525">
            <a:noFill/>
          </a:ln>
        </p:spPr>
      </p:pic>
      <p:sp>
        <p:nvSpPr>
          <p:cNvPr id="43010" name="Rectangle 2"/>
          <p:cNvSpPr>
            <a:spLocks noGrp="1"/>
          </p:cNvSpPr>
          <p:nvPr>
            <p:ph type="title"/>
          </p:nvPr>
        </p:nvSpPr>
        <p:spPr>
          <a:xfrm>
            <a:off x="1116013" y="0"/>
            <a:ext cx="8229600" cy="765175"/>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1" u="sng" strike="noStrike" kern="1200" cap="none" spc="0" normalizeH="0" baseline="0" noProof="0" smtClean="0">
                <a:ln>
                  <a:noFill/>
                </a:ln>
                <a:solidFill>
                  <a:srgbClr val="006600"/>
                </a:solidFill>
                <a:effectLst>
                  <a:outerShdw blurRad="38100" dist="38100" dir="2700000" algn="tl">
                    <a:srgbClr val="C0C0C0"/>
                  </a:outerShdw>
                </a:effectLst>
                <a:uLnTx/>
                <a:uFillTx/>
                <a:latin typeface="+mj-lt"/>
                <a:ea typeface="黑体" panose="02010609060101010101" pitchFamily="2" charset="-122"/>
                <a:cs typeface="+mj-cs"/>
              </a:rPr>
              <a:t>古诗词欣赏专题</a:t>
            </a:r>
            <a:endParaRPr kumimoji="0" lang="zh-CN" altLang="en-US" sz="3600" b="1" i="1" u="sng" strike="noStrike" kern="1200" cap="none" spc="0" normalizeH="0" baseline="0" noProof="0" smtClean="0">
              <a:ln>
                <a:noFill/>
              </a:ln>
              <a:solidFill>
                <a:srgbClr val="006600"/>
              </a:solidFill>
              <a:effectLst>
                <a:outerShdw blurRad="38100" dist="38100" dir="2700000" algn="tl">
                  <a:srgbClr val="C0C0C0"/>
                </a:outerShdw>
              </a:effectLst>
              <a:uLnTx/>
              <a:uFillTx/>
              <a:latin typeface="+mj-lt"/>
              <a:ea typeface="黑体" panose="02010609060101010101" pitchFamily="2" charset="-122"/>
              <a:cs typeface="+mj-cs"/>
            </a:endParaRPr>
          </a:p>
        </p:txBody>
      </p:sp>
      <p:sp>
        <p:nvSpPr>
          <p:cNvPr id="4100" name="Rectangle 3"/>
          <p:cNvSpPr>
            <a:spLocks noGrp="1"/>
          </p:cNvSpPr>
          <p:nvPr>
            <p:ph idx="1"/>
          </p:nvPr>
        </p:nvSpPr>
        <p:spPr>
          <a:xfrm>
            <a:off x="899795" y="1916430"/>
            <a:ext cx="7374255" cy="1269365"/>
          </a:xfrm>
        </p:spPr>
        <p:txBody>
          <a:bodyPr vert="horz" wrap="square" lIns="91440" tIns="45720" rIns="91440" bIns="45720" anchor="t" anchorCtr="0"/>
          <a:lstStyle/>
          <a:p>
            <a:pPr>
              <a:buNone/>
            </a:pPr>
            <a:r>
              <a:rPr lang="zh-CN" altLang="en-US" sz="4800" b="1">
                <a:solidFill>
                  <a:srgbClr val="800000"/>
                </a:solidFill>
                <a:latin typeface="黑体" panose="02010609060101010101" pitchFamily="2" charset="-122"/>
                <a:ea typeface="黑体" panose="02010609060101010101" pitchFamily="2" charset="-122"/>
              </a:rPr>
              <a:t>多角度思考 把握诗歌情感</a:t>
            </a:r>
            <a:endParaRPr lang="zh-CN" altLang="en-US" sz="4800" b="1">
              <a:solidFill>
                <a:srgbClr val="800000"/>
              </a:solidFill>
              <a:latin typeface="黑体" panose="02010609060101010101" pitchFamily="2" charset="-122"/>
              <a:ea typeface="黑体" panose="02010609060101010101" pitchFamily="2" charset="-122"/>
            </a:endParaRPr>
          </a:p>
          <a:p>
            <a:pPr>
              <a:buNone/>
            </a:pPr>
            <a:endParaRPr lang="zh-CN" altLang="en-US" sz="5400" b="1">
              <a:solidFill>
                <a:srgbClr val="FF0000"/>
              </a:solidFill>
              <a:latin typeface="黑体" panose="02010609060101010101" pitchFamily="2" charset="-122"/>
              <a:ea typeface="黑体" panose="02010609060101010101" pitchFamily="2" charset="-122"/>
            </a:endParaRPr>
          </a:p>
          <a:p>
            <a:pPr>
              <a:buNone/>
            </a:pPr>
            <a:r>
              <a:rPr lang="zh-CN" altLang="en-US" sz="5400" b="1">
                <a:solidFill>
                  <a:srgbClr val="FF0000"/>
                </a:solidFill>
                <a:latin typeface="黑体" panose="02010609060101010101" pitchFamily="2" charset="-122"/>
                <a:ea typeface="黑体" panose="02010609060101010101" pitchFamily="2" charset="-122"/>
              </a:rPr>
              <a:t>         </a:t>
            </a:r>
            <a:endParaRPr lang="zh-CN" altLang="en-US" b="1">
              <a:solidFill>
                <a:srgbClr val="003300"/>
              </a:solidFill>
              <a:latin typeface="黑体" panose="02010609060101010101" pitchFamily="2" charset="-122"/>
              <a:ea typeface="黑体" panose="02010609060101010101" pitchFamily="2" charset="-122"/>
            </a:endParaRPr>
          </a:p>
        </p:txBody>
      </p:sp>
    </p:spTree>
  </p:cSld>
  <p:clrMapOvr>
    <a:masterClrMapping/>
  </p:clrMapOvr>
  <p:transition>
    <p:dissolve/>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p:cNvPicPr>
            <a:picLocks noChangeAspect="1"/>
          </p:cNvPicPr>
          <p:nvPr/>
        </p:nvPicPr>
        <p:blipFill>
          <a:blip r:embed="rId2"/>
          <a:stretch>
            <a:fillRect/>
          </a:stretch>
        </p:blipFill>
        <p:spPr>
          <a:xfrm>
            <a:off x="-180975" y="0"/>
            <a:ext cx="9645650" cy="7229475"/>
          </a:xfrm>
          <a:prstGeom prst="rect">
            <a:avLst/>
          </a:prstGeom>
          <a:noFill/>
          <a:ln w="9525">
            <a:noFill/>
          </a:ln>
        </p:spPr>
      </p:pic>
      <p:pic>
        <p:nvPicPr>
          <p:cNvPr id="14339" name="Picture 12" descr="2">
            <a:hlinkClick action="ppaction://noaction"/>
          </p:cNvPr>
          <p:cNvPicPr>
            <a:picLocks noChangeAspect="1"/>
          </p:cNvPicPr>
          <p:nvPr/>
        </p:nvPicPr>
        <p:blipFill>
          <a:blip r:embed="rId3"/>
          <a:stretch>
            <a:fillRect/>
          </a:stretch>
        </p:blipFill>
        <p:spPr>
          <a:xfrm>
            <a:off x="8496300" y="6248400"/>
            <a:ext cx="647700" cy="609600"/>
          </a:xfrm>
          <a:prstGeom prst="rect">
            <a:avLst/>
          </a:prstGeom>
          <a:noFill/>
          <a:ln w="9525">
            <a:noFill/>
          </a:ln>
        </p:spPr>
      </p:pic>
      <p:pic>
        <p:nvPicPr>
          <p:cNvPr id="14340" name="图片 2"/>
          <p:cNvPicPr>
            <a:picLocks noChangeAspect="1"/>
          </p:cNvPicPr>
          <p:nvPr/>
        </p:nvPicPr>
        <p:blipFill>
          <a:blip r:embed="rId4"/>
          <a:stretch>
            <a:fillRect/>
          </a:stretch>
        </p:blipFill>
        <p:spPr>
          <a:xfrm>
            <a:off x="323850" y="1196975"/>
            <a:ext cx="2465070" cy="662940"/>
          </a:xfrm>
          <a:prstGeom prst="rect">
            <a:avLst/>
          </a:prstGeom>
          <a:noFill/>
          <a:ln w="9525">
            <a:noFill/>
          </a:ln>
        </p:spPr>
      </p:pic>
      <p:sp>
        <p:nvSpPr>
          <p:cNvPr id="4" name="矩形 3"/>
          <p:cNvSpPr/>
          <p:nvPr/>
        </p:nvSpPr>
        <p:spPr>
          <a:xfrm>
            <a:off x="611188" y="1628775"/>
            <a:ext cx="8137525" cy="483108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en-US" altLang="zh-CN" sz="2800" b="1">
              <a:solidFill>
                <a:srgbClr val="FF0000"/>
              </a:solidFill>
              <a:latin typeface="Arial" panose="020b0604020202020204" pitchFamily="34" charset="0"/>
              <a:ea typeface="黑体" panose="02010609060101010101" pitchFamily="2" charset="-122"/>
            </a:endParaRPr>
          </a:p>
          <a:p>
            <a:pPr marL="0" lvl="0" indent="0" eaLnBrk="1" hangingPunct="1">
              <a:spcBef>
                <a:spcPct val="0"/>
              </a:spcBef>
              <a:buFontTx/>
              <a:buNone/>
            </a:pPr>
            <a:r>
              <a:rPr lang="en-US" altLang="zh-CN" sz="2800" b="1">
                <a:solidFill>
                  <a:srgbClr val="FF0000"/>
                </a:solidFill>
                <a:latin typeface="Arial" panose="020b0604020202020204" pitchFamily="34" charset="0"/>
                <a:ea typeface="黑体" panose="02010609060101010101" pitchFamily="2" charset="-122"/>
              </a:rPr>
              <a:t>  </a:t>
            </a:r>
            <a:r>
              <a:rPr lang="zh-CN" altLang="en-US" sz="2800" b="1">
                <a:solidFill>
                  <a:srgbClr val="990033"/>
                </a:solidFill>
                <a:latin typeface="Arial" panose="020b0604020202020204" pitchFamily="34" charset="0"/>
                <a:ea typeface="黑体" panose="02010609060101010101" pitchFamily="2" charset="-122"/>
              </a:rPr>
              <a:t>诗歌中的景物又叫意象</a:t>
            </a:r>
            <a:endParaRPr lang="zh-CN" altLang="en-US" sz="2800" b="1">
              <a:solidFill>
                <a:srgbClr val="990033"/>
              </a:solidFill>
              <a:latin typeface="Arial" panose="020b0604020202020204" pitchFamily="34" charset="0"/>
              <a:ea typeface="黑体" panose="02010609060101010101" pitchFamily="2" charset="-122"/>
            </a:endParaRPr>
          </a:p>
          <a:p>
            <a:pPr marL="0" lvl="0" indent="0" eaLnBrk="1" hangingPunct="1">
              <a:lnSpc>
                <a:spcPct val="150000"/>
              </a:lnSpc>
              <a:spcBef>
                <a:spcPct val="0"/>
              </a:spcBef>
              <a:buFontTx/>
              <a:buNone/>
            </a:pPr>
            <a:r>
              <a:rPr lang="en-US" altLang="zh-CN" sz="2800" b="1">
                <a:solidFill>
                  <a:srgbClr val="FF0000"/>
                </a:solidFill>
                <a:latin typeface="Arial" panose="020b0604020202020204" pitchFamily="34" charset="0"/>
                <a:ea typeface="黑体" panose="02010609060101010101" pitchFamily="2" charset="-122"/>
              </a:rPr>
              <a:t>      </a:t>
            </a:r>
            <a:r>
              <a:rPr lang="zh-CN" altLang="en-US" sz="2800" b="1">
                <a:solidFill>
                  <a:srgbClr val="FF0000"/>
                </a:solidFill>
                <a:latin typeface="Arial" panose="020b0604020202020204" pitchFamily="34" charset="0"/>
                <a:ea typeface="黑体" panose="02010609060101010101" pitchFamily="2" charset="-122"/>
              </a:rPr>
              <a:t>所谓“意”，</a:t>
            </a:r>
            <a:r>
              <a:rPr lang="zh-CN" altLang="en-US" sz="2800" b="1">
                <a:solidFill>
                  <a:srgbClr val="3333FF"/>
                </a:solidFill>
                <a:latin typeface="Arial" panose="020b0604020202020204" pitchFamily="34" charset="0"/>
                <a:ea typeface="黑体" panose="02010609060101010101" pitchFamily="2" charset="-122"/>
              </a:rPr>
              <a:t>就是作者的主观情思；</a:t>
            </a:r>
            <a:endParaRPr lang="en-US" altLang="zh-CN" sz="2800" b="1">
              <a:solidFill>
                <a:srgbClr val="3333FF"/>
              </a:solidFill>
              <a:latin typeface="Arial" panose="020b0604020202020204" pitchFamily="34" charset="0"/>
              <a:ea typeface="黑体" panose="02010609060101010101" pitchFamily="2" charset="-122"/>
            </a:endParaRPr>
          </a:p>
          <a:p>
            <a:pPr marL="0" lvl="0" indent="0" eaLnBrk="1" hangingPunct="1">
              <a:lnSpc>
                <a:spcPct val="150000"/>
              </a:lnSpc>
              <a:spcBef>
                <a:spcPct val="0"/>
              </a:spcBef>
              <a:buFontTx/>
              <a:buNone/>
            </a:pPr>
            <a:r>
              <a:rPr lang="en-US" altLang="zh-CN" sz="2800" b="1">
                <a:solidFill>
                  <a:srgbClr val="FF0000"/>
                </a:solidFill>
                <a:latin typeface="Arial" panose="020b0604020202020204" pitchFamily="34" charset="0"/>
                <a:ea typeface="黑体" panose="02010609060101010101" pitchFamily="2" charset="-122"/>
              </a:rPr>
              <a:t>      </a:t>
            </a:r>
            <a:r>
              <a:rPr lang="zh-CN" altLang="en-US" sz="2800" b="1">
                <a:solidFill>
                  <a:srgbClr val="FF0000"/>
                </a:solidFill>
                <a:latin typeface="Arial" panose="020b0604020202020204" pitchFamily="34" charset="0"/>
                <a:ea typeface="黑体" panose="02010609060101010101" pitchFamily="2" charset="-122"/>
              </a:rPr>
              <a:t>所谓“象”“境”，</a:t>
            </a:r>
            <a:r>
              <a:rPr lang="zh-CN" altLang="en-US" sz="2800" b="1">
                <a:solidFill>
                  <a:srgbClr val="3333FF"/>
                </a:solidFill>
                <a:latin typeface="Arial" panose="020b0604020202020204" pitchFamily="34" charset="0"/>
                <a:ea typeface="黑体" panose="02010609060101010101" pitchFamily="2" charset="-122"/>
              </a:rPr>
              <a:t>就是诗中的自然景物、生活画面，即意中有景，景中有意。</a:t>
            </a:r>
            <a:endParaRPr lang="en-US" altLang="zh-CN" sz="2800" b="1">
              <a:solidFill>
                <a:srgbClr val="3333FF"/>
              </a:solidFill>
              <a:latin typeface="Arial" panose="020b0604020202020204" pitchFamily="34" charset="0"/>
              <a:ea typeface="黑体" panose="02010609060101010101" pitchFamily="2" charset="-122"/>
            </a:endParaRPr>
          </a:p>
          <a:p>
            <a:pPr marL="0" lvl="0" indent="0" eaLnBrk="1" hangingPunct="1">
              <a:lnSpc>
                <a:spcPct val="150000"/>
              </a:lnSpc>
              <a:spcBef>
                <a:spcPct val="0"/>
              </a:spcBef>
              <a:buFontTx/>
              <a:buNone/>
            </a:pPr>
            <a:r>
              <a:rPr lang="en-US" altLang="zh-CN" sz="2800" b="1">
                <a:solidFill>
                  <a:srgbClr val="990033"/>
                </a:solidFill>
                <a:latin typeface="Arial" panose="020b0604020202020204" pitchFamily="34" charset="0"/>
                <a:ea typeface="黑体" panose="02010609060101010101" pitchFamily="2" charset="-122"/>
              </a:rPr>
              <a:t>      </a:t>
            </a:r>
            <a:r>
              <a:rPr lang="zh-CN" altLang="en-US" sz="2800" b="1">
                <a:solidFill>
                  <a:srgbClr val="990033"/>
                </a:solidFill>
                <a:latin typeface="Arial" panose="020b0604020202020204" pitchFamily="34" charset="0"/>
                <a:ea typeface="黑体" panose="02010609060101010101" pitchFamily="2" charset="-122"/>
              </a:rPr>
              <a:t>意象</a:t>
            </a:r>
            <a:r>
              <a:rPr lang="zh-CN" altLang="en-US" sz="2800" b="1">
                <a:solidFill>
                  <a:srgbClr val="3333FF"/>
                </a:solidFill>
                <a:latin typeface="Arial" panose="020b0604020202020204" pitchFamily="34" charset="0"/>
                <a:ea typeface="黑体" panose="02010609060101010101" pitchFamily="2" charset="-122"/>
              </a:rPr>
              <a:t>是指融入诗人情感的客观事物；</a:t>
            </a:r>
            <a:endParaRPr lang="zh-CN" altLang="en-US" sz="2800" b="1">
              <a:solidFill>
                <a:srgbClr val="3333FF"/>
              </a:solidFill>
              <a:latin typeface="Arial" panose="020b0604020202020204" pitchFamily="34" charset="0"/>
              <a:ea typeface="黑体" panose="02010609060101010101" pitchFamily="2" charset="-122"/>
            </a:endParaRPr>
          </a:p>
          <a:p>
            <a:pPr marL="0" lvl="0" indent="0" eaLnBrk="1" hangingPunct="1">
              <a:lnSpc>
                <a:spcPct val="150000"/>
              </a:lnSpc>
              <a:spcBef>
                <a:spcPct val="0"/>
              </a:spcBef>
              <a:buFontTx/>
              <a:buNone/>
            </a:pPr>
            <a:r>
              <a:rPr lang="en-US" altLang="zh-CN" sz="2800" b="1">
                <a:solidFill>
                  <a:srgbClr val="990033"/>
                </a:solidFill>
                <a:latin typeface="Arial" panose="020b0604020202020204" pitchFamily="34" charset="0"/>
                <a:ea typeface="黑体" panose="02010609060101010101" pitchFamily="2" charset="-122"/>
              </a:rPr>
              <a:t>      </a:t>
            </a:r>
            <a:r>
              <a:rPr lang="zh-CN" altLang="en-US" sz="2800" b="1">
                <a:solidFill>
                  <a:srgbClr val="990033"/>
                </a:solidFill>
                <a:latin typeface="Arial" panose="020b0604020202020204" pitchFamily="34" charset="0"/>
                <a:ea typeface="黑体" panose="02010609060101010101" pitchFamily="2" charset="-122"/>
              </a:rPr>
              <a:t>意境</a:t>
            </a:r>
            <a:r>
              <a:rPr lang="zh-CN" altLang="en-US" sz="2800" b="1">
                <a:solidFill>
                  <a:srgbClr val="3333FF"/>
                </a:solidFill>
                <a:latin typeface="Arial" panose="020b0604020202020204" pitchFamily="34" charset="0"/>
                <a:ea typeface="黑体" panose="02010609060101010101" pitchFamily="2" charset="-122"/>
              </a:rPr>
              <a:t>是诗人精心描绘出的美好境界。</a:t>
            </a:r>
            <a:endParaRPr lang="zh-CN" altLang="en-US" sz="2800" b="1">
              <a:solidFill>
                <a:srgbClr val="3333FF"/>
              </a:solidFill>
              <a:latin typeface="Arial" panose="020b0604020202020204" pitchFamily="34" charset="0"/>
              <a:ea typeface="黑体" panose="02010609060101010101" pitchFamily="2" charset="-122"/>
            </a:endParaRPr>
          </a:p>
          <a:p>
            <a:pPr marL="0" lvl="0" indent="0" eaLnBrk="1" hangingPunct="1">
              <a:lnSpc>
                <a:spcPct val="150000"/>
              </a:lnSpc>
              <a:spcBef>
                <a:spcPct val="0"/>
              </a:spcBef>
              <a:buFontTx/>
              <a:buNone/>
            </a:pPr>
            <a:endParaRPr lang="zh-CN" altLang="en-US" sz="2800" b="1">
              <a:solidFill>
                <a:srgbClr val="3333FF"/>
              </a:solidFill>
              <a:latin typeface="Arial" panose="020b0604020202020204" pitchFamily="34" charset="0"/>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434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p:cNvPicPr>
            <a:picLocks noChangeAspect="1"/>
          </p:cNvPicPr>
          <p:nvPr/>
        </p:nvPicPr>
        <p:blipFill>
          <a:blip r:embed="rId2"/>
          <a:stretch>
            <a:fillRect/>
          </a:stretch>
        </p:blipFill>
        <p:spPr>
          <a:xfrm>
            <a:off x="-180975" y="0"/>
            <a:ext cx="9645650" cy="7229475"/>
          </a:xfrm>
          <a:prstGeom prst="rect">
            <a:avLst/>
          </a:prstGeom>
          <a:noFill/>
          <a:ln w="9525">
            <a:noFill/>
          </a:ln>
        </p:spPr>
      </p:pic>
      <p:pic>
        <p:nvPicPr>
          <p:cNvPr id="14339" name="Picture 12" descr="2">
            <a:hlinkClick action="ppaction://noaction"/>
          </p:cNvPr>
          <p:cNvPicPr>
            <a:picLocks noChangeAspect="1"/>
          </p:cNvPicPr>
          <p:nvPr/>
        </p:nvPicPr>
        <p:blipFill>
          <a:blip r:embed="rId3"/>
          <a:stretch>
            <a:fillRect/>
          </a:stretch>
        </p:blipFill>
        <p:spPr>
          <a:xfrm>
            <a:off x="8496300" y="6248400"/>
            <a:ext cx="647700" cy="609600"/>
          </a:xfrm>
          <a:prstGeom prst="rect">
            <a:avLst/>
          </a:prstGeom>
          <a:noFill/>
          <a:ln w="9525">
            <a:noFill/>
          </a:ln>
        </p:spPr>
      </p:pic>
      <p:pic>
        <p:nvPicPr>
          <p:cNvPr id="14340" name="图片 2"/>
          <p:cNvPicPr>
            <a:picLocks noChangeAspect="1"/>
          </p:cNvPicPr>
          <p:nvPr/>
        </p:nvPicPr>
        <p:blipFill>
          <a:blip r:embed="rId4"/>
          <a:stretch>
            <a:fillRect/>
          </a:stretch>
        </p:blipFill>
        <p:spPr>
          <a:xfrm>
            <a:off x="323215" y="1207770"/>
            <a:ext cx="2465070" cy="662940"/>
          </a:xfrm>
          <a:prstGeom prst="rect">
            <a:avLst/>
          </a:prstGeom>
          <a:noFill/>
          <a:ln w="9525">
            <a:noFill/>
          </a:ln>
        </p:spPr>
      </p:pic>
      <p:sp>
        <p:nvSpPr>
          <p:cNvPr id="4" name="矩形 3"/>
          <p:cNvSpPr/>
          <p:nvPr/>
        </p:nvSpPr>
        <p:spPr>
          <a:xfrm>
            <a:off x="611188" y="1628775"/>
            <a:ext cx="8137525" cy="405384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2800" b="1">
                <a:solidFill>
                  <a:srgbClr val="FF0000"/>
                </a:solidFill>
                <a:latin typeface="Arial" panose="020b0604020202020204" pitchFamily="34" charset="0"/>
                <a:ea typeface="黑体" panose="02010609060101010101" pitchFamily="2" charset="-122"/>
              </a:rPr>
              <a:t>  </a:t>
            </a:r>
            <a:r>
              <a:rPr lang="zh-CN" altLang="en-US" sz="2800" b="1">
                <a:solidFill>
                  <a:srgbClr val="3333FF"/>
                </a:solidFill>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月</a:t>
            </a:r>
            <a:r>
              <a:rPr lang="en-US" altLang="zh-CN" sz="2800" b="1">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a:t>
            </a:r>
            <a:r>
              <a:rPr lang="zh-CN" altLang="en-US" sz="2800" b="1">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思乡思亲，传达离愁别恨、寂寞思归之情</a:t>
            </a:r>
            <a:endParaRPr kumimoji="0" lang="zh-CN" altLang="en-US" sz="2800" b="1" kern="1200" cap="none" spc="0" normalizeH="0" baseline="0" noProof="1">
              <a:effectLst>
                <a:outerShdw blurRad="38100" dist="38100" dir="2700000">
                  <a:srgbClr val="C0C0C0"/>
                </a:outerShdw>
              </a:effectLst>
              <a:latin typeface="仿宋" panose="02010609060101010101" charset="-122"/>
              <a:ea typeface="仿宋" panose="02010609060101010101" charset="-122"/>
              <a:cs typeface="仿宋" panose="02010609060101010101" charset="-122"/>
            </a:endParaRPr>
          </a:p>
          <a:p>
            <a:pPr marL="0" marR="0" indent="0" defTabSz="914400">
              <a:buClrTx/>
              <a:buSzTx/>
              <a:buNone/>
              <a:defRPr/>
            </a:pPr>
            <a:r>
              <a:rPr lang="en-US" altLang="zh-CN" sz="2800" b="1">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 </a:t>
            </a:r>
            <a:r>
              <a:rPr lang="zh-CN" altLang="en-US" sz="2800" b="1">
                <a:solidFill>
                  <a:srgbClr val="3333FF"/>
                </a:solidFill>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夕阳、落日</a:t>
            </a:r>
            <a:r>
              <a:rPr lang="en-US" altLang="zh-CN" sz="2800" b="1">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a:t>
            </a:r>
            <a:r>
              <a:rPr lang="zh-CN" altLang="en-US" sz="2800" b="1">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凄凉失落、忧郁之情</a:t>
            </a:r>
            <a:endParaRPr kumimoji="0" lang="zh-CN" altLang="en-US" sz="2800" b="1" kern="1200" cap="none" spc="0" normalizeH="0" baseline="0" noProof="1">
              <a:effectLst>
                <a:outerShdw blurRad="38100" dist="38100" dir="2700000">
                  <a:srgbClr val="C0C0C0"/>
                </a:outerShdw>
              </a:effectLst>
              <a:latin typeface="仿宋" panose="02010609060101010101" charset="-122"/>
              <a:ea typeface="仿宋" panose="02010609060101010101" charset="-122"/>
              <a:cs typeface="仿宋" panose="02010609060101010101" charset="-122"/>
            </a:endParaRPr>
          </a:p>
          <a:p>
            <a:pPr marL="0" marR="0" indent="0" defTabSz="914400">
              <a:buClrTx/>
              <a:buSzTx/>
              <a:buNone/>
              <a:defRPr/>
            </a:pPr>
            <a:r>
              <a:rPr lang="en-US" altLang="zh-CN" sz="2800" b="1">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 </a:t>
            </a:r>
            <a:r>
              <a:rPr lang="zh-CN" altLang="en-US" sz="2800" b="1">
                <a:solidFill>
                  <a:srgbClr val="3333FF"/>
                </a:solidFill>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西风</a:t>
            </a:r>
            <a:r>
              <a:rPr lang="en-US" altLang="zh-CN" sz="2800" b="1">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a:t>
            </a:r>
            <a:r>
              <a:rPr lang="zh-CN" altLang="en-US" sz="2800" b="1">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惆怅哀伤、游子思归</a:t>
            </a:r>
            <a:endParaRPr kumimoji="0" lang="zh-CN" altLang="en-US" sz="2800" b="1" kern="1200" cap="none" spc="0" normalizeH="0" baseline="0" noProof="1">
              <a:effectLst>
                <a:outerShdw blurRad="38100" dist="38100" dir="2700000">
                  <a:srgbClr val="C0C0C0"/>
                </a:outerShdw>
              </a:effectLst>
              <a:latin typeface="仿宋" panose="02010609060101010101" charset="-122"/>
              <a:ea typeface="仿宋" panose="02010609060101010101" charset="-122"/>
              <a:cs typeface="仿宋" panose="02010609060101010101" charset="-122"/>
            </a:endParaRPr>
          </a:p>
          <a:p>
            <a:pPr marL="0" marR="0" indent="0" defTabSz="914400">
              <a:buClrTx/>
              <a:buSzTx/>
              <a:buNone/>
              <a:defRPr/>
            </a:pPr>
            <a:r>
              <a:rPr lang="en-US" altLang="zh-CN" sz="2800" b="1">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 </a:t>
            </a:r>
            <a:r>
              <a:rPr lang="zh-CN" altLang="en-US" sz="2800" b="1">
                <a:solidFill>
                  <a:srgbClr val="3333FF"/>
                </a:solidFill>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鸦、猿、杜鹃</a:t>
            </a:r>
            <a:r>
              <a:rPr lang="en-US" altLang="zh-CN" sz="2800" b="1">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a:t>
            </a:r>
            <a:r>
              <a:rPr lang="zh-CN" altLang="en-US" sz="2800" b="1">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凄苦哀伤之情</a:t>
            </a:r>
            <a:endParaRPr kumimoji="0" lang="zh-CN" altLang="en-US" sz="2800" b="1" kern="1200" cap="none" spc="0" normalizeH="0" baseline="0" noProof="1">
              <a:effectLst>
                <a:outerShdw blurRad="38100" dist="38100" dir="2700000">
                  <a:srgbClr val="C0C0C0"/>
                </a:outerShdw>
              </a:effectLst>
              <a:latin typeface="仿宋" panose="02010609060101010101" charset="-122"/>
              <a:ea typeface="仿宋" panose="02010609060101010101" charset="-122"/>
              <a:cs typeface="仿宋" panose="02010609060101010101" charset="-122"/>
            </a:endParaRPr>
          </a:p>
          <a:p>
            <a:pPr marL="0" marR="0" indent="0" defTabSz="914400">
              <a:buClrTx/>
              <a:buSzTx/>
              <a:buNone/>
              <a:defRPr/>
            </a:pPr>
            <a:r>
              <a:rPr lang="en-US" altLang="zh-CN" sz="2800" b="1">
                <a:latin typeface="仿宋" panose="02010609060101010101" charset="-122"/>
                <a:ea typeface="仿宋" panose="02010609060101010101" charset="-122"/>
                <a:cs typeface="仿宋" panose="02010609060101010101" charset="-122"/>
                <a:sym typeface="+mn-ea"/>
              </a:rPr>
              <a:t> </a:t>
            </a:r>
            <a:r>
              <a:rPr lang="zh-CN" altLang="en-US" sz="2800" b="1">
                <a:solidFill>
                  <a:srgbClr val="3333FF"/>
                </a:solidFill>
                <a:latin typeface="仿宋" panose="02010609060101010101" charset="-122"/>
                <a:ea typeface="仿宋" panose="02010609060101010101" charset="-122"/>
                <a:cs typeface="仿宋" panose="02010609060101010101" charset="-122"/>
                <a:sym typeface="+mn-ea"/>
              </a:rPr>
              <a:t>笛声</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思乡怀远；</a:t>
            </a:r>
            <a:endParaRPr kumimoji="0" lang="zh-CN" altLang="en-US" sz="2800" b="1" kern="1200" cap="none" spc="0" normalizeH="0" baseline="0" noProof="1">
              <a:effectLst>
                <a:outerShdw blurRad="38100" dist="38100" dir="2700000">
                  <a:srgbClr val="C0C0C0"/>
                </a:outerShdw>
              </a:effectLst>
              <a:latin typeface="仿宋" panose="02010609060101010101" charset="-122"/>
              <a:ea typeface="仿宋" panose="02010609060101010101" charset="-122"/>
              <a:cs typeface="仿宋" panose="02010609060101010101" charset="-122"/>
            </a:endParaRPr>
          </a:p>
          <a:p>
            <a:pPr marL="0" marR="0" indent="0" defTabSz="914400">
              <a:buClrTx/>
              <a:buSzTx/>
              <a:buNone/>
              <a:defRPr/>
            </a:pPr>
            <a:r>
              <a:rPr lang="en-US" altLang="zh-CN" sz="2800" b="1">
                <a:solidFill>
                  <a:srgbClr val="3333FF"/>
                </a:solidFill>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 </a:t>
            </a:r>
            <a:r>
              <a:rPr lang="zh-CN" altLang="en-US" sz="2800" b="1">
                <a:solidFill>
                  <a:srgbClr val="3333FF"/>
                </a:solidFill>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鸿鹄、雄鹰、</a:t>
            </a:r>
            <a:r>
              <a:rPr lang="zh-CN" altLang="en-US" sz="2800" b="1">
                <a:solidFill>
                  <a:srgbClr val="3333FF"/>
                </a:solidFill>
                <a:latin typeface="仿宋" panose="02010609060101010101" charset="-122"/>
                <a:ea typeface="仿宋" panose="02010609060101010101" charset="-122"/>
                <a:cs typeface="仿宋" panose="02010609060101010101" charset="-122"/>
                <a:sym typeface="+mn-ea"/>
              </a:rPr>
              <a:t>骏马、大鹏</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喻志向远大</a:t>
            </a:r>
            <a:endParaRPr kumimoji="0" lang="zh-CN" altLang="en-US" sz="2800" b="1" kern="1200" cap="none" spc="0" normalizeH="0" baseline="0" noProof="1">
              <a:latin typeface="仿宋" panose="02010609060101010101" charset="-122"/>
              <a:ea typeface="仿宋" panose="02010609060101010101" charset="-122"/>
              <a:cs typeface="仿宋" panose="02010609060101010101" charset="-122"/>
            </a:endParaRPr>
          </a:p>
          <a:p>
            <a:pPr marL="0" marR="0" indent="0" defTabSz="914400">
              <a:buClrTx/>
              <a:buSzTx/>
              <a:buNone/>
              <a:defRPr/>
            </a:pPr>
            <a:r>
              <a:rPr lang="en-US" altLang="zh-CN" sz="2800" b="1">
                <a:solidFill>
                  <a:srgbClr val="3333FF"/>
                </a:solidFill>
                <a:latin typeface="仿宋" panose="02010609060101010101" charset="-122"/>
                <a:ea typeface="仿宋" panose="02010609060101010101" charset="-122"/>
                <a:cs typeface="仿宋" panose="02010609060101010101" charset="-122"/>
                <a:sym typeface="+mn-ea"/>
              </a:rPr>
              <a:t> </a:t>
            </a:r>
            <a:r>
              <a:rPr lang="zh-CN" altLang="en-US" sz="2800" b="1">
                <a:solidFill>
                  <a:srgbClr val="3333FF"/>
                </a:solidFill>
                <a:latin typeface="仿宋" panose="02010609060101010101" charset="-122"/>
                <a:ea typeface="仿宋" panose="02010609060101010101" charset="-122"/>
                <a:cs typeface="仿宋" panose="02010609060101010101" charset="-122"/>
                <a:sym typeface="+mn-ea"/>
              </a:rPr>
              <a:t>鹧鸪、寒蝉</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离愁别绪、羁旅伤感之情；</a:t>
            </a:r>
            <a:endParaRPr kumimoji="0" lang="zh-CN" altLang="en-US" sz="2800" b="1" kern="1200" cap="none" spc="0" normalizeH="0" baseline="0" noProof="1">
              <a:latin typeface="仿宋" panose="02010609060101010101" charset="-122"/>
              <a:ea typeface="仿宋" panose="02010609060101010101" charset="-122"/>
              <a:cs typeface="仿宋" panose="02010609060101010101" charset="-122"/>
            </a:endParaRPr>
          </a:p>
          <a:p>
            <a:pPr marL="0" lvl="0" indent="0" eaLnBrk="1" hangingPunct="1">
              <a:spcBef>
                <a:spcPct val="0"/>
              </a:spcBef>
              <a:buFontTx/>
              <a:buNone/>
            </a:pPr>
            <a:endParaRPr lang="zh-CN" altLang="en-US" sz="2800" b="1">
              <a:solidFill>
                <a:srgbClr val="3333FF"/>
              </a:solidFill>
              <a:latin typeface="Arial" panose="020b0604020202020204" pitchFamily="34" charset="0"/>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p:cNvPicPr>
            <a:picLocks noChangeAspect="1"/>
          </p:cNvPicPr>
          <p:nvPr/>
        </p:nvPicPr>
        <p:blipFill>
          <a:blip r:embed="rId2"/>
          <a:stretch>
            <a:fillRect/>
          </a:stretch>
        </p:blipFill>
        <p:spPr>
          <a:xfrm>
            <a:off x="-180975" y="0"/>
            <a:ext cx="9645650" cy="7229475"/>
          </a:xfrm>
          <a:prstGeom prst="rect">
            <a:avLst/>
          </a:prstGeom>
          <a:noFill/>
          <a:ln w="9525">
            <a:noFill/>
          </a:ln>
        </p:spPr>
      </p:pic>
      <p:pic>
        <p:nvPicPr>
          <p:cNvPr id="14339" name="Picture 12" descr="2">
            <a:hlinkClick action="ppaction://noaction"/>
          </p:cNvPr>
          <p:cNvPicPr>
            <a:picLocks noChangeAspect="1"/>
          </p:cNvPicPr>
          <p:nvPr/>
        </p:nvPicPr>
        <p:blipFill>
          <a:blip r:embed="rId3"/>
          <a:stretch>
            <a:fillRect/>
          </a:stretch>
        </p:blipFill>
        <p:spPr>
          <a:xfrm>
            <a:off x="8496300" y="6248400"/>
            <a:ext cx="647700" cy="609600"/>
          </a:xfrm>
          <a:prstGeom prst="rect">
            <a:avLst/>
          </a:prstGeom>
          <a:noFill/>
          <a:ln w="9525">
            <a:noFill/>
          </a:ln>
        </p:spPr>
      </p:pic>
      <p:pic>
        <p:nvPicPr>
          <p:cNvPr id="14340" name="图片 2"/>
          <p:cNvPicPr>
            <a:picLocks noChangeAspect="1"/>
          </p:cNvPicPr>
          <p:nvPr/>
        </p:nvPicPr>
        <p:blipFill>
          <a:blip r:embed="rId4"/>
          <a:stretch>
            <a:fillRect/>
          </a:stretch>
        </p:blipFill>
        <p:spPr>
          <a:xfrm>
            <a:off x="323215" y="1207770"/>
            <a:ext cx="2465070" cy="662940"/>
          </a:xfrm>
          <a:prstGeom prst="rect">
            <a:avLst/>
          </a:prstGeom>
          <a:noFill/>
          <a:ln w="9525">
            <a:noFill/>
          </a:ln>
        </p:spPr>
      </p:pic>
      <p:sp>
        <p:nvSpPr>
          <p:cNvPr id="4" name="矩形 3"/>
          <p:cNvSpPr/>
          <p:nvPr/>
        </p:nvSpPr>
        <p:spPr>
          <a:xfrm>
            <a:off x="611188" y="1628775"/>
            <a:ext cx="8137525" cy="491680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2800" b="1">
                <a:solidFill>
                  <a:srgbClr val="990033"/>
                </a:solidFill>
                <a:latin typeface="Arial" panose="020b0604020202020204" pitchFamily="34" charset="0"/>
                <a:ea typeface="黑体" panose="02010609060101010101" pitchFamily="2" charset="-122"/>
              </a:rPr>
              <a:t>  </a:t>
            </a:r>
            <a:r>
              <a:rPr lang="zh-CN" altLang="en-US" sz="2800" b="1">
                <a:solidFill>
                  <a:srgbClr val="990033"/>
                </a:solidFill>
                <a:latin typeface="Arial" panose="020b0604020202020204" pitchFamily="34" charset="0"/>
                <a:ea typeface="黑体" panose="02010609060101010101" pitchFamily="2" charset="-122"/>
              </a:rPr>
              <a:t>常见意象所饱含的情感或寓意</a:t>
            </a:r>
            <a:endParaRPr lang="zh-CN" altLang="en-US" sz="2800" b="1">
              <a:solidFill>
                <a:srgbClr val="990033"/>
              </a:solidFill>
              <a:latin typeface="Arial" panose="020b0604020202020204" pitchFamily="34" charset="0"/>
              <a:ea typeface="黑体" panose="02010609060101010101" pitchFamily="2" charset="-122"/>
            </a:endParaRPr>
          </a:p>
          <a:p>
            <a:pPr marL="0" marR="0" indent="0" defTabSz="914400">
              <a:lnSpc>
                <a:spcPts val="3360"/>
              </a:lnSpc>
              <a:spcBef>
                <a:spcPct val="0"/>
              </a:spcBef>
              <a:buClrTx/>
              <a:buSzTx/>
              <a:buNone/>
              <a:defRPr/>
            </a:pPr>
            <a:r>
              <a:rPr lang="en-US" altLang="zh-CN" sz="2800" b="1">
                <a:solidFill>
                  <a:srgbClr val="FF0000"/>
                </a:solidFill>
                <a:latin typeface="Arial" panose="020b0604020202020204" pitchFamily="34" charset="0"/>
                <a:ea typeface="黑体" panose="02010609060101010101" pitchFamily="2" charset="-122"/>
              </a:rPr>
              <a:t>    </a:t>
            </a:r>
            <a:r>
              <a:rPr lang="zh-CN" altLang="en-US" sz="2800" b="1">
                <a:solidFill>
                  <a:srgbClr val="3333FF"/>
                </a:solidFill>
                <a:latin typeface="仿宋" panose="02010609060101010101" charset="-122"/>
                <a:ea typeface="仿宋" panose="02010609060101010101" charset="-122"/>
                <a:cs typeface="仿宋" panose="02010609060101010101" charset="-122"/>
                <a:sym typeface="+mn-ea"/>
              </a:rPr>
              <a:t>鸿雁</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借指书信，也表思乡之情；</a:t>
            </a:r>
            <a:endParaRPr kumimoji="0" lang="zh-CN" altLang="en-US" sz="2800" b="1" kern="1200" cap="none" spc="0" normalizeH="0" baseline="0" noProof="1">
              <a:latin typeface="仿宋" panose="02010609060101010101" charset="-122"/>
              <a:ea typeface="仿宋" panose="02010609060101010101" charset="-122"/>
              <a:cs typeface="仿宋" panose="02010609060101010101" charset="-122"/>
            </a:endParaRPr>
          </a:p>
          <a:p>
            <a:pPr marL="0" marR="0" indent="0" defTabSz="914400">
              <a:lnSpc>
                <a:spcPts val="3360"/>
              </a:lnSpc>
              <a:spcBef>
                <a:spcPct val="0"/>
              </a:spcBef>
              <a:buClrTx/>
              <a:buSzTx/>
              <a:buNone/>
              <a:defRPr/>
            </a:pPr>
            <a:r>
              <a:rPr lang="en-US" altLang="zh-CN" sz="2800" b="1">
                <a:latin typeface="仿宋" panose="02010609060101010101" charset="-122"/>
                <a:ea typeface="仿宋" panose="02010609060101010101" charset="-122"/>
                <a:cs typeface="仿宋" panose="02010609060101010101" charset="-122"/>
                <a:sym typeface="+mn-ea"/>
              </a:rPr>
              <a:t>  </a:t>
            </a:r>
            <a:r>
              <a:rPr lang="zh-CN" altLang="en-US" sz="2800" b="1">
                <a:solidFill>
                  <a:srgbClr val="3333FF"/>
                </a:solidFill>
                <a:latin typeface="仿宋" panose="02010609060101010101" charset="-122"/>
                <a:ea typeface="仿宋" panose="02010609060101010101" charset="-122"/>
                <a:cs typeface="仿宋" panose="02010609060101010101" charset="-122"/>
                <a:sym typeface="+mn-ea"/>
              </a:rPr>
              <a:t>梅</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清高芳洁、傲雪凌霜、坚强、不屈不挠；</a:t>
            </a:r>
            <a:endParaRPr kumimoji="0" lang="zh-CN" altLang="en-US" sz="2800" b="1" kern="1200" cap="none" spc="0" normalizeH="0" baseline="0" noProof="1">
              <a:latin typeface="仿宋" panose="02010609060101010101" charset="-122"/>
              <a:ea typeface="仿宋" panose="02010609060101010101" charset="-122"/>
              <a:cs typeface="仿宋" panose="02010609060101010101" charset="-122"/>
            </a:endParaRPr>
          </a:p>
          <a:p>
            <a:pPr marL="0" marR="0" indent="0" defTabSz="914400">
              <a:lnSpc>
                <a:spcPts val="3360"/>
              </a:lnSpc>
              <a:spcBef>
                <a:spcPct val="0"/>
              </a:spcBef>
              <a:buClrTx/>
              <a:buSzTx/>
              <a:buNone/>
              <a:defRPr/>
            </a:pPr>
            <a:r>
              <a:rPr lang="en-US" altLang="zh-CN" sz="2800" b="1">
                <a:latin typeface="仿宋" panose="02010609060101010101" charset="-122"/>
                <a:ea typeface="仿宋" panose="02010609060101010101" charset="-122"/>
                <a:cs typeface="仿宋" panose="02010609060101010101" charset="-122"/>
                <a:sym typeface="+mn-ea"/>
              </a:rPr>
              <a:t>  </a:t>
            </a:r>
            <a:r>
              <a:rPr lang="zh-CN" altLang="en-US" sz="2800" b="1">
                <a:solidFill>
                  <a:srgbClr val="3333FF"/>
                </a:solidFill>
                <a:latin typeface="仿宋" panose="02010609060101010101" charset="-122"/>
                <a:ea typeface="仿宋" panose="02010609060101010101" charset="-122"/>
                <a:cs typeface="仿宋" panose="02010609060101010101" charset="-122"/>
                <a:sym typeface="+mn-ea"/>
              </a:rPr>
              <a:t>松</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坚贞、傲雪斗霜、有凌云志；</a:t>
            </a:r>
            <a:endParaRPr kumimoji="0" lang="zh-CN" altLang="en-US" sz="2800" b="1" kern="1200" cap="none" spc="0" normalizeH="0" baseline="0" noProof="1">
              <a:latin typeface="仿宋" panose="02010609060101010101" charset="-122"/>
              <a:ea typeface="仿宋" panose="02010609060101010101" charset="-122"/>
              <a:cs typeface="仿宋" panose="02010609060101010101" charset="-122"/>
            </a:endParaRPr>
          </a:p>
          <a:p>
            <a:pPr marL="0" marR="0" indent="0" defTabSz="914400">
              <a:lnSpc>
                <a:spcPts val="3360"/>
              </a:lnSpc>
              <a:spcBef>
                <a:spcPct val="0"/>
              </a:spcBef>
              <a:buClrTx/>
              <a:buSzTx/>
              <a:buNone/>
              <a:defRPr/>
            </a:pPr>
            <a:r>
              <a:rPr lang="en-US" altLang="zh-CN" sz="2800" b="1">
                <a:latin typeface="仿宋" panose="02010609060101010101" charset="-122"/>
                <a:ea typeface="仿宋" panose="02010609060101010101" charset="-122"/>
                <a:cs typeface="仿宋" panose="02010609060101010101" charset="-122"/>
                <a:sym typeface="+mn-ea"/>
              </a:rPr>
              <a:t>  </a:t>
            </a:r>
            <a:r>
              <a:rPr lang="zh-CN" altLang="en-US" sz="2800" b="1">
                <a:solidFill>
                  <a:srgbClr val="3333FF"/>
                </a:solidFill>
                <a:latin typeface="仿宋" panose="02010609060101010101" charset="-122"/>
                <a:ea typeface="仿宋" panose="02010609060101010101" charset="-122"/>
                <a:cs typeface="仿宋" panose="02010609060101010101" charset="-122"/>
                <a:sym typeface="+mn-ea"/>
              </a:rPr>
              <a:t>兰、荷</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高洁、脱俗；        </a:t>
            </a:r>
            <a:endParaRPr lang="zh-CN" altLang="en-US" sz="2800" b="1">
              <a:latin typeface="仿宋" panose="02010609060101010101" charset="-122"/>
              <a:ea typeface="仿宋" panose="02010609060101010101" charset="-122"/>
              <a:cs typeface="仿宋" panose="02010609060101010101" charset="-122"/>
              <a:sym typeface="+mn-ea"/>
            </a:endParaRPr>
          </a:p>
          <a:p>
            <a:pPr marL="0" marR="0" indent="0" defTabSz="914400">
              <a:lnSpc>
                <a:spcPts val="3360"/>
              </a:lnSpc>
              <a:spcBef>
                <a:spcPct val="0"/>
              </a:spcBef>
              <a:buClrTx/>
              <a:buSzTx/>
              <a:buNone/>
              <a:defRPr/>
            </a:pPr>
            <a:r>
              <a:rPr lang="en-US" altLang="zh-CN" sz="2800" b="1">
                <a:latin typeface="仿宋" panose="02010609060101010101" charset="-122"/>
                <a:ea typeface="仿宋" panose="02010609060101010101" charset="-122"/>
                <a:cs typeface="仿宋" panose="02010609060101010101" charset="-122"/>
                <a:sym typeface="+mn-ea"/>
              </a:rPr>
              <a:t> </a:t>
            </a:r>
            <a:r>
              <a:rPr lang="en-US" altLang="zh-CN" sz="2800" b="1">
                <a:solidFill>
                  <a:srgbClr val="3333FF"/>
                </a:solidFill>
                <a:latin typeface="仿宋" panose="02010609060101010101" charset="-122"/>
                <a:ea typeface="仿宋" panose="02010609060101010101" charset="-122"/>
                <a:cs typeface="仿宋" panose="02010609060101010101" charset="-122"/>
                <a:sym typeface="+mn-ea"/>
              </a:rPr>
              <a:t> </a:t>
            </a:r>
            <a:r>
              <a:rPr lang="zh-CN" altLang="en-US" sz="2800" b="1">
                <a:solidFill>
                  <a:srgbClr val="3333FF"/>
                </a:solidFill>
                <a:latin typeface="仿宋" panose="02010609060101010101" charset="-122"/>
                <a:ea typeface="仿宋" panose="02010609060101010101" charset="-122"/>
                <a:cs typeface="仿宋" panose="02010609060101010101" charset="-122"/>
                <a:sym typeface="+mn-ea"/>
              </a:rPr>
              <a:t>菊</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高洁、脱俗、隐逸；</a:t>
            </a:r>
            <a:endParaRPr kumimoji="0" lang="zh-CN" altLang="en-US" sz="2800" b="1" kern="1200" cap="none" spc="0" normalizeH="0" baseline="0" noProof="1">
              <a:latin typeface="仿宋" panose="02010609060101010101" charset="-122"/>
              <a:ea typeface="仿宋" panose="02010609060101010101" charset="-122"/>
              <a:cs typeface="仿宋" panose="02010609060101010101" charset="-122"/>
            </a:endParaRPr>
          </a:p>
          <a:p>
            <a:pPr marL="0" marR="0" indent="0" defTabSz="914400">
              <a:lnSpc>
                <a:spcPts val="3360"/>
              </a:lnSpc>
              <a:spcBef>
                <a:spcPct val="0"/>
              </a:spcBef>
              <a:buClrTx/>
              <a:buSzTx/>
              <a:buNone/>
              <a:defRPr/>
            </a:pPr>
            <a:r>
              <a:rPr lang="en-US" altLang="zh-CN" sz="2800" b="1">
                <a:latin typeface="仿宋" panose="02010609060101010101" charset="-122"/>
                <a:ea typeface="仿宋" panose="02010609060101010101" charset="-122"/>
                <a:cs typeface="仿宋" panose="02010609060101010101" charset="-122"/>
                <a:sym typeface="+mn-ea"/>
              </a:rPr>
              <a:t>  </a:t>
            </a:r>
            <a:r>
              <a:rPr lang="zh-CN" altLang="en-US" sz="2800" b="1">
                <a:solidFill>
                  <a:srgbClr val="3333FF"/>
                </a:solidFill>
                <a:latin typeface="仿宋" panose="02010609060101010101" charset="-122"/>
                <a:ea typeface="仿宋" panose="02010609060101010101" charset="-122"/>
                <a:cs typeface="仿宋" panose="02010609060101010101" charset="-122"/>
                <a:sym typeface="+mn-ea"/>
              </a:rPr>
              <a:t>竹</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气节、劲健、正直、积极向上； </a:t>
            </a:r>
            <a:endParaRPr lang="zh-CN" altLang="en-US" sz="2800" b="1">
              <a:latin typeface="仿宋" panose="02010609060101010101" charset="-122"/>
              <a:ea typeface="仿宋" panose="02010609060101010101" charset="-122"/>
              <a:cs typeface="仿宋" panose="02010609060101010101" charset="-122"/>
              <a:sym typeface="+mn-ea"/>
            </a:endParaRPr>
          </a:p>
          <a:p>
            <a:pPr marL="0" marR="0" indent="0" defTabSz="914400">
              <a:lnSpc>
                <a:spcPts val="3360"/>
              </a:lnSpc>
              <a:spcBef>
                <a:spcPct val="0"/>
              </a:spcBef>
              <a:buClrTx/>
              <a:buSzTx/>
              <a:buNone/>
              <a:defRPr/>
            </a:pPr>
            <a:r>
              <a:rPr lang="en-US" altLang="zh-CN" sz="2800" b="1">
                <a:latin typeface="仿宋" panose="02010609060101010101" charset="-122"/>
                <a:ea typeface="仿宋" panose="02010609060101010101" charset="-122"/>
                <a:cs typeface="仿宋" panose="02010609060101010101" charset="-122"/>
                <a:sym typeface="+mn-ea"/>
              </a:rPr>
              <a:t>  </a:t>
            </a:r>
            <a:r>
              <a:rPr lang="zh-CN" altLang="en-US" sz="2800" b="1">
                <a:solidFill>
                  <a:srgbClr val="3333FF"/>
                </a:solidFill>
                <a:latin typeface="仿宋" panose="02010609060101010101" charset="-122"/>
                <a:ea typeface="仿宋" panose="02010609060101010101" charset="-122"/>
                <a:cs typeface="仿宋" panose="02010609060101010101" charset="-122"/>
                <a:sym typeface="+mn-ea"/>
              </a:rPr>
              <a:t>柳</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柔情、惜别怀远；          </a:t>
            </a:r>
            <a:endParaRPr lang="zh-CN" altLang="en-US" sz="2800" b="1">
              <a:latin typeface="仿宋" panose="02010609060101010101" charset="-122"/>
              <a:ea typeface="仿宋" panose="02010609060101010101" charset="-122"/>
              <a:cs typeface="仿宋" panose="02010609060101010101" charset="-122"/>
              <a:sym typeface="+mn-ea"/>
            </a:endParaRPr>
          </a:p>
          <a:p>
            <a:pPr marL="0" marR="0" indent="0" defTabSz="914400">
              <a:lnSpc>
                <a:spcPts val="3360"/>
              </a:lnSpc>
              <a:spcBef>
                <a:spcPct val="0"/>
              </a:spcBef>
              <a:buClrTx/>
              <a:buSzTx/>
              <a:buNone/>
              <a:defRPr/>
            </a:pPr>
            <a:r>
              <a:rPr lang="en-US" altLang="zh-CN" sz="2800" b="1">
                <a:latin typeface="仿宋" panose="02010609060101010101" charset="-122"/>
                <a:ea typeface="仿宋" panose="02010609060101010101" charset="-122"/>
                <a:cs typeface="仿宋" panose="02010609060101010101" charset="-122"/>
                <a:sym typeface="+mn-ea"/>
              </a:rPr>
              <a:t>  </a:t>
            </a:r>
            <a:r>
              <a:rPr lang="zh-CN" altLang="en-US" sz="2800" b="1">
                <a:solidFill>
                  <a:srgbClr val="3333FF"/>
                </a:solidFill>
                <a:latin typeface="仿宋" panose="02010609060101010101" charset="-122"/>
                <a:ea typeface="仿宋" panose="02010609060101010101" charset="-122"/>
                <a:cs typeface="仿宋" panose="02010609060101010101" charset="-122"/>
                <a:sym typeface="+mn-ea"/>
              </a:rPr>
              <a:t>梧桐</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凄凉、悲伤；        </a:t>
            </a:r>
            <a:endParaRPr lang="zh-CN" altLang="en-US" sz="2800" b="1">
              <a:latin typeface="仿宋" panose="02010609060101010101" charset="-122"/>
              <a:ea typeface="仿宋" panose="02010609060101010101" charset="-122"/>
              <a:cs typeface="仿宋" panose="02010609060101010101" charset="-122"/>
              <a:sym typeface="+mn-ea"/>
            </a:endParaRPr>
          </a:p>
          <a:p>
            <a:pPr marL="0" marR="0" indent="0" defTabSz="914400">
              <a:lnSpc>
                <a:spcPts val="3360"/>
              </a:lnSpc>
              <a:spcBef>
                <a:spcPct val="0"/>
              </a:spcBef>
              <a:buClrTx/>
              <a:buSzTx/>
              <a:buNone/>
              <a:defRPr/>
            </a:pPr>
            <a:r>
              <a:rPr lang="en-US" altLang="zh-CN" sz="2800" b="1">
                <a:latin typeface="仿宋" panose="02010609060101010101" charset="-122"/>
                <a:ea typeface="仿宋" panose="02010609060101010101" charset="-122"/>
                <a:cs typeface="仿宋" panose="02010609060101010101" charset="-122"/>
                <a:sym typeface="+mn-ea"/>
              </a:rPr>
              <a:t>  </a:t>
            </a:r>
            <a:r>
              <a:rPr lang="zh-CN" altLang="en-US" sz="2800" b="1">
                <a:solidFill>
                  <a:srgbClr val="3333FF"/>
                </a:solidFill>
                <a:latin typeface="仿宋" panose="02010609060101010101" charset="-122"/>
                <a:ea typeface="仿宋" panose="02010609060101010101" charset="-122"/>
                <a:cs typeface="仿宋" panose="02010609060101010101" charset="-122"/>
                <a:sym typeface="+mn-ea"/>
              </a:rPr>
              <a:t>杨花</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离散、漂泊之意</a:t>
            </a:r>
            <a:r>
              <a:rPr lang="zh-CN" altLang="en-US" sz="2800" b="1">
                <a:latin typeface="Verdana" panose="020b0604030504040204" pitchFamily="34" charset="0"/>
                <a:ea typeface="宋体" panose="02010600030101010101" pitchFamily="2" charset="-122"/>
                <a:cs typeface="+mn-ea"/>
                <a:sym typeface="+mn-ea"/>
              </a:rPr>
              <a:t>；</a:t>
            </a:r>
            <a:endParaRPr kumimoji="0" lang="zh-CN" altLang="en-US" sz="2800" b="1" kern="1200" cap="none" spc="0" normalizeH="0" baseline="0" noProof="1">
              <a:latin typeface="Verdana" panose="020b0604030504040204" pitchFamily="34" charset="0"/>
              <a:ea typeface="宋体" panose="02010600030101010101" pitchFamily="2" charset="-122"/>
              <a:cs typeface="+mn-cs"/>
            </a:endParaRPr>
          </a:p>
          <a:p>
            <a:pPr marL="0" marR="0" indent="0" defTabSz="914400">
              <a:buClrTx/>
              <a:buSzTx/>
              <a:buNone/>
              <a:defRPr/>
            </a:pPr>
            <a:endParaRPr lang="zh-CN" altLang="en-US" sz="2800" b="1">
              <a:solidFill>
                <a:srgbClr val="3333FF"/>
              </a:solidFill>
              <a:latin typeface="Arial" panose="020b0604020202020204" pitchFamily="34" charset="0"/>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290" name="Picture 2" descr="http://www.xxjxsj.cn/article/UploadPic/2010-6/20106818133061686.jpg"/>
          <p:cNvPicPr>
            <a:picLocks noChangeAspect="1"/>
          </p:cNvPicPr>
          <p:nvPr/>
        </p:nvPicPr>
        <p:blipFill>
          <a:blip r:embed="rId3"/>
          <a:stretch>
            <a:fillRect/>
          </a:stretch>
        </p:blipFill>
        <p:spPr>
          <a:xfrm>
            <a:off x="0" y="0"/>
            <a:ext cx="9644063" cy="7232650"/>
          </a:xfrm>
          <a:prstGeom prst="rect">
            <a:avLst/>
          </a:prstGeom>
          <a:noFill/>
          <a:ln w="9525">
            <a:noFill/>
          </a:ln>
        </p:spPr>
      </p:pic>
      <p:sp>
        <p:nvSpPr>
          <p:cNvPr id="12291" name="标题 1"/>
          <p:cNvSpPr>
            <a:spLocks noGrp="1"/>
          </p:cNvSpPr>
          <p:nvPr>
            <p:ph type="title"/>
          </p:nvPr>
        </p:nvSpPr>
        <p:spPr>
          <a:xfrm>
            <a:off x="660400" y="-100012"/>
            <a:ext cx="8229600" cy="1143000"/>
          </a:xfrm>
        </p:spPr>
        <p:txBody>
          <a:bodyPr vert="horz" wrap="square" lIns="91440" tIns="45720" rIns="91440" bIns="45720" anchor="ctr" anchorCtr="0"/>
          <a:lstStyle/>
          <a:p>
            <a:pPr algn="l" eaLnBrk="1" hangingPunct="1"/>
            <a:r>
              <a:rPr lang="zh-CN" altLang="en-US" sz="3600" b="1">
                <a:solidFill>
                  <a:srgbClr val="FF0000"/>
                </a:solidFill>
                <a:latin typeface="黑体" panose="02010609060101010101" pitchFamily="2" charset="-122"/>
                <a:ea typeface="黑体" panose="02010609060101010101" pitchFamily="2" charset="-122"/>
              </a:rPr>
              <a:t>题型分析</a:t>
            </a:r>
            <a:endParaRPr lang="zh-CN" altLang="en-US" sz="3600" b="1">
              <a:solidFill>
                <a:srgbClr val="FF0000"/>
              </a:solidFill>
              <a:latin typeface="黑体" panose="02010609060101010101" pitchFamily="2" charset="-122"/>
              <a:ea typeface="黑体" panose="02010609060101010101" pitchFamily="2" charset="-122"/>
            </a:endParaRPr>
          </a:p>
        </p:txBody>
      </p:sp>
      <p:sp>
        <p:nvSpPr>
          <p:cNvPr id="12292" name="Rectangle 5"/>
          <p:cNvSpPr>
            <a:spLocks noGrp="1"/>
          </p:cNvSpPr>
          <p:nvPr>
            <p:ph idx="1"/>
          </p:nvPr>
        </p:nvSpPr>
        <p:spPr>
          <a:xfrm>
            <a:off x="660400" y="1125220"/>
            <a:ext cx="8229600" cy="4918075"/>
          </a:xfrm>
        </p:spPr>
        <p:txBody>
          <a:bodyPr vert="horz" wrap="square" lIns="91440" tIns="45720" rIns="91440" bIns="45720" anchor="t" anchorCtr="0"/>
          <a:lstStyle/>
          <a:p>
            <a:pPr marL="0" indent="0" algn="l" defTabSz="914400">
              <a:buClrTx/>
              <a:buSzTx/>
              <a:buFontTx/>
              <a:buNone/>
            </a:pPr>
            <a:r>
              <a:rPr lang="zh-CN" sz="2400" b="1">
                <a:solidFill>
                  <a:srgbClr val="006600"/>
                </a:solidFill>
                <a:latin typeface="宋体" panose="02010600030101010101" pitchFamily="2" charset="-122"/>
                <a:ea typeface="宋体" panose="02010600030101010101" pitchFamily="2" charset="-122"/>
                <a:sym typeface="+mn-ea"/>
              </a:rPr>
              <a:t>例题三：</a:t>
            </a:r>
            <a:r>
              <a:rPr lang="zh-CN" sz="2400">
                <a:solidFill>
                  <a:srgbClr val="006600"/>
                </a:solidFill>
                <a:latin typeface="宋体" panose="02010600030101010101" pitchFamily="2" charset="-122"/>
                <a:ea typeface="宋体" panose="02010600030101010101" pitchFamily="2" charset="-122"/>
                <a:sym typeface="+mn-ea"/>
              </a:rPr>
              <a:t> </a:t>
            </a:r>
            <a:r>
              <a:rPr lang="zh-CN" sz="2400">
                <a:latin typeface="宋体" panose="02010600030101010101" pitchFamily="2" charset="-122"/>
                <a:ea typeface="宋体" panose="02010600030101010101" pitchFamily="2" charset="-122"/>
                <a:sym typeface="+mn-ea"/>
              </a:rPr>
              <a:t>                </a:t>
            </a:r>
            <a:r>
              <a:rPr sz="2400">
                <a:latin typeface="宋体" panose="02010600030101010101" pitchFamily="2" charset="-122"/>
                <a:ea typeface="宋体" panose="02010600030101010101" pitchFamily="2" charset="-122"/>
                <a:sym typeface="+mn-ea"/>
              </a:rPr>
              <a:t> </a:t>
            </a:r>
            <a:endParaRPr sz="2400">
              <a:latin typeface="宋体" panose="02010600030101010101" pitchFamily="2" charset="-122"/>
              <a:ea typeface="宋体" panose="02010600030101010101" pitchFamily="2" charset="-122"/>
              <a:sym typeface="+mn-ea"/>
            </a:endParaRPr>
          </a:p>
          <a:p>
            <a:pPr marL="0" indent="0" algn="l" defTabSz="914400">
              <a:buClrTx/>
              <a:buSzTx/>
              <a:buFontTx/>
              <a:buNone/>
            </a:pPr>
            <a:r>
              <a:rPr sz="2400">
                <a:latin typeface="宋体" panose="02010600030101010101" pitchFamily="2" charset="-122"/>
                <a:ea typeface="宋体" panose="02010600030101010101" pitchFamily="2" charset="-122"/>
                <a:sym typeface="+mn-ea"/>
              </a:rPr>
              <a:t> </a:t>
            </a:r>
            <a:r>
              <a:rPr lang="en-US" sz="2400">
                <a:latin typeface="宋体" panose="02010600030101010101" pitchFamily="2" charset="-122"/>
                <a:ea typeface="宋体" panose="02010600030101010101" pitchFamily="2" charset="-122"/>
                <a:sym typeface="+mn-ea"/>
              </a:rPr>
              <a:t>         </a:t>
            </a:r>
            <a:r>
              <a:rPr lang="en-US"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ym typeface="+mn-ea"/>
              </a:rPr>
              <a:t> </a:t>
            </a:r>
            <a:r>
              <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黄鹤楼送孟浩然之广陵  （李白）</a:t>
            </a:r>
            <a:endPar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a:buClrTx/>
              <a:buSzTx/>
              <a:buFontTx/>
              <a:buNone/>
            </a:pPr>
            <a:r>
              <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故人西辞黄鹤楼，烟花三月下扬州。</a:t>
            </a:r>
            <a:endPar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a:buClrTx/>
              <a:buSzTx/>
              <a:buFontTx/>
              <a:buNone/>
            </a:pPr>
            <a:r>
              <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孤帆远影碧空尽，惟见长江天际流。</a:t>
            </a:r>
            <a:endParaRPr lang="zh-CN" altLang="en-US" sz="2400"/>
          </a:p>
          <a:p>
            <a:pPr marL="0" indent="0" algn="l" defTabSz="914400">
              <a:buClrTx/>
              <a:buSzTx/>
              <a:buFontTx/>
              <a:buNone/>
            </a:pPr>
            <a:r>
              <a:rPr lang="zh-CN" altLang="en-US" sz="2400">
                <a:solidFill>
                  <a:srgbClr val="3333FF"/>
                </a:solidFill>
                <a:sym typeface="+mn-ea"/>
              </a:rPr>
              <a:t>1.理解内容，结合诗歌题材分析诗歌表达诗人的情感</a:t>
            </a:r>
            <a:endParaRPr lang="zh-CN" altLang="en-US" sz="2400">
              <a:solidFill>
                <a:srgbClr val="3333FF"/>
              </a:solidFill>
            </a:endParaRPr>
          </a:p>
          <a:p>
            <a:pPr marL="0" indent="0" algn="l" defTabSz="914400">
              <a:buClrTx/>
              <a:buSzTx/>
              <a:buFontTx/>
              <a:buNone/>
            </a:pPr>
            <a:r>
              <a:rPr lang="en-US" altLang="zh-CN" sz="2400">
                <a:solidFill>
                  <a:srgbClr val="FF0000"/>
                </a:solidFill>
                <a:latin typeface="仿宋" panose="02010609060101010101" charset="-122"/>
                <a:ea typeface="仿宋" panose="02010609060101010101" charset="-122"/>
                <a:cs typeface="仿宋" panose="02010609060101010101" charset="-122"/>
                <a:sym typeface="+mn-ea"/>
              </a:rPr>
              <a:t>   </a:t>
            </a:r>
            <a:r>
              <a:rPr lang="zh-CN" altLang="en-US" sz="2400" b="1">
                <a:solidFill>
                  <a:srgbClr val="FF0000"/>
                </a:solidFill>
                <a:latin typeface="仿宋" panose="02010609060101010101" charset="-122"/>
                <a:ea typeface="仿宋" panose="02010609060101010101" charset="-122"/>
                <a:cs typeface="仿宋" panose="02010609060101010101" charset="-122"/>
                <a:sym typeface="+mn-ea"/>
              </a:rPr>
              <a:t>解析：从题目和内容看，本诗是一首送别诗。送别诗一般表达离别之情、对朋友的不舍、美好祝福、前途的担忧等情感；再结合内容便可知本诗表达作者对朋友离别的不舍之情。</a:t>
            </a:r>
            <a:endParaRPr lang="zh-CN" altLang="en-US" sz="2400" b="1">
              <a:solidFill>
                <a:srgbClr val="FF0000"/>
              </a:solidFill>
              <a:latin typeface="仿宋" panose="02010609060101010101" charset="-122"/>
              <a:ea typeface="仿宋" panose="02010609060101010101" charset="-122"/>
              <a:cs typeface="仿宋" panose="02010609060101010101" charset="-122"/>
            </a:endParaRPr>
          </a:p>
          <a:p>
            <a:pPr marL="0" indent="0">
              <a:buNone/>
            </a:pPr>
            <a:r>
              <a:rPr lang="zh-CN" altLang="en-US" sz="2400">
                <a:solidFill>
                  <a:srgbClr val="FF0000"/>
                </a:solidFill>
                <a:latin typeface="仿宋" panose="02010609060101010101" charset="-122"/>
                <a:ea typeface="仿宋" panose="02010609060101010101" charset="-122"/>
                <a:cs typeface="仿宋" panose="02010609060101010101" charset="-122"/>
                <a:sym typeface="+mn-ea"/>
              </a:rPr>
              <a:t>     </a:t>
            </a:r>
            <a:r>
              <a:rPr lang="en-US" altLang="zh-CN" sz="2400">
                <a:solidFill>
                  <a:srgbClr val="FF0000"/>
                </a:solidFill>
                <a:latin typeface="仿宋" panose="02010609060101010101" charset="-122"/>
                <a:ea typeface="仿宋" panose="02010609060101010101" charset="-122"/>
                <a:cs typeface="仿宋" panose="02010609060101010101" charset="-122"/>
                <a:sym typeface="+mn-ea"/>
              </a:rPr>
              <a:t>       </a:t>
            </a:r>
            <a:r>
              <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方法四：从诗歌的题材分析 </a:t>
            </a:r>
            <a:endPar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endParaRPr>
          </a:p>
          <a:p>
            <a:pPr>
              <a:buNone/>
            </a:pPr>
            <a:endParaRPr lang="zh-CN" altLang="en-US" sz="2400" b="1">
              <a:solidFill>
                <a:srgbClr val="3333FF"/>
              </a:solidFill>
              <a:latin typeface="宋体" panose="02010600030101010101" pitchFamily="2" charset="-122"/>
              <a:ea typeface="宋体" panose="02010600030101010101" pitchFamily="2" charset="-122"/>
              <a:cs typeface="宋体" panose="02010600030101010101" pitchFamily="2" charset="-122"/>
            </a:endParaRPr>
          </a:p>
          <a:p>
            <a:pPr>
              <a:buNone/>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229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29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29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29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29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292">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29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p:cNvPicPr>
            <a:picLocks noChangeAspect="1"/>
          </p:cNvPicPr>
          <p:nvPr/>
        </p:nvPicPr>
        <p:blipFill>
          <a:blip r:embed="rId2"/>
          <a:stretch>
            <a:fillRect/>
          </a:stretch>
        </p:blipFill>
        <p:spPr>
          <a:xfrm>
            <a:off x="-180975" y="0"/>
            <a:ext cx="9645650" cy="7229475"/>
          </a:xfrm>
          <a:prstGeom prst="rect">
            <a:avLst/>
          </a:prstGeom>
          <a:noFill/>
          <a:ln w="9525">
            <a:noFill/>
          </a:ln>
        </p:spPr>
      </p:pic>
      <p:pic>
        <p:nvPicPr>
          <p:cNvPr id="14339" name="Picture 12" descr="2">
            <a:hlinkClick action="ppaction://noaction"/>
          </p:cNvPr>
          <p:cNvPicPr>
            <a:picLocks noChangeAspect="1"/>
          </p:cNvPicPr>
          <p:nvPr/>
        </p:nvPicPr>
        <p:blipFill>
          <a:blip r:embed="rId3"/>
          <a:stretch>
            <a:fillRect/>
          </a:stretch>
        </p:blipFill>
        <p:spPr>
          <a:xfrm>
            <a:off x="8496300" y="6248400"/>
            <a:ext cx="647700" cy="609600"/>
          </a:xfrm>
          <a:prstGeom prst="rect">
            <a:avLst/>
          </a:prstGeom>
          <a:noFill/>
          <a:ln w="9525">
            <a:noFill/>
          </a:ln>
        </p:spPr>
      </p:pic>
      <p:pic>
        <p:nvPicPr>
          <p:cNvPr id="14340" name="图片 2"/>
          <p:cNvPicPr>
            <a:picLocks noChangeAspect="1"/>
          </p:cNvPicPr>
          <p:nvPr/>
        </p:nvPicPr>
        <p:blipFill>
          <a:blip r:embed="rId4"/>
          <a:stretch>
            <a:fillRect/>
          </a:stretch>
        </p:blipFill>
        <p:spPr>
          <a:xfrm>
            <a:off x="323215" y="1207770"/>
            <a:ext cx="2465070" cy="662940"/>
          </a:xfrm>
          <a:prstGeom prst="rect">
            <a:avLst/>
          </a:prstGeom>
          <a:noFill/>
          <a:ln w="9525">
            <a:noFill/>
          </a:ln>
        </p:spPr>
      </p:pic>
      <p:sp>
        <p:nvSpPr>
          <p:cNvPr id="4" name="矩形 3"/>
          <p:cNvSpPr/>
          <p:nvPr/>
        </p:nvSpPr>
        <p:spPr>
          <a:xfrm>
            <a:off x="450215" y="1628775"/>
            <a:ext cx="8298815" cy="405384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2800" b="1">
                <a:solidFill>
                  <a:srgbClr val="990033"/>
                </a:solidFill>
                <a:latin typeface="Arial" panose="020b0604020202020204" pitchFamily="34" charset="0"/>
                <a:ea typeface="黑体" panose="02010609060101010101" pitchFamily="2" charset="-122"/>
              </a:rPr>
              <a:t>  </a:t>
            </a:r>
            <a:r>
              <a:rPr lang="zh-CN" altLang="en-US" sz="2800" b="1">
                <a:solidFill>
                  <a:srgbClr val="990033"/>
                </a:solidFill>
                <a:latin typeface="Arial" panose="020b0604020202020204" pitchFamily="34" charset="0"/>
                <a:ea typeface="黑体" panose="02010609060101010101" pitchFamily="2" charset="-122"/>
              </a:rPr>
              <a:t>诗歌常见题材</a:t>
            </a:r>
            <a:endParaRPr lang="zh-CN" altLang="en-US" sz="2800" b="1">
              <a:solidFill>
                <a:srgbClr val="990033"/>
              </a:solidFill>
              <a:latin typeface="Arial" panose="020b0604020202020204" pitchFamily="34" charset="0"/>
              <a:ea typeface="黑体" panose="02010609060101010101" pitchFamily="2" charset="-122"/>
            </a:endParaRPr>
          </a:p>
          <a:p>
            <a:pPr marL="0" marR="0" indent="0" defTabSz="914400">
              <a:lnSpc>
                <a:spcPts val="3060"/>
              </a:lnSpc>
              <a:spcBef>
                <a:spcPct val="0"/>
              </a:spcBef>
              <a:buClrTx/>
              <a:buSzTx/>
              <a:buNone/>
              <a:defRPr/>
            </a:pPr>
            <a:r>
              <a:rPr lang="en-US" altLang="zh-CN" sz="2800" b="1">
                <a:solidFill>
                  <a:srgbClr val="FF0000"/>
                </a:solidFill>
                <a:latin typeface="Arial" panose="020b0604020202020204" pitchFamily="34" charset="0"/>
                <a:ea typeface="黑体" panose="02010609060101010101" pitchFamily="2" charset="-122"/>
              </a:rPr>
              <a:t>    </a:t>
            </a:r>
            <a:r>
              <a:rPr lang="en-US" altLang="zh-CN" sz="2000" b="1">
                <a:solidFill>
                  <a:srgbClr val="3333FF"/>
                </a:solidFill>
                <a:latin typeface="Arial" panose="020b0604020202020204" pitchFamily="34" charset="0"/>
                <a:ea typeface="黑体" panose="02010609060101010101" pitchFamily="2" charset="-122"/>
              </a:rPr>
              <a:t>1.</a:t>
            </a:r>
            <a:r>
              <a:rPr lang="zh-CN" altLang="en-US" sz="2000" b="1">
                <a:solidFill>
                  <a:srgbClr val="990033"/>
                </a:solidFill>
                <a:latin typeface="Arial" panose="020b0604020202020204" pitchFamily="34" charset="0"/>
                <a:ea typeface="黑体" panose="02010609060101010101" pitchFamily="2" charset="-122"/>
              </a:rPr>
              <a:t>送别怀远诗：</a:t>
            </a:r>
            <a:r>
              <a:rPr lang="zh-CN" altLang="en-US" sz="2000" b="1">
                <a:solidFill>
                  <a:srgbClr val="3333FF"/>
                </a:solidFill>
                <a:latin typeface="Arial" panose="020b0604020202020204" pitchFamily="34" charset="0"/>
                <a:ea typeface="黑体" panose="02010609060101010101" pitchFamily="2" charset="-122"/>
              </a:rPr>
              <a:t>一般表达依依惜别的深情，或表达对友人的思念、祝福等感情。有的诗抒情主人公是家中的妻子，则往往表达对远行人的思念。送别诗的常见意象有：杨柳、日暮、月、长亭、南浦、酒、秋等。所用手法有寓情于景、烘托、以乐景衬哀情、想象（虚写）、比喻等。</a:t>
            </a:r>
            <a:endParaRPr lang="zh-CN" altLang="en-US" sz="2000" b="1">
              <a:solidFill>
                <a:srgbClr val="3333FF"/>
              </a:solidFill>
              <a:latin typeface="Arial" panose="020b0604020202020204" pitchFamily="34" charset="0"/>
              <a:ea typeface="黑体" panose="02010609060101010101" pitchFamily="2" charset="-122"/>
            </a:endParaRPr>
          </a:p>
          <a:p>
            <a:pPr marL="0" marR="0" indent="0" defTabSz="914400">
              <a:lnSpc>
                <a:spcPts val="3060"/>
              </a:lnSpc>
              <a:spcBef>
                <a:spcPct val="0"/>
              </a:spcBef>
              <a:buClrTx/>
              <a:buSzTx/>
              <a:buNone/>
              <a:defRPr/>
            </a:pPr>
            <a:r>
              <a:rPr lang="en-US" altLang="zh-CN" sz="2000" b="1">
                <a:solidFill>
                  <a:srgbClr val="3333FF"/>
                </a:solidFill>
                <a:latin typeface="Arial" panose="020b0604020202020204" pitchFamily="34" charset="0"/>
                <a:ea typeface="黑体" panose="02010609060101010101" pitchFamily="2" charset="-122"/>
              </a:rPr>
              <a:t>    2.</a:t>
            </a:r>
            <a:r>
              <a:rPr lang="en-US" altLang="zh-CN" sz="2000" b="1">
                <a:solidFill>
                  <a:srgbClr val="800000"/>
                </a:solidFill>
                <a:latin typeface="Arial" panose="020b0604020202020204" pitchFamily="34" charset="0"/>
                <a:ea typeface="黑体" panose="02010609060101010101" pitchFamily="2" charset="-122"/>
              </a:rPr>
              <a:t>怀古咏史</a:t>
            </a:r>
            <a:r>
              <a:rPr lang="zh-CN" altLang="en-US" sz="2000" b="1">
                <a:solidFill>
                  <a:srgbClr val="800000"/>
                </a:solidFill>
                <a:latin typeface="Arial" panose="020b0604020202020204" pitchFamily="34" charset="0"/>
                <a:ea typeface="黑体" panose="02010609060101010101" pitchFamily="2" charset="-122"/>
              </a:rPr>
              <a:t>诗：</a:t>
            </a:r>
            <a:r>
              <a:rPr lang="zh-CN" altLang="en-US" sz="2000" b="1">
                <a:solidFill>
                  <a:srgbClr val="3333FF"/>
                </a:solidFill>
                <a:latin typeface="Arial" panose="020b0604020202020204" pitchFamily="34" charset="0"/>
                <a:ea typeface="黑体" panose="02010609060101010101" pitchFamily="2" charset="-122"/>
              </a:rPr>
              <a:t>一般写作者到某一处含有古迹的地方，触景而引发了对古人古事的感怀。这类诗多用典故。大体分为两种，有的借古抒怀，有的借古讽今。表达昔盛今衰、物是人非的感慨，或表达壮志难酬、怀才不遇的悲愤，或抒写建功立业、青史留名的抱负。而“讽今”往往是表达对世事的看法，对统治者的讽刺或警告。</a:t>
            </a:r>
            <a:endParaRPr lang="zh-CN" altLang="en-US" sz="2000" b="1">
              <a:solidFill>
                <a:srgbClr val="3333FF"/>
              </a:solidFill>
              <a:latin typeface="Arial" panose="020b0604020202020204" pitchFamily="34" charset="0"/>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p:cNvPicPr>
            <a:picLocks noChangeAspect="1"/>
          </p:cNvPicPr>
          <p:nvPr/>
        </p:nvPicPr>
        <p:blipFill>
          <a:blip r:embed="rId2"/>
          <a:stretch>
            <a:fillRect/>
          </a:stretch>
        </p:blipFill>
        <p:spPr>
          <a:xfrm>
            <a:off x="-180975" y="0"/>
            <a:ext cx="9645650" cy="7229475"/>
          </a:xfrm>
          <a:prstGeom prst="rect">
            <a:avLst/>
          </a:prstGeom>
          <a:noFill/>
          <a:ln w="9525">
            <a:noFill/>
          </a:ln>
        </p:spPr>
      </p:pic>
      <p:pic>
        <p:nvPicPr>
          <p:cNvPr id="14339" name="Picture 12" descr="2">
            <a:hlinkClick action="ppaction://noaction"/>
          </p:cNvPr>
          <p:cNvPicPr>
            <a:picLocks noChangeAspect="1"/>
          </p:cNvPicPr>
          <p:nvPr/>
        </p:nvPicPr>
        <p:blipFill>
          <a:blip r:embed="rId3"/>
          <a:stretch>
            <a:fillRect/>
          </a:stretch>
        </p:blipFill>
        <p:spPr>
          <a:xfrm>
            <a:off x="8496300" y="6248400"/>
            <a:ext cx="647700" cy="609600"/>
          </a:xfrm>
          <a:prstGeom prst="rect">
            <a:avLst/>
          </a:prstGeom>
          <a:noFill/>
          <a:ln w="9525">
            <a:noFill/>
          </a:ln>
        </p:spPr>
      </p:pic>
      <p:pic>
        <p:nvPicPr>
          <p:cNvPr id="14340" name="图片 2"/>
          <p:cNvPicPr>
            <a:picLocks noChangeAspect="1"/>
          </p:cNvPicPr>
          <p:nvPr/>
        </p:nvPicPr>
        <p:blipFill>
          <a:blip r:embed="rId4"/>
          <a:stretch>
            <a:fillRect/>
          </a:stretch>
        </p:blipFill>
        <p:spPr>
          <a:xfrm>
            <a:off x="323215" y="1052830"/>
            <a:ext cx="2465070" cy="662940"/>
          </a:xfrm>
          <a:prstGeom prst="rect">
            <a:avLst/>
          </a:prstGeom>
          <a:noFill/>
          <a:ln w="9525">
            <a:noFill/>
          </a:ln>
        </p:spPr>
      </p:pic>
      <p:sp>
        <p:nvSpPr>
          <p:cNvPr id="4" name="矩形 3"/>
          <p:cNvSpPr/>
          <p:nvPr/>
        </p:nvSpPr>
        <p:spPr>
          <a:xfrm>
            <a:off x="573088" y="1556385"/>
            <a:ext cx="8137525" cy="37846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ts val="3200"/>
              </a:lnSpc>
              <a:spcBef>
                <a:spcPct val="0"/>
              </a:spcBef>
              <a:buFontTx/>
              <a:buNone/>
            </a:pPr>
            <a:r>
              <a:rPr lang="en-US" altLang="zh-CN" sz="2800" b="1">
                <a:solidFill>
                  <a:srgbClr val="990033"/>
                </a:solidFill>
                <a:latin typeface="Arial" panose="020b0604020202020204" pitchFamily="34" charset="0"/>
                <a:ea typeface="黑体" panose="02010609060101010101" pitchFamily="2" charset="-122"/>
              </a:rPr>
              <a:t>  </a:t>
            </a:r>
            <a:r>
              <a:rPr lang="en-US" altLang="zh-CN" sz="2800" b="1">
                <a:solidFill>
                  <a:srgbClr val="FF0000"/>
                </a:solidFill>
                <a:latin typeface="Arial" panose="020b0604020202020204" pitchFamily="34" charset="0"/>
                <a:ea typeface="黑体" panose="02010609060101010101" pitchFamily="2" charset="-122"/>
              </a:rPr>
              <a:t>    </a:t>
            </a:r>
            <a:r>
              <a:rPr lang="en-US" altLang="zh-CN" sz="2400" b="1">
                <a:solidFill>
                  <a:srgbClr val="3333FF"/>
                </a:solidFill>
                <a:latin typeface="Arial" panose="020b0604020202020204" pitchFamily="34" charset="0"/>
                <a:ea typeface="黑体" panose="02010609060101010101" pitchFamily="2" charset="-122"/>
              </a:rPr>
              <a:t>3.</a:t>
            </a:r>
            <a:r>
              <a:rPr lang="zh-CN" altLang="en-US" sz="2000" b="1">
                <a:solidFill>
                  <a:srgbClr val="990033"/>
                </a:solidFill>
                <a:latin typeface="Arial" panose="020b0604020202020204" pitchFamily="34" charset="0"/>
                <a:ea typeface="黑体" panose="02010609060101010101" pitchFamily="2" charset="-122"/>
              </a:rPr>
              <a:t>边塞诗</a:t>
            </a:r>
            <a:r>
              <a:rPr lang="zh-CN" altLang="en-US" sz="2000" b="1">
                <a:solidFill>
                  <a:srgbClr val="3333FF"/>
                </a:solidFill>
                <a:latin typeface="Arial" panose="020b0604020202020204" pitchFamily="34" charset="0"/>
                <a:ea typeface="黑体" panose="02010609060101010101" pitchFamily="2" charset="-122"/>
              </a:rPr>
              <a:t>：描写边塞风光或守边将士的生活，可以抒发渴望建功立业、报效国家的豪情；可以状写戍边将士的乡愁；可以表现塞外戍边生活的单调艰辛；可以宣泄对黩武开边的不满；可以惊叹奇异风光和民风民俗。著名的边塞诗人有：王昌龄、王翰、王之涣、岑参、高适、李益等。</a:t>
            </a:r>
            <a:endParaRPr lang="zh-CN" altLang="en-US" sz="2000" b="1">
              <a:solidFill>
                <a:srgbClr val="3333FF"/>
              </a:solidFill>
              <a:latin typeface="Arial" panose="020b0604020202020204" pitchFamily="34" charset="0"/>
              <a:ea typeface="黑体" panose="02010609060101010101" pitchFamily="2" charset="-122"/>
            </a:endParaRPr>
          </a:p>
          <a:p>
            <a:pPr marL="0" lvl="0" indent="0" eaLnBrk="1" hangingPunct="1">
              <a:lnSpc>
                <a:spcPts val="3200"/>
              </a:lnSpc>
              <a:spcBef>
                <a:spcPct val="0"/>
              </a:spcBef>
              <a:buFontTx/>
              <a:buNone/>
            </a:pPr>
            <a:r>
              <a:rPr lang="en-US" altLang="zh-CN" sz="2000" b="1">
                <a:solidFill>
                  <a:srgbClr val="3333FF"/>
                </a:solidFill>
                <a:latin typeface="Arial" panose="020b0604020202020204" pitchFamily="34" charset="0"/>
                <a:ea typeface="黑体" panose="02010609060101010101" pitchFamily="2" charset="-122"/>
              </a:rPr>
              <a:t>       4.</a:t>
            </a:r>
            <a:r>
              <a:rPr lang="zh-CN" altLang="en-US" sz="2000" b="1">
                <a:solidFill>
                  <a:srgbClr val="800000"/>
                </a:solidFill>
                <a:latin typeface="Arial" panose="020b0604020202020204" pitchFamily="34" charset="0"/>
                <a:ea typeface="黑体" panose="02010609060101010101" pitchFamily="2" charset="-122"/>
              </a:rPr>
              <a:t>山水田园诗：</a:t>
            </a:r>
            <a:r>
              <a:rPr lang="zh-CN" altLang="en-US" sz="2000" b="1">
                <a:solidFill>
                  <a:srgbClr val="3333FF"/>
                </a:solidFill>
                <a:latin typeface="Arial" panose="020b0604020202020204" pitchFamily="34" charset="0"/>
                <a:ea typeface="黑体" panose="02010609060101010101" pitchFamily="2" charset="-122"/>
              </a:rPr>
              <a:t>田园诗一般描写农村田园风光和田园生活，抒发自己对官场世俗的疲倦和厌恶，表达对宁静闲适的田园生活的向往或热爱，含有较强的隐逸思想，代表诗人是陶渊明。与田园诗相类似的是“山水诗”，描写山水风光，表达对自然山水的热爱，或阐发人生哲理。</a:t>
            </a:r>
            <a:endParaRPr lang="zh-CN" altLang="en-US" sz="2000" b="1">
              <a:solidFill>
                <a:srgbClr val="3333FF"/>
              </a:solidFill>
              <a:latin typeface="Arial" panose="020b0604020202020204" pitchFamily="34" charset="0"/>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p:cNvPicPr>
            <a:picLocks noChangeAspect="1"/>
          </p:cNvPicPr>
          <p:nvPr/>
        </p:nvPicPr>
        <p:blipFill>
          <a:blip r:embed="rId2"/>
          <a:stretch>
            <a:fillRect/>
          </a:stretch>
        </p:blipFill>
        <p:spPr>
          <a:xfrm>
            <a:off x="-180975" y="0"/>
            <a:ext cx="9645650" cy="7229475"/>
          </a:xfrm>
          <a:prstGeom prst="rect">
            <a:avLst/>
          </a:prstGeom>
          <a:noFill/>
          <a:ln w="9525">
            <a:noFill/>
          </a:ln>
        </p:spPr>
      </p:pic>
      <p:pic>
        <p:nvPicPr>
          <p:cNvPr id="14339" name="Picture 12" descr="2">
            <a:hlinkClick action="ppaction://noaction"/>
          </p:cNvPr>
          <p:cNvPicPr>
            <a:picLocks noChangeAspect="1"/>
          </p:cNvPicPr>
          <p:nvPr/>
        </p:nvPicPr>
        <p:blipFill>
          <a:blip r:embed="rId3"/>
          <a:stretch>
            <a:fillRect/>
          </a:stretch>
        </p:blipFill>
        <p:spPr>
          <a:xfrm>
            <a:off x="8496300" y="6248400"/>
            <a:ext cx="647700" cy="609600"/>
          </a:xfrm>
          <a:prstGeom prst="rect">
            <a:avLst/>
          </a:prstGeom>
          <a:noFill/>
          <a:ln w="9525">
            <a:noFill/>
          </a:ln>
        </p:spPr>
      </p:pic>
      <p:pic>
        <p:nvPicPr>
          <p:cNvPr id="14340" name="图片 2"/>
          <p:cNvPicPr>
            <a:picLocks noChangeAspect="1"/>
          </p:cNvPicPr>
          <p:nvPr/>
        </p:nvPicPr>
        <p:blipFill>
          <a:blip r:embed="rId4"/>
          <a:stretch>
            <a:fillRect/>
          </a:stretch>
        </p:blipFill>
        <p:spPr>
          <a:xfrm>
            <a:off x="323215" y="1052830"/>
            <a:ext cx="2465070" cy="662940"/>
          </a:xfrm>
          <a:prstGeom prst="rect">
            <a:avLst/>
          </a:prstGeom>
          <a:noFill/>
          <a:ln w="9525">
            <a:noFill/>
          </a:ln>
        </p:spPr>
      </p:pic>
      <p:sp>
        <p:nvSpPr>
          <p:cNvPr id="4" name="矩形 3"/>
          <p:cNvSpPr/>
          <p:nvPr/>
        </p:nvSpPr>
        <p:spPr>
          <a:xfrm>
            <a:off x="573088" y="1556385"/>
            <a:ext cx="8137525" cy="239966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ts val="3000"/>
              </a:lnSpc>
              <a:spcBef>
                <a:spcPct val="0"/>
              </a:spcBef>
              <a:buFontTx/>
              <a:buNone/>
            </a:pPr>
            <a:r>
              <a:rPr lang="en-US" altLang="zh-CN" sz="2800" b="1">
                <a:solidFill>
                  <a:srgbClr val="990033"/>
                </a:solidFill>
                <a:latin typeface="Arial" panose="020b0604020202020204" pitchFamily="34" charset="0"/>
                <a:ea typeface="黑体" panose="02010609060101010101" pitchFamily="2" charset="-122"/>
              </a:rPr>
              <a:t>  </a:t>
            </a:r>
            <a:r>
              <a:rPr lang="en-US" altLang="zh-CN" sz="2800" b="1">
                <a:solidFill>
                  <a:srgbClr val="FF0000"/>
                </a:solidFill>
                <a:latin typeface="Arial" panose="020b0604020202020204" pitchFamily="34" charset="0"/>
                <a:ea typeface="黑体" panose="02010609060101010101" pitchFamily="2" charset="-122"/>
              </a:rPr>
              <a:t>    </a:t>
            </a:r>
            <a:r>
              <a:rPr lang="zh-CN" altLang="en-US" sz="2000" b="1">
                <a:solidFill>
                  <a:srgbClr val="3333FF"/>
                </a:solidFill>
                <a:latin typeface="Arial" panose="020b0604020202020204" pitchFamily="34" charset="0"/>
                <a:ea typeface="黑体" panose="02010609060101010101" pitchFamily="2" charset="-122"/>
              </a:rPr>
              <a:t>5.</a:t>
            </a:r>
            <a:r>
              <a:rPr lang="zh-CN" altLang="en-US" sz="2000" b="1">
                <a:solidFill>
                  <a:srgbClr val="990033"/>
                </a:solidFill>
                <a:latin typeface="Arial" panose="020b0604020202020204" pitchFamily="34" charset="0"/>
                <a:ea typeface="黑体" panose="02010609060101010101" pitchFamily="2" charset="-122"/>
              </a:rPr>
              <a:t>咏物诗：</a:t>
            </a:r>
            <a:r>
              <a:rPr lang="en-US" altLang="zh-CN" sz="2000" b="1">
                <a:solidFill>
                  <a:srgbClr val="3333FF"/>
                </a:solidFill>
                <a:latin typeface="Arial" panose="020b0604020202020204" pitchFamily="34" charset="0"/>
                <a:ea typeface="黑体" panose="02010609060101010101" pitchFamily="2" charset="-122"/>
              </a:rPr>
              <a:t>咏物诗大都是“托物言志”（借物抒情）的，这里的“志”，既可以理解为“思想感情”，也可以理解为“志趣、情趣”，甚至还可以理解为某种“哲理”“理趣”。</a:t>
            </a:r>
            <a:r>
              <a:rPr lang="zh-CN" altLang="en-US" sz="2000" b="1">
                <a:solidFill>
                  <a:srgbClr val="3333FF"/>
                </a:solidFill>
                <a:latin typeface="Arial" panose="020b0604020202020204" pitchFamily="34" charset="0"/>
                <a:ea typeface="黑体" panose="02010609060101010101" pitchFamily="2" charset="-122"/>
              </a:rPr>
              <a:t>如</a:t>
            </a:r>
            <a:r>
              <a:rPr lang="en-US" altLang="zh-CN" sz="2000" b="1">
                <a:solidFill>
                  <a:srgbClr val="3333FF"/>
                </a:solidFill>
                <a:latin typeface="Arial" panose="020b0604020202020204" pitchFamily="34" charset="0"/>
                <a:ea typeface="黑体" panose="02010609060101010101" pitchFamily="2" charset="-122"/>
              </a:rPr>
              <a:t>虞世南《蝉》：“垂緌饮清露，流响出疏桐。居高声自远，非是藉秋风。”作者以蝉自况，写蝉清华俊朗、居高声远，揭示了立身高洁的人，并不需要权贵的帮助，自能声名远播的道理，表达出诗人对自身内在品格的充分肯定和高度自信。</a:t>
            </a:r>
            <a:endParaRPr lang="en-US" altLang="zh-CN" sz="2000" b="1">
              <a:solidFill>
                <a:srgbClr val="3333FF"/>
              </a:solidFill>
              <a:latin typeface="Arial" panose="020b0604020202020204" pitchFamily="34" charset="0"/>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290" name="Picture 2" descr="http://www.xxjxsj.cn/article/UploadPic/2010-6/20106818133061686.jpg"/>
          <p:cNvPicPr>
            <a:picLocks noChangeAspect="1"/>
          </p:cNvPicPr>
          <p:nvPr/>
        </p:nvPicPr>
        <p:blipFill>
          <a:blip r:embed="rId3"/>
          <a:stretch>
            <a:fillRect/>
          </a:stretch>
        </p:blipFill>
        <p:spPr>
          <a:xfrm>
            <a:off x="0" y="0"/>
            <a:ext cx="9644063" cy="7232650"/>
          </a:xfrm>
          <a:prstGeom prst="rect">
            <a:avLst/>
          </a:prstGeom>
          <a:noFill/>
          <a:ln w="9525">
            <a:noFill/>
          </a:ln>
        </p:spPr>
      </p:pic>
      <p:sp>
        <p:nvSpPr>
          <p:cNvPr id="12291" name="标题 1"/>
          <p:cNvSpPr>
            <a:spLocks noGrp="1"/>
          </p:cNvSpPr>
          <p:nvPr>
            <p:ph type="title"/>
          </p:nvPr>
        </p:nvSpPr>
        <p:spPr>
          <a:xfrm>
            <a:off x="660400" y="-100012"/>
            <a:ext cx="8229600" cy="1143000"/>
          </a:xfrm>
        </p:spPr>
        <p:txBody>
          <a:bodyPr vert="horz" wrap="square" lIns="91440" tIns="45720" rIns="91440" bIns="45720" anchor="ctr" anchorCtr="0"/>
          <a:lstStyle/>
          <a:p>
            <a:pPr algn="l" eaLnBrk="1" hangingPunct="1"/>
            <a:r>
              <a:rPr lang="zh-CN" altLang="en-US" sz="3600" b="1">
                <a:solidFill>
                  <a:srgbClr val="FF0000"/>
                </a:solidFill>
                <a:latin typeface="黑体" panose="02010609060101010101" pitchFamily="2" charset="-122"/>
                <a:ea typeface="黑体" panose="02010609060101010101" pitchFamily="2" charset="-122"/>
              </a:rPr>
              <a:t>题型分析</a:t>
            </a:r>
            <a:endParaRPr lang="zh-CN" altLang="en-US" sz="3600" b="1">
              <a:solidFill>
                <a:srgbClr val="FF0000"/>
              </a:solidFill>
              <a:latin typeface="黑体" panose="02010609060101010101" pitchFamily="2" charset="-122"/>
              <a:ea typeface="黑体" panose="02010609060101010101" pitchFamily="2" charset="-122"/>
            </a:endParaRPr>
          </a:p>
        </p:txBody>
      </p:sp>
      <p:sp>
        <p:nvSpPr>
          <p:cNvPr id="12292" name="Rectangle 5"/>
          <p:cNvSpPr>
            <a:spLocks noGrp="1"/>
          </p:cNvSpPr>
          <p:nvPr>
            <p:ph idx="1"/>
          </p:nvPr>
        </p:nvSpPr>
        <p:spPr>
          <a:xfrm>
            <a:off x="660400" y="1125220"/>
            <a:ext cx="8229600" cy="4918075"/>
          </a:xfrm>
        </p:spPr>
        <p:txBody>
          <a:bodyPr vert="horz" wrap="square" lIns="91440" tIns="45720" rIns="91440" bIns="45720" anchor="t" anchorCtr="0"/>
          <a:lstStyle/>
          <a:p>
            <a:pPr marL="0" indent="0" algn="l" defTabSz="914400">
              <a:buClrTx/>
              <a:buSzTx/>
              <a:buFontTx/>
              <a:buNone/>
            </a:pPr>
            <a:r>
              <a:rPr lang="zh-CN" sz="2400" b="1">
                <a:solidFill>
                  <a:srgbClr val="006600"/>
                </a:solidFill>
                <a:latin typeface="宋体" panose="02010600030101010101" pitchFamily="2" charset="-122"/>
                <a:ea typeface="宋体" panose="02010600030101010101" pitchFamily="2" charset="-122"/>
                <a:sym typeface="+mn-ea"/>
              </a:rPr>
              <a:t>例题四：</a:t>
            </a:r>
            <a:r>
              <a:rPr lang="zh-CN" sz="2400">
                <a:solidFill>
                  <a:srgbClr val="006600"/>
                </a:solidFill>
                <a:latin typeface="宋体" panose="02010600030101010101" pitchFamily="2" charset="-122"/>
                <a:ea typeface="宋体" panose="02010600030101010101" pitchFamily="2" charset="-122"/>
                <a:sym typeface="+mn-ea"/>
              </a:rPr>
              <a:t> </a:t>
            </a:r>
            <a:r>
              <a:rPr lang="zh-CN" sz="2400">
                <a:latin typeface="宋体" panose="02010600030101010101" pitchFamily="2" charset="-122"/>
                <a:ea typeface="宋体" panose="02010600030101010101" pitchFamily="2" charset="-122"/>
                <a:sym typeface="+mn-ea"/>
              </a:rPr>
              <a:t>                </a:t>
            </a:r>
            <a:r>
              <a:rPr sz="2400">
                <a:latin typeface="宋体" panose="02010600030101010101" pitchFamily="2" charset="-122"/>
                <a:ea typeface="宋体" panose="02010600030101010101" pitchFamily="2" charset="-122"/>
                <a:sym typeface="+mn-ea"/>
              </a:rPr>
              <a:t> </a:t>
            </a:r>
            <a:endParaRPr sz="2400">
              <a:latin typeface="宋体" panose="02010600030101010101" pitchFamily="2" charset="-122"/>
              <a:ea typeface="宋体" panose="02010600030101010101" pitchFamily="2" charset="-122"/>
              <a:sym typeface="+mn-ea"/>
            </a:endParaRPr>
          </a:p>
          <a:p>
            <a:pPr marL="0" lvl="0" indent="0" eaLnBrk="1" hangingPunct="1">
              <a:spcBef>
                <a:spcPct val="0"/>
              </a:spcBef>
              <a:buFontTx/>
              <a:buNone/>
            </a:pPr>
            <a:r>
              <a:rPr sz="2400">
                <a:latin typeface="宋体" panose="02010600030101010101" pitchFamily="2" charset="-122"/>
                <a:ea typeface="宋体" panose="02010600030101010101" pitchFamily="2" charset="-122"/>
                <a:sym typeface="+mn-ea"/>
              </a:rPr>
              <a:t> </a:t>
            </a:r>
            <a:r>
              <a:rPr lang="en-US" sz="2400">
                <a:latin typeface="宋体" panose="02010600030101010101" pitchFamily="2" charset="-122"/>
                <a:ea typeface="宋体" panose="02010600030101010101" pitchFamily="2" charset="-122"/>
                <a:sym typeface="+mn-ea"/>
              </a:rPr>
              <a:t>         </a:t>
            </a:r>
            <a:r>
              <a:rPr lang="en-US" sz="24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solidFill>
                  <a:srgbClr val="FF0000"/>
                </a:solidFill>
                <a:latin typeface="仿宋" panose="02010609060101010101" charset="-122"/>
                <a:ea typeface="仿宋" panose="02010609060101010101" charset="-122"/>
                <a:cs typeface="仿宋" panose="02010609060101010101" charset="-122"/>
                <a:sym typeface="+mn-ea"/>
              </a:rPr>
              <a:t>  </a:t>
            </a:r>
            <a:r>
              <a:rPr lang="en-US" altLang="zh-CN" sz="24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       出塞曲  </a:t>
            </a:r>
            <a:r>
              <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张琰</a:t>
            </a:r>
            <a:endPar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marL="0" lvl="0" indent="0" eaLnBrk="1" hangingPunct="1">
              <a:spcBef>
                <a:spcPct val="0"/>
              </a:spcBef>
              <a:buFontTx/>
              <a:buNone/>
            </a:pPr>
            <a:r>
              <a:rPr lang="en-US" altLang="zh-CN" sz="24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 腰间插雄剑，中夜②龙虎吼。 平明登前途，万里□□□。</a:t>
            </a:r>
            <a:endParaRPr lang="en-US" altLang="zh-CN" sz="24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marL="0" lvl="0" indent="0" eaLnBrk="1" hangingPunct="1">
              <a:spcBef>
                <a:spcPct val="0"/>
              </a:spcBef>
              <a:buFontTx/>
              <a:buNone/>
            </a:pPr>
            <a:r>
              <a:rPr lang="en-US" altLang="zh-CN" sz="24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 男儿当野死，岂为印如斗③。忠诚表壮节， 灿烂千古后。</a:t>
            </a:r>
            <a:endParaRPr lang="en-US" altLang="zh-CN" sz="24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marL="0" lvl="0" indent="0" eaLnBrk="1" hangingPunct="1">
              <a:spcBef>
                <a:spcPct val="0"/>
              </a:spcBef>
              <a:buFontTx/>
              <a:buNone/>
            </a:pP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【注】①张琰，南宋广陵人。②中夜：半夜。③印如斗：斗大的印章，喻高官厚禄。</a:t>
            </a:r>
            <a:endParaRPr lang="en-US" altLang="zh-CN" sz="20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lvl="0" indent="0" eaLnBrk="1" hangingPunct="1">
              <a:spcBef>
                <a:spcPct val="0"/>
              </a:spcBef>
              <a:buFontTx/>
              <a:buNone/>
            </a:pPr>
            <a:r>
              <a:rPr lang="en-US" altLang="zh-CN" sz="2400" b="1">
                <a:solidFill>
                  <a:srgbClr val="3333FF"/>
                </a:solidFill>
                <a:latin typeface="Arial" panose="020b0604020202020204" pitchFamily="34" charset="0"/>
                <a:sym typeface="+mn-ea"/>
              </a:rPr>
              <a:t>6. (2)全诗表现了诗人怎样的生命价值观？</a:t>
            </a:r>
            <a:endParaRPr lang="en-US" altLang="zh-CN" sz="2400" b="1">
              <a:solidFill>
                <a:srgbClr val="3333FF"/>
              </a:solidFill>
              <a:latin typeface="Arial" panose="020b0604020202020204" pitchFamily="34" charset="0"/>
            </a:endParaRPr>
          </a:p>
          <a:p>
            <a:pPr marL="0" indent="0" algn="l" defTabSz="914400">
              <a:buClrTx/>
              <a:buSzTx/>
              <a:buFontTx/>
              <a:buNone/>
            </a:pPr>
            <a:r>
              <a:rPr lang="en-US" altLang="zh-CN" sz="2400">
                <a:solidFill>
                  <a:srgbClr val="FF0000"/>
                </a:solidFill>
                <a:latin typeface="仿宋" panose="02010609060101010101" charset="-122"/>
                <a:ea typeface="仿宋" panose="02010609060101010101" charset="-122"/>
                <a:cs typeface="仿宋" panose="02010609060101010101" charset="-122"/>
                <a:sym typeface="+mn-ea"/>
              </a:rPr>
              <a:t>   </a:t>
            </a:r>
            <a:r>
              <a:rPr lang="zh-CN" altLang="en-US" sz="2400" b="1">
                <a:solidFill>
                  <a:srgbClr val="FF0000"/>
                </a:solidFill>
                <a:latin typeface="仿宋" panose="02010609060101010101" charset="-122"/>
                <a:ea typeface="仿宋" panose="02010609060101010101" charset="-122"/>
                <a:cs typeface="仿宋" panose="02010609060101010101" charset="-122"/>
                <a:sym typeface="+mn-ea"/>
              </a:rPr>
              <a:t>解析：从诗句</a:t>
            </a:r>
            <a:r>
              <a:rPr lang="en-US" altLang="zh-CN" sz="2400" b="1">
                <a:solidFill>
                  <a:srgbClr val="FF0000"/>
                </a:solidFill>
                <a:latin typeface="仿宋" panose="02010609060101010101" charset="-122"/>
                <a:ea typeface="仿宋" panose="02010609060101010101" charset="-122"/>
                <a:cs typeface="仿宋" panose="02010609060101010101" charset="-122"/>
                <a:sym typeface="+mn-ea"/>
              </a:rPr>
              <a:t>“</a:t>
            </a:r>
            <a:r>
              <a:rPr lang="zh-CN" altLang="en-US" sz="2400" b="1">
                <a:solidFill>
                  <a:srgbClr val="FF0000"/>
                </a:solidFill>
                <a:latin typeface="仿宋" panose="02010609060101010101" charset="-122"/>
                <a:ea typeface="仿宋" panose="02010609060101010101" charset="-122"/>
                <a:cs typeface="仿宋" panose="02010609060101010101" charset="-122"/>
                <a:sym typeface="+mn-ea"/>
              </a:rPr>
              <a:t>男儿当野死</a:t>
            </a:r>
            <a:r>
              <a:rPr lang="en-US" altLang="zh-CN" sz="2400" b="1">
                <a:solidFill>
                  <a:srgbClr val="FF0000"/>
                </a:solidFill>
                <a:latin typeface="仿宋" panose="02010609060101010101" charset="-122"/>
                <a:ea typeface="仿宋" panose="02010609060101010101" charset="-122"/>
                <a:cs typeface="仿宋" panose="02010609060101010101" charset="-122"/>
                <a:sym typeface="+mn-ea"/>
              </a:rPr>
              <a:t>”</a:t>
            </a:r>
            <a:r>
              <a:rPr lang="zh-CN" altLang="en-US" sz="2400" b="1">
                <a:solidFill>
                  <a:srgbClr val="FF0000"/>
                </a:solidFill>
                <a:latin typeface="仿宋" panose="02010609060101010101" charset="-122"/>
                <a:ea typeface="仿宋" panose="02010609060101010101" charset="-122"/>
                <a:cs typeface="仿宋" panose="02010609060101010101" charset="-122"/>
                <a:sym typeface="+mn-ea"/>
              </a:rPr>
              <a:t>和最后两句</a:t>
            </a:r>
            <a:r>
              <a:rPr lang="en-US" altLang="zh-CN" sz="2400" b="1">
                <a:solidFill>
                  <a:srgbClr val="FF0000"/>
                </a:solidFill>
                <a:latin typeface="仿宋" panose="02010609060101010101" charset="-122"/>
                <a:ea typeface="仿宋" panose="02010609060101010101" charset="-122"/>
                <a:cs typeface="仿宋" panose="02010609060101010101" charset="-122"/>
                <a:sym typeface="+mn-ea"/>
              </a:rPr>
              <a:t>“</a:t>
            </a:r>
            <a:r>
              <a:rPr lang="zh-CN" altLang="en-US" sz="2400" b="1">
                <a:solidFill>
                  <a:srgbClr val="FF0000"/>
                </a:solidFill>
                <a:latin typeface="仿宋" panose="02010609060101010101" charset="-122"/>
                <a:ea typeface="仿宋" panose="02010609060101010101" charset="-122"/>
                <a:cs typeface="仿宋" panose="02010609060101010101" charset="-122"/>
                <a:sym typeface="+mn-ea"/>
              </a:rPr>
              <a:t>忠诚表壮节，灿烂千古后</a:t>
            </a:r>
            <a:r>
              <a:rPr lang="en-US" altLang="zh-CN" sz="2400" b="1">
                <a:solidFill>
                  <a:srgbClr val="FF0000"/>
                </a:solidFill>
                <a:latin typeface="仿宋" panose="02010609060101010101" charset="-122"/>
                <a:ea typeface="仿宋" panose="02010609060101010101" charset="-122"/>
                <a:cs typeface="仿宋" panose="02010609060101010101" charset="-122"/>
                <a:sym typeface="+mn-ea"/>
              </a:rPr>
              <a:t>”</a:t>
            </a:r>
            <a:r>
              <a:rPr lang="zh-CN" altLang="en-US" sz="2400" b="1">
                <a:solidFill>
                  <a:srgbClr val="FF0000"/>
                </a:solidFill>
                <a:latin typeface="仿宋" panose="02010609060101010101" charset="-122"/>
                <a:ea typeface="仿宋" panose="02010609060101010101" charset="-122"/>
                <a:cs typeface="仿宋" panose="02010609060101010101" charset="-122"/>
                <a:sym typeface="+mn-ea"/>
              </a:rPr>
              <a:t>可见诗歌表现了诗人刚烈之气和报国之志。</a:t>
            </a:r>
            <a:r>
              <a:rPr lang="zh-CN" altLang="en-US" sz="2400">
                <a:solidFill>
                  <a:srgbClr val="FF0000"/>
                </a:solidFill>
                <a:latin typeface="仿宋" panose="02010609060101010101" charset="-122"/>
                <a:ea typeface="仿宋" panose="02010609060101010101" charset="-122"/>
                <a:cs typeface="仿宋" panose="02010609060101010101" charset="-122"/>
                <a:sym typeface="+mn-ea"/>
              </a:rPr>
              <a:t>     </a:t>
            </a:r>
            <a:r>
              <a:rPr lang="en-US" altLang="zh-CN" sz="2400">
                <a:solidFill>
                  <a:srgbClr val="FF0000"/>
                </a:solidFill>
                <a:latin typeface="仿宋" panose="02010609060101010101" charset="-122"/>
                <a:ea typeface="仿宋" panose="02010609060101010101" charset="-122"/>
                <a:cs typeface="仿宋" panose="02010609060101010101" charset="-122"/>
                <a:sym typeface="+mn-ea"/>
              </a:rPr>
              <a:t>          </a:t>
            </a:r>
            <a:endParaRPr lang="en-US" altLang="zh-CN" sz="2400">
              <a:solidFill>
                <a:srgbClr val="FF0000"/>
              </a:solidFill>
              <a:latin typeface="仿宋" panose="02010609060101010101" charset="-122"/>
              <a:ea typeface="仿宋" panose="02010609060101010101" charset="-122"/>
              <a:cs typeface="仿宋" panose="02010609060101010101" charset="-122"/>
              <a:sym typeface="+mn-ea"/>
            </a:endParaRPr>
          </a:p>
          <a:p>
            <a:pPr marL="0" indent="0" algn="l" defTabSz="914400">
              <a:buClrTx/>
              <a:buSzTx/>
              <a:buFontTx/>
              <a:buNone/>
            </a:pPr>
            <a:r>
              <a:rPr lang="en-US" altLang="zh-CN" sz="2400">
                <a:solidFill>
                  <a:srgbClr val="FF0000"/>
                </a:solidFill>
                <a:latin typeface="仿宋" panose="02010609060101010101" charset="-122"/>
                <a:ea typeface="仿宋" panose="02010609060101010101" charset="-122"/>
                <a:cs typeface="仿宋" panose="02010609060101010101" charset="-122"/>
                <a:sym typeface="+mn-ea"/>
              </a:rPr>
              <a:t>           </a:t>
            </a:r>
            <a:endParaRPr lang="en-US" altLang="zh-CN" sz="2400">
              <a:solidFill>
                <a:srgbClr val="FF0000"/>
              </a:solidFill>
              <a:latin typeface="仿宋" panose="02010609060101010101" charset="-122"/>
              <a:ea typeface="仿宋" panose="02010609060101010101" charset="-122"/>
              <a:cs typeface="仿宋" panose="02010609060101010101" charset="-122"/>
              <a:sym typeface="+mn-ea"/>
            </a:endParaRPr>
          </a:p>
          <a:p>
            <a:pPr marL="0" indent="0" algn="l" defTabSz="914400">
              <a:buClrTx/>
              <a:buSzTx/>
              <a:buFontTx/>
              <a:buNone/>
            </a:pPr>
            <a:r>
              <a:rPr lang="en-US" altLang="zh-CN" sz="2400">
                <a:solidFill>
                  <a:srgbClr val="FF0000"/>
                </a:solidFill>
                <a:latin typeface="仿宋" panose="02010609060101010101" charset="-122"/>
                <a:ea typeface="仿宋" panose="02010609060101010101" charset="-122"/>
                <a:cs typeface="仿宋" panose="02010609060101010101" charset="-122"/>
                <a:sym typeface="+mn-ea"/>
              </a:rPr>
              <a:t>          </a:t>
            </a:r>
            <a:r>
              <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方法四：从诗歌的关键句分析 </a:t>
            </a:r>
            <a:endPar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endParaRPr>
          </a:p>
          <a:p>
            <a:pPr>
              <a:buNone/>
            </a:pPr>
            <a:endParaRPr lang="zh-CN" altLang="en-US" sz="2400" b="1">
              <a:solidFill>
                <a:srgbClr val="3333FF"/>
              </a:solidFill>
              <a:latin typeface="宋体" panose="02010600030101010101" pitchFamily="2" charset="-122"/>
              <a:ea typeface="宋体" panose="02010600030101010101" pitchFamily="2" charset="-122"/>
              <a:cs typeface="宋体" panose="02010600030101010101" pitchFamily="2" charset="-122"/>
            </a:endParaRPr>
          </a:p>
          <a:p>
            <a:pPr>
              <a:buNone/>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229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29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29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29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29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292">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292">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229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p:cNvPicPr>
            <a:picLocks noChangeAspect="1"/>
          </p:cNvPicPr>
          <p:nvPr/>
        </p:nvPicPr>
        <p:blipFill>
          <a:blip r:embed="rId2"/>
          <a:stretch>
            <a:fillRect/>
          </a:stretch>
        </p:blipFill>
        <p:spPr>
          <a:xfrm>
            <a:off x="-180975" y="0"/>
            <a:ext cx="9645650" cy="7229475"/>
          </a:xfrm>
          <a:prstGeom prst="rect">
            <a:avLst/>
          </a:prstGeom>
          <a:noFill/>
          <a:ln w="9525">
            <a:noFill/>
          </a:ln>
        </p:spPr>
      </p:pic>
      <p:pic>
        <p:nvPicPr>
          <p:cNvPr id="14339" name="Picture 12" descr="2">
            <a:hlinkClick action="ppaction://noaction"/>
          </p:cNvPr>
          <p:cNvPicPr>
            <a:picLocks noChangeAspect="1"/>
          </p:cNvPicPr>
          <p:nvPr/>
        </p:nvPicPr>
        <p:blipFill>
          <a:blip r:embed="rId3"/>
          <a:stretch>
            <a:fillRect/>
          </a:stretch>
        </p:blipFill>
        <p:spPr>
          <a:xfrm>
            <a:off x="8496300" y="6248400"/>
            <a:ext cx="647700" cy="609600"/>
          </a:xfrm>
          <a:prstGeom prst="rect">
            <a:avLst/>
          </a:prstGeom>
          <a:noFill/>
          <a:ln w="9525">
            <a:noFill/>
          </a:ln>
        </p:spPr>
      </p:pic>
      <p:pic>
        <p:nvPicPr>
          <p:cNvPr id="14340" name="图片 2"/>
          <p:cNvPicPr>
            <a:picLocks noChangeAspect="1"/>
          </p:cNvPicPr>
          <p:nvPr/>
        </p:nvPicPr>
        <p:blipFill>
          <a:blip r:embed="rId4"/>
          <a:stretch>
            <a:fillRect/>
          </a:stretch>
        </p:blipFill>
        <p:spPr>
          <a:xfrm>
            <a:off x="323215" y="1052830"/>
            <a:ext cx="2465070" cy="903605"/>
          </a:xfrm>
          <a:prstGeom prst="rect">
            <a:avLst/>
          </a:prstGeom>
          <a:noFill/>
          <a:ln w="9525">
            <a:noFill/>
          </a:ln>
        </p:spPr>
      </p:pic>
      <p:sp>
        <p:nvSpPr>
          <p:cNvPr id="4" name="矩形 3"/>
          <p:cNvSpPr/>
          <p:nvPr/>
        </p:nvSpPr>
        <p:spPr>
          <a:xfrm>
            <a:off x="503238" y="1916430"/>
            <a:ext cx="8137525" cy="383095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ts val="3000"/>
              </a:lnSpc>
              <a:spcBef>
                <a:spcPct val="0"/>
              </a:spcBef>
              <a:buFontTx/>
              <a:buNone/>
            </a:pPr>
            <a:r>
              <a:rPr lang="en-US" altLang="zh-CN" sz="2800" b="1">
                <a:solidFill>
                  <a:srgbClr val="990033"/>
                </a:solidFill>
                <a:latin typeface="Arial" panose="020b0604020202020204" pitchFamily="34" charset="0"/>
                <a:ea typeface="黑体" panose="02010609060101010101" pitchFamily="2" charset="-122"/>
              </a:rPr>
              <a:t>  </a:t>
            </a:r>
            <a:r>
              <a:rPr lang="en-US" altLang="zh-CN" sz="2800" b="1">
                <a:solidFill>
                  <a:srgbClr val="FF0000"/>
                </a:solidFill>
                <a:latin typeface="Arial" panose="020b0604020202020204" pitchFamily="34" charset="0"/>
                <a:ea typeface="黑体" panose="02010609060101010101" pitchFamily="2" charset="-122"/>
              </a:rPr>
              <a:t>   </a:t>
            </a:r>
            <a:r>
              <a:rPr lang="zh-CN" altLang="en-US" sz="2800" b="1">
                <a:solidFill>
                  <a:srgbClr val="C00000"/>
                </a:solidFill>
                <a:latin typeface="Arial" panose="020b0604020202020204" pitchFamily="34" charset="0"/>
                <a:ea typeface="黑体" panose="02010609060101010101" pitchFamily="2" charset="-122"/>
              </a:rPr>
              <a:t>关键句</a:t>
            </a:r>
            <a:r>
              <a:rPr lang="en-US" altLang="zh-CN" sz="2800" b="1">
                <a:solidFill>
                  <a:srgbClr val="C00000"/>
                </a:solidFill>
                <a:latin typeface="Arial" panose="020b0604020202020204" pitchFamily="34" charset="0"/>
                <a:ea typeface="黑体" panose="02010609060101010101" pitchFamily="2" charset="-122"/>
              </a:rPr>
              <a:t>:</a:t>
            </a:r>
            <a:r>
              <a:rPr lang="en-US" altLang="zh-CN" sz="2800" b="1">
                <a:solidFill>
                  <a:srgbClr val="3333FF"/>
                </a:solidFill>
                <a:latin typeface="Arial" panose="020b0604020202020204" pitchFamily="34" charset="0"/>
                <a:ea typeface="黑体" panose="02010609060101010101" pitchFamily="2" charset="-122"/>
              </a:rPr>
              <a:t> </a:t>
            </a:r>
            <a:r>
              <a:rPr lang="zh-CN" altLang="en-US" sz="2800" b="1">
                <a:solidFill>
                  <a:srgbClr val="3333FF"/>
                </a:solidFill>
                <a:latin typeface="Arial" panose="020b0604020202020204" pitchFamily="34" charset="0"/>
                <a:ea typeface="黑体" panose="02010609060101010101" pitchFamily="2" charset="-122"/>
              </a:rPr>
              <a:t>诗歌中的关键句一般指抒情议论性的句子，这种句子很多时候是出现在诗歌的最后两句。</a:t>
            </a:r>
            <a:endParaRPr lang="zh-CN" altLang="en-US" sz="2800" b="1">
              <a:solidFill>
                <a:srgbClr val="3333FF"/>
              </a:solidFill>
              <a:latin typeface="Arial" panose="020b0604020202020204" pitchFamily="34" charset="0"/>
              <a:ea typeface="黑体" panose="02010609060101010101" pitchFamily="2" charset="-122"/>
            </a:endParaRPr>
          </a:p>
          <a:p>
            <a:pPr marL="0" lvl="0" indent="0" eaLnBrk="1" hangingPunct="1">
              <a:lnSpc>
                <a:spcPts val="3000"/>
              </a:lnSpc>
              <a:spcBef>
                <a:spcPct val="0"/>
              </a:spcBef>
              <a:buFontTx/>
              <a:buNone/>
            </a:pPr>
            <a:r>
              <a:rPr lang="en-US" altLang="zh-CN" sz="2800" b="1">
                <a:solidFill>
                  <a:srgbClr val="3333FF"/>
                </a:solidFill>
                <a:latin typeface="Arial" panose="020b0604020202020204" pitchFamily="34" charset="0"/>
                <a:ea typeface="黑体" panose="02010609060101010101" pitchFamily="2" charset="-122"/>
              </a:rPr>
              <a:t>    </a:t>
            </a:r>
            <a:r>
              <a:rPr lang="zh-CN" altLang="en-US" sz="2800" b="1">
                <a:solidFill>
                  <a:srgbClr val="3333FF"/>
                </a:solidFill>
                <a:latin typeface="Arial" panose="020b0604020202020204" pitchFamily="34" charset="0"/>
                <a:ea typeface="黑体" panose="02010609060101010101" pitchFamily="2" charset="-122"/>
              </a:rPr>
              <a:t>如：</a:t>
            </a:r>
            <a:r>
              <a:rPr lang="en-US" altLang="zh-CN" sz="2800" b="1">
                <a:solidFill>
                  <a:srgbClr val="3333FF"/>
                </a:solidFill>
                <a:latin typeface="Arial" panose="020b0604020202020204" pitchFamily="34" charset="0"/>
                <a:ea typeface="黑体" panose="02010609060101010101" pitchFamily="2" charset="-122"/>
              </a:rPr>
              <a:t>                       </a:t>
            </a:r>
            <a:r>
              <a:rPr lang="zh-CN" altLang="en-US" sz="2800" b="1">
                <a:solidFill>
                  <a:srgbClr val="800000"/>
                </a:solidFill>
                <a:latin typeface="楷体" panose="02010609060101010101" pitchFamily="49" charset="-122"/>
                <a:ea typeface="楷体" panose="02010609060101010101" pitchFamily="49" charset="-122"/>
                <a:sym typeface="+mn-ea"/>
              </a:rPr>
              <a:t>中秋月</a:t>
            </a:r>
            <a:endParaRPr lang="zh-CN" altLang="en-US" sz="2800" b="1">
              <a:solidFill>
                <a:srgbClr val="800000"/>
              </a:solidFill>
              <a:latin typeface="楷体" panose="02010609060101010101" pitchFamily="49" charset="-122"/>
              <a:ea typeface="楷体" panose="02010609060101010101" pitchFamily="49" charset="-122"/>
            </a:endParaRPr>
          </a:p>
          <a:p>
            <a:pPr marL="0" lvl="0" indent="0" algn="ctr" eaLnBrk="1" hangingPunct="1">
              <a:spcBef>
                <a:spcPct val="0"/>
              </a:spcBef>
              <a:buFontTx/>
              <a:buNone/>
            </a:pPr>
            <a:r>
              <a:rPr lang="zh-CN" altLang="en-US" sz="2800" b="1">
                <a:solidFill>
                  <a:srgbClr val="800000"/>
                </a:solidFill>
                <a:latin typeface="楷体" panose="02010609060101010101" pitchFamily="49" charset="-122"/>
                <a:ea typeface="楷体" panose="02010609060101010101" pitchFamily="49" charset="-122"/>
                <a:sym typeface="+mn-ea"/>
              </a:rPr>
              <a:t>苏轼</a:t>
            </a:r>
            <a:endParaRPr lang="zh-CN" altLang="en-US" sz="2800" b="1">
              <a:solidFill>
                <a:srgbClr val="800000"/>
              </a:solidFill>
              <a:latin typeface="楷体" panose="02010609060101010101" pitchFamily="49" charset="-122"/>
              <a:ea typeface="楷体" panose="02010609060101010101" pitchFamily="49" charset="-122"/>
            </a:endParaRPr>
          </a:p>
          <a:p>
            <a:pPr marL="0" lvl="0" indent="0" algn="ctr" eaLnBrk="1" hangingPunct="1">
              <a:spcBef>
                <a:spcPct val="0"/>
              </a:spcBef>
              <a:buFontTx/>
              <a:buNone/>
            </a:pPr>
            <a:r>
              <a:rPr lang="zh-CN" altLang="en-US" sz="2800" b="1">
                <a:solidFill>
                  <a:srgbClr val="800000"/>
                </a:solidFill>
                <a:latin typeface="楷体" panose="02010609060101010101" pitchFamily="49" charset="-122"/>
                <a:ea typeface="楷体" panose="02010609060101010101" pitchFamily="49" charset="-122"/>
                <a:sym typeface="+mn-ea"/>
              </a:rPr>
              <a:t>暮云收尽溢清寒，银汉无声转玉盘。</a:t>
            </a:r>
            <a:endParaRPr lang="zh-CN" altLang="en-US" sz="2800" b="1">
              <a:solidFill>
                <a:srgbClr val="800000"/>
              </a:solidFill>
              <a:latin typeface="楷体" panose="02010609060101010101" pitchFamily="49" charset="-122"/>
              <a:ea typeface="楷体" panose="02010609060101010101" pitchFamily="49" charset="-122"/>
            </a:endParaRPr>
          </a:p>
          <a:p>
            <a:pPr marL="0" lvl="0" indent="0" algn="ctr" eaLnBrk="1" hangingPunct="1">
              <a:spcBef>
                <a:spcPct val="0"/>
              </a:spcBef>
              <a:buFontTx/>
              <a:buNone/>
            </a:pPr>
            <a:r>
              <a:rPr lang="zh-CN" altLang="en-US" sz="2800" b="1">
                <a:solidFill>
                  <a:srgbClr val="800000"/>
                </a:solidFill>
                <a:latin typeface="楷体" panose="02010609060101010101" pitchFamily="49" charset="-122"/>
                <a:ea typeface="楷体" panose="02010609060101010101" pitchFamily="49" charset="-122"/>
                <a:sym typeface="+mn-ea"/>
              </a:rPr>
              <a:t>此生此夜不长好，明月明年何处看。</a:t>
            </a:r>
            <a:endParaRPr lang="zh-CN" altLang="en-US" sz="2800" b="1">
              <a:solidFill>
                <a:srgbClr val="800000"/>
              </a:solidFill>
              <a:latin typeface="楷体" panose="02010609060101010101" pitchFamily="49" charset="-122"/>
              <a:ea typeface="楷体" panose="02010609060101010101" pitchFamily="49" charset="-122"/>
              <a:sym typeface="+mn-ea"/>
            </a:endParaRPr>
          </a:p>
          <a:p>
            <a:pPr marL="0" lvl="0" indent="0" algn="l" eaLnBrk="1" hangingPunct="1">
              <a:spcBef>
                <a:spcPct val="0"/>
              </a:spcBef>
              <a:buFontTx/>
              <a:buNone/>
            </a:pPr>
            <a:r>
              <a:rPr lang="en-US" altLang="zh-CN" sz="2800" b="1">
                <a:solidFill>
                  <a:srgbClr val="3333FF"/>
                </a:solidFill>
                <a:latin typeface="Arial" panose="020b0604020202020204" pitchFamily="34" charset="0"/>
                <a:ea typeface="黑体" panose="02010609060101010101" pitchFamily="2" charset="-122"/>
              </a:rPr>
              <a:t>    </a:t>
            </a:r>
            <a:r>
              <a:rPr lang="zh-CN" altLang="en-US" sz="2800" b="1">
                <a:solidFill>
                  <a:srgbClr val="FF0000"/>
                </a:solidFill>
                <a:latin typeface="Arial" panose="020b0604020202020204" pitchFamily="34" charset="0"/>
                <a:ea typeface="黑体" panose="02010609060101010101" pitchFamily="2" charset="-122"/>
              </a:rPr>
              <a:t>这首诗中</a:t>
            </a:r>
            <a:r>
              <a:rPr lang="en-US" altLang="zh-CN" sz="2800" b="1">
                <a:solidFill>
                  <a:srgbClr val="FF0000"/>
                </a:solidFill>
                <a:latin typeface="Arial" panose="020b0604020202020204" pitchFamily="34" charset="0"/>
                <a:ea typeface="黑体" panose="02010609060101010101" pitchFamily="2" charset="-122"/>
              </a:rPr>
              <a:t>“</a:t>
            </a:r>
            <a:r>
              <a:rPr lang="zh-CN" altLang="en-US" sz="2800" b="1">
                <a:solidFill>
                  <a:srgbClr val="FF0000"/>
                </a:solidFill>
                <a:latin typeface="Arial" panose="020b0604020202020204" pitchFamily="34" charset="0"/>
                <a:ea typeface="黑体" panose="02010609060101010101" pitchFamily="2" charset="-122"/>
              </a:rPr>
              <a:t>此生此夜不长好，明月明年何处看</a:t>
            </a:r>
            <a:r>
              <a:rPr lang="en-US" altLang="zh-CN" sz="2800" b="1">
                <a:solidFill>
                  <a:srgbClr val="FF0000"/>
                </a:solidFill>
                <a:latin typeface="Arial" panose="020b0604020202020204" pitchFamily="34" charset="0"/>
                <a:ea typeface="黑体" panose="02010609060101010101" pitchFamily="2" charset="-122"/>
              </a:rPr>
              <a:t>”</a:t>
            </a:r>
            <a:r>
              <a:rPr lang="zh-CN" altLang="en-US" sz="2800" b="1">
                <a:solidFill>
                  <a:srgbClr val="FF0000"/>
                </a:solidFill>
                <a:latin typeface="Arial" panose="020b0604020202020204" pitchFamily="34" charset="0"/>
                <a:ea typeface="黑体" panose="02010609060101010101" pitchFamily="2" charset="-122"/>
              </a:rPr>
              <a:t>抒发相聚赏月的快乐，同时又抒发了聚后分别的哀伤和感慨。</a:t>
            </a:r>
            <a:endParaRPr lang="zh-CN" altLang="en-US" sz="2800" b="1">
              <a:solidFill>
                <a:srgbClr val="FF0000"/>
              </a:solidFill>
              <a:latin typeface="Arial" panose="020b0604020202020204" pitchFamily="34" charset="0"/>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290" name="Picture 2" descr="http://www.xxjxsj.cn/article/UploadPic/2010-6/20106818133061686.jpg"/>
          <p:cNvPicPr>
            <a:picLocks noChangeAspect="1"/>
          </p:cNvPicPr>
          <p:nvPr/>
        </p:nvPicPr>
        <p:blipFill>
          <a:blip r:embed="rId3"/>
          <a:stretch>
            <a:fillRect/>
          </a:stretch>
        </p:blipFill>
        <p:spPr>
          <a:xfrm>
            <a:off x="0" y="0"/>
            <a:ext cx="9644063" cy="7232650"/>
          </a:xfrm>
          <a:prstGeom prst="rect">
            <a:avLst/>
          </a:prstGeom>
          <a:noFill/>
          <a:ln w="9525">
            <a:noFill/>
          </a:ln>
        </p:spPr>
      </p:pic>
      <p:sp>
        <p:nvSpPr>
          <p:cNvPr id="12291" name="标题 1"/>
          <p:cNvSpPr>
            <a:spLocks noGrp="1"/>
          </p:cNvSpPr>
          <p:nvPr>
            <p:ph type="title"/>
          </p:nvPr>
        </p:nvSpPr>
        <p:spPr>
          <a:xfrm>
            <a:off x="660400" y="-100012"/>
            <a:ext cx="8229600" cy="1143000"/>
          </a:xfrm>
        </p:spPr>
        <p:txBody>
          <a:bodyPr vert="horz" wrap="square" lIns="91440" tIns="45720" rIns="91440" bIns="45720" anchor="ctr" anchorCtr="0"/>
          <a:lstStyle/>
          <a:p>
            <a:pPr algn="l" eaLnBrk="1" hangingPunct="1"/>
            <a:r>
              <a:rPr lang="zh-CN" altLang="en-US" sz="3600" b="1">
                <a:solidFill>
                  <a:srgbClr val="FF0000"/>
                </a:solidFill>
                <a:latin typeface="黑体" panose="02010609060101010101" pitchFamily="2" charset="-122"/>
                <a:ea typeface="黑体" panose="02010609060101010101" pitchFamily="2" charset="-122"/>
              </a:rPr>
              <a:t>题型分析</a:t>
            </a:r>
            <a:endParaRPr lang="zh-CN" altLang="en-US" sz="3600" b="1">
              <a:solidFill>
                <a:srgbClr val="FF0000"/>
              </a:solidFill>
              <a:latin typeface="黑体" panose="02010609060101010101" pitchFamily="2" charset="-122"/>
              <a:ea typeface="黑体" panose="02010609060101010101" pitchFamily="2" charset="-122"/>
            </a:endParaRPr>
          </a:p>
        </p:txBody>
      </p:sp>
      <p:sp>
        <p:nvSpPr>
          <p:cNvPr id="12292" name="Rectangle 5"/>
          <p:cNvSpPr>
            <a:spLocks noGrp="1"/>
          </p:cNvSpPr>
          <p:nvPr>
            <p:ph idx="1"/>
          </p:nvPr>
        </p:nvSpPr>
        <p:spPr>
          <a:xfrm>
            <a:off x="660400" y="1125220"/>
            <a:ext cx="8370570" cy="4918075"/>
          </a:xfrm>
        </p:spPr>
        <p:txBody>
          <a:bodyPr vert="horz" wrap="square" lIns="91440" tIns="45720" rIns="91440" bIns="45720" anchor="t" anchorCtr="0"/>
          <a:lstStyle/>
          <a:p>
            <a:pPr marL="0" indent="0" algn="l" defTabSz="914400">
              <a:buClrTx/>
              <a:buSzTx/>
              <a:buFontTx/>
              <a:buNone/>
            </a:pPr>
            <a:r>
              <a:rPr lang="zh-CN" sz="2400" b="1">
                <a:solidFill>
                  <a:srgbClr val="006600"/>
                </a:solidFill>
                <a:latin typeface="宋体" panose="02010600030101010101" pitchFamily="2" charset="-122"/>
                <a:ea typeface="宋体" panose="02010600030101010101" pitchFamily="2" charset="-122"/>
                <a:sym typeface="+mn-ea"/>
              </a:rPr>
              <a:t>例题五：</a:t>
            </a:r>
            <a:r>
              <a:rPr lang="zh-CN" sz="2400">
                <a:solidFill>
                  <a:srgbClr val="006600"/>
                </a:solidFill>
                <a:latin typeface="宋体" panose="02010600030101010101" pitchFamily="2" charset="-122"/>
                <a:ea typeface="宋体" panose="02010600030101010101" pitchFamily="2" charset="-122"/>
                <a:sym typeface="+mn-ea"/>
              </a:rPr>
              <a:t> </a:t>
            </a:r>
            <a:r>
              <a:rPr lang="zh-CN" sz="2400">
                <a:latin typeface="宋体" panose="02010600030101010101" pitchFamily="2" charset="-122"/>
                <a:ea typeface="宋体" panose="02010600030101010101" pitchFamily="2" charset="-122"/>
                <a:sym typeface="+mn-ea"/>
              </a:rPr>
              <a:t>                </a:t>
            </a:r>
            <a:r>
              <a:rPr sz="2400">
                <a:latin typeface="宋体" panose="02010600030101010101" pitchFamily="2" charset="-122"/>
                <a:ea typeface="宋体" panose="02010600030101010101" pitchFamily="2" charset="-122"/>
                <a:sym typeface="+mn-ea"/>
              </a:rPr>
              <a:t> </a:t>
            </a:r>
            <a:endParaRPr sz="2400">
              <a:latin typeface="宋体" panose="02010600030101010101" pitchFamily="2" charset="-122"/>
              <a:ea typeface="宋体" panose="02010600030101010101" pitchFamily="2" charset="-122"/>
              <a:sym typeface="+mn-ea"/>
            </a:endParaRPr>
          </a:p>
          <a:p>
            <a:pPr marL="0" lvl="0" indent="0" eaLnBrk="1" hangingPunct="1">
              <a:spcBef>
                <a:spcPct val="0"/>
              </a:spcBef>
              <a:buFontTx/>
              <a:buNone/>
            </a:pPr>
            <a:r>
              <a:rPr sz="2400">
                <a:latin typeface="宋体" panose="02010600030101010101" pitchFamily="2" charset="-122"/>
                <a:ea typeface="宋体" panose="02010600030101010101" pitchFamily="2" charset="-122"/>
                <a:sym typeface="+mn-ea"/>
              </a:rPr>
              <a:t> </a:t>
            </a:r>
            <a:r>
              <a:rPr lang="en-US" sz="2400">
                <a:latin typeface="宋体" panose="02010600030101010101" pitchFamily="2" charset="-122"/>
                <a:ea typeface="宋体" panose="02010600030101010101" pitchFamily="2" charset="-122"/>
                <a:sym typeface="+mn-ea"/>
              </a:rPr>
              <a:t> </a:t>
            </a:r>
            <a:r>
              <a:rPr lang="zh-CN" altLang="en-US" sz="2400">
                <a:sym typeface="+mn-ea"/>
              </a:rPr>
              <a:t>                       </a:t>
            </a:r>
            <a:r>
              <a:rPr lang="zh-CN" altLang="en-US" sz="2400" b="1">
                <a:solidFill>
                  <a:srgbClr val="C00000"/>
                </a:solidFill>
                <a:sym typeface="+mn-ea"/>
              </a:rPr>
              <a:t>酬乐天扬州初逢席上见赠（ 刘禹锡）</a:t>
            </a:r>
            <a:endParaRPr lang="zh-CN" altLang="en-US" sz="2400" b="1">
              <a:solidFill>
                <a:srgbClr val="C00000"/>
              </a:solidFill>
              <a:sym typeface="+mn-ea"/>
            </a:endParaRPr>
          </a:p>
          <a:p>
            <a:pPr marL="0" lvl="0" indent="0" eaLnBrk="1" hangingPunct="1">
              <a:spcBef>
                <a:spcPct val="0"/>
              </a:spcBef>
              <a:buFontTx/>
              <a:buNone/>
            </a:pPr>
            <a:r>
              <a:rPr lang="zh-CN" altLang="en-US" sz="2400" b="1">
                <a:solidFill>
                  <a:srgbClr val="C00000"/>
                </a:solidFill>
                <a:sym typeface="+mn-ea"/>
              </a:rPr>
              <a:t> </a:t>
            </a:r>
            <a:r>
              <a:rPr lang="zh-CN" altLang="en-US" sz="2000" b="1">
                <a:solidFill>
                  <a:srgbClr val="C00000"/>
                </a:solidFill>
                <a:sym typeface="+mn-ea"/>
              </a:rPr>
              <a:t>巴山楚水凄凉地，二十三年弃置身。  怀旧空吟闻笛赋，到乡翻似烂柯人。</a:t>
            </a:r>
            <a:endParaRPr lang="zh-CN" altLang="en-US" sz="2000" b="1">
              <a:solidFill>
                <a:srgbClr val="C00000"/>
              </a:solidFill>
            </a:endParaRPr>
          </a:p>
          <a:p>
            <a:pPr marL="0" lvl="0" indent="0" eaLnBrk="1" hangingPunct="1">
              <a:spcBef>
                <a:spcPct val="0"/>
              </a:spcBef>
              <a:buFontTx/>
              <a:buNone/>
            </a:pPr>
            <a:r>
              <a:rPr lang="zh-CN" altLang="en-US" sz="2000" b="1">
                <a:solidFill>
                  <a:srgbClr val="C00000"/>
                </a:solidFill>
                <a:sym typeface="+mn-ea"/>
              </a:rPr>
              <a:t>   沉舟侧畔千帆过，病树前头万木春。今日听君歌一曲，暂凭杯酒长精神。</a:t>
            </a:r>
            <a:endParaRPr lang="zh-CN" altLang="en-US" sz="2400"/>
          </a:p>
          <a:p>
            <a:pPr marL="0" lvl="0" indent="0" eaLnBrk="1" hangingPunct="1">
              <a:spcBef>
                <a:spcPct val="0"/>
              </a:spcBef>
              <a:buFontTx/>
              <a:buNone/>
            </a:pPr>
            <a:r>
              <a:rPr lang="en-US" altLang="zh-CN" sz="2400">
                <a:sym typeface="+mn-ea"/>
              </a:rPr>
              <a:t>    </a:t>
            </a:r>
            <a:r>
              <a:rPr lang="zh-CN" altLang="en-US" sz="2400">
                <a:solidFill>
                  <a:srgbClr val="3333FF"/>
                </a:solidFill>
                <a:sym typeface="+mn-ea"/>
              </a:rPr>
              <a:t>1.说说诗歌颔联（全诗八句，颔联指三、四两句）表达了诗人怎样的情感？</a:t>
            </a:r>
            <a:endParaRPr lang="zh-CN" altLang="en-US" sz="2400">
              <a:solidFill>
                <a:srgbClr val="3333FF"/>
              </a:solidFill>
            </a:endParaRPr>
          </a:p>
          <a:p>
            <a:pPr marL="0" lvl="0" indent="0" eaLnBrk="1" hangingPunct="1">
              <a:spcBef>
                <a:spcPct val="0"/>
              </a:spcBef>
              <a:buFontTx/>
              <a:buNone/>
            </a:pPr>
            <a:r>
              <a:rPr lang="en-US" altLang="zh-CN" sz="2400">
                <a:solidFill>
                  <a:srgbClr val="FF0000"/>
                </a:solidFill>
                <a:latin typeface="仿宋" panose="02010609060101010101" charset="-122"/>
                <a:ea typeface="仿宋" panose="02010609060101010101" charset="-122"/>
                <a:cs typeface="仿宋" panose="02010609060101010101" charset="-122"/>
                <a:sym typeface="+mn-ea"/>
              </a:rPr>
              <a:t>   </a:t>
            </a:r>
            <a:r>
              <a:rPr lang="zh-CN" altLang="en-US" sz="2400" b="1">
                <a:solidFill>
                  <a:srgbClr val="FF0000"/>
                </a:solidFill>
                <a:latin typeface="仿宋" panose="02010609060101010101" charset="-122"/>
                <a:ea typeface="仿宋" panose="02010609060101010101" charset="-122"/>
                <a:cs typeface="仿宋" panose="02010609060101010101" charset="-122"/>
                <a:sym typeface="+mn-ea"/>
              </a:rPr>
              <a:t>解析：诗歌颔联两个典故表达的含义是对朋友的怀念和对物是人非、岁月流逝的感慨之情。所以作者借两个典故要表达的同样是对一起参与改革而被害的战友的悼念和对物是人非的感慨之情。</a:t>
            </a:r>
            <a:endParaRPr lang="zh-CN" altLang="en-US" sz="2400" b="1">
              <a:solidFill>
                <a:srgbClr val="FF0000"/>
              </a:solidFill>
              <a:latin typeface="仿宋" panose="02010609060101010101" charset="-122"/>
              <a:ea typeface="仿宋" panose="02010609060101010101" charset="-122"/>
              <a:cs typeface="仿宋" panose="02010609060101010101" charset="-122"/>
            </a:endParaRPr>
          </a:p>
          <a:p>
            <a:pPr marL="0" lvl="0" indent="0" eaLnBrk="1" hangingPunct="1">
              <a:spcBef>
                <a:spcPct val="0"/>
              </a:spcBef>
              <a:buFontTx/>
              <a:buNone/>
            </a:pPr>
            <a:r>
              <a:rPr lang="zh-CN" altLang="en-US" sz="2400">
                <a:solidFill>
                  <a:srgbClr val="FF0000"/>
                </a:solidFill>
                <a:latin typeface="仿宋" panose="02010609060101010101" charset="-122"/>
                <a:ea typeface="仿宋" panose="02010609060101010101" charset="-122"/>
                <a:cs typeface="仿宋" panose="02010609060101010101" charset="-122"/>
                <a:sym typeface="+mn-ea"/>
              </a:rPr>
              <a:t>         </a:t>
            </a:r>
            <a:endParaRPr lang="zh-CN" altLang="en-US" sz="2400">
              <a:solidFill>
                <a:srgbClr val="FF0000"/>
              </a:solidFill>
              <a:latin typeface="仿宋" panose="02010609060101010101" charset="-122"/>
              <a:ea typeface="仿宋" panose="02010609060101010101" charset="-122"/>
              <a:cs typeface="仿宋" panose="02010609060101010101" charset="-122"/>
              <a:sym typeface="+mn-ea"/>
            </a:endParaRPr>
          </a:p>
          <a:p>
            <a:pPr marL="0" lvl="0" indent="0" eaLnBrk="1" hangingPunct="1">
              <a:spcBef>
                <a:spcPct val="0"/>
              </a:spcBef>
              <a:buFontTx/>
              <a:buNone/>
            </a:pPr>
            <a:r>
              <a:rPr lang="zh-CN" altLang="en-US" sz="2400">
                <a:solidFill>
                  <a:srgbClr val="FF0000"/>
                </a:solidFill>
                <a:latin typeface="仿宋" panose="02010609060101010101" charset="-122"/>
                <a:ea typeface="仿宋" panose="02010609060101010101" charset="-122"/>
                <a:cs typeface="仿宋" panose="02010609060101010101" charset="-122"/>
                <a:sym typeface="+mn-ea"/>
              </a:rPr>
              <a:t> </a:t>
            </a:r>
            <a:r>
              <a:rPr lang="en-US" altLang="zh-CN" sz="2400">
                <a:solidFill>
                  <a:srgbClr val="FF0000"/>
                </a:solidFill>
                <a:latin typeface="仿宋" panose="02010609060101010101" charset="-122"/>
                <a:ea typeface="仿宋" panose="02010609060101010101" charset="-122"/>
                <a:cs typeface="仿宋" panose="02010609060101010101" charset="-122"/>
                <a:sym typeface="+mn-ea"/>
              </a:rPr>
              <a:t>            </a:t>
            </a:r>
            <a:r>
              <a:rPr lang="zh-CN" altLang="en-US" sz="2400" b="1">
                <a:solidFill>
                  <a:srgbClr val="C00000"/>
                </a:solidFill>
                <a:latin typeface="宋体" panose="02010600030101010101" pitchFamily="2" charset="-122"/>
                <a:ea typeface="宋体" panose="02010600030101010101" pitchFamily="2" charset="-122"/>
                <a:cs typeface="仿宋" panose="02010609060101010101" charset="-122"/>
                <a:sym typeface="+mn-ea"/>
              </a:rPr>
              <a:t>方法五：通过表现手法分析情感</a:t>
            </a:r>
            <a:r>
              <a:rPr lang="en-US" altLang="zh-CN" sz="24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a:solidFill>
                  <a:srgbClr val="FF0000"/>
                </a:solidFill>
                <a:latin typeface="仿宋" panose="02010609060101010101" charset="-122"/>
                <a:ea typeface="仿宋" panose="02010609060101010101" charset="-122"/>
                <a:cs typeface="仿宋" panose="02010609060101010101" charset="-122"/>
                <a:sym typeface="+mn-ea"/>
              </a:rPr>
              <a:t>   </a:t>
            </a:r>
            <a:r>
              <a:rPr lang="en-US" altLang="zh-CN" sz="2400">
                <a:solidFill>
                  <a:srgbClr val="FF0000"/>
                </a:solidFill>
                <a:latin typeface="仿宋" panose="02010609060101010101" charset="-122"/>
                <a:ea typeface="仿宋" panose="02010609060101010101" charset="-122"/>
                <a:cs typeface="仿宋" panose="02010609060101010101" charset="-122"/>
                <a:sym typeface="+mn-ea"/>
              </a:rPr>
              <a:t>          </a:t>
            </a:r>
            <a:endParaRPr lang="en-US" altLang="zh-CN" sz="2400">
              <a:solidFill>
                <a:srgbClr val="FF0000"/>
              </a:solidFill>
              <a:latin typeface="仿宋" panose="02010609060101010101" charset="-122"/>
              <a:ea typeface="仿宋" panose="02010609060101010101" charset="-122"/>
              <a:cs typeface="仿宋" panose="02010609060101010101" charset="-122"/>
              <a:sym typeface="+mn-ea"/>
            </a:endParaRPr>
          </a:p>
          <a:p>
            <a:pPr marL="0" indent="0" algn="l" defTabSz="914400">
              <a:buClrTx/>
              <a:buSzTx/>
              <a:buFontTx/>
              <a:buNone/>
            </a:pPr>
            <a:r>
              <a:rPr lang="en-US" altLang="zh-CN" sz="2400">
                <a:solidFill>
                  <a:srgbClr val="FF0000"/>
                </a:solidFill>
                <a:latin typeface="仿宋" panose="02010609060101010101" charset="-122"/>
                <a:ea typeface="仿宋" panose="02010609060101010101" charset="-122"/>
                <a:cs typeface="仿宋" panose="02010609060101010101" charset="-122"/>
                <a:sym typeface="+mn-ea"/>
              </a:rPr>
              <a:t>           </a:t>
            </a:r>
            <a:endParaRPr lang="zh-CN" altLang="en-US" sz="2400" b="1">
              <a:solidFill>
                <a:srgbClr val="3333FF"/>
              </a:solidFill>
              <a:latin typeface="宋体" panose="02010600030101010101" pitchFamily="2" charset="-122"/>
              <a:ea typeface="宋体" panose="02010600030101010101" pitchFamily="2" charset="-122"/>
              <a:cs typeface="宋体" panose="02010600030101010101" pitchFamily="2" charset="-122"/>
            </a:endParaRPr>
          </a:p>
          <a:p>
            <a:pPr>
              <a:buNone/>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229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29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29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29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29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292">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29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8" name="Picture 2" descr="http://www.910club.cn/kjsc/UploadFiles20081888/201101/2011011121113982.jpg"/>
          <p:cNvPicPr>
            <a:picLocks noChangeAspect="1"/>
          </p:cNvPicPr>
          <p:nvPr/>
        </p:nvPicPr>
        <p:blipFill>
          <a:blip r:embed="rId2"/>
          <a:stretch>
            <a:fillRect/>
          </a:stretch>
        </p:blipFill>
        <p:spPr>
          <a:xfrm>
            <a:off x="0" y="-457200"/>
            <a:ext cx="9144000" cy="7315200"/>
          </a:xfrm>
          <a:prstGeom prst="rect">
            <a:avLst/>
          </a:prstGeom>
          <a:noFill/>
          <a:ln w="9525">
            <a:noFill/>
          </a:ln>
        </p:spPr>
      </p:pic>
      <p:sp>
        <p:nvSpPr>
          <p:cNvPr id="43010" name="Rectangle 2"/>
          <p:cNvSpPr>
            <a:spLocks noGrp="1"/>
          </p:cNvSpPr>
          <p:nvPr>
            <p:ph type="title"/>
          </p:nvPr>
        </p:nvSpPr>
        <p:spPr>
          <a:xfrm>
            <a:off x="1116013" y="0"/>
            <a:ext cx="8229600" cy="765175"/>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1" u="sng" strike="noStrike" kern="1200" cap="none" spc="0" normalizeH="0" baseline="0" noProof="0" smtClean="0">
                <a:ln>
                  <a:noFill/>
                </a:ln>
                <a:solidFill>
                  <a:srgbClr val="006600"/>
                </a:solidFill>
                <a:effectLst>
                  <a:outerShdw blurRad="38100" dist="38100" dir="2700000" algn="tl">
                    <a:srgbClr val="C0C0C0"/>
                  </a:outerShdw>
                </a:effectLst>
                <a:uLnTx/>
                <a:uFillTx/>
                <a:latin typeface="+mj-lt"/>
                <a:ea typeface="黑体" panose="02010609060101010101" pitchFamily="2" charset="-122"/>
                <a:cs typeface="+mj-cs"/>
              </a:rPr>
              <a:t>古诗词欣赏专题</a:t>
            </a:r>
            <a:endParaRPr kumimoji="0" lang="zh-CN" altLang="en-US" sz="3600" b="1" i="1" u="sng" strike="noStrike" kern="1200" cap="none" spc="0" normalizeH="0" baseline="0" noProof="0" smtClean="0">
              <a:ln>
                <a:noFill/>
              </a:ln>
              <a:solidFill>
                <a:srgbClr val="006600"/>
              </a:solidFill>
              <a:effectLst>
                <a:outerShdw blurRad="38100" dist="38100" dir="2700000" algn="tl">
                  <a:srgbClr val="C0C0C0"/>
                </a:outerShdw>
              </a:effectLst>
              <a:uLnTx/>
              <a:uFillTx/>
              <a:latin typeface="+mj-lt"/>
              <a:ea typeface="黑体" panose="02010609060101010101" pitchFamily="2" charset="-122"/>
              <a:cs typeface="+mj-cs"/>
            </a:endParaRPr>
          </a:p>
        </p:txBody>
      </p:sp>
      <p:sp>
        <p:nvSpPr>
          <p:cNvPr id="4100" name="Rectangle 3"/>
          <p:cNvSpPr>
            <a:spLocks noGrp="1"/>
          </p:cNvSpPr>
          <p:nvPr>
            <p:ph idx="1"/>
          </p:nvPr>
        </p:nvSpPr>
        <p:spPr>
          <a:xfrm>
            <a:off x="899795" y="996315"/>
            <a:ext cx="7374255" cy="4149725"/>
          </a:xfrm>
        </p:spPr>
        <p:txBody>
          <a:bodyPr vert="horz" wrap="square" lIns="91440" tIns="45720" rIns="91440" bIns="45720" anchor="t" anchorCtr="0"/>
          <a:lstStyle/>
          <a:p>
            <a:pPr>
              <a:buNone/>
            </a:pPr>
            <a:r>
              <a:rPr lang="en-US" altLang="zh-CN" sz="4000" b="1" noProof="0" smtClean="0">
                <a:ln>
                  <a:noFill/>
                </a:ln>
                <a:solidFill>
                  <a:srgbClr val="FF0000"/>
                </a:solidFill>
                <a:effectLst>
                  <a:outerShdw blurRad="38100" dist="38100" dir="2700000" algn="tl">
                    <a:srgbClr val="C0C0C0"/>
                  </a:outerShdw>
                </a:effectLst>
                <a:uLnTx/>
                <a:uFillTx/>
                <a:ea typeface="黑体" panose="02010609060101010101" pitchFamily="2" charset="-122"/>
                <a:sym typeface="+mn-ea"/>
              </a:rPr>
              <a:t>              </a:t>
            </a:r>
            <a:endParaRPr lang="en-US" altLang="zh-CN" sz="4000" b="1" noProof="0" smtClean="0">
              <a:ln>
                <a:noFill/>
              </a:ln>
              <a:solidFill>
                <a:srgbClr val="FF0000"/>
              </a:solidFill>
              <a:effectLst>
                <a:outerShdw blurRad="38100" dist="38100" dir="2700000" algn="tl">
                  <a:srgbClr val="C0C0C0"/>
                </a:outerShdw>
              </a:effectLst>
              <a:uLnTx/>
              <a:uFillTx/>
              <a:ea typeface="黑体" panose="02010609060101010101" pitchFamily="2" charset="-122"/>
              <a:sym typeface="+mn-ea"/>
            </a:endParaRPr>
          </a:p>
          <a:p>
            <a:pPr>
              <a:buNone/>
            </a:pPr>
            <a:r>
              <a:rPr lang="en-US" altLang="zh-CN" sz="4000" b="1" noProof="0" smtClean="0">
                <a:ln>
                  <a:noFill/>
                </a:ln>
                <a:solidFill>
                  <a:srgbClr val="FF0000"/>
                </a:solidFill>
                <a:effectLst>
                  <a:outerShdw blurRad="38100" dist="38100" dir="2700000" algn="tl">
                    <a:srgbClr val="C0C0C0"/>
                  </a:outerShdw>
                </a:effectLst>
                <a:uLnTx/>
                <a:uFillTx/>
                <a:ea typeface="黑体" panose="02010609060101010101" pitchFamily="2" charset="-122"/>
                <a:sym typeface="+mn-ea"/>
              </a:rPr>
              <a:t>         </a:t>
            </a:r>
            <a:r>
              <a:rPr lang="zh-CN" altLang="en-US" sz="4000" b="1" noProof="0" smtClean="0">
                <a:ln>
                  <a:noFill/>
                </a:ln>
                <a:solidFill>
                  <a:srgbClr val="FF0000"/>
                </a:solidFill>
                <a:effectLst>
                  <a:outerShdw blurRad="38100" dist="38100" dir="2700000" algn="tl">
                    <a:srgbClr val="C0C0C0"/>
                  </a:outerShdw>
                </a:effectLst>
                <a:uLnTx/>
                <a:uFillTx/>
                <a:ea typeface="黑体" panose="02010609060101010101" pitchFamily="2" charset="-122"/>
                <a:sym typeface="+mn-ea"/>
              </a:rPr>
              <a:t>有一种让人爱得近乎心疼的文学精灵，它就是诗歌；有一种让无数文人学子如醉如痴的艺术神魔，它就是我国古代诗歌。</a:t>
            </a:r>
            <a:endParaRPr kumimoji="0" lang="zh-CN" altLang="en-US" sz="40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mn-lt"/>
              <a:ea typeface="黑体" panose="02010609060101010101" pitchFamily="2" charset="-122"/>
              <a:cs typeface="+mn-cs"/>
            </a:endParaRPr>
          </a:p>
          <a:p>
            <a:pPr>
              <a:buNone/>
            </a:pPr>
            <a:endParaRPr lang="zh-CN" altLang="en-US" sz="4800" b="1">
              <a:solidFill>
                <a:srgbClr val="800000"/>
              </a:solidFill>
              <a:latin typeface="黑体" panose="02010609060101010101" pitchFamily="2" charset="-122"/>
              <a:ea typeface="黑体" panose="02010609060101010101" pitchFamily="2" charset="-122"/>
            </a:endParaRPr>
          </a:p>
          <a:p>
            <a:pPr>
              <a:buNone/>
            </a:pPr>
            <a:endParaRPr lang="zh-CN" altLang="en-US" sz="5400" b="1">
              <a:solidFill>
                <a:srgbClr val="FF0000"/>
              </a:solidFill>
              <a:latin typeface="黑体" panose="02010609060101010101" pitchFamily="2" charset="-122"/>
              <a:ea typeface="黑体" panose="02010609060101010101" pitchFamily="2" charset="-122"/>
            </a:endParaRPr>
          </a:p>
          <a:p>
            <a:pPr>
              <a:buNone/>
            </a:pPr>
            <a:r>
              <a:rPr lang="zh-CN" altLang="en-US" sz="5400" b="1">
                <a:solidFill>
                  <a:srgbClr val="FF0000"/>
                </a:solidFill>
                <a:latin typeface="黑体" panose="02010609060101010101" pitchFamily="2" charset="-122"/>
                <a:ea typeface="黑体" panose="02010609060101010101" pitchFamily="2" charset="-122"/>
              </a:rPr>
              <a:t>         </a:t>
            </a:r>
            <a:endParaRPr lang="zh-CN" altLang="en-US" b="1">
              <a:solidFill>
                <a:srgbClr val="003300"/>
              </a:solidFill>
              <a:latin typeface="黑体" panose="02010609060101010101" pitchFamily="2" charset="-122"/>
              <a:ea typeface="黑体" panose="02010609060101010101" pitchFamily="2" charset="-122"/>
            </a:endParaRPr>
          </a:p>
        </p:txBody>
      </p:sp>
    </p:spTree>
  </p:cSld>
  <p:clrMapOvr>
    <a:masterClrMapping/>
  </p:clrMapOvr>
  <p:transition>
    <p:dissolve/>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p:cNvPicPr>
            <a:picLocks noChangeAspect="1"/>
          </p:cNvPicPr>
          <p:nvPr/>
        </p:nvPicPr>
        <p:blipFill>
          <a:blip r:embed="rId2"/>
          <a:stretch>
            <a:fillRect/>
          </a:stretch>
        </p:blipFill>
        <p:spPr>
          <a:xfrm>
            <a:off x="-180975" y="0"/>
            <a:ext cx="9645650" cy="7229475"/>
          </a:xfrm>
          <a:prstGeom prst="rect">
            <a:avLst/>
          </a:prstGeom>
          <a:noFill/>
          <a:ln w="9525">
            <a:noFill/>
          </a:ln>
        </p:spPr>
      </p:pic>
      <p:pic>
        <p:nvPicPr>
          <p:cNvPr id="14339" name="Picture 12" descr="2">
            <a:hlinkClick action="ppaction://noaction"/>
          </p:cNvPr>
          <p:cNvPicPr>
            <a:picLocks noChangeAspect="1"/>
          </p:cNvPicPr>
          <p:nvPr/>
        </p:nvPicPr>
        <p:blipFill>
          <a:blip r:embed="rId3"/>
          <a:stretch>
            <a:fillRect/>
          </a:stretch>
        </p:blipFill>
        <p:spPr>
          <a:xfrm>
            <a:off x="8496300" y="6248400"/>
            <a:ext cx="647700" cy="609600"/>
          </a:xfrm>
          <a:prstGeom prst="rect">
            <a:avLst/>
          </a:prstGeom>
          <a:noFill/>
          <a:ln w="9525">
            <a:noFill/>
          </a:ln>
        </p:spPr>
      </p:pic>
      <p:pic>
        <p:nvPicPr>
          <p:cNvPr id="14340" name="图片 2"/>
          <p:cNvPicPr>
            <a:picLocks noChangeAspect="1"/>
          </p:cNvPicPr>
          <p:nvPr/>
        </p:nvPicPr>
        <p:blipFill>
          <a:blip r:embed="rId4"/>
          <a:stretch>
            <a:fillRect/>
          </a:stretch>
        </p:blipFill>
        <p:spPr>
          <a:xfrm>
            <a:off x="323215" y="1052830"/>
            <a:ext cx="2465070" cy="903605"/>
          </a:xfrm>
          <a:prstGeom prst="rect">
            <a:avLst/>
          </a:prstGeom>
          <a:noFill/>
          <a:ln w="9525">
            <a:noFill/>
          </a:ln>
        </p:spPr>
      </p:pic>
      <p:sp>
        <p:nvSpPr>
          <p:cNvPr id="4" name="矩形 3"/>
          <p:cNvSpPr/>
          <p:nvPr/>
        </p:nvSpPr>
        <p:spPr>
          <a:xfrm>
            <a:off x="503238" y="1916430"/>
            <a:ext cx="8137525" cy="47561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ts val="3000"/>
              </a:lnSpc>
              <a:spcBef>
                <a:spcPct val="0"/>
              </a:spcBef>
              <a:buFontTx/>
              <a:buNone/>
            </a:pPr>
            <a:r>
              <a:rPr lang="en-US" altLang="zh-CN" sz="2800" b="1">
                <a:solidFill>
                  <a:srgbClr val="990033"/>
                </a:solidFill>
                <a:latin typeface="Arial" panose="020b0604020202020204" pitchFamily="34" charset="0"/>
                <a:ea typeface="黑体" panose="02010609060101010101" pitchFamily="2" charset="-122"/>
              </a:rPr>
              <a:t>  </a:t>
            </a:r>
            <a:r>
              <a:rPr lang="en-US" altLang="zh-CN" sz="2800" b="1">
                <a:solidFill>
                  <a:srgbClr val="FF0000"/>
                </a:solidFill>
                <a:latin typeface="Arial" panose="020b0604020202020204" pitchFamily="34" charset="0"/>
                <a:ea typeface="黑体" panose="02010609060101010101" pitchFamily="2" charset="-122"/>
              </a:rPr>
              <a:t>   </a:t>
            </a:r>
            <a:r>
              <a:rPr lang="en-US" altLang="zh-CN" sz="2800" b="1">
                <a:solidFill>
                  <a:srgbClr val="3333FF"/>
                </a:solidFill>
                <a:latin typeface="Arial" panose="020b0604020202020204" pitchFamily="34" charset="0"/>
                <a:ea typeface="黑体" panose="02010609060101010101" pitchFamily="2" charset="-122"/>
              </a:rPr>
              <a:t> </a:t>
            </a:r>
            <a:endParaRPr lang="zh-CN" altLang="en-US" sz="2800" b="1">
              <a:solidFill>
                <a:srgbClr val="3333FF"/>
              </a:solidFill>
              <a:latin typeface="Arial" panose="020b0604020202020204" pitchFamily="34" charset="0"/>
              <a:ea typeface="黑体" panose="02010609060101010101" pitchFamily="2" charset="-122"/>
            </a:endParaRPr>
          </a:p>
        </p:txBody>
      </p:sp>
      <p:sp>
        <p:nvSpPr>
          <p:cNvPr id="2" name="文本框 1"/>
          <p:cNvSpPr txBox="1"/>
          <p:nvPr/>
        </p:nvSpPr>
        <p:spPr>
          <a:xfrm>
            <a:off x="467360" y="1630045"/>
            <a:ext cx="7981315" cy="4779645"/>
          </a:xfrm>
          <a:prstGeom prst="rect">
            <a:avLst/>
          </a:prstGeom>
          <a:noFill/>
        </p:spPr>
        <p:txBody>
          <a:bodyPr wrap="square" rtlCol="0">
            <a:spAutoFit/>
          </a:bodyPr>
          <a:lstStyle/>
          <a:p>
            <a:pPr>
              <a:lnSpc>
                <a:spcPts val="3080"/>
              </a:lnSpc>
            </a:pPr>
            <a:r>
              <a:rPr lang="en-US" altLang="zh-CN" sz="2400" b="1">
                <a:solidFill>
                  <a:srgbClr val="990033"/>
                </a:solidFill>
                <a:latin typeface="宋体" panose="02010600030101010101" pitchFamily="2" charset="-122"/>
                <a:cs typeface="宋体" panose="02010600030101010101" pitchFamily="2" charset="-122"/>
              </a:rPr>
              <a:t>1.</a:t>
            </a:r>
            <a:r>
              <a:rPr lang="zh-CN" altLang="en-US" sz="2400" b="1">
                <a:solidFill>
                  <a:srgbClr val="990033"/>
                </a:solidFill>
                <a:latin typeface="宋体" panose="02010600030101010101" pitchFamily="2" charset="-122"/>
                <a:cs typeface="宋体" panose="02010600030101010101" pitchFamily="2" charset="-122"/>
              </a:rPr>
              <a:t>直接抒情：</a:t>
            </a:r>
            <a:r>
              <a:rPr lang="zh-CN" altLang="en-US" sz="2400" b="1">
                <a:solidFill>
                  <a:srgbClr val="3333FF"/>
                </a:solidFill>
                <a:latin typeface="宋体" panose="02010600030101010101" pitchFamily="2" charset="-122"/>
                <a:cs typeface="宋体" panose="02010600030101010101" pitchFamily="2" charset="-122"/>
              </a:rPr>
              <a:t>即作者在文中把内心强烈的感情不加掩饰地直接叙述出来，让强烈的感情激流直接倾泻而出。</a:t>
            </a:r>
            <a:endParaRPr lang="zh-CN" altLang="en-US" sz="2400" b="1">
              <a:solidFill>
                <a:srgbClr val="3333FF"/>
              </a:solidFill>
              <a:latin typeface="宋体" panose="02010600030101010101" pitchFamily="2" charset="-122"/>
              <a:cs typeface="宋体" panose="02010600030101010101" pitchFamily="2" charset="-122"/>
            </a:endParaRPr>
          </a:p>
          <a:p>
            <a:pPr>
              <a:lnSpc>
                <a:spcPts val="3080"/>
              </a:lnSpc>
            </a:pPr>
            <a:r>
              <a:rPr lang="en-US" altLang="zh-CN" sz="2400" b="1">
                <a:solidFill>
                  <a:srgbClr val="3333FF"/>
                </a:solidFill>
                <a:latin typeface="宋体" panose="02010600030101010101" pitchFamily="2" charset="-122"/>
                <a:cs typeface="宋体" panose="02010600030101010101" pitchFamily="2" charset="-122"/>
              </a:rPr>
              <a:t>  </a:t>
            </a:r>
            <a:r>
              <a:rPr lang="zh-CN" altLang="en-US" sz="2400" b="1">
                <a:solidFill>
                  <a:srgbClr val="3333FF"/>
                </a:solidFill>
                <a:latin typeface="宋体" panose="02010600030101010101" pitchFamily="2" charset="-122"/>
                <a:cs typeface="宋体" panose="02010600030101010101" pitchFamily="2" charset="-122"/>
              </a:rPr>
              <a:t>如：前不见古人，后不见来者。念天地之悠悠，独怆然而涕下。（陈子昂《登幽州台》</a:t>
            </a:r>
            <a:endParaRPr lang="zh-CN" altLang="en-US" sz="2400" b="1">
              <a:solidFill>
                <a:srgbClr val="3333FF"/>
              </a:solidFill>
              <a:latin typeface="宋体" panose="02010600030101010101" pitchFamily="2" charset="-122"/>
              <a:cs typeface="宋体" panose="02010600030101010101" pitchFamily="2" charset="-122"/>
            </a:endParaRPr>
          </a:p>
          <a:p>
            <a:pPr>
              <a:lnSpc>
                <a:spcPts val="3080"/>
              </a:lnSpc>
            </a:pPr>
            <a:endParaRPr lang="en-US" altLang="zh-CN" sz="2400" b="1">
              <a:solidFill>
                <a:srgbClr val="990033"/>
              </a:solidFill>
              <a:latin typeface="宋体" panose="02010600030101010101" pitchFamily="2" charset="-122"/>
              <a:cs typeface="宋体" panose="02010600030101010101" pitchFamily="2" charset="-122"/>
            </a:endParaRPr>
          </a:p>
          <a:p>
            <a:pPr>
              <a:lnSpc>
                <a:spcPts val="3080"/>
              </a:lnSpc>
            </a:pPr>
            <a:r>
              <a:rPr lang="en-US" altLang="zh-CN" sz="2400" b="1">
                <a:solidFill>
                  <a:srgbClr val="990033"/>
                </a:solidFill>
                <a:latin typeface="宋体" panose="02010600030101010101" pitchFamily="2" charset="-122"/>
                <a:cs typeface="宋体" panose="02010600030101010101" pitchFamily="2" charset="-122"/>
              </a:rPr>
              <a:t>2.</a:t>
            </a:r>
            <a:r>
              <a:rPr lang="zh-CN" altLang="en-US" sz="2400" b="1">
                <a:solidFill>
                  <a:srgbClr val="990033"/>
                </a:solidFill>
                <a:latin typeface="宋体" panose="02010600030101010101" pitchFamily="2" charset="-122"/>
                <a:cs typeface="宋体" panose="02010600030101010101" pitchFamily="2" charset="-122"/>
              </a:rPr>
              <a:t>借景抒情：</a:t>
            </a:r>
            <a:r>
              <a:rPr lang="zh-CN" altLang="en-US" sz="2400" b="1">
                <a:solidFill>
                  <a:srgbClr val="3333FF"/>
                </a:solidFill>
                <a:latin typeface="宋体" panose="02010600030101010101" pitchFamily="2" charset="-122"/>
                <a:cs typeface="宋体" panose="02010600030101010101" pitchFamily="2" charset="-122"/>
                <a:sym typeface="+mn-ea"/>
              </a:rPr>
              <a:t>通过对实景的描写来抒写作者的感情。</a:t>
            </a:r>
            <a:endParaRPr lang="zh-CN" altLang="en-US" sz="2400" b="1">
              <a:solidFill>
                <a:srgbClr val="3333FF"/>
              </a:solidFill>
              <a:latin typeface="宋体" panose="02010600030101010101" pitchFamily="2" charset="-122"/>
              <a:cs typeface="宋体" panose="02010600030101010101" pitchFamily="2" charset="-122"/>
            </a:endParaRPr>
          </a:p>
          <a:p>
            <a:pPr>
              <a:lnSpc>
                <a:spcPts val="3080"/>
              </a:lnSpc>
            </a:pPr>
            <a:r>
              <a:rPr lang="en-US" altLang="zh-CN" sz="2400" b="1">
                <a:solidFill>
                  <a:srgbClr val="3333FF"/>
                </a:solidFill>
                <a:latin typeface="宋体" panose="02010600030101010101" pitchFamily="2" charset="-122"/>
                <a:cs typeface="宋体" panose="02010600030101010101" pitchFamily="2" charset="-122"/>
              </a:rPr>
              <a:t>   </a:t>
            </a:r>
            <a:r>
              <a:rPr lang="zh-CN" altLang="en-US" sz="2400" b="1">
                <a:solidFill>
                  <a:srgbClr val="3333FF"/>
                </a:solidFill>
                <a:latin typeface="宋体" panose="02010600030101010101" pitchFamily="2" charset="-122"/>
                <a:cs typeface="宋体" panose="02010600030101010101" pitchFamily="2" charset="-122"/>
              </a:rPr>
              <a:t>如：</a:t>
            </a:r>
            <a:r>
              <a:rPr lang="zh-CN" altLang="en-US" sz="2400" b="1">
                <a:solidFill>
                  <a:srgbClr val="3333FF"/>
                </a:solidFill>
                <a:latin typeface="宋体" panose="02010600030101010101" pitchFamily="2" charset="-122"/>
                <a:cs typeface="宋体" panose="02010600030101010101" pitchFamily="2" charset="-122"/>
                <a:sym typeface="+mn-ea"/>
              </a:rPr>
              <a:t>（杜牧《泊秦淮》）属间接抒情的一种，</a:t>
            </a:r>
            <a:r>
              <a:rPr lang="zh-CN" altLang="en-US" sz="2400" b="1">
                <a:solidFill>
                  <a:srgbClr val="3333FF"/>
                </a:solidFill>
                <a:latin typeface="宋体" panose="02010600030101010101" pitchFamily="2" charset="-122"/>
                <a:cs typeface="宋体" panose="02010600030101010101" pitchFamily="2" charset="-122"/>
              </a:rPr>
              <a:t>烟笼寒水月笼沙，夜泊秦淮近酒家。商女不知亡国恨，隔江犹唱《后庭花》。</a:t>
            </a:r>
            <a:endParaRPr lang="zh-CN" altLang="en-US" sz="2400" b="1">
              <a:solidFill>
                <a:srgbClr val="3333FF"/>
              </a:solidFill>
              <a:latin typeface="宋体" panose="02010600030101010101" pitchFamily="2" charset="-122"/>
              <a:cs typeface="宋体" panose="02010600030101010101" pitchFamily="2" charset="-122"/>
            </a:endParaRPr>
          </a:p>
          <a:p>
            <a:pPr>
              <a:lnSpc>
                <a:spcPts val="3080"/>
              </a:lnSpc>
            </a:pPr>
            <a:endParaRPr lang="zh-CN" altLang="en-US" sz="2400" b="1">
              <a:latin typeface="宋体" panose="02010600030101010101" pitchFamily="2" charset="-122"/>
              <a:cs typeface="宋体" panose="02010600030101010101" pitchFamily="2" charset="-122"/>
            </a:endParaRPr>
          </a:p>
          <a:p>
            <a:endParaRPr lang="zh-CN" altLang="en-US" sz="2400" b="1">
              <a:latin typeface="宋体" panose="02010600030101010101" pitchFamily="2" charset="-122"/>
              <a:cs typeface="宋体" panose="02010600030101010101" pitchFamily="2" charset="-122"/>
            </a:endParaRPr>
          </a:p>
          <a:p>
            <a:endParaRPr lang="zh-CN" altLang="en-US" sz="2400" b="1">
              <a:latin typeface="宋体" panose="02010600030101010101" pitchFamily="2" charset="-122"/>
              <a:cs typeface="宋体" panose="0201060003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p:cNvPicPr>
            <a:picLocks noChangeAspect="1"/>
          </p:cNvPicPr>
          <p:nvPr/>
        </p:nvPicPr>
        <p:blipFill>
          <a:blip r:embed="rId2"/>
          <a:stretch>
            <a:fillRect/>
          </a:stretch>
        </p:blipFill>
        <p:spPr>
          <a:xfrm>
            <a:off x="-180975" y="0"/>
            <a:ext cx="9645650" cy="7229475"/>
          </a:xfrm>
          <a:prstGeom prst="rect">
            <a:avLst/>
          </a:prstGeom>
          <a:noFill/>
          <a:ln w="9525">
            <a:noFill/>
          </a:ln>
        </p:spPr>
      </p:pic>
      <p:pic>
        <p:nvPicPr>
          <p:cNvPr id="14339" name="Picture 12" descr="2">
            <a:hlinkClick action="ppaction://noaction"/>
          </p:cNvPr>
          <p:cNvPicPr>
            <a:picLocks noChangeAspect="1"/>
          </p:cNvPicPr>
          <p:nvPr/>
        </p:nvPicPr>
        <p:blipFill>
          <a:blip r:embed="rId3"/>
          <a:stretch>
            <a:fillRect/>
          </a:stretch>
        </p:blipFill>
        <p:spPr>
          <a:xfrm>
            <a:off x="8496300" y="6248400"/>
            <a:ext cx="647700" cy="609600"/>
          </a:xfrm>
          <a:prstGeom prst="rect">
            <a:avLst/>
          </a:prstGeom>
          <a:noFill/>
          <a:ln w="9525">
            <a:noFill/>
          </a:ln>
        </p:spPr>
      </p:pic>
      <p:pic>
        <p:nvPicPr>
          <p:cNvPr id="14340" name="图片 2"/>
          <p:cNvPicPr>
            <a:picLocks noChangeAspect="1"/>
          </p:cNvPicPr>
          <p:nvPr/>
        </p:nvPicPr>
        <p:blipFill>
          <a:blip r:embed="rId4"/>
          <a:stretch>
            <a:fillRect/>
          </a:stretch>
        </p:blipFill>
        <p:spPr>
          <a:xfrm>
            <a:off x="323215" y="1052830"/>
            <a:ext cx="2465070" cy="903605"/>
          </a:xfrm>
          <a:prstGeom prst="rect">
            <a:avLst/>
          </a:prstGeom>
          <a:noFill/>
          <a:ln w="9525">
            <a:noFill/>
          </a:ln>
        </p:spPr>
      </p:pic>
      <p:sp>
        <p:nvSpPr>
          <p:cNvPr id="4" name="矩形 3"/>
          <p:cNvSpPr/>
          <p:nvPr/>
        </p:nvSpPr>
        <p:spPr>
          <a:xfrm>
            <a:off x="503238" y="1916430"/>
            <a:ext cx="8137525" cy="47561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ts val="3000"/>
              </a:lnSpc>
              <a:spcBef>
                <a:spcPct val="0"/>
              </a:spcBef>
              <a:buFontTx/>
              <a:buNone/>
            </a:pPr>
            <a:r>
              <a:rPr lang="en-US" altLang="zh-CN" sz="2800" b="1">
                <a:solidFill>
                  <a:srgbClr val="990033"/>
                </a:solidFill>
                <a:latin typeface="Arial" panose="020b0604020202020204" pitchFamily="34" charset="0"/>
                <a:ea typeface="黑体" panose="02010609060101010101" pitchFamily="2" charset="-122"/>
              </a:rPr>
              <a:t>  </a:t>
            </a:r>
            <a:r>
              <a:rPr lang="en-US" altLang="zh-CN" sz="2800" b="1">
                <a:solidFill>
                  <a:srgbClr val="FF0000"/>
                </a:solidFill>
                <a:latin typeface="Arial" panose="020b0604020202020204" pitchFamily="34" charset="0"/>
                <a:ea typeface="黑体" panose="02010609060101010101" pitchFamily="2" charset="-122"/>
              </a:rPr>
              <a:t>   </a:t>
            </a:r>
            <a:r>
              <a:rPr lang="en-US" altLang="zh-CN" sz="2800" b="1">
                <a:solidFill>
                  <a:srgbClr val="3333FF"/>
                </a:solidFill>
                <a:latin typeface="Arial" panose="020b0604020202020204" pitchFamily="34" charset="0"/>
                <a:ea typeface="黑体" panose="02010609060101010101" pitchFamily="2" charset="-122"/>
              </a:rPr>
              <a:t> </a:t>
            </a:r>
            <a:endParaRPr lang="zh-CN" altLang="en-US" sz="2800" b="1">
              <a:solidFill>
                <a:srgbClr val="3333FF"/>
              </a:solidFill>
              <a:latin typeface="Arial" panose="020b0604020202020204" pitchFamily="34" charset="0"/>
              <a:ea typeface="黑体" panose="02010609060101010101" pitchFamily="2" charset="-122"/>
            </a:endParaRPr>
          </a:p>
        </p:txBody>
      </p:sp>
      <p:sp>
        <p:nvSpPr>
          <p:cNvPr id="2" name="文本框 1"/>
          <p:cNvSpPr txBox="1"/>
          <p:nvPr/>
        </p:nvSpPr>
        <p:spPr>
          <a:xfrm>
            <a:off x="335915" y="1772920"/>
            <a:ext cx="8540750" cy="4523105"/>
          </a:xfrm>
          <a:prstGeom prst="rect">
            <a:avLst/>
          </a:prstGeom>
          <a:noFill/>
        </p:spPr>
        <p:txBody>
          <a:bodyPr wrap="square" rtlCol="0">
            <a:spAutoFit/>
          </a:bodyPr>
          <a:lstStyle/>
          <a:p>
            <a:r>
              <a:rPr lang="en-US" altLang="zh-CN" sz="2400" b="1">
                <a:solidFill>
                  <a:srgbClr val="990033"/>
                </a:solidFill>
              </a:rPr>
              <a:t>3.</a:t>
            </a:r>
            <a:r>
              <a:rPr lang="zh-CN" altLang="en-US" sz="2400" b="1">
                <a:solidFill>
                  <a:srgbClr val="990033"/>
                </a:solidFill>
              </a:rPr>
              <a:t>托物言志：</a:t>
            </a:r>
            <a:r>
              <a:rPr lang="zh-CN" altLang="en-US" sz="2400" b="1">
                <a:solidFill>
                  <a:srgbClr val="3333FF"/>
                </a:solidFill>
              </a:rPr>
              <a:t>属间接抒情的一种，托物言志就是把要抒发的感情、阐发的思想借助于对某种事物或物品的描摹议论表达出来。</a:t>
            </a:r>
            <a:endParaRPr lang="zh-CN" altLang="en-US" sz="2400" b="1">
              <a:solidFill>
                <a:srgbClr val="3333FF"/>
              </a:solidFill>
            </a:endParaRPr>
          </a:p>
          <a:p>
            <a:r>
              <a:rPr lang="en-US" altLang="zh-CN" sz="2400" b="1">
                <a:solidFill>
                  <a:srgbClr val="3333FF"/>
                </a:solidFill>
              </a:rPr>
              <a:t>   </a:t>
            </a:r>
            <a:r>
              <a:rPr lang="zh-CN" altLang="en-US" sz="2400" b="1">
                <a:solidFill>
                  <a:srgbClr val="3333FF"/>
                </a:solidFill>
              </a:rPr>
              <a:t>如：垂緌饮清露，流响出疏桐。居高声自远，非是藉秋风。（虞世南《咏蝉》）</a:t>
            </a:r>
            <a:endParaRPr lang="zh-CN" altLang="en-US" sz="2400" b="1">
              <a:solidFill>
                <a:srgbClr val="3333FF"/>
              </a:solidFill>
            </a:endParaRPr>
          </a:p>
          <a:p>
            <a:endParaRPr lang="en-US" altLang="zh-CN" sz="2400" b="1">
              <a:solidFill>
                <a:srgbClr val="C00000"/>
              </a:solidFill>
              <a:sym typeface="+mn-ea"/>
            </a:endParaRPr>
          </a:p>
          <a:p>
            <a:r>
              <a:rPr lang="en-US" altLang="zh-CN" sz="2400" b="1">
                <a:solidFill>
                  <a:srgbClr val="C00000"/>
                </a:solidFill>
                <a:sym typeface="+mn-ea"/>
              </a:rPr>
              <a:t>4.动静结合</a:t>
            </a:r>
            <a:r>
              <a:rPr lang="zh-CN" altLang="en-US" sz="2400" b="1">
                <a:solidFill>
                  <a:srgbClr val="C00000"/>
                </a:solidFill>
                <a:sym typeface="+mn-ea"/>
              </a:rPr>
              <a:t>：</a:t>
            </a:r>
            <a:r>
              <a:rPr lang="en-US" altLang="zh-CN" sz="2400" b="1">
                <a:solidFill>
                  <a:srgbClr val="3333FF"/>
                </a:solidFill>
                <a:sym typeface="+mn-ea"/>
              </a:rPr>
              <a:t>指对人、事、景处于动态或相对静态时的描写。</a:t>
            </a:r>
            <a:endParaRPr lang="en-US" altLang="zh-CN" sz="2400" b="1"/>
          </a:p>
          <a:p>
            <a:r>
              <a:rPr lang="en-US" altLang="zh-CN" sz="2400" b="1">
                <a:sym typeface="+mn-ea"/>
              </a:rPr>
              <a:t>   </a:t>
            </a:r>
            <a:r>
              <a:rPr lang="en-US" altLang="zh-CN" sz="2400" b="1">
                <a:solidFill>
                  <a:srgbClr val="3333FF"/>
                </a:solidFill>
                <a:sym typeface="+mn-ea"/>
              </a:rPr>
              <a:t>如：月黑见渔灯，孤光一点萤。微微风簇浪，散作满河星。</a:t>
            </a:r>
            <a:endParaRPr lang="en-US" altLang="zh-CN" sz="2400" b="1">
              <a:solidFill>
                <a:srgbClr val="3333FF"/>
              </a:solidFill>
            </a:endParaRPr>
          </a:p>
          <a:p>
            <a:r>
              <a:rPr lang="en-US" altLang="zh-CN" sz="2400" b="1">
                <a:solidFill>
                  <a:srgbClr val="3333FF"/>
                </a:solidFill>
                <a:sym typeface="+mn-ea"/>
              </a:rPr>
              <a:t>全诗用白描手法写出了诗人夜晚在船上看到的景色，前两句写静态，后两句写动态，一动一静，相辅相成。</a:t>
            </a:r>
            <a:endParaRPr lang="en-US" altLang="zh-CN" sz="2400" b="1">
              <a:solidFill>
                <a:srgbClr val="3333FF"/>
              </a:solidFill>
            </a:endParaRPr>
          </a:p>
          <a:p>
            <a:endParaRPr lang="zh-CN" altLang="en-US" sz="2400" b="1">
              <a:solidFill>
                <a:srgbClr val="3333FF"/>
              </a:solidFill>
            </a:endParaRPr>
          </a:p>
          <a:p>
            <a:endParaRPr lang="zh-CN" altLang="en-US" sz="2400" b="1">
              <a:solidFill>
                <a:srgbClr val="3333FF"/>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p:cNvPicPr>
            <a:picLocks noChangeAspect="1"/>
          </p:cNvPicPr>
          <p:nvPr/>
        </p:nvPicPr>
        <p:blipFill>
          <a:blip r:embed="rId2"/>
          <a:stretch>
            <a:fillRect/>
          </a:stretch>
        </p:blipFill>
        <p:spPr>
          <a:xfrm>
            <a:off x="-180975" y="0"/>
            <a:ext cx="9645650" cy="7229475"/>
          </a:xfrm>
          <a:prstGeom prst="rect">
            <a:avLst/>
          </a:prstGeom>
          <a:noFill/>
          <a:ln w="9525">
            <a:noFill/>
          </a:ln>
        </p:spPr>
      </p:pic>
      <p:pic>
        <p:nvPicPr>
          <p:cNvPr id="14339" name="Picture 12" descr="2">
            <a:hlinkClick action="ppaction://noaction"/>
          </p:cNvPr>
          <p:cNvPicPr>
            <a:picLocks noChangeAspect="1"/>
          </p:cNvPicPr>
          <p:nvPr/>
        </p:nvPicPr>
        <p:blipFill>
          <a:blip r:embed="rId3"/>
          <a:stretch>
            <a:fillRect/>
          </a:stretch>
        </p:blipFill>
        <p:spPr>
          <a:xfrm>
            <a:off x="8496300" y="6248400"/>
            <a:ext cx="647700" cy="609600"/>
          </a:xfrm>
          <a:prstGeom prst="rect">
            <a:avLst/>
          </a:prstGeom>
          <a:noFill/>
          <a:ln w="9525">
            <a:noFill/>
          </a:ln>
        </p:spPr>
      </p:pic>
      <p:pic>
        <p:nvPicPr>
          <p:cNvPr id="14340" name="图片 2"/>
          <p:cNvPicPr>
            <a:picLocks noChangeAspect="1"/>
          </p:cNvPicPr>
          <p:nvPr/>
        </p:nvPicPr>
        <p:blipFill>
          <a:blip r:embed="rId4"/>
          <a:stretch>
            <a:fillRect/>
          </a:stretch>
        </p:blipFill>
        <p:spPr>
          <a:xfrm>
            <a:off x="323215" y="1052830"/>
            <a:ext cx="2465070" cy="903605"/>
          </a:xfrm>
          <a:prstGeom prst="rect">
            <a:avLst/>
          </a:prstGeom>
          <a:noFill/>
          <a:ln w="9525">
            <a:noFill/>
          </a:ln>
        </p:spPr>
      </p:pic>
      <p:sp>
        <p:nvSpPr>
          <p:cNvPr id="4" name="矩形 3"/>
          <p:cNvSpPr/>
          <p:nvPr/>
        </p:nvSpPr>
        <p:spPr>
          <a:xfrm>
            <a:off x="503238" y="1916430"/>
            <a:ext cx="8137525" cy="47561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ts val="3000"/>
              </a:lnSpc>
              <a:spcBef>
                <a:spcPct val="0"/>
              </a:spcBef>
              <a:buFontTx/>
              <a:buNone/>
            </a:pPr>
            <a:r>
              <a:rPr lang="en-US" altLang="zh-CN" sz="2800" b="1">
                <a:solidFill>
                  <a:srgbClr val="990033"/>
                </a:solidFill>
                <a:latin typeface="Arial" panose="020b0604020202020204" pitchFamily="34" charset="0"/>
                <a:ea typeface="黑体" panose="02010609060101010101" pitchFamily="2" charset="-122"/>
              </a:rPr>
              <a:t>  </a:t>
            </a:r>
            <a:r>
              <a:rPr lang="en-US" altLang="zh-CN" sz="2800" b="1">
                <a:solidFill>
                  <a:srgbClr val="FF0000"/>
                </a:solidFill>
                <a:latin typeface="Arial" panose="020b0604020202020204" pitchFamily="34" charset="0"/>
                <a:ea typeface="黑体" panose="02010609060101010101" pitchFamily="2" charset="-122"/>
              </a:rPr>
              <a:t>   </a:t>
            </a:r>
            <a:r>
              <a:rPr lang="en-US" altLang="zh-CN" sz="2800" b="1">
                <a:solidFill>
                  <a:srgbClr val="3333FF"/>
                </a:solidFill>
                <a:latin typeface="Arial" panose="020b0604020202020204" pitchFamily="34" charset="0"/>
                <a:ea typeface="黑体" panose="02010609060101010101" pitchFamily="2" charset="-122"/>
              </a:rPr>
              <a:t> </a:t>
            </a:r>
            <a:endParaRPr lang="zh-CN" altLang="en-US" sz="2800" b="1">
              <a:solidFill>
                <a:srgbClr val="3333FF"/>
              </a:solidFill>
              <a:latin typeface="Arial" panose="020b0604020202020204" pitchFamily="34" charset="0"/>
              <a:ea typeface="黑体" panose="02010609060101010101" pitchFamily="2" charset="-122"/>
            </a:endParaRPr>
          </a:p>
        </p:txBody>
      </p:sp>
      <p:sp>
        <p:nvSpPr>
          <p:cNvPr id="2" name="文本框 1"/>
          <p:cNvSpPr txBox="1"/>
          <p:nvPr/>
        </p:nvSpPr>
        <p:spPr>
          <a:xfrm>
            <a:off x="467360" y="1700530"/>
            <a:ext cx="8340725" cy="4154170"/>
          </a:xfrm>
          <a:prstGeom prst="rect">
            <a:avLst/>
          </a:prstGeom>
          <a:noFill/>
        </p:spPr>
        <p:txBody>
          <a:bodyPr wrap="square" rtlCol="0">
            <a:spAutoFit/>
          </a:bodyPr>
          <a:lstStyle/>
          <a:p>
            <a:r>
              <a:rPr lang="en-US" altLang="zh-CN" sz="2400" b="1">
                <a:solidFill>
                  <a:srgbClr val="C00000"/>
                </a:solidFill>
              </a:rPr>
              <a:t>5.</a:t>
            </a:r>
            <a:r>
              <a:rPr lang="zh-CN" altLang="en-US" sz="2400" b="1">
                <a:solidFill>
                  <a:srgbClr val="C00000"/>
                </a:solidFill>
              </a:rPr>
              <a:t>以动衬静：</a:t>
            </a:r>
            <a:r>
              <a:rPr lang="zh-CN" altLang="en-US" sz="2400" b="1">
                <a:solidFill>
                  <a:srgbClr val="3333FF"/>
                </a:solidFill>
              </a:rPr>
              <a:t>即通过对动态的描写，渲染反衬出静态，也就是在动态描写中显示出静态。</a:t>
            </a:r>
            <a:endParaRPr lang="zh-CN" altLang="en-US" sz="2400" b="1">
              <a:solidFill>
                <a:srgbClr val="3333FF"/>
              </a:solidFill>
            </a:endParaRPr>
          </a:p>
          <a:p>
            <a:r>
              <a:rPr lang="en-US" altLang="zh-CN" sz="2400" b="1"/>
              <a:t>    </a:t>
            </a:r>
            <a:r>
              <a:rPr lang="zh-CN" altLang="en-US" sz="2400" b="1">
                <a:solidFill>
                  <a:srgbClr val="3333FF"/>
                </a:solidFill>
              </a:rPr>
              <a:t>如：</a:t>
            </a:r>
            <a:r>
              <a:rPr lang="en-US" altLang="zh-CN" sz="2400" b="1">
                <a:solidFill>
                  <a:srgbClr val="3333FF"/>
                </a:solidFill>
              </a:rPr>
              <a:t>“</a:t>
            </a:r>
            <a:r>
              <a:rPr lang="zh-CN" altLang="en-US" sz="2400" b="1">
                <a:solidFill>
                  <a:srgbClr val="3333FF"/>
                </a:solidFill>
              </a:rPr>
              <a:t>月出惊山鸟，时鸣春涧中</a:t>
            </a:r>
            <a:r>
              <a:rPr lang="en-US" altLang="zh-CN" sz="2400" b="1">
                <a:solidFill>
                  <a:srgbClr val="3333FF"/>
                </a:solidFill>
              </a:rPr>
              <a:t>”</a:t>
            </a:r>
            <a:r>
              <a:rPr lang="zh-CN" altLang="en-US" sz="2400" b="1">
                <a:solidFill>
                  <a:srgbClr val="3333FF"/>
                </a:solidFill>
              </a:rPr>
              <a:t>（王维《鸟鸣涧》）诗歌中所写景物如花落、月出、鸟鸣等都是动景，同时又通过这些动景，更加突出显示了春涧的幽静。</a:t>
            </a:r>
            <a:endParaRPr lang="zh-CN" altLang="en-US" sz="2400" b="1">
              <a:solidFill>
                <a:srgbClr val="3333FF"/>
              </a:solidFill>
            </a:endParaRPr>
          </a:p>
          <a:p>
            <a:r>
              <a:rPr lang="en-US" altLang="zh-CN" sz="2400" b="1">
                <a:solidFill>
                  <a:srgbClr val="C00000"/>
                </a:solidFill>
              </a:rPr>
              <a:t>6.</a:t>
            </a:r>
            <a:r>
              <a:rPr lang="zh-CN" altLang="en-US" sz="2400" b="1">
                <a:solidFill>
                  <a:srgbClr val="C00000"/>
                </a:solidFill>
              </a:rPr>
              <a:t>乐景写哀情：</a:t>
            </a:r>
            <a:r>
              <a:rPr lang="zh-CN" altLang="en-US" sz="2400" b="1">
                <a:solidFill>
                  <a:srgbClr val="3333FF"/>
                </a:solidFill>
              </a:rPr>
              <a:t>表面上写的是一种欢乐的场景，而实际上是借此来表达一种悲哀、凄楚的情绪。</a:t>
            </a:r>
            <a:endParaRPr lang="zh-CN" altLang="en-US" sz="2400" b="1">
              <a:solidFill>
                <a:srgbClr val="3333FF"/>
              </a:solidFill>
            </a:endParaRPr>
          </a:p>
          <a:p>
            <a:r>
              <a:rPr lang="en-US" altLang="zh-CN" sz="2400" b="1"/>
              <a:t>   </a:t>
            </a:r>
            <a:r>
              <a:rPr lang="zh-CN" altLang="en-US" sz="2400" b="1">
                <a:solidFill>
                  <a:srgbClr val="3333FF"/>
                </a:solidFill>
              </a:rPr>
              <a:t>如：</a:t>
            </a:r>
            <a:r>
              <a:rPr lang="en-US" altLang="zh-CN" sz="2400" b="1">
                <a:solidFill>
                  <a:srgbClr val="3333FF"/>
                </a:solidFill>
              </a:rPr>
              <a:t>“</a:t>
            </a:r>
            <a:r>
              <a:rPr lang="zh-CN" altLang="en-US" sz="2400" b="1">
                <a:solidFill>
                  <a:srgbClr val="3333FF"/>
                </a:solidFill>
              </a:rPr>
              <a:t>感时花溅泪，恨别鸟惊心</a:t>
            </a:r>
            <a:r>
              <a:rPr lang="en-US" altLang="zh-CN" sz="2400" b="1">
                <a:solidFill>
                  <a:srgbClr val="3333FF"/>
                </a:solidFill>
              </a:rPr>
              <a:t>”</a:t>
            </a:r>
            <a:r>
              <a:rPr lang="zh-CN" altLang="en-US" sz="2400" b="1">
                <a:solidFill>
                  <a:srgbClr val="3333FF"/>
                </a:solidFill>
                <a:sym typeface="+mn-ea"/>
              </a:rPr>
              <a:t>（杜甫《春望》）描写了花儿含放,鸟儿林间鸣叫,本是赏心的美景,但感时忧国、思家念亲的诗人以含情之目视物,就好象花儿泪聚眼角,飞鸟啭鸣,也好似鸟在惊啼.这就突出了诗人悲痛的深切. </a:t>
            </a:r>
            <a:endParaRPr lang="zh-CN" altLang="en-US" sz="2400" b="1">
              <a:solidFill>
                <a:srgbClr val="3333FF"/>
              </a:solidFill>
              <a:sym typeface="+mn-ea"/>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p:cNvPicPr>
            <a:picLocks noChangeAspect="1"/>
          </p:cNvPicPr>
          <p:nvPr/>
        </p:nvPicPr>
        <p:blipFill>
          <a:blip r:embed="rId2"/>
          <a:stretch>
            <a:fillRect/>
          </a:stretch>
        </p:blipFill>
        <p:spPr>
          <a:xfrm>
            <a:off x="-180975" y="0"/>
            <a:ext cx="9645650" cy="7229475"/>
          </a:xfrm>
          <a:prstGeom prst="rect">
            <a:avLst/>
          </a:prstGeom>
          <a:noFill/>
          <a:ln w="9525">
            <a:noFill/>
          </a:ln>
        </p:spPr>
      </p:pic>
      <p:pic>
        <p:nvPicPr>
          <p:cNvPr id="14339" name="Picture 12" descr="2">
            <a:hlinkClick action="ppaction://noaction"/>
          </p:cNvPr>
          <p:cNvPicPr>
            <a:picLocks noChangeAspect="1"/>
          </p:cNvPicPr>
          <p:nvPr/>
        </p:nvPicPr>
        <p:blipFill>
          <a:blip r:embed="rId3"/>
          <a:stretch>
            <a:fillRect/>
          </a:stretch>
        </p:blipFill>
        <p:spPr>
          <a:xfrm>
            <a:off x="8496300" y="6248400"/>
            <a:ext cx="647700" cy="609600"/>
          </a:xfrm>
          <a:prstGeom prst="rect">
            <a:avLst/>
          </a:prstGeom>
          <a:noFill/>
          <a:ln w="9525">
            <a:noFill/>
          </a:ln>
        </p:spPr>
      </p:pic>
      <p:pic>
        <p:nvPicPr>
          <p:cNvPr id="14340" name="图片 2"/>
          <p:cNvPicPr>
            <a:picLocks noChangeAspect="1"/>
          </p:cNvPicPr>
          <p:nvPr/>
        </p:nvPicPr>
        <p:blipFill>
          <a:blip r:embed="rId4"/>
          <a:stretch>
            <a:fillRect/>
          </a:stretch>
        </p:blipFill>
        <p:spPr>
          <a:xfrm>
            <a:off x="323215" y="1052830"/>
            <a:ext cx="2465070" cy="903605"/>
          </a:xfrm>
          <a:prstGeom prst="rect">
            <a:avLst/>
          </a:prstGeom>
          <a:noFill/>
          <a:ln w="9525">
            <a:noFill/>
          </a:ln>
        </p:spPr>
      </p:pic>
      <p:sp>
        <p:nvSpPr>
          <p:cNvPr id="4" name="矩形 3"/>
          <p:cNvSpPr/>
          <p:nvPr/>
        </p:nvSpPr>
        <p:spPr>
          <a:xfrm>
            <a:off x="503238" y="1916430"/>
            <a:ext cx="8137525" cy="47561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ts val="3000"/>
              </a:lnSpc>
              <a:spcBef>
                <a:spcPct val="0"/>
              </a:spcBef>
              <a:buFontTx/>
              <a:buNone/>
            </a:pPr>
            <a:r>
              <a:rPr lang="en-US" altLang="zh-CN" sz="2800" b="1">
                <a:solidFill>
                  <a:srgbClr val="990033"/>
                </a:solidFill>
                <a:latin typeface="Arial" panose="020b0604020202020204" pitchFamily="34" charset="0"/>
                <a:ea typeface="黑体" panose="02010609060101010101" pitchFamily="2" charset="-122"/>
              </a:rPr>
              <a:t>  </a:t>
            </a:r>
            <a:r>
              <a:rPr lang="en-US" altLang="zh-CN" sz="2800" b="1">
                <a:solidFill>
                  <a:srgbClr val="FF0000"/>
                </a:solidFill>
                <a:latin typeface="Arial" panose="020b0604020202020204" pitchFamily="34" charset="0"/>
                <a:ea typeface="黑体" panose="02010609060101010101" pitchFamily="2" charset="-122"/>
              </a:rPr>
              <a:t>   </a:t>
            </a:r>
            <a:r>
              <a:rPr lang="en-US" altLang="zh-CN" sz="2800" b="1">
                <a:solidFill>
                  <a:srgbClr val="3333FF"/>
                </a:solidFill>
                <a:latin typeface="Arial" panose="020b0604020202020204" pitchFamily="34" charset="0"/>
                <a:ea typeface="黑体" panose="02010609060101010101" pitchFamily="2" charset="-122"/>
              </a:rPr>
              <a:t> </a:t>
            </a:r>
            <a:endParaRPr lang="zh-CN" altLang="en-US" sz="2800" b="1">
              <a:solidFill>
                <a:srgbClr val="3333FF"/>
              </a:solidFill>
              <a:latin typeface="Arial" panose="020b0604020202020204" pitchFamily="34" charset="0"/>
              <a:ea typeface="黑体" panose="02010609060101010101" pitchFamily="2" charset="-122"/>
            </a:endParaRPr>
          </a:p>
        </p:txBody>
      </p:sp>
      <p:sp>
        <p:nvSpPr>
          <p:cNvPr id="2" name="文本框 1"/>
          <p:cNvSpPr txBox="1"/>
          <p:nvPr/>
        </p:nvSpPr>
        <p:spPr>
          <a:xfrm>
            <a:off x="478155" y="1772920"/>
            <a:ext cx="8289925" cy="4154170"/>
          </a:xfrm>
          <a:prstGeom prst="rect">
            <a:avLst/>
          </a:prstGeom>
          <a:noFill/>
        </p:spPr>
        <p:txBody>
          <a:bodyPr wrap="square" rtlCol="0">
            <a:spAutoFit/>
          </a:bodyPr>
          <a:lstStyle/>
          <a:p>
            <a:r>
              <a:rPr lang="en-US" altLang="zh-CN" sz="2400" b="1">
                <a:solidFill>
                  <a:srgbClr val="C00000"/>
                </a:solidFill>
              </a:rPr>
              <a:t>7.</a:t>
            </a:r>
            <a:r>
              <a:rPr lang="zh-CN" altLang="en-US" sz="2400" b="1">
                <a:solidFill>
                  <a:srgbClr val="C00000"/>
                </a:solidFill>
              </a:rPr>
              <a:t>借古讽今：</a:t>
            </a:r>
            <a:r>
              <a:rPr lang="zh-CN" altLang="en-US" sz="2400" b="1">
                <a:solidFill>
                  <a:srgbClr val="3333FF"/>
                </a:solidFill>
              </a:rPr>
              <a:t>咏史诗中常见的表现手法，借历史上的事件来讽喻当朝。</a:t>
            </a:r>
            <a:endParaRPr lang="zh-CN" altLang="en-US" sz="2400" b="1">
              <a:solidFill>
                <a:srgbClr val="3333FF"/>
              </a:solidFill>
            </a:endParaRPr>
          </a:p>
          <a:p>
            <a:r>
              <a:rPr lang="en-US" altLang="zh-CN" sz="2400" b="1"/>
              <a:t>    </a:t>
            </a:r>
            <a:r>
              <a:rPr lang="zh-CN" altLang="en-US" sz="2400" b="1">
                <a:solidFill>
                  <a:srgbClr val="3333FF"/>
                </a:solidFill>
              </a:rPr>
              <a:t>如：台城六代竞奢华，结绮临春事最奢。万户千门成野草，只缘一曲后庭花。（刘禹锡《台城》）描写了六朝纵情作乐的荒淫生活，和野草丛生的凄凉景象形成了鲜明的对比，把严肃的历史教训化作了触目惊心的具体形象，寄托了吊古伤今的无限感慨。</a:t>
            </a:r>
            <a:endParaRPr lang="zh-CN" altLang="en-US" sz="2400" b="1">
              <a:solidFill>
                <a:srgbClr val="3333FF"/>
              </a:solidFill>
            </a:endParaRPr>
          </a:p>
          <a:p>
            <a:r>
              <a:rPr lang="en-US" altLang="zh-CN" sz="2400" b="1">
                <a:solidFill>
                  <a:srgbClr val="C00000"/>
                </a:solidFill>
              </a:rPr>
              <a:t>8.</a:t>
            </a:r>
            <a:r>
              <a:rPr lang="zh-CN" altLang="en-US" sz="2400" b="1">
                <a:solidFill>
                  <a:srgbClr val="C00000"/>
                </a:solidFill>
              </a:rPr>
              <a:t>引用典故：</a:t>
            </a:r>
            <a:r>
              <a:rPr lang="zh-CN" altLang="en-US" sz="2400" b="1">
                <a:solidFill>
                  <a:srgbClr val="3333FF"/>
                </a:solidFill>
              </a:rPr>
              <a:t>是指援引历史故事或古书中的词语来说明自己观点的一种修辞方式。用典有明用，也有暗用。</a:t>
            </a:r>
            <a:endParaRPr lang="zh-CN" altLang="en-US" sz="2400" b="1">
              <a:solidFill>
                <a:srgbClr val="3333FF"/>
              </a:solidFill>
            </a:endParaRPr>
          </a:p>
          <a:p>
            <a:r>
              <a:rPr lang="en-US" altLang="zh-CN" sz="2400" b="1"/>
              <a:t>    </a:t>
            </a:r>
            <a:r>
              <a:rPr lang="zh-CN" altLang="en-US" sz="2400" b="1">
                <a:solidFill>
                  <a:srgbClr val="3333FF"/>
                </a:solidFill>
              </a:rPr>
              <a:t>如：凭谁问：廉颇老矣，尚能饭否？词人以廉颇自比，表示自己虽老却不忘为国效劳的忠贞之情。</a:t>
            </a:r>
            <a:endParaRPr lang="zh-CN" altLang="en-US" sz="2400" b="1">
              <a:solidFill>
                <a:srgbClr val="3333FF"/>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p:cNvPicPr>
            <a:picLocks noChangeAspect="1"/>
          </p:cNvPicPr>
          <p:nvPr/>
        </p:nvPicPr>
        <p:blipFill>
          <a:blip r:embed="rId2"/>
          <a:stretch>
            <a:fillRect/>
          </a:stretch>
        </p:blipFill>
        <p:spPr>
          <a:xfrm>
            <a:off x="-180975" y="0"/>
            <a:ext cx="9645650" cy="7229475"/>
          </a:xfrm>
          <a:prstGeom prst="rect">
            <a:avLst/>
          </a:prstGeom>
          <a:noFill/>
          <a:ln w="9525">
            <a:noFill/>
          </a:ln>
        </p:spPr>
      </p:pic>
      <p:pic>
        <p:nvPicPr>
          <p:cNvPr id="14339" name="Picture 12" descr="2">
            <a:hlinkClick action="ppaction://noaction"/>
          </p:cNvPr>
          <p:cNvPicPr>
            <a:picLocks noChangeAspect="1"/>
          </p:cNvPicPr>
          <p:nvPr/>
        </p:nvPicPr>
        <p:blipFill>
          <a:blip r:embed="rId3"/>
          <a:stretch>
            <a:fillRect/>
          </a:stretch>
        </p:blipFill>
        <p:spPr>
          <a:xfrm>
            <a:off x="8496300" y="6248400"/>
            <a:ext cx="647700" cy="609600"/>
          </a:xfrm>
          <a:prstGeom prst="rect">
            <a:avLst/>
          </a:prstGeom>
          <a:noFill/>
          <a:ln w="9525">
            <a:noFill/>
          </a:ln>
        </p:spPr>
      </p:pic>
      <p:pic>
        <p:nvPicPr>
          <p:cNvPr id="14340" name="图片 2"/>
          <p:cNvPicPr>
            <a:picLocks noChangeAspect="1"/>
          </p:cNvPicPr>
          <p:nvPr/>
        </p:nvPicPr>
        <p:blipFill>
          <a:blip r:embed="rId4"/>
          <a:stretch>
            <a:fillRect/>
          </a:stretch>
        </p:blipFill>
        <p:spPr>
          <a:xfrm>
            <a:off x="323215" y="1052830"/>
            <a:ext cx="2465070" cy="696595"/>
          </a:xfrm>
          <a:prstGeom prst="rect">
            <a:avLst/>
          </a:prstGeom>
          <a:noFill/>
          <a:ln w="9525">
            <a:noFill/>
          </a:ln>
        </p:spPr>
      </p:pic>
      <p:sp>
        <p:nvSpPr>
          <p:cNvPr id="4" name="矩形 3"/>
          <p:cNvSpPr/>
          <p:nvPr/>
        </p:nvSpPr>
        <p:spPr>
          <a:xfrm>
            <a:off x="503238" y="1916430"/>
            <a:ext cx="8137525" cy="47561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ts val="3000"/>
              </a:lnSpc>
              <a:spcBef>
                <a:spcPct val="0"/>
              </a:spcBef>
              <a:buFontTx/>
              <a:buNone/>
            </a:pPr>
            <a:r>
              <a:rPr lang="en-US" altLang="zh-CN" sz="2800" b="1">
                <a:solidFill>
                  <a:srgbClr val="990033"/>
                </a:solidFill>
                <a:latin typeface="Arial" panose="020b0604020202020204" pitchFamily="34" charset="0"/>
                <a:ea typeface="黑体" panose="02010609060101010101" pitchFamily="2" charset="-122"/>
              </a:rPr>
              <a:t>  </a:t>
            </a:r>
            <a:r>
              <a:rPr lang="en-US" altLang="zh-CN" sz="2800" b="1">
                <a:solidFill>
                  <a:srgbClr val="FF0000"/>
                </a:solidFill>
                <a:latin typeface="Arial" panose="020b0604020202020204" pitchFamily="34" charset="0"/>
                <a:ea typeface="黑体" panose="02010609060101010101" pitchFamily="2" charset="-122"/>
              </a:rPr>
              <a:t>   </a:t>
            </a:r>
            <a:r>
              <a:rPr lang="en-US" altLang="zh-CN" sz="2800" b="1">
                <a:solidFill>
                  <a:srgbClr val="3333FF"/>
                </a:solidFill>
                <a:latin typeface="Arial" panose="020b0604020202020204" pitchFamily="34" charset="0"/>
                <a:ea typeface="黑体" panose="02010609060101010101" pitchFamily="2" charset="-122"/>
              </a:rPr>
              <a:t> </a:t>
            </a:r>
            <a:endParaRPr lang="zh-CN" altLang="en-US" sz="2800" b="1">
              <a:solidFill>
                <a:srgbClr val="3333FF"/>
              </a:solidFill>
              <a:latin typeface="Arial" panose="020b0604020202020204" pitchFamily="34" charset="0"/>
              <a:ea typeface="黑体" panose="02010609060101010101" pitchFamily="2" charset="-122"/>
            </a:endParaRPr>
          </a:p>
        </p:txBody>
      </p:sp>
      <p:sp>
        <p:nvSpPr>
          <p:cNvPr id="2" name="文本框 1"/>
          <p:cNvSpPr txBox="1"/>
          <p:nvPr/>
        </p:nvSpPr>
        <p:spPr>
          <a:xfrm>
            <a:off x="394970" y="1556385"/>
            <a:ext cx="8493125" cy="4523105"/>
          </a:xfrm>
          <a:prstGeom prst="rect">
            <a:avLst/>
          </a:prstGeom>
          <a:noFill/>
        </p:spPr>
        <p:txBody>
          <a:bodyPr wrap="square" rtlCol="0">
            <a:spAutoFit/>
          </a:bodyPr>
          <a:lstStyle/>
          <a:p>
            <a:r>
              <a:rPr lang="en-US" altLang="zh-CN" sz="2400" b="1">
                <a:solidFill>
                  <a:srgbClr val="C00000"/>
                </a:solidFill>
              </a:rPr>
              <a:t>9.</a:t>
            </a:r>
            <a:r>
              <a:rPr lang="zh-CN" altLang="en-US" sz="2400" b="1">
                <a:solidFill>
                  <a:srgbClr val="C00000"/>
                </a:solidFill>
              </a:rPr>
              <a:t>虚实结合：</a:t>
            </a:r>
            <a:r>
              <a:rPr lang="zh-CN" altLang="en-US" sz="2400" b="1">
                <a:solidFill>
                  <a:srgbClr val="3333FF"/>
                </a:solidFill>
              </a:rPr>
              <a:t>实写，指直接的、正面的叙述和描写。虚写，指采用侧面交代或烘托性的叙述与描写。虚实结合，即两种手法在叙述、描写中同时使用。</a:t>
            </a:r>
            <a:endParaRPr lang="zh-CN" altLang="en-US" sz="2400" b="1">
              <a:solidFill>
                <a:srgbClr val="3333FF"/>
              </a:solidFill>
            </a:endParaRPr>
          </a:p>
          <a:p>
            <a:r>
              <a:rPr lang="en-US" altLang="zh-CN" sz="2400" b="1"/>
              <a:t>     </a:t>
            </a:r>
            <a:r>
              <a:rPr lang="zh-CN" altLang="en-US" sz="2400" b="1">
                <a:solidFill>
                  <a:srgbClr val="3333FF"/>
                </a:solidFill>
              </a:rPr>
              <a:t>如：中庭地白树栖鸦，冷露无声湿桂花。（王建《十五夜望月》）诗人实写“地白”“栖鸦”，虚写“月明”，暗扣“望月”这一诗题。</a:t>
            </a:r>
            <a:endParaRPr lang="zh-CN" altLang="en-US" sz="2400" b="1">
              <a:solidFill>
                <a:srgbClr val="3333FF"/>
              </a:solidFill>
            </a:endParaRPr>
          </a:p>
          <a:p>
            <a:r>
              <a:rPr lang="en-US" altLang="zh-CN" sz="2400" b="1">
                <a:solidFill>
                  <a:srgbClr val="C00000"/>
                </a:solidFill>
              </a:rPr>
              <a:t>10.</a:t>
            </a:r>
            <a:r>
              <a:rPr lang="zh-CN" altLang="en-US" sz="2400" b="1">
                <a:solidFill>
                  <a:srgbClr val="C00000"/>
                </a:solidFill>
              </a:rPr>
              <a:t>对比：</a:t>
            </a:r>
            <a:r>
              <a:rPr lang="zh-CN" altLang="en-US" sz="2400" b="1">
                <a:solidFill>
                  <a:srgbClr val="3333FF"/>
                </a:solidFill>
              </a:rPr>
              <a:t>可以把不同人物、生活现象、思想感情，区别得更加鲜明，使美者更美、丑者更丑。</a:t>
            </a:r>
            <a:endParaRPr lang="zh-CN" altLang="en-US" sz="2400" b="1">
              <a:solidFill>
                <a:srgbClr val="3333FF"/>
              </a:solidFill>
            </a:endParaRPr>
          </a:p>
          <a:p>
            <a:r>
              <a:rPr lang="en-US" altLang="zh-CN" sz="2400" b="1">
                <a:solidFill>
                  <a:srgbClr val="3333FF"/>
                </a:solidFill>
              </a:rPr>
              <a:t>   </a:t>
            </a:r>
            <a:r>
              <a:rPr lang="zh-CN" altLang="en-US" sz="2400" b="1">
                <a:solidFill>
                  <a:srgbClr val="3333FF"/>
                </a:solidFill>
              </a:rPr>
              <a:t>如：陶尽门前土，屋上无片瓦。十指不沾泥，鳞鳞居大厦。（梅尧臣《陶者》）全诗通过陶者和富家的鲜明的对比，揭露了封建社会制度的极端不合理，表达了诗人对劳苦人民的深切同情</a:t>
            </a:r>
            <a:r>
              <a:rPr lang="zh-CN" altLang="en-US" sz="2400">
                <a:solidFill>
                  <a:srgbClr val="3333FF"/>
                </a:solidFill>
              </a:rPr>
              <a:t>。</a:t>
            </a:r>
            <a:endParaRPr lang="zh-CN" altLang="en-US" sz="2400">
              <a:solidFill>
                <a:srgbClr val="3333FF"/>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7410" name="图片 1"/>
          <p:cNvPicPr>
            <a:picLocks noChangeAspect="1"/>
          </p:cNvPicPr>
          <p:nvPr/>
        </p:nvPicPr>
        <p:blipFill>
          <a:blip r:embed="rId2"/>
          <a:stretch>
            <a:fillRect/>
          </a:stretch>
        </p:blipFill>
        <p:spPr>
          <a:xfrm>
            <a:off x="-250825" y="-185737"/>
            <a:ext cx="9645650" cy="7229475"/>
          </a:xfrm>
          <a:prstGeom prst="rect">
            <a:avLst/>
          </a:prstGeom>
          <a:noFill/>
          <a:ln w="9525">
            <a:noFill/>
          </a:ln>
        </p:spPr>
      </p:pic>
      <p:pic>
        <p:nvPicPr>
          <p:cNvPr id="17411" name="Picture 12" descr="2">
            <a:hlinkClick action="ppaction://noaction"/>
          </p:cNvPr>
          <p:cNvPicPr>
            <a:picLocks noChangeAspect="1"/>
          </p:cNvPicPr>
          <p:nvPr/>
        </p:nvPicPr>
        <p:blipFill>
          <a:blip r:embed="rId3"/>
          <a:stretch>
            <a:fillRect/>
          </a:stretch>
        </p:blipFill>
        <p:spPr>
          <a:xfrm>
            <a:off x="8496300" y="6248400"/>
            <a:ext cx="647700" cy="609600"/>
          </a:xfrm>
          <a:prstGeom prst="rect">
            <a:avLst/>
          </a:prstGeom>
          <a:noFill/>
          <a:ln w="9525">
            <a:noFill/>
          </a:ln>
        </p:spPr>
      </p:pic>
      <p:sp>
        <p:nvSpPr>
          <p:cNvPr id="10255" name="Text Box 15"/>
          <p:cNvSpPr txBox="1"/>
          <p:nvPr/>
        </p:nvSpPr>
        <p:spPr>
          <a:xfrm>
            <a:off x="571500" y="1786255"/>
            <a:ext cx="8216265" cy="255333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800" b="1">
                <a:solidFill>
                  <a:schemeClr val="hlink"/>
                </a:solidFill>
                <a:latin typeface="Arial" panose="020b0604020202020204" pitchFamily="34" charset="0"/>
                <a:ea typeface="黑体" panose="02010609060101010101" pitchFamily="2" charset="-122"/>
              </a:rPr>
              <a:t> 交流讨论，归纳总结：</a:t>
            </a:r>
            <a:endParaRPr lang="zh-CN" altLang="en-US" sz="2800" b="1">
              <a:solidFill>
                <a:schemeClr val="hlink"/>
              </a:solidFill>
              <a:latin typeface="Arial" panose="020b0604020202020204" pitchFamily="34" charset="0"/>
              <a:ea typeface="黑体" panose="02010609060101010101" pitchFamily="2" charset="-122"/>
            </a:endParaRPr>
          </a:p>
          <a:p>
            <a:pPr marL="0" lvl="0" indent="0">
              <a:spcBef>
                <a:spcPct val="0"/>
              </a:spcBef>
              <a:buFontTx/>
              <a:buNone/>
            </a:pPr>
            <a:endParaRPr lang="zh-CN" altLang="en-US" sz="2800" b="1">
              <a:solidFill>
                <a:schemeClr val="hlink"/>
              </a:solidFill>
              <a:latin typeface="Arial" panose="020b0604020202020204" pitchFamily="34" charset="0"/>
              <a:ea typeface="黑体" panose="02010609060101010101" pitchFamily="2" charset="-122"/>
            </a:endParaRPr>
          </a:p>
          <a:p>
            <a:pPr marL="0" lvl="0" indent="0">
              <a:spcBef>
                <a:spcPct val="0"/>
              </a:spcBef>
              <a:buFontTx/>
              <a:buNone/>
            </a:pPr>
            <a:r>
              <a:rPr lang="zh-CN" altLang="en-US" sz="2800" b="1">
                <a:solidFill>
                  <a:schemeClr val="hlink"/>
                </a:solidFill>
                <a:latin typeface="Arial" panose="020b0604020202020204" pitchFamily="34" charset="0"/>
                <a:ea typeface="黑体" panose="02010609060101010101" pitchFamily="2" charset="-122"/>
              </a:rPr>
              <a:t> </a:t>
            </a:r>
            <a:r>
              <a:rPr lang="en-US" altLang="zh-CN" sz="2800" b="1">
                <a:solidFill>
                  <a:schemeClr val="hlink"/>
                </a:solidFill>
                <a:latin typeface="Arial" panose="020b0604020202020204" pitchFamily="34" charset="0"/>
                <a:ea typeface="黑体" panose="02010609060101010101" pitchFamily="2" charset="-122"/>
              </a:rPr>
              <a:t>    </a:t>
            </a:r>
            <a:r>
              <a:rPr lang="zh-CN" altLang="zh-CN" sz="2800" b="1">
                <a:solidFill>
                  <a:srgbClr val="FF0000"/>
                </a:solidFill>
                <a:latin typeface="黑体" panose="02010609060101010101" pitchFamily="2" charset="-122"/>
                <a:ea typeface="黑体" panose="02010609060101010101" pitchFamily="2" charset="-122"/>
              </a:rPr>
              <a:t>读题目，</a:t>
            </a:r>
            <a:r>
              <a:rPr lang="zh-CN" altLang="zh-CN" sz="2800" b="1">
                <a:solidFill>
                  <a:srgbClr val="800000"/>
                </a:solidFill>
                <a:latin typeface="黑体" panose="02010609060101010101" pitchFamily="2" charset="-122"/>
                <a:ea typeface="黑体" panose="02010609060101010101" pitchFamily="2" charset="-122"/>
              </a:rPr>
              <a:t>明范围</a:t>
            </a:r>
            <a:r>
              <a:rPr lang="zh-CN" altLang="zh-CN" sz="2800" b="1">
                <a:solidFill>
                  <a:srgbClr val="FF0000"/>
                </a:solidFill>
                <a:latin typeface="黑体" panose="02010609060101010101" pitchFamily="2" charset="-122"/>
                <a:ea typeface="黑体" panose="02010609060101010101" pitchFamily="2" charset="-122"/>
              </a:rPr>
              <a:t>；读作者，</a:t>
            </a:r>
            <a:r>
              <a:rPr lang="zh-CN" altLang="zh-CN" sz="2800" b="1">
                <a:solidFill>
                  <a:srgbClr val="800000"/>
                </a:solidFill>
                <a:latin typeface="黑体" panose="02010609060101010101" pitchFamily="2" charset="-122"/>
                <a:ea typeface="黑体" panose="02010609060101010101" pitchFamily="2" charset="-122"/>
              </a:rPr>
              <a:t>知背景</a:t>
            </a:r>
            <a:r>
              <a:rPr lang="zh-CN" altLang="zh-CN" sz="2800" b="1">
                <a:solidFill>
                  <a:srgbClr val="FF0000"/>
                </a:solidFill>
                <a:latin typeface="黑体" panose="02010609060101010101" pitchFamily="2" charset="-122"/>
                <a:ea typeface="黑体" panose="02010609060101010101" pitchFamily="2" charset="-122"/>
              </a:rPr>
              <a:t>；</a:t>
            </a:r>
            <a:endParaRPr lang="en-US" altLang="zh-CN" sz="2800" b="1">
              <a:solidFill>
                <a:srgbClr val="FF0000"/>
              </a:solidFill>
              <a:latin typeface="黑体" panose="02010609060101010101" pitchFamily="2" charset="-122"/>
              <a:ea typeface="黑体" panose="02010609060101010101" pitchFamily="2" charset="-122"/>
            </a:endParaRPr>
          </a:p>
          <a:p>
            <a:pPr marL="0" lvl="0" indent="0">
              <a:spcBef>
                <a:spcPct val="0"/>
              </a:spcBef>
              <a:buFontTx/>
              <a:buNone/>
            </a:pPr>
            <a:r>
              <a:rPr lang="en-US" altLang="zh-CN" sz="2800" b="1">
                <a:solidFill>
                  <a:srgbClr val="FF0000"/>
                </a:solidFill>
                <a:latin typeface="黑体" panose="02010609060101010101" pitchFamily="2" charset="-122"/>
                <a:ea typeface="黑体" panose="02010609060101010101" pitchFamily="2" charset="-122"/>
              </a:rPr>
              <a:t>   </a:t>
            </a:r>
            <a:r>
              <a:rPr lang="zh-CN" altLang="zh-CN" sz="2800" b="1">
                <a:solidFill>
                  <a:srgbClr val="FF0000"/>
                </a:solidFill>
                <a:latin typeface="黑体" panose="02010609060101010101" pitchFamily="2" charset="-122"/>
                <a:ea typeface="黑体" panose="02010609060101010101" pitchFamily="2" charset="-122"/>
              </a:rPr>
              <a:t>读注释，</a:t>
            </a:r>
            <a:r>
              <a:rPr lang="zh-CN" altLang="zh-CN" sz="2800" b="1">
                <a:solidFill>
                  <a:srgbClr val="800000"/>
                </a:solidFill>
                <a:latin typeface="黑体" panose="02010609060101010101" pitchFamily="2" charset="-122"/>
                <a:ea typeface="黑体" panose="02010609060101010101" pitchFamily="2" charset="-122"/>
              </a:rPr>
              <a:t>解难点</a:t>
            </a:r>
            <a:r>
              <a:rPr lang="zh-CN" altLang="zh-CN" sz="2800" b="1">
                <a:solidFill>
                  <a:srgbClr val="FF0000"/>
                </a:solidFill>
                <a:latin typeface="黑体" panose="02010609060101010101" pitchFamily="2" charset="-122"/>
                <a:ea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rPr>
              <a:t>抓意象，</a:t>
            </a:r>
            <a:r>
              <a:rPr lang="zh-CN" altLang="en-US" sz="2800" b="1">
                <a:solidFill>
                  <a:srgbClr val="800000"/>
                </a:solidFill>
                <a:latin typeface="黑体" panose="02010609060101010101" pitchFamily="2" charset="-122"/>
                <a:ea typeface="黑体" panose="02010609060101010101" pitchFamily="2" charset="-122"/>
              </a:rPr>
              <a:t>明特征</a:t>
            </a:r>
            <a:r>
              <a:rPr lang="zh-CN" altLang="en-US" sz="2800" b="1">
                <a:solidFill>
                  <a:srgbClr val="FF0000"/>
                </a:solidFill>
                <a:latin typeface="黑体" panose="02010609060101010101" pitchFamily="2" charset="-122"/>
                <a:ea typeface="黑体" panose="02010609060101010101" pitchFamily="2" charset="-122"/>
              </a:rPr>
              <a:t>；</a:t>
            </a:r>
            <a:endParaRPr lang="en-US" altLang="zh-CN" sz="2800" b="1">
              <a:solidFill>
                <a:srgbClr val="FF0000"/>
              </a:solidFill>
              <a:latin typeface="黑体" panose="02010609060101010101" pitchFamily="2" charset="-122"/>
              <a:ea typeface="黑体" panose="02010609060101010101" pitchFamily="2" charset="-122"/>
            </a:endParaRPr>
          </a:p>
          <a:p>
            <a:pPr marL="0" lvl="0" indent="0">
              <a:spcBef>
                <a:spcPct val="0"/>
              </a:spcBef>
              <a:buFontTx/>
              <a:buNone/>
            </a:pPr>
            <a:r>
              <a:rPr lang="en-US" altLang="zh-CN" sz="2800" b="1">
                <a:solidFill>
                  <a:srgbClr val="FF0000"/>
                </a:solidFill>
                <a:latin typeface="黑体" panose="02010609060101010101" pitchFamily="2" charset="-122"/>
                <a:ea typeface="黑体" panose="02010609060101010101" pitchFamily="2" charset="-122"/>
              </a:rPr>
              <a:t>   </a:t>
            </a:r>
            <a:r>
              <a:rPr lang="zh-CN" altLang="zh-CN" sz="2800" b="1">
                <a:solidFill>
                  <a:srgbClr val="FF0000"/>
                </a:solidFill>
                <a:latin typeface="黑体" panose="02010609060101010101" pitchFamily="2" charset="-122"/>
                <a:ea typeface="黑体" panose="02010609060101010101" pitchFamily="2" charset="-122"/>
              </a:rPr>
              <a:t>找诗眼，</a:t>
            </a:r>
            <a:r>
              <a:rPr lang="zh-CN" altLang="en-US" sz="2800" b="1">
                <a:solidFill>
                  <a:srgbClr val="800000"/>
                </a:solidFill>
                <a:latin typeface="黑体" panose="02010609060101010101" pitchFamily="2" charset="-122"/>
                <a:ea typeface="黑体" panose="02010609060101010101" pitchFamily="2" charset="-122"/>
              </a:rPr>
              <a:t>定</a:t>
            </a:r>
            <a:r>
              <a:rPr lang="zh-CN" altLang="zh-CN" sz="2800" b="1">
                <a:solidFill>
                  <a:srgbClr val="800000"/>
                </a:solidFill>
                <a:latin typeface="黑体" panose="02010609060101010101" pitchFamily="2" charset="-122"/>
                <a:ea typeface="黑体" panose="02010609060101010101" pitchFamily="2" charset="-122"/>
              </a:rPr>
              <a:t>中心</a:t>
            </a:r>
            <a:r>
              <a:rPr lang="zh-CN" altLang="en-US" sz="2800" b="1">
                <a:solidFill>
                  <a:srgbClr val="FF0000"/>
                </a:solidFill>
                <a:latin typeface="黑体" panose="02010609060101010101" pitchFamily="2" charset="-122"/>
                <a:ea typeface="黑体" panose="02010609060101010101" pitchFamily="2" charset="-122"/>
              </a:rPr>
              <a:t>；抓手法</a:t>
            </a:r>
            <a:r>
              <a:rPr lang="zh-CN" altLang="zh-CN" sz="2800" b="1">
                <a:solidFill>
                  <a:srgbClr val="FF0000"/>
                </a:solidFill>
                <a:latin typeface="黑体" panose="02010609060101010101" pitchFamily="2" charset="-122"/>
                <a:ea typeface="黑体" panose="02010609060101010101" pitchFamily="2" charset="-122"/>
              </a:rPr>
              <a:t>，</a:t>
            </a:r>
            <a:r>
              <a:rPr lang="zh-CN" altLang="en-US" sz="2800" b="1">
                <a:solidFill>
                  <a:srgbClr val="800000"/>
                </a:solidFill>
                <a:latin typeface="黑体" panose="02010609060101010101" pitchFamily="2" charset="-122"/>
                <a:ea typeface="黑体" panose="02010609060101010101" pitchFamily="2" charset="-122"/>
              </a:rPr>
              <a:t>悟情感</a:t>
            </a:r>
            <a:r>
              <a:rPr lang="zh-CN" altLang="en-US" sz="2800" b="1">
                <a:solidFill>
                  <a:srgbClr val="FF0000"/>
                </a:solidFill>
                <a:latin typeface="黑体" panose="02010609060101010101" pitchFamily="2" charset="-122"/>
                <a:ea typeface="黑体" panose="02010609060101010101" pitchFamily="2" charset="-122"/>
              </a:rPr>
              <a:t>。</a:t>
            </a:r>
            <a:endParaRPr lang="en-US" altLang="zh-CN" sz="2800" b="1">
              <a:solidFill>
                <a:srgbClr val="FF0000"/>
              </a:solidFill>
              <a:latin typeface="黑体" panose="02010609060101010101" pitchFamily="2" charset="-122"/>
              <a:ea typeface="黑体" panose="02010609060101010101" pitchFamily="2" charset="-122"/>
            </a:endParaRPr>
          </a:p>
          <a:p>
            <a:pPr marL="0" lvl="0" indent="0">
              <a:spcBef>
                <a:spcPct val="0"/>
              </a:spcBef>
              <a:buFontTx/>
              <a:buNone/>
            </a:pPr>
            <a:endParaRPr lang="zh-CN" altLang="en-US" sz="2000" b="1">
              <a:solidFill>
                <a:schemeClr val="hlink"/>
              </a:solidFill>
              <a:latin typeface="Arial" panose="020b0604020202020204" pitchFamily="34" charset="0"/>
              <a:ea typeface="黑体" panose="02010609060101010101" pitchFamily="2" charset="-122"/>
            </a:endParaRPr>
          </a:p>
        </p:txBody>
      </p:sp>
      <p:sp>
        <p:nvSpPr>
          <p:cNvPr id="12291" name="标题 1"/>
          <p:cNvSpPr>
            <a:spLocks noGrp="1"/>
          </p:cNvSpPr>
          <p:nvPr/>
        </p:nvSpPr>
        <p:spPr>
          <a:xfrm>
            <a:off x="683895" y="-171450"/>
            <a:ext cx="8229600" cy="785495"/>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eaLnBrk="1" hangingPunct="1"/>
            <a:r>
              <a:rPr lang="zh-CN" altLang="en-US" sz="3600" b="1">
                <a:solidFill>
                  <a:srgbClr val="FF0000"/>
                </a:solidFill>
                <a:latin typeface="黑体" panose="02010609060101010101" pitchFamily="2" charset="-122"/>
                <a:ea typeface="黑体" panose="02010609060101010101" pitchFamily="2" charset="-122"/>
              </a:rPr>
              <a:t>知识点归纳</a:t>
            </a:r>
            <a:endParaRPr lang="zh-CN" altLang="en-US" sz="36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5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25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5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5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434" name="Picture 2" descr="http://www.xxjxsj.cn/article/UploadPic/2010-6/20106818133061686.jpg"/>
          <p:cNvPicPr>
            <a:picLocks noChangeAspect="1"/>
          </p:cNvPicPr>
          <p:nvPr/>
        </p:nvPicPr>
        <p:blipFill>
          <a:blip r:embed="rId2"/>
          <a:stretch>
            <a:fillRect/>
          </a:stretch>
        </p:blipFill>
        <p:spPr>
          <a:xfrm>
            <a:off x="0" y="20638"/>
            <a:ext cx="9644063" cy="7232650"/>
          </a:xfrm>
          <a:prstGeom prst="rect">
            <a:avLst/>
          </a:prstGeom>
          <a:noFill/>
          <a:ln w="9525">
            <a:noFill/>
          </a:ln>
        </p:spPr>
      </p:pic>
      <p:sp>
        <p:nvSpPr>
          <p:cNvPr id="18435" name="Rectangle 2"/>
          <p:cNvSpPr>
            <a:spLocks noGrp="1"/>
          </p:cNvSpPr>
          <p:nvPr>
            <p:ph type="title"/>
          </p:nvPr>
        </p:nvSpPr>
        <p:spPr>
          <a:xfrm>
            <a:off x="641985" y="1052830"/>
            <a:ext cx="2486025" cy="707390"/>
          </a:xfrm>
        </p:spPr>
        <p:txBody>
          <a:bodyPr vert="horz" wrap="square" lIns="91440" tIns="45720" rIns="91440" bIns="45720" anchor="ctr" anchorCtr="0"/>
          <a:lstStyle/>
          <a:p>
            <a:pPr algn="l"/>
            <a:r>
              <a:rPr lang="zh-CN" altLang="en-US" sz="3600" b="1" i="1">
                <a:solidFill>
                  <a:srgbClr val="006600"/>
                </a:solidFill>
                <a:ea typeface="黑体" panose="02010609060101010101" pitchFamily="2" charset="-122"/>
              </a:rPr>
              <a:t>真题训练</a:t>
            </a:r>
            <a:endParaRPr lang="zh-CN" altLang="en-US" sz="3600" b="1" i="1">
              <a:solidFill>
                <a:srgbClr val="006600"/>
              </a:solidFill>
              <a:ea typeface="黑体" panose="02010609060101010101" pitchFamily="2" charset="-122"/>
            </a:endParaRPr>
          </a:p>
        </p:txBody>
      </p:sp>
      <p:sp>
        <p:nvSpPr>
          <p:cNvPr id="18436" name="Text Box 5"/>
          <p:cNvSpPr/>
          <p:nvPr>
            <p:ph idx="1"/>
          </p:nvPr>
        </p:nvSpPr>
        <p:spPr>
          <a:xfrm>
            <a:off x="641985" y="1700530"/>
            <a:ext cx="8361045" cy="4921885"/>
          </a:xfrm>
        </p:spPr>
        <p:txBody>
          <a:bodyPr vert="horz" wrap="square" lIns="91440" tIns="45720" rIns="91440" bIns="45720" anchor="t" anchorCtr="0"/>
          <a:lstStyle/>
          <a:p>
            <a:pPr>
              <a:buNone/>
            </a:pPr>
            <a:r>
              <a:rPr lang="en-US" altLang="zh-CN" sz="2400" b="1">
                <a:solidFill>
                  <a:srgbClr val="006600"/>
                </a:solidFill>
              </a:rPr>
              <a:t>【2013</a:t>
            </a:r>
            <a:r>
              <a:rPr lang="zh-CN" altLang="en-US" sz="2400" b="1">
                <a:solidFill>
                  <a:srgbClr val="006600"/>
                </a:solidFill>
              </a:rPr>
              <a:t>年南通</a:t>
            </a:r>
            <a:r>
              <a:rPr lang="en-US" altLang="zh-CN" sz="2400" b="1">
                <a:solidFill>
                  <a:srgbClr val="006600"/>
                </a:solidFill>
                <a:latin typeface="楷体" panose="02010609060101010101" pitchFamily="49" charset="-122"/>
                <a:ea typeface="楷体" panose="02010609060101010101" pitchFamily="49" charset="-122"/>
              </a:rPr>
              <a:t>】    </a:t>
            </a:r>
            <a:r>
              <a:rPr lang="en-US" altLang="zh-CN" sz="1800" b="1">
                <a:solidFill>
                  <a:srgbClr val="006600"/>
                </a:solidFill>
                <a:latin typeface="楷体" panose="02010609060101010101" pitchFamily="49" charset="-122"/>
                <a:ea typeface="楷体" panose="02010609060101010101" pitchFamily="49" charset="-122"/>
              </a:rPr>
              <a:t>     </a:t>
            </a:r>
            <a:endParaRPr lang="en-US" altLang="zh-CN" sz="1800" b="1">
              <a:solidFill>
                <a:srgbClr val="006600"/>
              </a:solidFill>
              <a:latin typeface="楷体" panose="02010609060101010101" pitchFamily="49" charset="-122"/>
              <a:ea typeface="楷体" panose="02010609060101010101" pitchFamily="49" charset="-122"/>
            </a:endParaRPr>
          </a:p>
          <a:p>
            <a:pPr algn="ctr">
              <a:buNone/>
            </a:pPr>
            <a:r>
              <a:rPr lang="zh-CN" altLang="en-US" sz="1800" b="1">
                <a:solidFill>
                  <a:srgbClr val="800000"/>
                </a:solidFill>
                <a:latin typeface="黑体" panose="02010609060101010101" pitchFamily="2" charset="-122"/>
                <a:ea typeface="黑体" panose="02010609060101010101" pitchFamily="2" charset="-122"/>
              </a:rPr>
              <a:t>狼山观海    王安石</a:t>
            </a:r>
            <a:endParaRPr lang="zh-CN" altLang="en-US" sz="1800" b="1">
              <a:solidFill>
                <a:srgbClr val="800000"/>
              </a:solidFill>
              <a:latin typeface="黑体" panose="02010609060101010101" pitchFamily="2" charset="-122"/>
              <a:ea typeface="黑体" panose="02010609060101010101" pitchFamily="2" charset="-122"/>
            </a:endParaRPr>
          </a:p>
          <a:p>
            <a:pPr algn="ctr">
              <a:buNone/>
            </a:pPr>
            <a:r>
              <a:rPr lang="zh-CN" altLang="en-US" sz="1800" b="1">
                <a:solidFill>
                  <a:srgbClr val="800000"/>
                </a:solidFill>
                <a:latin typeface="黑体" panose="02010609060101010101" pitchFamily="2" charset="-122"/>
                <a:ea typeface="黑体" panose="02010609060101010101" pitchFamily="2" charset="-122"/>
              </a:rPr>
              <a:t>万里昆仑谁凿破，无边波浪拍天来。</a:t>
            </a:r>
            <a:endParaRPr lang="zh-CN" altLang="en-US" sz="1800" b="1">
              <a:solidFill>
                <a:srgbClr val="800000"/>
              </a:solidFill>
              <a:latin typeface="黑体" panose="02010609060101010101" pitchFamily="2" charset="-122"/>
              <a:ea typeface="黑体" panose="02010609060101010101" pitchFamily="2" charset="-122"/>
            </a:endParaRPr>
          </a:p>
          <a:p>
            <a:pPr algn="ctr">
              <a:buNone/>
            </a:pPr>
            <a:r>
              <a:rPr lang="zh-CN" altLang="en-US" sz="1800" b="1">
                <a:solidFill>
                  <a:srgbClr val="800000"/>
                </a:solidFill>
                <a:latin typeface="黑体" panose="02010609060101010101" pitchFamily="2" charset="-122"/>
                <a:ea typeface="黑体" panose="02010609060101010101" pitchFamily="2" charset="-122"/>
              </a:rPr>
              <a:t>晓寒云雾连穷屿，春暖鱼龙化蛰雷。</a:t>
            </a:r>
            <a:endParaRPr lang="zh-CN" altLang="en-US" sz="1800" b="1">
              <a:solidFill>
                <a:srgbClr val="800000"/>
              </a:solidFill>
              <a:latin typeface="黑体" panose="02010609060101010101" pitchFamily="2" charset="-122"/>
              <a:ea typeface="黑体" panose="02010609060101010101" pitchFamily="2" charset="-122"/>
            </a:endParaRPr>
          </a:p>
          <a:p>
            <a:pPr algn="ctr">
              <a:buNone/>
            </a:pPr>
            <a:r>
              <a:rPr lang="zh-CN" altLang="en-US" sz="1800" b="1">
                <a:solidFill>
                  <a:srgbClr val="800000"/>
                </a:solidFill>
                <a:latin typeface="黑体" panose="02010609060101010101" pitchFamily="2" charset="-122"/>
                <a:ea typeface="黑体" panose="02010609060101010101" pitchFamily="2" charset="-122"/>
              </a:rPr>
              <a:t>阆苑①仙人何处觅？灵槎②使者几时回？</a:t>
            </a:r>
            <a:endParaRPr lang="zh-CN" altLang="en-US" sz="1800" b="1">
              <a:solidFill>
                <a:srgbClr val="800000"/>
              </a:solidFill>
              <a:latin typeface="黑体" panose="02010609060101010101" pitchFamily="2" charset="-122"/>
              <a:ea typeface="黑体" panose="02010609060101010101" pitchFamily="2" charset="-122"/>
            </a:endParaRPr>
          </a:p>
          <a:p>
            <a:pPr algn="ctr">
              <a:buNone/>
            </a:pPr>
            <a:r>
              <a:rPr lang="zh-CN" altLang="en-US" sz="1800" b="1">
                <a:solidFill>
                  <a:srgbClr val="800000"/>
                </a:solidFill>
                <a:latin typeface="黑体" panose="02010609060101010101" pitchFamily="2" charset="-122"/>
                <a:ea typeface="黑体" panose="02010609060101010101" pitchFamily="2" charset="-122"/>
              </a:rPr>
              <a:t>遨游半在江湖里，始觉今朝眼界开。</a:t>
            </a:r>
            <a:endParaRPr lang="zh-CN" altLang="en-US" sz="1800" b="1">
              <a:solidFill>
                <a:srgbClr val="800000"/>
              </a:solidFill>
              <a:latin typeface="黑体" panose="02010609060101010101" pitchFamily="2" charset="-122"/>
              <a:ea typeface="黑体" panose="02010609060101010101" pitchFamily="2" charset="-122"/>
            </a:endParaRPr>
          </a:p>
          <a:p>
            <a:pPr>
              <a:buNone/>
            </a:pPr>
            <a:r>
              <a:rPr lang="en-US" altLang="zh-CN" sz="1600" b="1">
                <a:solidFill>
                  <a:schemeClr val="tx1"/>
                </a:solidFill>
                <a:latin typeface="黑体" panose="02010609060101010101" pitchFamily="2" charset="-122"/>
                <a:ea typeface="黑体" panose="02010609060101010101" pitchFamily="2" charset="-122"/>
              </a:rPr>
              <a:t>【</a:t>
            </a:r>
            <a:r>
              <a:rPr lang="zh-CN" altLang="en-US" sz="1600" b="1">
                <a:solidFill>
                  <a:schemeClr val="tx1"/>
                </a:solidFill>
                <a:latin typeface="黑体" panose="02010609060101010101" pitchFamily="2" charset="-122"/>
                <a:ea typeface="黑体" panose="02010609060101010101" pitchFamily="2" charset="-122"/>
              </a:rPr>
              <a:t>注释</a:t>
            </a:r>
            <a:r>
              <a:rPr lang="en-US" altLang="zh-CN" sz="1600" b="1">
                <a:solidFill>
                  <a:schemeClr val="tx1"/>
                </a:solidFill>
                <a:latin typeface="黑体" panose="02010609060101010101" pitchFamily="2" charset="-122"/>
                <a:ea typeface="黑体" panose="02010609060101010101" pitchFamily="2" charset="-122"/>
              </a:rPr>
              <a:t>】①</a:t>
            </a:r>
            <a:r>
              <a:rPr lang="zh-CN" altLang="en-US" sz="1600" b="1">
                <a:solidFill>
                  <a:schemeClr val="tx1"/>
                </a:solidFill>
                <a:latin typeface="黑体" panose="02010609060101010101" pitchFamily="2" charset="-122"/>
                <a:ea typeface="黑体" panose="02010609060101010101" pitchFamily="2" charset="-122"/>
              </a:rPr>
              <a:t>阆苑：传说中神仙居住的地方。②灵槎（</a:t>
            </a:r>
            <a:r>
              <a:rPr lang="en-US" altLang="zh-CN" sz="1600" b="1">
                <a:solidFill>
                  <a:schemeClr val="tx1"/>
                </a:solidFill>
                <a:latin typeface="黑体" panose="02010609060101010101" pitchFamily="2" charset="-122"/>
                <a:ea typeface="黑体" panose="02010609060101010101" pitchFamily="2" charset="-122"/>
              </a:rPr>
              <a:t>ch</a:t>
            </a:r>
            <a:r>
              <a:rPr lang="en-US" altLang="zh-CN" sz="1600" b="1">
                <a:solidFill>
                  <a:schemeClr val="tx1"/>
                </a:solidFill>
              </a:rPr>
              <a:t>á</a:t>
            </a:r>
            <a:r>
              <a:rPr lang="zh-CN" altLang="en-US" sz="1600" b="1">
                <a:solidFill>
                  <a:schemeClr val="tx1"/>
                </a:solidFill>
                <a:latin typeface="黑体" panose="02010609060101010101" pitchFamily="2" charset="-122"/>
                <a:ea typeface="黑体" panose="02010609060101010101" pitchFamily="2" charset="-122"/>
              </a:rPr>
              <a:t>）：古代神话中往来天上的木筏。</a:t>
            </a:r>
            <a:endParaRPr lang="zh-CN" altLang="en-US" sz="1600" b="1">
              <a:solidFill>
                <a:srgbClr val="006600"/>
              </a:solidFill>
              <a:latin typeface="黑体" panose="02010609060101010101" pitchFamily="2" charset="-122"/>
              <a:ea typeface="黑体" panose="02010609060101010101" pitchFamily="2" charset="-122"/>
            </a:endParaRPr>
          </a:p>
          <a:p>
            <a:pPr>
              <a:buNone/>
            </a:pPr>
            <a:r>
              <a:rPr lang="en-US" altLang="zh-CN" sz="1800" b="1">
                <a:solidFill>
                  <a:srgbClr val="3333FF"/>
                </a:solidFill>
                <a:latin typeface="黑体" panose="02010609060101010101" pitchFamily="2" charset="-122"/>
                <a:ea typeface="黑体" panose="02010609060101010101" pitchFamily="2" charset="-122"/>
              </a:rPr>
              <a:t>  </a:t>
            </a:r>
            <a:r>
              <a:rPr lang="en-US" altLang="zh-CN" sz="2000" b="1">
                <a:solidFill>
                  <a:srgbClr val="3333FF"/>
                </a:solidFill>
                <a:latin typeface="黑体" panose="02010609060101010101" pitchFamily="2" charset="-122"/>
                <a:ea typeface="黑体" panose="02010609060101010101" pitchFamily="2" charset="-122"/>
              </a:rPr>
              <a:t>7</a:t>
            </a:r>
            <a:r>
              <a:rPr lang="zh-CN" altLang="en-US" sz="2000" b="1">
                <a:solidFill>
                  <a:srgbClr val="3333FF"/>
                </a:solidFill>
                <a:latin typeface="黑体" panose="02010609060101010101" pitchFamily="2" charset="-122"/>
                <a:ea typeface="黑体" panose="02010609060101010101" pitchFamily="2" charset="-122"/>
              </a:rPr>
              <a:t>．尾联抒发了诗人怎样的思想感情？（</a:t>
            </a:r>
            <a:r>
              <a:rPr lang="en-US" altLang="zh-CN" sz="2000" b="1">
                <a:solidFill>
                  <a:srgbClr val="3333FF"/>
                </a:solidFill>
                <a:latin typeface="黑体" panose="02010609060101010101" pitchFamily="2" charset="-122"/>
                <a:ea typeface="黑体" panose="02010609060101010101" pitchFamily="2" charset="-122"/>
              </a:rPr>
              <a:t>2</a:t>
            </a:r>
            <a:r>
              <a:rPr lang="zh-CN" altLang="en-US" sz="2000" b="1">
                <a:solidFill>
                  <a:srgbClr val="3333FF"/>
                </a:solidFill>
                <a:latin typeface="黑体" panose="02010609060101010101" pitchFamily="2" charset="-122"/>
                <a:ea typeface="黑体" panose="02010609060101010101" pitchFamily="2" charset="-122"/>
              </a:rPr>
              <a:t>分）</a:t>
            </a:r>
            <a:endParaRPr lang="zh-CN" altLang="en-US" sz="2000" b="1">
              <a:solidFill>
                <a:srgbClr val="3333FF"/>
              </a:solidFill>
              <a:latin typeface="黑体" panose="02010609060101010101" pitchFamily="2" charset="-122"/>
              <a:ea typeface="黑体" panose="02010609060101010101" pitchFamily="2" charset="-122"/>
            </a:endParaRPr>
          </a:p>
          <a:p>
            <a:pPr eaLnBrk="1" hangingPunct="1">
              <a:spcBef>
                <a:spcPct val="0"/>
              </a:spcBef>
              <a:buFontTx/>
              <a:buNone/>
            </a:pPr>
            <a:endParaRPr lang="zh-CN" altLang="en-US" sz="1600" b="1">
              <a:solidFill>
                <a:schemeClr val="hlink"/>
              </a:solidFill>
              <a:latin typeface="黑体" panose="02010609060101010101" pitchFamily="2" charset="-122"/>
              <a:ea typeface="黑体" panose="02010609060101010101" pitchFamily="2" charset="-122"/>
            </a:endParaRPr>
          </a:p>
        </p:txBody>
      </p:sp>
      <p:sp>
        <p:nvSpPr>
          <p:cNvPr id="4" name="文本框 3"/>
          <p:cNvSpPr txBox="1"/>
          <p:nvPr/>
        </p:nvSpPr>
        <p:spPr>
          <a:xfrm>
            <a:off x="827088" y="4509135"/>
            <a:ext cx="7642225" cy="7080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0" b="1">
                <a:solidFill>
                  <a:srgbClr val="FF0000"/>
                </a:solidFill>
                <a:latin typeface="黑体" panose="02010609060101010101" pitchFamily="2" charset="-122"/>
                <a:ea typeface="黑体" panose="02010609060101010101" pitchFamily="2" charset="-122"/>
              </a:rPr>
              <a:t>诗人</a:t>
            </a:r>
            <a:r>
              <a:rPr lang="zh-CN" altLang="en-US" sz="2000" b="1">
                <a:solidFill>
                  <a:srgbClr val="C00000"/>
                </a:solidFill>
                <a:latin typeface="黑体" panose="02010609060101010101" pitchFamily="2" charset="-122"/>
                <a:ea typeface="黑体" panose="02010609060101010101" pitchFamily="2" charset="-122"/>
              </a:rPr>
              <a:t>通过写</a:t>
            </a:r>
            <a:r>
              <a:rPr lang="zh-CN" altLang="en-US" sz="2000" b="1">
                <a:solidFill>
                  <a:srgbClr val="FF0000"/>
                </a:solidFill>
                <a:latin typeface="黑体" panose="02010609060101010101" pitchFamily="2" charset="-122"/>
                <a:ea typeface="黑体" panose="02010609060101010101" pitchFamily="2" charset="-122"/>
              </a:rPr>
              <a:t>自己</a:t>
            </a:r>
            <a:r>
              <a:rPr lang="zh-CN" altLang="zh-CN" sz="2000" b="1">
                <a:solidFill>
                  <a:srgbClr val="FF0000"/>
                </a:solidFill>
                <a:latin typeface="黑体" panose="02010609060101010101" pitchFamily="2" charset="-122"/>
                <a:ea typeface="黑体" panose="02010609060101010101" pitchFamily="2" charset="-122"/>
              </a:rPr>
              <a:t>面对浩瀚水面时</a:t>
            </a:r>
            <a:r>
              <a:rPr lang="zh-CN" altLang="en-US" sz="2000" b="1">
                <a:solidFill>
                  <a:srgbClr val="FF0000"/>
                </a:solidFill>
                <a:latin typeface="黑体" panose="02010609060101010101" pitchFamily="2" charset="-122"/>
                <a:ea typeface="黑体" panose="02010609060101010101" pitchFamily="2" charset="-122"/>
              </a:rPr>
              <a:t>感到</a:t>
            </a:r>
            <a:r>
              <a:rPr lang="zh-CN" altLang="zh-CN" sz="2000" b="1">
                <a:solidFill>
                  <a:srgbClr val="FF0000"/>
                </a:solidFill>
                <a:latin typeface="黑体" panose="02010609060101010101" pitchFamily="2" charset="-122"/>
                <a:ea typeface="黑体" panose="02010609060101010101" pitchFamily="2" charset="-122"/>
              </a:rPr>
              <a:t>眼界开阔、心胸豁然开朗</a:t>
            </a:r>
            <a:r>
              <a:rPr lang="en-US" altLang="zh-CN" sz="2000" b="1">
                <a:solidFill>
                  <a:srgbClr val="FF0000"/>
                </a:solidFill>
                <a:latin typeface="黑体" panose="02010609060101010101" pitchFamily="2" charset="-122"/>
                <a:ea typeface="黑体" panose="02010609060101010101" pitchFamily="2" charset="-122"/>
              </a:rPr>
              <a:t>,</a:t>
            </a:r>
            <a:r>
              <a:rPr lang="zh-CN" altLang="en-US" sz="2000" b="1">
                <a:solidFill>
                  <a:srgbClr val="C00000"/>
                </a:solidFill>
                <a:latin typeface="黑体" panose="02010609060101010101" pitchFamily="2" charset="-122"/>
                <a:ea typeface="黑体" panose="02010609060101010101" pitchFamily="2" charset="-122"/>
              </a:rPr>
              <a:t>直抒胸臆</a:t>
            </a:r>
            <a:r>
              <a:rPr lang="zh-CN" altLang="en-US" sz="2000" b="1">
                <a:solidFill>
                  <a:srgbClr val="FF0000"/>
                </a:solidFill>
                <a:latin typeface="黑体" panose="02010609060101010101" pitchFamily="2" charset="-122"/>
                <a:ea typeface="黑体" panose="02010609060101010101" pitchFamily="2" charset="-122"/>
              </a:rPr>
              <a:t>，</a:t>
            </a:r>
            <a:r>
              <a:rPr lang="zh-CN" altLang="en-US" sz="2000" b="1">
                <a:solidFill>
                  <a:srgbClr val="C00000"/>
                </a:solidFill>
                <a:latin typeface="黑体" panose="02010609060101010101" pitchFamily="2" charset="-122"/>
                <a:ea typeface="黑体" panose="02010609060101010101" pitchFamily="2" charset="-122"/>
              </a:rPr>
              <a:t>表达</a:t>
            </a:r>
            <a:r>
              <a:rPr lang="zh-CN" altLang="en-US" sz="2000" b="1">
                <a:solidFill>
                  <a:srgbClr val="FF0000"/>
                </a:solidFill>
                <a:latin typeface="黑体" panose="02010609060101010101" pitchFamily="2" charset="-122"/>
                <a:ea typeface="黑体" panose="02010609060101010101" pitchFamily="2" charset="-122"/>
              </a:rPr>
              <a:t>心中</a:t>
            </a:r>
            <a:r>
              <a:rPr lang="zh-CN" altLang="zh-CN" sz="2000" b="1">
                <a:solidFill>
                  <a:srgbClr val="FF0000"/>
                </a:solidFill>
                <a:latin typeface="黑体" panose="02010609060101010101" pitchFamily="2" charset="-122"/>
                <a:ea typeface="黑体" panose="02010609060101010101" pitchFamily="2" charset="-122"/>
              </a:rPr>
              <a:t>欣喜、赞叹之情。</a:t>
            </a:r>
            <a:endParaRPr lang="zh-CN" altLang="en-US" sz="20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8436">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436">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436">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436">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436">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436">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436">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436">
                                            <p:txEl>
                                              <p:pRg st="7" end="7"/>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8" name="Picture 2" descr="http://www.xxjxsj.cn/article/UploadPic/2010-6/20106818133061686.jpg"/>
          <p:cNvPicPr>
            <a:picLocks noChangeAspect="1"/>
          </p:cNvPicPr>
          <p:nvPr/>
        </p:nvPicPr>
        <p:blipFill>
          <a:blip r:embed="rId2"/>
          <a:stretch>
            <a:fillRect/>
          </a:stretch>
        </p:blipFill>
        <p:spPr>
          <a:xfrm>
            <a:off x="0" y="0"/>
            <a:ext cx="9644063" cy="7232650"/>
          </a:xfrm>
          <a:prstGeom prst="rect">
            <a:avLst/>
          </a:prstGeom>
          <a:noFill/>
          <a:ln w="9525">
            <a:noFill/>
          </a:ln>
        </p:spPr>
      </p:pic>
      <p:sp>
        <p:nvSpPr>
          <p:cNvPr id="19459" name="Rectangle 3"/>
          <p:cNvSpPr>
            <a:spLocks noGrp="1"/>
          </p:cNvSpPr>
          <p:nvPr>
            <p:ph type="title"/>
          </p:nvPr>
        </p:nvSpPr>
        <p:spPr>
          <a:xfrm>
            <a:off x="457200" y="1124585"/>
            <a:ext cx="2143760" cy="492760"/>
          </a:xfrm>
        </p:spPr>
        <p:txBody>
          <a:bodyPr vert="horz" wrap="square" lIns="91440" tIns="45720" rIns="91440" bIns="45720" anchor="ctr" anchorCtr="0"/>
          <a:lstStyle/>
          <a:p>
            <a:pPr algn="l"/>
            <a:r>
              <a:rPr lang="zh-CN" altLang="en-US" sz="3600" b="1" i="1">
                <a:solidFill>
                  <a:srgbClr val="006600"/>
                </a:solidFill>
                <a:ea typeface="黑体" panose="02010609060101010101" pitchFamily="2" charset="-122"/>
              </a:rPr>
              <a:t>真题训练</a:t>
            </a:r>
            <a:endParaRPr lang="zh-CN" altLang="en-US" sz="3600" b="1" i="1">
              <a:solidFill>
                <a:srgbClr val="006600"/>
              </a:solidFill>
              <a:ea typeface="黑体" panose="02010609060101010101" pitchFamily="2" charset="-122"/>
            </a:endParaRPr>
          </a:p>
        </p:txBody>
      </p:sp>
      <p:sp>
        <p:nvSpPr>
          <p:cNvPr id="19460" name="Rectangle 4"/>
          <p:cNvSpPr>
            <a:spLocks noGrp="1"/>
          </p:cNvSpPr>
          <p:nvPr>
            <p:ph idx="1"/>
          </p:nvPr>
        </p:nvSpPr>
        <p:spPr>
          <a:xfrm>
            <a:off x="457200" y="1268730"/>
            <a:ext cx="8686800" cy="4525963"/>
          </a:xfrm>
        </p:spPr>
        <p:txBody>
          <a:bodyPr vert="horz" wrap="square" lIns="91440" tIns="45720" rIns="91440" bIns="45720" anchor="t" anchorCtr="0"/>
          <a:lstStyle/>
          <a:p>
            <a:pPr marL="0" indent="0">
              <a:buNone/>
            </a:pPr>
            <a:endParaRPr lang="en-US" altLang="zh-CN" sz="1800" b="1">
              <a:solidFill>
                <a:srgbClr val="3333FF"/>
              </a:solidFill>
              <a:latin typeface="黑体" panose="02010609060101010101" pitchFamily="2" charset="-122"/>
              <a:ea typeface="黑体" panose="02010609060101010101" pitchFamily="2" charset="-122"/>
            </a:endParaRPr>
          </a:p>
          <a:p>
            <a:pPr marL="0" indent="0" eaLnBrk="1" hangingPunct="1">
              <a:buNone/>
            </a:pPr>
            <a:r>
              <a:rPr lang="en-US" altLang="zh-CN" sz="2400" b="1">
                <a:solidFill>
                  <a:srgbClr val="006600"/>
                </a:solidFill>
              </a:rPr>
              <a:t>【2012</a:t>
            </a:r>
            <a:r>
              <a:rPr lang="zh-CN" altLang="en-US" sz="2400" b="1">
                <a:solidFill>
                  <a:srgbClr val="006600"/>
                </a:solidFill>
              </a:rPr>
              <a:t>年南通</a:t>
            </a:r>
            <a:r>
              <a:rPr lang="en-US" altLang="zh-CN" sz="2400" b="1">
                <a:solidFill>
                  <a:srgbClr val="006600"/>
                </a:solidFill>
              </a:rPr>
              <a:t>】</a:t>
            </a:r>
            <a:r>
              <a:rPr lang="en-US" altLang="zh-CN" sz="2400"/>
              <a:t>  </a:t>
            </a:r>
            <a:r>
              <a:rPr lang="en-US" altLang="zh-CN" sz="1800"/>
              <a:t>                    </a:t>
            </a:r>
            <a:r>
              <a:rPr lang="zh-CN" altLang="en-US" sz="1800" b="1">
                <a:solidFill>
                  <a:srgbClr val="800000"/>
                </a:solidFill>
                <a:latin typeface="楷体" panose="02010609060101010101" pitchFamily="49" charset="-122"/>
                <a:ea typeface="楷体" panose="02010609060101010101" pitchFamily="49" charset="-122"/>
              </a:rPr>
              <a:t>天净沙</a:t>
            </a:r>
            <a:r>
              <a:rPr lang="en-US" altLang="zh-CN" sz="1800" b="1">
                <a:solidFill>
                  <a:srgbClr val="800000"/>
                </a:solidFill>
                <a:latin typeface="楷体" panose="02010609060101010101" pitchFamily="49" charset="-122"/>
                <a:ea typeface="楷体" panose="02010609060101010101" pitchFamily="49" charset="-122"/>
              </a:rPr>
              <a:t>·</a:t>
            </a:r>
            <a:r>
              <a:rPr lang="zh-CN" altLang="en-US" sz="1800" b="1">
                <a:solidFill>
                  <a:srgbClr val="800000"/>
                </a:solidFill>
                <a:latin typeface="楷体" panose="02010609060101010101" pitchFamily="49" charset="-122"/>
                <a:ea typeface="楷体" panose="02010609060101010101" pitchFamily="49" charset="-122"/>
              </a:rPr>
              <a:t>春 </a:t>
            </a:r>
            <a:endParaRPr lang="en-US" altLang="zh-CN" sz="1800" b="1">
              <a:solidFill>
                <a:srgbClr val="800000"/>
              </a:solidFill>
              <a:latin typeface="楷体" panose="02010609060101010101" pitchFamily="49" charset="-122"/>
              <a:ea typeface="楷体" panose="02010609060101010101" pitchFamily="49" charset="-122"/>
            </a:endParaRPr>
          </a:p>
          <a:p>
            <a:pPr marL="0" indent="0" eaLnBrk="1" hangingPunct="1">
              <a:buNone/>
            </a:pPr>
            <a:r>
              <a:rPr lang="en-US" altLang="zh-CN" sz="1200" b="1">
                <a:solidFill>
                  <a:srgbClr val="800000"/>
                </a:solidFill>
                <a:latin typeface="楷体" panose="02010609060101010101" pitchFamily="49" charset="-122"/>
                <a:ea typeface="楷体" panose="02010609060101010101" pitchFamily="49" charset="-122"/>
              </a:rPr>
              <a:t>                                          【</a:t>
            </a:r>
            <a:r>
              <a:rPr lang="zh-CN" altLang="en-US" sz="1200" b="1">
                <a:solidFill>
                  <a:srgbClr val="800000"/>
                </a:solidFill>
                <a:latin typeface="楷体" panose="02010609060101010101" pitchFamily="49" charset="-122"/>
                <a:ea typeface="楷体" panose="02010609060101010101" pitchFamily="49" charset="-122"/>
              </a:rPr>
              <a:t>元</a:t>
            </a:r>
            <a:r>
              <a:rPr lang="en-US" altLang="zh-CN" sz="1200" b="1">
                <a:solidFill>
                  <a:srgbClr val="800000"/>
                </a:solidFill>
                <a:latin typeface="楷体" panose="02010609060101010101" pitchFamily="49" charset="-122"/>
                <a:ea typeface="楷体" panose="02010609060101010101" pitchFamily="49" charset="-122"/>
              </a:rPr>
              <a:t>】</a:t>
            </a:r>
            <a:r>
              <a:rPr lang="zh-CN" altLang="en-US" sz="1200" b="1">
                <a:solidFill>
                  <a:srgbClr val="800000"/>
                </a:solidFill>
                <a:latin typeface="楷体" panose="02010609060101010101" pitchFamily="49" charset="-122"/>
                <a:ea typeface="楷体" panose="02010609060101010101" pitchFamily="49" charset="-122"/>
              </a:rPr>
              <a:t>白朴</a:t>
            </a:r>
            <a:endParaRPr lang="en-US" altLang="zh-CN" sz="1200" b="1" u="sng">
              <a:solidFill>
                <a:srgbClr val="800000"/>
              </a:solidFill>
              <a:latin typeface="楷体" panose="02010609060101010101" pitchFamily="49" charset="-122"/>
              <a:ea typeface="楷体" panose="02010609060101010101" pitchFamily="49" charset="-122"/>
            </a:endParaRPr>
          </a:p>
          <a:p>
            <a:pPr marL="0" indent="0" eaLnBrk="1" hangingPunct="1">
              <a:buNone/>
            </a:pPr>
            <a:r>
              <a:rPr lang="en-US" altLang="zh-CN" sz="1200" b="1">
                <a:solidFill>
                  <a:srgbClr val="800000"/>
                </a:solidFill>
                <a:latin typeface="楷体" panose="02010609060101010101" pitchFamily="49" charset="-122"/>
                <a:ea typeface="楷体" panose="02010609060101010101" pitchFamily="49" charset="-122"/>
              </a:rPr>
              <a:t>                                    </a:t>
            </a:r>
            <a:r>
              <a:rPr lang="zh-CN" altLang="en-US" sz="1800" b="1" u="sng">
                <a:solidFill>
                  <a:srgbClr val="800000"/>
                </a:solidFill>
                <a:latin typeface="楷体" panose="02010609060101010101" pitchFamily="49" charset="-122"/>
                <a:ea typeface="楷体" panose="02010609060101010101" pitchFamily="49" charset="-122"/>
              </a:rPr>
              <a:t>春山暖日和风</a:t>
            </a:r>
            <a:r>
              <a:rPr lang="zh-CN" altLang="en-US" sz="1800" b="1">
                <a:solidFill>
                  <a:srgbClr val="800000"/>
                </a:solidFill>
                <a:latin typeface="楷体" panose="02010609060101010101" pitchFamily="49" charset="-122"/>
                <a:ea typeface="楷体" panose="02010609060101010101" pitchFamily="49" charset="-122"/>
              </a:rPr>
              <a:t>，</a:t>
            </a:r>
            <a:endParaRPr lang="en-US" altLang="zh-CN" sz="1800" b="1">
              <a:solidFill>
                <a:srgbClr val="800000"/>
              </a:solidFill>
              <a:latin typeface="楷体" panose="02010609060101010101" pitchFamily="49" charset="-122"/>
              <a:ea typeface="楷体" panose="02010609060101010101" pitchFamily="49" charset="-122"/>
            </a:endParaRPr>
          </a:p>
          <a:p>
            <a:pPr marL="0" indent="0" eaLnBrk="1" hangingPunct="1">
              <a:buNone/>
            </a:pPr>
            <a:r>
              <a:rPr lang="en-US" altLang="zh-CN" sz="1800" b="1">
                <a:solidFill>
                  <a:srgbClr val="800000"/>
                </a:solidFill>
                <a:latin typeface="楷体" panose="02010609060101010101" pitchFamily="49" charset="-122"/>
                <a:ea typeface="楷体" panose="02010609060101010101" pitchFamily="49" charset="-122"/>
              </a:rPr>
              <a:t>                        </a:t>
            </a:r>
            <a:r>
              <a:rPr lang="zh-CN" altLang="en-US" sz="1800" b="1" u="sng">
                <a:solidFill>
                  <a:srgbClr val="800000"/>
                </a:solidFill>
                <a:latin typeface="楷体" panose="02010609060101010101" pitchFamily="49" charset="-122"/>
                <a:ea typeface="楷体" panose="02010609060101010101" pitchFamily="49" charset="-122"/>
              </a:rPr>
              <a:t>阑杆楼阁帘栊</a:t>
            </a:r>
            <a:r>
              <a:rPr lang="zh-CN" altLang="en-US" sz="1800" b="1">
                <a:solidFill>
                  <a:srgbClr val="800000"/>
                </a:solidFill>
                <a:latin typeface="楷体" panose="02010609060101010101" pitchFamily="49" charset="-122"/>
                <a:ea typeface="楷体" panose="02010609060101010101" pitchFamily="49" charset="-122"/>
              </a:rPr>
              <a:t>，</a:t>
            </a:r>
            <a:endParaRPr lang="en-US" altLang="zh-CN" sz="1800" b="1">
              <a:solidFill>
                <a:srgbClr val="800000"/>
              </a:solidFill>
              <a:latin typeface="楷体" panose="02010609060101010101" pitchFamily="49" charset="-122"/>
              <a:ea typeface="楷体" panose="02010609060101010101" pitchFamily="49" charset="-122"/>
            </a:endParaRPr>
          </a:p>
          <a:p>
            <a:pPr marL="0" indent="0" eaLnBrk="1" hangingPunct="1">
              <a:buNone/>
            </a:pPr>
            <a:r>
              <a:rPr lang="en-US" altLang="zh-CN" sz="1800" b="1">
                <a:solidFill>
                  <a:srgbClr val="800000"/>
                </a:solidFill>
                <a:latin typeface="楷体" panose="02010609060101010101" pitchFamily="49" charset="-122"/>
                <a:ea typeface="楷体" panose="02010609060101010101" pitchFamily="49" charset="-122"/>
              </a:rPr>
              <a:t>                        </a:t>
            </a:r>
            <a:r>
              <a:rPr lang="zh-CN" altLang="en-US" sz="1800" b="1" u="sng">
                <a:solidFill>
                  <a:srgbClr val="800000"/>
                </a:solidFill>
                <a:latin typeface="楷体" panose="02010609060101010101" pitchFamily="49" charset="-122"/>
                <a:ea typeface="楷体" panose="02010609060101010101" pitchFamily="49" charset="-122"/>
              </a:rPr>
              <a:t>杨柳秋千院中</a:t>
            </a:r>
            <a:r>
              <a:rPr lang="zh-CN" altLang="en-US" sz="1800" b="1">
                <a:solidFill>
                  <a:srgbClr val="800000"/>
                </a:solidFill>
                <a:latin typeface="楷体" panose="02010609060101010101" pitchFamily="49" charset="-122"/>
                <a:ea typeface="楷体" panose="02010609060101010101" pitchFamily="49" charset="-122"/>
              </a:rPr>
              <a:t>。</a:t>
            </a:r>
            <a:endParaRPr lang="zh-CN" altLang="en-US" sz="1800" b="1">
              <a:solidFill>
                <a:srgbClr val="800000"/>
              </a:solidFill>
              <a:latin typeface="楷体" panose="02010609060101010101" pitchFamily="49" charset="-122"/>
              <a:ea typeface="楷体" panose="02010609060101010101" pitchFamily="49" charset="-122"/>
            </a:endParaRPr>
          </a:p>
          <a:p>
            <a:pPr marL="0" indent="0" eaLnBrk="1" hangingPunct="1">
              <a:buNone/>
            </a:pPr>
            <a:r>
              <a:rPr lang="zh-CN" altLang="en-US" sz="1800" b="1">
                <a:solidFill>
                  <a:srgbClr val="800000"/>
                </a:solidFill>
                <a:latin typeface="楷体" panose="02010609060101010101" pitchFamily="49" charset="-122"/>
                <a:ea typeface="楷体" panose="02010609060101010101" pitchFamily="49" charset="-122"/>
              </a:rPr>
              <a:t>                        啼莺舞燕，</a:t>
            </a:r>
            <a:endParaRPr lang="en-US" altLang="zh-CN" sz="1800" b="1">
              <a:solidFill>
                <a:srgbClr val="800000"/>
              </a:solidFill>
              <a:latin typeface="楷体" panose="02010609060101010101" pitchFamily="49" charset="-122"/>
              <a:ea typeface="楷体" panose="02010609060101010101" pitchFamily="49" charset="-122"/>
            </a:endParaRPr>
          </a:p>
          <a:p>
            <a:pPr marL="0" indent="0" eaLnBrk="1" hangingPunct="1">
              <a:buNone/>
            </a:pPr>
            <a:r>
              <a:rPr lang="en-US" altLang="zh-CN" sz="1800" b="1">
                <a:solidFill>
                  <a:srgbClr val="800000"/>
                </a:solidFill>
                <a:latin typeface="楷体" panose="02010609060101010101" pitchFamily="49" charset="-122"/>
                <a:ea typeface="楷体" panose="02010609060101010101" pitchFamily="49" charset="-122"/>
              </a:rPr>
              <a:t>                        </a:t>
            </a:r>
            <a:r>
              <a:rPr lang="zh-CN" altLang="en-US" sz="1800" b="1">
                <a:solidFill>
                  <a:srgbClr val="800000"/>
                </a:solidFill>
                <a:latin typeface="楷体" panose="02010609060101010101" pitchFamily="49" charset="-122"/>
                <a:ea typeface="楷体" panose="02010609060101010101" pitchFamily="49" charset="-122"/>
              </a:rPr>
              <a:t>小桥流水飞红。</a:t>
            </a:r>
            <a:endParaRPr lang="zh-CN" altLang="en-US" sz="1800" b="1">
              <a:solidFill>
                <a:srgbClr val="800000"/>
              </a:solidFill>
              <a:latin typeface="楷体" panose="02010609060101010101" pitchFamily="49" charset="-122"/>
              <a:ea typeface="楷体" panose="02010609060101010101" pitchFamily="49" charset="-122"/>
            </a:endParaRPr>
          </a:p>
          <a:p>
            <a:pPr marL="0" indent="0" eaLnBrk="1" hangingPunct="1">
              <a:buNone/>
            </a:pPr>
            <a:r>
              <a:rPr lang="en-US" altLang="zh-CN" sz="1600" b="1">
                <a:solidFill>
                  <a:srgbClr val="003300"/>
                </a:solidFill>
                <a:latin typeface="楷体" panose="02010609060101010101" pitchFamily="49" charset="-122"/>
                <a:ea typeface="楷体" panose="02010609060101010101" pitchFamily="49" charset="-122"/>
              </a:rPr>
              <a:t>【</a:t>
            </a:r>
            <a:r>
              <a:rPr lang="zh-CN" altLang="en-US" sz="1600" b="1">
                <a:solidFill>
                  <a:srgbClr val="003300"/>
                </a:solidFill>
                <a:latin typeface="楷体" panose="02010609060101010101" pitchFamily="49" charset="-122"/>
                <a:ea typeface="楷体" panose="02010609060101010101" pitchFamily="49" charset="-122"/>
              </a:rPr>
              <a:t>注释</a:t>
            </a:r>
            <a:r>
              <a:rPr lang="en-US" altLang="zh-CN" sz="1600" b="1">
                <a:solidFill>
                  <a:srgbClr val="003300"/>
                </a:solidFill>
                <a:latin typeface="楷体" panose="02010609060101010101" pitchFamily="49" charset="-122"/>
                <a:ea typeface="楷体" panose="02010609060101010101" pitchFamily="49" charset="-122"/>
              </a:rPr>
              <a:t>】① </a:t>
            </a:r>
            <a:r>
              <a:rPr lang="zh-CN" altLang="en-US" sz="1600" b="1">
                <a:solidFill>
                  <a:srgbClr val="003300"/>
                </a:solidFill>
                <a:latin typeface="楷体" panose="02010609060101010101" pitchFamily="49" charset="-122"/>
                <a:ea typeface="楷体" panose="02010609060101010101" pitchFamily="49" charset="-122"/>
              </a:rPr>
              <a:t>帘栊：带帘子的窗户。②飞红：花瓣飞舞，像落花。</a:t>
            </a:r>
            <a:endParaRPr lang="zh-CN" altLang="en-US" sz="1600" b="1">
              <a:solidFill>
                <a:srgbClr val="003300"/>
              </a:solidFill>
              <a:latin typeface="楷体" panose="02010609060101010101" pitchFamily="49" charset="-122"/>
              <a:ea typeface="楷体" panose="02010609060101010101" pitchFamily="49" charset="-122"/>
            </a:endParaRPr>
          </a:p>
          <a:p>
            <a:pPr marL="0" indent="0" eaLnBrk="1" hangingPunct="1">
              <a:buNone/>
            </a:pPr>
            <a:r>
              <a:rPr lang="en-US" altLang="zh-CN" sz="1800" b="1">
                <a:solidFill>
                  <a:schemeClr val="hlink"/>
                </a:solidFill>
                <a:latin typeface="黑体" panose="02010609060101010101" pitchFamily="2" charset="-122"/>
                <a:ea typeface="黑体" panose="02010609060101010101" pitchFamily="2" charset="-122"/>
              </a:rPr>
              <a:t>7</a:t>
            </a:r>
            <a:r>
              <a:rPr lang="zh-CN" altLang="en-US" sz="1800" b="1">
                <a:solidFill>
                  <a:schemeClr val="hlink"/>
                </a:solidFill>
                <a:latin typeface="黑体" panose="02010609060101010101" pitchFamily="2" charset="-122"/>
                <a:ea typeface="黑体" panose="02010609060101010101" pitchFamily="2" charset="-122"/>
              </a:rPr>
              <a:t>．马致远</a:t>
            </a:r>
            <a:r>
              <a:rPr lang="en-US" altLang="zh-CN" sz="1800" b="1">
                <a:solidFill>
                  <a:schemeClr val="hlink"/>
                </a:solidFill>
                <a:latin typeface="黑体" panose="02010609060101010101" pitchFamily="2" charset="-122"/>
                <a:ea typeface="黑体" panose="02010609060101010101" pitchFamily="2" charset="-122"/>
              </a:rPr>
              <a:t>《</a:t>
            </a:r>
            <a:r>
              <a:rPr lang="zh-CN" altLang="en-US" sz="1800" b="1">
                <a:solidFill>
                  <a:schemeClr val="hlink"/>
                </a:solidFill>
                <a:latin typeface="黑体" panose="02010609060101010101" pitchFamily="2" charset="-122"/>
                <a:ea typeface="黑体" panose="02010609060101010101" pitchFamily="2" charset="-122"/>
              </a:rPr>
              <a:t>天净沙</a:t>
            </a:r>
            <a:r>
              <a:rPr lang="en-US" altLang="zh-CN" sz="1800" b="1">
                <a:solidFill>
                  <a:schemeClr val="hlink"/>
                </a:solidFill>
                <a:ea typeface="黑体" panose="02010609060101010101" pitchFamily="2" charset="-122"/>
              </a:rPr>
              <a:t>·</a:t>
            </a:r>
            <a:r>
              <a:rPr lang="zh-CN" altLang="en-US" sz="1800" b="1">
                <a:solidFill>
                  <a:schemeClr val="hlink"/>
                </a:solidFill>
                <a:latin typeface="黑体" panose="02010609060101010101" pitchFamily="2" charset="-122"/>
                <a:ea typeface="黑体" panose="02010609060101010101" pitchFamily="2" charset="-122"/>
              </a:rPr>
              <a:t>秋思</a:t>
            </a:r>
            <a:r>
              <a:rPr lang="en-US" altLang="zh-CN" sz="1800" b="1">
                <a:solidFill>
                  <a:schemeClr val="hlink"/>
                </a:solidFill>
                <a:latin typeface="黑体" panose="02010609060101010101" pitchFamily="2" charset="-122"/>
                <a:ea typeface="黑体" panose="02010609060101010101" pitchFamily="2" charset="-122"/>
              </a:rPr>
              <a:t>》</a:t>
            </a:r>
            <a:r>
              <a:rPr lang="zh-CN" altLang="en-US" sz="1800" b="1">
                <a:solidFill>
                  <a:schemeClr val="hlink"/>
                </a:solidFill>
                <a:latin typeface="黑体" panose="02010609060101010101" pitchFamily="2" charset="-122"/>
                <a:ea typeface="黑体" panose="02010609060101010101" pitchFamily="2" charset="-122"/>
              </a:rPr>
              <a:t>中，有</a:t>
            </a:r>
            <a:r>
              <a:rPr lang="zh-CN" altLang="en-US" sz="1800" b="1">
                <a:solidFill>
                  <a:schemeClr val="hlink"/>
                </a:solidFill>
                <a:ea typeface="黑体" panose="02010609060101010101" pitchFamily="2" charset="-122"/>
              </a:rPr>
              <a:t>“</a:t>
            </a:r>
            <a:r>
              <a:rPr lang="zh-CN" altLang="en-US" sz="1800" b="1">
                <a:solidFill>
                  <a:schemeClr val="hlink"/>
                </a:solidFill>
                <a:latin typeface="黑体" panose="02010609060101010101" pitchFamily="2" charset="-122"/>
                <a:ea typeface="黑体" panose="02010609060101010101" pitchFamily="2" charset="-122"/>
              </a:rPr>
              <a:t>小桥流水人家</a:t>
            </a:r>
            <a:r>
              <a:rPr lang="zh-CN" altLang="en-US" sz="1800" b="1">
                <a:solidFill>
                  <a:schemeClr val="hlink"/>
                </a:solidFill>
                <a:ea typeface="黑体" panose="02010609060101010101" pitchFamily="2" charset="-122"/>
              </a:rPr>
              <a:t>”</a:t>
            </a:r>
            <a:r>
              <a:rPr lang="zh-CN" altLang="en-US" sz="1800" b="1">
                <a:solidFill>
                  <a:schemeClr val="hlink"/>
                </a:solidFill>
                <a:latin typeface="黑体" panose="02010609060101010101" pitchFamily="2" charset="-122"/>
                <a:ea typeface="黑体" panose="02010609060101010101" pitchFamily="2" charset="-122"/>
              </a:rPr>
              <a:t>之句，它和这里的</a:t>
            </a:r>
            <a:r>
              <a:rPr lang="zh-CN" altLang="en-US" sz="1800" b="1">
                <a:solidFill>
                  <a:schemeClr val="hlink"/>
                </a:solidFill>
                <a:ea typeface="黑体" panose="02010609060101010101" pitchFamily="2" charset="-122"/>
              </a:rPr>
              <a:t>“</a:t>
            </a:r>
            <a:r>
              <a:rPr lang="zh-CN" altLang="en-US" sz="1800" b="1">
                <a:solidFill>
                  <a:schemeClr val="hlink"/>
                </a:solidFill>
                <a:latin typeface="黑体" panose="02010609060101010101" pitchFamily="2" charset="-122"/>
                <a:ea typeface="黑体" panose="02010609060101010101" pitchFamily="2" charset="-122"/>
              </a:rPr>
              <a:t>小桥流水飞红</a:t>
            </a:r>
            <a:r>
              <a:rPr lang="zh-CN" altLang="en-US" sz="1800" b="1">
                <a:solidFill>
                  <a:schemeClr val="hlink"/>
                </a:solidFill>
                <a:ea typeface="黑体" panose="02010609060101010101" pitchFamily="2" charset="-122"/>
              </a:rPr>
              <a:t>”</a:t>
            </a:r>
            <a:r>
              <a:rPr lang="zh-CN" altLang="en-US" sz="1800" b="1">
                <a:solidFill>
                  <a:schemeClr val="hlink"/>
                </a:solidFill>
                <a:latin typeface="黑体" panose="02010609060101010101" pitchFamily="2" charset="-122"/>
                <a:ea typeface="黑体" panose="02010609060101010101" pitchFamily="2" charset="-122"/>
              </a:rPr>
              <a:t>所表达的情感有什么不同？（</a:t>
            </a:r>
            <a:r>
              <a:rPr lang="en-US" altLang="zh-CN" sz="1800" b="1">
                <a:solidFill>
                  <a:schemeClr val="hlink"/>
                </a:solidFill>
                <a:latin typeface="黑体" panose="02010609060101010101" pitchFamily="2" charset="-122"/>
                <a:ea typeface="黑体" panose="02010609060101010101" pitchFamily="2" charset="-122"/>
              </a:rPr>
              <a:t>4</a:t>
            </a:r>
            <a:r>
              <a:rPr lang="zh-CN" altLang="en-US" sz="1800" b="1">
                <a:solidFill>
                  <a:schemeClr val="hlink"/>
                </a:solidFill>
                <a:latin typeface="黑体" panose="02010609060101010101" pitchFamily="2" charset="-122"/>
                <a:ea typeface="黑体" panose="02010609060101010101" pitchFamily="2" charset="-122"/>
              </a:rPr>
              <a:t>分）</a:t>
            </a:r>
            <a:endParaRPr lang="zh-CN" altLang="en-US" sz="1800" b="1">
              <a:solidFill>
                <a:schemeClr val="hlink"/>
              </a:solidFill>
              <a:latin typeface="黑体" panose="02010609060101010101" pitchFamily="2" charset="-122"/>
              <a:ea typeface="黑体" panose="02010609060101010101" pitchFamily="2" charset="-122"/>
            </a:endParaRPr>
          </a:p>
        </p:txBody>
      </p:sp>
      <p:sp>
        <p:nvSpPr>
          <p:cNvPr id="5" name="文本框 4"/>
          <p:cNvSpPr txBox="1"/>
          <p:nvPr/>
        </p:nvSpPr>
        <p:spPr>
          <a:xfrm>
            <a:off x="611505" y="4724718"/>
            <a:ext cx="8469313" cy="13112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1800" b="1">
                <a:solidFill>
                  <a:srgbClr val="FF0000"/>
                </a:solidFill>
                <a:latin typeface="黑体" panose="02010609060101010101" pitchFamily="2" charset="-122"/>
                <a:ea typeface="黑体" panose="02010609060101010101" pitchFamily="2" charset="-122"/>
              </a:rPr>
              <a:t>    </a:t>
            </a:r>
            <a:r>
              <a:rPr lang="zh-CN" altLang="en-US" sz="2000" b="1">
                <a:solidFill>
                  <a:srgbClr val="FF0000"/>
                </a:solidFill>
                <a:latin typeface="黑体" panose="02010609060101010101" pitchFamily="2" charset="-122"/>
                <a:ea typeface="黑体" panose="02010609060101010101" pitchFamily="2" charset="-122"/>
              </a:rPr>
              <a:t>马致远的小令</a:t>
            </a:r>
            <a:r>
              <a:rPr lang="zh-CN" altLang="zh-CN" sz="2000" b="1">
                <a:solidFill>
                  <a:srgbClr val="FF0000"/>
                </a:solidFill>
                <a:latin typeface="黑体" panose="02010609060101010101" pitchFamily="2" charset="-122"/>
                <a:ea typeface="黑体" panose="02010609060101010101" pitchFamily="2" charset="-122"/>
              </a:rPr>
              <a:t>中，</a:t>
            </a:r>
            <a:r>
              <a:rPr lang="zh-CN" altLang="zh-CN" sz="2000" b="1">
                <a:solidFill>
                  <a:srgbClr val="800000"/>
                </a:solidFill>
                <a:latin typeface="黑体" panose="02010609060101010101" pitchFamily="2" charset="-122"/>
                <a:ea typeface="黑体" panose="02010609060101010101" pitchFamily="2" charset="-122"/>
              </a:rPr>
              <a:t>借</a:t>
            </a:r>
            <a:r>
              <a:rPr lang="zh-CN" altLang="zh-CN" sz="2000" b="1">
                <a:solidFill>
                  <a:srgbClr val="FF0000"/>
                </a:solidFill>
                <a:latin typeface="黑体" panose="02010609060101010101" pitchFamily="2" charset="-122"/>
                <a:ea typeface="黑体" panose="02010609060101010101" pitchFamily="2" charset="-122"/>
              </a:rPr>
              <a:t>“小桥流水人家”的美好画面，</a:t>
            </a:r>
            <a:r>
              <a:rPr lang="zh-CN" altLang="en-US" sz="2000" b="1">
                <a:solidFill>
                  <a:srgbClr val="FF0000"/>
                </a:solidFill>
                <a:latin typeface="黑体" panose="02010609060101010101" pitchFamily="2" charset="-122"/>
                <a:ea typeface="黑体" panose="02010609060101010101" pitchFamily="2" charset="-122"/>
              </a:rPr>
              <a:t>以乐景衬哀情，</a:t>
            </a:r>
            <a:r>
              <a:rPr lang="zh-CN" altLang="en-US" sz="2000" b="1">
                <a:solidFill>
                  <a:srgbClr val="800000"/>
                </a:solidFill>
                <a:latin typeface="黑体" panose="02010609060101010101" pitchFamily="2" charset="-122"/>
                <a:ea typeface="黑体" panose="02010609060101010101" pitchFamily="2" charset="-122"/>
              </a:rPr>
              <a:t>反衬</a:t>
            </a:r>
            <a:r>
              <a:rPr lang="zh-CN" altLang="zh-CN" sz="2000" b="1">
                <a:solidFill>
                  <a:srgbClr val="FF0000"/>
                </a:solidFill>
                <a:latin typeface="黑体" panose="02010609060101010101" pitchFamily="2" charset="-122"/>
                <a:ea typeface="黑体" panose="02010609060101010101" pitchFamily="2" charset="-122"/>
              </a:rPr>
              <a:t>了漂泊在外的游子内心的孤独凄凉以及对家乡亲人的思念。而</a:t>
            </a:r>
            <a:r>
              <a:rPr lang="zh-CN" altLang="en-US" sz="2000" b="1">
                <a:solidFill>
                  <a:srgbClr val="FF0000"/>
                </a:solidFill>
                <a:latin typeface="黑体" panose="02010609060101010101" pitchFamily="2" charset="-122"/>
                <a:ea typeface="黑体" panose="02010609060101010101" pitchFamily="2" charset="-122"/>
              </a:rPr>
              <a:t>白朴的小令</a:t>
            </a:r>
            <a:r>
              <a:rPr lang="zh-CN" altLang="zh-CN" sz="2000" b="1">
                <a:solidFill>
                  <a:srgbClr val="FF0000"/>
                </a:solidFill>
                <a:latin typeface="黑体" panose="02010609060101010101" pitchFamily="2" charset="-122"/>
                <a:ea typeface="黑体" panose="02010609060101010101" pitchFamily="2" charset="-122"/>
              </a:rPr>
              <a:t>则</a:t>
            </a:r>
            <a:r>
              <a:rPr lang="zh-CN" altLang="zh-CN" sz="2000" b="1">
                <a:solidFill>
                  <a:srgbClr val="800000"/>
                </a:solidFill>
                <a:latin typeface="黑体" panose="02010609060101010101" pitchFamily="2" charset="-122"/>
                <a:ea typeface="黑体" panose="02010609060101010101" pitchFamily="2" charset="-122"/>
              </a:rPr>
              <a:t>通过</a:t>
            </a:r>
            <a:r>
              <a:rPr lang="zh-CN" altLang="zh-CN" sz="2000" b="1">
                <a:solidFill>
                  <a:srgbClr val="FF0000"/>
                </a:solidFill>
                <a:latin typeface="黑体" panose="02010609060101010101" pitchFamily="2" charset="-122"/>
                <a:ea typeface="黑体" panose="02010609060101010101" pitchFamily="2" charset="-122"/>
              </a:rPr>
              <a:t>“小桥流水飞虹”</a:t>
            </a:r>
            <a:r>
              <a:rPr lang="zh-CN" altLang="en-US" sz="2000" b="1">
                <a:solidFill>
                  <a:srgbClr val="FF0000"/>
                </a:solidFill>
                <a:latin typeface="黑体" panose="02010609060101010101" pitchFamily="2" charset="-122"/>
                <a:ea typeface="黑体" panose="02010609060101010101" pitchFamily="2" charset="-122"/>
              </a:rPr>
              <a:t>温馨美丽</a:t>
            </a:r>
            <a:r>
              <a:rPr lang="zh-CN" altLang="zh-CN" sz="2000" b="1">
                <a:solidFill>
                  <a:srgbClr val="FF0000"/>
                </a:solidFill>
                <a:latin typeface="黑体" panose="02010609060101010101" pitchFamily="2" charset="-122"/>
                <a:ea typeface="黑体" panose="02010609060101010101" pitchFamily="2" charset="-122"/>
              </a:rPr>
              <a:t>之景，</a:t>
            </a:r>
            <a:r>
              <a:rPr lang="zh-CN" altLang="zh-CN" sz="2000" b="1">
                <a:solidFill>
                  <a:srgbClr val="800000"/>
                </a:solidFill>
                <a:latin typeface="黑体" panose="02010609060101010101" pitchFamily="2" charset="-122"/>
                <a:ea typeface="黑体" panose="02010609060101010101" pitchFamily="2" charset="-122"/>
              </a:rPr>
              <a:t>抒发</a:t>
            </a:r>
            <a:r>
              <a:rPr lang="zh-CN" altLang="zh-CN" sz="2000" b="1">
                <a:solidFill>
                  <a:srgbClr val="FF0000"/>
                </a:solidFill>
                <a:latin typeface="黑体" panose="02010609060101010101" pitchFamily="2" charset="-122"/>
                <a:ea typeface="黑体" panose="02010609060101010101" pitchFamily="2" charset="-122"/>
              </a:rPr>
              <a:t>了在明媚春光里陶醉、喜悦、惬意之情。</a:t>
            </a:r>
            <a:endParaRPr lang="zh-CN" altLang="en-US" sz="2000" b="1">
              <a:solidFill>
                <a:srgbClr val="FF0000"/>
              </a:solidFill>
              <a:latin typeface="黑体" panose="02010609060101010101" pitchFamily="2" charset="-122"/>
              <a:ea typeface="黑体" panose="02010609060101010101" pitchFamily="2" charset="-122"/>
            </a:endParaRPr>
          </a:p>
        </p:txBody>
      </p:sp>
      <p:sp>
        <p:nvSpPr>
          <p:cNvPr id="2" name="文本框 1"/>
          <p:cNvSpPr txBox="1"/>
          <p:nvPr/>
        </p:nvSpPr>
        <p:spPr>
          <a:xfrm>
            <a:off x="5292090" y="1700213"/>
            <a:ext cx="1800225" cy="23368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nSpc>
                <a:spcPts val="2500"/>
              </a:lnSpc>
              <a:spcBef>
                <a:spcPct val="0"/>
              </a:spcBef>
              <a:buFontTx/>
              <a:buNone/>
            </a:pPr>
            <a:r>
              <a:rPr lang="zh-CN" altLang="en-US" sz="1800" b="1">
                <a:solidFill>
                  <a:srgbClr val="800000"/>
                </a:solidFill>
                <a:latin typeface="楷体" panose="02010609060101010101" pitchFamily="49" charset="-122"/>
                <a:ea typeface="楷体" panose="02010609060101010101" pitchFamily="49" charset="-122"/>
              </a:rPr>
              <a:t>天净沙</a:t>
            </a:r>
            <a:r>
              <a:rPr lang="en-US" altLang="zh-CN" sz="1800" b="1">
                <a:solidFill>
                  <a:srgbClr val="800000"/>
                </a:solidFill>
                <a:latin typeface="楷体" panose="02010609060101010101" pitchFamily="49" charset="-122"/>
                <a:ea typeface="楷体" panose="02010609060101010101" pitchFamily="49" charset="-122"/>
              </a:rPr>
              <a:t>·</a:t>
            </a:r>
            <a:r>
              <a:rPr lang="zh-CN" altLang="en-US" sz="1800" b="1">
                <a:solidFill>
                  <a:srgbClr val="800000"/>
                </a:solidFill>
                <a:latin typeface="楷体" panose="02010609060101010101" pitchFamily="49" charset="-122"/>
                <a:ea typeface="楷体" panose="02010609060101010101" pitchFamily="49" charset="-122"/>
              </a:rPr>
              <a:t>秋思 </a:t>
            </a:r>
            <a:endParaRPr lang="en-US" altLang="zh-CN" sz="1800" b="1">
              <a:solidFill>
                <a:srgbClr val="800000"/>
              </a:solidFill>
              <a:latin typeface="楷体" panose="02010609060101010101" pitchFamily="49" charset="-122"/>
              <a:ea typeface="楷体" panose="02010609060101010101" pitchFamily="49" charset="-122"/>
            </a:endParaRPr>
          </a:p>
          <a:p>
            <a:pPr marL="0" lvl="0" indent="0">
              <a:lnSpc>
                <a:spcPts val="2500"/>
              </a:lnSpc>
              <a:spcBef>
                <a:spcPct val="0"/>
              </a:spcBef>
              <a:buFontTx/>
              <a:buNone/>
            </a:pPr>
            <a:r>
              <a:rPr lang="en-US" altLang="zh-CN" sz="1200" b="1">
                <a:solidFill>
                  <a:srgbClr val="800000"/>
                </a:solidFill>
                <a:latin typeface="楷体" panose="02010609060101010101" pitchFamily="49" charset="-122"/>
                <a:ea typeface="楷体" panose="02010609060101010101" pitchFamily="49" charset="-122"/>
              </a:rPr>
              <a:t>      【</a:t>
            </a:r>
            <a:r>
              <a:rPr lang="zh-CN" altLang="en-US" sz="1200" b="1">
                <a:solidFill>
                  <a:srgbClr val="800000"/>
                </a:solidFill>
                <a:latin typeface="楷体" panose="02010609060101010101" pitchFamily="49" charset="-122"/>
                <a:ea typeface="楷体" panose="02010609060101010101" pitchFamily="49" charset="-122"/>
              </a:rPr>
              <a:t>元</a:t>
            </a:r>
            <a:r>
              <a:rPr lang="en-US" altLang="zh-CN" sz="1200" b="1">
                <a:solidFill>
                  <a:srgbClr val="800000"/>
                </a:solidFill>
                <a:latin typeface="楷体" panose="02010609060101010101" pitchFamily="49" charset="-122"/>
                <a:ea typeface="楷体" panose="02010609060101010101" pitchFamily="49" charset="-122"/>
              </a:rPr>
              <a:t>】</a:t>
            </a:r>
            <a:r>
              <a:rPr lang="zh-CN" altLang="en-US" sz="1200" b="1">
                <a:solidFill>
                  <a:srgbClr val="800000"/>
                </a:solidFill>
                <a:latin typeface="楷体" panose="02010609060101010101" pitchFamily="49" charset="-122"/>
                <a:ea typeface="楷体" panose="02010609060101010101" pitchFamily="49" charset="-122"/>
              </a:rPr>
              <a:t>马致远</a:t>
            </a:r>
            <a:endParaRPr lang="en-US" altLang="zh-CN" sz="1200" b="1">
              <a:solidFill>
                <a:srgbClr val="800000"/>
              </a:solidFill>
              <a:latin typeface="楷体" panose="02010609060101010101" pitchFamily="49" charset="-122"/>
              <a:ea typeface="楷体" panose="02010609060101010101" pitchFamily="49" charset="-122"/>
            </a:endParaRPr>
          </a:p>
          <a:p>
            <a:pPr marL="0" lvl="0" indent="0">
              <a:lnSpc>
                <a:spcPts val="2500"/>
              </a:lnSpc>
              <a:spcBef>
                <a:spcPct val="0"/>
              </a:spcBef>
              <a:buFontTx/>
              <a:buNone/>
            </a:pPr>
            <a:r>
              <a:rPr lang="zh-CN" altLang="en-US" sz="1800" b="1">
                <a:solidFill>
                  <a:srgbClr val="800000"/>
                </a:solidFill>
                <a:latin typeface="楷体" panose="02010609060101010101" pitchFamily="49" charset="-122"/>
                <a:ea typeface="楷体" panose="02010609060101010101" pitchFamily="49" charset="-122"/>
              </a:rPr>
              <a:t>枯藤老树昏鸦，</a:t>
            </a:r>
            <a:endParaRPr lang="en-US" altLang="zh-CN" sz="1800" b="1">
              <a:solidFill>
                <a:srgbClr val="800000"/>
              </a:solidFill>
              <a:latin typeface="楷体" panose="02010609060101010101" pitchFamily="49" charset="-122"/>
              <a:ea typeface="楷体" panose="02010609060101010101" pitchFamily="49" charset="-122"/>
            </a:endParaRPr>
          </a:p>
          <a:p>
            <a:pPr marL="0" lvl="0" indent="0">
              <a:lnSpc>
                <a:spcPts val="2500"/>
              </a:lnSpc>
              <a:spcBef>
                <a:spcPct val="0"/>
              </a:spcBef>
              <a:buFontTx/>
              <a:buNone/>
            </a:pPr>
            <a:r>
              <a:rPr lang="zh-CN" altLang="en-US" sz="1800" b="1">
                <a:solidFill>
                  <a:srgbClr val="800000"/>
                </a:solidFill>
                <a:latin typeface="楷体" panose="02010609060101010101" pitchFamily="49" charset="-122"/>
                <a:ea typeface="楷体" panose="02010609060101010101" pitchFamily="49" charset="-122"/>
              </a:rPr>
              <a:t>小桥流水人家，</a:t>
            </a:r>
            <a:endParaRPr lang="en-US" altLang="zh-CN" sz="1800" b="1">
              <a:solidFill>
                <a:srgbClr val="800000"/>
              </a:solidFill>
              <a:latin typeface="楷体" panose="02010609060101010101" pitchFamily="49" charset="-122"/>
              <a:ea typeface="楷体" panose="02010609060101010101" pitchFamily="49" charset="-122"/>
            </a:endParaRPr>
          </a:p>
          <a:p>
            <a:pPr marL="0" lvl="0" indent="0">
              <a:lnSpc>
                <a:spcPts val="2500"/>
              </a:lnSpc>
              <a:spcBef>
                <a:spcPct val="0"/>
              </a:spcBef>
              <a:buFontTx/>
              <a:buNone/>
            </a:pPr>
            <a:r>
              <a:rPr lang="zh-CN" altLang="en-US" sz="1800" b="1">
                <a:solidFill>
                  <a:srgbClr val="800000"/>
                </a:solidFill>
                <a:latin typeface="楷体" panose="02010609060101010101" pitchFamily="49" charset="-122"/>
                <a:ea typeface="楷体" panose="02010609060101010101" pitchFamily="49" charset="-122"/>
              </a:rPr>
              <a:t>古道西风瘦马，</a:t>
            </a:r>
            <a:endParaRPr lang="en-US" altLang="zh-CN" sz="1800" b="1">
              <a:solidFill>
                <a:srgbClr val="800000"/>
              </a:solidFill>
              <a:latin typeface="楷体" panose="02010609060101010101" pitchFamily="49" charset="-122"/>
              <a:ea typeface="楷体" panose="02010609060101010101" pitchFamily="49" charset="-122"/>
            </a:endParaRPr>
          </a:p>
          <a:p>
            <a:pPr marL="0" lvl="0" indent="0">
              <a:lnSpc>
                <a:spcPts val="2500"/>
              </a:lnSpc>
              <a:spcBef>
                <a:spcPct val="0"/>
              </a:spcBef>
              <a:buFontTx/>
              <a:buNone/>
            </a:pPr>
            <a:r>
              <a:rPr lang="zh-CN" altLang="en-US" sz="1800" b="1">
                <a:solidFill>
                  <a:srgbClr val="800000"/>
                </a:solidFill>
                <a:latin typeface="楷体" panose="02010609060101010101" pitchFamily="49" charset="-122"/>
                <a:ea typeface="楷体" panose="02010609060101010101" pitchFamily="49" charset="-122"/>
              </a:rPr>
              <a:t>夕阳之下，</a:t>
            </a:r>
            <a:endParaRPr lang="en-US" altLang="zh-CN" sz="1800" b="1">
              <a:solidFill>
                <a:srgbClr val="800000"/>
              </a:solidFill>
              <a:latin typeface="楷体" panose="02010609060101010101" pitchFamily="49" charset="-122"/>
              <a:ea typeface="楷体" panose="02010609060101010101" pitchFamily="49" charset="-122"/>
            </a:endParaRPr>
          </a:p>
          <a:p>
            <a:pPr marL="0" lvl="0" indent="0">
              <a:lnSpc>
                <a:spcPts val="2500"/>
              </a:lnSpc>
              <a:spcBef>
                <a:spcPct val="0"/>
              </a:spcBef>
              <a:buFontTx/>
              <a:buNone/>
            </a:pPr>
            <a:r>
              <a:rPr lang="zh-CN" altLang="en-US" sz="1800" b="1">
                <a:solidFill>
                  <a:srgbClr val="800000"/>
                </a:solidFill>
                <a:latin typeface="楷体" panose="02010609060101010101" pitchFamily="49" charset="-122"/>
                <a:ea typeface="楷体" panose="02010609060101010101" pitchFamily="49" charset="-122"/>
              </a:rPr>
              <a:t>断肠人在天涯。</a:t>
            </a:r>
            <a:endParaRPr lang="zh-CN" altLang="en-US" sz="1800" b="1">
              <a:solidFill>
                <a:srgbClr val="800000"/>
              </a:solidFill>
              <a:latin typeface="楷体" panose="02010609060101010101" pitchFamily="49" charset="-122"/>
              <a:ea typeface="楷体" panose="02010609060101010101" pitchFamily="49"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9460">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460">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460">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460">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460">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460">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460">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460">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9460">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506" name="Picture 2" descr="http://www.xxjxsj.cn/article/UploadPic/2010-6/20106818133061686.jpg"/>
          <p:cNvPicPr>
            <a:picLocks noChangeAspect="1"/>
          </p:cNvPicPr>
          <p:nvPr/>
        </p:nvPicPr>
        <p:blipFill>
          <a:blip r:embed="rId3"/>
          <a:stretch>
            <a:fillRect/>
          </a:stretch>
        </p:blipFill>
        <p:spPr>
          <a:xfrm>
            <a:off x="0" y="0"/>
            <a:ext cx="9540875" cy="7343775"/>
          </a:xfrm>
          <a:prstGeom prst="rect">
            <a:avLst/>
          </a:prstGeom>
          <a:noFill/>
          <a:ln w="9525">
            <a:noFill/>
          </a:ln>
        </p:spPr>
      </p:pic>
      <p:sp>
        <p:nvSpPr>
          <p:cNvPr id="21507" name="标题 1"/>
          <p:cNvSpPr>
            <a:spLocks noGrp="1"/>
          </p:cNvSpPr>
          <p:nvPr>
            <p:ph type="title"/>
          </p:nvPr>
        </p:nvSpPr>
        <p:spPr>
          <a:xfrm>
            <a:off x="655320" y="1052830"/>
            <a:ext cx="8229600" cy="739775"/>
          </a:xfrm>
        </p:spPr>
        <p:txBody>
          <a:bodyPr vert="horz" wrap="square" lIns="91440" tIns="45720" rIns="91440" bIns="45720" anchor="ctr" anchorCtr="0"/>
          <a:lstStyle/>
          <a:p>
            <a:pPr algn="l" eaLnBrk="1" hangingPunct="1"/>
            <a:r>
              <a:rPr lang="zh-CN" altLang="en-US" sz="3600" b="1" i="1">
                <a:solidFill>
                  <a:srgbClr val="006600"/>
                </a:solidFill>
                <a:latin typeface="黑体" panose="02010609060101010101" pitchFamily="2" charset="-122"/>
                <a:ea typeface="黑体" panose="02010609060101010101" pitchFamily="2" charset="-122"/>
              </a:rPr>
              <a:t>真题训练</a:t>
            </a:r>
            <a:endParaRPr lang="zh-CN" altLang="en-US" sz="3600" b="1" i="1">
              <a:solidFill>
                <a:srgbClr val="006600"/>
              </a:solidFill>
              <a:latin typeface="黑体" panose="02010609060101010101" pitchFamily="2" charset="-122"/>
              <a:ea typeface="黑体" panose="02010609060101010101" pitchFamily="2" charset="-122"/>
            </a:endParaRPr>
          </a:p>
        </p:txBody>
      </p:sp>
      <p:sp>
        <p:nvSpPr>
          <p:cNvPr id="21508" name="Rectangle 4"/>
          <p:cNvSpPr>
            <a:spLocks noGrp="1"/>
          </p:cNvSpPr>
          <p:nvPr>
            <p:ph idx="1"/>
          </p:nvPr>
        </p:nvSpPr>
        <p:spPr>
          <a:xfrm>
            <a:off x="663575" y="1600200"/>
            <a:ext cx="8229600" cy="4525963"/>
          </a:xfrm>
        </p:spPr>
        <p:txBody>
          <a:bodyPr vert="horz" wrap="square" lIns="91440" tIns="45720" rIns="91440" bIns="45720" anchor="t" anchorCtr="0"/>
          <a:lstStyle/>
          <a:p>
            <a:pPr>
              <a:buNone/>
            </a:pPr>
            <a:endParaRPr lang="zh-CN" altLang="en-US"/>
          </a:p>
          <a:p>
            <a:pPr>
              <a:buNone/>
            </a:pPr>
            <a:endParaRPr lang="zh-CN" altLang="en-US" sz="4000"/>
          </a:p>
        </p:txBody>
      </p:sp>
      <p:sp>
        <p:nvSpPr>
          <p:cNvPr id="21509" name="Text Box 6"/>
          <p:cNvSpPr txBox="1"/>
          <p:nvPr/>
        </p:nvSpPr>
        <p:spPr>
          <a:xfrm>
            <a:off x="467360" y="1700213"/>
            <a:ext cx="8351838" cy="30765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zh-CN" sz="1800" b="1">
                <a:solidFill>
                  <a:srgbClr val="006600"/>
                </a:solidFill>
                <a:latin typeface="黑体" panose="02010609060101010101" pitchFamily="2" charset="-122"/>
                <a:ea typeface="黑体" panose="02010609060101010101" pitchFamily="2" charset="-122"/>
              </a:rPr>
              <a:t>【</a:t>
            </a:r>
            <a:r>
              <a:rPr lang="en-US" altLang="zh-CN" sz="1800" b="1">
                <a:solidFill>
                  <a:srgbClr val="006600"/>
                </a:solidFill>
                <a:latin typeface="黑体" panose="02010609060101010101" pitchFamily="2" charset="-122"/>
                <a:ea typeface="黑体" panose="02010609060101010101" pitchFamily="2" charset="-122"/>
              </a:rPr>
              <a:t>2011</a:t>
            </a:r>
            <a:r>
              <a:rPr lang="zh-CN" altLang="zh-CN" sz="1800" b="1">
                <a:solidFill>
                  <a:srgbClr val="006600"/>
                </a:solidFill>
                <a:latin typeface="黑体" panose="02010609060101010101" pitchFamily="2" charset="-122"/>
                <a:ea typeface="黑体" panose="02010609060101010101" pitchFamily="2" charset="-122"/>
              </a:rPr>
              <a:t>年南通】</a:t>
            </a:r>
            <a:r>
              <a:rPr lang="en-US" altLang="zh-CN" sz="1800" b="1">
                <a:solidFill>
                  <a:srgbClr val="006600"/>
                </a:solidFill>
                <a:latin typeface="黑体" panose="02010609060101010101" pitchFamily="2" charset="-122"/>
                <a:ea typeface="黑体" panose="02010609060101010101" pitchFamily="2" charset="-122"/>
              </a:rPr>
              <a:t>        </a:t>
            </a:r>
            <a:endParaRPr lang="en-US" altLang="zh-CN" sz="1800" b="1">
              <a:solidFill>
                <a:srgbClr val="006600"/>
              </a:solidFill>
              <a:latin typeface="黑体" panose="02010609060101010101" pitchFamily="2" charset="-122"/>
              <a:ea typeface="黑体" panose="02010609060101010101" pitchFamily="2" charset="-122"/>
            </a:endParaRPr>
          </a:p>
          <a:p>
            <a:pPr marL="0" lvl="0" indent="0">
              <a:spcBef>
                <a:spcPct val="0"/>
              </a:spcBef>
              <a:buFontTx/>
              <a:buNone/>
            </a:pPr>
            <a:r>
              <a:rPr lang="en-US" altLang="zh-CN" sz="1800" b="1">
                <a:solidFill>
                  <a:srgbClr val="006600"/>
                </a:solidFill>
                <a:latin typeface="黑体" panose="02010609060101010101" pitchFamily="2" charset="-122"/>
                <a:ea typeface="黑体" panose="02010609060101010101" pitchFamily="2" charset="-122"/>
              </a:rPr>
              <a:t>                             </a:t>
            </a:r>
            <a:r>
              <a:rPr lang="zh-CN" altLang="zh-CN" sz="1800" b="1">
                <a:solidFill>
                  <a:srgbClr val="800000"/>
                </a:solidFill>
                <a:latin typeface="黑体" panose="02010609060101010101" pitchFamily="2" charset="-122"/>
                <a:ea typeface="黑体" panose="02010609060101010101" pitchFamily="2" charset="-122"/>
              </a:rPr>
              <a:t>春</a:t>
            </a:r>
            <a:r>
              <a:rPr lang="en-US" altLang="zh-CN" sz="1800" b="1">
                <a:solidFill>
                  <a:srgbClr val="800000"/>
                </a:solidFill>
                <a:latin typeface="黑体" panose="02010609060101010101" pitchFamily="2" charset="-122"/>
                <a:ea typeface="黑体" panose="02010609060101010101" pitchFamily="2" charset="-122"/>
              </a:rPr>
              <a:t>    </a:t>
            </a:r>
            <a:r>
              <a:rPr lang="zh-CN" altLang="zh-CN" sz="1800" b="1">
                <a:solidFill>
                  <a:srgbClr val="800000"/>
                </a:solidFill>
                <a:latin typeface="黑体" panose="02010609060101010101" pitchFamily="2" charset="-122"/>
                <a:ea typeface="黑体" panose="02010609060101010101" pitchFamily="2" charset="-122"/>
              </a:rPr>
              <a:t>草</a:t>
            </a:r>
            <a:r>
              <a:rPr lang="en-US" altLang="zh-CN" sz="1800" b="1">
                <a:solidFill>
                  <a:srgbClr val="800000"/>
                </a:solidFill>
                <a:latin typeface="黑体" panose="02010609060101010101" pitchFamily="2" charset="-122"/>
                <a:ea typeface="黑体" panose="02010609060101010101" pitchFamily="2" charset="-122"/>
              </a:rPr>
              <a:t>   </a:t>
            </a:r>
            <a:endParaRPr lang="en-US" altLang="zh-CN" sz="1800" b="1">
              <a:solidFill>
                <a:srgbClr val="800000"/>
              </a:solidFill>
              <a:latin typeface="黑体" panose="02010609060101010101" pitchFamily="2" charset="-122"/>
              <a:ea typeface="黑体" panose="02010609060101010101" pitchFamily="2" charset="-122"/>
            </a:endParaRPr>
          </a:p>
          <a:p>
            <a:pPr marL="0" lvl="0" indent="0" algn="ctr">
              <a:spcBef>
                <a:spcPct val="0"/>
              </a:spcBef>
              <a:buFontTx/>
              <a:buNone/>
            </a:pPr>
            <a:r>
              <a:rPr lang="en-US" altLang="zh-CN" sz="1800" b="1">
                <a:solidFill>
                  <a:srgbClr val="800000"/>
                </a:solidFill>
                <a:latin typeface="黑体" panose="02010609060101010101" pitchFamily="2" charset="-122"/>
                <a:ea typeface="黑体" panose="02010609060101010101" pitchFamily="2" charset="-122"/>
              </a:rPr>
              <a:t>[</a:t>
            </a:r>
            <a:r>
              <a:rPr lang="zh-CN" altLang="zh-CN" sz="1800" b="1">
                <a:solidFill>
                  <a:srgbClr val="800000"/>
                </a:solidFill>
                <a:latin typeface="黑体" panose="02010609060101010101" pitchFamily="2" charset="-122"/>
                <a:ea typeface="黑体" panose="02010609060101010101" pitchFamily="2" charset="-122"/>
              </a:rPr>
              <a:t>宋</a:t>
            </a:r>
            <a:r>
              <a:rPr lang="en-US" altLang="zh-CN" sz="1800" b="1">
                <a:solidFill>
                  <a:srgbClr val="800000"/>
                </a:solidFill>
                <a:latin typeface="黑体" panose="02010609060101010101" pitchFamily="2" charset="-122"/>
                <a:ea typeface="黑体" panose="02010609060101010101" pitchFamily="2" charset="-122"/>
              </a:rPr>
              <a:t>]</a:t>
            </a:r>
            <a:r>
              <a:rPr lang="zh-CN" altLang="zh-CN" sz="1800" b="1">
                <a:solidFill>
                  <a:srgbClr val="800000"/>
                </a:solidFill>
                <a:latin typeface="黑体" panose="02010609060101010101" pitchFamily="2" charset="-122"/>
                <a:ea typeface="黑体" panose="02010609060101010101" pitchFamily="2" charset="-122"/>
              </a:rPr>
              <a:t>刘</a:t>
            </a:r>
            <a:r>
              <a:rPr lang="en-US" altLang="zh-CN" sz="1800" b="1">
                <a:solidFill>
                  <a:srgbClr val="800000"/>
                </a:solidFill>
                <a:latin typeface="黑体" panose="02010609060101010101" pitchFamily="2" charset="-122"/>
                <a:ea typeface="黑体" panose="02010609060101010101" pitchFamily="2" charset="-122"/>
              </a:rPr>
              <a:t>  </a:t>
            </a:r>
            <a:r>
              <a:rPr lang="zh-CN" altLang="zh-CN" sz="1800" b="1">
                <a:solidFill>
                  <a:srgbClr val="800000"/>
                </a:solidFill>
                <a:latin typeface="黑体" panose="02010609060101010101" pitchFamily="2" charset="-122"/>
                <a:ea typeface="黑体" panose="02010609060101010101" pitchFamily="2" charset="-122"/>
              </a:rPr>
              <a:t>敞</a:t>
            </a:r>
            <a:endParaRPr lang="zh-CN" altLang="zh-CN" sz="1800" b="1">
              <a:solidFill>
                <a:srgbClr val="800000"/>
              </a:solidFill>
              <a:latin typeface="黑体" panose="02010609060101010101" pitchFamily="2" charset="-122"/>
              <a:ea typeface="黑体" panose="02010609060101010101" pitchFamily="2" charset="-122"/>
            </a:endParaRPr>
          </a:p>
          <a:p>
            <a:pPr marL="0" lvl="0" indent="0" algn="ctr">
              <a:spcBef>
                <a:spcPct val="0"/>
              </a:spcBef>
              <a:buFontTx/>
              <a:buNone/>
            </a:pPr>
            <a:r>
              <a:rPr lang="zh-CN" altLang="zh-CN" sz="1800" b="1">
                <a:solidFill>
                  <a:srgbClr val="800000"/>
                </a:solidFill>
                <a:latin typeface="黑体" panose="02010609060101010101" pitchFamily="2" charset="-122"/>
                <a:ea typeface="黑体" panose="02010609060101010101" pitchFamily="2" charset="-122"/>
              </a:rPr>
              <a:t>春草绵绵不可名，</a:t>
            </a:r>
            <a:endParaRPr lang="en-US" altLang="zh-CN" sz="1800" b="1">
              <a:solidFill>
                <a:srgbClr val="800000"/>
              </a:solidFill>
              <a:latin typeface="黑体" panose="02010609060101010101" pitchFamily="2" charset="-122"/>
              <a:ea typeface="黑体" panose="02010609060101010101" pitchFamily="2" charset="-122"/>
            </a:endParaRPr>
          </a:p>
          <a:p>
            <a:pPr marL="0" lvl="0" indent="0" algn="ctr">
              <a:spcBef>
                <a:spcPct val="0"/>
              </a:spcBef>
              <a:buFontTx/>
              <a:buNone/>
            </a:pPr>
            <a:r>
              <a:rPr lang="zh-CN" altLang="zh-CN" sz="1800" b="1">
                <a:solidFill>
                  <a:srgbClr val="800000"/>
                </a:solidFill>
                <a:latin typeface="黑体" panose="02010609060101010101" pitchFamily="2" charset="-122"/>
                <a:ea typeface="黑体" panose="02010609060101010101" pitchFamily="2" charset="-122"/>
              </a:rPr>
              <a:t>水边原上乱抽荣。</a:t>
            </a:r>
            <a:endParaRPr lang="en-US" altLang="zh-CN" sz="1800" b="1">
              <a:solidFill>
                <a:srgbClr val="800000"/>
              </a:solidFill>
              <a:latin typeface="黑体" panose="02010609060101010101" pitchFamily="2" charset="-122"/>
              <a:ea typeface="黑体" panose="02010609060101010101" pitchFamily="2" charset="-122"/>
            </a:endParaRPr>
          </a:p>
          <a:p>
            <a:pPr marL="0" lvl="0" indent="0" algn="ctr">
              <a:spcBef>
                <a:spcPct val="0"/>
              </a:spcBef>
              <a:buFontTx/>
              <a:buNone/>
            </a:pPr>
            <a:r>
              <a:rPr lang="zh-CN" altLang="zh-CN" sz="1800" b="1">
                <a:solidFill>
                  <a:srgbClr val="800000"/>
                </a:solidFill>
                <a:latin typeface="黑体" panose="02010609060101010101" pitchFamily="2" charset="-122"/>
                <a:ea typeface="黑体" panose="02010609060101010101" pitchFamily="2" charset="-122"/>
              </a:rPr>
              <a:t>似嫌车马繁华地，</a:t>
            </a:r>
            <a:endParaRPr lang="en-US" altLang="zh-CN" sz="1800" b="1">
              <a:solidFill>
                <a:srgbClr val="800000"/>
              </a:solidFill>
              <a:latin typeface="黑体" panose="02010609060101010101" pitchFamily="2" charset="-122"/>
              <a:ea typeface="黑体" panose="02010609060101010101" pitchFamily="2" charset="-122"/>
            </a:endParaRPr>
          </a:p>
          <a:p>
            <a:pPr marL="0" lvl="0" indent="0" algn="ctr">
              <a:spcBef>
                <a:spcPct val="0"/>
              </a:spcBef>
              <a:buFontTx/>
              <a:buNone/>
            </a:pPr>
            <a:r>
              <a:rPr lang="zh-CN" altLang="zh-CN" sz="1800" b="1">
                <a:solidFill>
                  <a:srgbClr val="800000"/>
                </a:solidFill>
                <a:latin typeface="黑体" panose="02010609060101010101" pitchFamily="2" charset="-122"/>
                <a:ea typeface="黑体" panose="02010609060101010101" pitchFamily="2" charset="-122"/>
              </a:rPr>
              <a:t>才入城门便不生。</a:t>
            </a:r>
            <a:endParaRPr lang="zh-CN" altLang="zh-CN" sz="1800" b="1">
              <a:solidFill>
                <a:srgbClr val="800000"/>
              </a:solidFill>
              <a:latin typeface="黑体" panose="02010609060101010101" pitchFamily="2" charset="-122"/>
              <a:ea typeface="黑体" panose="02010609060101010101" pitchFamily="2" charset="-122"/>
            </a:endParaRPr>
          </a:p>
          <a:p>
            <a:pPr marL="0" lvl="0" indent="0">
              <a:spcBef>
                <a:spcPct val="0"/>
              </a:spcBef>
              <a:buFontTx/>
              <a:buNone/>
            </a:pPr>
            <a:r>
              <a:rPr lang="en-US" altLang="zh-CN" sz="1800" b="1">
                <a:solidFill>
                  <a:srgbClr val="3333FF"/>
                </a:solidFill>
                <a:latin typeface="黑体" panose="02010609060101010101" pitchFamily="2" charset="-122"/>
                <a:ea typeface="黑体" panose="02010609060101010101" pitchFamily="2" charset="-122"/>
              </a:rPr>
              <a:t>             </a:t>
            </a:r>
            <a:endParaRPr lang="en-US" altLang="zh-CN" sz="1800" b="1">
              <a:solidFill>
                <a:srgbClr val="3333FF"/>
              </a:solidFill>
              <a:latin typeface="黑体" panose="02010609060101010101" pitchFamily="2" charset="-122"/>
              <a:ea typeface="黑体" panose="02010609060101010101" pitchFamily="2" charset="-122"/>
            </a:endParaRPr>
          </a:p>
          <a:p>
            <a:pPr marL="0" lvl="0" indent="0">
              <a:spcBef>
                <a:spcPct val="0"/>
              </a:spcBef>
              <a:buFontTx/>
              <a:buNone/>
            </a:pPr>
            <a:r>
              <a:rPr lang="en-US" altLang="zh-CN" sz="1800" b="1">
                <a:solidFill>
                  <a:srgbClr val="3333FF"/>
                </a:solidFill>
                <a:latin typeface="黑体" panose="02010609060101010101" pitchFamily="2" charset="-122"/>
                <a:ea typeface="黑体" panose="02010609060101010101" pitchFamily="2" charset="-122"/>
              </a:rPr>
              <a:t>       7</a:t>
            </a:r>
            <a:r>
              <a:rPr lang="zh-CN" altLang="zh-CN" sz="1800" b="1">
                <a:solidFill>
                  <a:srgbClr val="3333FF"/>
                </a:solidFill>
                <a:latin typeface="黑体" panose="02010609060101010101" pitchFamily="2" charset="-122"/>
                <a:ea typeface="黑体" panose="02010609060101010101" pitchFamily="2" charset="-122"/>
              </a:rPr>
              <a:t>．第三、四两句抒发了诗人怎样的思想感情</a:t>
            </a:r>
            <a:r>
              <a:rPr lang="en-US" altLang="zh-CN" sz="1800" b="1">
                <a:solidFill>
                  <a:srgbClr val="3333FF"/>
                </a:solidFill>
                <a:latin typeface="黑体" panose="02010609060101010101" pitchFamily="2" charset="-122"/>
                <a:ea typeface="黑体" panose="02010609060101010101" pitchFamily="2" charset="-122"/>
              </a:rPr>
              <a:t>?(3</a:t>
            </a:r>
            <a:r>
              <a:rPr lang="zh-CN" altLang="zh-CN" sz="1800" b="1">
                <a:solidFill>
                  <a:srgbClr val="3333FF"/>
                </a:solidFill>
                <a:latin typeface="黑体" panose="02010609060101010101" pitchFamily="2" charset="-122"/>
                <a:ea typeface="黑体" panose="02010609060101010101" pitchFamily="2" charset="-122"/>
              </a:rPr>
              <a:t>分</a:t>
            </a:r>
            <a:r>
              <a:rPr lang="en-US" altLang="zh-CN" sz="1800" b="1">
                <a:solidFill>
                  <a:srgbClr val="3333FF"/>
                </a:solidFill>
                <a:latin typeface="黑体" panose="02010609060101010101" pitchFamily="2" charset="-122"/>
                <a:ea typeface="黑体" panose="02010609060101010101" pitchFamily="2" charset="-122"/>
              </a:rPr>
              <a:t>)</a:t>
            </a:r>
            <a:endParaRPr lang="zh-CN" altLang="zh-CN" sz="1800" b="1">
              <a:solidFill>
                <a:srgbClr val="3333FF"/>
              </a:solidFill>
              <a:latin typeface="黑体" panose="02010609060101010101" pitchFamily="2" charset="-122"/>
              <a:ea typeface="黑体" panose="02010609060101010101" pitchFamily="2" charset="-122"/>
            </a:endParaRPr>
          </a:p>
          <a:p>
            <a:pPr marL="0" lvl="0" indent="0">
              <a:spcBef>
                <a:spcPct val="0"/>
              </a:spcBef>
              <a:buFontTx/>
              <a:buNone/>
            </a:pPr>
            <a:r>
              <a:rPr lang="en-US" altLang="zh-CN">
                <a:latin typeface="Arial" panose="020b0604020202020204" pitchFamily="34" charset="0"/>
              </a:rPr>
              <a:t> </a:t>
            </a:r>
            <a:endParaRPr lang="zh-CN" altLang="zh-CN">
              <a:latin typeface="Arial" panose="020b0604020202020204" pitchFamily="34" charset="0"/>
            </a:endParaRPr>
          </a:p>
        </p:txBody>
      </p:sp>
      <p:sp>
        <p:nvSpPr>
          <p:cNvPr id="9" name="文本框 8"/>
          <p:cNvSpPr txBox="1"/>
          <p:nvPr/>
        </p:nvSpPr>
        <p:spPr>
          <a:xfrm>
            <a:off x="1119505" y="4580890"/>
            <a:ext cx="7011670" cy="64516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zh-CN" sz="1800" b="1">
                <a:solidFill>
                  <a:srgbClr val="FF0000"/>
                </a:solidFill>
                <a:latin typeface="黑体" panose="02010609060101010101" pitchFamily="2" charset="-122"/>
                <a:ea typeface="黑体" panose="02010609060101010101" pitchFamily="2" charset="-122"/>
              </a:rPr>
              <a:t>借物抒情，</a:t>
            </a:r>
            <a:r>
              <a:rPr lang="zh-CN" altLang="en-US" sz="1800" b="1">
                <a:solidFill>
                  <a:srgbClr val="800000"/>
                </a:solidFill>
                <a:latin typeface="黑体" panose="02010609060101010101" pitchFamily="2" charset="-122"/>
                <a:ea typeface="黑体" panose="02010609060101010101" pitchFamily="2" charset="-122"/>
              </a:rPr>
              <a:t>借写</a:t>
            </a:r>
            <a:r>
              <a:rPr lang="zh-CN" altLang="en-US" sz="1800" b="1" u="sng">
                <a:solidFill>
                  <a:srgbClr val="FF0000"/>
                </a:solidFill>
                <a:latin typeface="黑体" panose="02010609060101010101" pitchFamily="2" charset="-122"/>
                <a:ea typeface="黑体" panose="02010609060101010101" pitchFamily="2" charset="-122"/>
              </a:rPr>
              <a:t>春草厌恶繁华之地，入城不生</a:t>
            </a:r>
            <a:r>
              <a:rPr lang="zh-CN" altLang="en-US" sz="1800" b="1">
                <a:solidFill>
                  <a:srgbClr val="FF0000"/>
                </a:solidFill>
                <a:latin typeface="黑体" panose="02010609060101010101" pitchFamily="2" charset="-122"/>
                <a:ea typeface="黑体" panose="02010609060101010101" pitchFamily="2" charset="-122"/>
              </a:rPr>
              <a:t>，</a:t>
            </a:r>
            <a:r>
              <a:rPr lang="zh-CN" altLang="zh-CN" sz="1800" b="1">
                <a:solidFill>
                  <a:srgbClr val="800000"/>
                </a:solidFill>
                <a:latin typeface="黑体" panose="02010609060101010101" pitchFamily="2" charset="-122"/>
                <a:ea typeface="黑体" panose="02010609060101010101" pitchFamily="2" charset="-122"/>
              </a:rPr>
              <a:t>表达</a:t>
            </a:r>
            <a:r>
              <a:rPr lang="zh-CN" altLang="zh-CN" sz="1800" b="1">
                <a:solidFill>
                  <a:srgbClr val="FF0000"/>
                </a:solidFill>
                <a:latin typeface="黑体" panose="02010609060101010101" pitchFamily="2" charset="-122"/>
                <a:ea typeface="黑体" panose="02010609060101010101" pitchFamily="2" charset="-122"/>
              </a:rPr>
              <a:t>了诗人厌恶世俗、不愿追名逐利的思想感情。</a:t>
            </a:r>
            <a:endParaRPr lang="zh-CN" altLang="zh-CN" sz="18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1509">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509">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509">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509">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509">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509">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509">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509">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509">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509">
                                            <p:txEl>
                                              <p:pRg st="9" end="9"/>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nodeType="clickEffect">
                                  <p:stCondLst>
                                    <p:cond delay="0"/>
                                  </p:stCondLst>
                                  <p:childTnLst>
                                    <p:set>
                                      <p:cBhvr>
                                        <p:cTn id="32"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http://www.xxjxsj.cn/article/UploadPic/2010-6/20106818133061686.jpg"/>
          <p:cNvPicPr>
            <a:picLocks noChangeAspect="1"/>
          </p:cNvPicPr>
          <p:nvPr/>
        </p:nvPicPr>
        <p:blipFill>
          <a:blip r:embed="rId2"/>
          <a:stretch>
            <a:fillRect/>
          </a:stretch>
        </p:blipFill>
        <p:spPr>
          <a:xfrm>
            <a:off x="0" y="0"/>
            <a:ext cx="9644063" cy="7232650"/>
          </a:xfrm>
          <a:prstGeom prst="rect">
            <a:avLst/>
          </a:prstGeom>
          <a:noFill/>
          <a:ln w="9525">
            <a:noFill/>
          </a:ln>
        </p:spPr>
      </p:pic>
      <p:sp>
        <p:nvSpPr>
          <p:cNvPr id="20483" name="Rectangle 2"/>
          <p:cNvSpPr>
            <a:spLocks noGrp="1"/>
          </p:cNvSpPr>
          <p:nvPr>
            <p:ph type="title" idx="4294967295"/>
          </p:nvPr>
        </p:nvSpPr>
        <p:spPr>
          <a:xfrm>
            <a:off x="900113" y="0"/>
            <a:ext cx="5651500" cy="881063"/>
          </a:xfrm>
        </p:spPr>
        <p:txBody>
          <a:bodyPr vert="horz" wrap="square" lIns="91440" tIns="45720" rIns="91440" bIns="45720" anchor="ctr" anchorCtr="0"/>
          <a:lstStyle/>
          <a:p>
            <a:pPr algn="l"/>
            <a:r>
              <a:rPr lang="zh-CN" altLang="en-US" sz="3600" b="1" i="1">
                <a:solidFill>
                  <a:srgbClr val="336600"/>
                </a:solidFill>
                <a:latin typeface="黑体" panose="02010609060101010101" pitchFamily="2" charset="-122"/>
                <a:ea typeface="黑体" panose="02010609060101010101" pitchFamily="2" charset="-122"/>
              </a:rPr>
              <a:t>方法指津</a:t>
            </a:r>
            <a:endParaRPr lang="zh-CN" altLang="en-US" sz="3600" b="1" i="1">
              <a:solidFill>
                <a:srgbClr val="336600"/>
              </a:solidFill>
              <a:latin typeface="黑体" panose="02010609060101010101" pitchFamily="2" charset="-122"/>
              <a:ea typeface="黑体" panose="02010609060101010101" pitchFamily="2" charset="-122"/>
            </a:endParaRPr>
          </a:p>
        </p:txBody>
      </p:sp>
      <p:sp>
        <p:nvSpPr>
          <p:cNvPr id="18435" name="Rectangle 3"/>
          <p:cNvSpPr>
            <a:spLocks noGrp="1"/>
          </p:cNvSpPr>
          <p:nvPr>
            <p:ph type="body" idx="4294967295"/>
          </p:nvPr>
        </p:nvSpPr>
        <p:spPr>
          <a:xfrm>
            <a:off x="755650" y="1457325"/>
            <a:ext cx="8820150" cy="5591175"/>
          </a:xfrm>
        </p:spPr>
        <p:txBody>
          <a:bodyPr vert="horz" wrap="square" lIns="91440" tIns="45720" rIns="91440" bIns="45720" anchor="t" anchorCtr="0"/>
          <a:lstStyle/>
          <a:p>
            <a:pPr>
              <a:lnSpc>
                <a:spcPct val="90000"/>
              </a:lnSpc>
              <a:buFont typeface="Wingdings" panose="05000000000000000000" pitchFamily="2" charset="2"/>
              <a:buNone/>
            </a:pPr>
            <a:r>
              <a:rPr lang="zh-CN" altLang="en-US" b="1">
                <a:solidFill>
                  <a:srgbClr val="006600"/>
                </a:solidFill>
                <a:latin typeface="黑体" panose="02010609060101010101" pitchFamily="2" charset="-122"/>
                <a:ea typeface="黑体" panose="02010609060101010101" pitchFamily="2" charset="-122"/>
              </a:rPr>
              <a:t>规范答题</a:t>
            </a:r>
            <a:endParaRPr lang="zh-CN" altLang="en-US" b="1">
              <a:solidFill>
                <a:srgbClr val="006600"/>
              </a:solidFill>
              <a:latin typeface="黑体" panose="02010609060101010101" pitchFamily="2" charset="-122"/>
              <a:ea typeface="黑体" panose="02010609060101010101" pitchFamily="2" charset="-122"/>
            </a:endParaRPr>
          </a:p>
          <a:p>
            <a:pPr>
              <a:lnSpc>
                <a:spcPct val="90000"/>
              </a:lnSpc>
              <a:buFont typeface="Wingdings" panose="05000000000000000000" pitchFamily="2" charset="2"/>
              <a:buNone/>
            </a:pPr>
            <a:r>
              <a:rPr lang="en-US" altLang="zh-CN" sz="2400" b="1">
                <a:solidFill>
                  <a:schemeClr val="hlink"/>
                </a:solidFill>
                <a:latin typeface="黑体" panose="02010609060101010101" pitchFamily="2" charset="-122"/>
                <a:ea typeface="黑体" panose="02010609060101010101" pitchFamily="2" charset="-122"/>
              </a:rPr>
              <a:t>【</a:t>
            </a:r>
            <a:r>
              <a:rPr lang="zh-CN" altLang="en-US" sz="2400" b="1">
                <a:solidFill>
                  <a:schemeClr val="hlink"/>
                </a:solidFill>
                <a:latin typeface="黑体" panose="02010609060101010101" pitchFamily="2" charset="-122"/>
                <a:ea typeface="黑体" panose="02010609060101010101" pitchFamily="2" charset="-122"/>
              </a:rPr>
              <a:t>答题要求</a:t>
            </a:r>
            <a:r>
              <a:rPr lang="en-US" altLang="zh-CN" sz="2400" b="1">
                <a:solidFill>
                  <a:schemeClr val="hlink"/>
                </a:solidFill>
                <a:latin typeface="黑体" panose="02010609060101010101" pitchFamily="2" charset="-122"/>
                <a:ea typeface="黑体" panose="02010609060101010101" pitchFamily="2" charset="-122"/>
              </a:rPr>
              <a:t>】</a:t>
            </a:r>
            <a:endParaRPr lang="en-US" altLang="zh-CN" sz="2400" b="1">
              <a:solidFill>
                <a:schemeClr val="hlink"/>
              </a:solidFill>
              <a:latin typeface="黑体" panose="02010609060101010101" pitchFamily="2" charset="-122"/>
              <a:ea typeface="黑体" panose="02010609060101010101" pitchFamily="2" charset="-122"/>
            </a:endParaRPr>
          </a:p>
          <a:p>
            <a:pPr>
              <a:lnSpc>
                <a:spcPct val="90000"/>
              </a:lnSpc>
              <a:buFont typeface="Wingdings" panose="05000000000000000000" pitchFamily="2" charset="2"/>
              <a:buNone/>
            </a:pPr>
            <a:r>
              <a:rPr lang="zh-CN" altLang="en-US" sz="2400" b="1">
                <a:solidFill>
                  <a:srgbClr val="FF0000"/>
                </a:solidFill>
                <a:latin typeface="黑体" panose="02010609060101010101" pitchFamily="2" charset="-122"/>
                <a:ea typeface="黑体" panose="02010609060101010101" pitchFamily="2" charset="-122"/>
              </a:rPr>
              <a:t> 三意识：联系意识，术语意识，完整意识</a:t>
            </a:r>
            <a:endParaRPr lang="zh-CN" altLang="en-US" sz="2400" b="1">
              <a:solidFill>
                <a:srgbClr val="FF0000"/>
              </a:solidFill>
              <a:latin typeface="黑体" panose="02010609060101010101" pitchFamily="2" charset="-122"/>
              <a:ea typeface="黑体" panose="02010609060101010101" pitchFamily="2" charset="-122"/>
            </a:endParaRPr>
          </a:p>
          <a:p>
            <a:pPr>
              <a:lnSpc>
                <a:spcPct val="90000"/>
              </a:lnSpc>
              <a:buFont typeface="Wingdings" panose="05000000000000000000" pitchFamily="2" charset="2"/>
              <a:buNone/>
            </a:pPr>
            <a:endParaRPr lang="en-US" altLang="zh-CN" sz="2400" b="1">
              <a:solidFill>
                <a:srgbClr val="3333FF"/>
              </a:solidFill>
              <a:latin typeface="黑体" panose="02010609060101010101" pitchFamily="2" charset="-122"/>
              <a:ea typeface="黑体" panose="02010609060101010101" pitchFamily="2" charset="-122"/>
            </a:endParaRPr>
          </a:p>
          <a:p>
            <a:pPr>
              <a:lnSpc>
                <a:spcPct val="90000"/>
              </a:lnSpc>
              <a:buFont typeface="Wingdings" panose="05000000000000000000" pitchFamily="2" charset="2"/>
              <a:buNone/>
            </a:pPr>
            <a:r>
              <a:rPr lang="en-US" altLang="zh-CN" sz="2400" b="1">
                <a:solidFill>
                  <a:srgbClr val="3333FF"/>
                </a:solidFill>
                <a:latin typeface="黑体" panose="02010609060101010101" pitchFamily="2" charset="-122"/>
                <a:ea typeface="黑体" panose="02010609060101010101" pitchFamily="2" charset="-122"/>
              </a:rPr>
              <a:t>【</a:t>
            </a:r>
            <a:r>
              <a:rPr lang="zh-CN" altLang="en-US" sz="2400" b="1">
                <a:solidFill>
                  <a:srgbClr val="3333FF"/>
                </a:solidFill>
                <a:latin typeface="黑体" panose="02010609060101010101" pitchFamily="2" charset="-122"/>
                <a:ea typeface="黑体" panose="02010609060101010101" pitchFamily="2" charset="-122"/>
              </a:rPr>
              <a:t>答题模式</a:t>
            </a:r>
            <a:r>
              <a:rPr lang="en-US" altLang="zh-CN" sz="2400" b="1">
                <a:solidFill>
                  <a:srgbClr val="3333FF"/>
                </a:solidFill>
                <a:latin typeface="黑体" panose="02010609060101010101" pitchFamily="2" charset="-122"/>
                <a:ea typeface="黑体" panose="02010609060101010101" pitchFamily="2" charset="-122"/>
              </a:rPr>
              <a:t>】</a:t>
            </a:r>
            <a:endParaRPr lang="en-US" altLang="zh-CN" sz="2400" b="1">
              <a:solidFill>
                <a:srgbClr val="3333FF"/>
              </a:solidFill>
              <a:latin typeface="黑体" panose="02010609060101010101" pitchFamily="2" charset="-122"/>
              <a:ea typeface="黑体" panose="02010609060101010101" pitchFamily="2" charset="-122"/>
            </a:endParaRPr>
          </a:p>
          <a:p>
            <a:pPr>
              <a:lnSpc>
                <a:spcPct val="90000"/>
              </a:lnSpc>
              <a:buFont typeface="Wingdings" panose="05000000000000000000" pitchFamily="2" charset="2"/>
              <a:buNone/>
            </a:pPr>
            <a:r>
              <a:rPr lang="zh-CN" altLang="en-US" sz="2400" b="1">
                <a:solidFill>
                  <a:srgbClr val="800000"/>
                </a:solidFill>
                <a:latin typeface="黑体" panose="02010609060101010101" pitchFamily="2" charset="-122"/>
                <a:ea typeface="黑体" panose="02010609060101010101" pitchFamily="2" charset="-122"/>
              </a:rPr>
              <a:t> 通过描写</a:t>
            </a:r>
            <a:r>
              <a:rPr lang="zh-CN" altLang="en-US" sz="2400" b="1" u="sng">
                <a:solidFill>
                  <a:srgbClr val="800000"/>
                </a:solidFill>
                <a:latin typeface="黑体" panose="02010609060101010101" pitchFamily="2" charset="-122"/>
                <a:ea typeface="黑体" panose="02010609060101010101" pitchFamily="2" charset="-122"/>
              </a:rPr>
              <a:t>        </a:t>
            </a:r>
            <a:r>
              <a:rPr lang="zh-CN" altLang="en-US" sz="2400" b="1">
                <a:solidFill>
                  <a:srgbClr val="800000"/>
                </a:solidFill>
                <a:latin typeface="黑体" panose="02010609060101010101" pitchFamily="2" charset="-122"/>
                <a:ea typeface="黑体" panose="02010609060101010101" pitchFamily="2" charset="-122"/>
              </a:rPr>
              <a:t>，表达了</a:t>
            </a:r>
            <a:r>
              <a:rPr lang="zh-CN" altLang="en-US" sz="2400" b="1" u="sng">
                <a:solidFill>
                  <a:srgbClr val="800000"/>
                </a:solidFill>
                <a:latin typeface="黑体" panose="02010609060101010101" pitchFamily="2" charset="-122"/>
                <a:ea typeface="黑体" panose="02010609060101010101" pitchFamily="2" charset="-122"/>
              </a:rPr>
              <a:t>                    </a:t>
            </a:r>
            <a:r>
              <a:rPr lang="zh-CN" altLang="en-US" sz="2400" b="1">
                <a:solidFill>
                  <a:srgbClr val="800000"/>
                </a:solidFill>
                <a:latin typeface="黑体" panose="02010609060101010101" pitchFamily="2" charset="-122"/>
                <a:ea typeface="黑体" panose="02010609060101010101" pitchFamily="2" charset="-122"/>
              </a:rPr>
              <a:t> 情感。</a:t>
            </a:r>
            <a:endParaRPr lang="zh-CN" altLang="en-US" sz="2400" b="1">
              <a:solidFill>
                <a:srgbClr val="800000"/>
              </a:solidFill>
              <a:latin typeface="黑体" panose="02010609060101010101" pitchFamily="2" charset="-122"/>
              <a:ea typeface="黑体" panose="02010609060101010101" pitchFamily="2" charset="-122"/>
            </a:endParaRPr>
          </a:p>
          <a:p>
            <a:pPr>
              <a:lnSpc>
                <a:spcPct val="90000"/>
              </a:lnSpc>
              <a:buFont typeface="Wingdings" panose="05000000000000000000" pitchFamily="2" charset="2"/>
              <a:buNone/>
            </a:pPr>
            <a:r>
              <a:rPr lang="zh-CN" altLang="en-US" sz="2400" b="1">
                <a:solidFill>
                  <a:srgbClr val="800000"/>
                </a:solidFill>
                <a:latin typeface="黑体" panose="02010609060101010101" pitchFamily="2" charset="-122"/>
                <a:ea typeface="黑体" panose="02010609060101010101" pitchFamily="2" charset="-122"/>
              </a:rPr>
              <a:t> 借助</a:t>
            </a:r>
            <a:r>
              <a:rPr lang="zh-CN" altLang="en-US" sz="2400" b="1" u="sng">
                <a:solidFill>
                  <a:srgbClr val="800000"/>
                </a:solidFill>
                <a:latin typeface="黑体" panose="02010609060101010101" pitchFamily="2" charset="-122"/>
                <a:ea typeface="黑体" panose="02010609060101010101" pitchFamily="2" charset="-122"/>
              </a:rPr>
              <a:t>     </a:t>
            </a:r>
            <a:r>
              <a:rPr lang="zh-CN" altLang="en-US" sz="2400" b="1">
                <a:solidFill>
                  <a:srgbClr val="800000"/>
                </a:solidFill>
                <a:latin typeface="黑体" panose="02010609060101010101" pitchFamily="2" charset="-122"/>
                <a:ea typeface="黑体" panose="02010609060101010101" pitchFamily="2" charset="-122"/>
              </a:rPr>
              <a:t>描写，运用</a:t>
            </a:r>
            <a:r>
              <a:rPr lang="zh-CN" altLang="en-US" sz="2400" b="1" u="sng">
                <a:solidFill>
                  <a:srgbClr val="800000"/>
                </a:solidFill>
                <a:latin typeface="黑体" panose="02010609060101010101" pitchFamily="2" charset="-122"/>
                <a:ea typeface="黑体" panose="02010609060101010101" pitchFamily="2" charset="-122"/>
              </a:rPr>
              <a:t>     </a:t>
            </a:r>
            <a:r>
              <a:rPr lang="zh-CN" altLang="en-US" sz="2400" b="1">
                <a:solidFill>
                  <a:srgbClr val="800000"/>
                </a:solidFill>
                <a:latin typeface="黑体" panose="02010609060101010101" pitchFamily="2" charset="-122"/>
                <a:ea typeface="黑体" panose="02010609060101010101" pitchFamily="2" charset="-122"/>
              </a:rPr>
              <a:t>手法，抒发了</a:t>
            </a:r>
            <a:r>
              <a:rPr lang="zh-CN" altLang="en-US" sz="2400" b="1" u="sng">
                <a:solidFill>
                  <a:srgbClr val="800000"/>
                </a:solidFill>
                <a:latin typeface="黑体" panose="02010609060101010101" pitchFamily="2" charset="-122"/>
                <a:ea typeface="黑体" panose="02010609060101010101" pitchFamily="2" charset="-122"/>
              </a:rPr>
              <a:t>      </a:t>
            </a:r>
            <a:r>
              <a:rPr lang="zh-CN" altLang="en-US" sz="2400" b="1">
                <a:solidFill>
                  <a:srgbClr val="800000"/>
                </a:solidFill>
                <a:latin typeface="黑体" panose="02010609060101010101" pitchFamily="2" charset="-122"/>
                <a:ea typeface="黑体" panose="02010609060101010101" pitchFamily="2" charset="-122"/>
              </a:rPr>
              <a:t> 情感。</a:t>
            </a:r>
            <a:endParaRPr lang="zh-CN" altLang="en-US" sz="2400" b="1">
              <a:solidFill>
                <a:srgbClr val="800000"/>
              </a:solidFill>
              <a:latin typeface="黑体" panose="02010609060101010101" pitchFamily="2" charset="-122"/>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8435">
                                            <p:txEl>
                                              <p:charRg st="0" end="0"/>
                                            </p:txEl>
                                          </p:spTgt>
                                        </p:tgtEl>
                                        <p:attrNameLst>
                                          <p:attrName>style.visibility</p:attrName>
                                        </p:attrNameLst>
                                      </p:cBhvr>
                                      <p:to>
                                        <p:strVal val="visible"/>
                                      </p:to>
                                    </p:set>
                                    <p:animEffect transition="in" filter="wedge">
                                      <p:cBhvr>
                                        <p:cTn id="7" dur="2000"/>
                                        <p:tgtEl>
                                          <p:spTgt spid="18435">
                                            <p:txEl>
                                              <p:char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8435">
                                            <p:txEl>
                                              <p:pRg st="2" end="2"/>
                                            </p:txEl>
                                          </p:spTgt>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1" presetClass="entr" presetSubtype="0" fill="hold" nodeType="clickEffect">
                                  <p:stCondLst>
                                    <p:cond delay="0"/>
                                  </p:stCondLst>
                                  <p:childTnLst>
                                    <p:set>
                                      <p:cBhvr>
                                        <p:cTn id="17" dur="1" fill="hold">
                                          <p:stCondLst>
                                            <p:cond delay="0"/>
                                          </p:stCondLst>
                                        </p:cTn>
                                        <p:tgtEl>
                                          <p:spTgt spid="18435">
                                            <p:txEl>
                                              <p:pRg st="4" end="4"/>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8435">
                                            <p:txEl>
                                              <p:pRg st="5" end="5"/>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843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46" name="Picture 2" descr="http://www.xxjxsj.cn/article/UploadPic/2010-6/20106818133061686.jpg"/>
          <p:cNvPicPr>
            <a:picLocks noChangeAspect="1"/>
          </p:cNvPicPr>
          <p:nvPr/>
        </p:nvPicPr>
        <p:blipFill>
          <a:blip r:embed="rId3"/>
          <a:stretch>
            <a:fillRect/>
          </a:stretch>
        </p:blipFill>
        <p:spPr>
          <a:xfrm>
            <a:off x="0" y="0"/>
            <a:ext cx="9644063" cy="7232650"/>
          </a:xfrm>
          <a:prstGeom prst="rect">
            <a:avLst/>
          </a:prstGeom>
          <a:noFill/>
          <a:ln w="9525">
            <a:noFill/>
          </a:ln>
        </p:spPr>
      </p:pic>
      <p:sp>
        <p:nvSpPr>
          <p:cNvPr id="6147" name="标题 1"/>
          <p:cNvSpPr>
            <a:spLocks noGrp="1"/>
          </p:cNvSpPr>
          <p:nvPr>
            <p:ph type="title"/>
          </p:nvPr>
        </p:nvSpPr>
        <p:spPr>
          <a:xfrm>
            <a:off x="611188" y="-242887"/>
            <a:ext cx="8229600" cy="1143000"/>
          </a:xfrm>
        </p:spPr>
        <p:txBody>
          <a:bodyPr vert="horz" wrap="square" lIns="91440" tIns="45720" rIns="91440" bIns="45720" anchor="ctr" anchorCtr="0"/>
          <a:lstStyle/>
          <a:p>
            <a:pPr algn="l" eaLnBrk="1" hangingPunct="1"/>
            <a:r>
              <a:rPr lang="zh-CN" altLang="en-US" sz="3600" b="1">
                <a:solidFill>
                  <a:srgbClr val="FF0000"/>
                </a:solidFill>
                <a:latin typeface="黑体" panose="02010609060101010101" pitchFamily="2" charset="-122"/>
                <a:ea typeface="黑体" panose="02010609060101010101" pitchFamily="2" charset="-122"/>
              </a:rPr>
              <a:t>经典例题</a:t>
            </a:r>
            <a:endParaRPr lang="zh-CN" altLang="en-US" sz="3600" b="1">
              <a:solidFill>
                <a:srgbClr val="FF0000"/>
              </a:solidFill>
              <a:latin typeface="黑体" panose="02010609060101010101" pitchFamily="2" charset="-122"/>
              <a:ea typeface="黑体" panose="02010609060101010101" pitchFamily="2" charset="-122"/>
            </a:endParaRPr>
          </a:p>
        </p:txBody>
      </p:sp>
      <p:sp>
        <p:nvSpPr>
          <p:cNvPr id="6148" name="Text Box 7"/>
          <p:cNvSpPr txBox="1"/>
          <p:nvPr/>
        </p:nvSpPr>
        <p:spPr>
          <a:xfrm>
            <a:off x="610235" y="1155065"/>
            <a:ext cx="8423275" cy="492315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2000" b="1">
                <a:solidFill>
                  <a:srgbClr val="006600"/>
                </a:solidFill>
                <a:latin typeface="Arial" panose="020b0604020202020204" pitchFamily="34" charset="0"/>
              </a:rPr>
              <a:t>【2021</a:t>
            </a:r>
            <a:r>
              <a:rPr lang="zh-CN" altLang="en-US" sz="2000" b="1">
                <a:solidFill>
                  <a:srgbClr val="006600"/>
                </a:solidFill>
                <a:latin typeface="Arial" panose="020b0604020202020204" pitchFamily="34" charset="0"/>
              </a:rPr>
              <a:t>年徐州</a:t>
            </a:r>
            <a:r>
              <a:rPr lang="en-US" altLang="zh-CN" sz="2000" b="1">
                <a:solidFill>
                  <a:srgbClr val="006600"/>
                </a:solidFill>
                <a:latin typeface="Arial" panose="020b0604020202020204" pitchFamily="34" charset="0"/>
              </a:rPr>
              <a:t>】</a:t>
            </a:r>
            <a:r>
              <a:rPr lang="en-US" altLang="zh-CN" sz="2000">
                <a:latin typeface="Arial" panose="020b0604020202020204" pitchFamily="34" charset="0"/>
              </a:rPr>
              <a:t>          </a:t>
            </a:r>
            <a:endParaRPr lang="en-US" altLang="zh-CN" sz="2000">
              <a:latin typeface="Arial" panose="020b0604020202020204" pitchFamily="34" charset="0"/>
            </a:endParaRPr>
          </a:p>
          <a:p>
            <a:pPr marL="0" lvl="0" indent="0" algn="ctr" eaLnBrk="1" hangingPunct="1">
              <a:spcBef>
                <a:spcPct val="0"/>
              </a:spcBef>
              <a:buFontTx/>
              <a:buNone/>
            </a:pPr>
            <a:r>
              <a:rPr lang="zh-CN" altLang="en-US" sz="2000" b="1">
                <a:solidFill>
                  <a:srgbClr val="800000"/>
                </a:solidFill>
                <a:latin typeface="楷体" panose="02010609060101010101" pitchFamily="49" charset="-122"/>
                <a:ea typeface="楷体" panose="02010609060101010101" pitchFamily="49" charset="-122"/>
              </a:rPr>
              <a:t>中秋月①</a:t>
            </a:r>
            <a:endParaRPr lang="zh-CN" altLang="en-US" sz="2000" b="1">
              <a:solidFill>
                <a:srgbClr val="800000"/>
              </a:solidFill>
              <a:latin typeface="楷体" panose="02010609060101010101" pitchFamily="49" charset="-122"/>
              <a:ea typeface="楷体" panose="02010609060101010101" pitchFamily="49" charset="-122"/>
            </a:endParaRPr>
          </a:p>
          <a:p>
            <a:pPr marL="0" lvl="0" indent="0" algn="ctr" eaLnBrk="1" hangingPunct="1">
              <a:spcBef>
                <a:spcPct val="0"/>
              </a:spcBef>
              <a:buFontTx/>
              <a:buNone/>
            </a:pPr>
            <a:r>
              <a:rPr lang="zh-CN" altLang="en-US" sz="2000" b="1">
                <a:solidFill>
                  <a:srgbClr val="800000"/>
                </a:solidFill>
                <a:latin typeface="楷体" panose="02010609060101010101" pitchFamily="49" charset="-122"/>
                <a:ea typeface="楷体" panose="02010609060101010101" pitchFamily="49" charset="-122"/>
              </a:rPr>
              <a:t>苏轼</a:t>
            </a:r>
            <a:endParaRPr lang="zh-CN" altLang="en-US" sz="2000" b="1">
              <a:solidFill>
                <a:srgbClr val="800000"/>
              </a:solidFill>
              <a:latin typeface="楷体" panose="02010609060101010101" pitchFamily="49" charset="-122"/>
              <a:ea typeface="楷体" panose="02010609060101010101" pitchFamily="49" charset="-122"/>
            </a:endParaRPr>
          </a:p>
          <a:p>
            <a:pPr marL="0" lvl="0" indent="0" algn="ctr" eaLnBrk="1" hangingPunct="1">
              <a:spcBef>
                <a:spcPct val="0"/>
              </a:spcBef>
              <a:buFontTx/>
              <a:buNone/>
            </a:pPr>
            <a:r>
              <a:rPr lang="zh-CN" altLang="en-US" sz="2000" b="1">
                <a:solidFill>
                  <a:srgbClr val="800000"/>
                </a:solidFill>
                <a:latin typeface="楷体" panose="02010609060101010101" pitchFamily="49" charset="-122"/>
                <a:ea typeface="楷体" panose="02010609060101010101" pitchFamily="49" charset="-122"/>
              </a:rPr>
              <a:t>暮云收尽溢清寒②，银汉无声转玉盘。</a:t>
            </a:r>
            <a:endParaRPr lang="zh-CN" altLang="en-US" sz="2000" b="1">
              <a:solidFill>
                <a:srgbClr val="800000"/>
              </a:solidFill>
              <a:latin typeface="楷体" panose="02010609060101010101" pitchFamily="49" charset="-122"/>
              <a:ea typeface="楷体" panose="02010609060101010101" pitchFamily="49" charset="-122"/>
            </a:endParaRPr>
          </a:p>
          <a:p>
            <a:pPr marL="0" lvl="0" indent="0" algn="ctr" eaLnBrk="1" hangingPunct="1">
              <a:spcBef>
                <a:spcPct val="0"/>
              </a:spcBef>
              <a:buFontTx/>
              <a:buNone/>
            </a:pPr>
            <a:r>
              <a:rPr lang="zh-CN" altLang="en-US" sz="2000" b="1">
                <a:solidFill>
                  <a:srgbClr val="800000"/>
                </a:solidFill>
                <a:latin typeface="楷体" panose="02010609060101010101" pitchFamily="49" charset="-122"/>
                <a:ea typeface="楷体" panose="02010609060101010101" pitchFamily="49" charset="-122"/>
              </a:rPr>
              <a:t>此生此夜不长好，明月明年何处看。</a:t>
            </a:r>
            <a:endParaRPr lang="zh-CN" altLang="en-US" sz="2000" b="1">
              <a:solidFill>
                <a:srgbClr val="800000"/>
              </a:solidFill>
              <a:latin typeface="楷体" panose="02010609060101010101" pitchFamily="49" charset="-122"/>
              <a:ea typeface="楷体" panose="02010609060101010101" pitchFamily="49" charset="-122"/>
            </a:endParaRPr>
          </a:p>
          <a:p>
            <a:pPr marL="0" lvl="0" indent="0" algn="l" eaLnBrk="1" hangingPunct="1">
              <a:spcBef>
                <a:spcPct val="0"/>
              </a:spcBef>
              <a:buFontTx/>
              <a:buNone/>
            </a:pPr>
            <a:r>
              <a:rPr lang="zh-CN" altLang="en-US" sz="1800" b="1">
                <a:solidFill>
                  <a:schemeClr val="tx1"/>
                </a:solidFill>
                <a:latin typeface="楷体" panose="02010609060101010101" pitchFamily="49" charset="-122"/>
                <a:ea typeface="楷体" panose="02010609060101010101" pitchFamily="49" charset="-122"/>
              </a:rPr>
              <a:t>注：①该诗是苏轼任职徐州时与其弟苏辙中秋相聚所作。②清寒：这里指月光清亮。</a:t>
            </a:r>
            <a:endParaRPr lang="zh-CN" altLang="en-US" sz="1800" b="1">
              <a:solidFill>
                <a:schemeClr val="tx1"/>
              </a:solidFill>
              <a:latin typeface="楷体" panose="02010609060101010101" pitchFamily="49" charset="-122"/>
              <a:ea typeface="楷体" panose="02010609060101010101" pitchFamily="49" charset="-122"/>
            </a:endParaRPr>
          </a:p>
          <a:p>
            <a:pPr marL="0" lvl="0" indent="0" eaLnBrk="1" hangingPunct="1">
              <a:spcBef>
                <a:spcPct val="0"/>
              </a:spcBef>
              <a:buFontTx/>
              <a:buNone/>
            </a:pPr>
            <a:r>
              <a:rPr lang="en-US" altLang="zh-CN" sz="2000" b="1">
                <a:solidFill>
                  <a:srgbClr val="3333FF"/>
                </a:solidFill>
                <a:latin typeface="Arial" panose="020b0604020202020204" pitchFamily="34" charset="0"/>
              </a:rPr>
              <a:t>9. 简要赏析“暮云收尽溢清寒，银汉无声转玉盘”这两句诗。(3分)</a:t>
            </a:r>
            <a:endParaRPr lang="en-US" altLang="zh-CN" sz="2000" b="1">
              <a:solidFill>
                <a:srgbClr val="3333FF"/>
              </a:solidFill>
              <a:latin typeface="Arial" panose="020b0604020202020204" pitchFamily="34" charset="0"/>
            </a:endParaRPr>
          </a:p>
          <a:p>
            <a:pPr marL="0" lvl="0" indent="0" eaLnBrk="1" hangingPunct="1">
              <a:spcBef>
                <a:spcPct val="0"/>
              </a:spcBef>
              <a:buFontTx/>
              <a:buNone/>
            </a:pPr>
            <a:r>
              <a:rPr lang="en-US" altLang="zh-CN" sz="2000" b="1">
                <a:solidFill>
                  <a:srgbClr val="3333FF"/>
                </a:solidFill>
                <a:latin typeface="Arial" panose="020b0604020202020204" pitchFamily="34" charset="0"/>
              </a:rPr>
              <a:t>10. 诗的后两句表达了诗人怎样的感情？(2分)</a:t>
            </a:r>
            <a:endParaRPr lang="en-US" altLang="zh-CN" sz="2000" b="1">
              <a:solidFill>
                <a:srgbClr val="3333FF"/>
              </a:solidFill>
              <a:latin typeface="Arial" panose="020b0604020202020204" pitchFamily="34" charset="0"/>
            </a:endParaRPr>
          </a:p>
          <a:p>
            <a:pPr marL="0" lvl="0" indent="0" eaLnBrk="1" hangingPunct="1">
              <a:spcBef>
                <a:spcPct val="0"/>
              </a:spcBef>
              <a:buFontTx/>
              <a:buNone/>
            </a:pPr>
            <a:r>
              <a:rPr lang="en-US" altLang="zh-CN" sz="2000" b="1">
                <a:solidFill>
                  <a:srgbClr val="006600"/>
                </a:solidFill>
                <a:latin typeface="Arial" panose="020b0604020202020204" pitchFamily="34" charset="0"/>
              </a:rPr>
              <a:t>【2012</a:t>
            </a:r>
            <a:r>
              <a:rPr lang="zh-CN" altLang="en-US" sz="2000" b="1">
                <a:solidFill>
                  <a:srgbClr val="006600"/>
                </a:solidFill>
                <a:latin typeface="Arial" panose="020b0604020202020204" pitchFamily="34" charset="0"/>
              </a:rPr>
              <a:t>年南通</a:t>
            </a:r>
            <a:r>
              <a:rPr lang="en-US" altLang="zh-CN" sz="2000" b="1">
                <a:solidFill>
                  <a:srgbClr val="006600"/>
                </a:solidFill>
                <a:latin typeface="Arial" panose="020b0604020202020204" pitchFamily="34" charset="0"/>
              </a:rPr>
              <a:t>】</a:t>
            </a:r>
            <a:r>
              <a:rPr lang="en-US" altLang="zh-CN" sz="2000">
                <a:latin typeface="Arial" panose="020b0604020202020204" pitchFamily="34" charset="0"/>
              </a:rPr>
              <a:t>        </a:t>
            </a:r>
            <a:endParaRPr lang="en-US" altLang="zh-CN" sz="2000">
              <a:latin typeface="Arial" panose="020b0604020202020204" pitchFamily="34" charset="0"/>
            </a:endParaRPr>
          </a:p>
          <a:p>
            <a:pPr marL="0" lvl="0" indent="0" algn="ctr" eaLnBrk="1" hangingPunct="1">
              <a:spcBef>
                <a:spcPct val="0"/>
              </a:spcBef>
              <a:buFontTx/>
              <a:buNone/>
            </a:pPr>
            <a:r>
              <a:rPr lang="zh-CN" altLang="en-US" sz="2000" b="1">
                <a:solidFill>
                  <a:srgbClr val="800000"/>
                </a:solidFill>
                <a:latin typeface="楷体" panose="02010609060101010101" pitchFamily="49" charset="-122"/>
                <a:ea typeface="楷体" panose="02010609060101010101" pitchFamily="49" charset="-122"/>
              </a:rPr>
              <a:t>天净沙</a:t>
            </a:r>
            <a:r>
              <a:rPr lang="en-US" altLang="zh-CN" sz="2000" b="1">
                <a:solidFill>
                  <a:srgbClr val="800000"/>
                </a:solidFill>
                <a:latin typeface="楷体" panose="02010609060101010101" pitchFamily="49" charset="-122"/>
                <a:ea typeface="楷体" panose="02010609060101010101" pitchFamily="49" charset="-122"/>
              </a:rPr>
              <a:t>·</a:t>
            </a:r>
            <a:r>
              <a:rPr lang="zh-CN" altLang="en-US" sz="2000" b="1">
                <a:solidFill>
                  <a:srgbClr val="800000"/>
                </a:solidFill>
                <a:latin typeface="楷体" panose="02010609060101010101" pitchFamily="49" charset="-122"/>
                <a:ea typeface="楷体" panose="02010609060101010101" pitchFamily="49" charset="-122"/>
              </a:rPr>
              <a:t>春  </a:t>
            </a:r>
            <a:r>
              <a:rPr lang="en-US" altLang="zh-CN" sz="2000" b="1">
                <a:solidFill>
                  <a:srgbClr val="800000"/>
                </a:solidFill>
                <a:latin typeface="楷体" panose="02010609060101010101" pitchFamily="49" charset="-122"/>
                <a:ea typeface="楷体" panose="02010609060101010101" pitchFamily="49" charset="-122"/>
              </a:rPr>
              <a:t>【</a:t>
            </a:r>
            <a:r>
              <a:rPr lang="zh-CN" altLang="en-US" sz="2000" b="1">
                <a:solidFill>
                  <a:srgbClr val="800000"/>
                </a:solidFill>
                <a:latin typeface="楷体" panose="02010609060101010101" pitchFamily="49" charset="-122"/>
                <a:ea typeface="楷体" panose="02010609060101010101" pitchFamily="49" charset="-122"/>
              </a:rPr>
              <a:t>元</a:t>
            </a:r>
            <a:r>
              <a:rPr lang="en-US" altLang="zh-CN" sz="2000" b="1">
                <a:solidFill>
                  <a:srgbClr val="800000"/>
                </a:solidFill>
                <a:latin typeface="楷体" panose="02010609060101010101" pitchFamily="49" charset="-122"/>
                <a:ea typeface="楷体" panose="02010609060101010101" pitchFamily="49" charset="-122"/>
              </a:rPr>
              <a:t>】</a:t>
            </a:r>
            <a:r>
              <a:rPr lang="zh-CN" altLang="en-US" sz="2000" b="1">
                <a:solidFill>
                  <a:srgbClr val="800000"/>
                </a:solidFill>
                <a:latin typeface="楷体" panose="02010609060101010101" pitchFamily="49" charset="-122"/>
                <a:ea typeface="楷体" panose="02010609060101010101" pitchFamily="49" charset="-122"/>
              </a:rPr>
              <a:t>白朴</a:t>
            </a:r>
            <a:endParaRPr lang="zh-CN" altLang="en-US" sz="2000" b="1" u="sng">
              <a:solidFill>
                <a:srgbClr val="800000"/>
              </a:solidFill>
              <a:latin typeface="楷体" panose="02010609060101010101" pitchFamily="49" charset="-122"/>
              <a:ea typeface="楷体" panose="02010609060101010101" pitchFamily="49" charset="-122"/>
            </a:endParaRPr>
          </a:p>
          <a:p>
            <a:pPr marL="0" lvl="0" indent="0" eaLnBrk="1" hangingPunct="1">
              <a:spcBef>
                <a:spcPct val="0"/>
              </a:spcBef>
              <a:buFontTx/>
              <a:buNone/>
            </a:pPr>
            <a:r>
              <a:rPr lang="zh-CN" altLang="en-US" sz="2000" b="1" u="sng">
                <a:solidFill>
                  <a:srgbClr val="800000"/>
                </a:solidFill>
                <a:latin typeface="楷体" panose="02010609060101010101" pitchFamily="49" charset="-122"/>
                <a:ea typeface="楷体" panose="02010609060101010101" pitchFamily="49" charset="-122"/>
              </a:rPr>
              <a:t>春山暖日和风，阑杆楼阁帘栊，杨柳秋千院中</a:t>
            </a:r>
            <a:r>
              <a:rPr lang="zh-CN" altLang="en-US" sz="2000" b="1">
                <a:solidFill>
                  <a:srgbClr val="800000"/>
                </a:solidFill>
                <a:latin typeface="楷体" panose="02010609060101010101" pitchFamily="49" charset="-122"/>
                <a:ea typeface="楷体" panose="02010609060101010101" pitchFamily="49" charset="-122"/>
              </a:rPr>
              <a:t>。啼莺舞燕，小桥流水飞红。</a:t>
            </a:r>
            <a:endParaRPr lang="zh-CN" altLang="en-US" sz="2000" b="1">
              <a:solidFill>
                <a:srgbClr val="800000"/>
              </a:solidFill>
              <a:latin typeface="楷体" panose="02010609060101010101" pitchFamily="49" charset="-122"/>
              <a:ea typeface="楷体" panose="02010609060101010101" pitchFamily="49" charset="-122"/>
            </a:endParaRPr>
          </a:p>
          <a:p>
            <a:pPr marL="0" lvl="0" indent="0" eaLnBrk="1" hangingPunct="1">
              <a:spcBef>
                <a:spcPct val="0"/>
              </a:spcBef>
              <a:buFontTx/>
              <a:buNone/>
            </a:pPr>
            <a:r>
              <a:rPr lang="en-US" altLang="zh-CN" sz="1800" b="1">
                <a:solidFill>
                  <a:srgbClr val="003300"/>
                </a:solidFill>
                <a:latin typeface="楷体" panose="02010609060101010101" pitchFamily="49" charset="-122"/>
                <a:ea typeface="楷体" panose="02010609060101010101" pitchFamily="49" charset="-122"/>
              </a:rPr>
              <a:t>【</a:t>
            </a:r>
            <a:r>
              <a:rPr lang="zh-CN" altLang="en-US" sz="1800" b="1">
                <a:solidFill>
                  <a:srgbClr val="003300"/>
                </a:solidFill>
                <a:latin typeface="楷体" panose="02010609060101010101" pitchFamily="49" charset="-122"/>
                <a:ea typeface="楷体" panose="02010609060101010101" pitchFamily="49" charset="-122"/>
              </a:rPr>
              <a:t>注释</a:t>
            </a:r>
            <a:r>
              <a:rPr lang="en-US" altLang="zh-CN" sz="1800" b="1">
                <a:solidFill>
                  <a:srgbClr val="003300"/>
                </a:solidFill>
                <a:latin typeface="楷体" panose="02010609060101010101" pitchFamily="49" charset="-122"/>
                <a:ea typeface="楷体" panose="02010609060101010101" pitchFamily="49" charset="-122"/>
              </a:rPr>
              <a:t>】① </a:t>
            </a:r>
            <a:r>
              <a:rPr lang="zh-CN" altLang="en-US" sz="1800" b="1">
                <a:solidFill>
                  <a:srgbClr val="003300"/>
                </a:solidFill>
                <a:latin typeface="楷体" panose="02010609060101010101" pitchFamily="49" charset="-122"/>
                <a:ea typeface="楷体" panose="02010609060101010101" pitchFamily="49" charset="-122"/>
              </a:rPr>
              <a:t>帘栊：带帘子的窗户。②飞红：花瓣飞舞，像落花。</a:t>
            </a:r>
            <a:endParaRPr lang="zh-CN" altLang="en-US" sz="1800" b="1">
              <a:solidFill>
                <a:srgbClr val="003300"/>
              </a:solidFill>
              <a:latin typeface="楷体" panose="02010609060101010101" pitchFamily="49" charset="-122"/>
              <a:ea typeface="楷体" panose="02010609060101010101" pitchFamily="49" charset="-122"/>
            </a:endParaRPr>
          </a:p>
          <a:p>
            <a:pPr marL="0" lvl="0" indent="0" eaLnBrk="1" hangingPunct="1">
              <a:spcBef>
                <a:spcPct val="0"/>
              </a:spcBef>
              <a:buFontTx/>
              <a:buNone/>
            </a:pPr>
            <a:r>
              <a:rPr lang="en-US" altLang="zh-CN" sz="2000" b="1">
                <a:solidFill>
                  <a:schemeClr val="hlink"/>
                </a:solidFill>
                <a:latin typeface="黑体" panose="02010609060101010101" pitchFamily="2" charset="-122"/>
                <a:ea typeface="黑体" panose="02010609060101010101" pitchFamily="2" charset="-122"/>
              </a:rPr>
              <a:t>6</a:t>
            </a:r>
            <a:r>
              <a:rPr lang="zh-CN" altLang="en-US" sz="2000" b="1">
                <a:solidFill>
                  <a:schemeClr val="hlink"/>
                </a:solidFill>
                <a:latin typeface="黑体" panose="02010609060101010101" pitchFamily="2" charset="-122"/>
                <a:ea typeface="黑体" panose="02010609060101010101" pitchFamily="2" charset="-122"/>
              </a:rPr>
              <a:t>．画线句展示了一幅 </a:t>
            </a:r>
            <a:r>
              <a:rPr lang="zh-CN" altLang="en-US" sz="2000" b="1" u="sng">
                <a:solidFill>
                  <a:schemeClr val="hlink"/>
                </a:solidFill>
                <a:latin typeface="黑体" panose="02010609060101010101" pitchFamily="2" charset="-122"/>
                <a:ea typeface="黑体" panose="02010609060101010101" pitchFamily="2" charset="-122"/>
              </a:rPr>
              <a:t>            </a:t>
            </a:r>
            <a:r>
              <a:rPr lang="zh-CN" altLang="en-US" sz="2000" b="1">
                <a:solidFill>
                  <a:schemeClr val="hlink"/>
                </a:solidFill>
                <a:latin typeface="黑体" panose="02010609060101010101" pitchFamily="2" charset="-122"/>
                <a:ea typeface="黑体" panose="02010609060101010101" pitchFamily="2" charset="-122"/>
              </a:rPr>
              <a:t>、</a:t>
            </a:r>
            <a:r>
              <a:rPr lang="zh-CN" altLang="en-US" sz="2000" b="1" u="sng">
                <a:solidFill>
                  <a:schemeClr val="hlink"/>
                </a:solidFill>
                <a:latin typeface="黑体" panose="02010609060101010101" pitchFamily="2" charset="-122"/>
                <a:ea typeface="黑体" panose="02010609060101010101" pitchFamily="2" charset="-122"/>
              </a:rPr>
              <a:t>           </a:t>
            </a:r>
            <a:r>
              <a:rPr lang="zh-CN" altLang="en-US" sz="2000" b="1">
                <a:solidFill>
                  <a:schemeClr val="hlink"/>
                </a:solidFill>
                <a:latin typeface="黑体" panose="02010609060101010101" pitchFamily="2" charset="-122"/>
                <a:ea typeface="黑体" panose="02010609060101010101" pitchFamily="2" charset="-122"/>
              </a:rPr>
              <a:t>的美丽画面。（</a:t>
            </a:r>
            <a:r>
              <a:rPr lang="en-US" altLang="zh-CN" sz="2000" b="1">
                <a:solidFill>
                  <a:schemeClr val="hlink"/>
                </a:solidFill>
                <a:latin typeface="黑体" panose="02010609060101010101" pitchFamily="2" charset="-122"/>
                <a:ea typeface="黑体" panose="02010609060101010101" pitchFamily="2" charset="-122"/>
              </a:rPr>
              <a:t>2</a:t>
            </a:r>
            <a:r>
              <a:rPr lang="zh-CN" altLang="en-US" sz="2000" b="1">
                <a:solidFill>
                  <a:schemeClr val="hlink"/>
                </a:solidFill>
                <a:latin typeface="黑体" panose="02010609060101010101" pitchFamily="2" charset="-122"/>
                <a:ea typeface="黑体" panose="02010609060101010101" pitchFamily="2" charset="-122"/>
              </a:rPr>
              <a:t>分）</a:t>
            </a:r>
            <a:endParaRPr lang="zh-CN" altLang="en-US" sz="2000" b="1">
              <a:solidFill>
                <a:schemeClr val="hlink"/>
              </a:solidFill>
              <a:latin typeface="黑体" panose="02010609060101010101" pitchFamily="2" charset="-122"/>
              <a:ea typeface="黑体" panose="02010609060101010101" pitchFamily="2" charset="-122"/>
            </a:endParaRPr>
          </a:p>
          <a:p>
            <a:pPr marL="0" lvl="0" indent="0" eaLnBrk="1" hangingPunct="1">
              <a:spcBef>
                <a:spcPct val="0"/>
              </a:spcBef>
              <a:buFontTx/>
              <a:buNone/>
            </a:pPr>
            <a:r>
              <a:rPr lang="en-US" altLang="zh-CN" sz="2000" b="1">
                <a:solidFill>
                  <a:schemeClr val="hlink"/>
                </a:solidFill>
                <a:latin typeface="黑体" panose="02010609060101010101" pitchFamily="2" charset="-122"/>
                <a:ea typeface="黑体" panose="02010609060101010101" pitchFamily="2" charset="-122"/>
              </a:rPr>
              <a:t>7</a:t>
            </a:r>
            <a:r>
              <a:rPr lang="zh-CN" altLang="en-US" sz="2000" b="1">
                <a:solidFill>
                  <a:schemeClr val="hlink"/>
                </a:solidFill>
                <a:latin typeface="黑体" panose="02010609060101010101" pitchFamily="2" charset="-122"/>
                <a:ea typeface="黑体" panose="02010609060101010101" pitchFamily="2" charset="-122"/>
              </a:rPr>
              <a:t>．马致远</a:t>
            </a:r>
            <a:r>
              <a:rPr lang="en-US" altLang="zh-CN" sz="2000" b="1">
                <a:solidFill>
                  <a:schemeClr val="hlink"/>
                </a:solidFill>
                <a:latin typeface="黑体" panose="02010609060101010101" pitchFamily="2" charset="-122"/>
                <a:ea typeface="黑体" panose="02010609060101010101" pitchFamily="2" charset="-122"/>
              </a:rPr>
              <a:t>《</a:t>
            </a:r>
            <a:r>
              <a:rPr lang="zh-CN" altLang="en-US" sz="2000" b="1">
                <a:solidFill>
                  <a:schemeClr val="hlink"/>
                </a:solidFill>
                <a:latin typeface="黑体" panose="02010609060101010101" pitchFamily="2" charset="-122"/>
                <a:ea typeface="黑体" panose="02010609060101010101" pitchFamily="2" charset="-122"/>
              </a:rPr>
              <a:t>天净沙</a:t>
            </a:r>
            <a:r>
              <a:rPr lang="en-US" altLang="zh-CN" sz="2000" b="1">
                <a:solidFill>
                  <a:schemeClr val="hlink"/>
                </a:solidFill>
                <a:latin typeface="Arial" panose="020b0604020202020204" pitchFamily="34" charset="0"/>
                <a:ea typeface="黑体" panose="02010609060101010101" pitchFamily="2" charset="-122"/>
              </a:rPr>
              <a:t>·</a:t>
            </a:r>
            <a:r>
              <a:rPr lang="zh-CN" altLang="en-US" sz="2000" b="1">
                <a:solidFill>
                  <a:schemeClr val="hlink"/>
                </a:solidFill>
                <a:latin typeface="黑体" panose="02010609060101010101" pitchFamily="2" charset="-122"/>
                <a:ea typeface="黑体" panose="02010609060101010101" pitchFamily="2" charset="-122"/>
              </a:rPr>
              <a:t>秋思</a:t>
            </a:r>
            <a:r>
              <a:rPr lang="en-US" altLang="zh-CN" sz="2000" b="1">
                <a:solidFill>
                  <a:schemeClr val="hlink"/>
                </a:solidFill>
                <a:latin typeface="黑体" panose="02010609060101010101" pitchFamily="2" charset="-122"/>
                <a:ea typeface="黑体" panose="02010609060101010101" pitchFamily="2" charset="-122"/>
              </a:rPr>
              <a:t>》</a:t>
            </a:r>
            <a:r>
              <a:rPr lang="zh-CN" altLang="en-US" sz="2000" b="1">
                <a:solidFill>
                  <a:schemeClr val="hlink"/>
                </a:solidFill>
                <a:latin typeface="黑体" panose="02010609060101010101" pitchFamily="2" charset="-122"/>
                <a:ea typeface="黑体" panose="02010609060101010101" pitchFamily="2" charset="-122"/>
              </a:rPr>
              <a:t>中，有</a:t>
            </a:r>
            <a:r>
              <a:rPr lang="zh-CN" altLang="en-US" sz="2000" b="1">
                <a:solidFill>
                  <a:schemeClr val="hlink"/>
                </a:solidFill>
                <a:latin typeface="Arial" panose="020b0604020202020204" pitchFamily="34" charset="0"/>
                <a:ea typeface="黑体" panose="02010609060101010101" pitchFamily="2" charset="-122"/>
              </a:rPr>
              <a:t>“</a:t>
            </a:r>
            <a:r>
              <a:rPr lang="zh-CN" altLang="en-US" sz="2000" b="1">
                <a:solidFill>
                  <a:schemeClr val="hlink"/>
                </a:solidFill>
                <a:latin typeface="黑体" panose="02010609060101010101" pitchFamily="2" charset="-122"/>
                <a:ea typeface="黑体" panose="02010609060101010101" pitchFamily="2" charset="-122"/>
              </a:rPr>
              <a:t>小桥流水人家</a:t>
            </a:r>
            <a:r>
              <a:rPr lang="zh-CN" altLang="en-US" sz="2000" b="1">
                <a:solidFill>
                  <a:schemeClr val="hlink"/>
                </a:solidFill>
                <a:latin typeface="Arial" panose="020b0604020202020204" pitchFamily="34" charset="0"/>
                <a:ea typeface="黑体" panose="02010609060101010101" pitchFamily="2" charset="-122"/>
              </a:rPr>
              <a:t>”</a:t>
            </a:r>
            <a:r>
              <a:rPr lang="zh-CN" altLang="en-US" sz="2000" b="1">
                <a:solidFill>
                  <a:schemeClr val="hlink"/>
                </a:solidFill>
                <a:latin typeface="黑体" panose="02010609060101010101" pitchFamily="2" charset="-122"/>
                <a:ea typeface="黑体" panose="02010609060101010101" pitchFamily="2" charset="-122"/>
              </a:rPr>
              <a:t>之句，它和这里的</a:t>
            </a:r>
            <a:r>
              <a:rPr lang="zh-CN" altLang="en-US" sz="2000" b="1">
                <a:solidFill>
                  <a:schemeClr val="hlink"/>
                </a:solidFill>
                <a:latin typeface="Arial" panose="020b0604020202020204" pitchFamily="34" charset="0"/>
                <a:ea typeface="黑体" panose="02010609060101010101" pitchFamily="2" charset="-122"/>
              </a:rPr>
              <a:t>“</a:t>
            </a:r>
            <a:r>
              <a:rPr lang="zh-CN" altLang="en-US" sz="2000" b="1">
                <a:solidFill>
                  <a:schemeClr val="hlink"/>
                </a:solidFill>
                <a:latin typeface="黑体" panose="02010609060101010101" pitchFamily="2" charset="-122"/>
                <a:ea typeface="黑体" panose="02010609060101010101" pitchFamily="2" charset="-122"/>
              </a:rPr>
              <a:t>小桥流水飞红</a:t>
            </a:r>
            <a:r>
              <a:rPr lang="zh-CN" altLang="en-US" sz="2000" b="1">
                <a:solidFill>
                  <a:schemeClr val="hlink"/>
                </a:solidFill>
                <a:latin typeface="Arial" panose="020b0604020202020204" pitchFamily="34" charset="0"/>
                <a:ea typeface="黑体" panose="02010609060101010101" pitchFamily="2" charset="-122"/>
              </a:rPr>
              <a:t>”</a:t>
            </a:r>
            <a:r>
              <a:rPr lang="zh-CN" altLang="en-US" sz="2000" b="1">
                <a:solidFill>
                  <a:schemeClr val="hlink"/>
                </a:solidFill>
                <a:latin typeface="黑体" panose="02010609060101010101" pitchFamily="2" charset="-122"/>
                <a:ea typeface="黑体" panose="02010609060101010101" pitchFamily="2" charset="-122"/>
              </a:rPr>
              <a:t>所表达的情感有什么不同？（</a:t>
            </a:r>
            <a:r>
              <a:rPr lang="en-US" altLang="zh-CN" sz="2000" b="1">
                <a:solidFill>
                  <a:schemeClr val="hlink"/>
                </a:solidFill>
                <a:latin typeface="黑体" panose="02010609060101010101" pitchFamily="2" charset="-122"/>
                <a:ea typeface="黑体" panose="02010609060101010101" pitchFamily="2" charset="-122"/>
              </a:rPr>
              <a:t>4</a:t>
            </a:r>
            <a:r>
              <a:rPr lang="zh-CN" altLang="en-US" sz="2000" b="1">
                <a:solidFill>
                  <a:schemeClr val="hlink"/>
                </a:solidFill>
                <a:latin typeface="黑体" panose="02010609060101010101" pitchFamily="2" charset="-122"/>
                <a:ea typeface="黑体" panose="02010609060101010101" pitchFamily="2" charset="-122"/>
              </a:rPr>
              <a:t>分）</a:t>
            </a:r>
            <a:endParaRPr lang="zh-CN" altLang="en-US" sz="2000" b="1">
              <a:solidFill>
                <a:schemeClr val="hlink"/>
              </a:solidFill>
              <a:latin typeface="黑体" panose="02010609060101010101" pitchFamily="2" charset="-122"/>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14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14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14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48">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148">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48">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148">
                                            <p:txEl>
                                              <p:pRg st="7" end="7"/>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6148">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148">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148">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148">
                                            <p:txEl>
                                              <p:pRg st="11" end="1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148">
                                            <p:txEl>
                                              <p:pRg st="12" end="1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148">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7650" name="Picture 4" descr="http://f.imagehost.org/0100/Flower_Simple_03_505_1024.jpg"/>
          <p:cNvPicPr>
            <a:picLocks noChangeAspect="1"/>
          </p:cNvPicPr>
          <p:nvPr/>
        </p:nvPicPr>
        <p:blipFill>
          <a:blip r:embed="rId2"/>
          <a:stretch>
            <a:fillRect/>
          </a:stretch>
        </p:blipFill>
        <p:spPr>
          <a:xfrm>
            <a:off x="0" y="-457200"/>
            <a:ext cx="9753600" cy="7315200"/>
          </a:xfrm>
          <a:prstGeom prst="rect">
            <a:avLst/>
          </a:prstGeom>
          <a:noFill/>
          <a:ln w="9525">
            <a:noFill/>
          </a:ln>
        </p:spPr>
      </p:pic>
      <p:sp>
        <p:nvSpPr>
          <p:cNvPr id="27651" name="内容占位符 7"/>
          <p:cNvSpPr>
            <a:spLocks noGrp="1"/>
          </p:cNvSpPr>
          <p:nvPr>
            <p:ph idx="1"/>
          </p:nvPr>
        </p:nvSpPr>
        <p:spPr>
          <a:xfrm>
            <a:off x="113030" y="857250"/>
            <a:ext cx="9377680" cy="4526280"/>
          </a:xfrm>
        </p:spPr>
        <p:txBody>
          <a:bodyPr vert="horz" wrap="square" lIns="91440" tIns="45720" rIns="91440" bIns="45720" anchor="t" anchorCtr="0"/>
          <a:lstStyle/>
          <a:p>
            <a:pPr>
              <a:buNone/>
            </a:pPr>
            <a:r>
              <a:rPr lang="zh-CN" altLang="en-US" b="1">
                <a:latin typeface="黑体" panose="02010609060101010101" pitchFamily="2" charset="-122"/>
                <a:ea typeface="黑体" panose="02010609060101010101" pitchFamily="2" charset="-122"/>
              </a:rPr>
              <a:t>                                    </a:t>
            </a:r>
            <a:endParaRPr lang="en-US" altLang="zh-CN" b="1">
              <a:latin typeface="黑体" panose="02010609060101010101" pitchFamily="2" charset="-122"/>
              <a:ea typeface="黑体" panose="02010609060101010101" pitchFamily="2" charset="-122"/>
            </a:endParaRPr>
          </a:p>
          <a:p>
            <a:pPr>
              <a:buNone/>
            </a:pPr>
            <a:r>
              <a:rPr lang="en-US" altLang="zh-CN" sz="4400" b="1">
                <a:solidFill>
                  <a:srgbClr val="C00000"/>
                </a:solidFill>
                <a:latin typeface="黑体" panose="02010609060101010101" pitchFamily="2" charset="-122"/>
                <a:ea typeface="黑体" panose="02010609060101010101" pitchFamily="2" charset="-122"/>
              </a:rPr>
              <a:t>             </a:t>
            </a:r>
            <a:r>
              <a:rPr lang="zh-CN" altLang="en-US" sz="13800" b="1" i="1">
                <a:solidFill>
                  <a:srgbClr val="C00000"/>
                </a:solidFill>
                <a:latin typeface="黑体" panose="02010609060101010101" pitchFamily="2" charset="-122"/>
                <a:ea typeface="黑体" panose="02010609060101010101" pitchFamily="2" charset="-122"/>
              </a:rPr>
              <a:t>谢谢！</a:t>
            </a:r>
            <a:endParaRPr lang="zh-CN" altLang="en-US" sz="4400" i="1">
              <a:solidFill>
                <a:srgbClr val="C00000"/>
              </a:solidFill>
              <a:latin typeface="黑体" panose="02010609060101010101" pitchFamily="2" charset="-122"/>
              <a:ea typeface="黑体" panose="02010609060101010101" pitchFamily="2" charset="-122"/>
            </a:endParaRPr>
          </a:p>
        </p:txBody>
      </p:sp>
      <p:sp>
        <p:nvSpPr>
          <p:cNvPr id="27652" name="标题 4"/>
          <p:cNvSpPr>
            <a:spLocks noGrp="1"/>
          </p:cNvSpPr>
          <p:nvPr>
            <p:ph type="title"/>
          </p:nvPr>
        </p:nvSpPr>
        <p:spPr/>
        <p:txBody>
          <a:bodyPr vert="horz" wrap="square" lIns="91440" tIns="45720" rIns="91440" bIns="45720" anchor="ctr" anchorCtr="0"/>
          <a:lstStyle/>
          <a:p>
            <a:endParaRPr lang="zh-CN" altLang="en-US"/>
          </a:p>
        </p:txBody>
      </p:sp>
      <p:pic>
        <p:nvPicPr>
          <p:cNvPr id="27653" name="New picture"/>
          <p:cNvPicPr/>
          <p:nvPr/>
        </p:nvPicPr>
        <p:blipFill>
          <a:blip r:embed="rId3"/>
          <a:stretch>
            <a:fillRect/>
          </a:stretch>
        </p:blipFill>
        <p:spPr>
          <a:xfrm>
            <a:off x="11976100" y="12560300"/>
            <a:ext cx="330200" cy="241300"/>
          </a:xfrm>
          <a:prstGeom prst="cube">
            <a:avLst/>
          </a:prstGeom>
        </p:spPr>
      </p:pic>
    </p:spTree>
  </p:cSld>
  <p:clrMapOvr>
    <a:masterClrMapping/>
  </p:clrMapOvr>
  <p:transition>
    <p:dissolve/>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194" name="Picture 2" descr="http://www.xxjxsj.cn/article/UploadPic/2010-6/20106818133061686.jpg"/>
          <p:cNvPicPr>
            <a:picLocks noChangeAspect="1"/>
          </p:cNvPicPr>
          <p:nvPr/>
        </p:nvPicPr>
        <p:blipFill>
          <a:blip r:embed="rId3"/>
          <a:stretch>
            <a:fillRect/>
          </a:stretch>
        </p:blipFill>
        <p:spPr>
          <a:xfrm>
            <a:off x="0" y="0"/>
            <a:ext cx="9644063" cy="7232650"/>
          </a:xfrm>
          <a:prstGeom prst="rect">
            <a:avLst/>
          </a:prstGeom>
          <a:noFill/>
          <a:ln w="9525">
            <a:noFill/>
          </a:ln>
        </p:spPr>
      </p:pic>
      <p:sp>
        <p:nvSpPr>
          <p:cNvPr id="8195" name="标题 1"/>
          <p:cNvSpPr>
            <a:spLocks noGrp="1"/>
          </p:cNvSpPr>
          <p:nvPr>
            <p:ph type="title" idx="4294967295"/>
          </p:nvPr>
        </p:nvSpPr>
        <p:spPr>
          <a:xfrm>
            <a:off x="611188" y="-99377"/>
            <a:ext cx="8229600" cy="1143000"/>
          </a:xfrm>
        </p:spPr>
        <p:txBody>
          <a:bodyPr vert="horz" wrap="square" lIns="91440" tIns="45720" rIns="91440" bIns="45720" anchor="ctr" anchorCtr="0"/>
          <a:lstStyle/>
          <a:p>
            <a:pPr algn="l" eaLnBrk="1" hangingPunct="1"/>
            <a:r>
              <a:rPr lang="zh-CN" altLang="en-US" sz="3600" b="1">
                <a:solidFill>
                  <a:srgbClr val="FF0000"/>
                </a:solidFill>
                <a:latin typeface="黑体" panose="02010609060101010101" pitchFamily="2" charset="-122"/>
                <a:ea typeface="黑体" panose="02010609060101010101" pitchFamily="2" charset="-122"/>
              </a:rPr>
              <a:t>经典例题</a:t>
            </a:r>
            <a:endParaRPr lang="zh-CN" altLang="en-US" sz="3600" b="1">
              <a:solidFill>
                <a:srgbClr val="FF0000"/>
              </a:solidFill>
              <a:latin typeface="黑体" panose="02010609060101010101" pitchFamily="2" charset="-122"/>
              <a:ea typeface="黑体" panose="02010609060101010101" pitchFamily="2" charset="-122"/>
            </a:endParaRPr>
          </a:p>
        </p:txBody>
      </p:sp>
      <p:sp>
        <p:nvSpPr>
          <p:cNvPr id="8196" name="Text Box 4"/>
          <p:cNvSpPr txBox="1"/>
          <p:nvPr/>
        </p:nvSpPr>
        <p:spPr>
          <a:xfrm>
            <a:off x="611505" y="1196975"/>
            <a:ext cx="8479790" cy="47694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1800" b="1">
                <a:solidFill>
                  <a:srgbClr val="006600"/>
                </a:solidFill>
                <a:latin typeface="Arial" panose="020b0604020202020204" pitchFamily="34" charset="0"/>
              </a:rPr>
              <a:t>【13</a:t>
            </a:r>
            <a:r>
              <a:rPr lang="zh-CN" altLang="en-US" sz="1800" b="1">
                <a:solidFill>
                  <a:srgbClr val="006600"/>
                </a:solidFill>
                <a:latin typeface="Arial" panose="020b0604020202020204" pitchFamily="34" charset="0"/>
              </a:rPr>
              <a:t>年南通中考题</a:t>
            </a:r>
            <a:r>
              <a:rPr lang="en-US" altLang="zh-CN" sz="1800" b="1">
                <a:solidFill>
                  <a:srgbClr val="006600"/>
                </a:solidFill>
                <a:latin typeface="Arial" panose="020b0604020202020204" pitchFamily="34" charset="0"/>
              </a:rPr>
              <a:t>】</a:t>
            </a:r>
            <a:endParaRPr lang="zh-CN" altLang="en-US" sz="1800" b="1">
              <a:solidFill>
                <a:srgbClr val="006600"/>
              </a:solidFill>
              <a:latin typeface="Arial" panose="020b0604020202020204" pitchFamily="34" charset="0"/>
            </a:endParaRPr>
          </a:p>
          <a:p>
            <a:pPr marL="0" lvl="0" indent="0" algn="ctr" eaLnBrk="1" hangingPunct="1">
              <a:spcBef>
                <a:spcPct val="0"/>
              </a:spcBef>
              <a:buFontTx/>
              <a:buNone/>
            </a:pPr>
            <a:r>
              <a:rPr lang="zh-CN" altLang="en-US" sz="1800" b="1">
                <a:solidFill>
                  <a:srgbClr val="800000"/>
                </a:solidFill>
                <a:latin typeface="楷体" panose="02010609060101010101" pitchFamily="49" charset="-122"/>
                <a:ea typeface="楷体" panose="02010609060101010101" pitchFamily="49" charset="-122"/>
              </a:rPr>
              <a:t>狼山观海</a:t>
            </a:r>
            <a:r>
              <a:rPr lang="en-US" altLang="zh-CN" sz="1800" b="1">
                <a:solidFill>
                  <a:srgbClr val="800000"/>
                </a:solidFill>
                <a:latin typeface="楷体" panose="02010609060101010101" pitchFamily="49" charset="-122"/>
                <a:ea typeface="楷体" panose="02010609060101010101" pitchFamily="49" charset="-122"/>
              </a:rPr>
              <a:t>    </a:t>
            </a:r>
            <a:r>
              <a:rPr lang="zh-CN" altLang="en-US" sz="1800" b="1">
                <a:solidFill>
                  <a:srgbClr val="800000"/>
                </a:solidFill>
                <a:latin typeface="楷体" panose="02010609060101010101" pitchFamily="49" charset="-122"/>
                <a:ea typeface="楷体" panose="02010609060101010101" pitchFamily="49" charset="-122"/>
              </a:rPr>
              <a:t>王安石</a:t>
            </a:r>
            <a:endParaRPr lang="zh-CN" altLang="en-US" sz="1800" b="1">
              <a:solidFill>
                <a:srgbClr val="800000"/>
              </a:solidFill>
              <a:latin typeface="楷体" panose="02010609060101010101" pitchFamily="49" charset="-122"/>
              <a:ea typeface="楷体" panose="02010609060101010101" pitchFamily="49" charset="-122"/>
            </a:endParaRPr>
          </a:p>
          <a:p>
            <a:pPr marL="0" lvl="0" indent="0" eaLnBrk="1" hangingPunct="1">
              <a:spcBef>
                <a:spcPct val="0"/>
              </a:spcBef>
              <a:buFontTx/>
              <a:buNone/>
            </a:pPr>
            <a:r>
              <a:rPr lang="zh-CN" altLang="en-US" sz="1800" b="1">
                <a:solidFill>
                  <a:srgbClr val="800000"/>
                </a:solidFill>
                <a:latin typeface="楷体" panose="02010609060101010101" pitchFamily="49" charset="-122"/>
                <a:ea typeface="楷体" panose="02010609060101010101" pitchFamily="49" charset="-122"/>
              </a:rPr>
              <a:t>万里昆仑谁凿破，无边波浪拍天来。晓寒云雾连穷屿，春暖鱼龙化蛰雷。</a:t>
            </a:r>
            <a:endParaRPr lang="zh-CN" altLang="en-US" sz="1800" b="1">
              <a:solidFill>
                <a:srgbClr val="800000"/>
              </a:solidFill>
              <a:latin typeface="楷体" panose="02010609060101010101" pitchFamily="49" charset="-122"/>
              <a:ea typeface="楷体" panose="02010609060101010101" pitchFamily="49" charset="-122"/>
            </a:endParaRPr>
          </a:p>
          <a:p>
            <a:pPr marL="0" lvl="0" indent="0" eaLnBrk="1" hangingPunct="1">
              <a:spcBef>
                <a:spcPct val="0"/>
              </a:spcBef>
              <a:buFontTx/>
              <a:buNone/>
            </a:pPr>
            <a:r>
              <a:rPr lang="zh-CN" altLang="en-US" sz="1800" b="1">
                <a:solidFill>
                  <a:srgbClr val="800000"/>
                </a:solidFill>
                <a:latin typeface="楷体" panose="02010609060101010101" pitchFamily="49" charset="-122"/>
                <a:ea typeface="楷体" panose="02010609060101010101" pitchFamily="49" charset="-122"/>
              </a:rPr>
              <a:t>阆苑①仙人何处觅？灵槎②使者几时回？遨游半在江湖里，始觉今朝眼界开。</a:t>
            </a:r>
            <a:endParaRPr lang="zh-CN" altLang="en-US" sz="1800" b="1">
              <a:solidFill>
                <a:srgbClr val="800000"/>
              </a:solidFill>
              <a:latin typeface="楷体" panose="02010609060101010101" pitchFamily="49" charset="-122"/>
              <a:ea typeface="楷体" panose="02010609060101010101" pitchFamily="49" charset="-122"/>
            </a:endParaRPr>
          </a:p>
          <a:p>
            <a:pPr marL="0" lvl="0" indent="0" eaLnBrk="1" hangingPunct="1">
              <a:spcBef>
                <a:spcPct val="0"/>
              </a:spcBef>
              <a:buFontTx/>
              <a:buNone/>
            </a:pPr>
            <a:r>
              <a:rPr lang="en-US" altLang="zh-CN" sz="1600" b="1">
                <a:solidFill>
                  <a:srgbClr val="003300"/>
                </a:solidFill>
                <a:latin typeface="楷体" panose="02010609060101010101" pitchFamily="49" charset="-122"/>
                <a:ea typeface="楷体" panose="02010609060101010101" pitchFamily="49" charset="-122"/>
              </a:rPr>
              <a:t>【</a:t>
            </a:r>
            <a:r>
              <a:rPr lang="zh-CN" altLang="en-US" sz="1600" b="1">
                <a:solidFill>
                  <a:srgbClr val="003300"/>
                </a:solidFill>
                <a:latin typeface="楷体" panose="02010609060101010101" pitchFamily="49" charset="-122"/>
                <a:ea typeface="楷体" panose="02010609060101010101" pitchFamily="49" charset="-122"/>
              </a:rPr>
              <a:t>注释</a:t>
            </a:r>
            <a:r>
              <a:rPr lang="en-US" altLang="zh-CN" sz="1600" b="1">
                <a:solidFill>
                  <a:srgbClr val="003300"/>
                </a:solidFill>
                <a:latin typeface="楷体" panose="02010609060101010101" pitchFamily="49" charset="-122"/>
                <a:ea typeface="楷体" panose="02010609060101010101" pitchFamily="49" charset="-122"/>
              </a:rPr>
              <a:t>】①</a:t>
            </a:r>
            <a:r>
              <a:rPr lang="zh-CN" altLang="en-US" sz="1600" b="1">
                <a:solidFill>
                  <a:srgbClr val="003300"/>
                </a:solidFill>
                <a:latin typeface="楷体" panose="02010609060101010101" pitchFamily="49" charset="-122"/>
                <a:ea typeface="楷体" panose="02010609060101010101" pitchFamily="49" charset="-122"/>
              </a:rPr>
              <a:t>阆苑：传说中神仙居住的地方。②灵槎：古代神话中往来天上的木筏</a:t>
            </a:r>
            <a:r>
              <a:rPr lang="zh-CN" altLang="en-US" sz="1600">
                <a:solidFill>
                  <a:srgbClr val="003300"/>
                </a:solidFill>
                <a:latin typeface="楷体" panose="02010609060101010101" pitchFamily="49" charset="-122"/>
                <a:ea typeface="楷体" panose="02010609060101010101" pitchFamily="49" charset="-122"/>
              </a:rPr>
              <a:t>。</a:t>
            </a:r>
            <a:endParaRPr lang="zh-CN" altLang="en-US" sz="1600">
              <a:solidFill>
                <a:srgbClr val="003300"/>
              </a:solidFill>
              <a:latin typeface="楷体" panose="02010609060101010101" pitchFamily="49" charset="-122"/>
              <a:ea typeface="楷体" panose="02010609060101010101" pitchFamily="49" charset="-122"/>
            </a:endParaRPr>
          </a:p>
          <a:p>
            <a:pPr marL="0" lvl="0" indent="0" eaLnBrk="1" hangingPunct="1">
              <a:spcBef>
                <a:spcPct val="0"/>
              </a:spcBef>
              <a:buFontTx/>
              <a:buNone/>
            </a:pPr>
            <a:r>
              <a:rPr lang="en-US" altLang="zh-CN" sz="1800" b="1">
                <a:solidFill>
                  <a:schemeClr val="hlink"/>
                </a:solidFill>
                <a:latin typeface="黑体" panose="02010609060101010101" pitchFamily="2" charset="-122"/>
                <a:ea typeface="黑体" panose="02010609060101010101" pitchFamily="2" charset="-122"/>
              </a:rPr>
              <a:t>6</a:t>
            </a:r>
            <a:r>
              <a:rPr lang="zh-CN" altLang="en-US" sz="1800" b="1">
                <a:solidFill>
                  <a:schemeClr val="hlink"/>
                </a:solidFill>
                <a:latin typeface="黑体" panose="02010609060101010101" pitchFamily="2" charset="-122"/>
                <a:ea typeface="黑体" panose="02010609060101010101" pitchFamily="2" charset="-122"/>
              </a:rPr>
              <a:t>．首联描绘了景物气势磅礴的特点，请结合诗句作简要分析。（</a:t>
            </a:r>
            <a:r>
              <a:rPr lang="en-US" altLang="zh-CN" sz="1800" b="1">
                <a:solidFill>
                  <a:schemeClr val="hlink"/>
                </a:solidFill>
                <a:latin typeface="黑体" panose="02010609060101010101" pitchFamily="2" charset="-122"/>
                <a:ea typeface="黑体" panose="02010609060101010101" pitchFamily="2" charset="-122"/>
              </a:rPr>
              <a:t>4</a:t>
            </a:r>
            <a:r>
              <a:rPr lang="zh-CN" altLang="en-US" sz="1800" b="1">
                <a:solidFill>
                  <a:schemeClr val="hlink"/>
                </a:solidFill>
                <a:latin typeface="黑体" panose="02010609060101010101" pitchFamily="2" charset="-122"/>
                <a:ea typeface="黑体" panose="02010609060101010101" pitchFamily="2" charset="-122"/>
              </a:rPr>
              <a:t>分）</a:t>
            </a:r>
            <a:endParaRPr lang="zh-CN" altLang="en-US" sz="1800" b="1">
              <a:solidFill>
                <a:schemeClr val="hlink"/>
              </a:solidFill>
              <a:latin typeface="黑体" panose="02010609060101010101" pitchFamily="2" charset="-122"/>
              <a:ea typeface="黑体" panose="02010609060101010101" pitchFamily="2" charset="-122"/>
            </a:endParaRPr>
          </a:p>
          <a:p>
            <a:pPr marL="0" lvl="0" indent="0" eaLnBrk="1" hangingPunct="1">
              <a:spcBef>
                <a:spcPct val="0"/>
              </a:spcBef>
              <a:buFontTx/>
              <a:buNone/>
            </a:pPr>
            <a:r>
              <a:rPr lang="en-US" altLang="zh-CN" sz="1800" b="1">
                <a:solidFill>
                  <a:schemeClr val="hlink"/>
                </a:solidFill>
                <a:latin typeface="黑体" panose="02010609060101010101" pitchFamily="2" charset="-122"/>
                <a:ea typeface="黑体" panose="02010609060101010101" pitchFamily="2" charset="-122"/>
              </a:rPr>
              <a:t>7</a:t>
            </a:r>
            <a:r>
              <a:rPr lang="zh-CN" altLang="en-US" sz="1800" b="1">
                <a:solidFill>
                  <a:schemeClr val="hlink"/>
                </a:solidFill>
                <a:latin typeface="黑体" panose="02010609060101010101" pitchFamily="2" charset="-122"/>
                <a:ea typeface="黑体" panose="02010609060101010101" pitchFamily="2" charset="-122"/>
              </a:rPr>
              <a:t>．尾联抒发了诗人怎样的思想感情？（</a:t>
            </a:r>
            <a:r>
              <a:rPr lang="en-US" altLang="zh-CN" sz="1800" b="1">
                <a:solidFill>
                  <a:schemeClr val="hlink"/>
                </a:solidFill>
                <a:latin typeface="黑体" panose="02010609060101010101" pitchFamily="2" charset="-122"/>
                <a:ea typeface="黑体" panose="02010609060101010101" pitchFamily="2" charset="-122"/>
              </a:rPr>
              <a:t>2</a:t>
            </a:r>
            <a:r>
              <a:rPr lang="zh-CN" altLang="en-US" sz="1800" b="1">
                <a:solidFill>
                  <a:schemeClr val="hlink"/>
                </a:solidFill>
                <a:latin typeface="黑体" panose="02010609060101010101" pitchFamily="2" charset="-122"/>
                <a:ea typeface="黑体" panose="02010609060101010101" pitchFamily="2" charset="-122"/>
              </a:rPr>
              <a:t>分）</a:t>
            </a:r>
            <a:endParaRPr lang="zh-CN" altLang="en-US" sz="1800" b="1">
              <a:solidFill>
                <a:schemeClr val="hlink"/>
              </a:solidFill>
              <a:latin typeface="黑体" panose="02010609060101010101" pitchFamily="2" charset="-122"/>
              <a:ea typeface="黑体" panose="02010609060101010101" pitchFamily="2" charset="-122"/>
            </a:endParaRPr>
          </a:p>
          <a:p>
            <a:pPr marL="0" lvl="0" indent="0" eaLnBrk="1" hangingPunct="1">
              <a:spcBef>
                <a:spcPct val="0"/>
              </a:spcBef>
              <a:buFontTx/>
              <a:buNone/>
            </a:pPr>
            <a:r>
              <a:rPr lang="en-US" altLang="zh-CN" sz="1800" b="1">
                <a:solidFill>
                  <a:srgbClr val="006600"/>
                </a:solidFill>
                <a:latin typeface="Arial" panose="020b0604020202020204" pitchFamily="34" charset="0"/>
                <a:sym typeface="+mn-ea"/>
              </a:rPr>
              <a:t>【2021</a:t>
            </a:r>
            <a:r>
              <a:rPr lang="zh-CN" altLang="en-US" sz="1800" b="1">
                <a:solidFill>
                  <a:srgbClr val="006600"/>
                </a:solidFill>
                <a:latin typeface="Arial" panose="020b0604020202020204" pitchFamily="34" charset="0"/>
                <a:sym typeface="+mn-ea"/>
              </a:rPr>
              <a:t>年泰州中考题</a:t>
            </a:r>
            <a:r>
              <a:rPr lang="en-US" altLang="zh-CN" sz="1800" b="1">
                <a:solidFill>
                  <a:srgbClr val="006600"/>
                </a:solidFill>
                <a:latin typeface="Arial" panose="020b0604020202020204" pitchFamily="34" charset="0"/>
                <a:sym typeface="+mn-ea"/>
              </a:rPr>
              <a:t>】</a:t>
            </a:r>
            <a:endParaRPr lang="zh-CN" altLang="en-US" sz="1800" b="1">
              <a:solidFill>
                <a:srgbClr val="006600"/>
              </a:solidFill>
              <a:latin typeface="Arial" panose="020b0604020202020204" pitchFamily="34" charset="0"/>
            </a:endParaRPr>
          </a:p>
          <a:p>
            <a:pPr marL="0" lvl="0" indent="0" eaLnBrk="1" hangingPunct="1">
              <a:spcBef>
                <a:spcPct val="0"/>
              </a:spcBef>
              <a:buFontTx/>
              <a:buNone/>
            </a:pPr>
            <a:r>
              <a:rPr lang="en-US" altLang="zh-CN" sz="1800" b="1">
                <a:solidFill>
                  <a:srgbClr val="C00000"/>
                </a:solidFill>
                <a:latin typeface="楷体" panose="02010609060101010101" pitchFamily="49" charset="-122"/>
                <a:ea typeface="楷体" panose="02010609060101010101" pitchFamily="49" charset="-122"/>
                <a:cs typeface="楷体" panose="02010609060101010101" pitchFamily="49" charset="-122"/>
              </a:rPr>
              <a:t>                           出塞曲  </a:t>
            </a:r>
            <a:r>
              <a:rPr lang="zh-CN" altLang="en-US" sz="1800" b="1">
                <a:solidFill>
                  <a:srgbClr val="C00000"/>
                </a:solidFill>
                <a:latin typeface="楷体" panose="02010609060101010101" pitchFamily="49" charset="-122"/>
                <a:ea typeface="楷体" panose="02010609060101010101" pitchFamily="49" charset="-122"/>
                <a:cs typeface="楷体" panose="02010609060101010101" pitchFamily="49" charset="-122"/>
              </a:rPr>
              <a:t>张琰</a:t>
            </a:r>
            <a:endParaRPr lang="en-US" altLang="zh-CN" sz="18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marL="0" lvl="0" indent="0" eaLnBrk="1" hangingPunct="1">
              <a:spcBef>
                <a:spcPct val="0"/>
              </a:spcBef>
              <a:buFontTx/>
              <a:buNone/>
            </a:pPr>
            <a:r>
              <a:rPr lang="en-US" altLang="zh-CN" sz="1800" b="1">
                <a:solidFill>
                  <a:srgbClr val="C00000"/>
                </a:solidFill>
                <a:latin typeface="楷体" panose="02010609060101010101" pitchFamily="49" charset="-122"/>
                <a:ea typeface="楷体" panose="02010609060101010101" pitchFamily="49" charset="-122"/>
                <a:cs typeface="楷体" panose="02010609060101010101" pitchFamily="49" charset="-122"/>
              </a:rPr>
              <a:t>                  腰间插雄剑，中夜②龙虎吼。</a:t>
            </a:r>
            <a:endParaRPr lang="en-US" altLang="zh-CN" sz="18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marL="0" lvl="0" indent="0" eaLnBrk="1" hangingPunct="1">
              <a:spcBef>
                <a:spcPct val="0"/>
              </a:spcBef>
              <a:buFontTx/>
              <a:buNone/>
            </a:pPr>
            <a:r>
              <a:rPr lang="en-US" altLang="zh-CN" sz="1800" b="1">
                <a:solidFill>
                  <a:srgbClr val="C00000"/>
                </a:solidFill>
                <a:latin typeface="楷体" panose="02010609060101010101" pitchFamily="49" charset="-122"/>
                <a:ea typeface="楷体" panose="02010609060101010101" pitchFamily="49" charset="-122"/>
                <a:cs typeface="楷体" panose="02010609060101010101" pitchFamily="49" charset="-122"/>
              </a:rPr>
              <a:t>                  平明登前途，万里□□□。</a:t>
            </a:r>
            <a:endParaRPr lang="en-US" altLang="zh-CN" sz="18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marL="0" lvl="0" indent="0" eaLnBrk="1" hangingPunct="1">
              <a:spcBef>
                <a:spcPct val="0"/>
              </a:spcBef>
              <a:buFontTx/>
              <a:buNone/>
            </a:pPr>
            <a:r>
              <a:rPr lang="en-US" altLang="zh-CN" sz="1800" b="1">
                <a:solidFill>
                  <a:srgbClr val="C00000"/>
                </a:solidFill>
                <a:latin typeface="楷体" panose="02010609060101010101" pitchFamily="49" charset="-122"/>
                <a:ea typeface="楷体" panose="02010609060101010101" pitchFamily="49" charset="-122"/>
                <a:cs typeface="楷体" panose="02010609060101010101" pitchFamily="49" charset="-122"/>
              </a:rPr>
              <a:t>                  男儿当野死，岂为印如斗③。</a:t>
            </a:r>
            <a:endParaRPr lang="en-US" altLang="zh-CN" sz="18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marL="0" lvl="0" indent="0" eaLnBrk="1" hangingPunct="1">
              <a:spcBef>
                <a:spcPct val="0"/>
              </a:spcBef>
              <a:buFontTx/>
              <a:buNone/>
            </a:pPr>
            <a:r>
              <a:rPr lang="en-US" altLang="zh-CN" sz="1800" b="1">
                <a:solidFill>
                  <a:srgbClr val="C00000"/>
                </a:solidFill>
                <a:latin typeface="楷体" panose="02010609060101010101" pitchFamily="49" charset="-122"/>
                <a:ea typeface="楷体" panose="02010609060101010101" pitchFamily="49" charset="-122"/>
                <a:cs typeface="楷体" panose="02010609060101010101" pitchFamily="49" charset="-122"/>
              </a:rPr>
              <a:t>                  忠诚表壮节， 灿烂千古后。</a:t>
            </a:r>
            <a:endParaRPr lang="en-US" altLang="zh-CN" sz="18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marL="0" lvl="0" indent="0" eaLnBrk="1" hangingPunct="1">
              <a:spcBef>
                <a:spcPct val="0"/>
              </a:spcBef>
              <a:buFontTx/>
              <a:buNone/>
            </a:pPr>
            <a:r>
              <a:rPr lang="en-US" altLang="zh-CN" sz="1800" b="1">
                <a:solidFill>
                  <a:schemeClr val="tx1"/>
                </a:solidFill>
                <a:latin typeface="楷体" panose="02010609060101010101" pitchFamily="49" charset="-122"/>
                <a:ea typeface="楷体" panose="02010609060101010101" pitchFamily="49" charset="-122"/>
                <a:cs typeface="楷体" panose="02010609060101010101" pitchFamily="49" charset="-122"/>
              </a:rPr>
              <a:t>【注】①张琰，南宋广陵人。②中夜：半夜。③印如斗：斗大的印章，喻高官厚禄。</a:t>
            </a:r>
            <a:endParaRPr lang="en-US" altLang="zh-CN" sz="1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lvl="0" indent="0" eaLnBrk="1" hangingPunct="1">
              <a:spcBef>
                <a:spcPct val="0"/>
              </a:spcBef>
              <a:buFontTx/>
              <a:buNone/>
            </a:pPr>
            <a:r>
              <a:rPr lang="en-US" altLang="zh-CN" sz="1800" b="1">
                <a:solidFill>
                  <a:srgbClr val="3333FF"/>
                </a:solidFill>
                <a:latin typeface="Arial" panose="020b0604020202020204" pitchFamily="34" charset="0"/>
              </a:rPr>
              <a:t>6. (1)请将“首”“不”“回”三个字按恰当顺序填入颔联空格中。</a:t>
            </a:r>
            <a:endParaRPr lang="en-US" altLang="zh-CN" sz="1800" b="1">
              <a:solidFill>
                <a:srgbClr val="3333FF"/>
              </a:solidFill>
              <a:latin typeface="Arial" panose="020b0604020202020204" pitchFamily="34" charset="0"/>
            </a:endParaRPr>
          </a:p>
          <a:p>
            <a:pPr marL="0" lvl="0" indent="0" eaLnBrk="1" hangingPunct="1">
              <a:spcBef>
                <a:spcPct val="0"/>
              </a:spcBef>
              <a:buFontTx/>
              <a:buNone/>
            </a:pPr>
            <a:r>
              <a:rPr lang="en-US" altLang="zh-CN" sz="1800" b="1">
                <a:solidFill>
                  <a:srgbClr val="3333FF"/>
                </a:solidFill>
                <a:latin typeface="Arial" panose="020b0604020202020204" pitchFamily="34" charset="0"/>
              </a:rPr>
              <a:t>   (2)全诗表现了诗人怎样的生命价值观？</a:t>
            </a:r>
            <a:endParaRPr lang="en-US" altLang="zh-CN" sz="1800" b="1">
              <a:solidFill>
                <a:srgbClr val="3333FF"/>
              </a:solidFill>
              <a:latin typeface="Arial" panose="020b0604020202020204" pitchFamily="34" charset="0"/>
            </a:endParaRPr>
          </a:p>
          <a:p>
            <a:pPr marL="0" lvl="0" indent="0" eaLnBrk="1" hangingPunct="1">
              <a:spcBef>
                <a:spcPct val="0"/>
              </a:spcBef>
              <a:buFontTx/>
              <a:buNone/>
            </a:pPr>
            <a:endParaRPr lang="en-US" altLang="zh-CN" sz="1800" b="1">
              <a:solidFill>
                <a:srgbClr val="3333FF"/>
              </a:solidFill>
              <a:latin typeface="Arial" panose="020b0604020202020204" pitchFamily="34" charset="0"/>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819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19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19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19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19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196">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196">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196">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196">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196">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196">
                                            <p:txEl>
                                              <p:pRg st="11" end="1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196">
                                            <p:txEl>
                                              <p:pRg st="12" end="1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196">
                                            <p:txEl>
                                              <p:pRg st="13" end="13"/>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196">
                                            <p:txEl>
                                              <p:pRg st="14" end="14"/>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196">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42" name="Picture 2" descr="http://www.xxjxsj.cn/article/UploadPic/2010-6/20106818133061686.jpg"/>
          <p:cNvPicPr>
            <a:picLocks noChangeAspect="1"/>
          </p:cNvPicPr>
          <p:nvPr/>
        </p:nvPicPr>
        <p:blipFill>
          <a:blip r:embed="rId3"/>
          <a:stretch>
            <a:fillRect/>
          </a:stretch>
        </p:blipFill>
        <p:spPr>
          <a:xfrm>
            <a:off x="0" y="0"/>
            <a:ext cx="9644063" cy="7232650"/>
          </a:xfrm>
          <a:prstGeom prst="rect">
            <a:avLst/>
          </a:prstGeom>
          <a:noFill/>
          <a:ln w="9525">
            <a:noFill/>
          </a:ln>
        </p:spPr>
      </p:pic>
      <p:sp>
        <p:nvSpPr>
          <p:cNvPr id="10243" name="标题 1"/>
          <p:cNvSpPr>
            <a:spLocks noGrp="1"/>
          </p:cNvSpPr>
          <p:nvPr>
            <p:ph type="title" idx="4294967295"/>
          </p:nvPr>
        </p:nvSpPr>
        <p:spPr>
          <a:xfrm>
            <a:off x="611188" y="-242887"/>
            <a:ext cx="8229600" cy="1143000"/>
          </a:xfrm>
        </p:spPr>
        <p:txBody>
          <a:bodyPr vert="horz" wrap="square" lIns="91440" tIns="45720" rIns="91440" bIns="45720" anchor="ctr" anchorCtr="0"/>
          <a:lstStyle/>
          <a:p>
            <a:pPr algn="l" eaLnBrk="1" hangingPunct="1"/>
            <a:r>
              <a:rPr lang="zh-CN" altLang="en-US" sz="3600" b="1">
                <a:solidFill>
                  <a:srgbClr val="FF0000"/>
                </a:solidFill>
                <a:latin typeface="黑体" panose="02010609060101010101" pitchFamily="2" charset="-122"/>
                <a:ea typeface="黑体" panose="02010609060101010101" pitchFamily="2" charset="-122"/>
              </a:rPr>
              <a:t>考点设置</a:t>
            </a:r>
            <a:endParaRPr lang="zh-CN" altLang="en-US" sz="3600" b="1">
              <a:solidFill>
                <a:srgbClr val="FF0000"/>
              </a:solidFill>
              <a:latin typeface="黑体" panose="02010609060101010101" pitchFamily="2" charset="-122"/>
              <a:ea typeface="黑体" panose="02010609060101010101" pitchFamily="2" charset="-122"/>
            </a:endParaRPr>
          </a:p>
        </p:txBody>
      </p:sp>
      <p:sp>
        <p:nvSpPr>
          <p:cNvPr id="10244" name="Text Box 4"/>
          <p:cNvSpPr txBox="1"/>
          <p:nvPr/>
        </p:nvSpPr>
        <p:spPr>
          <a:xfrm>
            <a:off x="630555" y="1341120"/>
            <a:ext cx="8406130" cy="507746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1800" b="1">
                <a:solidFill>
                  <a:srgbClr val="006600"/>
                </a:solidFill>
                <a:latin typeface="Arial" panose="020b0604020202020204" pitchFamily="34" charset="0"/>
              </a:rPr>
              <a:t>【2021</a:t>
            </a:r>
            <a:r>
              <a:rPr lang="zh-CN" altLang="en-US" sz="1800" b="1">
                <a:solidFill>
                  <a:srgbClr val="006600"/>
                </a:solidFill>
                <a:latin typeface="Arial" panose="020b0604020202020204" pitchFamily="34" charset="0"/>
              </a:rPr>
              <a:t>年徐州中考题</a:t>
            </a:r>
            <a:r>
              <a:rPr lang="en-US" altLang="zh-CN" sz="1800" b="1">
                <a:solidFill>
                  <a:srgbClr val="006600"/>
                </a:solidFill>
                <a:latin typeface="Arial" panose="020b0604020202020204" pitchFamily="34" charset="0"/>
              </a:rPr>
              <a:t>】</a:t>
            </a:r>
            <a:endParaRPr lang="zh-CN" altLang="en-US" sz="1800" b="1">
              <a:solidFill>
                <a:srgbClr val="006600"/>
              </a:solidFill>
              <a:latin typeface="黑体" panose="02010609060101010101" pitchFamily="2" charset="-122"/>
              <a:ea typeface="黑体" panose="02010609060101010101" pitchFamily="2" charset="-122"/>
            </a:endParaRPr>
          </a:p>
          <a:p>
            <a:pPr marL="0" lvl="0" indent="0" eaLnBrk="1" hangingPunct="1">
              <a:spcBef>
                <a:spcPct val="0"/>
              </a:spcBef>
              <a:buFontTx/>
              <a:buNone/>
            </a:pPr>
            <a:r>
              <a:rPr lang="en-US" altLang="zh-CN" sz="1800" b="1">
                <a:solidFill>
                  <a:srgbClr val="3333FF"/>
                </a:solidFill>
                <a:latin typeface="Arial" panose="020b0604020202020204" pitchFamily="34" charset="0"/>
                <a:sym typeface="+mn-ea"/>
              </a:rPr>
              <a:t>9. 简要赏析“暮云收尽溢清寒，银汉无声转玉盘”这两句诗。(3分)</a:t>
            </a:r>
            <a:endParaRPr lang="en-US" altLang="zh-CN" sz="1800" b="1">
              <a:solidFill>
                <a:srgbClr val="3333FF"/>
              </a:solidFill>
              <a:latin typeface="Arial" panose="020b0604020202020204" pitchFamily="34" charset="0"/>
            </a:endParaRPr>
          </a:p>
          <a:p>
            <a:pPr marL="0" lvl="0" indent="0" eaLnBrk="1" hangingPunct="1">
              <a:spcBef>
                <a:spcPct val="0"/>
              </a:spcBef>
              <a:buFontTx/>
              <a:buNone/>
            </a:pPr>
            <a:r>
              <a:rPr lang="en-US" altLang="zh-CN" sz="1800" b="1">
                <a:solidFill>
                  <a:srgbClr val="3333FF"/>
                </a:solidFill>
                <a:latin typeface="Arial" panose="020b0604020202020204" pitchFamily="34" charset="0"/>
                <a:sym typeface="+mn-ea"/>
              </a:rPr>
              <a:t>10. 诗的后两句表达了诗人怎样的感情？(2分)</a:t>
            </a:r>
            <a:endParaRPr lang="en-US" altLang="zh-CN" sz="1800" b="1">
              <a:solidFill>
                <a:srgbClr val="3333FF"/>
              </a:solidFill>
              <a:latin typeface="Arial" panose="020b0604020202020204" pitchFamily="34" charset="0"/>
            </a:endParaRPr>
          </a:p>
          <a:p>
            <a:pPr marL="0" lvl="0" indent="0" eaLnBrk="1" hangingPunct="1">
              <a:spcBef>
                <a:spcPct val="0"/>
              </a:spcBef>
              <a:buFontTx/>
              <a:buNone/>
            </a:pPr>
            <a:endParaRPr lang="en-US" altLang="zh-CN" sz="1800" b="1">
              <a:solidFill>
                <a:srgbClr val="006600"/>
              </a:solidFill>
              <a:latin typeface="黑体" panose="02010609060101010101" pitchFamily="2" charset="-122"/>
              <a:ea typeface="黑体" panose="02010609060101010101" pitchFamily="2" charset="-122"/>
            </a:endParaRPr>
          </a:p>
          <a:p>
            <a:pPr marL="0" lvl="0" indent="0" eaLnBrk="1" hangingPunct="1">
              <a:spcBef>
                <a:spcPct val="0"/>
              </a:spcBef>
              <a:buFontTx/>
              <a:buNone/>
            </a:pPr>
            <a:r>
              <a:rPr lang="en-US" altLang="zh-CN" sz="1800" b="1">
                <a:solidFill>
                  <a:srgbClr val="006600"/>
                </a:solidFill>
                <a:latin typeface="黑体" panose="02010609060101010101" pitchFamily="2" charset="-122"/>
                <a:ea typeface="黑体" panose="02010609060101010101" pitchFamily="2" charset="-122"/>
              </a:rPr>
              <a:t>【2012</a:t>
            </a:r>
            <a:r>
              <a:rPr lang="zh-CN" altLang="en-US" sz="1800" b="1">
                <a:solidFill>
                  <a:srgbClr val="006600"/>
                </a:solidFill>
                <a:latin typeface="黑体" panose="02010609060101010101" pitchFamily="2" charset="-122"/>
                <a:ea typeface="黑体" panose="02010609060101010101" pitchFamily="2" charset="-122"/>
              </a:rPr>
              <a:t>年南通中考题</a:t>
            </a:r>
            <a:r>
              <a:rPr lang="en-US" altLang="zh-CN" sz="1800" b="1">
                <a:solidFill>
                  <a:srgbClr val="006600"/>
                </a:solidFill>
                <a:latin typeface="黑体" panose="02010609060101010101" pitchFamily="2" charset="-122"/>
                <a:ea typeface="黑体" panose="02010609060101010101" pitchFamily="2" charset="-122"/>
              </a:rPr>
              <a:t>】</a:t>
            </a:r>
            <a:endParaRPr lang="en-US" altLang="zh-CN" sz="1800" b="1">
              <a:solidFill>
                <a:srgbClr val="006600"/>
              </a:solidFill>
              <a:latin typeface="黑体" panose="02010609060101010101" pitchFamily="2" charset="-122"/>
              <a:ea typeface="黑体" panose="02010609060101010101" pitchFamily="2" charset="-122"/>
            </a:endParaRPr>
          </a:p>
          <a:p>
            <a:pPr marL="0" lvl="0" indent="0" eaLnBrk="1" hangingPunct="1">
              <a:spcBef>
                <a:spcPct val="0"/>
              </a:spcBef>
              <a:buFontTx/>
              <a:buNone/>
            </a:pPr>
            <a:r>
              <a:rPr lang="en-US" altLang="zh-CN" sz="1800" b="1">
                <a:solidFill>
                  <a:srgbClr val="3333FF"/>
                </a:solidFill>
                <a:latin typeface="楷体" panose="02010609060101010101" pitchFamily="49" charset="-122"/>
                <a:ea typeface="楷体" panose="02010609060101010101" pitchFamily="49" charset="-122"/>
              </a:rPr>
              <a:t>6</a:t>
            </a:r>
            <a:r>
              <a:rPr lang="zh-CN" altLang="en-US" sz="1800" b="1">
                <a:solidFill>
                  <a:srgbClr val="3333FF"/>
                </a:solidFill>
                <a:latin typeface="楷体" panose="02010609060101010101" pitchFamily="49" charset="-122"/>
                <a:ea typeface="楷体" panose="02010609060101010101" pitchFamily="49" charset="-122"/>
              </a:rPr>
              <a:t>．画线句展示了一幅 </a:t>
            </a:r>
            <a:r>
              <a:rPr lang="zh-CN" altLang="en-US" sz="1800" b="1" u="sng">
                <a:solidFill>
                  <a:srgbClr val="3333FF"/>
                </a:solidFill>
                <a:latin typeface="楷体" panose="02010609060101010101" pitchFamily="49" charset="-122"/>
                <a:ea typeface="楷体" panose="02010609060101010101" pitchFamily="49" charset="-122"/>
              </a:rPr>
              <a:t>              </a:t>
            </a:r>
            <a:r>
              <a:rPr lang="zh-CN" altLang="en-US" sz="1800" b="1">
                <a:solidFill>
                  <a:srgbClr val="3333FF"/>
                </a:solidFill>
                <a:latin typeface="楷体" panose="02010609060101010101" pitchFamily="49" charset="-122"/>
                <a:ea typeface="楷体" panose="02010609060101010101" pitchFamily="49" charset="-122"/>
              </a:rPr>
              <a:t>、</a:t>
            </a:r>
            <a:r>
              <a:rPr lang="zh-CN" altLang="en-US" sz="1800" b="1" u="sng">
                <a:solidFill>
                  <a:srgbClr val="3333FF"/>
                </a:solidFill>
                <a:latin typeface="楷体" panose="02010609060101010101" pitchFamily="49" charset="-122"/>
                <a:ea typeface="楷体" panose="02010609060101010101" pitchFamily="49" charset="-122"/>
              </a:rPr>
              <a:t>             </a:t>
            </a:r>
            <a:r>
              <a:rPr lang="zh-CN" altLang="en-US" sz="1800" b="1">
                <a:solidFill>
                  <a:srgbClr val="3333FF"/>
                </a:solidFill>
                <a:latin typeface="楷体" panose="02010609060101010101" pitchFamily="49" charset="-122"/>
                <a:ea typeface="楷体" panose="02010609060101010101" pitchFamily="49" charset="-122"/>
              </a:rPr>
              <a:t>的</a:t>
            </a:r>
            <a:r>
              <a:rPr lang="zh-CN" altLang="en-US" sz="1800" b="1">
                <a:solidFill>
                  <a:srgbClr val="FF0000"/>
                </a:solidFill>
                <a:latin typeface="楷体" panose="02010609060101010101" pitchFamily="49" charset="-122"/>
                <a:ea typeface="楷体" panose="02010609060101010101" pitchFamily="49" charset="-122"/>
              </a:rPr>
              <a:t>美丽画面</a:t>
            </a:r>
            <a:r>
              <a:rPr lang="zh-CN" altLang="en-US" sz="1800" b="1">
                <a:solidFill>
                  <a:srgbClr val="3333FF"/>
                </a:solidFill>
                <a:latin typeface="楷体" panose="02010609060101010101" pitchFamily="49" charset="-122"/>
                <a:ea typeface="楷体" panose="02010609060101010101" pitchFamily="49" charset="-122"/>
              </a:rPr>
              <a:t>。（</a:t>
            </a:r>
            <a:r>
              <a:rPr lang="en-US" altLang="zh-CN" sz="1800" b="1">
                <a:solidFill>
                  <a:srgbClr val="3333FF"/>
                </a:solidFill>
                <a:latin typeface="楷体" panose="02010609060101010101" pitchFamily="49" charset="-122"/>
                <a:ea typeface="楷体" panose="02010609060101010101" pitchFamily="49" charset="-122"/>
              </a:rPr>
              <a:t>2</a:t>
            </a:r>
            <a:r>
              <a:rPr lang="zh-CN" altLang="en-US" sz="1800" b="1">
                <a:solidFill>
                  <a:srgbClr val="3333FF"/>
                </a:solidFill>
                <a:latin typeface="楷体" panose="02010609060101010101" pitchFamily="49" charset="-122"/>
                <a:ea typeface="楷体" panose="02010609060101010101" pitchFamily="49" charset="-122"/>
              </a:rPr>
              <a:t>分）</a:t>
            </a:r>
            <a:endParaRPr lang="zh-CN" altLang="en-US" sz="1800" b="1">
              <a:solidFill>
                <a:srgbClr val="3333FF"/>
              </a:solidFill>
              <a:latin typeface="楷体" panose="02010609060101010101" pitchFamily="49" charset="-122"/>
              <a:ea typeface="楷体" panose="02010609060101010101" pitchFamily="49" charset="-122"/>
            </a:endParaRPr>
          </a:p>
          <a:p>
            <a:pPr marL="0" lvl="0" indent="0" eaLnBrk="1" hangingPunct="1">
              <a:spcBef>
                <a:spcPct val="0"/>
              </a:spcBef>
              <a:buFontTx/>
              <a:buNone/>
            </a:pPr>
            <a:r>
              <a:rPr lang="en-US" altLang="zh-CN" sz="1800" b="1">
                <a:solidFill>
                  <a:srgbClr val="3333FF"/>
                </a:solidFill>
                <a:latin typeface="楷体" panose="02010609060101010101" pitchFamily="49" charset="-122"/>
                <a:ea typeface="楷体" panose="02010609060101010101" pitchFamily="49" charset="-122"/>
              </a:rPr>
              <a:t>7</a:t>
            </a:r>
            <a:r>
              <a:rPr lang="zh-CN" altLang="en-US" sz="1800" b="1">
                <a:solidFill>
                  <a:srgbClr val="3333FF"/>
                </a:solidFill>
                <a:latin typeface="楷体" panose="02010609060101010101" pitchFamily="49" charset="-122"/>
                <a:ea typeface="楷体" panose="02010609060101010101" pitchFamily="49" charset="-122"/>
              </a:rPr>
              <a:t>．马致远</a:t>
            </a:r>
            <a:r>
              <a:rPr lang="en-US" altLang="zh-CN" sz="1800" b="1">
                <a:solidFill>
                  <a:srgbClr val="3333FF"/>
                </a:solidFill>
                <a:latin typeface="楷体" panose="02010609060101010101" pitchFamily="49" charset="-122"/>
                <a:ea typeface="楷体" panose="02010609060101010101" pitchFamily="49" charset="-122"/>
              </a:rPr>
              <a:t>《</a:t>
            </a:r>
            <a:r>
              <a:rPr lang="zh-CN" altLang="en-US" sz="1800" b="1">
                <a:solidFill>
                  <a:srgbClr val="3333FF"/>
                </a:solidFill>
                <a:latin typeface="楷体" panose="02010609060101010101" pitchFamily="49" charset="-122"/>
                <a:ea typeface="楷体" panose="02010609060101010101" pitchFamily="49" charset="-122"/>
              </a:rPr>
              <a:t>天净沙</a:t>
            </a:r>
            <a:r>
              <a:rPr lang="en-US" altLang="zh-CN" sz="1800" b="1">
                <a:solidFill>
                  <a:srgbClr val="3333FF"/>
                </a:solidFill>
                <a:latin typeface="楷体" panose="02010609060101010101" pitchFamily="49" charset="-122"/>
                <a:ea typeface="楷体" panose="02010609060101010101" pitchFamily="49" charset="-122"/>
              </a:rPr>
              <a:t>·</a:t>
            </a:r>
            <a:r>
              <a:rPr lang="zh-CN" altLang="en-US" sz="1800" b="1">
                <a:solidFill>
                  <a:srgbClr val="3333FF"/>
                </a:solidFill>
                <a:latin typeface="楷体" panose="02010609060101010101" pitchFamily="49" charset="-122"/>
                <a:ea typeface="楷体" panose="02010609060101010101" pitchFamily="49" charset="-122"/>
              </a:rPr>
              <a:t>秋思</a:t>
            </a:r>
            <a:r>
              <a:rPr lang="en-US" altLang="zh-CN" sz="1800" b="1">
                <a:solidFill>
                  <a:srgbClr val="3333FF"/>
                </a:solidFill>
                <a:latin typeface="楷体" panose="02010609060101010101" pitchFamily="49" charset="-122"/>
                <a:ea typeface="楷体" panose="02010609060101010101" pitchFamily="49" charset="-122"/>
              </a:rPr>
              <a:t>》</a:t>
            </a:r>
            <a:r>
              <a:rPr lang="zh-CN" altLang="en-US" sz="1800" b="1">
                <a:solidFill>
                  <a:srgbClr val="3333FF"/>
                </a:solidFill>
                <a:latin typeface="楷体" panose="02010609060101010101" pitchFamily="49" charset="-122"/>
                <a:ea typeface="楷体" panose="02010609060101010101" pitchFamily="49" charset="-122"/>
              </a:rPr>
              <a:t>中，有“小桥流水人家”之句，它和这里的“小桥流水飞红”所表达的</a:t>
            </a:r>
            <a:r>
              <a:rPr lang="zh-CN" altLang="en-US" sz="1800" b="1">
                <a:solidFill>
                  <a:srgbClr val="FF0000"/>
                </a:solidFill>
                <a:latin typeface="楷体" panose="02010609060101010101" pitchFamily="49" charset="-122"/>
                <a:ea typeface="楷体" panose="02010609060101010101" pitchFamily="49" charset="-122"/>
              </a:rPr>
              <a:t>情感</a:t>
            </a:r>
            <a:r>
              <a:rPr lang="zh-CN" altLang="en-US" sz="1800" b="1">
                <a:solidFill>
                  <a:srgbClr val="3333FF"/>
                </a:solidFill>
                <a:latin typeface="楷体" panose="02010609060101010101" pitchFamily="49" charset="-122"/>
                <a:ea typeface="楷体" panose="02010609060101010101" pitchFamily="49" charset="-122"/>
              </a:rPr>
              <a:t>有什么不同？（</a:t>
            </a:r>
            <a:r>
              <a:rPr lang="en-US" altLang="zh-CN" sz="1800" b="1">
                <a:solidFill>
                  <a:srgbClr val="3333FF"/>
                </a:solidFill>
                <a:latin typeface="楷体" panose="02010609060101010101" pitchFamily="49" charset="-122"/>
                <a:ea typeface="楷体" panose="02010609060101010101" pitchFamily="49" charset="-122"/>
              </a:rPr>
              <a:t>4</a:t>
            </a:r>
            <a:r>
              <a:rPr lang="zh-CN" altLang="en-US" sz="1800" b="1">
                <a:solidFill>
                  <a:srgbClr val="3333FF"/>
                </a:solidFill>
                <a:latin typeface="楷体" panose="02010609060101010101" pitchFamily="49" charset="-122"/>
                <a:ea typeface="楷体" panose="02010609060101010101" pitchFamily="49" charset="-122"/>
              </a:rPr>
              <a:t>分）</a:t>
            </a:r>
            <a:endParaRPr lang="zh-CN" altLang="en-US" sz="1800" b="1">
              <a:solidFill>
                <a:srgbClr val="3333FF"/>
              </a:solidFill>
              <a:latin typeface="楷体" panose="02010609060101010101" pitchFamily="49" charset="-122"/>
              <a:ea typeface="楷体" panose="02010609060101010101" pitchFamily="49" charset="-122"/>
            </a:endParaRPr>
          </a:p>
          <a:p>
            <a:pPr marL="0" lvl="0" indent="0" eaLnBrk="1" hangingPunct="1">
              <a:spcBef>
                <a:spcPct val="0"/>
              </a:spcBef>
              <a:buFontTx/>
              <a:buNone/>
            </a:pPr>
            <a:endParaRPr lang="en-US" altLang="zh-CN" sz="1800" b="1">
              <a:solidFill>
                <a:srgbClr val="006600"/>
              </a:solidFill>
              <a:latin typeface="黑体" panose="02010609060101010101" pitchFamily="2" charset="-122"/>
              <a:ea typeface="黑体" panose="02010609060101010101" pitchFamily="2" charset="-122"/>
            </a:endParaRPr>
          </a:p>
          <a:p>
            <a:pPr marL="0" lvl="0" indent="0" eaLnBrk="1" hangingPunct="1">
              <a:spcBef>
                <a:spcPct val="0"/>
              </a:spcBef>
              <a:buFontTx/>
              <a:buNone/>
            </a:pPr>
            <a:r>
              <a:rPr lang="en-US" altLang="zh-CN" sz="1800" b="1">
                <a:solidFill>
                  <a:srgbClr val="006600"/>
                </a:solidFill>
                <a:latin typeface="黑体" panose="02010609060101010101" pitchFamily="2" charset="-122"/>
                <a:ea typeface="黑体" panose="02010609060101010101" pitchFamily="2" charset="-122"/>
              </a:rPr>
              <a:t>【2013</a:t>
            </a:r>
            <a:r>
              <a:rPr lang="zh-CN" altLang="en-US" sz="1800" b="1">
                <a:solidFill>
                  <a:srgbClr val="006600"/>
                </a:solidFill>
                <a:latin typeface="黑体" panose="02010609060101010101" pitchFamily="2" charset="-122"/>
                <a:ea typeface="黑体" panose="02010609060101010101" pitchFamily="2" charset="-122"/>
              </a:rPr>
              <a:t>年南通中考题</a:t>
            </a:r>
            <a:r>
              <a:rPr lang="en-US" altLang="zh-CN" sz="1800" b="1">
                <a:solidFill>
                  <a:srgbClr val="006600"/>
                </a:solidFill>
                <a:latin typeface="黑体" panose="02010609060101010101" pitchFamily="2" charset="-122"/>
                <a:ea typeface="黑体" panose="02010609060101010101" pitchFamily="2" charset="-122"/>
              </a:rPr>
              <a:t>】</a:t>
            </a:r>
            <a:r>
              <a:rPr lang="en-US" altLang="zh-CN" sz="1800">
                <a:solidFill>
                  <a:srgbClr val="006600"/>
                </a:solidFill>
                <a:latin typeface="黑体" panose="02010609060101010101" pitchFamily="2" charset="-122"/>
                <a:ea typeface="黑体" panose="02010609060101010101" pitchFamily="2" charset="-122"/>
              </a:rPr>
              <a:t> </a:t>
            </a:r>
            <a:endParaRPr lang="en-US" altLang="zh-CN" sz="1800">
              <a:solidFill>
                <a:srgbClr val="006600"/>
              </a:solidFill>
              <a:latin typeface="黑体" panose="02010609060101010101" pitchFamily="2" charset="-122"/>
              <a:ea typeface="黑体" panose="02010609060101010101" pitchFamily="2" charset="-122"/>
            </a:endParaRPr>
          </a:p>
          <a:p>
            <a:pPr marL="0" lvl="0" indent="0" eaLnBrk="1" hangingPunct="1">
              <a:spcBef>
                <a:spcPct val="0"/>
              </a:spcBef>
              <a:buFontTx/>
              <a:buNone/>
            </a:pPr>
            <a:r>
              <a:rPr lang="en-US" altLang="zh-CN" sz="1800" b="1">
                <a:solidFill>
                  <a:srgbClr val="3333FF"/>
                </a:solidFill>
                <a:latin typeface="楷体" panose="02010609060101010101" pitchFamily="49" charset="-122"/>
                <a:ea typeface="楷体" panose="02010609060101010101" pitchFamily="49" charset="-122"/>
              </a:rPr>
              <a:t>6</a:t>
            </a:r>
            <a:r>
              <a:rPr lang="zh-CN" altLang="en-US" sz="1800" b="1">
                <a:solidFill>
                  <a:srgbClr val="3333FF"/>
                </a:solidFill>
                <a:latin typeface="楷体" panose="02010609060101010101" pitchFamily="49" charset="-122"/>
                <a:ea typeface="楷体" panose="02010609060101010101" pitchFamily="49" charset="-122"/>
              </a:rPr>
              <a:t>．首联描绘了</a:t>
            </a:r>
            <a:r>
              <a:rPr lang="zh-CN" altLang="en-US" sz="1800" b="1">
                <a:solidFill>
                  <a:srgbClr val="FF0000"/>
                </a:solidFill>
                <a:latin typeface="楷体" panose="02010609060101010101" pitchFamily="49" charset="-122"/>
                <a:ea typeface="楷体" panose="02010609060101010101" pitchFamily="49" charset="-122"/>
              </a:rPr>
              <a:t>景物</a:t>
            </a:r>
            <a:r>
              <a:rPr lang="zh-CN" altLang="en-US" sz="1800" b="1">
                <a:solidFill>
                  <a:srgbClr val="3333FF"/>
                </a:solidFill>
                <a:latin typeface="楷体" panose="02010609060101010101" pitchFamily="49" charset="-122"/>
                <a:ea typeface="楷体" panose="02010609060101010101" pitchFamily="49" charset="-122"/>
              </a:rPr>
              <a:t>气势磅礴的</a:t>
            </a:r>
            <a:r>
              <a:rPr lang="zh-CN" altLang="en-US" sz="1800" b="1">
                <a:solidFill>
                  <a:srgbClr val="FF0000"/>
                </a:solidFill>
                <a:latin typeface="楷体" panose="02010609060101010101" pitchFamily="49" charset="-122"/>
                <a:ea typeface="楷体" panose="02010609060101010101" pitchFamily="49" charset="-122"/>
              </a:rPr>
              <a:t>特点</a:t>
            </a:r>
            <a:r>
              <a:rPr lang="zh-CN" altLang="en-US" sz="1800" b="1">
                <a:solidFill>
                  <a:srgbClr val="3333FF"/>
                </a:solidFill>
                <a:latin typeface="楷体" panose="02010609060101010101" pitchFamily="49" charset="-122"/>
                <a:ea typeface="楷体" panose="02010609060101010101" pitchFamily="49" charset="-122"/>
              </a:rPr>
              <a:t>，请结合诗句作简要</a:t>
            </a:r>
            <a:r>
              <a:rPr lang="zh-CN" altLang="en-US" sz="1800" b="1">
                <a:solidFill>
                  <a:srgbClr val="FF0000"/>
                </a:solidFill>
                <a:latin typeface="楷体" panose="02010609060101010101" pitchFamily="49" charset="-122"/>
                <a:ea typeface="楷体" panose="02010609060101010101" pitchFamily="49" charset="-122"/>
              </a:rPr>
              <a:t>分析</a:t>
            </a:r>
            <a:r>
              <a:rPr lang="zh-CN" altLang="en-US" sz="1800" b="1">
                <a:solidFill>
                  <a:srgbClr val="3333FF"/>
                </a:solidFill>
                <a:latin typeface="楷体" panose="02010609060101010101" pitchFamily="49" charset="-122"/>
                <a:ea typeface="楷体" panose="02010609060101010101" pitchFamily="49" charset="-122"/>
              </a:rPr>
              <a:t>。（</a:t>
            </a:r>
            <a:r>
              <a:rPr lang="en-US" altLang="zh-CN" sz="1800" b="1">
                <a:solidFill>
                  <a:srgbClr val="3333FF"/>
                </a:solidFill>
                <a:latin typeface="楷体" panose="02010609060101010101" pitchFamily="49" charset="-122"/>
                <a:ea typeface="楷体" panose="02010609060101010101" pitchFamily="49" charset="-122"/>
              </a:rPr>
              <a:t>4</a:t>
            </a:r>
            <a:r>
              <a:rPr lang="zh-CN" altLang="en-US" sz="1800" b="1">
                <a:solidFill>
                  <a:srgbClr val="3333FF"/>
                </a:solidFill>
                <a:latin typeface="楷体" panose="02010609060101010101" pitchFamily="49" charset="-122"/>
                <a:ea typeface="楷体" panose="02010609060101010101" pitchFamily="49" charset="-122"/>
              </a:rPr>
              <a:t>分）</a:t>
            </a:r>
            <a:endParaRPr lang="zh-CN" altLang="en-US" sz="1800" b="1">
              <a:solidFill>
                <a:srgbClr val="3333FF"/>
              </a:solidFill>
              <a:latin typeface="楷体" panose="02010609060101010101" pitchFamily="49" charset="-122"/>
              <a:ea typeface="楷体" panose="02010609060101010101" pitchFamily="49" charset="-122"/>
            </a:endParaRPr>
          </a:p>
          <a:p>
            <a:pPr marL="0" lvl="0" indent="0" eaLnBrk="1" hangingPunct="1">
              <a:spcBef>
                <a:spcPct val="0"/>
              </a:spcBef>
              <a:buFontTx/>
              <a:buNone/>
            </a:pPr>
            <a:r>
              <a:rPr lang="en-US" altLang="zh-CN" sz="1800" b="1">
                <a:solidFill>
                  <a:srgbClr val="3333FF"/>
                </a:solidFill>
                <a:latin typeface="楷体" panose="02010609060101010101" pitchFamily="49" charset="-122"/>
                <a:ea typeface="楷体" panose="02010609060101010101" pitchFamily="49" charset="-122"/>
              </a:rPr>
              <a:t>7</a:t>
            </a:r>
            <a:r>
              <a:rPr lang="zh-CN" altLang="en-US" sz="1800" b="1">
                <a:solidFill>
                  <a:srgbClr val="3333FF"/>
                </a:solidFill>
                <a:latin typeface="楷体" panose="02010609060101010101" pitchFamily="49" charset="-122"/>
                <a:ea typeface="楷体" panose="02010609060101010101" pitchFamily="49" charset="-122"/>
              </a:rPr>
              <a:t>．尾联抒发了诗人怎样的</a:t>
            </a:r>
            <a:r>
              <a:rPr lang="zh-CN" altLang="en-US" sz="1800" b="1">
                <a:solidFill>
                  <a:srgbClr val="FF0000"/>
                </a:solidFill>
                <a:latin typeface="楷体" panose="02010609060101010101" pitchFamily="49" charset="-122"/>
                <a:ea typeface="楷体" panose="02010609060101010101" pitchFamily="49" charset="-122"/>
              </a:rPr>
              <a:t>思想感情</a:t>
            </a:r>
            <a:r>
              <a:rPr lang="zh-CN" altLang="en-US" sz="1800" b="1">
                <a:solidFill>
                  <a:srgbClr val="3333FF"/>
                </a:solidFill>
                <a:latin typeface="楷体" panose="02010609060101010101" pitchFamily="49" charset="-122"/>
                <a:ea typeface="楷体" panose="02010609060101010101" pitchFamily="49" charset="-122"/>
              </a:rPr>
              <a:t>？（</a:t>
            </a:r>
            <a:r>
              <a:rPr lang="en-US" altLang="zh-CN" sz="1800" b="1">
                <a:solidFill>
                  <a:srgbClr val="3333FF"/>
                </a:solidFill>
                <a:latin typeface="楷体" panose="02010609060101010101" pitchFamily="49" charset="-122"/>
                <a:ea typeface="楷体" panose="02010609060101010101" pitchFamily="49" charset="-122"/>
              </a:rPr>
              <a:t>2</a:t>
            </a:r>
            <a:r>
              <a:rPr lang="zh-CN" altLang="en-US" sz="1800" b="1">
                <a:solidFill>
                  <a:srgbClr val="3333FF"/>
                </a:solidFill>
                <a:latin typeface="楷体" panose="02010609060101010101" pitchFamily="49" charset="-122"/>
                <a:ea typeface="楷体" panose="02010609060101010101" pitchFamily="49" charset="-122"/>
              </a:rPr>
              <a:t>分）</a:t>
            </a:r>
            <a:endParaRPr lang="zh-CN" altLang="en-US" sz="1800" b="1">
              <a:solidFill>
                <a:srgbClr val="3333FF"/>
              </a:solidFill>
              <a:latin typeface="楷体" panose="02010609060101010101" pitchFamily="49" charset="-122"/>
              <a:ea typeface="楷体" panose="02010609060101010101" pitchFamily="49" charset="-122"/>
            </a:endParaRPr>
          </a:p>
          <a:p>
            <a:pPr marL="0" lvl="0" indent="0" eaLnBrk="1" hangingPunct="1">
              <a:spcBef>
                <a:spcPct val="0"/>
              </a:spcBef>
              <a:buFontTx/>
              <a:buNone/>
            </a:pPr>
            <a:endParaRPr lang="en-US" altLang="zh-CN" sz="1800" b="1">
              <a:solidFill>
                <a:srgbClr val="006600"/>
              </a:solidFill>
              <a:latin typeface="黑体" panose="02010609060101010101" pitchFamily="2" charset="-122"/>
              <a:ea typeface="黑体" panose="02010609060101010101" pitchFamily="2" charset="-122"/>
            </a:endParaRPr>
          </a:p>
          <a:p>
            <a:pPr marL="0" lvl="0" indent="0" eaLnBrk="1" hangingPunct="1">
              <a:spcBef>
                <a:spcPct val="0"/>
              </a:spcBef>
              <a:buFontTx/>
              <a:buNone/>
            </a:pPr>
            <a:r>
              <a:rPr lang="en-US" altLang="zh-CN" sz="1800" b="1">
                <a:solidFill>
                  <a:srgbClr val="006600"/>
                </a:solidFill>
                <a:latin typeface="黑体" panose="02010609060101010101" pitchFamily="2" charset="-122"/>
                <a:ea typeface="黑体" panose="02010609060101010101" pitchFamily="2" charset="-122"/>
              </a:rPr>
              <a:t>【2021</a:t>
            </a:r>
            <a:r>
              <a:rPr lang="zh-CN" altLang="en-US" sz="1800" b="1">
                <a:solidFill>
                  <a:srgbClr val="006600"/>
                </a:solidFill>
                <a:latin typeface="黑体" panose="02010609060101010101" pitchFamily="2" charset="-122"/>
                <a:ea typeface="黑体" panose="02010609060101010101" pitchFamily="2" charset="-122"/>
              </a:rPr>
              <a:t>年泰州中考题</a:t>
            </a:r>
            <a:r>
              <a:rPr lang="en-US" altLang="zh-CN" sz="1800" b="1">
                <a:solidFill>
                  <a:srgbClr val="006600"/>
                </a:solidFill>
                <a:latin typeface="黑体" panose="02010609060101010101" pitchFamily="2" charset="-122"/>
                <a:ea typeface="黑体" panose="02010609060101010101" pitchFamily="2" charset="-122"/>
              </a:rPr>
              <a:t>】</a:t>
            </a:r>
            <a:endParaRPr lang="zh-CN" altLang="en-US" sz="1800" b="1">
              <a:solidFill>
                <a:srgbClr val="006600"/>
              </a:solidFill>
              <a:latin typeface="黑体" panose="02010609060101010101" pitchFamily="2" charset="-122"/>
              <a:ea typeface="黑体" panose="02010609060101010101" pitchFamily="2" charset="-122"/>
            </a:endParaRPr>
          </a:p>
          <a:p>
            <a:pPr marL="0" lvl="0" indent="0" eaLnBrk="1" hangingPunct="1">
              <a:spcBef>
                <a:spcPct val="0"/>
              </a:spcBef>
              <a:buFontTx/>
              <a:buNone/>
            </a:pPr>
            <a:r>
              <a:rPr lang="en-US" altLang="zh-CN" sz="1800" b="1">
                <a:solidFill>
                  <a:srgbClr val="3333FF"/>
                </a:solidFill>
                <a:latin typeface="Arial" panose="020b0604020202020204" pitchFamily="34" charset="0"/>
                <a:sym typeface="+mn-ea"/>
              </a:rPr>
              <a:t>6. (1)请将“首”“不”“回”三个字按恰当顺序填入颔联空格中。</a:t>
            </a:r>
            <a:endParaRPr lang="en-US" altLang="zh-CN" sz="1800" b="1">
              <a:solidFill>
                <a:srgbClr val="3333FF"/>
              </a:solidFill>
              <a:latin typeface="Arial" panose="020b0604020202020204" pitchFamily="34" charset="0"/>
            </a:endParaRPr>
          </a:p>
          <a:p>
            <a:pPr marL="0" lvl="0" indent="0" eaLnBrk="1" hangingPunct="1">
              <a:spcBef>
                <a:spcPct val="0"/>
              </a:spcBef>
              <a:buFontTx/>
              <a:buNone/>
            </a:pPr>
            <a:r>
              <a:rPr lang="en-US" altLang="zh-CN" sz="1800" b="1">
                <a:solidFill>
                  <a:srgbClr val="3333FF"/>
                </a:solidFill>
                <a:latin typeface="Arial" panose="020b0604020202020204" pitchFamily="34" charset="0"/>
                <a:sym typeface="+mn-ea"/>
              </a:rPr>
              <a:t>   (2)全诗表现了诗人怎样的生命价值观？</a:t>
            </a:r>
            <a:endParaRPr lang="en-US" altLang="zh-CN" sz="1800" b="1">
              <a:solidFill>
                <a:srgbClr val="3333FF"/>
              </a:solidFill>
              <a:latin typeface="Arial" panose="020b0604020202020204" pitchFamily="34" charset="0"/>
            </a:endParaRPr>
          </a:p>
          <a:p>
            <a:pPr marL="0" lvl="0" indent="0" eaLnBrk="1" hangingPunct="1">
              <a:spcBef>
                <a:spcPct val="0"/>
              </a:spcBef>
              <a:buFontTx/>
              <a:buNone/>
            </a:pPr>
            <a:endParaRPr lang="en-US" altLang="zh-CN" sz="1800" b="1">
              <a:solidFill>
                <a:srgbClr val="3333FF"/>
              </a:solidFill>
              <a:latin typeface="Arial" panose="020b0604020202020204" pitchFamily="34" charset="0"/>
              <a:ea typeface="黑体" panose="02010609060101010101" pitchFamily="2" charset="-122"/>
            </a:endParaRPr>
          </a:p>
          <a:p>
            <a:pPr marL="0" lvl="0" indent="0" eaLnBrk="1" hangingPunct="1">
              <a:spcBef>
                <a:spcPct val="0"/>
              </a:spcBef>
              <a:buFontTx/>
              <a:buNone/>
            </a:pPr>
            <a:endParaRPr lang="zh-CN" altLang="en-US" sz="1800" b="1">
              <a:solidFill>
                <a:srgbClr val="3333FF"/>
              </a:solidFill>
              <a:latin typeface="楷体" panose="02010609060101010101" pitchFamily="49" charset="-122"/>
              <a:ea typeface="楷体" panose="02010609060101010101" pitchFamily="49" charset="-122"/>
            </a:endParaRPr>
          </a:p>
        </p:txBody>
      </p:sp>
      <p:sp>
        <p:nvSpPr>
          <p:cNvPr id="10245" name="AutoShape 5"/>
          <p:cNvSpPr/>
          <p:nvPr/>
        </p:nvSpPr>
        <p:spPr>
          <a:xfrm>
            <a:off x="6948488" y="1557338"/>
            <a:ext cx="1871662" cy="609600"/>
          </a:xfrm>
          <a:prstGeom prst="wedgeRoundRectCallout">
            <a:avLst>
              <a:gd name="adj1" fmla="val -103435"/>
              <a:gd name="adj2" fmla="val 29949"/>
              <a:gd name="adj3" fmla="val 16667"/>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endParaRPr lang="zh-CN" altLang="en-US" sz="1800">
              <a:latin typeface="Arial" panose="020b0604020202020204" pitchFamily="34" charset="0"/>
            </a:endParaRPr>
          </a:p>
        </p:txBody>
      </p:sp>
      <p:sp>
        <p:nvSpPr>
          <p:cNvPr id="10246" name="AutoShape 6"/>
          <p:cNvSpPr/>
          <p:nvPr/>
        </p:nvSpPr>
        <p:spPr>
          <a:xfrm>
            <a:off x="4859338" y="1052513"/>
            <a:ext cx="1871662" cy="609600"/>
          </a:xfrm>
          <a:prstGeom prst="wedgeRoundRectCallout">
            <a:avLst>
              <a:gd name="adj1" fmla="val -67472"/>
              <a:gd name="adj2" fmla="val 57292"/>
              <a:gd name="adj3" fmla="val 16667"/>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endParaRPr lang="zh-CN" altLang="en-US" sz="1800">
              <a:latin typeface="Arial" panose="020b0604020202020204" pitchFamily="34" charset="0"/>
            </a:endParaRPr>
          </a:p>
        </p:txBody>
      </p:sp>
      <p:sp>
        <p:nvSpPr>
          <p:cNvPr id="10248" name="AutoShape 8"/>
          <p:cNvSpPr/>
          <p:nvPr/>
        </p:nvSpPr>
        <p:spPr>
          <a:xfrm>
            <a:off x="2915920" y="2348548"/>
            <a:ext cx="1871663" cy="503237"/>
          </a:xfrm>
          <a:prstGeom prst="wedgeRoundRectCallout">
            <a:avLst>
              <a:gd name="adj1" fmla="val 116157"/>
              <a:gd name="adj2" fmla="val 20977"/>
              <a:gd name="adj3" fmla="val 16667"/>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endParaRPr lang="zh-CN" altLang="en-US" sz="1800">
              <a:latin typeface="Arial" panose="020b0604020202020204" pitchFamily="34" charset="0"/>
            </a:endParaRPr>
          </a:p>
        </p:txBody>
      </p:sp>
      <p:sp>
        <p:nvSpPr>
          <p:cNvPr id="65546" name="Text Box 10"/>
          <p:cNvSpPr txBox="1">
            <a:spLocks noChangeArrowheads="1"/>
          </p:cNvSpPr>
          <p:nvPr/>
        </p:nvSpPr>
        <p:spPr bwMode="auto">
          <a:xfrm>
            <a:off x="7164388" y="1628775"/>
            <a:ext cx="1582738" cy="457200"/>
          </a:xfrm>
          <a:prstGeom prst="rect">
            <a:avLst/>
          </a:prstGeom>
          <a:noFill/>
          <a:ln>
            <a:noFill/>
          </a:ln>
          <a:effectLst/>
        </p:spPr>
        <p:txBody>
          <a:bodyPr>
            <a:spAutoFit/>
          </a:bodyPr>
          <a:lstStyle/>
          <a:p>
            <a:pPr marR="0" defTabSz="914400" eaLnBrk="1" hangingPunct="1">
              <a:buClrTx/>
              <a:buSzTx/>
              <a:buFontTx/>
              <a:buNone/>
              <a:defRPr/>
            </a:pPr>
            <a:r>
              <a:rPr kumimoji="0" lang="zh-CN" altLang="en-US" sz="2400" b="1" kern="1200" cap="none" spc="0" normalizeH="0" baseline="0" noProof="0">
                <a:solidFill>
                  <a:srgbClr val="FFFF00"/>
                </a:solidFill>
                <a:effectLst>
                  <a:outerShdw blurRad="38100" dist="38100" dir="2700000" algn="tl">
                    <a:srgbClr val="C0C0C0"/>
                  </a:outerShdw>
                </a:effectLst>
                <a:latin typeface="Arial" panose="020b0604020202020204" pitchFamily="34" charset="0"/>
                <a:ea typeface="黑体" panose="02010609060101010101" pitchFamily="2" charset="-122"/>
                <a:cs typeface="+mn-cs"/>
              </a:rPr>
              <a:t>诗歌感情</a:t>
            </a:r>
            <a:endParaRPr kumimoji="0" lang="zh-CN" altLang="en-US" sz="2400" b="1" kern="1200" cap="none" spc="0" normalizeH="0" baseline="0" noProof="0">
              <a:solidFill>
                <a:srgbClr val="FFFF00"/>
              </a:solidFill>
              <a:effectLst>
                <a:outerShdw blurRad="38100" dist="38100" dir="2700000" algn="tl">
                  <a:srgbClr val="C0C0C0"/>
                </a:outerShdw>
              </a:effectLst>
              <a:latin typeface="Arial" panose="020b0604020202020204" pitchFamily="34" charset="0"/>
              <a:ea typeface="黑体" panose="02010609060101010101" pitchFamily="2" charset="-122"/>
              <a:cs typeface="+mn-cs"/>
            </a:endParaRPr>
          </a:p>
        </p:txBody>
      </p:sp>
      <p:sp>
        <p:nvSpPr>
          <p:cNvPr id="65547" name="Text Box 11"/>
          <p:cNvSpPr txBox="1">
            <a:spLocks noChangeArrowheads="1"/>
          </p:cNvSpPr>
          <p:nvPr/>
        </p:nvSpPr>
        <p:spPr bwMode="auto">
          <a:xfrm>
            <a:off x="5076825" y="1052513"/>
            <a:ext cx="1582738" cy="460375"/>
          </a:xfrm>
          <a:prstGeom prst="rect">
            <a:avLst/>
          </a:prstGeom>
          <a:noFill/>
          <a:ln>
            <a:noFill/>
          </a:ln>
          <a:effectLst/>
        </p:spPr>
        <p:txBody>
          <a:bodyPr>
            <a:spAutoFit/>
          </a:bodyPr>
          <a:lstStyle/>
          <a:p>
            <a:pPr marR="0" defTabSz="914400" eaLnBrk="1" hangingPunct="1">
              <a:buClrTx/>
              <a:buSzTx/>
              <a:buFontTx/>
              <a:buNone/>
              <a:defRPr/>
            </a:pPr>
            <a:r>
              <a:rPr kumimoji="0" lang="zh-CN" altLang="en-US" sz="2400" b="1" kern="1200" cap="none" spc="0" normalizeH="0" baseline="0" noProof="0">
                <a:solidFill>
                  <a:srgbClr val="FFFF00"/>
                </a:solidFill>
                <a:effectLst>
                  <a:outerShdw blurRad="38100" dist="38100" dir="2700000" algn="tl">
                    <a:srgbClr val="C0C0C0"/>
                  </a:outerShdw>
                </a:effectLst>
                <a:latin typeface="Arial" panose="020b0604020202020204" pitchFamily="34" charset="0"/>
                <a:ea typeface="黑体" panose="02010609060101010101" pitchFamily="2" charset="-122"/>
                <a:cs typeface="+mn-cs"/>
              </a:rPr>
              <a:t>表现手法</a:t>
            </a:r>
            <a:endParaRPr kumimoji="0" lang="zh-CN" altLang="en-US" sz="2400" b="1" kern="1200" cap="none" spc="0" normalizeH="0" baseline="0" noProof="0">
              <a:solidFill>
                <a:srgbClr val="FFFF00"/>
              </a:solidFill>
              <a:effectLst>
                <a:outerShdw blurRad="38100" dist="38100" dir="2700000" algn="tl">
                  <a:srgbClr val="C0C0C0"/>
                </a:outerShdw>
              </a:effectLst>
              <a:latin typeface="Arial" panose="020b0604020202020204" pitchFamily="34" charset="0"/>
              <a:ea typeface="黑体" panose="02010609060101010101" pitchFamily="2" charset="-122"/>
              <a:cs typeface="+mn-cs"/>
            </a:endParaRPr>
          </a:p>
        </p:txBody>
      </p:sp>
      <p:sp>
        <p:nvSpPr>
          <p:cNvPr id="65548" name="Text Box 12"/>
          <p:cNvSpPr txBox="1">
            <a:spLocks noChangeArrowheads="1"/>
          </p:cNvSpPr>
          <p:nvPr/>
        </p:nvSpPr>
        <p:spPr bwMode="auto">
          <a:xfrm>
            <a:off x="2844165" y="2348548"/>
            <a:ext cx="1582738" cy="457200"/>
          </a:xfrm>
          <a:prstGeom prst="rect">
            <a:avLst/>
          </a:prstGeom>
          <a:noFill/>
          <a:ln>
            <a:noFill/>
          </a:ln>
          <a:effectLst/>
        </p:spPr>
        <p:txBody>
          <a:bodyPr>
            <a:spAutoFit/>
          </a:bodyPr>
          <a:lstStyle/>
          <a:p>
            <a:pPr marR="0" defTabSz="914400" eaLnBrk="1" hangingPunct="1">
              <a:buClrTx/>
              <a:buSzTx/>
              <a:buFontTx/>
              <a:buNone/>
              <a:defRPr/>
            </a:pPr>
            <a:r>
              <a:rPr kumimoji="0" lang="zh-CN" altLang="en-US" sz="2400" b="1" kern="1200" cap="none" spc="0" normalizeH="0" baseline="0" noProof="0">
                <a:solidFill>
                  <a:srgbClr val="FFFF00"/>
                </a:solidFill>
                <a:effectLst>
                  <a:outerShdw blurRad="38100" dist="38100" dir="2700000" algn="tl">
                    <a:srgbClr val="C0C0C0"/>
                  </a:outerShdw>
                </a:effectLst>
                <a:latin typeface="Arial" panose="020b0604020202020204" pitchFamily="34" charset="0"/>
                <a:ea typeface="黑体" panose="02010609060101010101" pitchFamily="2" charset="-122"/>
                <a:cs typeface="+mn-cs"/>
              </a:rPr>
              <a:t>意境特征</a:t>
            </a:r>
            <a:endParaRPr kumimoji="0" lang="zh-CN" altLang="en-US" sz="2400" b="1" kern="1200" cap="none" spc="0" normalizeH="0" baseline="0" noProof="0">
              <a:solidFill>
                <a:srgbClr val="FFFF00"/>
              </a:solidFill>
              <a:effectLst>
                <a:outerShdw blurRad="38100" dist="38100" dir="2700000" algn="tl">
                  <a:srgbClr val="C0C0C0"/>
                </a:outerShdw>
              </a:effectLst>
              <a:latin typeface="Arial" panose="020b0604020202020204" pitchFamily="34" charset="0"/>
              <a:ea typeface="黑体" panose="02010609060101010101" pitchFamily="2" charset="-122"/>
              <a:cs typeface="+mn-cs"/>
            </a:endParaRPr>
          </a:p>
        </p:txBody>
      </p:sp>
      <p:sp>
        <p:nvSpPr>
          <p:cNvPr id="2" name="AutoShape 5"/>
          <p:cNvSpPr/>
          <p:nvPr/>
        </p:nvSpPr>
        <p:spPr>
          <a:xfrm>
            <a:off x="7019608" y="3068638"/>
            <a:ext cx="1871662" cy="609600"/>
          </a:xfrm>
          <a:prstGeom prst="wedgeRoundRectCallout">
            <a:avLst>
              <a:gd name="adj1" fmla="val -103435"/>
              <a:gd name="adj2" fmla="val 29949"/>
              <a:gd name="adj3" fmla="val 16667"/>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endParaRPr lang="zh-CN" altLang="en-US" sz="2800" b="1">
              <a:highlight>
                <a:srgbClr val="FFFF00"/>
              </a:highlight>
              <a:latin typeface="Arial" panose="020b0604020202020204" pitchFamily="34" charset="0"/>
            </a:endParaRPr>
          </a:p>
        </p:txBody>
      </p:sp>
      <p:sp>
        <p:nvSpPr>
          <p:cNvPr id="3" name="Text Box 10"/>
          <p:cNvSpPr txBox="1">
            <a:spLocks noChangeArrowheads="1"/>
          </p:cNvSpPr>
          <p:nvPr/>
        </p:nvSpPr>
        <p:spPr bwMode="auto">
          <a:xfrm>
            <a:off x="7163753" y="3141345"/>
            <a:ext cx="1582738" cy="457200"/>
          </a:xfrm>
          <a:prstGeom prst="rect">
            <a:avLst/>
          </a:prstGeom>
          <a:noFill/>
          <a:ln>
            <a:noFill/>
          </a:ln>
          <a:effectLst/>
        </p:spPr>
        <p:txBody>
          <a:bodyPr>
            <a:spAutoFit/>
          </a:bodyPr>
          <a:lstStyle/>
          <a:p>
            <a:pPr marR="0" defTabSz="914400" eaLnBrk="1" hangingPunct="1">
              <a:buClrTx/>
              <a:buSzTx/>
              <a:buFontTx/>
              <a:buNone/>
              <a:defRPr/>
            </a:pPr>
            <a:r>
              <a:rPr kumimoji="0" lang="zh-CN" altLang="en-US" sz="2400" b="1" kern="1200" cap="none" spc="0" normalizeH="0" baseline="0" noProof="0">
                <a:solidFill>
                  <a:srgbClr val="FFFF00"/>
                </a:solidFill>
                <a:effectLst>
                  <a:outerShdw blurRad="38100" dist="38100" dir="2700000" algn="tl">
                    <a:srgbClr val="C0C0C0"/>
                  </a:outerShdw>
                </a:effectLst>
                <a:latin typeface="Arial" panose="020b0604020202020204" pitchFamily="34" charset="0"/>
                <a:ea typeface="黑体" panose="02010609060101010101" pitchFamily="2" charset="-122"/>
                <a:cs typeface="+mn-cs"/>
              </a:rPr>
              <a:t>诗歌感情</a:t>
            </a:r>
            <a:endParaRPr kumimoji="0" lang="zh-CN" altLang="en-US" sz="2400" b="1" kern="1200" cap="none" spc="0" normalizeH="0" baseline="0" noProof="0">
              <a:solidFill>
                <a:srgbClr val="FFFF00"/>
              </a:solidFill>
              <a:effectLst>
                <a:outerShdw blurRad="38100" dist="38100" dir="2700000" algn="tl">
                  <a:srgbClr val="C0C0C0"/>
                </a:outerShdw>
              </a:effectLst>
              <a:latin typeface="Arial" panose="020b0604020202020204" pitchFamily="34" charset="0"/>
              <a:ea typeface="黑体" panose="02010609060101010101" pitchFamily="2" charset="-122"/>
              <a:cs typeface="+mn-cs"/>
            </a:endParaRPr>
          </a:p>
        </p:txBody>
      </p:sp>
      <p:sp>
        <p:nvSpPr>
          <p:cNvPr id="5" name="AutoShape 5"/>
          <p:cNvSpPr/>
          <p:nvPr/>
        </p:nvSpPr>
        <p:spPr>
          <a:xfrm>
            <a:off x="6588760" y="4149090"/>
            <a:ext cx="1871345" cy="649605"/>
          </a:xfrm>
          <a:prstGeom prst="wedgeRoundRectCallout">
            <a:avLst>
              <a:gd name="adj1" fmla="val -131608"/>
              <a:gd name="adj2" fmla="val 28494"/>
              <a:gd name="adj3" fmla="val 16667"/>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endParaRPr lang="zh-CN" altLang="en-US" sz="2800" b="1">
              <a:highlight>
                <a:srgbClr val="FFFF00"/>
              </a:highlight>
              <a:latin typeface="Arial" panose="020b0604020202020204" pitchFamily="34" charset="0"/>
            </a:endParaRPr>
          </a:p>
        </p:txBody>
      </p:sp>
      <p:sp>
        <p:nvSpPr>
          <p:cNvPr id="6" name="Text Box 10"/>
          <p:cNvSpPr txBox="1">
            <a:spLocks noChangeArrowheads="1"/>
          </p:cNvSpPr>
          <p:nvPr/>
        </p:nvSpPr>
        <p:spPr bwMode="auto">
          <a:xfrm>
            <a:off x="6732588" y="4245610"/>
            <a:ext cx="1582738" cy="457200"/>
          </a:xfrm>
          <a:prstGeom prst="rect">
            <a:avLst/>
          </a:prstGeom>
          <a:noFill/>
          <a:ln>
            <a:noFill/>
          </a:ln>
          <a:effectLst/>
        </p:spPr>
        <p:txBody>
          <a:bodyPr>
            <a:spAutoFit/>
          </a:bodyPr>
          <a:lstStyle/>
          <a:p>
            <a:pPr marR="0" defTabSz="914400" eaLnBrk="1" hangingPunct="1">
              <a:buClrTx/>
              <a:buSzTx/>
              <a:buFontTx/>
              <a:buNone/>
              <a:defRPr/>
            </a:pPr>
            <a:r>
              <a:rPr kumimoji="0" lang="zh-CN" altLang="en-US" sz="2400" b="1" kern="1200" cap="none" spc="0" normalizeH="0" baseline="0" noProof="0">
                <a:solidFill>
                  <a:srgbClr val="FFFF00"/>
                </a:solidFill>
                <a:effectLst>
                  <a:outerShdw blurRad="38100" dist="38100" dir="2700000" algn="tl">
                    <a:srgbClr val="C0C0C0"/>
                  </a:outerShdw>
                </a:effectLst>
                <a:latin typeface="Arial" panose="020b0604020202020204" pitchFamily="34" charset="0"/>
                <a:ea typeface="黑体" panose="02010609060101010101" pitchFamily="2" charset="-122"/>
                <a:cs typeface="+mn-cs"/>
              </a:rPr>
              <a:t>诗歌感情</a:t>
            </a:r>
            <a:endParaRPr kumimoji="0" lang="zh-CN" altLang="en-US" sz="2400" b="1" kern="1200" cap="none" spc="0" normalizeH="0" baseline="0" noProof="0">
              <a:solidFill>
                <a:srgbClr val="FFFF00"/>
              </a:solidFill>
              <a:effectLst>
                <a:outerShdw blurRad="38100" dist="38100" dir="2700000" algn="tl">
                  <a:srgbClr val="C0C0C0"/>
                </a:outerShdw>
              </a:effectLst>
              <a:latin typeface="Arial" panose="020b0604020202020204" pitchFamily="34" charset="0"/>
              <a:ea typeface="黑体" panose="02010609060101010101" pitchFamily="2" charset="-122"/>
              <a:cs typeface="+mn-cs"/>
            </a:endParaRPr>
          </a:p>
        </p:txBody>
      </p:sp>
      <p:sp>
        <p:nvSpPr>
          <p:cNvPr id="7" name="AutoShape 5"/>
          <p:cNvSpPr/>
          <p:nvPr/>
        </p:nvSpPr>
        <p:spPr>
          <a:xfrm>
            <a:off x="6588760" y="5229225"/>
            <a:ext cx="1871345" cy="649605"/>
          </a:xfrm>
          <a:prstGeom prst="wedgeRoundRectCallout">
            <a:avLst>
              <a:gd name="adj1" fmla="val -131608"/>
              <a:gd name="adj2" fmla="val 28494"/>
              <a:gd name="adj3" fmla="val 16667"/>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endParaRPr lang="zh-CN" altLang="en-US" sz="2800" b="1">
              <a:highlight>
                <a:srgbClr val="FFFF00"/>
              </a:highlight>
              <a:latin typeface="Arial" panose="020b0604020202020204" pitchFamily="34" charset="0"/>
            </a:endParaRPr>
          </a:p>
        </p:txBody>
      </p:sp>
      <p:sp>
        <p:nvSpPr>
          <p:cNvPr id="9" name="Text Box 10"/>
          <p:cNvSpPr txBox="1">
            <a:spLocks noChangeArrowheads="1"/>
          </p:cNvSpPr>
          <p:nvPr/>
        </p:nvSpPr>
        <p:spPr bwMode="auto">
          <a:xfrm>
            <a:off x="6730683" y="5340985"/>
            <a:ext cx="1582738" cy="457200"/>
          </a:xfrm>
          <a:prstGeom prst="rect">
            <a:avLst/>
          </a:prstGeom>
          <a:noFill/>
          <a:ln>
            <a:noFill/>
          </a:ln>
          <a:effectLst/>
        </p:spPr>
        <p:txBody>
          <a:bodyPr>
            <a:spAutoFit/>
          </a:bodyPr>
          <a:lstStyle/>
          <a:p>
            <a:pPr marR="0" defTabSz="914400" eaLnBrk="1" hangingPunct="1">
              <a:buClrTx/>
              <a:buSzTx/>
              <a:buFontTx/>
              <a:buNone/>
              <a:defRPr/>
            </a:pPr>
            <a:r>
              <a:rPr kumimoji="0" lang="zh-CN" altLang="en-US" sz="2400" b="1" kern="1200" cap="none" spc="0" normalizeH="0" baseline="0" noProof="0">
                <a:solidFill>
                  <a:srgbClr val="FFFF00"/>
                </a:solidFill>
                <a:effectLst>
                  <a:outerShdw blurRad="38100" dist="38100" dir="2700000" algn="tl">
                    <a:srgbClr val="C0C0C0"/>
                  </a:outerShdw>
                </a:effectLst>
                <a:latin typeface="Arial" panose="020b0604020202020204" pitchFamily="34" charset="0"/>
                <a:ea typeface="黑体" panose="02010609060101010101" pitchFamily="2" charset="-122"/>
                <a:cs typeface="+mn-cs"/>
              </a:rPr>
              <a:t>诗歌感情</a:t>
            </a:r>
            <a:endParaRPr kumimoji="0" lang="zh-CN" altLang="en-US" sz="2400" b="1" kern="1200" cap="none" spc="0" normalizeH="0" baseline="0" noProof="0">
              <a:solidFill>
                <a:srgbClr val="FFFF00"/>
              </a:solidFill>
              <a:effectLst>
                <a:outerShdw blurRad="38100" dist="38100" dir="2700000" algn="tl">
                  <a:srgbClr val="C0C0C0"/>
                </a:outerShdw>
              </a:effectLst>
              <a:latin typeface="Arial" panose="020b0604020202020204" pitchFamily="34" charset="0"/>
              <a:ea typeface="黑体" panose="02010609060101010101" pitchFamily="2" charset="-122"/>
              <a:cs typeface="+mn-cs"/>
            </a:endParaRPr>
          </a:p>
        </p:txBody>
      </p:sp>
      <p:sp>
        <p:nvSpPr>
          <p:cNvPr id="10" name="AutoShape 8"/>
          <p:cNvSpPr/>
          <p:nvPr/>
        </p:nvSpPr>
        <p:spPr>
          <a:xfrm>
            <a:off x="2988310" y="3645853"/>
            <a:ext cx="1871663" cy="503237"/>
          </a:xfrm>
          <a:prstGeom prst="wedgeRoundRectCallout">
            <a:avLst>
              <a:gd name="adj1" fmla="val 116157"/>
              <a:gd name="adj2" fmla="val 20977"/>
              <a:gd name="adj3" fmla="val 16667"/>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endParaRPr lang="zh-CN" altLang="en-US" sz="1800">
              <a:latin typeface="Arial" panose="020b0604020202020204" pitchFamily="34" charset="0"/>
            </a:endParaRPr>
          </a:p>
        </p:txBody>
      </p:sp>
      <p:sp>
        <p:nvSpPr>
          <p:cNvPr id="11" name="Text Box 12"/>
          <p:cNvSpPr txBox="1">
            <a:spLocks noChangeArrowheads="1"/>
          </p:cNvSpPr>
          <p:nvPr/>
        </p:nvSpPr>
        <p:spPr bwMode="auto">
          <a:xfrm>
            <a:off x="3060700" y="3668713"/>
            <a:ext cx="1582738" cy="457200"/>
          </a:xfrm>
          <a:prstGeom prst="rect">
            <a:avLst/>
          </a:prstGeom>
          <a:noFill/>
          <a:ln>
            <a:noFill/>
          </a:ln>
          <a:effectLst/>
        </p:spPr>
        <p:txBody>
          <a:bodyPr>
            <a:spAutoFit/>
          </a:bodyPr>
          <a:lstStyle/>
          <a:p>
            <a:pPr marR="0" defTabSz="914400" eaLnBrk="1" hangingPunct="1">
              <a:buClrTx/>
              <a:buSzTx/>
              <a:buFontTx/>
              <a:buNone/>
              <a:defRPr/>
            </a:pPr>
            <a:r>
              <a:rPr kumimoji="0" lang="zh-CN" altLang="en-US" sz="2400" b="1" kern="1200" cap="none" spc="0" normalizeH="0" baseline="0" noProof="0">
                <a:solidFill>
                  <a:srgbClr val="FFFF00"/>
                </a:solidFill>
                <a:effectLst>
                  <a:outerShdw blurRad="38100" dist="38100" dir="2700000" algn="tl">
                    <a:srgbClr val="C0C0C0"/>
                  </a:outerShdw>
                </a:effectLst>
                <a:latin typeface="Arial" panose="020b0604020202020204" pitchFamily="34" charset="0"/>
                <a:ea typeface="黑体" panose="02010609060101010101" pitchFamily="2" charset="-122"/>
                <a:cs typeface="+mn-cs"/>
              </a:rPr>
              <a:t>意境特征</a:t>
            </a:r>
            <a:endParaRPr kumimoji="0" lang="zh-CN" altLang="en-US" sz="2400" b="1" kern="1200" cap="none" spc="0" normalizeH="0" baseline="0" noProof="0">
              <a:solidFill>
                <a:srgbClr val="FFFF00"/>
              </a:solidFill>
              <a:effectLst>
                <a:outerShdw blurRad="38100" dist="38100" dir="2700000" algn="tl">
                  <a:srgbClr val="C0C0C0"/>
                </a:outerShdw>
              </a:effectLst>
              <a:latin typeface="Arial" panose="020b0604020202020204" pitchFamily="34" charset="0"/>
              <a:ea typeface="黑体" panose="02010609060101010101" pitchFamily="2" charset="-122"/>
              <a:cs typeface="+mn-cs"/>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diamond(in)">
                                      <p:cBhvr>
                                        <p:cTn id="7" dur="2000"/>
                                        <p:tgtEl>
                                          <p:spTgt spid="102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5547"/>
                                        </p:tgtEl>
                                        <p:attrNameLst>
                                          <p:attrName>style.visibility</p:attrName>
                                        </p:attrNameLst>
                                      </p:cBhvr>
                                      <p:to>
                                        <p:strVal val="visible"/>
                                      </p:to>
                                    </p:set>
                                    <p:animEffect transition="in" filter="box(in)">
                                      <p:cBhvr>
                                        <p:cTn id="12" dur="500"/>
                                        <p:tgtEl>
                                          <p:spTgt spid="6554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245"/>
                                        </p:tgtEl>
                                        <p:attrNameLst>
                                          <p:attrName>style.visibility</p:attrName>
                                        </p:attrNameLst>
                                      </p:cBhvr>
                                      <p:to>
                                        <p:strVal val="visible"/>
                                      </p:to>
                                    </p:set>
                                    <p:anim calcmode="lin" valueType="num">
                                      <p:cBhvr additive="base">
                                        <p:cTn id="17" dur="500" fill="hold"/>
                                        <p:tgtEl>
                                          <p:spTgt spid="10245"/>
                                        </p:tgtEl>
                                        <p:attrNameLst>
                                          <p:attrName>ppt_x</p:attrName>
                                        </p:attrNameLst>
                                      </p:cBhvr>
                                      <p:tavLst>
                                        <p:tav tm="0">
                                          <p:val>
                                            <p:strVal val="#ppt_x"/>
                                          </p:val>
                                        </p:tav>
                                        <p:tav tm="100000">
                                          <p:val>
                                            <p:strVal val="#ppt_x"/>
                                          </p:val>
                                        </p:tav>
                                      </p:tavLst>
                                    </p:anim>
                                    <p:anim calcmode="lin" valueType="num">
                                      <p:cBhvr additive="base">
                                        <p:cTn id="18"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5546"/>
                                        </p:tgtEl>
                                        <p:attrNameLst>
                                          <p:attrName>style.visibility</p:attrName>
                                        </p:attrNameLst>
                                      </p:cBhvr>
                                      <p:to>
                                        <p:strVal val="visible"/>
                                      </p:to>
                                    </p:set>
                                    <p:anim calcmode="lin" valueType="num">
                                      <p:cBhvr additive="base">
                                        <p:cTn id="23" dur="500" fill="hold"/>
                                        <p:tgtEl>
                                          <p:spTgt spid="65546"/>
                                        </p:tgtEl>
                                        <p:attrNameLst>
                                          <p:attrName>ppt_x</p:attrName>
                                        </p:attrNameLst>
                                      </p:cBhvr>
                                      <p:tavLst>
                                        <p:tav tm="0">
                                          <p:val>
                                            <p:strVal val="#ppt_x"/>
                                          </p:val>
                                        </p:tav>
                                        <p:tav tm="100000">
                                          <p:val>
                                            <p:strVal val="#ppt_x"/>
                                          </p:val>
                                        </p:tav>
                                      </p:tavLst>
                                    </p:anim>
                                    <p:anim calcmode="lin" valueType="num">
                                      <p:cBhvr additive="base">
                                        <p:cTn id="24" dur="500" fill="hold"/>
                                        <p:tgtEl>
                                          <p:spTgt spid="65546"/>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10248"/>
                                        </p:tgtEl>
                                        <p:attrNameLst>
                                          <p:attrName>style.visibility</p:attrName>
                                        </p:attrNameLst>
                                      </p:cBhvr>
                                      <p:to>
                                        <p:strVal val="visible"/>
                                      </p:to>
                                    </p:set>
                                    <p:animEffect transition="in" filter="checkerboard(across)">
                                      <p:cBhvr>
                                        <p:cTn id="29" dur="500"/>
                                        <p:tgtEl>
                                          <p:spTgt spid="10248"/>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65548"/>
                                        </p:tgtEl>
                                        <p:attrNameLst>
                                          <p:attrName>style.visibility</p:attrName>
                                        </p:attrNameLst>
                                      </p:cBhvr>
                                      <p:to>
                                        <p:strVal val="visible"/>
                                      </p:to>
                                    </p:set>
                                    <p:animEffect transition="in" filter="checkerboard(across)">
                                      <p:cBhvr>
                                        <p:cTn id="34" dur="500"/>
                                        <p:tgtEl>
                                          <p:spTgt spid="65548"/>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additive="base">
                                        <p:cTn id="63" dur="500" fill="hold"/>
                                        <p:tgtEl>
                                          <p:spTgt spid="7"/>
                                        </p:tgtEl>
                                        <p:attrNameLst>
                                          <p:attrName>ppt_x</p:attrName>
                                        </p:attrNameLst>
                                      </p:cBhvr>
                                      <p:tavLst>
                                        <p:tav tm="0">
                                          <p:val>
                                            <p:strVal val="#ppt_x"/>
                                          </p:val>
                                        </p:tav>
                                        <p:tav tm="100000">
                                          <p:val>
                                            <p:strVal val="#ppt_x"/>
                                          </p:val>
                                        </p:tav>
                                      </p:tavLst>
                                    </p:anim>
                                    <p:anim calcmode="lin" valueType="num">
                                      <p:cBhvr additive="base">
                                        <p:cTn id="6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9"/>
                                        </p:tgtEl>
                                        <p:attrNameLst>
                                          <p:attrName>style.visibility</p:attrName>
                                        </p:attrNameLst>
                                      </p:cBhvr>
                                      <p:to>
                                        <p:strVal val="visible"/>
                                      </p:to>
                                    </p:set>
                                    <p:anim calcmode="lin" valueType="num">
                                      <p:cBhvr additive="base">
                                        <p:cTn id="69" dur="500" fill="hold"/>
                                        <p:tgtEl>
                                          <p:spTgt spid="9"/>
                                        </p:tgtEl>
                                        <p:attrNameLst>
                                          <p:attrName>ppt_x</p:attrName>
                                        </p:attrNameLst>
                                      </p:cBhvr>
                                      <p:tavLst>
                                        <p:tav tm="0">
                                          <p:val>
                                            <p:strVal val="#ppt_x"/>
                                          </p:val>
                                        </p:tav>
                                        <p:tav tm="100000">
                                          <p:val>
                                            <p:strVal val="#ppt_x"/>
                                          </p:val>
                                        </p:tav>
                                      </p:tavLst>
                                    </p:anim>
                                    <p:anim calcmode="lin" valueType="num">
                                      <p:cBhvr additive="base">
                                        <p:cTn id="7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5" presetClass="entr" presetSubtype="10" fill="hold" grpId="0" nodeType="click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checkerboard(across)">
                                      <p:cBhvr>
                                        <p:cTn id="75" dur="500"/>
                                        <p:tgtEl>
                                          <p:spTgt spid="10"/>
                                        </p:tgtEl>
                                      </p:cBhvr>
                                    </p:animEffect>
                                  </p:childTnLst>
                                </p:cTn>
                              </p:par>
                            </p:childTnLst>
                          </p:cTn>
                        </p:par>
                      </p:childTnLst>
                    </p:cTn>
                  </p:par>
                  <p:par>
                    <p:cTn id="76" fill="hold" nodeType="clickPar">
                      <p:stCondLst>
                        <p:cond delay="indefinite"/>
                      </p:stCondLst>
                      <p:childTnLst>
                        <p:par>
                          <p:cTn id="77" fill="hold" nodeType="afterGroup">
                            <p:stCondLst>
                              <p:cond delay="0"/>
                            </p:stCondLst>
                            <p:childTnLst>
                              <p:par>
                                <p:cTn id="78" presetID="5" presetClass="entr" presetSubtype="10" fill="hold" grpId="0" nodeType="click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checkerboard(across)">
                                      <p:cBhvr>
                                        <p:cTn id="8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P spid="10246" grpId="0"/>
      <p:bldP spid="10248" grpId="0"/>
      <p:bldP spid="65546" grpId="0"/>
      <p:bldP spid="65547" grpId="0"/>
      <p:bldP spid="65548" grpId="0"/>
      <p:bldP spid="2" grpId="0"/>
      <p:bldP spid="3" grpId="0"/>
      <p:bldP spid="5" grpId="0"/>
      <p:bldP spid="6" grpId="0"/>
      <p:bldP spid="7" grpId="0"/>
      <p:bldP spid="9" grpId="0"/>
      <p:bldP spid="10" grpId="0"/>
      <p:bldP spid="1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46" name="Picture 2" descr="http://www.xxjxsj.cn/article/UploadPic/2010-6/20106818133061686.jpg"/>
          <p:cNvPicPr>
            <a:picLocks noChangeAspect="1"/>
          </p:cNvPicPr>
          <p:nvPr/>
        </p:nvPicPr>
        <p:blipFill>
          <a:blip r:embed="rId3"/>
          <a:stretch>
            <a:fillRect/>
          </a:stretch>
        </p:blipFill>
        <p:spPr>
          <a:xfrm>
            <a:off x="0" y="0"/>
            <a:ext cx="9644063" cy="7232650"/>
          </a:xfrm>
          <a:prstGeom prst="rect">
            <a:avLst/>
          </a:prstGeom>
          <a:noFill/>
          <a:ln w="9525">
            <a:noFill/>
          </a:ln>
        </p:spPr>
      </p:pic>
      <p:sp>
        <p:nvSpPr>
          <p:cNvPr id="6147" name="标题 1"/>
          <p:cNvSpPr>
            <a:spLocks noGrp="1"/>
          </p:cNvSpPr>
          <p:nvPr>
            <p:ph type="title"/>
          </p:nvPr>
        </p:nvSpPr>
        <p:spPr>
          <a:xfrm>
            <a:off x="610235" y="-242570"/>
            <a:ext cx="8230870" cy="1143000"/>
          </a:xfrm>
        </p:spPr>
        <p:txBody>
          <a:bodyPr vert="horz" wrap="square" lIns="91440" tIns="45720" rIns="91440" bIns="45720" anchor="ctr" anchorCtr="0"/>
          <a:lstStyle/>
          <a:p>
            <a:pPr algn="l" eaLnBrk="1" hangingPunct="1"/>
            <a:r>
              <a:rPr lang="zh-CN" altLang="en-US" sz="3600" b="1">
                <a:solidFill>
                  <a:srgbClr val="FF0000"/>
                </a:solidFill>
                <a:latin typeface="黑体" panose="02010609060101010101" pitchFamily="2" charset="-122"/>
                <a:ea typeface="黑体" panose="02010609060101010101" pitchFamily="2" charset="-122"/>
              </a:rPr>
              <a:t>题型分析</a:t>
            </a:r>
            <a:endParaRPr lang="zh-CN" altLang="en-US" sz="3600" b="1">
              <a:solidFill>
                <a:srgbClr val="FF0000"/>
              </a:solidFill>
              <a:latin typeface="黑体" panose="02010609060101010101" pitchFamily="2" charset="-122"/>
              <a:ea typeface="黑体" panose="02010609060101010101" pitchFamily="2" charset="-122"/>
            </a:endParaRPr>
          </a:p>
        </p:txBody>
      </p:sp>
      <p:sp>
        <p:nvSpPr>
          <p:cNvPr id="6148" name="Text Box 7"/>
          <p:cNvSpPr txBox="1"/>
          <p:nvPr/>
        </p:nvSpPr>
        <p:spPr>
          <a:xfrm>
            <a:off x="610235" y="1155065"/>
            <a:ext cx="8423275" cy="29845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2800" b="1">
                <a:solidFill>
                  <a:srgbClr val="336600"/>
                </a:solidFill>
                <a:latin typeface="Arial" panose="020b0604020202020204" pitchFamily="34" charset="0"/>
              </a:rPr>
              <a:t>考题分析</a:t>
            </a:r>
            <a:r>
              <a:rPr lang="en-US" altLang="zh-CN" sz="2800" b="1">
                <a:solidFill>
                  <a:srgbClr val="336600"/>
                </a:solidFill>
                <a:latin typeface="Arial" panose="020b0604020202020204" pitchFamily="34" charset="0"/>
              </a:rPr>
              <a:t>   </a:t>
            </a:r>
            <a:r>
              <a:rPr lang="en-US" altLang="zh-CN" sz="2400" b="1">
                <a:solidFill>
                  <a:srgbClr val="00B050"/>
                </a:solidFill>
                <a:latin typeface="Arial" panose="020b0604020202020204" pitchFamily="34" charset="0"/>
              </a:rPr>
              <a:t>      </a:t>
            </a:r>
            <a:endParaRPr lang="en-US" altLang="zh-CN" sz="2000">
              <a:latin typeface="Arial" panose="020b0604020202020204" pitchFamily="34" charset="0"/>
            </a:endParaRPr>
          </a:p>
          <a:p>
            <a:pPr marL="0" lvl="0" indent="0" algn="ctr" eaLnBrk="1" hangingPunct="1">
              <a:spcBef>
                <a:spcPct val="0"/>
              </a:spcBef>
              <a:buFontTx/>
              <a:buNone/>
            </a:pPr>
            <a:endParaRPr lang="zh-CN" altLang="en-US" sz="2000" b="1">
              <a:solidFill>
                <a:schemeClr val="hlink"/>
              </a:solidFill>
              <a:latin typeface="黑体" panose="02010609060101010101" pitchFamily="2" charset="-122"/>
              <a:ea typeface="黑体" panose="02010609060101010101" pitchFamily="2" charset="-122"/>
            </a:endParaRPr>
          </a:p>
          <a:p>
            <a:pPr marL="0" lvl="0" indent="0" algn="l" eaLnBrk="1" hangingPunct="1">
              <a:spcBef>
                <a:spcPct val="0"/>
              </a:spcBef>
              <a:buFontTx/>
              <a:buNone/>
            </a:pPr>
            <a:r>
              <a:rPr lang="en-US" altLang="zh-CN" sz="2000" b="1">
                <a:solidFill>
                  <a:schemeClr val="hlink"/>
                </a:solidFill>
                <a:latin typeface="黑体" panose="02010609060101010101" pitchFamily="2" charset="-122"/>
                <a:ea typeface="黑体" panose="02010609060101010101" pitchFamily="2" charset="-122"/>
              </a:rPr>
              <a:t>    </a:t>
            </a:r>
            <a:r>
              <a:rPr lang="zh-CN" altLang="en-US" sz="2800" b="1">
                <a:solidFill>
                  <a:srgbClr val="FF0000"/>
                </a:solidFill>
                <a:latin typeface="黑体" panose="02010609060101010101" pitchFamily="2" charset="-122"/>
                <a:ea typeface="黑体" panose="02010609060101010101" pitchFamily="2" charset="-122"/>
              </a:rPr>
              <a:t>分析归纳</a:t>
            </a:r>
            <a:r>
              <a:rPr lang="en-US" altLang="zh-CN" sz="2800" b="1">
                <a:solidFill>
                  <a:srgbClr val="FF0000"/>
                </a:solidFill>
                <a:latin typeface="黑体" panose="02010609060101010101" pitchFamily="2" charset="-122"/>
                <a:ea typeface="黑体" panose="02010609060101010101" pitchFamily="2" charset="-122"/>
              </a:rPr>
              <a:t>:</a:t>
            </a:r>
            <a:endParaRPr lang="en-US" altLang="zh-CN" sz="2800" b="1">
              <a:solidFill>
                <a:srgbClr val="FF0000"/>
              </a:solidFill>
              <a:latin typeface="黑体" panose="02010609060101010101" pitchFamily="2" charset="-122"/>
              <a:ea typeface="黑体" panose="02010609060101010101" pitchFamily="2" charset="-122"/>
            </a:endParaRPr>
          </a:p>
          <a:p>
            <a:pPr marL="0" lvl="0" indent="0" algn="l" eaLnBrk="1" hangingPunct="1">
              <a:spcBef>
                <a:spcPct val="0"/>
              </a:spcBef>
              <a:buFontTx/>
              <a:buNone/>
            </a:pPr>
            <a:r>
              <a:rPr lang="en-US" altLang="zh-CN" sz="2800" b="1">
                <a:solidFill>
                  <a:srgbClr val="FF0000"/>
                </a:solidFill>
                <a:latin typeface="黑体" panose="02010609060101010101" pitchFamily="2" charset="-122"/>
                <a:ea typeface="黑体" panose="02010609060101010101" pitchFamily="2" charset="-122"/>
              </a:rPr>
              <a:t>     </a:t>
            </a:r>
            <a:r>
              <a:rPr lang="zh-CN" altLang="en-US" sz="2800" b="1">
                <a:solidFill>
                  <a:schemeClr val="hlink"/>
                </a:solidFill>
                <a:latin typeface="黑体" panose="02010609060101010101" pitchFamily="2" charset="-122"/>
                <a:ea typeface="黑体" panose="02010609060101010101" pitchFamily="2" charset="-122"/>
              </a:rPr>
              <a:t>把握诗歌所表达的诗人的情感是诗歌常见题型</a:t>
            </a:r>
            <a:r>
              <a:rPr lang="en-US" altLang="zh-CN" sz="2800" b="1">
                <a:solidFill>
                  <a:schemeClr val="hlink"/>
                </a:solidFill>
                <a:latin typeface="黑体" panose="02010609060101010101" pitchFamily="2" charset="-122"/>
                <a:ea typeface="黑体" panose="02010609060101010101" pitchFamily="2" charset="-122"/>
              </a:rPr>
              <a:t>.</a:t>
            </a:r>
            <a:endParaRPr lang="en-US" altLang="zh-CN" sz="2800" b="1">
              <a:solidFill>
                <a:schemeClr val="hlink"/>
              </a:solidFill>
              <a:latin typeface="黑体" panose="02010609060101010101" pitchFamily="2" charset="-122"/>
              <a:ea typeface="黑体" panose="02010609060101010101" pitchFamily="2" charset="-122"/>
            </a:endParaRPr>
          </a:p>
          <a:p>
            <a:pPr marL="0" lvl="0" indent="0" algn="l" eaLnBrk="1" hangingPunct="1">
              <a:spcBef>
                <a:spcPct val="0"/>
              </a:spcBef>
              <a:buFontTx/>
              <a:buNone/>
            </a:pPr>
            <a:r>
              <a:rPr lang="en-US" altLang="zh-CN" sz="2800" b="1">
                <a:solidFill>
                  <a:schemeClr val="hlink"/>
                </a:solidFill>
                <a:latin typeface="黑体" panose="02010609060101010101" pitchFamily="2" charset="-122"/>
                <a:ea typeface="黑体" panose="02010609060101010101" pitchFamily="2" charset="-122"/>
              </a:rPr>
              <a:t>    </a:t>
            </a:r>
            <a:r>
              <a:rPr lang="zh-CN" altLang="en-US" sz="2800" b="1">
                <a:solidFill>
                  <a:srgbClr val="FF0000"/>
                </a:solidFill>
                <a:latin typeface="黑体" panose="02010609060101010101" pitchFamily="2" charset="-122"/>
                <a:ea typeface="黑体" panose="02010609060101010101" pitchFamily="2" charset="-122"/>
              </a:rPr>
              <a:t>问题提出</a:t>
            </a:r>
            <a:r>
              <a:rPr lang="en-US" altLang="zh-CN" sz="2800" b="1">
                <a:solidFill>
                  <a:srgbClr val="FF0000"/>
                </a:solidFill>
                <a:latin typeface="黑体" panose="02010609060101010101" pitchFamily="2" charset="-122"/>
                <a:ea typeface="黑体" panose="02010609060101010101" pitchFamily="2" charset="-122"/>
              </a:rPr>
              <a:t>:</a:t>
            </a:r>
            <a:endParaRPr lang="en-US" altLang="zh-CN" sz="2800" b="1">
              <a:solidFill>
                <a:srgbClr val="FF0000"/>
              </a:solidFill>
              <a:latin typeface="黑体" panose="02010609060101010101" pitchFamily="2" charset="-122"/>
              <a:ea typeface="黑体" panose="02010609060101010101" pitchFamily="2" charset="-122"/>
            </a:endParaRPr>
          </a:p>
          <a:p>
            <a:pPr marL="0" lvl="0" indent="0" algn="l" eaLnBrk="1" hangingPunct="1">
              <a:spcBef>
                <a:spcPct val="0"/>
              </a:spcBef>
              <a:buFontTx/>
              <a:buNone/>
            </a:pPr>
            <a:r>
              <a:rPr lang="en-US" altLang="zh-CN" sz="2800" b="1">
                <a:solidFill>
                  <a:srgbClr val="FF0000"/>
                </a:solidFill>
                <a:latin typeface="黑体" panose="02010609060101010101" pitchFamily="2" charset="-122"/>
                <a:ea typeface="黑体" panose="02010609060101010101" pitchFamily="2" charset="-122"/>
              </a:rPr>
              <a:t>    </a:t>
            </a:r>
            <a:r>
              <a:rPr lang="zh-CN" altLang="en-US" sz="2800" b="1">
                <a:solidFill>
                  <a:schemeClr val="hlink"/>
                </a:solidFill>
                <a:latin typeface="黑体" panose="02010609060101010101" pitchFamily="2" charset="-122"/>
                <a:ea typeface="黑体" panose="02010609060101010101" pitchFamily="2" charset="-122"/>
              </a:rPr>
              <a:t>那么在阅读诗歌过程中</a:t>
            </a:r>
            <a:r>
              <a:rPr lang="en-US" altLang="zh-CN" sz="2800" b="1">
                <a:solidFill>
                  <a:schemeClr val="hlink"/>
                </a:solidFill>
                <a:latin typeface="黑体" panose="02010609060101010101" pitchFamily="2" charset="-122"/>
                <a:ea typeface="黑体" panose="02010609060101010101" pitchFamily="2" charset="-122"/>
              </a:rPr>
              <a:t>,</a:t>
            </a:r>
            <a:r>
              <a:rPr lang="zh-CN" altLang="en-US" sz="2800" b="1">
                <a:solidFill>
                  <a:schemeClr val="hlink"/>
                </a:solidFill>
                <a:latin typeface="黑体" panose="02010609060101010101" pitchFamily="2" charset="-122"/>
                <a:ea typeface="黑体" panose="02010609060101010101" pitchFamily="2" charset="-122"/>
              </a:rPr>
              <a:t>我们又应该如何来分析何探究诗人的情感呢</a:t>
            </a:r>
            <a:r>
              <a:rPr lang="en-US" altLang="zh-CN" sz="2800" b="1">
                <a:solidFill>
                  <a:schemeClr val="hlink"/>
                </a:solidFill>
                <a:latin typeface="黑体" panose="02010609060101010101" pitchFamily="2" charset="-122"/>
                <a:ea typeface="黑体" panose="02010609060101010101" pitchFamily="2" charset="-122"/>
              </a:rPr>
              <a:t>?</a:t>
            </a:r>
            <a:endParaRPr lang="en-US" altLang="zh-CN" sz="2800" b="1">
              <a:solidFill>
                <a:schemeClr val="hlink"/>
              </a:solidFill>
              <a:latin typeface="黑体" panose="02010609060101010101" pitchFamily="2" charset="-122"/>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14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8">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6148">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4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290" name="Picture 2" descr="http://www.xxjxsj.cn/article/UploadPic/2010-6/20106818133061686.jpg"/>
          <p:cNvPicPr>
            <a:picLocks noChangeAspect="1"/>
          </p:cNvPicPr>
          <p:nvPr/>
        </p:nvPicPr>
        <p:blipFill>
          <a:blip r:embed="rId3"/>
          <a:stretch>
            <a:fillRect/>
          </a:stretch>
        </p:blipFill>
        <p:spPr>
          <a:xfrm>
            <a:off x="0" y="0"/>
            <a:ext cx="9644063" cy="7232650"/>
          </a:xfrm>
          <a:prstGeom prst="rect">
            <a:avLst/>
          </a:prstGeom>
          <a:noFill/>
          <a:ln w="9525">
            <a:noFill/>
          </a:ln>
        </p:spPr>
      </p:pic>
      <p:sp>
        <p:nvSpPr>
          <p:cNvPr id="12291" name="标题 1"/>
          <p:cNvSpPr>
            <a:spLocks noGrp="1"/>
          </p:cNvSpPr>
          <p:nvPr>
            <p:ph type="title"/>
          </p:nvPr>
        </p:nvSpPr>
        <p:spPr>
          <a:xfrm>
            <a:off x="660400" y="-100012"/>
            <a:ext cx="8229600" cy="1143000"/>
          </a:xfrm>
        </p:spPr>
        <p:txBody>
          <a:bodyPr vert="horz" wrap="square" lIns="91440" tIns="45720" rIns="91440" bIns="45720" anchor="ctr" anchorCtr="0"/>
          <a:lstStyle/>
          <a:p>
            <a:pPr algn="l" eaLnBrk="1" hangingPunct="1"/>
            <a:r>
              <a:rPr lang="zh-CN" altLang="en-US" sz="3600" b="1">
                <a:solidFill>
                  <a:srgbClr val="FF0000"/>
                </a:solidFill>
                <a:latin typeface="黑体" panose="02010609060101010101" pitchFamily="2" charset="-122"/>
                <a:ea typeface="黑体" panose="02010609060101010101" pitchFamily="2" charset="-122"/>
              </a:rPr>
              <a:t>题型分析</a:t>
            </a:r>
            <a:endParaRPr lang="zh-CN" altLang="en-US" sz="3600" b="1">
              <a:solidFill>
                <a:srgbClr val="FF0000"/>
              </a:solidFill>
              <a:latin typeface="黑体" panose="02010609060101010101" pitchFamily="2" charset="-122"/>
              <a:ea typeface="黑体" panose="02010609060101010101" pitchFamily="2" charset="-122"/>
            </a:endParaRPr>
          </a:p>
        </p:txBody>
      </p:sp>
      <p:sp>
        <p:nvSpPr>
          <p:cNvPr id="12292" name="Rectangle 5"/>
          <p:cNvSpPr>
            <a:spLocks noGrp="1"/>
          </p:cNvSpPr>
          <p:nvPr>
            <p:ph idx="1"/>
          </p:nvPr>
        </p:nvSpPr>
        <p:spPr>
          <a:xfrm>
            <a:off x="682943" y="1196658"/>
            <a:ext cx="8229600" cy="4525962"/>
          </a:xfrm>
        </p:spPr>
        <p:txBody>
          <a:bodyPr vert="horz" wrap="square" lIns="91440" tIns="45720" rIns="91440" bIns="45720" anchor="t" anchorCtr="0"/>
          <a:lstStyle/>
          <a:p>
            <a:pPr marL="0" indent="0" algn="l" defTabSz="914400">
              <a:buClrTx/>
              <a:buSzTx/>
              <a:buFontTx/>
              <a:buNone/>
            </a:pPr>
            <a:r>
              <a:rPr lang="zh-CN" sz="2400" b="1">
                <a:solidFill>
                  <a:srgbClr val="006600"/>
                </a:solidFill>
                <a:latin typeface="宋体" panose="02010600030101010101" pitchFamily="2" charset="-122"/>
                <a:ea typeface="宋体" panose="02010600030101010101" pitchFamily="2" charset="-122"/>
                <a:sym typeface="+mn-ea"/>
              </a:rPr>
              <a:t>例题一：</a:t>
            </a:r>
            <a:r>
              <a:rPr lang="zh-CN" sz="2400">
                <a:solidFill>
                  <a:srgbClr val="006600"/>
                </a:solidFill>
                <a:latin typeface="宋体" panose="02010600030101010101" pitchFamily="2" charset="-122"/>
                <a:ea typeface="宋体" panose="02010600030101010101" pitchFamily="2" charset="-122"/>
                <a:sym typeface="+mn-ea"/>
              </a:rPr>
              <a:t> </a:t>
            </a:r>
            <a:r>
              <a:rPr lang="zh-CN" sz="2400">
                <a:latin typeface="宋体" panose="02010600030101010101" pitchFamily="2" charset="-122"/>
                <a:ea typeface="宋体" panose="02010600030101010101" pitchFamily="2" charset="-122"/>
                <a:sym typeface="+mn-ea"/>
              </a:rPr>
              <a:t>                </a:t>
            </a:r>
            <a:r>
              <a:rPr sz="2400">
                <a:latin typeface="宋体" panose="02010600030101010101" pitchFamily="2" charset="-122"/>
                <a:ea typeface="宋体" panose="02010600030101010101" pitchFamily="2" charset="-122"/>
                <a:sym typeface="+mn-ea"/>
              </a:rPr>
              <a:t> </a:t>
            </a:r>
            <a:endParaRPr sz="2400">
              <a:latin typeface="宋体" panose="02010600030101010101" pitchFamily="2" charset="-122"/>
              <a:ea typeface="宋体" panose="02010600030101010101" pitchFamily="2" charset="-122"/>
              <a:sym typeface="+mn-ea"/>
            </a:endParaRPr>
          </a:p>
          <a:p>
            <a:pPr marL="0" indent="0" algn="l" defTabSz="914400">
              <a:buClrTx/>
              <a:buSzTx/>
              <a:buFontTx/>
              <a:buNone/>
            </a:pPr>
            <a:r>
              <a:rPr sz="2400">
                <a:latin typeface="宋体" panose="02010600030101010101" pitchFamily="2" charset="-122"/>
                <a:ea typeface="宋体" panose="02010600030101010101" pitchFamily="2" charset="-122"/>
                <a:sym typeface="+mn-ea"/>
              </a:rPr>
              <a:t> </a:t>
            </a:r>
            <a:r>
              <a:rPr lang="en-US" sz="2400">
                <a:latin typeface="宋体" panose="02010600030101010101" pitchFamily="2" charset="-122"/>
                <a:ea typeface="宋体" panose="02010600030101010101" pitchFamily="2" charset="-122"/>
                <a:sym typeface="+mn-ea"/>
              </a:rPr>
              <a:t>                </a:t>
            </a:r>
            <a:r>
              <a:rPr sz="2400" b="1">
                <a:solidFill>
                  <a:srgbClr val="990033"/>
                </a:solidFill>
                <a:latin typeface="宋体" panose="02010600030101010101" pitchFamily="2" charset="-122"/>
                <a:ea typeface="宋体" panose="02010600030101010101" pitchFamily="2" charset="-122"/>
                <a:sym typeface="+mn-ea"/>
              </a:rPr>
              <a:t>春夜喜雨</a:t>
            </a:r>
            <a:r>
              <a:rPr lang="en-US" sz="2400" b="1">
                <a:solidFill>
                  <a:srgbClr val="990033"/>
                </a:solidFill>
                <a:latin typeface="宋体" panose="02010600030101010101" pitchFamily="2" charset="-122"/>
                <a:ea typeface="宋体" panose="02010600030101010101" pitchFamily="2" charset="-122"/>
                <a:sym typeface="+mn-ea"/>
              </a:rPr>
              <a:t>  (</a:t>
            </a:r>
            <a:r>
              <a:rPr sz="2400" b="1">
                <a:solidFill>
                  <a:srgbClr val="990033"/>
                </a:solidFill>
                <a:latin typeface="宋体" panose="02010600030101010101" pitchFamily="2" charset="-122"/>
                <a:ea typeface="宋体" panose="02010600030101010101" pitchFamily="2" charset="-122"/>
                <a:sym typeface="+mn-ea"/>
              </a:rPr>
              <a:t>杜甫</a:t>
            </a:r>
            <a:r>
              <a:rPr lang="en-US" sz="2400" b="1">
                <a:solidFill>
                  <a:srgbClr val="990033"/>
                </a:solidFill>
                <a:latin typeface="宋体" panose="02010600030101010101" pitchFamily="2" charset="-122"/>
                <a:ea typeface="宋体" panose="02010600030101010101" pitchFamily="2" charset="-122"/>
                <a:sym typeface="+mn-ea"/>
              </a:rPr>
              <a:t>)</a:t>
            </a:r>
            <a:r>
              <a:rPr sz="2400" b="1">
                <a:solidFill>
                  <a:srgbClr val="990033"/>
                </a:solidFill>
                <a:latin typeface="宋体" panose="02010600030101010101" pitchFamily="2" charset="-122"/>
                <a:ea typeface="宋体" panose="02010600030101010101" pitchFamily="2" charset="-122"/>
                <a:sym typeface="+mn-ea"/>
              </a:rPr>
              <a:t> </a:t>
            </a:r>
            <a:endParaRPr sz="2400" b="1" kern="1200" baseline="0">
              <a:solidFill>
                <a:srgbClr val="990033"/>
              </a:solidFill>
              <a:latin typeface="宋体" panose="02010600030101010101" pitchFamily="2" charset="-122"/>
              <a:ea typeface="宋体" panose="02010600030101010101" pitchFamily="2" charset="-122"/>
            </a:endParaRPr>
          </a:p>
          <a:p>
            <a:pPr marL="0" indent="0" defTabSz="914400">
              <a:buClrTx/>
              <a:buSzTx/>
              <a:buFontTx/>
              <a:buNone/>
            </a:pPr>
            <a:r>
              <a:rPr lang="en-US" sz="2400" b="1">
                <a:solidFill>
                  <a:srgbClr val="990033"/>
                </a:solidFill>
                <a:latin typeface="宋体" panose="02010600030101010101" pitchFamily="2" charset="-122"/>
                <a:ea typeface="宋体" panose="02010600030101010101" pitchFamily="2" charset="-122"/>
                <a:sym typeface="+mn-ea"/>
              </a:rPr>
              <a:t>    </a:t>
            </a:r>
            <a:r>
              <a:rPr sz="2400" b="1">
                <a:solidFill>
                  <a:srgbClr val="990033"/>
                </a:solidFill>
                <a:latin typeface="宋体" panose="02010600030101010101" pitchFamily="2" charset="-122"/>
                <a:ea typeface="宋体" panose="02010600030101010101" pitchFamily="2" charset="-122"/>
                <a:sym typeface="+mn-ea"/>
              </a:rPr>
              <a:t>好雨知时节,当春乃发生.  随风潜入夜,润物细无声. </a:t>
            </a:r>
            <a:endParaRPr sz="2400" b="1" kern="1200" baseline="0">
              <a:solidFill>
                <a:srgbClr val="990033"/>
              </a:solidFill>
              <a:latin typeface="宋体" panose="02010600030101010101" pitchFamily="2" charset="-122"/>
              <a:ea typeface="宋体" panose="02010600030101010101" pitchFamily="2" charset="-122"/>
            </a:endParaRPr>
          </a:p>
          <a:p>
            <a:pPr marL="0" indent="0" defTabSz="914400">
              <a:buClrTx/>
              <a:buSzTx/>
              <a:buFontTx/>
              <a:buNone/>
            </a:pPr>
            <a:r>
              <a:rPr sz="2400" b="1">
                <a:solidFill>
                  <a:srgbClr val="990033"/>
                </a:solidFill>
                <a:latin typeface="宋体" panose="02010600030101010101" pitchFamily="2" charset="-122"/>
                <a:ea typeface="宋体" panose="02010600030101010101" pitchFamily="2" charset="-122"/>
                <a:sym typeface="+mn-ea"/>
              </a:rPr>
              <a:t>  </a:t>
            </a:r>
            <a:r>
              <a:rPr lang="en-US" sz="2400" b="1">
                <a:solidFill>
                  <a:srgbClr val="990033"/>
                </a:solidFill>
                <a:latin typeface="宋体" panose="02010600030101010101" pitchFamily="2" charset="-122"/>
                <a:ea typeface="宋体" panose="02010600030101010101" pitchFamily="2" charset="-122"/>
                <a:sym typeface="+mn-ea"/>
              </a:rPr>
              <a:t>  </a:t>
            </a:r>
            <a:r>
              <a:rPr sz="2400" b="1">
                <a:solidFill>
                  <a:srgbClr val="990033"/>
                </a:solidFill>
                <a:latin typeface="宋体" panose="02010600030101010101" pitchFamily="2" charset="-122"/>
                <a:ea typeface="宋体" panose="02010600030101010101" pitchFamily="2" charset="-122"/>
                <a:sym typeface="+mn-ea"/>
              </a:rPr>
              <a:t>野径云俱黑,江船火独明. 晓看红湿处,花重锦官城.</a:t>
            </a:r>
            <a:endParaRPr sz="2400" b="1" kern="1200" baseline="0">
              <a:solidFill>
                <a:srgbClr val="990033"/>
              </a:solidFill>
              <a:latin typeface="宋体" panose="02010600030101010101" pitchFamily="2" charset="-122"/>
              <a:ea typeface="宋体" panose="02010600030101010101" pitchFamily="2" charset="-122"/>
            </a:endParaRPr>
          </a:p>
          <a:p>
            <a:pPr marL="0" indent="0" defTabSz="914400">
              <a:buClrTx/>
              <a:buSzTx/>
              <a:buFontTx/>
              <a:buNone/>
            </a:pPr>
            <a:r>
              <a:rPr lang="en-US" sz="2400">
                <a:latin typeface="宋体" panose="02010600030101010101" pitchFamily="2" charset="-122"/>
                <a:ea typeface="宋体" panose="02010600030101010101" pitchFamily="2" charset="-122"/>
                <a:sym typeface="+mn-ea"/>
              </a:rPr>
              <a:t> </a:t>
            </a:r>
            <a:r>
              <a:rPr lang="en-US" sz="2400" b="1">
                <a:latin typeface="宋体" panose="02010600030101010101" pitchFamily="2" charset="-122"/>
                <a:ea typeface="宋体" panose="02010600030101010101" pitchFamily="2" charset="-122"/>
                <a:sym typeface="+mn-ea"/>
              </a:rPr>
              <a:t> </a:t>
            </a:r>
            <a:r>
              <a:rPr sz="2400" b="1">
                <a:solidFill>
                  <a:srgbClr val="3333FF"/>
                </a:solidFill>
                <a:latin typeface="宋体" panose="02010600030101010101" pitchFamily="2" charset="-122"/>
                <a:ea typeface="宋体" panose="02010600030101010101" pitchFamily="2" charset="-122"/>
                <a:sym typeface="+mn-ea"/>
              </a:rPr>
              <a:t>思考：结合诗歌题目，分析诗歌表达了作者怎样的思想感情？</a:t>
            </a:r>
            <a:endParaRPr sz="2400" b="1" kern="1200" baseline="0">
              <a:solidFill>
                <a:srgbClr val="3333FF"/>
              </a:solidFill>
              <a:latin typeface="宋体" panose="02010600030101010101" pitchFamily="2" charset="-122"/>
              <a:ea typeface="宋体" panose="02010600030101010101" pitchFamily="2" charset="-122"/>
            </a:endParaRPr>
          </a:p>
          <a:p>
            <a:pPr marL="0" indent="0" algn="l" defTabSz="914400">
              <a:buClrTx/>
              <a:buSzTx/>
              <a:buFontTx/>
              <a:buNone/>
            </a:pPr>
            <a:r>
              <a:rPr sz="2400">
                <a:latin typeface="宋体" panose="02010600030101010101" pitchFamily="2" charset="-122"/>
                <a:ea typeface="宋体" panose="02010600030101010101" pitchFamily="2" charset="-122"/>
                <a:sym typeface="+mn-ea"/>
              </a:rPr>
              <a:t>  </a:t>
            </a:r>
            <a:r>
              <a:rPr lang="en-US" sz="2400">
                <a:latin typeface="宋体" panose="02010600030101010101" pitchFamily="2" charset="-122"/>
                <a:ea typeface="宋体" panose="02010600030101010101" pitchFamily="2" charset="-122"/>
                <a:sym typeface="+mn-ea"/>
              </a:rPr>
              <a:t> </a:t>
            </a:r>
            <a:r>
              <a:rPr lang="zh-CN" sz="2400">
                <a:solidFill>
                  <a:srgbClr val="FF0000"/>
                </a:solidFill>
                <a:latin typeface="仿宋" panose="02010609060101010101" charset="-122"/>
                <a:ea typeface="仿宋" panose="02010609060101010101" charset="-122"/>
                <a:cs typeface="仿宋" panose="02010609060101010101" charset="-122"/>
                <a:sym typeface="+mn-ea"/>
              </a:rPr>
              <a:t>解析：从题目中</a:t>
            </a:r>
            <a:r>
              <a:rPr lang="en-US" altLang="zh-CN" sz="2400">
                <a:solidFill>
                  <a:srgbClr val="FF0000"/>
                </a:solidFill>
                <a:latin typeface="仿宋" panose="02010609060101010101" charset="-122"/>
                <a:ea typeface="仿宋" panose="02010609060101010101" charset="-122"/>
                <a:cs typeface="仿宋" panose="02010609060101010101" charset="-122"/>
                <a:sym typeface="+mn-ea"/>
              </a:rPr>
              <a:t>“</a:t>
            </a:r>
            <a:r>
              <a:rPr lang="zh-CN" altLang="en-US" sz="2400">
                <a:solidFill>
                  <a:srgbClr val="FF0000"/>
                </a:solidFill>
                <a:latin typeface="仿宋" panose="02010609060101010101" charset="-122"/>
                <a:ea typeface="仿宋" panose="02010609060101010101" charset="-122"/>
                <a:cs typeface="仿宋" panose="02010609060101010101" charset="-122"/>
                <a:sym typeface="+mn-ea"/>
              </a:rPr>
              <a:t>喜</a:t>
            </a:r>
            <a:r>
              <a:rPr lang="en-US" altLang="zh-CN" sz="2400">
                <a:solidFill>
                  <a:srgbClr val="FF0000"/>
                </a:solidFill>
                <a:latin typeface="仿宋" panose="02010609060101010101" charset="-122"/>
                <a:ea typeface="仿宋" panose="02010609060101010101" charset="-122"/>
                <a:cs typeface="仿宋" panose="02010609060101010101" charset="-122"/>
                <a:sym typeface="+mn-ea"/>
              </a:rPr>
              <a:t>”</a:t>
            </a:r>
            <a:r>
              <a:rPr lang="zh-CN" altLang="en-US" sz="2400">
                <a:solidFill>
                  <a:srgbClr val="FF0000"/>
                </a:solidFill>
                <a:latin typeface="仿宋" panose="02010609060101010101" charset="-122"/>
                <a:ea typeface="仿宋" panose="02010609060101010101" charset="-122"/>
                <a:cs typeface="仿宋" panose="02010609060101010101" charset="-122"/>
                <a:sym typeface="+mn-ea"/>
              </a:rPr>
              <a:t>，我们可以分析出作者内心是怀有一种高兴、喜悦之情。结合诗句便可知，全诗表达诗人对春雨来临的喜悦之情。</a:t>
            </a:r>
            <a:endParaRPr lang="zh-CN" altLang="en-US" sz="2400" kern="1200" baseline="0">
              <a:solidFill>
                <a:srgbClr val="FF0000"/>
              </a:solidFill>
              <a:latin typeface="仿宋" panose="02010609060101010101" charset="-122"/>
              <a:ea typeface="仿宋" panose="02010609060101010101" charset="-122"/>
              <a:cs typeface="仿宋" panose="02010609060101010101" charset="-122"/>
            </a:endParaRPr>
          </a:p>
          <a:p>
            <a:pPr marL="0" indent="0" algn="l" defTabSz="914400">
              <a:buClrTx/>
              <a:buSzTx/>
              <a:buFontTx/>
              <a:buNone/>
            </a:pPr>
            <a:r>
              <a:rPr lang="zh-CN" altLang="en-US" sz="2400">
                <a:solidFill>
                  <a:srgbClr val="FF0000"/>
                </a:solidFill>
                <a:latin typeface="仿宋" panose="02010609060101010101" charset="-122"/>
                <a:ea typeface="仿宋" panose="02010609060101010101" charset="-122"/>
                <a:cs typeface="仿宋" panose="02010609060101010101" charset="-122"/>
                <a:sym typeface="+mn-ea"/>
              </a:rPr>
              <a:t>        </a:t>
            </a:r>
            <a:r>
              <a:rPr lang="en-US" altLang="zh-CN" sz="2400">
                <a:solidFill>
                  <a:srgbClr val="FF0000"/>
                </a:solidFill>
                <a:latin typeface="仿宋" panose="02010609060101010101" charset="-122"/>
                <a:ea typeface="仿宋" panose="02010609060101010101" charset="-122"/>
                <a:cs typeface="仿宋" panose="02010609060101010101" charset="-122"/>
                <a:sym typeface="+mn-ea"/>
              </a:rPr>
              <a:t>     </a:t>
            </a:r>
            <a:r>
              <a:rPr lang="en-US" altLang="zh-CN" sz="2800" b="1">
                <a:solidFill>
                  <a:srgbClr val="990033"/>
                </a:solidFill>
                <a:latin typeface="仿宋" panose="02010609060101010101" charset="-122"/>
                <a:ea typeface="仿宋" panose="02010609060101010101" charset="-122"/>
                <a:cs typeface="仿宋" panose="02010609060101010101" charset="-122"/>
                <a:sym typeface="+mn-ea"/>
              </a:rPr>
              <a:t> </a:t>
            </a:r>
            <a:r>
              <a:rPr lang="zh-CN" altLang="en-US" sz="2800" b="1">
                <a:solidFill>
                  <a:srgbClr val="990033"/>
                </a:solidFill>
                <a:latin typeface="仿宋" panose="02010609060101010101" charset="-122"/>
                <a:ea typeface="仿宋" panose="02010609060101010101" charset="-122"/>
                <a:cs typeface="仿宋" panose="02010609060101010101" charset="-122"/>
                <a:sym typeface="+mn-ea"/>
              </a:rPr>
              <a:t>方法一：细读题目</a:t>
            </a:r>
            <a:endParaRPr lang="zh-CN" altLang="en-US" sz="2800" b="1" kern="1200" baseline="0">
              <a:solidFill>
                <a:srgbClr val="990033"/>
              </a:solidFill>
              <a:latin typeface="仿宋" panose="02010609060101010101" charset="-122"/>
              <a:ea typeface="仿宋" panose="02010609060101010101" charset="-122"/>
              <a:cs typeface="仿宋" panose="02010609060101010101" charset="-122"/>
            </a:endParaRPr>
          </a:p>
          <a:p>
            <a:pPr>
              <a:buNone/>
            </a:pPr>
            <a:endParaRPr lang="zh-CN" altLang="en-US"/>
          </a:p>
          <a:p>
            <a:pPr>
              <a:buNone/>
            </a:pPr>
            <a:endParaRPr lang="zh-CN" altLang="en-US" b="1">
              <a:solidFill>
                <a:srgbClr val="3333FF"/>
              </a:solidFill>
              <a:latin typeface="黑体" panose="02010609060101010101" pitchFamily="2" charset="-122"/>
              <a:ea typeface="黑体" panose="02010609060101010101" pitchFamily="2" charset="-122"/>
            </a:endParaRPr>
          </a:p>
          <a:p>
            <a:pPr>
              <a:buNone/>
            </a:pPr>
            <a:endParaRPr lang="zh-CN" altLang="en-US" sz="4000">
              <a:solidFill>
                <a:srgbClr val="FF0000"/>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229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29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29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29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29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292">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29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290" name="Picture 2" descr="http://www.xxjxsj.cn/article/UploadPic/2010-6/20106818133061686.jpg"/>
          <p:cNvPicPr>
            <a:picLocks noChangeAspect="1"/>
          </p:cNvPicPr>
          <p:nvPr/>
        </p:nvPicPr>
        <p:blipFill>
          <a:blip r:embed="rId3"/>
          <a:stretch>
            <a:fillRect/>
          </a:stretch>
        </p:blipFill>
        <p:spPr>
          <a:xfrm>
            <a:off x="0" y="0"/>
            <a:ext cx="9644063" cy="7232650"/>
          </a:xfrm>
          <a:prstGeom prst="rect">
            <a:avLst/>
          </a:prstGeom>
          <a:noFill/>
          <a:ln w="9525">
            <a:noFill/>
          </a:ln>
        </p:spPr>
      </p:pic>
      <p:sp>
        <p:nvSpPr>
          <p:cNvPr id="12291" name="标题 1"/>
          <p:cNvSpPr>
            <a:spLocks noGrp="1"/>
          </p:cNvSpPr>
          <p:nvPr>
            <p:ph type="title"/>
          </p:nvPr>
        </p:nvSpPr>
        <p:spPr>
          <a:xfrm>
            <a:off x="660400" y="-100012"/>
            <a:ext cx="8229600" cy="1143000"/>
          </a:xfrm>
        </p:spPr>
        <p:txBody>
          <a:bodyPr vert="horz" wrap="square" lIns="91440" tIns="45720" rIns="91440" bIns="45720" anchor="ctr" anchorCtr="0"/>
          <a:lstStyle/>
          <a:p>
            <a:pPr algn="l" eaLnBrk="1" hangingPunct="1"/>
            <a:r>
              <a:rPr lang="zh-CN" altLang="en-US" sz="3600" b="1">
                <a:solidFill>
                  <a:srgbClr val="FF0000"/>
                </a:solidFill>
                <a:latin typeface="黑体" panose="02010609060101010101" pitchFamily="2" charset="-122"/>
                <a:ea typeface="黑体" panose="02010609060101010101" pitchFamily="2" charset="-122"/>
              </a:rPr>
              <a:t>题型分析</a:t>
            </a:r>
            <a:endParaRPr lang="zh-CN" altLang="en-US" sz="3600" b="1">
              <a:solidFill>
                <a:srgbClr val="FF0000"/>
              </a:solidFill>
              <a:latin typeface="黑体" panose="02010609060101010101" pitchFamily="2" charset="-122"/>
              <a:ea typeface="黑体" panose="02010609060101010101" pitchFamily="2" charset="-122"/>
            </a:endParaRPr>
          </a:p>
        </p:txBody>
      </p:sp>
      <p:sp>
        <p:nvSpPr>
          <p:cNvPr id="12292" name="Rectangle 5"/>
          <p:cNvSpPr>
            <a:spLocks noGrp="1"/>
          </p:cNvSpPr>
          <p:nvPr>
            <p:ph idx="1"/>
          </p:nvPr>
        </p:nvSpPr>
        <p:spPr>
          <a:xfrm>
            <a:off x="660400" y="1125220"/>
            <a:ext cx="8229600" cy="4918075"/>
          </a:xfrm>
        </p:spPr>
        <p:txBody>
          <a:bodyPr vert="horz" wrap="square" lIns="91440" tIns="45720" rIns="91440" bIns="45720" anchor="t" anchorCtr="0"/>
          <a:lstStyle/>
          <a:p>
            <a:pPr marL="0" indent="0" algn="l" defTabSz="914400">
              <a:buClrTx/>
              <a:buSzTx/>
              <a:buFontTx/>
              <a:buNone/>
            </a:pPr>
            <a:r>
              <a:rPr lang="zh-CN" sz="2400" b="1">
                <a:solidFill>
                  <a:srgbClr val="006600"/>
                </a:solidFill>
                <a:latin typeface="宋体" panose="02010600030101010101" pitchFamily="2" charset="-122"/>
                <a:ea typeface="宋体" panose="02010600030101010101" pitchFamily="2" charset="-122"/>
                <a:sym typeface="+mn-ea"/>
              </a:rPr>
              <a:t>例题二：</a:t>
            </a:r>
            <a:r>
              <a:rPr lang="zh-CN" sz="2400">
                <a:solidFill>
                  <a:srgbClr val="006600"/>
                </a:solidFill>
                <a:latin typeface="宋体" panose="02010600030101010101" pitchFamily="2" charset="-122"/>
                <a:ea typeface="宋体" panose="02010600030101010101" pitchFamily="2" charset="-122"/>
                <a:sym typeface="+mn-ea"/>
              </a:rPr>
              <a:t> </a:t>
            </a:r>
            <a:r>
              <a:rPr lang="zh-CN" sz="2400">
                <a:latin typeface="宋体" panose="02010600030101010101" pitchFamily="2" charset="-122"/>
                <a:ea typeface="宋体" panose="02010600030101010101" pitchFamily="2" charset="-122"/>
                <a:sym typeface="+mn-ea"/>
              </a:rPr>
              <a:t>                </a:t>
            </a:r>
            <a:r>
              <a:rPr sz="2400">
                <a:latin typeface="宋体" panose="02010600030101010101" pitchFamily="2" charset="-122"/>
                <a:ea typeface="宋体" panose="02010600030101010101" pitchFamily="2" charset="-122"/>
                <a:sym typeface="+mn-ea"/>
              </a:rPr>
              <a:t> </a:t>
            </a:r>
            <a:endParaRPr sz="2400">
              <a:latin typeface="宋体" panose="02010600030101010101" pitchFamily="2" charset="-122"/>
              <a:ea typeface="宋体" panose="02010600030101010101" pitchFamily="2" charset="-122"/>
              <a:sym typeface="+mn-ea"/>
            </a:endParaRPr>
          </a:p>
          <a:p>
            <a:pPr marL="0" indent="0" algn="l" defTabSz="914400">
              <a:buClrTx/>
              <a:buSzTx/>
              <a:buFontTx/>
              <a:buNone/>
            </a:pPr>
            <a:r>
              <a:rPr sz="2400">
                <a:latin typeface="宋体" panose="02010600030101010101" pitchFamily="2" charset="-122"/>
                <a:ea typeface="宋体" panose="02010600030101010101" pitchFamily="2" charset="-122"/>
                <a:sym typeface="+mn-ea"/>
              </a:rPr>
              <a:t> </a:t>
            </a:r>
            <a:r>
              <a:rPr lang="en-US" sz="2400">
                <a:latin typeface="宋体" panose="02010600030101010101" pitchFamily="2" charset="-122"/>
                <a:ea typeface="宋体" panose="02010600030101010101" pitchFamily="2" charset="-122"/>
                <a:sym typeface="+mn-ea"/>
              </a:rPr>
              <a:t>           </a:t>
            </a:r>
            <a:r>
              <a:rPr lang="zh-CN" altLang="en-US" sz="2400" b="1">
                <a:solidFill>
                  <a:srgbClr val="800000"/>
                </a:solidFill>
                <a:sym typeface="+mn-ea"/>
              </a:rPr>
              <a:t> 与史郎中钦听黄鹤楼上吹笛</a:t>
            </a:r>
            <a:r>
              <a:rPr lang="en-US" altLang="zh-CN" sz="2400" b="1">
                <a:solidFill>
                  <a:srgbClr val="800000"/>
                </a:solidFill>
                <a:sym typeface="+mn-ea"/>
              </a:rPr>
              <a:t> (</a:t>
            </a:r>
            <a:r>
              <a:rPr lang="zh-CN" altLang="en-US" sz="2400" b="1">
                <a:solidFill>
                  <a:srgbClr val="800000"/>
                </a:solidFill>
                <a:sym typeface="+mn-ea"/>
              </a:rPr>
              <a:t>李白</a:t>
            </a:r>
            <a:r>
              <a:rPr lang="en-US" altLang="zh-CN" sz="2400" b="1">
                <a:solidFill>
                  <a:srgbClr val="800000"/>
                </a:solidFill>
                <a:sym typeface="+mn-ea"/>
              </a:rPr>
              <a:t>)</a:t>
            </a:r>
            <a:endParaRPr lang="zh-CN" altLang="en-US" sz="2400" b="1">
              <a:solidFill>
                <a:srgbClr val="800000"/>
              </a:solidFill>
            </a:endParaRPr>
          </a:p>
          <a:p>
            <a:pPr marL="0" indent="0" algn="l" defTabSz="914400">
              <a:buClrTx/>
              <a:buSzTx/>
              <a:buFontTx/>
              <a:buNone/>
            </a:pPr>
            <a:r>
              <a:rPr lang="en-US" altLang="zh-CN" sz="2400" b="1">
                <a:solidFill>
                  <a:srgbClr val="800000"/>
                </a:solidFill>
                <a:sym typeface="+mn-ea"/>
              </a:rPr>
              <a:t>                          </a:t>
            </a:r>
            <a:r>
              <a:rPr lang="zh-CN" altLang="en-US" sz="2400" b="1">
                <a:solidFill>
                  <a:srgbClr val="800000"/>
                </a:solidFill>
                <a:sym typeface="+mn-ea"/>
              </a:rPr>
              <a:t>一为迁客去长沙，西望长安不见家。</a:t>
            </a:r>
            <a:endParaRPr lang="zh-CN" altLang="en-US" sz="2400" b="1">
              <a:solidFill>
                <a:srgbClr val="800000"/>
              </a:solidFill>
            </a:endParaRPr>
          </a:p>
          <a:p>
            <a:pPr marL="0" indent="0" algn="l" defTabSz="914400">
              <a:buClrTx/>
              <a:buSzTx/>
              <a:buFontTx/>
              <a:buNone/>
            </a:pPr>
            <a:r>
              <a:rPr lang="zh-CN" altLang="en-US" sz="2400" b="1">
                <a:solidFill>
                  <a:srgbClr val="800000"/>
                </a:solidFill>
                <a:sym typeface="+mn-ea"/>
              </a:rPr>
              <a:t>          </a:t>
            </a:r>
            <a:r>
              <a:rPr lang="en-US" altLang="zh-CN" sz="2400" b="1">
                <a:solidFill>
                  <a:srgbClr val="800000"/>
                </a:solidFill>
                <a:sym typeface="+mn-ea"/>
              </a:rPr>
              <a:t>        </a:t>
            </a:r>
            <a:r>
              <a:rPr lang="zh-CN" altLang="en-US" sz="2400" b="1">
                <a:solidFill>
                  <a:srgbClr val="800000"/>
                </a:solidFill>
                <a:sym typeface="+mn-ea"/>
              </a:rPr>
              <a:t>  </a:t>
            </a:r>
            <a:r>
              <a:rPr lang="en-US" altLang="zh-CN" sz="2400" b="1">
                <a:solidFill>
                  <a:srgbClr val="800000"/>
                </a:solidFill>
                <a:sym typeface="+mn-ea"/>
              </a:rPr>
              <a:t> </a:t>
            </a:r>
            <a:r>
              <a:rPr lang="zh-CN" altLang="en-US" sz="2400" b="1">
                <a:solidFill>
                  <a:srgbClr val="800000"/>
                </a:solidFill>
                <a:sym typeface="+mn-ea"/>
              </a:rPr>
              <a:t> </a:t>
            </a:r>
            <a:r>
              <a:rPr lang="en-US" altLang="zh-CN" sz="2400" b="1">
                <a:solidFill>
                  <a:srgbClr val="800000"/>
                </a:solidFill>
                <a:sym typeface="+mn-ea"/>
              </a:rPr>
              <a:t>   </a:t>
            </a:r>
            <a:r>
              <a:rPr lang="zh-CN" altLang="en-US" sz="2400" b="1">
                <a:solidFill>
                  <a:srgbClr val="800000"/>
                </a:solidFill>
                <a:sym typeface="+mn-ea"/>
              </a:rPr>
              <a:t>黄鹤楼中吹玉笛，江城五月落梅花。</a:t>
            </a:r>
            <a:endParaRPr lang="zh-CN" altLang="en-US" sz="2400" b="1">
              <a:solidFill>
                <a:srgbClr val="800000"/>
              </a:solidFill>
            </a:endParaRPr>
          </a:p>
          <a:p>
            <a:pPr marL="0" indent="0" algn="l" defTabSz="914400">
              <a:buClrTx/>
              <a:buSzTx/>
              <a:buFontTx/>
              <a:buNone/>
            </a:pPr>
            <a:r>
              <a:rPr lang="zh-CN" altLang="en-US" sz="2000">
                <a:sym typeface="+mn-ea"/>
              </a:rPr>
              <a:t>【</a:t>
            </a:r>
            <a:r>
              <a:rPr lang="zh-CN" altLang="en-US" sz="2000">
                <a:latin typeface="仿宋" panose="02010609060101010101" charset="-122"/>
                <a:ea typeface="仿宋" panose="02010609060101010101" charset="-122"/>
                <a:sym typeface="+mn-ea"/>
              </a:rPr>
              <a:t>注】：这是李白从长安被流放夜郎经过黄鹤楼所做，落梅花：笛曲名，曲调哀婉。</a:t>
            </a:r>
            <a:endParaRPr lang="zh-CN" altLang="en-US" sz="2000">
              <a:latin typeface="仿宋" panose="02010609060101010101" charset="-122"/>
              <a:ea typeface="仿宋" panose="02010609060101010101" charset="-122"/>
            </a:endParaRPr>
          </a:p>
          <a:p>
            <a:pPr marL="0" indent="0" algn="l" defTabSz="914400">
              <a:buClrTx/>
              <a:buSzTx/>
              <a:buFontTx/>
              <a:buNone/>
            </a:pPr>
            <a:r>
              <a:rPr lang="zh-CN" altLang="en-US" sz="2400" b="1">
                <a:solidFill>
                  <a:srgbClr val="3333FF"/>
                </a:solidFill>
                <a:sym typeface="+mn-ea"/>
              </a:rPr>
              <a:t>1、第二句中“望”字包含了诗人哪些情感？结合诗句分析</a:t>
            </a:r>
            <a:endParaRPr lang="zh-CN" altLang="en-US" sz="2400" b="1">
              <a:solidFill>
                <a:srgbClr val="3333FF"/>
              </a:solidFill>
            </a:endParaRPr>
          </a:p>
          <a:p>
            <a:pPr marL="0" indent="0" algn="l" defTabSz="914400">
              <a:buClrTx/>
              <a:buSzTx/>
              <a:buFontTx/>
              <a:buNone/>
            </a:pPr>
            <a:r>
              <a:rPr lang="en-US" altLang="zh-CN" sz="2400">
                <a:solidFill>
                  <a:srgbClr val="FF0000"/>
                </a:solidFill>
                <a:latin typeface="仿宋" panose="02010609060101010101" charset="-122"/>
                <a:ea typeface="仿宋" panose="02010609060101010101" charset="-122"/>
                <a:cs typeface="仿宋" panose="02010609060101010101" charset="-122"/>
                <a:sym typeface="+mn-ea"/>
              </a:rPr>
              <a:t>    </a:t>
            </a:r>
            <a:r>
              <a:rPr lang="zh-CN" altLang="en-US" sz="2400" b="1">
                <a:solidFill>
                  <a:srgbClr val="FF0000"/>
                </a:solidFill>
                <a:latin typeface="仿宋" panose="02010609060101010101" charset="-122"/>
                <a:ea typeface="仿宋" panose="02010609060101010101" charset="-122"/>
                <a:cs typeface="仿宋" panose="02010609060101010101" charset="-122"/>
                <a:sym typeface="+mn-ea"/>
              </a:rPr>
              <a:t>解析：注释表明写作背景可知作者当时处于流放途中，可知一般情感应该是痛苦、悲伤或愤懑不平。结合</a:t>
            </a:r>
            <a:r>
              <a:rPr lang="en-US" altLang="zh-CN" sz="2400" b="1">
                <a:solidFill>
                  <a:srgbClr val="FF0000"/>
                </a:solidFill>
                <a:latin typeface="仿宋" panose="02010609060101010101" charset="-122"/>
                <a:ea typeface="仿宋" panose="02010609060101010101" charset="-122"/>
                <a:cs typeface="仿宋" panose="02010609060101010101" charset="-122"/>
                <a:sym typeface="+mn-ea"/>
              </a:rPr>
              <a:t>“</a:t>
            </a:r>
            <a:r>
              <a:rPr lang="zh-CN" altLang="en-US" sz="2400" b="1">
                <a:solidFill>
                  <a:srgbClr val="FF0000"/>
                </a:solidFill>
                <a:latin typeface="仿宋" panose="02010609060101010101" charset="-122"/>
                <a:ea typeface="仿宋" panose="02010609060101010101" charset="-122"/>
                <a:cs typeface="仿宋" panose="02010609060101010101" charset="-122"/>
                <a:sym typeface="+mn-ea"/>
              </a:rPr>
              <a:t>望长安</a:t>
            </a:r>
            <a:r>
              <a:rPr lang="en-US" altLang="zh-CN" sz="2400" b="1">
                <a:solidFill>
                  <a:srgbClr val="FF0000"/>
                </a:solidFill>
                <a:latin typeface="仿宋" panose="02010609060101010101" charset="-122"/>
                <a:ea typeface="仿宋" panose="02010609060101010101" charset="-122"/>
                <a:cs typeface="仿宋" panose="02010609060101010101" charset="-122"/>
                <a:sym typeface="+mn-ea"/>
              </a:rPr>
              <a:t>”</a:t>
            </a:r>
            <a:r>
              <a:rPr lang="zh-CN" altLang="en-US" sz="2400" b="1">
                <a:solidFill>
                  <a:srgbClr val="FF0000"/>
                </a:solidFill>
                <a:latin typeface="仿宋" panose="02010609060101010101" charset="-122"/>
                <a:ea typeface="仿宋" panose="02010609060101010101" charset="-122"/>
                <a:cs typeface="仿宋" panose="02010609060101010101" charset="-122"/>
                <a:sym typeface="+mn-ea"/>
              </a:rPr>
              <a:t>、</a:t>
            </a:r>
            <a:r>
              <a:rPr lang="en-US" altLang="zh-CN" sz="2400" b="1">
                <a:solidFill>
                  <a:srgbClr val="FF0000"/>
                </a:solidFill>
                <a:latin typeface="仿宋" panose="02010609060101010101" charset="-122"/>
                <a:ea typeface="仿宋" panose="02010609060101010101" charset="-122"/>
                <a:cs typeface="仿宋" panose="02010609060101010101" charset="-122"/>
                <a:sym typeface="+mn-ea"/>
              </a:rPr>
              <a:t>“</a:t>
            </a:r>
            <a:r>
              <a:rPr lang="zh-CN" altLang="en-US" sz="2400" b="1">
                <a:solidFill>
                  <a:srgbClr val="FF0000"/>
                </a:solidFill>
                <a:latin typeface="仿宋" panose="02010609060101010101" charset="-122"/>
                <a:ea typeface="仿宋" panose="02010609060101010101" charset="-122"/>
                <a:cs typeface="仿宋" panose="02010609060101010101" charset="-122"/>
                <a:sym typeface="+mn-ea"/>
              </a:rPr>
              <a:t>不见家</a:t>
            </a:r>
            <a:r>
              <a:rPr lang="en-US" altLang="zh-CN" sz="2400" b="1">
                <a:solidFill>
                  <a:srgbClr val="FF0000"/>
                </a:solidFill>
                <a:latin typeface="仿宋" panose="02010609060101010101" charset="-122"/>
                <a:ea typeface="仿宋" panose="02010609060101010101" charset="-122"/>
                <a:cs typeface="仿宋" panose="02010609060101010101" charset="-122"/>
                <a:sym typeface="+mn-ea"/>
              </a:rPr>
              <a:t>”</a:t>
            </a:r>
            <a:r>
              <a:rPr lang="zh-CN" altLang="en-US" sz="2400" b="1">
                <a:solidFill>
                  <a:srgbClr val="FF0000"/>
                </a:solidFill>
                <a:latin typeface="仿宋" panose="02010609060101010101" charset="-122"/>
                <a:ea typeface="仿宋" panose="02010609060101010101" charset="-122"/>
                <a:cs typeface="仿宋" panose="02010609060101010101" charset="-122"/>
                <a:sym typeface="+mn-ea"/>
              </a:rPr>
              <a:t>可知表达情感应该为对家人的思念，对朝廷的眷恋，对往事的回忆之情。</a:t>
            </a:r>
            <a:endParaRPr lang="zh-CN" altLang="en-US" sz="2400" b="1">
              <a:solidFill>
                <a:srgbClr val="FF0000"/>
              </a:solidFill>
              <a:latin typeface="仿宋" panose="02010609060101010101" charset="-122"/>
              <a:ea typeface="仿宋" panose="02010609060101010101" charset="-122"/>
              <a:cs typeface="仿宋" panose="02010609060101010101" charset="-122"/>
            </a:endParaRPr>
          </a:p>
          <a:p>
            <a:pPr marL="0" indent="0" algn="l" defTabSz="914400">
              <a:buClrTx/>
              <a:buSzTx/>
              <a:buFontTx/>
              <a:buNone/>
            </a:pPr>
            <a:r>
              <a:rPr lang="zh-CN" altLang="en-US" sz="2400">
                <a:solidFill>
                  <a:srgbClr val="FF0000"/>
                </a:solidFill>
                <a:latin typeface="仿宋" panose="02010609060101010101" charset="-122"/>
                <a:ea typeface="仿宋" panose="02010609060101010101" charset="-122"/>
                <a:cs typeface="仿宋" panose="02010609060101010101" charset="-122"/>
                <a:sym typeface="+mn-ea"/>
              </a:rPr>
              <a:t>       </a:t>
            </a:r>
            <a:r>
              <a:rPr lang="en-US" altLang="zh-CN" sz="2400">
                <a:solidFill>
                  <a:srgbClr val="FF0000"/>
                </a:solidFill>
                <a:latin typeface="仿宋" panose="02010609060101010101" charset="-122"/>
                <a:ea typeface="仿宋" panose="02010609060101010101" charset="-122"/>
                <a:cs typeface="仿宋" panose="02010609060101010101" charset="-122"/>
                <a:sym typeface="+mn-ea"/>
              </a:rPr>
              <a:t>        </a:t>
            </a:r>
            <a:r>
              <a:rPr lang="zh-CN" altLang="en-US" sz="2800" b="1">
                <a:solidFill>
                  <a:srgbClr val="990033"/>
                </a:solidFill>
                <a:latin typeface="宋体" panose="02010600030101010101" pitchFamily="2" charset="-122"/>
                <a:ea typeface="宋体" panose="02010600030101010101" pitchFamily="2" charset="-122"/>
                <a:cs typeface="仿宋" panose="02010609060101010101" charset="-122"/>
                <a:sym typeface="+mn-ea"/>
              </a:rPr>
              <a:t>方法二：结合注释</a:t>
            </a:r>
            <a:endParaRPr lang="zh-CN" altLang="en-US" sz="2800" b="1">
              <a:solidFill>
                <a:srgbClr val="990033"/>
              </a:solidFill>
              <a:latin typeface="宋体" panose="02010600030101010101" pitchFamily="2" charset="-122"/>
              <a:ea typeface="宋体" panose="02010600030101010101" pitchFamily="2" charset="-122"/>
              <a:cs typeface="仿宋" panose="02010609060101010101" charset="-122"/>
            </a:endParaRPr>
          </a:p>
          <a:p>
            <a:pPr marL="0" indent="0" algn="l" defTabSz="914400">
              <a:buClrTx/>
              <a:buSzTx/>
              <a:buFontTx/>
              <a:buNone/>
            </a:pPr>
            <a:endParaRPr lang="zh-CN" altLang="en-US"/>
          </a:p>
          <a:p>
            <a:pPr>
              <a:buNone/>
            </a:pPr>
            <a:endParaRPr lang="zh-CN" altLang="en-US" b="1">
              <a:solidFill>
                <a:srgbClr val="3333FF"/>
              </a:solidFill>
              <a:latin typeface="黑体" panose="02010609060101010101" pitchFamily="2" charset="-122"/>
              <a:ea typeface="黑体" panose="02010609060101010101" pitchFamily="2" charset="-122"/>
            </a:endParaRPr>
          </a:p>
          <a:p>
            <a:pPr>
              <a:buNone/>
            </a:pPr>
            <a:endParaRPr lang="zh-CN" altLang="en-US" sz="4000">
              <a:solidFill>
                <a:srgbClr val="FF0000"/>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229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29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29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29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29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292">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12292">
                                            <p:txEl>
                                              <p:pRg st="6" end="6"/>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229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290" name="Picture 2" descr="http://www.xxjxsj.cn/article/UploadPic/2010-6/20106818133061686.jpg"/>
          <p:cNvPicPr>
            <a:picLocks noChangeAspect="1"/>
          </p:cNvPicPr>
          <p:nvPr/>
        </p:nvPicPr>
        <p:blipFill>
          <a:blip r:embed="rId3"/>
          <a:stretch>
            <a:fillRect/>
          </a:stretch>
        </p:blipFill>
        <p:spPr>
          <a:xfrm>
            <a:off x="0" y="0"/>
            <a:ext cx="9644063" cy="7232650"/>
          </a:xfrm>
          <a:prstGeom prst="rect">
            <a:avLst/>
          </a:prstGeom>
          <a:noFill/>
          <a:ln w="9525">
            <a:noFill/>
          </a:ln>
        </p:spPr>
      </p:pic>
      <p:sp>
        <p:nvSpPr>
          <p:cNvPr id="12291" name="标题 1"/>
          <p:cNvSpPr>
            <a:spLocks noGrp="1"/>
          </p:cNvSpPr>
          <p:nvPr>
            <p:ph type="title"/>
          </p:nvPr>
        </p:nvSpPr>
        <p:spPr>
          <a:xfrm>
            <a:off x="660400" y="-100012"/>
            <a:ext cx="8229600" cy="1143000"/>
          </a:xfrm>
        </p:spPr>
        <p:txBody>
          <a:bodyPr vert="horz" wrap="square" lIns="91440" tIns="45720" rIns="91440" bIns="45720" anchor="ctr" anchorCtr="0"/>
          <a:lstStyle/>
          <a:p>
            <a:pPr algn="l" eaLnBrk="1" hangingPunct="1"/>
            <a:r>
              <a:rPr lang="zh-CN" altLang="en-US" sz="3600" b="1">
                <a:solidFill>
                  <a:srgbClr val="FF0000"/>
                </a:solidFill>
                <a:latin typeface="黑体" panose="02010609060101010101" pitchFamily="2" charset="-122"/>
                <a:ea typeface="黑体" panose="02010609060101010101" pitchFamily="2" charset="-122"/>
              </a:rPr>
              <a:t>题型分析</a:t>
            </a:r>
            <a:endParaRPr lang="zh-CN" altLang="en-US" sz="3600" b="1">
              <a:solidFill>
                <a:srgbClr val="FF0000"/>
              </a:solidFill>
              <a:latin typeface="黑体" panose="02010609060101010101" pitchFamily="2" charset="-122"/>
              <a:ea typeface="黑体" panose="02010609060101010101" pitchFamily="2" charset="-122"/>
            </a:endParaRPr>
          </a:p>
        </p:txBody>
      </p:sp>
      <p:sp>
        <p:nvSpPr>
          <p:cNvPr id="12292" name="Rectangle 5"/>
          <p:cNvSpPr>
            <a:spLocks noGrp="1"/>
          </p:cNvSpPr>
          <p:nvPr>
            <p:ph idx="1"/>
          </p:nvPr>
        </p:nvSpPr>
        <p:spPr>
          <a:xfrm>
            <a:off x="660400" y="1125220"/>
            <a:ext cx="8229600" cy="4918075"/>
          </a:xfrm>
        </p:spPr>
        <p:txBody>
          <a:bodyPr vert="horz" wrap="square" lIns="91440" tIns="45720" rIns="91440" bIns="45720" anchor="t" anchorCtr="0"/>
          <a:lstStyle/>
          <a:p>
            <a:pPr marL="0" indent="0" algn="l" defTabSz="914400">
              <a:buClrTx/>
              <a:buSzTx/>
              <a:buFontTx/>
              <a:buNone/>
            </a:pPr>
            <a:r>
              <a:rPr lang="zh-CN" sz="2400" b="1">
                <a:solidFill>
                  <a:srgbClr val="006600"/>
                </a:solidFill>
                <a:latin typeface="宋体" panose="02010600030101010101" pitchFamily="2" charset="-122"/>
                <a:ea typeface="宋体" panose="02010600030101010101" pitchFamily="2" charset="-122"/>
                <a:sym typeface="+mn-ea"/>
              </a:rPr>
              <a:t>例题三：</a:t>
            </a:r>
            <a:r>
              <a:rPr lang="zh-CN" sz="2400">
                <a:solidFill>
                  <a:srgbClr val="006600"/>
                </a:solidFill>
                <a:latin typeface="宋体" panose="02010600030101010101" pitchFamily="2" charset="-122"/>
                <a:ea typeface="宋体" panose="02010600030101010101" pitchFamily="2" charset="-122"/>
                <a:sym typeface="+mn-ea"/>
              </a:rPr>
              <a:t> </a:t>
            </a:r>
            <a:r>
              <a:rPr lang="zh-CN" sz="2400">
                <a:latin typeface="宋体" panose="02010600030101010101" pitchFamily="2" charset="-122"/>
                <a:ea typeface="宋体" panose="02010600030101010101" pitchFamily="2" charset="-122"/>
                <a:sym typeface="+mn-ea"/>
              </a:rPr>
              <a:t>                </a:t>
            </a:r>
            <a:r>
              <a:rPr sz="2400">
                <a:latin typeface="宋体" panose="02010600030101010101" pitchFamily="2" charset="-122"/>
                <a:ea typeface="宋体" panose="02010600030101010101" pitchFamily="2" charset="-122"/>
                <a:sym typeface="+mn-ea"/>
              </a:rPr>
              <a:t> </a:t>
            </a:r>
            <a:endParaRPr sz="2400">
              <a:latin typeface="宋体" panose="02010600030101010101" pitchFamily="2" charset="-122"/>
              <a:ea typeface="宋体" panose="02010600030101010101" pitchFamily="2" charset="-122"/>
              <a:sym typeface="+mn-ea"/>
            </a:endParaRPr>
          </a:p>
          <a:p>
            <a:pPr marL="0" indent="0" algn="l" defTabSz="914400">
              <a:buClrTx/>
              <a:buSzTx/>
              <a:buFontTx/>
              <a:buNone/>
            </a:pPr>
            <a:r>
              <a:rPr sz="2400">
                <a:latin typeface="宋体" panose="02010600030101010101" pitchFamily="2" charset="-122"/>
                <a:ea typeface="宋体" panose="02010600030101010101" pitchFamily="2" charset="-122"/>
                <a:sym typeface="+mn-ea"/>
              </a:rPr>
              <a:t> </a:t>
            </a:r>
            <a:r>
              <a:rPr lang="en-US" sz="2400">
                <a:latin typeface="宋体" panose="02010600030101010101" pitchFamily="2" charset="-122"/>
                <a:ea typeface="宋体" panose="02010600030101010101" pitchFamily="2" charset="-122"/>
                <a:sym typeface="+mn-ea"/>
              </a:rPr>
              <a:t>         </a:t>
            </a:r>
            <a:r>
              <a:rPr lang="en-US"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江畔独步寻花</a:t>
            </a:r>
            <a:r>
              <a:rPr lang="en-US" altLang="zh-CN"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杜甫</a:t>
            </a:r>
            <a:r>
              <a:rPr lang="en-US" altLang="zh-CN"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defTabSz="914400">
              <a:buClrTx/>
              <a:buSzTx/>
              <a:buFontTx/>
              <a:buNone/>
            </a:pPr>
            <a:r>
              <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           黄四娘家花满蹊，千朵万朵压枝低。     </a:t>
            </a:r>
            <a:endPar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a:buClrTx/>
              <a:buSzTx/>
              <a:buFontTx/>
              <a:buNone/>
            </a:pPr>
            <a:r>
              <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           留连戏蝶时时舞，自在娇莺恰恰啼</a:t>
            </a:r>
            <a:endPar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a:buClrTx/>
              <a:buSzTx/>
              <a:buFontTx/>
              <a:buNone/>
            </a:pPr>
            <a:r>
              <a:rPr lang="zh-CN" altLang="en-US" sz="2400" b="1">
                <a:solidFill>
                  <a:srgbClr val="3333FF"/>
                </a:solidFill>
                <a:latin typeface="宋体" panose="02010600030101010101" pitchFamily="2" charset="-122"/>
                <a:ea typeface="宋体" panose="02010600030101010101" pitchFamily="2" charset="-122"/>
                <a:cs typeface="宋体" panose="02010600030101010101" pitchFamily="2" charset="-122"/>
                <a:sym typeface="+mn-ea"/>
              </a:rPr>
              <a:t>1.找出诗歌中的景物描写,结合意象分析诗歌表达的诗人的情感.</a:t>
            </a:r>
            <a:endParaRPr lang="zh-CN" altLang="en-US" sz="2400" b="1">
              <a:solidFill>
                <a:srgbClr val="3333FF"/>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解析：诗歌中的景物有：盛开的花、翻飞的蝴蝶、声音婉转的黄莺，这些景物都是乐景，所以情感也应该是乐情。所以诗歌表达作者对农村田园风光的喜爱之情和闲适自得的心境。</a:t>
            </a:r>
            <a:endParaRPr lang="zh-CN" altLang="en-US" sz="2400" b="1">
              <a:solidFill>
                <a:srgbClr val="FF0000"/>
              </a:solidFill>
              <a:latin typeface="楷体" panose="02010609060101010101" pitchFamily="49" charset="-122"/>
              <a:ea typeface="楷体" panose="02010609060101010101" pitchFamily="49" charset="-122"/>
              <a:cs typeface="宋体" panose="02010600030101010101" pitchFamily="2" charset="-122"/>
            </a:endParaRPr>
          </a:p>
          <a:p>
            <a:pPr marL="0" indent="0">
              <a:buNone/>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方法三：分析</a:t>
            </a:r>
            <a:r>
              <a:rPr lang="en-US" altLang="zh-CN"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意象</a:t>
            </a:r>
            <a:r>
              <a:rPr lang="en-US" altLang="zh-CN"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景物所包含的情感</a:t>
            </a:r>
            <a:endParaRPr lang="zh-CN" altLang="en-US" sz="2400" b="1">
              <a:solidFill>
                <a:srgbClr val="8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914400">
              <a:buClrTx/>
              <a:buSzTx/>
              <a:buFontTx/>
              <a:buNone/>
            </a:pP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a:buNone/>
            </a:pPr>
            <a:endParaRPr lang="zh-CN" altLang="en-US" sz="2400" b="1">
              <a:solidFill>
                <a:srgbClr val="3333FF"/>
              </a:solidFill>
              <a:latin typeface="宋体" panose="02010600030101010101" pitchFamily="2" charset="-122"/>
              <a:ea typeface="宋体" panose="02010600030101010101" pitchFamily="2" charset="-122"/>
              <a:cs typeface="宋体" panose="02010600030101010101" pitchFamily="2" charset="-122"/>
            </a:endParaRPr>
          </a:p>
          <a:p>
            <a:pPr>
              <a:buNone/>
            </a:pP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229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29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29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29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29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292">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29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232</Paragraphs>
  <Slides>30</Slides>
  <Notes>11</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30</vt:i4>
      </vt:variant>
    </vt:vector>
  </HeadingPairs>
  <TitlesOfParts>
    <vt:vector baseType="lpstr" size="39">
      <vt:lpstr>Arial</vt:lpstr>
      <vt:lpstr>Calibri</vt:lpstr>
      <vt:lpstr>宋体</vt:lpstr>
      <vt:lpstr>黑体</vt:lpstr>
      <vt:lpstr>楷体</vt:lpstr>
      <vt:lpstr>仿宋</vt:lpstr>
      <vt:lpstr>Verdana</vt:lpstr>
      <vt:lpstr>Wingdings</vt:lpstr>
      <vt:lpstr>Office 主题</vt:lpstr>
      <vt:lpstr>古诗词欣赏专题</vt:lpstr>
      <vt:lpstr>古诗词欣赏专题</vt:lpstr>
      <vt:lpstr>经典例题</vt:lpstr>
      <vt:lpstr>经典例题</vt:lpstr>
      <vt:lpstr>考点设置</vt:lpstr>
      <vt:lpstr>题型分析</vt:lpstr>
      <vt:lpstr>题型分析</vt:lpstr>
      <vt:lpstr>题型分析</vt:lpstr>
      <vt:lpstr>题型分析</vt:lpstr>
      <vt:lpstr>PowerPoint Presentation</vt:lpstr>
      <vt:lpstr>PowerPoint Presentation</vt:lpstr>
      <vt:lpstr>PowerPoint Presentation</vt:lpstr>
      <vt:lpstr>题型分析</vt:lpstr>
      <vt:lpstr>PowerPoint Presentation</vt:lpstr>
      <vt:lpstr>PowerPoint Presentation</vt:lpstr>
      <vt:lpstr>PowerPoint Presentation</vt:lpstr>
      <vt:lpstr>题型分析</vt:lpstr>
      <vt:lpstr>PowerPoint Presentation</vt:lpstr>
      <vt:lpstr>题型分析</vt:lpstr>
      <vt:lpstr>PowerPoint Presentation</vt:lpstr>
      <vt:lpstr>PowerPoint Presentation</vt:lpstr>
      <vt:lpstr>PowerPoint Presentation</vt:lpstr>
      <vt:lpstr>PowerPoint Presentation</vt:lpstr>
      <vt:lpstr>PowerPoint Presentation</vt:lpstr>
      <vt:lpstr>PowerPoint Presentation</vt:lpstr>
      <vt:lpstr>真题训练</vt:lpstr>
      <vt:lpstr>真题训练</vt:lpstr>
      <vt:lpstr>真题训练</vt:lpstr>
      <vt:lpstr>方法指津</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2021-11-08T10:54:08.872</cp:lastPrinted>
  <dcterms:created xsi:type="dcterms:W3CDTF">2021-11-08T10:54:08Z</dcterms:created>
  <dcterms:modified xsi:type="dcterms:W3CDTF">2021-11-08T02:54:11Z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