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68"/>
  </p:notesMasterIdLst>
  <p:handoutMasterIdLst>
    <p:handoutMasterId r:id="rId69"/>
  </p:handoutMasterIdLst>
  <p:sldIdLst>
    <p:sldId id="256" r:id="rId2"/>
    <p:sldId id="260" r:id="rId3"/>
    <p:sldId id="261" r:id="rId4"/>
    <p:sldId id="262" r:id="rId5"/>
    <p:sldId id="263" r:id="rId6"/>
    <p:sldId id="264" r:id="rId7"/>
    <p:sldId id="265" r:id="rId8"/>
    <p:sldId id="266" r:id="rId9"/>
    <p:sldId id="267" r:id="rId10"/>
    <p:sldId id="268" r:id="rId11"/>
    <p:sldId id="271" r:id="rId12"/>
    <p:sldId id="272" r:id="rId13"/>
    <p:sldId id="274" r:id="rId14"/>
    <p:sldId id="275" r:id="rId15"/>
    <p:sldId id="276" r:id="rId16"/>
    <p:sldId id="277"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9" r:id="rId56"/>
    <p:sldId id="320" r:id="rId57"/>
    <p:sldId id="321" r:id="rId58"/>
    <p:sldId id="322" r:id="rId59"/>
    <p:sldId id="323" r:id="rId60"/>
    <p:sldId id="324" r:id="rId61"/>
    <p:sldId id="326" r:id="rId62"/>
    <p:sldId id="327" r:id="rId63"/>
    <p:sldId id="328" r:id="rId64"/>
    <p:sldId id="329" r:id="rId65"/>
    <p:sldId id="331" r:id="rId66"/>
    <p:sldId id="332" r:id="rId67"/>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50" d="100"/>
          <a:sy n="50" d="100"/>
        </p:scale>
        <p:origin x="-2034" y="-600"/>
      </p:cViewPr>
      <p:guideLst>
        <p:guide orient="horz" pos="2160"/>
        <p:guide pos="2880"/>
      </p:guideLst>
    </p:cSldViewPr>
  </p:slideViewPr>
  <p:notesTextViewPr>
    <p:cViewPr>
      <p:scale>
        <a:sx n="100" d="100"/>
        <a:sy n="100" d="100"/>
      </p:scale>
      <p:origin x="0" y="0"/>
    </p:cViewPr>
  </p:notesTextViewPr>
  <p:notesViewPr>
    <p:cSldViewPr>
      <p:cViewPr varScale="1">
        <p:scale>
          <a:sx n="54" d="100"/>
          <a:sy n="54" d="100"/>
        </p:scale>
        <p:origin x="-29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5540A3A-1D38-452D-A830-60CD4B1AE536}" type="datetimeFigureOut">
              <a:rPr lang="zh-CN" altLang="en-US"/>
              <a:pPr>
                <a:defRPr/>
              </a:pPr>
              <a:t>2016/7/19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6EAF39B-030A-4B55-B931-21C5D594BC5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A7BFAE4-578A-40DD-A41C-1BB9F0818D8A}"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5653B37-8CCA-4495-BB9A-7A7C67AAB4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6"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4" r:id="rId1"/>
    <p:sldLayoutId id="2147483683" r:id="rId2"/>
    <p:sldLayoutId id="2147483685" r:id="rId3"/>
    <p:sldLayoutId id="2147483686" r:id="rId4"/>
    <p:sldLayoutId id="2147483687" r:id="rId5"/>
  </p:sldLayoutIdLst>
  <p:txStyles>
    <p:titleStyle>
      <a:lvl1pPr algn="ctr" rtl="0" eaLnBrk="0" fontAlgn="base" hangingPunct="0">
        <a:spcBef>
          <a:spcPct val="0"/>
        </a:spcBef>
        <a:spcAft>
          <a:spcPct val="0"/>
        </a:spcAft>
        <a:defRPr sz="4400" kern="1200">
          <a:solidFill>
            <a:schemeClr val="tx1"/>
          </a:solidFill>
          <a:latin typeface="Arial" charset="0"/>
          <a:ea typeface="+mj-ea"/>
          <a:cs typeface="+mj-cs"/>
        </a:defRPr>
      </a:lvl1pPr>
      <a:lvl2pPr algn="ctr" rtl="0" eaLnBrk="0" fontAlgn="base" hangingPunct="0">
        <a:spcBef>
          <a:spcPct val="0"/>
        </a:spcBef>
        <a:spcAft>
          <a:spcPct val="0"/>
        </a:spcAft>
        <a:defRPr sz="4400">
          <a:solidFill>
            <a:schemeClr val="tx1"/>
          </a:solidFill>
          <a:latin typeface="Arial" charset="0"/>
          <a:ea typeface="宋体" charset="-122"/>
        </a:defRPr>
      </a:lvl2pPr>
      <a:lvl3pPr algn="ctr" rtl="0" eaLnBrk="0" fontAlgn="base" hangingPunct="0">
        <a:spcBef>
          <a:spcPct val="0"/>
        </a:spcBef>
        <a:spcAft>
          <a:spcPct val="0"/>
        </a:spcAft>
        <a:defRPr sz="4400">
          <a:solidFill>
            <a:schemeClr val="tx1"/>
          </a:solidFill>
          <a:latin typeface="Arial" charset="0"/>
          <a:ea typeface="宋体" charset="-122"/>
        </a:defRPr>
      </a:lvl3pPr>
      <a:lvl4pPr algn="ctr" rtl="0" eaLnBrk="0" fontAlgn="base" hangingPunct="0">
        <a:spcBef>
          <a:spcPct val="0"/>
        </a:spcBef>
        <a:spcAft>
          <a:spcPct val="0"/>
        </a:spcAft>
        <a:defRPr sz="4400">
          <a:solidFill>
            <a:schemeClr val="tx1"/>
          </a:solidFill>
          <a:latin typeface="Arial" charset="0"/>
          <a:ea typeface="宋体" charset="-122"/>
        </a:defRPr>
      </a:lvl4pPr>
      <a:lvl5pPr algn="ctr" rtl="0" eaLnBrk="0" fontAlgn="base" hangingPunct="0">
        <a:spcBef>
          <a:spcPct val="0"/>
        </a:spcBef>
        <a:spcAft>
          <a:spcPct val="0"/>
        </a:spcAft>
        <a:defRPr sz="4400">
          <a:solidFill>
            <a:schemeClr val="tx1"/>
          </a:solidFill>
          <a:latin typeface="Arial"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692275" y="2124075"/>
            <a:ext cx="4752975" cy="655638"/>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539750" y="3924300"/>
            <a:ext cx="9144000" cy="500063"/>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专题六　选用、仿用、变换句式　</a:t>
            </a:r>
            <a:endParaRPr lang="en-US" altLang="zh-CN" sz="3200" kern="0" dirty="0">
              <a:solidFill>
                <a:srgbClr val="000000"/>
              </a:solidFill>
              <a:latin typeface="Times New Roman" pitchFamily="65" charset="-122"/>
              <a:ea typeface="宋体" pitchFamily="65" charset="-122"/>
            </a:endParaRPr>
          </a:p>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正确运用常见的修辞手法</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490663"/>
          <a:ext cx="7740650" cy="2214562"/>
        </p:xfrm>
        <a:graphic>
          <a:graphicData uri="http://schemas.openxmlformats.org/drawingml/2006/table">
            <a:tbl>
              <a:tblPr/>
              <a:tblGrid>
                <a:gridCol w="3870000"/>
                <a:gridCol w="3870000"/>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考纲要求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选用、仿用、变换句式,正确运用常见的修辞手法,能力层</a:t>
                      </a:r>
                      <a:r>
                        <a:t/>
                      </a:r>
                      <a:br/>
                      <a:r>
                        <a:rPr lang="zh-CN" altLang="en-US" sz="1190" kern="0" dirty="0" smtClean="0">
                          <a:solidFill>
                            <a:srgbClr val="000000"/>
                          </a:solidFill>
                          <a:latin typeface="Times New Roman" pitchFamily="65" charset="-122"/>
                          <a:ea typeface="宋体" pitchFamily="65" charset="-122"/>
                        </a:rPr>
                        <a:t>级为E级(表达应用)。</a:t>
                      </a:r>
                    </a:p>
                  </a:txBody>
                  <a:tcPr marL="45720" marR="45720"/>
                </a:tc>
              </a:tr>
              <a:tr h="151992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考点阐释</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“选用句式”主要考查根据不同的对象、场合、目的等</a:t>
                      </a:r>
                      <a:r>
                        <a:rPr dirty="0"/>
                        <a:t/>
                      </a:r>
                      <a:br>
                        <a:rPr dirty="0"/>
                      </a:br>
                      <a:r>
                        <a:rPr lang="zh-CN" altLang="en-US" sz="1190" kern="0" dirty="0" smtClean="0">
                          <a:solidFill>
                            <a:srgbClr val="000000"/>
                          </a:solidFill>
                          <a:latin typeface="Times New Roman" pitchFamily="65" charset="-122"/>
                          <a:ea typeface="宋体" pitchFamily="65" charset="-122"/>
                        </a:rPr>
                        <a:t>选择恰当句式进行表达的能力,“仿用句式”和“变换句</a:t>
                      </a:r>
                      <a:r>
                        <a:rPr dirty="0"/>
                        <a:t/>
                      </a:r>
                      <a:br>
                        <a:rPr dirty="0"/>
                      </a:br>
                      <a:r>
                        <a:rPr lang="zh-CN" altLang="en-US" sz="1190" kern="0" dirty="0" smtClean="0">
                          <a:solidFill>
                            <a:srgbClr val="000000"/>
                          </a:solidFill>
                          <a:latin typeface="Times New Roman" pitchFamily="65" charset="-122"/>
                          <a:ea typeface="宋体" pitchFamily="65" charset="-122"/>
                        </a:rPr>
                        <a:t>式”主要考查根据特定要求对所提供的语言材料进行仿</a:t>
                      </a:r>
                      <a:r>
                        <a:rPr dirty="0"/>
                        <a:t/>
                      </a:r>
                      <a:br>
                        <a:rPr dirty="0"/>
                      </a:br>
                      <a:r>
                        <a:rPr lang="zh-CN" altLang="en-US" sz="1190" kern="0" dirty="0" smtClean="0">
                          <a:solidFill>
                            <a:srgbClr val="000000"/>
                          </a:solidFill>
                          <a:latin typeface="Times New Roman" pitchFamily="65" charset="-122"/>
                          <a:ea typeface="宋体" pitchFamily="65" charset="-122"/>
                        </a:rPr>
                        <a:t>写和变换的能力;“正确使用常见的修辞手法”侧重于考</a:t>
                      </a:r>
                      <a:r>
                        <a:rPr dirty="0"/>
                        <a:t/>
                      </a:r>
                      <a:br>
                        <a:rPr dirty="0"/>
                      </a:br>
                      <a:r>
                        <a:rPr lang="zh-CN" altLang="en-US" sz="1190" kern="0" dirty="0" smtClean="0">
                          <a:solidFill>
                            <a:srgbClr val="000000"/>
                          </a:solidFill>
                          <a:latin typeface="Times New Roman" pitchFamily="65" charset="-122"/>
                          <a:ea typeface="宋体" pitchFamily="65" charset="-122"/>
                        </a:rPr>
                        <a:t>查具体语境中正确运用常见修辞手法的能力。</a:t>
                      </a:r>
                    </a:p>
                  </a:txBody>
                  <a:tcPr marL="45720" marR="45720"/>
                </a:tc>
              </a:tr>
            </a:tbl>
          </a:graphicData>
        </a:graphic>
      </p:graphicFrame>
      <p:pic>
        <p:nvPicPr>
          <p:cNvPr id="27660" name="图片 4" descr="textimage20.jpeg"/>
          <p:cNvPicPr>
            <a:picLocks noChangeAspect="1"/>
          </p:cNvPicPr>
          <p:nvPr/>
        </p:nvPicPr>
        <p:blipFill>
          <a:blip r:embed="rId3"/>
          <a:srcRect/>
          <a:stretch>
            <a:fillRect/>
          </a:stretch>
        </p:blipFill>
        <p:spPr bwMode="auto">
          <a:xfrm>
            <a:off x="642938" y="847725"/>
            <a:ext cx="1357312" cy="381000"/>
          </a:xfrm>
          <a:prstGeom prst="rect">
            <a:avLst/>
          </a:prstGeom>
          <a:noFill/>
          <a:ln w="9525">
            <a:noFill/>
            <a:miter lim="800000"/>
            <a:headEnd/>
            <a:tailEnd/>
          </a:ln>
        </p:spPr>
      </p:pic>
      <p:graphicFrame>
        <p:nvGraphicFramePr>
          <p:cNvPr id="4" name="表格 2"/>
          <p:cNvGraphicFramePr>
            <a:graphicFrameLocks noGrp="1"/>
          </p:cNvGraphicFramePr>
          <p:nvPr/>
        </p:nvGraphicFramePr>
        <p:xfrm>
          <a:off x="715963" y="3705225"/>
          <a:ext cx="7740650" cy="2895600"/>
        </p:xfrm>
        <a:graphic>
          <a:graphicData uri="http://schemas.openxmlformats.org/drawingml/2006/table">
            <a:tbl>
              <a:tblPr/>
              <a:tblGrid>
                <a:gridCol w="3870000"/>
                <a:gridCol w="3870000"/>
              </a:tblGrid>
              <a:tr h="2895840">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考情观察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“选用句式”一般不单独设题,而是采用选择题形式,与</a:t>
                      </a:r>
                      <a:r>
                        <a:rPr dirty="0"/>
                        <a:t/>
                      </a:r>
                      <a:br>
                        <a:rPr dirty="0"/>
                      </a:br>
                      <a:r>
                        <a:rPr lang="zh-CN" altLang="en-US" sz="1190" kern="0" dirty="0" smtClean="0">
                          <a:solidFill>
                            <a:srgbClr val="000000"/>
                          </a:solidFill>
                          <a:latin typeface="Times New Roman" pitchFamily="65" charset="-122"/>
                          <a:ea typeface="宋体" pitchFamily="65" charset="-122"/>
                        </a:rPr>
                        <a:t>“连贯”考点相结合;“变换句式”以主观题为主,注重长</a:t>
                      </a:r>
                      <a:r>
                        <a:rPr dirty="0"/>
                        <a:t/>
                      </a:r>
                      <a:br>
                        <a:rPr dirty="0"/>
                      </a:br>
                      <a:r>
                        <a:rPr lang="zh-CN" altLang="en-US" sz="1190" kern="0" dirty="0" smtClean="0">
                          <a:solidFill>
                            <a:srgbClr val="000000"/>
                          </a:solidFill>
                          <a:latin typeface="Times New Roman" pitchFamily="65" charset="-122"/>
                          <a:ea typeface="宋体" pitchFamily="65" charset="-122"/>
                        </a:rPr>
                        <a:t>短句、整散句的变换,平实语言与生动语言的变换;“仿用</a:t>
                      </a:r>
                      <a:r>
                        <a:rPr dirty="0"/>
                        <a:t/>
                      </a:r>
                      <a:br>
                        <a:rPr dirty="0"/>
                      </a:br>
                      <a:r>
                        <a:rPr lang="zh-CN" altLang="en-US" sz="1190" kern="0" dirty="0" smtClean="0">
                          <a:solidFill>
                            <a:srgbClr val="000000"/>
                          </a:solidFill>
                          <a:latin typeface="Times New Roman" pitchFamily="65" charset="-122"/>
                          <a:ea typeface="宋体" pitchFamily="65" charset="-122"/>
                        </a:rPr>
                        <a:t>句式”开放性、综合性强,通常答案不唯一,常与修辞及语</a:t>
                      </a:r>
                      <a:r>
                        <a:rPr dirty="0"/>
                        <a:t/>
                      </a:r>
                      <a:br>
                        <a:rPr dirty="0"/>
                      </a:br>
                      <a:r>
                        <a:rPr lang="zh-CN" altLang="en-US" sz="1190" kern="0" dirty="0" smtClean="0">
                          <a:solidFill>
                            <a:srgbClr val="000000"/>
                          </a:solidFill>
                          <a:latin typeface="Times New Roman" pitchFamily="65" charset="-122"/>
                          <a:ea typeface="宋体" pitchFamily="65" charset="-122"/>
                        </a:rPr>
                        <a:t>言表达简明、连贯、得体、准确、鲜明、生动结合起来</a:t>
                      </a:r>
                      <a:r>
                        <a:rPr dirty="0"/>
                        <a:t/>
                      </a:r>
                      <a:br>
                        <a:rPr dirty="0"/>
                      </a:br>
                      <a:r>
                        <a:rPr lang="zh-CN" altLang="en-US" sz="1190" kern="0" dirty="0" smtClean="0">
                          <a:solidFill>
                            <a:srgbClr val="000000"/>
                          </a:solidFill>
                          <a:latin typeface="Times New Roman" pitchFamily="65" charset="-122"/>
                          <a:ea typeface="宋体" pitchFamily="65" charset="-122"/>
                        </a:rPr>
                        <a:t>进行综合考查;“正确运用常见的修辞手法”一般不单独</a:t>
                      </a:r>
                      <a:r>
                        <a:rPr dirty="0"/>
                        <a:t/>
                      </a:r>
                      <a:br>
                        <a:rPr dirty="0"/>
                      </a:br>
                      <a:r>
                        <a:rPr lang="zh-CN" altLang="en-US" sz="1190" kern="0" dirty="0" smtClean="0">
                          <a:solidFill>
                            <a:srgbClr val="000000"/>
                          </a:solidFill>
                          <a:latin typeface="Times New Roman" pitchFamily="65" charset="-122"/>
                          <a:ea typeface="宋体" pitchFamily="65" charset="-122"/>
                        </a:rPr>
                        <a:t>设题,与语言表达简明、连贯、得体、准确、鲜明、生动</a:t>
                      </a:r>
                      <a:r>
                        <a:rPr dirty="0"/>
                        <a:t/>
                      </a:r>
                      <a:br>
                        <a:rPr dirty="0"/>
                      </a:br>
                      <a:r>
                        <a:rPr lang="zh-CN" altLang="en-US" sz="1190" kern="0" dirty="0" smtClean="0">
                          <a:solidFill>
                            <a:srgbClr val="000000"/>
                          </a:solidFill>
                          <a:latin typeface="Times New Roman" pitchFamily="65" charset="-122"/>
                          <a:ea typeface="宋体" pitchFamily="65" charset="-122"/>
                        </a:rPr>
                        <a:t>结合起来进行综合考查。这几个考点虽然在课标卷中近</a:t>
                      </a:r>
                      <a:r>
                        <a:rPr dirty="0"/>
                        <a:t/>
                      </a:r>
                      <a:br>
                        <a:rPr dirty="0"/>
                      </a:br>
                      <a:r>
                        <a:rPr lang="zh-CN" altLang="en-US" sz="1190" kern="0" dirty="0" smtClean="0">
                          <a:solidFill>
                            <a:srgbClr val="000000"/>
                          </a:solidFill>
                          <a:latin typeface="Times New Roman" pitchFamily="65" charset="-122"/>
                          <a:ea typeface="宋体" pitchFamily="65" charset="-122"/>
                        </a:rPr>
                        <a:t>三年没有考查,但2011年、2012年考查仿写,2011年考查长</a:t>
                      </a:r>
                      <a:r>
                        <a:rPr dirty="0"/>
                        <a:t/>
                      </a:r>
                      <a:br>
                        <a:rPr dirty="0"/>
                      </a:br>
                      <a:r>
                        <a:rPr lang="zh-CN" altLang="en-US" sz="1190" kern="0" dirty="0" smtClean="0">
                          <a:solidFill>
                            <a:srgbClr val="000000"/>
                          </a:solidFill>
                          <a:latin typeface="Times New Roman" pitchFamily="65" charset="-122"/>
                          <a:ea typeface="宋体" pitchFamily="65" charset="-122"/>
                        </a:rPr>
                        <a:t>句变短句,所以复习时仍应给予关注。</a:t>
                      </a:r>
                    </a:p>
                  </a:txBody>
                  <a:tcPr marL="45720" marR="4572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14463"/>
            <a:ext cx="8505825" cy="5221287"/>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选用句式</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选用句式是根据不同的对象、场合、目的等,为达到预期的表达效果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选择恰当的句式。搞清提供的语境材料的表达角度,选用与之相适应的句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式是重点;选用时围绕“中心点”展开,根据侧重点选择并调整句式,使之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明晰是难点。选用句式时需注意文体、语体、语境、语气、句式和感情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等因素。本考点很少独立考查,一般结合语言表达简明、连贯、得体考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在文中①②横线上填入下列语句,衔接最恰当的一项是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金沙江大峡谷旁有一座远近闻名的纳西古城。</a:t>
            </a:r>
            <a:r>
              <a:rPr lang="zh-CN" altLang="en-US" sz="2012" u="sng" kern="0" dirty="0">
                <a:solidFill>
                  <a:srgbClr val="000000"/>
                </a:solidFill>
                <a:latin typeface="Times New Roman" pitchFamily="65" charset="-122"/>
                <a:ea typeface="宋体" pitchFamily="65" charset="-122"/>
              </a:rPr>
              <a:t>　①    </a:t>
            </a:r>
            <a:r>
              <a:rPr lang="zh-CN" altLang="en-US" sz="2012" kern="0" dirty="0">
                <a:solidFill>
                  <a:srgbClr val="000000"/>
                </a:solidFill>
                <a:latin typeface="Times New Roman" pitchFamily="65" charset="-122"/>
                <a:ea typeface="宋体" pitchFamily="65" charset="-122"/>
              </a:rPr>
              <a:t>,是纳西人最原始的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聚居地。我们步行了一个多小时,古城出现在前面。</a:t>
            </a:r>
            <a:r>
              <a:rPr lang="zh-CN" altLang="en-US" sz="2012" u="sng" kern="0" dirty="0">
                <a:solidFill>
                  <a:srgbClr val="000000"/>
                </a:solidFill>
                <a:latin typeface="Times New Roman" pitchFamily="65" charset="-122"/>
                <a:ea typeface="宋体" pitchFamily="65" charset="-122"/>
              </a:rPr>
              <a:t>　②    </a:t>
            </a:r>
            <a:r>
              <a:rPr lang="zh-CN" altLang="en-US" sz="2012" kern="0" dirty="0">
                <a:solidFill>
                  <a:srgbClr val="000000"/>
                </a:solidFill>
                <a:latin typeface="Times New Roman" pitchFamily="65" charset="-122"/>
                <a:ea typeface="宋体" pitchFamily="65" charset="-122"/>
              </a:rPr>
              <a:t>,上面镌刻着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“宝山石头城”五个大字。</a:t>
            </a:r>
            <a:endParaRPr lang="zh-CN" altLang="en-US" dirty="0">
              <a:latin typeface="+mn-lt"/>
              <a:ea typeface="+mn-ea"/>
            </a:endParaRPr>
          </a:p>
        </p:txBody>
      </p:sp>
      <p:grpSp>
        <p:nvGrpSpPr>
          <p:cNvPr id="29698" name="组合 2"/>
          <p:cNvGrpSpPr>
            <a:grpSpLocks/>
          </p:cNvGrpSpPr>
          <p:nvPr/>
        </p:nvGrpSpPr>
        <p:grpSpPr bwMode="auto">
          <a:xfrm>
            <a:off x="3571875" y="704850"/>
            <a:ext cx="2000250" cy="614363"/>
            <a:chOff x="3571875" y="1314450"/>
            <a:chExt cx="2000250" cy="613584"/>
          </a:xfrm>
        </p:grpSpPr>
        <p:sp>
          <p:nvSpPr>
            <p:cNvPr id="4" name="对角圆角矩形 3"/>
            <p:cNvSpPr/>
            <p:nvPr/>
          </p:nvSpPr>
          <p:spPr>
            <a:xfrm>
              <a:off x="3571875" y="1314450"/>
              <a:ext cx="2000250" cy="561262"/>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29700"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63" y="776288"/>
            <a:ext cx="8504237" cy="54276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A.①古城建在一块庞大独立的蘑菇状岩石上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②远远地就能看出那拱形城门的别具一格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B.①一块庞大独立的蘑菇状岩石上建着古城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②远远地就能望见那别具一格的拱形城门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C.①一块庞大独立的蘑菇状岩石上建着古城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②远远地就能看出那拱形城门的别具一格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D.①古城建在一块庞大独立的蘑菇状岩石上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②远远地就能望见那别具一格的拱形城门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①前面的一句话谈论的中心话题是“纳西古城”,因此①</a:t>
            </a:r>
            <a:r>
              <a:rPr lang="zh-CN" altLang="en-US" kern="0" dirty="0">
                <a:solidFill>
                  <a:srgbClr val="000000"/>
                </a:solidFill>
                <a:latin typeface="Times New Roman" pitchFamily="65" charset="-122"/>
                <a:ea typeface="宋体" pitchFamily="65" charset="-122"/>
              </a:rPr>
              <a:t>应该以“古城”开头。②前面有主语“我们”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为了保持话题一致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紧承的一句应该与“我们”保持连贯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所以应该为“远远地就能望见”</a:t>
            </a:r>
            <a:r>
              <a:rPr lang="en-US" altLang="zh-CN" kern="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后面的一句话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陈述的话题是“上面镌刻着”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所以②所表述的中心话题就应该是什么上面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所以应该为“拱形城门”。</a:t>
            </a:r>
            <a:endParaRPr lang="zh-CN" altLang="en-US" dirty="0">
              <a:latin typeface="+mn-lt"/>
              <a:ea typeface="+mn-ea"/>
            </a:endParaRPr>
          </a:p>
        </p:txBody>
      </p:sp>
      <p:pic>
        <p:nvPicPr>
          <p:cNvPr id="31746" name="图片 3" descr="textimage17.jpeg"/>
          <p:cNvPicPr>
            <a:picLocks noChangeAspect="1"/>
          </p:cNvPicPr>
          <p:nvPr/>
        </p:nvPicPr>
        <p:blipFill>
          <a:blip r:embed="rId3"/>
          <a:srcRect/>
          <a:stretch>
            <a:fillRect/>
          </a:stretch>
        </p:blipFill>
        <p:spPr bwMode="auto">
          <a:xfrm>
            <a:off x="714375" y="4597400"/>
            <a:ext cx="180975" cy="190500"/>
          </a:xfrm>
          <a:prstGeom prst="rect">
            <a:avLst/>
          </a:prstGeom>
          <a:noFill/>
          <a:ln w="9525">
            <a:noFill/>
            <a:miter lim="800000"/>
            <a:headEnd/>
            <a:tailEnd/>
          </a:ln>
        </p:spPr>
      </p:pic>
      <p:sp>
        <p:nvSpPr>
          <p:cNvPr id="4" name="矩形 3"/>
          <p:cNvSpPr/>
          <p:nvPr/>
        </p:nvSpPr>
        <p:spPr>
          <a:xfrm>
            <a:off x="0" y="4492625"/>
            <a:ext cx="9144000" cy="1776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选用句式的方法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做选用句式类的题目要注意句式应当服从表达的需要,应当与具体语境相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协调。句式本身没有好与坏的分别,关键在于是否符合语境。为此,必须先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熟悉句式,掌握相关的知识。选用句式时“不改变原句的基本意义”,这是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个原则。为表达的需要而选用句式,须注意以下四点: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1.话题、对象保持一致。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要注意前后句子所谈论的话题应属于同一个问题,前后的对象要相同,只有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保持一致才能保证句子前后连贯。</a:t>
            </a:r>
            <a:endParaRPr lang="zh-CN" altLang="en-US" dirty="0">
              <a:latin typeface="+mn-lt"/>
              <a:ea typeface="+mn-ea"/>
            </a:endParaRPr>
          </a:p>
        </p:txBody>
      </p:sp>
      <p:pic>
        <p:nvPicPr>
          <p:cNvPr id="33794" name="图片 3" descr="textimage1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2.转换照应自然妥帖。</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有些语段的层次之间有转换的文字标志,句子之间有一定的照应关系,要注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意这些转换、照应的语句。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3.意境、风格和谐融洽。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意境要和谐,风格要统一。风格除了指景物、意境特点之外,还有文言与白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话、典雅与通俗等语言特点。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4.句式结构协调得当。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要留心题干对句式的要求,要注意句子之间的疏密关系,要善于比较各选项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之间的异同,密切结合语境要求和表达需要来寻找最佳答案。</a:t>
            </a:r>
            <a:endParaRPr lang="zh-CN" altLang="en-US" dirty="0">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66420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变换句式</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变换句式是指在一定的语境中,根据语言表达的需要,将句子由一种句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式变成另一种句式的过程。变换句式所考查的是根据语境,灵活自如地变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换句式的能力。变换句式包括主动句和被动句、肯定句和否定句、长句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和短句、整句和散句、常式句和变式句以及各种不同语气的句子间的相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互转换。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长句与短句的变换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句子有长有短。所谓长句,是指词语多,结构复杂的句子;所谓短句,是指词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语少,结构简单的句子(包括复句中的分句)。长句和短句各有各的表达效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果和适用的语境。长句表意严密、精确、细致,短句表意简洁、明快、有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力;长句主要用于议论、描写,见于书面语,短句主要用于口语、紧急场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合、演讲词等。</a:t>
            </a:r>
            <a:endParaRPr lang="zh-CN" altLang="en-US" dirty="0">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把下面这个长句改写成几个较短的句子,可以改变语序,增删词语,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但不得改变原意。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巴黎之行让我对法国作家和诗人维克多·雨果为建立法国文学创作者的著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作权保护机构——法国文学家协会所做的工作,为促成制定保护文学艺术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作品著作权的国际公约——伯尔尼公约做出的杰出贡献有了更深的了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巴黎之行让我对法国作家和诗人维克多·雨果有了更深的了解。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他在著作权保护方面做出了杰出的贡献。他促成了法国文学创作者的著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作权保护机构——法国文学家协会的建立,促成了保护文学艺术作品著作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权的国际公约——伯尔尼公约的制定。</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首先提取句子的主干及其直接修饰语,使之单独成句;然后分解其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他修饰语,使之单独成句;最后将分解出的句子合理排序。</a:t>
            </a:r>
            <a:endParaRPr lang="zh-CN" altLang="en-US" dirty="0">
              <a:latin typeface="+mn-lt"/>
              <a:ea typeface="+mn-ea"/>
            </a:endParaRPr>
          </a:p>
        </p:txBody>
      </p:sp>
      <p:pic>
        <p:nvPicPr>
          <p:cNvPr id="39938" name="图片 3" descr="textimage19.jpeg"/>
          <p:cNvPicPr>
            <a:picLocks noChangeAspect="1"/>
          </p:cNvPicPr>
          <p:nvPr/>
        </p:nvPicPr>
        <p:blipFill>
          <a:blip r:embed="rId3"/>
          <a:srcRect/>
          <a:stretch>
            <a:fillRect/>
          </a:stretch>
        </p:blipFill>
        <p:spPr bwMode="auto">
          <a:xfrm>
            <a:off x="542925" y="3776663"/>
            <a:ext cx="180975" cy="190500"/>
          </a:xfrm>
          <a:prstGeom prst="rect">
            <a:avLst/>
          </a:prstGeom>
          <a:noFill/>
          <a:ln w="9525">
            <a:noFill/>
            <a:miter lim="800000"/>
            <a:headEnd/>
            <a:tailEnd/>
          </a:ln>
        </p:spPr>
      </p:pic>
      <p:pic>
        <p:nvPicPr>
          <p:cNvPr id="39939" name="图片 3" descr="textimage20.jpeg"/>
          <p:cNvPicPr>
            <a:picLocks noChangeAspect="1"/>
          </p:cNvPicPr>
          <p:nvPr/>
        </p:nvPicPr>
        <p:blipFill>
          <a:blip r:embed="rId3"/>
          <a:srcRect/>
          <a:stretch>
            <a:fillRect/>
          </a:stretch>
        </p:blipFill>
        <p:spPr bwMode="auto">
          <a:xfrm>
            <a:off x="538163" y="5583238"/>
            <a:ext cx="180975" cy="190500"/>
          </a:xfrm>
          <a:prstGeom prst="rect">
            <a:avLst/>
          </a:prstGeom>
          <a:noFill/>
          <a:ln w="9525">
            <a:noFill/>
            <a:miter lim="800000"/>
            <a:headEnd/>
            <a:tailEnd/>
          </a:ln>
        </p:spPr>
      </p:pic>
      <p:sp>
        <p:nvSpPr>
          <p:cNvPr id="5" name="矩形 4"/>
          <p:cNvSpPr/>
          <p:nvPr/>
        </p:nvSpPr>
        <p:spPr>
          <a:xfrm>
            <a:off x="0" y="3706813"/>
            <a:ext cx="9144000" cy="2714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长句变短句的步骤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1.提取长句主干,让其作为一个短句;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2.拆修饰成分,让其作为短句;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3.润饰答案,验证语意和表达是否符合要求。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短句变长句的步骤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1.可先找出几个短句陈述的主要内容,把其共有的部分作为长句的主干;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2.将其他短句改作该主干句的修饰成分,并按一定的语法或语意的关系放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在相应的位置上;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3.增删个别词语使表述更加流畅。</a:t>
            </a:r>
            <a:endParaRPr lang="zh-CN" altLang="en-US">
              <a:latin typeface="+mn-lt"/>
              <a:ea typeface="+mn-ea"/>
            </a:endParaRPr>
          </a:p>
        </p:txBody>
      </p:sp>
      <p:pic>
        <p:nvPicPr>
          <p:cNvPr id="41986" name="图片 3" descr="textimage2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整句与散句的变换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整句是指结构相同或相似,排列得很整齐的一组句子。整句可以使文字形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式整齐,声韵和谐,气势贯通,常用对偶、排比、顶真的手法。散句是指长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的、短的、结构复杂的和结构简单的各种句子交错体现的一组句子。散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句具有自由、活泼,富于变化,可以避免表达单调和呆板的特点。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阅读下面一段文字,调整画线部分的语句,使其句式一致,结构对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称。(允许增删或改动词语)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诗人们咏月,常常用金蟾、玉兔称明月;并把月色比喻为寒霜、白雪;有时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又用玉盘、宝镜给圆月做比喻;新月则常常被叫作琼钩或者玉簪。</a:t>
            </a:r>
            <a:r>
              <a:rPr lang="zh-CN" altLang="en-US" sz="2012" kern="0" dirty="0">
                <a:solidFill>
                  <a:srgbClr val="000000"/>
                </a:solidFill>
                <a:latin typeface="Times New Roman" pitchFamily="65" charset="-122"/>
                <a:ea typeface="宋体" pitchFamily="65" charset="-122"/>
              </a:rPr>
              <a:t>有时用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明月来形容佳人的容貌,有时借明月来象征高洁的精神,等等。这些咏月的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常用手法,李白都运用自如,别具风采。</a:t>
            </a:r>
            <a:endParaRPr lang="zh-CN" altLang="en-US">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诗人们咏月,常常称明月为金蟾、玉兔;喻月色为寒霜、白雪;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状圆月为玉盘、宝镜;比新月为琼钩、玉簪。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首先,分析语句特点,确定某一句为基准句。画线句由四个短句构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成,但结构不一,陈述对象也不同,前三句的陈述对象是“诗人”,最后一句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是“新月”。根据句子的结构特点,可选择其中一个作为基准句,或整合其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中的一句作为基准句,此题可以以“诗人们咏月,常常称明月为金蟾、玉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兔”为基准句。其次,找重复性用语。此题是“为”。最后,将剩余的句子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加上重复性用词改成与基准句结构相似的句子。</a:t>
            </a:r>
            <a:endParaRPr lang="zh-CN" altLang="en-US">
              <a:latin typeface="+mn-lt"/>
              <a:ea typeface="+mn-ea"/>
            </a:endParaRPr>
          </a:p>
        </p:txBody>
      </p:sp>
      <p:pic>
        <p:nvPicPr>
          <p:cNvPr id="46082" name="图片 3" descr="textimage22.jpeg"/>
          <p:cNvPicPr>
            <a:picLocks noChangeAspect="1"/>
          </p:cNvPicPr>
          <p:nvPr/>
        </p:nvPicPr>
        <p:blipFill>
          <a:blip r:embed="rId3"/>
          <a:srcRect/>
          <a:stretch>
            <a:fillRect/>
          </a:stretch>
        </p:blipFill>
        <p:spPr bwMode="auto">
          <a:xfrm>
            <a:off x="1054100" y="1271588"/>
            <a:ext cx="180975" cy="190500"/>
          </a:xfrm>
          <a:prstGeom prst="rect">
            <a:avLst/>
          </a:prstGeom>
          <a:noFill/>
          <a:ln w="9525">
            <a:noFill/>
            <a:miter lim="800000"/>
            <a:headEnd/>
            <a:tailEnd/>
          </a:ln>
        </p:spPr>
      </p:pic>
      <p:pic>
        <p:nvPicPr>
          <p:cNvPr id="46083" name="图片 4" descr="textimage23.jpeg"/>
          <p:cNvPicPr>
            <a:picLocks noChangeAspect="1"/>
          </p:cNvPicPr>
          <p:nvPr/>
        </p:nvPicPr>
        <p:blipFill>
          <a:blip r:embed="rId3"/>
          <a:srcRect/>
          <a:stretch>
            <a:fillRect/>
          </a:stretch>
        </p:blipFill>
        <p:spPr bwMode="auto">
          <a:xfrm>
            <a:off x="542925" y="2201863"/>
            <a:ext cx="180975" cy="1905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9909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1.(2015福建,18)阅读下面的文字,请将画线的句子改写成排比句。(要求:不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得改变原意)(3分)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焦裕禄是闻名全国、感动全国的“县委书记的好榜样”。他在兰考县忘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我奋斗一年零五个月,积劳成疾,英年早逝。焦裕禄</a:t>
            </a:r>
            <a:r>
              <a:rPr lang="zh-CN" altLang="en-US" sz="2012" u="sng" kern="0" dirty="0">
                <a:solidFill>
                  <a:srgbClr val="000000"/>
                </a:solidFill>
                <a:latin typeface="Times New Roman" pitchFamily="65" charset="-122"/>
                <a:ea typeface="宋体" pitchFamily="65" charset="-122"/>
              </a:rPr>
              <a:t>是为人民拼死拼活谋福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祉的领导干部的优秀代表;为信仰无怨无悔做奉献,成为共产党人的光辉典</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范;在为祖国艰苦奋斗创新功的时代里,他是那一代人的精神符号</a:t>
            </a:r>
            <a:r>
              <a:rPr lang="zh-CN" altLang="en-US" sz="2012" kern="0" dirty="0">
                <a:solidFill>
                  <a:srgbClr val="000000"/>
                </a:solidFill>
                <a:latin typeface="Times New Roman" pitchFamily="65" charset="-122"/>
                <a:ea typeface="宋体" pitchFamily="65" charset="-122"/>
              </a:rPr>
              <a:t>。人民是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不会忘记焦裕禄的。</a:t>
            </a:r>
            <a:endParaRPr lang="zh-CN" altLang="en-US" dirty="0">
              <a:latin typeface="+mn-lt"/>
              <a:ea typeface="+mn-ea"/>
            </a:endParaRPr>
          </a:p>
        </p:txBody>
      </p:sp>
      <p:pic>
        <p:nvPicPr>
          <p:cNvPr id="11266" name="图片 3" descr="textimage1.jpeg"/>
          <p:cNvPicPr>
            <a:picLocks noChangeAspect="1"/>
          </p:cNvPicPr>
          <p:nvPr/>
        </p:nvPicPr>
        <p:blipFill>
          <a:blip r:embed="rId3"/>
          <a:srcRect/>
          <a:stretch>
            <a:fillRect/>
          </a:stretch>
        </p:blipFill>
        <p:spPr bwMode="auto">
          <a:xfrm>
            <a:off x="560388" y="1465263"/>
            <a:ext cx="1368425" cy="382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散句变整句的步骤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1.分析语句特点,确定某一句为基准句;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2.寻找重复性用语;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3.将剩余句子加上重复性用词改成与基准句结构相似的句子。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整句变散句的步骤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1.去掉重复性用语;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2.分别合并内容相近或相关的语句;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3.将合并后的同类语句作为句中的某一成分。</a:t>
            </a:r>
            <a:endParaRPr lang="zh-CN" altLang="en-US">
              <a:latin typeface="+mn-lt"/>
              <a:ea typeface="+mn-ea"/>
            </a:endParaRPr>
          </a:p>
        </p:txBody>
      </p:sp>
      <p:pic>
        <p:nvPicPr>
          <p:cNvPr id="48130" name="图片 3" descr="textimage2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重组式变换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重组句子指根据题目要求,在不改变原意的条件下,打乱句子结构,改变陈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述对象,重造一个句子。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以“自由”为开头重组下面的句子。要求:不改变原意,句间衔接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连贯。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灌输式的教学方法,竟然还没有把研究问题的神圣好奇心完全扼杀掉,真可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以说是一个奇迹,因为这棵脆弱的幼苗主要需要自由。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自由是研究问题的神圣好奇心主要需要的,因而灌输式的教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学方法,竟然还没有把这棵脆弱的幼苗完全扼杀掉,真可以说是一个奇迹。</a:t>
            </a:r>
            <a:endParaRPr lang="zh-CN" altLang="en-US" dirty="0">
              <a:latin typeface="+mn-lt"/>
              <a:ea typeface="+mn-ea"/>
            </a:endParaRPr>
          </a:p>
        </p:txBody>
      </p:sp>
      <p:pic>
        <p:nvPicPr>
          <p:cNvPr id="50178" name="图片 3" descr="textimage25.jpeg"/>
          <p:cNvPicPr>
            <a:picLocks noChangeAspect="1"/>
          </p:cNvPicPr>
          <p:nvPr/>
        </p:nvPicPr>
        <p:blipFill>
          <a:blip r:embed="rId3"/>
          <a:srcRect/>
          <a:stretch>
            <a:fillRect/>
          </a:stretch>
        </p:blipFill>
        <p:spPr bwMode="auto">
          <a:xfrm>
            <a:off x="1054100" y="4527550"/>
            <a:ext cx="180975" cy="190500"/>
          </a:xfrm>
          <a:prstGeom prst="rect">
            <a:avLst/>
          </a:prstGeom>
          <a:noFill/>
          <a:ln w="9525">
            <a:noFill/>
            <a:miter lim="800000"/>
            <a:headEnd/>
            <a:tailEnd/>
          </a:ln>
        </p:spPr>
      </p:pic>
      <p:sp>
        <p:nvSpPr>
          <p:cNvPr id="6" name="矩形 5"/>
          <p:cNvSpPr/>
          <p:nvPr/>
        </p:nvSpPr>
        <p:spPr>
          <a:xfrm>
            <a:off x="0" y="4492625"/>
            <a:ext cx="9144000" cy="1776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注意重组句子的开头必须为“自由”,先找出“自由”两字所在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的那个分句,再分析“自由”所在的那个分句与其他分句是什么关系。根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据“因为”可断定原句的结构为“前果后因”,现在要变换为“前因后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果”。“前果后因”的句子靠“因为”连接,那么“前因后果”的句子要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靠什么关联词连接呢?此句只能用“因而”“因此”等表示结果的连词,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不能用表示因果关系的连词“所以”。这个句子变换的难度在于“这棵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脆弱的幼苗”——这个代词性短语不能摆在首句,因而要替换为“研究问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题的神圣好奇心”,使句子衔接更为紧密。</a:t>
            </a:r>
            <a:endParaRPr lang="zh-CN" altLang="en-US" dirty="0">
              <a:latin typeface="+mn-lt"/>
              <a:ea typeface="+mn-ea"/>
            </a:endParaRPr>
          </a:p>
        </p:txBody>
      </p:sp>
      <p:pic>
        <p:nvPicPr>
          <p:cNvPr id="52226" name="图片 4" descr="textimage26.jpeg"/>
          <p:cNvPicPr>
            <a:picLocks noChangeAspect="1"/>
          </p:cNvPicPr>
          <p:nvPr/>
        </p:nvPicPr>
        <p:blipFill>
          <a:blip r:embed="rId3"/>
          <a:srcRect/>
          <a:stretch>
            <a:fillRect/>
          </a:stretch>
        </p:blipFill>
        <p:spPr bwMode="auto">
          <a:xfrm>
            <a:off x="519113" y="1276350"/>
            <a:ext cx="180975" cy="1905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重组句子的步骤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1.审清题目要求,明确做题的“方向”;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2.仔细分析原句特点,包括句式特点、分句间的关系、句子的结构特点等;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3.根据重组的要求改变原句句式;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4.检验重组后的句子,看是否改变了原意,是否符合要求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和规范。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句子的重组主要有两类要求:一类是“以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为开头”,另一类是“以</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为陈述对象”。需注意,句子的“陈述对象”与句子的“开头”不是同一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概念,不可混为一谈。</a:t>
            </a:r>
            <a:endParaRPr lang="zh-CN" altLang="en-US">
              <a:latin typeface="+mn-lt"/>
              <a:ea typeface="+mn-ea"/>
            </a:endParaRPr>
          </a:p>
        </p:txBody>
      </p:sp>
      <p:pic>
        <p:nvPicPr>
          <p:cNvPr id="54274" name="图片 3" descr="textimage27.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角度四　语体变换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语体的变换指口语语体和书面语体的变换、质朴平实与生动形象语言之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间的转换。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假如你是广播电台少儿栏目的主持人,请根据少儿听众的特点,重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新表述下面一段文字的画线部分。(不得改变原意,不超过80个字)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蔚蓝的天空,万里无云。碧绿的草地上,</a:t>
            </a:r>
            <a:r>
              <a:rPr lang="zh-CN" altLang="en-US" sz="2012" u="sng" kern="0" dirty="0">
                <a:solidFill>
                  <a:srgbClr val="000000"/>
                </a:solidFill>
                <a:latin typeface="Times New Roman" pitchFamily="65" charset="-122"/>
                <a:ea typeface="宋体" pitchFamily="65" charset="-122"/>
              </a:rPr>
              <a:t>一条小溪潺潺流过,水中的卵石清</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晰可见。溪边坐着一位长髯老者,面容清瘦,双目炯炯有神。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(示例)一条小溪哗啦啦地流着,水里有很多圆溜溜的石头,像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鸡蛋似的,看得可清楚了。溪边坐着一位老爷爷,脸瘦瘦的,胡子长长的,那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双眼睛可有精神啦!</a:t>
            </a:r>
            <a:endParaRPr lang="zh-CN" altLang="en-US">
              <a:latin typeface="+mn-lt"/>
              <a:ea typeface="+mn-ea"/>
            </a:endParaRPr>
          </a:p>
        </p:txBody>
      </p:sp>
      <p:pic>
        <p:nvPicPr>
          <p:cNvPr id="56322" name="图片 3" descr="textimage28.jpeg"/>
          <p:cNvPicPr>
            <a:picLocks noChangeAspect="1"/>
          </p:cNvPicPr>
          <p:nvPr/>
        </p:nvPicPr>
        <p:blipFill>
          <a:blip r:embed="rId3"/>
          <a:srcRect/>
          <a:stretch>
            <a:fillRect/>
          </a:stretch>
        </p:blipFill>
        <p:spPr bwMode="auto">
          <a:xfrm>
            <a:off x="1054100" y="4527550"/>
            <a:ext cx="180975" cy="190500"/>
          </a:xfrm>
          <a:prstGeom prst="rect">
            <a:avLst/>
          </a:prstGeom>
          <a:noFill/>
          <a:ln w="9525">
            <a:noFill/>
            <a:miter lim="800000"/>
            <a:headEnd/>
            <a:tailEnd/>
          </a:ln>
        </p:spPr>
      </p:pic>
      <p:sp>
        <p:nvSpPr>
          <p:cNvPr id="4" name="矩形 3"/>
          <p:cNvSpPr/>
          <p:nvPr/>
        </p:nvSpPr>
        <p:spPr>
          <a:xfrm>
            <a:off x="0" y="4421188"/>
            <a:ext cx="9144000" cy="1776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首先,明确题干要求,把握关键。题干要求适合“少儿听众”的内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容必须具有口语色彩。然后,找出画线句中语体(书面语或口语)色彩较浓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的词语。如“潺潺流过”“长髯老者”“清瘦”“炯炯有神”等。最后,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把找出的语体色彩较浓的词语转化为相应的口语或书面语。如“潺潺流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过”改为“哗啦啦地流着”,“长髯老者,面容清瘦”改为“老爷爷,脸瘦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瘦的,胡子长长的”等。</a:t>
            </a:r>
            <a:endParaRPr lang="zh-CN" altLang="en-US">
              <a:latin typeface="+mn-lt"/>
              <a:ea typeface="+mn-ea"/>
            </a:endParaRPr>
          </a:p>
        </p:txBody>
      </p:sp>
      <p:pic>
        <p:nvPicPr>
          <p:cNvPr id="58370" name="图片 3" descr="textimage29.jpeg"/>
          <p:cNvPicPr>
            <a:picLocks noChangeAspect="1"/>
          </p:cNvPicPr>
          <p:nvPr/>
        </p:nvPicPr>
        <p:blipFill>
          <a:blip r:embed="rId3"/>
          <a:srcRect/>
          <a:stretch>
            <a:fillRect/>
          </a:stretch>
        </p:blipFill>
        <p:spPr bwMode="auto">
          <a:xfrm>
            <a:off x="542925" y="1287463"/>
            <a:ext cx="180975" cy="1905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语体变换的步骤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1.口语与书面语之间的转换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口语与书面语之间的转换,关键在于准确而全面地甄选需要转换语体的词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句,按照题目要求,结合语体特点,做出恰当而合理的转换。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(1)明确题干要求,把握关键;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(2)找出画线句中书面语或口语色彩较浓、需要变换的词语;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(3)把找出的书面语或口语色彩较浓的词语转化为适合题干中要求的语体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色彩的词语。</a:t>
            </a:r>
            <a:endParaRPr lang="zh-CN" altLang="en-US" dirty="0">
              <a:latin typeface="+mn-lt"/>
              <a:ea typeface="+mn-ea"/>
            </a:endParaRPr>
          </a:p>
        </p:txBody>
      </p:sp>
      <p:pic>
        <p:nvPicPr>
          <p:cNvPr id="60418" name="图片 3" descr="textimage3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2.质朴平实与生动形象语言之间的转换</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质朴的语言变为生动的语言,关键在于词语、修辞和句式的运用,恰当运用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了修饰词语、修辞手法(如比喻、拟人、排比、对偶、反问等)或表达效果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更佳的句式(如整散句、长短句和变式句等),语言就生动形象起来;用平实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的语言表述,关键要把握语段中的手法,结合语境理解其实质含意。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(1)明确题干要求,即“以平实的语言表述”还是“以生动的语言表述”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(2)结合语境,把握所用手法,分析需要转换的句子的含意;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(3)用题干中要求的语言表述含意。</a:t>
            </a:r>
            <a:endParaRPr lang="zh-CN" altLang="en-US" dirty="0">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80125"/>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正确运用常见的修辞手法与仿用句式</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局部仿写题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局部仿写题,是命题者给予一定的语境,留下一两句话让考生仿写。做这一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类型的题目,一定要先找出所要仿写的句子,然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后根据前后的语境,仔细揣摩它的句式结构,在仿写时特别要注意内容的要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求。这类题型不仅考查仿写能力,还考查衔接、连贯能力。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(2013山东,17)以下是某中学庆祝教师节文艺演出的一段主持词。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仿照画线部分的句式,在空缺处补写相应的语句。要求:句式一致,字数相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等,语意相关。(4分)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学生甲:老师,您坚守一方净土,</a:t>
            </a:r>
            <a:r>
              <a:rPr lang="zh-CN" altLang="en-US" sz="2012" u="sng" kern="0" dirty="0">
                <a:solidFill>
                  <a:srgbClr val="000000"/>
                </a:solidFill>
                <a:latin typeface="Times New Roman" pitchFamily="65" charset="-122"/>
                <a:ea typeface="宋体" pitchFamily="65" charset="-122"/>
              </a:rPr>
              <a:t>用粉笔书写忠诚,默默无闻;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学生乙:老师,您勤耕三尺讲台,①</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学生甲:</a:t>
            </a:r>
            <a:r>
              <a:rPr lang="zh-CN" altLang="en-US" sz="2012" u="sng" kern="0" dirty="0">
                <a:solidFill>
                  <a:srgbClr val="000000"/>
                </a:solidFill>
                <a:latin typeface="Times New Roman" pitchFamily="65" charset="-122"/>
                <a:ea typeface="宋体" pitchFamily="65" charset="-122"/>
              </a:rPr>
              <a:t>加减乘除,算不尽您付出的辛劳;</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学生乙:②</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(示例1)①用汗水浇灌希望,孜孜不倦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②诗词歌赋,颂不完您带来的感动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(示例2)①用双手托起未来,无怨无悔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②赤橙黄绿,画不完您多彩的人生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解答此题的关键是明确例句中的隐性条件。如第一处画线句中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的“默默无闻”与“坚守”照应,所以①处仿写的语句中的成语也应与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“勤耕”照应;第二处画线句中的“加减乘除”是数学中的用语,因此②处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的仿句也应是某一学科的内容。</a:t>
            </a:r>
            <a:endParaRPr lang="zh-CN" altLang="en-US" dirty="0">
              <a:latin typeface="+mn-lt"/>
              <a:ea typeface="+mn-ea"/>
            </a:endParaRPr>
          </a:p>
        </p:txBody>
      </p:sp>
      <p:pic>
        <p:nvPicPr>
          <p:cNvPr id="66562" name="图片 3" descr="textimage31.jpeg"/>
          <p:cNvPicPr>
            <a:picLocks noChangeAspect="1"/>
          </p:cNvPicPr>
          <p:nvPr/>
        </p:nvPicPr>
        <p:blipFill>
          <a:blip r:embed="rId3"/>
          <a:srcRect/>
          <a:stretch>
            <a:fillRect/>
          </a:stretch>
        </p:blipFill>
        <p:spPr bwMode="auto">
          <a:xfrm>
            <a:off x="542925" y="1276350"/>
            <a:ext cx="180975" cy="190500"/>
          </a:xfrm>
          <a:prstGeom prst="rect">
            <a:avLst/>
          </a:prstGeom>
          <a:noFill/>
          <a:ln w="9525">
            <a:noFill/>
            <a:miter lim="800000"/>
            <a:headEnd/>
            <a:tailEnd/>
          </a:ln>
        </p:spPr>
      </p:pic>
      <p:pic>
        <p:nvPicPr>
          <p:cNvPr id="66563" name="图片 4" descr="textimage32.jpeg"/>
          <p:cNvPicPr>
            <a:picLocks noChangeAspect="1"/>
          </p:cNvPicPr>
          <p:nvPr/>
        </p:nvPicPr>
        <p:blipFill>
          <a:blip r:embed="rId3"/>
          <a:srcRect/>
          <a:stretch>
            <a:fillRect/>
          </a:stretch>
        </p:blipFill>
        <p:spPr bwMode="auto">
          <a:xfrm>
            <a:off x="542925" y="3138488"/>
            <a:ext cx="180975" cy="1905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9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(示例)是为人民拼死拼活谋福祉的领导干部的优秀代表,是为信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仰无怨无悔做奉献的共产党人的光辉典范,是为祖国艰苦奋斗创新功的那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一代人的精神符号。(符合试题要求,其他答案亦可)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画线的句子共包含三个分句,将后两个分句改为第一个分句的结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构形式即可。注意:后两个分句改为第一个分句的结构形式后,去掉了句内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的逗号,所以三个分句之间的分号要改为逗号。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2.(2015湖北,21)仿照示例,从下列构字部件中任选两个不同的部件,另组一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个汉字,并用该字组成一个双音词,再以该词立意,写两句感想。要求:①立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意积极;②语句整齐;③不超过20字;④构字、组词不必单独列出,包含于感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想之中即可。(4分)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构字部件:禾　亻　口　日　又　月　言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构字词示例:+又→友→友善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感想示例:行</a:t>
            </a:r>
            <a:r>
              <a:rPr lang="zh-CN" altLang="en-US" u="sng" kern="0" dirty="0">
                <a:solidFill>
                  <a:srgbClr val="000000"/>
                </a:solidFill>
                <a:latin typeface="Times New Roman" pitchFamily="65" charset="-122"/>
                <a:ea typeface="宋体" pitchFamily="65" charset="-122"/>
              </a:rPr>
              <a:t>友善</a:t>
            </a:r>
            <a:r>
              <a:rPr lang="zh-CN" altLang="en-US" kern="0" dirty="0">
                <a:solidFill>
                  <a:srgbClr val="000000"/>
                </a:solidFill>
                <a:latin typeface="Times New Roman" pitchFamily="65" charset="-122"/>
                <a:ea typeface="宋体" pitchFamily="65" charset="-122"/>
              </a:rPr>
              <a:t>营造温馨社会　讲真诚建设美好家园</a:t>
            </a:r>
            <a:endParaRPr lang="zh-CN" altLang="en-US" dirty="0">
              <a:latin typeface="+mn-lt"/>
              <a:ea typeface="+mn-ea"/>
            </a:endParaRPr>
          </a:p>
        </p:txBody>
      </p:sp>
      <p:pic>
        <p:nvPicPr>
          <p:cNvPr id="13314" name="图片 3" descr="textimage3.jpeg"/>
          <p:cNvPicPr>
            <a:picLocks noChangeAspect="1"/>
          </p:cNvPicPr>
          <p:nvPr/>
        </p:nvPicPr>
        <p:blipFill>
          <a:blip r:embed="rId3"/>
          <a:srcRect/>
          <a:stretch>
            <a:fillRect/>
          </a:stretch>
        </p:blipFill>
        <p:spPr bwMode="auto">
          <a:xfrm>
            <a:off x="571500" y="2239963"/>
            <a:ext cx="180975" cy="190500"/>
          </a:xfrm>
          <a:prstGeom prst="rect">
            <a:avLst/>
          </a:prstGeom>
          <a:noFill/>
          <a:ln w="9525">
            <a:noFill/>
            <a:miter lim="800000"/>
            <a:headEnd/>
            <a:tailEnd/>
          </a:ln>
        </p:spPr>
      </p:pic>
      <p:pic>
        <p:nvPicPr>
          <p:cNvPr id="13315" name="图片 4" descr="textimage2.jpeg"/>
          <p:cNvPicPr>
            <a:picLocks noChangeAspect="1"/>
          </p:cNvPicPr>
          <p:nvPr/>
        </p:nvPicPr>
        <p:blipFill>
          <a:blip r:embed="rId3"/>
          <a:srcRect/>
          <a:stretch>
            <a:fillRect/>
          </a:stretch>
        </p:blipFill>
        <p:spPr bwMode="auto">
          <a:xfrm>
            <a:off x="538163" y="863600"/>
            <a:ext cx="180975" cy="190500"/>
          </a:xfrm>
          <a:prstGeom prst="rect">
            <a:avLst/>
          </a:prstGeom>
          <a:noFill/>
          <a:ln w="9525">
            <a:noFill/>
            <a:miter lim="800000"/>
            <a:headEnd/>
            <a:tailEnd/>
          </a:ln>
        </p:spPr>
      </p:pic>
      <p:sp>
        <p:nvSpPr>
          <p:cNvPr id="5" name="矩形 4"/>
          <p:cNvSpPr/>
          <p:nvPr/>
        </p:nvSpPr>
        <p:spPr>
          <a:xfrm>
            <a:off x="0" y="704850"/>
            <a:ext cx="9144000" cy="2724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局部仿写题答题注意事项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1.仿写的句子在结构上应与原文基本保持一致。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2.仿写的句子在内容与逻辑关系上应与原句保持协调,既要考虑形式的统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一,又要考虑内容上的连贯呼应。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3.考虑与上下文的衔接和照应,要和语境一致。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4.注意用语特点、情感基调和语言风格等。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5.注意修辞特点。</a:t>
            </a:r>
            <a:endParaRPr lang="zh-CN" altLang="en-US">
              <a:latin typeface="+mn-lt"/>
              <a:ea typeface="+mn-ea"/>
            </a:endParaRPr>
          </a:p>
        </p:txBody>
      </p:sp>
      <p:pic>
        <p:nvPicPr>
          <p:cNvPr id="68610" name="图片 3" descr="textimage3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语句仿写题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语句仿写题,是让考生根据命题者所给语句的句式,写出一句与所给语句内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容相关的句子。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请仿照给出的句子,另写一句话。要求语意连贯,句式一致。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在孤独中,书是朋友,读书使平淡的生活丰富多彩。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(示例1)在黑暗里,书是烛火,读书使迷茫的心灵清醒明澈。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(示例2)在荒漠中,爱是绿洲,有爱使寂寞的旅程意趣盎然。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(示例3)在忧烦时,音乐是伴侣,欣赏音乐使沉闷的时光有声有色。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根据题干要求,明确“语意连贯”“句式一致”的要求,仿写时注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意所选对象要具有积极意义,句式为“在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”。注意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其隐含信息,要用暗喻。</a:t>
            </a:r>
            <a:endParaRPr lang="zh-CN" altLang="en-US">
              <a:latin typeface="+mn-lt"/>
              <a:ea typeface="+mn-ea"/>
            </a:endParaRPr>
          </a:p>
        </p:txBody>
      </p:sp>
      <p:pic>
        <p:nvPicPr>
          <p:cNvPr id="70658" name="图片 3" descr="textimage34.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pic>
        <p:nvPicPr>
          <p:cNvPr id="70659" name="图片 4" descr="textimage35.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
        <p:nvSpPr>
          <p:cNvPr id="6" name="矩形 5"/>
          <p:cNvSpPr/>
          <p:nvPr/>
        </p:nvSpPr>
        <p:spPr>
          <a:xfrm>
            <a:off x="0" y="3492500"/>
            <a:ext cx="9144000" cy="2928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语句仿写题答题注意事项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1.联想相称。需要运用相同或相似联想、相对或相反联想以及相关联想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等几种联想方式进行创造性思维。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2.句式相近。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3.仿写时要注意内容界定,揭示出所写“话题”的内涵。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4.要做到修辞与“示例”完全一致。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这类题型要在表现句子的意蕴上多下功夫,力求所写的内容新颖独特。虽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不必注意内容上的相同,但也应注意某些隐含的内容上的相关性。</a:t>
            </a:r>
            <a:endParaRPr lang="zh-CN" altLang="en-US">
              <a:latin typeface="+mn-lt"/>
              <a:ea typeface="+mn-ea"/>
            </a:endParaRPr>
          </a:p>
        </p:txBody>
      </p:sp>
      <p:pic>
        <p:nvPicPr>
          <p:cNvPr id="72706" name="图片 3" descr="textimage3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命题仿写题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命题仿写题,指命题者给出一个语言材料作为例句,另外提出新的命题,要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求考生按照新命题根据例句句式进行仿写。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仿照下面的示例,以“机遇”为话题,写几个比喻句,并形成排比。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苦难对于天才是一块垫脚石,对于强者是一笔财富,对于弱者是一道万丈深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(示例)机遇对于英才是一辆便乘车,对于智者是一条捷径,对于愚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者是一缕云烟。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仿写句子,需要从内容、句式、修辞三方面对例句进行分析,所写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句子要合情合理。本题应注意运用比喻与排比两种修辞手法。</a:t>
            </a:r>
            <a:endParaRPr lang="zh-CN" altLang="en-US">
              <a:latin typeface="+mn-lt"/>
              <a:ea typeface="+mn-ea"/>
            </a:endParaRPr>
          </a:p>
        </p:txBody>
      </p:sp>
      <p:pic>
        <p:nvPicPr>
          <p:cNvPr id="74754" name="图片 3" descr="textimage37.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pic>
        <p:nvPicPr>
          <p:cNvPr id="74755" name="图片 4" descr="textimage38.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
        <p:nvSpPr>
          <p:cNvPr id="5" name="矩形 4"/>
          <p:cNvSpPr/>
          <p:nvPr/>
        </p:nvSpPr>
        <p:spPr>
          <a:xfrm>
            <a:off x="0" y="3921125"/>
            <a:ext cx="91440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命题仿写题答题注意事项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1.审清被仿写句的句式特点,仿写句要与被仿写句句式保持一致。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2.分析被仿写句的修辞特点,仿写句要与被仿写句所用修辞保持一致。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3.看清要求仿写的话题,不要脱离要求另立话题。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4.依据仿写话题展开联想和想象,写出形象合理的语句。</a:t>
            </a:r>
            <a:endParaRPr lang="zh-CN" altLang="en-US">
              <a:latin typeface="+mn-lt"/>
              <a:ea typeface="+mn-ea"/>
            </a:endParaRPr>
          </a:p>
        </p:txBody>
      </p:sp>
      <p:pic>
        <p:nvPicPr>
          <p:cNvPr id="76802" name="图片 3" descr="textimage3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角度四　自由仿写题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自由仿写题,指命题者给出一个语言材料作为例句,要求考生另外自由选择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话题,仿照例句的句式及修辞特点进行仿写。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仿照下面的示例,自选话题,另写三句话,要求使用比喻的修辞手法,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句式与示例相同。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没有理想,人生就如迷宫,无论怎么坚持,都只是辨不清方向的盲目穿行;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没有理想,人生就如黑夜,无论怎么用心,都只是见不到光明的胡乱摸索;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没有理想,人生就如荒漠,无论怎么努力,都只是看不到希望的徒劳跋涉。</a:t>
            </a:r>
            <a:endParaRPr lang="zh-CN" altLang="en-US" dirty="0">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(示例)没有爱心,人生恰似戈壁,无论怎么经营,都只是觅不到生机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的无望追寻;</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没有爱心,人生恰似枯井,无论怎么算计,都只是测不出深浅的无聊窥察;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没有爱心,人生恰似乱麻,无论怎么挑拣,都只是理不清头绪的白白挣扎。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根据题意,应首先分析示例的句式特点——三个分句均为复句,其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次分析修辞特点——本体与喻体的关联,再次分析语意的连贯特点——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“理想”与“坚持”、“迷宫”与“盲目穿行”等。</a:t>
            </a:r>
            <a:endParaRPr lang="zh-CN" altLang="en-US" dirty="0">
              <a:latin typeface="+mn-lt"/>
              <a:ea typeface="+mn-ea"/>
            </a:endParaRPr>
          </a:p>
        </p:txBody>
      </p:sp>
      <p:pic>
        <p:nvPicPr>
          <p:cNvPr id="80898" name="图片 3" descr="textimage41.jpeg"/>
          <p:cNvPicPr>
            <a:picLocks noChangeAspect="1"/>
          </p:cNvPicPr>
          <p:nvPr/>
        </p:nvPicPr>
        <p:blipFill>
          <a:blip r:embed="rId3"/>
          <a:srcRect/>
          <a:stretch>
            <a:fillRect/>
          </a:stretch>
        </p:blipFill>
        <p:spPr bwMode="auto">
          <a:xfrm>
            <a:off x="552450" y="3159125"/>
            <a:ext cx="180975" cy="188913"/>
          </a:xfrm>
          <a:prstGeom prst="rect">
            <a:avLst/>
          </a:prstGeom>
          <a:noFill/>
          <a:ln w="9525">
            <a:noFill/>
            <a:miter lim="800000"/>
            <a:headEnd/>
            <a:tailEnd/>
          </a:ln>
        </p:spPr>
      </p:pic>
      <p:pic>
        <p:nvPicPr>
          <p:cNvPr id="80899" name="图片 3" descr="textimage40.jpeg"/>
          <p:cNvPicPr>
            <a:picLocks noChangeAspect="1"/>
          </p:cNvPicPr>
          <p:nvPr/>
        </p:nvPicPr>
        <p:blipFill>
          <a:blip r:embed="rId3"/>
          <a:srcRect/>
          <a:stretch>
            <a:fillRect/>
          </a:stretch>
        </p:blipFill>
        <p:spPr bwMode="auto">
          <a:xfrm>
            <a:off x="571500" y="1300163"/>
            <a:ext cx="180975" cy="1905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自由仿写题答题注意事项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1.审清被仿写句的句式特点,仿写句要与被仿写句句式保持一致。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2.分析被仿写句的修辞特点,仿写句要与被仿写句所用修辞保持一致。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3.展开类比联想,确定仿写话题。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4.依据确定的仿写话题展开联想和想象,写出形象合理的语句。</a:t>
            </a:r>
            <a:endParaRPr lang="zh-CN" altLang="en-US" dirty="0">
              <a:latin typeface="+mn-lt"/>
              <a:ea typeface="+mn-ea"/>
            </a:endParaRPr>
          </a:p>
        </p:txBody>
      </p:sp>
      <p:pic>
        <p:nvPicPr>
          <p:cNvPr id="82946" name="图片 3" descr="textimage4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角度五　诗歌仿写题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诗歌仿写题,是命题者给出一首诗,要求考生从形式到内容进行创造性的仿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依据下面的示例仿写,要求句式、结构与示例相似,不得选择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“月”“湖”“鱼”作为描述对象。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弯月落在湖水中;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鱼儿游去了,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碎得月影半池——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听见了嫦娥幽怨的歌声么?</a:t>
            </a:r>
            <a:endParaRPr lang="zh-CN" altLang="en-US" dirty="0">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(示例)残花缀在繁枝上;</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鸟儿飞去了,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撒得落红满地——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听见了花儿落地的叹息么?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先观察例句,共由四句构成,且几个意象“月”“湖”“鱼”之间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要有关联:“月”在“湖”中,“鱼”碰碎了“水中月”,听见了“嫦娥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(月)”的歌声。最后一句以“听见了</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么”的疑问句式结束,引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人沉思。例句富有诗意且有淡淡的忧伤。注意词性要相同,该用动词的地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方用动词。句间的结构也要相同。</a:t>
            </a:r>
            <a:endParaRPr lang="zh-CN" altLang="en-US" dirty="0">
              <a:latin typeface="+mn-lt"/>
              <a:ea typeface="+mn-ea"/>
            </a:endParaRPr>
          </a:p>
        </p:txBody>
      </p:sp>
      <p:pic>
        <p:nvPicPr>
          <p:cNvPr id="87042" name="图片 3" descr="textimage44.jpeg"/>
          <p:cNvPicPr>
            <a:picLocks noChangeAspect="1"/>
          </p:cNvPicPr>
          <p:nvPr/>
        </p:nvPicPr>
        <p:blipFill>
          <a:blip r:embed="rId3"/>
          <a:srcRect/>
          <a:stretch>
            <a:fillRect/>
          </a:stretch>
        </p:blipFill>
        <p:spPr bwMode="auto">
          <a:xfrm>
            <a:off x="542925" y="3133725"/>
            <a:ext cx="180975" cy="190500"/>
          </a:xfrm>
          <a:prstGeom prst="rect">
            <a:avLst/>
          </a:prstGeom>
          <a:noFill/>
          <a:ln w="9525">
            <a:noFill/>
            <a:miter lim="800000"/>
            <a:headEnd/>
            <a:tailEnd/>
          </a:ln>
        </p:spPr>
      </p:pic>
      <p:pic>
        <p:nvPicPr>
          <p:cNvPr id="87043" name="图片 3" descr="textimage43.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(示例1)(日+月→明→文明)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a:t>
            </a:r>
            <a:r>
              <a:rPr lang="zh-CN" altLang="en-US" sz="2012" u="sng" kern="0" dirty="0">
                <a:solidFill>
                  <a:srgbClr val="000000"/>
                </a:solidFill>
                <a:latin typeface="Times New Roman" pitchFamily="65" charset="-122"/>
                <a:ea typeface="宋体" pitchFamily="65" charset="-122"/>
              </a:rPr>
              <a:t>文明</a:t>
            </a:r>
            <a:r>
              <a:rPr lang="zh-CN" altLang="en-US" sz="2012" kern="0" dirty="0">
                <a:solidFill>
                  <a:srgbClr val="000000"/>
                </a:solidFill>
                <a:latin typeface="Times New Roman" pitchFamily="65" charset="-122"/>
                <a:ea typeface="宋体" pitchFamily="65" charset="-122"/>
              </a:rPr>
              <a:t>社会　建和谐中国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(示例2)(禾+日→香→书香)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博览群书通晓天下事理　沐浴</a:t>
            </a:r>
            <a:r>
              <a:rPr lang="zh-CN" altLang="en-US" sz="2012" u="sng" kern="0" dirty="0">
                <a:solidFill>
                  <a:srgbClr val="000000"/>
                </a:solidFill>
                <a:latin typeface="Times New Roman" pitchFamily="65" charset="-122"/>
                <a:ea typeface="宋体" pitchFamily="65" charset="-122"/>
              </a:rPr>
              <a:t>书香</a:t>
            </a:r>
            <a:r>
              <a:rPr lang="zh-CN" altLang="en-US" sz="2012" kern="0" dirty="0">
                <a:solidFill>
                  <a:srgbClr val="000000"/>
                </a:solidFill>
                <a:latin typeface="Times New Roman" pitchFamily="65" charset="-122"/>
                <a:ea typeface="宋体" pitchFamily="65" charset="-122"/>
              </a:rPr>
              <a:t>养成高尚人格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先分析试题所给示例的构思特点:由构字部件联想到汉字,再由汉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字联想到词语,最后以这个词语为核心写出立意积极、句式整齐的两句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话。再按照题目要求,依顺序一步一步完成答案。做题时要注意题干中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“两个不同的部件”“一个汉字” “一个双音词”等关键信息。</a:t>
            </a:r>
            <a:endParaRPr lang="zh-CN" altLang="en-US" dirty="0">
              <a:latin typeface="+mn-lt"/>
              <a:ea typeface="+mn-ea"/>
            </a:endParaRPr>
          </a:p>
        </p:txBody>
      </p:sp>
      <p:pic>
        <p:nvPicPr>
          <p:cNvPr id="15362" name="图片 3" descr="textimage4.jpeg"/>
          <p:cNvPicPr>
            <a:picLocks noChangeAspect="1"/>
          </p:cNvPicPr>
          <p:nvPr/>
        </p:nvPicPr>
        <p:blipFill>
          <a:blip r:embed="rId3"/>
          <a:srcRect/>
          <a:stretch>
            <a:fillRect/>
          </a:stretch>
        </p:blipFill>
        <p:spPr bwMode="auto">
          <a:xfrm>
            <a:off x="538163" y="1276350"/>
            <a:ext cx="180975" cy="190500"/>
          </a:xfrm>
          <a:prstGeom prst="rect">
            <a:avLst/>
          </a:prstGeom>
          <a:noFill/>
          <a:ln w="9525">
            <a:noFill/>
            <a:miter lim="800000"/>
            <a:headEnd/>
            <a:tailEnd/>
          </a:ln>
        </p:spPr>
      </p:pic>
      <p:pic>
        <p:nvPicPr>
          <p:cNvPr id="15363" name="图片 4" descr="textimage5.jpeg"/>
          <p:cNvPicPr>
            <a:picLocks noChangeAspect="1"/>
          </p:cNvPicPr>
          <p:nvPr/>
        </p:nvPicPr>
        <p:blipFill>
          <a:blip r:embed="rId3"/>
          <a:srcRect/>
          <a:stretch>
            <a:fillRect/>
          </a:stretch>
        </p:blipFill>
        <p:spPr bwMode="auto">
          <a:xfrm>
            <a:off x="542925" y="3138488"/>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诗歌仿写题答题注意事项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1.审清题目要求,注意修辞要求。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2.要和整个句子(语段)的风格保持一致。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3.要注意整个语段的主题,内容上保持衔接一致。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4.精心选材,不偏离题目要求。</a:t>
            </a:r>
            <a:r>
              <a:rPr lang="zh-CN" altLang="en-US" sz="1574" kern="0" spc="438" dirty="0">
                <a:solidFill>
                  <a:srgbClr val="000000"/>
                </a:solidFill>
                <a:latin typeface="Times New Roman" pitchFamily="65" charset="-122"/>
                <a:ea typeface="宋体" pitchFamily="65" charset="-122"/>
              </a:rPr>
              <a:t> </a:t>
            </a:r>
            <a:endParaRPr lang="zh-CN" altLang="en-US">
              <a:latin typeface="+mn-lt"/>
              <a:ea typeface="+mn-ea"/>
            </a:endParaRPr>
          </a:p>
        </p:txBody>
      </p:sp>
      <p:pic>
        <p:nvPicPr>
          <p:cNvPr id="89090" name="图片 3" descr="textimage45.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633538"/>
            <a:ext cx="8505825" cy="48593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九种常见的修辞手法</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1.比喻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构成比喻必须具备两个条件:一是本体和喻体必须是本质不同的两类事物;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二是本体和喻体之间必须有相似点。看一个句子是不是比喻句,应看它是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否具备以上两个条件,不能只看有没有比喻词。下面的几种情况,句中虽有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比喻词,但却不是比喻句。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(1)同类事物相比较。如:他长得很像他的母亲。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(2)表示猜度。如:远远地看见一座椭圆形的建筑,像是体育馆。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(3)表示想象。如:登上城楼,我心里非常激动,仿佛一下子成了一位威武的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戍关武士。</a:t>
            </a:r>
            <a:endParaRPr lang="zh-CN" altLang="en-US" dirty="0">
              <a:latin typeface="+mn-lt"/>
              <a:ea typeface="+mn-ea"/>
            </a:endParaRPr>
          </a:p>
        </p:txBody>
      </p:sp>
      <p:pic>
        <p:nvPicPr>
          <p:cNvPr id="91138" name="图片 3" descr="textimage47.jpeg"/>
          <p:cNvPicPr>
            <a:picLocks noChangeAspect="1"/>
          </p:cNvPicPr>
          <p:nvPr/>
        </p:nvPicPr>
        <p:blipFill>
          <a:blip r:embed="rId3"/>
          <a:srcRect/>
          <a:stretch>
            <a:fillRect/>
          </a:stretch>
        </p:blipFill>
        <p:spPr bwMode="auto">
          <a:xfrm>
            <a:off x="692150" y="1725613"/>
            <a:ext cx="1236663" cy="376237"/>
          </a:xfrm>
          <a:prstGeom prst="rect">
            <a:avLst/>
          </a:prstGeom>
          <a:noFill/>
          <a:ln w="9525">
            <a:noFill/>
            <a:miter lim="800000"/>
            <a:headEnd/>
            <a:tailEnd/>
          </a:ln>
        </p:spPr>
      </p:pic>
      <p:grpSp>
        <p:nvGrpSpPr>
          <p:cNvPr id="91139" name="组合 6"/>
          <p:cNvGrpSpPr>
            <a:grpSpLocks/>
          </p:cNvGrpSpPr>
          <p:nvPr/>
        </p:nvGrpSpPr>
        <p:grpSpPr bwMode="auto">
          <a:xfrm>
            <a:off x="3143250" y="847725"/>
            <a:ext cx="2000250" cy="601663"/>
            <a:chOff x="3571875" y="1314450"/>
            <a:chExt cx="2000250" cy="600884"/>
          </a:xfrm>
        </p:grpSpPr>
        <p:sp>
          <p:nvSpPr>
            <p:cNvPr id="8" name="对角圆角矩形 7"/>
            <p:cNvSpPr/>
            <p:nvPr/>
          </p:nvSpPr>
          <p:spPr>
            <a:xfrm>
              <a:off x="3571875" y="1314450"/>
              <a:ext cx="2000250" cy="56124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91141" name="TextBox 8"/>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(4)表示举例的引词。如:社会主义中国,在党的阳光照耀下,涌现出许多英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雄人物,像雷锋、焦裕禄、孔繁森等。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比喻有明喻、暗喻、借喻三种类型,三者之间的区别是:本体、喻体、比喻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词都出现的是明喻或暗喻,本体和比喻词都不出现,只出现喻体的是借喻。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明喻和暗喻的区别是:明喻的比喻词是“像”“仿佛”等,暗喻的比喻词是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“是”“成了”“变成”等。如: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(1)叶子出水很高,像亭亭的舞女的裙。(明喻)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(2)那又浓又翠的景色,简直是一幅青绿的山水画。(暗喻)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(3)废除几千年的封建制度,需要一场暴风雨。(借喻,借“暴风雨”比喻轰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轰烈烈的革命运动)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三者中,暗喻又有如下变体:</a:t>
            </a:r>
            <a:endParaRPr lang="zh-CN" altLang="en-US">
              <a:latin typeface="+mn-lt"/>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(1)本体和喻体是并列关系。如:人多主意好,柴多火焰高。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(2)本体和喻体是修饰关系。如:这里是花的海洋。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(3)本体和喻体是注释关系。如:书籍——人类的朋友。北京——祖国的心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比喻的作用有两个:一是对事物的特征进行描绘或渲染,使事物生动、具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体,给人以鲜明深刻的印象;二是用浅显易见的事物对深奥的道理加以说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明,使说明深入浅出。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2.比拟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比拟的修辞手法包括拟人和拟物两种。不少考生能准确地辨析并灵活地运用拟人的修辞手法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但对拟物却往往辨析不出来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有时甚至把两种修辞手法混淆了。其实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拟人是把物当作人来写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而拟物则是把人当作物来写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或把甲物当作乙物来写。如</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4989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(1)天上的星星</a:t>
            </a:r>
            <a:r>
              <a:rPr lang="zh-CN" altLang="en-US" sz="2012" u="sng" kern="0" dirty="0">
                <a:solidFill>
                  <a:srgbClr val="000000"/>
                </a:solidFill>
                <a:latin typeface="Times New Roman" pitchFamily="65" charset="-122"/>
                <a:ea typeface="宋体" pitchFamily="65" charset="-122"/>
              </a:rPr>
              <a:t>快活地眨着眼睛</a:t>
            </a:r>
            <a:r>
              <a:rPr lang="zh-CN" altLang="en-US" sz="2012" kern="0" dirty="0">
                <a:solidFill>
                  <a:srgbClr val="000000"/>
                </a:solidFill>
                <a:latin typeface="Times New Roman" pitchFamily="65" charset="-122"/>
                <a:ea typeface="宋体" pitchFamily="65" charset="-122"/>
              </a:rPr>
              <a:t>。(拟人)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(2)指导员讲得真来劲,嘎子</a:t>
            </a:r>
            <a:r>
              <a:rPr lang="zh-CN" altLang="en-US" sz="2012" u="sng" kern="0" dirty="0">
                <a:solidFill>
                  <a:srgbClr val="000000"/>
                </a:solidFill>
                <a:latin typeface="Times New Roman" pitchFamily="65" charset="-122"/>
                <a:ea typeface="宋体" pitchFamily="65" charset="-122"/>
              </a:rPr>
              <a:t>竖起耳朵听</a:t>
            </a:r>
            <a:r>
              <a:rPr lang="zh-CN" altLang="en-US" sz="2012" kern="0" dirty="0">
                <a:solidFill>
                  <a:srgbClr val="000000"/>
                </a:solidFill>
                <a:latin typeface="Times New Roman" pitchFamily="65" charset="-122"/>
                <a:ea typeface="宋体" pitchFamily="65" charset="-122"/>
              </a:rPr>
              <a:t>。(拟物)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(3)他骄傲自满,</a:t>
            </a:r>
            <a:r>
              <a:rPr lang="zh-CN" altLang="en-US" sz="2012" u="sng" kern="0" dirty="0">
                <a:solidFill>
                  <a:srgbClr val="000000"/>
                </a:solidFill>
                <a:latin typeface="Times New Roman" pitchFamily="65" charset="-122"/>
                <a:ea typeface="宋体" pitchFamily="65" charset="-122"/>
              </a:rPr>
              <a:t>尾巴都翘上天了</a:t>
            </a:r>
            <a:r>
              <a:rPr lang="zh-CN" altLang="en-US" sz="2012" kern="0" dirty="0">
                <a:solidFill>
                  <a:srgbClr val="000000"/>
                </a:solidFill>
                <a:latin typeface="Times New Roman" pitchFamily="65" charset="-122"/>
                <a:ea typeface="宋体" pitchFamily="65" charset="-122"/>
              </a:rPr>
              <a:t>。(拟物)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3.借代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借代是用相关的事物来代替所要表达的事物的修辞手法。这种修辞手法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不直接说出要说的人或事物。它主要包括以下几种形式: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(1)特征代本体。如:墙角的</a:t>
            </a:r>
            <a:r>
              <a:rPr lang="zh-CN" altLang="en-US" sz="2012" u="sng" kern="0" dirty="0">
                <a:solidFill>
                  <a:srgbClr val="000000"/>
                </a:solidFill>
                <a:latin typeface="Times New Roman" pitchFamily="65" charset="-122"/>
                <a:ea typeface="宋体" pitchFamily="65" charset="-122"/>
              </a:rPr>
              <a:t>驼背</a:t>
            </a:r>
            <a:r>
              <a:rPr lang="zh-CN" altLang="en-US" sz="2012" kern="0" dirty="0">
                <a:solidFill>
                  <a:srgbClr val="000000"/>
                </a:solidFill>
                <a:latin typeface="Times New Roman" pitchFamily="65" charset="-122"/>
                <a:ea typeface="宋体" pitchFamily="65" charset="-122"/>
              </a:rPr>
              <a:t>忽然高兴起来。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(2)具体代抽象。如:</a:t>
            </a:r>
            <a:r>
              <a:rPr lang="zh-CN" altLang="en-US" u="sng" kern="0" dirty="0">
                <a:solidFill>
                  <a:srgbClr val="000000"/>
                </a:solidFill>
                <a:latin typeface="Times New Roman" pitchFamily="65" charset="-122"/>
                <a:ea typeface="宋体" pitchFamily="65" charset="-122"/>
              </a:rPr>
              <a:t>枪杆子</a:t>
            </a:r>
            <a:r>
              <a:rPr lang="zh-CN" altLang="en-US" kern="0" dirty="0">
                <a:solidFill>
                  <a:srgbClr val="000000"/>
                </a:solidFill>
                <a:latin typeface="Times New Roman" pitchFamily="65" charset="-122"/>
                <a:ea typeface="宋体" pitchFamily="65" charset="-122"/>
              </a:rPr>
              <a:t>里面出政权。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(3)部分代整体。如:不拿群众</a:t>
            </a:r>
            <a:r>
              <a:rPr lang="zh-CN" altLang="en-US" u="sng" kern="0" dirty="0">
                <a:solidFill>
                  <a:srgbClr val="000000"/>
                </a:solidFill>
                <a:latin typeface="Times New Roman" pitchFamily="65" charset="-122"/>
                <a:ea typeface="宋体" pitchFamily="65" charset="-122"/>
              </a:rPr>
              <a:t>一针一线</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(4)专名代泛称。如:我们的时代需要千千万万个</a:t>
            </a:r>
            <a:r>
              <a:rPr lang="zh-CN" altLang="en-US" u="sng" kern="0" dirty="0">
                <a:solidFill>
                  <a:srgbClr val="000000"/>
                </a:solidFill>
                <a:latin typeface="Times New Roman" pitchFamily="65" charset="-122"/>
                <a:ea typeface="宋体" pitchFamily="65" charset="-122"/>
              </a:rPr>
              <a:t>雷锋</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1847850"/>
            <a:ext cx="8504238"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(5)形象代本体。如:一队</a:t>
            </a:r>
            <a:r>
              <a:rPr lang="zh-CN" altLang="en-US" sz="2012" u="sng" kern="0" dirty="0">
                <a:solidFill>
                  <a:srgbClr val="000000"/>
                </a:solidFill>
                <a:latin typeface="Times New Roman" pitchFamily="65" charset="-122"/>
                <a:ea typeface="宋体" pitchFamily="65" charset="-122"/>
              </a:rPr>
              <a:t>红领巾</a:t>
            </a:r>
            <a:r>
              <a:rPr lang="zh-CN" altLang="en-US" sz="2012" kern="0" dirty="0">
                <a:solidFill>
                  <a:srgbClr val="000000"/>
                </a:solidFill>
                <a:latin typeface="Times New Roman" pitchFamily="65" charset="-122"/>
                <a:ea typeface="宋体" pitchFamily="65" charset="-122"/>
              </a:rPr>
              <a:t>唱着山歌飘下来了。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(6)结果代原因。如:专弄文墨,为壮士</a:t>
            </a:r>
            <a:r>
              <a:rPr lang="zh-CN" altLang="en-US" sz="2012" u="sng" kern="0" dirty="0">
                <a:solidFill>
                  <a:srgbClr val="000000"/>
                </a:solidFill>
                <a:latin typeface="Times New Roman" pitchFamily="65" charset="-122"/>
                <a:ea typeface="宋体" pitchFamily="65" charset="-122"/>
              </a:rPr>
              <a:t>捧腹</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(7)材料代本体。如:五十年间万事空,懒将白发对</a:t>
            </a:r>
            <a:r>
              <a:rPr lang="zh-CN" altLang="en-US" sz="2012" u="sng" kern="0" dirty="0">
                <a:solidFill>
                  <a:srgbClr val="000000"/>
                </a:solidFill>
                <a:latin typeface="Times New Roman" pitchFamily="65" charset="-122"/>
                <a:ea typeface="宋体" pitchFamily="65" charset="-122"/>
              </a:rPr>
              <a:t>青铜</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借代可以以简代繁,突出形象,具体生动,引人联想。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运用借代应注意:必须抓住事物的最典型的特征,对于所借代的事物一般应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在一定的语言环境中有所交代。另外,借代的借体和本体不能同时出现。</a:t>
            </a:r>
            <a:endParaRPr lang="zh-CN" altLang="en-US" dirty="0">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4.夸张</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根据表情达意的需要,在客观现实的基础上,对事物的形象、特征、作用、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程度等,有意做扩大或缩小的“言过其实”的描述叫作夸张。夸张可分为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三种类型: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(1)扩大夸张:故意把一般事物往大、多、快、高、长、强等处说。如: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①怒发</a:t>
            </a:r>
            <a:r>
              <a:rPr lang="zh-CN" altLang="en-US" sz="2012" u="sng" kern="0" dirty="0">
                <a:solidFill>
                  <a:srgbClr val="000000"/>
                </a:solidFill>
                <a:latin typeface="Times New Roman" pitchFamily="65" charset="-122"/>
                <a:ea typeface="宋体" pitchFamily="65" charset="-122"/>
              </a:rPr>
              <a:t>冲冠</a:t>
            </a:r>
            <a:r>
              <a:rPr lang="zh-CN" altLang="en-US" sz="2012" kern="0" dirty="0">
                <a:solidFill>
                  <a:srgbClr val="000000"/>
                </a:solidFill>
                <a:latin typeface="Times New Roman" pitchFamily="65" charset="-122"/>
                <a:ea typeface="宋体" pitchFamily="65" charset="-122"/>
              </a:rPr>
              <a:t>,凭栏处、潇潇雨歇。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②飞流直下</a:t>
            </a:r>
            <a:r>
              <a:rPr lang="zh-CN" altLang="en-US" sz="2012" u="sng" kern="0" dirty="0">
                <a:solidFill>
                  <a:srgbClr val="000000"/>
                </a:solidFill>
                <a:latin typeface="Times New Roman" pitchFamily="65" charset="-122"/>
                <a:ea typeface="宋体" pitchFamily="65" charset="-122"/>
              </a:rPr>
              <a:t>三千尺</a:t>
            </a:r>
            <a:r>
              <a:rPr lang="zh-CN" altLang="en-US" sz="2012" kern="0" dirty="0">
                <a:solidFill>
                  <a:srgbClr val="000000"/>
                </a:solidFill>
                <a:latin typeface="Times New Roman" pitchFamily="65" charset="-122"/>
                <a:ea typeface="宋体" pitchFamily="65" charset="-122"/>
              </a:rPr>
              <a:t>,疑是银河落九天。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③谁敢再说半句坏话,我就</a:t>
            </a:r>
            <a:r>
              <a:rPr lang="zh-CN" altLang="en-US" sz="2012" u="sng" kern="0" dirty="0">
                <a:solidFill>
                  <a:srgbClr val="000000"/>
                </a:solidFill>
                <a:latin typeface="Times New Roman" pitchFamily="65" charset="-122"/>
                <a:ea typeface="宋体" pitchFamily="65" charset="-122"/>
              </a:rPr>
              <a:t>掰下他的脑袋来</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④他说话总扯起嗓门,</a:t>
            </a:r>
            <a:r>
              <a:rPr lang="zh-CN" altLang="en-US" sz="2012" u="sng" kern="0" dirty="0">
                <a:solidFill>
                  <a:srgbClr val="000000"/>
                </a:solidFill>
                <a:latin typeface="Times New Roman" pitchFamily="65" charset="-122"/>
                <a:ea typeface="宋体" pitchFamily="65" charset="-122"/>
              </a:rPr>
              <a:t>人们在一百里外也能听到他的声音。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(2)缩小夸张:故意把一般事物往小、少、慢、矮、短、弱等处说。如: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①五岭逶迤</a:t>
            </a:r>
            <a:r>
              <a:rPr lang="zh-CN" altLang="en-US" sz="2012" u="sng" kern="0" dirty="0">
                <a:solidFill>
                  <a:srgbClr val="000000"/>
                </a:solidFill>
                <a:latin typeface="Times New Roman" pitchFamily="65" charset="-122"/>
                <a:ea typeface="宋体" pitchFamily="65" charset="-122"/>
              </a:rPr>
              <a:t>腾细浪</a:t>
            </a:r>
            <a:r>
              <a:rPr lang="zh-CN" altLang="en-US" sz="2012" kern="0" dirty="0">
                <a:solidFill>
                  <a:srgbClr val="000000"/>
                </a:solidFill>
                <a:latin typeface="Times New Roman" pitchFamily="65" charset="-122"/>
                <a:ea typeface="宋体" pitchFamily="65" charset="-122"/>
              </a:rPr>
              <a:t>,乌蒙磅礴</a:t>
            </a:r>
            <a:r>
              <a:rPr lang="zh-CN" altLang="en-US" sz="2012" u="sng" kern="0" dirty="0">
                <a:solidFill>
                  <a:srgbClr val="000000"/>
                </a:solidFill>
                <a:latin typeface="Times New Roman" pitchFamily="65" charset="-122"/>
                <a:ea typeface="宋体" pitchFamily="65" charset="-122"/>
              </a:rPr>
              <a:t>走泥丸</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②我从乡下跑到京城里,</a:t>
            </a:r>
            <a:r>
              <a:rPr lang="zh-CN" altLang="en-US" sz="2012" u="sng" kern="0" dirty="0">
                <a:solidFill>
                  <a:srgbClr val="000000"/>
                </a:solidFill>
                <a:latin typeface="Times New Roman" pitchFamily="65" charset="-122"/>
                <a:ea typeface="宋体" pitchFamily="65" charset="-122"/>
              </a:rPr>
              <a:t>一转眼</a:t>
            </a:r>
            <a:r>
              <a:rPr lang="zh-CN" altLang="en-US" sz="2012" kern="0" dirty="0">
                <a:solidFill>
                  <a:srgbClr val="000000"/>
                </a:solidFill>
                <a:latin typeface="Times New Roman" pitchFamily="65" charset="-122"/>
                <a:ea typeface="宋体" pitchFamily="65" charset="-122"/>
              </a:rPr>
              <a:t>已经六年了。</a:t>
            </a:r>
            <a:endParaRPr lang="zh-CN" altLang="en-US" dirty="0">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③一个浑身黑色的人,站在老栓面前,眼光正像两把刀,刺得老栓</a:t>
            </a:r>
            <a:r>
              <a:rPr lang="zh-CN" altLang="en-US" sz="2012" u="sng" kern="0" dirty="0">
                <a:solidFill>
                  <a:srgbClr val="000000"/>
                </a:solidFill>
                <a:latin typeface="Times New Roman" pitchFamily="65" charset="-122"/>
                <a:ea typeface="宋体" pitchFamily="65" charset="-122"/>
              </a:rPr>
              <a:t>缩小了一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半</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(3)超前夸张:在两件事之中,故意把后出现的事说成是先出现的或是同时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出现的。如: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他酒没沾唇,脸就红了。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夸张的作用:表明情感态度,引起读者共鸣;揭示事物本质,给人以启示;营造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气氛,引人联想。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运用夸张要注意以下三点: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(1)夸张不是浮夸,而是故意、合理夸大,所以不能失去生活的基础和生活的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根据。下面运用的夸张就不合理: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①同志们,你们看,我们的力量大如天。</a:t>
            </a:r>
            <a:endParaRPr lang="zh-CN" altLang="en-US">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②脚下地球当球玩,大洋海水能喝干。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(2)运用夸张要明确、显豁,不能又像夸张,又像事实。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(3)运用夸张要注意文体特征。如科技说明文、说理文就很少以至不用夸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张,以免歪曲事实。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5.对偶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对偶是用字数相等、结构相同、意义对称的一对短语或句子来表达相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对、相似、相关或相承意思的修辞手法。对偶就上下联(出句、对句)在意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义上的联系可分为以下三种: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(1)正对:上下联从两个角度、两个侧面,说明同一事理,内容上相互补充。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①墙上芦苇,头重脚轻根底浅;山间竹笋,嘴尖皮厚腹中空。</a:t>
            </a:r>
            <a:endParaRPr lang="zh-CN" altLang="en-US">
              <a:latin typeface="+mn-lt"/>
              <a:ea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②泰山不辞抔土故能就其高,河海不择细流方可成其大。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(2)反对:上下联从新与旧、好与坏、美与丑等矛盾对立的两个方面来说,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意思是相反相成、对立统一的。如: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①横眉冷对千夫指,俯首甘为孺子牛。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②敌人害怕你静若悬剑,人民信赖你稳如磐石。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(3)串对:上下联内容从事物的发展过程或因果、条件、假设等方面相关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联。如: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①才饮长沙水,又食武昌鱼。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②为有牺牲多壮志,敢教日月换新天。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③一着不慎,满盘皆输。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④欲穷千里目,更上一层楼。</a:t>
            </a:r>
            <a:endParaRPr lang="zh-CN" altLang="en-US">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3.(2015天津,20)汉字是中华文明的重要载体,许多汉字如山、日、水、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火、土、木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都具有丰富的文化意蕴。请参照例句,任选一个字写一段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话。要求100字以内。(7分)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例:“月”字形如弯弯的月牙,“月”加“日”是“明媚”的“明”。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“月”在中华文化中总是与清纯、静谧、乡情相联系,“朗月清风”让人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神清气爽,“月是故乡明”则勾起人们对故乡和亲人的思念。</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根据上下句的形式,又可以把对偶分为严式对偶与宽式对偶。严式对偶要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求上下两句字数相等、词性相对、结构相同、平仄相对、不重复用字。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宽式对偶只具备“字数相等、结构相同”的条件即可。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对偶一般是两个句子,如以上各例;也有的是句子成分。如: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对于他们,第一步不是“</a:t>
            </a:r>
            <a:r>
              <a:rPr lang="zh-CN" altLang="en-US" sz="2012" u="sng" kern="0" dirty="0">
                <a:solidFill>
                  <a:srgbClr val="000000"/>
                </a:solidFill>
                <a:latin typeface="Times New Roman" pitchFamily="65" charset="-122"/>
                <a:ea typeface="宋体" pitchFamily="65" charset="-122"/>
              </a:rPr>
              <a:t>锦上添花</a:t>
            </a:r>
            <a:r>
              <a:rPr lang="zh-CN" altLang="en-US" sz="2012" kern="0" dirty="0">
                <a:solidFill>
                  <a:srgbClr val="000000"/>
                </a:solidFill>
                <a:latin typeface="Times New Roman" pitchFamily="65" charset="-122"/>
                <a:ea typeface="宋体" pitchFamily="65" charset="-122"/>
              </a:rPr>
              <a:t>”,而是“</a:t>
            </a:r>
            <a:r>
              <a:rPr lang="zh-CN" altLang="en-US" sz="2012" u="sng" kern="0" dirty="0">
                <a:solidFill>
                  <a:srgbClr val="000000"/>
                </a:solidFill>
                <a:latin typeface="Times New Roman" pitchFamily="65" charset="-122"/>
                <a:ea typeface="宋体" pitchFamily="65" charset="-122"/>
              </a:rPr>
              <a:t>雪中送炭</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对偶的作用:整齐匀称,节奏鲜明;音调铿锵,富有音乐美;表意凝练集中,概括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6.排比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由三个或三个以上结构相同或相似、内容相关、语气一致的短语或句子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排列在一起,用来加强语势、强调内容、加重感情的修辞格叫排比。从结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构上可分为四类:</a:t>
            </a:r>
            <a:endParaRPr lang="zh-CN" altLang="en-US">
              <a:latin typeface="+mn-lt"/>
              <a:ea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(1)成分排比。即一个句子中的一些成分组成排比。如: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延安的歌声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它是</a:t>
            </a:r>
            <a:r>
              <a:rPr lang="zh-CN" altLang="en-US" sz="2012" u="sng" kern="0" dirty="0">
                <a:solidFill>
                  <a:srgbClr val="000000"/>
                </a:solidFill>
                <a:latin typeface="Times New Roman" pitchFamily="65" charset="-122"/>
                <a:ea typeface="宋体" pitchFamily="65" charset="-122"/>
              </a:rPr>
              <a:t>黑夜的火把,雪天的煤炭,大旱的甘霖</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(2)分句排比。即一个复句的各个分句构成排比。如: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他们的品质是那样的纯洁和高尚,他们的意志是那样的坚韧和刚强,他们的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气质是那样的纯朴和谦逊,他们的胸怀是那样的美丽和宽广。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(3)单句排比。如: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八路军穿草鞋,把日本鬼子赶下海;解放军穿草鞋,把蒋家王朝踢下台;如今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八连穿草鞋,把香风毒雾脚下踩。</a:t>
            </a:r>
            <a:endParaRPr lang="zh-CN" altLang="en-US" dirty="0">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(4)复句排比。如: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如果我们能够研制出一种类似鹰眼的搜索、观测技术系统,就能够扩大飞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行员的视野,提高他们的视敏度。如果能研制出具有鹰视觉原理的“电子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鹰眼”,就有可能用于控制远程激光制导武器的发射。如果能给导弹装上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小巧的“鹰眼系统”,那么它可以像鹰一样,自动寻找、识别、追踪目标,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做到百发百中。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排比的作用:句式整齐,结构匀称;文意贯通,语势强劲;条分缕析,说理严密透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彻,抒情酣畅淋漓。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7.反复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为了强调某种思想、突出某种情感,重复使用某些词语或句子,就是反复。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反复常见的形式有:</a:t>
            </a:r>
            <a:endParaRPr lang="zh-CN" altLang="en-US" dirty="0">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(1)连续反复。如: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盼望着</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盼望着</a:t>
            </a:r>
            <a:r>
              <a:rPr lang="zh-CN" altLang="en-US" sz="2012" kern="0" dirty="0">
                <a:solidFill>
                  <a:srgbClr val="000000"/>
                </a:solidFill>
                <a:latin typeface="Times New Roman" pitchFamily="65" charset="-122"/>
                <a:ea typeface="宋体" pitchFamily="65" charset="-122"/>
              </a:rPr>
              <a:t>,东风来了,春天的脚步近了。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(2)间隔反复。如: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好像</a:t>
            </a:r>
            <a:r>
              <a:rPr lang="zh-CN" altLang="en-US" sz="2012" u="sng" kern="0" dirty="0">
                <a:solidFill>
                  <a:srgbClr val="000000"/>
                </a:solidFill>
                <a:latin typeface="Times New Roman" pitchFamily="65" charset="-122"/>
                <a:ea typeface="宋体" pitchFamily="65" charset="-122"/>
              </a:rPr>
              <a:t>失了东三省</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党国倒愈像一个国</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失了东三省</a:t>
            </a:r>
            <a:r>
              <a:rPr lang="zh-CN" altLang="en-US" sz="2012" kern="0" dirty="0">
                <a:solidFill>
                  <a:srgbClr val="000000"/>
                </a:solidFill>
                <a:latin typeface="Times New Roman" pitchFamily="65" charset="-122"/>
                <a:ea typeface="宋体" pitchFamily="65" charset="-122"/>
              </a:rPr>
              <a:t>谁也不响,</a:t>
            </a:r>
            <a:r>
              <a:rPr lang="zh-CN" altLang="en-US" sz="2012" u="sng" kern="0" dirty="0">
                <a:solidFill>
                  <a:srgbClr val="000000"/>
                </a:solidFill>
                <a:latin typeface="Times New Roman" pitchFamily="65" charset="-122"/>
                <a:ea typeface="宋体" pitchFamily="65" charset="-122"/>
              </a:rPr>
              <a:t>党国倒愈像一</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个国。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反复的作用主要有:用于说理文章,起强调作用;抒怀写景,感染力强;承上启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下,划段分层;加强节奏感,增强旋律美。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使用反复时应注意,反复不是某些语句的简单重复,必须根据内容和感情的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需要,抓住关键性词语,突出表达一个中心。层次要清晰,节奏感要强。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8.设问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无疑而问,自问自答,以引起读者的注意和思考的修辞手法叫设问。如: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①是谁创造了人类世界?是我们劳动群众。</a:t>
            </a:r>
            <a:endParaRPr lang="zh-CN" altLang="en-US" dirty="0">
              <a:latin typeface="+mn-lt"/>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②社会主义有这样巨大的发展,劳动生产率有这样大幅度的提高,靠的是什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么?最主要的是靠科学的力量、技术的力量。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设问的作用:提醒注意,引导思考;突出某些内容,使文章变化,掀起波澜;有时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出现在篇首或段首,起到领起或承上启下(过渡)的作用。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9.反问(反诘)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只问不答,把要表达的确定意思包含在问句里的修辞手法叫反问。常用否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定的形式表示肯定,用肯定的形式表示否定。如: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①池水涟漪,莺花乱飞,谁能说它不美呢?(用否定形式表示肯定)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②这也不足为奇。那时候的水井差不多全是这样的,那些窝儿是为了掏井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工人上下方便,这又说得上是什么秘密呢?(用肯定的形式表示否定)</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反问的作用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语气强烈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具有无可辩驳的力量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能激发读者的感情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给读者以深刻的印象。</a:t>
            </a:r>
            <a:endParaRPr lang="zh-CN" altLang="en-US" dirty="0">
              <a:latin typeface="+mn-lt"/>
              <a:ea typeface="+mn-ea"/>
            </a:endParaRPr>
          </a:p>
          <a:p>
            <a:pPr eaLnBrk="0" fontAlgn="auto" latinLnBrk="1" hangingPunct="0">
              <a:lnSpc>
                <a:spcPct val="150000"/>
              </a:lnSpc>
              <a:spcBef>
                <a:spcPts val="0"/>
              </a:spcBef>
              <a:spcAft>
                <a:spcPts val="0"/>
              </a:spcAft>
              <a:defRPr/>
            </a:pPr>
            <a:endParaRPr lang="zh-CN" altLang="en-US" dirty="0">
              <a:latin typeface="+mn-lt"/>
              <a:ea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易混修辞手法比较</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1.借代与借喻的区别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由于它们都不出现本体(借喻只出现喻体,借代只出现代体),因而很容易混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淆。区分办法有二: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(1)把握二者的概念。“喻”是追求相似性,“代”是追求相关性。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(2)可采用替换法。能够将其替换成明喻的是借喻,反之,不能替换的则是借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①世界有一半浸在</a:t>
            </a:r>
            <a:r>
              <a:rPr lang="zh-CN" altLang="en-US" sz="2012" u="sng" kern="0" dirty="0">
                <a:solidFill>
                  <a:srgbClr val="000000"/>
                </a:solidFill>
                <a:latin typeface="Times New Roman" pitchFamily="65" charset="-122"/>
                <a:ea typeface="宋体" pitchFamily="65" charset="-122"/>
              </a:rPr>
              <a:t>银子</a:t>
            </a:r>
            <a:r>
              <a:rPr lang="zh-CN" altLang="en-US" sz="2012" kern="0" dirty="0">
                <a:solidFill>
                  <a:srgbClr val="000000"/>
                </a:solidFill>
                <a:latin typeface="Times New Roman" pitchFamily="65" charset="-122"/>
                <a:ea typeface="宋体" pitchFamily="65" charset="-122"/>
              </a:rPr>
              <a:t>里,另一半浸在</a:t>
            </a:r>
            <a:r>
              <a:rPr lang="zh-CN" altLang="en-US" sz="2012" u="sng" kern="0" dirty="0">
                <a:solidFill>
                  <a:srgbClr val="000000"/>
                </a:solidFill>
                <a:latin typeface="Times New Roman" pitchFamily="65" charset="-122"/>
                <a:ea typeface="宋体" pitchFamily="65" charset="-122"/>
              </a:rPr>
              <a:t>墨汁</a:t>
            </a:r>
            <a:r>
              <a:rPr lang="zh-CN" altLang="en-US" sz="2012" kern="0" dirty="0">
                <a:solidFill>
                  <a:srgbClr val="000000"/>
                </a:solidFill>
                <a:latin typeface="Times New Roman" pitchFamily="65" charset="-122"/>
                <a:ea typeface="宋体" pitchFamily="65" charset="-122"/>
              </a:rPr>
              <a:t>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可以替换成“‘月色下的天地’像‘银子’一样白,‘黑夜’像‘墨汁’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一样黑”。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②给,</a:t>
            </a:r>
            <a:r>
              <a:rPr lang="zh-CN" altLang="en-US" sz="2012" u="sng" kern="0" dirty="0">
                <a:solidFill>
                  <a:srgbClr val="000000"/>
                </a:solidFill>
                <a:latin typeface="Times New Roman" pitchFamily="65" charset="-122"/>
                <a:ea typeface="宋体" pitchFamily="65" charset="-122"/>
              </a:rPr>
              <a:t>袁大头</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19810" name="图片 3" descr="textimage48.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不能替换成“大洋像袁大头”。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所以例①是借喻,而例②是借代。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2.对偶与对比的区别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简而言之,对偶与对比的着眼点不同:前者追求形式上的表达效果,即结构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形式的整齐、和谐;而后者追求内容上的相反、相对。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当然,对偶中的反对既是内容上的相反对比,又是形式上的工整对偶,这属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于修辞格的兼类。由于对比未列入九种基本修辞手法之中,这里就不再举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例赘述。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3.对偶与排比的区别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由于两者都追求形式上的表达效果,因而有必要加以区别。</a:t>
            </a:r>
            <a:endParaRPr lang="zh-CN" altLang="en-US">
              <a:latin typeface="+mn-lt"/>
              <a:ea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对偶的句子成对,由一对构成,而且要求结构、字数必须相同;排比句不要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求成对,奇偶皆可,字数也不要求相等,但它要求至少是三个结构相似的短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语或句子的排列。如: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①这排排串串的珍珠,</a:t>
            </a:r>
            <a:r>
              <a:rPr lang="zh-CN" altLang="en-US" sz="2012" u="sng" kern="0" dirty="0">
                <a:solidFill>
                  <a:srgbClr val="000000"/>
                </a:solidFill>
                <a:latin typeface="Times New Roman" pitchFamily="65" charset="-122"/>
                <a:ea typeface="宋体" pitchFamily="65" charset="-122"/>
              </a:rPr>
              <a:t>使天上银河失色,叫满湖碧水生辉</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②耳朵里有不可捉摸的声响,极远的又是极近的,极洪大的又是极细切的,</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像春蚕在咀嚼桑叶,像野马在平原上奔驰,像山泉在呜咽,像波涛在澎湃</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例①运用了对偶,上下两句构成一联,不仅结构相同,而且字数相等;例②运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用了排比,它仅仅是结构相似,字数并不相等,更主要的是它是三个以上句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子的排列。因此,区别二者的关键在于理解概念。</a:t>
            </a:r>
            <a:endParaRPr lang="zh-CN" altLang="en-US" dirty="0">
              <a:latin typeface="+mn-lt"/>
              <a:ea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4.比喻和比拟的区别</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由于二者追求的都是语言表达上的效果,实现语言形象、生动的目的,因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此,区别二者的关键仍然在于理解概念。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比喻是打比方,重点放在喻体与本体的相似性上,不管哪一种比喻形式,喻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体都一定出现在句子当中。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比拟是把人当成物来写或把物当成人来写,作为拟体的人或物在句子中不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出现。这种修辞手法是直接拿甲物写乙物,使某一人或事物具有其本来所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不具备的另一种事物的特征。如: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①方圆形的下巴颏,有短短的黑胡楂儿,要是仔细看,那里面已经掺杂着</a:t>
            </a:r>
            <a:r>
              <a:rPr lang="zh-CN" altLang="en-US" sz="2012" u="sng" kern="0" dirty="0">
                <a:solidFill>
                  <a:srgbClr val="000000"/>
                </a:solidFill>
                <a:latin typeface="Times New Roman" pitchFamily="65" charset="-122"/>
                <a:ea typeface="宋体" pitchFamily="65" charset="-122"/>
              </a:rPr>
              <a:t>银</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白色的松针</a:t>
            </a:r>
            <a:r>
              <a:rPr lang="zh-CN" altLang="en-US" sz="2012" kern="0" dirty="0">
                <a:solidFill>
                  <a:srgbClr val="000000"/>
                </a:solidFill>
                <a:latin typeface="Times New Roman" pitchFamily="65" charset="-122"/>
                <a:ea typeface="宋体" pitchFamily="65" charset="-122"/>
              </a:rPr>
              <a:t>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②太阳像负着什么重担似的,</a:t>
            </a:r>
            <a:r>
              <a:rPr lang="zh-CN" altLang="en-US" sz="2012" u="sng" kern="0" dirty="0">
                <a:solidFill>
                  <a:srgbClr val="000000"/>
                </a:solidFill>
                <a:latin typeface="Times New Roman" pitchFamily="65" charset="-122"/>
                <a:ea typeface="宋体" pitchFamily="65" charset="-122"/>
              </a:rPr>
              <a:t>慢慢地,一步一步地努力向上面升起来</a:t>
            </a:r>
            <a:r>
              <a:rPr lang="zh-CN" altLang="en-US" sz="2012" kern="0" dirty="0">
                <a:solidFill>
                  <a:srgbClr val="000000"/>
                </a:solidFill>
                <a:latin typeface="Times New Roman" pitchFamily="65" charset="-122"/>
                <a:ea typeface="宋体" pitchFamily="65" charset="-122"/>
              </a:rPr>
              <a:t>,到了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最后,终于冲破了云霞,完全跳出了海面。</a:t>
            </a:r>
            <a:endParaRPr lang="zh-CN" altLang="en-US" dirty="0">
              <a:latin typeface="+mn-lt"/>
              <a:ea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例①是比喻中的借喻,尽管“银白色的松针”所比喻的本体没有出现在句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子当中,但是根据上文我们不难发现,它所比喻的是“白色胡子”,二者之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间具有相似性,这样设喻使语言表达更加形象生动。例②是比拟中的拟人,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句中加点的词紧承前句“负着什么重担似的”,是用写人的特征的词来写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初升的太阳,把太阳人格化,这就是拟人。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从表达方式上讲,比拟比比喻表现得更强烈,更真切,它不是说甲像乙,而是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直接把甲当作乙来写,把乙(人或物)的某些品格、特征直接赋予甲,而不出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现乙的外在形象。所以,它追求拟此为彼,彼此交融。再举一个拟物句加以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瘸腿老头是个老牛贩子,他一进牛市,所有卖牛的买牛的人都拿眼睛</a:t>
            </a:r>
            <a:r>
              <a:rPr lang="zh-CN" altLang="en-US" sz="2012" u="sng" kern="0" dirty="0">
                <a:solidFill>
                  <a:srgbClr val="000000"/>
                </a:solidFill>
                <a:latin typeface="Times New Roman" pitchFamily="65" charset="-122"/>
                <a:ea typeface="宋体" pitchFamily="65" charset="-122"/>
              </a:rPr>
              <a:t>挖</a:t>
            </a:r>
            <a:r>
              <a:rPr lang="zh-CN" altLang="en-US" sz="2012" kern="0" dirty="0">
                <a:solidFill>
                  <a:srgbClr val="000000"/>
                </a:solidFill>
                <a:latin typeface="Times New Roman" pitchFamily="65" charset="-122"/>
                <a:ea typeface="宋体" pitchFamily="65" charset="-122"/>
              </a:rPr>
              <a:t>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凡他拍过角板的牛马上涨价。</a:t>
            </a:r>
            <a:endParaRPr lang="zh-CN" altLang="en-US" dirty="0">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47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0" kern="0" spc="73" dirty="0">
                <a:solidFill>
                  <a:srgbClr val="000000"/>
                </a:solidFill>
                <a:latin typeface="Times New Roman" pitchFamily="65" charset="-122"/>
                <a:ea typeface="宋体" pitchFamily="65" charset="-122"/>
              </a:rPr>
              <a:t> </a:t>
            </a:r>
            <a:r>
              <a:rPr lang="zh-CN" altLang="en-US" sz="2010" kern="0" dirty="0">
                <a:solidFill>
                  <a:srgbClr val="000000"/>
                </a:solidFill>
                <a:latin typeface="Times New Roman" pitchFamily="65" charset="-122"/>
                <a:ea typeface="宋体" pitchFamily="65" charset="-122"/>
              </a:rPr>
              <a:t>答案    </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示例</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日”字形如中天的太阳</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日”加“一”是“元旦”的</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2010" kern="0" dirty="0">
                <a:solidFill>
                  <a:srgbClr val="000000"/>
                </a:solidFill>
                <a:latin typeface="Times New Roman" pitchFamily="65" charset="-122"/>
                <a:ea typeface="宋体" pitchFamily="65" charset="-122"/>
              </a:rPr>
              <a:t>“旦”。“日”在中华文化中总与温暖、光明、正气相联系</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如日中</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天”让人感受到发展的迅猛与蓬勃</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日月光华</a:t>
            </a:r>
            <a:r>
              <a:rPr lang="en-US" altLang="zh-CN" sz="2010" kern="0" dirty="0">
                <a:solidFill>
                  <a:srgbClr val="000000"/>
                </a:solidFill>
                <a:latin typeface="Times New Roman" pitchFamily="65" charset="-122"/>
                <a:ea typeface="宋体" pitchFamily="65" charset="-122"/>
              </a:rPr>
              <a:t>,</a:t>
            </a:r>
            <a:r>
              <a:rPr lang="zh-CN" altLang="en-US" sz="2010" kern="0" dirty="0">
                <a:solidFill>
                  <a:srgbClr val="000000"/>
                </a:solidFill>
                <a:latin typeface="Times New Roman" pitchFamily="65" charset="-122"/>
                <a:ea typeface="宋体" pitchFamily="65" charset="-122"/>
              </a:rPr>
              <a:t>旦复旦兮”则再现了中华</a:t>
            </a:r>
            <a:r>
              <a:rPr lang="zh-CN" altLang="en-US" sz="2010" dirty="0">
                <a:latin typeface="+mn-lt"/>
                <a:ea typeface="+mn-ea"/>
              </a:rPr>
              <a:t/>
            </a:r>
            <a:br>
              <a:rPr lang="zh-CN" altLang="en-US" sz="2010" dirty="0">
                <a:latin typeface="+mn-lt"/>
                <a:ea typeface="+mn-ea"/>
              </a:rPr>
            </a:br>
            <a:r>
              <a:rPr lang="zh-CN" altLang="en-US" sz="2010" kern="0" dirty="0">
                <a:solidFill>
                  <a:srgbClr val="000000"/>
                </a:solidFill>
                <a:latin typeface="Times New Roman" pitchFamily="65" charset="-122"/>
                <a:ea typeface="宋体" pitchFamily="65" charset="-122"/>
              </a:rPr>
              <a:t>民族自强不息的豪情。</a:t>
            </a:r>
            <a:endParaRPr lang="zh-CN" altLang="en-US" sz="2010" dirty="0">
              <a:latin typeface="+mn-lt"/>
              <a:ea typeface="+mn-ea"/>
            </a:endParaRPr>
          </a:p>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选择的汉字要有文化意蕴,易于组合,易于表达。仿写时,要仔细分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析例句的句式特点和联想特点。先分析字形,再重组新字,再推断所选汉字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的文化内涵,再联想两个包含该字的富有文化底蕴的词句并说明其蕴含的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寓意、启示。要注意字数限制。</a:t>
            </a:r>
            <a:endParaRPr lang="zh-CN" altLang="en-US" dirty="0">
              <a:latin typeface="+mn-lt"/>
              <a:ea typeface="+mn-ea"/>
            </a:endParaRPr>
          </a:p>
        </p:txBody>
      </p:sp>
      <p:pic>
        <p:nvPicPr>
          <p:cNvPr id="19458" name="图片 3" descr="textimage7.jpeg"/>
          <p:cNvPicPr>
            <a:picLocks noChangeAspect="1"/>
          </p:cNvPicPr>
          <p:nvPr/>
        </p:nvPicPr>
        <p:blipFill>
          <a:blip r:embed="rId3"/>
          <a:srcRect/>
          <a:stretch>
            <a:fillRect/>
          </a:stretch>
        </p:blipFill>
        <p:spPr bwMode="auto">
          <a:xfrm>
            <a:off x="619125" y="1319213"/>
            <a:ext cx="180975" cy="190500"/>
          </a:xfrm>
          <a:prstGeom prst="rect">
            <a:avLst/>
          </a:prstGeom>
          <a:noFill/>
          <a:ln w="9525">
            <a:noFill/>
            <a:miter lim="800000"/>
            <a:headEnd/>
            <a:tailEnd/>
          </a:ln>
        </p:spPr>
      </p:pic>
      <p:pic>
        <p:nvPicPr>
          <p:cNvPr id="19459" name="图片 4" descr="textimage8.jpeg"/>
          <p:cNvPicPr>
            <a:picLocks noChangeAspect="1"/>
          </p:cNvPicPr>
          <p:nvPr/>
        </p:nvPicPr>
        <p:blipFill>
          <a:blip r:embed="rId4"/>
          <a:srcRect/>
          <a:stretch>
            <a:fillRect/>
          </a:stretch>
        </p:blipFill>
        <p:spPr bwMode="auto">
          <a:xfrm>
            <a:off x="5654675" y="3136900"/>
            <a:ext cx="66675" cy="180975"/>
          </a:xfrm>
          <a:prstGeom prst="rect">
            <a:avLst/>
          </a:prstGeom>
          <a:noFill/>
          <a:ln w="9525">
            <a:noFill/>
            <a:miter lim="800000"/>
            <a:headEnd/>
            <a:tailEnd/>
          </a:ln>
        </p:spPr>
      </p:pic>
      <p:pic>
        <p:nvPicPr>
          <p:cNvPr id="19460" name="图片 3" descr="textimage6.jpeg"/>
          <p:cNvPicPr>
            <a:picLocks noChangeAspect="1"/>
          </p:cNvPicPr>
          <p:nvPr/>
        </p:nvPicPr>
        <p:blipFill>
          <a:blip r:embed="rId3"/>
          <a:srcRect/>
          <a:stretch>
            <a:fillRect/>
          </a:stretch>
        </p:blipFill>
        <p:spPr bwMode="auto">
          <a:xfrm>
            <a:off x="590550" y="3114675"/>
            <a:ext cx="180975" cy="19050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42925"/>
            <a:ext cx="8505825" cy="63071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“挖”就是将人们的眼睛比作尖刀,它是直接将“尖刀”锋利、锐利的特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点融入句中,所以根本不需要在句中出现“尖刀”了。如果改成“所有卖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牛的买牛的人的目光都像尖刀,紧盯着他”,就成了比喻句,表达的效果远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不及比拟那么真切了。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还应注意的是,以人或人体的某一部分为喻体,切不可误以为拟人。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狗的舌头热乎乎的,好似一个温柔的手掌。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这是比喻,而不是拟人。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5.反问与设问的区别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反问和设问都是无疑而问,但有明显区别: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(1)反问明确地表示肯定或否定的内容,设问则不表示肯定什么或否定什么。</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反问主要是加强语气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用强烈的反问语气表明作者的思想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设问主要是提出问题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引起读者的注意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启发读者的思考。</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反问句一般不能作为文章的标题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常用在段尾或文章结尾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而设问句一般可以作为文章的标题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常出现在篇首、段首等处。</a:t>
            </a:r>
            <a:endParaRPr lang="zh-CN" altLang="en-US" dirty="0">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22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常见修辞的复习技巧</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1.熟悉常见的修辞手法的运用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首先,要正确理解和掌握《考试大纲》提出的九种修辞手法的基本概念及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其特征,注意几种易混修辞的辨析。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其次,要理解和明确九种修辞手法的表达效果。理解和明确其表达效果,是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判断其运用正误、优劣的前提。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再次,要注意培养正确运用修辞手法的能力。这里包括审题能力,捕捉有效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信息的能力,特别是分析语境的能力。语境中往往隐含的信息较多,如果捕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捉不准,把握不住,拟写的语句就不符合要求,当然还有具体的操作能力,驾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驭语言文字的能力,等等。</a:t>
            </a:r>
            <a:endParaRPr lang="zh-CN" altLang="en-US" dirty="0">
              <a:latin typeface="+mn-lt"/>
              <a:ea typeface="+mn-ea"/>
            </a:endParaRPr>
          </a:p>
        </p:txBody>
      </p:sp>
      <p:pic>
        <p:nvPicPr>
          <p:cNvPr id="132098" name="图片 3" descr="textimage49.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2.树立大修辞观,破除片面性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首先在运用常见修辞手法的时候,要注意除修辞手法外,还存在着范围的广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阔性、内容的全面性,还要注意修辞在语音、词语、句法、篇章等方面的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运用。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3.提高联想、想象等思维能力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语言是表达思想的工具,而思想是思维的结果。因此,近年来的高考试题中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对修辞运用能力的考查,与其说是考查语言运用的能力,不如说是考查思维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能力;要写得出,写得对,首先要想得出,想得对。有些考生写不出恰当的比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喻句,不是因为不懂比喻手法,也不是语言表达能力差,而是思维能力不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强。所以,做好此类题目的关键是要提高思维能力,尤其是联想、想象能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a:t>
            </a:r>
            <a:endParaRPr lang="zh-CN" altLang="en-US" dirty="0">
              <a:latin typeface="+mn-lt"/>
              <a:ea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4.关注生活中的修辞,重视积累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“处处留心皆学问”,生活是语文学习的大课堂,有人说:“生活的外延有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多大,语文学习的外延就有多大。”这话很有道理。比如与人交流,需要说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和听;看电视、看广告、看产品说明书,需要听和看。这其中经常可以发现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一些很准确的语言、很形象的比喻、很深刻的道理,这些都可以提高语言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运用的能力。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修辞的目的是增强语言的表达效果,而语言的锤炼需要不断地从生活中汲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取营养。另外,高考中修辞部分的考查从内容到形式也越来越贴近生活。</a:t>
            </a:r>
            <a:endParaRPr lang="zh-CN" altLang="en-US" dirty="0">
              <a:latin typeface="+mn-lt"/>
              <a:ea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6070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仿写应遵循的原则</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1.修辞“依葫芦画瓢”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仿用句式题基本上要求运用适当的修辞。排比句、比喻句、对偶句是考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查的热点。这正体现了高考语文《考试大纲》中“正确运用常见的修辞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手法”的要求,着重在“运用”上考查修辞,对提高考生语言表达能力有很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好的导向作用。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2.结构“循规蹈矩”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在仿写句子的过程中,不仅要注意修辞手法的高度统一,还要注意句子结构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形式的高度一致,仿写出来的句子一定要与提供的例句结构相同。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3.内容“前后兼顾”</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仿写时不仅要注意修辞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照应句式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还得注意句子内部的逻辑关系。仿句在内容上要与上下文衔接自然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连贯统一。</a:t>
            </a:r>
            <a:endParaRPr lang="zh-CN" altLang="en-US" dirty="0">
              <a:latin typeface="+mn-lt"/>
              <a:ea typeface="+mn-ea"/>
            </a:endParaRPr>
          </a:p>
        </p:txBody>
      </p:sp>
      <p:pic>
        <p:nvPicPr>
          <p:cNvPr id="138242" name="图片 3" descr="textimage50.jpeg"/>
          <p:cNvPicPr>
            <a:picLocks noChangeAspect="1"/>
          </p:cNvPicPr>
          <p:nvPr/>
        </p:nvPicPr>
        <p:blipFill>
          <a:blip r:embed="rId3"/>
          <a:srcRect/>
          <a:stretch>
            <a:fillRect/>
          </a:stretch>
        </p:blipFill>
        <p:spPr bwMode="auto">
          <a:xfrm>
            <a:off x="620713" y="990600"/>
            <a:ext cx="1379537" cy="41910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仿用句式四忌</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1.忌话题脱离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话题,指题目中规定的陈述对象,在仿写时必须以给定的陈述对象为主语,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否则便会不合要求,“失之一词,谬以千里”。话题有时还指文段所给定的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主旨,仿写时应在弄懂文意的基础上把握主旨,循旨联想,遵旨选材,按旨索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2.忌结构不一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仿写句子比较重要的一点是形式上的约束性,这就要求我们弄清例句的句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式、句型甚至语气,仿写时要注意句子结构形式的一致,或常式或变式,或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陈述或疑问,或祈使或感叹;还要弄清楚句子内部的关系,或转折或递进,或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因果或假设,或总分或并列,等等。</a:t>
            </a:r>
            <a:endParaRPr lang="zh-CN" altLang="en-US">
              <a:latin typeface="+mn-lt"/>
              <a:ea typeface="+mn-ea"/>
            </a:endParaRPr>
          </a:p>
        </p:txBody>
      </p:sp>
      <p:pic>
        <p:nvPicPr>
          <p:cNvPr id="140290" name="图片 3" descr="textimage51.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3.忌修辞不符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修辞作为一种表达手段,仅仅限于能够识别某些修辞格显然是不够的,而仿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写句子着重在“运用”上考查修辞格,也正符合《考试大纲》中提出的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“正确运用常见的修辞手法”的内容,对提高考生的语言表达能力,有很好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的导向作用。仿写前应分析给定例句所运用的修辞格,或比喻,或比拟,或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借代,或夸张,或对偶,或排比,仿写时必须严格遵守。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4.忌色调不合</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色调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即色彩和格调。仿写的句子同例句要色彩和谐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不论语境色彩还是感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情色彩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除此之外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仿写的句子立意境界要高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要有一定的神韵趣味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内容要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有哲理性和启发性。相对于前三项要求而言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这是一项比较高的要求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要求考生正确运用基本的语言知识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掌握基本的语言操作技能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而且要求考</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生具有一定的审美情趣。</a:t>
            </a:r>
            <a:endParaRPr lang="zh-CN" altLang="en-US" dirty="0">
              <a:latin typeface="+mn-lt"/>
              <a:ea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4919663"/>
            <a:ext cx="8505825" cy="9302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二人排齐向右站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亲密并列肩比肩</a:t>
            </a:r>
            <a:endParaRPr lang="zh-CN" altLang="en-US" dirty="0">
              <a:latin typeface="+mn-lt"/>
              <a:ea typeface="+mn-ea"/>
            </a:endParaRPr>
          </a:p>
        </p:txBody>
      </p:sp>
      <p:pic>
        <p:nvPicPr>
          <p:cNvPr id="21506" name="图片 3" descr="textimage9.jpeg"/>
          <p:cNvPicPr>
            <a:picLocks noChangeAspect="1"/>
          </p:cNvPicPr>
          <p:nvPr/>
        </p:nvPicPr>
        <p:blipFill>
          <a:blip r:embed="rId3"/>
          <a:srcRect/>
          <a:stretch>
            <a:fillRect/>
          </a:stretch>
        </p:blipFill>
        <p:spPr bwMode="auto">
          <a:xfrm>
            <a:off x="542925" y="3189288"/>
            <a:ext cx="8101013" cy="1730375"/>
          </a:xfrm>
          <a:prstGeom prst="rect">
            <a:avLst/>
          </a:prstGeom>
          <a:noFill/>
          <a:ln w="9525">
            <a:noFill/>
            <a:miter lim="800000"/>
            <a:headEnd/>
            <a:tailEnd/>
          </a:ln>
        </p:spPr>
      </p:pic>
      <p:sp>
        <p:nvSpPr>
          <p:cNvPr id="4" name="矩形 3"/>
          <p:cNvSpPr/>
          <p:nvPr/>
        </p:nvSpPr>
        <p:spPr>
          <a:xfrm>
            <a:off x="285750" y="1062038"/>
            <a:ext cx="8858250" cy="1949450"/>
          </a:xfrm>
          <a:prstGeom prst="rect">
            <a:avLst/>
          </a:prstGeom>
        </p:spPr>
        <p:txBody>
          <a:bodyPr>
            <a:spAutoFit/>
          </a:bodyPr>
          <a:lstStyle/>
          <a:p>
            <a:pPr eaLnBrk="0" fontAlgn="auto" latinLnBrk="1" hangingPunct="0">
              <a:lnSpc>
                <a:spcPct val="150000"/>
              </a:lnSpc>
              <a:spcBef>
                <a:spcPts val="0"/>
              </a:spcBef>
              <a:spcAft>
                <a:spcPts val="0"/>
              </a:spcAft>
              <a:defRPr/>
            </a:pPr>
            <a:endParaRPr lang="zh-CN" altLang="en-US" sz="2050" dirty="0">
              <a:latin typeface="+mn-lt"/>
              <a:ea typeface="+mn-ea"/>
            </a:endParaRPr>
          </a:p>
          <a:p>
            <a:pPr eaLnBrk="0" fontAlgn="auto" latinLnBrk="1" hangingPunct="0">
              <a:lnSpc>
                <a:spcPct val="150000"/>
              </a:lnSpc>
              <a:spcBef>
                <a:spcPts val="0"/>
              </a:spcBef>
              <a:spcAft>
                <a:spcPts val="0"/>
              </a:spcAft>
              <a:defRPr/>
            </a:pPr>
            <a:r>
              <a:rPr lang="en-US" altLang="zh-CN" sz="2050" kern="0" dirty="0">
                <a:solidFill>
                  <a:srgbClr val="000000"/>
                </a:solidFill>
                <a:latin typeface="Times New Roman" pitchFamily="65" charset="-122"/>
                <a:ea typeface="宋体" pitchFamily="65" charset="-122"/>
              </a:rPr>
              <a:t>4.(2014</a:t>
            </a:r>
            <a:r>
              <a:rPr lang="zh-CN" altLang="en-US" sz="2050" kern="0" dirty="0">
                <a:solidFill>
                  <a:srgbClr val="000000"/>
                </a:solidFill>
                <a:latin typeface="Times New Roman" pitchFamily="65" charset="-122"/>
                <a:ea typeface="宋体" pitchFamily="65" charset="-122"/>
              </a:rPr>
              <a:t>湖北</a:t>
            </a:r>
            <a:r>
              <a:rPr lang="en-US" altLang="zh-CN" sz="2050" kern="0" dirty="0">
                <a:solidFill>
                  <a:srgbClr val="000000"/>
                </a:solidFill>
                <a:latin typeface="Times New Roman" pitchFamily="65" charset="-122"/>
                <a:ea typeface="宋体" pitchFamily="65" charset="-122"/>
              </a:rPr>
              <a:t>,20)</a:t>
            </a:r>
            <a:r>
              <a:rPr lang="zh-CN" altLang="en-US" sz="2050" kern="0" dirty="0">
                <a:solidFill>
                  <a:srgbClr val="000000"/>
                </a:solidFill>
                <a:latin typeface="Times New Roman" pitchFamily="65" charset="-122"/>
                <a:ea typeface="宋体" pitchFamily="65" charset="-122"/>
              </a:rPr>
              <a:t>下面四个字是由象形字“人”</a:t>
            </a:r>
            <a:r>
              <a:rPr lang="en-US" altLang="zh-CN" sz="2050" kern="0" dirty="0">
                <a:solidFill>
                  <a:srgbClr val="000000"/>
                </a:solidFill>
                <a:latin typeface="Times New Roman" pitchFamily="65" charset="-122"/>
                <a:ea typeface="宋体" pitchFamily="65" charset="-122"/>
              </a:rPr>
              <a:t>(</a:t>
            </a:r>
            <a:r>
              <a:rPr lang="zh-CN" altLang="en-US" sz="2050" kern="0" spc="-793" dirty="0">
                <a:solidFill>
                  <a:srgbClr val="000000"/>
                </a:solidFill>
                <a:latin typeface="Times New Roman" pitchFamily="65" charset="-122"/>
                <a:ea typeface="宋体" pitchFamily="65" charset="-122"/>
              </a:rPr>
              <a:t> </a:t>
            </a:r>
            <a:r>
              <a:rPr lang="en-US" altLang="zh-CN" sz="2050" kern="0" dirty="0">
                <a:solidFill>
                  <a:srgbClr val="000000"/>
                </a:solidFill>
                <a:latin typeface="Times New Roman" pitchFamily="65" charset="-122"/>
                <a:ea typeface="宋体" pitchFamily="65" charset="-122"/>
              </a:rPr>
              <a:t>)</a:t>
            </a:r>
            <a:r>
              <a:rPr lang="zh-CN" altLang="en-US" sz="2050" kern="0" dirty="0">
                <a:solidFill>
                  <a:srgbClr val="000000"/>
                </a:solidFill>
                <a:latin typeface="Times New Roman" pitchFamily="65" charset="-122"/>
                <a:ea typeface="宋体" pitchFamily="65" charset="-122"/>
              </a:rPr>
              <a:t>变化组合而成的会意字。</a:t>
            </a:r>
            <a:endParaRPr lang="zh-CN" altLang="en-US" sz="2050" dirty="0">
              <a:latin typeface="+mn-lt"/>
              <a:ea typeface="+mn-ea"/>
            </a:endParaRPr>
          </a:p>
          <a:p>
            <a:pPr eaLnBrk="0" fontAlgn="auto" latinLnBrk="1" hangingPunct="0">
              <a:lnSpc>
                <a:spcPct val="150000"/>
              </a:lnSpc>
              <a:spcBef>
                <a:spcPts val="0"/>
              </a:spcBef>
              <a:spcAft>
                <a:spcPts val="0"/>
              </a:spcAft>
              <a:defRPr/>
            </a:pPr>
            <a:r>
              <a:rPr lang="zh-CN" altLang="en-US" sz="2050" kern="0" dirty="0">
                <a:solidFill>
                  <a:srgbClr val="000000"/>
                </a:solidFill>
                <a:latin typeface="Times New Roman" pitchFamily="65" charset="-122"/>
                <a:ea typeface="宋体" pitchFamily="65" charset="-122"/>
              </a:rPr>
              <a:t>请根据给出的古文字义</a:t>
            </a:r>
            <a:r>
              <a:rPr lang="en-US" altLang="zh-CN" sz="2050" kern="0" dirty="0">
                <a:solidFill>
                  <a:srgbClr val="000000"/>
                </a:solidFill>
                <a:latin typeface="Times New Roman" pitchFamily="65" charset="-122"/>
                <a:ea typeface="宋体" pitchFamily="65" charset="-122"/>
              </a:rPr>
              <a:t>,</a:t>
            </a:r>
            <a:r>
              <a:rPr lang="zh-CN" altLang="en-US" sz="2050" kern="0" dirty="0">
                <a:solidFill>
                  <a:srgbClr val="000000"/>
                </a:solidFill>
                <a:latin typeface="Times New Roman" pitchFamily="65" charset="-122"/>
                <a:ea typeface="宋体" pitchFamily="65" charset="-122"/>
              </a:rPr>
              <a:t>仿照“比”“化”两例</a:t>
            </a:r>
            <a:r>
              <a:rPr lang="en-US" altLang="zh-CN" sz="2050" kern="0" dirty="0">
                <a:solidFill>
                  <a:srgbClr val="000000"/>
                </a:solidFill>
                <a:latin typeface="Times New Roman" pitchFamily="65" charset="-122"/>
                <a:ea typeface="宋体" pitchFamily="65" charset="-122"/>
              </a:rPr>
              <a:t>,</a:t>
            </a:r>
            <a:r>
              <a:rPr lang="zh-CN" altLang="en-US" sz="2050" kern="0" dirty="0">
                <a:solidFill>
                  <a:srgbClr val="000000"/>
                </a:solidFill>
                <a:latin typeface="Times New Roman" pitchFamily="65" charset="-122"/>
                <a:ea typeface="宋体" pitchFamily="65" charset="-122"/>
              </a:rPr>
              <a:t>用七字句描述“从”</a:t>
            </a:r>
            <a:r>
              <a:rPr lang="zh-CN" altLang="en-US" sz="2050" dirty="0">
                <a:latin typeface="+mn-lt"/>
                <a:ea typeface="+mn-ea"/>
              </a:rPr>
              <a:t/>
            </a:r>
            <a:br>
              <a:rPr lang="zh-CN" altLang="en-US" sz="2050" dirty="0">
                <a:latin typeface="+mn-lt"/>
                <a:ea typeface="+mn-ea"/>
              </a:rPr>
            </a:br>
            <a:r>
              <a:rPr lang="zh-CN" altLang="en-US" sz="2050" kern="0" dirty="0">
                <a:solidFill>
                  <a:srgbClr val="000000"/>
                </a:solidFill>
                <a:latin typeface="Times New Roman" pitchFamily="65" charset="-122"/>
                <a:ea typeface="宋体" pitchFamily="65" charset="-122"/>
              </a:rPr>
              <a:t>“北”的形体结构与字义。要求</a:t>
            </a:r>
            <a:r>
              <a:rPr lang="en-US" altLang="zh-CN" sz="2050" kern="0" dirty="0">
                <a:solidFill>
                  <a:srgbClr val="000000"/>
                </a:solidFill>
                <a:latin typeface="Times New Roman" pitchFamily="65" charset="-122"/>
                <a:ea typeface="宋体" pitchFamily="65" charset="-122"/>
              </a:rPr>
              <a:t>:①</a:t>
            </a:r>
            <a:r>
              <a:rPr lang="zh-CN" altLang="en-US" sz="2050" kern="0" dirty="0">
                <a:solidFill>
                  <a:srgbClr val="000000"/>
                </a:solidFill>
                <a:latin typeface="Times New Roman" pitchFamily="65" charset="-122"/>
                <a:ea typeface="宋体" pitchFamily="65" charset="-122"/>
              </a:rPr>
              <a:t>形义描述合理</a:t>
            </a:r>
            <a:r>
              <a:rPr lang="en-US" altLang="zh-CN" sz="2050" kern="0" dirty="0">
                <a:solidFill>
                  <a:srgbClr val="000000"/>
                </a:solidFill>
                <a:latin typeface="Times New Roman" pitchFamily="65" charset="-122"/>
                <a:ea typeface="宋体" pitchFamily="65" charset="-122"/>
              </a:rPr>
              <a:t>;②</a:t>
            </a:r>
            <a:r>
              <a:rPr lang="zh-CN" altLang="en-US" sz="2050" kern="0" dirty="0">
                <a:solidFill>
                  <a:srgbClr val="000000"/>
                </a:solidFill>
                <a:latin typeface="Times New Roman" pitchFamily="65" charset="-122"/>
                <a:ea typeface="宋体" pitchFamily="65" charset="-122"/>
              </a:rPr>
              <a:t>押韵。</a:t>
            </a:r>
            <a:r>
              <a:rPr lang="en-US" altLang="zh-CN" sz="2050" kern="0" dirty="0">
                <a:solidFill>
                  <a:srgbClr val="000000"/>
                </a:solidFill>
                <a:latin typeface="Times New Roman" pitchFamily="65" charset="-122"/>
                <a:ea typeface="宋体" pitchFamily="65" charset="-122"/>
              </a:rPr>
              <a:t>(4</a:t>
            </a:r>
            <a:r>
              <a:rPr lang="zh-CN" altLang="en-US" sz="2050" kern="0" dirty="0">
                <a:solidFill>
                  <a:srgbClr val="000000"/>
                </a:solidFill>
                <a:latin typeface="Times New Roman" pitchFamily="65" charset="-122"/>
                <a:ea typeface="宋体" pitchFamily="65" charset="-122"/>
              </a:rPr>
              <a:t>分</a:t>
            </a:r>
            <a:r>
              <a:rPr lang="en-US" altLang="zh-CN" sz="2050" kern="0" dirty="0">
                <a:solidFill>
                  <a:srgbClr val="000000"/>
                </a:solidFill>
                <a:latin typeface="Times New Roman" pitchFamily="65" charset="-122"/>
                <a:ea typeface="宋体" pitchFamily="65" charset="-122"/>
              </a:rPr>
              <a:t>)</a:t>
            </a:r>
            <a:endParaRPr lang="zh-CN" altLang="en-US" sz="2050" dirty="0">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3068638"/>
            <a:ext cx="8505825" cy="27336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左人正立右倒画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人形颠倒表变化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(示例)从:一人前行一人后　后人跟随前人走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北:二人站立背靠背　字义相背可意会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本题具有开放性特点,便于考生展开联想与想象。注意题目要求,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从会意字的角度分析,形义要描述合理,特别要注意押韵。</a:t>
            </a:r>
            <a:endParaRPr lang="zh-CN" altLang="en-US" dirty="0">
              <a:latin typeface="+mn-lt"/>
              <a:ea typeface="+mn-ea"/>
            </a:endParaRPr>
          </a:p>
        </p:txBody>
      </p:sp>
      <p:pic>
        <p:nvPicPr>
          <p:cNvPr id="23554" name="图片 3" descr="textimage10.jpeg"/>
          <p:cNvPicPr>
            <a:picLocks noChangeAspect="1"/>
          </p:cNvPicPr>
          <p:nvPr/>
        </p:nvPicPr>
        <p:blipFill>
          <a:blip r:embed="rId3"/>
          <a:srcRect/>
          <a:stretch>
            <a:fillRect/>
          </a:stretch>
        </p:blipFill>
        <p:spPr bwMode="auto">
          <a:xfrm>
            <a:off x="542925" y="1133475"/>
            <a:ext cx="8101013" cy="1935163"/>
          </a:xfrm>
          <a:prstGeom prst="rect">
            <a:avLst/>
          </a:prstGeom>
          <a:noFill/>
          <a:ln w="9525">
            <a:noFill/>
            <a:miter lim="800000"/>
            <a:headEnd/>
            <a:tailEnd/>
          </a:ln>
        </p:spPr>
      </p:pic>
      <p:pic>
        <p:nvPicPr>
          <p:cNvPr id="23555" name="图片 4" descr="textimage11.jpeg"/>
          <p:cNvPicPr>
            <a:picLocks noChangeAspect="1"/>
          </p:cNvPicPr>
          <p:nvPr/>
        </p:nvPicPr>
        <p:blipFill>
          <a:blip r:embed="rId4"/>
          <a:srcRect/>
          <a:stretch>
            <a:fillRect/>
          </a:stretch>
        </p:blipFill>
        <p:spPr bwMode="auto">
          <a:xfrm>
            <a:off x="544513" y="4135438"/>
            <a:ext cx="180975" cy="190500"/>
          </a:xfrm>
          <a:prstGeom prst="rect">
            <a:avLst/>
          </a:prstGeom>
          <a:noFill/>
          <a:ln w="9525">
            <a:noFill/>
            <a:miter lim="800000"/>
            <a:headEnd/>
            <a:tailEnd/>
          </a:ln>
        </p:spPr>
      </p:pic>
      <p:pic>
        <p:nvPicPr>
          <p:cNvPr id="23556" name="图片 5" descr="textimage12.jpeg"/>
          <p:cNvPicPr>
            <a:picLocks noChangeAspect="1"/>
          </p:cNvPicPr>
          <p:nvPr/>
        </p:nvPicPr>
        <p:blipFill>
          <a:blip r:embed="rId4"/>
          <a:srcRect/>
          <a:stretch>
            <a:fillRect/>
          </a:stretch>
        </p:blipFill>
        <p:spPr bwMode="auto">
          <a:xfrm>
            <a:off x="542925" y="5065713"/>
            <a:ext cx="180975" cy="190500"/>
          </a:xfrm>
          <a:prstGeom prst="rect">
            <a:avLst/>
          </a:prstGeom>
          <a:noFill/>
          <a:ln w="9525">
            <a:noFill/>
            <a:miter lim="800000"/>
            <a:headEnd/>
            <a:tailEnd/>
          </a:ln>
        </p:spPr>
      </p:pic>
      <p:sp>
        <p:nvSpPr>
          <p:cNvPr id="6" name="矩形 5"/>
          <p:cNvSpPr/>
          <p:nvPr/>
        </p:nvSpPr>
        <p:spPr>
          <a:xfrm>
            <a:off x="0" y="4064000"/>
            <a:ext cx="9144000" cy="1776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5.(2013重庆,20)依照下面的示例,自选两种自然景物,另写两句话。要求:运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用拟人手法,句式与例句相同。(4分)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[例句]身后的那片鲜花,可能是听了小草讲的笑话,乐得咧开了嘴,嬉闹在明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媚的阳光里。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(示例)头上的那朵白云,可能是受了微风的吸引,着急得伸长了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腿,奔跑在无垠的蓝天上。眼前的那株小草,可能是得了大树的教诲,听得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拍起了手,微笑在广阔的原野上。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根据题意,首先分析例句的句式特点。一种自然景物引出的三个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拟人句,这三个拟人句之间存在着动作的连续承接关系。另外,还应注意题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中要求的是选择“自然景物”。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25602" name="图片 3" descr="textimage13.jpeg"/>
          <p:cNvPicPr>
            <a:picLocks noChangeAspect="1"/>
          </p:cNvPicPr>
          <p:nvPr/>
        </p:nvPicPr>
        <p:blipFill>
          <a:blip r:embed="rId3"/>
          <a:srcRect/>
          <a:stretch>
            <a:fillRect/>
          </a:stretch>
        </p:blipFill>
        <p:spPr bwMode="auto">
          <a:xfrm>
            <a:off x="544513" y="3132138"/>
            <a:ext cx="180975" cy="190500"/>
          </a:xfrm>
          <a:prstGeom prst="rect">
            <a:avLst/>
          </a:prstGeom>
          <a:noFill/>
          <a:ln w="9525">
            <a:noFill/>
            <a:miter lim="800000"/>
            <a:headEnd/>
            <a:tailEnd/>
          </a:ln>
        </p:spPr>
      </p:pic>
      <p:pic>
        <p:nvPicPr>
          <p:cNvPr id="25603" name="图片 4" descr="textimage14.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
        <p:nvSpPr>
          <p:cNvPr id="6" name="矩形 5"/>
          <p:cNvSpPr/>
          <p:nvPr/>
        </p:nvSpPr>
        <p:spPr>
          <a:xfrm>
            <a:off x="0" y="3071813"/>
            <a:ext cx="9144000" cy="2778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主题1">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413</TotalTime>
  <Words>12401</Words>
  <PresentationFormat>自定义</PresentationFormat>
  <Paragraphs>401</Paragraphs>
  <Slides>66</Slides>
  <Notes>66</Notes>
  <HiddenSlides>0</HiddenSlides>
  <MMClips>0</MMClips>
  <ScaleCrop>false</ScaleCrop>
  <HeadingPairs>
    <vt:vector size="6" baseType="variant">
      <vt:variant>
        <vt:lpstr>已用的字体</vt:lpstr>
      </vt:variant>
      <vt:variant>
        <vt:i4>5</vt:i4>
      </vt:variant>
      <vt:variant>
        <vt:lpstr>演示文稿设计模板</vt:lpstr>
      </vt:variant>
      <vt:variant>
        <vt:i4>5</vt:i4>
      </vt:variant>
      <vt:variant>
        <vt:lpstr>幻灯片标题</vt:lpstr>
      </vt:variant>
      <vt:variant>
        <vt:i4>66</vt:i4>
      </vt:variant>
    </vt:vector>
  </HeadingPairs>
  <TitlesOfParts>
    <vt:vector size="76" baseType="lpstr">
      <vt:lpstr>Arial</vt:lpstr>
      <vt:lpstr>宋体</vt:lpstr>
      <vt:lpstr>Calibri</vt:lpstr>
      <vt:lpstr>黑体</vt:lpstr>
      <vt:lpstr>Times New Roman</vt:lpstr>
      <vt:lpstr>主题1</vt:lpstr>
      <vt:lpstr>主题1</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488</cp:revision>
  <dcterms:modified xsi:type="dcterms:W3CDTF">2016-07-19T03:27:29Z</dcterms:modified>
</cp:coreProperties>
</file>