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1" r:id="rId3"/>
    <p:sldMasterId id="2147483663" r:id="rId4"/>
  </p:sldMasterIdLst>
  <p:notesMasterIdLst>
    <p:notesMasterId r:id="rId6"/>
  </p:notesMasterIdLst>
  <p:sldIdLst>
    <p:sldId id="271" r:id="rId5"/>
    <p:sldId id="278" r:id="rId7"/>
    <p:sldId id="279" r:id="rId8"/>
    <p:sldId id="280" r:id="rId9"/>
    <p:sldId id="281" r:id="rId10"/>
    <p:sldId id="283" r:id="rId11"/>
    <p:sldId id="284" r:id="rId12"/>
    <p:sldId id="285" r:id="rId13"/>
    <p:sldId id="286" r:id="rId14"/>
    <p:sldId id="287" r:id="rId15"/>
    <p:sldId id="297" r:id="rId16"/>
    <p:sldId id="299" r:id="rId17"/>
    <p:sldId id="300" r:id="rId18"/>
    <p:sldId id="301" r:id="rId19"/>
    <p:sldId id="302" r:id="rId20"/>
    <p:sldId id="289" r:id="rId21"/>
    <p:sldId id="288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</p:sldIdLst>
  <p:sldSz cx="12192000" cy="6858000"/>
  <p:notesSz cx="6858000" cy="9144000"/>
  <p:embeddedFontLst>
    <p:embeddedFont>
      <p:font typeface="Bookman Old Style" panose="02050604050505020204" pitchFamily="18" charset="0"/>
      <p:regular r:id="rId47"/>
      <p:bold r:id="rId48"/>
      <p:italic r:id="rId49"/>
    </p:embeddedFont>
    <p:embeddedFont>
      <p:font typeface="黑体" panose="02010609060101010101" pitchFamily="49" charset="-122"/>
      <p:regular r:id="rId50"/>
    </p:embeddedFont>
    <p:embeddedFont>
      <p:font typeface="等线 Light" panose="02010600030101010101" charset="-122"/>
      <p:regular r:id="rId51"/>
    </p:embeddedFont>
    <p:embeddedFont>
      <p:font typeface="微软雅黑" panose="020B0503020204020204" charset="-122"/>
      <p:regular r:id="rId52"/>
    </p:embeddedFont>
    <p:embeddedFont>
      <p:font typeface="Rockwell" panose="02060603020205020403" charset="0"/>
      <p:regular r:id="rId53"/>
      <p:bold r:id="rId54"/>
      <p:italic r:id="rId55"/>
      <p:boldItalic r:id="rId56"/>
    </p:embeddedFont>
    <p:embeddedFont>
      <p:font typeface="等线" panose="02010600030101010101" charset="-122"/>
      <p:regular r:id="rId57"/>
    </p:embeddedFont>
    <p:embeddedFont>
      <p:font typeface="华文中宋" panose="02010600040101010101" pitchFamily="2" charset="-122"/>
      <p:regular r:id="rId58"/>
    </p:embeddedFont>
  </p:embeddedFontLst>
  <p:custDataLst>
    <p:tags r:id="rId5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6600"/>
    <a:srgbClr val="4F81BD"/>
    <a:srgbClr val="247105"/>
    <a:srgbClr val="1D5C04"/>
    <a:srgbClr val="5E7594"/>
    <a:srgbClr val="4F6A9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71" autoAdjust="0"/>
    <p:restoredTop sz="94640"/>
  </p:normalViewPr>
  <p:slideViewPr>
    <p:cSldViewPr snapToGrid="0" snapToObjects="1">
      <p:cViewPr>
        <p:scale>
          <a:sx n="93" d="100"/>
          <a:sy n="93" d="100"/>
        </p:scale>
        <p:origin x="-437" y="0"/>
      </p:cViewPr>
      <p:guideLst>
        <p:guide orient="horz" pos="4269"/>
        <p:guide orient="horz" pos="3453"/>
        <p:guide pos="3840"/>
        <p:guide pos="2116"/>
        <p:guide pos="801"/>
        <p:guide pos="3931"/>
        <p:guide pos="50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9" Type="http://schemas.openxmlformats.org/officeDocument/2006/relationships/tags" Target="tags/tag1.xml"/><Relationship Id="rId58" Type="http://schemas.openxmlformats.org/officeDocument/2006/relationships/font" Target="fonts/font12.fntdata"/><Relationship Id="rId57" Type="http://schemas.openxmlformats.org/officeDocument/2006/relationships/font" Target="fonts/font11.fntdata"/><Relationship Id="rId56" Type="http://schemas.openxmlformats.org/officeDocument/2006/relationships/font" Target="fonts/font10.fntdata"/><Relationship Id="rId55" Type="http://schemas.openxmlformats.org/officeDocument/2006/relationships/font" Target="fonts/font9.fntdata"/><Relationship Id="rId54" Type="http://schemas.openxmlformats.org/officeDocument/2006/relationships/font" Target="fonts/font8.fntdata"/><Relationship Id="rId53" Type="http://schemas.openxmlformats.org/officeDocument/2006/relationships/font" Target="fonts/font7.fntdata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slide" Target="slides/slide1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D51C58C-2721-47DF-B778-13BB5948FA4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E4C0A06-0E26-4A91-B84B-D2319D2A7D9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014F30-E6CE-4859-9B88-F7D4A4F4239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2D9B9-3FDE-42F7-85AE-0D29D2619DC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06F77-3A83-4747-890C-7DC00797DD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ED77C-7E96-47E2-A57B-D99F65357C1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883D0-4EEF-488E-844D-11F0A5AB5E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5F206-6980-47B4-99B4-5AEFC2E1658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59FF-6F30-4517-A7D5-2A25AE8C34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65264-80FD-41A6-80B3-2F268538C6B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3855B-E9BD-417E-9A96-D2DC1FB637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8F6F-312A-4D72-BA11-8395C34BE1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D34DB-BB1C-4141-8870-10AE70A27D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01890-63B0-4FF2-B030-8E1A8590C39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314FF-C83E-4B14-81BF-29E4DA2FDE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4C1D5-96AF-48FE-AB0A-67CC7516232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F2CFE-EAC3-4F2D-8A52-DC475EB24D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60C50-03C0-4C92-A619-11E6A868BF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714D3-DCFC-4F96-88E2-FBE557C9E5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2FF32-BBE2-4E44-B345-CA567CD6B19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E59B0-2AC4-47F2-9294-B65CB086EE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19287-6348-4995-96D8-63F3AFAF6B6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FD79C-25CC-4615-BE54-D96E4A1F45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A472D-CF40-4AB5-AEB9-2A7358561A8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DF470-347A-4390-AF20-8EA3DFFAD4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E2C7D-119C-4BBF-8B26-15B1DEBF985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AF0E1-00F9-4285-BF15-E973E508B4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B3035-4033-4B7A-A634-E0E9C175139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92961-E158-4BEF-A3E2-7D23F885F2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05A9-2436-426F-BDC4-8ED788D7414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1F5EB-4CA4-4642-98D5-772D8BFCE7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DDBFE-7796-408A-9DB6-49B92A1EF3B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7CEBD-0098-4E5F-89DB-EE1646DC87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4DF54-7ABD-474F-8344-3504708271C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CBEC-6D7D-4E53-9736-93B0C3EB95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D5A83-E5E6-467F-A97E-B6091CCA3BA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9A7FD-1A42-4571-8B57-88C287D222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58423-0761-488D-ADD7-C8B9B2A59C6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4A8D7-C40B-4557-9D30-BD42001427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791A8-40DD-4FD3-A9E7-090E1A1139E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CE2C1-8C8F-4CE8-945F-4C6B022CF3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4E260-483B-4314-9A20-5D83F89E2D5D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4BCE2-9F27-4817-951C-C28CA3C387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D420B-E03D-47B8-8EB7-39EF17CD6F4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BD970-C45C-4596-B8EA-D938281A2F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9E787-C2EF-427B-B5E0-788BA1A54AA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06298-2661-4DA2-A3B1-B9AF8DD0DE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8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53B223-B1B0-482A-AB90-59A37F53A72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6D6FCD1-F38C-4559-88F2-7E824BE40E5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638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216D556-2FB5-418D-9EA5-73D727B0F4A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CDE1C84-B207-4314-BACE-4765BB64815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文本框 6"/>
          <p:cNvSpPr txBox="1">
            <a:spLocks noChangeArrowheads="1"/>
          </p:cNvSpPr>
          <p:nvPr/>
        </p:nvSpPr>
        <p:spPr bwMode="auto">
          <a:xfrm>
            <a:off x="558800" y="2116138"/>
            <a:ext cx="1107757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</a:rPr>
              <a:t>陈涉世家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701" name="文本框 9"/>
          <p:cNvSpPr txBox="1">
            <a:spLocks noChangeArrowheads="1"/>
          </p:cNvSpPr>
          <p:nvPr/>
        </p:nvSpPr>
        <p:spPr bwMode="auto">
          <a:xfrm>
            <a:off x="3827463" y="3211513"/>
            <a:ext cx="454183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部编版九年级下册  语文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47650" y="1223963"/>
            <a:ext cx="11944350" cy="45259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3600" b="1" smtClean="0">
                <a:effectLst/>
                <a:latin typeface="宋体" panose="02010600030101010101" pitchFamily="2" charset="-122"/>
              </a:rPr>
              <a:t>     会天大雨，道不通，度已失期。</a:t>
            </a:r>
            <a:endParaRPr kumimoji="1" lang="zh-CN" altLang="en-US" sz="3600" b="1" smtClean="0">
              <a:effectLst/>
              <a:latin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36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 他们（在这里）恰巧遇到下大雨，道路不通，估计已经误期。</a:t>
            </a:r>
            <a:endParaRPr kumimoji="1" lang="zh-CN" altLang="en-US" sz="3600" b="1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zh-CN" altLang="en-US" sz="3600" b="1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3600" b="1" smtClean="0">
                <a:effectLst/>
                <a:latin typeface="宋体" panose="02010600030101010101" pitchFamily="2" charset="-122"/>
              </a:rPr>
              <a:t>     失期，法皆斩。</a:t>
            </a:r>
            <a:endParaRPr kumimoji="1" lang="zh-CN" altLang="en-US" sz="3600" b="1" smtClean="0">
              <a:effectLst/>
              <a:latin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36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 误期，按照秦朝法令都要被斩首。</a:t>
            </a:r>
            <a:endParaRPr kumimoji="1" lang="zh-CN" altLang="en-US" sz="3600" b="1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09600" y="274638"/>
            <a:ext cx="2074863" cy="573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CC0099"/>
                </a:solidFill>
              </a:rPr>
              <a:t>疏通句意</a:t>
            </a:r>
            <a:endParaRPr lang="zh-CN" altLang="en-US" sz="3200" b="1">
              <a:solidFill>
                <a:srgbClr val="CC0099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4"/>
          <p:cNvSpPr>
            <a:spLocks noChangeArrowheads="1"/>
          </p:cNvSpPr>
          <p:nvPr/>
        </p:nvSpPr>
        <p:spPr bwMode="auto">
          <a:xfrm>
            <a:off x="217488" y="963613"/>
            <a:ext cx="12192000" cy="4679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kumimoji="1" lang="zh-CN" altLang="en-US" sz="3200" b="1"/>
              <a:t>        </a:t>
            </a:r>
            <a:r>
              <a:rPr kumimoji="1" lang="zh-CN" altLang="en-US" sz="3600" b="1"/>
              <a:t>陈胜、吴广</a:t>
            </a:r>
            <a:r>
              <a:rPr kumimoji="1" lang="zh-CN" altLang="en-US" sz="3600" b="1">
                <a:solidFill>
                  <a:srgbClr val="FF0000"/>
                </a:solidFill>
              </a:rPr>
              <a:t>乃</a:t>
            </a:r>
            <a:r>
              <a:rPr kumimoji="1" lang="zh-CN" altLang="en-US" sz="3600" b="1"/>
              <a:t>谋曰：</a:t>
            </a:r>
            <a:r>
              <a:rPr kumimoji="1" lang="zh-CN" altLang="en-US" sz="3600" b="1">
                <a:latin typeface="宋体" panose="02010600030101010101" pitchFamily="2" charset="-122"/>
              </a:rPr>
              <a:t>“</a:t>
            </a:r>
            <a:r>
              <a:rPr kumimoji="1" lang="zh-CN" altLang="en-US" sz="3600" b="1"/>
              <a:t>今</a:t>
            </a:r>
            <a:r>
              <a:rPr kumimoji="1" lang="zh-CN" altLang="en-US" sz="3600" b="1">
                <a:solidFill>
                  <a:srgbClr val="FF0000"/>
                </a:solidFill>
              </a:rPr>
              <a:t>亡</a:t>
            </a:r>
            <a:r>
              <a:rPr kumimoji="1" lang="zh-CN" altLang="en-US" sz="3600" b="1"/>
              <a:t>亦死，</a:t>
            </a:r>
            <a:r>
              <a:rPr kumimoji="1" lang="zh-CN" altLang="en-US" sz="3600" b="1">
                <a:solidFill>
                  <a:srgbClr val="FF0000"/>
                </a:solidFill>
              </a:rPr>
              <a:t>举大计</a:t>
            </a:r>
            <a:r>
              <a:rPr kumimoji="1" lang="zh-CN" altLang="en-US" sz="3600" b="1"/>
              <a:t>亦死，</a:t>
            </a:r>
            <a:r>
              <a:rPr kumimoji="1" lang="zh-CN" altLang="en-US" sz="3600" b="1">
                <a:solidFill>
                  <a:srgbClr val="FF0000"/>
                </a:solidFill>
              </a:rPr>
              <a:t>等</a:t>
            </a:r>
            <a:r>
              <a:rPr kumimoji="1" lang="zh-CN" altLang="en-US" sz="3600" b="1"/>
              <a:t>死，</a:t>
            </a:r>
            <a:endParaRPr kumimoji="1" lang="zh-CN" altLang="en-US" sz="3600" b="1"/>
          </a:p>
          <a:p>
            <a:pPr eaLnBrk="0" hangingPunc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kumimoji="1" lang="zh-CN" altLang="en-US" sz="3600" b="1"/>
          </a:p>
          <a:p>
            <a:pPr eaLnBrk="0" hangingPunc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kumimoji="1" lang="zh-CN" altLang="en-US" sz="3600" b="1">
                <a:solidFill>
                  <a:srgbClr val="FF0000"/>
                </a:solidFill>
              </a:rPr>
              <a:t>死</a:t>
            </a:r>
            <a:r>
              <a:rPr kumimoji="1" lang="zh-CN" altLang="en-US" sz="3600" b="1"/>
              <a:t>国可乎？</a:t>
            </a:r>
            <a:r>
              <a:rPr kumimoji="1" lang="zh-CN" altLang="en-US" sz="3600" b="1">
                <a:latin typeface="宋体" panose="02010600030101010101" pitchFamily="2" charset="-122"/>
              </a:rPr>
              <a:t>”</a:t>
            </a:r>
            <a:r>
              <a:rPr kumimoji="1" lang="zh-CN" altLang="en-US" sz="3600" b="1"/>
              <a:t>陈胜曰：</a:t>
            </a:r>
            <a:r>
              <a:rPr kumimoji="1" lang="zh-CN" altLang="en-US" sz="3600" b="1">
                <a:latin typeface="宋体" panose="02010600030101010101" pitchFamily="2" charset="-122"/>
              </a:rPr>
              <a:t>“</a:t>
            </a:r>
            <a:r>
              <a:rPr kumimoji="1" lang="zh-CN" altLang="en-US" sz="3600" b="1"/>
              <a:t>天下</a:t>
            </a:r>
            <a:r>
              <a:rPr kumimoji="1" lang="zh-CN" altLang="en-US" sz="3600" b="1">
                <a:solidFill>
                  <a:srgbClr val="FF0000"/>
                </a:solidFill>
              </a:rPr>
              <a:t>苦</a:t>
            </a:r>
            <a:r>
              <a:rPr kumimoji="1" lang="zh-CN" altLang="en-US" sz="3600" b="1"/>
              <a:t>秦久矣。吾闻二世少子也，</a:t>
            </a:r>
            <a:endParaRPr kumimoji="1" lang="zh-CN" altLang="en-US" sz="3600" b="1"/>
          </a:p>
          <a:p>
            <a:pPr eaLnBrk="0" hangingPunc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kumimoji="1" lang="zh-CN" altLang="en-US" sz="3600" b="1"/>
          </a:p>
          <a:p>
            <a:pPr eaLnBrk="0" hangingPunc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kumimoji="1" lang="zh-CN" altLang="en-US" sz="3600" b="1"/>
              <a:t>不当立，当立者</a:t>
            </a:r>
            <a:r>
              <a:rPr kumimoji="1" lang="zh-CN" altLang="en-US" sz="3600" b="1">
                <a:solidFill>
                  <a:srgbClr val="FF0000"/>
                </a:solidFill>
              </a:rPr>
              <a:t>乃</a:t>
            </a:r>
            <a:r>
              <a:rPr kumimoji="1" lang="zh-CN" altLang="en-US" sz="3600" b="1"/>
              <a:t>公子扶苏。扶苏</a:t>
            </a:r>
            <a:r>
              <a:rPr kumimoji="1" lang="zh-CN" altLang="en-US" sz="3600" b="1">
                <a:solidFill>
                  <a:srgbClr val="FF0000"/>
                </a:solidFill>
              </a:rPr>
              <a:t>以数谏故</a:t>
            </a:r>
            <a:r>
              <a:rPr kumimoji="1" lang="zh-CN" altLang="en-US" sz="3600" b="1"/>
              <a:t>，上使外</a:t>
            </a:r>
            <a:r>
              <a:rPr kumimoji="1" lang="zh-CN" altLang="en-US" sz="3600" b="1">
                <a:solidFill>
                  <a:srgbClr val="FF0000"/>
                </a:solidFill>
              </a:rPr>
              <a:t>将</a:t>
            </a:r>
            <a:r>
              <a:rPr kumimoji="1" lang="zh-CN" altLang="en-US" sz="3600" b="1"/>
              <a:t>兵。</a:t>
            </a:r>
            <a:endParaRPr kumimoji="1" lang="zh-CN" altLang="en-US" sz="3600" b="1"/>
          </a:p>
          <a:p>
            <a:pPr eaLnBrk="0" hangingPunc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kumimoji="1" lang="zh-CN" altLang="en-US" sz="3600" b="1"/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17488" y="274638"/>
            <a:ext cx="4702175" cy="68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CC0099"/>
                </a:solidFill>
              </a:rPr>
              <a:t>疏通字词</a:t>
            </a:r>
            <a:endParaRPr lang="zh-CN" altLang="en-US" sz="3600" b="1">
              <a:solidFill>
                <a:srgbClr val="CC0099"/>
              </a:solidFill>
            </a:endParaRPr>
          </a:p>
        </p:txBody>
      </p:sp>
      <p:sp>
        <p:nvSpPr>
          <p:cNvPr id="52230" name="Text Box 7"/>
          <p:cNvSpPr txBox="1">
            <a:spLocks noChangeArrowheads="1"/>
          </p:cNvSpPr>
          <p:nvPr/>
        </p:nvSpPr>
        <p:spPr bwMode="auto">
          <a:xfrm>
            <a:off x="217488" y="3441700"/>
            <a:ext cx="2133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kumimoji="1" lang="en-US" altLang="zh-CN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而死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231" name="Text Box 8"/>
          <p:cNvSpPr txBox="1">
            <a:spLocks noChangeArrowheads="1"/>
          </p:cNvSpPr>
          <p:nvPr/>
        </p:nvSpPr>
        <p:spPr bwMode="auto">
          <a:xfrm>
            <a:off x="6105525" y="3440113"/>
            <a:ext cx="10080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苦于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3098800" y="1938338"/>
            <a:ext cx="27606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于是，就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233" name="Text Box 10"/>
          <p:cNvSpPr txBox="1">
            <a:spLocks noChangeArrowheads="1"/>
          </p:cNvSpPr>
          <p:nvPr/>
        </p:nvSpPr>
        <p:spPr bwMode="auto">
          <a:xfrm>
            <a:off x="3375025" y="4962525"/>
            <a:ext cx="12969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234" name="Text Box 11"/>
          <p:cNvSpPr txBox="1">
            <a:spLocks noChangeArrowheads="1"/>
          </p:cNvSpPr>
          <p:nvPr/>
        </p:nvSpPr>
        <p:spPr bwMode="auto">
          <a:xfrm>
            <a:off x="6840538" y="4876800"/>
            <a:ext cx="12969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因为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235" name="Text Box 13"/>
          <p:cNvSpPr txBox="1">
            <a:spLocks noChangeArrowheads="1"/>
          </p:cNvSpPr>
          <p:nvPr/>
        </p:nvSpPr>
        <p:spPr bwMode="auto">
          <a:xfrm>
            <a:off x="7815263" y="3730625"/>
            <a:ext cx="12969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劝谏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236" name="Text Box 14"/>
          <p:cNvSpPr txBox="1">
            <a:spLocks noChangeArrowheads="1"/>
          </p:cNvSpPr>
          <p:nvPr/>
        </p:nvSpPr>
        <p:spPr bwMode="auto">
          <a:xfrm>
            <a:off x="8462963" y="4876800"/>
            <a:ext cx="12969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缘故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237" name="Text Box 15"/>
          <p:cNvSpPr txBox="1">
            <a:spLocks noChangeArrowheads="1"/>
          </p:cNvSpPr>
          <p:nvPr/>
        </p:nvSpPr>
        <p:spPr bwMode="auto">
          <a:xfrm>
            <a:off x="10698163" y="4848225"/>
            <a:ext cx="10080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带领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 autoUpdateAnimBg="0"/>
      <p:bldP spid="52231" grpId="0" autoUpdateAnimBg="0"/>
      <p:bldP spid="52232" grpId="0"/>
      <p:bldP spid="52233" grpId="0" autoUpdateAnimBg="0"/>
      <p:bldP spid="52234" grpId="0" autoUpdateAnimBg="0"/>
      <p:bldP spid="52235" grpId="0" autoUpdateAnimBg="0"/>
      <p:bldP spid="52236" grpId="0" autoUpdateAnimBg="0"/>
      <p:bldP spid="5223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74625" y="963613"/>
            <a:ext cx="11842750" cy="52625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3600" b="1" smtClean="0">
                <a:effectLst/>
              </a:rPr>
              <a:t>今</a:t>
            </a: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或</a:t>
            </a:r>
            <a:r>
              <a:rPr kumimoji="1" lang="zh-CN" altLang="en-US" sz="3600" b="1" smtClean="0">
                <a:effectLst/>
              </a:rPr>
              <a:t>闻无罪，二世杀之。百姓多闻其贤，未知其死也。</a:t>
            </a:r>
            <a:endParaRPr kumimoji="1" lang="zh-CN" altLang="en-US" sz="3600" b="1" smtClean="0">
              <a:effectLst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endParaRPr kumimoji="1" lang="zh-CN" altLang="en-US" sz="3600" b="1" smtClean="0">
              <a:effectLst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3600" b="1" smtClean="0">
                <a:effectLst/>
              </a:rPr>
              <a:t>项燕</a:t>
            </a: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为</a:t>
            </a:r>
            <a:r>
              <a:rPr kumimoji="1" lang="zh-CN" altLang="en-US" sz="3600" b="1" smtClean="0">
                <a:effectLst/>
              </a:rPr>
              <a:t>楚将，数有功，爱士卒，楚人</a:t>
            </a: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怜</a:t>
            </a:r>
            <a:r>
              <a:rPr kumimoji="1" lang="zh-CN" altLang="en-US" sz="3600" b="1" smtClean="0">
                <a:effectLst/>
              </a:rPr>
              <a:t>之。或</a:t>
            </a: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以为</a:t>
            </a:r>
            <a:r>
              <a:rPr kumimoji="1" lang="zh-CN" altLang="en-US" sz="3600" b="1" smtClean="0">
                <a:effectLst/>
              </a:rPr>
              <a:t>死，</a:t>
            </a:r>
            <a:endParaRPr kumimoji="1" lang="zh-CN" altLang="en-US" sz="3600" b="1" smtClean="0">
              <a:effectLst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endParaRPr kumimoji="1" lang="zh-CN" altLang="en-US" sz="3600" b="1" smtClean="0">
              <a:effectLst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3600" b="1" smtClean="0">
                <a:effectLst/>
              </a:rPr>
              <a:t>或以为</a:t>
            </a: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亡</a:t>
            </a:r>
            <a:r>
              <a:rPr kumimoji="1" lang="zh-CN" altLang="en-US" sz="3600" b="1" smtClean="0">
                <a:effectLst/>
              </a:rPr>
              <a:t>。今</a:t>
            </a: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诚以</a:t>
            </a:r>
            <a:r>
              <a:rPr kumimoji="1" lang="zh-CN" altLang="en-US" sz="3600" b="1" smtClean="0">
                <a:effectLst/>
              </a:rPr>
              <a:t>吾众</a:t>
            </a: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诈</a:t>
            </a:r>
            <a:r>
              <a:rPr kumimoji="1" lang="zh-CN" altLang="en-US" sz="3600" b="1" smtClean="0">
                <a:effectLst/>
              </a:rPr>
              <a:t>自称公子扶苏、项燕，</a:t>
            </a: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为</a:t>
            </a:r>
            <a:r>
              <a:rPr kumimoji="1" lang="zh-CN" altLang="en-US" sz="3600" b="1" smtClean="0">
                <a:effectLst/>
              </a:rPr>
              <a:t>天下</a:t>
            </a:r>
            <a:endParaRPr kumimoji="1" lang="zh-CN" altLang="en-US" sz="3600" b="1" smtClean="0">
              <a:effectLst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endParaRPr kumimoji="1" lang="zh-CN" altLang="en-US" sz="3600" b="1" smtClean="0">
              <a:solidFill>
                <a:srgbClr val="FF0000"/>
              </a:solidFill>
              <a:effectLst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唱</a:t>
            </a:r>
            <a:r>
              <a:rPr kumimoji="1" lang="zh-CN" altLang="en-US" sz="3600" b="1" smtClean="0">
                <a:effectLst/>
              </a:rPr>
              <a:t>，</a:t>
            </a: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宜</a:t>
            </a:r>
            <a:r>
              <a:rPr kumimoji="1" lang="zh-CN" altLang="en-US" sz="3600" b="1" smtClean="0">
                <a:effectLst/>
              </a:rPr>
              <a:t>多</a:t>
            </a: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应</a:t>
            </a:r>
            <a:r>
              <a:rPr kumimoji="1" lang="zh-CN" altLang="en-US" sz="3600" b="1" smtClean="0">
                <a:effectLst/>
              </a:rPr>
              <a:t>者。</a:t>
            </a:r>
            <a:r>
              <a:rPr kumimoji="1" lang="zh-CN" altLang="en-US" sz="3600" b="1" smtClean="0">
                <a:effectLst/>
                <a:latin typeface="宋体" panose="02010600030101010101" pitchFamily="2" charset="-122"/>
              </a:rPr>
              <a:t>”</a:t>
            </a:r>
            <a:r>
              <a:rPr kumimoji="1" lang="zh-CN" altLang="en-US" sz="3600" b="1" smtClean="0">
                <a:effectLst/>
              </a:rPr>
              <a:t>吴广</a:t>
            </a: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以为然</a:t>
            </a:r>
            <a:r>
              <a:rPr kumimoji="1" lang="zh-CN" altLang="en-US" sz="3600" b="1" smtClean="0">
                <a:effectLst/>
              </a:rPr>
              <a:t>。</a:t>
            </a:r>
            <a:endParaRPr kumimoji="1" lang="zh-CN" altLang="en-US" sz="3600" b="1" smtClean="0">
              <a:effectLst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17488" y="274638"/>
            <a:ext cx="4702175" cy="68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CC0099"/>
                </a:solidFill>
              </a:rPr>
              <a:t>疏通字词</a:t>
            </a:r>
            <a:endParaRPr lang="zh-CN" altLang="en-US" sz="3600" b="1">
              <a:solidFill>
                <a:srgbClr val="CC0099"/>
              </a:solidFill>
            </a:endParaRPr>
          </a:p>
        </p:txBody>
      </p:sp>
      <p:sp>
        <p:nvSpPr>
          <p:cNvPr id="54277" name="Text Box 16"/>
          <p:cNvSpPr txBox="1">
            <a:spLocks noChangeArrowheads="1"/>
          </p:cNvSpPr>
          <p:nvPr/>
        </p:nvSpPr>
        <p:spPr bwMode="auto">
          <a:xfrm>
            <a:off x="471488" y="1743075"/>
            <a:ext cx="10080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有人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9434513" y="3208338"/>
            <a:ext cx="14081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认为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79" name="Text Box 5"/>
          <p:cNvSpPr txBox="1">
            <a:spLocks noChangeArrowheads="1"/>
          </p:cNvSpPr>
          <p:nvPr/>
        </p:nvSpPr>
        <p:spPr bwMode="auto">
          <a:xfrm>
            <a:off x="3409950" y="4697413"/>
            <a:ext cx="6746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把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80" name="Text Box 6"/>
          <p:cNvSpPr txBox="1">
            <a:spLocks noChangeArrowheads="1"/>
          </p:cNvSpPr>
          <p:nvPr/>
        </p:nvSpPr>
        <p:spPr bwMode="auto">
          <a:xfrm>
            <a:off x="4605338" y="4697413"/>
            <a:ext cx="10350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假装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81" name="Text Box 7"/>
          <p:cNvSpPr txBox="1">
            <a:spLocks noChangeArrowheads="1"/>
          </p:cNvSpPr>
          <p:nvPr/>
        </p:nvSpPr>
        <p:spPr bwMode="auto">
          <a:xfrm>
            <a:off x="9796463" y="4697413"/>
            <a:ext cx="72548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向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83" name="Text Box 12"/>
          <p:cNvSpPr txBox="1">
            <a:spLocks noChangeArrowheads="1"/>
          </p:cNvSpPr>
          <p:nvPr/>
        </p:nvSpPr>
        <p:spPr bwMode="auto">
          <a:xfrm>
            <a:off x="5226050" y="6226175"/>
            <a:ext cx="22320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是的，对的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utoUpdateAnimBg="0"/>
      <p:bldP spid="54278" grpId="0"/>
      <p:bldP spid="54279" grpId="0" autoUpdateAnimBg="0"/>
      <p:bldP spid="54280" grpId="0" autoUpdateAnimBg="0"/>
      <p:bldP spid="54281" grpId="0" autoUpdateAnimBg="0"/>
      <p:bldP spid="5428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847725"/>
            <a:ext cx="11974513" cy="60102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    今亡亦死，举大计亦死，等死，死国可乎？</a:t>
            </a:r>
            <a:endParaRPr kumimoji="1" lang="zh-CN" altLang="en-US" sz="32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现在逃跑</a:t>
            </a:r>
            <a:r>
              <a:rPr kumimoji="1" lang="en-US" altLang="zh-CN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(</a:t>
            </a:r>
            <a:r>
              <a:rPr kumimoji="1" lang="zh-CN" altLang="en-US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被抓回来</a:t>
            </a:r>
            <a:r>
              <a:rPr kumimoji="1" lang="en-US" altLang="zh-CN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)</a:t>
            </a:r>
            <a:r>
              <a:rPr kumimoji="1" lang="zh-CN" altLang="en-US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也是死，起义也是死，同样是死，为国事而死好吗？</a:t>
            </a:r>
            <a:endParaRPr kumimoji="1" lang="zh-CN" altLang="en-US" sz="32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    扶苏以数谏故，上使外将兵。</a:t>
            </a:r>
            <a:endParaRPr kumimoji="1" lang="zh-CN" altLang="en-US" sz="32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扶苏因为屡次劝谏秦始皇的缘故，皇帝派他到边疆带兵。</a:t>
            </a:r>
            <a:endParaRPr kumimoji="1" lang="zh-CN" altLang="en-US" sz="32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    今诚以吾众诈自称公子扶苏、项燕，为天下唱，宜多应者。</a:t>
            </a:r>
            <a:endParaRPr kumimoji="1" lang="zh-CN" altLang="en-US" sz="32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现在如果把我们的人假称是公子扶苏、项燕的队伍，向全国发出号召，应当有很多响应的人。</a:t>
            </a:r>
            <a:endParaRPr kumimoji="1" lang="zh-CN" altLang="en-US" sz="32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2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200" b="1" dirty="0" smtClean="0">
              <a:solidFill>
                <a:srgbClr val="FFFF00"/>
              </a:solidFill>
              <a:effectLst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200" b="1" dirty="0" smtClean="0">
              <a:solidFill>
                <a:srgbClr val="FFFF00"/>
              </a:solidFill>
              <a:effectLst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609600" y="274638"/>
            <a:ext cx="2074863" cy="573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CC0099"/>
                </a:solidFill>
              </a:rPr>
              <a:t>疏通句意</a:t>
            </a:r>
            <a:endParaRPr lang="zh-CN" altLang="en-US" sz="3200" b="1">
              <a:solidFill>
                <a:srgbClr val="CC0099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963613"/>
            <a:ext cx="12192000" cy="45259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     乃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行卜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。卜者知其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指意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，曰：“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足下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事皆成， 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有功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。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然足下卜之鬼乎？”陈胜、吴广喜，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念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鬼，曰：“此教我先</a:t>
            </a:r>
            <a:endParaRPr kumimoji="1" lang="en-US" altLang="zh-CN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kumimoji="1" lang="en-US" altLang="zh-CN" sz="3600" b="1" dirty="0" smtClean="0">
              <a:solidFill>
                <a:srgbClr val="FF00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威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众耳。”</a:t>
            </a:r>
            <a:endParaRPr lang="zh-CN" altLang="en-US" sz="3600" dirty="0" smtClean="0">
              <a:effectLst/>
              <a:latin typeface="宋体" panose="02010600030101010101" pitchFamily="2" charset="-122"/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217488" y="274638"/>
            <a:ext cx="4702175" cy="68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CC0099"/>
                </a:solidFill>
              </a:rPr>
              <a:t>疏通字词</a:t>
            </a:r>
            <a:endParaRPr lang="zh-CN" altLang="en-US" sz="3600" b="1">
              <a:solidFill>
                <a:srgbClr val="CC0099"/>
              </a:solidFill>
            </a:endParaRPr>
          </a:p>
        </p:txBody>
      </p:sp>
      <p:sp>
        <p:nvSpPr>
          <p:cNvPr id="56325" name="Text Box 3"/>
          <p:cNvSpPr txBox="1">
            <a:spLocks noChangeArrowheads="1"/>
          </p:cNvSpPr>
          <p:nvPr/>
        </p:nvSpPr>
        <p:spPr bwMode="auto">
          <a:xfrm>
            <a:off x="1628775" y="1704975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占卜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326" name="Text Box 7"/>
          <p:cNvSpPr txBox="1">
            <a:spLocks noChangeArrowheads="1"/>
          </p:cNvSpPr>
          <p:nvPr/>
        </p:nvSpPr>
        <p:spPr bwMode="auto">
          <a:xfrm>
            <a:off x="9677400" y="1843088"/>
            <a:ext cx="25146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能建立功业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327" name="Text Box 11"/>
          <p:cNvSpPr txBox="1">
            <a:spLocks noChangeArrowheads="1"/>
          </p:cNvSpPr>
          <p:nvPr/>
        </p:nvSpPr>
        <p:spPr bwMode="auto">
          <a:xfrm>
            <a:off x="0" y="4910138"/>
            <a:ext cx="10080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威服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6196" y="3248167"/>
            <a:ext cx="1992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（于）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autoUpdateAnimBg="0"/>
      <p:bldP spid="56326" grpId="0" autoUpdateAnimBg="0"/>
      <p:bldP spid="56327" grpId="0" autoUpdateAnimBg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17488" y="500063"/>
            <a:ext cx="11974512" cy="55975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乃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丹书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帛曰：“陈胜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王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”，置人所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罾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鱼腹中。卒买鱼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烹食，得鱼腹中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书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，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固以怪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之矣。又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间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令吴广之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次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所旁丛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祠中，夜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篝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火，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狐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鸣呼曰：“大楚兴，陈胜王！”卒皆夜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惊恐。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旦日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，卒中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往往语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，皆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指目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陈胜。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endParaRPr lang="zh-CN" altLang="en-US" dirty="0" smtClean="0">
              <a:effectLst/>
            </a:endParaRPr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217488" y="0"/>
            <a:ext cx="4702175" cy="68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CC0099"/>
                </a:solidFill>
              </a:rPr>
              <a:t>疏通字词</a:t>
            </a:r>
            <a:endParaRPr lang="zh-CN" altLang="en-US" sz="3600" b="1">
              <a:solidFill>
                <a:srgbClr val="CC0099"/>
              </a:solidFill>
            </a:endParaRPr>
          </a:p>
        </p:txBody>
      </p:sp>
      <p:sp>
        <p:nvSpPr>
          <p:cNvPr id="57349" name="Text Box 12"/>
          <p:cNvSpPr txBox="1">
            <a:spLocks noChangeArrowheads="1"/>
          </p:cNvSpPr>
          <p:nvPr/>
        </p:nvSpPr>
        <p:spPr bwMode="auto">
          <a:xfrm>
            <a:off x="217488" y="1457325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用丹砂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7350" name="Text Box 19"/>
          <p:cNvSpPr txBox="1">
            <a:spLocks noChangeArrowheads="1"/>
          </p:cNvSpPr>
          <p:nvPr/>
        </p:nvSpPr>
        <p:spPr bwMode="auto">
          <a:xfrm>
            <a:off x="4919663" y="2936875"/>
            <a:ext cx="27717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感到奇怪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1366838" y="4564063"/>
            <a:ext cx="216058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用竹笼罩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3314700" y="4564063"/>
            <a:ext cx="39608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像狐狸一样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7353" name="Text Box 10"/>
          <p:cNvSpPr txBox="1">
            <a:spLocks noChangeArrowheads="1"/>
          </p:cNvSpPr>
          <p:nvPr/>
        </p:nvSpPr>
        <p:spPr bwMode="auto">
          <a:xfrm>
            <a:off x="1366838" y="6097588"/>
            <a:ext cx="14414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第二天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5027613" y="6097588"/>
            <a:ext cx="26638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用手指指点点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7356" name="Text Box 13"/>
          <p:cNvSpPr txBox="1">
            <a:spLocks noChangeArrowheads="1"/>
          </p:cNvSpPr>
          <p:nvPr/>
        </p:nvSpPr>
        <p:spPr bwMode="auto">
          <a:xfrm>
            <a:off x="6727825" y="4852988"/>
            <a:ext cx="23622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用眼睛示意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动作按钮: 前进或下一项 10">
            <a:hlinkClick r:id="rId1" action="ppaction://hlinksldjump" highlightClick="1"/>
          </p:cNvPr>
          <p:cNvSpPr/>
          <p:nvPr/>
        </p:nvSpPr>
        <p:spPr>
          <a:xfrm>
            <a:off x="8147713" y="6373504"/>
            <a:ext cx="942312" cy="3035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314700" y="2931538"/>
            <a:ext cx="1354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字条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autoUpdateAnimBg="0"/>
      <p:bldP spid="57351" grpId="0"/>
      <p:bldP spid="57352" grpId="0" autoUpdateAnimBg="0"/>
      <p:bldP spid="57353" grpId="0" autoUpdateAnimBg="0"/>
      <p:bldP spid="57355" grpId="0"/>
      <p:bldP spid="57356" grpId="0" autoUpdateAnimBg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847725"/>
            <a:ext cx="12192000" cy="580866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    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又间令吴广之次所旁丛祠中，夜篝火，狐鸣呼曰：“大楚兴，陈胜王！”</a:t>
            </a:r>
            <a:endParaRPr kumimoji="1" lang="zh-CN" altLang="en-US" sz="32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 </a:t>
            </a:r>
            <a:r>
              <a:rPr kumimoji="1" lang="en-US" altLang="zh-CN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(</a:t>
            </a: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陈胜</a:t>
            </a:r>
            <a:r>
              <a:rPr kumimoji="1" lang="en-US" altLang="zh-CN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)</a:t>
            </a: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又私下派吴广到驻地旁边丛林里的神庙中，夜里用竹笼罩着火</a:t>
            </a:r>
            <a:r>
              <a:rPr kumimoji="1" lang="en-US" altLang="zh-CN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(</a:t>
            </a: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装作鬼火</a:t>
            </a:r>
            <a:r>
              <a:rPr kumimoji="1" lang="en-US" altLang="zh-CN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)</a:t>
            </a: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，又模仿狐狸嗥叫的声音喊道：“大楚复兴，陈胜称王！”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    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    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旦日，卒中往往语，皆指目陈胜。</a:t>
            </a:r>
            <a:endParaRPr kumimoji="1" lang="zh-CN" altLang="en-US" sz="32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 第二天，士兵中到处谈论</a:t>
            </a:r>
            <a:r>
              <a:rPr kumimoji="1" lang="en-US" altLang="zh-CN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(</a:t>
            </a: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这件事</a:t>
            </a:r>
            <a:r>
              <a:rPr kumimoji="1" lang="en-US" altLang="zh-CN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) </a:t>
            </a: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，都指指点点的、互相示意地看着陈胜。</a:t>
            </a:r>
            <a:endParaRPr kumimoji="1" lang="zh-CN" altLang="en-US" sz="28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609600" y="274638"/>
            <a:ext cx="2074863" cy="573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CC0099"/>
                </a:solidFill>
              </a:rPr>
              <a:t>疏通句意</a:t>
            </a:r>
            <a:endParaRPr lang="zh-CN" altLang="en-US" sz="3200" b="1">
              <a:solidFill>
                <a:srgbClr val="CC0099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77421" y="395785"/>
            <a:ext cx="11742738" cy="6230937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None/>
            </a:pPr>
            <a:r>
              <a:rPr kumimoji="1" lang="zh-CN" altLang="en-US" sz="2400" b="1" dirty="0" smtClean="0">
                <a:effectLst/>
                <a:latin typeface="宋体" panose="02010600030101010101" pitchFamily="2" charset="-122"/>
              </a:rPr>
              <a:t>      二世元年七月，发闾左適戍渔阳，九百人屯大泽乡。陈胜、吴广皆次当行，为屯长。会天大雨，道不通，度已失期。失期，法皆斩。</a:t>
            </a:r>
            <a:endParaRPr kumimoji="1" lang="zh-CN" altLang="en-US" sz="2400" b="1" dirty="0" smtClean="0">
              <a:effectLst/>
              <a:latin typeface="宋体" panose="02010600030101010101" pitchFamily="2" charset="-122"/>
            </a:endParaRPr>
          </a:p>
          <a:p>
            <a:pPr>
              <a:buNone/>
            </a:pPr>
            <a:r>
              <a:rPr kumimoji="1" lang="zh-CN" altLang="en-US" sz="2400" b="1" dirty="0" smtClean="0">
                <a:effectLst/>
                <a:latin typeface="宋体" panose="02010600030101010101" pitchFamily="2" charset="-122"/>
              </a:rPr>
              <a:t>      陈胜、吴广乃谋曰：“今亡亦死，举大计亦死，等死，死国可乎？”陈胜曰：“天下苦秦久矣。吾闻二世少子也，不当立，当立者乃公子扶苏。扶苏以数谏故，上使外将兵。今或闻无罪，二世杀之。百姓多闻其贤，未知其死也。项燕为楚将，数有功，爱士卒，楚人怜之。或以为死，或以为亡。今诚以吾众诈自称公子扶苏、项燕，为天下唱，宜多应者。”吴广以为然。</a:t>
            </a:r>
            <a:endParaRPr kumimoji="1" lang="zh-CN" altLang="en-US" sz="24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400" b="1" dirty="0" smtClean="0">
                <a:effectLst/>
                <a:latin typeface="宋体" panose="02010600030101010101" pitchFamily="2" charset="-122"/>
              </a:rPr>
              <a:t>   </a:t>
            </a:r>
            <a:r>
              <a:rPr kumimoji="1" lang="en-US" altLang="zh-CN" sz="2400" b="1" dirty="0" smtClean="0">
                <a:effectLst/>
                <a:latin typeface="宋体" panose="02010600030101010101" pitchFamily="2" charset="-122"/>
              </a:rPr>
              <a:t>   </a:t>
            </a:r>
            <a:r>
              <a:rPr kumimoji="1" lang="zh-CN" altLang="en-US" sz="2400" b="1" dirty="0" smtClean="0">
                <a:effectLst/>
                <a:latin typeface="宋体" panose="02010600030101010101" pitchFamily="2" charset="-122"/>
              </a:rPr>
              <a:t>乃行卜。卜者知其指意，曰：“足下事皆成， 有功。然足下卜之鬼乎？”陈胜、吴广喜，念鬼，曰：“此教我先威众耳。”乃丹书帛曰：“陈胜王”，置人所罾鱼腹中。卒买鱼烹食，得鱼腹中书，固以怪之矣。又间令吴广之次所旁丛祠中，夜篝火，狐鸣呼曰：“大楚兴，陈胜王！”卒皆夜惊恐。旦日，卒中往往语，皆指目陈胜。</a:t>
            </a:r>
            <a:endParaRPr kumimoji="1" lang="zh-CN" altLang="en-US" sz="2400" b="1" dirty="0" smtClean="0"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93713" y="963613"/>
            <a:ext cx="11698287" cy="51609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b="1" dirty="0" smtClean="0">
                <a:effectLst/>
              </a:rPr>
              <a:t>   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吴广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素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爱人，士卒多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为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用者。将尉醉，广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故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数言欲亡，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endParaRPr kumimoji="1" lang="zh-CN" altLang="en-US" sz="3600" b="1" dirty="0" smtClean="0">
              <a:solidFill>
                <a:srgbClr val="FF0000"/>
              </a:solidFill>
              <a:effectLst/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忿恚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尉，令辱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之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，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以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激怒其众。尉果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笞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广。尉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剑挺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，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广起，夺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而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杀尉。陈胜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佐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之，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并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杀两尉。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召令徒属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曰：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“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公等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遇雨，皆已失期，失期当斩。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17488" y="274638"/>
            <a:ext cx="4702175" cy="68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CC0099"/>
                </a:solidFill>
              </a:rPr>
              <a:t>疏通字词</a:t>
            </a:r>
            <a:endParaRPr lang="zh-CN" altLang="en-US" sz="3600" b="1">
              <a:solidFill>
                <a:srgbClr val="CC0099"/>
              </a:solidFill>
            </a:endParaRP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900113" y="1776413"/>
            <a:ext cx="25209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平素</a:t>
            </a:r>
            <a:r>
              <a:rPr kumimoji="1" lang="en-US" altLang="zh-CN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一向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1" name="Text Box 4"/>
          <p:cNvSpPr txBox="1">
            <a:spLocks noChangeArrowheads="1"/>
          </p:cNvSpPr>
          <p:nvPr/>
        </p:nvSpPr>
        <p:spPr bwMode="auto">
          <a:xfrm>
            <a:off x="4919663" y="1704975"/>
            <a:ext cx="12192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被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2" name="Text Box 5"/>
          <p:cNvSpPr txBox="1">
            <a:spLocks noChangeArrowheads="1"/>
          </p:cNvSpPr>
          <p:nvPr/>
        </p:nvSpPr>
        <p:spPr bwMode="auto">
          <a:xfrm>
            <a:off x="8732838" y="1704975"/>
            <a:ext cx="12192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故意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3" name="Text Box 8"/>
          <p:cNvSpPr txBox="1">
            <a:spLocks noChangeArrowheads="1"/>
          </p:cNvSpPr>
          <p:nvPr/>
        </p:nvSpPr>
        <p:spPr bwMode="auto">
          <a:xfrm>
            <a:off x="3044032" y="2066131"/>
            <a:ext cx="1579562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代吴广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4160044" y="3096062"/>
            <a:ext cx="9271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来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5" name="Text Box 13"/>
          <p:cNvSpPr txBox="1">
            <a:spLocks noChangeArrowheads="1"/>
          </p:cNvSpPr>
          <p:nvPr/>
        </p:nvSpPr>
        <p:spPr bwMode="auto">
          <a:xfrm>
            <a:off x="1770063" y="4649788"/>
            <a:ext cx="19812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表承接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6" name="Text Box 14"/>
          <p:cNvSpPr txBox="1">
            <a:spLocks noChangeArrowheads="1"/>
          </p:cNvSpPr>
          <p:nvPr/>
        </p:nvSpPr>
        <p:spPr bwMode="auto">
          <a:xfrm>
            <a:off x="3833813" y="4649788"/>
            <a:ext cx="23050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辅佐，帮助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7" name="Text Box 15"/>
          <p:cNvSpPr txBox="1">
            <a:spLocks noChangeArrowheads="1"/>
          </p:cNvSpPr>
          <p:nvPr/>
        </p:nvSpPr>
        <p:spPr bwMode="auto">
          <a:xfrm>
            <a:off x="6483350" y="4649788"/>
            <a:ext cx="19812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一齐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8" name="Text Box 17"/>
          <p:cNvSpPr txBox="1">
            <a:spLocks noChangeArrowheads="1"/>
          </p:cNvSpPr>
          <p:nvPr/>
        </p:nvSpPr>
        <p:spPr bwMode="auto">
          <a:xfrm>
            <a:off x="1573213" y="6124575"/>
            <a:ext cx="2159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们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4607" y="3096062"/>
            <a:ext cx="14876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（其）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bldLvl="0" animBg="1" autoUpdateAnimBg="0"/>
      <p:bldP spid="50181" grpId="0" bldLvl="0" animBg="1" autoUpdateAnimBg="0"/>
      <p:bldP spid="50182" grpId="0" bldLvl="0" animBg="1" autoUpdateAnimBg="0"/>
      <p:bldP spid="50183" grpId="0" bldLvl="0" animBg="1" autoUpdateAnimBg="0"/>
      <p:bldP spid="50184" grpId="0" bldLvl="0" animBg="1"/>
      <p:bldP spid="50185" grpId="0" bldLvl="0" animBg="1" autoUpdateAnimBg="0"/>
      <p:bldP spid="50186" grpId="0" bldLvl="0" animBg="1" autoUpdateAnimBg="0"/>
      <p:bldP spid="50187" grpId="0" bldLvl="0" animBg="1" autoUpdateAnimBg="0"/>
      <p:bldP spid="50188" grpId="0" bldLvl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17488" y="787400"/>
            <a:ext cx="12192000" cy="55403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b="1" dirty="0" smtClean="0">
                <a:solidFill>
                  <a:srgbClr val="FF0000"/>
                </a:solidFill>
                <a:effectLst/>
              </a:rPr>
              <a:t>   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藉第令毋</a:t>
            </a:r>
            <a:r>
              <a:rPr kumimoji="1" lang="zh-CN" altLang="en-US" sz="3600" b="1" dirty="0" smtClean="0">
                <a:effectLst/>
              </a:rPr>
              <a:t>斩，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而</a:t>
            </a:r>
            <a:r>
              <a:rPr kumimoji="1" lang="zh-CN" altLang="en-US" sz="3600" b="1" dirty="0" smtClean="0">
                <a:effectLst/>
              </a:rPr>
              <a:t>戍死者固十六七。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且</a:t>
            </a:r>
            <a:r>
              <a:rPr kumimoji="1" lang="zh-CN" altLang="en-US" sz="3600" b="1" dirty="0" smtClean="0">
                <a:effectLst/>
              </a:rPr>
              <a:t>壮士不死即已，死即</a:t>
            </a:r>
            <a:endParaRPr kumimoji="1" lang="zh-CN" altLang="en-US" sz="3600" b="1" dirty="0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举大名</a:t>
            </a:r>
            <a:r>
              <a:rPr kumimoji="1" lang="zh-CN" altLang="en-US" sz="3600" b="1" dirty="0" smtClean="0">
                <a:effectLst/>
              </a:rPr>
              <a:t>耳，王侯将相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宁</a:t>
            </a:r>
            <a:r>
              <a:rPr kumimoji="1" lang="zh-CN" altLang="en-US" sz="3600" b="1" dirty="0" smtClean="0">
                <a:effectLst/>
              </a:rPr>
              <a:t>有种乎！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”</a:t>
            </a:r>
            <a:r>
              <a:rPr kumimoji="1" lang="zh-CN" altLang="en-US" sz="3600" b="1" dirty="0" smtClean="0">
                <a:effectLst/>
              </a:rPr>
              <a:t>徒属皆曰：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“</a:t>
            </a:r>
            <a:r>
              <a:rPr kumimoji="1" lang="zh-CN" altLang="en-US" sz="3600" b="1" dirty="0" smtClean="0">
                <a:effectLst/>
              </a:rPr>
              <a:t>敬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受命</a:t>
            </a:r>
            <a:r>
              <a:rPr kumimoji="1" lang="zh-CN" altLang="en-US" sz="3600" b="1" dirty="0" smtClean="0">
                <a:effectLst/>
              </a:rPr>
              <a:t>。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”</a:t>
            </a:r>
            <a:endParaRPr kumimoji="1" lang="zh-CN" altLang="en-US" sz="3600" b="1" dirty="0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</a:rPr>
              <a:t>乃诈称公子扶苏、项燕，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从</a:t>
            </a:r>
            <a:r>
              <a:rPr kumimoji="1" lang="zh-CN" altLang="en-US" sz="3600" b="1" dirty="0" smtClean="0">
                <a:effectLst/>
              </a:rPr>
              <a:t>民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欲</a:t>
            </a:r>
            <a:r>
              <a:rPr kumimoji="1" lang="zh-CN" altLang="en-US" sz="3600" b="1" dirty="0" smtClean="0">
                <a:effectLst/>
              </a:rPr>
              <a:t>也。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袒</a:t>
            </a:r>
            <a:r>
              <a:rPr kumimoji="1" lang="zh-CN" altLang="en-US" sz="3600" b="1" dirty="0" smtClean="0">
                <a:effectLst/>
              </a:rPr>
              <a:t>右，称大楚。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为</a:t>
            </a:r>
            <a:endParaRPr kumimoji="1" lang="zh-CN" altLang="en-US" sz="3600" b="1" dirty="0" smtClean="0">
              <a:solidFill>
                <a:srgbClr val="FF0000"/>
              </a:solidFill>
              <a:effectLst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</a:rPr>
              <a:t>坛而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盟</a:t>
            </a:r>
            <a:r>
              <a:rPr kumimoji="1" lang="zh-CN" altLang="en-US" sz="3600" b="1" dirty="0" smtClean="0">
                <a:effectLst/>
              </a:rPr>
              <a:t>，祭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以</a:t>
            </a:r>
            <a:r>
              <a:rPr kumimoji="1" lang="zh-CN" altLang="en-US" sz="3600" b="1" dirty="0" smtClean="0">
                <a:effectLst/>
              </a:rPr>
              <a:t>尉首。陈胜自立为将军，吴广为都尉。</a:t>
            </a:r>
            <a:endParaRPr kumimoji="1" lang="zh-CN" altLang="en-US" sz="3600" b="1" dirty="0" smtClean="0">
              <a:effectLst/>
            </a:endParaRPr>
          </a:p>
          <a:p>
            <a:pPr eaLnBrk="1" hangingPunct="1"/>
            <a:endParaRPr lang="zh-CN" altLang="en-US" sz="3600" dirty="0" smtClean="0">
              <a:effectLst/>
            </a:endParaRPr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217488" y="274638"/>
            <a:ext cx="4702175" cy="68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CC0099"/>
                </a:solidFill>
              </a:rPr>
              <a:t>疏通字词</a:t>
            </a:r>
            <a:endParaRPr lang="zh-CN" altLang="en-US" sz="3600" b="1">
              <a:solidFill>
                <a:srgbClr val="CC0099"/>
              </a:solidFill>
            </a:endParaRPr>
          </a:p>
        </p:txBody>
      </p:sp>
      <p:sp>
        <p:nvSpPr>
          <p:cNvPr id="51204" name="Text Box 7"/>
          <p:cNvSpPr txBox="1">
            <a:spLocks noChangeArrowheads="1"/>
          </p:cNvSpPr>
          <p:nvPr/>
        </p:nvSpPr>
        <p:spPr bwMode="auto">
          <a:xfrm>
            <a:off x="1817688" y="1625600"/>
            <a:ext cx="12192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205" name="Text Box 8"/>
          <p:cNvSpPr txBox="1">
            <a:spLocks noChangeArrowheads="1"/>
          </p:cNvSpPr>
          <p:nvPr/>
        </p:nvSpPr>
        <p:spPr bwMode="auto">
          <a:xfrm>
            <a:off x="3036888" y="1625600"/>
            <a:ext cx="26638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表转接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206" name="Text Box 20"/>
          <p:cNvSpPr txBox="1">
            <a:spLocks noChangeArrowheads="1"/>
          </p:cNvSpPr>
          <p:nvPr/>
        </p:nvSpPr>
        <p:spPr bwMode="auto">
          <a:xfrm>
            <a:off x="7067550" y="1625600"/>
            <a:ext cx="20161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况且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207" name="Text Box 15"/>
          <p:cNvSpPr txBox="1">
            <a:spLocks noChangeArrowheads="1"/>
          </p:cNvSpPr>
          <p:nvPr/>
        </p:nvSpPr>
        <p:spPr bwMode="auto">
          <a:xfrm>
            <a:off x="5091113" y="4579144"/>
            <a:ext cx="12192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依从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209" name="Text Box 6"/>
          <p:cNvSpPr txBox="1">
            <a:spLocks noChangeArrowheads="1"/>
          </p:cNvSpPr>
          <p:nvPr/>
        </p:nvSpPr>
        <p:spPr bwMode="auto">
          <a:xfrm>
            <a:off x="2618356" y="6038056"/>
            <a:ext cx="12192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bldLvl="0" animBg="1" autoUpdateAnimBg="0"/>
      <p:bldP spid="51205" grpId="0" bldLvl="0" animBg="1" autoUpdateAnimBg="0"/>
      <p:bldP spid="51206" grpId="0" bldLvl="0" animBg="1" autoUpdateAnimBg="0"/>
      <p:bldP spid="51207" grpId="0" bldLvl="0" animBg="1" autoUpdateAnimBg="0"/>
      <p:bldP spid="51209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9"/>
          <p:cNvGrpSpPr/>
          <p:nvPr/>
        </p:nvGrpSpPr>
        <p:grpSpPr bwMode="auto">
          <a:xfrm>
            <a:off x="433388" y="292100"/>
            <a:ext cx="727075" cy="727075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1691" cy="25166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8059" y="1554026"/>
              <a:ext cx="179685" cy="179663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1746" name="矩形 4"/>
          <p:cNvSpPr>
            <a:spLocks noChangeArrowheads="1"/>
          </p:cNvSpPr>
          <p:nvPr/>
        </p:nvSpPr>
        <p:spPr bwMode="auto">
          <a:xfrm>
            <a:off x="1333500" y="309563"/>
            <a:ext cx="24780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CC0099"/>
                </a:solidFill>
              </a:rPr>
              <a:t>作家和作品</a:t>
            </a:r>
            <a:endParaRPr lang="zh-CN" altLang="zh-CN" sz="3600" b="1">
              <a:solidFill>
                <a:srgbClr val="CC0099"/>
              </a:solidFill>
            </a:endParaRPr>
          </a:p>
        </p:txBody>
      </p:sp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1038225" y="1282700"/>
            <a:ext cx="10207625" cy="4760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3600" b="1">
                <a:solidFill>
                  <a:srgbClr val="CC0099"/>
                </a:solidFill>
                <a:latin typeface="宋体" panose="02010600030101010101" pitchFamily="2" charset="-122"/>
              </a:rPr>
              <a:t>关于作者</a:t>
            </a:r>
            <a:endParaRPr kumimoji="1" lang="zh-CN" altLang="en-US" sz="3600" b="1">
              <a:solidFill>
                <a:srgbClr val="CC0099"/>
              </a:solidFill>
              <a:latin typeface="宋体" panose="02010600030101010101" pitchFamily="2" charset="-122"/>
            </a:endParaRPr>
          </a:p>
          <a:p>
            <a:r>
              <a:rPr kumimoji="1" lang="zh-CN" altLang="en-US" sz="3600" b="1">
                <a:latin typeface="宋体" panose="02010600030101010101" pitchFamily="2" charset="-122"/>
              </a:rPr>
              <a:t>    司马迁（前</a:t>
            </a:r>
            <a:r>
              <a:rPr kumimoji="1" lang="en-US" altLang="zh-CN" sz="3600" b="1">
                <a:latin typeface="宋体" panose="02010600030101010101" pitchFamily="2" charset="-122"/>
              </a:rPr>
              <a:t>145—</a:t>
            </a:r>
            <a:r>
              <a:rPr kumimoji="1" lang="zh-CN" altLang="en-US" sz="3600" b="1">
                <a:latin typeface="宋体" panose="02010600030101010101" pitchFamily="2" charset="-122"/>
              </a:rPr>
              <a:t>前</a:t>
            </a:r>
            <a:r>
              <a:rPr kumimoji="1" lang="en-US" altLang="zh-CN" sz="3600" b="1">
                <a:latin typeface="宋体" panose="02010600030101010101" pitchFamily="2" charset="-122"/>
              </a:rPr>
              <a:t>90</a:t>
            </a:r>
            <a:r>
              <a:rPr kumimoji="1" lang="zh-CN" altLang="en-US" sz="3600" b="1">
                <a:latin typeface="宋体" panose="02010600030101010101" pitchFamily="2" charset="-122"/>
              </a:rPr>
              <a:t>），字</a:t>
            </a:r>
            <a:r>
              <a: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子长</a:t>
            </a:r>
            <a:r>
              <a:rPr kumimoji="1" lang="zh-CN" altLang="en-US" sz="3600" b="1">
                <a:latin typeface="宋体" panose="02010600030101010101" pitchFamily="2" charset="-122"/>
              </a:rPr>
              <a:t>，</a:t>
            </a:r>
            <a:r>
              <a: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西汉</a:t>
            </a:r>
            <a:r>
              <a:rPr kumimoji="1" lang="zh-CN" altLang="en-US" sz="3600" b="1">
                <a:latin typeface="宋体" panose="02010600030101010101" pitchFamily="2" charset="-122"/>
              </a:rPr>
              <a:t>著名的</a:t>
            </a:r>
            <a:r>
              <a: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史学家、文学家</a:t>
            </a:r>
            <a:r>
              <a:rPr kumimoji="1" lang="zh-CN" altLang="en-US" sz="3600" b="1">
                <a:latin typeface="宋体" panose="02010600030101010101" pitchFamily="2" charset="-122"/>
              </a:rPr>
              <a:t>。出身于史官世家，少时博学多才，青年时遍游全国。后继任父职作太史令，四年后开始写</a:t>
            </a:r>
            <a:r>
              <a:rPr kumimoji="1" lang="en-US" altLang="zh-CN" sz="3600" b="1">
                <a:latin typeface="宋体" panose="02010600030101010101" pitchFamily="2" charset="-122"/>
              </a:rPr>
              <a:t>《</a:t>
            </a:r>
            <a:r>
              <a:rPr kumimoji="1" lang="zh-CN" altLang="en-US" sz="3600" b="1">
                <a:latin typeface="宋体" panose="02010600030101010101" pitchFamily="2" charset="-122"/>
              </a:rPr>
              <a:t>史记</a:t>
            </a:r>
            <a:r>
              <a:rPr kumimoji="1" lang="en-US" altLang="zh-CN" sz="3600" b="1">
                <a:latin typeface="宋体" panose="02010600030101010101" pitchFamily="2" charset="-122"/>
              </a:rPr>
              <a:t>》</a:t>
            </a:r>
            <a:r>
              <a:rPr kumimoji="1" lang="zh-CN" altLang="en-US" sz="3600" b="1">
                <a:latin typeface="宋体" panose="02010600030101010101" pitchFamily="2" charset="-122"/>
              </a:rPr>
              <a:t>。因替投降匈奴的李陵辩解，被捕入狱，遭受腐刑。后发愤著述，历经十年写成</a:t>
            </a:r>
            <a:r>
              <a:rPr kumimoji="1" lang="en-US" altLang="zh-CN" sz="3600" b="1">
                <a:latin typeface="宋体" panose="02010600030101010101" pitchFamily="2" charset="-122"/>
              </a:rPr>
              <a:t>《</a:t>
            </a:r>
            <a:r>
              <a:rPr kumimoji="1" lang="zh-CN" altLang="en-US" sz="3600" b="1">
                <a:latin typeface="宋体" panose="02010600030101010101" pitchFamily="2" charset="-122"/>
              </a:rPr>
              <a:t>史记</a:t>
            </a:r>
            <a:r>
              <a:rPr kumimoji="1" lang="en-US" altLang="zh-CN" sz="3600" b="1">
                <a:latin typeface="宋体" panose="02010600030101010101" pitchFamily="2" charset="-122"/>
              </a:rPr>
              <a:t>》</a:t>
            </a:r>
            <a:r>
              <a:rPr kumimoji="1" lang="zh-CN" altLang="en-US" sz="3600" b="1">
                <a:latin typeface="宋体" panose="02010600030101010101" pitchFamily="2" charset="-122"/>
              </a:rPr>
              <a:t>。</a:t>
            </a:r>
            <a:endParaRPr kumimoji="1" lang="zh-CN" altLang="en-US" sz="36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847725"/>
            <a:ext cx="12192000" cy="60102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   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广故数言欲亡，忿恚尉，令辱之，以激怒其众。</a:t>
            </a:r>
            <a:endParaRPr kumimoji="1" lang="zh-CN" altLang="en-US" sz="32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kumimoji="1" lang="zh-CN" altLang="en-US" sz="24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   </a:t>
            </a:r>
            <a:r>
              <a:rPr kumimoji="1" lang="zh-CN" altLang="en-US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吴广故意多次说想要逃跑，来使军官恼怒，使军官责罚他，借此来激怒士兵。</a:t>
            </a:r>
            <a:endParaRPr kumimoji="1" lang="zh-CN" altLang="en-US" sz="32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   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藉第令毋斩，而戍死者固十六七。</a:t>
            </a:r>
            <a:endParaRPr kumimoji="1" lang="zh-CN" altLang="en-US" sz="3200" b="1" dirty="0" smtClean="0">
              <a:effectLst/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kumimoji="1" lang="zh-CN" altLang="en-US" sz="24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   </a:t>
            </a:r>
            <a:r>
              <a:rPr kumimoji="1" lang="zh-CN" altLang="en-US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即使能免于斩刑，但是戍边的人中本来也有十分之六七的人会死掉。</a:t>
            </a:r>
            <a:endParaRPr kumimoji="1" lang="zh-CN" altLang="en-US" sz="32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   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且壮士不死即已，死即举大名耳，王侯将相宁有种乎！</a:t>
            </a:r>
            <a:endParaRPr kumimoji="1" lang="zh-CN" altLang="en-US" sz="3200" b="1" dirty="0" smtClean="0">
              <a:effectLst/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kumimoji="1" lang="zh-CN" altLang="en-US" sz="24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   </a:t>
            </a:r>
            <a:r>
              <a:rPr kumimoji="1" lang="zh-CN" altLang="en-US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况且大丈夫不死便罢了，要死就要成就尊崇的名号啊！王侯将相难道有天生的贵种吗？</a:t>
            </a:r>
            <a:endParaRPr kumimoji="1" lang="zh-CN" altLang="en-US" sz="32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  </a:t>
            </a:r>
            <a:endParaRPr kumimoji="1" lang="zh-CN" altLang="en-US" sz="24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609600" y="274638"/>
            <a:ext cx="2074863" cy="573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CC0099"/>
                </a:solidFill>
              </a:rPr>
              <a:t>疏通句意</a:t>
            </a:r>
            <a:endParaRPr lang="zh-CN" altLang="en-US" sz="3200" b="1">
              <a:solidFill>
                <a:srgbClr val="CC0099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17488" y="788988"/>
            <a:ext cx="11799887" cy="5684837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kumimoji="1" lang="zh-CN" altLang="en-US" b="1" dirty="0" smtClean="0">
                <a:effectLst/>
              </a:rPr>
              <a:t>   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攻大泽乡，收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而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攻蕲。蕲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下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， 乃令符离人葛婴将兵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徇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蕲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以东。攻铚、酂、苦、柘、谯，皆下之。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行收兵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，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比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至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陈，车六七百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乘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， 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骑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千余，卒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数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万人。攻陈，陈守令皆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不在，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独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守丞与战谯门中，弗胜，守丞死，乃入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据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陈。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217488" y="274638"/>
            <a:ext cx="4702175" cy="68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CC0099"/>
                </a:solidFill>
              </a:rPr>
              <a:t>疏通字词</a:t>
            </a:r>
            <a:endParaRPr lang="zh-CN" altLang="en-US" sz="3600" b="1">
              <a:solidFill>
                <a:srgbClr val="CC0099"/>
              </a:solidFill>
            </a:endParaRPr>
          </a:p>
        </p:txBody>
      </p:sp>
      <p:sp>
        <p:nvSpPr>
          <p:cNvPr id="53252" name="Text Box 8"/>
          <p:cNvSpPr txBox="1">
            <a:spLocks noChangeArrowheads="1"/>
          </p:cNvSpPr>
          <p:nvPr/>
        </p:nvSpPr>
        <p:spPr bwMode="auto">
          <a:xfrm>
            <a:off x="2786063" y="1482725"/>
            <a:ext cx="1871662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表承接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3254" name="Text Box 14"/>
          <p:cNvSpPr txBox="1">
            <a:spLocks noChangeArrowheads="1"/>
          </p:cNvSpPr>
          <p:nvPr/>
        </p:nvSpPr>
        <p:spPr bwMode="auto">
          <a:xfrm>
            <a:off x="4044950" y="4800600"/>
            <a:ext cx="12239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骑兵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6480175" y="4800600"/>
            <a:ext cx="7921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几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3256" name="Text Box 15"/>
          <p:cNvSpPr txBox="1">
            <a:spLocks noChangeArrowheads="1"/>
          </p:cNvSpPr>
          <p:nvPr/>
        </p:nvSpPr>
        <p:spPr bwMode="auto">
          <a:xfrm>
            <a:off x="1462088" y="6278563"/>
            <a:ext cx="12192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只有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3257" name="Text Box 18"/>
          <p:cNvSpPr txBox="1">
            <a:spLocks noChangeArrowheads="1"/>
          </p:cNvSpPr>
          <p:nvPr/>
        </p:nvSpPr>
        <p:spPr bwMode="auto">
          <a:xfrm>
            <a:off x="9172575" y="5089525"/>
            <a:ext cx="30194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占据、占领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bldLvl="0" animBg="1" autoUpdateAnimBg="0"/>
      <p:bldP spid="53254" grpId="0" bldLvl="0" animBg="1" autoUpdateAnimBg="0"/>
      <p:bldP spid="53255" grpId="0" bldLvl="0" animBg="1"/>
      <p:bldP spid="53256" grpId="0" bldLvl="0" animBg="1" autoUpdateAnimBg="0"/>
      <p:bldP spid="53257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17488" y="963613"/>
            <a:ext cx="11364912" cy="45259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b="1" dirty="0" smtClean="0">
                <a:effectLst/>
              </a:rPr>
              <a:t>    </a:t>
            </a:r>
            <a:r>
              <a:rPr kumimoji="1" lang="zh-CN" altLang="en-US" sz="3600" b="1" dirty="0" smtClean="0">
                <a:effectLst/>
              </a:rPr>
              <a:t>数日，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号令召三老</a:t>
            </a:r>
            <a:r>
              <a:rPr kumimoji="1" lang="zh-CN" altLang="en-US" sz="3600" b="1" dirty="0" smtClean="0">
                <a:effectLst/>
              </a:rPr>
              <a:t>、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豪杰</a:t>
            </a:r>
            <a:r>
              <a:rPr kumimoji="1" lang="zh-CN" altLang="en-US" sz="3600" b="1" dirty="0" smtClean="0">
                <a:effectLst/>
              </a:rPr>
              <a:t>与皆来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会计</a:t>
            </a:r>
            <a:r>
              <a:rPr kumimoji="1" lang="zh-CN" altLang="en-US" sz="3600" b="1" dirty="0" smtClean="0">
                <a:effectLst/>
              </a:rPr>
              <a:t>事。三老、豪杰</a:t>
            </a:r>
            <a:endParaRPr kumimoji="1" lang="zh-CN" altLang="en-US" sz="3600" b="1" dirty="0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</a:rPr>
              <a:t>皆曰：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“</a:t>
            </a:r>
            <a:r>
              <a:rPr kumimoji="1" lang="zh-CN" altLang="en-US" sz="3600" b="1" dirty="0" smtClean="0">
                <a:effectLst/>
              </a:rPr>
              <a:t>将军身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被坚执锐</a:t>
            </a:r>
            <a:r>
              <a:rPr kumimoji="1" lang="zh-CN" altLang="en-US" sz="3600" b="1" dirty="0" smtClean="0">
                <a:effectLst/>
              </a:rPr>
              <a:t>，伐无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道</a:t>
            </a:r>
            <a:r>
              <a:rPr kumimoji="1" lang="zh-CN" altLang="en-US" sz="3600" b="1" dirty="0" smtClean="0">
                <a:effectLst/>
              </a:rPr>
              <a:t>，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诛</a:t>
            </a:r>
            <a:r>
              <a:rPr kumimoji="1" lang="zh-CN" altLang="en-US" sz="3600" b="1" dirty="0" smtClean="0">
                <a:effectLst/>
              </a:rPr>
              <a:t>暴秦，复立楚国</a:t>
            </a:r>
            <a:endParaRPr kumimoji="1" lang="zh-CN" altLang="en-US" sz="3600" b="1" dirty="0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600" b="1" dirty="0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</a:rPr>
              <a:t>之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社稷</a:t>
            </a:r>
            <a:r>
              <a:rPr kumimoji="1" lang="zh-CN" altLang="en-US" sz="3600" b="1" dirty="0" smtClean="0">
                <a:effectLst/>
              </a:rPr>
              <a:t>，功宜为王。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”</a:t>
            </a:r>
            <a:r>
              <a:rPr kumimoji="1" lang="zh-CN" altLang="en-US" sz="3600" b="1" dirty="0" smtClean="0">
                <a:effectLst/>
              </a:rPr>
              <a:t>陈胜乃立为王，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</a:rPr>
              <a:t>号</a:t>
            </a:r>
            <a:r>
              <a:rPr kumimoji="1" lang="zh-CN" altLang="en-US" sz="3600" b="1" dirty="0" smtClean="0">
                <a:effectLst/>
              </a:rPr>
              <a:t>为张楚。</a:t>
            </a:r>
            <a:endParaRPr kumimoji="1" lang="zh-CN" altLang="en-US" sz="3600" b="1" dirty="0" smtClean="0">
              <a:effectLst/>
            </a:endParaRPr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217488" y="274638"/>
            <a:ext cx="4702175" cy="68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CC0099"/>
                </a:solidFill>
              </a:rPr>
              <a:t>疏通字词</a:t>
            </a:r>
            <a:endParaRPr lang="zh-CN" altLang="en-US" sz="3600" b="1">
              <a:solidFill>
                <a:srgbClr val="CC0099"/>
              </a:solidFill>
            </a:endParaRPr>
          </a:p>
        </p:txBody>
      </p:sp>
      <p:sp>
        <p:nvSpPr>
          <p:cNvPr id="54276" name="Text Box 18"/>
          <p:cNvSpPr txBox="1">
            <a:spLocks noChangeArrowheads="1"/>
          </p:cNvSpPr>
          <p:nvPr/>
        </p:nvSpPr>
        <p:spPr bwMode="auto">
          <a:xfrm>
            <a:off x="1403350" y="1706563"/>
            <a:ext cx="1439863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下令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77" name="Text Box 3"/>
          <p:cNvSpPr txBox="1">
            <a:spLocks noChangeArrowheads="1"/>
          </p:cNvSpPr>
          <p:nvPr/>
        </p:nvSpPr>
        <p:spPr bwMode="auto">
          <a:xfrm>
            <a:off x="2598738" y="1706563"/>
            <a:ext cx="12192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召集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2449513" y="3382963"/>
            <a:ext cx="27368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同“披”</a:t>
            </a:r>
            <a:r>
              <a:rPr kumimoji="1" lang="en-US" altLang="zh-CN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穿着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80" name="Text Box 10"/>
          <p:cNvSpPr txBox="1">
            <a:spLocks noChangeArrowheads="1"/>
          </p:cNvSpPr>
          <p:nvPr/>
        </p:nvSpPr>
        <p:spPr bwMode="auto">
          <a:xfrm>
            <a:off x="6238875" y="3382963"/>
            <a:ext cx="12192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道义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81" name="Text Box 11"/>
          <p:cNvSpPr txBox="1">
            <a:spLocks noChangeArrowheads="1"/>
          </p:cNvSpPr>
          <p:nvPr/>
        </p:nvSpPr>
        <p:spPr bwMode="auto">
          <a:xfrm>
            <a:off x="7640638" y="3382963"/>
            <a:ext cx="12192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诛灭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bldLvl="0" animBg="1"/>
      <p:bldP spid="54277" grpId="0" bldLvl="0" animBg="1"/>
      <p:bldP spid="54279" grpId="0" bldLvl="0" animBg="1"/>
      <p:bldP spid="54280" grpId="0" bldLvl="0" animBg="1"/>
      <p:bldP spid="5428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-245659" y="847725"/>
            <a:ext cx="12437659" cy="60102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    乃令符离人葛婴将兵徇蕲以东。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（陈胜）就派符离人葛婴带兵招抚蕲县以东的地方。</a:t>
            </a:r>
            <a:endParaRPr kumimoji="1" lang="zh-CN" altLang="en-US" sz="28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    数日，号令召三老、豪杰与皆来会计事。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 过了几天，（陈胜）下令召集当地的乡官和有声望的人一起来集会议事。</a:t>
            </a:r>
            <a:endParaRPr kumimoji="1" lang="zh-CN" altLang="en-US" sz="28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    将军身被坚执锐，伐无道，诛暴秦，复立楚国之社稷，功宜为王。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 将军亲自穿着铠甲，拿着武器，讨伐残暴无道的秦国，恢复楚国的社稷，论功劳应当称王。</a:t>
            </a:r>
            <a:endParaRPr kumimoji="1" lang="zh-CN" altLang="en-US" sz="28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</p:txBody>
      </p:sp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609600" y="274638"/>
            <a:ext cx="2074863" cy="573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CC0099"/>
                </a:solidFill>
              </a:rPr>
              <a:t>疏通句意</a:t>
            </a:r>
            <a:endParaRPr lang="zh-CN" altLang="en-US" sz="3200" b="1">
              <a:solidFill>
                <a:srgbClr val="CC0099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92125" y="1222375"/>
            <a:ext cx="11364913" cy="153511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smtClean="0">
                <a:effectLst/>
              </a:rPr>
              <a:t>         当此时，诸郡县苦秦吏者，皆</a:t>
            </a: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刑</a:t>
            </a:r>
            <a:r>
              <a:rPr kumimoji="1" lang="zh-CN" altLang="en-US" sz="3600" b="1" smtClean="0">
                <a:effectLst/>
              </a:rPr>
              <a:t>其长吏，杀之以</a:t>
            </a:r>
            <a:r>
              <a:rPr kumimoji="1" lang="zh-CN" altLang="en-US" sz="3600" b="1" smtClean="0">
                <a:solidFill>
                  <a:srgbClr val="FF0000"/>
                </a:solidFill>
                <a:effectLst/>
              </a:rPr>
              <a:t>应</a:t>
            </a:r>
            <a:r>
              <a:rPr kumimoji="1" lang="zh-CN" altLang="en-US" sz="3600" b="1" smtClean="0">
                <a:effectLst/>
              </a:rPr>
              <a:t>陈涉。</a:t>
            </a:r>
            <a:endParaRPr kumimoji="1" lang="zh-CN" altLang="en-US" sz="3600" b="1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600" b="1" smtClean="0">
              <a:effectLst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217488" y="274638"/>
            <a:ext cx="4702175" cy="68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CC0099"/>
                </a:solidFill>
              </a:rPr>
              <a:t>疏通字词</a:t>
            </a:r>
            <a:endParaRPr lang="zh-CN" altLang="en-US" sz="3600" b="1">
              <a:solidFill>
                <a:srgbClr val="CC0099"/>
              </a:solidFill>
            </a:endParaRPr>
          </a:p>
        </p:txBody>
      </p:sp>
      <p:sp>
        <p:nvSpPr>
          <p:cNvPr id="56324" name="Text Box 22"/>
          <p:cNvSpPr txBox="1">
            <a:spLocks noChangeArrowheads="1"/>
          </p:cNvSpPr>
          <p:nvPr/>
        </p:nvSpPr>
        <p:spPr bwMode="auto">
          <a:xfrm>
            <a:off x="10972800" y="1892300"/>
            <a:ext cx="12192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响应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325" name="Rectangle 2"/>
          <p:cNvSpPr>
            <a:spLocks noChangeArrowheads="1"/>
          </p:cNvSpPr>
          <p:nvPr/>
        </p:nvSpPr>
        <p:spPr bwMode="auto">
          <a:xfrm>
            <a:off x="217488" y="3176588"/>
            <a:ext cx="2074862" cy="573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CC0099"/>
                </a:solidFill>
              </a:rPr>
              <a:t>疏通句意</a:t>
            </a:r>
            <a:endParaRPr lang="zh-CN" altLang="en-US" sz="3200" b="1">
              <a:solidFill>
                <a:srgbClr val="CC0099"/>
              </a:solidFill>
            </a:endParaRP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217488" y="4064000"/>
            <a:ext cx="11699875" cy="15875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FF00"/>
                </a:solidFill>
              </a:rPr>
              <a:t>       在这时候，各郡县苦于秦朝官吏压迫的人纷纷惩处当地的郡县长官，杀死他们来响应陈涉（的号召）。</a:t>
            </a:r>
            <a:endParaRPr kumimoji="1" lang="zh-CN" altLang="en-US" sz="2800" b="1">
              <a:solidFill>
                <a:srgbClr val="FFFF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28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bldLvl="0" animBg="1"/>
      <p:bldP spid="56325" grpId="0"/>
      <p:bldP spid="5632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03200" y="293688"/>
            <a:ext cx="11771313" cy="59912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sz="2400" b="1" smtClean="0">
                <a:effectLst/>
              </a:rPr>
              <a:t>            </a:t>
            </a:r>
            <a:r>
              <a:rPr kumimoji="1" lang="zh-CN" altLang="en-US" sz="2400" b="1" smtClean="0">
                <a:effectLst/>
                <a:latin typeface="宋体" panose="02010600030101010101" pitchFamily="2" charset="-122"/>
              </a:rPr>
              <a:t>吴广素爱人，士卒多为用者。将尉醉，广故数言欲亡，忿恚尉，令</a:t>
            </a:r>
            <a:r>
              <a:rPr kumimoji="1" lang="en-US" altLang="zh-CN" sz="2400" b="1" smtClean="0">
                <a:effectLst/>
                <a:latin typeface="宋体" panose="02010600030101010101" pitchFamily="2" charset="-122"/>
              </a:rPr>
              <a:t>(</a:t>
            </a:r>
            <a:r>
              <a:rPr kumimoji="1" lang="zh-CN" altLang="en-US" sz="2400" b="1" smtClean="0">
                <a:effectLst/>
                <a:latin typeface="宋体" panose="02010600030101010101" pitchFamily="2" charset="-122"/>
              </a:rPr>
              <a:t>其</a:t>
            </a:r>
            <a:r>
              <a:rPr kumimoji="1" lang="en-US" altLang="zh-CN" sz="2400" b="1" smtClean="0">
                <a:effectLst/>
                <a:latin typeface="宋体" panose="02010600030101010101" pitchFamily="2" charset="-122"/>
              </a:rPr>
              <a:t>)</a:t>
            </a:r>
            <a:r>
              <a:rPr kumimoji="1" lang="zh-CN" altLang="en-US" sz="2400" b="1" smtClean="0">
                <a:effectLst/>
                <a:latin typeface="宋体" panose="02010600030101010101" pitchFamily="2" charset="-122"/>
              </a:rPr>
              <a:t>辱之，以激怒其众。尉果笞广。尉剑挺，广起，夺而杀尉。陈胜佐之，并杀两尉。召令徒属曰：“公等遇雨，皆已失期，失期当斩。藉第令毋斩，而戍死者固十六七。且壮士不死即已，死即举大名耳，王侯将相宁有种乎！”徒属皆曰：“敬受命。”乃诈称公子扶苏、项燕，从民欲也。袒右，称大楚。为坛而盟，祭以尉首。陈胜自立为将军，吴广为都尉。</a:t>
            </a:r>
            <a:endParaRPr kumimoji="1" lang="zh-CN" altLang="en-US" sz="2400" b="1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400" b="1" smtClean="0">
                <a:effectLst/>
                <a:latin typeface="宋体" panose="02010600030101010101" pitchFamily="2" charset="-122"/>
              </a:rPr>
              <a:t>      攻大泽乡，收而攻蕲。蕲下， 乃令符离人葛婴将兵徇蕲以东。攻铚、酂、苦、柘、谯，皆下之。行收兵，比至陈，车六七百乘， 骑千余，卒数万人。攻陈，陈守令皆不在，独守丞与战谯门中，弗胜，守丞死，乃入据陈。数日，号令召三老、豪杰与皆来会计事。三老、豪杰皆曰：“将军身被坚执锐，伐无道，诛暴秦，复立楚国之社稷，功宜为王。”陈胜乃立为王，号为张楚。</a:t>
            </a:r>
            <a:endParaRPr kumimoji="1" lang="zh-CN" altLang="en-US" sz="2400" b="1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400" b="1" smtClean="0">
                <a:effectLst/>
                <a:latin typeface="宋体" panose="02010600030101010101" pitchFamily="2" charset="-122"/>
              </a:rPr>
              <a:t>      当此时，诸郡县苦秦吏者，皆刑其长吏，杀之以应陈涉。</a:t>
            </a:r>
            <a:endParaRPr kumimoji="1" lang="zh-CN" altLang="en-US" sz="2400" b="1" smtClean="0">
              <a:effectLst/>
              <a:latin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zh-CN" altLang="en-US" sz="2400" b="1" smtClean="0">
              <a:effectLst/>
              <a:latin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zh-CN" altLang="en-US" sz="2400" b="1" smtClean="0">
              <a:effectLst/>
            </a:endParaRPr>
          </a:p>
          <a:p>
            <a:pPr eaLnBrk="1" hangingPunct="1"/>
            <a:endParaRPr lang="zh-CN" altLang="en-US" smtClean="0">
              <a:effectLst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8858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3600" cap="none" smtClean="0">
                <a:solidFill>
                  <a:srgbClr val="CC0099"/>
                </a:solidFill>
                <a:effectLst/>
                <a:latin typeface="Arial" panose="020B0604020202020204" pitchFamily="34" charset="0"/>
              </a:rPr>
              <a:t>文言知识总结</a:t>
            </a:r>
            <a:endParaRPr lang="zh-CN" altLang="en-US" sz="3600" cap="none" smtClean="0">
              <a:solidFill>
                <a:srgbClr val="CC0099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379538" y="1600200"/>
            <a:ext cx="10202862" cy="452596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/>
            <a:r>
              <a:rPr lang="zh-CN" altLang="en-US" sz="3200" b="1" smtClean="0">
                <a:effectLst/>
              </a:rPr>
              <a:t>通假字</a:t>
            </a:r>
            <a:endParaRPr lang="zh-CN" altLang="en-US" sz="3200" b="1" smtClean="0">
              <a:effectLst/>
            </a:endParaRPr>
          </a:p>
          <a:p>
            <a:pPr eaLnBrk="1" hangingPunct="1"/>
            <a:r>
              <a:rPr lang="zh-CN" altLang="en-US" sz="3200" b="1" smtClean="0">
                <a:effectLst/>
              </a:rPr>
              <a:t>古今异义</a:t>
            </a:r>
            <a:endParaRPr lang="zh-CN" altLang="en-US" sz="3200" b="1" smtClean="0">
              <a:effectLst/>
            </a:endParaRPr>
          </a:p>
          <a:p>
            <a:pPr eaLnBrk="1" hangingPunct="1"/>
            <a:r>
              <a:rPr lang="zh-CN" altLang="en-US" sz="3200" b="1" smtClean="0">
                <a:effectLst/>
              </a:rPr>
              <a:t>一词多义</a:t>
            </a:r>
            <a:endParaRPr lang="zh-CN" altLang="en-US" sz="3200" b="1" smtClean="0">
              <a:effectLst/>
            </a:endParaRPr>
          </a:p>
          <a:p>
            <a:pPr eaLnBrk="1" hangingPunct="1"/>
            <a:r>
              <a:rPr lang="zh-CN" altLang="en-US" sz="3200" b="1" smtClean="0">
                <a:effectLst/>
              </a:rPr>
              <a:t>词类活用</a:t>
            </a:r>
            <a:endParaRPr lang="zh-CN" altLang="en-US" sz="3200" b="1" smtClean="0">
              <a:effectLst/>
            </a:endParaRPr>
          </a:p>
          <a:p>
            <a:pPr eaLnBrk="1" hangingPunct="1"/>
            <a:endParaRPr lang="en-US" altLang="zh-CN" sz="3200" b="1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mtClean="0">
              <a:effectLst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cap="none" dirty="0" smtClean="0">
                <a:effectLst/>
              </a:rPr>
              <a:t>通假字</a:t>
            </a:r>
            <a:endParaRPr lang="zh-CN" altLang="en-US" cap="none" dirty="0" smtClean="0">
              <a:effectLst/>
            </a:endParaRPr>
          </a:p>
        </p:txBody>
      </p:sp>
      <p:sp>
        <p:nvSpPr>
          <p:cNvPr id="422914" name="Text Box 2"/>
          <p:cNvSpPr txBox="1">
            <a:spLocks noChangeArrowheads="1"/>
          </p:cNvSpPr>
          <p:nvPr/>
        </p:nvSpPr>
        <p:spPr bwMode="auto">
          <a:xfrm>
            <a:off x="609600" y="1604963"/>
            <a:ext cx="10972800" cy="440120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kumimoji="1" lang="zh-CN" altLang="en-US" sz="4000" b="1" dirty="0">
                <a:latin typeface="宋体" panose="02010600030101010101" pitchFamily="2" charset="-122"/>
              </a:rPr>
              <a:t>１</a:t>
            </a:r>
            <a:r>
              <a:rPr kumimoji="1" lang="en-US" altLang="zh-CN" sz="4000" b="1" dirty="0">
                <a:latin typeface="宋体" panose="02010600030101010101" pitchFamily="2" charset="-122"/>
              </a:rPr>
              <a:t>.</a:t>
            </a:r>
            <a:r>
              <a:rPr kumimoji="1" lang="zh-CN" altLang="en-US" sz="4000" b="1" dirty="0">
                <a:latin typeface="宋体" panose="02010600030101010101" pitchFamily="2" charset="-122"/>
              </a:rPr>
              <a:t>发闾左適戍渔阳   （</a:t>
            </a:r>
            <a:r>
              <a:rPr kumimoji="1" lang="zh-CN" altLang="en-US" sz="4000" b="1" u="sng" dirty="0">
                <a:latin typeface="宋体" panose="02010600030101010101" pitchFamily="2" charset="-122"/>
              </a:rPr>
              <a:t>   　</a:t>
            </a:r>
            <a:r>
              <a:rPr kumimoji="1" lang="zh-CN" altLang="en-US" sz="4000" b="1" dirty="0">
                <a:latin typeface="宋体" panose="02010600030101010101" pitchFamily="2" charset="-122"/>
              </a:rPr>
              <a:t> 通</a:t>
            </a:r>
            <a:r>
              <a:rPr kumimoji="1" lang="zh-CN" altLang="en-US" sz="4000" b="1" u="sng" dirty="0">
                <a:latin typeface="宋体" panose="02010600030101010101" pitchFamily="2" charset="-122"/>
              </a:rPr>
              <a:t>   　 </a:t>
            </a:r>
            <a:r>
              <a:rPr kumimoji="1" lang="zh-CN" altLang="en-US" sz="4000" b="1" dirty="0">
                <a:latin typeface="宋体" panose="02010600030101010101" pitchFamily="2" charset="-122"/>
              </a:rPr>
              <a:t>）</a:t>
            </a:r>
            <a:endParaRPr kumimoji="1" lang="zh-CN" altLang="en-US" sz="4000" b="1" dirty="0">
              <a:latin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</a:pPr>
            <a:r>
              <a:rPr kumimoji="1" lang="zh-CN" altLang="en-US" sz="4000" b="1" dirty="0">
                <a:latin typeface="宋体" panose="02010600030101010101" pitchFamily="2" charset="-122"/>
              </a:rPr>
              <a:t>２</a:t>
            </a:r>
            <a:r>
              <a:rPr kumimoji="1" lang="en-US" altLang="zh-CN" sz="4000" b="1" dirty="0">
                <a:latin typeface="宋体" panose="02010600030101010101" pitchFamily="2" charset="-122"/>
              </a:rPr>
              <a:t>.</a:t>
            </a:r>
            <a:r>
              <a:rPr kumimoji="1" lang="zh-CN" altLang="en-US" sz="4000" b="1" dirty="0">
                <a:latin typeface="宋体" panose="02010600030101010101" pitchFamily="2" charset="-122"/>
              </a:rPr>
              <a:t>为天下唱。　　　 （</a:t>
            </a:r>
            <a:r>
              <a:rPr kumimoji="1" lang="zh-CN" altLang="en-US" sz="4000" b="1" u="sng" dirty="0">
                <a:latin typeface="宋体" panose="02010600030101010101" pitchFamily="2" charset="-122"/>
              </a:rPr>
              <a:t>   　 </a:t>
            </a:r>
            <a:r>
              <a:rPr kumimoji="1" lang="zh-CN" altLang="en-US" sz="4000" b="1" dirty="0">
                <a:latin typeface="宋体" panose="02010600030101010101" pitchFamily="2" charset="-122"/>
              </a:rPr>
              <a:t>通</a:t>
            </a:r>
            <a:r>
              <a:rPr kumimoji="1" lang="zh-CN" altLang="en-US" sz="4000" b="1" u="sng" dirty="0">
                <a:latin typeface="宋体" panose="02010600030101010101" pitchFamily="2" charset="-122"/>
              </a:rPr>
              <a:t>　    </a:t>
            </a:r>
            <a:r>
              <a:rPr kumimoji="1" lang="zh-CN" altLang="en-US" sz="4000" b="1" dirty="0">
                <a:latin typeface="宋体" panose="02010600030101010101" pitchFamily="2" charset="-122"/>
              </a:rPr>
              <a:t>） </a:t>
            </a:r>
            <a:endParaRPr kumimoji="1" lang="zh-CN" altLang="en-US" sz="4000" b="1" dirty="0">
              <a:latin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</a:pPr>
            <a:r>
              <a:rPr kumimoji="1" lang="zh-CN" altLang="en-US" sz="4000" b="1" dirty="0" smtClean="0">
                <a:latin typeface="宋体" panose="02010600030101010101" pitchFamily="2" charset="-122"/>
              </a:rPr>
              <a:t>３</a:t>
            </a:r>
            <a:r>
              <a:rPr kumimoji="1" lang="en-US" altLang="zh-CN" sz="4000" b="1" dirty="0" smtClean="0">
                <a:latin typeface="宋体" panose="02010600030101010101" pitchFamily="2" charset="-122"/>
              </a:rPr>
              <a:t>.</a:t>
            </a:r>
            <a:r>
              <a:rPr kumimoji="1" lang="zh-CN" altLang="en-US" sz="4000" b="1" dirty="0" smtClean="0">
                <a:latin typeface="宋体" panose="02010600030101010101" pitchFamily="2" charset="-122"/>
              </a:rPr>
              <a:t>卜者知其指意     （</a:t>
            </a:r>
            <a:r>
              <a:rPr kumimoji="1" lang="zh-CN" altLang="en-US" sz="4000" b="1" u="sng" dirty="0" smtClean="0">
                <a:latin typeface="宋体" panose="02010600030101010101" pitchFamily="2" charset="-122"/>
              </a:rPr>
              <a:t>      </a:t>
            </a:r>
            <a:r>
              <a:rPr kumimoji="1" lang="zh-CN" altLang="en-US" sz="4000" b="1" dirty="0" smtClean="0">
                <a:latin typeface="宋体" panose="02010600030101010101" pitchFamily="2" charset="-122"/>
              </a:rPr>
              <a:t>通</a:t>
            </a:r>
            <a:r>
              <a:rPr kumimoji="1" lang="zh-CN" altLang="en-US" sz="4000" b="1" u="sng" dirty="0" smtClean="0">
                <a:latin typeface="宋体" panose="02010600030101010101" pitchFamily="2" charset="-122"/>
              </a:rPr>
              <a:t>　    </a:t>
            </a:r>
            <a:r>
              <a:rPr kumimoji="1" lang="zh-CN" altLang="en-US" sz="4000" b="1" dirty="0" smtClean="0">
                <a:latin typeface="宋体" panose="02010600030101010101" pitchFamily="2" charset="-122"/>
              </a:rPr>
              <a:t>）</a:t>
            </a:r>
            <a:r>
              <a:rPr kumimoji="1" lang="zh-CN" altLang="en-US" sz="40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 </a:t>
            </a:r>
            <a:endParaRPr kumimoji="1" lang="en-US" altLang="zh-CN" sz="4000" b="1" dirty="0" smtClean="0">
              <a:latin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</a:pPr>
            <a:r>
              <a:rPr kumimoji="1" lang="zh-CN" altLang="en-US" sz="4000" b="1" dirty="0" smtClean="0">
                <a:latin typeface="宋体" panose="02010600030101010101" pitchFamily="2" charset="-122"/>
              </a:rPr>
              <a:t>４</a:t>
            </a:r>
            <a:r>
              <a:rPr kumimoji="1" lang="en-US" altLang="zh-CN" sz="4000" b="1" dirty="0" smtClean="0">
                <a:latin typeface="宋体" panose="02010600030101010101" pitchFamily="2" charset="-122"/>
              </a:rPr>
              <a:t>.</a:t>
            </a:r>
            <a:r>
              <a:rPr kumimoji="1" lang="zh-CN" altLang="en-US" sz="4000" b="1" dirty="0" smtClean="0">
                <a:latin typeface="宋体" panose="02010600030101010101" pitchFamily="2" charset="-122"/>
              </a:rPr>
              <a:t>固</a:t>
            </a:r>
            <a:r>
              <a:rPr kumimoji="1" lang="zh-CN" altLang="en-US" sz="4000" b="1" dirty="0">
                <a:latin typeface="宋体" panose="02010600030101010101" pitchFamily="2" charset="-122"/>
              </a:rPr>
              <a:t>以怪之矣。　　 （</a:t>
            </a:r>
            <a:r>
              <a:rPr kumimoji="1" lang="zh-CN" altLang="en-US" sz="4000" b="1" u="sng" dirty="0">
                <a:latin typeface="宋体" panose="02010600030101010101" pitchFamily="2" charset="-122"/>
              </a:rPr>
              <a:t>  　  </a:t>
            </a:r>
            <a:r>
              <a:rPr kumimoji="1" lang="zh-CN" altLang="en-US" sz="4000" b="1" dirty="0">
                <a:latin typeface="宋体" panose="02010600030101010101" pitchFamily="2" charset="-122"/>
              </a:rPr>
              <a:t>通</a:t>
            </a:r>
            <a:r>
              <a:rPr kumimoji="1" lang="zh-CN" altLang="en-US" sz="4000" b="1" u="sng" dirty="0">
                <a:latin typeface="宋体" panose="02010600030101010101" pitchFamily="2" charset="-122"/>
              </a:rPr>
              <a:t> 　   </a:t>
            </a:r>
            <a:r>
              <a:rPr kumimoji="1" lang="zh-CN" altLang="en-US" sz="4000" b="1" dirty="0">
                <a:latin typeface="宋体" panose="02010600030101010101" pitchFamily="2" charset="-122"/>
              </a:rPr>
              <a:t>）     </a:t>
            </a:r>
            <a:endParaRPr kumimoji="1" lang="zh-CN" altLang="en-US" sz="4000" b="1" dirty="0">
              <a:latin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</a:pPr>
            <a:r>
              <a:rPr kumimoji="1" lang="en-US" altLang="zh-CN" sz="4000" b="1" dirty="0" smtClean="0">
                <a:latin typeface="宋体" panose="02010600030101010101" pitchFamily="2" charset="-122"/>
              </a:rPr>
              <a:t>5.</a:t>
            </a:r>
            <a:r>
              <a:rPr kumimoji="1" lang="zh-CN" altLang="en-US" sz="4000" b="1" dirty="0" smtClean="0">
                <a:latin typeface="宋体" panose="02010600030101010101" pitchFamily="2" charset="-122"/>
              </a:rPr>
              <a:t>将</a:t>
            </a:r>
            <a:r>
              <a:rPr kumimoji="1" lang="zh-CN" altLang="en-US" sz="4000" b="1" dirty="0">
                <a:latin typeface="宋体" panose="02010600030101010101" pitchFamily="2" charset="-122"/>
              </a:rPr>
              <a:t>军身被坚执锐。 </a:t>
            </a:r>
            <a:r>
              <a:rPr kumimoji="1" lang="zh-CN" altLang="en-US" sz="4000" b="1" dirty="0" smtClean="0">
                <a:latin typeface="宋体" panose="02010600030101010101" pitchFamily="2" charset="-122"/>
              </a:rPr>
              <a:t> （</a:t>
            </a:r>
            <a:r>
              <a:rPr kumimoji="1" lang="zh-CN" altLang="en-US" sz="4000" b="1" u="sng" dirty="0" smtClean="0">
                <a:latin typeface="宋体" panose="02010600030101010101" pitchFamily="2" charset="-122"/>
              </a:rPr>
              <a:t>  </a:t>
            </a:r>
            <a:r>
              <a:rPr kumimoji="1" lang="zh-CN" altLang="en-US" sz="4000" b="1" u="sng" dirty="0">
                <a:latin typeface="宋体" panose="02010600030101010101" pitchFamily="2" charset="-122"/>
              </a:rPr>
              <a:t>　  通   　 </a:t>
            </a:r>
            <a:r>
              <a:rPr kumimoji="1" lang="zh-CN" altLang="en-US" sz="4000" b="1" dirty="0">
                <a:latin typeface="宋体" panose="02010600030101010101" pitchFamily="2" charset="-122"/>
              </a:rPr>
              <a:t>）</a:t>
            </a:r>
            <a:endParaRPr kumimoji="1"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422916" name="Text Box 4"/>
          <p:cNvSpPr txBox="1">
            <a:spLocks noChangeArrowheads="1"/>
          </p:cNvSpPr>
          <p:nvPr/>
        </p:nvSpPr>
        <p:spPr bwMode="auto">
          <a:xfrm>
            <a:off x="3205163" y="1604963"/>
            <a:ext cx="8377237" cy="440120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     </a:t>
            </a:r>
            <a:r>
              <a:rPr kumimoji="1"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                   </a:t>
            </a:r>
            <a:r>
              <a:rPr kumimoji="1" lang="zh-CN" altLang="en-US" sz="4000" b="1" dirty="0">
                <a:solidFill>
                  <a:srgbClr val="FFFF00"/>
                </a:solidFill>
                <a:latin typeface="宋体" panose="02010600030101010101" pitchFamily="2" charset="-122"/>
              </a:rPr>
              <a:t>適　　谪</a:t>
            </a:r>
            <a:endParaRPr kumimoji="1" lang="zh-CN" altLang="en-US" sz="40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FF00"/>
                </a:solidFill>
                <a:latin typeface="宋体" panose="02010600030101010101" pitchFamily="2" charset="-122"/>
              </a:rPr>
              <a:t>               唱　　倡</a:t>
            </a:r>
            <a:endParaRPr kumimoji="1" lang="zh-CN" altLang="en-US" sz="40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FF00"/>
                </a:solidFill>
                <a:latin typeface="宋体" panose="02010600030101010101" pitchFamily="2" charset="-122"/>
              </a:rPr>
              <a:t> </a:t>
            </a:r>
            <a:r>
              <a:rPr kumimoji="1" lang="zh-CN" altLang="en-US" sz="40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              指    旨</a:t>
            </a:r>
            <a:endParaRPr kumimoji="1" lang="en-US" altLang="zh-CN" sz="4000" b="1" dirty="0" smtClean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               以</a:t>
            </a:r>
            <a:r>
              <a:rPr kumimoji="1" lang="zh-CN" altLang="en-US" sz="4000" b="1" dirty="0">
                <a:solidFill>
                  <a:srgbClr val="FFFF00"/>
                </a:solidFill>
                <a:latin typeface="宋体" panose="02010600030101010101" pitchFamily="2" charset="-122"/>
              </a:rPr>
              <a:t>　　已</a:t>
            </a:r>
            <a:endParaRPr kumimoji="1" lang="zh-CN" altLang="en-US" sz="40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FF00"/>
                </a:solidFill>
                <a:latin typeface="宋体" panose="02010600030101010101" pitchFamily="2" charset="-122"/>
              </a:rPr>
              <a:t>         </a:t>
            </a:r>
            <a:r>
              <a:rPr kumimoji="1" lang="zh-CN" altLang="en-US" sz="40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      被</a:t>
            </a:r>
            <a:r>
              <a:rPr kumimoji="1" lang="zh-CN" altLang="en-US" sz="4000" b="1" dirty="0">
                <a:solidFill>
                  <a:srgbClr val="FFFF00"/>
                </a:solidFill>
                <a:latin typeface="宋体" panose="02010600030101010101" pitchFamily="2" charset="-122"/>
              </a:rPr>
              <a:t>　　披</a:t>
            </a:r>
            <a:endParaRPr kumimoji="1" lang="zh-CN" altLang="en-US" sz="40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cap="none" smtClean="0">
                <a:effectLst/>
              </a:rPr>
              <a:t>古今异义</a:t>
            </a:r>
            <a:endParaRPr lang="zh-CN" altLang="en-US" cap="none" smtClean="0">
              <a:effectLst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47663" y="1033463"/>
            <a:ext cx="10972800" cy="45259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smtClean="0">
                <a:effectLst/>
              </a:rPr>
              <a:t>往往</a:t>
            </a:r>
            <a:endParaRPr lang="zh-CN" altLang="en-US" sz="3600" b="1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600" b="1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smtClean="0">
                <a:effectLst/>
              </a:rPr>
              <a:t>会计</a:t>
            </a:r>
            <a:endParaRPr lang="zh-CN" altLang="en-US" sz="3600" b="1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600" b="1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smtClean="0">
                <a:effectLst/>
              </a:rPr>
              <a:t>豪杰</a:t>
            </a:r>
            <a:endParaRPr lang="zh-CN" altLang="en-US" sz="3600" b="1" smtClean="0">
              <a:effectLst/>
            </a:endParaRPr>
          </a:p>
        </p:txBody>
      </p:sp>
      <p:sp>
        <p:nvSpPr>
          <p:cNvPr id="67588" name="AutoShape 4"/>
          <p:cNvSpPr/>
          <p:nvPr/>
        </p:nvSpPr>
        <p:spPr bwMode="auto">
          <a:xfrm>
            <a:off x="1366838" y="1033463"/>
            <a:ext cx="215900" cy="935037"/>
          </a:xfrm>
          <a:prstGeom prst="leftBrace">
            <a:avLst>
              <a:gd name="adj1" fmla="val 36091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1582738" y="766763"/>
            <a:ext cx="4470400" cy="1355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古义 </a:t>
            </a:r>
            <a:r>
              <a:rPr lang="zh-CN" altLang="en-US" sz="3600" b="1">
                <a:solidFill>
                  <a:srgbClr val="FFFF00"/>
                </a:solidFill>
                <a:latin typeface="宋体" panose="02010600030101010101" pitchFamily="2" charset="-122"/>
              </a:rPr>
              <a:t>到处</a:t>
            </a:r>
            <a:endParaRPr lang="zh-CN" altLang="en-US" sz="3600" b="1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今义 </a:t>
            </a:r>
            <a:r>
              <a:rPr lang="zh-CN" altLang="en-US" sz="3600" b="1">
                <a:solidFill>
                  <a:srgbClr val="FFFF00"/>
                </a:solidFill>
                <a:latin typeface="宋体" panose="02010600030101010101" pitchFamily="2" charset="-122"/>
              </a:rPr>
              <a:t>常常</a:t>
            </a:r>
            <a:endParaRPr lang="zh-CN" altLang="en-US" sz="36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67590" name="AutoShape 6"/>
          <p:cNvSpPr/>
          <p:nvPr/>
        </p:nvSpPr>
        <p:spPr bwMode="auto">
          <a:xfrm>
            <a:off x="1366838" y="2543175"/>
            <a:ext cx="215900" cy="935038"/>
          </a:xfrm>
          <a:prstGeom prst="leftBrace">
            <a:avLst>
              <a:gd name="adj1" fmla="val 36091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91" name="Rectangle 7"/>
          <p:cNvSpPr>
            <a:spLocks noChangeArrowheads="1"/>
          </p:cNvSpPr>
          <p:nvPr/>
        </p:nvSpPr>
        <p:spPr bwMode="auto">
          <a:xfrm>
            <a:off x="1582738" y="2255838"/>
            <a:ext cx="6197600" cy="1355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古义 </a:t>
            </a:r>
            <a:r>
              <a:rPr lang="zh-CN" altLang="en-US" sz="3600" b="1">
                <a:solidFill>
                  <a:srgbClr val="FFFF00"/>
                </a:solidFill>
                <a:latin typeface="宋体" panose="02010600030101010101" pitchFamily="2" charset="-122"/>
              </a:rPr>
              <a:t>集会议事</a:t>
            </a:r>
            <a:endParaRPr lang="zh-CN" altLang="en-US" sz="3600" b="1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今义 </a:t>
            </a:r>
            <a:r>
              <a:rPr lang="zh-CN" altLang="en-US" sz="3600" b="1">
                <a:solidFill>
                  <a:srgbClr val="FFFF00"/>
                </a:solidFill>
                <a:latin typeface="宋体" panose="02010600030101010101" pitchFamily="2" charset="-122"/>
              </a:rPr>
              <a:t>管理财务的人</a:t>
            </a:r>
            <a:endParaRPr lang="zh-CN" altLang="en-US" sz="36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67592" name="AutoShape 8"/>
          <p:cNvSpPr/>
          <p:nvPr/>
        </p:nvSpPr>
        <p:spPr bwMode="auto">
          <a:xfrm>
            <a:off x="1366838" y="4167188"/>
            <a:ext cx="215900" cy="935037"/>
          </a:xfrm>
          <a:prstGeom prst="leftBrace">
            <a:avLst>
              <a:gd name="adj1" fmla="val 36091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1582738" y="3827463"/>
            <a:ext cx="7518400" cy="1355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古义 </a:t>
            </a:r>
            <a:r>
              <a:rPr lang="zh-CN" altLang="en-US" sz="3600" b="1">
                <a:solidFill>
                  <a:srgbClr val="FFFF00"/>
                </a:solidFill>
                <a:latin typeface="宋体" panose="02010600030101010101" pitchFamily="2" charset="-122"/>
              </a:rPr>
              <a:t>指当地有势力有地位的人</a:t>
            </a:r>
            <a:endParaRPr lang="zh-CN" altLang="en-US" sz="3600" b="1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今义 </a:t>
            </a:r>
            <a:r>
              <a:rPr lang="zh-CN" altLang="en-US" sz="3600" b="1">
                <a:solidFill>
                  <a:srgbClr val="FFFF00"/>
                </a:solidFill>
                <a:latin typeface="宋体" panose="02010600030101010101" pitchFamily="2" charset="-122"/>
              </a:rPr>
              <a:t>才能出众的人</a:t>
            </a:r>
            <a:endParaRPr lang="zh-CN" altLang="en-US" sz="36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cap="none" smtClean="0">
                <a:effectLst/>
              </a:rPr>
              <a:t>一字多义</a:t>
            </a:r>
            <a:endParaRPr lang="zh-CN" altLang="en-US" cap="none" smtClean="0">
              <a:effectLst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962025"/>
            <a:ext cx="7126288" cy="452596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</a:t>
            </a: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为</a:t>
            </a: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①是。      “若为佣耕”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   ②担任。    “为屯长”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   ③被。      “士卒多为用者”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   ④向，对。  “为天下唱”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   ⑤筑，建造。“为坛而盟”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   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endParaRPr lang="zh-CN" altLang="en-US" sz="2800" dirty="0" smtClean="0">
              <a:effectLst/>
              <a:latin typeface="宋体" panose="02010600030101010101" pitchFamily="2" charset="-122"/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509588" y="5291138"/>
            <a:ext cx="8520112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FF00"/>
                </a:solidFill>
                <a:latin typeface="宋体" panose="02010600030101010101" pitchFamily="2" charset="-122"/>
              </a:rPr>
              <a:t>次</a:t>
            </a:r>
            <a:r>
              <a:rPr kumimoji="1" lang="zh-CN" altLang="en-US" sz="2800" b="1">
                <a:latin typeface="宋体" panose="02010600030101010101" pitchFamily="2" charset="-122"/>
              </a:rPr>
              <a:t> ①编次。     “皆次当行” </a:t>
            </a:r>
            <a:endParaRPr kumimoji="1" lang="zh-CN" altLang="en-US" sz="2800" b="1">
              <a:latin typeface="宋体" panose="02010600030101010101" pitchFamily="2" charset="-122"/>
            </a:endParaRPr>
          </a:p>
          <a:p>
            <a:r>
              <a:rPr kumimoji="1" lang="zh-CN" altLang="en-US" sz="2800" b="1">
                <a:latin typeface="宋体" panose="02010600030101010101" pitchFamily="2" charset="-122"/>
              </a:rPr>
              <a:t>   ②军队驻扎。 “吴广之次所旁”</a:t>
            </a:r>
            <a:endParaRPr kumimoji="1"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7300913" y="962025"/>
            <a:ext cx="4064000" cy="11604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</a:rPr>
              <a:t>等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 ①同样。“等死”</a:t>
            </a:r>
            <a:endParaRPr kumimoji="1"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宋体" panose="02010600030101010101" pitchFamily="2" charset="-122"/>
              </a:rPr>
              <a:t>   </a:t>
            </a:r>
            <a:r>
              <a:rPr kumimoji="1" lang="zh-CN" altLang="en-US" sz="2800" b="1" dirty="0" smtClean="0">
                <a:latin typeface="宋体" panose="02010600030101010101" pitchFamily="2" charset="-122"/>
              </a:rPr>
              <a:t>②们。  “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公等遇雨”</a:t>
            </a:r>
            <a:endParaRPr kumimoji="1"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7300913" y="2859088"/>
            <a:ext cx="4891087" cy="1160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FF00"/>
                </a:solidFill>
                <a:latin typeface="宋体" panose="02010600030101010101" pitchFamily="2" charset="-122"/>
              </a:rPr>
              <a:t>然 </a:t>
            </a:r>
            <a:r>
              <a:rPr kumimoji="1" lang="zh-CN" altLang="en-US" sz="2800" b="1">
                <a:latin typeface="宋体" panose="02010600030101010101" pitchFamily="2" charset="-122"/>
              </a:rPr>
              <a:t>①是的，对的。“以为然”</a:t>
            </a:r>
            <a:endParaRPr kumimoji="1"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</a:rPr>
              <a:t>   ②但是。      “然足下”</a:t>
            </a:r>
            <a:endParaRPr kumimoji="1"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79413" y="388938"/>
            <a:ext cx="11812587" cy="58102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solidFill>
                  <a:srgbClr val="CC0099"/>
                </a:solidFill>
                <a:effectLst/>
              </a:rPr>
              <a:t>关于</a:t>
            </a:r>
            <a:r>
              <a:rPr kumimoji="1" lang="en-US" altLang="zh-CN" sz="3600" b="1" dirty="0" smtClean="0">
                <a:solidFill>
                  <a:srgbClr val="CC0099"/>
                </a:solidFill>
                <a:effectLst/>
              </a:rPr>
              <a:t>《</a:t>
            </a:r>
            <a:r>
              <a:rPr kumimoji="1" lang="zh-CN" altLang="en-US" sz="3600" b="1" dirty="0" smtClean="0">
                <a:solidFill>
                  <a:srgbClr val="CC0099"/>
                </a:solidFill>
                <a:effectLst/>
              </a:rPr>
              <a:t>史记</a:t>
            </a:r>
            <a:r>
              <a:rPr kumimoji="1" lang="en-US" altLang="zh-CN" sz="3600" b="1" dirty="0" smtClean="0">
                <a:solidFill>
                  <a:srgbClr val="CC0099"/>
                </a:solidFill>
                <a:effectLst/>
              </a:rPr>
              <a:t>》</a:t>
            </a:r>
            <a:endParaRPr kumimoji="1" lang="en-US" altLang="zh-CN" sz="3600" b="1" dirty="0" smtClean="0">
              <a:solidFill>
                <a:srgbClr val="CC0099"/>
              </a:solidFill>
              <a:effectLst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     《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史记</a:t>
            </a: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》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，原名</a:t>
            </a: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《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太史公书</a:t>
            </a: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》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，是我国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第一部纪传体通史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，记载了从传说中的黄帝到汉武帝长达三千年的历史。全书一百三十篇，包括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本纪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（记历代帝王言行政绩）</a:t>
            </a: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12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篇、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世家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（记王侯封国史迹）</a:t>
            </a: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30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篇、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列传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（记重要历史人物的言行事功）</a:t>
            </a: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70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篇、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书</a:t>
            </a: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8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篇、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表</a:t>
            </a: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10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篇。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    </a:t>
            </a: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《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史记</a:t>
            </a: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》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被鲁迅誉为“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史家之绝唱，无韵之离骚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”。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cap="none" dirty="0" smtClean="0">
                <a:effectLst/>
              </a:rPr>
              <a:t>一字多义</a:t>
            </a:r>
            <a:endParaRPr lang="zh-CN" altLang="en-US" cap="none" dirty="0" smtClean="0">
              <a:effectLst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33375" y="933450"/>
            <a:ext cx="7591425" cy="59245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书 </a:t>
            </a: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①动词，写。  “丹书帛曰”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②名词，字条。“得鱼腹中书”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之</a:t>
            </a: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①动词，去、往。  “辍耕之垄上”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②音节助词，不译。“怅恨久之”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③助词，的。      “鸿鹄之志”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④代词（代人）    “二世杀之”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  代词（代事）    “然足下卜之鬼乎” 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  代词（代地方）  “皆下之。” </a:t>
            </a:r>
            <a:r>
              <a:rPr kumimoji="1" lang="zh-CN" altLang="en-US" sz="2800" b="1" dirty="0" smtClean="0">
                <a:effectLst/>
              </a:rPr>
              <a:t>　</a:t>
            </a:r>
            <a:endParaRPr kumimoji="1" lang="zh-CN" altLang="en-US" sz="2800" b="1" dirty="0" smtClean="0">
              <a:effectLst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dirty="0" smtClean="0">
              <a:effectLst/>
              <a:latin typeface="宋体" panose="02010600030101010101" pitchFamily="2" charset="-122"/>
            </a:endParaRP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7270750" y="933450"/>
            <a:ext cx="4311650" cy="11604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宋体" panose="02010600030101010101" pitchFamily="2" charset="-122"/>
              </a:rPr>
              <a:t>数</a:t>
            </a:r>
            <a:r>
              <a:rPr lang="zh-CN" altLang="en-US" sz="2800" b="1">
                <a:latin typeface="宋体" panose="02010600030101010101" pitchFamily="2" charset="-122"/>
              </a:rPr>
              <a:t> </a:t>
            </a:r>
            <a:r>
              <a:rPr kumimoji="1" lang="zh-CN" altLang="en-US" sz="2800" b="1">
                <a:latin typeface="宋体" panose="02010600030101010101" pitchFamily="2" charset="-122"/>
              </a:rPr>
              <a:t>①屡次。“以数谏故”</a:t>
            </a:r>
            <a:endParaRPr kumimoji="1"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</a:rPr>
              <a:t>   ②几。  “卒数万人”</a:t>
            </a:r>
            <a:endParaRPr kumimoji="1"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7270750" y="2771775"/>
            <a:ext cx="4921250" cy="18018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宋体" panose="02010600030101010101" pitchFamily="2" charset="-122"/>
              </a:rPr>
              <a:t>而 </a:t>
            </a:r>
            <a:r>
              <a:rPr kumimoji="1" lang="zh-CN" altLang="en-US" sz="2800" b="1">
                <a:latin typeface="宋体" panose="02010600030101010101" pitchFamily="2" charset="-122"/>
              </a:rPr>
              <a:t>①表修饰  “笑而应曰”</a:t>
            </a:r>
            <a:endParaRPr kumimoji="1"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</a:rPr>
              <a:t>   ②表承接  “夺而杀尉”</a:t>
            </a:r>
            <a:endParaRPr kumimoji="1"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</a:rPr>
              <a:t>   ③表转接  “而戍死者”</a:t>
            </a:r>
            <a:endParaRPr kumimoji="1"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cap="none" smtClean="0">
                <a:effectLst/>
              </a:rPr>
              <a:t>一字多义</a:t>
            </a:r>
            <a:endParaRPr lang="zh-CN" altLang="en-US" cap="none" smtClean="0">
              <a:effectLst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17488" y="846138"/>
            <a:ext cx="10972800" cy="45259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以</a:t>
            </a:r>
            <a:r>
              <a:rPr kumimoji="1" lang="zh-CN" altLang="en-US" sz="28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</a:rPr>
              <a:t> </a:t>
            </a: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①认为。“或以为死。”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②因为。“扶苏以数谏故。”  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③把。  “今诚以吾众诈自称公子扶苏、项燕。”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④来。  “以激怒其众。”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   ⑤通“已”，已经。“固以怪之矣。”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 smtClean="0">
                <a:effectLst/>
                <a:latin typeface="宋体" panose="02010600030101010101" pitchFamily="2" charset="-122"/>
              </a:rPr>
              <a:t>　　</a:t>
            </a:r>
            <a:endParaRPr kumimoji="1" lang="zh-CN" altLang="en-US" sz="2800" b="1" dirty="0" smtClean="0">
              <a:effectLst/>
              <a:latin typeface="宋体" panose="02010600030101010101" pitchFamily="2" charset="-122"/>
            </a:endParaRPr>
          </a:p>
          <a:p>
            <a:endParaRPr lang="zh-CN" altLang="en-US" sz="2800" dirty="0" smtClean="0"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cap="none" smtClean="0">
                <a:effectLst/>
              </a:rPr>
              <a:t>词类活用</a:t>
            </a:r>
            <a:endParaRPr lang="zh-CN" altLang="en-US" cap="none" smtClean="0">
              <a:effectLst/>
            </a:endParaRP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609600" y="574675"/>
            <a:ext cx="11582400" cy="72943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法</a:t>
            </a:r>
            <a:r>
              <a:rPr kumimoji="1" lang="zh-CN" altLang="en-US" sz="3600" b="1" dirty="0">
                <a:latin typeface="宋体" panose="02010600030101010101" pitchFamily="2" charset="-122"/>
              </a:rPr>
              <a:t>皆斩       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依法，名作状</a:t>
            </a:r>
            <a:endParaRPr kumimoji="1"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r>
              <a:rPr kumimoji="1" lang="zh-CN" altLang="en-US" sz="3600" b="1" dirty="0">
                <a:latin typeface="宋体" panose="02010600030101010101" pitchFamily="2" charset="-122"/>
              </a:rPr>
              <a:t>陈胜</a:t>
            </a:r>
            <a:r>
              <a:rPr kumimoji="1"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王</a:t>
            </a:r>
            <a:r>
              <a:rPr kumimoji="1" lang="zh-CN" altLang="en-US" sz="3600" b="1" dirty="0">
                <a:latin typeface="宋体" panose="02010600030101010101" pitchFamily="2" charset="-122"/>
              </a:rPr>
              <a:t>       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称王，名作动</a:t>
            </a:r>
            <a:endParaRPr kumimoji="1"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r>
              <a:rPr kumimoji="1" lang="zh-CN" altLang="en-US" sz="3600" b="1" dirty="0">
                <a:latin typeface="宋体" panose="02010600030101010101" pitchFamily="2" charset="-122"/>
              </a:rPr>
              <a:t>乃</a:t>
            </a:r>
            <a:r>
              <a:rPr kumimoji="1"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丹</a:t>
            </a:r>
            <a:r>
              <a:rPr kumimoji="1" lang="zh-CN" altLang="en-US" sz="3600" b="1" dirty="0">
                <a:latin typeface="宋体" panose="02010600030101010101" pitchFamily="2" charset="-122"/>
              </a:rPr>
              <a:t>书帛曰   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用丹砂，名作状</a:t>
            </a:r>
            <a:r>
              <a:rPr kumimoji="1" lang="zh-CN" altLang="en-US" sz="36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；</a:t>
            </a:r>
            <a:endParaRPr kumimoji="1" lang="en-US" altLang="zh-CN" sz="3600" b="1" dirty="0" smtClean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r>
              <a:rPr kumimoji="1"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狐</a:t>
            </a:r>
            <a:r>
              <a:rPr kumimoji="1" lang="zh-CN" altLang="en-US" sz="3600" b="1" dirty="0">
                <a:latin typeface="宋体" panose="02010600030101010101" pitchFamily="2" charset="-122"/>
              </a:rPr>
              <a:t>鸣呼曰     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像狐狸一样，名作状</a:t>
            </a:r>
            <a:endParaRPr kumimoji="1"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r>
              <a:rPr kumimoji="1"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忿恚</a:t>
            </a:r>
            <a:r>
              <a:rPr kumimoji="1" lang="zh-CN" altLang="en-US" sz="3600" b="1" dirty="0">
                <a:latin typeface="宋体" panose="02010600030101010101" pitchFamily="2" charset="-122"/>
              </a:rPr>
              <a:t>尉       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使</a:t>
            </a:r>
            <a:r>
              <a:rPr kumimoji="1" lang="en-US" altLang="zh-CN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……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恼怒，使动</a:t>
            </a:r>
            <a:endParaRPr kumimoji="1"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r>
              <a:rPr kumimoji="1" lang="zh-CN" altLang="en-US" sz="3600" b="1" dirty="0">
                <a:latin typeface="宋体" panose="02010600030101010101" pitchFamily="2" charset="-122"/>
              </a:rPr>
              <a:t>披</a:t>
            </a:r>
            <a:r>
              <a:rPr kumimoji="1"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坚</a:t>
            </a:r>
            <a:r>
              <a:rPr kumimoji="1" lang="zh-CN" altLang="en-US" sz="3600" b="1" dirty="0">
                <a:latin typeface="宋体" panose="02010600030101010101" pitchFamily="2" charset="-122"/>
              </a:rPr>
              <a:t>执</a:t>
            </a:r>
            <a:r>
              <a:rPr kumimoji="1"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锐     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指铠甲，形作名；指武器，形作名</a:t>
            </a:r>
            <a:endParaRPr kumimoji="1"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r>
              <a:rPr kumimoji="1"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苦</a:t>
            </a:r>
            <a:r>
              <a:rPr kumimoji="1" lang="zh-CN" altLang="en-US" sz="3600" b="1" dirty="0">
                <a:latin typeface="宋体" panose="02010600030101010101" pitchFamily="2" charset="-122"/>
              </a:rPr>
              <a:t>秦久矣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     </a:t>
            </a:r>
            <a:r>
              <a:rPr kumimoji="1" lang="zh-CN" altLang="en-US" sz="36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以</a:t>
            </a:r>
            <a:r>
              <a:rPr kumimoji="1" lang="en-US" altLang="zh-CN" sz="36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……</a:t>
            </a:r>
            <a:r>
              <a:rPr kumimoji="1" lang="zh-CN" altLang="en-US" sz="36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为苦，苦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于，意动</a:t>
            </a:r>
            <a:endParaRPr kumimoji="1"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威</a:t>
            </a:r>
            <a:r>
              <a:rPr lang="zh-CN" altLang="en-US" sz="3600" b="1" dirty="0">
                <a:latin typeface="宋体" panose="02010600030101010101" pitchFamily="2" charset="-122"/>
              </a:rPr>
              <a:t>众耳       </a:t>
            </a: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威服，形作动</a:t>
            </a:r>
            <a:endParaRPr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latin typeface="宋体" panose="02010600030101010101" pitchFamily="2" charset="-122"/>
              </a:rPr>
              <a:t>所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罾</a:t>
            </a:r>
            <a:r>
              <a:rPr lang="zh-CN" altLang="en-US" sz="3600" b="1" dirty="0">
                <a:latin typeface="宋体" panose="02010600030101010101" pitchFamily="2" charset="-122"/>
              </a:rPr>
              <a:t>鱼腹中   </a:t>
            </a: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用网捕，名作动</a:t>
            </a:r>
            <a:endParaRPr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篝</a:t>
            </a:r>
            <a:r>
              <a:rPr lang="zh-CN" altLang="en-US" sz="3600" b="1" dirty="0">
                <a:latin typeface="宋体" panose="02010600030101010101" pitchFamily="2" charset="-122"/>
              </a:rPr>
              <a:t>火</a:t>
            </a: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         用竹笼罩，名作</a:t>
            </a:r>
            <a:r>
              <a:rPr lang="zh-CN" altLang="en-US" sz="36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动</a:t>
            </a:r>
            <a:endParaRPr lang="en-US" altLang="zh-CN" sz="3600" b="1" dirty="0" smtClean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指目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陈胜     </a:t>
            </a:r>
            <a:r>
              <a:rPr lang="zh-CN" altLang="en-US" sz="36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用手指指点点，用眼睛示意，名作动</a:t>
            </a:r>
            <a:endParaRPr kumimoji="1" lang="zh-CN" altLang="en-US" sz="3600" b="1" dirty="0" smtClean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endParaRPr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endParaRPr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573088"/>
            <a:ext cx="12192000" cy="60102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effectLst/>
                <a:latin typeface="宋体" panose="02010600030101010101" pitchFamily="2" charset="-122"/>
              </a:rPr>
              <a:t>1.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</a:rPr>
              <a:t>陈胜、吴广为何选择起义这样冒险的行动来对抗强大的国家政权？</a:t>
            </a:r>
            <a:endParaRPr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 </a:t>
            </a:r>
            <a:r>
              <a:rPr lang="zh-CN" altLang="zh-CN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“失期，法皆斩”</a:t>
            </a: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“天下苦秦久矣”</a:t>
            </a: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，这场大雨只是起义爆发的导火线，而暴秦的残酷统治才是戍卒们揭竿而起的根本原因。</a:t>
            </a:r>
            <a:r>
              <a:rPr lang="zh-CN" altLang="en-US" sz="2800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</a:t>
            </a:r>
            <a:endParaRPr lang="zh-CN" altLang="en-US" sz="28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effectLst/>
                <a:latin typeface="宋体" panose="02010600030101010101" pitchFamily="2" charset="-122"/>
              </a:rPr>
              <a:t>2.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</a:rPr>
              <a:t>陈胜、吴广为起义作了哪些舆论准备？起义的具体步骤是怎样的？</a:t>
            </a:r>
            <a:endParaRPr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effectLst/>
                <a:latin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舆论准备有：问卜念鬼、丹书鱼腹、篝火狐鸣。</a:t>
            </a:r>
            <a:endParaRPr lang="zh-CN" altLang="en-US" sz="28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起义的具体步骤：并杀两尉、为坛而盟、胜利进军。</a:t>
            </a:r>
            <a:endParaRPr lang="zh-CN" altLang="en-US" sz="28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effectLst/>
                <a:latin typeface="宋体" panose="02010600030101010101" pitchFamily="2" charset="-122"/>
              </a:rPr>
              <a:t>3.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</a:rPr>
              <a:t>起义队伍为什么能形成浩大的声势并建立政权？</a:t>
            </a:r>
            <a:endParaRPr lang="zh-CN" altLang="en-US" sz="28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起义队伍之所以能形成浩大的声势并建立政权，除了因为起义的领袖胸怀大志、敢于反抗、谋划正确、策略得当外，与秦施暴政，官逼民反，民众的热烈响应也是分不开的。</a:t>
            </a:r>
            <a:endParaRPr lang="zh-CN" altLang="en-US" sz="28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</p:txBody>
      </p:sp>
      <p:sp>
        <p:nvSpPr>
          <p:cNvPr id="58372" name="Rectangle 2"/>
          <p:cNvSpPr>
            <a:spLocks noChangeArrowheads="1"/>
          </p:cNvSpPr>
          <p:nvPr/>
        </p:nvSpPr>
        <p:spPr bwMode="auto">
          <a:xfrm>
            <a:off x="395785" y="0"/>
            <a:ext cx="2074863" cy="573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CC0099"/>
                </a:solidFill>
              </a:rPr>
              <a:t>说起义</a:t>
            </a:r>
            <a:endParaRPr lang="zh-CN" altLang="en-US" sz="3600" b="1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2554288" cy="4794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l" eaLnBrk="1" hangingPunct="1"/>
            <a:r>
              <a:rPr lang="zh-CN" altLang="en-US" sz="3600" cap="none" smtClean="0">
                <a:solidFill>
                  <a:srgbClr val="CC0099"/>
                </a:solidFill>
                <a:effectLst/>
                <a:latin typeface="Arial" panose="020B0604020202020204" pitchFamily="34" charset="0"/>
              </a:rPr>
              <a:t>谈陈胜</a:t>
            </a:r>
            <a:endParaRPr lang="zh-CN" altLang="en-US" sz="3600" cap="none" smtClean="0">
              <a:solidFill>
                <a:srgbClr val="CC0099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74625" y="754063"/>
            <a:ext cx="12017375" cy="6103937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>
                <a:effectLst/>
              </a:rPr>
              <a:t>          </a:t>
            </a:r>
            <a:r>
              <a:rPr lang="zh-CN" altLang="en-US" sz="3600" b="1" dirty="0" smtClean="0">
                <a:effectLst/>
              </a:rPr>
              <a:t>陈胜能从一个雇农蜕变成一位杰出的英雄必定有其过人之处，结合文章谈谈你发现的陈胜的闪光点。</a:t>
            </a:r>
            <a:endParaRPr lang="zh-CN" altLang="en-US" sz="3600" b="1" dirty="0" smtClean="0">
              <a:effectLst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）“燕雀安知鸿鹄之志哉！”</a:t>
            </a: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少有大志，不甘贫贱，目光长远。</a:t>
            </a:r>
            <a:endParaRPr lang="zh-CN" altLang="en-US" sz="2800" b="1" dirty="0" smtClean="0">
              <a:solidFill>
                <a:srgbClr val="FF00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2</a:t>
            </a: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）“今诚以吾众诈自称公子扶苏、项燕，为天下唱，宜多应者。”</a:t>
            </a: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洞察时局，顺应民心，有政治远见，深思熟虑不莽撞。</a:t>
            </a:r>
            <a:endParaRPr lang="zh-CN" altLang="en-US" sz="2800" b="1" dirty="0" smtClean="0">
              <a:solidFill>
                <a:srgbClr val="FF00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3</a:t>
            </a: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）“此教我先威众耳。”</a:t>
            </a: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懂得树立威信、从舆论上获得支持的重要性。</a:t>
            </a:r>
            <a:endParaRPr lang="zh-CN" altLang="en-US" sz="2800" b="1" dirty="0" smtClean="0">
              <a:solidFill>
                <a:srgbClr val="FF00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4</a:t>
            </a:r>
            <a:r>
              <a:rPr lang="zh-CN" altLang="en-US" sz="28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）“且壮士不死即已，死即举大名耳，王侯将相宁有种乎！”</a:t>
            </a: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有宣传才能，能够晓之以理动之以情地鼓动戍卒突破畏惧心理参与起义。敢于反抗封建制度，有志气、有抱负。</a:t>
            </a:r>
            <a:endParaRPr lang="zh-CN" altLang="en-US" sz="2800" b="1" dirty="0" smtClean="0">
              <a:solidFill>
                <a:srgbClr val="FF0000"/>
              </a:solidFill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l" eaLnBrk="1" hangingPunct="1"/>
            <a:r>
              <a:rPr lang="zh-CN" altLang="en-US" sz="3600" cap="none" smtClean="0">
                <a:solidFill>
                  <a:srgbClr val="CC0099"/>
                </a:solidFill>
                <a:effectLst/>
                <a:latin typeface="Arial" panose="020B0604020202020204" pitchFamily="34" charset="0"/>
              </a:rPr>
              <a:t>品</a:t>
            </a:r>
            <a:r>
              <a:rPr lang="en-US" altLang="zh-CN" sz="3600" cap="none" smtClean="0">
                <a:solidFill>
                  <a:srgbClr val="CC0099"/>
                </a:solidFill>
                <a:effectLst/>
                <a:latin typeface="Arial" panose="020B0604020202020204" pitchFamily="34" charset="0"/>
              </a:rPr>
              <a:t>《</a:t>
            </a:r>
            <a:r>
              <a:rPr lang="zh-CN" altLang="en-US" sz="3600" cap="none" smtClean="0">
                <a:solidFill>
                  <a:srgbClr val="CC0099"/>
                </a:solidFill>
                <a:effectLst/>
                <a:latin typeface="Arial" panose="020B0604020202020204" pitchFamily="34" charset="0"/>
              </a:rPr>
              <a:t>史记</a:t>
            </a:r>
            <a:r>
              <a:rPr lang="en-US" altLang="zh-CN" sz="3600" cap="none" smtClean="0">
                <a:solidFill>
                  <a:srgbClr val="CC0099"/>
                </a:solidFill>
                <a:effectLst/>
                <a:latin typeface="Arial" panose="020B0604020202020204" pitchFamily="34" charset="0"/>
              </a:rPr>
              <a:t>》</a:t>
            </a:r>
            <a:endParaRPr lang="en-US" altLang="zh-CN" sz="3600" cap="none" smtClean="0">
              <a:solidFill>
                <a:srgbClr val="CC0099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858838"/>
            <a:ext cx="12192000" cy="59991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mtClean="0">
                <a:effectLst/>
              </a:rPr>
              <a:t>               </a:t>
            </a:r>
            <a:r>
              <a:rPr lang="en-US" altLang="zh-CN" sz="3200" b="1" smtClean="0">
                <a:effectLst/>
                <a:latin typeface="宋体" panose="02010600030101010101" pitchFamily="2" charset="-122"/>
              </a:rPr>
              <a:t>1.</a:t>
            </a:r>
            <a:r>
              <a:rPr lang="zh-CN" altLang="en-US" sz="3200" b="1" smtClean="0">
                <a:effectLst/>
                <a:latin typeface="宋体" panose="02010600030101010101" pitchFamily="2" charset="-122"/>
              </a:rPr>
              <a:t>这篇文章叙事可谓详略分明，略写陈胜少时情况而详述起义的发动过程和发展情况，你认为司马迁这样裁剪材料的用意是什么？</a:t>
            </a:r>
            <a:endParaRPr lang="zh-CN" altLang="en-US" sz="3200" b="1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smtClean="0">
                <a:effectLst/>
                <a:latin typeface="宋体" panose="02010600030101010101" pitchFamily="2" charset="-122"/>
              </a:rPr>
              <a:t>     </a:t>
            </a:r>
            <a:r>
              <a:rPr lang="zh-CN" altLang="en-US" sz="32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这样的裁剪是为突出中心事件和塑造人物形象服务的。作者首先简略地交代了主人公陈胜的身世和往事，选材突出陈胜少有大志，为下文起义作好铺垫。继而围绕着大泽乡农民起义这一中心事件，详写起义的原因、谋划情况、起义的经过及其取得的胜利，同时通过人物的语言和表现成功塑造了陈胜、吴广这两位起义英雄智勇双全的形象。 </a:t>
            </a:r>
            <a:endParaRPr lang="zh-CN" altLang="en-US" sz="3200" b="1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293688"/>
            <a:ext cx="12192000" cy="656431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mtClean="0">
                <a:effectLst/>
              </a:rPr>
              <a:t> </a:t>
            </a:r>
            <a:r>
              <a:rPr lang="en-US" altLang="zh-CN" sz="3200" b="1" smtClean="0">
                <a:effectLst/>
                <a:latin typeface="宋体" panose="02010600030101010101" pitchFamily="2" charset="-122"/>
              </a:rPr>
              <a:t>2.《</a:t>
            </a:r>
            <a:r>
              <a:rPr lang="zh-CN" altLang="en-US" sz="3200" b="1" smtClean="0">
                <a:effectLst/>
                <a:latin typeface="宋体" panose="02010600030101010101" pitchFamily="2" charset="-122"/>
              </a:rPr>
              <a:t>史记</a:t>
            </a:r>
            <a:r>
              <a:rPr lang="en-US" altLang="zh-CN" sz="3200" b="1" smtClean="0">
                <a:effectLst/>
                <a:latin typeface="宋体" panose="02010600030101010101" pitchFamily="2" charset="-122"/>
              </a:rPr>
              <a:t>》</a:t>
            </a:r>
            <a:r>
              <a:rPr lang="zh-CN" altLang="en-US" sz="3200" b="1" smtClean="0">
                <a:effectLst/>
                <a:latin typeface="宋体" panose="02010600030101010101" pitchFamily="2" charset="-122"/>
              </a:rPr>
              <a:t>中的人物传记按传主地位和影响划分为本纪、世家和列传三类。“本纪”记述古代帝王的事迹、“世家”记述王侯的事迹，“列传”则是为人臣和各方面的代表人物立传。陈涉出身低微，起义后虽自立为王，但为时仅六个月，司马迁却将其事迹归在世家，后来班固撰写</a:t>
            </a:r>
            <a:r>
              <a:rPr lang="en-US" altLang="zh-CN" sz="3200" b="1" smtClean="0">
                <a:effectLst/>
                <a:latin typeface="宋体" panose="02010600030101010101" pitchFamily="2" charset="-122"/>
              </a:rPr>
              <a:t>《</a:t>
            </a:r>
            <a:r>
              <a:rPr lang="zh-CN" altLang="en-US" sz="3200" b="1" smtClean="0">
                <a:effectLst/>
                <a:latin typeface="宋体" panose="02010600030101010101" pitchFamily="2" charset="-122"/>
              </a:rPr>
              <a:t>汉书</a:t>
            </a:r>
            <a:r>
              <a:rPr lang="en-US" altLang="zh-CN" sz="3200" b="1" smtClean="0">
                <a:effectLst/>
                <a:latin typeface="宋体" panose="02010600030101010101" pitchFamily="2" charset="-122"/>
              </a:rPr>
              <a:t>》</a:t>
            </a:r>
            <a:r>
              <a:rPr lang="zh-CN" altLang="en-US" sz="3200" b="1" smtClean="0">
                <a:effectLst/>
                <a:latin typeface="宋体" panose="02010600030101010101" pitchFamily="2" charset="-122"/>
              </a:rPr>
              <a:t>时就将陈涉与项籍合为一传，归入列传。司马迁为何要把他列入世家而不是列传？ </a:t>
            </a:r>
            <a:endParaRPr lang="zh-CN" altLang="en-US" sz="3200" b="1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smtClean="0">
                <a:effectLst/>
                <a:latin typeface="宋体" panose="02010600030101010101" pitchFamily="2" charset="-122"/>
              </a:rPr>
              <a:t>     </a:t>
            </a:r>
            <a:r>
              <a:rPr lang="zh-CN" altLang="en-US" sz="32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司马迁记述陈涉事迹，并不因为他出身低微而贬低他，将他列入世家是因为在秦王朝的严酷统治下他首先发难，的确是非常之功，这恰恰体现了司马迁不以贵贱成败论英雄的史学眼光。</a:t>
            </a:r>
            <a:r>
              <a:rPr lang="zh-CN" altLang="en-US" sz="3200" b="1" smtClean="0">
                <a:effectLst/>
                <a:latin typeface="宋体" panose="02010600030101010101" pitchFamily="2" charset="-122"/>
              </a:rPr>
              <a:t> </a:t>
            </a:r>
            <a:endParaRPr lang="zh-CN" altLang="en-US" sz="3200" b="1" smtClean="0"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0"/>
            <a:ext cx="2105025" cy="5810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l"/>
            <a:r>
              <a:rPr lang="zh-CN" altLang="en-US" sz="3600" cap="none" smtClean="0">
                <a:solidFill>
                  <a:srgbClr val="CC0099"/>
                </a:solidFill>
                <a:effectLst/>
                <a:latin typeface="Arial" panose="020B0604020202020204" pitchFamily="34" charset="0"/>
              </a:rPr>
              <a:t>资料链接</a:t>
            </a:r>
            <a:endParaRPr lang="zh-CN" altLang="en-US" sz="3600" cap="none" smtClean="0">
              <a:solidFill>
                <a:srgbClr val="CC0099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581025"/>
            <a:ext cx="12192000" cy="62769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 smtClean="0">
                <a:effectLst/>
              </a:rPr>
              <a:t>              </a:t>
            </a:r>
            <a:r>
              <a:rPr lang="zh-CN" altLang="en-US" sz="28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陈胜王凡</a:t>
            </a:r>
            <a:r>
              <a:rPr lang="zh-CN" altLang="en-US" sz="2800" b="1" baseline="3000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①</a:t>
            </a:r>
            <a:r>
              <a:rPr lang="zh-CN" altLang="en-US" sz="28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六月。已为王，王陈。其故人尝与庸耕者闻之，之陈，扣宫门曰：“吾欲见涉。”宫门令欲缚之。自辩数</a:t>
            </a:r>
            <a:r>
              <a:rPr lang="zh-CN" altLang="en-US" sz="2800" b="1" baseline="3000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②</a:t>
            </a:r>
            <a:r>
              <a:rPr lang="zh-CN" altLang="en-US" sz="28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，乃置</a:t>
            </a:r>
            <a:r>
              <a:rPr lang="zh-CN" altLang="en-US" sz="2800" b="1" baseline="3000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③</a:t>
            </a:r>
            <a:r>
              <a:rPr lang="zh-CN" altLang="en-US" sz="28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，不肯为通。陈王出，遮道而呼涉。陈王闻之，乃召见，载与俱归。入宫，见殿屋帷帐，客曰：“伙颐</a:t>
            </a:r>
            <a:r>
              <a:rPr lang="zh-CN" altLang="en-US" sz="2800" b="1" baseline="3000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④</a:t>
            </a:r>
            <a:r>
              <a:rPr lang="zh-CN" altLang="en-US" sz="28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！涉之为王沉沉</a:t>
            </a:r>
            <a:r>
              <a:rPr lang="zh-CN" altLang="en-US" sz="2800" b="1" baseline="3000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⑤</a:t>
            </a:r>
            <a:r>
              <a:rPr lang="zh-CN" altLang="en-US" sz="28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者！”楚人谓多为伙，故天下传之，伙涉为王</a:t>
            </a:r>
            <a:r>
              <a:rPr lang="zh-CN" altLang="en-US" sz="2800" b="1" baseline="3000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⑥</a:t>
            </a:r>
            <a:r>
              <a:rPr lang="zh-CN" altLang="en-US" sz="28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，由陈涉始。客出入愈益发舒</a:t>
            </a:r>
            <a:r>
              <a:rPr lang="zh-CN" altLang="en-US" sz="2800" b="1" baseline="3000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⑦</a:t>
            </a:r>
            <a:r>
              <a:rPr lang="zh-CN" altLang="en-US" sz="28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，言陈王故情。或说陈王曰：“客愚无知，颛妄言</a:t>
            </a:r>
            <a:r>
              <a:rPr lang="zh-CN" altLang="en-US" sz="2800" b="1" baseline="3000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⑧</a:t>
            </a:r>
            <a:r>
              <a:rPr lang="zh-CN" altLang="en-US" sz="28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，轻威。”陈王斩之。诸陈王故人皆自引去</a:t>
            </a:r>
            <a:r>
              <a:rPr lang="zh-CN" altLang="en-US" sz="2800" b="1" baseline="3000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⑨</a:t>
            </a:r>
            <a:r>
              <a:rPr lang="zh-CN" altLang="en-US" sz="2800" b="1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，由是无亲陈王者。</a:t>
            </a:r>
            <a:r>
              <a:rPr lang="zh-CN" altLang="en-US" sz="2400" b="1" smtClean="0">
                <a:effectLst/>
                <a:latin typeface="宋体" panose="02010600030101010101" pitchFamily="2" charset="-122"/>
              </a:rPr>
              <a:t>（节选自</a:t>
            </a:r>
            <a:r>
              <a:rPr lang="en-US" altLang="zh-CN" sz="2400" b="1" smtClean="0">
                <a:effectLst/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effectLst/>
                <a:latin typeface="宋体" panose="02010600030101010101" pitchFamily="2" charset="-122"/>
              </a:rPr>
              <a:t>史记</a:t>
            </a:r>
            <a:r>
              <a:rPr lang="en-US" altLang="zh-CN" sz="2400" b="1" smtClean="0">
                <a:effectLst/>
                <a:latin typeface="宋体" panose="02010600030101010101" pitchFamily="2" charset="-122"/>
              </a:rPr>
              <a:t>·</a:t>
            </a:r>
            <a:r>
              <a:rPr lang="zh-CN" altLang="en-US" sz="2400" b="1" smtClean="0">
                <a:effectLst/>
                <a:latin typeface="宋体" panose="02010600030101010101" pitchFamily="2" charset="-122"/>
              </a:rPr>
              <a:t>陈涉世家</a:t>
            </a:r>
            <a:r>
              <a:rPr lang="en-US" altLang="zh-CN" sz="2400" b="1" smtClean="0">
                <a:effectLst/>
                <a:latin typeface="宋体" panose="02010600030101010101" pitchFamily="2" charset="-122"/>
              </a:rPr>
              <a:t>》</a:t>
            </a:r>
            <a:r>
              <a:rPr lang="zh-CN" altLang="en-US" sz="2400" b="1" smtClean="0">
                <a:effectLst/>
                <a:latin typeface="宋体" panose="02010600030101010101" pitchFamily="2" charset="-122"/>
              </a:rPr>
              <a:t>） </a:t>
            </a:r>
            <a:endParaRPr lang="zh-CN" altLang="en-US" sz="2400" b="1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 smtClean="0">
                <a:effectLst/>
                <a:latin typeface="宋体" panose="02010600030101010101" pitchFamily="2" charset="-122"/>
              </a:rPr>
              <a:t>            </a:t>
            </a:r>
            <a:endParaRPr lang="zh-CN" altLang="en-US" b="1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 smtClean="0">
                <a:effectLst/>
                <a:latin typeface="宋体" panose="02010600030101010101" pitchFamily="2" charset="-122"/>
              </a:rPr>
              <a:t>       </a:t>
            </a:r>
            <a:r>
              <a:rPr lang="zh-CN" altLang="en-US" sz="2400" b="1" smtClean="0">
                <a:effectLst/>
                <a:latin typeface="宋体" panose="02010600030101010101" pitchFamily="2" charset="-122"/>
              </a:rPr>
              <a:t>①凡，总共。②辩数：反复解说。③置：放开。④伙颐：意思是“真多呀”。伙：多。颐，语气助词，相当于“呀” 。⑤沉沉：形容宫室高大深邃，富丽堂皇。⑥伙涉为王：这是当时流传的口头语，意思是一朝得志就变得十分阔气。⑦发舒：放肆，随便。⑧颛：通“专”，独一，专擅。妄言：胡说。⑨引去：主动离开。</a:t>
            </a:r>
            <a:r>
              <a:rPr lang="zh-CN" altLang="en-US" sz="2400" smtClean="0">
                <a:effectLst/>
                <a:latin typeface="宋体" panose="02010600030101010101" pitchFamily="2" charset="-122"/>
              </a:rPr>
              <a:t> </a:t>
            </a:r>
            <a:endParaRPr lang="zh-CN" altLang="en-US" sz="2400" smtClean="0"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3200" cap="none" dirty="0" smtClean="0">
                <a:solidFill>
                  <a:srgbClr val="CC0099"/>
                </a:solidFill>
                <a:effectLst/>
                <a:latin typeface="Arial" panose="020B0604020202020204" pitchFamily="34" charset="0"/>
              </a:rPr>
              <a:t>课后练习</a:t>
            </a:r>
            <a:endParaRPr lang="zh-CN" altLang="en-US" sz="3200" cap="none" dirty="0" smtClean="0">
              <a:solidFill>
                <a:srgbClr val="CC0099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578892" y="1201003"/>
            <a:ext cx="11199126" cy="208810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  <a:t>1</a:t>
            </a:r>
            <a:r>
              <a:rPr kumimoji="0" lang="zh-CN" altLang="en-US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  <a:t>、</a:t>
            </a:r>
            <a:r>
              <a:rPr kumimoji="0" lang="zh-CN" altLang="zh-CN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  <a:t>从神态、</a:t>
            </a:r>
            <a:r>
              <a:rPr lang="zh-CN" altLang="en-US" sz="3600" b="1" cap="all" smtClean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n-ea"/>
                <a:ea typeface="+mn-ea"/>
                <a:cs typeface="+mj-cs"/>
              </a:rPr>
              <a:t>动作</a:t>
            </a:r>
            <a:r>
              <a:rPr kumimoji="0" lang="zh-CN" altLang="zh-CN" sz="36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  <a:t>描</a:t>
            </a:r>
            <a:r>
              <a:rPr kumimoji="0" lang="zh-CN" altLang="zh-CN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  <a:t>写角度来分析陈胜人物形象。</a:t>
            </a:r>
            <a:br>
              <a:rPr kumimoji="0" lang="zh-CN" altLang="zh-CN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</a:br>
            <a:r>
              <a:rPr kumimoji="0" lang="en-US" altLang="zh-CN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  <a:t> </a:t>
            </a:r>
            <a:endParaRPr kumimoji="0" lang="en-US" altLang="zh-CN" sz="36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uLnTx/>
              <a:uFillTx/>
              <a:latin typeface="+mn-ea"/>
              <a:ea typeface="+mn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cap="all" dirty="0" smtClean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n-ea"/>
                <a:ea typeface="+mn-ea"/>
                <a:cs typeface="+mj-cs"/>
              </a:rPr>
              <a:t>  </a:t>
            </a:r>
            <a:r>
              <a:rPr kumimoji="0" lang="en-US" altLang="zh-CN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  <a:t>2</a:t>
            </a:r>
            <a:r>
              <a:rPr kumimoji="0" lang="zh-CN" altLang="en-US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  <a:t>、</a:t>
            </a:r>
            <a:r>
              <a:rPr kumimoji="0" lang="zh-CN" altLang="zh-CN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  <a:t>收看央视百家讲坛栏目——王立群读《史记》。</a:t>
            </a:r>
            <a:br>
              <a:rPr kumimoji="0" lang="zh-CN" altLang="zh-CN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</a:br>
            <a:endParaRPr kumimoji="0" lang="zh-CN" altLang="en-US" sz="36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2324100" cy="6159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l" eaLnBrk="1" hangingPunct="1"/>
            <a:r>
              <a:rPr lang="zh-CN" altLang="en-US" sz="3600" b="0" cap="none" smtClean="0">
                <a:solidFill>
                  <a:srgbClr val="CC0099"/>
                </a:solidFill>
                <a:effectLst/>
                <a:ea typeface="黑体" panose="02010609060101010101" pitchFamily="49" charset="-122"/>
              </a:rPr>
              <a:t>读准字音</a:t>
            </a:r>
            <a:endParaRPr lang="zh-CN" altLang="en-US" sz="3600" b="0" cap="none" smtClean="0">
              <a:solidFill>
                <a:srgbClr val="CC0099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341438" y="1125538"/>
            <a:ext cx="10034587" cy="27749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u="sng" dirty="0">
                <a:latin typeface="宋体" panose="02010600030101010101" pitchFamily="2" charset="-122"/>
              </a:rPr>
              <a:t>辍</a:t>
            </a:r>
            <a:r>
              <a:rPr kumimoji="1" lang="zh-CN" altLang="en-US" sz="3200" b="1" dirty="0">
                <a:latin typeface="宋体" panose="02010600030101010101" pitchFamily="2" charset="-122"/>
              </a:rPr>
              <a:t>耕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（ </a:t>
            </a:r>
            <a:r>
              <a:rPr kumimoji="1"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chuò</a:t>
            </a:r>
            <a:r>
              <a:rPr kumimoji="1" lang="en-US" altLang="zh-CN" sz="2800" b="1" dirty="0">
                <a:latin typeface="宋体" panose="02010600030101010101" pitchFamily="2" charset="-122"/>
              </a:rPr>
              <a:t> 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）           </a:t>
            </a:r>
            <a:r>
              <a:rPr kumimoji="1" lang="zh-CN" altLang="en-US" sz="3200" b="1" u="sng" dirty="0">
                <a:latin typeface="宋体" panose="02010600030101010101" pitchFamily="2" charset="-122"/>
              </a:rPr>
              <a:t>垄</a:t>
            </a:r>
            <a:r>
              <a:rPr kumimoji="1" lang="zh-CN" altLang="en-US" sz="3200" b="1" dirty="0">
                <a:latin typeface="宋体" panose="02010600030101010101" pitchFamily="2" charset="-122"/>
              </a:rPr>
              <a:t>上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（ </a:t>
            </a:r>
            <a:r>
              <a:rPr kumimoji="1"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l</a:t>
            </a:r>
            <a:r>
              <a:rPr kumimoji="1" lang="en-US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ǒ</a:t>
            </a:r>
            <a:r>
              <a:rPr kumimoji="1"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ng</a:t>
            </a:r>
            <a:r>
              <a:rPr kumimoji="1" lang="en-US" altLang="zh-CN" sz="2800" b="1" dirty="0">
                <a:latin typeface="宋体" panose="02010600030101010101" pitchFamily="2" charset="-122"/>
              </a:rPr>
              <a:t> 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）       </a:t>
            </a:r>
            <a:endParaRPr kumimoji="1"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宋体" panose="02010600030101010101" pitchFamily="2" charset="-122"/>
              </a:rPr>
              <a:t>適</a:t>
            </a:r>
            <a:r>
              <a:rPr kumimoji="1" lang="zh-CN" altLang="en-US" sz="3200" b="1" u="sng" dirty="0">
                <a:latin typeface="宋体" panose="02010600030101010101" pitchFamily="2" charset="-122"/>
              </a:rPr>
              <a:t>戍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（</a:t>
            </a:r>
            <a:r>
              <a:rPr kumimoji="1" lang="zh-CN" altLang="en-US" sz="2800" dirty="0">
                <a:latin typeface="宋体" panose="02010600030101010101" pitchFamily="2" charset="-122"/>
              </a:rPr>
              <a:t> </a:t>
            </a:r>
            <a:r>
              <a:rPr kumimoji="1"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shù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）             </a:t>
            </a:r>
            <a:r>
              <a:rPr kumimoji="1" lang="zh-CN" altLang="en-US" sz="3200" b="1" u="sng" dirty="0">
                <a:latin typeface="宋体" panose="02010600030101010101" pitchFamily="2" charset="-122"/>
              </a:rPr>
              <a:t>烹</a:t>
            </a:r>
            <a:r>
              <a:rPr kumimoji="1" lang="zh-CN" altLang="en-US" sz="3200" b="1" dirty="0">
                <a:latin typeface="宋体" panose="02010600030101010101" pitchFamily="2" charset="-122"/>
              </a:rPr>
              <a:t>食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（ </a:t>
            </a:r>
            <a:r>
              <a:rPr kumimoji="1"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pēng 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）      </a:t>
            </a:r>
            <a:endParaRPr kumimoji="1"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u="sng" dirty="0">
                <a:latin typeface="宋体" panose="02010600030101010101" pitchFamily="2" charset="-122"/>
              </a:rPr>
              <a:t>忿</a:t>
            </a:r>
            <a:r>
              <a:rPr kumimoji="1" lang="zh-CN" altLang="en-US" sz="3200" b="1" dirty="0">
                <a:latin typeface="宋体" panose="02010600030101010101" pitchFamily="2" charset="-122"/>
              </a:rPr>
              <a:t>恚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（ </a:t>
            </a:r>
            <a:r>
              <a:rPr kumimoji="1"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f</a:t>
            </a:r>
            <a:r>
              <a:rPr kumimoji="1" lang="en-US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è</a:t>
            </a:r>
            <a:r>
              <a:rPr kumimoji="1"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n 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）            </a:t>
            </a:r>
            <a:r>
              <a:rPr kumimoji="1" lang="zh-CN" altLang="en-US" sz="3200" b="1" u="sng" dirty="0">
                <a:latin typeface="宋体" panose="02010600030101010101" pitchFamily="2" charset="-122"/>
              </a:rPr>
              <a:t>毋</a:t>
            </a:r>
            <a:r>
              <a:rPr kumimoji="1" lang="zh-CN" altLang="en-US" sz="3200" b="1" dirty="0">
                <a:latin typeface="宋体" panose="02010600030101010101" pitchFamily="2" charset="-122"/>
              </a:rPr>
              <a:t>斩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（ </a:t>
            </a:r>
            <a:r>
              <a:rPr kumimoji="1"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wú 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）</a:t>
            </a:r>
            <a:endParaRPr kumimoji="1"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宋体" panose="02010600030101010101" pitchFamily="2" charset="-122"/>
              </a:rPr>
              <a:t>六七百</a:t>
            </a:r>
            <a:r>
              <a:rPr kumimoji="1" lang="zh-CN" altLang="en-US" sz="3200" b="1" u="sng" dirty="0">
                <a:latin typeface="宋体" panose="02010600030101010101" pitchFamily="2" charset="-122"/>
              </a:rPr>
              <a:t>乘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（</a:t>
            </a:r>
            <a:r>
              <a:rPr kumimoji="1"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shèng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）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                     </a:t>
            </a:r>
            <a:endParaRPr kumimoji="1"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3797" name="AutoShape 5"/>
          <p:cNvSpPr/>
          <p:nvPr/>
        </p:nvSpPr>
        <p:spPr bwMode="auto">
          <a:xfrm>
            <a:off x="1417638" y="4876800"/>
            <a:ext cx="152400" cy="1393825"/>
          </a:xfrm>
          <a:prstGeom prst="leftBrace">
            <a:avLst>
              <a:gd name="adj1" fmla="val 7621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817688" y="4699000"/>
            <a:ext cx="2232025" cy="1801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戍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（</a:t>
            </a:r>
            <a:r>
              <a:rPr kumimoji="1" lang="en-US" altLang="zh-CN" sz="2800" b="1">
                <a:solidFill>
                  <a:srgbClr val="FF3300"/>
                </a:solidFill>
              </a:rPr>
              <a:t>shù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戌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（</a:t>
            </a:r>
            <a:r>
              <a:rPr kumimoji="1" lang="en-US" altLang="zh-CN" sz="2800" b="1">
                <a:solidFill>
                  <a:srgbClr val="FF3300"/>
                </a:solidFill>
              </a:rPr>
              <a:t>xū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中空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kumimoji="1" lang="en-US" altLang="zh-CN" sz="2800" b="1">
                <a:solidFill>
                  <a:srgbClr val="FF3300"/>
                </a:solidFill>
              </a:rPr>
              <a:t>wù</a:t>
            </a:r>
            <a:r>
              <a:rPr lang="en-US" altLang="zh-CN" sz="2800" b="1"/>
              <a:t>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5784021" y="3900488"/>
            <a:ext cx="24685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Times New Roman" panose="02020603050405020304" pitchFamily="18" charset="0"/>
              </a:rPr>
              <a:t>卒中往往</a:t>
            </a:r>
            <a:r>
              <a:rPr kumimoji="1" lang="zh-CN" altLang="en-US" sz="3200" b="1" u="sng" dirty="0">
                <a:latin typeface="Times New Roman" panose="02020603050405020304" pitchFamily="18" charset="0"/>
              </a:rPr>
              <a:t>语</a:t>
            </a:r>
            <a:endParaRPr kumimoji="1" lang="en-US" altLang="zh-CN" sz="3200" b="1" u="sng" dirty="0">
              <a:latin typeface="Times New Roman" panose="02020603050405020304" pitchFamily="18" charset="0"/>
            </a:endParaRPr>
          </a:p>
        </p:txBody>
      </p:sp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2822575"/>
            <a:ext cx="4786313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4638"/>
            <a:ext cx="6053138" cy="658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 animBg="1"/>
      <p:bldP spid="33798" grpId="0"/>
      <p:bldP spid="337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2176463" cy="6397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l" eaLnBrk="1" hangingPunct="1"/>
            <a:r>
              <a:rPr lang="zh-CN" altLang="en-US" sz="3600" cap="none" smtClean="0">
                <a:solidFill>
                  <a:srgbClr val="CC0099"/>
                </a:solidFill>
                <a:effectLst/>
                <a:latin typeface="Arial" panose="020B0604020202020204" pitchFamily="34" charset="0"/>
              </a:rPr>
              <a:t>读对节奏</a:t>
            </a:r>
            <a:endParaRPr lang="zh-CN" altLang="en-US" sz="3600" cap="none" smtClean="0">
              <a:solidFill>
                <a:srgbClr val="CC0099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798513" y="1309688"/>
            <a:ext cx="9288462" cy="45259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1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、燕雀安知鸿鹄之志哉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2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、今诚以吾众诈自称公子扶苏、项燕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kumimoji="1" lang="en-US" altLang="zh-CN" sz="3600" b="1" dirty="0" smtClean="0">
                <a:effectLst/>
                <a:latin typeface="宋体" panose="02010600030101010101" pitchFamily="2" charset="-122"/>
              </a:rPr>
              <a:t>3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、且壮士不死即已，死即举大名耳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17488" y="274638"/>
            <a:ext cx="4702175" cy="6889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l" eaLnBrk="1" hangingPunct="1"/>
            <a:r>
              <a:rPr lang="zh-CN" altLang="en-US" sz="3600" cap="none" smtClean="0">
                <a:solidFill>
                  <a:srgbClr val="CC0099"/>
                </a:solidFill>
                <a:effectLst/>
                <a:latin typeface="Arial" panose="020B0604020202020204" pitchFamily="34" charset="0"/>
              </a:rPr>
              <a:t>疏通字词</a:t>
            </a:r>
            <a:endParaRPr lang="zh-CN" altLang="en-US" sz="3600" cap="none" smtClean="0">
              <a:solidFill>
                <a:srgbClr val="CC0099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963612"/>
            <a:ext cx="12192000" cy="5894387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    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陈胜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者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，阳城人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也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，字涉。吴广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者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，阳夏人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也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，字叔。</a:t>
            </a:r>
            <a:endParaRPr kumimoji="1" lang="zh-CN" altLang="en-US" sz="32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2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陈涉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少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时，尝与人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佣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耕，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辍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耕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之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垄上，怅恨久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之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，曰：“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苟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富贵，</a:t>
            </a:r>
            <a:endParaRPr kumimoji="1" lang="zh-CN" altLang="en-US" sz="32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2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无相忘。”佣者笑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而应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曰：“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若为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佣耕，何富贵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也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？”陈涉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太息</a:t>
            </a:r>
            <a:endParaRPr kumimoji="1" lang="zh-CN" altLang="en-US" sz="3200" b="1" dirty="0" smtClean="0">
              <a:solidFill>
                <a:srgbClr val="FF00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2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曰：“嗟乎，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燕雀安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知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鸿鹄之</a:t>
            </a:r>
            <a:r>
              <a:rPr kumimoji="1" lang="zh-CN" altLang="en-US" sz="3200" b="1" dirty="0" smtClean="0">
                <a:effectLst/>
                <a:latin typeface="宋体" panose="02010600030101010101" pitchFamily="2" charset="-122"/>
              </a:rPr>
              <a:t>志哉！”</a:t>
            </a:r>
            <a:endParaRPr kumimoji="1" lang="zh-CN" altLang="en-US" sz="3200" b="1" dirty="0" smtClean="0">
              <a:effectLst/>
              <a:latin typeface="宋体" panose="02010600030101010101" pitchFamily="2" charset="-122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452688" y="1743075"/>
            <a:ext cx="63293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者， </a:t>
            </a:r>
            <a:r>
              <a:rPr kumimoji="1" lang="en-US" altLang="zh-CN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也，表判断 ， </a:t>
            </a:r>
            <a:r>
              <a:rPr kumimoji="1" lang="en-US" altLang="zh-CN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kumimoji="1" lang="en-US" altLang="zh-CN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。</a:t>
            </a:r>
            <a:endParaRPr kumimoji="1"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69" name="Text Box 8"/>
          <p:cNvSpPr txBox="1">
            <a:spLocks noChangeArrowheads="1"/>
          </p:cNvSpPr>
          <p:nvPr/>
        </p:nvSpPr>
        <p:spPr bwMode="auto">
          <a:xfrm>
            <a:off x="563563" y="3233738"/>
            <a:ext cx="10810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年轻</a:t>
            </a:r>
            <a:endParaRPr kumimoji="1"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0" name="Text Box 11"/>
          <p:cNvSpPr txBox="1">
            <a:spLocks noChangeArrowheads="1"/>
          </p:cNvSpPr>
          <p:nvPr/>
        </p:nvSpPr>
        <p:spPr bwMode="auto">
          <a:xfrm>
            <a:off x="2852738" y="3233738"/>
            <a:ext cx="14398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被雇佣</a:t>
            </a:r>
            <a:endParaRPr kumimoji="1"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1" name="Text Box 10"/>
          <p:cNvSpPr txBox="1">
            <a:spLocks noChangeArrowheads="1"/>
          </p:cNvSpPr>
          <p:nvPr/>
        </p:nvSpPr>
        <p:spPr bwMode="auto">
          <a:xfrm>
            <a:off x="4292600" y="3233738"/>
            <a:ext cx="1217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停止</a:t>
            </a:r>
            <a:endParaRPr kumimoji="1"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3" name="Rectangle 6"/>
          <p:cNvSpPr>
            <a:spLocks noChangeArrowheads="1"/>
          </p:cNvSpPr>
          <p:nvPr/>
        </p:nvSpPr>
        <p:spPr bwMode="auto">
          <a:xfrm>
            <a:off x="7278688" y="3233738"/>
            <a:ext cx="24495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音节助词</a:t>
            </a:r>
            <a:endParaRPr kumimoji="1" lang="zh-CN" altLang="en-US" sz="28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2452688" y="4624388"/>
            <a:ext cx="14398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表修饰</a:t>
            </a:r>
            <a:endParaRPr kumimoji="1"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5" name="Text Box 15"/>
          <p:cNvSpPr txBox="1">
            <a:spLocks noChangeArrowheads="1"/>
          </p:cNvSpPr>
          <p:nvPr/>
        </p:nvSpPr>
        <p:spPr bwMode="auto">
          <a:xfrm>
            <a:off x="3892550" y="4624388"/>
            <a:ext cx="12969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回答</a:t>
            </a:r>
            <a:endParaRPr kumimoji="1"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5732463" y="4624388"/>
            <a:ext cx="9366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endParaRPr kumimoji="1"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7" name="Text Box 21"/>
          <p:cNvSpPr txBox="1">
            <a:spLocks noChangeArrowheads="1"/>
          </p:cNvSpPr>
          <p:nvPr/>
        </p:nvSpPr>
        <p:spPr bwMode="auto">
          <a:xfrm>
            <a:off x="7737475" y="4624388"/>
            <a:ext cx="20891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表反诘语气</a:t>
            </a:r>
            <a:endParaRPr kumimoji="1"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8" name="Text Box 19"/>
          <p:cNvSpPr txBox="1">
            <a:spLocks noChangeArrowheads="1"/>
          </p:cNvSpPr>
          <p:nvPr/>
        </p:nvSpPr>
        <p:spPr bwMode="auto">
          <a:xfrm>
            <a:off x="3172618" y="5964238"/>
            <a:ext cx="14398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怎么</a:t>
            </a:r>
            <a:endParaRPr kumimoji="1" lang="zh-CN" altLang="en-US" sz="28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4919663" y="5964238"/>
            <a:ext cx="25765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助词，的</a:t>
            </a:r>
            <a:endParaRPr kumimoji="1" lang="zh-CN" altLang="en-US" sz="28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  <p:bldP spid="36870" grpId="0"/>
      <p:bldP spid="36871" grpId="0"/>
      <p:bldP spid="36873" grpId="0"/>
      <p:bldP spid="36874" grpId="0"/>
      <p:bldP spid="36875" grpId="0"/>
      <p:bldP spid="36876" grpId="0"/>
      <p:bldP spid="36877" grpId="0"/>
      <p:bldP spid="36878" grpId="0"/>
      <p:bldP spid="368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2074863" cy="573087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l" eaLnBrk="1" hangingPunct="1"/>
            <a:r>
              <a:rPr lang="zh-CN" altLang="en-US" sz="3200" cap="none" smtClean="0">
                <a:solidFill>
                  <a:srgbClr val="CC0099"/>
                </a:solidFill>
                <a:effectLst/>
                <a:latin typeface="Arial" panose="020B0604020202020204" pitchFamily="34" charset="0"/>
              </a:rPr>
              <a:t>疏通句意</a:t>
            </a:r>
            <a:endParaRPr lang="zh-CN" altLang="en-US" sz="3200" cap="none" smtClean="0">
              <a:solidFill>
                <a:srgbClr val="CC0099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338263"/>
            <a:ext cx="11336338" cy="45259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    陈胜者，阳城人也，字涉。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陈胜是阳城人，字涉。</a:t>
            </a:r>
            <a:endParaRPr kumimoji="1" lang="zh-CN" altLang="en-US" sz="32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kumimoji="1" lang="zh-CN" altLang="en-US" sz="32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    陈涉</a:t>
            </a:r>
            <a:r>
              <a:rPr kumimoji="1" lang="en-US" altLang="zh-CN" b="1" dirty="0" smtClean="0">
                <a:effectLst/>
                <a:latin typeface="宋体" panose="02010600030101010101" pitchFamily="2" charset="-122"/>
              </a:rPr>
              <a:t>……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怅恨久之，曰：“苟富贵，无相忘。”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kumimoji="1" lang="zh-CN" altLang="en-US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    陈涉</a:t>
            </a:r>
            <a:r>
              <a:rPr kumimoji="1" lang="en-US" altLang="zh-CN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……</a:t>
            </a:r>
            <a:r>
              <a:rPr kumimoji="1" lang="zh-CN" altLang="en-US" sz="3200" b="1" dirty="0" smtClean="0">
                <a:solidFill>
                  <a:srgbClr val="FFFF00"/>
                </a:solidFill>
                <a:effectLst/>
                <a:latin typeface="宋体" panose="02010600030101010101" pitchFamily="2" charset="-122"/>
              </a:rPr>
              <a:t>惆怅叹息了很久，说：“如果有一天谁富贵了，可不要忘记咱穷哥们。”</a:t>
            </a:r>
            <a:endParaRPr kumimoji="1" lang="zh-CN" altLang="en-US" sz="3200" b="1" dirty="0" smtClean="0">
              <a:solidFill>
                <a:srgbClr val="FFFF00"/>
              </a:solidFill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815975"/>
            <a:ext cx="10972800" cy="452596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b="1" dirty="0" smtClean="0">
                <a:effectLst/>
              </a:rPr>
              <a:t>                  </a:t>
            </a:r>
            <a:r>
              <a:rPr kumimoji="1" lang="zh-CN" altLang="en-US" sz="3600" b="1" dirty="0" smtClean="0">
                <a:effectLst/>
                <a:latin typeface="宋体" panose="02010600030101010101" pitchFamily="2" charset="-122"/>
              </a:rPr>
              <a:t>陈胜者，阳城人也，字涉。吴广者，阳夏人也，字叔。陈涉少时，尝与人佣耕，辍耕之垄上，怅恨久之，曰：“苟富贵，无相忘。”佣者笑而应曰：“若为佣耕，何富贵也？”陈涉太息曰：“嗟乎，燕雀安知鸿鹄之志哉！”</a:t>
            </a:r>
            <a:endParaRPr kumimoji="1" lang="zh-CN" altLang="en-US" sz="3600" b="1" dirty="0" smtClean="0"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ChangeArrowheads="1"/>
          </p:cNvSpPr>
          <p:nvPr/>
        </p:nvSpPr>
        <p:spPr bwMode="auto">
          <a:xfrm>
            <a:off x="217488" y="274638"/>
            <a:ext cx="4702175" cy="68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CC0099"/>
                </a:solidFill>
              </a:rPr>
              <a:t>疏通字词</a:t>
            </a:r>
            <a:endParaRPr lang="zh-CN" altLang="en-US" sz="3600" b="1">
              <a:solidFill>
                <a:srgbClr val="CC0099"/>
              </a:solidFill>
            </a:endParaRPr>
          </a:p>
        </p:txBody>
      </p:sp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668338" y="963613"/>
            <a:ext cx="11074400" cy="4525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 eaLnBrk="0" hangingPunc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kumimoji="1" lang="zh-CN" altLang="en-US" sz="3600" b="1">
                <a:latin typeface="宋体" panose="02010600030101010101" pitchFamily="2" charset="-122"/>
              </a:rPr>
              <a:t>     二世元年七月，</a:t>
            </a:r>
            <a:r>
              <a: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发闾左適</a:t>
            </a:r>
            <a:r>
              <a:rPr kumimoji="1" lang="zh-CN" altLang="en-US" sz="3600" b="1">
                <a:latin typeface="宋体" panose="02010600030101010101" pitchFamily="2" charset="-122"/>
              </a:rPr>
              <a:t>戍渔阳，九百人</a:t>
            </a:r>
            <a:r>
              <a: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屯</a:t>
            </a:r>
            <a:endParaRPr kumimoji="1"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228600" indent="-228600" eaLnBrk="0" hangingPunc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kumimoji="1" lang="zh-CN" altLang="en-US" sz="3600" b="1">
              <a:latin typeface="宋体" panose="02010600030101010101" pitchFamily="2" charset="-122"/>
            </a:endParaRPr>
          </a:p>
          <a:p>
            <a:pPr marL="228600" indent="-228600" eaLnBrk="0" hangingPunc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kumimoji="1" lang="zh-CN" altLang="en-US" sz="3600" b="1">
                <a:latin typeface="宋体" panose="02010600030101010101" pitchFamily="2" charset="-122"/>
              </a:rPr>
              <a:t>大泽乡。陈胜、吴广皆</a:t>
            </a:r>
            <a:r>
              <a: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次当行</a:t>
            </a:r>
            <a:r>
              <a:rPr kumimoji="1" lang="zh-CN" altLang="en-US" sz="3600" b="1">
                <a:latin typeface="宋体" panose="02010600030101010101" pitchFamily="2" charset="-122"/>
              </a:rPr>
              <a:t>，</a:t>
            </a:r>
            <a:r>
              <a: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为</a:t>
            </a:r>
            <a:r>
              <a:rPr kumimoji="1" lang="zh-CN" altLang="en-US" sz="3600" b="1">
                <a:latin typeface="宋体" panose="02010600030101010101" pitchFamily="2" charset="-122"/>
              </a:rPr>
              <a:t>屯长。</a:t>
            </a:r>
            <a:r>
              <a: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会</a:t>
            </a:r>
            <a:r>
              <a:rPr kumimoji="1" lang="zh-CN" altLang="en-US" sz="3600" b="1">
                <a:latin typeface="宋体" panose="02010600030101010101" pitchFamily="2" charset="-122"/>
              </a:rPr>
              <a:t>天大雨，</a:t>
            </a:r>
            <a:endParaRPr kumimoji="1" lang="zh-CN" altLang="en-US" sz="3600" b="1">
              <a:latin typeface="宋体" panose="02010600030101010101" pitchFamily="2" charset="-122"/>
            </a:endParaRPr>
          </a:p>
          <a:p>
            <a:pPr marL="228600" indent="-228600" eaLnBrk="0" hangingPunc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kumimoji="1" lang="zh-CN" altLang="en-US" sz="3600" b="1">
              <a:latin typeface="宋体" panose="02010600030101010101" pitchFamily="2" charset="-122"/>
            </a:endParaRPr>
          </a:p>
          <a:p>
            <a:pPr marL="228600" indent="-228600" eaLnBrk="0" hangingPunct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kumimoji="1" lang="zh-CN" altLang="en-US" sz="3600" b="1">
                <a:latin typeface="宋体" panose="02010600030101010101" pitchFamily="2" charset="-122"/>
              </a:rPr>
              <a:t>道不通，</a:t>
            </a:r>
            <a:r>
              <a: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度</a:t>
            </a:r>
            <a:r>
              <a:rPr kumimoji="1" lang="zh-CN" altLang="en-US" sz="3600" b="1">
                <a:latin typeface="宋体" panose="02010600030101010101" pitchFamily="2" charset="-122"/>
              </a:rPr>
              <a:t>已</a:t>
            </a:r>
            <a:r>
              <a: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失期</a:t>
            </a:r>
            <a:r>
              <a:rPr kumimoji="1" lang="zh-CN" altLang="en-US" sz="3600" b="1">
                <a:latin typeface="宋体" panose="02010600030101010101" pitchFamily="2" charset="-122"/>
              </a:rPr>
              <a:t>。失期，</a:t>
            </a:r>
            <a:r>
              <a: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法</a:t>
            </a:r>
            <a:r>
              <a:rPr kumimoji="1" lang="zh-CN" altLang="en-US" sz="3600" b="1">
                <a:latin typeface="宋体" panose="02010600030101010101" pitchFamily="2" charset="-122"/>
              </a:rPr>
              <a:t>皆斩。</a:t>
            </a:r>
            <a:endParaRPr kumimoji="1"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39942" name="Text Box 4"/>
          <p:cNvSpPr txBox="1">
            <a:spLocks noChangeArrowheads="1"/>
          </p:cNvSpPr>
          <p:nvPr/>
        </p:nvSpPr>
        <p:spPr bwMode="auto">
          <a:xfrm>
            <a:off x="4614863" y="1847850"/>
            <a:ext cx="29908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指代贫苦人民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943" name="Text Box 5"/>
          <p:cNvSpPr txBox="1">
            <a:spLocks noChangeArrowheads="1"/>
          </p:cNvSpPr>
          <p:nvPr/>
        </p:nvSpPr>
        <p:spPr bwMode="auto">
          <a:xfrm>
            <a:off x="6354763" y="384175"/>
            <a:ext cx="39354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kumimoji="1"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谪</a:t>
            </a:r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kumimoji="1"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，贬谪</a:t>
            </a:r>
            <a:r>
              <a:rPr kumimoji="1" lang="zh-CN" altLang="en-US"/>
              <a:t> </a:t>
            </a:r>
            <a:endParaRPr kumimoji="1" lang="zh-CN" altLang="en-US"/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6656388" y="3284538"/>
            <a:ext cx="23050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做，担任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945" name="Text Box 12"/>
          <p:cNvSpPr txBox="1">
            <a:spLocks noChangeArrowheads="1"/>
          </p:cNvSpPr>
          <p:nvPr/>
        </p:nvSpPr>
        <p:spPr bwMode="auto">
          <a:xfrm>
            <a:off x="6115050" y="4910138"/>
            <a:ext cx="24479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依法</a:t>
            </a:r>
            <a:endParaRPr kumimoji="1"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autoUpdateAnimBg="0"/>
      <p:bldP spid="39943" grpId="0" autoUpdateAnimBg="0"/>
      <p:bldP spid="39944" grpId="0"/>
      <p:bldP spid="39945" grpId="0" autoUpdateAnimBg="0"/>
    </p:bldLst>
  </p:timing>
</p:sld>
</file>

<file path=ppt/tags/tag1.xml><?xml version="1.0" encoding="utf-8"?>
<p:tagLst xmlns:p="http://schemas.openxmlformats.org/presentationml/2006/main">
  <p:tag name="ISPRING_PRESENTATION_TITLE" val="企业员工团队时间管理技能培训课件PPT模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TM04033921[[fn=花纹]]</Template>
  <TotalTime>0</TotalTime>
  <Words>6096</Words>
  <Application>WPS 演示</Application>
  <PresentationFormat>自定义</PresentationFormat>
  <Paragraphs>482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Arial</vt:lpstr>
      <vt:lpstr>宋体</vt:lpstr>
      <vt:lpstr>Wingdings</vt:lpstr>
      <vt:lpstr>Bookman Old Style</vt:lpstr>
      <vt:lpstr>黑体</vt:lpstr>
      <vt:lpstr>等线 Light</vt:lpstr>
      <vt:lpstr>微软雅黑</vt:lpstr>
      <vt:lpstr>Times New Roman</vt:lpstr>
      <vt:lpstr>Rockwell</vt:lpstr>
      <vt:lpstr>Arial Unicode MS</vt:lpstr>
      <vt:lpstr>等线</vt:lpstr>
      <vt:lpstr>华文中宋</vt:lpstr>
      <vt:lpstr>Damask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读准字音</vt:lpstr>
      <vt:lpstr>读对节奏</vt:lpstr>
      <vt:lpstr>疏通字词</vt:lpstr>
      <vt:lpstr>疏通句意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文言知识总结</vt:lpstr>
      <vt:lpstr>通假字</vt:lpstr>
      <vt:lpstr>古今异义</vt:lpstr>
      <vt:lpstr>一字多义</vt:lpstr>
      <vt:lpstr>一字多义</vt:lpstr>
      <vt:lpstr>一字多义</vt:lpstr>
      <vt:lpstr>词类活用</vt:lpstr>
      <vt:lpstr>PowerPoint 演示文稿</vt:lpstr>
      <vt:lpstr>谈陈胜</vt:lpstr>
      <vt:lpstr>品《史记》</vt:lpstr>
      <vt:lpstr>PowerPoint 演示文稿</vt:lpstr>
      <vt:lpstr>资料链接</vt:lpstr>
      <vt:lpstr>课后练习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13184</dc:creator>
  <cp:lastModifiedBy>.</cp:lastModifiedBy>
  <cp:revision>187</cp:revision>
  <dcterms:created xsi:type="dcterms:W3CDTF">2017-12-18T08:33:00Z</dcterms:created>
  <dcterms:modified xsi:type="dcterms:W3CDTF">2020-04-19T08:01:17Z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