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03" r:id="rId3"/>
    <p:sldId id="868" r:id="rId4"/>
    <p:sldId id="258" r:id="rId5"/>
    <p:sldId id="293" r:id="rId6"/>
    <p:sldId id="804" r:id="rId7"/>
    <p:sldId id="260" r:id="rId8"/>
    <p:sldId id="261" r:id="rId9"/>
    <p:sldId id="267" r:id="rId10"/>
    <p:sldId id="289" r:id="rId11"/>
    <p:sldId id="276" r:id="rId12"/>
    <p:sldId id="299" r:id="rId13"/>
    <p:sldId id="300" r:id="rId14"/>
    <p:sldId id="869" r:id="rId15"/>
    <p:sldId id="305" r:id="rId16"/>
    <p:sldId id="292" r:id="rId17"/>
    <p:sldId id="870" r:id="rId18"/>
    <p:sldId id="871" r:id="rId19"/>
    <p:sldId id="872" r:id="rId20"/>
    <p:sldId id="873" r:id="rId21"/>
    <p:sldId id="874" r:id="rId22"/>
    <p:sldId id="875" r:id="rId23"/>
    <p:sldId id="877" r:id="rId24"/>
    <p:sldId id="876" r:id="rId25"/>
    <p:sldId id="878" r:id="rId26"/>
    <p:sldId id="879" r:id="rId27"/>
    <p:sldId id="880" r:id="rId28"/>
    <p:sldId id="881" r:id="rId29"/>
    <p:sldId id="882" r:id="rId30"/>
    <p:sldId id="883" r:id="rId31"/>
    <p:sldId id="884" r:id="rId32"/>
    <p:sldId id="885" r:id="rId33"/>
    <p:sldId id="312" r:id="rId34"/>
    <p:sldId id="317" r:id="rId35"/>
    <p:sldId id="545" r:id="rId36"/>
    <p:sldId id="831" r:id="rId37"/>
    <p:sldId id="886" r:id="rId38"/>
    <p:sldId id="475" r:id="rId39"/>
    <p:sldId id="265" r:id="rId40"/>
  </p:sldIdLst>
  <p:sldSz cx="12192000" cy="6858000"/>
  <p:notesSz cx="7104063" cy="10234613"/>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95337"/>
  </p:normalViewPr>
  <p:slideViewPr>
    <p:cSldViewPr snapToGrid="0">
      <p:cViewPr varScale="1">
        <p:scale>
          <a:sx n="76" d="100"/>
          <a:sy n="76" d="100"/>
        </p:scale>
        <p:origin x="200" y="59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tags" Target="tags/tag1.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2021/3/1</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02556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213768018"/>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55359572"/>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82457096"/>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35473378"/>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32504147"/>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30669397"/>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1695629"/>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28852986"/>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05485708"/>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82330299"/>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38</a:t>
            </a:fld>
            <a:endParaRPr kumimoji="1" lang="zh-CN" altLang="en-US"/>
          </a:p>
        </p:txBody>
      </p:sp>
    </p:spTree>
    <p:extLst>
      <p:ext uri="{BB962C8B-B14F-4D97-AF65-F5344CB8AC3E}">
        <p14:creationId xmlns:p14="http://schemas.microsoft.com/office/powerpoint/2010/main" val="425893111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4763678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1961625"/>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71469595"/>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064383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53848354"/>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76613411"/>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4369102"/>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7898671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extLst>
      <p:ext uri="{BB962C8B-B14F-4D97-AF65-F5344CB8AC3E}">
        <p14:creationId xmlns:p14="http://schemas.microsoft.com/office/powerpoint/2010/main" val="2816958548"/>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a:extLst>
              <a:ext uri="{FF2B5EF4-FFF2-40B4-BE49-F238E27FC236}">
                <a16:creationId xmlns:a16="http://schemas.microsoft.com/office/drawing/2014/main" id="{D6F24C50-3A6E-214B-8C61-24BB5BDC471A}"/>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2.xml" /><Relationship Id="rId3" Type="http://schemas.openxmlformats.org/officeDocument/2006/relationships/image" Target="../media/image3.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3.xml" /><Relationship Id="rId3" Type="http://schemas.openxmlformats.org/officeDocument/2006/relationships/image" Target="../media/image3.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4.xml" /><Relationship Id="rId3" Type="http://schemas.openxmlformats.org/officeDocument/2006/relationships/image" Target="../media/image3.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5.xml" /><Relationship Id="rId3" Type="http://schemas.openxmlformats.org/officeDocument/2006/relationships/image" Target="../media/image3.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6.xml" /><Relationship Id="rId3" Type="http://schemas.openxmlformats.org/officeDocument/2006/relationships/image" Target="../media/image3.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7.xml" /><Relationship Id="rId3" Type="http://schemas.openxmlformats.org/officeDocument/2006/relationships/image" Target="../media/image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1.xml" /><Relationship Id="rId3" Type="http://schemas.openxmlformats.org/officeDocument/2006/relationships/image" Target="../media/image3.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2.xml" /><Relationship Id="rId3" Type="http://schemas.openxmlformats.org/officeDocument/2006/relationships/image" Target="../media/image3.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3.xml" /><Relationship Id="rId3" Type="http://schemas.openxmlformats.org/officeDocument/2006/relationships/image" Target="../media/image3.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4.xml" /><Relationship Id="rId3" Type="http://schemas.openxmlformats.org/officeDocument/2006/relationships/image" Target="../media/image3.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5.xml" /><Relationship Id="rId3" Type="http://schemas.openxmlformats.org/officeDocument/2006/relationships/image" Target="../media/image3.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6.xml" /><Relationship Id="rId3" Type="http://schemas.openxmlformats.org/officeDocument/2006/relationships/image" Target="../media/image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8.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50582" y="986923"/>
            <a:ext cx="10420985" cy="5116272"/>
          </a:xfrm>
          <a:prstGeom prst="rect">
            <a:avLst/>
          </a:prstGeom>
          <a:noFill/>
          <a:effectLst/>
        </p:spPr>
        <p:txBody>
          <a:bodyPr wrap="square" rtlCol="0">
            <a:spAutoFit/>
          </a:bodyPr>
          <a:lstStyle/>
          <a:p>
            <a:pPr algn="ctr">
              <a:lnSpc>
                <a:spcPct val="150000"/>
              </a:lnSpc>
            </a:pPr>
            <a:r>
              <a:rPr lang="en-US" altLang="zh-CN" sz="2000" b="1">
                <a:solidFill>
                  <a:schemeClr val="bg1"/>
                </a:solidFill>
                <a:latin typeface="Microsoft YaHei" panose="020b0503020204020204" pitchFamily="34" charset="-122"/>
                <a:ea typeface="Microsoft YaHei" panose="020b0503020204020204" pitchFamily="34" charset="-122"/>
              </a:rPr>
              <a:t>【</a:t>
            </a:r>
            <a:r>
              <a:rPr lang="zh-CN" altLang="en-US" sz="2000" b="1">
                <a:solidFill>
                  <a:schemeClr val="bg1"/>
                </a:solidFill>
                <a:latin typeface="Microsoft YaHei" panose="020b0503020204020204" pitchFamily="34" charset="-122"/>
                <a:ea typeface="Microsoft YaHei" panose="020b0503020204020204" pitchFamily="34" charset="-122"/>
              </a:rPr>
              <a:t>单元导读</a:t>
            </a:r>
            <a:r>
              <a:rPr lang="en-US" altLang="zh-CN" sz="20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社会现实复杂多样，人间世相千姿百态，我们需要以正确的立场、睿智的头脑和敏锐的眼睛，去观察思考，分析鉴别。</a:t>
            </a:r>
          </a:p>
          <a:p>
            <a:pPr indent="457200">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本单元所选五篇小说，通过虚构的人物形象与故事情节反映社会生活，描摹人情世态，表达对人生的思索。阅读这些小说，可以丰富人生体验，提升对社会现实观察、分析、判断的能力，激发想象，培养高尚的审美情趣。</a:t>
            </a:r>
          </a:p>
          <a:p>
            <a:pPr indent="457200">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学习本单元，要注意知人论世，在人物与社会环境共生、互动的关系中认识人物性格的形成和发展，关注作品的社会批判性。要了解作者如何运用多种艺术手法实现创作意图，品味小说在形象、情节、语言等方面的独特魅力，欣赏小说不同的风格类型；学习用读书提要或读书笔记记录自己的阅读感受和见解，借鉴小说技法进行创作。</a:t>
            </a:r>
          </a:p>
          <a:p>
            <a:pPr>
              <a:lnSpc>
                <a:spcPct val="150000"/>
              </a:lnSpc>
            </a:pPr>
            <a:endParaRPr lang="zh-CN" altLang="en-US" sz="200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642764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4119456" y="1798056"/>
            <a:ext cx="7426586" cy="3535712"/>
          </a:xfrm>
          <a:prstGeom prst="rect">
            <a:avLst/>
          </a:prstGeom>
          <a:noFill/>
        </p:spPr>
        <p:txBody>
          <a:bodyPr wrap="square" rtlCol="0">
            <a:spAutoFit/>
          </a:bodyPr>
          <a:lstStyle/>
          <a:p>
            <a:pPr algn="ctr">
              <a:lnSpc>
                <a:spcPct val="150000"/>
              </a:lnSpc>
            </a:pP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祝福</a:t>
            </a:r>
            <a:r>
              <a:rPr lang="en-US" altLang="zh-CN" sz="3200" b="1">
                <a:latin typeface="Microsoft YaHei" panose="020b0503020204020204" pitchFamily="34" charset="-122"/>
                <a:ea typeface="Microsoft YaHei" panose="020b0503020204020204" pitchFamily="34" charset="-122"/>
              </a:rPr>
              <a:t>》</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关于“祝福”，</a:t>
            </a:r>
            <a:r>
              <a:rPr lang="zh-CN" altLang="en-US" sz="2400">
                <a:latin typeface="Microsoft YaHei" panose="020b0503020204020204" pitchFamily="34" charset="-122"/>
                <a:ea typeface="Microsoft YaHei" panose="020b0503020204020204" pitchFamily="34" charset="-122"/>
              </a:rPr>
              <a:t>“祝福”是旧时浙江绍兴一带曾经流行过的一种迷信习俗。每当旧历年底，地主和有钱人家举行年终大典，杀鸡、宰鹅、买猪肉，并将三牲煮熟作为“福礼”，恭请天神和祖宗享用，感谢他们保佑当年“平安”，并祈求来年“幸福”。</a:t>
            </a:r>
          </a:p>
        </p:txBody>
      </p:sp>
    </p:spTree>
    <p:extLst>
      <p:ext uri="{BB962C8B-B14F-4D97-AF65-F5344CB8AC3E}">
        <p14:creationId xmlns:p14="http://schemas.microsoft.com/office/powerpoint/2010/main" val="3054280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第二部分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初读课文</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74399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67559" y="1731408"/>
            <a:ext cx="6513241" cy="3351046"/>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寒暄（</a:t>
            </a:r>
            <a:r>
              <a:rPr lang="en-US" altLang="zh-CN" sz="2400" b="1" err="1">
                <a:solidFill>
                  <a:srgbClr val="C00000"/>
                </a:solidFill>
                <a:latin typeface="Microsoft YaHei" panose="020b0503020204020204" pitchFamily="34" charset="-122"/>
                <a:ea typeface="Microsoft YaHei" panose="020b0503020204020204" pitchFamily="34" charset="-122"/>
              </a:rPr>
              <a:t>xuān</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草窠（</a:t>
            </a:r>
            <a:r>
              <a:rPr lang="en-US" altLang="zh-CN" sz="2400" b="1" err="1">
                <a:solidFill>
                  <a:srgbClr val="C00000"/>
                </a:solidFill>
                <a:latin typeface="Microsoft YaHei" panose="020b0503020204020204" pitchFamily="34" charset="-122"/>
                <a:ea typeface="Microsoft YaHei" panose="020b0503020204020204" pitchFamily="34" charset="-122"/>
              </a:rPr>
              <a:t>kē</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窈陷（</a:t>
            </a:r>
            <a:r>
              <a:rPr lang="en-US" altLang="zh-CN" sz="2400" b="1" err="1">
                <a:solidFill>
                  <a:srgbClr val="C00000"/>
                </a:solidFill>
                <a:latin typeface="Microsoft YaHei" panose="020b0503020204020204" pitchFamily="34" charset="-122"/>
                <a:ea typeface="Microsoft YaHei" panose="020b0503020204020204" pitchFamily="34" charset="-122"/>
              </a:rPr>
              <a:t>yǎo</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瓦楞（</a:t>
            </a:r>
            <a:r>
              <a:rPr lang="en-US" altLang="zh-CN" sz="2400" b="1" err="1">
                <a:solidFill>
                  <a:srgbClr val="C00000"/>
                </a:solidFill>
                <a:latin typeface="Microsoft YaHei" panose="020b0503020204020204" pitchFamily="34" charset="-122"/>
                <a:ea typeface="Microsoft YaHei" panose="020b0503020204020204" pitchFamily="34" charset="-122"/>
              </a:rPr>
              <a:t>lénɡ</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尘芥（</a:t>
            </a:r>
            <a:r>
              <a:rPr lang="en-US" altLang="zh-CN" sz="2400" b="1" err="1">
                <a:solidFill>
                  <a:srgbClr val="C00000"/>
                </a:solidFill>
                <a:latin typeface="Microsoft YaHei" panose="020b0503020204020204" pitchFamily="34" charset="-122"/>
                <a:ea typeface="Microsoft YaHei" panose="020b0503020204020204" pitchFamily="34" charset="-122"/>
              </a:rPr>
              <a:t>jiè</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歆享（</a:t>
            </a:r>
            <a:r>
              <a:rPr lang="en-US" altLang="zh-CN" sz="2400" b="1" err="1">
                <a:solidFill>
                  <a:srgbClr val="C00000"/>
                </a:solidFill>
                <a:latin typeface="Microsoft YaHei" panose="020b0503020204020204" pitchFamily="34" charset="-122"/>
                <a:ea typeface="Microsoft YaHei" panose="020b0503020204020204" pitchFamily="34" charset="-122"/>
              </a:rPr>
              <a:t>xīn</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endPar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蹙缩（</a:t>
            </a:r>
            <a:r>
              <a:rPr lang="en-US" altLang="zh-CN" sz="2400" b="1" err="1">
                <a:solidFill>
                  <a:srgbClr val="C00000"/>
                </a:solidFill>
                <a:latin typeface="Microsoft YaHei" panose="020b0503020204020204" pitchFamily="34" charset="-122"/>
                <a:ea typeface="Microsoft YaHei" panose="020b0503020204020204" pitchFamily="34" charset="-122"/>
              </a:rPr>
              <a:t>cù</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桌帏（</a:t>
            </a:r>
            <a:r>
              <a:rPr lang="en-US" altLang="zh-CN" sz="2400" b="1" err="1">
                <a:solidFill>
                  <a:srgbClr val="C00000"/>
                </a:solidFill>
                <a:latin typeface="Microsoft YaHei" panose="020b0503020204020204" pitchFamily="34" charset="-122"/>
                <a:ea typeface="Microsoft YaHei" panose="020b0503020204020204" pitchFamily="34" charset="-122"/>
              </a:rPr>
              <a:t>wéi</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两颊（</a:t>
            </a:r>
            <a:r>
              <a:rPr lang="en-US" altLang="zh-CN" sz="2400" b="1" err="1">
                <a:solidFill>
                  <a:srgbClr val="C00000"/>
                </a:solidFill>
                <a:latin typeface="Microsoft YaHei" panose="020b0503020204020204" pitchFamily="34" charset="-122"/>
                <a:ea typeface="Microsoft YaHei" panose="020b0503020204020204" pitchFamily="34" charset="-122"/>
              </a:rPr>
              <a:t>jiá</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渣滓（</a:t>
            </a:r>
            <a:r>
              <a:rPr lang="en-US" altLang="zh-CN" sz="2400" b="1" err="1">
                <a:solidFill>
                  <a:srgbClr val="C00000"/>
                </a:solidFill>
                <a:latin typeface="Microsoft YaHei" panose="020b0503020204020204" pitchFamily="34" charset="-122"/>
                <a:ea typeface="Microsoft YaHei" panose="020b0503020204020204" pitchFamily="34" charset="-122"/>
              </a:rPr>
              <a:t>zhā</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b="1" err="1">
                <a:solidFill>
                  <a:srgbClr val="C00000"/>
                </a:solidFill>
                <a:latin typeface="Microsoft YaHei" panose="020b0503020204020204" pitchFamily="34" charset="-122"/>
                <a:ea typeface="Microsoft YaHei" panose="020b0503020204020204" pitchFamily="34" charset="-122"/>
              </a:rPr>
              <a:t>zǐ</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牲醴</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lǐ</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不更事</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ɡēnɡ</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0687A058-A391-F844-AA84-5F511AA72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2945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67559" y="1731408"/>
            <a:ext cx="6513241" cy="2797048"/>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①百无聊赖：</a:t>
            </a:r>
            <a:r>
              <a:rPr lang="zh-CN" altLang="en-US" sz="2400" b="1">
                <a:solidFill>
                  <a:srgbClr val="C00000"/>
                </a:solidFill>
                <a:latin typeface="Microsoft YaHei" panose="020b0503020204020204" pitchFamily="34" charset="-122"/>
                <a:ea typeface="Microsoft YaHei" panose="020b0503020204020204" pitchFamily="34" charset="-122"/>
              </a:rPr>
              <a:t>精神无所依托，感到非常无聊。</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②沸反盈天：</a:t>
            </a:r>
            <a:r>
              <a:rPr lang="zh-CN" altLang="en-US" sz="2400" b="1">
                <a:solidFill>
                  <a:srgbClr val="C00000"/>
                </a:solidFill>
                <a:latin typeface="Microsoft YaHei" panose="020b0503020204020204" pitchFamily="34" charset="-122"/>
                <a:ea typeface="Microsoft YaHei" panose="020b0503020204020204" pitchFamily="34" charset="-122"/>
              </a:rPr>
              <a:t>形容极度喧闹，乱成一片。沸反，像沸水一样翻腾。盈，满。</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0687A058-A391-F844-AA84-5F511AA72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4609983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第三部分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文本研读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22970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66758" y="1660075"/>
            <a:ext cx="4835388" cy="326621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梳理故事情节</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序幕</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鲁镇准备祝福</a:t>
            </a:r>
            <a:br>
              <a:rPr lang="zh-CN" altLang="en-US" sz="2000">
                <a:solidFill>
                  <a:srgbClr val="C00000"/>
                </a:solidFill>
                <a:latin typeface="Microsoft YaHei" panose="020b0503020204020204" pitchFamily="34" charset="-122"/>
                <a:ea typeface="Microsoft YaHei" panose="020b0503020204020204" pitchFamily="34" charset="-122"/>
              </a:rPr>
            </a:br>
            <a:r>
              <a:rPr lang="zh-CN" altLang="en-US" sz="2000">
                <a:solidFill>
                  <a:srgbClr val="C00000"/>
                </a:solidFill>
                <a:latin typeface="Microsoft YaHei" panose="020b0503020204020204" pitchFamily="34" charset="-122"/>
                <a:ea typeface="Microsoft YaHei" panose="020b0503020204020204" pitchFamily="34" charset="-122"/>
              </a:rPr>
              <a:t>结局</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祝福之夜惨死</a:t>
            </a:r>
            <a:br>
              <a:rPr lang="zh-CN" altLang="en-US" sz="2000">
                <a:solidFill>
                  <a:srgbClr val="C00000"/>
                </a:solidFill>
                <a:latin typeface="Microsoft YaHei" panose="020b0503020204020204" pitchFamily="34" charset="-122"/>
                <a:ea typeface="Microsoft YaHei" panose="020b0503020204020204" pitchFamily="34" charset="-122"/>
              </a:rPr>
            </a:br>
            <a:r>
              <a:rPr lang="zh-CN" altLang="en-US" sz="2000">
                <a:solidFill>
                  <a:srgbClr val="C00000"/>
                </a:solidFill>
                <a:latin typeface="Microsoft YaHei" panose="020b0503020204020204" pitchFamily="34" charset="-122"/>
                <a:ea typeface="Microsoft YaHei" panose="020b0503020204020204" pitchFamily="34" charset="-122"/>
              </a:rPr>
              <a:t>开端</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逃避初到鲁镇</a:t>
            </a:r>
            <a:br>
              <a:rPr lang="zh-CN" altLang="en-US" sz="2000">
                <a:solidFill>
                  <a:srgbClr val="C00000"/>
                </a:solidFill>
                <a:latin typeface="Microsoft YaHei" panose="020b0503020204020204" pitchFamily="34" charset="-122"/>
                <a:ea typeface="Microsoft YaHei" panose="020b0503020204020204" pitchFamily="34" charset="-122"/>
              </a:rPr>
            </a:br>
            <a:r>
              <a:rPr lang="zh-CN" altLang="en-US" sz="2000">
                <a:solidFill>
                  <a:srgbClr val="C00000"/>
                </a:solidFill>
                <a:latin typeface="Microsoft YaHei" panose="020b0503020204020204" pitchFamily="34" charset="-122"/>
                <a:ea typeface="Microsoft YaHei" panose="020b0503020204020204" pitchFamily="34" charset="-122"/>
              </a:rPr>
              <a:t>发展</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被逼卖到贺家</a:t>
            </a:r>
            <a:br>
              <a:rPr lang="zh-CN" altLang="en-US" sz="2000">
                <a:solidFill>
                  <a:srgbClr val="C00000"/>
                </a:solidFill>
                <a:latin typeface="Microsoft YaHei" panose="020b0503020204020204" pitchFamily="34" charset="-122"/>
                <a:ea typeface="Microsoft YaHei" panose="020b0503020204020204" pitchFamily="34" charset="-122"/>
              </a:rPr>
            </a:br>
            <a:r>
              <a:rPr lang="zh-CN" altLang="en-US" sz="2000">
                <a:solidFill>
                  <a:srgbClr val="C00000"/>
                </a:solidFill>
                <a:latin typeface="Microsoft YaHei" panose="020b0503020204020204" pitchFamily="34" charset="-122"/>
                <a:ea typeface="Microsoft YaHei" panose="020b0503020204020204" pitchFamily="34" charset="-122"/>
              </a:rPr>
              <a:t>高潮</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再寡再到鲁镇</a:t>
            </a:r>
            <a:br>
              <a:rPr lang="zh-CN" altLang="en-US" sz="2000">
                <a:solidFill>
                  <a:srgbClr val="C00000"/>
                </a:solidFill>
                <a:latin typeface="Microsoft YaHei" panose="020b0503020204020204" pitchFamily="34" charset="-122"/>
                <a:ea typeface="Microsoft YaHei" panose="020b0503020204020204" pitchFamily="34" charset="-122"/>
              </a:rPr>
            </a:br>
            <a:r>
              <a:rPr lang="zh-CN" altLang="en-US" sz="2000">
                <a:solidFill>
                  <a:srgbClr val="C00000"/>
                </a:solidFill>
                <a:latin typeface="Microsoft YaHei" panose="020b0503020204020204" pitchFamily="34" charset="-122"/>
                <a:ea typeface="Microsoft YaHei" panose="020b0503020204020204" pitchFamily="34" charset="-122"/>
              </a:rPr>
              <a:t>尾声</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鲁镇正在祝福</a:t>
            </a:r>
            <a:endParaRPr lang="zh-CN" altLang="en-US" sz="2000">
              <a:solidFill>
                <a:srgbClr val="C00000"/>
              </a:solidFill>
              <a:latin typeface="KaiTi" panose="02010609060101010101" pitchFamily="49" charset="-122"/>
              <a:ea typeface="KaiTi" panose="02010609060101010101" pitchFamily="49" charset="-122"/>
            </a:endParaRPr>
          </a:p>
        </p:txBody>
      </p:sp>
      <p:pic>
        <p:nvPicPr>
          <p:cNvPr id="3" name="图片 2">
            <a:extLst>
              <a:ext uri="{FF2B5EF4-FFF2-40B4-BE49-F238E27FC236}">
                <a16:creationId xmlns:a16="http://schemas.microsoft.com/office/drawing/2014/main" id="{31EBFD29-A20F-C649-9AEE-23C5B78BBA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9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7128003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dissolve">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465460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赏析小说的叙事艺术</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．这篇小说在讲述故事时采用了怎样的顺序？这种叙述方式有什么作用？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小说采用了倒叙。</a:t>
            </a:r>
          </a:p>
          <a:p>
            <a:pPr>
              <a:lnSpc>
                <a:spcPct val="150000"/>
              </a:lnSpc>
            </a:pP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作用：①为读者设置了一系列悬念：祥林嫂过去是什么人？为什么会落到这个地步？为什么又会在死前提出那样奇怪的问题呢？这一切都使读者急于追根溯源、探求原委。②造成了浓厚的悲剧气氛，揭示了祥林嫂与鲁四老爷之间尖锐的矛盾，突出了小说反封建的主题。一边是鲁镇年终祝福的热闹忙碌气氛，一边是祥林嫂在富人们的一片祝福声中寂然死去，造成了浓厚的悲剧气氛；死后引起鲁四老爷的震怒，被骂为“谬种”，这就揭示了祥林嫂与鲁四老爷之间尖锐的矛盾，突出了小说反封建的主题。</a:t>
            </a:r>
          </a:p>
        </p:txBody>
      </p:sp>
      <p:pic>
        <p:nvPicPr>
          <p:cNvPr id="5" name="图片 4">
            <a:extLst>
              <a:ext uri="{FF2B5EF4-FFF2-40B4-BE49-F238E27FC236}">
                <a16:creationId xmlns:a16="http://schemas.microsoft.com/office/drawing/2014/main" id="{4C463184-7ABA-224D-9A45-BC39A7AB07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5605119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dissolve">
                                      <p:cBhvr>
                                        <p:cTn id="21"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373127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赏析小说的叙事艺术</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．“我”在小说中起了什么作用？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线索作用。以“我”之所见所闻、所思所感串起连全文。②代表一种有限叙述视角。小说主要以“我”的视角来展开叙述。③故事的亲历者和旁观者。既增加了故事的真实性，又增加了故事的客观性。④拓展主题意蕴空间。使小说主题从同情底层百姓妇女的不幸命运、批判封建礼教和封建思想对底层妇女的精神毒害，辐射到底层人之间的冷漠，以及小资产阶级知识分子的精神懦弱与情感隔膜。</a:t>
            </a:r>
          </a:p>
        </p:txBody>
      </p:sp>
      <p:pic>
        <p:nvPicPr>
          <p:cNvPr id="5" name="图片 4">
            <a:extLst>
              <a:ext uri="{FF2B5EF4-FFF2-40B4-BE49-F238E27FC236}">
                <a16:creationId xmlns:a16="http://schemas.microsoft.com/office/drawing/2014/main" id="{EB1EFC71-B9A2-BE48-90D1-9A5B97C881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0435117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5075557"/>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体会环境描写的作用</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文章几次写到“祝福”？对“祝福”景象的描写，各有什么作用？</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明确   文章三次写到“祝福”。</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(1)</a:t>
            </a:r>
            <a:r>
              <a:rPr lang="zh-CN" altLang="en-US" b="1">
                <a:solidFill>
                  <a:srgbClr val="C00000"/>
                </a:solidFill>
                <a:latin typeface="Microsoft YaHei" panose="020b0503020204020204" pitchFamily="34" charset="-122"/>
                <a:ea typeface="Microsoft YaHei" panose="020b0503020204020204" pitchFamily="34" charset="-122"/>
              </a:rPr>
              <a:t>第一次是描写鲁镇上各家准备“祝福”的情景。</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交代人物活动的社会环境：辛亥革命以后封建势力和封建迷信思想对农村的统治依旧，妇女的地位和套在她们头上的枷锁依旧。揭示出祥林嫂悲剧的社会根源，预示了祥林嫂悲剧的必然性。</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(2)</a:t>
            </a:r>
            <a:r>
              <a:rPr lang="zh-CN" altLang="en-US" b="1">
                <a:solidFill>
                  <a:srgbClr val="C00000"/>
                </a:solidFill>
                <a:latin typeface="Microsoft YaHei" panose="020b0503020204020204" pitchFamily="34" charset="-122"/>
                <a:ea typeface="Microsoft YaHei" panose="020b0503020204020204" pitchFamily="34" charset="-122"/>
              </a:rPr>
              <a:t>第二次是对鲁四老爷家“祝福”的描写。</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祥林嫂的悲剧命运在极具封建迷信色彩的祝福中得以充分展示。祥林嫂由“享有”预备福礼的辛劳，到这点权利被剥夺。特定的环境描写，推动了情节的发展，同时也增加了人物形象的真实感与感染力。</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(3)</a:t>
            </a:r>
            <a:r>
              <a:rPr lang="zh-CN" altLang="en-US" b="1">
                <a:solidFill>
                  <a:srgbClr val="C00000"/>
                </a:solidFill>
                <a:latin typeface="Microsoft YaHei" panose="020b0503020204020204" pitchFamily="34" charset="-122"/>
                <a:ea typeface="Microsoft YaHei" panose="020b0503020204020204" pitchFamily="34" charset="-122"/>
              </a:rPr>
              <a:t>第三次是结尾通过“我”的感受来写“祝福”的景象。</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将祥林嫂的寂然惨死与富人们的欢乐祝福形成鲜明对比，加深悲剧气氛，突出小说反封建的主题，同时在布局上也起到了首尾呼应的作用。</a:t>
            </a:r>
          </a:p>
        </p:txBody>
      </p:sp>
      <p:pic>
        <p:nvPicPr>
          <p:cNvPr id="5" name="图片 4">
            <a:extLst>
              <a:ext uri="{FF2B5EF4-FFF2-40B4-BE49-F238E27FC236}">
                <a16:creationId xmlns:a16="http://schemas.microsoft.com/office/drawing/2014/main" id="{39CBC75F-95E7-A14C-A038-0837D42526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8209408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dissolve">
                                      <p:cBhvr>
                                        <p:cTn id="21" dur="500"/>
                                        <p:tgtEl>
                                          <p:spTgt spid="9">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dissolve">
                                      <p:cBhvr>
                                        <p:cTn id="24" dur="500"/>
                                        <p:tgtEl>
                                          <p:spTgt spid="9">
                                            <p:txEl>
                                              <p:pRg st="4" end="4"/>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dissolve">
                                      <p:cBhvr>
                                        <p:cTn id="27"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234628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体会环境描写的作用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文中四次描写雪花，对表现祥林嫂有何作用？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①借雪花的洁白表现祥林嫂的无辜。②借雪花的飘飞表现祥林嫂挣扎的人生。③借雪花的短暂表现祥林嫂生命的短暂。④由此得出祥林嫂是一个“没有春天的女人”的结语。</a:t>
            </a:r>
          </a:p>
        </p:txBody>
      </p:sp>
      <p:pic>
        <p:nvPicPr>
          <p:cNvPr id="5" name="图片 4">
            <a:extLst>
              <a:ext uri="{FF2B5EF4-FFF2-40B4-BE49-F238E27FC236}">
                <a16:creationId xmlns:a16="http://schemas.microsoft.com/office/drawing/2014/main" id="{EDF5F235-7C9E-8142-AC08-3293990F7C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0294537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50582" y="611191"/>
            <a:ext cx="10420985" cy="5567037"/>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阅读和学习本文时，要关注人物形象，注意从性格和心理特点角度感受和分析祥林嫂这一形象，思考造成她不幸命运的社会根源。同时，还要关注文中出现的“次要人物”，如“讲理学的老监生”鲁四老爷和“善女人”柳妈，这两个人物并不简单，尝试分析，看看他们在作品的“环境”构成中起到什么作用。还有故事的叙述者“我”，他面对祥林嫂的不幸命运和悲惨结局，到底抱着怎样的态度？</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鲁迅小说的语言简练而深邃，善于运用勾勒式的白描，而又往往“话里有话”。比如，通过对眼睛、神情的描写，寥寥数语，便表现出祥林嫂内心的悲苦。在阅读时，注意品味小说的语言，感受其中丰富的内涵与深厚的韵味。</a:t>
            </a:r>
          </a:p>
        </p:txBody>
      </p:sp>
    </p:spTree>
    <p:extLst>
      <p:ext uri="{BB962C8B-B14F-4D97-AF65-F5344CB8AC3E}">
        <p14:creationId xmlns:p14="http://schemas.microsoft.com/office/powerpoint/2010/main" val="18921404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280794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体会环境描写的作用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有人说祥林嫂是一个“没有春天的女人”，她丧夫、再嫁、失子、死去都发生在春天或临近春天。你认为作者这样安排是巧合还是有意？</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作者是有意这样安排的。春天本是美好的季节，应该给人无限的生机和希望，但祥林嫂身上发生的却都是悲剧，这样就形成了强烈的对比，更有力地揭示了封建制度的罪恶。</a:t>
            </a:r>
          </a:p>
        </p:txBody>
      </p:sp>
      <p:pic>
        <p:nvPicPr>
          <p:cNvPr id="5" name="图片 4">
            <a:extLst>
              <a:ext uri="{FF2B5EF4-FFF2-40B4-BE49-F238E27FC236}">
                <a16:creationId xmlns:a16="http://schemas.microsoft.com/office/drawing/2014/main" id="{64B9F489-4D50-1141-8A1A-F527DE9CA0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461107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200167" y="848670"/>
            <a:ext cx="11791666" cy="502939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赏析人物形象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祥林嫂从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岁上下共经历了七件事。请用四字短语概括这七件事，并结合重点句子分析这些事件对祥林嫂人生的影响。</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①逃至鲁镇。</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“然而她反满足，口角边渐渐的有了笑影，脸上也白胖了。”“满足”一词写出了她对做工生活的满意。</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②抓回婆家。</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“一个抱住她，一个帮着，拖进船去了。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她像是捆了躺在船板上。”从几个动词中可以看出祥林嫂婆家的蛮横和夫权族权的威慑，可以揣度她回到婆家的生活状况。</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③再度出嫁。</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“我们见得多了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鲜血直流</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，可以看出夫权意识对她的巨大影响，她无法左右自己的命运。</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④夫死子丧。</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倾诉阿毛之死。阿毛之死令她痛彻肺腑，因此也失去了在婆家生存的资格，乃至被赶出婆家。</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⑤重回鲁镇。</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鲁镇人的咀嚼赏鉴，让她感受到人性的冷漠，遭人唾弃。</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⑥捐献门槛。</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柳妈的话对她打击巨大。</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⑦死于祝福。</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“魂灵”之有无造成了她巨大的精神压力。</a:t>
            </a:r>
          </a:p>
        </p:txBody>
      </p:sp>
    </p:spTree>
    <p:extLst>
      <p:ext uri="{BB962C8B-B14F-4D97-AF65-F5344CB8AC3E}">
        <p14:creationId xmlns:p14="http://schemas.microsoft.com/office/powerpoint/2010/main" val="7174785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dissolve">
                                      <p:cBhvr>
                                        <p:cTn id="21" dur="500"/>
                                        <p:tgtEl>
                                          <p:spTgt spid="9">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dissolve">
                                      <p:cBhvr>
                                        <p:cTn id="24" dur="500"/>
                                        <p:tgtEl>
                                          <p:spTgt spid="9">
                                            <p:txEl>
                                              <p:pRg st="4" end="4"/>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dissolve">
                                      <p:cBhvr>
                                        <p:cTn id="27" dur="500"/>
                                        <p:tgtEl>
                                          <p:spTgt spid="9">
                                            <p:txEl>
                                              <p:pRg st="5" end="5"/>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9">
                                            <p:txEl>
                                              <p:pRg st="6" end="6"/>
                                            </p:txEl>
                                          </p:spTgt>
                                        </p:tgtEl>
                                        <p:attrNameLst>
                                          <p:attrName>style.visibility</p:attrName>
                                        </p:attrNameLst>
                                      </p:cBhvr>
                                      <p:to>
                                        <p:strVal val="visible"/>
                                      </p:to>
                                    </p:set>
                                    <p:animEffect transition="in" filter="dissolve">
                                      <p:cBhvr>
                                        <p:cTn id="30" dur="500"/>
                                        <p:tgtEl>
                                          <p:spTgt spid="9">
                                            <p:txEl>
                                              <p:pRg st="6" end="6"/>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9">
                                            <p:txEl>
                                              <p:pRg st="7" end="7"/>
                                            </p:txEl>
                                          </p:spTgt>
                                        </p:tgtEl>
                                        <p:attrNameLst>
                                          <p:attrName>style.visibility</p:attrName>
                                        </p:attrNameLst>
                                      </p:cBhvr>
                                      <p:to>
                                        <p:strVal val="visible"/>
                                      </p:to>
                                    </p:set>
                                    <p:animEffect transition="in" filter="dissolve">
                                      <p:cBhvr>
                                        <p:cTn id="33" dur="500"/>
                                        <p:tgtEl>
                                          <p:spTgt spid="9">
                                            <p:txEl>
                                              <p:pRg st="7" end="7"/>
                                            </p:txEl>
                                          </p:spTgt>
                                        </p:tgtEl>
                                      </p:cBhvr>
                                    </p:animEffect>
                                  </p:childTnLst>
                                </p:cTn>
                              </p:par>
                              <p:par>
                                <p:cTn id="34" presetID="9" presetClass="entr" presetSubtype="0" fill="hold" nodeType="withEffect">
                                  <p:stCondLst>
                                    <p:cond delay="0"/>
                                  </p:stCondLst>
                                  <p:childTnLst>
                                    <p:set>
                                      <p:cBhvr>
                                        <p:cTn id="35" dur="1" fill="hold">
                                          <p:stCondLst>
                                            <p:cond delay="0"/>
                                          </p:stCondLst>
                                        </p:cTn>
                                        <p:tgtEl>
                                          <p:spTgt spid="9">
                                            <p:txEl>
                                              <p:pRg st="8" end="8"/>
                                            </p:txEl>
                                          </p:spTgt>
                                        </p:tgtEl>
                                        <p:attrNameLst>
                                          <p:attrName>style.visibility</p:attrName>
                                        </p:attrNameLst>
                                      </p:cBhvr>
                                      <p:to>
                                        <p:strVal val="visible"/>
                                      </p:to>
                                    </p:set>
                                    <p:animEffect transition="in" filter="dissolve">
                                      <p:cBhvr>
                                        <p:cTn id="36"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200167" y="954165"/>
            <a:ext cx="11791666" cy="128990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赏析人物形象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文中有三次对祥林嫂的肖像描写，各有什么变化？其中的变化说明了什么？肖像中你印象最深的是什么？找出相关描写，分析祥林嫂的形象特点并体会这些描写的作用。</a:t>
            </a:r>
          </a:p>
        </p:txBody>
      </p:sp>
      <p:graphicFrame>
        <p:nvGraphicFramePr>
          <p:cNvPr id="2" name="表格 1">
            <a:extLst>
              <a:ext uri="{FF2B5EF4-FFF2-40B4-BE49-F238E27FC236}">
                <a16:creationId xmlns:a16="http://schemas.microsoft.com/office/drawing/2014/main" id="{19D59ED8-4674-2C45-AAB6-E0A2856CA164}"/>
              </a:ext>
            </a:extLst>
          </p:cNvPr>
          <p:cNvGraphicFramePr>
            <a:graphicFrameLocks noGrp="1"/>
          </p:cNvGraphicFramePr>
          <p:nvPr>
            <p:extLst>
              <p:ext uri="{D42A27DB-BD31-4B8C-83A1-F6EECF244321}">
                <p14:modId xmlns:p14="http://schemas.microsoft.com/office/powerpoint/2010/main" val="2838408765"/>
              </p:ext>
            </p:extLst>
          </p:nvPr>
        </p:nvGraphicFramePr>
        <p:xfrm>
          <a:off x="243387" y="2403262"/>
          <a:ext cx="7547212" cy="4023360"/>
        </p:xfrm>
        <a:graphic>
          <a:graphicData uri="http://schemas.openxmlformats.org/drawingml/2006/table">
            <a:tbl>
              <a:tblPr>
                <a:tableStyleId>{5C22544A-7EE6-4342-B048-85BDC9FD1C3A}</a:tableStyleId>
              </a:tblPr>
              <a:tblGrid>
                <a:gridCol w="1220549">
                  <a:extLst>
                    <a:ext uri="{9D8B030D-6E8A-4147-A177-3AD203B41FA5}">
                      <a16:colId xmlns:a16="http://schemas.microsoft.com/office/drawing/2014/main" val="3871196171"/>
                    </a:ext>
                  </a:extLst>
                </a:gridCol>
                <a:gridCol w="1901486">
                  <a:extLst>
                    <a:ext uri="{9D8B030D-6E8A-4147-A177-3AD203B41FA5}">
                      <a16:colId xmlns:a16="http://schemas.microsoft.com/office/drawing/2014/main" val="3048397099"/>
                    </a:ext>
                  </a:extLst>
                </a:gridCol>
                <a:gridCol w="2000599">
                  <a:extLst>
                    <a:ext uri="{9D8B030D-6E8A-4147-A177-3AD203B41FA5}">
                      <a16:colId xmlns:a16="http://schemas.microsoft.com/office/drawing/2014/main" val="377857160"/>
                    </a:ext>
                  </a:extLst>
                </a:gridCol>
                <a:gridCol w="2424578">
                  <a:extLst>
                    <a:ext uri="{9D8B030D-6E8A-4147-A177-3AD203B41FA5}">
                      <a16:colId xmlns:a16="http://schemas.microsoft.com/office/drawing/2014/main" val="233911432"/>
                    </a:ext>
                  </a:extLst>
                </a:gridCol>
              </a:tblGrid>
              <a:tr h="266381">
                <a:tc>
                  <a:txBody>
                    <a:bodyPr vert="horz" wrap="square"/>
                    <a:lstStyle/>
                    <a:p>
                      <a:pPr algn="ctr">
                        <a:lnSpc>
                          <a:spcPct val="150000"/>
                        </a:lnSpc>
                      </a:pPr>
                      <a:r>
                        <a:rPr lang="en-US" sz="1600" kern="100">
                          <a:solidFill>
                            <a:schemeClr val="bg1"/>
                          </a:solidFill>
                          <a:effectLst/>
                          <a:latin typeface="Microsoft YaHei" panose="020b0503020204020204" pitchFamily="34" charset="-122"/>
                          <a:ea typeface="Microsoft YaHei" panose="020b0503020204020204" pitchFamily="34" charset="-122"/>
                        </a:rPr>
                        <a:t> </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第一次</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第二次</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第三次</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extLst>
                  <a:ext uri="{0D108BD9-81ED-4DB2-BD59-A6C34878D82A}">
                    <a16:rowId xmlns:a16="http://schemas.microsoft.com/office/drawing/2014/main" val="3678774352"/>
                  </a:ext>
                </a:extLst>
              </a:tr>
              <a:tr h="253731">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脸色</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青黄</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青黄</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黄中带黑</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3532026457"/>
                  </a:ext>
                </a:extLst>
              </a:tr>
              <a:tr h="253731">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两颊</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红的</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消失了血色</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消尽了先前悲哀的神色</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1973573653"/>
                  </a:ext>
                </a:extLst>
              </a:tr>
              <a:tr h="855237">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眼睛</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顺着眼</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顺着眼，眼角上带些泪痕，眼光也没有先前那样精神了</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只有那眼珠间或一轮，还可以表示她是一个活物</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418978626"/>
                  </a:ext>
                </a:extLst>
              </a:tr>
              <a:tr h="567134">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衣着饰物</a:t>
                      </a:r>
                      <a:r>
                        <a:rPr lang="en-US" sz="1600" kern="100">
                          <a:solidFill>
                            <a:schemeClr val="bg1"/>
                          </a:solidFill>
                          <a:effectLst/>
                          <a:latin typeface="Microsoft YaHei" panose="020b0503020204020204" pitchFamily="34" charset="-122"/>
                          <a:ea typeface="Microsoft YaHei" panose="020b0503020204020204" pitchFamily="34" charset="-122"/>
                        </a:rPr>
                        <a:t>(</a:t>
                      </a:r>
                      <a:r>
                        <a:rPr lang="zh-CN" sz="1600" kern="100">
                          <a:solidFill>
                            <a:schemeClr val="bg1"/>
                          </a:solidFill>
                          <a:effectLst/>
                          <a:latin typeface="Microsoft YaHei" panose="020b0503020204020204" pitchFamily="34" charset="-122"/>
                          <a:ea typeface="Microsoft YaHei" panose="020b0503020204020204" pitchFamily="34" charset="-122"/>
                        </a:rPr>
                        <a:t>用物</a:t>
                      </a:r>
                      <a:r>
                        <a:rPr lang="en-US" sz="1600" kern="100">
                          <a:solidFill>
                            <a:schemeClr val="bg1"/>
                          </a:solidFill>
                          <a:effectLst/>
                          <a:latin typeface="Microsoft YaHei" panose="020b0503020204020204" pitchFamily="34" charset="-122"/>
                          <a:ea typeface="Microsoft YaHei" panose="020b0503020204020204" pitchFamily="34" charset="-122"/>
                        </a:rPr>
                        <a:t>)</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白头绳，乌裙，蓝夹袄，月白背心</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白头绳，乌裙，蓝夹袄，月白背心</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竹篮，空的破碗；比她更长的竹竿，下端开了裂</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2283316856"/>
                  </a:ext>
                </a:extLst>
              </a:tr>
              <a:tr h="855237">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形象特点</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年轻寡妇，生活贫困，但身体还健康，精力充沛</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生活更为贫困，精神上也受到更大打击，健康状况不如从前了</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精神已完全麻木、枯竭，物质上一无所有，陷入绝境</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3039465938"/>
                  </a:ext>
                </a:extLst>
              </a:tr>
            </a:tbl>
          </a:graphicData>
        </a:graphic>
      </p:graphicFrame>
      <p:sp>
        <p:nvSpPr>
          <p:cNvPr id="6" name="文本框 5">
            <a:extLst>
              <a:ext uri="{FF2B5EF4-FFF2-40B4-BE49-F238E27FC236}">
                <a16:creationId xmlns:a16="http://schemas.microsoft.com/office/drawing/2014/main" id="{3D8A3472-6E19-2F4E-9469-A9D298E5CEA8}"/>
              </a:ext>
            </a:extLst>
          </p:cNvPr>
          <p:cNvSpPr txBox="1"/>
          <p:nvPr/>
        </p:nvSpPr>
        <p:spPr>
          <a:xfrm>
            <a:off x="7957920" y="2403262"/>
            <a:ext cx="4016991" cy="3782895"/>
          </a:xfrm>
          <a:prstGeom prst="rect">
            <a:avLst/>
          </a:prstGeom>
          <a:noFill/>
        </p:spPr>
        <p:txBody>
          <a:bodyPr wrap="square" rtlCol="0">
            <a:spAutoFit/>
          </a:bodyPr>
          <a:lstStyle/>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作用：通过这些不断变化的肖像描写，尤其是祥林嫂的眼神变化，展示了人物的内心世界，概括了祥林嫂半生悲惨的经历。通过鲜明的对照反映了祥林嫂悲剧命运的几个阶段，形象地反映了祥林嫂是怎样一步步地被封建礼教和封建思想逼到绝境的，深刻地揭露了封建思想对劳动妇女的摧残和迫害。</a:t>
            </a:r>
          </a:p>
        </p:txBody>
      </p:sp>
    </p:spTree>
    <p:extLst>
      <p:ext uri="{BB962C8B-B14F-4D97-AF65-F5344CB8AC3E}">
        <p14:creationId xmlns:p14="http://schemas.microsoft.com/office/powerpoint/2010/main" val="39926789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grpId="1"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P spid="6" grpId="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200167" y="954165"/>
            <a:ext cx="11791666" cy="1291379"/>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赏析人物形象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有人说，在当时的社会里，围绕在祥林嫂周围的人，不管亲的疏的、有恶意的无恶意的，都在把她往死路上赶。请根据下表，写出祥林嫂周围的人对她的态度或影响。</a:t>
            </a:r>
          </a:p>
        </p:txBody>
      </p:sp>
      <p:graphicFrame>
        <p:nvGraphicFramePr>
          <p:cNvPr id="3" name="表格 2">
            <a:extLst>
              <a:ext uri="{FF2B5EF4-FFF2-40B4-BE49-F238E27FC236}">
                <a16:creationId xmlns:a16="http://schemas.microsoft.com/office/drawing/2014/main" id="{35D5AB05-DFDA-DE43-B0D2-293A538E15C1}"/>
              </a:ext>
            </a:extLst>
          </p:cNvPr>
          <p:cNvGraphicFramePr>
            <a:graphicFrameLocks noGrp="1"/>
          </p:cNvGraphicFramePr>
          <p:nvPr>
            <p:extLst>
              <p:ext uri="{D42A27DB-BD31-4B8C-83A1-F6EECF244321}">
                <p14:modId xmlns:p14="http://schemas.microsoft.com/office/powerpoint/2010/main" val="2500138368"/>
              </p:ext>
            </p:extLst>
          </p:nvPr>
        </p:nvGraphicFramePr>
        <p:xfrm>
          <a:off x="1158609" y="2413097"/>
          <a:ext cx="9677713" cy="4114800"/>
        </p:xfrm>
        <a:graphic>
          <a:graphicData uri="http://schemas.openxmlformats.org/drawingml/2006/table">
            <a:tbl>
              <a:tblPr>
                <a:tableStyleId>{5C22544A-7EE6-4342-B048-85BDC9FD1C3A}</a:tableStyleId>
              </a:tblPr>
              <a:tblGrid>
                <a:gridCol w="2173653">
                  <a:extLst>
                    <a:ext uri="{9D8B030D-6E8A-4147-A177-3AD203B41FA5}">
                      <a16:colId xmlns:a16="http://schemas.microsoft.com/office/drawing/2014/main" val="1685543542"/>
                    </a:ext>
                  </a:extLst>
                </a:gridCol>
                <a:gridCol w="3752030">
                  <a:extLst>
                    <a:ext uri="{9D8B030D-6E8A-4147-A177-3AD203B41FA5}">
                      <a16:colId xmlns:a16="http://schemas.microsoft.com/office/drawing/2014/main" val="695183741"/>
                    </a:ext>
                  </a:extLst>
                </a:gridCol>
                <a:gridCol w="3752030">
                  <a:extLst>
                    <a:ext uri="{9D8B030D-6E8A-4147-A177-3AD203B41FA5}">
                      <a16:colId xmlns:a16="http://schemas.microsoft.com/office/drawing/2014/main" val="2034494290"/>
                    </a:ext>
                  </a:extLst>
                </a:gridCol>
              </a:tblGrid>
              <a:tr h="0">
                <a:tc>
                  <a:txBody>
                    <a:bodyPr vert="horz" wrap="square"/>
                    <a:lstStyle/>
                    <a:p>
                      <a:pPr algn="ctr">
                        <a:lnSpc>
                          <a:spcPct val="150000"/>
                        </a:lnSpc>
                      </a:pPr>
                      <a:r>
                        <a:rPr lang="en-US" sz="2000" kern="100">
                          <a:solidFill>
                            <a:schemeClr val="bg1"/>
                          </a:solidFill>
                          <a:effectLst/>
                          <a:latin typeface="Microsoft YaHei" panose="020b0503020204020204" pitchFamily="34" charset="-122"/>
                          <a:ea typeface="Microsoft YaHei" panose="020b0503020204020204" pitchFamily="34" charset="-122"/>
                        </a:rPr>
                        <a:t> </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2000" kern="100">
                          <a:solidFill>
                            <a:schemeClr val="bg1"/>
                          </a:solidFill>
                          <a:effectLst/>
                          <a:latin typeface="Microsoft YaHei" panose="020b0503020204020204" pitchFamily="34" charset="-122"/>
                          <a:ea typeface="Microsoft YaHei" panose="020b0503020204020204" pitchFamily="34" charset="-122"/>
                        </a:rPr>
                        <a:t>有关人物</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2000" kern="100">
                          <a:solidFill>
                            <a:schemeClr val="bg1"/>
                          </a:solidFill>
                          <a:effectLst/>
                          <a:latin typeface="Microsoft YaHei" panose="020b0503020204020204" pitchFamily="34" charset="-122"/>
                          <a:ea typeface="Microsoft YaHei" panose="020b0503020204020204" pitchFamily="34" charset="-122"/>
                        </a:rPr>
                        <a:t>对祥林嫂的态度或影响</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extLst>
                  <a:ext uri="{0D108BD9-81ED-4DB2-BD59-A6C34878D82A}">
                    <a16:rowId xmlns:a16="http://schemas.microsoft.com/office/drawing/2014/main" val="3098234598"/>
                  </a:ext>
                </a:extLst>
              </a:tr>
              <a:tr h="0">
                <a:tc rowSpan="2">
                  <a:txBody>
                    <a:bodyPr vert="horz" wrap="square"/>
                    <a:lstStyle/>
                    <a:p>
                      <a:pPr algn="ctr">
                        <a:lnSpc>
                          <a:spcPct val="150000"/>
                        </a:lnSpc>
                      </a:pPr>
                      <a:r>
                        <a:rPr lang="zh-CN" sz="2000" kern="100">
                          <a:solidFill>
                            <a:schemeClr val="bg1"/>
                          </a:solidFill>
                          <a:effectLst/>
                          <a:latin typeface="Microsoft YaHei" panose="020b0503020204020204" pitchFamily="34" charset="-122"/>
                          <a:ea typeface="Microsoft YaHei" panose="020b0503020204020204" pitchFamily="34" charset="-122"/>
                        </a:rPr>
                        <a:t>初到鲁镇</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鲁四老爷</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钳制精神</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445311476"/>
                  </a:ext>
                </a:extLst>
              </a:tr>
              <a:tr h="0">
                <a:tc vMerge="1">
                  <a:txBody>
                    <a:bodyPr vert="horz" wrap="square"/>
                    <a:lstStyle/>
                    <a:p>
                      <a:endParaRPr lang="zh-CN" altLang="en-US"/>
                    </a:p>
                  </a:txBody>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卫老婆子</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剥削金钱</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1193462733"/>
                  </a:ext>
                </a:extLst>
              </a:tr>
              <a:tr h="0">
                <a:tc rowSpan="2">
                  <a:txBody>
                    <a:bodyPr vert="horz" wrap="square"/>
                    <a:lstStyle/>
                    <a:p>
                      <a:pPr algn="ctr">
                        <a:lnSpc>
                          <a:spcPct val="150000"/>
                        </a:lnSpc>
                      </a:pPr>
                      <a:r>
                        <a:rPr lang="zh-CN" sz="2000" kern="100">
                          <a:solidFill>
                            <a:schemeClr val="bg1"/>
                          </a:solidFill>
                          <a:effectLst/>
                          <a:latin typeface="Microsoft YaHei" panose="020b0503020204020204" pitchFamily="34" charset="-122"/>
                          <a:ea typeface="Microsoft YaHei" panose="020b0503020204020204" pitchFamily="34" charset="-122"/>
                        </a:rPr>
                        <a:t>被卖改嫁</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夫家堂伯</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掠夺财产</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4271950400"/>
                  </a:ext>
                </a:extLst>
              </a:tr>
              <a:tr h="0">
                <a:tc vMerge="1">
                  <a:txBody>
                    <a:bodyPr vert="horz" wrap="square"/>
                    <a:lstStyle/>
                    <a:p>
                      <a:endParaRPr lang="zh-CN" altLang="en-US"/>
                    </a:p>
                  </a:txBody>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婆婆</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剥夺人身自由</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1495619049"/>
                  </a:ext>
                </a:extLst>
              </a:tr>
              <a:tr h="0">
                <a:tc rowSpan="2">
                  <a:txBody>
                    <a:bodyPr vert="horz" wrap="square"/>
                    <a:lstStyle/>
                    <a:p>
                      <a:pPr algn="ctr">
                        <a:lnSpc>
                          <a:spcPct val="150000"/>
                        </a:lnSpc>
                      </a:pPr>
                      <a:r>
                        <a:rPr lang="zh-CN" sz="2000" kern="100">
                          <a:solidFill>
                            <a:schemeClr val="bg1"/>
                          </a:solidFill>
                          <a:effectLst/>
                          <a:latin typeface="Microsoft YaHei" panose="020b0503020204020204" pitchFamily="34" charset="-122"/>
                          <a:ea typeface="Microsoft YaHei" panose="020b0503020204020204" pitchFamily="34" charset="-122"/>
                        </a:rPr>
                        <a:t>再到鲁镇</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柳妈</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精神恐吓</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3363265698"/>
                  </a:ext>
                </a:extLst>
              </a:tr>
              <a:tr h="0">
                <a:tc vMerge="1">
                  <a:txBody>
                    <a:bodyPr vert="horz" wrap="square"/>
                    <a:lstStyle/>
                    <a:p>
                      <a:endParaRPr lang="zh-CN" altLang="en-US"/>
                    </a:p>
                  </a:txBody>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鲁镇的闲人</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嘲笑打击</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2316242552"/>
                  </a:ext>
                </a:extLst>
              </a:tr>
              <a:tr h="0">
                <a:tc rowSpan="2">
                  <a:txBody>
                    <a:bodyPr vert="horz" wrap="square"/>
                    <a:lstStyle/>
                    <a:p>
                      <a:pPr algn="ctr">
                        <a:lnSpc>
                          <a:spcPct val="150000"/>
                        </a:lnSpc>
                      </a:pPr>
                      <a:r>
                        <a:rPr lang="zh-CN" sz="2000" kern="100">
                          <a:solidFill>
                            <a:schemeClr val="bg1"/>
                          </a:solidFill>
                          <a:effectLst/>
                          <a:latin typeface="Microsoft YaHei" panose="020b0503020204020204" pitchFamily="34" charset="-122"/>
                          <a:ea typeface="Microsoft YaHei" panose="020b0503020204020204" pitchFamily="34" charset="-122"/>
                        </a:rPr>
                        <a:t>寂然死去</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en-US" sz="2000" kern="100">
                          <a:effectLst/>
                          <a:latin typeface="Microsoft YaHei" panose="020b0503020204020204" pitchFamily="34" charset="-122"/>
                          <a:ea typeface="Microsoft YaHei" panose="020b0503020204020204" pitchFamily="34" charset="-122"/>
                        </a:rPr>
                        <a:t>“</a:t>
                      </a:r>
                      <a:r>
                        <a:rPr lang="zh-CN" sz="2000" kern="100">
                          <a:effectLst/>
                          <a:latin typeface="Microsoft YaHei" panose="020b0503020204020204" pitchFamily="34" charset="-122"/>
                          <a:ea typeface="Microsoft YaHei" panose="020b0503020204020204" pitchFamily="34" charset="-122"/>
                        </a:rPr>
                        <a:t>我</a:t>
                      </a:r>
                      <a:r>
                        <a:rPr lang="en-US" sz="2000" kern="100">
                          <a:effectLst/>
                          <a:latin typeface="Microsoft YaHei" panose="020b0503020204020204" pitchFamily="34" charset="-122"/>
                          <a:ea typeface="Microsoft YaHei" panose="020b0503020204020204" pitchFamily="34" charset="-122"/>
                        </a:rPr>
                        <a:t>”</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增加其痛苦</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2910299650"/>
                  </a:ext>
                </a:extLst>
              </a:tr>
              <a:tr h="0">
                <a:tc vMerge="1">
                  <a:txBody>
                    <a:bodyPr vert="horz" wrap="square"/>
                    <a:lstStyle/>
                    <a:p>
                      <a:endParaRPr lang="zh-CN" altLang="en-US"/>
                    </a:p>
                  </a:txBody>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鲁家的短工</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毫无同情心</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4056581415"/>
                  </a:ext>
                </a:extLst>
              </a:tr>
            </a:tbl>
          </a:graphicData>
        </a:graphic>
      </p:graphicFrame>
    </p:spTree>
    <p:extLst>
      <p:ext uri="{BB962C8B-B14F-4D97-AF65-F5344CB8AC3E}">
        <p14:creationId xmlns:p14="http://schemas.microsoft.com/office/powerpoint/2010/main" val="35683581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heckerboard(across)">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赏析人物形象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概括祥林嫂的性格特点及其意义。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祥林嫂是旧社会劳动妇女的典型，她勤劳善良，朴实顽强，但在封建礼教和封建思想占统治地位的旧社会，她被践踏、被迫害、被摧残，以至为旧社会所吞噬。封建礼教对她的种种迫害，她曾不断地挣扎与反抗，最后还是被压垮了。祥林嫂的悲剧深刻揭示了旧社会封建礼教对劳动妇女的摧残和迫害，控诉了封建礼教吃人的本质。</a:t>
            </a:r>
          </a:p>
        </p:txBody>
      </p:sp>
      <p:pic>
        <p:nvPicPr>
          <p:cNvPr id="5" name="图片 4">
            <a:extLst>
              <a:ext uri="{FF2B5EF4-FFF2-40B4-BE49-F238E27FC236}">
                <a16:creationId xmlns:a16="http://schemas.microsoft.com/office/drawing/2014/main" id="{CB2D19E5-F74A-DA4F-9B29-0732DD5553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7222324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54910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赏析人物形象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请分别概括鲁四老爷、柳妈和“我”的人物形象。</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a:t>
            </a:r>
            <a:r>
              <a:rPr lang="en-US" altLang="zh-CN" b="1">
                <a:solidFill>
                  <a:srgbClr val="C00000"/>
                </a:solidFill>
                <a:latin typeface="Microsoft YaHei" panose="020b0503020204020204" pitchFamily="34" charset="-122"/>
                <a:ea typeface="Microsoft YaHei" panose="020b0503020204020204" pitchFamily="34" charset="-122"/>
              </a:rPr>
              <a:t>(1)</a:t>
            </a:r>
            <a:r>
              <a:rPr lang="zh-CN" altLang="en-US" b="1">
                <a:solidFill>
                  <a:srgbClr val="C00000"/>
                </a:solidFill>
                <a:latin typeface="Microsoft YaHei" panose="020b0503020204020204" pitchFamily="34" charset="-122"/>
                <a:ea typeface="Microsoft YaHei" panose="020b0503020204020204" pitchFamily="34" charset="-122"/>
              </a:rPr>
              <a:t>鲁四老爷是地主阶级知识分子的典型。</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迂腐、保守、顽固，坚决捍卫封建思想，反对一切改革和革命，尊崇理学和孔孟之道，自觉维护封建制度和封建礼教。他自私伪善，冷酷无情，在精神上迫害祥林嫂，才让她生存信心彻底毁灭，是导致祥林嫂惨死的主要人物。</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(2)</a:t>
            </a:r>
            <a:r>
              <a:rPr lang="zh-CN" altLang="en-US" b="1">
                <a:solidFill>
                  <a:srgbClr val="C00000"/>
                </a:solidFill>
                <a:latin typeface="Microsoft YaHei" panose="020b0503020204020204" pitchFamily="34" charset="-122"/>
                <a:ea typeface="Microsoft YaHei" panose="020b0503020204020204" pitchFamily="34" charset="-122"/>
              </a:rPr>
              <a:t>柳妈是个吃斋念佛的善女人，</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受封建迷信思想毒害很深，同情祥林嫂，又把她视为不贞的人加以奚落。出于善意，她想给祥林嫂寻求解脱的药方，结果反而给祥林嫂造成难以支撑的重压，把祥林嫂推向更悲惨的深渊之中。柳妈自身的被害与她不经意的害人，从另一角度揭露了封建礼教的罪恶。</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(3)“</a:t>
            </a:r>
            <a:r>
              <a:rPr lang="zh-CN" altLang="en-US" b="1">
                <a:solidFill>
                  <a:srgbClr val="C00000"/>
                </a:solidFill>
                <a:latin typeface="Microsoft YaHei" panose="020b0503020204020204" pitchFamily="34" charset="-122"/>
                <a:ea typeface="Microsoft YaHei" panose="020b0503020204020204" pitchFamily="34" charset="-122"/>
              </a:rPr>
              <a:t>我”是一个具有进步思想的小资产阶级知识分子的形象，</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同情劳动人民，不满黑暗现实，但也有软弱与无能的一面。在小说的结构上，“我”又起着线索的作用，祥林嫂一生的悲惨遭遇都是通过“我”的所见所闻来展现的。 </a:t>
            </a:r>
          </a:p>
        </p:txBody>
      </p:sp>
      <p:pic>
        <p:nvPicPr>
          <p:cNvPr id="5" name="图片 4">
            <a:extLst>
              <a:ext uri="{FF2B5EF4-FFF2-40B4-BE49-F238E27FC236}">
                <a16:creationId xmlns:a16="http://schemas.microsoft.com/office/drawing/2014/main" id="{54EAC6B0-E83E-6541-A492-A1659A5429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1354106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dissolve">
                                      <p:cBhvr>
                                        <p:cTn id="21" dur="500"/>
                                        <p:tgtEl>
                                          <p:spTgt spid="9">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dissolve">
                                      <p:cBhvr>
                                        <p:cTn id="24"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419294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赏析小说的语言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在祥林嫂被婆家抓走之后，鲁四老爷说了两次“可恶”和“然而”，这两次的含义有什么不同？</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第一次“可恶”是指婆婆“抢”的举动，给自己带来了麻烦。“然而”后面隐含的意思是：祥林嫂私自逃出，礼教不容；婆婆做主，理所当然，而且反映了鲁四老爷的假斯文。第二次说“可恶”是针对卫老婆子的，对卫老婆子先荐祥林嫂然后又合伙劫她，闹得沸反盈天，有损鲁家的体面。“然而”后面隐含的意思是：找到像祥林嫂这样比男人还勤快的劳动力是不容易的。</a:t>
            </a:r>
          </a:p>
        </p:txBody>
      </p:sp>
      <p:pic>
        <p:nvPicPr>
          <p:cNvPr id="5" name="图片 4">
            <a:extLst>
              <a:ext uri="{FF2B5EF4-FFF2-40B4-BE49-F238E27FC236}">
                <a16:creationId xmlns:a16="http://schemas.microsoft.com/office/drawing/2014/main" id="{17893CD8-204B-3848-9D92-5D9CE2E28F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0631329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465460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赏析小说的语言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指出下列句子使用的修辞手法，并说说这些修辞手法在文中的表达作用。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即使看见人，虽是自己的主人，也总惴惴的，有如在白天出穴游行的小鼠；否则呆坐着，直是一个木偶人。</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比喻。突出祥林嫂在精神上受到毁灭性打击之后，胆小、恐惧、怕见人的心理状态。</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只觉得天地圣众歆享了牲醴和香烟，都醉醺醺的在空中蹒跚，豫备给鲁镇的人们以无限的幸福。</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拟人、反语。和祥林嫂的惨死形成鲜明对照，形象地讽刺了封建迷信思想，揭露了其骗人、杀人的本质。</a:t>
            </a:r>
          </a:p>
        </p:txBody>
      </p:sp>
      <p:pic>
        <p:nvPicPr>
          <p:cNvPr id="5" name="图片 4">
            <a:extLst>
              <a:ext uri="{FF2B5EF4-FFF2-40B4-BE49-F238E27FC236}">
                <a16:creationId xmlns:a16="http://schemas.microsoft.com/office/drawing/2014/main" id="{CEE453AE-2F1D-4A43-B8BC-BDB2FC49F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3666791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3" end="3"/>
                                            </p:txEl>
                                          </p:spTgt>
                                        </p:tgtEl>
                                        <p:attrNameLst>
                                          <p:attrName>style.visibility</p:attrName>
                                        </p:attrNameLst>
                                      </p:cBhvr>
                                      <p:to>
                                        <p:strVal val="visible"/>
                                      </p:to>
                                    </p:set>
                                    <p:animEffect transition="in" filter="dissolve">
                                      <p:cBhvr>
                                        <p:cTn id="18" dur="500"/>
                                        <p:tgtEl>
                                          <p:spTgt spid="9">
                                            <p:txEl>
                                              <p:pRg st="3" end="3"/>
                                            </p:txEl>
                                          </p:spTgt>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dissolve">
                                      <p:cBhvr>
                                        <p:cTn id="23"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465460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赏析小说的语言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指出下列句子使用的修辞手法，并说说这些修辞手法在文中的表达作用。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一见面是寒暄，寒暄之后说我“胖了”，说我“胖了”之后即大骂其新党。</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顶真。不但表达紧凑，语言连贯，而且突出了鲁四老爷虚伪和顽固守旧的性格。</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年年如此，家家如此，</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只要买得起福礼和爆竹之类的，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今年自然也如此。</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反复。描写了辛亥革命后，中国农村风俗习惯依旧，人们的思想意识依旧，封建迷信思想对农村的统治依旧。</a:t>
            </a:r>
          </a:p>
        </p:txBody>
      </p:sp>
      <p:pic>
        <p:nvPicPr>
          <p:cNvPr id="5" name="图片 4">
            <a:extLst>
              <a:ext uri="{FF2B5EF4-FFF2-40B4-BE49-F238E27FC236}">
                <a16:creationId xmlns:a16="http://schemas.microsoft.com/office/drawing/2014/main" id="{5BCA0EBA-C48D-B649-8652-584E8E4E87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1203542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3" end="3"/>
                                            </p:txEl>
                                          </p:spTgt>
                                        </p:tgtEl>
                                        <p:attrNameLst>
                                          <p:attrName>style.visibility</p:attrName>
                                        </p:attrNameLst>
                                      </p:cBhvr>
                                      <p:to>
                                        <p:strVal val="visible"/>
                                      </p:to>
                                    </p:set>
                                    <p:animEffect transition="in" filter="dissolve">
                                      <p:cBhvr>
                                        <p:cTn id="18" dur="500"/>
                                        <p:tgtEl>
                                          <p:spTgt spid="9">
                                            <p:txEl>
                                              <p:pRg st="3" end="3"/>
                                            </p:txEl>
                                          </p:spTgt>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dissolve">
                                      <p:cBhvr>
                                        <p:cTn id="23"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465460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赏析小说的语言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赏析下列句子的句式特点，并说说这样表达的好处。</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她一手提着竹篮，内中一个破碗，空的；一手拄着一支比她更长的竹竿，下端开了裂：她分明已经纯乎是一个乞丐了。</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“空的”“下端开了裂”，是定语后置</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倒装</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，表示强调，突出了祥林嫂忍饥挨饿和沿街乞讨的艰辛。</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阿！地狱？”我很吃惊，只得支梧着，“地狱？</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论理，就该也有。</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然而也未必，</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谁来管这等事</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用了感叹句、疑问句和设问句式，表明“我”先是惊异，后是支支吾吾，怕负责任的心态。</a:t>
            </a:r>
          </a:p>
        </p:txBody>
      </p:sp>
      <p:pic>
        <p:nvPicPr>
          <p:cNvPr id="5" name="图片 4">
            <a:extLst>
              <a:ext uri="{FF2B5EF4-FFF2-40B4-BE49-F238E27FC236}">
                <a16:creationId xmlns:a16="http://schemas.microsoft.com/office/drawing/2014/main" id="{CE1BB884-BF97-5349-8E57-EE9D1EE261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228297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3" end="3"/>
                                            </p:txEl>
                                          </p:spTgt>
                                        </p:tgtEl>
                                        <p:attrNameLst>
                                          <p:attrName>style.visibility</p:attrName>
                                        </p:attrNameLst>
                                      </p:cBhvr>
                                      <p:to>
                                        <p:strVal val="visible"/>
                                      </p:to>
                                    </p:set>
                                    <p:animEffect transition="in" filter="dissolve">
                                      <p:cBhvr>
                                        <p:cTn id="18" dur="500"/>
                                        <p:tgtEl>
                                          <p:spTgt spid="9">
                                            <p:txEl>
                                              <p:pRg st="3" end="3"/>
                                            </p:txEl>
                                          </p:spTgt>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dissolve">
                                      <p:cBhvr>
                                        <p:cTn id="23"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13000" b="-13000"/>
          </a:stretch>
        </a:blipFill>
        <a:effectLst/>
      </p:bgPr>
    </p:bg>
    <p:spTree>
      <p:nvGrpSpPr>
        <p:cNvPr id="1" name=""/>
        <p:cNvGrpSpPr/>
        <p:nvPr/>
      </p:nvGrpSpPr>
      <p:grpSpPr>
        <a:xfrm>
          <a:off x="0" y="0"/>
          <a:ext cx="0" cy="0"/>
        </a:xfrm>
      </p:grpSpPr>
      <p:sp>
        <p:nvSpPr>
          <p:cNvPr id="5" name="矩形 4">
            <a:extLst>
              <a:ext uri="{FF2B5EF4-FFF2-40B4-BE49-F238E27FC236}">
                <a16:creationId xmlns:a16="http://schemas.microsoft.com/office/drawing/2014/main" id="{DC9BCA0A-B255-3344-BF45-5891E826B207}"/>
              </a:ext>
            </a:extLst>
          </p:cNvPr>
          <p:cNvSpPr/>
          <p:nvPr/>
        </p:nvSpPr>
        <p:spPr>
          <a:xfrm>
            <a:off x="498765" y="1864426"/>
            <a:ext cx="7512472"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Microsoft YaHei" panose="020b0503020204020204" pitchFamily="34" charset="-122"/>
                <a:ea typeface="Microsoft YaHei" panose="020b0503020204020204" pitchFamily="34" charset="-122"/>
                <a:sym typeface="+mn-ea"/>
              </a:rPr>
              <a:t>部编版高中语文必修下册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第六单元</a:t>
            </a:r>
            <a:endParaRPr lang="en-US" altLang="zh-CN" sz="1400">
              <a:solidFill>
                <a:schemeClr val="bg1"/>
              </a:solidFill>
              <a:latin typeface="Microsoft YaHei" panose="020b0503020204020204" pitchFamily="34" charset="-122"/>
              <a:ea typeface="Microsoft YaHei" panose="020b0503020204020204" pitchFamily="34" charset="-122"/>
              <a:sym typeface="+mn-ea"/>
            </a:endParaRPr>
          </a:p>
        </p:txBody>
      </p:sp>
      <p:sp>
        <p:nvSpPr>
          <p:cNvPr id="85" name="文本框 84"/>
          <p:cNvSpPr txBox="1"/>
          <p:nvPr/>
        </p:nvSpPr>
        <p:spPr>
          <a:xfrm>
            <a:off x="1830562" y="2965659"/>
            <a:ext cx="5225332"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a:t>
            </a:r>
            <a:r>
              <a:rPr lang="en-US" altLang="zh-CN" sz="3200" b="1">
                <a:solidFill>
                  <a:schemeClr val="bg1"/>
                </a:solidFill>
                <a:latin typeface="Microsoft YaHei" panose="020b0503020204020204" pitchFamily="34" charset="-122"/>
                <a:ea typeface="Microsoft YaHei" panose="020b0503020204020204" pitchFamily="34" charset="-122"/>
              </a:rPr>
              <a:t>12</a:t>
            </a:r>
            <a:r>
              <a:rPr lang="zh-CN" altLang="en-US" sz="3200" b="1">
                <a:solidFill>
                  <a:schemeClr val="bg1"/>
                </a:solidFill>
                <a:latin typeface="Microsoft YaHei" panose="020b0503020204020204" pitchFamily="34" charset="-122"/>
                <a:ea typeface="Microsoft YaHei" panose="020b0503020204020204" pitchFamily="34" charset="-122"/>
              </a:rPr>
              <a:t>课      </a:t>
            </a:r>
            <a:r>
              <a:rPr lang="en-US" altLang="zh-CN" sz="3200" b="1">
                <a:solidFill>
                  <a:schemeClr val="bg1"/>
                </a:solidFill>
                <a:latin typeface="Microsoft YaHei" panose="020b0503020204020204" pitchFamily="34" charset="-122"/>
                <a:ea typeface="Microsoft YaHei" panose="020b0503020204020204" pitchFamily="34" charset="-122"/>
              </a:rPr>
              <a:t>《</a:t>
            </a:r>
            <a:r>
              <a:rPr lang="zh-CN" altLang="en-US" sz="3200" b="1">
                <a:solidFill>
                  <a:schemeClr val="bg1"/>
                </a:solidFill>
                <a:latin typeface="Microsoft YaHei" panose="020b0503020204020204" pitchFamily="34" charset="-122"/>
                <a:ea typeface="Microsoft YaHei" panose="020b0503020204020204" pitchFamily="34" charset="-122"/>
              </a:rPr>
              <a:t>祝福</a:t>
            </a:r>
            <a:r>
              <a:rPr lang="en-US" altLang="zh-CN" sz="3200" b="1">
                <a:solidFill>
                  <a:schemeClr val="bg1"/>
                </a:solidFill>
                <a:latin typeface="Microsoft YaHei" panose="020b0503020204020204" pitchFamily="34" charset="-122"/>
                <a:ea typeface="Microsoft YaHei" panose="020b0503020204020204" pitchFamily="34" charset="-122"/>
              </a:rPr>
              <a:t>》</a:t>
            </a:r>
          </a:p>
        </p:txBody>
      </p:sp>
      <p:grpSp>
        <p:nvGrpSpPr>
          <p:cNvPr id="4" name="组合 3"/>
          <p:cNvGrpSpPr/>
          <p:nvPr/>
        </p:nvGrpSpPr>
        <p:grpSpPr>
          <a:xfrm>
            <a:off x="623455" y="3599953"/>
            <a:ext cx="6336817" cy="417830"/>
            <a:chOff x="2055" y="8307"/>
            <a:chExt cx="7170" cy="658"/>
          </a:xfrm>
        </p:grpSpPr>
        <p:cxnSp>
          <p:nvCxnSpPr>
            <p:cNvPr id="2" name="直接连接符 1"/>
            <p:cNvCxnSpPr/>
            <p:nvPr/>
          </p:nvCxnSpPr>
          <p:spPr>
            <a:xfrm>
              <a:off x="2055" y="8307"/>
              <a:ext cx="717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a:extLst>
              <a:ext uri="{FF2B5EF4-FFF2-40B4-BE49-F238E27FC236}">
                <a16:creationId xmlns:a16="http://schemas.microsoft.com/office/drawing/2014/main" id="{DE831D7A-14D5-E447-B3ED-2C540A31F5ED}"/>
              </a:ext>
            </a:extLst>
          </p:cNvPr>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36478" y="166616"/>
            <a:ext cx="12055522" cy="6691384"/>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阅读下面选文</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完成下面小题。</a:t>
            </a:r>
          </a:p>
          <a:p>
            <a:pP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甲：荷塘的四面</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远远近近</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高高低低都是树</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而杨柳最多。这些树将一片荷塘重重围住</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只在小路一旁</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漏着几段空隙</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像是特为月光留下的。树色一例是阴阴的，乍看像一团烟雾</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但杨柳的丰姿</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便在烟雾里也辨得出。树梢</a:t>
            </a:r>
            <a:r>
              <a:rPr lang="en-US" altLang="zh-CN">
                <a:solidFill>
                  <a:schemeClr val="tx1">
                    <a:lumMod val="65000"/>
                    <a:lumOff val="35000"/>
                  </a:schemeClr>
                </a:solidFill>
                <a:latin typeface="KaiTi" panose="02010609060101010101" pitchFamily="49" charset="-122"/>
                <a:ea typeface="KaiTi" panose="02010609060101010101" pitchFamily="49" charset="-122"/>
              </a:rPr>
              <a:t>_</a:t>
            </a:r>
            <a:r>
              <a:rPr lang="zh-CN" altLang="en-US">
                <a:solidFill>
                  <a:schemeClr val="tx1">
                    <a:lumMod val="65000"/>
                    <a:lumOff val="35000"/>
                  </a:schemeClr>
                </a:solidFill>
                <a:latin typeface="KaiTi" panose="02010609060101010101" pitchFamily="49" charset="-122"/>
                <a:ea typeface="KaiTi" panose="02010609060101010101" pitchFamily="49" charset="-122"/>
              </a:rPr>
              <a:t>上隐隐约豹的是一带远山</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只有些大意罢了。树缝里也漏着一两点路灯光</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没精打采的，是渴睡人的眼。这时候最热闹的</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要数树上的蝉声与水里的蛙声</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但热闹是它们的</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我什么也没有。</a:t>
            </a:r>
          </a:p>
          <a:p>
            <a:pPr algn="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节选自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荷塘月色</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乙：旧历的年底毕竞最像年底</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村镇上不必说，就在天空中也显出将到新年的气象来。灰白色的沉重的晚云中间时时发出闪光</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接着一声钝响</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是送灶的爆竹</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近处燃放的可就更强烈了</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震耳的大音还没有息</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空气里已经散满了幽微的火药香。我是正在这一夜回到我的故乡鲁镇的。虽说故乡</a:t>
            </a:r>
            <a:r>
              <a:rPr lang="en-US" altLang="zh-CN">
                <a:solidFill>
                  <a:schemeClr val="tx1">
                    <a:lumMod val="65000"/>
                    <a:lumOff val="35000"/>
                  </a:schemeClr>
                </a:solidFill>
                <a:latin typeface="KaiTi" panose="02010609060101010101" pitchFamily="49" charset="-122"/>
                <a:ea typeface="KaiTi" panose="02010609060101010101" pitchFamily="49" charset="-122"/>
              </a:rPr>
              <a:t>, </a:t>
            </a:r>
            <a:r>
              <a:rPr lang="zh-CN" altLang="en-US">
                <a:solidFill>
                  <a:schemeClr val="tx1">
                    <a:lumMod val="65000"/>
                    <a:lumOff val="35000"/>
                  </a:schemeClr>
                </a:solidFill>
                <a:latin typeface="KaiTi" panose="02010609060101010101" pitchFamily="49" charset="-122"/>
                <a:ea typeface="KaiTi" panose="02010609060101010101" pitchFamily="49" charset="-122"/>
              </a:rPr>
              <a:t>然而已没有家</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所以只得暂寓在鲁四老爷的宅子里。他是我的本家</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比我长一辈</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应该称之曰“四叔”</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是一个讲理学的老监生。他比先前并没有什么大改变</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单是老了些</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但也还未留胡子，一见面是寒暄</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寒暄之后说我“胖了”</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说我“胖了”之后即大骂其新党。但我知道</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这并非借题在骂我</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因为他所骂的还是康有为。但是，谈话是总不投机的了</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于是不多久，我便一个人剩在书房里。</a:t>
            </a:r>
            <a:r>
              <a:rPr lang="en-US" altLang="zh-CN">
                <a:solidFill>
                  <a:schemeClr val="tx1">
                    <a:lumMod val="65000"/>
                    <a:lumOff val="35000"/>
                  </a:schemeClr>
                </a:solidFill>
                <a:latin typeface="KaiTi" panose="02010609060101010101" pitchFamily="49" charset="-122"/>
                <a:ea typeface="KaiTi" panose="02010609060101010101" pitchFamily="49" charset="-122"/>
              </a:rPr>
              <a:t>……</a:t>
            </a:r>
          </a:p>
          <a:p>
            <a:pP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天色愈阴暗了</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下午竟下起雪来</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雪花大的有梅花那么大</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满天飞舞</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夹着烟霭和忙碌的气色</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将鲁镇乱成一团糟。我回到四叔的书房里时</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瓦楞上已经雪白，房里也映得较光明。</a:t>
            </a:r>
          </a:p>
          <a:p>
            <a:pPr algn="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节选自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祝福</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Tree>
    <p:extLst>
      <p:ext uri="{BB962C8B-B14F-4D97-AF65-F5344CB8AC3E}">
        <p14:creationId xmlns:p14="http://schemas.microsoft.com/office/powerpoint/2010/main" val="40198320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572598" y="1745301"/>
            <a:ext cx="11109886" cy="336739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：指出甲、乙两段文字中环境的特征。</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甲段文字的环境的特征：静悄、幽寂；乙段文字的环境的特征：阴冷沉闷</a:t>
            </a:r>
          </a:p>
          <a:p>
            <a:pPr>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：结合选文，划线句分别表达了“我”怎样的状态，试作简要说明。</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甲段文字作者此时人生失意，抑郁惆怅。面对当时纷杂的时代不禁感到伤心失落。乙段文字的“我”是一个对鲁四老爷充满憎恨，对鲁镇保守、冷漠的社会气氛感到愤懑。身在故乡却有一种陌生感，自己感到苦闷。</a:t>
            </a:r>
          </a:p>
          <a:p>
            <a:pPr algn="r">
              <a:lnSpc>
                <a:spcPct val="150000"/>
              </a:lnSpc>
            </a:pPr>
            <a:endParaRPr lang="en-US" altLang="zh-CN">
              <a:solidFill>
                <a:schemeClr val="tx1">
                  <a:lumMod val="65000"/>
                  <a:lumOff val="3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8426477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 calcmode="lin" valueType="num">
                                      <p:cBhvr additive="base">
                                        <p:cTn id="18"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 calcmode="lin" valueType="num">
                                      <p:cBhvr additive="base">
                                        <p:cTn id="24"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367004" y="3848808"/>
            <a:ext cx="11457992" cy="1422954"/>
          </a:xfrm>
          <a:prstGeom prst="rect">
            <a:avLst/>
          </a:prstGeom>
          <a:solidFill>
            <a:schemeClr val="bg1"/>
          </a:solidFill>
          <a:effectLst/>
        </p:spPr>
        <p:txBody>
          <a:bodyPr wrap="square" rtlCol="0">
            <a:spAutoFit/>
          </a:bodyPr>
          <a:lstStyle/>
          <a:p>
            <a:pPr indent="457200">
              <a:lnSpc>
                <a:spcPct val="150000"/>
              </a:lnSpc>
            </a:pPr>
            <a:r>
              <a:rPr lang="zh-CN" altLang="en-US" sz="2000">
                <a:latin typeface="Microsoft YaHei" panose="020b0503020204020204" pitchFamily="34" charset="-122"/>
                <a:ea typeface="Microsoft YaHei" panose="020b0503020204020204" pitchFamily="34" charset="-122"/>
                <a:sym typeface="+mn-ea"/>
              </a:rPr>
              <a:t>小说通过描述祥林嫂悲惨的一生，表现了作者对受压迫妇女的同情以及对封建思想封建礼教的无情揭露。也阐述了像文中的“我”一样的启蒙知识分子，对当时人们自私自利以及世态炎凉的这一社会现状的无动于衷和不知所措。</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a:extLst>
              <a:ext uri="{FF2B5EF4-FFF2-40B4-BE49-F238E27FC236}">
                <a16:creationId xmlns:a16="http://schemas.microsoft.com/office/drawing/2014/main" id="{AE49E50E-3182-2C46-BF4E-7849D203F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0163" y="1178606"/>
            <a:ext cx="4360904" cy="244105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129634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第四部分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拓展阅读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893180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119085"/>
            <a:ext cx="11495359" cy="4613892"/>
          </a:xfrm>
          <a:prstGeom prst="rect">
            <a:avLst/>
          </a:prstGeom>
          <a:noFill/>
        </p:spPr>
        <p:txBody>
          <a:bodyPr wrap="square" rtlCol="0">
            <a:spAutoFit/>
          </a:bodyPr>
          <a:lstStyle/>
          <a:p>
            <a:pPr indent="457200"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鲁迅的馈赠</a:t>
            </a:r>
          </a:p>
          <a:p>
            <a:pPr indent="457200"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孙 郁</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现实生活里，鲁迅并不是想象中那样横眉冷对所有的人，而是一个非常真性情的人。记得鲁迅在厦门大学和中山大学教书的时候，很多学生成为他的粉丝，追随他一起到上海。鲁迅经常慷慨地资助困难中的学生，这种关怀与爱，显得非常感人。那时候，有许多年轻人的作品出版不了，鲁迅也常常会拿自己的钱给他补贴出版。</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写文章的时候也愿意开玩笑，他自嘲自己说的玩笑是“猫头鹰的声音”。鲁迅的好多朋友都是有个性的，不那么正襟危坐，比如郁达夫。郁达夫就很好玩，喜欢写一些士大夫的诗画、旧体诗，喜欢写一些旧小说。鲁迅觉得这个人很真，很可爱。萧军也是这样，东北人，有时候非常粗野，但是鲁迅很喜欢他。萧军给鲁迅写信，说“自己的性子是否要改一下”，鲁迅说不要改。</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生活中鲁迅很率真，完全是那种性情中人，鲁迅早期的朋友和鲁迅闹翻了，为什么闹翻的？因为鲁迅觉得“这些人有的时候在那里莫名其妙装孙子”。其实，他从来没把自己当成一个名人。</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2342751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500141"/>
            <a:ext cx="11495359" cy="6275885"/>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我的了解中，鲁迅的爱好很多，他喜欢买画册，看外国电影，他买了大量的汉砖、拓片，各种各样的文物。鲁迅对现代画派也很喜欢。而且鲁迅特别注重风俗的研究，对地域文明有特别的感受。由此而来，他翻译了很多这方面的书。</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鲁迅穿着很朴素，衣服都是破破烂烂的，袜子补了一层又一层，以至于这种打扮带来了很多麻烦，经常受到羞辱。有一次鲁迅去银行取工资，但银行里的人不肯把钱给他，因为他们不相信穿着破烂的人有能力取这么多钱。还有一次警察看到鲁迅提着箱子，就要求开箱检查，因为他的样子像是在卖鸦片。而鲁迅在进出大楼时被保安轰出去的事情也时有发生。</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鲁迅是一个非常有操守的人。当年鲁迅的这种姿态，我觉得是真正知识分子的心态。鲁迅一生更多的时间，是把弊端刺向文人墨客，鲁迅从来没有骂过“被政府通缉过的有文化的人”，他讽刺的都是达官贵人、社会闲人，他觉得那些表面上公允、合理的东西，其实是不合理的，所以他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世纪早期就强调了人的个性，强调社会变革和人自我价值潜能的释放。</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专家评介，鲁迅是一条奔流不息的河流，今天我们读他的作品依然感觉到河的流淌。为什么鲁迅还在流动？就是因为他不是什么，没有成为什么。鲁迅永远是一个进程接一个进程。鲁迅思想不断在发展。人要不断选择，不断地和“那些使自己成为非我的东西相抗争”。鲁迅坚守自己的个性，他对自由主义等等都有提防，但最主要的还是提防自己，“提防自己成为社会的废物”。</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1256101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964165"/>
            <a:ext cx="11495359" cy="4613892"/>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鲁迅晚年每年都要翻译两三本书，如果把鲁迅和同时代的学者胡适作比较就可以发现，胡适的思想和智慧在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岁就已经停止前进了，而鲁迅在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的时候依然在不断发展。从成就上看，我认为鲁迅首先是一个翻译家，其次才是作家。因为鲁迅要翻译、要输血、要新鲜的东西，他警惕自己成为过去思想的奴隶。而胡适在大多数人看来是很有学问的，但是他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岁以后就没有什么作品问世了。</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鲁迅的思想作为一个过程，依然可以给今天每一个人带来启发。因为我们也在这个过程里面，这就是为什么我们在读鲁迅作品的时候，有那么多的享受与趣味，有那么多变与不变的东西。在他的坚守里面我们可以感觉到一个丰富的鲁迅，一个用世俗语言无法描述的鲁迅。</a:t>
            </a:r>
          </a:p>
          <a:p>
            <a:pPr indent="457200">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问题：作者说鲁迅是“一个非常真性情的人”，从哪些方面可以体现这一点？</a:t>
            </a:r>
          </a:p>
          <a:p>
            <a:pPr indent="457200">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关怀与爱护学生：很多学生成为粉丝，追随他一起到上海。②鲁迅经常慷慨地资助困难中的学生。③写文章爱开玩笑。④结交有个性的朋友，不喜欢和那些会“莫名其妙地装孙子”的人来往。⑤性格率真。爱好广泛。穿着很朴素。⑥非常有操守。</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102191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57456" y="337607"/>
            <a:ext cx="4460453" cy="1135054"/>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latin typeface="Microsoft YaHei" panose="020b0503020204020204" pitchFamily="34" charset="-122"/>
                <a:ea typeface="Microsoft YaHei" panose="020b0503020204020204" pitchFamily="34" charset="-122"/>
              </a:rPr>
              <a:t>素材积累</a:t>
            </a: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鲁迅名句</a:t>
            </a:r>
          </a:p>
          <a:p>
            <a:pPr marL="342900" indent="-342900">
              <a:lnSpc>
                <a:spcPct val="150000"/>
              </a:lnSpc>
              <a:buFont typeface="Wingdings" pitchFamily="2" charset="2"/>
              <a:buChar char="n"/>
            </a:pPr>
            <a:endParaRPr lang="zh-CN" altLang="en-US" sz="2400">
              <a:solidFill>
                <a:srgbClr val="C00000"/>
              </a:solidFill>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id="{A5C10E09-F908-5840-978F-0E93DB28C899}"/>
              </a:ext>
            </a:extLst>
          </p:cNvPr>
          <p:cNvSpPr txBox="1"/>
          <p:nvPr/>
        </p:nvSpPr>
        <p:spPr>
          <a:xfrm>
            <a:off x="774776" y="1207910"/>
            <a:ext cx="11543199" cy="4662815"/>
          </a:xfrm>
          <a:prstGeom prst="rect">
            <a:avLst/>
          </a:prstGeom>
          <a:noFill/>
        </p:spPr>
        <p:txBody>
          <a:bodyPr wrap="square" rtlCol="0">
            <a:spAutoFit/>
          </a:bodyPr>
          <a:lstStyle/>
          <a:p>
            <a:pPr fontAlgn="ctr">
              <a:lnSpc>
                <a:spcPct val="150000"/>
              </a:lnSpc>
            </a:pPr>
            <a:r>
              <a:rPr lang="en-US" altLang="zh-CN">
                <a:latin typeface="Microsoft YaHei" panose="020b0503020204020204" pitchFamily="34" charset="-122"/>
                <a:ea typeface="Microsoft YaHei" panose="020b0503020204020204" pitchFamily="34" charset="-122"/>
              </a:rPr>
              <a:t>1.</a:t>
            </a:r>
            <a:r>
              <a:rPr lang="zh-CN" altLang="en-US">
                <a:latin typeface="Microsoft YaHei" panose="020b0503020204020204" pitchFamily="34" charset="-122"/>
                <a:ea typeface="Microsoft YaHei" panose="020b0503020204020204" pitchFamily="34" charset="-122"/>
              </a:rPr>
              <a:t>世上本没有路，走的人多了，也便成了路。</a:t>
            </a:r>
          </a:p>
          <a:p>
            <a:pPr fontAlgn="ctr">
              <a:lnSpc>
                <a:spcPct val="150000"/>
              </a:lnSpc>
            </a:pPr>
            <a:r>
              <a:rPr lang="en-US" altLang="zh-CN">
                <a:latin typeface="Microsoft YaHei" panose="020b0503020204020204" pitchFamily="34" charset="-122"/>
                <a:ea typeface="Microsoft YaHei" panose="020b0503020204020204" pitchFamily="34" charset="-122"/>
              </a:rPr>
              <a:t>2.</a:t>
            </a:r>
            <a:r>
              <a:rPr lang="zh-CN" altLang="en-US">
                <a:latin typeface="Microsoft YaHei" panose="020b0503020204020204" pitchFamily="34" charset="-122"/>
                <a:ea typeface="Microsoft YaHei" panose="020b0503020204020204" pitchFamily="34" charset="-122"/>
              </a:rPr>
              <a:t>友谊是两颗心真诚相待，而不是一颗心对另一颗心的敲打。</a:t>
            </a:r>
          </a:p>
          <a:p>
            <a:pPr fontAlgn="ctr">
              <a:lnSpc>
                <a:spcPct val="150000"/>
              </a:lnSpc>
            </a:pPr>
            <a:r>
              <a:rPr lang="en-US" altLang="zh-CN">
                <a:latin typeface="Microsoft YaHei" panose="020b0503020204020204" pitchFamily="34" charset="-122"/>
                <a:ea typeface="Microsoft YaHei" panose="020b0503020204020204" pitchFamily="34" charset="-122"/>
              </a:rPr>
              <a:t>3.</a:t>
            </a:r>
            <a:r>
              <a:rPr lang="zh-CN" altLang="en-US">
                <a:latin typeface="Microsoft YaHei" panose="020b0503020204020204" pitchFamily="34" charset="-122"/>
                <a:ea typeface="Microsoft YaHei" panose="020b0503020204020204" pitchFamily="34" charset="-122"/>
              </a:rPr>
              <a:t>人生得一知己足矣，斯世当以同怀视之。</a:t>
            </a:r>
          </a:p>
          <a:p>
            <a:pPr fontAlgn="ctr">
              <a:lnSpc>
                <a:spcPct val="150000"/>
              </a:lnSpc>
            </a:pPr>
            <a:r>
              <a:rPr lang="en-US" altLang="zh-CN">
                <a:latin typeface="Microsoft YaHei" panose="020b0503020204020204" pitchFamily="34" charset="-122"/>
                <a:ea typeface="Microsoft YaHei" panose="020b0503020204020204" pitchFamily="34" charset="-122"/>
              </a:rPr>
              <a:t>4.</a:t>
            </a:r>
            <a:r>
              <a:rPr lang="zh-CN" altLang="en-US">
                <a:latin typeface="Microsoft YaHei" panose="020b0503020204020204" pitchFamily="34" charset="-122"/>
                <a:ea typeface="Microsoft YaHei" panose="020b0503020204020204" pitchFamily="34" charset="-122"/>
              </a:rPr>
              <a:t>寄意寒星荃不察，我以我血荐轩辕。</a:t>
            </a:r>
          </a:p>
          <a:p>
            <a:pPr fontAlgn="ctr">
              <a:lnSpc>
                <a:spcPct val="150000"/>
              </a:lnSpc>
            </a:pPr>
            <a:r>
              <a:rPr lang="en-US" altLang="zh-CN">
                <a:latin typeface="Microsoft YaHei" panose="020b0503020204020204" pitchFamily="34" charset="-122"/>
                <a:ea typeface="Microsoft YaHei" panose="020b0503020204020204" pitchFamily="34" charset="-122"/>
              </a:rPr>
              <a:t>5.</a:t>
            </a:r>
            <a:r>
              <a:rPr lang="zh-CN" altLang="en-US">
                <a:latin typeface="Microsoft YaHei" panose="020b0503020204020204" pitchFamily="34" charset="-122"/>
                <a:ea typeface="Microsoft YaHei" panose="020b0503020204020204" pitchFamily="34" charset="-122"/>
              </a:rPr>
              <a:t>在我的后园，可以看见墙外有两株树，一株是枣树，还有一株也是枣树。</a:t>
            </a:r>
          </a:p>
          <a:p>
            <a:pPr fontAlgn="ctr">
              <a:lnSpc>
                <a:spcPct val="150000"/>
              </a:lnSpc>
            </a:pPr>
            <a:r>
              <a:rPr lang="en-US" altLang="zh-CN">
                <a:latin typeface="Microsoft YaHei" panose="020b0503020204020204" pitchFamily="34" charset="-122"/>
                <a:ea typeface="Microsoft YaHei" panose="020b0503020204020204" pitchFamily="34" charset="-122"/>
              </a:rPr>
              <a:t>6.</a:t>
            </a:r>
            <a:r>
              <a:rPr lang="zh-CN" altLang="en-US">
                <a:latin typeface="Microsoft YaHei" panose="020b0503020204020204" pitchFamily="34" charset="-122"/>
                <a:ea typeface="Microsoft YaHei" panose="020b0503020204020204" pitchFamily="34" charset="-122"/>
              </a:rPr>
              <a:t>不在沉默中爆发，就在沉默中灭亡。</a:t>
            </a:r>
          </a:p>
          <a:p>
            <a:pPr fontAlgn="ctr">
              <a:lnSpc>
                <a:spcPct val="150000"/>
              </a:lnSpc>
            </a:pPr>
            <a:r>
              <a:rPr lang="en-US" altLang="zh-CN">
                <a:latin typeface="Microsoft YaHei" panose="020b0503020204020204" pitchFamily="34" charset="-122"/>
                <a:ea typeface="Microsoft YaHei" panose="020b0503020204020204" pitchFamily="34" charset="-122"/>
              </a:rPr>
              <a:t>7.</a:t>
            </a:r>
            <a:r>
              <a:rPr lang="zh-CN" altLang="en-US">
                <a:latin typeface="Microsoft YaHei" panose="020b0503020204020204" pitchFamily="34" charset="-122"/>
                <a:ea typeface="Microsoft YaHei" panose="020b0503020204020204" pitchFamily="34" charset="-122"/>
              </a:rPr>
              <a:t>真的猛士，敢于直面惨淡的人生，敢于正视淋漓的鲜血。</a:t>
            </a:r>
          </a:p>
          <a:p>
            <a:pPr fontAlgn="ctr">
              <a:lnSpc>
                <a:spcPct val="150000"/>
              </a:lnSpc>
            </a:pPr>
            <a:r>
              <a:rPr lang="en-US" altLang="zh-CN">
                <a:latin typeface="Microsoft YaHei" panose="020b0503020204020204" pitchFamily="34" charset="-122"/>
                <a:ea typeface="Microsoft YaHei" panose="020b0503020204020204" pitchFamily="34" charset="-122"/>
              </a:rPr>
              <a:t>8.</a:t>
            </a:r>
            <a:r>
              <a:rPr lang="zh-CN" altLang="en-US">
                <a:latin typeface="Microsoft YaHei" panose="020b0503020204020204" pitchFamily="34" charset="-122"/>
                <a:ea typeface="Microsoft YaHei" panose="020b0503020204020204" pitchFamily="34" charset="-122"/>
              </a:rPr>
              <a:t>时间就是性命。无端的空耗别人的时间，其实是无异于谋财害命的。</a:t>
            </a:r>
          </a:p>
          <a:p>
            <a:pPr fontAlgn="ctr">
              <a:lnSpc>
                <a:spcPct val="150000"/>
              </a:lnSpc>
            </a:pPr>
            <a:r>
              <a:rPr lang="en-US" altLang="zh-CN">
                <a:latin typeface="Microsoft YaHei" panose="020b0503020204020204" pitchFamily="34" charset="-122"/>
                <a:ea typeface="Microsoft YaHei" panose="020b0503020204020204" pitchFamily="34" charset="-122"/>
              </a:rPr>
              <a:t>9.</a:t>
            </a:r>
            <a:r>
              <a:rPr lang="zh-CN" altLang="en-US">
                <a:latin typeface="Microsoft YaHei" panose="020b0503020204020204" pitchFamily="34" charset="-122"/>
                <a:ea typeface="Microsoft YaHei" panose="020b0503020204020204" pitchFamily="34" charset="-122"/>
              </a:rPr>
              <a:t>度尽劫波兄弟在，相逢一笑泯恩仇。</a:t>
            </a:r>
          </a:p>
          <a:p>
            <a:pPr fontAlgn="ctr">
              <a:lnSpc>
                <a:spcPct val="150000"/>
              </a:lnSpc>
            </a:pPr>
            <a:r>
              <a:rPr lang="en-US" altLang="zh-CN">
                <a:latin typeface="Microsoft YaHei" panose="020b0503020204020204" pitchFamily="34" charset="-122"/>
                <a:ea typeface="Microsoft YaHei" panose="020b0503020204020204" pitchFamily="34" charset="-122"/>
              </a:rPr>
              <a:t>10.</a:t>
            </a:r>
            <a:r>
              <a:rPr lang="zh-CN" altLang="en-US">
                <a:latin typeface="Microsoft YaHei" panose="020b0503020204020204" pitchFamily="34" charset="-122"/>
                <a:ea typeface="Microsoft YaHei" panose="020b0503020204020204" pitchFamily="34" charset="-122"/>
              </a:rPr>
              <a:t>心事浩茫连广宇，于无声处听惊雷。</a:t>
            </a:r>
          </a:p>
          <a:p>
            <a:pPr fontAlgn="ctr">
              <a:lnSpc>
                <a:spcPct val="150000"/>
              </a:lnSpc>
            </a:pPr>
            <a:r>
              <a:rPr lang="en-US" altLang="zh-CN">
                <a:latin typeface="Microsoft YaHei" panose="020b0503020204020204" pitchFamily="34" charset="-122"/>
                <a:ea typeface="Microsoft YaHei" panose="020b0503020204020204" pitchFamily="34" charset="-122"/>
              </a:rPr>
              <a:t>11.</a:t>
            </a:r>
            <a:r>
              <a:rPr lang="zh-CN" altLang="en-US">
                <a:latin typeface="Microsoft YaHei" panose="020b0503020204020204" pitchFamily="34" charset="-122"/>
                <a:ea typeface="Microsoft YaHei" panose="020b0503020204020204" pitchFamily="34" charset="-122"/>
              </a:rPr>
              <a:t>横眉冷对千夫指，俯首甘为孺子牛。</a:t>
            </a:r>
          </a:p>
        </p:txBody>
      </p:sp>
    </p:spTree>
    <p:extLst>
      <p:ext uri="{BB962C8B-B14F-4D97-AF65-F5344CB8AC3E}">
        <p14:creationId xmlns:p14="http://schemas.microsoft.com/office/powerpoint/2010/main" val="27987792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13000" b="-13000"/>
          </a:stretch>
        </a:blipFill>
        <a:effectLst/>
      </p:bgPr>
    </p:bg>
    <p:spTree>
      <p:nvGrpSpPr>
        <p:cNvPr id="1" name=""/>
        <p:cNvGrpSpPr/>
        <p:nvPr/>
      </p:nvGrpSpPr>
      <p:grpSpPr>
        <a:xfrm>
          <a:off x="0" y="0"/>
          <a:ext cx="0" cy="0"/>
        </a:xfrm>
      </p:grpSpPr>
      <p:sp>
        <p:nvSpPr>
          <p:cNvPr id="21" name="矩形 20"/>
          <p:cNvSpPr/>
          <p:nvPr/>
        </p:nvSpPr>
        <p:spPr>
          <a:xfrm>
            <a:off x="-74889"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0248900" y="11811000"/>
            <a:ext cx="254000" cy="4191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19285" y="1329559"/>
            <a:ext cx="6473197" cy="4192943"/>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在辛亥革命后的某一天</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浙江绍兴鲁镇发生了一桩命案。据说是一个没有春天的年轻的老妇人在新年祝福的时候死在了冰天雪地里。而有一个人正好见证了整桩命案的发生</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于是便将他所知道的叙述了出来。那么</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这个没有春天的年轻的老妇人到底是谁呢</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在她身上到底又发生了什么故事呢</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又是谁是这桩命案的始作俑者呢</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而这个故事的见证者又是怎样为我们展现这个故事的呢</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今天让我们化身成福尔摩斯</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侦破这一疑案</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让我们一同走进鲁迅先生的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祝福</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6617" y="1894730"/>
            <a:ext cx="2996681" cy="24402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71928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30629" y="2483722"/>
            <a:ext cx="11899075" cy="1884618"/>
          </a:xfrm>
          <a:prstGeom prst="rect">
            <a:avLst/>
          </a:prstGeom>
          <a:noFill/>
        </p:spPr>
        <p:txBody>
          <a:bodyPr wrap="square" rtlCol="0">
            <a:spAutoFit/>
          </a:bodyPr>
          <a:lstStyle/>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了解鲁迅，理解小说创作的社会背景。  </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学习本文综合运用肖像描写、动作描写、语言描写等塑造人物的方法。 </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体会并理解本文环境描写的作用，理解本文倒叙手法的作用。 </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准确把握祥林嫂的形象特征，理解造成人物悲剧的社会根源，从而认识旧社会封建礼教的罪恶本质。</a:t>
            </a:r>
          </a:p>
        </p:txBody>
      </p:sp>
      <p:sp>
        <p:nvSpPr>
          <p:cNvPr id="82" name="文本框 81"/>
          <p:cNvSpPr txBox="1"/>
          <p:nvPr/>
        </p:nvSpPr>
        <p:spPr>
          <a:xfrm>
            <a:off x="5052595" y="1537523"/>
            <a:ext cx="2055141" cy="584775"/>
          </a:xfrm>
          <a:prstGeom prst="rect">
            <a:avLst/>
          </a:prstGeom>
          <a:noFill/>
          <a:effectLst/>
        </p:spPr>
        <p:txBody>
          <a:bodyPr wrap="square" rtlCol="0">
            <a:spAutoFit/>
          </a:bodyPr>
          <a:lstStyle/>
          <a:p>
            <a:pPr algn="l"/>
            <a:r>
              <a:rPr lang="zh-CN" altLang="en-US" sz="3200" b="1">
                <a:latin typeface="Microsoft YaHei" panose="020b0503020204020204" pitchFamily="34" charset="-122"/>
                <a:ea typeface="Microsoft YaHei" panose="020b0503020204020204" pitchFamily="34" charset="-122"/>
                <a:sym typeface="+mn-ea"/>
              </a:rPr>
              <a:t>素养目标</a:t>
            </a:r>
            <a:endParaRPr lang="en-US" altLang="zh-CN" sz="24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345276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第一部分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solidFill>
                  <a:schemeClr val="tx1"/>
                </a:solidFill>
                <a:latin typeface="Microsoft YaHei" panose="020b0503020204020204" pitchFamily="34" charset="-122"/>
                <a:ea typeface="Microsoft YaHei" panose="020b0503020204020204" pitchFamily="34" charset="-122"/>
                <a:sym typeface="+mn-ea"/>
              </a:rPr>
              <a:t>知人论世</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281572" y="1119085"/>
            <a:ext cx="7296978" cy="4654608"/>
          </a:xfrm>
          <a:prstGeom prst="rect">
            <a:avLst/>
          </a:prstGeom>
          <a:noFill/>
        </p:spPr>
        <p:txBody>
          <a:bodyPr wrap="square" rtlCol="0">
            <a:spAutoFit/>
          </a:bodyPr>
          <a:lstStyle/>
          <a:p>
            <a:pPr indent="457200">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鲁迅（</a:t>
            </a:r>
            <a:r>
              <a:rPr lang="en-US" altLang="zh-CN" sz="2000" b="1">
                <a:solidFill>
                  <a:srgbClr val="C00000"/>
                </a:solidFill>
                <a:latin typeface="Microsoft YaHei" panose="020b0503020204020204" pitchFamily="34" charset="-122"/>
                <a:ea typeface="Microsoft YaHei" panose="020b0503020204020204" pitchFamily="34" charset="-122"/>
              </a:rPr>
              <a:t>1881</a:t>
            </a:r>
            <a:r>
              <a:rPr lang="zh-CN" altLang="en-US" sz="2000" b="1">
                <a:solidFill>
                  <a:srgbClr val="C00000"/>
                </a:solidFill>
                <a:latin typeface="Microsoft YaHei" panose="020b0503020204020204" pitchFamily="34" charset="-122"/>
                <a:ea typeface="Microsoft YaHei" panose="020b0503020204020204" pitchFamily="34" charset="-122"/>
              </a:rPr>
              <a:t>年</a:t>
            </a:r>
            <a:r>
              <a:rPr lang="en-US" altLang="zh-CN" sz="2000" b="1">
                <a:solidFill>
                  <a:srgbClr val="C00000"/>
                </a:solidFill>
                <a:latin typeface="Microsoft YaHei" panose="020b0503020204020204" pitchFamily="34" charset="-122"/>
                <a:ea typeface="Microsoft YaHei" panose="020b0503020204020204" pitchFamily="34" charset="-122"/>
              </a:rPr>
              <a:t>9</a:t>
            </a:r>
            <a:r>
              <a:rPr lang="zh-CN" altLang="en-US" sz="2000" b="1">
                <a:solidFill>
                  <a:srgbClr val="C00000"/>
                </a:solidFill>
                <a:latin typeface="Microsoft YaHei" panose="020b0503020204020204" pitchFamily="34" charset="-122"/>
                <a:ea typeface="Microsoft YaHei" panose="020b0503020204020204" pitchFamily="34" charset="-122"/>
              </a:rPr>
              <a:t>月</a:t>
            </a:r>
            <a:r>
              <a:rPr lang="en-US" altLang="zh-CN" sz="2000" b="1">
                <a:solidFill>
                  <a:srgbClr val="C00000"/>
                </a:solidFill>
                <a:latin typeface="Microsoft YaHei" panose="020b0503020204020204" pitchFamily="34" charset="-122"/>
                <a:ea typeface="Microsoft YaHei" panose="020b0503020204020204" pitchFamily="34" charset="-122"/>
              </a:rPr>
              <a:t>25</a:t>
            </a:r>
            <a:r>
              <a:rPr lang="zh-CN" altLang="en-US" sz="2000" b="1">
                <a:solidFill>
                  <a:srgbClr val="C00000"/>
                </a:solidFill>
                <a:latin typeface="Microsoft YaHei" panose="020b0503020204020204" pitchFamily="34" charset="-122"/>
                <a:ea typeface="Microsoft YaHei" panose="020b0503020204020204" pitchFamily="34" charset="-122"/>
              </a:rPr>
              <a:t>日～</a:t>
            </a:r>
            <a:r>
              <a:rPr lang="en-US" altLang="zh-CN" sz="2000" b="1">
                <a:solidFill>
                  <a:srgbClr val="C00000"/>
                </a:solidFill>
                <a:latin typeface="Microsoft YaHei" panose="020b0503020204020204" pitchFamily="34" charset="-122"/>
                <a:ea typeface="Microsoft YaHei" panose="020b0503020204020204" pitchFamily="34" charset="-122"/>
              </a:rPr>
              <a:t>1936</a:t>
            </a:r>
            <a:r>
              <a:rPr lang="zh-CN" altLang="en-US" sz="2000" b="1">
                <a:solidFill>
                  <a:srgbClr val="C00000"/>
                </a:solidFill>
                <a:latin typeface="Microsoft YaHei" panose="020b0503020204020204" pitchFamily="34" charset="-122"/>
                <a:ea typeface="Microsoft YaHei" panose="020b0503020204020204" pitchFamily="34" charset="-122"/>
              </a:rPr>
              <a:t>年</a:t>
            </a:r>
            <a:r>
              <a:rPr lang="en-US" altLang="zh-CN" sz="2000" b="1">
                <a:solidFill>
                  <a:srgbClr val="C00000"/>
                </a:solidFill>
                <a:latin typeface="Microsoft YaHei" panose="020b0503020204020204" pitchFamily="34" charset="-122"/>
                <a:ea typeface="Microsoft YaHei" panose="020b0503020204020204" pitchFamily="34" charset="-122"/>
              </a:rPr>
              <a:t>10</a:t>
            </a:r>
            <a:r>
              <a:rPr lang="zh-CN" altLang="en-US" sz="2000" b="1">
                <a:solidFill>
                  <a:srgbClr val="C00000"/>
                </a:solidFill>
                <a:latin typeface="Microsoft YaHei" panose="020b0503020204020204" pitchFamily="34" charset="-122"/>
                <a:ea typeface="Microsoft YaHei" panose="020b0503020204020204" pitchFamily="34" charset="-122"/>
              </a:rPr>
              <a:t>月</a:t>
            </a:r>
            <a:r>
              <a:rPr lang="en-US" altLang="zh-CN" sz="2000" b="1">
                <a:solidFill>
                  <a:srgbClr val="C00000"/>
                </a:solidFill>
                <a:latin typeface="Microsoft YaHei" panose="020b0503020204020204" pitchFamily="34" charset="-122"/>
                <a:ea typeface="Microsoft YaHei" panose="020b0503020204020204" pitchFamily="34" charset="-122"/>
              </a:rPr>
              <a:t>19</a:t>
            </a:r>
            <a:r>
              <a:rPr lang="zh-CN" altLang="en-US" sz="2000" b="1">
                <a:solidFill>
                  <a:srgbClr val="C00000"/>
                </a:solidFill>
                <a:latin typeface="Microsoft YaHei" panose="020b0503020204020204" pitchFamily="34" charset="-122"/>
                <a:ea typeface="Microsoft YaHei" panose="020b0503020204020204" pitchFamily="34" charset="-122"/>
              </a:rPr>
              <a:t>日），原名周樟寿，后改名周树人，字豫山，后改字豫才，浙江绍兴人。著名文学家、思想家、革命家、民主战士，新文化运动的重要参与者，中国现代文学的奠基人之一。</a:t>
            </a:r>
          </a:p>
          <a:p>
            <a:pPr indent="457200">
              <a:lnSpc>
                <a:spcPct val="150000"/>
              </a:lnSpc>
            </a:pPr>
            <a:r>
              <a:rPr lang="zh-CN" altLang="en-US" sz="2000">
                <a:latin typeface="Microsoft YaHei" panose="020b0503020204020204" pitchFamily="34" charset="-122"/>
                <a:ea typeface="Microsoft YaHei" panose="020b0503020204020204" pitchFamily="34" charset="-122"/>
              </a:rPr>
              <a:t>鲁迅一生在文学创作、文学批评、思想研究、文学史研究、翻译、美术理论引进、基础科学介绍和古籍校勘与研究等多个领域具有重大贡献。他对于五四运动以后的中国社会思想文化发展具有重大影响，蜚声世界文坛，尤其在韩国、日本思想文化领域有极其重要的地位和影响，被誉为“二十世纪东亚文化地图上占最大领土的作家”。 </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1674164" y="664345"/>
            <a:ext cx="1764223"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了解作者</a:t>
            </a:r>
          </a:p>
        </p:txBody>
      </p:sp>
      <p:pic>
        <p:nvPicPr>
          <p:cNvPr id="3" name="图片 2">
            <a:extLst>
              <a:ext uri="{FF2B5EF4-FFF2-40B4-BE49-F238E27FC236}">
                <a16:creationId xmlns:a16="http://schemas.microsoft.com/office/drawing/2014/main" id="{36EC9A71-7A8F-1047-928F-D77D894B7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173" y="2114551"/>
            <a:ext cx="3118700" cy="232089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306820"/>
            <a:chOff x="448" y="424"/>
            <a:chExt cx="18304" cy="993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2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写作背景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5122120" y="2331951"/>
            <a:ext cx="6294574" cy="3269549"/>
          </a:xfrm>
          <a:prstGeom prst="rect">
            <a:avLst/>
          </a:prstGeom>
          <a:noFill/>
          <a:effectLst/>
        </p:spPr>
        <p:txBody>
          <a:bodyPr wrap="square" rtlCol="0">
            <a:spAutoFit/>
          </a:bodyPr>
          <a:lstStyle/>
          <a:p>
            <a:pPr indent="457200">
              <a:lnSpc>
                <a:spcPct val="150000"/>
              </a:lnSpc>
            </a:pPr>
            <a:r>
              <a:rPr lang="en-US" altLang="zh-CN" sz="2000" b="1">
                <a:solidFill>
                  <a:srgbClr val="C00000"/>
                </a:solidFill>
                <a:latin typeface="Microsoft YaHei" panose="020b0503020204020204" pitchFamily="34" charset="-122"/>
                <a:ea typeface="Microsoft YaHei" panose="020b0503020204020204" pitchFamily="34" charset="-122"/>
                <a:sym typeface="+mn-ea"/>
              </a:rPr>
              <a:t>20</a:t>
            </a:r>
            <a:r>
              <a:rPr lang="zh-CN" altLang="en-US" sz="2000" b="1">
                <a:solidFill>
                  <a:srgbClr val="C00000"/>
                </a:solidFill>
                <a:latin typeface="Microsoft YaHei" panose="020b0503020204020204" pitchFamily="34" charset="-122"/>
                <a:ea typeface="Microsoft YaHei" panose="020b0503020204020204" pitchFamily="34" charset="-122"/>
                <a:sym typeface="+mn-ea"/>
              </a:rPr>
              <a:t>世纪</a:t>
            </a:r>
            <a:r>
              <a:rPr lang="en-US" altLang="zh-CN" sz="2000" b="1">
                <a:solidFill>
                  <a:srgbClr val="C00000"/>
                </a:solidFill>
                <a:latin typeface="Microsoft YaHei" panose="020b0503020204020204" pitchFamily="34" charset="-122"/>
                <a:ea typeface="Microsoft YaHei" panose="020b0503020204020204" pitchFamily="34" charset="-122"/>
                <a:sym typeface="+mn-ea"/>
              </a:rPr>
              <a:t>20</a:t>
            </a:r>
            <a:r>
              <a:rPr lang="zh-CN" altLang="en-US" sz="2000" b="1">
                <a:solidFill>
                  <a:srgbClr val="C00000"/>
                </a:solidFill>
                <a:latin typeface="Microsoft YaHei" panose="020b0503020204020204" pitchFamily="34" charset="-122"/>
                <a:ea typeface="Microsoft YaHei" panose="020b0503020204020204" pitchFamily="34" charset="-122"/>
                <a:sym typeface="+mn-ea"/>
              </a:rPr>
              <a:t>年代，</a:t>
            </a:r>
            <a:r>
              <a:rPr lang="zh-CN" altLang="en-US" sz="2000" b="1">
                <a:latin typeface="Microsoft YaHei" panose="020b0503020204020204" pitchFamily="34" charset="-122"/>
                <a:ea typeface="Microsoft YaHei" panose="020b0503020204020204" pitchFamily="34" charset="-122"/>
                <a:sym typeface="+mn-ea"/>
              </a:rPr>
              <a:t>虽然中国的帝制政权被推翻，但封建社会的基础并没有被彻底摧毁，中国的广大人民，尤其是农民，日益贫困化，过着饥寒交迫的生活。</a:t>
            </a:r>
            <a:r>
              <a:rPr lang="zh-CN" altLang="en-US" sz="2000" b="1">
                <a:solidFill>
                  <a:srgbClr val="C00000"/>
                </a:solidFill>
                <a:latin typeface="Microsoft YaHei" panose="020b0503020204020204" pitchFamily="34" charset="-122"/>
                <a:ea typeface="Microsoft YaHei" panose="020b0503020204020204" pitchFamily="34" charset="-122"/>
                <a:sym typeface="+mn-ea"/>
              </a:rPr>
              <a:t>宗法观念、封建礼教等这些中国两千多年遗留下来的腐朽、愚昧的封建思想仍然是套在人民，尤其是妇女头上的精神枷锁。</a:t>
            </a:r>
            <a:r>
              <a:rPr lang="zh-CN" altLang="en-US" sz="2000" b="1">
                <a:latin typeface="Microsoft YaHei" panose="020b0503020204020204" pitchFamily="34" charset="-122"/>
                <a:ea typeface="Microsoft YaHei" panose="020b0503020204020204" pitchFamily="34" charset="-122"/>
                <a:sym typeface="+mn-ea"/>
              </a:rPr>
              <a:t>鲁迅选取妇女题材，写作了</a:t>
            </a: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祝福</a:t>
            </a: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这篇小说，目的也就在于深刻地揭露封建思想文化的流弊和余毒。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tags/tag1.xml><?xml version="1.0" encoding="utf-8"?>
<p:tagLst xmlns:p="http://schemas.openxmlformats.org/presentationml/2006/main">
  <p:tag name="AS_NET" val="4.0.30319.42000"/>
  <p:tag name="AS_OS" val="Microsoft Windows NT 6.2.9200.0"/>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171</Paragraphs>
  <Slides>38</Slides>
  <Notes>19</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38</vt:i4>
      </vt:variant>
    </vt:vector>
  </HeadingPairs>
  <TitlesOfParts>
    <vt:vector baseType="lpstr" size="53">
      <vt:lpstr>Arial</vt:lpstr>
      <vt:lpstr>Calibri Light</vt:lpstr>
      <vt:lpstr>Calibri</vt:lpstr>
      <vt:lpstr>等线 Light</vt:lpstr>
      <vt:lpstr>等线</vt:lpstr>
      <vt:lpstr>Microsoft YaHei</vt:lpstr>
      <vt:lpstr>宋体</vt:lpstr>
      <vt:lpstr>Wingdings</vt:lpstr>
      <vt:lpstr>MComic PRC Medium</vt:lpstr>
      <vt:lpstr>Open Sans</vt:lpstr>
      <vt:lpstr>Open Sans </vt:lpstr>
      <vt:lpstr>微软雅黑</vt:lpstr>
      <vt:lpstr>KaiTi</vt:lpstr>
      <vt:lpstr>Courier New</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2021-03-02T14:04:34.769</cp:lastPrinted>
  <dcterms:created xsi:type="dcterms:W3CDTF">2021-03-02T14:04:34Z</dcterms:created>
  <dcterms:modified xsi:type="dcterms:W3CDTF">2021-04-06T07:00:39Z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