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50" r:id="rId3"/>
    <p:sldId id="403" r:id="rId4"/>
    <p:sldId id="407" r:id="rId5"/>
    <p:sldId id="408" r:id="rId6"/>
    <p:sldId id="460" r:id="rId7"/>
    <p:sldId id="426" r:id="rId8"/>
    <p:sldId id="461" r:id="rId9"/>
    <p:sldId id="462" r:id="rId10"/>
    <p:sldId id="463" r:id="rId11"/>
    <p:sldId id="464" r:id="rId12"/>
    <p:sldId id="430" r:id="rId13"/>
    <p:sldId id="427" r:id="rId14"/>
    <p:sldId id="428" r:id="rId15"/>
    <p:sldId id="432" r:id="rId16"/>
    <p:sldId id="433" r:id="rId17"/>
    <p:sldId id="465" r:id="rId18"/>
    <p:sldId id="466" r:id="rId19"/>
    <p:sldId id="437" r:id="rId20"/>
    <p:sldId id="439" r:id="rId21"/>
    <p:sldId id="441" r:id="rId22"/>
    <p:sldId id="25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2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9CA2-D772-48B8-954E-B38F78465B7A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ABC8-FC6B-425D-8E8F-FD3A8123B9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3063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0D7-666B-4E95-A21E-2B6E24FA0BD5}" type="datetimeFigureOut">
              <a:rPr lang="zh-CN" altLang="en-US"/>
              <a:pPr>
                <a:defRPr/>
              </a:pPr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91B4-84D4-4D38-A80B-FD2BA5FCF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1347614"/>
            <a:ext cx="44165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itchFamily="34" charset="-122"/>
                <a:ea typeface="微软雅黑" pitchFamily="34" charset="-122"/>
              </a:rPr>
              <a:t>渡进门送别</a:t>
            </a:r>
            <a:endParaRPr lang="zh-CN" altLang="zh-CN" sz="6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5370264" y="3429006"/>
            <a:ext cx="3214710" cy="531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八年级上册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36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368" name="TextBox 12"/>
          <p:cNvSpPr txBox="1">
            <a:spLocks noChangeArrowheads="1"/>
          </p:cNvSpPr>
          <p:nvPr/>
        </p:nvSpPr>
        <p:spPr bwMode="auto">
          <a:xfrm>
            <a:off x="1043608" y="1347614"/>
            <a:ext cx="6753225" cy="85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月下飞天镜，云生结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海楼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仍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故乡水，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送行舟。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22450" y="2787774"/>
            <a:ext cx="7321550" cy="142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海楼：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海市蜃楼，这里形容江上云霞的美丽景象。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怜：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爱。一本作“连”。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万里：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形容行程之远。</a:t>
            </a:r>
          </a:p>
        </p:txBody>
      </p:sp>
      <p:sp>
        <p:nvSpPr>
          <p:cNvPr id="15371" name="矩形 15"/>
          <p:cNvSpPr>
            <a:spLocks noChangeArrowheads="1"/>
          </p:cNvSpPr>
          <p:nvPr/>
        </p:nvSpPr>
        <p:spPr bwMode="auto">
          <a:xfrm>
            <a:off x="946151" y="2499122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3808" y="0"/>
            <a:ext cx="2664297" cy="1297779"/>
            <a:chOff x="2411760" y="123478"/>
            <a:chExt cx="2664297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7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6391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87624" y="1995686"/>
            <a:ext cx="70231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dirty="0" smtClean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明月</a:t>
            </a:r>
            <a:r>
              <a:rPr lang="zh-CN" altLang="en-US" sz="2200" dirty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映入江水，如同飞下的天镜，空中云霞如同绮丽的海市蜃楼。我更加怜爱这来自故乡之水，不辞万里为我送行。</a:t>
            </a:r>
          </a:p>
        </p:txBody>
      </p:sp>
      <p:sp>
        <p:nvSpPr>
          <p:cNvPr id="16393" name="矩形 13"/>
          <p:cNvSpPr>
            <a:spLocks noChangeArrowheads="1"/>
          </p:cNvSpPr>
          <p:nvPr/>
        </p:nvSpPr>
        <p:spPr bwMode="auto">
          <a:xfrm>
            <a:off x="1101725" y="1590676"/>
            <a:ext cx="1423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3808" y="0"/>
            <a:ext cx="2664297" cy="1297779"/>
            <a:chOff x="2411760" y="123478"/>
            <a:chExt cx="2664297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5" name="Rectangle 18"/>
          <p:cNvSpPr>
            <a:spLocks noChangeArrowheads="1"/>
          </p:cNvSpPr>
          <p:nvPr/>
        </p:nvSpPr>
        <p:spPr bwMode="auto">
          <a:xfrm>
            <a:off x="899592" y="1707654"/>
            <a:ext cx="7738368" cy="95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“随”字将群山与原野的位置逐渐变换、推移，真切的表现出来，写活了，给人以空间感和流动感。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843558"/>
            <a:ext cx="61926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颔联中“随”字用的好，谈谈好在何处。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95886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115616" y="1707654"/>
            <a:ext cx="73755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“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月下飞天镜”是月夜俯视所见。明月本在天上，倒映在流速缓慢的长  江水中，好像从天上飞来一面明镜。 “云生结海楼”是白昼眺望所见。云多，则天空高远，反衬原野低平、江岸辽阔、两岸平旷的景</a:t>
            </a:r>
            <a:endParaRPr lang="en-US" altLang="zh-CN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色，在自然美景中融进了诗人见到平原时欣喜的感受。 </a:t>
            </a: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611560" y="123478"/>
            <a:ext cx="1793252" cy="76765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76" y="84355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颈联变换视角，描写长江的近景，谈谈这联诗所描绘的意境。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3579862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Rectangle 14"/>
          <p:cNvSpPr>
            <a:spLocks noChangeArrowheads="1"/>
          </p:cNvSpPr>
          <p:nvPr/>
        </p:nvSpPr>
        <p:spPr bwMode="auto">
          <a:xfrm>
            <a:off x="1187624" y="1563638"/>
            <a:ext cx="6768752" cy="170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尾联中的故乡水是指流经故乡的水，“万里送行舟”指的是故乡水如今怀着深情</a:t>
            </a:r>
            <a:r>
              <a:rPr lang="en-US" altLang="zh-CN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厚意载我远行。用拟人的手法，借写故乡水有情，不远万里，依恋不舍送我远别故乡，表达了诗人离开故乡时依依不舍，思念故乡的感情。 </a:t>
            </a:r>
          </a:p>
        </p:txBody>
      </p:sp>
      <p:sp>
        <p:nvSpPr>
          <p:cNvPr id="12" name="矩形 11"/>
          <p:cNvSpPr/>
          <p:nvPr/>
        </p:nvSpPr>
        <p:spPr>
          <a:xfrm>
            <a:off x="1331640" y="699542"/>
            <a:ext cx="626469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揣摩尾联，体会其中蕴含的思想感情。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23478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506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187624" y="843558"/>
            <a:ext cx="6840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渡荆门送别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一诗中诗人是怎样做到情景交融的？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手法探究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357848"/>
            <a:ext cx="7272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从乘舟远游写起，第一、二句点题：诗人远离蜀地，乘船沿江游览楚地。中间四句描写景物，描绘长江之水出山之后的壮阔气象：长江出山，水面宽广，景象雄奇，使人顿感前程开阔。山峦追随原野，渐渐消失，长江奔赴旷野，滔滔不绝。月亮倒映在江水中，就像天上飞来一面镜子，云气簇拥，就像海上结成了海市蜃楼般的奇景。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1043608" y="1267331"/>
            <a:ext cx="717173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这四句写景层次分明，且景中寓情，反映出年轻的李白离开蜀地追求理想的喜悦与热情。结尾两句，诗人发出心声：这长江是故乡的水啊，所以它才不远万里为我送行，抒发了诗人爱自然、爱故乡的深挚感情。诗中写的长江之水，是来自故乡的水，它在蜀楚交界的荆门山送别诗人，把诗人送入了更加广阔的天地之中。这一描写，表现了诗人对家乡的深深依恋和思念。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手法探究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15566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意境高远，风格雄健，极具画面感。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“山随平野尽，江入大荒流”，写得逼真如画，犹如一幅长江出峡渡荆门长轴山水画。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16" descr="http://s9.sinaimg.cn/mw690/543be24dgde25d7096608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99862"/>
            <a:ext cx="4102277" cy="254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技法总结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1241426" y="1635646"/>
            <a:ext cx="563563" cy="1956470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5916614" y="2621757"/>
            <a:ext cx="758825" cy="526057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3662363" y="1669257"/>
            <a:ext cx="1922462" cy="398437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auto">
          <a:xfrm>
            <a:off x="5940152" y="2139702"/>
            <a:ext cx="758825" cy="407616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3646488" y="2641998"/>
            <a:ext cx="774700" cy="433808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2178051" y="3325416"/>
            <a:ext cx="4487863" cy="47047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2178050" y="2099073"/>
            <a:ext cx="1125538" cy="400669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3598864" y="2165748"/>
            <a:ext cx="865187" cy="406002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auto">
          <a:xfrm>
            <a:off x="4787901" y="2411016"/>
            <a:ext cx="796925" cy="448766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571" name="TextBox 46"/>
          <p:cNvSpPr txBox="1">
            <a:spLocks noChangeArrowheads="1"/>
          </p:cNvSpPr>
          <p:nvPr/>
        </p:nvSpPr>
        <p:spPr bwMode="auto">
          <a:xfrm>
            <a:off x="1210787" y="1707654"/>
            <a:ext cx="738664" cy="18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渡荆门送别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2" name="矩形 48"/>
          <p:cNvSpPr>
            <a:spLocks noChangeArrowheads="1"/>
          </p:cNvSpPr>
          <p:nvPr/>
        </p:nvSpPr>
        <p:spPr bwMode="auto">
          <a:xfrm>
            <a:off x="4748214" y="2271713"/>
            <a:ext cx="101758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写景</a:t>
            </a:r>
          </a:p>
        </p:txBody>
      </p:sp>
      <p:sp>
        <p:nvSpPr>
          <p:cNvPr id="38" name="左大括号 37"/>
          <p:cNvSpPr/>
          <p:nvPr/>
        </p:nvSpPr>
        <p:spPr>
          <a:xfrm>
            <a:off x="1858964" y="1958579"/>
            <a:ext cx="244475" cy="1688306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800" b="1" dirty="0"/>
          </a:p>
        </p:txBody>
      </p:sp>
      <p:sp>
        <p:nvSpPr>
          <p:cNvPr id="39" name="左大括号 38"/>
          <p:cNvSpPr/>
          <p:nvPr/>
        </p:nvSpPr>
        <p:spPr>
          <a:xfrm>
            <a:off x="3303588" y="1716882"/>
            <a:ext cx="284162" cy="1140619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800" b="1" dirty="0"/>
          </a:p>
        </p:txBody>
      </p:sp>
      <p:sp>
        <p:nvSpPr>
          <p:cNvPr id="40" name="左大括号 39"/>
          <p:cNvSpPr/>
          <p:nvPr/>
        </p:nvSpPr>
        <p:spPr>
          <a:xfrm flipH="1">
            <a:off x="4535488" y="2210991"/>
            <a:ext cx="246062" cy="721519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800" b="1" dirty="0"/>
          </a:p>
        </p:txBody>
      </p:sp>
      <p:sp>
        <p:nvSpPr>
          <p:cNvPr id="23576" name="矩形 48"/>
          <p:cNvSpPr>
            <a:spLocks noChangeArrowheads="1"/>
          </p:cNvSpPr>
          <p:nvPr/>
        </p:nvSpPr>
        <p:spPr bwMode="auto">
          <a:xfrm>
            <a:off x="2178050" y="3193256"/>
            <a:ext cx="4572000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送别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尾联：思乡、惜别</a:t>
            </a:r>
          </a:p>
        </p:txBody>
      </p:sp>
      <p:sp>
        <p:nvSpPr>
          <p:cNvPr id="23577" name="矩形 48"/>
          <p:cNvSpPr>
            <a:spLocks noChangeArrowheads="1"/>
          </p:cNvSpPr>
          <p:nvPr/>
        </p:nvSpPr>
        <p:spPr bwMode="auto">
          <a:xfrm>
            <a:off x="2108200" y="1958579"/>
            <a:ext cx="1449388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渡荆门</a:t>
            </a:r>
          </a:p>
        </p:txBody>
      </p:sp>
      <p:sp>
        <p:nvSpPr>
          <p:cNvPr id="23578" name="矩形 48"/>
          <p:cNvSpPr>
            <a:spLocks noChangeArrowheads="1"/>
          </p:cNvSpPr>
          <p:nvPr/>
        </p:nvSpPr>
        <p:spPr bwMode="auto">
          <a:xfrm>
            <a:off x="3635896" y="1995686"/>
            <a:ext cx="1258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颔联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颈联</a:t>
            </a:r>
          </a:p>
        </p:txBody>
      </p:sp>
      <p:sp>
        <p:nvSpPr>
          <p:cNvPr id="23579" name="矩形 48"/>
          <p:cNvSpPr>
            <a:spLocks noChangeArrowheads="1"/>
          </p:cNvSpPr>
          <p:nvPr/>
        </p:nvSpPr>
        <p:spPr bwMode="auto">
          <a:xfrm>
            <a:off x="3586163" y="1529954"/>
            <a:ext cx="4572000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首联：叙事</a:t>
            </a:r>
          </a:p>
        </p:txBody>
      </p:sp>
      <p:sp>
        <p:nvSpPr>
          <p:cNvPr id="23580" name="矩形 48"/>
          <p:cNvSpPr>
            <a:spLocks noChangeArrowheads="1"/>
          </p:cNvSpPr>
          <p:nvPr/>
        </p:nvSpPr>
        <p:spPr bwMode="auto">
          <a:xfrm>
            <a:off x="5796136" y="1923678"/>
            <a:ext cx="116681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喜悦</a:t>
            </a: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5584825" y="2549129"/>
            <a:ext cx="40798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板书设计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1" grpId="0"/>
      <p:bldP spid="23572" grpId="0"/>
      <p:bldP spid="23576" grpId="0"/>
      <p:bldP spid="23577" grpId="0"/>
      <p:bldP spid="23578" grpId="0"/>
      <p:bldP spid="23579" grpId="0"/>
      <p:bldP spid="235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296144" cy="579821"/>
          </a:xfrm>
          <a:prstGeom prst="rect">
            <a:avLst/>
          </a:prstGeom>
        </p:spPr>
        <p:txBody>
          <a:bodyPr anchor="t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课堂总结</a:t>
            </a:r>
            <a:endParaRPr kumimoji="0" lang="zh-CN" altLang="en-US" sz="2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4097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827584" y="771550"/>
            <a:ext cx="6408712" cy="2952328"/>
            <a:chOff x="827584" y="771550"/>
            <a:chExt cx="7776864" cy="2952328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971600" y="1561658"/>
              <a:ext cx="7488832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 本文描绘了荆门一带壮阔、奇丽的景色，表达了诗人对祖国山河的赞美，对故乡的思念和依依不舍之情。</a:t>
              </a:r>
              <a:endParaRPr kumimoji="1" lang="zh-CN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27584" y="771550"/>
              <a:ext cx="7776864" cy="2952328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2" descr="office6\wpsassist\cache\A000220150322H54P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00000">
            <a:off x="5396536" y="2035294"/>
            <a:ext cx="453707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54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32" y="915566"/>
            <a:ext cx="6984776" cy="3600400"/>
            <a:chOff x="1259632" y="555526"/>
            <a:chExt cx="6984776" cy="4160462"/>
          </a:xfrm>
        </p:grpSpPr>
        <p:sp>
          <p:nvSpPr>
            <p:cNvPr id="3" name="横卷形 2"/>
            <p:cNvSpPr/>
            <p:nvPr/>
          </p:nvSpPr>
          <p:spPr>
            <a:xfrm>
              <a:off x="1259632" y="555526"/>
              <a:ext cx="6984776" cy="4160462"/>
            </a:xfrm>
            <a:prstGeom prst="horizontalScroll">
              <a:avLst/>
            </a:prstGeom>
            <a:noFill/>
            <a:ln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835696" y="1720455"/>
              <a:ext cx="6264696" cy="2133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200">
                <a:lnSpc>
                  <a:spcPct val="150000"/>
                </a:lnSpc>
                <a:defRPr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1.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背诵诗歌，感知诗歌内容，感悟诗歌意境。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0" lvl="1">
                <a:lnSpc>
                  <a:spcPct val="150000"/>
                </a:lnSpc>
                <a:defRPr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2. 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品析诗的语言，体会诗歌的意境美、情感美。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indent="382588">
                <a:lnSpc>
                  <a:spcPct val="150000"/>
                </a:lnSpc>
              </a:pPr>
              <a:endParaRPr lang="en-US" altLang="zh-CN" b="1" dirty="0" smtClean="0">
                <a:latin typeface="宋体" pitchFamily="2" charset="-122"/>
              </a:endParaRPr>
            </a:p>
            <a:p>
              <a:pPr indent="382588">
                <a:lnSpc>
                  <a:spcPct val="150000"/>
                </a:lnSpc>
              </a:pPr>
              <a:endParaRPr lang="zh-CN" altLang="en-US" b="1" dirty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971600" y="771550"/>
            <a:ext cx="741682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．李白，字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，号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，唐朝诗人。是屈原之后最具个性特色、最伟大的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诗人。有“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”之美誉，与杜甫并称“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”。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这首诗前六句着重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 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，后两句抒情，抒发了诗人</a:t>
            </a:r>
            <a:r>
              <a:rPr lang="zh-CN" altLang="en-US" sz="2000" b="1" u="sng" dirty="0" smtClean="0">
                <a:latin typeface="微软雅黑" pitchFamily="34" charset="-122"/>
                <a:ea typeface="微软雅黑" pitchFamily="34" charset="-122"/>
              </a:rPr>
              <a:t>     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的感情。 </a:t>
            </a:r>
            <a:endParaRPr lang="zh-CN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95486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当堂训练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7704" y="3147814"/>
            <a:ext cx="6139822" cy="1172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1. 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太白，青莲居士，浪漫主义诗人，“诗仙” “李杜”。 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2. 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叙事写景    思乡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259632" y="483518"/>
            <a:ext cx="8147248" cy="4462463"/>
          </a:xfrm>
          <a:prstGeom prst="rect">
            <a:avLst/>
          </a:prstGeom>
          <a:ln/>
        </p:spPr>
        <p:txBody>
          <a:bodyPr/>
          <a:lstStyle/>
          <a:p>
            <a:pPr indent="625475" algn="ctr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芙蓉楼送辛渐</a:t>
            </a:r>
          </a:p>
          <a:p>
            <a:pPr indent="625475" algn="ctr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latin typeface="微软雅黑" pitchFamily="34" charset="-122"/>
                <a:ea typeface="微软雅黑" pitchFamily="34" charset="-122"/>
              </a:rPr>
              <a:t>寒雨连江夜入吴，平明送客楚山孤。</a:t>
            </a:r>
          </a:p>
          <a:p>
            <a:pPr indent="625475" algn="ctr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latin typeface="微软雅黑" pitchFamily="34" charset="-122"/>
                <a:ea typeface="微软雅黑" pitchFamily="34" charset="-122"/>
              </a:rPr>
              <a:t>洛阳亲友如相问，一片冰心在玉壶。</a:t>
            </a: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kumimoji="1" lang="en-US" altLang="zh-CN" sz="1800" b="1" dirty="0" smtClean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en-US" altLang="zh-CN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迷蒙的烟雨，连夜洒遍吴地江天；</a:t>
            </a:r>
            <a:endParaRPr kumimoji="1"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en-US" altLang="zh-CN" sz="1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清晨送走你，孤对楚山离愁无限！</a:t>
            </a:r>
            <a:endParaRPr kumimoji="1"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en-US" altLang="zh-CN" sz="1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朋友呵，洛阳亲友若是问起我来；</a:t>
            </a:r>
            <a:endParaRPr kumimoji="1"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en-US" altLang="zh-CN" sz="1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就说我依然冰心玉壶，坚守信念！</a:t>
            </a:r>
            <a:endParaRPr kumimoji="1"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22232" y="2859782"/>
            <a:ext cx="2321768" cy="209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9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9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9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9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9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9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307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3078" name="矩形 3"/>
          <p:cNvSpPr>
            <a:spLocks noChangeArrowheads="1"/>
          </p:cNvSpPr>
          <p:nvPr/>
        </p:nvSpPr>
        <p:spPr bwMode="auto">
          <a:xfrm>
            <a:off x="755576" y="1131590"/>
            <a:ext cx="7193928" cy="188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93725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朗读诗歌，我们可以从心灵里感受诗人的所思、所感，朗读诗歌可以让我们的心灵插上翅膀，朗读诗歌可以使我们的心灵得到美的熏陶。今天就让我们一起去走近李白这位大诗人的心灵吧！</a:t>
            </a:r>
          </a:p>
        </p:txBody>
      </p:sp>
      <p:sp>
        <p:nvSpPr>
          <p:cNvPr id="12" name="矩形 11"/>
          <p:cNvSpPr/>
          <p:nvPr/>
        </p:nvSpPr>
        <p:spPr>
          <a:xfrm>
            <a:off x="611560" y="195486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情景导入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36296" y="3497105"/>
            <a:ext cx="1731455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971600" y="1547996"/>
            <a:ext cx="45365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  <a:cs typeface="Times New Roman" pitchFamily="18" charset="0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李白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(701—762)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字太白，号青莲居士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，祖籍陇西成纪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今甘肃秦安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，幼时随父迁居绵州昌隆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今四川江油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青莲乡，唐代伟大的浪漫主义诗人，有“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诗仙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”之称。名篇有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蜀道难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将进酒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行路难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梦游天姥吟留别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望庐山瀑布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等。他的诗雄奇豪放，想象丰富，语言流转自然，韵律和谐多变。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75856" y="339502"/>
            <a:ext cx="2376264" cy="773112"/>
            <a:chOff x="2987824" y="627534"/>
            <a:chExt cx="2376264" cy="773112"/>
          </a:xfrm>
        </p:grpSpPr>
        <p:sp>
          <p:nvSpPr>
            <p:cNvPr id="20" name="TextBox 19"/>
            <p:cNvSpPr txBox="1"/>
            <p:nvPr/>
          </p:nvSpPr>
          <p:spPr>
            <a:xfrm>
              <a:off x="4067944" y="843558"/>
              <a:ext cx="1296144" cy="523220"/>
            </a:xfrm>
            <a:prstGeom prst="rect">
              <a:avLst/>
            </a:prstGeom>
            <a:solidFill>
              <a:srgbClr val="FF6699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资料袋</a:t>
              </a:r>
              <a:endParaRPr lang="zh-CN" altLang="en-US" sz="2800" b="1" dirty="0"/>
            </a:p>
          </p:txBody>
        </p:sp>
        <p:pic>
          <p:nvPicPr>
            <p:cNvPr id="21" name="Picture 6" descr="MCj0419876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87824" y="627534"/>
              <a:ext cx="1514475" cy="77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059582"/>
            <a:ext cx="2262188" cy="37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4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1331640" y="1275606"/>
            <a:ext cx="690691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这首诗是诗仙李白青年时期出蜀至荆门时赠别家乡而作。李白在公元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724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开元十二年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辞亲远游。诗人从“五岁诵六甲”起，直至远渡荆门，一直在四川生活，读书于戴天山上，游览峨眉，隐居青城，对蜀中的山山水水怀有深挚的感情。此次李白离别家乡，发青溪，向三峡，下渝州，渡荆门，轻舟东下，意欲“南穷苍梧，东涉溟海”。这是诗人第一次离开故乡开始漫游全国，准备实现自己的理想抱负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★背景透视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2738" y="4645819"/>
            <a:ext cx="1219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3608" y="1923678"/>
            <a:ext cx="2327275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你从这首诗里读到了怎样的自然美景？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068389" y="1970485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1977629"/>
            <a:ext cx="731838" cy="36790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281113" y="1602582"/>
            <a:ext cx="13195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自然之美</a:t>
            </a:r>
          </a:p>
        </p:txBody>
      </p:sp>
      <p:sp>
        <p:nvSpPr>
          <p:cNvPr id="81" name="云形 80"/>
          <p:cNvSpPr/>
          <p:nvPr/>
        </p:nvSpPr>
        <p:spPr>
          <a:xfrm>
            <a:off x="3543299" y="2187779"/>
            <a:ext cx="2190846" cy="1287818"/>
          </a:xfrm>
          <a:prstGeom prst="cloud">
            <a:avLst/>
          </a:prstGeom>
          <a:blipFill dpi="0" rotWithShape="1">
            <a:blip r:embed="rId3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23928" y="2355726"/>
            <a:ext cx="1841500" cy="826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不舍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84168" y="1699639"/>
            <a:ext cx="2354262" cy="77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从诗歌中你读出了怎样的情感？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207125" y="1631156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35601" y="1628775"/>
            <a:ext cx="752475" cy="672704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76256" y="1203598"/>
            <a:ext cx="7521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情感</a:t>
            </a:r>
          </a:p>
        </p:txBody>
      </p:sp>
      <p:sp>
        <p:nvSpPr>
          <p:cNvPr id="29" name="云形 28"/>
          <p:cNvSpPr/>
          <p:nvPr/>
        </p:nvSpPr>
        <p:spPr>
          <a:xfrm>
            <a:off x="4344192" y="3188746"/>
            <a:ext cx="1504158" cy="887954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403725" y="3413522"/>
            <a:ext cx="1841500" cy="44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借景抒情</a:t>
            </a: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5942014" y="3256360"/>
            <a:ext cx="27320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诗人是如何将景与情有机地结合在一起的？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186488" y="3300413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41975" y="2990850"/>
            <a:ext cx="520700" cy="305991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588224" y="2787774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情景交融</a:t>
            </a:r>
          </a:p>
        </p:txBody>
      </p:sp>
      <p:sp>
        <p:nvSpPr>
          <p:cNvPr id="27" name="矩形 34"/>
          <p:cNvSpPr>
            <a:spLocks noChangeArrowheads="1"/>
          </p:cNvSpPr>
          <p:nvPr/>
        </p:nvSpPr>
        <p:spPr bwMode="auto">
          <a:xfrm>
            <a:off x="860425" y="3346848"/>
            <a:ext cx="27320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3: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诗中选取了哪些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意象？意象与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感情之间有何关系？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04901" y="339090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243263" y="3144441"/>
            <a:ext cx="349250" cy="246459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91680" y="2931790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意象</a:t>
            </a:r>
            <a:endParaRPr lang="zh-CN" altLang="en-US" sz="22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59832" y="69954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带着问题读课文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4" grpId="0"/>
      <p:bldP spid="37" grpId="0"/>
      <p:bldP spid="40" grpId="0"/>
      <p:bldP spid="27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03648" y="2571750"/>
            <a:ext cx="3240360" cy="1944216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5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6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7" name="Rectangle 4"/>
          <p:cNvSpPr>
            <a:spLocks noChangeArrowheads="1"/>
          </p:cNvSpPr>
          <p:nvPr/>
        </p:nvSpPr>
        <p:spPr bwMode="auto">
          <a:xfrm>
            <a:off x="1187624" y="1059582"/>
            <a:ext cx="6905625" cy="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请同学们听读课文，并在课本上及时做好旁批和圈点。体会作者感情，感受文章自然的风格。 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1547664" y="2872644"/>
            <a:ext cx="3096344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渡远荆门外，来从楚国游。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山随平野尽，江入大荒流。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月下飞天镜，云生结海楼。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仍怜故乡水，万里送行舟。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2" name="Picture 19" descr="http://s13.sinaimg.cn/mw690/001lsdnPzy6UCSET5VO9c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71750"/>
            <a:ext cx="3382962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319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320" name="TextBox 12"/>
          <p:cNvSpPr txBox="1">
            <a:spLocks noChangeArrowheads="1"/>
          </p:cNvSpPr>
          <p:nvPr/>
        </p:nvSpPr>
        <p:spPr bwMode="auto">
          <a:xfrm>
            <a:off x="899592" y="1203598"/>
            <a:ext cx="6753225" cy="133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渡远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荆门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外，来从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楚国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游。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   山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随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平野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尽，江入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大荒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流。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59632" y="2571750"/>
            <a:ext cx="6727973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荆门：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荆门山，在现在湖北宜都西北长江南岸，与北岸虎牙山对峙，形势险要。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楚国：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楚地。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平野：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平坦广阔的原野。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大荒：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广阔无际的原野。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5"/>
          <p:cNvSpPr>
            <a:spLocks noChangeArrowheads="1"/>
          </p:cNvSpPr>
          <p:nvPr/>
        </p:nvSpPr>
        <p:spPr bwMode="auto">
          <a:xfrm>
            <a:off x="827584" y="2067694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43808" y="0"/>
            <a:ext cx="2664297" cy="1297779"/>
            <a:chOff x="2411760" y="123478"/>
            <a:chExt cx="2664297" cy="1297779"/>
          </a:xfrm>
        </p:grpSpPr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25" y="4645819"/>
            <a:ext cx="1219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434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01751" y="1838326"/>
            <a:ext cx="6691313" cy="168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400" dirty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我乘舟远渡荆门外，来到了楚地准备尽情游览。群山随着平坦广阔的原野的出现渐渐隐去，长江仿佛流进了广阔无际的原野。</a:t>
            </a:r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1259632" y="1491630"/>
            <a:ext cx="1423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 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3808" y="0"/>
            <a:ext cx="2664297" cy="1297779"/>
            <a:chOff x="2411760" y="123478"/>
            <a:chExt cx="2664297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4010</TotalTime>
  <Words>1943</Words>
  <Application>Microsoft Office PowerPoint</Application>
  <PresentationFormat>全屏显示(16:9)</PresentationFormat>
  <Paragraphs>101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china</cp:lastModifiedBy>
  <cp:revision>255</cp:revision>
  <dcterms:modified xsi:type="dcterms:W3CDTF">2017-09-02T06:35:38Z</dcterms:modified>
</cp:coreProperties>
</file>