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7" r:id="rId4"/>
    <p:sldId id="275" r:id="rId5"/>
    <p:sldId id="276" r:id="rId6"/>
    <p:sldId id="277" r:id="rId7"/>
    <p:sldId id="278" r:id="rId8"/>
    <p:sldId id="279" r:id="rId9"/>
    <p:sldId id="256" r:id="rId10"/>
    <p:sldId id="257" r:id="rId11"/>
    <p:sldId id="268" r:id="rId12"/>
    <p:sldId id="261" r:id="rId13"/>
    <p:sldId id="258" r:id="rId14"/>
    <p:sldId id="269" r:id="rId15"/>
    <p:sldId id="262" r:id="rId16"/>
    <p:sldId id="270" r:id="rId17"/>
    <p:sldId id="271" r:id="rId18"/>
    <p:sldId id="263" r:id="rId19"/>
    <p:sldId id="264" r:id="rId20"/>
    <p:sldId id="272" r:id="rId21"/>
    <p:sldId id="265" r:id="rId22"/>
    <p:sldId id="260" r:id="rId23"/>
    <p:sldId id="274" r:id="rId24"/>
    <p:sldId id="281" r:id="rId25"/>
    <p:sldId id="282" r:id="rId26"/>
    <p:sldId id="283" r:id="rId27"/>
    <p:sldId id="292" r:id="rId28"/>
    <p:sldId id="293" r:id="rId29"/>
    <p:sldId id="286" r:id="rId30"/>
    <p:sldId id="291" r:id="rId31"/>
    <p:sldId id="288" r:id="rId32"/>
    <p:sldId id="289" r:id="rId33"/>
    <p:sldId id="284" r:id="rId34"/>
    <p:sldId id="285" r:id="rId35"/>
    <p:sldId id="287"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tags" Target="tags/tag2.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alphaModFix amt="67000"/>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63395" y="3936365"/>
            <a:ext cx="8388985" cy="2646045"/>
          </a:xfrm>
          <a:prstGeom prst="rect">
            <a:avLst/>
          </a:prstGeom>
          <a:noFill/>
        </p:spPr>
        <p:txBody>
          <a:bodyPr wrap="square" rtlCol="0">
            <a:spAutoFit/>
          </a:bodyPr>
          <a:lstStyle/>
          <a:p>
            <a:pPr algn="ctr"/>
            <a:r>
              <a:rPr lang="zh-CN" altLang="en-US" sz="10000">
                <a:latin typeface="华文行楷" panose="02010800040101010101" charset="-122"/>
                <a:ea typeface="华文行楷" panose="02010800040101010101" charset="-122"/>
              </a:rPr>
              <a:t>与妻书</a:t>
            </a:r>
            <a:endParaRPr lang="zh-CN" altLang="en-US" sz="10000">
              <a:latin typeface="华文行楷" panose="02010800040101010101" charset="-122"/>
              <a:ea typeface="华文行楷" panose="02010800040101010101" charset="-122"/>
            </a:endParaRPr>
          </a:p>
          <a:p>
            <a:pPr algn="ctr"/>
            <a:r>
              <a:rPr lang="en-US" altLang="zh-CN" sz="6600">
                <a:latin typeface="华文行楷" panose="02010800040101010101" charset="-122"/>
                <a:ea typeface="华文行楷" panose="02010800040101010101" charset="-122"/>
              </a:rPr>
              <a:t>                ——</a:t>
            </a:r>
            <a:r>
              <a:rPr lang="zh-CN" altLang="en-US" sz="6600">
                <a:latin typeface="华文行楷" panose="02010800040101010101" charset="-122"/>
                <a:ea typeface="华文行楷" panose="02010800040101010101" charset="-122"/>
              </a:rPr>
              <a:t>林觉民</a:t>
            </a:r>
            <a:endParaRPr lang="zh-CN" altLang="en-US" sz="6600">
              <a:latin typeface="华文行楷" panose="02010800040101010101" charset="-122"/>
              <a:ea typeface="华文行楷" panose="02010800040101010101" charset="-122"/>
            </a:endParaRPr>
          </a:p>
        </p:txBody>
      </p:sp>
      <p:pic>
        <p:nvPicPr>
          <p:cNvPr id="3" name="图片 2" descr="src=http_%2F%2F5b0988e595225.cdn.sohucs.com%2Fimages%2F20180708%2Fd88ced703cf44c7489305dbec4f7c002.jpeg&amp;refer=http_%2F%2F5b0988e595225.cdn.sohucs"/>
          <p:cNvPicPr>
            <a:picLocks noChangeAspect="1"/>
          </p:cNvPicPr>
          <p:nvPr/>
        </p:nvPicPr>
        <p:blipFill>
          <a:blip r:embed="rId2"/>
          <a:stretch>
            <a:fillRect/>
          </a:stretch>
        </p:blipFill>
        <p:spPr>
          <a:xfrm>
            <a:off x="928370" y="282575"/>
            <a:ext cx="10058400" cy="3441700"/>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38150" y="605155"/>
            <a:ext cx="11315700" cy="585089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cs typeface="隶书" panose="02010509060101010101" charset="-122"/>
              </a:rPr>
              <a:t>汝忆否？四五年前某夕，吾尝语曰：“</a:t>
            </a:r>
            <a:r>
              <a:rPr lang="zh-CN" altLang="en-US" sz="3200">
                <a:solidFill>
                  <a:srgbClr val="FF0000"/>
                </a:solidFill>
                <a:latin typeface="隶书" panose="02010509060101010101" charset="-122"/>
                <a:ea typeface="隶书" panose="02010509060101010101" charset="-122"/>
                <a:cs typeface="隶书" panose="02010509060101010101" charset="-122"/>
              </a:rPr>
              <a:t>与使</a:t>
            </a:r>
            <a:r>
              <a:rPr lang="zh-CN" altLang="en-US" sz="3200">
                <a:latin typeface="隶书" panose="02010509060101010101" charset="-122"/>
                <a:ea typeface="隶书" panose="02010509060101010101" charset="-122"/>
                <a:cs typeface="隶书" panose="02010509060101010101" charset="-122"/>
              </a:rPr>
              <a:t>吾先死也，</a:t>
            </a:r>
            <a:r>
              <a:rPr lang="zh-CN" altLang="en-US" sz="3200">
                <a:solidFill>
                  <a:srgbClr val="FF0000"/>
                </a:solidFill>
                <a:latin typeface="隶书" panose="02010509060101010101" charset="-122"/>
                <a:ea typeface="隶书" panose="02010509060101010101" charset="-122"/>
                <a:cs typeface="隶书" panose="02010509060101010101" charset="-122"/>
              </a:rPr>
              <a:t>无</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solidFill>
                  <a:srgbClr val="FF0000"/>
                </a:solidFill>
                <a:latin typeface="隶书" panose="02010509060101010101" charset="-122"/>
                <a:ea typeface="隶书" panose="02010509060101010101" charset="-122"/>
                <a:cs typeface="隶书" panose="02010509060101010101" charset="-122"/>
              </a:rPr>
              <a:t>宁</a:t>
            </a:r>
            <a:r>
              <a:rPr lang="zh-CN" altLang="en-US" sz="3200">
                <a:latin typeface="隶书" panose="02010509060101010101" charset="-122"/>
                <a:ea typeface="隶书" panose="02010509060101010101" charset="-122"/>
                <a:cs typeface="隶书" panose="02010509060101010101" charset="-122"/>
              </a:rPr>
              <a:t>汝先我而死。”汝初闻言而怒，后经吾婉解，虽不谓吾言为</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是，而亦无词相答。吾之意盖谓以汝之弱，必不能禁失吾之悲，</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吾先死，留苦与汝，吾心不忍，故宁请汝先死，吾担悲也。嗟</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夫！谁知吾卒先汝而死乎？</a:t>
            </a:r>
            <a:endParaRPr lang="zh-CN" altLang="en-US" sz="32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9172575" y="1326515"/>
            <a:ext cx="258127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表选择，与其</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79120" y="1042035"/>
            <a:ext cx="11034395" cy="457073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cs typeface="隶书" panose="02010509060101010101" charset="-122"/>
              </a:rPr>
              <a:t>吾真真不能忘汝也！回忆后街之屋，入门穿廊，过前后</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厅，又三四折，有小厅，厅旁一室，为吾与汝双栖之所。初</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婚三四个月，适冬之望日前后，窗外疏梅筛月影，依稀掩映；</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吾与并肩携手，低低切切，何事不语？何情不诉？及今思之，</a:t>
            </a:r>
            <a:endParaRPr lang="zh-CN" altLang="en-US"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78485" y="503555"/>
            <a:ext cx="11034395" cy="5850890"/>
          </a:xfrm>
          <a:prstGeom prst="rect">
            <a:avLst/>
          </a:prstGeom>
          <a:noFill/>
        </p:spPr>
        <p:txBody>
          <a:bodyPr wrap="square" rtlCol="0" anchor="t">
            <a:spAutoFit/>
          </a:bodyPr>
          <a:lstStyle/>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空余泪痕。又回忆六七年前，吾之逃家复归也，汝</a:t>
            </a:r>
            <a:r>
              <a:rPr lang="zh-CN" altLang="en-US" sz="3200">
                <a:solidFill>
                  <a:srgbClr val="4F0FBD"/>
                </a:solidFill>
                <a:latin typeface="隶书" panose="02010509060101010101" charset="-122"/>
                <a:ea typeface="隶书" panose="02010509060101010101" charset="-122"/>
                <a:cs typeface="隶书" panose="02010509060101010101" charset="-122"/>
              </a:rPr>
              <a:t>泣</a:t>
            </a:r>
            <a:r>
              <a:rPr lang="zh-CN" altLang="en-US" sz="3200">
                <a:solidFill>
                  <a:srgbClr val="FF0000"/>
                </a:solidFill>
                <a:latin typeface="隶书" panose="02010509060101010101" charset="-122"/>
                <a:ea typeface="隶书" panose="02010509060101010101" charset="-122"/>
                <a:cs typeface="隶书" panose="02010509060101010101" charset="-122"/>
              </a:rPr>
              <a:t>告</a:t>
            </a:r>
            <a:r>
              <a:rPr lang="zh-CN" altLang="en-US" sz="3200">
                <a:latin typeface="隶书" panose="02010509060101010101" charset="-122"/>
                <a:ea typeface="隶书" panose="02010509060101010101" charset="-122"/>
                <a:cs typeface="隶书" panose="02010509060101010101" charset="-122"/>
              </a:rPr>
              <a:t>我：</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“望今后有</a:t>
            </a:r>
            <a:r>
              <a:rPr lang="zh-CN" altLang="en-US" sz="3200">
                <a:solidFill>
                  <a:srgbClr val="FF0000"/>
                </a:solidFill>
                <a:latin typeface="隶书" panose="02010509060101010101" charset="-122"/>
                <a:ea typeface="隶书" panose="02010509060101010101" charset="-122"/>
                <a:cs typeface="隶书" panose="02010509060101010101" charset="-122"/>
              </a:rPr>
              <a:t>远行</a:t>
            </a:r>
            <a:r>
              <a:rPr lang="zh-CN" altLang="en-US" sz="3200">
                <a:latin typeface="隶书" panose="02010509060101010101" charset="-122"/>
                <a:ea typeface="隶书" panose="02010509060101010101" charset="-122"/>
                <a:cs typeface="隶书" panose="02010509060101010101" charset="-122"/>
              </a:rPr>
              <a:t>，必以告妾，妾愿随君行。”吾亦既许汝矣。</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前十余日回家，即欲乘便以此行之事语汝，及与汝相对，又</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不能启口，且以汝之</a:t>
            </a:r>
            <a:r>
              <a:rPr lang="zh-CN" altLang="en-US" sz="3200">
                <a:solidFill>
                  <a:srgbClr val="FF0000"/>
                </a:solidFill>
                <a:latin typeface="隶书" panose="02010509060101010101" charset="-122"/>
                <a:ea typeface="隶书" panose="02010509060101010101" charset="-122"/>
                <a:cs typeface="隶书" panose="02010509060101010101" charset="-122"/>
              </a:rPr>
              <a:t>有身</a:t>
            </a:r>
            <a:r>
              <a:rPr lang="zh-CN" altLang="en-US" sz="3200">
                <a:latin typeface="隶书" panose="02010509060101010101" charset="-122"/>
                <a:ea typeface="隶书" panose="02010509060101010101" charset="-122"/>
                <a:cs typeface="隶书" panose="02010509060101010101" charset="-122"/>
              </a:rPr>
              <a:t>也，更恐不胜悲，故惟日日呼酒买</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醉。嗟夫！</a:t>
            </a:r>
            <a:r>
              <a:rPr lang="zh-CN" altLang="en-US" sz="3200">
                <a:solidFill>
                  <a:srgbClr val="FF0000"/>
                </a:solidFill>
                <a:latin typeface="隶书" panose="02010509060101010101" charset="-122"/>
                <a:ea typeface="隶书" panose="02010509060101010101" charset="-122"/>
                <a:cs typeface="隶书" panose="02010509060101010101" charset="-122"/>
              </a:rPr>
              <a:t>当</a:t>
            </a:r>
            <a:r>
              <a:rPr lang="zh-CN" altLang="en-US" sz="3200">
                <a:latin typeface="隶书" panose="02010509060101010101" charset="-122"/>
                <a:ea typeface="隶书" panose="02010509060101010101" charset="-122"/>
                <a:cs typeface="隶书" panose="02010509060101010101" charset="-122"/>
              </a:rPr>
              <a:t>时余心之悲，盖不能以</a:t>
            </a:r>
            <a:r>
              <a:rPr lang="zh-CN" altLang="en-US" sz="3200">
                <a:solidFill>
                  <a:srgbClr val="FF0000"/>
                </a:solidFill>
                <a:latin typeface="隶书" panose="02010509060101010101" charset="-122"/>
                <a:ea typeface="隶书" panose="02010509060101010101" charset="-122"/>
                <a:cs typeface="隶书" panose="02010509060101010101" charset="-122"/>
              </a:rPr>
              <a:t>寸管</a:t>
            </a:r>
            <a:r>
              <a:rPr lang="zh-CN" altLang="en-US" sz="3200">
                <a:latin typeface="隶书" panose="02010509060101010101" charset="-122"/>
                <a:ea typeface="隶书" panose="02010509060101010101" charset="-122"/>
                <a:cs typeface="隶书" panose="02010509060101010101" charset="-122"/>
              </a:rPr>
              <a:t>形容之。</a:t>
            </a:r>
            <a:endParaRPr lang="zh-CN" altLang="en-US" sz="3200">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2230755" y="1468755"/>
            <a:ext cx="177927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远行之事</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502785" y="3980180"/>
            <a:ext cx="136969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有身孕</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2484755" y="5292725"/>
            <a:ext cx="10591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在</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9780270" y="1116330"/>
            <a:ext cx="10591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请求</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8821420" y="225425"/>
            <a:ext cx="212979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小声哭着</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6774180" y="5292725"/>
            <a:ext cx="247015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毛笔的代称</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to="" calcmode="lin" valueType="num">
                                      <p:cBhvr>
                                        <p:cTn id="22" dur="1" fill="hold"/>
                                        <p:tgtEl>
                                          <p:spTgt spid="2"/>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to="" calcmode="lin" valueType="num">
                                      <p:cBhvr>
                                        <p:cTn id="27" dur="1" fill="hold"/>
                                        <p:tgtEl>
                                          <p:spTgt spid="3"/>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5" grpId="0"/>
      <p:bldP spid="2" grpId="0"/>
      <p:bldP spid="3"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16255" y="1042670"/>
            <a:ext cx="11160125" cy="457073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rPr>
              <a:t>吾诚愿与汝相守以死，</a:t>
            </a:r>
            <a:r>
              <a:rPr lang="zh-CN" altLang="en-US" sz="3200">
                <a:solidFill>
                  <a:srgbClr val="FF0000"/>
                </a:solidFill>
                <a:latin typeface="隶书" panose="02010509060101010101" charset="-122"/>
                <a:ea typeface="隶书" panose="02010509060101010101" charset="-122"/>
              </a:rPr>
              <a:t>第</a:t>
            </a:r>
            <a:r>
              <a:rPr lang="zh-CN" altLang="en-US" sz="3200">
                <a:latin typeface="隶书" panose="02010509060101010101" charset="-122"/>
                <a:ea typeface="隶书" panose="02010509060101010101" charset="-122"/>
              </a:rPr>
              <a:t>以今日事势观之，天灾可以</a:t>
            </a:r>
            <a:r>
              <a:rPr lang="zh-CN" altLang="en-US" sz="3200">
                <a:solidFill>
                  <a:srgbClr val="FF0000"/>
                </a:solidFill>
                <a:latin typeface="隶书" panose="02010509060101010101" charset="-122"/>
                <a:ea typeface="隶书" panose="02010509060101010101" charset="-122"/>
              </a:rPr>
              <a:t>死</a:t>
            </a:r>
            <a:r>
              <a:rPr lang="zh-CN" altLang="en-US" sz="3200">
                <a:latin typeface="隶书" panose="02010509060101010101" charset="-122"/>
                <a:ea typeface="隶书" panose="02010509060101010101" charset="-122"/>
              </a:rPr>
              <a:t>，</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盗贼可以</a:t>
            </a:r>
            <a:r>
              <a:rPr lang="zh-CN" altLang="en-US" sz="3200">
                <a:solidFill>
                  <a:srgbClr val="FF0000"/>
                </a:solidFill>
                <a:latin typeface="隶书" panose="02010509060101010101" charset="-122"/>
                <a:ea typeface="隶书" panose="02010509060101010101" charset="-122"/>
              </a:rPr>
              <a:t>死</a:t>
            </a:r>
            <a:r>
              <a:rPr lang="zh-CN" altLang="en-US" sz="3200">
                <a:latin typeface="隶书" panose="02010509060101010101" charset="-122"/>
                <a:ea typeface="隶书" panose="02010509060101010101" charset="-122"/>
              </a:rPr>
              <a:t>，瓜分之日可以</a:t>
            </a:r>
            <a:r>
              <a:rPr lang="zh-CN" altLang="en-US" sz="3200">
                <a:solidFill>
                  <a:srgbClr val="FF0000"/>
                </a:solidFill>
                <a:latin typeface="隶书" panose="02010509060101010101" charset="-122"/>
                <a:ea typeface="隶书" panose="02010509060101010101" charset="-122"/>
              </a:rPr>
              <a:t>死</a:t>
            </a:r>
            <a:r>
              <a:rPr lang="zh-CN" altLang="en-US" sz="3200">
                <a:latin typeface="隶书" panose="02010509060101010101" charset="-122"/>
                <a:ea typeface="隶书" panose="02010509060101010101" charset="-122"/>
              </a:rPr>
              <a:t>，奸官污吏虐民可以</a:t>
            </a:r>
            <a:r>
              <a:rPr lang="zh-CN" altLang="en-US" sz="3200">
                <a:solidFill>
                  <a:srgbClr val="FF0000"/>
                </a:solidFill>
                <a:latin typeface="隶书" panose="02010509060101010101" charset="-122"/>
                <a:ea typeface="隶书" panose="02010509060101010101" charset="-122"/>
              </a:rPr>
              <a:t>死</a:t>
            </a:r>
            <a:r>
              <a:rPr lang="zh-CN" altLang="en-US" sz="3200">
                <a:latin typeface="隶书" panose="02010509060101010101" charset="-122"/>
                <a:ea typeface="隶书" panose="02010509060101010101" charset="-122"/>
              </a:rPr>
              <a:t>，吾辈处</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今日之中国，国中无地无时不可以</a:t>
            </a:r>
            <a:r>
              <a:rPr lang="zh-CN" altLang="en-US" sz="3200">
                <a:solidFill>
                  <a:srgbClr val="FF0000"/>
                </a:solidFill>
                <a:latin typeface="隶书" panose="02010509060101010101" charset="-122"/>
                <a:ea typeface="隶书" panose="02010509060101010101" charset="-122"/>
              </a:rPr>
              <a:t>死</a:t>
            </a:r>
            <a:r>
              <a:rPr lang="zh-CN" altLang="en-US" sz="3200">
                <a:latin typeface="隶书" panose="02010509060101010101" charset="-122"/>
                <a:ea typeface="隶书" panose="02010509060101010101" charset="-122"/>
              </a:rPr>
              <a:t>。到那时使吾眼睁睁看汝</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死，或使汝眼睁睁看吾死，吾能之乎？抑汝能之乎？即可不死，</a:t>
            </a:r>
            <a:endParaRPr lang="zh-CN" altLang="en-US" sz="3200">
              <a:latin typeface="隶书" panose="02010509060101010101" charset="-122"/>
              <a:ea typeface="隶书" panose="02010509060101010101" charset="-122"/>
            </a:endParaRPr>
          </a:p>
        </p:txBody>
      </p:sp>
      <p:sp>
        <p:nvSpPr>
          <p:cNvPr id="5" name="文本框 4"/>
          <p:cNvSpPr txBox="1"/>
          <p:nvPr/>
        </p:nvSpPr>
        <p:spPr>
          <a:xfrm>
            <a:off x="5137150" y="734695"/>
            <a:ext cx="10591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只是</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9243695" y="1680210"/>
            <a:ext cx="227203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使</a:t>
            </a:r>
            <a:r>
              <a:rPr lang="en-US" altLang="zh-CN" sz="2700" b="1">
                <a:solidFill>
                  <a:srgbClr val="F404FC"/>
                </a:solidFill>
                <a:latin typeface="隶书" panose="02010509060101010101" charset="-122"/>
                <a:ea typeface="隶书" panose="02010509060101010101" charset="-122"/>
                <a:cs typeface="隶书" panose="02010509060101010101" charset="-122"/>
              </a:rPr>
              <a:t>……</a:t>
            </a:r>
            <a:r>
              <a:rPr lang="zh-CN" sz="2700" b="1">
                <a:solidFill>
                  <a:srgbClr val="F404FC"/>
                </a:solidFill>
                <a:latin typeface="隶书" panose="02010509060101010101" charset="-122"/>
                <a:ea typeface="隶书" panose="02010509060101010101" charset="-122"/>
                <a:cs typeface="隶书" panose="02010509060101010101" charset="-122"/>
              </a:rPr>
              <a:t>死</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35000" y="986155"/>
            <a:ext cx="11160125" cy="4570730"/>
          </a:xfrm>
          <a:prstGeom prst="rect">
            <a:avLst/>
          </a:prstGeom>
          <a:noFill/>
        </p:spPr>
        <p:txBody>
          <a:bodyPr wrap="square" rtlCol="0" anchor="t">
            <a:spAutoFit/>
          </a:bodyPr>
          <a:lstStyle/>
          <a:p>
            <a:pPr indent="0" fontAlgn="auto">
              <a:lnSpc>
                <a:spcPct val="130000"/>
              </a:lnSpc>
            </a:pPr>
            <a:r>
              <a:rPr lang="zh-CN" altLang="en-US" sz="3200">
                <a:latin typeface="隶书" panose="02010509060101010101" charset="-122"/>
                <a:ea typeface="隶书" panose="02010509060101010101" charset="-122"/>
              </a:rPr>
              <a:t>或使汝眼睁睁看吾死，吾能之乎？抑汝能之乎？即可不死，</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而离散不相见，徒使两地眼成穿而骨化石，试问古来几曾见破</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镜能重圆？则较死为苦也，将奈之何？今日吾与汝幸双健。天</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下人不当死而死与不愿离而离者，不可</a:t>
            </a:r>
            <a:r>
              <a:rPr lang="zh-CN" altLang="en-US" sz="3200">
                <a:solidFill>
                  <a:srgbClr val="FF0000"/>
                </a:solidFill>
                <a:latin typeface="隶书" panose="02010509060101010101" charset="-122"/>
                <a:ea typeface="隶书" panose="02010509060101010101" charset="-122"/>
              </a:rPr>
              <a:t>数</a:t>
            </a:r>
            <a:r>
              <a:rPr lang="zh-CN" altLang="en-US" sz="3200">
                <a:latin typeface="隶书" panose="02010509060101010101" charset="-122"/>
                <a:ea typeface="隶书" panose="02010509060101010101" charset="-122"/>
              </a:rPr>
              <a:t>计，</a:t>
            </a:r>
            <a:r>
              <a:rPr lang="zh-CN" altLang="en-US" sz="3200">
                <a:solidFill>
                  <a:srgbClr val="FF0000"/>
                </a:solidFill>
                <a:latin typeface="隶书" panose="02010509060101010101" charset="-122"/>
                <a:ea typeface="隶书" panose="02010509060101010101" charset="-122"/>
              </a:rPr>
              <a:t>钟情</a:t>
            </a:r>
            <a:r>
              <a:rPr lang="zh-CN" altLang="en-US" sz="3200">
                <a:latin typeface="隶书" panose="02010509060101010101" charset="-122"/>
                <a:ea typeface="隶书" panose="02010509060101010101" charset="-122"/>
              </a:rPr>
              <a:t>如我辈者，</a:t>
            </a:r>
            <a:endParaRPr lang="zh-CN" altLang="en-US" sz="3200">
              <a:latin typeface="隶书" panose="02010509060101010101" charset="-122"/>
              <a:ea typeface="隶书" panose="02010509060101010101" charset="-122"/>
            </a:endParaRPr>
          </a:p>
        </p:txBody>
      </p:sp>
      <p:sp>
        <p:nvSpPr>
          <p:cNvPr id="5" name="文本框 4"/>
          <p:cNvSpPr txBox="1"/>
          <p:nvPr/>
        </p:nvSpPr>
        <p:spPr>
          <a:xfrm>
            <a:off x="7268210" y="4417695"/>
            <a:ext cx="135509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用数字</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8623300" y="5556885"/>
            <a:ext cx="201866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感情丰富</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78485" y="450215"/>
            <a:ext cx="11160125" cy="5850890"/>
          </a:xfrm>
          <a:prstGeom prst="rect">
            <a:avLst/>
          </a:prstGeom>
          <a:noFill/>
        </p:spPr>
        <p:txBody>
          <a:bodyPr wrap="square" rtlCol="0" anchor="t">
            <a:spAutoFit/>
          </a:bodyPr>
          <a:lstStyle/>
          <a:p>
            <a:pPr indent="0" fontAlgn="auto">
              <a:lnSpc>
                <a:spcPct val="130000"/>
              </a:lnSpc>
            </a:pPr>
            <a:r>
              <a:rPr lang="zh-CN" altLang="en-US" sz="3200">
                <a:latin typeface="隶书" panose="02010509060101010101" charset="-122"/>
                <a:ea typeface="隶书" panose="02010509060101010101" charset="-122"/>
              </a:rPr>
              <a:t>能忍之乎？此吾所以敢率性就死不顾汝也。吾今死无余憾，国</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事成不成自有同志者在。依新已五岁，转眼成人，汝其善抚之，</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使之肖我。汝腹中之物，吾疑其女也，女必像汝，吾心甚慰。</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或又是男，则亦教其以父志为志，则吾死后尚有二意洞在也。</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幸甚，幸甚！吾家</a:t>
            </a:r>
            <a:r>
              <a:rPr lang="zh-CN" altLang="en-US" sz="3200">
                <a:solidFill>
                  <a:srgbClr val="F3541A"/>
                </a:solidFill>
                <a:latin typeface="隶书" panose="02010509060101010101" charset="-122"/>
                <a:ea typeface="隶书" panose="02010509060101010101" charset="-122"/>
              </a:rPr>
              <a:t>后日</a:t>
            </a:r>
            <a:r>
              <a:rPr lang="zh-CN" altLang="en-US" sz="3200">
                <a:solidFill>
                  <a:srgbClr val="FF0000"/>
                </a:solidFill>
                <a:latin typeface="隶书" panose="02010509060101010101" charset="-122"/>
                <a:ea typeface="隶书" panose="02010509060101010101" charset="-122"/>
              </a:rPr>
              <a:t>当</a:t>
            </a:r>
            <a:r>
              <a:rPr lang="zh-CN" altLang="en-US" sz="3200">
                <a:latin typeface="隶书" panose="02010509060101010101" charset="-122"/>
                <a:ea typeface="隶书" panose="02010509060101010101" charset="-122"/>
              </a:rPr>
              <a:t>甚贫，贫无所苦，清静过日而已。</a:t>
            </a:r>
            <a:endParaRPr lang="zh-CN" altLang="en-US" sz="3200">
              <a:latin typeface="隶书" panose="02010509060101010101" charset="-122"/>
              <a:ea typeface="隶书" panose="02010509060101010101" charset="-122"/>
            </a:endParaRPr>
          </a:p>
        </p:txBody>
      </p:sp>
      <p:sp>
        <p:nvSpPr>
          <p:cNvPr id="5" name="文本框 4"/>
          <p:cNvSpPr txBox="1"/>
          <p:nvPr/>
        </p:nvSpPr>
        <p:spPr>
          <a:xfrm>
            <a:off x="4939665" y="5221605"/>
            <a:ext cx="177863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会，将会</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809875" y="5221605"/>
            <a:ext cx="212915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以后的日子</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78180" y="1097915"/>
            <a:ext cx="11034395" cy="457073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rPr>
              <a:t>吾今与汝无言矣。吾居九泉之下遥闻汝哭声，</a:t>
            </a:r>
            <a:r>
              <a:rPr lang="zh-CN" altLang="en-US" sz="3200">
                <a:solidFill>
                  <a:srgbClr val="FF0000"/>
                </a:solidFill>
                <a:latin typeface="隶书" panose="02010509060101010101" charset="-122"/>
                <a:ea typeface="隶书" panose="02010509060101010101" charset="-122"/>
              </a:rPr>
              <a:t>当</a:t>
            </a:r>
            <a:r>
              <a:rPr lang="zh-CN" altLang="en-US" sz="3200">
                <a:solidFill>
                  <a:srgbClr val="4F0FBD"/>
                </a:solidFill>
                <a:latin typeface="隶书" panose="02010509060101010101" charset="-122"/>
                <a:ea typeface="隶书" panose="02010509060101010101" charset="-122"/>
              </a:rPr>
              <a:t>哭</a:t>
            </a:r>
            <a:r>
              <a:rPr lang="zh-CN" altLang="en-US" sz="3200">
                <a:latin typeface="隶书" panose="02010509060101010101" charset="-122"/>
                <a:ea typeface="隶书" panose="02010509060101010101" charset="-122"/>
              </a:rPr>
              <a:t>相和</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也。吾平日不信有鬼，今则又望其真有。今是人又言心电感</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应有道，吾亦望其言是实，则吾之死，吾灵尚依依</a:t>
            </a:r>
            <a:r>
              <a:rPr lang="zh-CN" altLang="en-US" sz="3200">
                <a:solidFill>
                  <a:srgbClr val="FF0000"/>
                </a:solidFill>
                <a:latin typeface="隶书" panose="02010509060101010101" charset="-122"/>
                <a:ea typeface="隶书" panose="02010509060101010101" charset="-122"/>
              </a:rPr>
              <a:t>旁</a:t>
            </a:r>
            <a:r>
              <a:rPr lang="zh-CN" altLang="en-US" sz="3200">
                <a:latin typeface="隶书" panose="02010509060101010101" charset="-122"/>
                <a:ea typeface="隶书" panose="02010509060101010101" charset="-122"/>
              </a:rPr>
              <a:t>汝也，</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汝不必以无侣悲。</a:t>
            </a:r>
            <a:endParaRPr lang="zh-CN" altLang="en-US" sz="3200">
              <a:latin typeface="隶书" panose="02010509060101010101" charset="-122"/>
              <a:ea typeface="隶书" panose="02010509060101010101" charset="-122"/>
            </a:endParaRPr>
          </a:p>
        </p:txBody>
      </p:sp>
      <p:sp>
        <p:nvSpPr>
          <p:cNvPr id="5" name="文本框 4"/>
          <p:cNvSpPr txBox="1"/>
          <p:nvPr/>
        </p:nvSpPr>
        <p:spPr>
          <a:xfrm>
            <a:off x="8947150" y="706755"/>
            <a:ext cx="16941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会，将会</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9582150" y="1722755"/>
            <a:ext cx="170751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用哭声</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9398635" y="3302635"/>
            <a:ext cx="10591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靠近</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06120" y="1013460"/>
            <a:ext cx="11034395" cy="457073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rPr>
              <a:t>吾平生未尝以吾所</a:t>
            </a:r>
            <a:r>
              <a:rPr lang="zh-CN" altLang="en-US" sz="3200">
                <a:solidFill>
                  <a:srgbClr val="FF0000"/>
                </a:solidFill>
                <a:latin typeface="隶书" panose="02010509060101010101" charset="-122"/>
                <a:ea typeface="隶书" panose="02010509060101010101" charset="-122"/>
              </a:rPr>
              <a:t>志</a:t>
            </a:r>
            <a:r>
              <a:rPr lang="zh-CN" altLang="en-US" sz="3200">
                <a:latin typeface="隶书" panose="02010509060101010101" charset="-122"/>
                <a:ea typeface="隶书" panose="02010509060101010101" charset="-122"/>
              </a:rPr>
              <a:t>语汝，是吾不是处；然语之，又恐</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汝日日为吾担忧。吾牺牲百死而不辞，而使汝担忧，的的非</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吾所忍。吾爱汝至，所以为汝谋者惟恐未尽。汝幸而</a:t>
            </a:r>
            <a:r>
              <a:rPr lang="zh-CN" altLang="en-US" sz="3200">
                <a:solidFill>
                  <a:srgbClr val="FF0000"/>
                </a:solidFill>
                <a:latin typeface="隶书" panose="02010509060101010101" charset="-122"/>
                <a:ea typeface="隶书" panose="02010509060101010101" charset="-122"/>
              </a:rPr>
              <a:t>偶</a:t>
            </a:r>
            <a:r>
              <a:rPr lang="zh-CN" altLang="en-US" sz="3200">
                <a:latin typeface="隶书" panose="02010509060101010101" charset="-122"/>
                <a:ea typeface="隶书" panose="02010509060101010101" charset="-122"/>
              </a:rPr>
              <a:t>我，</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又何不幸而生今日中国！吾幸而得汝，又何不幸而生今日之</a:t>
            </a:r>
            <a:endParaRPr lang="zh-CN" altLang="en-US" sz="3200">
              <a:latin typeface="隶书" panose="02010509060101010101" charset="-122"/>
              <a:ea typeface="隶书" panose="02010509060101010101" charset="-122"/>
            </a:endParaRPr>
          </a:p>
        </p:txBody>
      </p:sp>
      <p:sp>
        <p:nvSpPr>
          <p:cNvPr id="5" name="文本框 4"/>
          <p:cNvSpPr txBox="1"/>
          <p:nvPr/>
        </p:nvSpPr>
        <p:spPr>
          <a:xfrm>
            <a:off x="9342120" y="3302635"/>
            <a:ext cx="19608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婚配，嫁给</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390390" y="593090"/>
            <a:ext cx="125539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追求</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92150" y="1097915"/>
            <a:ext cx="11034395" cy="3290570"/>
          </a:xfrm>
          <a:prstGeom prst="rect">
            <a:avLst/>
          </a:prstGeom>
          <a:noFill/>
        </p:spPr>
        <p:txBody>
          <a:bodyPr wrap="square" rtlCol="0" anchor="t">
            <a:spAutoFit/>
          </a:bodyPr>
          <a:lstStyle/>
          <a:p>
            <a:pPr indent="0" fontAlgn="auto">
              <a:lnSpc>
                <a:spcPct val="130000"/>
              </a:lnSpc>
            </a:pPr>
            <a:r>
              <a:rPr lang="zh-CN" altLang="en-US" sz="3200">
                <a:latin typeface="隶书" panose="02010509060101010101" charset="-122"/>
                <a:ea typeface="隶书" panose="02010509060101010101" charset="-122"/>
              </a:rPr>
              <a:t>中国！卒不忍独</a:t>
            </a:r>
            <a:r>
              <a:rPr lang="zh-CN" altLang="en-US" sz="3200">
                <a:solidFill>
                  <a:srgbClr val="FF0000"/>
                </a:solidFill>
                <a:latin typeface="隶书" panose="02010509060101010101" charset="-122"/>
                <a:ea typeface="隶书" panose="02010509060101010101" charset="-122"/>
              </a:rPr>
              <a:t>善</a:t>
            </a:r>
            <a:r>
              <a:rPr lang="zh-CN" altLang="en-US" sz="3200">
                <a:latin typeface="隶书" panose="02010509060101010101" charset="-122"/>
                <a:ea typeface="隶书" panose="02010509060101010101" charset="-122"/>
              </a:rPr>
              <a:t>其身。嗟夫！巾短情长，所未尽者，尚有</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solidFill>
                  <a:srgbClr val="FF0000"/>
                </a:solidFill>
                <a:latin typeface="隶书" panose="02010509060101010101" charset="-122"/>
                <a:ea typeface="隶书" panose="02010509060101010101" charset="-122"/>
              </a:rPr>
              <a:t>万千</a:t>
            </a:r>
            <a:r>
              <a:rPr lang="zh-CN" altLang="en-US" sz="3200">
                <a:latin typeface="隶书" panose="02010509060101010101" charset="-122"/>
                <a:ea typeface="隶书" panose="02010509060101010101" charset="-122"/>
              </a:rPr>
              <a:t>，汝可以</a:t>
            </a:r>
            <a:r>
              <a:rPr lang="zh-CN" altLang="en-US" sz="3200">
                <a:solidFill>
                  <a:srgbClr val="FF0000"/>
                </a:solidFill>
                <a:latin typeface="隶书" panose="02010509060101010101" charset="-122"/>
                <a:ea typeface="隶书" panose="02010509060101010101" charset="-122"/>
              </a:rPr>
              <a:t>模拟</a:t>
            </a:r>
            <a:r>
              <a:rPr lang="zh-CN" altLang="en-US" sz="3200">
                <a:latin typeface="隶书" panose="02010509060101010101" charset="-122"/>
                <a:ea typeface="隶书" panose="02010509060101010101" charset="-122"/>
              </a:rPr>
              <a:t>得之。吾今不能见汝矣！汝不能舍吾，其</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时时于梦中得我乎？一恸。辛未三月</a:t>
            </a:r>
            <a:r>
              <a:rPr lang="zh-CN" altLang="en-US" sz="3200">
                <a:solidFill>
                  <a:srgbClr val="FF0000"/>
                </a:solidFill>
                <a:latin typeface="隶书" panose="02010509060101010101" charset="-122"/>
                <a:ea typeface="隶书" panose="02010509060101010101" charset="-122"/>
              </a:rPr>
              <a:t>念</a:t>
            </a:r>
            <a:r>
              <a:rPr lang="zh-CN" altLang="en-US" sz="3200">
                <a:latin typeface="隶书" panose="02010509060101010101" charset="-122"/>
                <a:ea typeface="隶书" panose="02010509060101010101" charset="-122"/>
              </a:rPr>
              <a:t>六夜四鼓，意洞</a:t>
            </a:r>
            <a:r>
              <a:rPr lang="zh-CN" altLang="en-US" sz="3200">
                <a:solidFill>
                  <a:srgbClr val="FF0000"/>
                </a:solidFill>
                <a:latin typeface="隶书" panose="02010509060101010101" charset="-122"/>
                <a:ea typeface="隶书" panose="02010509060101010101" charset="-122"/>
              </a:rPr>
              <a:t>手</a:t>
            </a:r>
            <a:r>
              <a:rPr lang="zh-CN" altLang="en-US" sz="3200">
                <a:latin typeface="隶书" panose="02010509060101010101" charset="-122"/>
                <a:ea typeface="隶书" panose="02010509060101010101" charset="-122"/>
              </a:rPr>
              <a:t>书。　</a:t>
            </a:r>
            <a:endParaRPr lang="zh-CN" altLang="en-US" sz="3200">
              <a:latin typeface="隶书" panose="02010509060101010101" charset="-122"/>
              <a:ea typeface="隶书" panose="02010509060101010101" charset="-122"/>
            </a:endParaRPr>
          </a:p>
        </p:txBody>
      </p:sp>
      <p:sp>
        <p:nvSpPr>
          <p:cNvPr id="5" name="文本框 4"/>
          <p:cNvSpPr txBox="1"/>
          <p:nvPr/>
        </p:nvSpPr>
        <p:spPr>
          <a:xfrm>
            <a:off x="9597390" y="4388485"/>
            <a:ext cx="212979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用手，亲手</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565150" y="2061210"/>
            <a:ext cx="193421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很多的话</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2993390" y="2061210"/>
            <a:ext cx="200279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想象、揣摩</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6504940" y="3301365"/>
            <a:ext cx="2610485" cy="506730"/>
          </a:xfrm>
          <a:prstGeom prst="rect">
            <a:avLst/>
          </a:prstGeom>
          <a:noFill/>
        </p:spPr>
        <p:txBody>
          <a:bodyPr wrap="square" rtlCol="0" anchor="t">
            <a:spAutoFit/>
          </a:bodyPr>
          <a:lstStyle/>
          <a:p>
            <a:r>
              <a:rPr lang="zh-CN" altLang="en-US" sz="2700" b="1">
                <a:solidFill>
                  <a:srgbClr val="F404FC"/>
                </a:solidFill>
                <a:latin typeface="隶书" panose="02010509060101010101" charset="-122"/>
                <a:ea typeface="隶书" panose="02010509060101010101" charset="-122"/>
                <a:cs typeface="隶书" panose="02010509060101010101" charset="-122"/>
              </a:rPr>
              <a:t>通“廿”，二十</a:t>
            </a:r>
            <a:endParaRPr lang="zh-CN" altLang="en-US" sz="2700" b="1">
              <a:solidFill>
                <a:srgbClr val="F404FC"/>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3061970" y="748665"/>
            <a:ext cx="2935605"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使</a:t>
            </a:r>
            <a:r>
              <a:rPr lang="en-US" altLang="zh-CN" sz="2700" b="1">
                <a:solidFill>
                  <a:srgbClr val="F404FC"/>
                </a:solidFill>
                <a:latin typeface="隶书" panose="02010509060101010101" charset="-122"/>
                <a:ea typeface="隶书" panose="02010509060101010101" charset="-122"/>
                <a:cs typeface="隶书" panose="02010509060101010101" charset="-122"/>
              </a:rPr>
              <a:t>……</a:t>
            </a:r>
            <a:r>
              <a:rPr lang="zh-CN" altLang="en-US" sz="2700" b="1">
                <a:solidFill>
                  <a:srgbClr val="F404FC"/>
                </a:solidFill>
                <a:latin typeface="隶书" panose="02010509060101010101" charset="-122"/>
                <a:ea typeface="隶书" panose="02010509060101010101" charset="-122"/>
                <a:cs typeface="隶书" panose="02010509060101010101" charset="-122"/>
              </a:rPr>
              <a:t>完善</a:t>
            </a:r>
            <a:r>
              <a:rPr lang="en-US" altLang="zh-CN" sz="2700" b="1">
                <a:solidFill>
                  <a:srgbClr val="F404FC"/>
                </a:solidFill>
                <a:latin typeface="隶书" panose="02010509060101010101" charset="-122"/>
                <a:ea typeface="隶书" panose="02010509060101010101" charset="-122"/>
                <a:cs typeface="隶书" panose="02010509060101010101" charset="-122"/>
              </a:rPr>
              <a:t>/</a:t>
            </a:r>
            <a:r>
              <a:rPr lang="zh-CN" altLang="en-US" sz="2700" b="1">
                <a:solidFill>
                  <a:srgbClr val="F404FC"/>
                </a:solidFill>
                <a:latin typeface="隶书" panose="02010509060101010101" charset="-122"/>
                <a:ea typeface="隶书" panose="02010509060101010101" charset="-122"/>
                <a:cs typeface="隶书" panose="02010509060101010101" charset="-122"/>
              </a:rPr>
              <a:t>好</a:t>
            </a:r>
            <a:endParaRPr lang="zh-CN" altLang="en-US"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6"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678180" y="1097915"/>
            <a:ext cx="11034395" cy="1568450"/>
          </a:xfrm>
          <a:prstGeom prst="rect">
            <a:avLst/>
          </a:prstGeom>
          <a:noFill/>
        </p:spPr>
        <p:txBody>
          <a:bodyPr wrap="square" rtlCol="0" anchor="t">
            <a:spAutoFit/>
          </a:bodyPr>
          <a:lstStyle/>
          <a:p>
            <a:r>
              <a:rPr lang="zh-CN" altLang="en-US" sz="3200">
                <a:latin typeface="隶书" panose="02010509060101010101" charset="-122"/>
                <a:ea typeface="隶书" panose="02010509060101010101" charset="-122"/>
              </a:rPr>
              <a:t>　　家中诸母皆通文，有不解处，望请其指教，当尽吾意为</a:t>
            </a:r>
            <a:endParaRPr lang="zh-CN" altLang="en-US" sz="3200">
              <a:latin typeface="隶书" panose="02010509060101010101" charset="-122"/>
              <a:ea typeface="隶书" panose="02010509060101010101" charset="-122"/>
            </a:endParaRPr>
          </a:p>
          <a:p>
            <a:endParaRPr lang="zh-CN" altLang="en-US" sz="3200">
              <a:latin typeface="隶书" panose="02010509060101010101" charset="-122"/>
              <a:ea typeface="隶书" panose="02010509060101010101" charset="-122"/>
            </a:endParaRPr>
          </a:p>
          <a:p>
            <a:r>
              <a:rPr lang="zh-CN" altLang="en-US" sz="3200">
                <a:solidFill>
                  <a:srgbClr val="FF0000"/>
                </a:solidFill>
                <a:latin typeface="隶书" panose="02010509060101010101" charset="-122"/>
                <a:ea typeface="隶书" panose="02010509060101010101" charset="-122"/>
              </a:rPr>
              <a:t>幸</a:t>
            </a:r>
            <a:r>
              <a:rPr lang="zh-CN" altLang="en-US" sz="3200">
                <a:latin typeface="隶书" panose="02010509060101010101" charset="-122"/>
                <a:ea typeface="隶书" panose="02010509060101010101" charset="-122"/>
              </a:rPr>
              <a:t>。</a:t>
            </a:r>
            <a:endParaRPr lang="zh-CN" altLang="en-US" sz="3200">
              <a:latin typeface="隶书" panose="02010509060101010101" charset="-122"/>
              <a:ea typeface="隶书" panose="02010509060101010101" charset="-122"/>
            </a:endParaRPr>
          </a:p>
        </p:txBody>
      </p:sp>
      <p:sp>
        <p:nvSpPr>
          <p:cNvPr id="5" name="文本框 4"/>
          <p:cNvSpPr txBox="1"/>
          <p:nvPr/>
        </p:nvSpPr>
        <p:spPr>
          <a:xfrm>
            <a:off x="537845" y="2666365"/>
            <a:ext cx="14528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幸事</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74545" y="2875280"/>
            <a:ext cx="8042910" cy="1322070"/>
          </a:xfrm>
          <a:prstGeom prst="rect">
            <a:avLst/>
          </a:prstGeom>
          <a:noFill/>
        </p:spPr>
        <p:txBody>
          <a:bodyPr wrap="square" rtlCol="0" anchor="t">
            <a:spAutoFit/>
          </a:bodyPr>
          <a:lstStyle/>
          <a:p>
            <a:pPr algn="ctr"/>
            <a:r>
              <a:rPr lang="zh-CN" altLang="en-US" sz="8000">
                <a:solidFill>
                  <a:srgbClr val="4F0FBD"/>
                </a:solidFill>
                <a:latin typeface="华文行楷" panose="02010800040101010101" charset="-122"/>
                <a:ea typeface="华文行楷" panose="02010800040101010101" charset="-122"/>
              </a:rPr>
              <a:t>一、作者介绍</a:t>
            </a:r>
            <a:endParaRPr lang="zh-CN" altLang="en-US" sz="8000">
              <a:solidFill>
                <a:srgbClr val="4F0FBD"/>
              </a:solidFill>
              <a:latin typeface="华文行楷" panose="02010800040101010101" charset="-122"/>
              <a:ea typeface="华文行楷" panose="0201080004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74545" y="2875280"/>
            <a:ext cx="8042910" cy="1322070"/>
          </a:xfrm>
          <a:prstGeom prst="rect">
            <a:avLst/>
          </a:prstGeom>
          <a:noFill/>
        </p:spPr>
        <p:txBody>
          <a:bodyPr wrap="square" rtlCol="0" anchor="t">
            <a:spAutoFit/>
          </a:bodyPr>
          <a:lstStyle/>
          <a:p>
            <a:pPr algn="ctr"/>
            <a:r>
              <a:rPr lang="zh-CN" altLang="en-US" sz="8000">
                <a:solidFill>
                  <a:srgbClr val="4F0FBD"/>
                </a:solidFill>
                <a:latin typeface="华文行楷" panose="02010800040101010101" charset="-122"/>
                <a:ea typeface="华文行楷" panose="02010800040101010101" charset="-122"/>
              </a:rPr>
              <a:t>四、梳理文本</a:t>
            </a:r>
            <a:endParaRPr lang="zh-CN" altLang="en-US" sz="8000">
              <a:solidFill>
                <a:srgbClr val="4F0FBD"/>
              </a:solidFill>
              <a:latin typeface="华文行楷" panose="02010800040101010101" charset="-122"/>
              <a:ea typeface="华文行楷" panose="02010800040101010101"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706755"/>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1</a:t>
            </a:r>
            <a:r>
              <a:rPr lang="zh-CN" altLang="en-US" sz="4000">
                <a:latin typeface="隶书" panose="02010509060101010101" charset="-122"/>
                <a:ea typeface="隶书" panose="02010509060101010101" charset="-122"/>
                <a:cs typeface="隶书" panose="02010509060101010101" charset="-122"/>
              </a:rPr>
              <a:t>、理清全文的层次。       </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39775" y="3721100"/>
            <a:ext cx="10633075" cy="953135"/>
          </a:xfrm>
          <a:prstGeom prst="rect">
            <a:avLst/>
          </a:prstGeom>
          <a:noFill/>
        </p:spPr>
        <p:txBody>
          <a:bodyPr wrap="square" rtlCol="0">
            <a:spAutoFit/>
          </a:bodyPr>
          <a:lstStyle/>
          <a:p>
            <a:pPr indent="720090" algn="l" fontAlgn="auto"/>
            <a:r>
              <a:rPr lang="zh-CN" altLang="en-US" sz="2800" b="1">
                <a:solidFill>
                  <a:srgbClr val="B517F3"/>
                </a:solidFill>
                <a:latin typeface="隶书" panose="02010509060101010101" charset="-122"/>
                <a:ea typeface="隶书" panose="02010509060101010101" charset="-122"/>
                <a:cs typeface="隶书" panose="02010509060101010101" charset="-122"/>
                <a:sym typeface="+mn-ea"/>
              </a:rPr>
              <a:t>第三部分（第5</a:t>
            </a:r>
            <a:r>
              <a:rPr lang="en-US" altLang="zh-CN" sz="2800" b="1">
                <a:solidFill>
                  <a:srgbClr val="B517F3"/>
                </a:solidFill>
                <a:latin typeface="隶书" panose="02010509060101010101" charset="-122"/>
                <a:ea typeface="隶书" panose="02010509060101010101" charset="-122"/>
                <a:cs typeface="隶书" panose="02010509060101010101" charset="-122"/>
                <a:sym typeface="+mn-ea"/>
              </a:rPr>
              <a:t>—</a:t>
            </a:r>
            <a:r>
              <a:rPr lang="zh-CN" altLang="en-US" sz="2800" b="1">
                <a:solidFill>
                  <a:srgbClr val="B517F3"/>
                </a:solidFill>
                <a:latin typeface="隶书" panose="02010509060101010101" charset="-122"/>
                <a:ea typeface="隶书" panose="02010509060101010101" charset="-122"/>
                <a:cs typeface="隶书" panose="02010509060101010101" charset="-122"/>
                <a:sym typeface="+mn-ea"/>
              </a:rPr>
              <a:t>7段），作为遗书的结尾，再一次倾诉自己“至爱汝”和“忍舍汝而死”的衷肠。</a:t>
            </a:r>
            <a:endParaRPr lang="zh-CN" altLang="en-US" sz="28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4" name="文本框 3"/>
          <p:cNvSpPr txBox="1"/>
          <p:nvPr/>
        </p:nvSpPr>
        <p:spPr>
          <a:xfrm>
            <a:off x="779780" y="2533015"/>
            <a:ext cx="10632440" cy="953135"/>
          </a:xfrm>
          <a:prstGeom prst="rect">
            <a:avLst/>
          </a:prstGeom>
          <a:noFill/>
        </p:spPr>
        <p:txBody>
          <a:bodyPr wrap="square" rtlCol="0">
            <a:spAutoFit/>
          </a:bodyPr>
          <a:lstStyle/>
          <a:p>
            <a:pPr indent="720090" algn="l" fontAlgn="auto"/>
            <a:r>
              <a:rPr lang="zh-CN" altLang="en-US" sz="2800" b="1">
                <a:solidFill>
                  <a:srgbClr val="B517F3"/>
                </a:solidFill>
                <a:latin typeface="隶书" panose="02010509060101010101" charset="-122"/>
                <a:ea typeface="隶书" panose="02010509060101010101" charset="-122"/>
                <a:cs typeface="隶书" panose="02010509060101010101" charset="-122"/>
                <a:sym typeface="+mn-ea"/>
              </a:rPr>
              <a:t>第二部分（第2</a:t>
            </a:r>
            <a:r>
              <a:rPr lang="en-US" altLang="zh-CN" sz="2800" b="1">
                <a:solidFill>
                  <a:srgbClr val="B517F3"/>
                </a:solidFill>
                <a:latin typeface="隶书" panose="02010509060101010101" charset="-122"/>
                <a:ea typeface="隶书" panose="02010509060101010101" charset="-122"/>
                <a:cs typeface="隶书" panose="02010509060101010101" charset="-122"/>
                <a:sym typeface="+mn-ea"/>
              </a:rPr>
              <a:t>—</a:t>
            </a:r>
            <a:r>
              <a:rPr lang="zh-CN" altLang="en-US" sz="2800" b="1">
                <a:solidFill>
                  <a:srgbClr val="B517F3"/>
                </a:solidFill>
                <a:latin typeface="隶书" panose="02010509060101010101" charset="-122"/>
                <a:ea typeface="隶书" panose="02010509060101010101" charset="-122"/>
                <a:cs typeface="隶书" panose="02010509060101010101" charset="-122"/>
                <a:sym typeface="+mn-ea"/>
              </a:rPr>
              <a:t>4段），是信的核心。在这部分中，烈士倾诉自己“至爱汝”又“忍舍汝而死”的心情和原因。</a:t>
            </a:r>
            <a:endParaRPr lang="zh-CN" altLang="en-US" sz="28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739775" y="1452880"/>
            <a:ext cx="10712450" cy="953135"/>
          </a:xfrm>
          <a:prstGeom prst="rect">
            <a:avLst/>
          </a:prstGeom>
          <a:noFill/>
        </p:spPr>
        <p:txBody>
          <a:bodyPr wrap="square" rtlCol="0">
            <a:spAutoFit/>
          </a:bodyPr>
          <a:lstStyle/>
          <a:p>
            <a:pPr indent="720090" algn="l" fontAlgn="auto"/>
            <a:r>
              <a:rPr lang="zh-CN" altLang="en-US" sz="2800" b="1">
                <a:solidFill>
                  <a:srgbClr val="B517F3"/>
                </a:solidFill>
                <a:latin typeface="隶书" panose="02010509060101010101" charset="-122"/>
                <a:ea typeface="隶书" panose="02010509060101010101" charset="-122"/>
                <a:cs typeface="隶书" panose="02010509060101010101" charset="-122"/>
                <a:sym typeface="+mn-ea"/>
              </a:rPr>
              <a:t>第一部分（第1段），作为遗书的开端，简要地说明自己写这封遗书的原因和悲痛的心情。</a:t>
            </a:r>
            <a:endParaRPr lang="zh-CN" altLang="en-US" sz="28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695325" y="4883150"/>
            <a:ext cx="10899140" cy="1568450"/>
          </a:xfrm>
          <a:prstGeom prst="rect">
            <a:avLst/>
          </a:prstGeom>
          <a:noFill/>
        </p:spPr>
        <p:txBody>
          <a:bodyPr wrap="square" rtlCol="0">
            <a:spAutoFit/>
          </a:bodyPr>
          <a:lstStyle/>
          <a:p>
            <a:pPr indent="720090" algn="l" fontAlgn="auto"/>
            <a:r>
              <a:rPr lang="zh-CN" altLang="en-US" sz="3200">
                <a:gradFill>
                  <a:gsLst>
                    <a:gs pos="0">
                      <a:srgbClr val="FE4444"/>
                    </a:gs>
                    <a:gs pos="100000">
                      <a:srgbClr val="832B2B"/>
                    </a:gs>
                  </a:gsLst>
                  <a:lin scaled="0"/>
                </a:gradFill>
                <a:latin typeface="隶书" panose="02010509060101010101" charset="-122"/>
                <a:ea typeface="隶书" panose="02010509060101010101" charset="-122"/>
                <a:cs typeface="隶书" panose="02010509060101010101" charset="-122"/>
                <a:sym typeface="+mn-ea"/>
              </a:rPr>
              <a:t>小结：这封遗书表达了烈士对革命的忠诚和对妻子的挚爱，阐明了个人幸福与全民幸福的关系以及为了全民的幸福甘愿牺牲个人一切的崇高革命精神。</a:t>
            </a:r>
            <a:endParaRPr lang="zh-CN" altLang="en-US" sz="3200">
              <a:gradFill>
                <a:gsLst>
                  <a:gs pos="0">
                    <a:srgbClr val="FE4444"/>
                  </a:gs>
                  <a:gs pos="100000">
                    <a:srgbClr val="832B2B"/>
                  </a:gs>
                </a:gsLst>
                <a:lin scaled="0"/>
              </a:gra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3" grpId="0"/>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706755"/>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2</a:t>
            </a:r>
            <a:r>
              <a:rPr lang="zh-CN" altLang="en-US" sz="4000">
                <a:latin typeface="隶书" panose="02010509060101010101" charset="-122"/>
                <a:ea typeface="隶书" panose="02010509060101010101" charset="-122"/>
                <a:cs typeface="隶书" panose="02010509060101010101" charset="-122"/>
              </a:rPr>
              <a:t>、作者写这封信的原因是什么？ </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219200" y="1999615"/>
            <a:ext cx="8503285" cy="768350"/>
          </a:xfrm>
          <a:prstGeom prst="rect">
            <a:avLst/>
          </a:prstGeom>
          <a:noFill/>
        </p:spPr>
        <p:txBody>
          <a:bodyPr wrap="square" rtlCol="0">
            <a:spAutoFit/>
          </a:bodyPr>
          <a:lstStyle/>
          <a:p>
            <a:pPr indent="720090" algn="l" fontAlgn="auto"/>
            <a:r>
              <a:rPr sz="4400" b="1">
                <a:solidFill>
                  <a:srgbClr val="B517F3"/>
                </a:solidFill>
                <a:latin typeface="隶书" panose="02010509060101010101" charset="-122"/>
                <a:ea typeface="隶书" panose="02010509060101010101" charset="-122"/>
                <a:cs typeface="隶书" panose="02010509060101010101" charset="-122"/>
                <a:sym typeface="+mn-ea"/>
              </a:rPr>
              <a:t>“吾今以此书与汝永别矣。”  </a:t>
            </a:r>
            <a:endParaRPr sz="4400" b="1">
              <a:solidFill>
                <a:srgbClr val="B517F3"/>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39775" y="410845"/>
            <a:ext cx="10905490" cy="1938020"/>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3</a:t>
            </a:r>
            <a:r>
              <a:rPr lang="zh-CN" altLang="en-US" sz="4000">
                <a:latin typeface="隶书" panose="02010509060101010101" charset="-122"/>
                <a:ea typeface="隶书" panose="02010509060101010101" charset="-122"/>
                <a:cs typeface="隶书" panose="02010509060101010101" charset="-122"/>
              </a:rPr>
              <a:t>、“吾至爱汝，即此爱汝一念，使吾勇于就死也”中“爱汝”与“勇于就死”， 是否矛盾？如何理解？       </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79145" y="2535555"/>
            <a:ext cx="10633075" cy="3784600"/>
          </a:xfrm>
          <a:prstGeom prst="rect">
            <a:avLst/>
          </a:prstGeom>
          <a:noFill/>
        </p:spPr>
        <p:txBody>
          <a:bodyPr wrap="square" rtlCol="0">
            <a:spAutoFit/>
          </a:bodyPr>
          <a:lstStyle/>
          <a:p>
            <a:pPr indent="720090" algn="l" fontAlgn="auto"/>
            <a:r>
              <a:rPr sz="3000" b="1">
                <a:solidFill>
                  <a:srgbClr val="B517F3"/>
                </a:solidFill>
                <a:latin typeface="隶书" panose="02010509060101010101" charset="-122"/>
                <a:ea typeface="隶书" panose="02010509060101010101" charset="-122"/>
                <a:cs typeface="隶书" panose="02010509060101010101" charset="-122"/>
                <a:sym typeface="+mn-ea"/>
              </a:rPr>
              <a:t>“吾至爱汝”，是在表明他极其疼爱自己的妻子，在后面他又说道：“乐牺牲吾身与汝身之福利，为天下人谋永福也。”在作者看来，个人的幸福与天下人的幸福比起来，是微不足道的。  </a:t>
            </a:r>
            <a:endParaRPr sz="3000" b="1">
              <a:solidFill>
                <a:srgbClr val="B517F3"/>
              </a:solidFill>
              <a:latin typeface="隶书" panose="02010509060101010101" charset="-122"/>
              <a:ea typeface="隶书" panose="02010509060101010101" charset="-122"/>
              <a:cs typeface="隶书" panose="02010509060101010101" charset="-122"/>
              <a:sym typeface="+mn-ea"/>
            </a:endParaRPr>
          </a:p>
          <a:p>
            <a:pPr indent="720090" algn="l" fontAlgn="auto"/>
            <a:r>
              <a:rPr sz="3000" b="1">
                <a:solidFill>
                  <a:srgbClr val="B517F3"/>
                </a:solidFill>
                <a:latin typeface="隶书" panose="02010509060101010101" charset="-122"/>
                <a:ea typeface="隶书" panose="02010509060101010101" charset="-122"/>
                <a:cs typeface="隶书" panose="02010509060101010101" charset="-122"/>
                <a:sym typeface="+mn-ea"/>
              </a:rPr>
              <a:t>林觉民极其疼爱自己的妻子，正是这种感情的升华，才使他“勇于就死”。正因为自己享受了爱情、家庭的幸福，所以希望“天下人”也能享受幸福。“为天下人谋永福”而甘愿牺牲自己小家庭之幸福。</a:t>
            </a:r>
            <a:endParaRPr sz="3000" b="1">
              <a:solidFill>
                <a:srgbClr val="B517F3"/>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706755"/>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4</a:t>
            </a:r>
            <a:r>
              <a:rPr lang="zh-CN" altLang="en-US" sz="4000">
                <a:latin typeface="隶书" panose="02010509060101010101" charset="-122"/>
                <a:ea typeface="隶书" panose="02010509060101010101" charset="-122"/>
                <a:cs typeface="隶书" panose="02010509060101010101" charset="-122"/>
              </a:rPr>
              <a:t>、文章3-5节写了哪三忆三愿？</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39140" y="2070100"/>
            <a:ext cx="7896225" cy="583565"/>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（1)忆关于夫妻先死、后死的争议。</a:t>
            </a:r>
            <a:endParaRPr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4" name="文本框 3"/>
          <p:cNvSpPr txBox="1"/>
          <p:nvPr/>
        </p:nvSpPr>
        <p:spPr>
          <a:xfrm>
            <a:off x="2540000" y="3936365"/>
            <a:ext cx="5695950" cy="583565"/>
          </a:xfrm>
          <a:prstGeom prst="rect">
            <a:avLst/>
          </a:prstGeom>
          <a:noFill/>
        </p:spPr>
        <p:txBody>
          <a:bodyPr wrap="none" rtlCol="0">
            <a:spAutoFit/>
          </a:bodyPr>
          <a:lstStyle/>
          <a:p>
            <a:pPr algn="l"/>
            <a:r>
              <a:rPr sz="3200" b="1">
                <a:solidFill>
                  <a:srgbClr val="B517F3"/>
                </a:solidFill>
                <a:latin typeface="隶书" panose="02010509060101010101" charset="-122"/>
                <a:ea typeface="隶书" panose="02010509060101010101" charset="-122"/>
                <a:cs typeface="隶书" panose="02010509060101010101" charset="-122"/>
                <a:sym typeface="+mn-ea"/>
              </a:rPr>
              <a:t>（3）忆远行欲告又止的情景。</a:t>
            </a:r>
            <a:endParaRPr lang="zh-CN" altLang="en-US"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1905635" y="3002915"/>
            <a:ext cx="4471035" cy="583565"/>
          </a:xfrm>
          <a:prstGeom prst="rect">
            <a:avLst/>
          </a:prstGeom>
          <a:noFill/>
        </p:spPr>
        <p:txBody>
          <a:bodyPr wrap="none" rtlCol="0">
            <a:spAutoFit/>
          </a:bodyPr>
          <a:lstStyle/>
          <a:p>
            <a:pPr algn="l"/>
            <a:r>
              <a:rPr sz="3200" b="1">
                <a:solidFill>
                  <a:srgbClr val="B517F3"/>
                </a:solidFill>
                <a:latin typeface="隶书" panose="02010509060101010101" charset="-122"/>
                <a:ea typeface="隶书" panose="02010509060101010101" charset="-122"/>
                <a:cs typeface="隶书" panose="02010509060101010101" charset="-122"/>
                <a:sym typeface="+mn-ea"/>
              </a:rPr>
              <a:t>（2）忆两人双栖之所。</a:t>
            </a:r>
            <a:endParaRPr lang="zh-CN" altLang="en-US"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8988425" y="4865370"/>
            <a:ext cx="2581275" cy="1445260"/>
          </a:xfrm>
          <a:prstGeom prst="rect">
            <a:avLst/>
          </a:prstGeom>
          <a:noFill/>
        </p:spPr>
        <p:txBody>
          <a:bodyPr wrap="square" rtlCol="0">
            <a:spAutoFit/>
          </a:bodyPr>
          <a:lstStyle/>
          <a:p>
            <a:pPr algn="l"/>
            <a:r>
              <a:rPr lang="zh-CN" sz="8800" b="1">
                <a:gradFill>
                  <a:gsLst>
                    <a:gs pos="0">
                      <a:srgbClr val="FE4444"/>
                    </a:gs>
                    <a:gs pos="100000">
                      <a:srgbClr val="832B2B"/>
                    </a:gs>
                  </a:gsLst>
                  <a:lin scaled="0"/>
                </a:gradFill>
                <a:latin typeface="隶书" panose="02010509060101010101" charset="-122"/>
                <a:ea typeface="隶书" panose="02010509060101010101" charset="-122"/>
                <a:cs typeface="隶书" panose="02010509060101010101" charset="-122"/>
                <a:sym typeface="+mn-ea"/>
              </a:rPr>
              <a:t>三忆</a:t>
            </a:r>
            <a:endParaRPr lang="zh-CN" sz="8800" b="1">
              <a:gradFill>
                <a:gsLst>
                  <a:gs pos="0">
                    <a:srgbClr val="FE4444"/>
                  </a:gs>
                  <a:gs pos="100000">
                    <a:srgbClr val="832B2B"/>
                  </a:gs>
                </a:gsLst>
                <a:lin scaled="0"/>
              </a:gra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706755"/>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4</a:t>
            </a:r>
            <a:r>
              <a:rPr lang="zh-CN" altLang="en-US" sz="4000">
                <a:latin typeface="隶书" panose="02010509060101010101" charset="-122"/>
                <a:ea typeface="隶书" panose="02010509060101010101" charset="-122"/>
                <a:cs typeface="隶书" panose="02010509060101010101" charset="-122"/>
              </a:rPr>
              <a:t>、文章3-5节写了哪三忆三愿？</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39140" y="2070100"/>
            <a:ext cx="7896225" cy="583565"/>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a:t>
            </a:r>
            <a:r>
              <a:rPr lang="en-US" sz="3200" b="1">
                <a:solidFill>
                  <a:srgbClr val="B517F3"/>
                </a:solidFill>
                <a:latin typeface="隶书" panose="02010509060101010101" charset="-122"/>
                <a:ea typeface="隶书" panose="02010509060101010101" charset="-122"/>
                <a:cs typeface="隶书" panose="02010509060101010101" charset="-122"/>
                <a:sym typeface="+mn-ea"/>
              </a:rPr>
              <a:t>1</a:t>
            </a:r>
            <a:r>
              <a:rPr lang="zh-CN" altLang="en-US" sz="3200" b="1">
                <a:solidFill>
                  <a:srgbClr val="B517F3"/>
                </a:solidFill>
                <a:latin typeface="隶书" panose="02010509060101010101" charset="-122"/>
                <a:ea typeface="隶书" panose="02010509060101010101" charset="-122"/>
                <a:cs typeface="隶书" panose="02010509060101010101" charset="-122"/>
                <a:sym typeface="+mn-ea"/>
              </a:rPr>
              <a:t>）</a:t>
            </a:r>
            <a:r>
              <a:rPr sz="3200" b="1">
                <a:solidFill>
                  <a:srgbClr val="B517F3"/>
                </a:solidFill>
                <a:latin typeface="隶书" panose="02010509060101010101" charset="-122"/>
                <a:ea typeface="隶书" panose="02010509060101010101" charset="-122"/>
                <a:cs typeface="隶书" panose="02010509060101010101" charset="-122"/>
                <a:sym typeface="+mn-ea"/>
              </a:rPr>
              <a:t>愿九泉之下哭相和</a:t>
            </a:r>
            <a:endParaRPr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4" name="文本框 3"/>
          <p:cNvSpPr txBox="1"/>
          <p:nvPr/>
        </p:nvSpPr>
        <p:spPr>
          <a:xfrm>
            <a:off x="2173605" y="3933825"/>
            <a:ext cx="7232650" cy="583565"/>
          </a:xfrm>
          <a:prstGeom prst="rect">
            <a:avLst/>
          </a:prstGeom>
          <a:noFill/>
        </p:spPr>
        <p:txBody>
          <a:bodyPr wrap="non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（3）愿心电感应有道，灵魂常相依</a:t>
            </a:r>
            <a:endParaRPr lang="zh-CN" altLang="en-US"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2173605" y="3002280"/>
            <a:ext cx="2837815" cy="583565"/>
          </a:xfrm>
          <a:prstGeom prst="rect">
            <a:avLst/>
          </a:prstGeom>
          <a:noFill/>
        </p:spPr>
        <p:txBody>
          <a:bodyPr wrap="none" rtlCol="0">
            <a:spAutoFit/>
          </a:bodyPr>
          <a:lstStyle/>
          <a:p>
            <a:pPr algn="l"/>
            <a:r>
              <a:rPr sz="3200" b="1">
                <a:solidFill>
                  <a:srgbClr val="B517F3"/>
                </a:solidFill>
                <a:latin typeface="隶书" panose="02010509060101010101" charset="-122"/>
                <a:ea typeface="隶书" panose="02010509060101010101" charset="-122"/>
                <a:cs typeface="隶书" panose="02010509060101010101" charset="-122"/>
                <a:sym typeface="+mn-ea"/>
              </a:rPr>
              <a:t>（2）愿真有鬼</a:t>
            </a:r>
            <a:endParaRPr lang="zh-CN" altLang="en-US"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8988425" y="4865370"/>
            <a:ext cx="2581275" cy="1445260"/>
          </a:xfrm>
          <a:prstGeom prst="rect">
            <a:avLst/>
          </a:prstGeom>
          <a:noFill/>
        </p:spPr>
        <p:txBody>
          <a:bodyPr wrap="square" rtlCol="0">
            <a:spAutoFit/>
          </a:bodyPr>
          <a:lstStyle/>
          <a:p>
            <a:pPr algn="l"/>
            <a:r>
              <a:rPr lang="zh-CN" sz="8800" b="1">
                <a:gradFill>
                  <a:gsLst>
                    <a:gs pos="0">
                      <a:srgbClr val="FE4444"/>
                    </a:gs>
                    <a:gs pos="100000">
                      <a:srgbClr val="832B2B"/>
                    </a:gs>
                  </a:gsLst>
                  <a:lin scaled="0"/>
                </a:gradFill>
                <a:latin typeface="隶书" panose="02010509060101010101" charset="-122"/>
                <a:ea typeface="隶书" panose="02010509060101010101" charset="-122"/>
                <a:cs typeface="隶书" panose="02010509060101010101" charset="-122"/>
                <a:sym typeface="+mn-ea"/>
              </a:rPr>
              <a:t>三愿</a:t>
            </a:r>
            <a:endParaRPr lang="zh-CN" sz="8800" b="1">
              <a:gradFill>
                <a:gsLst>
                  <a:gs pos="0">
                    <a:srgbClr val="FE4444"/>
                  </a:gs>
                  <a:gs pos="100000">
                    <a:srgbClr val="832B2B"/>
                  </a:gs>
                </a:gsLst>
                <a:lin scaled="0"/>
              </a:gra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1322070"/>
          </a:xfrm>
          <a:prstGeom prst="rect">
            <a:avLst/>
          </a:prstGeom>
          <a:noFill/>
        </p:spPr>
        <p:txBody>
          <a:bodyPr wrap="square" rtlCol="0" anchor="t">
            <a:spAutoFit/>
          </a:bodyPr>
          <a:lstStyle/>
          <a:p>
            <a:r>
              <a:rPr lang="en-US" sz="4000">
                <a:latin typeface="隶书" panose="02010509060101010101" charset="-122"/>
                <a:ea typeface="隶书" panose="02010509060101010101" charset="-122"/>
                <a:cs typeface="隶书" panose="02010509060101010101" charset="-122"/>
              </a:rPr>
              <a:t>5</a:t>
            </a:r>
            <a:r>
              <a:rPr lang="zh-CN" altLang="en-US" sz="4000">
                <a:latin typeface="隶书" panose="02010509060101010101" charset="-122"/>
                <a:ea typeface="隶书" panose="02010509060101010101" charset="-122"/>
                <a:cs typeface="隶书" panose="02010509060101010101" charset="-122"/>
              </a:rPr>
              <a:t>、</a:t>
            </a:r>
            <a:r>
              <a:rPr sz="4000">
                <a:latin typeface="隶书" panose="02010509060101010101" charset="-122"/>
                <a:ea typeface="隶书" panose="02010509060101010101" charset="-122"/>
                <a:cs typeface="隶书" panose="02010509060101010101" charset="-122"/>
              </a:rPr>
              <a:t>“吾平日不信有鬼，今则又望其有”这句话表达作者怎样的思想感情？ </a:t>
            </a:r>
            <a:endParaRPr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301115" y="2169160"/>
            <a:ext cx="9589770" cy="2061210"/>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作者是个革命者，当然是不相信有鬼的，至于“望其真有”，一则说明自己对妻子的“至爱”，二则用来安慰妻子。这哀痛欲绝的话，同样反映了作者为革命而死的高尚胸怀。</a:t>
            </a:r>
            <a:endParaRPr sz="3200" b="1">
              <a:solidFill>
                <a:srgbClr val="B517F3"/>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1938020"/>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6</a:t>
            </a:r>
            <a:r>
              <a:rPr lang="zh-CN" altLang="en-US" sz="4000">
                <a:latin typeface="隶书" panose="02010509060101010101" charset="-122"/>
                <a:ea typeface="隶书" panose="02010509060101010101" charset="-122"/>
                <a:cs typeface="隶书" panose="02010509060101010101" charset="-122"/>
              </a:rPr>
              <a:t>、有人说，很多革命烈士的遗书往往写得激昂慷慨，大义凛然。而《与妻书》为何如此委婉，“汝忆否”一节近乎闲情逸致？ </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176655" y="3044825"/>
            <a:ext cx="9872345" cy="2306955"/>
          </a:xfrm>
          <a:prstGeom prst="rect">
            <a:avLst/>
          </a:prstGeom>
          <a:noFill/>
        </p:spPr>
        <p:txBody>
          <a:bodyPr wrap="square" rtlCol="0">
            <a:spAutoFit/>
          </a:bodyPr>
          <a:lstStyle/>
          <a:p>
            <a:pPr indent="720090" algn="l" fontAlgn="auto"/>
            <a:r>
              <a:rPr sz="3600" b="1">
                <a:solidFill>
                  <a:srgbClr val="B517F3"/>
                </a:solidFill>
                <a:latin typeface="隶书" panose="02010509060101010101" charset="-122"/>
                <a:ea typeface="隶书" panose="02010509060101010101" charset="-122"/>
                <a:cs typeface="隶书" panose="02010509060101010101" charset="-122"/>
                <a:sym typeface="+mn-ea"/>
              </a:rPr>
              <a:t>这是一封非同平常的绝笔书，因为担心妻子不理解而产生误会，因此处处要作安慰与解释；再则，写爱得深——爱妻子、爱生活，更见其精神境界之高，死的伟大。</a:t>
            </a:r>
            <a:endParaRPr sz="3600" b="1">
              <a:solidFill>
                <a:srgbClr val="B517F3"/>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17575" y="453390"/>
            <a:ext cx="10454640" cy="1322070"/>
          </a:xfrm>
          <a:prstGeom prst="rect">
            <a:avLst/>
          </a:prstGeom>
          <a:noFill/>
        </p:spPr>
        <p:txBody>
          <a:bodyPr wrap="square" rtlCol="0" anchor="t">
            <a:spAutoFit/>
          </a:bodyPr>
          <a:lstStyle/>
          <a:p>
            <a:r>
              <a:rPr lang="en-US" altLang="zh-CN" sz="4000">
                <a:latin typeface="隶书" panose="02010509060101010101" charset="-122"/>
                <a:ea typeface="隶书" panose="02010509060101010101" charset="-122"/>
                <a:cs typeface="隶书" panose="02010509060101010101" charset="-122"/>
              </a:rPr>
              <a:t>7</a:t>
            </a:r>
            <a:r>
              <a:rPr lang="zh-CN" altLang="en-US" sz="4000">
                <a:latin typeface="隶书" panose="02010509060101010101" charset="-122"/>
                <a:ea typeface="隶书" panose="02010509060101010101" charset="-122"/>
                <a:cs typeface="隶书" panose="02010509060101010101" charset="-122"/>
              </a:rPr>
              <a:t>、为什么说《与妻书》是一首《正气歌》，是一篇檄文（声讨的文书）？ </a:t>
            </a:r>
            <a:endParaRPr lang="zh-CN" altLang="en-US" sz="4000">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301115" y="2169160"/>
            <a:ext cx="9589770" cy="3046095"/>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说它是一曲“正气歌”，因为文章中充满着革命豪情，烈士视死如归，“吾今死无遗憾”，“吾牺牲百死而不辞”，足以说明这一点。 说它是“檄文”，因为文章中处处揭露清王朝的腐败，“遍地腥云，满街狼犬”，“国中无时无地不可以死”等句子最为突出。</a:t>
            </a:r>
            <a:endParaRPr sz="3200" b="1">
              <a:solidFill>
                <a:srgbClr val="B517F3"/>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92175" y="1915160"/>
            <a:ext cx="10407650" cy="2861310"/>
          </a:xfrm>
          <a:prstGeom prst="rect">
            <a:avLst/>
          </a:prstGeom>
          <a:noFill/>
        </p:spPr>
        <p:txBody>
          <a:bodyPr wrap="square" rtlCol="0">
            <a:spAutoFit/>
          </a:bodyPr>
          <a:lstStyle/>
          <a:p>
            <a:pPr indent="720090" algn="l" fontAlgn="auto"/>
            <a:r>
              <a:rPr sz="3600" b="1">
                <a:solidFill>
                  <a:srgbClr val="B517F3"/>
                </a:solidFill>
                <a:latin typeface="隶书" panose="02010509060101010101" charset="-122"/>
                <a:ea typeface="隶书" panose="02010509060101010101" charset="-122"/>
                <a:cs typeface="隶书" panose="02010509060101010101" charset="-122"/>
                <a:sym typeface="+mn-ea"/>
              </a:rPr>
              <a:t>这封书信表达了林觉民对革命的无限忠诚和对妻子的拳拳深情，深刻地阐明了个人幸福与全民幸福的关系以及个人的“亲情”要服从革命需要的道理，表现了烈士为亿万民众能过上幸福生活而不惜牺牲个人一切的崇高献身精神。</a:t>
            </a:r>
            <a:endParaRPr sz="36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2" name="文本框 1"/>
          <p:cNvSpPr txBox="1"/>
          <p:nvPr/>
        </p:nvSpPr>
        <p:spPr>
          <a:xfrm>
            <a:off x="1240790" y="521335"/>
            <a:ext cx="2019300" cy="829945"/>
          </a:xfrm>
          <a:prstGeom prst="rect">
            <a:avLst/>
          </a:prstGeom>
          <a:noFill/>
        </p:spPr>
        <p:txBody>
          <a:bodyPr wrap="none" rtlCol="0">
            <a:spAutoFit/>
          </a:bodyPr>
          <a:lstStyle/>
          <a:p>
            <a:pPr algn="l"/>
            <a:r>
              <a:rPr sz="4800" b="1">
                <a:solidFill>
                  <a:srgbClr val="FF0000"/>
                </a:solidFill>
                <a:latin typeface="隶书" panose="02010509060101010101" charset="-122"/>
                <a:ea typeface="隶书" panose="02010509060101010101" charset="-122"/>
                <a:cs typeface="隶书" panose="02010509060101010101" charset="-122"/>
                <a:sym typeface="+mn-ea"/>
              </a:rPr>
              <a:t>主题</a:t>
            </a:r>
            <a:r>
              <a:rPr lang="zh-CN" sz="4800" b="1">
                <a:solidFill>
                  <a:srgbClr val="FF0000"/>
                </a:solidFill>
                <a:latin typeface="隶书" panose="02010509060101010101" charset="-122"/>
                <a:ea typeface="隶书" panose="02010509060101010101" charset="-122"/>
                <a:cs typeface="隶书" panose="02010509060101010101" charset="-122"/>
                <a:sym typeface="+mn-ea"/>
              </a:rPr>
              <a:t>：</a:t>
            </a:r>
            <a:endParaRPr lang="zh-CN" sz="4800" b="1">
              <a:solidFill>
                <a:srgbClr val="FF0000"/>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62940" y="608965"/>
            <a:ext cx="7647305" cy="5077460"/>
          </a:xfrm>
          <a:prstGeom prst="rect">
            <a:avLst/>
          </a:prstGeom>
          <a:noFill/>
        </p:spPr>
        <p:txBody>
          <a:bodyPr wrap="square" rtlCol="0" anchor="t">
            <a:spAutoFit/>
          </a:bodyPr>
          <a:lstStyle/>
          <a:p>
            <a:pPr indent="720090" fontAlgn="auto"/>
            <a:r>
              <a:rPr lang="zh-CN" altLang="en-US" sz="3600">
                <a:latin typeface="隶书" panose="02010509060101010101" charset="-122"/>
                <a:ea typeface="隶书" panose="02010509060101010101" charset="-122"/>
                <a:cs typeface="隶书" panose="02010509060101010101" charset="-122"/>
              </a:rPr>
              <a:t>林觉民（1887—1911），字</a:t>
            </a:r>
            <a:r>
              <a:rPr lang="zh-CN" altLang="en-US" sz="3600">
                <a:solidFill>
                  <a:srgbClr val="FF0000"/>
                </a:solidFill>
                <a:latin typeface="隶书" panose="02010509060101010101" charset="-122"/>
                <a:ea typeface="隶书" panose="02010509060101010101" charset="-122"/>
                <a:cs typeface="隶书" panose="02010509060101010101" charset="-122"/>
              </a:rPr>
              <a:t>意洞</a:t>
            </a:r>
            <a:r>
              <a:rPr lang="zh-CN" altLang="en-US" sz="3600">
                <a:latin typeface="隶书" panose="02010509060101010101" charset="-122"/>
                <a:ea typeface="隶书" panose="02010509060101010101" charset="-122"/>
                <a:cs typeface="隶书" panose="02010509060101010101" charset="-122"/>
              </a:rPr>
              <a:t>，号抖飞，又号天外生。福建闽侯（今福州）人。1900年入福建高等学堂，开始接受民主革命思想，推崇自由平等学说。1905年与陈意映结婚。黄花岗七十二烈士之一。作品有</a:t>
            </a:r>
            <a:r>
              <a:rPr lang="zh-CN" altLang="en-US" sz="3600">
                <a:solidFill>
                  <a:srgbClr val="FF0000"/>
                </a:solidFill>
                <a:latin typeface="隶书" panose="02010509060101010101" charset="-122"/>
                <a:ea typeface="隶书" panose="02010509060101010101" charset="-122"/>
                <a:cs typeface="隶书" panose="02010509060101010101" charset="-122"/>
              </a:rPr>
              <a:t>《原爱》《驳康有为物质救国论》</a:t>
            </a:r>
            <a:r>
              <a:rPr lang="zh-CN" altLang="en-US" sz="3600">
                <a:latin typeface="隶书" panose="02010509060101010101" charset="-122"/>
                <a:ea typeface="隶书" panose="02010509060101010101" charset="-122"/>
                <a:cs typeface="隶书" panose="02010509060101010101" charset="-122"/>
              </a:rPr>
              <a:t>等论文和小说</a:t>
            </a:r>
            <a:r>
              <a:rPr lang="zh-CN" altLang="en-US" sz="3600">
                <a:solidFill>
                  <a:srgbClr val="FF0000"/>
                </a:solidFill>
                <a:latin typeface="隶书" panose="02010509060101010101" charset="-122"/>
                <a:ea typeface="隶书" panose="02010509060101010101" charset="-122"/>
                <a:cs typeface="隶书" panose="02010509060101010101" charset="-122"/>
              </a:rPr>
              <a:t>《莫那国之犯人》</a:t>
            </a:r>
            <a:r>
              <a:rPr lang="zh-CN" altLang="en-US" sz="3600">
                <a:latin typeface="隶书" panose="02010509060101010101" charset="-122"/>
                <a:ea typeface="隶书" panose="02010509060101010101" charset="-122"/>
                <a:cs typeface="隶书" panose="02010509060101010101" charset="-122"/>
              </a:rPr>
              <a:t>，翻译了</a:t>
            </a:r>
            <a:r>
              <a:rPr lang="zh-CN" altLang="en-US" sz="3600">
                <a:solidFill>
                  <a:srgbClr val="FF0000"/>
                </a:solidFill>
                <a:latin typeface="隶书" panose="02010509060101010101" charset="-122"/>
                <a:ea typeface="隶书" panose="02010509060101010101" charset="-122"/>
                <a:cs typeface="隶书" panose="02010509060101010101" charset="-122"/>
              </a:rPr>
              <a:t>《六国宪法论》</a:t>
            </a:r>
            <a:r>
              <a:rPr lang="zh-CN" altLang="en-US" sz="3600">
                <a:latin typeface="隶书" panose="02010509060101010101" charset="-122"/>
                <a:ea typeface="隶书" panose="02010509060101010101" charset="-122"/>
                <a:cs typeface="隶书" panose="02010509060101010101" charset="-122"/>
              </a:rPr>
              <a:t>。</a:t>
            </a:r>
            <a:endParaRPr lang="zh-CN" altLang="en-US" sz="3600">
              <a:latin typeface="隶书" panose="02010509060101010101" charset="-122"/>
              <a:ea typeface="隶书" panose="02010509060101010101" charset="-122"/>
              <a:cs typeface="隶书" panose="02010509060101010101" charset="-122"/>
            </a:endParaRPr>
          </a:p>
        </p:txBody>
      </p:sp>
      <p:pic>
        <p:nvPicPr>
          <p:cNvPr id="3" name="图片 2" descr="u=254674437,3978974803&amp;fm=26&amp;gp=0"/>
          <p:cNvPicPr>
            <a:picLocks noChangeAspect="1"/>
          </p:cNvPicPr>
          <p:nvPr>
            <p:custDataLst>
              <p:tags r:id="rId3"/>
            </p:custDataLst>
          </p:nvPr>
        </p:nvPicPr>
        <p:blipFill>
          <a:blip r:embed="rId2"/>
          <a:srcRect l="11823" t="478" r="19949" b="7321"/>
          <a:stretch>
            <a:fillRect/>
          </a:stretch>
        </p:blipFill>
        <p:spPr>
          <a:xfrm>
            <a:off x="8310245" y="608965"/>
            <a:ext cx="3558540" cy="44627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74545" y="2875280"/>
            <a:ext cx="8042910" cy="1322070"/>
          </a:xfrm>
          <a:prstGeom prst="rect">
            <a:avLst/>
          </a:prstGeom>
          <a:noFill/>
        </p:spPr>
        <p:txBody>
          <a:bodyPr wrap="square" rtlCol="0" anchor="t">
            <a:spAutoFit/>
          </a:bodyPr>
          <a:lstStyle/>
          <a:p>
            <a:pPr algn="ctr"/>
            <a:r>
              <a:rPr lang="zh-CN" altLang="en-US" sz="8000">
                <a:solidFill>
                  <a:srgbClr val="4F0FBD"/>
                </a:solidFill>
                <a:latin typeface="华文行楷" panose="02010800040101010101" charset="-122"/>
                <a:ea typeface="华文行楷" panose="02010800040101010101" charset="-122"/>
              </a:rPr>
              <a:t>五、探究写法</a:t>
            </a:r>
            <a:endParaRPr lang="zh-CN" altLang="en-US" sz="8000">
              <a:solidFill>
                <a:srgbClr val="4F0FBD"/>
              </a:solidFill>
              <a:latin typeface="华文行楷" panose="02010800040101010101" charset="-122"/>
              <a:ea typeface="华文行楷" panose="02010800040101010101"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42290" y="453390"/>
            <a:ext cx="11083290" cy="2553335"/>
          </a:xfrm>
          <a:prstGeom prst="rect">
            <a:avLst/>
          </a:prstGeom>
          <a:noFill/>
        </p:spPr>
        <p:txBody>
          <a:bodyPr wrap="square" rtlCol="0" anchor="t">
            <a:spAutoFit/>
          </a:bodyPr>
          <a:lstStyle/>
          <a:p>
            <a:pPr indent="720090" fontAlgn="auto"/>
            <a:r>
              <a:rPr sz="4000">
                <a:latin typeface="隶书" panose="02010509060101010101" charset="-122"/>
                <a:ea typeface="隶书" panose="02010509060101010101" charset="-122"/>
                <a:cs typeface="隶书" panose="02010509060101010101" charset="-122"/>
              </a:rPr>
              <a:t>本文作者为了表达“吾至爱汝”又不得不“忍舍汝而死”的复杂的思想感情，遗书中非常自然地综合运用了抒情、记叙、议论三种表达方式。请你找出文中的相关语句，并读一读。</a:t>
            </a:r>
            <a:endParaRPr sz="4000">
              <a:latin typeface="隶书" panose="02010509060101010101" charset="-122"/>
              <a:ea typeface="隶书" panose="02010509060101010101" charset="-122"/>
              <a:cs typeface="隶书" panose="02010509060101010101"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24230" y="927100"/>
            <a:ext cx="10407650" cy="2061210"/>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抒情：抒情是这封遗书的主要表达方式。全文有很多地方直接抒情，表现了烈士在即将为革命献身之时，从内心汹涌而出的强烈的情感浪涛。</a:t>
            </a:r>
            <a:endParaRPr sz="3200" b="1">
              <a:solidFill>
                <a:srgbClr val="B517F3"/>
              </a:solidFill>
              <a:latin typeface="隶书" panose="02010509060101010101" charset="-122"/>
              <a:ea typeface="隶书" panose="02010509060101010101" charset="-122"/>
              <a:cs typeface="隶书" panose="02010509060101010101" charset="-122"/>
              <a:sym typeface="+mn-ea"/>
            </a:endParaRPr>
          </a:p>
          <a:p>
            <a:pPr indent="720090" algn="l" fontAlgn="auto"/>
            <a:endParaRPr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4" name="文本框 3"/>
          <p:cNvSpPr txBox="1"/>
          <p:nvPr/>
        </p:nvSpPr>
        <p:spPr>
          <a:xfrm>
            <a:off x="987425" y="2814320"/>
            <a:ext cx="10123170" cy="2553335"/>
          </a:xfrm>
          <a:prstGeom prst="rect">
            <a:avLst/>
          </a:prstGeom>
          <a:noFill/>
        </p:spPr>
        <p:txBody>
          <a:bodyPr wrap="square" rtlCol="0">
            <a:spAutoFit/>
          </a:bodyPr>
          <a:lstStyle/>
          <a:p>
            <a:pPr algn="l"/>
            <a:r>
              <a:rPr lang="en-US" sz="3200" b="1">
                <a:solidFill>
                  <a:srgbClr val="F404FC"/>
                </a:solidFill>
                <a:latin typeface="隶书" panose="02010509060101010101" charset="-122"/>
                <a:ea typeface="隶书" panose="02010509060101010101" charset="-122"/>
                <a:cs typeface="隶书" panose="02010509060101010101" charset="-122"/>
                <a:sym typeface="+mn-ea"/>
              </a:rPr>
              <a:t>    </a:t>
            </a:r>
            <a:r>
              <a:rPr sz="3200" b="1">
                <a:solidFill>
                  <a:srgbClr val="F404FC"/>
                </a:solidFill>
                <a:latin typeface="隶书" panose="02010509060101010101" charset="-122"/>
                <a:ea typeface="隶书" panose="02010509060101010101" charset="-122"/>
                <a:cs typeface="隶书" panose="02010509060101010101" charset="-122"/>
                <a:sym typeface="+mn-ea"/>
              </a:rPr>
              <a:t>从开头的“吾作此书时，尚是世中一人；汝看此书时，吾已成为阴间一鬼”，到末了的“嗟夫！巾短情长，所未尽者，尚有万千</a:t>
            </a:r>
            <a:r>
              <a:rPr lang="en-US" sz="3200" b="1">
                <a:solidFill>
                  <a:srgbClr val="F404FC"/>
                </a:solidFill>
                <a:latin typeface="隶书" panose="02010509060101010101" charset="-122"/>
                <a:ea typeface="隶书" panose="02010509060101010101" charset="-122"/>
                <a:cs typeface="隶书" panose="02010509060101010101" charset="-122"/>
                <a:sym typeface="+mn-ea"/>
              </a:rPr>
              <a:t>……</a:t>
            </a:r>
            <a:r>
              <a:rPr sz="3200" b="1">
                <a:solidFill>
                  <a:srgbClr val="F404FC"/>
                </a:solidFill>
                <a:latin typeface="隶书" panose="02010509060101010101" charset="-122"/>
                <a:ea typeface="隶书" panose="02010509060101010101" charset="-122"/>
                <a:cs typeface="隶书" panose="02010509060101010101" charset="-122"/>
                <a:sym typeface="+mn-ea"/>
              </a:rPr>
              <a:t>汝不能舍吾，其时时于梦中得我乎！”这些话语，正是作者为革命英勇献身之前，从内心汹涌而出的强烈的感情浪涛。</a:t>
            </a:r>
            <a:r>
              <a:rPr sz="3200" b="1">
                <a:solidFill>
                  <a:srgbClr val="B517F3"/>
                </a:solidFill>
                <a:latin typeface="隶书" panose="02010509060101010101" charset="-122"/>
                <a:ea typeface="隶书" panose="02010509060101010101" charset="-122"/>
                <a:cs typeface="隶书" panose="02010509060101010101" charset="-122"/>
                <a:sym typeface="+mn-ea"/>
              </a:rPr>
              <a:t> </a:t>
            </a:r>
            <a:endParaRPr lang="zh-CN" altLang="en-US" sz="3200" b="1">
              <a:solidFill>
                <a:srgbClr val="B517F3"/>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24230" y="927100"/>
            <a:ext cx="10407650" cy="1568450"/>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记叙：为了抒情，烈士很自然地记叙了一些往事。</a:t>
            </a:r>
            <a:endParaRPr sz="3200" b="1">
              <a:solidFill>
                <a:srgbClr val="B517F3"/>
              </a:solidFill>
              <a:latin typeface="隶书" panose="02010509060101010101" charset="-122"/>
              <a:ea typeface="隶书" panose="02010509060101010101" charset="-122"/>
              <a:cs typeface="隶书" panose="02010509060101010101" charset="-122"/>
              <a:sym typeface="+mn-ea"/>
            </a:endParaRPr>
          </a:p>
          <a:p>
            <a:pPr indent="720090" algn="l" fontAlgn="auto"/>
            <a:r>
              <a:rPr sz="3200" b="1">
                <a:solidFill>
                  <a:srgbClr val="F404FC"/>
                </a:solidFill>
                <a:latin typeface="隶书" panose="02010509060101010101" charset="-122"/>
                <a:ea typeface="隶书" panose="02010509060101010101" charset="-122"/>
                <a:cs typeface="隶书" panose="02010509060101010101" charset="-122"/>
                <a:sym typeface="+mn-ea"/>
              </a:rPr>
              <a:t>如第3段里对于夫妻生活的回忆，深深地抒发了对妻子的爱恋。</a:t>
            </a:r>
            <a:r>
              <a:rPr sz="3200" b="1">
                <a:solidFill>
                  <a:srgbClr val="B517F3"/>
                </a:solidFill>
                <a:latin typeface="隶书" panose="02010509060101010101" charset="-122"/>
                <a:ea typeface="隶书" panose="02010509060101010101" charset="-122"/>
                <a:cs typeface="隶书" panose="02010509060101010101" charset="-122"/>
                <a:sym typeface="+mn-ea"/>
              </a:rPr>
              <a:t>  </a:t>
            </a:r>
            <a:endParaRPr sz="3200" b="1">
              <a:solidFill>
                <a:srgbClr val="B517F3"/>
              </a:solidFill>
              <a:latin typeface="隶书" panose="02010509060101010101" charset="-122"/>
              <a:ea typeface="隶书" panose="02010509060101010101" charset="-122"/>
              <a:cs typeface="隶书" panose="02010509060101010101" charset="-122"/>
              <a:sym typeface="+mn-ea"/>
            </a:endParaRPr>
          </a:p>
        </p:txBody>
      </p:sp>
      <p:sp>
        <p:nvSpPr>
          <p:cNvPr id="2" name="文本框 1"/>
          <p:cNvSpPr txBox="1"/>
          <p:nvPr/>
        </p:nvSpPr>
        <p:spPr>
          <a:xfrm>
            <a:off x="824230" y="2902585"/>
            <a:ext cx="10407650" cy="2553335"/>
          </a:xfrm>
          <a:prstGeom prst="rect">
            <a:avLst/>
          </a:prstGeom>
          <a:noFill/>
        </p:spPr>
        <p:txBody>
          <a:bodyPr wrap="square" rtlCol="0">
            <a:spAutoFit/>
          </a:bodyPr>
          <a:lstStyle/>
          <a:p>
            <a:pPr indent="720090" algn="l" fontAlgn="auto"/>
            <a:r>
              <a:rPr sz="3200" b="1">
                <a:solidFill>
                  <a:srgbClr val="B517F3"/>
                </a:solidFill>
                <a:latin typeface="隶书" panose="02010509060101010101" charset="-122"/>
                <a:ea typeface="隶书" panose="02010509060101010101" charset="-122"/>
                <a:cs typeface="隶书" panose="02010509060101010101" charset="-122"/>
                <a:sym typeface="+mn-ea"/>
              </a:rPr>
              <a:t>议论：烈士在记叙、抒情的基础上发表议论。向自己的妻子阐明“即此爱汝一念，使吾勇于就死”的道理。</a:t>
            </a:r>
            <a:endParaRPr sz="3200" b="1">
              <a:solidFill>
                <a:srgbClr val="B517F3"/>
              </a:solidFill>
              <a:latin typeface="隶书" panose="02010509060101010101" charset="-122"/>
              <a:ea typeface="隶书" panose="02010509060101010101" charset="-122"/>
              <a:cs typeface="隶书" panose="02010509060101010101" charset="-122"/>
              <a:sym typeface="+mn-ea"/>
            </a:endParaRPr>
          </a:p>
          <a:p>
            <a:pPr indent="720090" algn="l" fontAlgn="auto"/>
            <a:r>
              <a:rPr sz="3200" b="1">
                <a:solidFill>
                  <a:srgbClr val="F404FC"/>
                </a:solidFill>
                <a:latin typeface="隶书" panose="02010509060101010101" charset="-122"/>
                <a:ea typeface="隶书" panose="02010509060101010101" charset="-122"/>
                <a:cs typeface="隶书" panose="02010509060101010101" charset="-122"/>
                <a:sym typeface="+mn-ea"/>
              </a:rPr>
              <a:t>通览全信可知，第1、5两段基本上属于抒情，第3段基本上是记叙，第2、4、6段则是在抒情、记叙的基础上说理。既抒革命之情，又说革命之理。</a:t>
            </a:r>
            <a:endParaRPr sz="3200" b="1">
              <a:solidFill>
                <a:srgbClr val="F404FC"/>
              </a:solidFill>
              <a:latin typeface="隶书" panose="02010509060101010101" charset="-122"/>
              <a:ea typeface="隶书" panose="02010509060101010101" charset="-122"/>
              <a:cs typeface="隶书" panose="02010509060101010101" charset="-122"/>
              <a:sym typeface="+mn-ea"/>
            </a:endParaRPr>
          </a:p>
        </p:txBody>
      </p:sp>
      <p:pic>
        <p:nvPicPr>
          <p:cNvPr id="4" name="New picture"/>
          <p:cNvPicPr/>
          <p:nvPr/>
        </p:nvPicPr>
        <p:blipFill>
          <a:blip r:embed="rId2"/>
          <a:stretch>
            <a:fillRect/>
          </a:stretch>
        </p:blipFill>
        <p:spPr>
          <a:xfrm>
            <a:off x="11595100" y="10299700"/>
            <a:ext cx="3429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to="" calcmode="lin" valueType="num">
                                      <p:cBhvr>
                                        <p:cTn id="17" dur="1" fill="hold"/>
                                        <p:tgtEl>
                                          <p:spTgt spid="2">
                                            <p:txEl>
                                              <p:pRg st="0" end="0"/>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to="" calcmode="lin" valueType="num">
                                      <p:cBhvr>
                                        <p:cTn id="2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74545" y="2875280"/>
            <a:ext cx="8042910" cy="1322070"/>
          </a:xfrm>
          <a:prstGeom prst="rect">
            <a:avLst/>
          </a:prstGeom>
          <a:noFill/>
        </p:spPr>
        <p:txBody>
          <a:bodyPr wrap="square" rtlCol="0" anchor="t">
            <a:spAutoFit/>
          </a:bodyPr>
          <a:lstStyle/>
          <a:p>
            <a:pPr algn="ctr"/>
            <a:r>
              <a:rPr lang="zh-CN" altLang="en-US" sz="8000">
                <a:solidFill>
                  <a:srgbClr val="4F0FBD"/>
                </a:solidFill>
                <a:latin typeface="华文行楷" panose="02010800040101010101" charset="-122"/>
                <a:ea typeface="华文行楷" panose="02010800040101010101" charset="-122"/>
              </a:rPr>
              <a:t>二、背景介绍</a:t>
            </a:r>
            <a:endParaRPr lang="zh-CN" altLang="en-US" sz="8000">
              <a:solidFill>
                <a:srgbClr val="4F0FBD"/>
              </a:solidFill>
              <a:latin typeface="华文行楷" panose="02010800040101010101" charset="-122"/>
              <a:ea typeface="华文行楷" panose="0201080004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56665" y="1413510"/>
            <a:ext cx="10185400" cy="3415030"/>
          </a:xfrm>
          <a:prstGeom prst="rect">
            <a:avLst/>
          </a:prstGeom>
          <a:noFill/>
        </p:spPr>
        <p:txBody>
          <a:bodyPr wrap="square" rtlCol="0" anchor="t">
            <a:spAutoFit/>
          </a:bodyPr>
          <a:lstStyle/>
          <a:p>
            <a:pPr indent="720090" fontAlgn="auto"/>
            <a:r>
              <a:rPr lang="zh-CN" altLang="en-US" sz="3600">
                <a:latin typeface="隶书" panose="02010509060101010101" charset="-122"/>
                <a:ea typeface="隶书" panose="02010509060101010101" charset="-122"/>
                <a:cs typeface="隶书" panose="02010509060101010101" charset="-122"/>
              </a:rPr>
              <a:t>1911年4月初，黄兴、赵声等在孙中山领导下，酝酿广州起义，同盟会日本总部派遣林觉民回国，准备回福建响应起义。林觉民到香港后，黄兴留他协助广州起义。林觉民在起义前三天深夜，写了两封遗书，一封给他的父亲，另一封给他的妻子。</a:t>
            </a:r>
            <a:endParaRPr lang="zh-CN" altLang="en-US" sz="36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74545" y="2875280"/>
            <a:ext cx="8042910" cy="1322070"/>
          </a:xfrm>
          <a:prstGeom prst="rect">
            <a:avLst/>
          </a:prstGeom>
          <a:noFill/>
        </p:spPr>
        <p:txBody>
          <a:bodyPr wrap="square" rtlCol="0" anchor="t">
            <a:spAutoFit/>
          </a:bodyPr>
          <a:lstStyle/>
          <a:p>
            <a:pPr algn="ctr"/>
            <a:r>
              <a:rPr lang="zh-CN" altLang="en-US" sz="8000">
                <a:solidFill>
                  <a:srgbClr val="4F0FBD"/>
                </a:solidFill>
                <a:latin typeface="华文行楷" panose="02010800040101010101" charset="-122"/>
                <a:ea typeface="华文行楷" panose="02010800040101010101" charset="-122"/>
              </a:rPr>
              <a:t>三、疏通文意</a:t>
            </a:r>
            <a:endParaRPr lang="zh-CN" altLang="en-US" sz="8000">
              <a:solidFill>
                <a:srgbClr val="4F0FBD"/>
              </a:solidFill>
              <a:latin typeface="华文行楷" panose="02010800040101010101" charset="-122"/>
              <a:ea typeface="华文行楷" panose="02010800040101010101"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58470" y="661035"/>
            <a:ext cx="11274425" cy="457073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rPr>
              <a:t>意映卿卿</a:t>
            </a:r>
            <a:r>
              <a:rPr lang="zh-CN" altLang="en-US" sz="3200">
                <a:solidFill>
                  <a:srgbClr val="FF0000"/>
                </a:solidFill>
                <a:latin typeface="隶书" panose="02010509060101010101" charset="-122"/>
                <a:ea typeface="隶书" panose="02010509060101010101" charset="-122"/>
              </a:rPr>
              <a:t>如晤</a:t>
            </a:r>
            <a:r>
              <a:rPr lang="zh-CN" altLang="en-US" sz="3200">
                <a:latin typeface="隶书" panose="02010509060101010101" charset="-122"/>
                <a:ea typeface="隶书" panose="02010509060101010101" charset="-122"/>
              </a:rPr>
              <a:t>，吾今以此书与汝永别矣！吾作此书时，尚</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是世中一人；汝看此书时，吾已成为阴间一鬼。吾作此书，泪</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珠和笔墨齐下，不能</a:t>
            </a:r>
            <a:r>
              <a:rPr lang="zh-CN" altLang="en-US" sz="3200">
                <a:solidFill>
                  <a:srgbClr val="FF0000"/>
                </a:solidFill>
                <a:latin typeface="隶书" panose="02010509060101010101" charset="-122"/>
                <a:ea typeface="隶书" panose="02010509060101010101" charset="-122"/>
              </a:rPr>
              <a:t>竟</a:t>
            </a:r>
            <a:r>
              <a:rPr lang="zh-CN" altLang="en-US" sz="3200">
                <a:latin typeface="隶书" panose="02010509060101010101" charset="-122"/>
                <a:ea typeface="隶书" panose="02010509060101010101" charset="-122"/>
              </a:rPr>
              <a:t>书而欲搁笔，又恐汝不察吾衷，谓吾忍</a:t>
            </a:r>
            <a:endParaRPr lang="zh-CN" altLang="en-US" sz="3200">
              <a:latin typeface="隶书" panose="02010509060101010101" charset="-122"/>
              <a:ea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rPr>
              <a:t>舍汝而死，谓吾不知汝之不欲吾死也，故遂忍悲为汝言之。</a:t>
            </a:r>
            <a:endParaRPr lang="zh-CN" altLang="en-US" sz="3200">
              <a:latin typeface="隶书" panose="02010509060101010101" charset="-122"/>
              <a:ea typeface="隶书" panose="02010509060101010101" charset="-122"/>
            </a:endParaRPr>
          </a:p>
        </p:txBody>
      </p:sp>
      <p:sp>
        <p:nvSpPr>
          <p:cNvPr id="5" name="文本框 4"/>
          <p:cNvSpPr txBox="1"/>
          <p:nvPr/>
        </p:nvSpPr>
        <p:spPr>
          <a:xfrm>
            <a:off x="2117090" y="2838450"/>
            <a:ext cx="5615305" cy="506730"/>
          </a:xfrm>
          <a:prstGeom prst="rect">
            <a:avLst/>
          </a:prstGeom>
          <a:noFill/>
        </p:spPr>
        <p:txBody>
          <a:bodyPr wrap="square" rtlCol="0" anchor="t">
            <a:spAutoFit/>
          </a:bodyPr>
          <a:lstStyle/>
          <a:p>
            <a:r>
              <a:rPr lang="zh-CN" altLang="en-US" sz="2700" b="1">
                <a:solidFill>
                  <a:srgbClr val="F3541A"/>
                </a:solidFill>
                <a:latin typeface="隶书" panose="02010509060101010101" charset="-122"/>
                <a:ea typeface="隶书" panose="02010509060101010101" charset="-122"/>
                <a:cs typeface="隶书" panose="02010509060101010101" charset="-122"/>
              </a:rPr>
              <a:t>动词，完毕，终了（使</a:t>
            </a:r>
            <a:r>
              <a:rPr lang="en-US" altLang="zh-CN" sz="2700" b="1">
                <a:solidFill>
                  <a:srgbClr val="F3541A"/>
                </a:solidFill>
                <a:latin typeface="隶书" panose="02010509060101010101" charset="-122"/>
                <a:ea typeface="隶书" panose="02010509060101010101" charset="-122"/>
                <a:cs typeface="隶书" panose="02010509060101010101" charset="-122"/>
              </a:rPr>
              <a:t>……</a:t>
            </a:r>
            <a:r>
              <a:rPr lang="zh-CN" altLang="en-US" sz="2700" b="1">
                <a:solidFill>
                  <a:srgbClr val="F3541A"/>
                </a:solidFill>
                <a:latin typeface="隶书" panose="02010509060101010101" charset="-122"/>
                <a:ea typeface="隶书" panose="02010509060101010101" charset="-122"/>
                <a:cs typeface="隶书" panose="02010509060101010101" charset="-122"/>
              </a:rPr>
              <a:t>完毕）</a:t>
            </a:r>
            <a:endParaRPr lang="zh-CN" altLang="en-US" sz="2700" b="1">
              <a:solidFill>
                <a:srgbClr val="F3541A"/>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2004060" y="327025"/>
            <a:ext cx="3372485"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见面，旧时书信用语</a:t>
            </a:r>
            <a:endParaRPr lang="zh-CN" sz="2700" b="1">
              <a:solidFill>
                <a:srgbClr val="F3541A"/>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67030" y="1084580"/>
            <a:ext cx="11288395" cy="4570730"/>
          </a:xfrm>
          <a:prstGeom prst="rect">
            <a:avLst/>
          </a:prstGeom>
          <a:noFill/>
        </p:spPr>
        <p:txBody>
          <a:bodyPr wrap="square" rtlCol="0" anchor="t">
            <a:spAutoFit/>
          </a:bodyPr>
          <a:lstStyle/>
          <a:p>
            <a:pPr indent="720090" fontAlgn="auto">
              <a:lnSpc>
                <a:spcPct val="130000"/>
              </a:lnSpc>
            </a:pPr>
            <a:r>
              <a:rPr lang="zh-CN" altLang="en-US" sz="3200">
                <a:latin typeface="隶书" panose="02010509060101010101" charset="-122"/>
                <a:ea typeface="隶书" panose="02010509060101010101" charset="-122"/>
                <a:cs typeface="隶书" panose="02010509060101010101" charset="-122"/>
              </a:rPr>
              <a:t>吾至爱汝，即此爱汝一念，使吾勇于就死也。吾自遇汝以</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来，常愿天下有情人都成眷属；然遍地腥云，满街狼犬，称心</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solidFill>
                  <a:srgbClr val="FF0000"/>
                </a:solidFill>
                <a:latin typeface="隶书" panose="02010509060101010101" charset="-122"/>
                <a:ea typeface="隶书" panose="02010509060101010101" charset="-122"/>
                <a:cs typeface="隶书" panose="02010509060101010101" charset="-122"/>
              </a:rPr>
              <a:t>快</a:t>
            </a:r>
            <a:r>
              <a:rPr lang="zh-CN" altLang="en-US" sz="3200">
                <a:latin typeface="隶书" panose="02010509060101010101" charset="-122"/>
                <a:ea typeface="隶书" panose="02010509060101010101" charset="-122"/>
                <a:cs typeface="隶书" panose="02010509060101010101" charset="-122"/>
              </a:rPr>
              <a:t>意，几家能</a:t>
            </a:r>
            <a:r>
              <a:rPr lang="zh-CN" altLang="en-US" sz="3200">
                <a:solidFill>
                  <a:srgbClr val="FF0000"/>
                </a:solidFill>
                <a:latin typeface="隶书" panose="02010509060101010101" charset="-122"/>
                <a:ea typeface="隶书" panose="02010509060101010101" charset="-122"/>
                <a:cs typeface="隶书" panose="02010509060101010101" charset="-122"/>
              </a:rPr>
              <a:t>彀</a:t>
            </a:r>
            <a:r>
              <a:rPr lang="zh-CN" altLang="en-US" sz="3200">
                <a:latin typeface="隶书" panose="02010509060101010101" charset="-122"/>
                <a:ea typeface="隶书" panose="02010509060101010101" charset="-122"/>
                <a:cs typeface="隶书" panose="02010509060101010101" charset="-122"/>
              </a:rPr>
              <a:t>？司马青衫，吾不能学太上之忘情也。语云：</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仁者 “</a:t>
            </a:r>
            <a:r>
              <a:rPr lang="zh-CN" altLang="en-US" sz="3200">
                <a:solidFill>
                  <a:srgbClr val="FF0000"/>
                </a:solidFill>
                <a:latin typeface="隶书" panose="02010509060101010101" charset="-122"/>
                <a:ea typeface="隶书" panose="02010509060101010101" charset="-122"/>
                <a:cs typeface="隶书" panose="02010509060101010101" charset="-122"/>
              </a:rPr>
              <a:t>老</a:t>
            </a:r>
            <a:r>
              <a:rPr lang="zh-CN" altLang="en-US" sz="3200">
                <a:latin typeface="隶书" panose="02010509060101010101" charset="-122"/>
                <a:ea typeface="隶书" panose="02010509060101010101" charset="-122"/>
                <a:cs typeface="隶书" panose="02010509060101010101" charset="-122"/>
              </a:rPr>
              <a:t>吾老，以</a:t>
            </a:r>
            <a:r>
              <a:rPr lang="zh-CN" altLang="en-US" sz="3200">
                <a:solidFill>
                  <a:srgbClr val="FF0000"/>
                </a:solidFill>
                <a:latin typeface="隶书" panose="02010509060101010101" charset="-122"/>
                <a:ea typeface="隶书" panose="02010509060101010101" charset="-122"/>
                <a:cs typeface="隶书" panose="02010509060101010101" charset="-122"/>
              </a:rPr>
              <a:t>及</a:t>
            </a:r>
            <a:r>
              <a:rPr lang="zh-CN" altLang="en-US" sz="3200">
                <a:latin typeface="隶书" panose="02010509060101010101" charset="-122"/>
                <a:ea typeface="隶书" panose="02010509060101010101" charset="-122"/>
                <a:cs typeface="隶书" panose="02010509060101010101" charset="-122"/>
              </a:rPr>
              <a:t>人之</a:t>
            </a:r>
            <a:r>
              <a:rPr lang="zh-CN" altLang="en-US" sz="3200">
                <a:solidFill>
                  <a:srgbClr val="FF0000"/>
                </a:solidFill>
                <a:latin typeface="隶书" panose="02010509060101010101" charset="-122"/>
                <a:ea typeface="隶书" panose="02010509060101010101" charset="-122"/>
                <a:cs typeface="隶书" panose="02010509060101010101" charset="-122"/>
              </a:rPr>
              <a:t>老</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幼</a:t>
            </a:r>
            <a:r>
              <a:rPr lang="zh-CN" altLang="en-US" sz="3200">
                <a:latin typeface="隶书" panose="02010509060101010101" charset="-122"/>
                <a:ea typeface="隶书" panose="02010509060101010101" charset="-122"/>
                <a:cs typeface="隶书" panose="02010509060101010101" charset="-122"/>
              </a:rPr>
              <a:t>吾幼，以</a:t>
            </a:r>
            <a:r>
              <a:rPr lang="zh-CN" altLang="en-US" sz="3200">
                <a:solidFill>
                  <a:srgbClr val="FF0000"/>
                </a:solidFill>
                <a:latin typeface="隶书" panose="02010509060101010101" charset="-122"/>
                <a:ea typeface="隶书" panose="02010509060101010101" charset="-122"/>
                <a:cs typeface="隶书" panose="02010509060101010101" charset="-122"/>
              </a:rPr>
              <a:t>及</a:t>
            </a:r>
            <a:r>
              <a:rPr lang="zh-CN" altLang="en-US" sz="3200">
                <a:latin typeface="隶书" panose="02010509060101010101" charset="-122"/>
                <a:ea typeface="隶书" panose="02010509060101010101" charset="-122"/>
                <a:cs typeface="隶书" panose="02010509060101010101" charset="-122"/>
              </a:rPr>
              <a:t>人之</a:t>
            </a:r>
            <a:r>
              <a:rPr lang="zh-CN" altLang="en-US" sz="3200">
                <a:solidFill>
                  <a:srgbClr val="FF0000"/>
                </a:solidFill>
                <a:latin typeface="隶书" panose="02010509060101010101" charset="-122"/>
                <a:ea typeface="隶书" panose="02010509060101010101" charset="-122"/>
                <a:cs typeface="隶书" panose="02010509060101010101" charset="-122"/>
              </a:rPr>
              <a:t>幼</a:t>
            </a:r>
            <a:r>
              <a:rPr lang="zh-CN" altLang="en-US" sz="3200">
                <a:latin typeface="隶书" panose="02010509060101010101" charset="-122"/>
                <a:ea typeface="隶书" panose="02010509060101010101" charset="-122"/>
                <a:cs typeface="隶书" panose="02010509060101010101" charset="-122"/>
              </a:rPr>
              <a:t>”。吾充</a:t>
            </a:r>
            <a:endParaRPr lang="zh-CN" altLang="en-US" sz="3200">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367030" y="3175635"/>
            <a:ext cx="1905635"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使</a:t>
            </a:r>
            <a:r>
              <a:rPr lang="en-US" altLang="zh-CN" sz="2700" b="1">
                <a:solidFill>
                  <a:srgbClr val="F3541A"/>
                </a:solidFill>
                <a:latin typeface="隶书" panose="02010509060101010101" charset="-122"/>
                <a:ea typeface="隶书" panose="02010509060101010101" charset="-122"/>
                <a:cs typeface="隶书" panose="02010509060101010101" charset="-122"/>
              </a:rPr>
              <a:t>……</a:t>
            </a:r>
            <a:r>
              <a:rPr lang="zh-CN" sz="2700" b="1">
                <a:solidFill>
                  <a:srgbClr val="F3541A"/>
                </a:solidFill>
                <a:latin typeface="隶书" panose="02010509060101010101" charset="-122"/>
                <a:ea typeface="隶书" panose="02010509060101010101" charset="-122"/>
                <a:cs typeface="隶书" panose="02010509060101010101" charset="-122"/>
              </a:rPr>
              <a:t>快</a:t>
            </a:r>
            <a:endParaRPr lang="zh-CN" sz="2700" b="1">
              <a:solidFill>
                <a:srgbClr val="F3541A"/>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385695" y="3175635"/>
            <a:ext cx="1849120"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同</a:t>
            </a:r>
            <a:r>
              <a:rPr lang="en-US" altLang="zh-CN" sz="2700" b="1">
                <a:solidFill>
                  <a:srgbClr val="F3541A"/>
                </a:solidFill>
                <a:latin typeface="隶书" panose="02010509060101010101" charset="-122"/>
                <a:ea typeface="隶书" panose="02010509060101010101" charset="-122"/>
                <a:cs typeface="隶书" panose="02010509060101010101" charset="-122"/>
              </a:rPr>
              <a:t>“</a:t>
            </a:r>
            <a:r>
              <a:rPr lang="zh-CN" altLang="en-US" sz="2700" b="1">
                <a:solidFill>
                  <a:srgbClr val="F3541A"/>
                </a:solidFill>
                <a:latin typeface="隶书" panose="02010509060101010101" charset="-122"/>
                <a:ea typeface="隶书" panose="02010509060101010101" charset="-122"/>
                <a:cs typeface="隶书" panose="02010509060101010101" charset="-122"/>
              </a:rPr>
              <a:t>够</a:t>
            </a:r>
            <a:r>
              <a:rPr lang="en-US" altLang="zh-CN" sz="2700" b="1">
                <a:solidFill>
                  <a:srgbClr val="F3541A"/>
                </a:solidFill>
                <a:latin typeface="隶书" panose="02010509060101010101" charset="-122"/>
                <a:ea typeface="隶书" panose="02010509060101010101" charset="-122"/>
                <a:cs typeface="隶书" panose="02010509060101010101" charset="-122"/>
              </a:rPr>
              <a:t>”</a:t>
            </a:r>
            <a:endParaRPr lang="en-US" altLang="zh-CN" sz="2700" b="1">
              <a:solidFill>
                <a:srgbClr val="F3541A"/>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3288665" y="4615180"/>
            <a:ext cx="1539240"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推广到</a:t>
            </a:r>
            <a:endParaRPr lang="en-US" altLang="zh-CN" sz="2700" b="1">
              <a:solidFill>
                <a:srgbClr val="F3541A"/>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1567180" y="4615180"/>
            <a:ext cx="1059180"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尊敬</a:t>
            </a:r>
            <a:endParaRPr lang="zh-CN" sz="2700" b="1">
              <a:solidFill>
                <a:srgbClr val="F3541A"/>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5692775" y="4530725"/>
            <a:ext cx="1059180"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爱护</a:t>
            </a:r>
            <a:endParaRPr lang="zh-CN" sz="2700" b="1">
              <a:solidFill>
                <a:srgbClr val="F3541A"/>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4827905" y="5462270"/>
            <a:ext cx="1059180"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老人</a:t>
            </a:r>
            <a:endParaRPr lang="zh-CN" sz="2700" b="1">
              <a:solidFill>
                <a:srgbClr val="F3541A"/>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8848725" y="5462270"/>
            <a:ext cx="1059180" cy="506730"/>
          </a:xfrm>
          <a:prstGeom prst="rect">
            <a:avLst/>
          </a:prstGeom>
          <a:noFill/>
        </p:spPr>
        <p:txBody>
          <a:bodyPr wrap="square" rtlCol="0" anchor="t">
            <a:spAutoFit/>
          </a:bodyPr>
          <a:lstStyle/>
          <a:p>
            <a:r>
              <a:rPr lang="zh-CN" sz="2700" b="1">
                <a:solidFill>
                  <a:srgbClr val="F3541A"/>
                </a:solidFill>
                <a:latin typeface="隶书" panose="02010509060101010101" charset="-122"/>
                <a:ea typeface="隶书" panose="02010509060101010101" charset="-122"/>
                <a:cs typeface="隶书" panose="02010509060101010101" charset="-122"/>
              </a:rPr>
              <a:t>小孩</a:t>
            </a:r>
            <a:endParaRPr lang="zh-CN" sz="2700" b="1">
              <a:solidFill>
                <a:srgbClr val="F3541A"/>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to="" calcmode="lin" valueType="num">
                                      <p:cBhvr>
                                        <p:cTn id="22" dur="1" fill="hold"/>
                                        <p:tgtEl>
                                          <p:spTgt spid="3"/>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3" grpId="0"/>
      <p:bldP spid="8" grpId="0"/>
      <p:bldP spid="7" grpId="0"/>
      <p:bldP spid="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67030" y="1084580"/>
            <a:ext cx="11288395" cy="3290570"/>
          </a:xfrm>
          <a:prstGeom prst="rect">
            <a:avLst/>
          </a:prstGeom>
          <a:noFill/>
        </p:spPr>
        <p:txBody>
          <a:bodyPr wrap="square" rtlCol="0" anchor="t">
            <a:spAutoFit/>
          </a:bodyPr>
          <a:lstStyle/>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吾爱汝之心，助天下人爱其所爱，所以敢先汝而死，不顾汝也。</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汝体吾此心，于啼泣之余，亦以天下人为念，</a:t>
            </a:r>
            <a:r>
              <a:rPr lang="zh-CN" altLang="en-US" sz="3200">
                <a:solidFill>
                  <a:srgbClr val="FF0000"/>
                </a:solidFill>
                <a:latin typeface="隶书" panose="02010509060101010101" charset="-122"/>
                <a:ea typeface="隶书" panose="02010509060101010101" charset="-122"/>
                <a:cs typeface="隶书" panose="02010509060101010101" charset="-122"/>
              </a:rPr>
              <a:t>当</a:t>
            </a:r>
            <a:r>
              <a:rPr lang="zh-CN" altLang="en-US" sz="3200">
                <a:latin typeface="隶书" panose="02010509060101010101" charset="-122"/>
                <a:ea typeface="隶书" panose="02010509060101010101" charset="-122"/>
                <a:cs typeface="隶书" panose="02010509060101010101" charset="-122"/>
              </a:rPr>
              <a:t>亦</a:t>
            </a:r>
            <a:r>
              <a:rPr lang="zh-CN" altLang="en-US" sz="3200">
                <a:solidFill>
                  <a:srgbClr val="FF0000"/>
                </a:solidFill>
                <a:latin typeface="隶书" panose="02010509060101010101" charset="-122"/>
                <a:ea typeface="隶书" panose="02010509060101010101" charset="-122"/>
                <a:cs typeface="隶书" panose="02010509060101010101" charset="-122"/>
              </a:rPr>
              <a:t>乐</a:t>
            </a:r>
            <a:r>
              <a:rPr lang="zh-CN" altLang="en-US" sz="3200">
                <a:latin typeface="隶书" panose="02010509060101010101" charset="-122"/>
                <a:ea typeface="隶书" panose="02010509060101010101" charset="-122"/>
                <a:cs typeface="隶书" panose="02010509060101010101" charset="-122"/>
              </a:rPr>
              <a:t>牺牲吾身</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30000"/>
              </a:lnSpc>
            </a:pPr>
            <a:r>
              <a:rPr lang="zh-CN" altLang="en-US" sz="3200">
                <a:latin typeface="隶书" panose="02010509060101010101" charset="-122"/>
                <a:ea typeface="隶书" panose="02010509060101010101" charset="-122"/>
                <a:cs typeface="隶书" panose="02010509060101010101" charset="-122"/>
              </a:rPr>
              <a:t>与汝身之福利，为天下人谋永福也。汝其勿悲！</a:t>
            </a:r>
            <a:endParaRPr lang="zh-CN" altLang="en-US" sz="3200">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8298180" y="2061210"/>
            <a:ext cx="105918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应当</a:t>
            </a:r>
            <a:endParaRPr lang="zh-CN" sz="2700" b="1">
              <a:solidFill>
                <a:srgbClr val="F404FC"/>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8990965" y="2963545"/>
            <a:ext cx="2129790" cy="506730"/>
          </a:xfrm>
          <a:prstGeom prst="rect">
            <a:avLst/>
          </a:prstGeom>
          <a:noFill/>
        </p:spPr>
        <p:txBody>
          <a:bodyPr wrap="square" rtlCol="0" anchor="t">
            <a:spAutoFit/>
          </a:bodyPr>
          <a:lstStyle/>
          <a:p>
            <a:r>
              <a:rPr lang="zh-CN" sz="2700" b="1">
                <a:solidFill>
                  <a:srgbClr val="F404FC"/>
                </a:solidFill>
                <a:latin typeface="隶书" panose="02010509060101010101" charset="-122"/>
                <a:ea typeface="隶书" panose="02010509060101010101" charset="-122"/>
                <a:cs typeface="隶书" panose="02010509060101010101" charset="-122"/>
              </a:rPr>
              <a:t>以</a:t>
            </a:r>
            <a:r>
              <a:rPr lang="en-US" altLang="zh-CN" sz="2700" b="1">
                <a:solidFill>
                  <a:srgbClr val="F404FC"/>
                </a:solidFill>
                <a:latin typeface="隶书" panose="02010509060101010101" charset="-122"/>
                <a:ea typeface="隶书" panose="02010509060101010101" charset="-122"/>
                <a:cs typeface="隶书" panose="02010509060101010101" charset="-122"/>
              </a:rPr>
              <a:t>……</a:t>
            </a:r>
            <a:r>
              <a:rPr lang="zh-CN" altLang="en-US" sz="2700" b="1">
                <a:solidFill>
                  <a:srgbClr val="F404FC"/>
                </a:solidFill>
                <a:latin typeface="隶书" panose="02010509060101010101" charset="-122"/>
                <a:ea typeface="隶书" panose="02010509060101010101" charset="-122"/>
                <a:cs typeface="隶书" panose="02010509060101010101" charset="-122"/>
              </a:rPr>
              <a:t>为乐</a:t>
            </a:r>
            <a:endParaRPr lang="zh-CN" altLang="en-US" sz="2700" b="1">
              <a:solidFill>
                <a:srgbClr val="F404FC"/>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tags/tag1.xml><?xml version="1.0" encoding="utf-8"?>
<p:tagLst xmlns:p="http://schemas.openxmlformats.org/presentationml/2006/main">
  <p:tag name="KSO_WM_UNIT_PLACING_PICTURE_USER_VIEWPORT" val="{&quot;height&quot;:9411,&quot;width&quot;:10141}"/>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130</Paragraphs>
  <Slides>33</Slides>
  <Notes>1</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33</vt:i4>
      </vt:variant>
    </vt:vector>
  </HeadingPairs>
  <TitlesOfParts>
    <vt:vector baseType="lpstr" size="39">
      <vt:lpstr>Arial</vt:lpstr>
      <vt:lpstr>Calibri</vt:lpstr>
      <vt:lpstr>Calibri Light</vt:lpstr>
      <vt:lpstr>华文行楷</vt:lpstr>
      <vt:lpstr>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2021-02-18T15:52:12.157</cp:lastPrinted>
  <dcterms:created xsi:type="dcterms:W3CDTF">2021-02-18T15:52:12Z</dcterms:created>
  <dcterms:modified xsi:type="dcterms:W3CDTF">2021-02-18T07:52:18Z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