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82" r:id="rId4"/>
    <p:sldId id="276" r:id="rId5"/>
    <p:sldId id="310" r:id="rId6"/>
    <p:sldId id="311" r:id="rId7"/>
    <p:sldId id="279" r:id="rId8"/>
    <p:sldId id="284" r:id="rId9"/>
    <p:sldId id="312" r:id="rId10"/>
    <p:sldId id="313" r:id="rId11"/>
    <p:sldId id="314" r:id="rId12"/>
    <p:sldId id="315" r:id="rId13"/>
    <p:sldId id="329" r:id="rId14"/>
    <p:sldId id="330" r:id="rId15"/>
    <p:sldId id="318" r:id="rId16"/>
    <p:sldId id="295" r:id="rId17"/>
    <p:sldId id="319" r:id="rId18"/>
    <p:sldId id="320" r:id="rId19"/>
    <p:sldId id="321" r:id="rId20"/>
    <p:sldId id="322" r:id="rId21"/>
    <p:sldId id="324" r:id="rId22"/>
    <p:sldId id="325" r:id="rId23"/>
    <p:sldId id="326" r:id="rId24"/>
    <p:sldId id="327" r:id="rId25"/>
    <p:sldId id="328" r:id="rId26"/>
    <p:sldId id="30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64171" autoAdjust="0"/>
  </p:normalViewPr>
  <p:slideViewPr>
    <p:cSldViewPr snapToGrid="0">
      <p:cViewPr varScale="1">
        <p:scale>
          <a:sx n="50" d="100"/>
          <a:sy n="50" d="100"/>
        </p:scale>
        <p:origin x="792" y="42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handoutMaster" Target="handoutMasters/handout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07415BB3-D9BF-4A9D-9F55-08C98DE97828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zh-CN" altLang="en-US"/>
        </a:p>
      </dgm:t>
    </dgm:pt>
    <dgm:pt modelId="{B60E573B-AA91-476D-9F49-30959EA87C65}" type="parTrans" cxnId="{530E08B3-A5F1-40DC-BC16-A30B5EF3FEEB}">
      <dgm:prSet/>
      <dgm:spPr/>
      <dgm:t>
        <a:bodyPr/>
        <a:lstStyle/>
        <a:p>
          <a:endParaRPr lang="zh-CN" altLang="en-US"/>
        </a:p>
      </dgm:t>
    </dgm:pt>
    <dgm:pt modelId="{2E85E618-A536-4D86-9E67-9F959284780C}">
      <dgm:prSet phldrT="[文本]" custT="1"/>
      <dgm:spPr/>
      <dgm:t>
        <a:bodyPr/>
        <a:lstStyle/>
        <a:p>
          <a:r>
            <a: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把握特征表现</a:t>
          </a:r>
        </a:p>
      </dgm:t>
    </dgm:pt>
    <dgm:pt modelId="{E6D9F0AB-930E-44AF-9647-C6507EFFAC27}" type="sibTrans" cxnId="{530E08B3-A5F1-40DC-BC16-A30B5EF3FEEB}">
      <dgm:prSet/>
      <dgm:spPr/>
      <dgm:t>
        <a:bodyPr/>
        <a:lstStyle/>
        <a:p>
          <a:endParaRPr lang="zh-CN" altLang="en-US"/>
        </a:p>
      </dgm:t>
    </dgm:pt>
    <dgm:pt modelId="{7A5ADA1A-F8C6-4AFE-B237-F3599BA18B66}" type="parTrans" cxnId="{78C00801-EAB3-45B8-8B2E-9D8680A3059D}">
      <dgm:prSet/>
      <dgm:spPr/>
      <dgm:t>
        <a:bodyPr/>
        <a:lstStyle/>
        <a:p>
          <a:endParaRPr lang="zh-CN" altLang="en-US"/>
        </a:p>
      </dgm:t>
    </dgm:pt>
    <dgm:pt modelId="{FC487C6A-D4A2-47F5-88FE-5E4B8F2AE877}">
      <dgm:prSet phldrT="[文本]" custT="1"/>
      <dgm:spPr/>
      <dgm:t>
        <a:bodyPr/>
        <a:lstStyle/>
        <a:p>
          <a:r>
            <a:rPr lang="zh-CN" altLang="en-US" sz="2800" b="1" kern="12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合理安排详略</a:t>
          </a:r>
        </a:p>
      </dgm:t>
    </dgm:pt>
    <dgm:pt modelId="{D336415D-A66A-4B04-B9A5-A3EE3485E1DD}" type="sibTrans" cxnId="{78C00801-EAB3-45B8-8B2E-9D8680A3059D}">
      <dgm:prSet/>
      <dgm:spPr/>
      <dgm:t>
        <a:bodyPr/>
        <a:lstStyle/>
        <a:p>
          <a:endParaRPr lang="zh-CN" altLang="en-US"/>
        </a:p>
      </dgm:t>
    </dgm:pt>
    <dgm:pt modelId="{BB6F73B5-419D-4F6D-8282-0CED8893807B}" type="parTrans" cxnId="{AF1163FF-B737-4226-81E7-55FE3904BE78}">
      <dgm:prSet/>
      <dgm:spPr/>
      <dgm:t>
        <a:bodyPr/>
        <a:lstStyle/>
        <a:p>
          <a:endParaRPr lang="zh-CN" altLang="en-US"/>
        </a:p>
      </dgm:t>
    </dgm:pt>
    <dgm:pt modelId="{BEE1B8DD-8CA6-41CD-8F5F-F8F49DABA112}">
      <dgm:prSet phldrT="[文本]" custT="1"/>
      <dgm:spPr/>
      <dgm:t>
        <a:bodyPr/>
        <a:lstStyle/>
        <a:p>
          <a:r>
            <a:rPr lang="zh-CN" altLang="en-US" sz="2800" b="1" kern="12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rPr>
            <a:t>丰富说明内容</a:t>
          </a:r>
        </a:p>
      </dgm:t>
    </dgm:pt>
    <dgm:pt modelId="{3B3E1AF4-B22A-49D8-9138-4FFCC32C4BAA}" type="sibTrans" cxnId="{AF1163FF-B737-4226-81E7-55FE3904BE78}">
      <dgm:prSet/>
      <dgm:spPr/>
      <dgm:t>
        <a:bodyPr/>
        <a:lstStyle/>
        <a:p>
          <a:endParaRPr lang="zh-CN" altLang="en-US"/>
        </a:p>
      </dgm:t>
    </dgm:pt>
    <dgm:pt modelId="{9755A394-D77D-491B-9F3F-43121CFF36DB}" type="pres">
      <dgm:prSet presAssocID="{07415BB3-D9BF-4A9D-9F55-08C98DE97828}" presName="Name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71546D12-F538-464D-94EA-007B2B64C965}" type="pres">
      <dgm:prSet presAssocID="{07415BB3-D9BF-4A9D-9F55-08C98DE97828}" presName="Name1"/>
      <dgm:spPr/>
      <dgm:t>
        <a:bodyPr/>
        <a:lstStyle/>
        <a:p/>
      </dgm:t>
    </dgm:pt>
    <dgm:pt modelId="{B6A79212-4A3B-4C7B-BBBF-18893C595458}" type="pres">
      <dgm:prSet presAssocID="{07415BB3-D9BF-4A9D-9F55-08C98DE97828}" presName="cycle"/>
      <dgm:spPr/>
      <dgm:t>
        <a:bodyPr/>
        <a:lstStyle/>
        <a:p/>
      </dgm:t>
    </dgm:pt>
    <dgm:pt modelId="{A9750106-5882-4745-98DD-6B4A181AEC6A}" type="pres">
      <dgm:prSet presAssocID="{07415BB3-D9BF-4A9D-9F55-08C98DE97828}" presName="srcNode" presStyleLbl="node1" presStyleCnt="5"/>
      <dgm:spPr/>
      <dgm:t>
        <a:bodyPr/>
        <a:lstStyle/>
        <a:p/>
      </dgm:t>
    </dgm:pt>
    <dgm:pt modelId="{AB8BAE9F-7919-4FA0-A64B-9813F14A232F}" type="pres">
      <dgm:prSet presAssocID="{07415BB3-D9BF-4A9D-9F55-08C98DE97828}" presName="conn" presStyleLbl="parChTrans1D2" presStyleCnt="1"/>
      <dgm:spPr/>
      <dgm:t>
        <a:bodyPr/>
        <a:lstStyle/>
        <a:p>
          <a:endParaRPr lang="zh-CN" altLang="en-US"/>
        </a:p>
      </dgm:t>
    </dgm:pt>
    <dgm:pt modelId="{6EF74EEE-1F7B-493F-88E9-776928E0DA96}" type="pres">
      <dgm:prSet presAssocID="{07415BB3-D9BF-4A9D-9F55-08C98DE97828}" presName="extraNode" presStyleLbl="node1" presStyleIdx="1" presStyleCnt="5"/>
      <dgm:spPr/>
      <dgm:t>
        <a:bodyPr/>
        <a:lstStyle/>
        <a:p/>
      </dgm:t>
    </dgm:pt>
    <dgm:pt modelId="{4A9C0BD8-120E-4BA3-BA0C-49666975792E}" type="pres">
      <dgm:prSet presAssocID="{07415BB3-D9BF-4A9D-9F55-08C98DE97828}" presName="dstNode" presStyleLbl="node1" presStyleIdx="1" presStyleCnt="5"/>
      <dgm:spPr/>
      <dgm:t>
        <a:bodyPr/>
        <a:lstStyle/>
        <a:p/>
      </dgm:t>
    </dgm:pt>
    <dgm:pt modelId="{C2CBC939-B7E8-40B6-824E-311463A2B9CF}" type="pres">
      <dgm:prSet presAssocID="{2E85E618-A536-4D86-9E67-9F959284780C}" presName="text_1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C4A760-EE33-48E7-AB1C-3AA5874C330F}" type="pres">
      <dgm:prSet presAssocID="{2E85E618-A536-4D86-9E67-9F959284780C}" presName="accent_1"/>
      <dgm:spPr/>
      <dgm:t>
        <a:bodyPr/>
        <a:lstStyle/>
        <a:p/>
      </dgm:t>
    </dgm:pt>
    <dgm:pt modelId="{64547C71-0984-42FE-8050-2C3606B286C9}" type="pres">
      <dgm:prSet presAssocID="{2E85E618-A536-4D86-9E67-9F959284780C}" presName="accentRepeatNode" presStyleLbl="solidFgAcc1" presStyleCnt="3"/>
      <dgm:spPr/>
      <dgm:t>
        <a:bodyPr/>
        <a:lstStyle/>
        <a:p/>
      </dgm:t>
    </dgm:pt>
    <dgm:pt modelId="{B7306399-67B0-42C7-8469-A5EEC64792B2}" type="pres">
      <dgm:prSet presAssocID="{FC487C6A-D4A2-47F5-88FE-5E4B8F2AE877}" presName="text_2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20AD41-E741-4EAD-87F5-975E86BC0CF3}" type="pres">
      <dgm:prSet presAssocID="{FC487C6A-D4A2-47F5-88FE-5E4B8F2AE877}" presName="accent_2"/>
      <dgm:spPr/>
      <dgm:t>
        <a:bodyPr/>
        <a:lstStyle/>
        <a:p/>
      </dgm:t>
    </dgm:pt>
    <dgm:pt modelId="{87ADC058-D849-49BF-BC4A-96DF59F686C8}" type="pres">
      <dgm:prSet presAssocID="{FC487C6A-D4A2-47F5-88FE-5E4B8F2AE877}" presName="accentRepeatNode" presStyleLbl="solidFgAcc1" presStyleIdx="1" presStyleCnt="3"/>
      <dgm:spPr/>
      <dgm:t>
        <a:bodyPr/>
        <a:lstStyle/>
        <a:p/>
      </dgm:t>
    </dgm:pt>
    <dgm:pt modelId="{098DB576-9961-4A5D-98E0-A23E713CF404}" type="pres">
      <dgm:prSet presAssocID="{BEE1B8DD-8CA6-41CD-8F5F-F8F49DABA112}" presName="text_3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7DA9CF-00CE-490D-9ACB-FD513C9741B4}" type="pres">
      <dgm:prSet presAssocID="{BEE1B8DD-8CA6-41CD-8F5F-F8F49DABA112}" presName="accent_3"/>
      <dgm:spPr/>
      <dgm:t>
        <a:bodyPr/>
        <a:lstStyle/>
        <a:p/>
      </dgm:t>
    </dgm:pt>
    <dgm:pt modelId="{0EA72674-C2EF-42BD-80CA-80893C8E33B9}" type="pres">
      <dgm:prSet presAssocID="{BEE1B8DD-8CA6-41CD-8F5F-F8F49DABA112}" presName="accentRepeatNode" presStyleLbl="solidFgAcc1" presStyleIdx="2" presStyleCnt="3"/>
      <dgm:spPr/>
      <dgm:t>
        <a:bodyPr/>
        <a:lstStyle/>
        <a:p/>
      </dgm:t>
    </dgm:pt>
  </dgm:ptLst>
  <dgm:cxnLst>
    <dgm:cxn modelId="{530E08B3-A5F1-40DC-BC16-A30B5EF3FEEB}" srcId="{07415BB3-D9BF-4A9D-9F55-08C98DE97828}" destId="{2E85E618-A536-4D86-9E67-9F959284780C}" srcOrd="0" destOrd="0" parTransId="{B60E573B-AA91-476D-9F49-30959EA87C65}" sibTransId="{E6D9F0AB-930E-44AF-9647-C6507EFFAC27}"/>
    <dgm:cxn modelId="{78C00801-EAB3-45B8-8B2E-9D8680A3059D}" srcId="{07415BB3-D9BF-4A9D-9F55-08C98DE97828}" destId="{FC487C6A-D4A2-47F5-88FE-5E4B8F2AE877}" srcOrd="1" destOrd="0" parTransId="{7A5ADA1A-F8C6-4AFE-B237-F3599BA18B66}" sibTransId="{D336415D-A66A-4B04-B9A5-A3EE3485E1DD}"/>
    <dgm:cxn modelId="{AF1163FF-B737-4226-81E7-55FE3904BE78}" srcId="{07415BB3-D9BF-4A9D-9F55-08C98DE97828}" destId="{BEE1B8DD-8CA6-41CD-8F5F-F8F49DABA112}" srcOrd="2" destOrd="0" parTransId="{BB6F73B5-419D-4F6D-8282-0CED8893807B}" sibTransId="{3B3E1AF4-B22A-49D8-9138-4FFCC32C4BAA}"/>
    <dgm:cxn modelId="{54B821EA-D123-417B-95C7-A887483A7202}" type="presOf" srcId="{07415BB3-D9BF-4A9D-9F55-08C98DE97828}" destId="{9755A394-D77D-491B-9F3F-43121CFF36DB}" srcOrd="0" destOrd="0" presId="urn:microsoft.com/office/officeart/2008/layout/VerticalCurvedList"/>
    <dgm:cxn modelId="{1ACA3EA3-E23D-4BA0-A3FA-FD59EE29D516}" type="presParOf" srcId="{9755A394-D77D-491B-9F3F-43121CFF36DB}" destId="{71546D12-F538-464D-94EA-007B2B64C965}" srcOrd="0" destOrd="0" presId="urn:microsoft.com/office/officeart/2008/layout/VerticalCurvedList"/>
    <dgm:cxn modelId="{8FE2022D-1640-49E0-82E6-969A9D04A708}" type="presParOf" srcId="{71546D12-F538-464D-94EA-007B2B64C965}" destId="{B6A79212-4A3B-4C7B-BBBF-18893C595458}" srcOrd="0" destOrd="0" presId="urn:microsoft.com/office/officeart/2008/layout/VerticalCurvedList"/>
    <dgm:cxn modelId="{A5C6E77E-6249-4459-A90B-BBF7EC355ECA}" type="presParOf" srcId="{B6A79212-4A3B-4C7B-BBBF-18893C595458}" destId="{A9750106-5882-4745-98DD-6B4A181AEC6A}" srcOrd="0" destOrd="0" presId="urn:microsoft.com/office/officeart/2008/layout/VerticalCurvedList"/>
    <dgm:cxn modelId="{729ECB68-F5F4-4804-B3FD-88775C8E0305}" type="presParOf" srcId="{B6A79212-4A3B-4C7B-BBBF-18893C595458}" destId="{AB8BAE9F-7919-4FA0-A64B-9813F14A232F}" srcOrd="1" destOrd="0" presId="urn:microsoft.com/office/officeart/2008/layout/VerticalCurvedList"/>
    <dgm:cxn modelId="{654E5C3F-874C-4605-A2FD-F9E1BA9787B7}" type="presOf" srcId="{E6D9F0AB-930E-44AF-9647-C6507EFFAC27}" destId="{AB8BAE9F-7919-4FA0-A64B-9813F14A232F}" srcOrd="0" destOrd="0" presId="urn:microsoft.com/office/officeart/2008/layout/VerticalCurvedList"/>
    <dgm:cxn modelId="{9FFAE666-3657-4383-A467-68DC993B8CDE}" type="presParOf" srcId="{B6A79212-4A3B-4C7B-BBBF-18893C595458}" destId="{6EF74EEE-1F7B-493F-88E9-776928E0DA96}" srcOrd="2" destOrd="0" presId="urn:microsoft.com/office/officeart/2008/layout/VerticalCurvedList"/>
    <dgm:cxn modelId="{CB758D55-2A2A-40CD-9854-A0EFB9D93C22}" type="presParOf" srcId="{B6A79212-4A3B-4C7B-BBBF-18893C595458}" destId="{4A9C0BD8-120E-4BA3-BA0C-49666975792E}" srcOrd="3" destOrd="0" presId="urn:microsoft.com/office/officeart/2008/layout/VerticalCurvedList"/>
    <dgm:cxn modelId="{25F18216-69E2-454E-95B4-FA3F7E9E8B43}" type="presParOf" srcId="{71546D12-F538-464D-94EA-007B2B64C965}" destId="{C2CBC939-B7E8-40B6-824E-311463A2B9CF}" srcOrd="1" destOrd="0" presId="urn:microsoft.com/office/officeart/2008/layout/VerticalCurvedList"/>
    <dgm:cxn modelId="{D22E480C-B10C-46A9-84AA-B1B37AF37580}" type="presOf" srcId="{2E85E618-A536-4D86-9E67-9F959284780C}" destId="{C2CBC939-B7E8-40B6-824E-311463A2B9CF}" srcOrd="0" destOrd="0" presId="urn:microsoft.com/office/officeart/2008/layout/VerticalCurvedList"/>
    <dgm:cxn modelId="{FEDA2EB7-BF4F-44C9-A97E-DE51AC476CCE}" type="presParOf" srcId="{71546D12-F538-464D-94EA-007B2B64C965}" destId="{DFC4A760-EE33-48E7-AB1C-3AA5874C330F}" srcOrd="2" destOrd="0" presId="urn:microsoft.com/office/officeart/2008/layout/VerticalCurvedList"/>
    <dgm:cxn modelId="{6B9C495E-110D-4F57-8652-D30DA24B30B9}" type="presParOf" srcId="{DFC4A760-EE33-48E7-AB1C-3AA5874C330F}" destId="{64547C71-0984-42FE-8050-2C3606B286C9}" srcOrd="0" destOrd="0" presId="urn:microsoft.com/office/officeart/2008/layout/VerticalCurvedList"/>
    <dgm:cxn modelId="{54DC7459-4CD7-4E80-B3FE-B584364D7C2A}" type="presParOf" srcId="{71546D12-F538-464D-94EA-007B2B64C965}" destId="{B7306399-67B0-42C7-8469-A5EEC64792B2}" srcOrd="3" destOrd="0" presId="urn:microsoft.com/office/officeart/2008/layout/VerticalCurvedList"/>
    <dgm:cxn modelId="{14464E29-4368-4DA2-8A8D-4E7AB74208A3}" type="presOf" srcId="{FC487C6A-D4A2-47F5-88FE-5E4B8F2AE877}" destId="{B7306399-67B0-42C7-8469-A5EEC64792B2}" srcOrd="0" destOrd="0" presId="urn:microsoft.com/office/officeart/2008/layout/VerticalCurvedList"/>
    <dgm:cxn modelId="{B39E79FB-4E8B-44BB-9404-AD949A0D0987}" type="presParOf" srcId="{71546D12-F538-464D-94EA-007B2B64C965}" destId="{5A20AD41-E741-4EAD-87F5-975E86BC0CF3}" srcOrd="4" destOrd="0" presId="urn:microsoft.com/office/officeart/2008/layout/VerticalCurvedList"/>
    <dgm:cxn modelId="{C9E822A8-C7DE-408C-99D6-EDE2FB9734E7}" type="presParOf" srcId="{5A20AD41-E741-4EAD-87F5-975E86BC0CF3}" destId="{87ADC058-D849-49BF-BC4A-96DF59F686C8}" srcOrd="0" destOrd="0" presId="urn:microsoft.com/office/officeart/2008/layout/VerticalCurvedList"/>
    <dgm:cxn modelId="{EC082C24-54FD-4DFC-8802-6CC4FA48DFE3}" type="presParOf" srcId="{71546D12-F538-464D-94EA-007B2B64C965}" destId="{098DB576-9961-4A5D-98E0-A23E713CF404}" srcOrd="5" destOrd="0" presId="urn:microsoft.com/office/officeart/2008/layout/VerticalCurvedList"/>
    <dgm:cxn modelId="{DE684BC3-4BE3-4195-9085-2ABF1D8C2C0D}" type="presOf" srcId="{BEE1B8DD-8CA6-41CD-8F5F-F8F49DABA112}" destId="{098DB576-9961-4A5D-98E0-A23E713CF404}" srcOrd="0" destOrd="0" presId="urn:microsoft.com/office/officeart/2008/layout/VerticalCurvedList"/>
    <dgm:cxn modelId="{AFFE0927-5B90-4020-ACD1-C61D8D4872F2}" type="presParOf" srcId="{71546D12-F538-464D-94EA-007B2B64C965}" destId="{257DA9CF-00CE-490D-9ACB-FD513C9741B4}" srcOrd="6" destOrd="0" presId="urn:microsoft.com/office/officeart/2008/layout/VerticalCurvedList"/>
    <dgm:cxn modelId="{15F58255-0B5F-41AF-9EEA-FFB00617BAE2}" type="presParOf" srcId="{257DA9CF-00CE-490D-9ACB-FD513C9741B4}" destId="{0EA72674-C2EF-42BD-80CA-80893C8E33B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15" name=""/>
      <dsp:cNvGrpSpPr/>
    </dsp:nvGrpSpPr>
    <dsp:grpSpPr/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r:blip="">
      <dgm:adjLst/>
    </dgm:shape>
    <dgm:constrLst>
      <dgm:constr type="w" for="ch" refType="h" refFor="ch" op="gte" fact="0.8"/>
    </dgm:constrLst>
    <dgm:layoutNode name="Name1">
      <dgm:alg type="composite"/>
      <dgm:shape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type="rect" r:blip="" hideGeom="1">
            <dgm:adjLst/>
          </dgm:shape>
          <dgm:presOf/>
        </dgm:layoutNode>
        <dgm:layoutNode name="dstNode">
          <dgm:alg type="sp"/>
          <dgm:shape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1">
          <dgm:alg type="sp"/>
          <dgm:shape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2">
          <dgm:alg type="sp"/>
          <dgm:shape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3">
          <dgm:alg type="sp"/>
          <dgm:shape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4">
          <dgm:alg type="sp"/>
          <dgm:shape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5">
          <dgm:alg type="sp"/>
          <dgm:shape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6">
          <dgm:alg type="sp"/>
          <dgm:shape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7">
          <dgm:alg type="sp"/>
          <dgm:shape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9515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337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540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4642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1287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6162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776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71462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microsoft.com/office/2007/relationships/diagramDrawing" Target="../diagrams/drawing1.xml" /><Relationship Id="rId4" Type="http://schemas.openxmlformats.org/officeDocument/2006/relationships/diagramData" Target="../diagrams/data1.xml" /><Relationship Id="rId5" Type="http://schemas.openxmlformats.org/officeDocument/2006/relationships/diagramLayout" Target="../diagrams/layout1.xml" /><Relationship Id="rId6" Type="http://schemas.openxmlformats.org/officeDocument/2006/relationships/diagramQuickStyle" Target="../diagrams/quickStyle1.xml" /><Relationship Id="rId7" Type="http://schemas.openxmlformats.org/officeDocument/2006/relationships/diagramColors" Target="../diagrams/colors1.xml" /><Relationship Id="rId8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356995" y="1801351"/>
            <a:ext cx="10197331" cy="1217947"/>
          </a:xfrm>
        </p:spPr>
        <p:txBody>
          <a:bodyPr>
            <a:noAutofit/>
          </a:bodyPr>
          <a:lstStyle/>
          <a:p>
            <a:pPr>
              <a:lnSpc>
                <a:spcPct val="125000"/>
              </a:lnSpc>
            </a:pPr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写作：说明事物要抓住特征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（第一课时）</a:t>
            </a:r>
          </a:p>
        </p:txBody>
      </p:sp>
    </p:spTree>
    <p:extLst>
      <p:ext uri="{BB962C8B-B14F-4D97-AF65-F5344CB8AC3E}">
        <p14:creationId xmlns:p14="http://schemas.microsoft.com/office/powerpoint/2010/main" val="249066493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0AEB967-0501-4205-B463-A307B0015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3927" y="1897308"/>
            <a:ext cx="8047491" cy="3837756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/>
              <a:t>       </a:t>
            </a:r>
            <a:r>
              <a:rPr lang="zh-CN" altLang="en-US" sz="2400">
                <a:solidFill>
                  <a:srgbClr val="FF0000"/>
                </a:solidFill>
              </a:rPr>
              <a:t>太和殿是举行重大典礼的地方</a:t>
            </a:r>
            <a:r>
              <a:rPr lang="zh-CN" altLang="en-US" sz="2400"/>
              <a:t>。皇帝即位、生日、婚礼和元旦等都在这里受朝贺。每逢大典，殿外的白石台基上下跪满文武百官，中间御道两边排列着仪仗，皇帝端坐在宝座上。</a:t>
            </a:r>
            <a:endParaRPr lang="en-US" altLang="zh-CN" sz="240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/>
              <a:t>       </a:t>
            </a:r>
            <a:r>
              <a:rPr lang="zh-CN" altLang="en-US" sz="2400">
                <a:solidFill>
                  <a:srgbClr val="FF0000"/>
                </a:solidFill>
              </a:rPr>
              <a:t>太和殿后面是中和殿。 举行大典，皇帝先在这里休息。</a:t>
            </a:r>
            <a:endParaRPr lang="en-US" altLang="zh-CN" sz="240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/>
              <a:t>       </a:t>
            </a:r>
            <a:r>
              <a:rPr lang="zh-CN" altLang="en-US" sz="2400">
                <a:solidFill>
                  <a:srgbClr val="FF0000"/>
                </a:solidFill>
              </a:rPr>
              <a:t>中和殿后面是保和殿。雍正后，这里是举行最高一级考试</a:t>
            </a:r>
            <a:r>
              <a:rPr lang="en-US" altLang="zh-CN" sz="2400">
                <a:solidFill>
                  <a:srgbClr val="FF0000"/>
                </a:solidFill>
              </a:rPr>
              <a:t>——</a:t>
            </a:r>
            <a:r>
              <a:rPr lang="zh-CN" altLang="en-US" sz="2400">
                <a:solidFill>
                  <a:srgbClr val="FF0000"/>
                </a:solidFill>
              </a:rPr>
              <a:t>殿试的地方。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256964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89E41A0-DCC3-4971-BB20-FBE3D6F05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8829" y="1917676"/>
            <a:ext cx="8066315" cy="3411527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600"/>
              <a:t>第二组：说明对象为动物</a:t>
            </a:r>
            <a:endParaRPr lang="en-US" altLang="zh-CN" sz="260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600"/>
              <a:t>《</a:t>
            </a:r>
            <a:r>
              <a:rPr lang="zh-CN" altLang="en-US" sz="2600"/>
              <a:t>蝉</a:t>
            </a:r>
            <a:r>
              <a:rPr lang="en-US" altLang="zh-CN" sz="2600"/>
              <a:t>》</a:t>
            </a:r>
            <a:r>
              <a:rPr lang="zh-CN" altLang="en-US" sz="2600"/>
              <a:t>：</a:t>
            </a:r>
            <a:endParaRPr lang="en-US" altLang="zh-CN" sz="26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600"/>
              <a:t>        四年黑暗中的苦工，一个月阳光下的享乐。</a:t>
            </a:r>
            <a:endParaRPr lang="en-US" altLang="zh-CN" sz="260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600"/>
              <a:t>《</a:t>
            </a:r>
            <a:r>
              <a:rPr lang="zh-CN" altLang="en-US" sz="2600"/>
              <a:t>松鼠</a:t>
            </a:r>
            <a:r>
              <a:rPr lang="en-US" altLang="zh-CN" sz="2600"/>
              <a:t>》</a:t>
            </a:r>
            <a:r>
              <a:rPr lang="zh-CN" altLang="en-US" sz="2600"/>
              <a:t>：</a:t>
            </a:r>
            <a:endParaRPr lang="en-US" altLang="zh-CN" sz="26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600"/>
              <a:t>        漂亮   乖巧    驯良    讨人喜爱</a:t>
            </a:r>
          </a:p>
        </p:txBody>
      </p:sp>
    </p:spTree>
    <p:extLst>
      <p:ext uri="{BB962C8B-B14F-4D97-AF65-F5344CB8AC3E}">
        <p14:creationId xmlns:p14="http://schemas.microsoft.com/office/powerpoint/2010/main" val="3982369182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C6B180B-EBA3-479F-AF39-4183D8FBA9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6782" y="1670816"/>
            <a:ext cx="7892143" cy="4011958"/>
          </a:xfrm>
        </p:spPr>
        <p:txBody>
          <a:bodyPr>
            <a:normAutofit lnSpcReduction="10000"/>
          </a:bodyPr>
          <a:lstStyle/>
          <a:p>
            <a:pPr indent="0" algn="just">
              <a:lnSpc>
                <a:spcPct val="150000"/>
              </a:lnSpc>
              <a:buNone/>
            </a:pPr>
            <a:r>
              <a:rPr lang="zh-CN" altLang="en-US" sz="2600" kern="100">
                <a:effectLst/>
                <a:cs typeface="Times New Roman" panose="02020603050405020304" pitchFamily="18" charset="0"/>
              </a:rPr>
              <a:t>第三组：说明对象为</a:t>
            </a:r>
            <a:r>
              <a:rPr lang="zh-CN" altLang="zh-CN" sz="2600" kern="100">
                <a:cs typeface="Times New Roman" panose="02020603050405020304" pitchFamily="18" charset="0"/>
              </a:rPr>
              <a:t>植物</a:t>
            </a:r>
            <a:endParaRPr lang="en-US" altLang="zh-CN" sz="2600" kern="100"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buNone/>
            </a:pPr>
            <a:r>
              <a:rPr lang="zh-CN" altLang="zh-CN" sz="2600" kern="100">
                <a:effectLst/>
                <a:cs typeface="Times New Roman" panose="02020603050405020304" pitchFamily="18" charset="0"/>
              </a:rPr>
              <a:t>《长在树上的“宝石”》</a:t>
            </a:r>
            <a:r>
              <a:rPr lang="zh-CN" altLang="en-US" sz="2600" kern="100">
                <a:cs typeface="Times New Roman" panose="02020603050405020304" pitchFamily="18" charset="0"/>
              </a:rPr>
              <a:t>：</a:t>
            </a:r>
            <a:endParaRPr lang="zh-CN" altLang="en-US" sz="2600" b="1" kern="100">
              <a:effectLst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/>
              <a:t>        </a:t>
            </a:r>
            <a:r>
              <a:rPr lang="zh-CN" altLang="zh-CN" sz="2400"/>
              <a:t>树莓的果实营养丰富，含有大量维生素和氨基酸。</a:t>
            </a:r>
            <a:endParaRPr lang="zh-CN" altLang="en-US" sz="240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/>
              <a:t>        </a:t>
            </a:r>
            <a:r>
              <a:rPr lang="zh-CN" altLang="zh-CN" sz="2400"/>
              <a:t>树莓还有较高的药用价值。</a:t>
            </a:r>
            <a:r>
              <a:rPr lang="en-US" altLang="zh-CN" sz="2400"/>
              <a:t>……</a:t>
            </a:r>
            <a:r>
              <a:rPr lang="zh-CN" altLang="zh-CN" sz="2400"/>
              <a:t>树莓果实中所含的各种营养成分极易被人体吸收，常食可抗病强身。此外，树莓中钾的含量是钠的</a:t>
            </a:r>
            <a:r>
              <a:rPr lang="en-US" altLang="zh-CN" sz="2400"/>
              <a:t>48.6</a:t>
            </a:r>
            <a:r>
              <a:rPr lang="zh-CN" altLang="zh-CN" sz="2400"/>
              <a:t>倍，体现了高</a:t>
            </a:r>
            <a:r>
              <a:rPr lang="zh-CN" altLang="en-US" sz="2400"/>
              <a:t>钾</a:t>
            </a:r>
            <a:r>
              <a:rPr lang="zh-CN" altLang="zh-CN" sz="2400"/>
              <a:t>低钠的特点，对于预防和治疗肾病、高血压等也有很大益处。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/>
              <a:t>        </a:t>
            </a:r>
            <a:r>
              <a:rPr lang="zh-CN" altLang="zh-CN" sz="2400"/>
              <a:t>树莓极具开发价值，犹如长在树上的“宝石”。</a:t>
            </a:r>
          </a:p>
          <a:p>
            <a:pPr indent="0" algn="just">
              <a:lnSpc>
                <a:spcPct val="150000"/>
              </a:lnSpc>
              <a:buNone/>
            </a:pPr>
            <a:endParaRPr lang="zh-CN" altLang="en-US" sz="2600"/>
          </a:p>
        </p:txBody>
      </p:sp>
    </p:spTree>
    <p:extLst>
      <p:ext uri="{BB962C8B-B14F-4D97-AF65-F5344CB8AC3E}">
        <p14:creationId xmlns:p14="http://schemas.microsoft.com/office/powerpoint/2010/main" val="2975296878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631635" y="2515746"/>
            <a:ext cx="3299791" cy="0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301918" y="229972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550881" y="3022933"/>
            <a:ext cx="778625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8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建筑物：外部形态、内部构造</a:t>
            </a:r>
            <a:endParaRPr lang="en-US" altLang="zh-CN" sz="2800" kern="1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8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动物、植物：生物学的特征</a:t>
            </a:r>
            <a:endParaRPr lang="en-US" altLang="zh-CN" sz="2800" kern="1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304800" algn="l">
              <a:lnSpc>
                <a:spcPct val="150000"/>
              </a:lnSpc>
            </a:pPr>
            <a:r>
              <a:rPr lang="zh-CN" altLang="en-US" sz="28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生活或学习物品：实用功能</a:t>
            </a:r>
            <a:endParaRPr lang="en-US" altLang="zh-CN" sz="2800" kern="1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19530" y="1862104"/>
            <a:ext cx="54225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   结</a:t>
            </a:r>
          </a:p>
        </p:txBody>
      </p:sp>
    </p:spTree>
    <p:extLst>
      <p:ext uri="{BB962C8B-B14F-4D97-AF65-F5344CB8AC3E}">
        <p14:creationId xmlns:p14="http://schemas.microsoft.com/office/powerpoint/2010/main" val="4166187850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204517" y="2360684"/>
            <a:ext cx="6194308" cy="1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882128" y="2137254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227763" y="2724099"/>
            <a:ext cx="7610169" cy="265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对比</a:t>
            </a:r>
            <a:r>
              <a:rPr lang="en-US" altLang="zh-CN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辞海</a:t>
            </a:r>
            <a:r>
              <a:rPr lang="en-US" altLang="zh-CN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中的“荔枝”条目与</a:t>
            </a:r>
            <a:r>
              <a:rPr lang="en-US" altLang="zh-CN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南州六月荔枝丹</a:t>
            </a:r>
            <a:r>
              <a:rPr lang="en-US" altLang="zh-CN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，思考：</a:t>
            </a:r>
            <a:endParaRPr lang="en-US" altLang="zh-CN" sz="2600" kern="1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30000"/>
              </a:lnSpc>
            </a:pPr>
            <a:r>
              <a:rPr lang="en-US" altLang="zh-CN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1. </a:t>
            </a: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两个文本都是以荔枝为说明对象，详略安排有何不同？</a:t>
            </a:r>
            <a:endParaRPr lang="en-US" altLang="zh-CN" sz="2600" kern="1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30000"/>
              </a:lnSpc>
            </a:pPr>
            <a:r>
              <a:rPr lang="en-US" altLang="zh-CN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2. </a:t>
            </a: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两个文本为何如此安排详略？ </a:t>
            </a:r>
            <a:endParaRPr lang="zh-CN" altLang="zh-CN" sz="26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44841" y="1665793"/>
            <a:ext cx="60879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  对比阅读，学会安排详略</a:t>
            </a:r>
          </a:p>
        </p:txBody>
      </p:sp>
    </p:spTree>
    <p:extLst>
      <p:ext uri="{BB962C8B-B14F-4D97-AF65-F5344CB8AC3E}">
        <p14:creationId xmlns:p14="http://schemas.microsoft.com/office/powerpoint/2010/main" val="9795493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B97AFE1-2A92-4B2D-9FB2-6A27EB646D1F}"/>
              </a:ext>
            </a:extLst>
          </p:cNvPr>
          <p:cNvSpPr txBox="1"/>
          <p:nvPr/>
        </p:nvSpPr>
        <p:spPr>
          <a:xfrm>
            <a:off x="2336444" y="1718331"/>
            <a:ext cx="751911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《辞海》的“荔枝”</a:t>
            </a:r>
            <a:r>
              <a:rPr lang="zh-CN" altLang="en-US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条目：</a:t>
            </a:r>
            <a:endParaRPr lang="en-US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266700" algn="l"/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无患子科。常绿乔木，高可达</a:t>
            </a:r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米。</a:t>
            </a:r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果心脏形或圆形；果皮具多数鳞斑状突起，鲜红、紫红、青绿或青白色。果肉新鲜时半透明凝脂状，多汁，味甘美，有芳香。</a:t>
            </a:r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原产中国南部，以广东、广西、福建、四川、云南、台湾等地栽培最多。枝叶繁茂，可作防风林树种。木质坚实，可作家具。果可食用，果壳、根、树干可提制栲胶。中医学上以种子入药，名“荔枝核”。性温，味甘，微苦、涩功能疏肝行气、散寒止痛，主治疝气疼痛、胃痛等。</a:t>
            </a:r>
          </a:p>
        </p:txBody>
      </p:sp>
    </p:spTree>
    <p:extLst>
      <p:ext uri="{BB962C8B-B14F-4D97-AF65-F5344CB8AC3E}">
        <p14:creationId xmlns:p14="http://schemas.microsoft.com/office/powerpoint/2010/main" val="3368787285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788176D-4C8E-4B3D-853F-17F8A5A22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9193" y="1421434"/>
            <a:ext cx="7273413" cy="4324452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400"/>
              <a:t>《</a:t>
            </a:r>
            <a:r>
              <a:rPr lang="zh-CN" altLang="en-US" sz="2400"/>
              <a:t>南州六月荔枝丹</a:t>
            </a:r>
            <a:r>
              <a:rPr lang="en-US" altLang="zh-CN" sz="2400"/>
              <a:t>》</a:t>
            </a:r>
            <a:r>
              <a:rPr lang="zh-CN" altLang="en-US" sz="2400"/>
              <a:t>：</a:t>
            </a:r>
            <a:endParaRPr lang="en-US" altLang="zh-CN" sz="240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kern="100">
                <a:effectLst/>
                <a:cs typeface="Times New Roman" panose="02020603050405020304" pitchFamily="18" charset="0"/>
              </a:rPr>
              <a:t>        </a:t>
            </a:r>
            <a:r>
              <a:rPr lang="zh-CN" altLang="zh-CN" sz="2400" kern="100">
                <a:effectLst/>
                <a:cs typeface="Times New Roman" panose="02020603050405020304" pitchFamily="18" charset="0"/>
              </a:rPr>
              <a:t>幼年时只知道荔枝干，壳和肉都是棕褐色的。上了小学，老师讲授白居易的《荔枝图序》，读到</a:t>
            </a:r>
            <a:r>
              <a:rPr lang="zh-CN" altLang="zh-CN" sz="2400" b="1" kern="100">
                <a:solidFill>
                  <a:srgbClr val="C00000"/>
                </a:solidFill>
                <a:effectLst/>
                <a:cs typeface="Times New Roman" panose="02020603050405020304" pitchFamily="18" charset="0"/>
              </a:rPr>
              <a:t>“壳如红缯，膜如紫绡，瓤肉莹白如冰雪，浆液甘酸如醴酪”</a:t>
            </a:r>
            <a:r>
              <a:rPr lang="zh-CN" altLang="zh-CN" sz="2400" kern="100">
                <a:effectLst/>
                <a:cs typeface="Times New Roman" panose="02020603050405020304" pitchFamily="18" charset="0"/>
              </a:rPr>
              <a:t>时</a:t>
            </a:r>
            <a:r>
              <a:rPr lang="zh-CN" altLang="en-US" sz="2400" kern="100">
                <a:effectLst/>
                <a:cs typeface="Times New Roman" panose="02020603050405020304" pitchFamily="18" charset="0"/>
              </a:rPr>
              <a:t>，</a:t>
            </a:r>
            <a:r>
              <a:rPr lang="zh-CN" altLang="zh-CN" sz="2400" kern="100">
                <a:effectLst/>
                <a:cs typeface="Times New Roman" panose="02020603050405020304" pitchFamily="18" charset="0"/>
              </a:rPr>
              <a:t>实在无法理解，荔枝哪里会是红色的！荔枝肉像冰雪那样洁白，不是更可怪吗？向老师提出疑问，老师也没有见过鲜荔枝，无法说明白，只好不了了之。假如是现在，老师纵然没有见过鲜荔枝，也可以找出科学的资料，给有点钻牛角尖的小学生解释明白吧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768804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80C6475-60BC-492B-8D5C-FB00A7FA1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9184" y="1486490"/>
            <a:ext cx="7553632" cy="4176969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2400" b="1" kern="100">
                <a:effectLst/>
                <a:cs typeface="Times New Roman" panose="02020603050405020304" pitchFamily="18" charset="0"/>
              </a:rPr>
              <a:t>        </a:t>
            </a:r>
            <a:r>
              <a:rPr lang="zh-CN" altLang="zh-CN" sz="2400" b="1" u="sng" kern="100">
                <a:effectLst/>
                <a:cs typeface="Times New Roman" panose="02020603050405020304" pitchFamily="18" charset="0"/>
              </a:rPr>
              <a:t>荔枝是亚热带果树，性喜温暖，成都、福州是它生长的北限。</a:t>
            </a:r>
            <a:r>
              <a:rPr lang="zh-CN" altLang="zh-CN" sz="2400" b="1" kern="100">
                <a:solidFill>
                  <a:srgbClr val="C00000"/>
                </a:solidFill>
                <a:effectLst/>
                <a:cs typeface="Times New Roman" panose="02020603050405020304" pitchFamily="18" charset="0"/>
              </a:rPr>
              <a:t>汉武帝曾筑扶荔宫，把荔枝移植到长安，没有栽活，迁怒于养护的人，竟然对他们施以极刑。宋徽宗时，福建“以小株结实者置瓦器中，航海至阙下，移植宣和殿”。</a:t>
            </a:r>
            <a:r>
              <a:rPr lang="zh-CN" altLang="zh-CN" sz="2400" b="1" kern="100">
                <a:solidFill>
                  <a:schemeClr val="accent5">
                    <a:lumMod val="75000"/>
                  </a:schemeClr>
                </a:solidFill>
                <a:effectLst/>
                <a:cs typeface="Times New Roman" panose="02020603050405020304" pitchFamily="18" charset="0"/>
              </a:rPr>
              <a:t>徽宗写诗吹嘘说：“密移造化出闽山，禁御新栽荔枝丹。”实际上不过当年成熟一次而已。明代文征明有《新荔篇》诗，说常熟顾氏种活了几株，“仙人本是海山姿，从此江乡亦萌蘖。”但究竟活了多少年，并无下文。</a:t>
            </a:r>
            <a:r>
              <a:rPr lang="zh-CN" altLang="zh-CN" sz="2400" kern="100">
                <a:effectLst/>
                <a:cs typeface="Times New Roman" panose="02020603050405020304" pitchFamily="18" charset="0"/>
              </a:rPr>
              <a:t>现在科学发达，使荔枝北移，将来也许不是完全不可能的事。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444763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E08FE2B-598A-4844-B010-752B3D480A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4278" y="1714187"/>
            <a:ext cx="7934739" cy="408847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kern="100">
                <a:effectLst/>
                <a:cs typeface="Times New Roman" panose="02020603050405020304" pitchFamily="18" charset="0"/>
              </a:rPr>
              <a:t>    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kern="100">
                <a:cs typeface="Times New Roman" panose="02020603050405020304" pitchFamily="18" charset="0"/>
              </a:rPr>
              <a:t>        </a:t>
            </a:r>
            <a:r>
              <a:rPr lang="zh-CN" altLang="zh-CN" sz="2600" kern="100">
                <a:effectLst/>
                <a:cs typeface="Times New Roman" panose="02020603050405020304" pitchFamily="18" charset="0"/>
              </a:rPr>
              <a:t>两</a:t>
            </a:r>
            <a:r>
              <a:rPr lang="zh-CN" altLang="en-US" sz="2600" kern="100">
                <a:effectLst/>
                <a:cs typeface="Times New Roman" panose="02020603050405020304" pitchFamily="18" charset="0"/>
              </a:rPr>
              <a:t>个文本</a:t>
            </a:r>
            <a:r>
              <a:rPr lang="zh-CN" altLang="zh-CN" sz="2600" kern="100">
                <a:effectLst/>
                <a:cs typeface="Times New Roman" panose="02020603050405020304" pitchFamily="18" charset="0"/>
              </a:rPr>
              <a:t>均是以荔枝为说明对象，涉及的荔枝相关的特征也有相似之处。</a:t>
            </a:r>
            <a:endParaRPr lang="en-US" altLang="zh-CN" sz="2600" kern="100">
              <a:effectLst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600" kern="100">
                <a:cs typeface="Times New Roman" panose="02020603050405020304" pitchFamily="18" charset="0"/>
              </a:rPr>
              <a:t>        </a:t>
            </a:r>
            <a:r>
              <a:rPr lang="zh-CN" altLang="zh-CN" sz="2600" kern="100">
                <a:effectLst/>
                <a:cs typeface="Times New Roman" panose="02020603050405020304" pitchFamily="18" charset="0"/>
              </a:rPr>
              <a:t>那为何详略安排如此不同呢？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090988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xmlns="" id="{744E1D9D-83E5-458C-A1FA-C72F370E2B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867860"/>
              </p:ext>
            </p:extLst>
          </p:nvPr>
        </p:nvGraphicFramePr>
        <p:xfrm>
          <a:off x="2214827" y="2066030"/>
          <a:ext cx="7474448" cy="2725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8431">
                  <a:extLst>
                    <a:ext uri="{9D8B030D-6E8A-4147-A177-3AD203B41FA5}">
                      <a16:colId xmlns:a16="http://schemas.microsoft.com/office/drawing/2014/main" xmlns="" val="491215985"/>
                    </a:ext>
                  </a:extLst>
                </a:gridCol>
                <a:gridCol w="3636017">
                  <a:extLst>
                    <a:ext uri="{9D8B030D-6E8A-4147-A177-3AD203B41FA5}">
                      <a16:colId xmlns:a16="http://schemas.microsoft.com/office/drawing/2014/main" xmlns="" val="1521796721"/>
                    </a:ext>
                  </a:extLst>
                </a:gridCol>
              </a:tblGrid>
              <a:tr h="566429">
                <a:tc>
                  <a:txBody>
                    <a:bodyPr vert="horz" wrap="square"/>
                    <a:lstStyle/>
                    <a:p>
                      <a:r>
                        <a:rPr lang="en-US" altLang="zh-CN" sz="26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《</a:t>
                      </a:r>
                      <a:r>
                        <a:rPr lang="zh-CN" altLang="en-US" sz="26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南州六月荔枝丹</a:t>
                      </a:r>
                      <a:r>
                        <a:rPr lang="en-US" altLang="zh-CN" sz="26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》</a:t>
                      </a:r>
                      <a:endParaRPr lang="zh-CN" altLang="en-US" sz="260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en-US" altLang="zh-CN" sz="2600" b="1" kern="12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《</a:t>
                      </a:r>
                      <a:r>
                        <a:rPr lang="zh-CN" altLang="en-US" sz="2600" b="1" kern="12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辞海</a:t>
                      </a:r>
                      <a:r>
                        <a:rPr lang="en-US" altLang="zh-CN" sz="2600" b="1" kern="12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》</a:t>
                      </a:r>
                      <a:endParaRPr lang="zh-CN" altLang="en-US" sz="2600" b="1" kern="120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0841301"/>
                  </a:ext>
                </a:extLst>
              </a:tr>
              <a:tr h="566429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2600" b="1" kern="12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科普文章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2600" b="1" kern="12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综合性辞典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2823661"/>
                  </a:ext>
                </a:extLst>
              </a:tr>
              <a:tr h="1026653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2600" b="1" kern="12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普通读者（尤其是对生物感兴趣的读者）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2600" b="1" kern="12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读者范围更广阔</a:t>
                      </a:r>
                      <a:endParaRPr lang="en-US" altLang="zh-CN" sz="2600" b="1" kern="120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4858139"/>
                  </a:ext>
                </a:extLst>
              </a:tr>
              <a:tr h="566429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2600" b="1" kern="12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科学性、趣味性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2600" b="1" kern="12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综合性、客观性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9238380"/>
                  </a:ext>
                </a:extLst>
              </a:tr>
            </a:tbl>
          </a:graphicData>
        </a:graphic>
      </p:graphicFrame>
      <p:sp>
        <p:nvSpPr>
          <p:cNvPr id="6" name="圆角矩形标注 7">
            <a:extLst>
              <a:ext uri="{FF2B5EF4-FFF2-40B4-BE49-F238E27FC236}">
                <a16:creationId xmlns:a16="http://schemas.microsoft.com/office/drawing/2014/main" xmlns="" id="{F46F7BB7-117E-4366-B09D-B817FE18C9AB}"/>
              </a:ext>
            </a:extLst>
          </p:cNvPr>
          <p:cNvSpPr/>
          <p:nvPr/>
        </p:nvSpPr>
        <p:spPr>
          <a:xfrm>
            <a:off x="6690289" y="5151199"/>
            <a:ext cx="1828799" cy="740340"/>
          </a:xfrm>
          <a:prstGeom prst="wedgeRoundRectCallout">
            <a:avLst>
              <a:gd name="adj1" fmla="val -54217"/>
              <a:gd name="adj2" fmla="val -8465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 cmpd="sng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读者对象</a:t>
            </a:r>
          </a:p>
        </p:txBody>
      </p:sp>
    </p:spTree>
    <p:extLst>
      <p:ext uri="{BB962C8B-B14F-4D97-AF65-F5344CB8AC3E}">
        <p14:creationId xmlns:p14="http://schemas.microsoft.com/office/powerpoint/2010/main" val="39705320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17630" y="2412979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54919" y="2154382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525805" y="2741227"/>
            <a:ext cx="7140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A9FD231-48D6-491A-81C2-70460B459BCB}"/>
              </a:ext>
            </a:extLst>
          </p:cNvPr>
          <p:cNvSpPr txBox="1"/>
          <p:nvPr/>
        </p:nvSpPr>
        <p:spPr>
          <a:xfrm>
            <a:off x="3317631" y="1768813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什么是事物特征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01E8CCC-BAEB-4B98-9AF7-8028A72456AC}"/>
              </a:ext>
            </a:extLst>
          </p:cNvPr>
          <p:cNvSpPr txBox="1"/>
          <p:nvPr/>
        </p:nvSpPr>
        <p:spPr>
          <a:xfrm>
            <a:off x="2303679" y="3042411"/>
            <a:ext cx="758464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回顾《蝉》这篇课文，作者写“蝉的卵”，分别抓住</a:t>
            </a:r>
            <a:r>
              <a:rPr lang="zh-CN" altLang="en-US" sz="28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什么</a:t>
            </a:r>
            <a:r>
              <a:rPr lang="zh-CN" altLang="zh-CN" sz="28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特征来写的呢？</a:t>
            </a:r>
          </a:p>
        </p:txBody>
      </p:sp>
    </p:spTree>
    <p:extLst>
      <p:ext uri="{BB962C8B-B14F-4D97-AF65-F5344CB8AC3E}">
        <p14:creationId xmlns:p14="http://schemas.microsoft.com/office/powerpoint/2010/main" val="32960384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414178" y="2709710"/>
            <a:ext cx="3657600" cy="0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955146" y="2474903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423299" y="3275891"/>
            <a:ext cx="75435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8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说明文面向的</a:t>
            </a:r>
            <a:r>
              <a:rPr lang="zh-CN" altLang="en-US" sz="2600" b="1" kern="1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读者群体</a:t>
            </a: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不同，作者的</a:t>
            </a:r>
            <a:r>
              <a:rPr lang="zh-CN" altLang="en-US" sz="2600" b="1" kern="1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写作意图</a:t>
            </a: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不同，着重呈现的事物特征也应有所不同。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42579" y="2014345"/>
            <a:ext cx="67012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    结</a:t>
            </a:r>
          </a:p>
        </p:txBody>
      </p:sp>
    </p:spTree>
    <p:extLst>
      <p:ext uri="{BB962C8B-B14F-4D97-AF65-F5344CB8AC3E}">
        <p14:creationId xmlns:p14="http://schemas.microsoft.com/office/powerpoint/2010/main" val="1666959449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30987" y="2488036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868274" y="2164962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199729" y="2665164"/>
            <a:ext cx="8019253" cy="3045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>
              <a:lnSpc>
                <a:spcPct val="115000"/>
              </a:lnSpc>
            </a:pPr>
            <a:r>
              <a:rPr lang="zh-CN" altLang="en-US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初二（</a:t>
            </a:r>
            <a:r>
              <a:rPr lang="en-US" altLang="zh-CN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）班说明文写作小组计划将语文课本“写作实践”中关于坎儿井的资料整理成一篇说明文，投稿到年级的</a:t>
            </a:r>
            <a:r>
              <a:rPr lang="en-US" altLang="zh-CN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求实</a:t>
            </a:r>
            <a:r>
              <a:rPr lang="en-US" altLang="zh-CN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公众号上，这个公众号下设不同的栏目，请你为下面三个栏目选择合适的素材，体现坎儿井的特征。</a:t>
            </a:r>
          </a:p>
          <a:p>
            <a:pPr indent="304800">
              <a:lnSpc>
                <a:spcPct val="115000"/>
              </a:lnSpc>
            </a:pPr>
            <a:r>
              <a:rPr lang="zh-CN" altLang="en-US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栏目</a:t>
            </a:r>
            <a:r>
              <a:rPr lang="en-US" altLang="zh-CN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：人与自然，和谐共生</a:t>
            </a:r>
          </a:p>
          <a:p>
            <a:pPr indent="304800">
              <a:lnSpc>
                <a:spcPct val="115000"/>
              </a:lnSpc>
            </a:pPr>
            <a:r>
              <a:rPr lang="zh-CN" altLang="en-US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栏目</a:t>
            </a:r>
            <a:r>
              <a:rPr lang="en-US" altLang="zh-CN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：追古抚今，保护文物</a:t>
            </a:r>
          </a:p>
          <a:p>
            <a:pPr indent="304800">
              <a:lnSpc>
                <a:spcPct val="115000"/>
              </a:lnSpc>
            </a:pPr>
            <a:r>
              <a:rPr lang="zh-CN" altLang="en-US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栏目</a:t>
            </a:r>
            <a:r>
              <a:rPr lang="en-US" altLang="zh-CN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：匠心独运，创造奇迹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30987" y="1724017"/>
            <a:ext cx="60879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 查找资料，丰富写作内容</a:t>
            </a:r>
          </a:p>
        </p:txBody>
      </p:sp>
    </p:spTree>
    <p:extLst>
      <p:ext uri="{BB962C8B-B14F-4D97-AF65-F5344CB8AC3E}">
        <p14:creationId xmlns:p14="http://schemas.microsoft.com/office/powerpoint/2010/main" val="7959579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42244E2-151E-4137-9882-A089F5ECD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5990" y="1435463"/>
            <a:ext cx="6727722" cy="45899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600"/>
              <a:t>8</a:t>
            </a:r>
            <a:r>
              <a:rPr lang="zh-CN" altLang="en-US" sz="2600"/>
              <a:t>则材料涉及的坎儿井的特征：</a:t>
            </a:r>
            <a:endParaRPr lang="en-US" altLang="zh-CN" sz="2600"/>
          </a:p>
          <a:p>
            <a:pPr marL="0" indent="0">
              <a:buNone/>
            </a:pPr>
            <a:r>
              <a:rPr lang="zh-CN" altLang="en-US" sz="2600"/>
              <a:t>①坎儿井所处环境与建造原因</a:t>
            </a:r>
          </a:p>
          <a:p>
            <a:pPr marL="0" indent="0">
              <a:buNone/>
            </a:pPr>
            <a:r>
              <a:rPr lang="zh-CN" altLang="en-US" sz="2600"/>
              <a:t>②坎儿井形式与工作原理</a:t>
            </a:r>
          </a:p>
          <a:p>
            <a:pPr marL="0" indent="0">
              <a:buNone/>
            </a:pPr>
            <a:r>
              <a:rPr lang="zh-CN" altLang="en-US" sz="2600"/>
              <a:t>③坎儿井的来历</a:t>
            </a:r>
          </a:p>
          <a:p>
            <a:pPr marL="0" indent="0">
              <a:buNone/>
            </a:pPr>
            <a:r>
              <a:rPr lang="zh-CN" altLang="en-US" sz="2600"/>
              <a:t>④坎儿井的作用</a:t>
            </a:r>
          </a:p>
          <a:p>
            <a:pPr marL="0" indent="0">
              <a:buNone/>
            </a:pPr>
            <a:r>
              <a:rPr lang="zh-CN" altLang="en-US" sz="2600"/>
              <a:t>⑤坎儿井开凿的技术难度</a:t>
            </a:r>
          </a:p>
          <a:p>
            <a:pPr marL="0" indent="0">
              <a:buNone/>
            </a:pPr>
            <a:r>
              <a:rPr lang="zh-CN" altLang="en-US" sz="2600"/>
              <a:t>⑥坎儿井的规模及地位</a:t>
            </a:r>
          </a:p>
          <a:p>
            <a:pPr marL="0" indent="0">
              <a:buNone/>
            </a:pPr>
            <a:r>
              <a:rPr lang="zh-CN" altLang="en-US" sz="2600"/>
              <a:t>⑦坎儿井的今昔对比及衰退形势</a:t>
            </a:r>
          </a:p>
          <a:p>
            <a:pPr marL="0" indent="0">
              <a:buNone/>
            </a:pPr>
            <a:r>
              <a:rPr lang="zh-CN" altLang="en-US" sz="2600"/>
              <a:t>⑧坎儿井的现状及保护价值</a:t>
            </a:r>
          </a:p>
        </p:txBody>
      </p:sp>
    </p:spTree>
    <p:extLst>
      <p:ext uri="{BB962C8B-B14F-4D97-AF65-F5344CB8AC3E}">
        <p14:creationId xmlns:p14="http://schemas.microsoft.com/office/powerpoint/2010/main" val="422275492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表格 5">
            <a:extLst>
              <a:ext uri="{FF2B5EF4-FFF2-40B4-BE49-F238E27FC236}">
                <a16:creationId xmlns:a16="http://schemas.microsoft.com/office/drawing/2014/main" xmlns="" id="{432906B8-86FE-4C63-AE97-A893CDD478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6911375"/>
              </p:ext>
            </p:extLst>
          </p:nvPr>
        </p:nvGraphicFramePr>
        <p:xfrm>
          <a:off x="2298951" y="2406460"/>
          <a:ext cx="7235314" cy="20450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9348">
                  <a:extLst>
                    <a:ext uri="{9D8B030D-6E8A-4147-A177-3AD203B41FA5}">
                      <a16:colId xmlns:a16="http://schemas.microsoft.com/office/drawing/2014/main" xmlns="" val="491215985"/>
                    </a:ext>
                  </a:extLst>
                </a:gridCol>
                <a:gridCol w="1685966">
                  <a:extLst>
                    <a:ext uri="{9D8B030D-6E8A-4147-A177-3AD203B41FA5}">
                      <a16:colId xmlns:a16="http://schemas.microsoft.com/office/drawing/2014/main" xmlns="" val="1521796721"/>
                    </a:ext>
                  </a:extLst>
                </a:gridCol>
              </a:tblGrid>
              <a:tr h="736929"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栏目</a:t>
                      </a:r>
                      <a:r>
                        <a:rPr lang="en-US" altLang="zh-CN" sz="28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：“人与自然，和谐共生”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endParaRPr lang="zh-CN" altLang="en-US" sz="2800" b="1" kern="120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0841301"/>
                  </a:ext>
                </a:extLst>
              </a:tr>
              <a:tr h="685221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b="1" kern="12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栏目</a:t>
                      </a:r>
                      <a:r>
                        <a:rPr lang="en-US" altLang="zh-CN" sz="2800" b="1" kern="12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2</a:t>
                      </a:r>
                      <a:r>
                        <a:rPr lang="zh-CN" altLang="en-US" sz="2800" b="1" kern="12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：“追古抚今，保护文物”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endParaRPr lang="zh-CN" altLang="en-US" sz="2800" b="1" kern="120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2823661"/>
                  </a:ext>
                </a:extLst>
              </a:tr>
              <a:tr h="622929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b="1" kern="12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栏目</a:t>
                      </a:r>
                      <a:r>
                        <a:rPr lang="en-US" altLang="zh-CN" sz="2800" b="1" kern="12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3</a:t>
                      </a:r>
                      <a:r>
                        <a:rPr lang="zh-CN" altLang="en-US" sz="2800" b="1" kern="120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：“匠心独运，创造奇迹”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endParaRPr lang="en-US" altLang="zh-CN" sz="2800" b="1" kern="120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4858139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2571074-B3E0-417B-A023-BC4E3E1FE1E0}"/>
              </a:ext>
            </a:extLst>
          </p:cNvPr>
          <p:cNvSpPr txBox="1"/>
          <p:nvPr/>
        </p:nvSpPr>
        <p:spPr>
          <a:xfrm>
            <a:off x="7920888" y="2465465"/>
            <a:ext cx="2403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①②④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8B6AD19-6CAB-4EBE-B776-35C643877E10}"/>
              </a:ext>
            </a:extLst>
          </p:cNvPr>
          <p:cNvSpPr txBox="1"/>
          <p:nvPr/>
        </p:nvSpPr>
        <p:spPr>
          <a:xfrm>
            <a:off x="7874778" y="3167389"/>
            <a:ext cx="2403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③⑦⑧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FAE7B0F-E268-4FAA-BCA3-3CD629F95136}"/>
              </a:ext>
            </a:extLst>
          </p:cNvPr>
          <p:cNvSpPr txBox="1"/>
          <p:nvPr/>
        </p:nvSpPr>
        <p:spPr>
          <a:xfrm>
            <a:off x="7868957" y="3889500"/>
            <a:ext cx="2403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①②⑤⑥</a:t>
            </a:r>
          </a:p>
        </p:txBody>
      </p:sp>
    </p:spTree>
    <p:extLst>
      <p:ext uri="{BB962C8B-B14F-4D97-AF65-F5344CB8AC3E}">
        <p14:creationId xmlns:p14="http://schemas.microsoft.com/office/powerpoint/2010/main" val="12064733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4385346" y="2351810"/>
            <a:ext cx="3734623" cy="33638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939865" y="2150641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258437" y="1721890"/>
            <a:ext cx="54580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   结</a:t>
            </a:r>
          </a:p>
        </p:txBody>
      </p:sp>
      <p:graphicFrame>
        <p:nvGraphicFramePr>
          <p:cNvPr id="14" name="内容占位符 13">
            <a:extLst>
              <a:ext uri="{FF2B5EF4-FFF2-40B4-BE49-F238E27FC236}">
                <a16:creationId xmlns:a16="http://schemas.microsoft.com/office/drawing/2014/main" xmlns="" id="{F2F8BE6B-D45E-4857-90ED-9CA6F5EB5E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878619"/>
              </p:ext>
            </p:extLst>
          </p:nvPr>
        </p:nvGraphicFramePr>
        <p:xfrm>
          <a:off x="3987781" y="2843684"/>
          <a:ext cx="4132188" cy="2933040"/>
        </p:xfrm>
        <a:graphic>
          <a:graphicData uri="http://schemas.openxmlformats.org/drawingml/2006/diagram">
            <dgm:relIds xmlns:dgm="http://schemas.openxmlformats.org/drawingml/2006/diagram" r:dm="rId4" r:lo="rId5" r:qs="rId6" r:cs="rId7"/>
          </a:graphicData>
        </a:graphic>
      </p:graphicFrame>
      <p:pic>
        <p:nvPicPr>
          <p:cNvPr id="16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2153900" y="12001500"/>
            <a:ext cx="3175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9669548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3022401" y="2238829"/>
            <a:ext cx="714038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蝉的卵的特征有：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①蝉在细树枝上大量产卵，以防危险；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②幼虫悬在线上，准备落地；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③幼虫找到并钻进软土，过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年地下生活。</a:t>
            </a:r>
          </a:p>
        </p:txBody>
      </p:sp>
    </p:spTree>
    <p:extLst>
      <p:ext uri="{BB962C8B-B14F-4D97-AF65-F5344CB8AC3E}">
        <p14:creationId xmlns:p14="http://schemas.microsoft.com/office/powerpoint/2010/main" val="1674954613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2942521" y="2843818"/>
            <a:ext cx="72527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事物特征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</a:p>
          <a:p>
            <a:b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en-US" altLang="zh-CN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该事物区别于其他事物的独特之处。</a:t>
            </a:r>
          </a:p>
        </p:txBody>
      </p:sp>
    </p:spTree>
    <p:extLst>
      <p:ext uri="{BB962C8B-B14F-4D97-AF65-F5344CB8AC3E}">
        <p14:creationId xmlns:p14="http://schemas.microsoft.com/office/powerpoint/2010/main" val="940648913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3296028" y="2119310"/>
            <a:ext cx="4779942" cy="540000"/>
            <a:chOff x="996173" y="2188583"/>
            <a:chExt cx="4779942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任务一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073705" y="2755122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类文阅读，把握特征表现。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296027" y="4564352"/>
            <a:ext cx="4803810" cy="540000"/>
            <a:chOff x="996172" y="4633625"/>
            <a:chExt cx="4803810" cy="540000"/>
          </a:xfrm>
        </p:grpSpPr>
        <p:grpSp>
          <p:nvGrpSpPr>
            <p:cNvPr id="23" name="组合 22"/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084861" y="467700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任务三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763989" y="5201766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查找资料，丰富说明内容。</a:t>
            </a:r>
          </a:p>
        </p:txBody>
      </p: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671330" y="1441303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本课任务单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296027" y="3354549"/>
            <a:ext cx="4803810" cy="540000"/>
            <a:chOff x="996172" y="3505024"/>
            <a:chExt cx="4803810" cy="540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84861" y="3548404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任务二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763989" y="4073165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对比阅读，学会安排详略。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3964530-3FF7-46F3-8BDA-318799CD854B}"/>
              </a:ext>
            </a:extLst>
          </p:cNvPr>
          <p:cNvSpPr txBox="1"/>
          <p:nvPr/>
        </p:nvSpPr>
        <p:spPr>
          <a:xfrm>
            <a:off x="5151195" y="2124696"/>
            <a:ext cx="1737360" cy="5166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072215B-794D-4555-9063-FD52379C71AC}"/>
              </a:ext>
            </a:extLst>
          </p:cNvPr>
          <p:cNvSpPr txBox="1"/>
          <p:nvPr/>
        </p:nvSpPr>
        <p:spPr>
          <a:xfrm>
            <a:off x="5151195" y="3359727"/>
            <a:ext cx="1737360" cy="5166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D4FD8EF-F4B5-48D5-A487-779629771D25}"/>
              </a:ext>
            </a:extLst>
          </p:cNvPr>
          <p:cNvSpPr txBox="1"/>
          <p:nvPr/>
        </p:nvSpPr>
        <p:spPr>
          <a:xfrm>
            <a:off x="5198867" y="4561802"/>
            <a:ext cx="1737360" cy="5166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407533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03278" y="2525338"/>
            <a:ext cx="6207560" cy="1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840565" y="217881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45705" y="2988442"/>
            <a:ext cx="8096865" cy="2435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三组例文分别是从哪些方面来介绍和说明事物的？</a:t>
            </a:r>
          </a:p>
          <a:p>
            <a:pPr indent="304800">
              <a:lnSpc>
                <a:spcPct val="150000"/>
              </a:lnSpc>
            </a:pP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第一组：</a:t>
            </a:r>
            <a:r>
              <a:rPr lang="en-US" altLang="zh-CN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苏州园林</a:t>
            </a:r>
            <a:r>
              <a:rPr lang="en-US" altLang="zh-CN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》《</a:t>
            </a: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中国石拱桥</a:t>
            </a:r>
            <a:r>
              <a:rPr lang="en-US" altLang="zh-CN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》《</a:t>
            </a: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故宫博物院</a:t>
            </a:r>
            <a:r>
              <a:rPr lang="en-US" altLang="zh-CN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</a:p>
          <a:p>
            <a:pPr indent="304800">
              <a:lnSpc>
                <a:spcPct val="150000"/>
              </a:lnSpc>
            </a:pP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第二组：</a:t>
            </a:r>
            <a:r>
              <a:rPr lang="en-US" altLang="zh-CN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蝉</a:t>
            </a:r>
            <a:r>
              <a:rPr lang="en-US" altLang="zh-CN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》《</a:t>
            </a: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松鼠</a:t>
            </a:r>
            <a:r>
              <a:rPr lang="en-US" altLang="zh-CN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</a:p>
          <a:p>
            <a:pPr indent="304800">
              <a:lnSpc>
                <a:spcPct val="150000"/>
              </a:lnSpc>
            </a:pP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第三组：</a:t>
            </a:r>
            <a:r>
              <a:rPr lang="en-US" altLang="zh-CN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长在树上的“宝石”</a:t>
            </a:r>
            <a:r>
              <a:rPr lang="en-US" altLang="zh-CN" sz="26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03278" y="1848249"/>
            <a:ext cx="67012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  类文阅读，把握特征表现</a:t>
            </a:r>
          </a:p>
        </p:txBody>
      </p:sp>
    </p:spTree>
    <p:extLst>
      <p:ext uri="{BB962C8B-B14F-4D97-AF65-F5344CB8AC3E}">
        <p14:creationId xmlns:p14="http://schemas.microsoft.com/office/powerpoint/2010/main" val="9546032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5A50984-8D73-4A5B-A50E-FC98EECD18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705" y="1753534"/>
            <a:ext cx="8114590" cy="39634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600"/>
              <a:t>第一组：说明对象为建筑</a:t>
            </a:r>
            <a:endParaRPr lang="en-US" altLang="zh-CN" sz="2600"/>
          </a:p>
          <a:p>
            <a:pPr marL="0" indent="0">
              <a:lnSpc>
                <a:spcPct val="125000"/>
              </a:lnSpc>
              <a:buNone/>
            </a:pPr>
            <a:r>
              <a:rPr lang="en-US" altLang="zh-CN" sz="2600"/>
              <a:t>《</a:t>
            </a:r>
            <a:r>
              <a:rPr lang="zh-CN" altLang="en-US" sz="2600"/>
              <a:t>中国石拱桥</a:t>
            </a:r>
            <a:r>
              <a:rPr lang="en-US" altLang="zh-CN" sz="2600"/>
              <a:t>》</a:t>
            </a:r>
            <a:r>
              <a:rPr lang="zh-CN" altLang="en-US" sz="2600"/>
              <a:t>：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zh-CN" altLang="en-US" sz="2600"/>
              <a:t>        </a:t>
            </a:r>
            <a:r>
              <a:rPr lang="zh-CN" altLang="zh-CN" sz="2400"/>
              <a:t>历史悠久</a:t>
            </a:r>
            <a:r>
              <a:rPr lang="en-US" altLang="zh-CN" sz="2400"/>
              <a:t>     </a:t>
            </a:r>
            <a:r>
              <a:rPr lang="zh-CN" altLang="zh-CN" sz="2400"/>
              <a:t>结构坚固而巧妙</a:t>
            </a:r>
            <a:r>
              <a:rPr lang="en-US" altLang="zh-CN" sz="2400"/>
              <a:t>      </a:t>
            </a:r>
            <a:r>
              <a:rPr lang="zh-CN" altLang="zh-CN" sz="2400"/>
              <a:t>形式优美 </a:t>
            </a:r>
            <a:endParaRPr lang="zh-CN" altLang="en-US" sz="2400"/>
          </a:p>
          <a:p>
            <a:pPr marL="0" indent="0">
              <a:lnSpc>
                <a:spcPct val="125000"/>
              </a:lnSpc>
              <a:buNone/>
            </a:pPr>
            <a:r>
              <a:rPr lang="en-US" altLang="zh-CN" sz="2600"/>
              <a:t>《</a:t>
            </a:r>
            <a:r>
              <a:rPr lang="zh-CN" altLang="en-US" sz="2600"/>
              <a:t>苏州园林</a:t>
            </a:r>
            <a:r>
              <a:rPr lang="en-US" altLang="zh-CN" sz="2600"/>
              <a:t>》</a:t>
            </a:r>
            <a:r>
              <a:rPr lang="zh-CN" altLang="en-US" sz="2600"/>
              <a:t>：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zh-CN" altLang="en-US" sz="2600"/>
              <a:t>        务必使</a:t>
            </a:r>
            <a:r>
              <a:rPr lang="zh-CN" altLang="zh-CN" sz="2400"/>
              <a:t>游览者无论站在哪个点上，眼前总是一幅完美的图画。 </a:t>
            </a:r>
            <a:endParaRPr lang="en-US" altLang="zh-CN" sz="2600"/>
          </a:p>
        </p:txBody>
      </p:sp>
    </p:spTree>
    <p:extLst>
      <p:ext uri="{BB962C8B-B14F-4D97-AF65-F5344CB8AC3E}">
        <p14:creationId xmlns:p14="http://schemas.microsoft.com/office/powerpoint/2010/main" val="715789856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E18A42A-D752-4B32-A77E-ED574D3626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699" y="1765275"/>
            <a:ext cx="8107017" cy="399998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altLang="zh-CN" sz="3100"/>
              <a:t>《</a:t>
            </a:r>
            <a:r>
              <a:rPr lang="zh-CN" altLang="en-US" sz="3100"/>
              <a:t>故宫博物院</a:t>
            </a:r>
            <a:r>
              <a:rPr lang="en-US" altLang="zh-CN" sz="3100"/>
              <a:t>》</a:t>
            </a:r>
            <a:r>
              <a:rPr lang="zh-CN" altLang="en-US" sz="3100"/>
              <a:t>：</a:t>
            </a:r>
            <a:endParaRPr lang="en-US" altLang="zh-CN" sz="3100"/>
          </a:p>
          <a:p>
            <a:pPr indent="0" algn="l">
              <a:lnSpc>
                <a:spcPct val="150000"/>
              </a:lnSpc>
              <a:buNone/>
            </a:pPr>
            <a:r>
              <a:rPr lang="en-US" altLang="zh-CN"/>
              <a:t>        </a:t>
            </a:r>
            <a:r>
              <a:rPr lang="zh-CN" altLang="zh-CN"/>
              <a:t>紫禁城的城墙十米多高，有四座城门：南面午门，北面神武门，东西面东华门、西华门。宫城呈长方形，占地</a:t>
            </a:r>
            <a:r>
              <a:rPr lang="en-US" altLang="zh-CN"/>
              <a:t>72</a:t>
            </a:r>
            <a:r>
              <a:rPr lang="zh-CN" altLang="zh-CN"/>
              <a:t>万平方米，有大小宫殿七十多座、房屋九千多间。城墙外是五十多米宽的护城河。城墙的四角上，各有一座玲珑奇巧的角楼。故宫建筑群规模宏大壮丽，建筑精美，布局统一，集中体现了我国古代建筑艺术的独特风格。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899872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9623631-6D4B-4FEA-8589-125B282D93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8832" y="1784062"/>
            <a:ext cx="7949381" cy="3970491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2600"/>
              <a:t>        </a:t>
            </a:r>
            <a:r>
              <a:rPr lang="zh-CN" altLang="zh-CN" sz="2400">
                <a:solidFill>
                  <a:srgbClr val="FF0000"/>
                </a:solidFill>
              </a:rPr>
              <a:t>太和殿</a:t>
            </a:r>
            <a:r>
              <a:rPr lang="zh-CN" altLang="zh-CN" sz="2400"/>
              <a:t>俗称金銮殿，高二十八米，面积两千三百八十多平方米，是故宫最大的殿堂。</a:t>
            </a:r>
            <a:endParaRPr lang="en-US" altLang="zh-CN" sz="240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400"/>
              <a:t>         ……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400"/>
              <a:t>        </a:t>
            </a:r>
            <a:r>
              <a:rPr lang="zh-CN" altLang="zh-CN" sz="2400"/>
              <a:t>大殿正中是一个约两米高的朱漆方台，上面安放着金漆雕龙宝座，背后是雕龙屏。方台两旁有六根高大的蟠龙金柱，每根大柱上盘绕着矫健的金龙。仰望殿顶，中央藻井有一条巨大的雕金蟠龙。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3878781407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84</Paragraphs>
  <Slides>24</Slides>
  <Notes>11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2">
      <vt:lpstr>Arial</vt:lpstr>
      <vt:lpstr>Calibri Light</vt:lpstr>
      <vt:lpstr>Calibri</vt:lpstr>
      <vt:lpstr>黑体</vt:lpstr>
      <vt:lpstr>华文楷体</vt:lpstr>
      <vt:lpstr>微软雅黑</vt:lpstr>
      <vt:lpstr>Times New Roman</vt:lpstr>
      <vt:lpstr>Office 主题</vt:lpstr>
      <vt:lpstr>写作：说明事物要抓住特征（第一课时）</vt:lpstr>
      <vt:lpstr>PowerPoint Presentation</vt:lpstr>
      <vt:lpstr>PowerPoint Presentation</vt:lpstr>
      <vt:lpstr>PowerPoint Presentation</vt:lpstr>
      <vt:lpstr>本课任务单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2021-06-16T14:22:08.191</cp:lastPrinted>
  <dcterms:created xsi:type="dcterms:W3CDTF">2021-06-16T14:22:08Z</dcterms:created>
  <dcterms:modified xsi:type="dcterms:W3CDTF">2021-06-16T06:22:08Z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