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Masters/slideMaster5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slideLayouts/slideLayout21.xml" ContentType="application/vnd.openxmlformats-officedocument.presentationml.slideLayout+xml"/>
  <Override PartName="/ppt/theme/theme11.xml" ContentType="application/vnd.openxmlformats-officedocument.theme+xml"/>
  <Override PartName="/ppt/slideLayouts/slideLayout22.xml" ContentType="application/vnd.openxmlformats-officedocument.presentationml.slideLayout+xml"/>
  <Override PartName="/ppt/theme/theme12.xml" ContentType="application/vnd.openxmlformats-officedocument.theme+xml"/>
  <Override PartName="/ppt/slideLayouts/slideLayout23.xml" ContentType="application/vnd.openxmlformats-officedocument.presentationml.slideLayout+xml"/>
  <Override PartName="/ppt/theme/theme13.xml" ContentType="application/vnd.openxmlformats-officedocument.theme+xml"/>
  <Override PartName="/ppt/slideLayouts/slideLayout24.xml" ContentType="application/vnd.openxmlformats-officedocument.presentationml.slideLayout+xml"/>
  <Override PartName="/ppt/theme/theme14.xml" ContentType="application/vnd.openxmlformats-officedocument.theme+xml"/>
  <Override PartName="/ppt/slideLayouts/slideLayout25.xml" ContentType="application/vnd.openxmlformats-officedocument.presentationml.slideLayout+xml"/>
  <Override PartName="/ppt/theme/theme15.xml" ContentType="application/vnd.openxmlformats-officedocument.theme+xml"/>
  <Override PartName="/ppt/slideLayouts/slideLayout26.xml" ContentType="application/vnd.openxmlformats-officedocument.presentationml.slideLayout+xml"/>
  <Override PartName="/ppt/theme/theme16.xml" ContentType="application/vnd.openxmlformats-officedocument.theme+xml"/>
  <Override PartName="/ppt/slideLayouts/slideLayout27.xml" ContentType="application/vnd.openxmlformats-officedocument.presentationml.slideLayout+xml"/>
  <Override PartName="/ppt/theme/theme17.xml" ContentType="application/vnd.openxmlformats-officedocument.theme+xml"/>
  <Override PartName="/ppt/slideLayouts/slideLayout28.xml" ContentType="application/vnd.openxmlformats-officedocument.presentationml.slideLayout+xml"/>
  <Override PartName="/ppt/theme/theme18.xml" ContentType="application/vnd.openxmlformats-officedocument.theme+xml"/>
  <Override PartName="/ppt/slideLayouts/slideLayout29.xml" ContentType="application/vnd.openxmlformats-officedocument.presentationml.slideLayout+xml"/>
  <Override PartName="/ppt/theme/theme19.xml" ContentType="application/vnd.openxmlformats-officedocument.theme+xml"/>
  <Override PartName="/ppt/slideLayouts/slideLayout30.xml" ContentType="application/vnd.openxmlformats-officedocument.presentationml.slideLayout+xml"/>
  <Override PartName="/ppt/theme/theme20.xml" ContentType="application/vnd.openxmlformats-officedocument.theme+xml"/>
  <Override PartName="/ppt/slideLayouts/slideLayout31.xml" ContentType="application/vnd.openxmlformats-officedocument.presentationml.slideLayout+xml"/>
  <Override PartName="/ppt/theme/theme21.xml" ContentType="application/vnd.openxmlformats-officedocument.theme+xml"/>
  <Override PartName="/ppt/slideLayouts/slideLayout32.xml" ContentType="application/vnd.openxmlformats-officedocument.presentationml.slideLayout+xml"/>
  <Override PartName="/ppt/theme/theme22.xml" ContentType="application/vnd.openxmlformats-officedocument.theme+xml"/>
  <Override PartName="/ppt/slideLayouts/slideLayout33.xml" ContentType="application/vnd.openxmlformats-officedocument.presentationml.slideLayout+xml"/>
  <Override PartName="/ppt/theme/theme23.xml" ContentType="application/vnd.openxmlformats-officedocument.theme+xml"/>
  <Override PartName="/ppt/slideLayouts/slideLayout34.xml" ContentType="application/vnd.openxmlformats-officedocument.presentationml.slideLayout+xml"/>
  <Override PartName="/ppt/theme/theme24.xml" ContentType="application/vnd.openxmlformats-officedocument.theme+xml"/>
  <Override PartName="/ppt/slideLayouts/slideLayout35.xml" ContentType="application/vnd.openxmlformats-officedocument.presentationml.slideLayout+xml"/>
  <Override PartName="/ppt/theme/theme25.xml" ContentType="application/vnd.openxmlformats-officedocument.theme+xml"/>
  <Override PartName="/ppt/slideLayouts/slideLayout36.xml" ContentType="application/vnd.openxmlformats-officedocument.presentationml.slideLayout+xml"/>
  <Override PartName="/ppt/theme/theme26.xml" ContentType="application/vnd.openxmlformats-officedocument.theme+xml"/>
  <Override PartName="/ppt/slideLayouts/slideLayout37.xml" ContentType="application/vnd.openxmlformats-officedocument.presentationml.slideLayout+xml"/>
  <Override PartName="/ppt/theme/theme27.xml" ContentType="application/vnd.openxmlformats-officedocument.theme+xml"/>
  <Override PartName="/ppt/slideLayouts/slideLayout38.xml" ContentType="application/vnd.openxmlformats-officedocument.presentationml.slideLayout+xml"/>
  <Override PartName="/ppt/theme/theme28.xml" ContentType="application/vnd.openxmlformats-officedocument.theme+xml"/>
  <Override PartName="/ppt/slideLayouts/slideLayout39.xml" ContentType="application/vnd.openxmlformats-officedocument.presentationml.slideLayout+xml"/>
  <Override PartName="/ppt/theme/theme29.xml" ContentType="application/vnd.openxmlformats-officedocument.theme+xml"/>
  <Override PartName="/ppt/slideLayouts/slideLayout40.xml" ContentType="application/vnd.openxmlformats-officedocument.presentationml.slideLayout+xml"/>
  <Override PartName="/ppt/theme/theme30.xml" ContentType="application/vnd.openxmlformats-officedocument.theme+xml"/>
  <Override PartName="/ppt/slideLayouts/slideLayout41.xml" ContentType="application/vnd.openxmlformats-officedocument.presentationml.slideLayout+xml"/>
  <Override PartName="/ppt/theme/theme31.xml" ContentType="application/vnd.openxmlformats-officedocument.theme+xml"/>
  <Override PartName="/ppt/slideLayouts/slideLayout42.xml" ContentType="application/vnd.openxmlformats-officedocument.presentationml.slideLayout+xml"/>
  <Override PartName="/ppt/theme/theme32.xml" ContentType="application/vnd.openxmlformats-officedocument.theme+xml"/>
  <Override PartName="/ppt/slideLayouts/slideLayout43.xml" ContentType="application/vnd.openxmlformats-officedocument.presentationml.slideLayout+xml"/>
  <Override PartName="/ppt/theme/theme33.xml" ContentType="application/vnd.openxmlformats-officedocument.theme+xml"/>
  <Override PartName="/ppt/slideLayouts/slideLayout44.xml" ContentType="application/vnd.openxmlformats-officedocument.presentationml.slideLayout+xml"/>
  <Override PartName="/ppt/theme/theme34.xml" ContentType="application/vnd.openxmlformats-officedocument.theme+xml"/>
  <Override PartName="/ppt/slideLayouts/slideLayout45.xml" ContentType="application/vnd.openxmlformats-officedocument.presentationml.slideLayout+xml"/>
  <Override PartName="/ppt/theme/theme35.xml" ContentType="application/vnd.openxmlformats-officedocument.theme+xml"/>
  <Override PartName="/ppt/slideLayouts/slideLayout46.xml" ContentType="application/vnd.openxmlformats-officedocument.presentationml.slideLayout+xml"/>
  <Override PartName="/ppt/theme/theme36.xml" ContentType="application/vnd.openxmlformats-officedocument.theme+xml"/>
  <Override PartName="/ppt/slideLayouts/slideLayout47.xml" ContentType="application/vnd.openxmlformats-officedocument.presentationml.slideLayout+xml"/>
  <Override PartName="/ppt/theme/theme37.xml" ContentType="application/vnd.openxmlformats-officedocument.theme+xml"/>
  <Override PartName="/ppt/slideLayouts/slideLayout48.xml" ContentType="application/vnd.openxmlformats-officedocument.presentationml.slideLayout+xml"/>
  <Override PartName="/ppt/theme/theme38.xml" ContentType="application/vnd.openxmlformats-officedocument.theme+xml"/>
  <Override PartName="/ppt/slideLayouts/slideLayout49.xml" ContentType="application/vnd.openxmlformats-officedocument.presentationml.slideLayout+xml"/>
  <Override PartName="/ppt/theme/theme39.xml" ContentType="application/vnd.openxmlformats-officedocument.theme+xml"/>
  <Override PartName="/ppt/slideLayouts/slideLayout50.xml" ContentType="application/vnd.openxmlformats-officedocument.presentationml.slideLayout+xml"/>
  <Override PartName="/ppt/theme/theme40.xml" ContentType="application/vnd.openxmlformats-officedocument.theme+xml"/>
  <Override PartName="/ppt/slideLayouts/slideLayout51.xml" ContentType="application/vnd.openxmlformats-officedocument.presentationml.slideLayout+xml"/>
  <Override PartName="/ppt/theme/theme41.xml" ContentType="application/vnd.openxmlformats-officedocument.theme+xml"/>
  <Override PartName="/ppt/slideLayouts/slideLayout52.xml" ContentType="application/vnd.openxmlformats-officedocument.presentationml.slideLayout+xml"/>
  <Override PartName="/ppt/theme/theme42.xml" ContentType="application/vnd.openxmlformats-officedocument.theme+xml"/>
  <Override PartName="/ppt/slideLayouts/slideLayout53.xml" ContentType="application/vnd.openxmlformats-officedocument.presentationml.slideLayout+xml"/>
  <Override PartName="/ppt/theme/theme43.xml" ContentType="application/vnd.openxmlformats-officedocument.theme+xml"/>
  <Override PartName="/ppt/slideLayouts/slideLayout54.xml" ContentType="application/vnd.openxmlformats-officedocument.presentationml.slideLayout+xml"/>
  <Override PartName="/ppt/theme/theme44.xml" ContentType="application/vnd.openxmlformats-officedocument.theme+xml"/>
  <Override PartName="/ppt/slideLayouts/slideLayout55.xml" ContentType="application/vnd.openxmlformats-officedocument.presentationml.slideLayout+xml"/>
  <Override PartName="/ppt/theme/theme45.xml" ContentType="application/vnd.openxmlformats-officedocument.theme+xml"/>
  <Override PartName="/ppt/slideLayouts/slideLayout56.xml" ContentType="application/vnd.openxmlformats-officedocument.presentationml.slideLayout+xml"/>
  <Override PartName="/ppt/theme/theme46.xml" ContentType="application/vnd.openxmlformats-officedocument.theme+xml"/>
  <Override PartName="/ppt/slideLayouts/slideLayout57.xml" ContentType="application/vnd.openxmlformats-officedocument.presentationml.slideLayout+xml"/>
  <Override PartName="/ppt/theme/theme47.xml" ContentType="application/vnd.openxmlformats-officedocument.theme+xml"/>
  <Override PartName="/ppt/slideLayouts/slideLayout58.xml" ContentType="application/vnd.openxmlformats-officedocument.presentationml.slideLayout+xml"/>
  <Override PartName="/ppt/theme/theme48.xml" ContentType="application/vnd.openxmlformats-officedocument.theme+xml"/>
  <Override PartName="/ppt/slideLayouts/slideLayout59.xml" ContentType="application/vnd.openxmlformats-officedocument.presentationml.slideLayout+xml"/>
  <Override PartName="/ppt/theme/theme49.xml" ContentType="application/vnd.openxmlformats-officedocument.theme+xml"/>
  <Override PartName="/ppt/slideLayouts/slideLayout60.xml" ContentType="application/vnd.openxmlformats-officedocument.presentationml.slideLayout+xml"/>
  <Override PartName="/ppt/theme/theme50.xml" ContentType="application/vnd.openxmlformats-officedocument.theme+xml"/>
  <Override PartName="/ppt/slideLayouts/slideLayout61.xml" ContentType="application/vnd.openxmlformats-officedocument.presentationml.slideLayout+xml"/>
  <Override PartName="/ppt/theme/theme51.xml" ContentType="application/vnd.openxmlformats-officedocument.theme+xml"/>
  <Override PartName="/ppt/slideLayouts/slideLayout62.xml" ContentType="application/vnd.openxmlformats-officedocument.presentationml.slideLayout+xml"/>
  <Override PartName="/ppt/theme/theme52.xml" ContentType="application/vnd.openxmlformats-officedocument.theme+xml"/>
  <Override PartName="/ppt/slideLayouts/slideLayout63.xml" ContentType="application/vnd.openxmlformats-officedocument.presentationml.slideLayout+xml"/>
  <Override PartName="/ppt/theme/theme53.xml" ContentType="application/vnd.openxmlformats-officedocument.theme+xml"/>
  <Override PartName="/ppt/slideLayouts/slideLayout64.xml" ContentType="application/vnd.openxmlformats-officedocument.presentationml.slideLayout+xml"/>
  <Override PartName="/ppt/theme/theme54.xml" ContentType="application/vnd.openxmlformats-officedocument.theme+xml"/>
  <Override PartName="/ppt/slideLayouts/slideLayout65.xml" ContentType="application/vnd.openxmlformats-officedocument.presentationml.slideLayout+xml"/>
  <Override PartName="/ppt/theme/theme5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63" r:id="rId3"/>
    <p:sldMasterId id="2147483665" r:id="rId4"/>
    <p:sldMasterId id="2147483667" r:id="rId5"/>
    <p:sldMasterId id="2147483669" r:id="rId6"/>
    <p:sldMasterId id="2147483671" r:id="rId7"/>
    <p:sldMasterId id="2147483673" r:id="rId8"/>
    <p:sldMasterId id="2147483675" r:id="rId9"/>
    <p:sldMasterId id="2147483677" r:id="rId10"/>
    <p:sldMasterId id="2147483679" r:id="rId11"/>
    <p:sldMasterId id="2147483681" r:id="rId12"/>
    <p:sldMasterId id="2147483683" r:id="rId13"/>
    <p:sldMasterId id="2147483685" r:id="rId14"/>
    <p:sldMasterId id="2147483687" r:id="rId15"/>
    <p:sldMasterId id="2147483689" r:id="rId16"/>
    <p:sldMasterId id="2147483691" r:id="rId17"/>
    <p:sldMasterId id="2147483693" r:id="rId18"/>
    <p:sldMasterId id="2147483695" r:id="rId19"/>
    <p:sldMasterId id="2147483697" r:id="rId20"/>
    <p:sldMasterId id="2147483699" r:id="rId21"/>
    <p:sldMasterId id="2147483701" r:id="rId22"/>
    <p:sldMasterId id="2147483703" r:id="rId23"/>
    <p:sldMasterId id="2147483705" r:id="rId24"/>
    <p:sldMasterId id="2147483707" r:id="rId25"/>
    <p:sldMasterId id="2147483709" r:id="rId26"/>
    <p:sldMasterId id="2147483711" r:id="rId27"/>
    <p:sldMasterId id="2147483713" r:id="rId28"/>
    <p:sldMasterId id="2147483715" r:id="rId29"/>
    <p:sldMasterId id="2147483717" r:id="rId30"/>
    <p:sldMasterId id="2147483719" r:id="rId31"/>
    <p:sldMasterId id="2147483721" r:id="rId32"/>
    <p:sldMasterId id="2147483723" r:id="rId33"/>
    <p:sldMasterId id="2147483725" r:id="rId34"/>
    <p:sldMasterId id="2147483727" r:id="rId35"/>
    <p:sldMasterId id="2147483729" r:id="rId36"/>
    <p:sldMasterId id="2147483731" r:id="rId37"/>
    <p:sldMasterId id="2147483733" r:id="rId38"/>
    <p:sldMasterId id="2147483735" r:id="rId39"/>
    <p:sldMasterId id="2147483737" r:id="rId40"/>
    <p:sldMasterId id="2147483739" r:id="rId41"/>
    <p:sldMasterId id="2147483741" r:id="rId42"/>
    <p:sldMasterId id="2147483743" r:id="rId43"/>
    <p:sldMasterId id="2147483745" r:id="rId44"/>
    <p:sldMasterId id="2147483747" r:id="rId45"/>
    <p:sldMasterId id="2147483749" r:id="rId46"/>
    <p:sldMasterId id="2147483751" r:id="rId47"/>
    <p:sldMasterId id="2147483753" r:id="rId48"/>
    <p:sldMasterId id="2147483755" r:id="rId49"/>
    <p:sldMasterId id="2147483757" r:id="rId50"/>
    <p:sldMasterId id="2147483759" r:id="rId51"/>
    <p:sldMasterId id="2147483761" r:id="rId52"/>
    <p:sldMasterId id="2147483763" r:id="rId53"/>
    <p:sldMasterId id="2147483765" r:id="rId54"/>
    <p:sldMasterId id="2147483767" r:id="rId55"/>
  </p:sldMasterIdLst>
  <p:sldIdLst>
    <p:sldId id="259" r:id="rId56"/>
    <p:sldId id="262" r:id="rId57"/>
    <p:sldId id="265" r:id="rId58"/>
    <p:sldId id="268" r:id="rId59"/>
    <p:sldId id="271" r:id="rId60"/>
    <p:sldId id="274" r:id="rId61"/>
    <p:sldId id="277" r:id="rId62"/>
    <p:sldId id="280" r:id="rId63"/>
    <p:sldId id="283" r:id="rId64"/>
    <p:sldId id="286" r:id="rId65"/>
    <p:sldId id="289" r:id="rId66"/>
    <p:sldId id="292" r:id="rId67"/>
    <p:sldId id="295" r:id="rId68"/>
    <p:sldId id="298" r:id="rId69"/>
    <p:sldId id="301" r:id="rId70"/>
    <p:sldId id="304" r:id="rId71"/>
    <p:sldId id="307" r:id="rId72"/>
    <p:sldId id="310" r:id="rId73"/>
    <p:sldId id="313" r:id="rId74"/>
    <p:sldId id="316" r:id="rId75"/>
    <p:sldId id="319" r:id="rId76"/>
    <p:sldId id="322" r:id="rId77"/>
    <p:sldId id="325" r:id="rId78"/>
    <p:sldId id="328" r:id="rId79"/>
    <p:sldId id="331" r:id="rId80"/>
    <p:sldId id="334" r:id="rId81"/>
    <p:sldId id="337" r:id="rId82"/>
    <p:sldId id="340" r:id="rId83"/>
    <p:sldId id="343" r:id="rId84"/>
    <p:sldId id="346" r:id="rId85"/>
    <p:sldId id="349" r:id="rId86"/>
    <p:sldId id="352" r:id="rId87"/>
    <p:sldId id="355" r:id="rId88"/>
    <p:sldId id="358" r:id="rId89"/>
    <p:sldId id="361" r:id="rId90"/>
    <p:sldId id="364" r:id="rId91"/>
    <p:sldId id="367" r:id="rId92"/>
    <p:sldId id="370" r:id="rId93"/>
    <p:sldId id="373" r:id="rId94"/>
    <p:sldId id="376" r:id="rId95"/>
    <p:sldId id="379" r:id="rId96"/>
    <p:sldId id="382" r:id="rId97"/>
    <p:sldId id="385" r:id="rId98"/>
    <p:sldId id="388" r:id="rId99"/>
    <p:sldId id="391" r:id="rId100"/>
    <p:sldId id="394" r:id="rId101"/>
    <p:sldId id="397" r:id="rId102"/>
    <p:sldId id="400" r:id="rId103"/>
    <p:sldId id="403" r:id="rId104"/>
    <p:sldId id="406" r:id="rId105"/>
    <p:sldId id="409" r:id="rId106"/>
    <p:sldId id="412" r:id="rId107"/>
    <p:sldId id="415" r:id="rId108"/>
    <p:sldId id="418" r:id="rId109"/>
  </p:sldIdLst>
  <p:sldSz cx="9144000" cy="6858000" type="screen4x3"/>
  <p:notesSz cx="6858000" cy="9144000"/>
  <p:custDataLst>
    <p:tags r:id="rId110"/>
  </p:custDataLst>
  <p:defaultTextStyle>
    <a:defPPr>
      <a:defRPr lang="en-US" smtId="4294967295"/>
    </a:defPPr>
    <a:lvl1pPr marL="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8.xml"/><Relationship Id="rId68" Type="http://schemas.openxmlformats.org/officeDocument/2006/relationships/slide" Target="slides/slide13.xml"/><Relationship Id="rId84" Type="http://schemas.openxmlformats.org/officeDocument/2006/relationships/slide" Target="slides/slide29.xml"/><Relationship Id="rId89" Type="http://schemas.openxmlformats.org/officeDocument/2006/relationships/slide" Target="slides/slide34.xml"/><Relationship Id="rId1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slide" Target="slides/slide52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Master" Target="slideMasters/slideMaster53.xml"/><Relationship Id="rId58" Type="http://schemas.openxmlformats.org/officeDocument/2006/relationships/slide" Target="slides/slide3.xml"/><Relationship Id="rId66" Type="http://schemas.openxmlformats.org/officeDocument/2006/relationships/slide" Target="slides/slide11.xml"/><Relationship Id="rId74" Type="http://schemas.openxmlformats.org/officeDocument/2006/relationships/slide" Target="slides/slide19.xml"/><Relationship Id="rId79" Type="http://schemas.openxmlformats.org/officeDocument/2006/relationships/slide" Target="slides/slide24.xml"/><Relationship Id="rId87" Type="http://schemas.openxmlformats.org/officeDocument/2006/relationships/slide" Target="slides/slide32.xml"/><Relationship Id="rId102" Type="http://schemas.openxmlformats.org/officeDocument/2006/relationships/slide" Target="slides/slide47.xml"/><Relationship Id="rId110" Type="http://schemas.openxmlformats.org/officeDocument/2006/relationships/tags" Target="tags/tag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6.xml"/><Relationship Id="rId82" Type="http://schemas.openxmlformats.org/officeDocument/2006/relationships/slide" Target="slides/slide27.xml"/><Relationship Id="rId90" Type="http://schemas.openxmlformats.org/officeDocument/2006/relationships/slide" Target="slides/slide35.xml"/><Relationship Id="rId95" Type="http://schemas.openxmlformats.org/officeDocument/2006/relationships/slide" Target="slides/slide40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1.xml"/><Relationship Id="rId64" Type="http://schemas.openxmlformats.org/officeDocument/2006/relationships/slide" Target="slides/slide9.xml"/><Relationship Id="rId69" Type="http://schemas.openxmlformats.org/officeDocument/2006/relationships/slide" Target="slides/slide14.xml"/><Relationship Id="rId77" Type="http://schemas.openxmlformats.org/officeDocument/2006/relationships/slide" Target="slides/slide22.xml"/><Relationship Id="rId100" Type="http://schemas.openxmlformats.org/officeDocument/2006/relationships/slide" Target="slides/slide45.xml"/><Relationship Id="rId105" Type="http://schemas.openxmlformats.org/officeDocument/2006/relationships/slide" Target="slides/slide50.xml"/><Relationship Id="rId113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7.xml"/><Relationship Id="rId80" Type="http://schemas.openxmlformats.org/officeDocument/2006/relationships/slide" Target="slides/slide25.xml"/><Relationship Id="rId85" Type="http://schemas.openxmlformats.org/officeDocument/2006/relationships/slide" Target="slides/slide30.xml"/><Relationship Id="rId93" Type="http://schemas.openxmlformats.org/officeDocument/2006/relationships/slide" Target="slides/slide38.xml"/><Relationship Id="rId98" Type="http://schemas.openxmlformats.org/officeDocument/2006/relationships/slide" Target="slides/slide43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4.xml"/><Relationship Id="rId67" Type="http://schemas.openxmlformats.org/officeDocument/2006/relationships/slide" Target="slides/slide12.xml"/><Relationship Id="rId103" Type="http://schemas.openxmlformats.org/officeDocument/2006/relationships/slide" Target="slides/slide48.xml"/><Relationship Id="rId108" Type="http://schemas.openxmlformats.org/officeDocument/2006/relationships/slide" Target="slides/slide53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7.xml"/><Relationship Id="rId70" Type="http://schemas.openxmlformats.org/officeDocument/2006/relationships/slide" Target="slides/slide15.xml"/><Relationship Id="rId75" Type="http://schemas.openxmlformats.org/officeDocument/2006/relationships/slide" Target="slides/slide20.xml"/><Relationship Id="rId83" Type="http://schemas.openxmlformats.org/officeDocument/2006/relationships/slide" Target="slides/slide28.xml"/><Relationship Id="rId88" Type="http://schemas.openxmlformats.org/officeDocument/2006/relationships/slide" Target="slides/slide33.xml"/><Relationship Id="rId91" Type="http://schemas.openxmlformats.org/officeDocument/2006/relationships/slide" Target="slides/slide36.xml"/><Relationship Id="rId96" Type="http://schemas.openxmlformats.org/officeDocument/2006/relationships/slide" Target="slides/slide41.xml"/><Relationship Id="rId1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2.xml"/><Relationship Id="rId106" Type="http://schemas.openxmlformats.org/officeDocument/2006/relationships/slide" Target="slides/slide51.xml"/><Relationship Id="rId114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" Target="slides/slide5.xml"/><Relationship Id="rId65" Type="http://schemas.openxmlformats.org/officeDocument/2006/relationships/slide" Target="slides/slide10.xml"/><Relationship Id="rId73" Type="http://schemas.openxmlformats.org/officeDocument/2006/relationships/slide" Target="slides/slide18.xml"/><Relationship Id="rId78" Type="http://schemas.openxmlformats.org/officeDocument/2006/relationships/slide" Target="slides/slide23.xml"/><Relationship Id="rId81" Type="http://schemas.openxmlformats.org/officeDocument/2006/relationships/slide" Target="slides/slide26.xml"/><Relationship Id="rId86" Type="http://schemas.openxmlformats.org/officeDocument/2006/relationships/slide" Target="slides/slide31.xml"/><Relationship Id="rId94" Type="http://schemas.openxmlformats.org/officeDocument/2006/relationships/slide" Target="slides/slide39.xml"/><Relationship Id="rId99" Type="http://schemas.openxmlformats.org/officeDocument/2006/relationships/slide" Target="slides/slide44.xml"/><Relationship Id="rId101" Type="http://schemas.openxmlformats.org/officeDocument/2006/relationships/slide" Target="slides/slide4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slide" Target="slides/slide54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Master" Target="slideMasters/slideMaster55.xml"/><Relationship Id="rId76" Type="http://schemas.openxmlformats.org/officeDocument/2006/relationships/slide" Target="slides/slide21.xml"/><Relationship Id="rId97" Type="http://schemas.openxmlformats.org/officeDocument/2006/relationships/slide" Target="slides/slide42.xml"/><Relationship Id="rId104" Type="http://schemas.openxmlformats.org/officeDocument/2006/relationships/slide" Target="slides/slide49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6.xml"/><Relationship Id="rId92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2795E20-D9EE-41C8-8D95-C61ABB1FB3A0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6DB7157-4B3F-48EC-8171-A89C2DF11303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BEE4E1B-13F3-4D8C-A4B4-89D427262F7A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78902AC-F6E2-4994-8343-F524DE91E099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 smtId="429496729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 smtId="4294967295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 smtId="429496729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F5BD3DC-8ECB-409E-B319-62BCD8189213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 smtId="4294967295"/>
            </a:lvl1pPr>
            <a:lvl2pPr>
              <a:defRPr sz="2400" smtId="4294967295"/>
            </a:lvl2pPr>
            <a:lvl3pPr>
              <a:defRPr sz="2000" smtId="4294967295"/>
            </a:lvl3pPr>
            <a:lvl4pPr>
              <a:defRPr sz="1800" smtId="4294967295"/>
            </a:lvl4pPr>
            <a:lvl5pPr>
              <a:defRPr sz="1800" smtId="4294967295"/>
            </a:lvl5pPr>
            <a:lvl6pPr>
              <a:defRPr sz="1800" smtId="4294967295"/>
            </a:lvl6pPr>
            <a:lvl7pPr>
              <a:defRPr sz="1800" smtId="4294967295"/>
            </a:lvl7pPr>
            <a:lvl8pPr>
              <a:defRPr sz="1800" smtId="4294967295"/>
            </a:lvl8pPr>
            <a:lvl9pPr>
              <a:defRPr sz="18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 smtId="4294967295"/>
            </a:lvl1pPr>
            <a:lvl2pPr>
              <a:defRPr sz="2400" smtId="4294967295"/>
            </a:lvl2pPr>
            <a:lvl3pPr>
              <a:defRPr sz="2000" smtId="4294967295"/>
            </a:lvl3pPr>
            <a:lvl4pPr>
              <a:defRPr sz="1800" smtId="4294967295"/>
            </a:lvl4pPr>
            <a:lvl5pPr>
              <a:defRPr sz="1800" smtId="4294967295"/>
            </a:lvl5pPr>
            <a:lvl6pPr>
              <a:defRPr sz="1800" smtId="4294967295"/>
            </a:lvl6pPr>
            <a:lvl7pPr>
              <a:defRPr sz="1800" smtId="4294967295"/>
            </a:lvl7pPr>
            <a:lvl8pPr>
              <a:defRPr sz="1800" smtId="4294967295"/>
            </a:lvl8pPr>
            <a:lvl9pPr>
              <a:defRPr sz="18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7D2440F-8E70-457E-A234-25240B0D8E72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 smtId="4294967295"/>
            </a:lvl1pPr>
            <a:lvl2pPr marL="457200" indent="0">
              <a:buNone/>
              <a:defRPr sz="2000" b="1" smtId="4294967295"/>
            </a:lvl2pPr>
            <a:lvl3pPr marL="914400" indent="0">
              <a:buNone/>
              <a:defRPr sz="1800" b="1" smtId="4294967295"/>
            </a:lvl3pPr>
            <a:lvl4pPr marL="1371600" indent="0">
              <a:buNone/>
              <a:defRPr sz="1600" b="1" smtId="4294967295"/>
            </a:lvl4pPr>
            <a:lvl5pPr marL="1828800" indent="0">
              <a:buNone/>
              <a:defRPr sz="1600" b="1" smtId="4294967295"/>
            </a:lvl5pPr>
            <a:lvl6pPr marL="2286000" indent="0">
              <a:buNone/>
              <a:defRPr sz="1600" b="1" smtId="4294967295"/>
            </a:lvl6pPr>
            <a:lvl7pPr marL="2743200" indent="0">
              <a:buNone/>
              <a:defRPr sz="1600" b="1" smtId="4294967295"/>
            </a:lvl7pPr>
            <a:lvl8pPr marL="3200400" indent="0">
              <a:buNone/>
              <a:defRPr sz="1600" b="1" smtId="4294967295"/>
            </a:lvl8pPr>
            <a:lvl9pPr marL="3657600" indent="0">
              <a:buNone/>
              <a:defRPr sz="1600" b="1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 smtId="4294967295"/>
            </a:lvl1pPr>
            <a:lvl2pPr>
              <a:defRPr sz="2000" smtId="4294967295"/>
            </a:lvl2pPr>
            <a:lvl3pPr>
              <a:defRPr sz="1800" smtId="4294967295"/>
            </a:lvl3pPr>
            <a:lvl4pPr>
              <a:defRPr sz="1600" smtId="4294967295"/>
            </a:lvl4pPr>
            <a:lvl5pPr>
              <a:defRPr sz="1600" smtId="4294967295"/>
            </a:lvl5pPr>
            <a:lvl6pPr>
              <a:defRPr sz="1600" smtId="4294967295"/>
            </a:lvl6pPr>
            <a:lvl7pPr>
              <a:defRPr sz="1600" smtId="4294967295"/>
            </a:lvl7pPr>
            <a:lvl8pPr>
              <a:defRPr sz="1600" smtId="4294967295"/>
            </a:lvl8pPr>
            <a:lvl9pPr>
              <a:defRPr sz="16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 smtId="4294967295"/>
            </a:lvl1pPr>
            <a:lvl2pPr marL="457200" indent="0">
              <a:buNone/>
              <a:defRPr sz="2000" b="1" smtId="4294967295"/>
            </a:lvl2pPr>
            <a:lvl3pPr marL="914400" indent="0">
              <a:buNone/>
              <a:defRPr sz="1800" b="1" smtId="4294967295"/>
            </a:lvl3pPr>
            <a:lvl4pPr marL="1371600" indent="0">
              <a:buNone/>
              <a:defRPr sz="1600" b="1" smtId="4294967295"/>
            </a:lvl4pPr>
            <a:lvl5pPr marL="1828800" indent="0">
              <a:buNone/>
              <a:defRPr sz="1600" b="1" smtId="4294967295"/>
            </a:lvl5pPr>
            <a:lvl6pPr marL="2286000" indent="0">
              <a:buNone/>
              <a:defRPr sz="1600" b="1" smtId="4294967295"/>
            </a:lvl6pPr>
            <a:lvl7pPr marL="2743200" indent="0">
              <a:buNone/>
              <a:defRPr sz="1600" b="1" smtId="4294967295"/>
            </a:lvl7pPr>
            <a:lvl8pPr marL="3200400" indent="0">
              <a:buNone/>
              <a:defRPr sz="1600" b="1" smtId="4294967295"/>
            </a:lvl8pPr>
            <a:lvl9pPr marL="3657600" indent="0">
              <a:buNone/>
              <a:defRPr sz="1600" b="1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 smtId="4294967295"/>
            </a:lvl1pPr>
            <a:lvl2pPr>
              <a:defRPr sz="2000" smtId="4294967295"/>
            </a:lvl2pPr>
            <a:lvl3pPr>
              <a:defRPr sz="1800" smtId="4294967295"/>
            </a:lvl3pPr>
            <a:lvl4pPr>
              <a:defRPr sz="1600" smtId="4294967295"/>
            </a:lvl4pPr>
            <a:lvl5pPr>
              <a:defRPr sz="1600" smtId="4294967295"/>
            </a:lvl5pPr>
            <a:lvl6pPr>
              <a:defRPr sz="1600" smtId="4294967295"/>
            </a:lvl6pPr>
            <a:lvl7pPr>
              <a:defRPr sz="1600" smtId="4294967295"/>
            </a:lvl7pPr>
            <a:lvl8pPr>
              <a:defRPr sz="1600" smtId="4294967295"/>
            </a:lvl8pPr>
            <a:lvl9pPr>
              <a:defRPr sz="16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B041C865-C383-4FDF-ACAE-145293551966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35798884-659D-42A7-9C8C-47B18F703AE3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084C3DFD-4FBE-489E-BAEB-3E9DCAACB521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 smtId="4294967295"/>
            </a:lvl1pPr>
            <a:lvl2pPr>
              <a:defRPr sz="2800" smtId="4294967295"/>
            </a:lvl2pPr>
            <a:lvl3pPr>
              <a:defRPr sz="2400" smtId="4294967295"/>
            </a:lvl3pPr>
            <a:lvl4pPr>
              <a:defRPr sz="2000" smtId="4294967295"/>
            </a:lvl4pPr>
            <a:lvl5pPr>
              <a:defRPr sz="2000" smtId="4294967295"/>
            </a:lvl5pPr>
            <a:lvl6pPr>
              <a:defRPr sz="2000" smtId="4294967295"/>
            </a:lvl6pPr>
            <a:lvl7pPr>
              <a:defRPr sz="2000" smtId="4294967295"/>
            </a:lvl7pPr>
            <a:lvl8pPr>
              <a:defRPr sz="2000" smtId="4294967295"/>
            </a:lvl8pPr>
            <a:lvl9pPr>
              <a:defRPr sz="20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 smtId="4294967295"/>
            </a:lvl1pPr>
            <a:lvl2pPr marL="457200" indent="0">
              <a:buNone/>
              <a:defRPr sz="1200" smtId="4294967295"/>
            </a:lvl2pPr>
            <a:lvl3pPr marL="914400" indent="0">
              <a:buNone/>
              <a:defRPr sz="1000" smtId="4294967295"/>
            </a:lvl3pPr>
            <a:lvl4pPr marL="1371600" indent="0">
              <a:buNone/>
              <a:defRPr sz="900" smtId="4294967295"/>
            </a:lvl4pPr>
            <a:lvl5pPr marL="1828800" indent="0">
              <a:buNone/>
              <a:defRPr sz="900" smtId="4294967295"/>
            </a:lvl5pPr>
            <a:lvl6pPr marL="2286000" indent="0">
              <a:buNone/>
              <a:defRPr sz="900" smtId="4294967295"/>
            </a:lvl6pPr>
            <a:lvl7pPr marL="2743200" indent="0">
              <a:buNone/>
              <a:defRPr sz="900" smtId="4294967295"/>
            </a:lvl7pPr>
            <a:lvl8pPr marL="3200400" indent="0">
              <a:buNone/>
              <a:defRPr sz="900" smtId="4294967295"/>
            </a:lvl8pPr>
            <a:lvl9pPr marL="3657600" indent="0">
              <a:buNone/>
              <a:defRPr sz="900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3D634DBB-8B42-46F7-A99B-1E16EB572CC3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 smtId="4294967295"/>
            </a:lvl1pPr>
            <a:lvl2pPr marL="457200" indent="0">
              <a:buNone/>
              <a:defRPr sz="2800" smtId="4294967295"/>
            </a:lvl2pPr>
            <a:lvl3pPr marL="914400" indent="0">
              <a:buNone/>
              <a:defRPr sz="2400" smtId="4294967295"/>
            </a:lvl3pPr>
            <a:lvl4pPr marL="1371600" indent="0">
              <a:buNone/>
              <a:defRPr sz="2000" smtId="4294967295"/>
            </a:lvl4pPr>
            <a:lvl5pPr marL="1828800" indent="0">
              <a:buNone/>
              <a:defRPr sz="2000" smtId="4294967295"/>
            </a:lvl5pPr>
            <a:lvl6pPr marL="2286000" indent="0">
              <a:buNone/>
              <a:defRPr sz="2000" smtId="4294967295"/>
            </a:lvl6pPr>
            <a:lvl7pPr marL="2743200" indent="0">
              <a:buNone/>
              <a:defRPr sz="2000" smtId="4294967295"/>
            </a:lvl7pPr>
            <a:lvl8pPr marL="3200400" indent="0">
              <a:buNone/>
              <a:defRPr sz="2000" smtId="4294967295"/>
            </a:lvl8pPr>
            <a:lvl9pPr marL="3657600" indent="0">
              <a:buNone/>
              <a:defRPr sz="2000" smtId="429496729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 smtId="4294967295"/>
            </a:lvl1pPr>
            <a:lvl2pPr marL="457200" indent="0">
              <a:buNone/>
              <a:defRPr sz="1200" smtId="4294967295"/>
            </a:lvl2pPr>
            <a:lvl3pPr marL="914400" indent="0">
              <a:buNone/>
              <a:defRPr sz="1000" smtId="4294967295"/>
            </a:lvl3pPr>
            <a:lvl4pPr marL="1371600" indent="0">
              <a:buNone/>
              <a:defRPr sz="900" smtId="4294967295"/>
            </a:lvl4pPr>
            <a:lvl5pPr marL="1828800" indent="0">
              <a:buNone/>
              <a:defRPr sz="900" smtId="4294967295"/>
            </a:lvl5pPr>
            <a:lvl6pPr marL="2286000" indent="0">
              <a:buNone/>
              <a:defRPr sz="900" smtId="4294967295"/>
            </a:lvl6pPr>
            <a:lvl7pPr marL="2743200" indent="0">
              <a:buNone/>
              <a:defRPr sz="900" smtId="4294967295"/>
            </a:lvl7pPr>
            <a:lvl8pPr marL="3200400" indent="0">
              <a:buNone/>
              <a:defRPr sz="900" smtId="4294967295"/>
            </a:lvl8pPr>
            <a:lvl9pPr marL="3657600" indent="0">
              <a:buNone/>
              <a:defRPr sz="900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09C01A81-7A58-40CA-BD51-D745C7A3DDA4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5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5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5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5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5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5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5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6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6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6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6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64.xml"/></Relationships>
</file>

<file path=ppt/slideMasters/_rels/slideMaster5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5.xml"/><Relationship Id="rId1" Type="http://schemas.openxmlformats.org/officeDocument/2006/relationships/slideLayout" Target="../slideLayouts/slideLayout6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 smtId="4294967295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smtId="4294967295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smtId="4294967295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smtId="4294967295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 smtId="4294967295"/>
      </a:defPPr>
      <a:lvl1pPr marL="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420113" y="1682668"/>
            <a:ext cx="7079101" cy="641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010"/>
              </a:lnSpc>
              <a:spcBef>
                <a:spcPct val="0"/>
              </a:spcBef>
              <a:spcAft>
                <a:spcPct val="0"/>
              </a:spcAft>
            </a:pPr>
            <a:r>
              <a:rPr sz="4400" dirty="0">
                <a:solidFill>
                  <a:srgbClr val="404040"/>
                </a:solidFill>
                <a:latin typeface="EUCNON+STZhongsong"/>
                <a:cs typeface="EUCNON+STZhongsong"/>
              </a:rPr>
              <a:t>小说散文核心考点突破</a:t>
            </a:r>
            <a:r>
              <a:rPr lang="en-US" altLang="zh-CN" sz="4400" dirty="0">
                <a:solidFill>
                  <a:srgbClr val="404040"/>
                </a:solidFill>
                <a:latin typeface="EUCNON+STZhongsong"/>
                <a:cs typeface="EUCNON+STZhongsong"/>
              </a:rPr>
              <a:t>1</a:t>
            </a:r>
            <a:endParaRPr sz="4400" dirty="0">
              <a:solidFill>
                <a:srgbClr val="404040"/>
              </a:solidFill>
              <a:latin typeface="EUCNON+STZhongsong"/>
              <a:cs typeface="EUCNON+STZhongsong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33983" y="187903"/>
            <a:ext cx="2224075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让火势顺风燃烧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,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14172" y="668217"/>
            <a:ext cx="4168035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让风吹向树神厌弃的荆棘与灌丛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,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14172" y="1125417"/>
            <a:ext cx="2997298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让树神的乔木永远挺立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,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14172" y="1582617"/>
            <a:ext cx="1812607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山神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!</a:t>
            </a: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溪水神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!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14172" y="2040198"/>
            <a:ext cx="4189043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让烧荒后的土地来年牧草丰饶!”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2497398"/>
            <a:ext cx="10607086" cy="30035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22731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唱颂的余音未尽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,</a:t>
            </a: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他手中的铁火镰已然与石英猛烈撞击。撞击处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,</a:t>
            </a: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一串火星迸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裂而出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,</a:t>
            </a: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引燃了火绒草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,</a:t>
            </a: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就像是山神轻吸了一口烟斗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,</a:t>
            </a: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青烟袅袅地从火绒草中升起来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,</a:t>
            </a:r>
          </a:p>
          <a:p>
            <a:pPr marL="0" marR="0">
              <a:lnSpc>
                <a:spcPts val="2644"/>
              </a:lnSpc>
              <a:spcBef>
                <a:spcPts val="95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多吉小心翼翼地捧着那团升着青烟的火绒草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,</a:t>
            </a: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对着它轻轻而又深长地吹气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,</a:t>
            </a: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那些烟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中便慢慢升起了一丛幽蓝的火苗。他向着人群举起这团火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,</a:t>
            </a: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人群中发出齐声的赞叹。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他捧着这丛火苗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,</a:t>
            </a: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通了灵的身躯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,</a:t>
            </a: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从一丈多高的岩石顶端轻盈地一跃而下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,</a:t>
            </a: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把早已备</a:t>
            </a:r>
          </a:p>
          <a:p>
            <a:pPr marL="0" marR="0">
              <a:lnSpc>
                <a:spcPts val="2644"/>
              </a:lnSpc>
              <a:spcBef>
                <a:spcPts val="958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好的火堆引燃。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5241233"/>
            <a:ext cx="10162629" cy="16315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22731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几十支火把从神态激越庄严的人们手中伸向火堆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,</a:t>
            </a: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引燃后又被高高举起。多</a:t>
            </a:r>
          </a:p>
          <a:p>
            <a:pPr marL="0" marR="0">
              <a:lnSpc>
                <a:spcPts val="2644"/>
              </a:lnSpc>
              <a:spcBef>
                <a:spcPts val="954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吉细细观察一阵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,</a:t>
            </a: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火苗斜着呼呼飘动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,</a:t>
            </a: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标示出风向依然吹向面南朝阳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,</a:t>
            </a: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因杂灌与棘丛</a:t>
            </a:r>
          </a:p>
          <a:p>
            <a:pPr marL="0" marR="0">
              <a:lnSpc>
                <a:spcPts val="2644"/>
              </a:lnSpc>
              <a:spcBef>
                <a:spcPts val="95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疯长而陷于荒芜的草坡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,</a:t>
            </a: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他对着望向他的人群点了点头</a:t>
            </a:r>
            <a:r>
              <a:rPr sz="2000">
                <a:solidFill>
                  <a:srgbClr val="000000"/>
                </a:solidFill>
                <a:latin typeface="HSCKSI+MicrosoftYaHei"/>
                <a:cs typeface="HSCKSI+MicrosoftYaHei"/>
              </a:rPr>
              <a:t>,</a:t>
            </a:r>
            <a:r>
              <a:rPr sz="2000">
                <a:solidFill>
                  <a:srgbClr val="000000"/>
                </a:solidFill>
                <a:latin typeface="LSCPWV+MicrosoftYaHei"/>
                <a:cs typeface="LSCPWV+MicrosoftYaHei"/>
              </a:rPr>
              <a:t>说:“开始吧。”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01395" y="119323"/>
            <a:ext cx="5853685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举着火把的人们便沿着冰封峡谷的上下跑去。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576777"/>
            <a:ext cx="10314402" cy="30032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22731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每个人跑出一段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便将火把伸向这秋冬之交干透的草丛与灌木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一片烟障席地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而起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然后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风吹拂着火苗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从草坡下边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从冰封溪流边开始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升腾而上。剩下的人们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都手持扑火工具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警惕着风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怕它突然转向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把火带向北坡的森林。虽然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沟底封冻溪</a:t>
            </a:r>
          </a:p>
          <a:p>
            <a:pPr marL="0" marR="0">
              <a:lnSpc>
                <a:spcPts val="2644"/>
              </a:lnSpc>
              <a:spcBef>
                <a:spcPts val="958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流形成的宽阔冰带是火很难越过的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但他们依然保持着高度的警惕。每一个人都知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道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这火万一引燃了北坡上的森林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多吉蹲进牢房后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也许就好多年出不来了。</a:t>
            </a:r>
          </a:p>
          <a:p>
            <a:pPr marL="522731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就因为放这把山火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多吉已经进了两次牢房。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320612"/>
            <a:ext cx="10167184" cy="20888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22731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今天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上山的时候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他从家里把皮袄与毛毯都带来了。有了这两样东西压被子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即使在牢房里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他也能睡得安安心心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暖暖和和了。大火燃起来了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引燃了那些荒芜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了高山草场的坚硬多刺的灌木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沿着人们希望它烧去的方向熊熊燃烧。来年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这些</a:t>
            </a:r>
          </a:p>
          <a:p>
            <a:pPr marL="0" marR="0">
              <a:lnSpc>
                <a:spcPts val="2644"/>
              </a:lnSpc>
              <a:spcBef>
                <a:spcPts val="958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烧去了灌丛的山坡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将长满嫩绿多汁的牧草。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5149793"/>
            <a:ext cx="10097737" cy="11740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22731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烧荒的滚滚浓烟升上天空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这大火的信号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二十多公里外的公社所在地都可以</a:t>
            </a:r>
          </a:p>
          <a:p>
            <a:pPr marL="0" marR="0">
              <a:lnSpc>
                <a:spcPts val="2644"/>
              </a:lnSpc>
              <a:spcBef>
                <a:spcPts val="954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看到了。要不了几个时辰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公安开着警车就会出现在机村</a:t>
            </a:r>
            <a:r>
              <a:rPr sz="2000">
                <a:solidFill>
                  <a:srgbClr val="000000"/>
                </a:solidFill>
                <a:latin typeface="CWCMQC+MicrosoftYaHei"/>
                <a:cs typeface="CWCMQC+MicrosoftYaHei"/>
              </a:rPr>
              <a:t>,</a:t>
            </a:r>
            <a:r>
              <a:rPr sz="2000">
                <a:solidFill>
                  <a:srgbClr val="000000"/>
                </a:solidFill>
                <a:latin typeface="LBGSJT+MicrosoftYaHei"/>
                <a:cs typeface="LBGSJT+MicrosoftYaHei"/>
              </a:rPr>
              <a:t>来把多吉捕走。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20040" y="409137"/>
            <a:ext cx="9703854" cy="25463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（</a:t>
            </a:r>
            <a:r>
              <a:rPr sz="2000">
                <a:solidFill>
                  <a:srgbClr val="000000"/>
                </a:solidFill>
                <a:latin typeface="RKDTNM+MicrosoftYaHei"/>
                <a:cs typeface="RKDTNM+MicrosoftYaHei"/>
              </a:rPr>
              <a:t>1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）下列对材料有关内容的分析和概括</a:t>
            </a:r>
            <a:r>
              <a:rPr sz="2000">
                <a:solidFill>
                  <a:srgbClr val="000000"/>
                </a:solidFill>
                <a:latin typeface="RKDTNM+MicrosoftYaHei"/>
                <a:cs typeface="RKDTNM+MicrosoftYaHei"/>
              </a:rPr>
              <a:t>,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最恰当的两项是</a:t>
            </a:r>
            <a:r>
              <a:rPr sz="2000">
                <a:solidFill>
                  <a:srgbClr val="000000"/>
                </a:solidFill>
                <a:latin typeface="RKDTNM+MicrosoftYaHei"/>
                <a:cs typeface="RKDTNM+MicrosoftYaHei"/>
              </a:rPr>
              <a:t>(</a:t>
            </a:r>
            <a:r>
              <a:rPr sz="2000" spc="-49">
                <a:solidFill>
                  <a:srgbClr val="000000"/>
                </a:solidFill>
                <a:latin typeface="RKDTNM+MicrosoftYaHei"/>
                <a:cs typeface="RKDTNM+MicrosoftYaHei"/>
              </a:rPr>
              <a:t> </a:t>
            </a:r>
            <a:r>
              <a:rPr sz="2000">
                <a:solidFill>
                  <a:srgbClr val="000000"/>
                </a:solidFill>
                <a:latin typeface="RKDTNM+MicrosoftYaHei"/>
                <a:cs typeface="RKDTNM+MicrosoftYaHei"/>
              </a:rPr>
              <a:t>)</a:t>
            </a:r>
          </a:p>
          <a:p>
            <a:pPr marL="914704" marR="0">
              <a:lnSpc>
                <a:spcPts val="2644"/>
              </a:lnSpc>
              <a:spcBef>
                <a:spcPts val="958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RKDTNM+MicrosoftYaHei"/>
                <a:cs typeface="RKDTNM+MicrosoftYaHei"/>
              </a:rPr>
              <a:t>A.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小说中人物的姓名设置、景物特点和动作、语言等细节的</a:t>
            </a:r>
            <a:r>
              <a:rPr sz="2000">
                <a:solidFill>
                  <a:srgbClr val="FF0000"/>
                </a:solidFill>
                <a:latin typeface="TUKAQQ+MicrosoftYaHei"/>
                <a:cs typeface="TUKAQQ+MicrosoftYaHei"/>
              </a:rPr>
              <a:t>描写</a:t>
            </a:r>
            <a:r>
              <a:rPr sz="2000">
                <a:solidFill>
                  <a:srgbClr val="000000"/>
                </a:solidFill>
                <a:latin typeface="RKDTNM+MicrosoftYaHei"/>
                <a:cs typeface="RKDTNM+MicrosoftYaHei"/>
              </a:rPr>
              <a:t>,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让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小说</a:t>
            </a:r>
            <a:r>
              <a:rPr sz="2000">
                <a:solidFill>
                  <a:srgbClr val="FF0000"/>
                </a:solidFill>
                <a:latin typeface="TUKAQQ+MicrosoftYaHei"/>
                <a:cs typeface="TUKAQQ+MicrosoftYaHei"/>
              </a:rPr>
              <a:t>蒙上了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神秘、庄重的色彩</a:t>
            </a:r>
            <a:r>
              <a:rPr sz="2000">
                <a:solidFill>
                  <a:srgbClr val="000000"/>
                </a:solidFill>
                <a:latin typeface="RKDTNM+MicrosoftYaHei"/>
                <a:cs typeface="RKDTNM+MicrosoftYaHei"/>
              </a:rPr>
              <a:t>,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并</a:t>
            </a:r>
            <a:r>
              <a:rPr sz="2000">
                <a:solidFill>
                  <a:srgbClr val="FF0000"/>
                </a:solidFill>
                <a:latin typeface="TUKAQQ+MicrosoftYaHei"/>
                <a:cs typeface="TUKAQQ+MicrosoftYaHei"/>
              </a:rPr>
              <a:t>充满了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田园牧歌式的温暖气息。</a:t>
            </a:r>
          </a:p>
          <a:p>
            <a:pPr marL="914704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RKDTNM+MicrosoftYaHei"/>
                <a:cs typeface="RKDTNM+MicrosoftYaHei"/>
              </a:rPr>
              <a:t>B.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小说</a:t>
            </a:r>
            <a:r>
              <a:rPr sz="2000">
                <a:solidFill>
                  <a:srgbClr val="FF0000"/>
                </a:solidFill>
                <a:latin typeface="TUKAQQ+MicrosoftYaHei"/>
                <a:cs typeface="TUKAQQ+MicrosoftYaHei"/>
              </a:rPr>
              <a:t>以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多吉的祈火、引火、点火</a:t>
            </a:r>
            <a:r>
              <a:rPr sz="2000">
                <a:solidFill>
                  <a:srgbClr val="FF0000"/>
                </a:solidFill>
                <a:latin typeface="TUKAQQ+MicrosoftYaHei"/>
                <a:cs typeface="TUKAQQ+MicrosoftYaHei"/>
              </a:rPr>
              <a:t>为主线</a:t>
            </a:r>
            <a:r>
              <a:rPr sz="2000">
                <a:solidFill>
                  <a:srgbClr val="000000"/>
                </a:solidFill>
                <a:latin typeface="RKDTNM+MicrosoftYaHei"/>
                <a:cs typeface="RKDTNM+MicrosoftYaHei"/>
              </a:rPr>
              <a:t>,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主线</a:t>
            </a:r>
            <a:r>
              <a:rPr sz="2000">
                <a:solidFill>
                  <a:srgbClr val="FF0000"/>
                </a:solidFill>
                <a:latin typeface="TUKAQQ+MicrosoftYaHei"/>
                <a:cs typeface="TUKAQQ+MicrosoftYaHei"/>
              </a:rPr>
              <a:t>清晰</a:t>
            </a:r>
            <a:r>
              <a:rPr sz="2000">
                <a:solidFill>
                  <a:srgbClr val="000000"/>
                </a:solidFill>
                <a:latin typeface="RKDTNM+MicrosoftYaHei"/>
                <a:cs typeface="RKDTNM+MicrosoftYaHei"/>
              </a:rPr>
              <a:t>,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情节</a:t>
            </a:r>
            <a:r>
              <a:rPr sz="2000">
                <a:solidFill>
                  <a:srgbClr val="FF0000"/>
                </a:solidFill>
                <a:latin typeface="TUKAQQ+MicrosoftYaHei"/>
                <a:cs typeface="TUKAQQ+MicrosoftYaHei"/>
              </a:rPr>
              <a:t>富于变化</a:t>
            </a:r>
            <a:r>
              <a:rPr sz="2000">
                <a:solidFill>
                  <a:srgbClr val="000000"/>
                </a:solidFill>
                <a:latin typeface="RKDTNM+MicrosoftYaHei"/>
                <a:cs typeface="RKDTNM+MicrosoftYaHei"/>
              </a:rPr>
              <a:t>,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笔</a:t>
            </a:r>
          </a:p>
          <a:p>
            <a:pPr marL="0" marR="0">
              <a:lnSpc>
                <a:spcPts val="2644"/>
              </a:lnSpc>
              <a:spcBef>
                <a:spcPts val="95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法</a:t>
            </a:r>
            <a:r>
              <a:rPr sz="2000">
                <a:solidFill>
                  <a:srgbClr val="FF0000"/>
                </a:solidFill>
                <a:latin typeface="TUKAQQ+MicrosoftYaHei"/>
                <a:cs typeface="TUKAQQ+MicrosoftYaHei"/>
              </a:rPr>
              <a:t>老练</a:t>
            </a:r>
            <a:r>
              <a:rPr sz="2000">
                <a:solidFill>
                  <a:srgbClr val="000000"/>
                </a:solidFill>
                <a:latin typeface="RKDTNM+MicrosoftYaHei"/>
                <a:cs typeface="RKDTNM+MicrosoftYaHei"/>
              </a:rPr>
              <a:t>,</a:t>
            </a:r>
            <a:r>
              <a:rPr sz="2000">
                <a:solidFill>
                  <a:srgbClr val="FF0000"/>
                </a:solidFill>
                <a:latin typeface="TUKAQQ+MicrosoftYaHei"/>
                <a:cs typeface="TUKAQQ+MicrosoftYaHei"/>
              </a:rPr>
              <a:t>凸显了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独特的</a:t>
            </a:r>
            <a:r>
              <a:rPr sz="2000">
                <a:solidFill>
                  <a:srgbClr val="FF0000"/>
                </a:solidFill>
                <a:latin typeface="TUKAQQ+MicrosoftYaHei"/>
                <a:cs typeface="TUKAQQ+MicrosoftYaHei"/>
              </a:rPr>
              <a:t>艺术风格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0040" y="2695772"/>
            <a:ext cx="9646017" cy="11741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RKDTNM+MicrosoftYaHei"/>
                <a:cs typeface="RKDTNM+MicrosoftYaHei"/>
              </a:rPr>
              <a:t>C.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小说开头两段</a:t>
            </a:r>
            <a:r>
              <a:rPr sz="2000">
                <a:solidFill>
                  <a:srgbClr val="FF0000"/>
                </a:solidFill>
                <a:latin typeface="TUKAQQ+MicrosoftYaHei"/>
                <a:cs typeface="TUKAQQ+MicrosoftYaHei"/>
              </a:rPr>
              <a:t>交代了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主要人物和事件发生的环境</a:t>
            </a:r>
            <a:r>
              <a:rPr sz="2000">
                <a:solidFill>
                  <a:srgbClr val="000000"/>
                </a:solidFill>
                <a:latin typeface="RKDTNM+MicrosoftYaHei"/>
                <a:cs typeface="RKDTNM+MicrosoftYaHei"/>
              </a:rPr>
              <a:t>,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庄严而神秘</a:t>
            </a:r>
            <a:r>
              <a:rPr sz="2000">
                <a:solidFill>
                  <a:srgbClr val="000000"/>
                </a:solidFill>
                <a:latin typeface="RKDTNM+MicrosoftYaHei"/>
                <a:cs typeface="RKDTNM+MicrosoftYaHei"/>
              </a:rPr>
              <a:t>,</a:t>
            </a:r>
            <a:r>
              <a:rPr sz="2000">
                <a:solidFill>
                  <a:srgbClr val="FF0000"/>
                </a:solidFill>
                <a:latin typeface="TUKAQQ+MicrosoftYaHei"/>
                <a:cs typeface="TUKAQQ+MicrosoftYaHei"/>
              </a:rPr>
              <a:t>造成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悬念</a:t>
            </a:r>
            <a:r>
              <a:rPr sz="2000">
                <a:solidFill>
                  <a:srgbClr val="000000"/>
                </a:solidFill>
                <a:latin typeface="RKDTNM+MicrosoftYaHei"/>
                <a:cs typeface="RKDTNM+MicrosoftYaHei"/>
              </a:rPr>
              <a:t>,</a:t>
            </a:r>
            <a:r>
              <a:rPr sz="2000">
                <a:solidFill>
                  <a:srgbClr val="FF0000"/>
                </a:solidFill>
                <a:latin typeface="TUKAQQ+MicrosoftYaHei"/>
                <a:cs typeface="TUKAQQ+MicrosoftYaHei"/>
              </a:rPr>
              <a:t>激发了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读者的阅读兴趣。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20040" y="3610553"/>
            <a:ext cx="9653027" cy="11741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 spc="-66">
                <a:solidFill>
                  <a:srgbClr val="000000"/>
                </a:solidFill>
                <a:latin typeface="RKDTNM+MicrosoftYaHei"/>
                <a:cs typeface="RKDTNM+MicrosoftYaHei"/>
              </a:rPr>
              <a:t>D.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第四段多吉在心里的</a:t>
            </a:r>
            <a:r>
              <a:rPr sz="2000">
                <a:solidFill>
                  <a:srgbClr val="FF0000"/>
                </a:solidFill>
                <a:latin typeface="TUKAQQ+MicrosoftYaHei"/>
                <a:cs typeface="TUKAQQ+MicrosoftYaHei"/>
              </a:rPr>
              <a:t>默念</a:t>
            </a:r>
            <a:r>
              <a:rPr sz="2000">
                <a:solidFill>
                  <a:srgbClr val="000000"/>
                </a:solidFill>
                <a:latin typeface="RKDTNM+MicrosoftYaHei"/>
                <a:cs typeface="RKDTNM+MicrosoftYaHei"/>
              </a:rPr>
              <a:t>,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既展示出他对新的世道的</a:t>
            </a:r>
            <a:r>
              <a:rPr sz="2000">
                <a:solidFill>
                  <a:srgbClr val="FF0000"/>
                </a:solidFill>
                <a:latin typeface="TUKAQQ+MicrosoftYaHei"/>
                <a:cs typeface="TUKAQQ+MicrosoftYaHei"/>
              </a:rPr>
              <a:t>强烈不满</a:t>
            </a:r>
            <a:r>
              <a:rPr sz="2000">
                <a:solidFill>
                  <a:srgbClr val="000000"/>
                </a:solidFill>
                <a:latin typeface="RKDTNM+MicrosoftYaHei"/>
                <a:cs typeface="RKDTNM+MicrosoftYaHei"/>
              </a:rPr>
              <a:t>,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更展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示出他对旧神的</a:t>
            </a:r>
            <a:r>
              <a:rPr sz="2000">
                <a:solidFill>
                  <a:srgbClr val="FF0000"/>
                </a:solidFill>
                <a:latin typeface="TUKAQQ+MicrosoftYaHei"/>
                <a:cs typeface="TUKAQQ+MicrosoftYaHei"/>
              </a:rPr>
              <a:t>虔诚信奉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20040" y="4524953"/>
            <a:ext cx="9540409" cy="11743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RKDTNM+MicrosoftYaHei"/>
                <a:cs typeface="RKDTNM+MicrosoftYaHei"/>
              </a:rPr>
              <a:t>E.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作者</a:t>
            </a:r>
            <a:r>
              <a:rPr sz="2000">
                <a:solidFill>
                  <a:srgbClr val="FF0000"/>
                </a:solidFill>
                <a:latin typeface="TUKAQQ+MicrosoftYaHei"/>
                <a:cs typeface="TUKAQQ+MicrosoftYaHei"/>
              </a:rPr>
              <a:t>擅长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人物形象的刻画</a:t>
            </a:r>
            <a:r>
              <a:rPr sz="2000">
                <a:solidFill>
                  <a:srgbClr val="000000"/>
                </a:solidFill>
                <a:latin typeface="RKDTNM+MicrosoftYaHei"/>
                <a:cs typeface="RKDTNM+MicrosoftYaHei"/>
              </a:rPr>
              <a:t>,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尤其</a:t>
            </a:r>
            <a:r>
              <a:rPr sz="2000">
                <a:solidFill>
                  <a:srgbClr val="FF0000"/>
                </a:solidFill>
                <a:latin typeface="TUKAQQ+MicrosoftYaHei"/>
                <a:cs typeface="TUKAQQ+MicrosoftYaHei"/>
              </a:rPr>
              <a:t>重视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人物语言、动作、神态的细腻</a:t>
            </a:r>
          </a:p>
          <a:p>
            <a:pPr marL="0" marR="0">
              <a:lnSpc>
                <a:spcPts val="2644"/>
              </a:lnSpc>
              <a:spcBef>
                <a:spcPts val="95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描摹</a:t>
            </a:r>
            <a:r>
              <a:rPr sz="2000">
                <a:solidFill>
                  <a:srgbClr val="000000"/>
                </a:solidFill>
                <a:latin typeface="RKDTNM+MicrosoftYaHei"/>
                <a:cs typeface="RKDTNM+MicrosoftYaHei"/>
              </a:rPr>
              <a:t>,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并且</a:t>
            </a:r>
            <a:r>
              <a:rPr sz="2000">
                <a:solidFill>
                  <a:srgbClr val="FF0000"/>
                </a:solidFill>
                <a:latin typeface="TUKAQQ+MicrosoftYaHei"/>
                <a:cs typeface="TUKAQQ+MicrosoftYaHei"/>
              </a:rPr>
              <a:t>注重了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景物与环境描写对人物的衬托作用</a:t>
            </a:r>
            <a:r>
              <a:rPr sz="2000">
                <a:solidFill>
                  <a:srgbClr val="000000"/>
                </a:solidFill>
                <a:latin typeface="RKDTNM+MicrosoftYaHei"/>
                <a:cs typeface="RKDTNM+MicrosoftYaHei"/>
              </a:rPr>
              <a:t>,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使人物</a:t>
            </a:r>
            <a:r>
              <a:rPr sz="2000">
                <a:solidFill>
                  <a:srgbClr val="FF0000"/>
                </a:solidFill>
                <a:latin typeface="TUKAQQ+MicrosoftYaHei"/>
                <a:cs typeface="TUKAQQ+MicrosoftYaHei"/>
              </a:rPr>
              <a:t>个性鲜明</a:t>
            </a:r>
            <a:r>
              <a:rPr sz="2000">
                <a:solidFill>
                  <a:srgbClr val="000000"/>
                </a:solidFill>
                <a:latin typeface="TUKAQQ+MicrosoftYaHei"/>
                <a:cs typeface="TUKAQQ+MicrosoftYaHei"/>
              </a:rPr>
              <a:t>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150600"/>
            <a:ext cx="10149662" cy="11265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35508" marR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多吉跃上那块巨大的岩石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口中发出一声长啸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立即</a:t>
            </a:r>
            <a:r>
              <a:rPr sz="1900" spc="1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山与树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还有冰下的溪流立刻</a:t>
            </a:r>
          </a:p>
          <a:p>
            <a:pPr marL="0" marR="0">
              <a:lnSpc>
                <a:spcPts val="2502"/>
              </a:lnSpc>
              <a:spcBef>
                <a:spcPts val="1015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就肃静了。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031726"/>
            <a:ext cx="10252049" cy="3362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99872" marR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岩石就矗立在这座山南坡与北坡之间的峡谷里。多吉站在岩石平坦的顶部</a:t>
            </a:r>
            <a:r>
              <a:rPr sz="1900" spc="1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背后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</a:p>
          <a:p>
            <a:pPr marL="0" marR="0">
              <a:lnSpc>
                <a:spcPts val="2502"/>
              </a:lnSpc>
              <a:spcBef>
                <a:spcPts val="91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是高大的乔木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松、杉、桦、栎组成的森林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墨绿色的森林下面</a:t>
            </a:r>
            <a:r>
              <a:rPr sz="1900" spc="1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苔藓上覆盖着晶莹的积</a:t>
            </a:r>
          </a:p>
          <a:p>
            <a:pPr marL="0" marR="0">
              <a:lnSpc>
                <a:spcPts val="2502"/>
              </a:lnSpc>
              <a:spcBef>
                <a:spcPts val="92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雪。岩石跟前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是一道冰封的溪流。溪水封冻后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下泄不畅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在沟谷中四处漫流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然后又凝</a:t>
            </a:r>
          </a:p>
          <a:p>
            <a:pPr marL="0" marR="0">
              <a:lnSpc>
                <a:spcPts val="2502"/>
              </a:lnSpc>
              <a:spcBef>
                <a:spcPts val="96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结为冰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把一道宽阔平坦的沟谷严严实实地覆盖了。沟谷对面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向阳的山坡上没有大树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</a:p>
          <a:p>
            <a:pPr marL="0" marR="0">
              <a:lnSpc>
                <a:spcPts val="2502"/>
              </a:lnSpc>
              <a:spcBef>
                <a:spcPts val="91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枯黄的草甸上长满枝条黝黑的灌丛。草坡上方</a:t>
            </a:r>
            <a:r>
              <a:rPr sz="1900" spc="1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逶迤在蓝天下的是积着厚雪的山梁。</a:t>
            </a:r>
          </a:p>
          <a:p>
            <a:pPr marL="0" marR="0">
              <a:lnSpc>
                <a:spcPts val="3044"/>
              </a:lnSpc>
              <a:spcBef>
                <a:spcPts val="497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RAVFNI+TwCenMT-Regular"/>
                <a:cs typeface="RAVFNI+TwCenMT-Regular"/>
              </a:rPr>
              <a:t>C</a:t>
            </a:r>
            <a:r>
              <a:rPr sz="2800">
                <a:solidFill>
                  <a:srgbClr val="000000"/>
                </a:solidFill>
                <a:latin typeface="SimSun"/>
                <a:cs typeface="SimSun"/>
              </a:rPr>
              <a:t>、小说开头两段交代了主要人物和事件发生的环境</a:t>
            </a:r>
            <a:r>
              <a:rPr sz="2800">
                <a:solidFill>
                  <a:srgbClr val="000000"/>
                </a:solidFill>
                <a:latin typeface="RAVFNI+TwCenMT-Regular"/>
                <a:cs typeface="RAVFNI+TwCenMT-Regular"/>
              </a:rPr>
              <a:t>,</a:t>
            </a:r>
            <a:r>
              <a:rPr sz="2800">
                <a:solidFill>
                  <a:srgbClr val="000000"/>
                </a:solidFill>
                <a:latin typeface="SimSun"/>
                <a:cs typeface="SimSun"/>
              </a:rPr>
              <a:t>庄严</a:t>
            </a:r>
          </a:p>
          <a:p>
            <a:pPr marL="0" marR="0">
              <a:lnSpc>
                <a:spcPts val="3044"/>
              </a:lnSpc>
              <a:spcBef>
                <a:spcPts val="365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SimSun"/>
                <a:cs typeface="SimSun"/>
              </a:rPr>
              <a:t>而神秘</a:t>
            </a:r>
            <a:r>
              <a:rPr sz="2800">
                <a:solidFill>
                  <a:srgbClr val="000000"/>
                </a:solidFill>
                <a:latin typeface="RAVFNI+TwCenMT-Regular"/>
                <a:cs typeface="RAVFNI+TwCenMT-Regular"/>
              </a:rPr>
              <a:t>,</a:t>
            </a:r>
            <a:r>
              <a:rPr sz="2800">
                <a:solidFill>
                  <a:srgbClr val="000000"/>
                </a:solidFill>
                <a:latin typeface="SimSun"/>
                <a:cs typeface="SimSun"/>
              </a:rPr>
              <a:t>造成悬念</a:t>
            </a:r>
            <a:r>
              <a:rPr sz="2800">
                <a:solidFill>
                  <a:srgbClr val="000000"/>
                </a:solidFill>
                <a:latin typeface="RAVFNI+TwCenMT-Regular"/>
                <a:cs typeface="RAVFNI+TwCenMT-Regular"/>
              </a:rPr>
              <a:t>,</a:t>
            </a:r>
            <a:r>
              <a:rPr sz="2800">
                <a:solidFill>
                  <a:srgbClr val="000000"/>
                </a:solidFill>
                <a:latin typeface="SimSun"/>
                <a:cs typeface="SimSun"/>
              </a:rPr>
              <a:t>激发了读者的阅读兴趣。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4072741"/>
            <a:ext cx="10050500" cy="11141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风之神的名字。呼唤本尊山神的名字。他感觉到神灵们都听到了他的呼唤</a:t>
            </a:r>
            <a:r>
              <a:rPr sz="1900" spc="1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来到了他</a:t>
            </a:r>
          </a:p>
          <a:p>
            <a:pPr marL="0" marR="0">
              <a:lnSpc>
                <a:spcPts val="2505"/>
              </a:lnSpc>
              <a:spcBef>
                <a:spcPts val="914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头顶的天空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他的眉宇间掠过浅浅的一点笑意。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4941802"/>
            <a:ext cx="10273800" cy="19814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99872" marR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他在心里默念:“都说是新的世道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新的世道迎来了新的神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新的神教我们开会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 spc="10">
                <a:solidFill>
                  <a:srgbClr val="000000"/>
                </a:solidFill>
                <a:latin typeface="ELHOEA+MicrosoftYaHei"/>
                <a:cs typeface="ELHOEA+MicrosoftYaHei"/>
              </a:rPr>
              <a:t>新的</a:t>
            </a:r>
          </a:p>
          <a:p>
            <a:pPr marL="0" marR="0">
              <a:lnSpc>
                <a:spcPts val="2502"/>
              </a:lnSpc>
              <a:spcBef>
                <a:spcPts val="91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神教我们读报纸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但是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所有护佑机村的旧的神啊</a:t>
            </a:r>
            <a:r>
              <a:rPr sz="1900" spc="1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我晓得你们没有离开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你们看见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放牧</a:t>
            </a:r>
          </a:p>
          <a:p>
            <a:pPr marL="0" marR="0">
              <a:lnSpc>
                <a:spcPts val="2502"/>
              </a:lnSpc>
              <a:spcBef>
                <a:spcPts val="91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的草坡因为这些疯长的灌木已经荒芜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你们知道</a:t>
            </a:r>
            <a:r>
              <a:rPr sz="190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是到放一把火</a:t>
            </a:r>
            <a:r>
              <a:rPr sz="1900" spc="10">
                <a:solidFill>
                  <a:srgbClr val="000000"/>
                </a:solidFill>
                <a:latin typeface="RHSBRW+MicrosoftYaHei"/>
                <a:cs typeface="RHSBRW+MicrosoftYaHei"/>
              </a:rPr>
              <a:t>,</a:t>
            </a: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烧掉这些灌木的时候</a:t>
            </a:r>
          </a:p>
          <a:p>
            <a:pPr marL="0" marR="0">
              <a:lnSpc>
                <a:spcPts val="2502"/>
              </a:lnSpc>
              <a:spcBef>
                <a:spcPts val="97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ELHOEA+MicrosoftYaHei"/>
                <a:cs typeface="ELHOEA+MicrosoftYaHei"/>
              </a:rPr>
              <a:t>了。</a:t>
            </a:r>
            <a:r>
              <a:rPr sz="1800">
                <a:solidFill>
                  <a:srgbClr val="000000"/>
                </a:solidFill>
                <a:latin typeface="ELHOEA+MicrosoftYaHei"/>
                <a:cs typeface="ELHOEA+MicrosoftYaHei"/>
              </a:rPr>
              <a:t> ”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150600"/>
            <a:ext cx="10149662" cy="11265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35508" marR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多吉跃上那块巨大的岩石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口中发出一声长啸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立即</a:t>
            </a:r>
            <a:r>
              <a:rPr sz="1900" spc="1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山与树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还有冰下的溪流立刻</a:t>
            </a:r>
          </a:p>
          <a:p>
            <a:pPr marL="0" marR="0">
              <a:lnSpc>
                <a:spcPts val="2502"/>
              </a:lnSpc>
              <a:spcBef>
                <a:spcPts val="1015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就肃静了。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031726"/>
            <a:ext cx="10252049" cy="28520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99872" marR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岩石就矗立在这座山南坡与北坡之间的峡谷里。多吉站在岩石平坦的顶部</a:t>
            </a:r>
            <a:r>
              <a:rPr sz="1900" spc="1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背后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</a:p>
          <a:p>
            <a:pPr marL="0" marR="0">
              <a:lnSpc>
                <a:spcPts val="2502"/>
              </a:lnSpc>
              <a:spcBef>
                <a:spcPts val="91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是高大的乔木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松、杉、桦、栎组成的森林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墨绿色的森林下面</a:t>
            </a:r>
            <a:r>
              <a:rPr sz="1900" spc="1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苔藓上覆盖着晶莹的积</a:t>
            </a:r>
          </a:p>
          <a:p>
            <a:pPr marL="0" marR="0">
              <a:lnSpc>
                <a:spcPts val="2502"/>
              </a:lnSpc>
              <a:spcBef>
                <a:spcPts val="92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雪。岩石跟前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是一道冰封的溪流。溪水封冻后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下泄不畅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在沟谷中四处漫流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然后又凝</a:t>
            </a:r>
          </a:p>
          <a:p>
            <a:pPr marL="0" marR="0">
              <a:lnSpc>
                <a:spcPts val="2502"/>
              </a:lnSpc>
              <a:spcBef>
                <a:spcPts val="96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结为冰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把一道宽阔平坦的沟谷严严实实地覆盖了。沟谷对面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向阳的山坡上没有大树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</a:p>
          <a:p>
            <a:pPr marL="0" marR="0">
              <a:lnSpc>
                <a:spcPts val="2502"/>
              </a:lnSpc>
              <a:spcBef>
                <a:spcPts val="91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枯黄的草甸上长满枝条黝黑的灌丛。草坡上方</a:t>
            </a:r>
            <a:r>
              <a:rPr sz="1900" spc="1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逶迤在蓝天下的是积着厚雪的山梁。</a:t>
            </a:r>
          </a:p>
          <a:p>
            <a:pPr marL="499872" marR="0">
              <a:lnSpc>
                <a:spcPts val="2502"/>
              </a:lnSpc>
              <a:spcBef>
                <a:spcPts val="919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多吉手中一红一绿的两面小旗举起来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风立即把旗面展开</a:t>
            </a:r>
            <a:r>
              <a:rPr sz="1900" spc="1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同时也标识出自身吹拂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638401"/>
            <a:ext cx="10255391" cy="16074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的方向。他挥动旗子的身姿像一个英武的将军。他口诵祷词。多吉是在呼唤火之神和</a:t>
            </a:r>
          </a:p>
          <a:p>
            <a:pPr marL="0" marR="0">
              <a:lnSpc>
                <a:spcPts val="2886"/>
              </a:lnSpc>
              <a:spcBef>
                <a:spcPct val="0"/>
              </a:spcBef>
              <a:spcAft>
                <a:spcPct val="0"/>
              </a:spcAft>
            </a:pPr>
            <a:r>
              <a:rPr sz="2800" spc="-43">
                <a:solidFill>
                  <a:srgbClr val="000000"/>
                </a:solidFill>
                <a:latin typeface="MUFCAS+TwCenMT-Regular"/>
                <a:cs typeface="MUFCAS+TwCenMT-Regular"/>
              </a:rPr>
              <a:t>D.</a:t>
            </a:r>
            <a:r>
              <a:rPr sz="2800">
                <a:solidFill>
                  <a:srgbClr val="000000"/>
                </a:solidFill>
                <a:latin typeface="SimSun"/>
                <a:cs typeface="SimSun"/>
              </a:rPr>
              <a:t>第四段多吉在心里的默念</a:t>
            </a:r>
            <a:r>
              <a:rPr sz="2800">
                <a:solidFill>
                  <a:srgbClr val="000000"/>
                </a:solidFill>
                <a:latin typeface="MUFCAS+TwCenMT-Regular"/>
                <a:cs typeface="MUFCAS+TwCenMT-Regular"/>
              </a:rPr>
              <a:t>,</a:t>
            </a:r>
            <a:r>
              <a:rPr sz="2800">
                <a:solidFill>
                  <a:srgbClr val="000000"/>
                </a:solidFill>
                <a:latin typeface="SimSun"/>
                <a:cs typeface="SimSun"/>
              </a:rPr>
              <a:t>既展示出他对新的世道的强烈</a:t>
            </a:r>
          </a:p>
          <a:p>
            <a:pPr marL="0" marR="0">
              <a:lnSpc>
                <a:spcPts val="3044"/>
              </a:lnSpc>
              <a:spcBef>
                <a:spcPts val="36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SimSun"/>
                <a:cs typeface="SimSun"/>
              </a:rPr>
              <a:t>不满</a:t>
            </a:r>
            <a:r>
              <a:rPr sz="2800">
                <a:solidFill>
                  <a:srgbClr val="000000"/>
                </a:solidFill>
                <a:latin typeface="MUFCAS+TwCenMT-Regular"/>
                <a:cs typeface="MUFCAS+TwCenMT-Regular"/>
              </a:rPr>
              <a:t>,</a:t>
            </a:r>
            <a:r>
              <a:rPr sz="2800">
                <a:solidFill>
                  <a:srgbClr val="000000"/>
                </a:solidFill>
                <a:latin typeface="SimSun"/>
                <a:cs typeface="SimSun"/>
              </a:rPr>
              <a:t>更展示出他对旧神的虔诚信奉。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4941802"/>
            <a:ext cx="10273800" cy="19814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99872" marR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他在心里默念:“都说是新的世道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新的世道迎来了新的神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新的神教我们开会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 spc="10">
                <a:solidFill>
                  <a:srgbClr val="000000"/>
                </a:solidFill>
                <a:latin typeface="RMTTME+MicrosoftYaHei"/>
                <a:cs typeface="RMTTME+MicrosoftYaHei"/>
              </a:rPr>
              <a:t>新的</a:t>
            </a:r>
          </a:p>
          <a:p>
            <a:pPr marL="0" marR="0">
              <a:lnSpc>
                <a:spcPts val="2502"/>
              </a:lnSpc>
              <a:spcBef>
                <a:spcPts val="91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神教我们读报纸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但是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所有护佑机村的旧的神啊</a:t>
            </a:r>
            <a:r>
              <a:rPr sz="1900" spc="1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我晓得你们没有离开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你们看见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放牧</a:t>
            </a:r>
          </a:p>
          <a:p>
            <a:pPr marL="0" marR="0">
              <a:lnSpc>
                <a:spcPts val="2502"/>
              </a:lnSpc>
              <a:spcBef>
                <a:spcPts val="91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的草坡因为这些疯长的灌木已经荒芜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你们知道</a:t>
            </a:r>
            <a:r>
              <a:rPr sz="190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是到放一把火</a:t>
            </a:r>
            <a:r>
              <a:rPr sz="1900" spc="10">
                <a:solidFill>
                  <a:srgbClr val="000000"/>
                </a:solidFill>
                <a:latin typeface="IDLOCA+MicrosoftYaHei"/>
                <a:cs typeface="IDLOCA+MicrosoftYaHei"/>
              </a:rPr>
              <a:t>,</a:t>
            </a: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烧掉这些灌木的时候</a:t>
            </a:r>
          </a:p>
          <a:p>
            <a:pPr marL="0" marR="0">
              <a:lnSpc>
                <a:spcPts val="2502"/>
              </a:lnSpc>
              <a:spcBef>
                <a:spcPts val="97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RMTTME+MicrosoftYaHei"/>
                <a:cs typeface="RMTTME+MicrosoftYaHei"/>
              </a:rPr>
              <a:t>了。</a:t>
            </a:r>
            <a:r>
              <a:rPr sz="1800">
                <a:solidFill>
                  <a:srgbClr val="000000"/>
                </a:solidFill>
                <a:latin typeface="RMTTME+MicrosoftYaHei"/>
                <a:cs typeface="RMTTME+MicrosoftYaHei"/>
              </a:rPr>
              <a:t> ”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189939" y="1545278"/>
            <a:ext cx="8087577" cy="8594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SKWBTT+MicrosoftYaHei"/>
                <a:cs typeface="SKWBTT+MicrosoftYaHei"/>
              </a:rPr>
              <a:t>（</a:t>
            </a:r>
            <a:r>
              <a:rPr sz="2400">
                <a:solidFill>
                  <a:srgbClr val="000000"/>
                </a:solidFill>
                <a:latin typeface="GTSGVW+MicrosoftYaHei"/>
                <a:cs typeface="GTSGVW+MicrosoftYaHei"/>
              </a:rPr>
              <a:t>2</a:t>
            </a:r>
            <a:r>
              <a:rPr sz="2400">
                <a:solidFill>
                  <a:srgbClr val="000000"/>
                </a:solidFill>
                <a:latin typeface="SKWBTT+MicrosoftYaHei"/>
                <a:cs typeface="SKWBTT+MicrosoftYaHei"/>
              </a:rPr>
              <a:t>）小说主人公多吉这一形象有哪些特点</a:t>
            </a:r>
            <a:r>
              <a:rPr sz="2400">
                <a:solidFill>
                  <a:srgbClr val="000000"/>
                </a:solidFill>
                <a:latin typeface="GTSGVW+MicrosoftYaHei"/>
                <a:cs typeface="GTSGVW+MicrosoftYaHei"/>
              </a:rPr>
              <a:t>?</a:t>
            </a:r>
            <a:r>
              <a:rPr sz="2400">
                <a:solidFill>
                  <a:srgbClr val="000000"/>
                </a:solidFill>
                <a:latin typeface="SKWBTT+MicrosoftYaHei"/>
                <a:cs typeface="SKWBTT+MicrosoftYaHei"/>
              </a:rPr>
              <a:t>请简析。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292475" y="1251272"/>
            <a:ext cx="3019043" cy="10020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FF0000"/>
                </a:solidFill>
                <a:latin typeface="AIHJEN+MicrosoftYaHei"/>
                <a:cs typeface="AIHJEN+MicrosoftYaHei"/>
              </a:rPr>
              <a:t>形象题答题思路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5716" y="1888178"/>
            <a:ext cx="8420540" cy="1298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AIHJEN+MicrosoftYaHei"/>
                <a:cs typeface="AIHJEN+MicrosoftYaHei"/>
              </a:rPr>
              <a:t>性格：①人物对人对事表现出的特点。②作者或他人对</a:t>
            </a:r>
          </a:p>
          <a:p>
            <a:pPr marL="0" marR="0">
              <a:lnSpc>
                <a:spcPts val="3167"/>
              </a:lnSpc>
              <a:spcBef>
                <a:spcPts val="238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AIHJEN+MicrosoftYaHei"/>
                <a:cs typeface="AIHJEN+MicrosoftYaHei"/>
              </a:rPr>
              <a:t>人物的评价。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5716" y="2894399"/>
            <a:ext cx="5613576" cy="8594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AIHJEN+MicrosoftYaHei"/>
                <a:cs typeface="AIHJEN+MicrosoftYaHei"/>
              </a:rPr>
              <a:t>形象：性格特点加职业身份等特点。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75716" y="3459803"/>
            <a:ext cx="6315317" cy="8594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AIHJEN+MicrosoftYaHei"/>
                <a:cs typeface="AIHJEN+MicrosoftYaHei"/>
              </a:rPr>
              <a:t>品质：人物能够做到的道德层面的特点。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150600"/>
            <a:ext cx="10149662" cy="11265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35508" marR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多吉跃上那块巨大的岩石</a:t>
            </a:r>
            <a:r>
              <a:rPr sz="1900">
                <a:solidFill>
                  <a:srgbClr val="00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口中发出一声长啸</a:t>
            </a:r>
            <a:r>
              <a:rPr sz="1900">
                <a:solidFill>
                  <a:srgbClr val="00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立即</a:t>
            </a:r>
            <a:r>
              <a:rPr sz="1900" spc="10">
                <a:solidFill>
                  <a:srgbClr val="00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山与树</a:t>
            </a:r>
            <a:r>
              <a:rPr sz="1900">
                <a:solidFill>
                  <a:srgbClr val="00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还有冰下的溪流立刻</a:t>
            </a:r>
          </a:p>
          <a:p>
            <a:pPr marL="0" marR="0">
              <a:lnSpc>
                <a:spcPts val="2502"/>
              </a:lnSpc>
              <a:spcBef>
                <a:spcPts val="1015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就肃静了。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031726"/>
            <a:ext cx="10255741" cy="41551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99872" marR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岩石就矗立在这座山南坡与北坡之间的峡谷里。多吉站在岩石平坦的顶部</a:t>
            </a:r>
            <a:r>
              <a:rPr sz="1900" spc="10">
                <a:solidFill>
                  <a:srgbClr val="00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背后</a:t>
            </a:r>
            <a:r>
              <a:rPr sz="1900">
                <a:solidFill>
                  <a:srgbClr val="000000"/>
                </a:solidFill>
                <a:latin typeface="MHHRAC+MicrosoftYaHei"/>
                <a:cs typeface="MHHRAC+MicrosoftYaHei"/>
              </a:rPr>
              <a:t>,</a:t>
            </a:r>
          </a:p>
          <a:p>
            <a:pPr marL="0" marR="0">
              <a:lnSpc>
                <a:spcPts val="2502"/>
              </a:lnSpc>
              <a:spcBef>
                <a:spcPts val="91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是高大的乔木</a:t>
            </a:r>
            <a:r>
              <a:rPr sz="1900">
                <a:solidFill>
                  <a:srgbClr val="00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松、杉、桦、栎组成的森林</a:t>
            </a:r>
            <a:r>
              <a:rPr sz="1900">
                <a:solidFill>
                  <a:srgbClr val="00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墨绿色的森林下面</a:t>
            </a:r>
            <a:r>
              <a:rPr sz="1900" spc="10">
                <a:solidFill>
                  <a:srgbClr val="00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苔藓上覆盖着晶莹的积</a:t>
            </a:r>
          </a:p>
          <a:p>
            <a:pPr marL="0" marR="0">
              <a:lnSpc>
                <a:spcPts val="2502"/>
              </a:lnSpc>
              <a:spcBef>
                <a:spcPts val="92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雪。岩石跟前</a:t>
            </a:r>
            <a:r>
              <a:rPr sz="1900">
                <a:solidFill>
                  <a:srgbClr val="00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是一道冰封的溪流。溪水封冻后</a:t>
            </a:r>
            <a:r>
              <a:rPr sz="1900">
                <a:solidFill>
                  <a:srgbClr val="00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下泄不畅</a:t>
            </a:r>
            <a:r>
              <a:rPr sz="1900">
                <a:solidFill>
                  <a:srgbClr val="00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在沟谷中四处漫流</a:t>
            </a:r>
            <a:r>
              <a:rPr sz="1900">
                <a:solidFill>
                  <a:srgbClr val="00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然后又凝</a:t>
            </a:r>
          </a:p>
          <a:p>
            <a:pPr marL="0" marR="0">
              <a:lnSpc>
                <a:spcPts val="2502"/>
              </a:lnSpc>
              <a:spcBef>
                <a:spcPts val="96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结为冰</a:t>
            </a:r>
            <a:r>
              <a:rPr sz="1900">
                <a:solidFill>
                  <a:srgbClr val="00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把一道宽阔平坦的沟谷严严实实地覆盖了。沟谷对面</a:t>
            </a:r>
            <a:r>
              <a:rPr sz="1900">
                <a:solidFill>
                  <a:srgbClr val="00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向阳的山坡上没有大树</a:t>
            </a:r>
            <a:r>
              <a:rPr sz="1900">
                <a:solidFill>
                  <a:srgbClr val="000000"/>
                </a:solidFill>
                <a:latin typeface="MHHRAC+MicrosoftYaHei"/>
                <a:cs typeface="MHHRAC+MicrosoftYaHei"/>
              </a:rPr>
              <a:t>,</a:t>
            </a:r>
          </a:p>
          <a:p>
            <a:pPr marL="0" marR="0">
              <a:lnSpc>
                <a:spcPts val="2502"/>
              </a:lnSpc>
              <a:spcBef>
                <a:spcPts val="91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枯黄的草甸上长满枝条黝黑的灌丛。草坡上方</a:t>
            </a:r>
            <a:r>
              <a:rPr sz="1900" spc="10">
                <a:solidFill>
                  <a:srgbClr val="00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逶迤在蓝天下的是积着厚雪的山梁。</a:t>
            </a:r>
          </a:p>
          <a:p>
            <a:pPr marL="499872" marR="0">
              <a:lnSpc>
                <a:spcPts val="2502"/>
              </a:lnSpc>
              <a:spcBef>
                <a:spcPts val="919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多吉手中一红一绿的两面小旗举起来</a:t>
            </a:r>
            <a:r>
              <a:rPr sz="1900">
                <a:solidFill>
                  <a:srgbClr val="00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风立即把旗面展开</a:t>
            </a:r>
            <a:r>
              <a:rPr sz="1900" spc="10">
                <a:solidFill>
                  <a:srgbClr val="00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同时也标识出自身吹拂</a:t>
            </a:r>
          </a:p>
          <a:p>
            <a:pPr marL="0" marR="0">
              <a:lnSpc>
                <a:spcPts val="2502"/>
              </a:lnSpc>
              <a:spcBef>
                <a:spcPts val="91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MFHUIU+MicrosoftYaHei"/>
                <a:cs typeface="MFHUIU+MicrosoftYaHei"/>
              </a:rPr>
              <a:t>的方向。</a:t>
            </a:r>
            <a:r>
              <a:rPr sz="1900">
                <a:solidFill>
                  <a:srgbClr val="FF0000"/>
                </a:solidFill>
                <a:latin typeface="MFHUIU+MicrosoftYaHei"/>
                <a:cs typeface="MFHUIU+MicrosoftYaHei"/>
              </a:rPr>
              <a:t>他挥动旗子的身姿像一个英武的将军。他口诵祷词。多吉是在呼唤火之神和</a:t>
            </a:r>
          </a:p>
          <a:p>
            <a:pPr marL="0" marR="0">
              <a:lnSpc>
                <a:spcPts val="2502"/>
              </a:lnSpc>
              <a:spcBef>
                <a:spcPts val="917"/>
              </a:spcBef>
              <a:spcAft>
                <a:spcPct val="0"/>
              </a:spcAft>
            </a:pPr>
            <a:r>
              <a:rPr sz="1900">
                <a:solidFill>
                  <a:srgbClr val="FF0000"/>
                </a:solidFill>
                <a:latin typeface="MFHUIU+MicrosoftYaHei"/>
                <a:cs typeface="MFHUIU+MicrosoftYaHei"/>
              </a:rPr>
              <a:t>风之神的名字。呼唤本尊山神的名字。他感觉到神灵们都听到了他的呼唤</a:t>
            </a:r>
            <a:r>
              <a:rPr sz="1900" spc="10">
                <a:solidFill>
                  <a:srgbClr val="FF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FF0000"/>
                </a:solidFill>
                <a:latin typeface="MFHUIU+MicrosoftYaHei"/>
                <a:cs typeface="MFHUIU+MicrosoftYaHei"/>
              </a:rPr>
              <a:t>来到了他</a:t>
            </a:r>
          </a:p>
          <a:p>
            <a:pPr marL="0" marR="0">
              <a:lnSpc>
                <a:spcPts val="2505"/>
              </a:lnSpc>
              <a:spcBef>
                <a:spcPts val="964"/>
              </a:spcBef>
              <a:spcAft>
                <a:spcPct val="0"/>
              </a:spcAft>
            </a:pPr>
            <a:r>
              <a:rPr sz="1900">
                <a:solidFill>
                  <a:srgbClr val="FF0000"/>
                </a:solidFill>
                <a:latin typeface="MFHUIU+MicrosoftYaHei"/>
                <a:cs typeface="MFHUIU+MicrosoftYaHei"/>
              </a:rPr>
              <a:t>头顶的天空</a:t>
            </a:r>
            <a:r>
              <a:rPr sz="1900">
                <a:solidFill>
                  <a:srgbClr val="FF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FF0000"/>
                </a:solidFill>
                <a:latin typeface="MFHUIU+MicrosoftYaHei"/>
                <a:cs typeface="MFHUIU+MicrosoftYaHei"/>
              </a:rPr>
              <a:t>他的眉宇间掠过浅浅的一点笑意。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4941802"/>
            <a:ext cx="10273800" cy="19814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99872" marR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FF0000"/>
                </a:solidFill>
                <a:latin typeface="MFHUIU+MicrosoftYaHei"/>
                <a:cs typeface="MFHUIU+MicrosoftYaHei"/>
              </a:rPr>
              <a:t>他在心里默念:“都说是新的世道</a:t>
            </a:r>
            <a:r>
              <a:rPr sz="1900">
                <a:solidFill>
                  <a:srgbClr val="FF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FF0000"/>
                </a:solidFill>
                <a:latin typeface="MFHUIU+MicrosoftYaHei"/>
                <a:cs typeface="MFHUIU+MicrosoftYaHei"/>
              </a:rPr>
              <a:t>新的世道迎来了新的神</a:t>
            </a:r>
            <a:r>
              <a:rPr sz="1900">
                <a:solidFill>
                  <a:srgbClr val="FF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FF0000"/>
                </a:solidFill>
                <a:latin typeface="MFHUIU+MicrosoftYaHei"/>
                <a:cs typeface="MFHUIU+MicrosoftYaHei"/>
              </a:rPr>
              <a:t>新的神教我们开会</a:t>
            </a:r>
            <a:r>
              <a:rPr sz="1900">
                <a:solidFill>
                  <a:srgbClr val="FF0000"/>
                </a:solidFill>
                <a:latin typeface="MHHRAC+MicrosoftYaHei"/>
                <a:cs typeface="MHHRAC+MicrosoftYaHei"/>
              </a:rPr>
              <a:t>,</a:t>
            </a:r>
            <a:r>
              <a:rPr sz="1900" spc="10">
                <a:solidFill>
                  <a:srgbClr val="FF0000"/>
                </a:solidFill>
                <a:latin typeface="MFHUIU+MicrosoftYaHei"/>
                <a:cs typeface="MFHUIU+MicrosoftYaHei"/>
              </a:rPr>
              <a:t>新的</a:t>
            </a:r>
          </a:p>
          <a:p>
            <a:pPr marL="0" marR="0">
              <a:lnSpc>
                <a:spcPts val="2502"/>
              </a:lnSpc>
              <a:spcBef>
                <a:spcPts val="917"/>
              </a:spcBef>
              <a:spcAft>
                <a:spcPct val="0"/>
              </a:spcAft>
            </a:pPr>
            <a:r>
              <a:rPr sz="1900">
                <a:solidFill>
                  <a:srgbClr val="FF0000"/>
                </a:solidFill>
                <a:latin typeface="MFHUIU+MicrosoftYaHei"/>
                <a:cs typeface="MFHUIU+MicrosoftYaHei"/>
              </a:rPr>
              <a:t>神教我们读报纸</a:t>
            </a:r>
            <a:r>
              <a:rPr sz="1900">
                <a:solidFill>
                  <a:srgbClr val="FF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FF0000"/>
                </a:solidFill>
                <a:latin typeface="MFHUIU+MicrosoftYaHei"/>
                <a:cs typeface="MFHUIU+MicrosoftYaHei"/>
              </a:rPr>
              <a:t>但是</a:t>
            </a:r>
            <a:r>
              <a:rPr sz="1900">
                <a:solidFill>
                  <a:srgbClr val="FF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FF0000"/>
                </a:solidFill>
                <a:latin typeface="MFHUIU+MicrosoftYaHei"/>
                <a:cs typeface="MFHUIU+MicrosoftYaHei"/>
              </a:rPr>
              <a:t>所有护佑机村的旧的神啊</a:t>
            </a:r>
            <a:r>
              <a:rPr sz="1900" spc="10">
                <a:solidFill>
                  <a:srgbClr val="FF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FF0000"/>
                </a:solidFill>
                <a:latin typeface="MFHUIU+MicrosoftYaHei"/>
                <a:cs typeface="MFHUIU+MicrosoftYaHei"/>
              </a:rPr>
              <a:t>我晓得你们没有离开</a:t>
            </a:r>
            <a:r>
              <a:rPr sz="1900">
                <a:solidFill>
                  <a:srgbClr val="FF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FF0000"/>
                </a:solidFill>
                <a:latin typeface="MFHUIU+MicrosoftYaHei"/>
                <a:cs typeface="MFHUIU+MicrosoftYaHei"/>
              </a:rPr>
              <a:t>你们看见</a:t>
            </a:r>
            <a:r>
              <a:rPr sz="1900">
                <a:solidFill>
                  <a:srgbClr val="FF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FF0000"/>
                </a:solidFill>
                <a:latin typeface="MFHUIU+MicrosoftYaHei"/>
                <a:cs typeface="MFHUIU+MicrosoftYaHei"/>
              </a:rPr>
              <a:t>放牧</a:t>
            </a:r>
          </a:p>
          <a:p>
            <a:pPr marL="0" marR="0">
              <a:lnSpc>
                <a:spcPts val="2502"/>
              </a:lnSpc>
              <a:spcBef>
                <a:spcPts val="917"/>
              </a:spcBef>
              <a:spcAft>
                <a:spcPct val="0"/>
              </a:spcAft>
            </a:pPr>
            <a:r>
              <a:rPr sz="1900">
                <a:solidFill>
                  <a:srgbClr val="FF0000"/>
                </a:solidFill>
                <a:latin typeface="MFHUIU+MicrosoftYaHei"/>
                <a:cs typeface="MFHUIU+MicrosoftYaHei"/>
              </a:rPr>
              <a:t>的草坡因为这些疯长的灌木已经荒芜</a:t>
            </a:r>
            <a:r>
              <a:rPr sz="1900">
                <a:solidFill>
                  <a:srgbClr val="FF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FF0000"/>
                </a:solidFill>
                <a:latin typeface="MFHUIU+MicrosoftYaHei"/>
                <a:cs typeface="MFHUIU+MicrosoftYaHei"/>
              </a:rPr>
              <a:t>你们知道</a:t>
            </a:r>
            <a:r>
              <a:rPr sz="1900">
                <a:solidFill>
                  <a:srgbClr val="FF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FF0000"/>
                </a:solidFill>
                <a:latin typeface="MFHUIU+MicrosoftYaHei"/>
                <a:cs typeface="MFHUIU+MicrosoftYaHei"/>
              </a:rPr>
              <a:t>是到放一把火</a:t>
            </a:r>
            <a:r>
              <a:rPr sz="1900" spc="10">
                <a:solidFill>
                  <a:srgbClr val="FF0000"/>
                </a:solidFill>
                <a:latin typeface="MHHRAC+MicrosoftYaHei"/>
                <a:cs typeface="MHHRAC+MicrosoftYaHei"/>
              </a:rPr>
              <a:t>,</a:t>
            </a:r>
            <a:r>
              <a:rPr sz="1900">
                <a:solidFill>
                  <a:srgbClr val="FF0000"/>
                </a:solidFill>
                <a:latin typeface="MFHUIU+MicrosoftYaHei"/>
                <a:cs typeface="MFHUIU+MicrosoftYaHei"/>
              </a:rPr>
              <a:t>烧掉这些灌木的时候</a:t>
            </a:r>
          </a:p>
          <a:p>
            <a:pPr marL="0" marR="0">
              <a:lnSpc>
                <a:spcPts val="2502"/>
              </a:lnSpc>
              <a:spcBef>
                <a:spcPts val="970"/>
              </a:spcBef>
              <a:spcAft>
                <a:spcPct val="0"/>
              </a:spcAft>
            </a:pPr>
            <a:r>
              <a:rPr sz="1900">
                <a:solidFill>
                  <a:srgbClr val="FF0000"/>
                </a:solidFill>
                <a:latin typeface="MFHUIU+MicrosoftYaHei"/>
                <a:cs typeface="MFHUIU+MicrosoftYaHei"/>
              </a:rPr>
              <a:t>了。</a:t>
            </a:r>
            <a:r>
              <a:rPr sz="1800">
                <a:solidFill>
                  <a:srgbClr val="FF0000"/>
                </a:solidFill>
                <a:latin typeface="MFHUIU+MicrosoftYaHei"/>
                <a:cs typeface="MFHUIU+MicrosoftYaHei"/>
              </a:rPr>
              <a:t> ”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69976" y="113209"/>
            <a:ext cx="2891789" cy="644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MIFPMB+MicrosoftYaHei"/>
                <a:cs typeface="MIFPMB+MicrosoftYaHei"/>
              </a:rPr>
              <a:t>神们好像有些抱怨之声。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524943"/>
            <a:ext cx="10205390" cy="35256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78536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MIFPMB+MicrosoftYaHei"/>
                <a:cs typeface="MIFPMB+MicrosoftYaHei"/>
              </a:rPr>
              <a:t>多吉说:“新的神只管教我们晓得不懂的东西</a:t>
            </a:r>
            <a:r>
              <a:rPr sz="1800">
                <a:solidFill>
                  <a:srgbClr val="00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000000"/>
                </a:solidFill>
                <a:latin typeface="MIFPMB+MicrosoftYaHei"/>
                <a:cs typeface="MIFPMB+MicrosoftYaHei"/>
              </a:rPr>
              <a:t>却不管这些灌木疯长让牧草无处生长</a:t>
            </a:r>
            <a:r>
              <a:rPr sz="1800">
                <a:solidFill>
                  <a:srgbClr val="00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000000"/>
                </a:solidFill>
                <a:latin typeface="MIFPMB+MicrosoftYaHei"/>
                <a:cs typeface="MIFPMB+MicrosoftYaHei"/>
              </a:rPr>
              <a:t>让</a:t>
            </a:r>
          </a:p>
          <a:p>
            <a:pPr marL="0" marR="0">
              <a:lnSpc>
                <a:spcPts val="2375"/>
              </a:lnSpc>
              <a:spcBef>
                <a:spcPts val="814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MIFPMB+MicrosoftYaHei"/>
                <a:cs typeface="MIFPMB+MicrosoftYaHei"/>
              </a:rPr>
              <a:t>我们的牛羊无草可吃。”他叹息了一声</a:t>
            </a:r>
            <a:r>
              <a:rPr sz="1800">
                <a:solidFill>
                  <a:srgbClr val="00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000000"/>
                </a:solidFill>
                <a:latin typeface="MIFPMB+MicrosoftYaHei"/>
                <a:cs typeface="MIFPMB+MicrosoftYaHei"/>
              </a:rPr>
              <a:t>好像听见天上也有回应他叹息的神秘声音</a:t>
            </a:r>
            <a:r>
              <a:rPr sz="1800">
                <a:solidFill>
                  <a:srgbClr val="00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000000"/>
                </a:solidFill>
                <a:latin typeface="MIFPMB+MicrosoftYaHei"/>
                <a:cs typeface="MIFPMB+MicrosoftYaHei"/>
              </a:rPr>
              <a:t>于是</a:t>
            </a:r>
            <a:r>
              <a:rPr sz="1800">
                <a:solidFill>
                  <a:srgbClr val="00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000000"/>
                </a:solidFill>
                <a:latin typeface="MIFPMB+MicrosoftYaHei"/>
                <a:cs typeface="MIFPMB+MicrosoftYaHei"/>
              </a:rPr>
              <a:t>他</a:t>
            </a:r>
          </a:p>
          <a:p>
            <a:pPr marL="0" marR="0">
              <a:lnSpc>
                <a:spcPts val="2375"/>
              </a:lnSpc>
              <a:spcBef>
                <a:spcPts val="864"/>
              </a:spcBef>
              <a:spcAft>
                <a:spcPct val="0"/>
              </a:spcAft>
            </a:pPr>
            <a:r>
              <a:rPr sz="1800" spc="-15">
                <a:solidFill>
                  <a:srgbClr val="000000"/>
                </a:solidFill>
                <a:latin typeface="MIFPMB+MicrosoftYaHei"/>
                <a:cs typeface="MIFPMB+MicrosoftYaHei"/>
              </a:rPr>
              <a:t>又深深叹息了一声,“所以</a:t>
            </a:r>
            <a:r>
              <a:rPr sz="1800">
                <a:solidFill>
                  <a:srgbClr val="00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000000"/>
                </a:solidFill>
                <a:latin typeface="MIFPMB+MicrosoftYaHei"/>
                <a:cs typeface="MIFPMB+MicrosoftYaHei"/>
              </a:rPr>
              <a:t>我这是代表乡亲们第二次求你们护佑。”他侧耳倾听一阵</a:t>
            </a:r>
            <a:r>
              <a:rPr sz="1800">
                <a:solidFill>
                  <a:srgbClr val="00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000000"/>
                </a:solidFill>
                <a:latin typeface="MIFPMB+MicrosoftYaHei"/>
                <a:cs typeface="MIFPMB+MicrosoftYaHei"/>
              </a:rPr>
              <a:t>好像</a:t>
            </a:r>
          </a:p>
          <a:p>
            <a:pPr marL="0" marR="0">
              <a:lnSpc>
                <a:spcPts val="2378"/>
              </a:lnSpc>
              <a:spcBef>
                <a:spcPts val="811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MIFPMB+MicrosoftYaHei"/>
                <a:cs typeface="MIFPMB+MicrosoftYaHei"/>
              </a:rPr>
              <a:t>听见了回答</a:t>
            </a:r>
            <a:r>
              <a:rPr sz="1800">
                <a:solidFill>
                  <a:srgbClr val="00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000000"/>
                </a:solidFill>
                <a:latin typeface="MIFPMB+MicrosoftYaHei"/>
                <a:cs typeface="MIFPMB+MicrosoftYaHei"/>
              </a:rPr>
              <a:t>至少</a:t>
            </a:r>
            <a:r>
              <a:rPr sz="1800">
                <a:solidFill>
                  <a:srgbClr val="00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000000"/>
                </a:solidFill>
                <a:latin typeface="MIFPMB+MicrosoftYaHei"/>
                <a:cs typeface="MIFPMB+MicrosoftYaHei"/>
              </a:rPr>
              <a:t>围在岩石下向上仰望的乡亲们从他的表情上看到</a:t>
            </a:r>
            <a:r>
              <a:rPr sz="1800">
                <a:solidFill>
                  <a:srgbClr val="00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000000"/>
                </a:solidFill>
                <a:latin typeface="MIFPMB+MicrosoftYaHei"/>
                <a:cs typeface="MIFPMB+MicrosoftYaHei"/>
              </a:rPr>
              <a:t>他好像是得到了神的回</a:t>
            </a:r>
          </a:p>
          <a:p>
            <a:pPr marL="0" marR="0">
              <a:lnSpc>
                <a:spcPts val="2375"/>
              </a:lnSpc>
              <a:spcBef>
                <a:spcPts val="817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MIFPMB+MicrosoftYaHei"/>
                <a:cs typeface="MIFPMB+MicrosoftYaHei"/>
              </a:rPr>
              <a:t>答。在机村</a:t>
            </a:r>
            <a:r>
              <a:rPr sz="1800">
                <a:solidFill>
                  <a:srgbClr val="00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000000"/>
                </a:solidFill>
                <a:latin typeface="MIFPMB+MicrosoftYaHei"/>
                <a:cs typeface="MIFPMB+MicrosoftYaHei"/>
              </a:rPr>
              <a:t>也只有他才能得到神的回答。因为</a:t>
            </a:r>
            <a:r>
              <a:rPr sz="1800">
                <a:solidFill>
                  <a:srgbClr val="00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FF0000"/>
                </a:solidFill>
                <a:latin typeface="MIFPMB+MicrosoftYaHei"/>
                <a:cs typeface="MIFPMB+MicrosoftYaHei"/>
              </a:rPr>
              <a:t>多吉一家</a:t>
            </a:r>
            <a:r>
              <a:rPr sz="1800">
                <a:solidFill>
                  <a:srgbClr val="FF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FF0000"/>
                </a:solidFill>
                <a:latin typeface="MIFPMB+MicrosoftYaHei"/>
                <a:cs typeface="MIFPMB+MicrosoftYaHei"/>
              </a:rPr>
              <a:t>世代单传</a:t>
            </a:r>
            <a:r>
              <a:rPr sz="1800">
                <a:solidFill>
                  <a:srgbClr val="FF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FF0000"/>
                </a:solidFill>
                <a:latin typeface="MIFPMB+MicrosoftYaHei"/>
                <a:cs typeface="MIFPMB+MicrosoftYaHei"/>
              </a:rPr>
              <a:t>是机村的巫师</a:t>
            </a:r>
            <a:r>
              <a:rPr sz="1800">
                <a:solidFill>
                  <a:srgbClr val="FF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FF0000"/>
                </a:solidFill>
                <a:latin typeface="MIFPMB+MicrosoftYaHei"/>
                <a:cs typeface="MIFPMB+MicrosoftYaHei"/>
              </a:rPr>
              <a:t>是机村</a:t>
            </a:r>
          </a:p>
          <a:p>
            <a:pPr marL="0" marR="0">
              <a:lnSpc>
                <a:spcPts val="2375"/>
              </a:lnSpc>
              <a:spcBef>
                <a:spcPts val="864"/>
              </a:spcBef>
              <a:spcAft>
                <a:spcPct val="0"/>
              </a:spcAft>
            </a:pPr>
            <a:r>
              <a:rPr sz="1800">
                <a:solidFill>
                  <a:srgbClr val="FF0000"/>
                </a:solidFill>
                <a:latin typeface="MIFPMB+MicrosoftYaHei"/>
                <a:cs typeface="MIFPMB+MicrosoftYaHei"/>
              </a:rPr>
              <a:t>那些本土神与人群之间的灵媒。平常</a:t>
            </a:r>
            <a:r>
              <a:rPr sz="1800">
                <a:solidFill>
                  <a:srgbClr val="FF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FF0000"/>
                </a:solidFill>
                <a:latin typeface="MIFPMB+MicrosoftYaHei"/>
                <a:cs typeface="MIFPMB+MicrosoftYaHei"/>
              </a:rPr>
              <a:t>他也只是机村一个卑微的农人。但在这个时候</a:t>
            </a:r>
            <a:r>
              <a:rPr sz="1800">
                <a:solidFill>
                  <a:srgbClr val="FF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FF0000"/>
                </a:solidFill>
                <a:latin typeface="MIFPMB+MicrosoftYaHei"/>
                <a:cs typeface="MIFPMB+MicrosoftYaHei"/>
              </a:rPr>
              <a:t>他伛</a:t>
            </a:r>
          </a:p>
          <a:p>
            <a:pPr marL="0" marR="0">
              <a:lnSpc>
                <a:spcPts val="2375"/>
              </a:lnSpc>
              <a:spcBef>
                <a:spcPts val="814"/>
              </a:spcBef>
              <a:spcAft>
                <a:spcPct val="0"/>
              </a:spcAft>
            </a:pPr>
            <a:r>
              <a:rPr sz="1800">
                <a:solidFill>
                  <a:srgbClr val="FF0000"/>
                </a:solidFill>
                <a:latin typeface="MIFPMB+MicrosoftYaHei"/>
                <a:cs typeface="MIFPMB+MicrosoftYaHei"/>
              </a:rPr>
              <a:t>偻的腰背绷紧了</a:t>
            </a:r>
            <a:r>
              <a:rPr sz="1800">
                <a:solidFill>
                  <a:srgbClr val="FF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FF0000"/>
                </a:solidFill>
                <a:latin typeface="MIFPMB+MicrosoftYaHei"/>
                <a:cs typeface="MIFPMB+MicrosoftYaHei"/>
              </a:rPr>
              <a:t>身材显得孔武有力。他浑浊的眼睛放射出灼人的光芒</a:t>
            </a:r>
            <a:r>
              <a:rPr sz="1800">
                <a:solidFill>
                  <a:srgbClr val="FF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FF0000"/>
                </a:solidFill>
                <a:latin typeface="MIFPMB+MicrosoftYaHei"/>
                <a:cs typeface="MIFPMB+MicrosoftYaHei"/>
              </a:rPr>
              <a:t>虬曲的胡须也像荆</a:t>
            </a:r>
          </a:p>
          <a:p>
            <a:pPr marL="0" marR="0">
              <a:lnSpc>
                <a:spcPts val="2375"/>
              </a:lnSpc>
              <a:spcBef>
                <a:spcPts val="866"/>
              </a:spcBef>
              <a:spcAft>
                <a:spcPct val="0"/>
              </a:spcAft>
            </a:pPr>
            <a:r>
              <a:rPr sz="1800">
                <a:solidFill>
                  <a:srgbClr val="FF0000"/>
                </a:solidFill>
                <a:latin typeface="MIFPMB+MicrosoftYaHei"/>
                <a:cs typeface="MIFPMB+MicrosoftYaHei"/>
              </a:rPr>
              <a:t>棘一样怒张开来。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817418"/>
            <a:ext cx="10243655" cy="14679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09955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 spc="-10">
                <a:solidFill>
                  <a:srgbClr val="FF0000"/>
                </a:solidFill>
                <a:latin typeface="MIFPMB+MicrosoftYaHei"/>
                <a:cs typeface="MIFPMB+MicrosoftYaHei"/>
              </a:rPr>
              <a:t>“要是火镰第一下就打出了火花,”多吉提高了嗓门,“那就是你们同意了!”说完这句</a:t>
            </a:r>
          </a:p>
          <a:p>
            <a:pPr marL="0" marR="0">
              <a:lnSpc>
                <a:spcPts val="2375"/>
              </a:lnSpc>
              <a:spcBef>
                <a:spcPts val="814"/>
              </a:spcBef>
              <a:spcAft>
                <a:spcPct val="0"/>
              </a:spcAft>
            </a:pPr>
            <a:r>
              <a:rPr sz="1800">
                <a:solidFill>
                  <a:srgbClr val="FF0000"/>
                </a:solidFill>
                <a:latin typeface="MIFPMB+MicrosoftYaHei"/>
                <a:cs typeface="MIFPMB+MicrosoftYaHei"/>
              </a:rPr>
              <a:t>话</a:t>
            </a:r>
            <a:r>
              <a:rPr sz="1800">
                <a:solidFill>
                  <a:srgbClr val="FF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FF0000"/>
                </a:solidFill>
                <a:latin typeface="MIFPMB+MicrosoftYaHei"/>
                <a:cs typeface="MIFPMB+MicrosoftYaHei"/>
              </a:rPr>
              <a:t>他跪下了</a:t>
            </a:r>
            <a:r>
              <a:rPr sz="1800">
                <a:solidFill>
                  <a:srgbClr val="FF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FF0000"/>
                </a:solidFill>
                <a:latin typeface="MIFPMB+MicrosoftYaHei"/>
                <a:cs typeface="MIFPMB+MicrosoftYaHei"/>
              </a:rPr>
              <a:t>拿起早就备好的铁火镰</a:t>
            </a:r>
            <a:r>
              <a:rPr sz="1800">
                <a:solidFill>
                  <a:srgbClr val="FF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FF0000"/>
                </a:solidFill>
                <a:latin typeface="MIFPMB+MicrosoftYaHei"/>
                <a:cs typeface="MIFPMB+MicrosoftYaHei"/>
              </a:rPr>
              <a:t>在石英石新开出的晶莹茬口上蒙上一层火绒草</a:t>
            </a:r>
            <a:r>
              <a:rPr sz="1800">
                <a:solidFill>
                  <a:srgbClr val="FF0000"/>
                </a:solidFill>
                <a:latin typeface="ORIDFS+MicrosoftYaHei"/>
                <a:cs typeface="ORIDFS+MicrosoftYaHei"/>
              </a:rPr>
              <a:t>,</a:t>
            </a:r>
            <a:r>
              <a:rPr sz="1800">
                <a:solidFill>
                  <a:srgbClr val="FF0000"/>
                </a:solidFill>
                <a:latin typeface="MIFPMB+MicrosoftYaHei"/>
                <a:cs typeface="MIFPMB+MicrosoftYaHei"/>
              </a:rPr>
              <a:t>然后深</a:t>
            </a:r>
          </a:p>
          <a:p>
            <a:pPr marL="0" marR="0">
              <a:lnSpc>
                <a:spcPts val="2375"/>
              </a:lnSpc>
              <a:spcBef>
                <a:spcPts val="867"/>
              </a:spcBef>
              <a:spcAft>
                <a:spcPct val="0"/>
              </a:spcAft>
            </a:pPr>
            <a:r>
              <a:rPr sz="1800">
                <a:solidFill>
                  <a:srgbClr val="FF0000"/>
                </a:solidFill>
                <a:latin typeface="MIFPMB+MicrosoftYaHei"/>
                <a:cs typeface="MIFPMB+MicrosoftYaHei"/>
              </a:rPr>
              <a:t>深地跪拜下去。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01395" y="5052238"/>
            <a:ext cx="1328991" cy="644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MIFPMB+MicrosoftYaHei"/>
                <a:cs typeface="MIFPMB+MicrosoftYaHei"/>
              </a:rPr>
              <a:t>“神灵啊</a:t>
            </a:r>
            <a:r>
              <a:rPr sz="1800">
                <a:solidFill>
                  <a:srgbClr val="000000"/>
                </a:solidFill>
                <a:latin typeface="ORIDFS+MicrosoftYaHei"/>
                <a:cs typeface="ORIDFS+MicrosoftYaHei"/>
              </a:rPr>
              <a:t>!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69976" y="5463668"/>
            <a:ext cx="1769783" cy="644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MIFPMB+MicrosoftYaHei"/>
                <a:cs typeface="MIFPMB+MicrosoftYaHei"/>
              </a:rPr>
              <a:t>让铁与石相撞</a:t>
            </a:r>
            <a:r>
              <a:rPr sz="1800">
                <a:solidFill>
                  <a:srgbClr val="000000"/>
                </a:solidFill>
                <a:latin typeface="ORIDFS+MicrosoftYaHei"/>
                <a:cs typeface="ORIDFS+MicrosoftYaHei"/>
              </a:rPr>
              <a:t>,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69976" y="5874825"/>
            <a:ext cx="3222254" cy="645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8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MIFPMB+MicrosoftYaHei"/>
                <a:cs typeface="MIFPMB+MicrosoftYaHei"/>
              </a:rPr>
              <a:t>让铁与石撞出星光般的火星</a:t>
            </a:r>
            <a:r>
              <a:rPr sz="1800">
                <a:solidFill>
                  <a:srgbClr val="000000"/>
                </a:solidFill>
                <a:latin typeface="ORIDFS+MicrosoftYaHei"/>
                <a:cs typeface="ORIDFS+MicrosoftYaHei"/>
              </a:rPr>
              <a:t>,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69976" y="6286933"/>
            <a:ext cx="1998383" cy="644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MIFPMB+MicrosoftYaHei"/>
                <a:cs typeface="MIFPMB+MicrosoftYaHei"/>
              </a:rPr>
              <a:t>让火星燎原成势</a:t>
            </a:r>
            <a:r>
              <a:rPr sz="1800">
                <a:solidFill>
                  <a:srgbClr val="000000"/>
                </a:solidFill>
                <a:latin typeface="ORIDFS+MicrosoftYaHei"/>
                <a:cs typeface="ORIDFS+MicrosoftYaHei"/>
              </a:rPr>
              <a:t>,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33983" y="187903"/>
            <a:ext cx="2224075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让火势顺风燃烧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,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14172" y="668217"/>
            <a:ext cx="4168035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让风吹向树神厌弃的荆棘与灌丛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,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14172" y="1125417"/>
            <a:ext cx="2997298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让树神的乔木永远挺立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,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14172" y="1582617"/>
            <a:ext cx="1812607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山神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!</a:t>
            </a: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溪水神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!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14172" y="2040198"/>
            <a:ext cx="4189043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让烧荒后的土地来年牧草丰饶!”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2497398"/>
            <a:ext cx="10607086" cy="30035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22731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唱颂的余音未尽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,</a:t>
            </a: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他手中的铁火镰已然与石英猛烈撞击。撞击处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,</a:t>
            </a: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一串火星迸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裂而出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,</a:t>
            </a: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引燃了火绒草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,</a:t>
            </a: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就像是山神轻吸了一口烟斗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,</a:t>
            </a: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青烟袅袅地从火绒草中升起来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,</a:t>
            </a:r>
          </a:p>
          <a:p>
            <a:pPr marL="0" marR="0">
              <a:lnSpc>
                <a:spcPts val="2644"/>
              </a:lnSpc>
              <a:spcBef>
                <a:spcPts val="95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多吉小心翼翼地捧着那团升着青烟的火绒草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,</a:t>
            </a: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对着它轻轻而又深长地吹气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,</a:t>
            </a: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那些烟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中便慢慢升起了一丛幽蓝的火苗。他向着人群举起这团火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,</a:t>
            </a: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人群中发出齐声的赞叹。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他捧着这丛火苗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,</a:t>
            </a: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通了灵的身躯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,</a:t>
            </a: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从一丈多高的岩石顶端轻盈地一跃而下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,</a:t>
            </a: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把早已备</a:t>
            </a:r>
          </a:p>
          <a:p>
            <a:pPr marL="0" marR="0">
              <a:lnSpc>
                <a:spcPts val="2644"/>
              </a:lnSpc>
              <a:spcBef>
                <a:spcPts val="958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好的火堆引燃。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5241233"/>
            <a:ext cx="10162629" cy="16315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22731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几十支火把从神态激越庄严的人们手中伸向火堆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,</a:t>
            </a: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引燃后又被高高举起。多</a:t>
            </a:r>
          </a:p>
          <a:p>
            <a:pPr marL="0" marR="0">
              <a:lnSpc>
                <a:spcPts val="2644"/>
              </a:lnSpc>
              <a:spcBef>
                <a:spcPts val="954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吉细细观察一阵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,</a:t>
            </a: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火苗斜着呼呼飘动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,</a:t>
            </a: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标示出风向依然吹向面南朝阳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,</a:t>
            </a: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因杂灌与棘丛</a:t>
            </a:r>
          </a:p>
          <a:p>
            <a:pPr marL="0" marR="0">
              <a:lnSpc>
                <a:spcPts val="2644"/>
              </a:lnSpc>
              <a:spcBef>
                <a:spcPts val="95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疯长而陷于荒芜的草坡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,</a:t>
            </a: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他对着望向他的人群点了点头</a:t>
            </a:r>
            <a:r>
              <a:rPr sz="2000">
                <a:solidFill>
                  <a:srgbClr val="000000"/>
                </a:solidFill>
                <a:latin typeface="OPGERI+MicrosoftYaHei"/>
                <a:cs typeface="OPGERI+MicrosoftYaHei"/>
              </a:rPr>
              <a:t>,</a:t>
            </a:r>
            <a:r>
              <a:rPr sz="2000">
                <a:solidFill>
                  <a:srgbClr val="000000"/>
                </a:solidFill>
                <a:latin typeface="WGHRQW+MicrosoftYaHei"/>
                <a:cs typeface="WGHRQW+MicrosoftYaHei"/>
              </a:rPr>
              <a:t>说:“开始吧。”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64965" y="2789532"/>
            <a:ext cx="2514904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JGRTAH+å¾®è½¯éÿFD»,Bold"/>
                <a:cs typeface="JGRTAH+å¾®è½¯éÿFD»,Bold"/>
              </a:rPr>
              <a:t>课程回顾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51329" y="2936344"/>
            <a:ext cx="11430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JGRTAH+å¾®è½¯éÿFD»,Bold"/>
                <a:cs typeface="JGRTAH+å¾®è½¯éÿFD»,Bold"/>
              </a:rPr>
              <a:t>一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01395" y="119323"/>
            <a:ext cx="5853685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举着火把的人们便沿着冰封峡谷的上下跑去。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576777"/>
            <a:ext cx="10314402" cy="30032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22731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每个人跑出一段</a:t>
            </a:r>
            <a:r>
              <a:rPr sz="2000">
                <a:solidFill>
                  <a:srgbClr val="00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便将火把伸向这秋冬之交干透的草丛与灌木</a:t>
            </a:r>
            <a:r>
              <a:rPr sz="2000">
                <a:solidFill>
                  <a:srgbClr val="00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一片烟障席地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而起</a:t>
            </a:r>
            <a:r>
              <a:rPr sz="2000">
                <a:solidFill>
                  <a:srgbClr val="00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然后</a:t>
            </a:r>
            <a:r>
              <a:rPr sz="2000">
                <a:solidFill>
                  <a:srgbClr val="00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风吹拂着火苗</a:t>
            </a:r>
            <a:r>
              <a:rPr sz="2000">
                <a:solidFill>
                  <a:srgbClr val="00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从草坡下边</a:t>
            </a:r>
            <a:r>
              <a:rPr sz="2000">
                <a:solidFill>
                  <a:srgbClr val="00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从冰封溪流边开始</a:t>
            </a:r>
            <a:r>
              <a:rPr sz="2000">
                <a:solidFill>
                  <a:srgbClr val="00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升腾而上。剩下的人们</a:t>
            </a:r>
            <a:r>
              <a:rPr sz="2000">
                <a:solidFill>
                  <a:srgbClr val="000000"/>
                </a:solidFill>
                <a:latin typeface="DPODOR+MicrosoftYaHei"/>
                <a:cs typeface="DPODOR+MicrosoftYaHei"/>
              </a:rPr>
              <a:t>,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都手持扑火工具</a:t>
            </a:r>
            <a:r>
              <a:rPr sz="2000">
                <a:solidFill>
                  <a:srgbClr val="00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警惕着风</a:t>
            </a:r>
            <a:r>
              <a:rPr sz="2000">
                <a:solidFill>
                  <a:srgbClr val="00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怕它突然转向</a:t>
            </a:r>
            <a:r>
              <a:rPr sz="2000">
                <a:solidFill>
                  <a:srgbClr val="00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把火带向北坡的森林。虽然</a:t>
            </a:r>
            <a:r>
              <a:rPr sz="2000">
                <a:solidFill>
                  <a:srgbClr val="00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沟底封冻溪</a:t>
            </a:r>
          </a:p>
          <a:p>
            <a:pPr marL="0" marR="0">
              <a:lnSpc>
                <a:spcPts val="2644"/>
              </a:lnSpc>
              <a:spcBef>
                <a:spcPts val="958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流形成的宽阔冰带是火很难越过的</a:t>
            </a:r>
            <a:r>
              <a:rPr sz="2000">
                <a:solidFill>
                  <a:srgbClr val="00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但他们依然保持着高度的警惕。</a:t>
            </a:r>
            <a:r>
              <a:rPr sz="2000">
                <a:solidFill>
                  <a:srgbClr val="FF0000"/>
                </a:solidFill>
                <a:latin typeface="NULPUD+MicrosoftYaHei"/>
                <a:cs typeface="NULPUD+MicrosoftYaHei"/>
              </a:rPr>
              <a:t>每一个人都知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NULPUD+MicrosoftYaHei"/>
                <a:cs typeface="NULPUD+MicrosoftYaHei"/>
              </a:rPr>
              <a:t>道</a:t>
            </a:r>
            <a:r>
              <a:rPr sz="2000">
                <a:solidFill>
                  <a:srgbClr val="FF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FF0000"/>
                </a:solidFill>
                <a:latin typeface="NULPUD+MicrosoftYaHei"/>
                <a:cs typeface="NULPUD+MicrosoftYaHei"/>
              </a:rPr>
              <a:t>这火万一引燃了北坡上的森林</a:t>
            </a:r>
            <a:r>
              <a:rPr sz="2000">
                <a:solidFill>
                  <a:srgbClr val="FF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FF0000"/>
                </a:solidFill>
                <a:latin typeface="NULPUD+MicrosoftYaHei"/>
                <a:cs typeface="NULPUD+MicrosoftYaHei"/>
              </a:rPr>
              <a:t>多吉蹲进牢房后</a:t>
            </a:r>
            <a:r>
              <a:rPr sz="2000">
                <a:solidFill>
                  <a:srgbClr val="FF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FF0000"/>
                </a:solidFill>
                <a:latin typeface="NULPUD+MicrosoftYaHei"/>
                <a:cs typeface="NULPUD+MicrosoftYaHei"/>
              </a:rPr>
              <a:t>也许就好多年出不来了。</a:t>
            </a:r>
          </a:p>
          <a:p>
            <a:pPr marL="522731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NULPUD+MicrosoftYaHei"/>
                <a:cs typeface="NULPUD+MicrosoftYaHei"/>
              </a:rPr>
              <a:t>就因为放这把山火</a:t>
            </a:r>
            <a:r>
              <a:rPr sz="2000">
                <a:solidFill>
                  <a:srgbClr val="FF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FF0000"/>
                </a:solidFill>
                <a:latin typeface="NULPUD+MicrosoftYaHei"/>
                <a:cs typeface="NULPUD+MicrosoftYaHei"/>
              </a:rPr>
              <a:t>多吉已经进了两次牢房。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320612"/>
            <a:ext cx="10167184" cy="20888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22731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NULPUD+MicrosoftYaHei"/>
                <a:cs typeface="NULPUD+MicrosoftYaHei"/>
              </a:rPr>
              <a:t>今天</a:t>
            </a:r>
            <a:r>
              <a:rPr sz="2000">
                <a:solidFill>
                  <a:srgbClr val="FF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FF0000"/>
                </a:solidFill>
                <a:latin typeface="NULPUD+MicrosoftYaHei"/>
                <a:cs typeface="NULPUD+MicrosoftYaHei"/>
              </a:rPr>
              <a:t>上山的时候</a:t>
            </a:r>
            <a:r>
              <a:rPr sz="2000">
                <a:solidFill>
                  <a:srgbClr val="FF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FF0000"/>
                </a:solidFill>
                <a:latin typeface="NULPUD+MicrosoftYaHei"/>
                <a:cs typeface="NULPUD+MicrosoftYaHei"/>
              </a:rPr>
              <a:t>他从家里把皮袄与毛毯都带来了。有了这两样东西压被子</a:t>
            </a:r>
            <a:r>
              <a:rPr sz="2000">
                <a:solidFill>
                  <a:srgbClr val="FF0000"/>
                </a:solidFill>
                <a:latin typeface="DPODOR+MicrosoftYaHei"/>
                <a:cs typeface="DPODOR+MicrosoftYaHei"/>
              </a:rPr>
              <a:t>,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NULPUD+MicrosoftYaHei"/>
                <a:cs typeface="NULPUD+MicrosoftYaHei"/>
              </a:rPr>
              <a:t>即使在牢房里</a:t>
            </a:r>
            <a:r>
              <a:rPr sz="2000">
                <a:solidFill>
                  <a:srgbClr val="FF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FF0000"/>
                </a:solidFill>
                <a:latin typeface="NULPUD+MicrosoftYaHei"/>
                <a:cs typeface="NULPUD+MicrosoftYaHei"/>
              </a:rPr>
              <a:t>他也能睡得安安心心</a:t>
            </a:r>
            <a:r>
              <a:rPr sz="2000">
                <a:solidFill>
                  <a:srgbClr val="FF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FF0000"/>
                </a:solidFill>
                <a:latin typeface="NULPUD+MicrosoftYaHei"/>
                <a:cs typeface="NULPUD+MicrosoftYaHei"/>
              </a:rPr>
              <a:t>暖暖和和了。</a:t>
            </a: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大火燃起来了</a:t>
            </a:r>
            <a:r>
              <a:rPr sz="2000">
                <a:solidFill>
                  <a:srgbClr val="00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引燃了那些荒芜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了高山草场的坚硬多刺的灌木</a:t>
            </a:r>
            <a:r>
              <a:rPr sz="2000">
                <a:solidFill>
                  <a:srgbClr val="00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沿着人们希望它烧去的方向熊熊燃烧。来年</a:t>
            </a:r>
            <a:r>
              <a:rPr sz="2000">
                <a:solidFill>
                  <a:srgbClr val="00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这些</a:t>
            </a:r>
          </a:p>
          <a:p>
            <a:pPr marL="0" marR="0">
              <a:lnSpc>
                <a:spcPts val="2644"/>
              </a:lnSpc>
              <a:spcBef>
                <a:spcPts val="958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烧去了灌丛的山坡</a:t>
            </a:r>
            <a:r>
              <a:rPr sz="2000">
                <a:solidFill>
                  <a:srgbClr val="00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将长满嫩绿多汁的牧草。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5149793"/>
            <a:ext cx="10097737" cy="11740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22731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烧荒的滚滚浓烟升上天空</a:t>
            </a:r>
            <a:r>
              <a:rPr sz="2000">
                <a:solidFill>
                  <a:srgbClr val="00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这大火的信号</a:t>
            </a:r>
            <a:r>
              <a:rPr sz="2000">
                <a:solidFill>
                  <a:srgbClr val="00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二十多公里外的公社所在地都可以</a:t>
            </a:r>
          </a:p>
          <a:p>
            <a:pPr marL="0" marR="0">
              <a:lnSpc>
                <a:spcPts val="2644"/>
              </a:lnSpc>
              <a:spcBef>
                <a:spcPts val="954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看到了。</a:t>
            </a:r>
            <a:r>
              <a:rPr sz="2000">
                <a:solidFill>
                  <a:srgbClr val="FF0000"/>
                </a:solidFill>
                <a:latin typeface="NULPUD+MicrosoftYaHei"/>
                <a:cs typeface="NULPUD+MicrosoftYaHei"/>
              </a:rPr>
              <a:t>要不了几个时辰</a:t>
            </a:r>
            <a:r>
              <a:rPr sz="2000">
                <a:solidFill>
                  <a:srgbClr val="FF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FF0000"/>
                </a:solidFill>
                <a:latin typeface="NULPUD+MicrosoftYaHei"/>
                <a:cs typeface="NULPUD+MicrosoftYaHei"/>
              </a:rPr>
              <a:t>公安开着警车就会出现在机村</a:t>
            </a:r>
            <a:r>
              <a:rPr sz="2000">
                <a:solidFill>
                  <a:srgbClr val="FF0000"/>
                </a:solidFill>
                <a:latin typeface="DPODOR+MicrosoftYaHei"/>
                <a:cs typeface="DPODOR+MicrosoftYaHei"/>
              </a:rPr>
              <a:t>,</a:t>
            </a:r>
            <a:r>
              <a:rPr sz="2000">
                <a:solidFill>
                  <a:srgbClr val="FF0000"/>
                </a:solidFill>
                <a:latin typeface="NULPUD+MicrosoftYaHei"/>
                <a:cs typeface="NULPUD+MicrosoftYaHei"/>
              </a:rPr>
              <a:t>来把多吉捕走</a:t>
            </a:r>
            <a:r>
              <a:rPr sz="2000">
                <a:solidFill>
                  <a:srgbClr val="000000"/>
                </a:solidFill>
                <a:latin typeface="NULPUD+MicrosoftYaHei"/>
                <a:cs typeface="NULPUD+MicrosoftYaHei"/>
              </a:rPr>
              <a:t>。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36727" y="954025"/>
            <a:ext cx="1140855" cy="8598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7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LRJWFU+MicrosoftYaHei"/>
                <a:cs typeface="LRJWFU+MicrosoftYaHei"/>
              </a:rPr>
              <a:t>答案</a:t>
            </a:r>
            <a:r>
              <a:rPr sz="2400">
                <a:solidFill>
                  <a:srgbClr val="000000"/>
                </a:solidFill>
                <a:latin typeface="PNVJTI+MicrosoftYaHei"/>
                <a:cs typeface="PNVJTI+MicrosoftYaHei"/>
              </a:rPr>
              <a:t>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360677" y="1503241"/>
            <a:ext cx="1245542" cy="8594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LRJWFU+MicrosoftYaHei"/>
                <a:cs typeface="LRJWFU+MicrosoftYaHei"/>
              </a:rPr>
              <a:t>（</a:t>
            </a:r>
            <a:r>
              <a:rPr sz="2400">
                <a:solidFill>
                  <a:srgbClr val="000000"/>
                </a:solidFill>
                <a:latin typeface="PNVJTI+MicrosoftYaHei"/>
                <a:cs typeface="PNVJTI+MicrosoftYaHei"/>
              </a:rPr>
              <a:t>2</a:t>
            </a:r>
            <a:r>
              <a:rPr sz="2400">
                <a:solidFill>
                  <a:srgbClr val="000000"/>
                </a:solidFill>
                <a:latin typeface="LRJWFU+MicrosoftYaHei"/>
                <a:cs typeface="LRJWFU+MicrosoftYaHei"/>
              </a:rPr>
              <a:t>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36727" y="2051881"/>
            <a:ext cx="8763000" cy="14083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LRJWFU+MicrosoftYaHei"/>
                <a:cs typeface="LRJWFU+MicrosoftYaHei"/>
              </a:rPr>
              <a:t>①勤劳、安分。“他也只是机村一个卑微的农人”“佝偻</a:t>
            </a:r>
          </a:p>
          <a:p>
            <a:pPr marL="0" marR="0">
              <a:lnSpc>
                <a:spcPts val="3167"/>
              </a:lnSpc>
              <a:spcBef>
                <a:spcPts val="1104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LRJWFU+MicrosoftYaHei"/>
                <a:cs typeface="LRJWFU+MicrosoftYaHei"/>
              </a:rPr>
              <a:t>的腰背、浑浊的眼睛、虬曲的胡须”。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36727" y="3149415"/>
            <a:ext cx="8932622" cy="2505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LRJWFU+MicrosoftYaHei"/>
                <a:cs typeface="LRJWFU+MicrosoftYaHei"/>
              </a:rPr>
              <a:t>②有虔诚的信仰。长啸、对神灵的呼唤和跪拜、唱颂词、</a:t>
            </a:r>
          </a:p>
          <a:p>
            <a:pPr marL="0" marR="0">
              <a:lnSpc>
                <a:spcPts val="3170"/>
              </a:lnSpc>
              <a:spcBef>
                <a:spcPts val="1149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LRJWFU+MicrosoftYaHei"/>
                <a:cs typeface="LRJWFU+MicrosoftYaHei"/>
              </a:rPr>
              <a:t>祈火等一系列动作都展示出他对巫师身份的重视。</a:t>
            </a:r>
          </a:p>
          <a:p>
            <a:pPr marL="0" marR="0">
              <a:lnSpc>
                <a:spcPts val="3167"/>
              </a:lnSpc>
              <a:spcBef>
                <a:spcPts val="1105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LRJWFU+MicrosoftYaHei"/>
                <a:cs typeface="LRJWFU+MicrosoftYaHei"/>
              </a:rPr>
              <a:t>③他具有责任感</a:t>
            </a:r>
            <a:r>
              <a:rPr sz="2400">
                <a:solidFill>
                  <a:srgbClr val="000000"/>
                </a:solidFill>
                <a:latin typeface="PNVJTI+MicrosoftYaHei"/>
                <a:cs typeface="PNVJTI+MicrosoftYaHei"/>
              </a:rPr>
              <a:t>,</a:t>
            </a:r>
            <a:r>
              <a:rPr sz="2400">
                <a:solidFill>
                  <a:srgbClr val="000000"/>
                </a:solidFill>
                <a:latin typeface="LRJWFU+MicrosoftYaHei"/>
                <a:cs typeface="LRJWFU+MicrosoftYaHei"/>
              </a:rPr>
              <a:t>为保护村民的利益不惜几次蹲进牢房</a:t>
            </a:r>
            <a:r>
              <a:rPr sz="2400">
                <a:solidFill>
                  <a:srgbClr val="000000"/>
                </a:solidFill>
                <a:latin typeface="PNVJTI+MicrosoftYaHei"/>
                <a:cs typeface="PNVJTI+MicrosoftYaHei"/>
              </a:rPr>
              <a:t>,</a:t>
            </a:r>
            <a:r>
              <a:rPr sz="2400">
                <a:solidFill>
                  <a:srgbClr val="000000"/>
                </a:solidFill>
                <a:latin typeface="LRJWFU+MicrosoftYaHei"/>
                <a:cs typeface="LRJWFU+MicrosoftYaHei"/>
              </a:rPr>
              <a:t>有舍</a:t>
            </a:r>
          </a:p>
          <a:p>
            <a:pPr marL="0" marR="0">
              <a:lnSpc>
                <a:spcPts val="3167"/>
              </a:lnSpc>
              <a:spcBef>
                <a:spcPts val="1102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LRJWFU+MicrosoftYaHei"/>
                <a:cs typeface="LRJWFU+MicrosoftYaHei"/>
              </a:rPr>
              <a:t>己为人的品质。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05688" y="1715457"/>
            <a:ext cx="9635090" cy="16425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SCRWWA+MicrosoftYaHei"/>
                <a:cs typeface="SCRWWA+MicrosoftYaHei"/>
              </a:rPr>
              <a:t>（</a:t>
            </a:r>
            <a:r>
              <a:rPr sz="2800">
                <a:solidFill>
                  <a:srgbClr val="000000"/>
                </a:solidFill>
                <a:latin typeface="LARSGH+MicrosoftYaHei"/>
                <a:cs typeface="LARSGH+MicrosoftYaHei"/>
              </a:rPr>
              <a:t>3</a:t>
            </a:r>
            <a:r>
              <a:rPr sz="2800">
                <a:solidFill>
                  <a:srgbClr val="000000"/>
                </a:solidFill>
                <a:latin typeface="SCRWWA+MicrosoftYaHei"/>
                <a:cs typeface="SCRWWA+MicrosoftYaHei"/>
              </a:rPr>
              <a:t>）小说设置多吉呼唤神、跪拜神、唱颂词这些细节</a:t>
            </a:r>
          </a:p>
          <a:p>
            <a:pPr marL="0" marR="0">
              <a:lnSpc>
                <a:spcPts val="3690"/>
              </a:lnSpc>
              <a:spcBef>
                <a:spcPts val="1302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SCRWWA+MicrosoftYaHei"/>
                <a:cs typeface="SCRWWA+MicrosoftYaHei"/>
              </a:rPr>
              <a:t>有何作用</a:t>
            </a:r>
            <a:r>
              <a:rPr sz="2800">
                <a:solidFill>
                  <a:srgbClr val="000000"/>
                </a:solidFill>
                <a:latin typeface="LARSGH+MicrosoftYaHei"/>
                <a:cs typeface="LARSGH+MicrosoftYaHei"/>
              </a:rPr>
              <a:t>?</a:t>
            </a:r>
            <a:r>
              <a:rPr sz="2800">
                <a:solidFill>
                  <a:srgbClr val="000000"/>
                </a:solidFill>
                <a:latin typeface="SCRWWA+MicrosoftYaHei"/>
                <a:cs typeface="SCRWWA+MicrosoftYaHei"/>
              </a:rPr>
              <a:t>请简析。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69976" y="113209"/>
            <a:ext cx="2891789" cy="644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神们好像有些抱怨之声。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524943"/>
            <a:ext cx="10205390" cy="35256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78536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多吉说:“新的神只管教我们晓得不懂的东西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却不管这些灌木疯长让牧草无处生长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让</a:t>
            </a:r>
          </a:p>
          <a:p>
            <a:pPr marL="0" marR="0">
              <a:lnSpc>
                <a:spcPts val="2375"/>
              </a:lnSpc>
              <a:spcBef>
                <a:spcPts val="814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我们的牛羊无草可吃。”他叹息了一声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好像听见天上也有回应他叹息的神秘声音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于是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他</a:t>
            </a:r>
          </a:p>
          <a:p>
            <a:pPr marL="0" marR="0">
              <a:lnSpc>
                <a:spcPts val="2375"/>
              </a:lnSpc>
              <a:spcBef>
                <a:spcPts val="864"/>
              </a:spcBef>
              <a:spcAft>
                <a:spcPct val="0"/>
              </a:spcAft>
            </a:pPr>
            <a:r>
              <a:rPr sz="1800" spc="-15">
                <a:solidFill>
                  <a:srgbClr val="000000"/>
                </a:solidFill>
                <a:latin typeface="ERKHRW+MicrosoftYaHei"/>
                <a:cs typeface="ERKHRW+MicrosoftYaHei"/>
              </a:rPr>
              <a:t>又深深叹息了一声,“所以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我这是代表乡亲们第二次求你们护佑。”他侧耳倾听一阵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好像</a:t>
            </a:r>
          </a:p>
          <a:p>
            <a:pPr marL="0" marR="0">
              <a:lnSpc>
                <a:spcPts val="2378"/>
              </a:lnSpc>
              <a:spcBef>
                <a:spcPts val="811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听见了回答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至少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围在岩石下向上仰望的乡亲们从他的表情上看到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他好像是得到了神的回</a:t>
            </a:r>
          </a:p>
          <a:p>
            <a:pPr marL="0" marR="0">
              <a:lnSpc>
                <a:spcPts val="2375"/>
              </a:lnSpc>
              <a:spcBef>
                <a:spcPts val="817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答。在机村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也只有他才能得到神的回答。因为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多吉一家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世代单传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是机村的巫师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是机村</a:t>
            </a:r>
          </a:p>
          <a:p>
            <a:pPr marL="0" marR="0">
              <a:lnSpc>
                <a:spcPts val="2375"/>
              </a:lnSpc>
              <a:spcBef>
                <a:spcPts val="864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那些本土神与人群之间的灵媒。平常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他也只是机村一个卑微的农人。但在这个时候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他伛</a:t>
            </a:r>
          </a:p>
          <a:p>
            <a:pPr marL="0" marR="0">
              <a:lnSpc>
                <a:spcPts val="2375"/>
              </a:lnSpc>
              <a:spcBef>
                <a:spcPts val="814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偻的腰背绷紧了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身材显得孔武有力。他浑浊的眼睛放射出灼人的光芒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虬曲的胡须也像荆</a:t>
            </a:r>
          </a:p>
          <a:p>
            <a:pPr marL="0" marR="0">
              <a:lnSpc>
                <a:spcPts val="2375"/>
              </a:lnSpc>
              <a:spcBef>
                <a:spcPts val="866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棘一样怒张开来。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817418"/>
            <a:ext cx="10243655" cy="14679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09955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 spc="-10">
                <a:solidFill>
                  <a:srgbClr val="000000"/>
                </a:solidFill>
                <a:latin typeface="ERKHRW+MicrosoftYaHei"/>
                <a:cs typeface="ERKHRW+MicrosoftYaHei"/>
              </a:rPr>
              <a:t>“要是火镰第一下就打出了火花,”多吉提高了嗓门,“那就是你们同意了!”说完这句</a:t>
            </a:r>
          </a:p>
          <a:p>
            <a:pPr marL="0" marR="0">
              <a:lnSpc>
                <a:spcPts val="2375"/>
              </a:lnSpc>
              <a:spcBef>
                <a:spcPts val="814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话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他跪下了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拿起早就备好的铁火镰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在石英石新开出的晶莹茬口上蒙上一层火绒草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然后深</a:t>
            </a:r>
          </a:p>
          <a:p>
            <a:pPr marL="0" marR="0">
              <a:lnSpc>
                <a:spcPts val="2375"/>
              </a:lnSpc>
              <a:spcBef>
                <a:spcPts val="867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深地跪拜下去。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01395" y="5052238"/>
            <a:ext cx="1328991" cy="644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“神灵啊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!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69976" y="5463668"/>
            <a:ext cx="1769783" cy="644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让铁与石相撞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69976" y="5874825"/>
            <a:ext cx="3222254" cy="645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8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让铁与石撞出星光般的火星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69976" y="6286933"/>
            <a:ext cx="1998383" cy="644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ERKHRW+MicrosoftYaHei"/>
                <a:cs typeface="ERKHRW+MicrosoftYaHei"/>
              </a:rPr>
              <a:t>让火星燎原成势</a:t>
            </a:r>
            <a:r>
              <a:rPr sz="1800">
                <a:solidFill>
                  <a:srgbClr val="000000"/>
                </a:solidFill>
                <a:latin typeface="OPOSIP+MicrosoftYaHei"/>
                <a:cs typeface="OPOSIP+MicrosoftYaHei"/>
              </a:rPr>
              <a:t>,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33983" y="187903"/>
            <a:ext cx="2224075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让火势顺风燃烧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,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14172" y="668217"/>
            <a:ext cx="4168035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让风吹向树神厌弃的荆棘与灌丛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,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14172" y="1125417"/>
            <a:ext cx="2997298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让树神的乔木永远挺立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,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14172" y="1582617"/>
            <a:ext cx="1812607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山神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!</a:t>
            </a: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溪水神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!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14172" y="2040198"/>
            <a:ext cx="4189043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让烧荒后的土地来年牧草丰饶!”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2497398"/>
            <a:ext cx="10607086" cy="30035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22731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唱颂的余音未尽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,</a:t>
            </a: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他手中的铁火镰已然与石英猛烈撞击。撞击处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,</a:t>
            </a: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一串火星迸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裂而出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,</a:t>
            </a: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引燃了火绒草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,</a:t>
            </a: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就像是山神轻吸了一口烟斗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,</a:t>
            </a: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青烟袅袅地从火绒草中升起来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,</a:t>
            </a:r>
          </a:p>
          <a:p>
            <a:pPr marL="0" marR="0">
              <a:lnSpc>
                <a:spcPts val="2644"/>
              </a:lnSpc>
              <a:spcBef>
                <a:spcPts val="95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多吉小心翼翼地捧着那团升着青烟的火绒草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,</a:t>
            </a: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对着它轻轻而又深长地吹气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,</a:t>
            </a: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那些烟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中便慢慢升起了一丛幽蓝的火苗。他向着人群举起这团火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,</a:t>
            </a: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人群中发出齐声的赞叹。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他捧着这丛火苗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,</a:t>
            </a: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通了灵的身躯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,</a:t>
            </a: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从一丈多高的岩石顶端轻盈地一跃而下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,</a:t>
            </a: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把早已备</a:t>
            </a:r>
          </a:p>
          <a:p>
            <a:pPr marL="0" marR="0">
              <a:lnSpc>
                <a:spcPts val="2644"/>
              </a:lnSpc>
              <a:spcBef>
                <a:spcPts val="958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好的火堆引燃。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5241233"/>
            <a:ext cx="10162629" cy="16315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22731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几十支火把从神态激越庄严的人们手中伸向火堆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,</a:t>
            </a: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引燃后又被高高举起。多</a:t>
            </a:r>
          </a:p>
          <a:p>
            <a:pPr marL="0" marR="0">
              <a:lnSpc>
                <a:spcPts val="2644"/>
              </a:lnSpc>
              <a:spcBef>
                <a:spcPts val="954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吉细细观察一阵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,</a:t>
            </a: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火苗斜着呼呼飘动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,</a:t>
            </a: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标示出风向依然吹向面南朝阳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,</a:t>
            </a: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因杂灌与棘丛</a:t>
            </a:r>
          </a:p>
          <a:p>
            <a:pPr marL="0" marR="0">
              <a:lnSpc>
                <a:spcPts val="2644"/>
              </a:lnSpc>
              <a:spcBef>
                <a:spcPts val="95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疯长而陷于荒芜的草坡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,</a:t>
            </a: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他对着望向他的人群点了点头</a:t>
            </a:r>
            <a:r>
              <a:rPr sz="2000">
                <a:solidFill>
                  <a:srgbClr val="000000"/>
                </a:solidFill>
                <a:latin typeface="BUHTBJ+MicrosoftYaHei"/>
                <a:cs typeface="BUHTBJ+MicrosoftYaHei"/>
              </a:rPr>
              <a:t>,</a:t>
            </a:r>
            <a:r>
              <a:rPr sz="2000">
                <a:solidFill>
                  <a:srgbClr val="000000"/>
                </a:solidFill>
                <a:latin typeface="REIOKH+MicrosoftYaHei"/>
                <a:cs typeface="REIOKH+MicrosoftYaHei"/>
              </a:rPr>
              <a:t>说:“开始吧。”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483609" y="134366"/>
            <a:ext cx="2592933" cy="8598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7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FF0000"/>
                </a:solidFill>
                <a:latin typeface="UOAKJV+MicrosoftYaHei"/>
                <a:cs typeface="UOAKJV+MicrosoftYaHei"/>
              </a:rPr>
              <a:t>作用题答题思路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2361" y="662102"/>
            <a:ext cx="9235209" cy="10560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QOFJBF+MicrosoftYaHei"/>
                <a:cs typeface="QOFJBF+MicrosoftYaHei"/>
              </a:rPr>
              <a:t>1.</a:t>
            </a:r>
            <a:r>
              <a:rPr sz="1800" spc="10">
                <a:solidFill>
                  <a:srgbClr val="000000"/>
                </a:solidFill>
                <a:latin typeface="QOFJBF+MicrosoftYaHei"/>
                <a:cs typeface="QOFJBF+MicrosoftYaHei"/>
              </a:rPr>
              <a:t> </a:t>
            </a:r>
            <a:r>
              <a:rPr sz="1800">
                <a:solidFill>
                  <a:srgbClr val="000000"/>
                </a:solidFill>
                <a:latin typeface="UOAKJV+MicrosoftYaHei"/>
                <a:cs typeface="UOAKJV+MicrosoftYaHei"/>
              </a:rPr>
              <a:t>交代人物活动的</a:t>
            </a:r>
            <a:r>
              <a:rPr sz="1800">
                <a:solidFill>
                  <a:srgbClr val="FF0000"/>
                </a:solidFill>
                <a:latin typeface="UOAKJV+MicrosoftYaHei"/>
                <a:cs typeface="UOAKJV+MicrosoftYaHei"/>
              </a:rPr>
              <a:t>环境</a:t>
            </a:r>
            <a:r>
              <a:rPr sz="1800">
                <a:solidFill>
                  <a:srgbClr val="000000"/>
                </a:solidFill>
                <a:latin typeface="UOAKJV+MicrosoftYaHei"/>
                <a:cs typeface="UOAKJV+MicrosoftYaHei"/>
              </a:rPr>
              <a:t>。（渲染氛围、奠定基调、开宗明义，点题，引出话题）</a:t>
            </a:r>
          </a:p>
          <a:p>
            <a:pPr marL="204520" marR="0">
              <a:lnSpc>
                <a:spcPts val="2375"/>
              </a:lnSpc>
              <a:spcBef>
                <a:spcPts val="814"/>
              </a:spcBef>
              <a:spcAft>
                <a:spcPct val="0"/>
              </a:spcAft>
            </a:pPr>
            <a:r>
              <a:rPr sz="1800">
                <a:solidFill>
                  <a:srgbClr val="FF0000"/>
                </a:solidFill>
                <a:latin typeface="UOAKJV+MicrosoftYaHei"/>
                <a:cs typeface="UOAKJV+MicrosoftYaHei"/>
              </a:rPr>
              <a:t>设置悬念</a:t>
            </a:r>
            <a:r>
              <a:rPr sz="1800">
                <a:solidFill>
                  <a:srgbClr val="000000"/>
                </a:solidFill>
                <a:latin typeface="UOAKJV+MicrosoftYaHei"/>
                <a:cs typeface="UOAKJV+MicrosoftYaHei"/>
              </a:rPr>
              <a:t>，引起读者阅读的兴趣。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06882" y="1485063"/>
            <a:ext cx="6047171" cy="10564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FF0000"/>
                </a:solidFill>
                <a:latin typeface="UOAKJV+MicrosoftYaHei"/>
                <a:cs typeface="UOAKJV+MicrosoftYaHei"/>
              </a:rPr>
              <a:t>推动情节发展</a:t>
            </a:r>
            <a:r>
              <a:rPr sz="1800">
                <a:solidFill>
                  <a:srgbClr val="000000"/>
                </a:solidFill>
                <a:latin typeface="UOAKJV+MicrosoftYaHei"/>
                <a:cs typeface="UOAKJV+MicrosoftYaHei"/>
              </a:rPr>
              <a:t>。为后面的情节发展</a:t>
            </a:r>
            <a:r>
              <a:rPr sz="1800">
                <a:solidFill>
                  <a:srgbClr val="FF0000"/>
                </a:solidFill>
                <a:latin typeface="UOAKJV+MicrosoftYaHei"/>
                <a:cs typeface="UOAKJV+MicrosoftYaHei"/>
              </a:rPr>
              <a:t>埋伏笔，作铺垫</a:t>
            </a:r>
            <a:r>
              <a:rPr sz="1800">
                <a:solidFill>
                  <a:srgbClr val="000000"/>
                </a:solidFill>
                <a:latin typeface="UOAKJV+MicrosoftYaHei"/>
                <a:cs typeface="UOAKJV+MicrosoftYaHei"/>
              </a:rPr>
              <a:t>。</a:t>
            </a:r>
          </a:p>
          <a:p>
            <a:pPr marL="0" marR="0">
              <a:lnSpc>
                <a:spcPts val="2375"/>
              </a:lnSpc>
              <a:spcBef>
                <a:spcPts val="817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UOAKJV+MicrosoftYaHei"/>
                <a:cs typeface="UOAKJV+MicrosoftYaHei"/>
              </a:rPr>
              <a:t>起</a:t>
            </a:r>
            <a:r>
              <a:rPr sz="1800">
                <a:solidFill>
                  <a:srgbClr val="FF0000"/>
                </a:solidFill>
                <a:latin typeface="UOAKJV+MicrosoftYaHei"/>
                <a:cs typeface="UOAKJV+MicrosoftYaHei"/>
              </a:rPr>
              <a:t>线索</a:t>
            </a:r>
            <a:r>
              <a:rPr sz="1800">
                <a:solidFill>
                  <a:srgbClr val="000000"/>
                </a:solidFill>
                <a:latin typeface="UOAKJV+MicrosoftYaHei"/>
                <a:cs typeface="UOAKJV+MicrosoftYaHei"/>
              </a:rPr>
              <a:t>作用。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06882" y="2308404"/>
            <a:ext cx="3154679" cy="644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FF0000"/>
                </a:solidFill>
                <a:latin typeface="UOAKJV+MicrosoftYaHei"/>
                <a:cs typeface="UOAKJV+MicrosoftYaHei"/>
              </a:rPr>
              <a:t>照应</a:t>
            </a:r>
            <a:r>
              <a:rPr sz="1800">
                <a:solidFill>
                  <a:srgbClr val="000000"/>
                </a:solidFill>
                <a:latin typeface="UOAKJV+MicrosoftYaHei"/>
                <a:cs typeface="UOAKJV+MicrosoftYaHei"/>
              </a:rPr>
              <a:t>前文。（衬托或对比）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02361" y="2719883"/>
            <a:ext cx="2925848" cy="644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QOFJBF+MicrosoftYaHei"/>
                <a:cs typeface="QOFJBF+MicrosoftYaHei"/>
              </a:rPr>
              <a:t>2.</a:t>
            </a:r>
            <a:r>
              <a:rPr sz="1800" spc="10">
                <a:solidFill>
                  <a:srgbClr val="000000"/>
                </a:solidFill>
                <a:latin typeface="QOFJBF+MicrosoftYaHei"/>
                <a:cs typeface="QOFJBF+MicrosoftYaHei"/>
              </a:rPr>
              <a:t> </a:t>
            </a:r>
            <a:r>
              <a:rPr sz="1800">
                <a:solidFill>
                  <a:srgbClr val="000000"/>
                </a:solidFill>
                <a:latin typeface="UOAKJV+MicrosoftYaHei"/>
                <a:cs typeface="UOAKJV+MicrosoftYaHei"/>
              </a:rPr>
              <a:t>为刻画人物形象</a:t>
            </a:r>
            <a:r>
              <a:rPr sz="1800">
                <a:solidFill>
                  <a:srgbClr val="FF0000"/>
                </a:solidFill>
                <a:latin typeface="UOAKJV+MicrosoftYaHei"/>
                <a:cs typeface="UOAKJV+MicrosoftYaHei"/>
              </a:rPr>
              <a:t>服务</a:t>
            </a:r>
            <a:r>
              <a:rPr sz="1800">
                <a:solidFill>
                  <a:srgbClr val="000000"/>
                </a:solidFill>
                <a:latin typeface="UOAKJV+MicrosoftYaHei"/>
                <a:cs typeface="UOAKJV+MicrosoftYaHei"/>
              </a:rPr>
              <a:t>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02361" y="3131041"/>
            <a:ext cx="6594332" cy="10566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8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QOFJBF+MicrosoftYaHei"/>
                <a:cs typeface="QOFJBF+MicrosoftYaHei"/>
              </a:rPr>
              <a:t>3. </a:t>
            </a:r>
            <a:r>
              <a:rPr sz="1800">
                <a:solidFill>
                  <a:srgbClr val="000000"/>
                </a:solidFill>
                <a:latin typeface="UOAKJV+MicrosoftYaHei"/>
                <a:cs typeface="UOAKJV+MicrosoftYaHei"/>
              </a:rPr>
              <a:t>为主题</a:t>
            </a:r>
            <a:r>
              <a:rPr sz="1800">
                <a:solidFill>
                  <a:srgbClr val="FF0000"/>
                </a:solidFill>
                <a:latin typeface="UOAKJV+MicrosoftYaHei"/>
                <a:cs typeface="UOAKJV+MicrosoftYaHei"/>
              </a:rPr>
              <a:t>服务</a:t>
            </a:r>
            <a:r>
              <a:rPr sz="1800">
                <a:solidFill>
                  <a:srgbClr val="000000"/>
                </a:solidFill>
                <a:latin typeface="UOAKJV+MicrosoftYaHei"/>
                <a:cs typeface="UOAKJV+MicrosoftYaHei"/>
              </a:rPr>
              <a:t>。（表现主旨或深化主题）。</a:t>
            </a:r>
          </a:p>
          <a:p>
            <a:pPr marL="2762148" marR="0">
              <a:lnSpc>
                <a:spcPts val="2375"/>
              </a:lnSpc>
              <a:spcBef>
                <a:spcPts val="816"/>
              </a:spcBef>
              <a:spcAft>
                <a:spcPct val="0"/>
              </a:spcAft>
            </a:pPr>
            <a:r>
              <a:rPr sz="1800">
                <a:solidFill>
                  <a:srgbClr val="FF0000"/>
                </a:solidFill>
                <a:latin typeface="UOAKJV+MicrosoftYaHei"/>
                <a:cs typeface="UOAKJV+MicrosoftYaHei"/>
              </a:rPr>
              <a:t>标题的作用</a:t>
            </a:r>
            <a:r>
              <a:rPr sz="1800">
                <a:solidFill>
                  <a:srgbClr val="000000"/>
                </a:solidFill>
                <a:latin typeface="UOAKJV+MicrosoftYaHei"/>
                <a:cs typeface="UOAKJV+MicrosoftYaHei"/>
              </a:rPr>
              <a:t>通常有以下几种：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02361" y="3954577"/>
            <a:ext cx="1743760" cy="644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QOFJBF+MicrosoftYaHei"/>
                <a:cs typeface="QOFJBF+MicrosoftYaHei"/>
              </a:rPr>
              <a:t>1.</a:t>
            </a:r>
            <a:r>
              <a:rPr sz="1800" spc="10">
                <a:solidFill>
                  <a:srgbClr val="000000"/>
                </a:solidFill>
                <a:latin typeface="QOFJBF+MicrosoftYaHei"/>
                <a:cs typeface="QOFJBF+MicrosoftYaHei"/>
              </a:rPr>
              <a:t> </a:t>
            </a:r>
            <a:r>
              <a:rPr sz="1800">
                <a:solidFill>
                  <a:srgbClr val="000000"/>
                </a:solidFill>
                <a:latin typeface="UOAKJV+MicrosoftYaHei"/>
                <a:cs typeface="UOAKJV+MicrosoftYaHei"/>
              </a:rPr>
              <a:t>设置悬念。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02361" y="4366058"/>
            <a:ext cx="7920349" cy="22911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QOFJBF+MicrosoftYaHei"/>
                <a:cs typeface="QOFJBF+MicrosoftYaHei"/>
              </a:rPr>
              <a:t>2.</a:t>
            </a:r>
            <a:r>
              <a:rPr sz="1800" spc="10">
                <a:solidFill>
                  <a:srgbClr val="000000"/>
                </a:solidFill>
                <a:latin typeface="QOFJBF+MicrosoftYaHei"/>
                <a:cs typeface="QOFJBF+MicrosoftYaHei"/>
              </a:rPr>
              <a:t> </a:t>
            </a:r>
            <a:r>
              <a:rPr sz="1800">
                <a:solidFill>
                  <a:srgbClr val="000000"/>
                </a:solidFill>
                <a:latin typeface="UOAKJV+MicrosoftYaHei"/>
                <a:cs typeface="UOAKJV+MicrosoftYaHei"/>
              </a:rPr>
              <a:t>点明全文线索。或交代主要的写作对象，</a:t>
            </a:r>
            <a:r>
              <a:rPr sz="1800" spc="9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>
                <a:solidFill>
                  <a:srgbClr val="000000"/>
                </a:solidFill>
                <a:latin typeface="UOAKJV+MicrosoftYaHei"/>
                <a:cs typeface="UOAKJV+MicrosoftYaHei"/>
              </a:rPr>
              <a:t>概括小说主要事件</a:t>
            </a:r>
          </a:p>
          <a:p>
            <a:pPr marL="0" marR="0">
              <a:lnSpc>
                <a:spcPts val="2375"/>
              </a:lnSpc>
              <a:spcBef>
                <a:spcPts val="817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QOFJBF+MicrosoftYaHei"/>
                <a:cs typeface="QOFJBF+MicrosoftYaHei"/>
              </a:rPr>
              <a:t>3.</a:t>
            </a:r>
            <a:r>
              <a:rPr sz="1800" spc="10">
                <a:solidFill>
                  <a:srgbClr val="000000"/>
                </a:solidFill>
                <a:latin typeface="QOFJBF+MicrosoftYaHei"/>
                <a:cs typeface="QOFJBF+MicrosoftYaHei"/>
              </a:rPr>
              <a:t> </a:t>
            </a:r>
            <a:r>
              <a:rPr sz="1800">
                <a:solidFill>
                  <a:srgbClr val="000000"/>
                </a:solidFill>
                <a:latin typeface="UOAKJV+MicrosoftYaHei"/>
                <a:cs typeface="UOAKJV+MicrosoftYaHei"/>
              </a:rPr>
              <a:t>以小见大，对比鲜明，增强艺术感染力。</a:t>
            </a:r>
          </a:p>
          <a:p>
            <a:pPr marL="0" marR="0">
              <a:lnSpc>
                <a:spcPts val="2375"/>
              </a:lnSpc>
              <a:spcBef>
                <a:spcPts val="864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QOFJBF+MicrosoftYaHei"/>
                <a:cs typeface="QOFJBF+MicrosoftYaHei"/>
              </a:rPr>
              <a:t>4.</a:t>
            </a:r>
            <a:r>
              <a:rPr sz="1800" spc="10">
                <a:solidFill>
                  <a:srgbClr val="000000"/>
                </a:solidFill>
                <a:latin typeface="QOFJBF+MicrosoftYaHei"/>
                <a:cs typeface="QOFJBF+MicrosoftYaHei"/>
              </a:rPr>
              <a:t> </a:t>
            </a:r>
            <a:r>
              <a:rPr sz="1800">
                <a:solidFill>
                  <a:srgbClr val="000000"/>
                </a:solidFill>
                <a:latin typeface="UOAKJV+MicrosoftYaHei"/>
                <a:cs typeface="UOAKJV+MicrosoftYaHei"/>
              </a:rPr>
              <a:t>推动情节的发展或推动了故事情节的转折，化解了人物矛盾冲突。</a:t>
            </a:r>
          </a:p>
          <a:p>
            <a:pPr marL="0" marR="0">
              <a:lnSpc>
                <a:spcPts val="2375"/>
              </a:lnSpc>
              <a:spcBef>
                <a:spcPts val="813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QOFJBF+MicrosoftYaHei"/>
                <a:cs typeface="QOFJBF+MicrosoftYaHei"/>
              </a:rPr>
              <a:t>5.</a:t>
            </a:r>
            <a:r>
              <a:rPr sz="1800" spc="10">
                <a:solidFill>
                  <a:srgbClr val="000000"/>
                </a:solidFill>
                <a:latin typeface="QOFJBF+MicrosoftYaHei"/>
                <a:cs typeface="QOFJBF+MicrosoftYaHei"/>
              </a:rPr>
              <a:t> </a:t>
            </a:r>
            <a:r>
              <a:rPr sz="1800">
                <a:solidFill>
                  <a:srgbClr val="000000"/>
                </a:solidFill>
                <a:latin typeface="UOAKJV+MicrosoftYaHei"/>
                <a:cs typeface="UOAKJV+MicrosoftYaHei"/>
              </a:rPr>
              <a:t>提供人物背景环境或为塑造人物形象服务。</a:t>
            </a:r>
          </a:p>
          <a:p>
            <a:pPr marL="0" marR="0">
              <a:lnSpc>
                <a:spcPts val="2375"/>
              </a:lnSpc>
              <a:spcBef>
                <a:spcPts val="816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QOFJBF+MicrosoftYaHei"/>
                <a:cs typeface="QOFJBF+MicrosoftYaHei"/>
              </a:rPr>
              <a:t>6.</a:t>
            </a:r>
            <a:r>
              <a:rPr sz="1800" spc="10">
                <a:solidFill>
                  <a:srgbClr val="000000"/>
                </a:solidFill>
                <a:latin typeface="QOFJBF+MicrosoftYaHei"/>
                <a:cs typeface="QOFJBF+MicrosoftYaHei"/>
              </a:rPr>
              <a:t> </a:t>
            </a:r>
            <a:r>
              <a:rPr sz="1800">
                <a:solidFill>
                  <a:srgbClr val="000000"/>
                </a:solidFill>
                <a:latin typeface="UOAKJV+MicrosoftYaHei"/>
                <a:cs typeface="UOAKJV+MicrosoftYaHei"/>
              </a:rPr>
              <a:t>象征、突出主题，一语双关，对主题的表现起画龙点睛的作用。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20268" y="1164533"/>
            <a:ext cx="951281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UWUHIE+MicrosoftYaHei"/>
                <a:cs typeface="UWUHIE+MicrosoftYaHei"/>
              </a:rPr>
              <a:t>答案</a:t>
            </a:r>
            <a:r>
              <a:rPr sz="2000">
                <a:solidFill>
                  <a:srgbClr val="000000"/>
                </a:solidFill>
                <a:latin typeface="REAOOS+MicrosoftYaHei"/>
                <a:cs typeface="REAOOS+MicrosoftYaHei"/>
              </a:rPr>
              <a:t>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20268" y="1637353"/>
            <a:ext cx="9198374" cy="3054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UWUHIE+MicrosoftYaHei"/>
                <a:cs typeface="UWUHIE+MicrosoftYaHei"/>
              </a:rPr>
              <a:t>①推动故事情节发展</a:t>
            </a:r>
            <a:r>
              <a:rPr sz="2400">
                <a:solidFill>
                  <a:srgbClr val="000000"/>
                </a:solidFill>
                <a:latin typeface="REAOOS+MicrosoftYaHei"/>
                <a:cs typeface="REAOOS+MicrosoftYaHei"/>
              </a:rPr>
              <a:t>,</a:t>
            </a:r>
            <a:r>
              <a:rPr sz="2400">
                <a:solidFill>
                  <a:srgbClr val="000000"/>
                </a:solidFill>
                <a:latin typeface="UWUHIE+MicrosoftYaHei"/>
                <a:cs typeface="UWUHIE+MicrosoftYaHei"/>
              </a:rPr>
              <a:t>为小说增添了神秘感和庄严感。</a:t>
            </a:r>
          </a:p>
          <a:p>
            <a:pPr marL="0" marR="0">
              <a:lnSpc>
                <a:spcPts val="3167"/>
              </a:lnSpc>
              <a:spcBef>
                <a:spcPts val="1102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UWUHIE+MicrosoftYaHei"/>
                <a:cs typeface="UWUHIE+MicrosoftYaHei"/>
              </a:rPr>
              <a:t>②塑造多吉和村民的形象。呼唤神、跪拜神、唱颂词点明了</a:t>
            </a:r>
          </a:p>
          <a:p>
            <a:pPr marL="0" marR="0">
              <a:lnSpc>
                <a:spcPts val="3167"/>
              </a:lnSpc>
              <a:spcBef>
                <a:spcPts val="1104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UWUHIE+MicrosoftYaHei"/>
                <a:cs typeface="UWUHIE+MicrosoftYaHei"/>
              </a:rPr>
              <a:t>多吉巫师的身份</a:t>
            </a:r>
            <a:r>
              <a:rPr sz="2400">
                <a:solidFill>
                  <a:srgbClr val="000000"/>
                </a:solidFill>
                <a:latin typeface="REAOOS+MicrosoftYaHei"/>
                <a:cs typeface="REAOOS+MicrosoftYaHei"/>
              </a:rPr>
              <a:t>,</a:t>
            </a:r>
            <a:r>
              <a:rPr sz="2400">
                <a:solidFill>
                  <a:srgbClr val="000000"/>
                </a:solidFill>
                <a:latin typeface="UWUHIE+MicrosoftYaHei"/>
                <a:cs typeface="UWUHIE+MicrosoftYaHei"/>
              </a:rPr>
              <a:t>将他对大自然的敬畏、虔诚的信仰及敢于</a:t>
            </a:r>
          </a:p>
          <a:p>
            <a:pPr marL="0" marR="0">
              <a:lnSpc>
                <a:spcPts val="3167"/>
              </a:lnSpc>
              <a:spcBef>
                <a:spcPts val="1102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UWUHIE+MicrosoftYaHei"/>
                <a:cs typeface="UWUHIE+MicrosoftYaHei"/>
              </a:rPr>
              <a:t>改变现实困境的责任感表现出来</a:t>
            </a:r>
            <a:r>
              <a:rPr sz="2400">
                <a:solidFill>
                  <a:srgbClr val="000000"/>
                </a:solidFill>
                <a:latin typeface="REAOOS+MicrosoftYaHei"/>
                <a:cs typeface="REAOOS+MicrosoftYaHei"/>
              </a:rPr>
              <a:t>,</a:t>
            </a:r>
            <a:r>
              <a:rPr sz="2400">
                <a:solidFill>
                  <a:srgbClr val="000000"/>
                </a:solidFill>
                <a:latin typeface="UWUHIE+MicrosoftYaHei"/>
                <a:cs typeface="UWUHIE+MicrosoftYaHei"/>
              </a:rPr>
              <a:t>也借此展现了村民的质朴。</a:t>
            </a:r>
          </a:p>
          <a:p>
            <a:pPr marL="0" marR="0">
              <a:lnSpc>
                <a:spcPts val="3167"/>
              </a:lnSpc>
              <a:spcBef>
                <a:spcPts val="1102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UWUHIE+MicrosoftYaHei"/>
                <a:cs typeface="UWUHIE+MicrosoftYaHei"/>
              </a:rPr>
              <a:t>③照应了题目“天火”</a:t>
            </a:r>
            <a:r>
              <a:rPr sz="2400">
                <a:solidFill>
                  <a:srgbClr val="000000"/>
                </a:solidFill>
                <a:latin typeface="REAOOS+MicrosoftYaHei"/>
                <a:cs typeface="REAOOS+MicrosoftYaHei"/>
              </a:rPr>
              <a:t>,</a:t>
            </a:r>
            <a:r>
              <a:rPr sz="2400">
                <a:solidFill>
                  <a:srgbClr val="000000"/>
                </a:solidFill>
                <a:latin typeface="UWUHIE+MicrosoftYaHei"/>
                <a:cs typeface="UWUHIE+MicrosoftYaHei"/>
              </a:rPr>
              <a:t>并暗示着主题。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20598" y="1475866"/>
            <a:ext cx="8654807" cy="16428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38174" marR="0">
              <a:lnSpc>
                <a:spcPts val="369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JEEOKN+MicrosoftYaHei"/>
                <a:cs typeface="JEEOKN+MicrosoftYaHei"/>
              </a:rPr>
              <a:t>（</a:t>
            </a:r>
            <a:r>
              <a:rPr sz="2800">
                <a:solidFill>
                  <a:srgbClr val="000000"/>
                </a:solidFill>
                <a:latin typeface="JWUQRS+MicrosoftYaHei"/>
                <a:cs typeface="JWUQRS+MicrosoftYaHei"/>
              </a:rPr>
              <a:t>4</a:t>
            </a:r>
            <a:r>
              <a:rPr sz="2800">
                <a:solidFill>
                  <a:srgbClr val="000000"/>
                </a:solidFill>
                <a:latin typeface="JEEOKN+MicrosoftYaHei"/>
                <a:cs typeface="JEEOKN+MicrosoftYaHei"/>
              </a:rPr>
              <a:t>）多吉与村民引燃了火</a:t>
            </a:r>
            <a:r>
              <a:rPr sz="2800">
                <a:solidFill>
                  <a:srgbClr val="000000"/>
                </a:solidFill>
                <a:latin typeface="JWUQRS+MicrosoftYaHei"/>
                <a:cs typeface="JWUQRS+MicrosoftYaHei"/>
              </a:rPr>
              <a:t>,</a:t>
            </a:r>
            <a:r>
              <a:rPr sz="2800">
                <a:solidFill>
                  <a:srgbClr val="000000"/>
                </a:solidFill>
                <a:latin typeface="JEEOKN+MicrosoftYaHei"/>
                <a:cs typeface="JEEOKN+MicrosoftYaHei"/>
              </a:rPr>
              <a:t>但小说的题目是</a:t>
            </a:r>
          </a:p>
          <a:p>
            <a:pPr marL="0" marR="0">
              <a:lnSpc>
                <a:spcPts val="3690"/>
              </a:lnSpc>
              <a:spcBef>
                <a:spcPts val="1302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JEEOKN+MicrosoftYaHei"/>
                <a:cs typeface="JEEOKN+MicrosoftYaHei"/>
              </a:rPr>
              <a:t>“天火”</a:t>
            </a:r>
            <a:r>
              <a:rPr sz="2800">
                <a:solidFill>
                  <a:srgbClr val="000000"/>
                </a:solidFill>
                <a:latin typeface="JWUQRS+MicrosoftYaHei"/>
                <a:cs typeface="JWUQRS+MicrosoftYaHei"/>
              </a:rPr>
              <a:t>,</a:t>
            </a:r>
            <a:r>
              <a:rPr sz="2800">
                <a:solidFill>
                  <a:srgbClr val="000000"/>
                </a:solidFill>
                <a:latin typeface="JEEOKN+MicrosoftYaHei"/>
                <a:cs typeface="JEEOKN+MicrosoftYaHei"/>
              </a:rPr>
              <a:t>为什么</a:t>
            </a:r>
            <a:r>
              <a:rPr sz="2800">
                <a:solidFill>
                  <a:srgbClr val="000000"/>
                </a:solidFill>
                <a:latin typeface="JWUQRS+MicrosoftYaHei"/>
                <a:cs typeface="JWUQRS+MicrosoftYaHei"/>
              </a:rPr>
              <a:t>?</a:t>
            </a:r>
            <a:r>
              <a:rPr sz="2800">
                <a:solidFill>
                  <a:srgbClr val="000000"/>
                </a:solidFill>
                <a:latin typeface="JEEOKN+MicrosoftYaHei"/>
                <a:cs typeface="JEEOKN+MicrosoftYaHei"/>
              </a:rPr>
              <a:t>请结合全文</a:t>
            </a:r>
            <a:r>
              <a:rPr sz="2800">
                <a:solidFill>
                  <a:srgbClr val="000000"/>
                </a:solidFill>
                <a:latin typeface="JWUQRS+MicrosoftYaHei"/>
                <a:cs typeface="JWUQRS+MicrosoftYaHei"/>
              </a:rPr>
              <a:t>,</a:t>
            </a:r>
            <a:r>
              <a:rPr sz="2800">
                <a:solidFill>
                  <a:srgbClr val="000000"/>
                </a:solidFill>
                <a:latin typeface="JEEOKN+MicrosoftYaHei"/>
                <a:cs typeface="JEEOKN+MicrosoftYaHei"/>
              </a:rPr>
              <a:t>谈谈你的看法。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420490" y="692853"/>
            <a:ext cx="3019043" cy="10020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FF0000"/>
                </a:solidFill>
                <a:latin typeface="ASQBGS+MicrosoftYaHei"/>
                <a:cs typeface="ASQBGS+MicrosoftYaHei"/>
              </a:rPr>
              <a:t>含义题答题思路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74320" y="1332610"/>
            <a:ext cx="2163401" cy="10024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KEKDEU+MicrosoftYaHei"/>
                <a:cs typeface="KEKDEU+MicrosoftYaHei"/>
              </a:rPr>
              <a:t>1</a:t>
            </a:r>
            <a:r>
              <a:rPr sz="2800">
                <a:solidFill>
                  <a:srgbClr val="000000"/>
                </a:solidFill>
                <a:latin typeface="ASQBGS+MicrosoftYaHei"/>
                <a:cs typeface="ASQBGS+MicrosoftYaHei"/>
              </a:rPr>
              <a:t>、内容意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74320" y="1971870"/>
            <a:ext cx="3227831" cy="10020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KEKDEU+MicrosoftYaHei"/>
                <a:cs typeface="KEKDEU+MicrosoftYaHei"/>
              </a:rPr>
              <a:t>2</a:t>
            </a:r>
            <a:r>
              <a:rPr sz="2800">
                <a:solidFill>
                  <a:srgbClr val="000000"/>
                </a:solidFill>
                <a:latin typeface="ASQBGS+MicrosoftYaHei"/>
                <a:cs typeface="ASQBGS+MicrosoftYaHei"/>
              </a:rPr>
              <a:t>、陈述主体特点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74320" y="2610426"/>
            <a:ext cx="8816803" cy="10020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KEKDEU+MicrosoftYaHei"/>
                <a:cs typeface="KEKDEU+MicrosoftYaHei"/>
              </a:rPr>
              <a:t>3</a:t>
            </a:r>
            <a:r>
              <a:rPr sz="2800">
                <a:solidFill>
                  <a:srgbClr val="000000"/>
                </a:solidFill>
                <a:latin typeface="ASQBGS+MicrosoftYaHei"/>
                <a:cs typeface="ASQBGS+MicrosoftYaHei"/>
              </a:rPr>
              <a:t>、主题象征意（作者的主旨目的、态度、情感）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36727" y="954025"/>
            <a:ext cx="1140855" cy="8598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7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DOISP+MicrosoftYaHei"/>
                <a:cs typeface="ODOISP+MicrosoftYaHei"/>
              </a:rPr>
              <a:t>答案</a:t>
            </a:r>
            <a:r>
              <a:rPr sz="2400">
                <a:solidFill>
                  <a:srgbClr val="000000"/>
                </a:solidFill>
                <a:latin typeface="FGPCKA+MicrosoftYaHei"/>
                <a:cs typeface="FGPCKA+MicrosoftYaHei"/>
              </a:rPr>
              <a:t>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6727" y="1503241"/>
            <a:ext cx="8497248" cy="14081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DOISP+MicrosoftYaHei"/>
                <a:cs typeface="ODOISP+MicrosoftYaHei"/>
              </a:rPr>
              <a:t>①多吉向火神、风神、山神祈祷</a:t>
            </a:r>
            <a:r>
              <a:rPr sz="2400">
                <a:solidFill>
                  <a:srgbClr val="000000"/>
                </a:solidFill>
                <a:latin typeface="FGPCKA+MicrosoftYaHei"/>
                <a:cs typeface="FGPCKA+MicrosoftYaHei"/>
              </a:rPr>
              <a:t>,</a:t>
            </a:r>
            <a:r>
              <a:rPr sz="2400">
                <a:solidFill>
                  <a:srgbClr val="000000"/>
                </a:solidFill>
                <a:latin typeface="ODOISP+MicrosoftYaHei"/>
                <a:cs typeface="ODOISP+MicrosoftYaHei"/>
              </a:rPr>
              <a:t>经由神灵同意“借来天</a:t>
            </a:r>
          </a:p>
          <a:p>
            <a:pPr marL="0" marR="0">
              <a:lnSpc>
                <a:spcPts val="3167"/>
              </a:lnSpc>
              <a:spcBef>
                <a:spcPts val="1102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DOISP+MicrosoftYaHei"/>
                <a:cs typeface="ODOISP+MicrosoftYaHei"/>
              </a:rPr>
              <a:t>火”。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36727" y="2600775"/>
            <a:ext cx="9122631" cy="36033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DOISP+MicrosoftYaHei"/>
                <a:cs typeface="ODOISP+MicrosoftYaHei"/>
              </a:rPr>
              <a:t>②与小说中长啸、对神灵的呼唤和跪拜、唱颂词、祈火、</a:t>
            </a:r>
          </a:p>
          <a:p>
            <a:pPr marL="0" marR="0">
              <a:lnSpc>
                <a:spcPts val="3167"/>
              </a:lnSpc>
              <a:spcBef>
                <a:spcPts val="1102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DOISP+MicrosoftYaHei"/>
                <a:cs typeface="ODOISP+MicrosoftYaHei"/>
              </a:rPr>
              <a:t>放火等一系列细节描写相契合</a:t>
            </a:r>
            <a:r>
              <a:rPr sz="2400">
                <a:solidFill>
                  <a:srgbClr val="000000"/>
                </a:solidFill>
                <a:latin typeface="FGPCKA+MicrosoftYaHei"/>
                <a:cs typeface="FGPCKA+MicrosoftYaHei"/>
              </a:rPr>
              <a:t>,</a:t>
            </a:r>
            <a:r>
              <a:rPr sz="2400">
                <a:solidFill>
                  <a:srgbClr val="000000"/>
                </a:solidFill>
                <a:latin typeface="ODOISP+MicrosoftYaHei"/>
                <a:cs typeface="ODOISP+MicrosoftYaHei"/>
              </a:rPr>
              <a:t>借“天火”来表现多吉和村</a:t>
            </a:r>
          </a:p>
          <a:p>
            <a:pPr marL="0" marR="0">
              <a:lnSpc>
                <a:spcPts val="3170"/>
              </a:lnSpc>
              <a:spcBef>
                <a:spcPts val="1149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DOISP+MicrosoftYaHei"/>
                <a:cs typeface="ODOISP+MicrosoftYaHei"/>
              </a:rPr>
              <a:t>民对大自然敬畏、虔诚的共同心理及改变现实困境的渴望。</a:t>
            </a:r>
          </a:p>
          <a:p>
            <a:pPr marL="0" marR="0">
              <a:lnSpc>
                <a:spcPts val="3167"/>
              </a:lnSpc>
              <a:spcBef>
                <a:spcPts val="1105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DOISP+MicrosoftYaHei"/>
                <a:cs typeface="ODOISP+MicrosoftYaHei"/>
              </a:rPr>
              <a:t>③暗示着小说的主题</a:t>
            </a:r>
            <a:r>
              <a:rPr sz="2400">
                <a:solidFill>
                  <a:srgbClr val="000000"/>
                </a:solidFill>
                <a:latin typeface="FGPCKA+MicrosoftYaHei"/>
                <a:cs typeface="FGPCKA+MicrosoftYaHei"/>
              </a:rPr>
              <a:t>:</a:t>
            </a:r>
            <a:r>
              <a:rPr sz="2400">
                <a:solidFill>
                  <a:srgbClr val="000000"/>
                </a:solidFill>
                <a:latin typeface="ODOISP+MicrosoftYaHei"/>
                <a:cs typeface="ODOISP+MicrosoftYaHei"/>
              </a:rPr>
              <a:t>既要敬畏大自然</a:t>
            </a:r>
            <a:r>
              <a:rPr sz="2400">
                <a:solidFill>
                  <a:srgbClr val="000000"/>
                </a:solidFill>
                <a:latin typeface="FGPCKA+MicrosoftYaHei"/>
                <a:cs typeface="FGPCKA+MicrosoftYaHei"/>
              </a:rPr>
              <a:t>,</a:t>
            </a:r>
            <a:r>
              <a:rPr sz="2400">
                <a:solidFill>
                  <a:srgbClr val="000000"/>
                </a:solidFill>
                <a:latin typeface="ODOISP+MicrosoftYaHei"/>
                <a:cs typeface="ODOISP+MicrosoftYaHei"/>
              </a:rPr>
              <a:t>同时对违背自然规律</a:t>
            </a:r>
          </a:p>
          <a:p>
            <a:pPr marL="0" marR="0">
              <a:lnSpc>
                <a:spcPts val="3167"/>
              </a:lnSpc>
              <a:spcBef>
                <a:spcPts val="1152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DOISP+MicrosoftYaHei"/>
                <a:cs typeface="ODOISP+MicrosoftYaHei"/>
              </a:rPr>
              <a:t>的做法要勇于改变</a:t>
            </a:r>
            <a:r>
              <a:rPr sz="2400">
                <a:solidFill>
                  <a:srgbClr val="000000"/>
                </a:solidFill>
                <a:latin typeface="FGPCKA+MicrosoftYaHei"/>
                <a:cs typeface="FGPCKA+MicrosoftYaHei"/>
              </a:rPr>
              <a:t>,</a:t>
            </a:r>
            <a:r>
              <a:rPr sz="2400">
                <a:solidFill>
                  <a:srgbClr val="000000"/>
                </a:solidFill>
                <a:latin typeface="ODOISP+MicrosoftYaHei"/>
                <a:cs typeface="ODOISP+MicrosoftYaHei"/>
              </a:rPr>
              <a:t>勇于从实际出发承担责任</a:t>
            </a:r>
            <a:r>
              <a:rPr sz="2400">
                <a:solidFill>
                  <a:srgbClr val="000000"/>
                </a:solidFill>
                <a:latin typeface="FGPCKA+MicrosoftYaHei"/>
                <a:cs typeface="FGPCKA+MicrosoftYaHei"/>
              </a:rPr>
              <a:t>,</a:t>
            </a:r>
            <a:r>
              <a:rPr sz="2400">
                <a:solidFill>
                  <a:srgbClr val="000000"/>
                </a:solidFill>
                <a:latin typeface="ODOISP+MicrosoftYaHei"/>
                <a:cs typeface="ODOISP+MicrosoftYaHei"/>
              </a:rPr>
              <a:t>天与人是和谐</a:t>
            </a:r>
          </a:p>
          <a:p>
            <a:pPr marL="0" marR="0">
              <a:lnSpc>
                <a:spcPts val="3167"/>
              </a:lnSpc>
              <a:spcBef>
                <a:spcPts val="1104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DOISP+MicrosoftYaHei"/>
                <a:cs typeface="ODOISP+MicrosoftYaHei"/>
              </a:rPr>
              <a:t>共处的。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718561" y="1732258"/>
            <a:ext cx="4679442" cy="1146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228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EOENMQ+MicrosoftYaHei"/>
                <a:cs typeface="EOENMQ+MicrosoftYaHei"/>
              </a:rPr>
              <a:t>文学类文本答题口诀：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3602" y="2667103"/>
            <a:ext cx="8367963" cy="2364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1816" marR="0">
              <a:lnSpc>
                <a:spcPts val="5274"/>
              </a:lnSpc>
              <a:spcBef>
                <a:spcPct val="0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CQBBHF+MicrosoftYaHei"/>
                <a:cs typeface="CQBBHF+MicrosoftYaHei"/>
              </a:rPr>
              <a:t>1.</a:t>
            </a:r>
            <a:r>
              <a:rPr sz="4000">
                <a:solidFill>
                  <a:srgbClr val="000000"/>
                </a:solidFill>
                <a:latin typeface="EOENMQ+MicrosoftYaHei"/>
                <a:cs typeface="EOENMQ+MicrosoftYaHei"/>
              </a:rPr>
              <a:t>准备工作：</a:t>
            </a:r>
            <a:r>
              <a:rPr sz="4000" spc="22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4000">
                <a:solidFill>
                  <a:srgbClr val="000000"/>
                </a:solidFill>
                <a:latin typeface="EOENMQ+MicrosoftYaHei"/>
                <a:cs typeface="EOENMQ+MicrosoftYaHei"/>
              </a:rPr>
              <a:t>速读、标注、</a:t>
            </a:r>
            <a:r>
              <a:rPr sz="4000">
                <a:solidFill>
                  <a:srgbClr val="FF0000"/>
                </a:solidFill>
                <a:latin typeface="EOENMQ+MicrosoftYaHei"/>
                <a:cs typeface="EOENMQ+MicrosoftYaHei"/>
              </a:rPr>
              <a:t>题型</a:t>
            </a:r>
          </a:p>
          <a:p>
            <a:pPr marL="0" marR="0">
              <a:lnSpc>
                <a:spcPts val="5815"/>
              </a:lnSpc>
              <a:spcBef>
                <a:spcPts val="1384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CQBBHF+MicrosoftYaHei"/>
                <a:cs typeface="CQBBHF+MicrosoftYaHei"/>
              </a:rPr>
              <a:t>2.</a:t>
            </a:r>
            <a:r>
              <a:rPr sz="4000">
                <a:solidFill>
                  <a:srgbClr val="000000"/>
                </a:solidFill>
                <a:latin typeface="EOENMQ+MicrosoftYaHei"/>
                <a:cs typeface="EOENMQ+MicrosoftYaHei"/>
              </a:rPr>
              <a:t>答题核心：</a:t>
            </a:r>
            <a:r>
              <a:rPr sz="4000" spc="22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4400">
                <a:solidFill>
                  <a:srgbClr val="FF0000"/>
                </a:solidFill>
                <a:latin typeface="EOENMQ+MicrosoftYaHei"/>
                <a:cs typeface="EOENMQ+MicrosoftYaHei"/>
              </a:rPr>
              <a:t>分析</a:t>
            </a:r>
            <a:r>
              <a:rPr sz="4000">
                <a:solidFill>
                  <a:srgbClr val="000000"/>
                </a:solidFill>
                <a:latin typeface="EOENMQ+MicrosoftYaHei"/>
                <a:cs typeface="EOENMQ+MicrosoftYaHei"/>
              </a:rPr>
              <a:t>、踩点、规范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021582" y="1838647"/>
            <a:ext cx="1599285" cy="10020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BEKERG+MicrosoftYaHei"/>
                <a:cs typeface="BEKERG+MicrosoftYaHei"/>
              </a:rPr>
              <a:t>例题二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883154" y="2478981"/>
            <a:ext cx="3874261" cy="16421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49935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BEKERG+MicrosoftYaHei"/>
                <a:cs typeface="BEKERG+MicrosoftYaHei"/>
              </a:rPr>
              <a:t>凭什么让你很幸福</a:t>
            </a:r>
          </a:p>
          <a:p>
            <a:pPr marL="0" marR="0">
              <a:lnSpc>
                <a:spcPts val="3690"/>
              </a:lnSpc>
              <a:spcBef>
                <a:spcPts val="134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QLVRBL+MicrosoftYaHei"/>
                <a:cs typeface="QLVRBL+MicrosoftYaHei"/>
              </a:rPr>
              <a:t>[</a:t>
            </a:r>
            <a:r>
              <a:rPr sz="2800">
                <a:solidFill>
                  <a:srgbClr val="000000"/>
                </a:solidFill>
                <a:latin typeface="BEKERG+MicrosoftYaHei"/>
                <a:cs typeface="BEKERG+MicrosoftYaHei"/>
              </a:rPr>
              <a:t>意大利</a:t>
            </a:r>
            <a:r>
              <a:rPr sz="2800">
                <a:solidFill>
                  <a:srgbClr val="000000"/>
                </a:solidFill>
                <a:latin typeface="QLVRBL+MicrosoftYaHei"/>
                <a:cs typeface="QLVRBL+MicrosoftYaHei"/>
              </a:rPr>
              <a:t>]</a:t>
            </a:r>
            <a:r>
              <a:rPr sz="2800" spc="14">
                <a:solidFill>
                  <a:srgbClr val="000000"/>
                </a:solidFill>
                <a:latin typeface="QLVRBL+MicrosoftYaHei"/>
                <a:cs typeface="QLVRBL+MicrosoftYaHei"/>
              </a:rPr>
              <a:t> </a:t>
            </a:r>
            <a:r>
              <a:rPr sz="2800">
                <a:solidFill>
                  <a:srgbClr val="000000"/>
                </a:solidFill>
                <a:latin typeface="BEKERG+MicrosoftYaHei"/>
                <a:cs typeface="BEKERG+MicrosoftYaHei"/>
              </a:rPr>
              <a:t>迪诺•布扎蒂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46278" y="296474"/>
            <a:ext cx="9669637" cy="10611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24255" marR="0">
              <a:lnSpc>
                <a:spcPts val="2252"/>
              </a:lnSpc>
              <a:spcBef>
                <a:spcPct val="0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在城郊这所专门关押无期徒刑犯人的巨大监狱里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有一条看似十分人性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实则极为残忍</a:t>
            </a:r>
          </a:p>
          <a:p>
            <a:pPr marL="0" marR="0">
              <a:lnSpc>
                <a:spcPts val="2248"/>
              </a:lnSpc>
              <a:spcBef>
                <a:spcPts val="1305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的规定。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46278" y="1136775"/>
            <a:ext cx="10009579" cy="13870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5008" marR="0">
              <a:lnSpc>
                <a:spcPts val="2248"/>
              </a:lnSpc>
              <a:spcBef>
                <a:spcPct val="0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每一个被判终身监禁的人</a:t>
            </a:r>
            <a:r>
              <a:rPr sz="1700" spc="-12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都有一次站在大众面前向全体市民发表半个小时演说的机会。</a:t>
            </a:r>
          </a:p>
          <a:p>
            <a:pPr marL="0" marR="0">
              <a:lnSpc>
                <a:spcPts val="2248"/>
              </a:lnSpc>
              <a:spcBef>
                <a:spcPts val="861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犯人由牢里被带到典狱长和其他人的办公室所在大楼的露台上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若演讲结束听众鼓掌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演讲者</a:t>
            </a:r>
          </a:p>
          <a:p>
            <a:pPr marL="0" marR="0">
              <a:lnSpc>
                <a:spcPts val="2248"/>
              </a:lnSpc>
              <a:spcBef>
                <a:spcPts val="864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就重获自由。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46278" y="2303016"/>
            <a:ext cx="9765807" cy="17755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5008" marR="0">
              <a:lnSpc>
                <a:spcPts val="2248"/>
              </a:lnSpc>
              <a:spcBef>
                <a:spcPct val="0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这听起来好像是天大的恩惠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其实不然。首先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向大众求助的机会只有一次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它让希望变</a:t>
            </a:r>
          </a:p>
          <a:p>
            <a:pPr marL="0" marR="0">
              <a:lnSpc>
                <a:spcPts val="2248"/>
              </a:lnSpc>
              <a:spcBef>
                <a:spcPts val="861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成折磨。犯人并不知道什么时候轮到自己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一切都由典狱长决定。有可能才入狱半小时就被</a:t>
            </a:r>
          </a:p>
          <a:p>
            <a:pPr marL="0" marR="0">
              <a:lnSpc>
                <a:spcPts val="2252"/>
              </a:lnSpc>
              <a:spcBef>
                <a:spcPts val="807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带上露台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也可能需要漫长的等待。有人年纪轻轻入狱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走上命运的露台时已经垂垂老矣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几</a:t>
            </a:r>
          </a:p>
          <a:p>
            <a:pPr marL="0" marR="0">
              <a:lnSpc>
                <a:spcPts val="2248"/>
              </a:lnSpc>
              <a:spcBef>
                <a:spcPts val="813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乎已丧失说话能力。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46278" y="3857750"/>
            <a:ext cx="9845523" cy="17757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5008" marR="0">
              <a:lnSpc>
                <a:spcPts val="2248"/>
              </a:lnSpc>
              <a:spcBef>
                <a:spcPct val="0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可供参考的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就是那些已做过演说但未获青睐的前人的经验。但这些被“筛掉”的家伙</a:t>
            </a:r>
          </a:p>
          <a:p>
            <a:pPr marL="0" marR="0">
              <a:lnSpc>
                <a:spcPts val="2248"/>
              </a:lnSpc>
              <a:spcBef>
                <a:spcPts val="861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一句话都不肯说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不管我们怎么求他们吐露演说的内容和群众的反应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都没有用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他们只冷冷</a:t>
            </a:r>
          </a:p>
          <a:p>
            <a:pPr marL="0" marR="0">
              <a:lnSpc>
                <a:spcPts val="2248"/>
              </a:lnSpc>
              <a:spcBef>
                <a:spcPts val="864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一笑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不发一言。既然我要在牢狱里度过余生——他们心里一定那么想——那你们也都留着</a:t>
            </a:r>
          </a:p>
          <a:p>
            <a:pPr marL="0" marR="0">
              <a:lnSpc>
                <a:spcPts val="2248"/>
              </a:lnSpc>
              <a:spcBef>
                <a:spcPts val="811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吧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休想我会帮你们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反正我本来就是坏蛋。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46278" y="5412560"/>
            <a:ext cx="10074584" cy="1775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80999" marR="0">
              <a:lnSpc>
                <a:spcPts val="2248"/>
              </a:lnSpc>
              <a:spcBef>
                <a:spcPct val="0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最棘手的却是那些来听演讲的市民。我们固然是十恶不赦的坏蛋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外面那些自由的男男</a:t>
            </a:r>
          </a:p>
          <a:p>
            <a:pPr marL="0" marR="0">
              <a:lnSpc>
                <a:spcPts val="2248"/>
              </a:lnSpc>
              <a:spcBef>
                <a:spcPts val="861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女女也不是省油的灯。一宣布有犯人要上露台讲话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他们就蜂拥而至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不是因为有人的命运掌</a:t>
            </a:r>
          </a:p>
          <a:p>
            <a:pPr marL="0" marR="0">
              <a:lnSpc>
                <a:spcPts val="2248"/>
              </a:lnSpc>
              <a:spcBef>
                <a:spcPts val="863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握在他们手上</a:t>
            </a:r>
            <a:r>
              <a:rPr sz="1700" spc="-12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事关重大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而是带着逛庙会、看戏的心情而来。他们是来看热闹的。他们口哨、</a:t>
            </a:r>
          </a:p>
          <a:p>
            <a:pPr marL="0" marR="0">
              <a:lnSpc>
                <a:spcPts val="2248"/>
              </a:lnSpc>
              <a:spcBef>
                <a:spcPts val="811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脏话齐飞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外加阵阵哄笑。本已心情起伏、全身无力的我们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,</a:t>
            </a:r>
            <a:r>
              <a:rPr sz="1700">
                <a:solidFill>
                  <a:srgbClr val="000000"/>
                </a:solidFill>
                <a:latin typeface="WFBCNI+MicrosoftYaHei"/>
                <a:cs typeface="WFBCNI+MicrosoftYaHei"/>
              </a:rPr>
              <a:t>面对这样的舞台能做什么</a:t>
            </a:r>
            <a:r>
              <a:rPr sz="1700">
                <a:solidFill>
                  <a:srgbClr val="000000"/>
                </a:solidFill>
                <a:latin typeface="KCUDDJ+MicrosoftYaHei"/>
                <a:cs typeface="KCUDDJ+MicrosoftYaHei"/>
              </a:rPr>
              <a:t>?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8340" y="113209"/>
            <a:ext cx="9854227" cy="1467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45896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虽然传说中曾经有无期徒刑犯通过了这个考验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但只是传说。确定的是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从我入狱</a:t>
            </a:r>
          </a:p>
          <a:p>
            <a:pPr marL="0" marR="0">
              <a:lnSpc>
                <a:spcPts val="2375"/>
              </a:lnSpc>
              <a:spcBef>
                <a:spcPts val="816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至今这一年来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还没有人成功过。差不多一个月一次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我们中的一个会被带上露台讲话。</a:t>
            </a:r>
          </a:p>
          <a:p>
            <a:pPr marL="0" marR="0">
              <a:lnSpc>
                <a:spcPts val="2375"/>
              </a:lnSpc>
              <a:spcBef>
                <a:spcPts val="864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之后一个不少又全都被带回牢里。群众把每一个人都嘘下台。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88340" y="1347902"/>
            <a:ext cx="9942149" cy="18794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77316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守卫通知我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轮到我上场了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时间是下午两点。再过两个小时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我就要去面对群众了。</a:t>
            </a:r>
          </a:p>
          <a:p>
            <a:pPr marL="0" marR="0">
              <a:lnSpc>
                <a:spcPts val="2378"/>
              </a:lnSpc>
              <a:spcBef>
                <a:spcPts val="811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我一点儿都不怕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知道自己该说什么。我相信自己已经为这个找到了答案。我想了很</a:t>
            </a:r>
          </a:p>
          <a:p>
            <a:pPr marL="0" marR="0">
              <a:lnSpc>
                <a:spcPts val="2375"/>
              </a:lnSpc>
              <a:spcBef>
                <a:spcPts val="867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久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整整一年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无时无刻不在思考这个问题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我不敢奢望我的听众会比其他牢友所面对的</a:t>
            </a:r>
          </a:p>
          <a:p>
            <a:pPr marL="0" marR="0">
              <a:lnSpc>
                <a:spcPts val="2375"/>
              </a:lnSpc>
              <a:spcBef>
                <a:spcPts val="814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听众有教养。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88340" y="2994204"/>
            <a:ext cx="9742353" cy="10563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7884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他们打开牢房铁门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带我穿过整个监狱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爬两级阶梯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进入一间庄严的大厅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然后站上</a:t>
            </a:r>
          </a:p>
          <a:p>
            <a:pPr marL="0" marR="0">
              <a:lnSpc>
                <a:spcPts val="2375"/>
              </a:lnSpc>
              <a:spcBef>
                <a:spcPts val="816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露台。我身后的门被锁上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我一个人面对黑压压的人群。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88340" y="3817418"/>
            <a:ext cx="10047306" cy="31141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40156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我连眼睛都睁不开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光太强了。然后我看到至少有三千人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包括最高法官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都在盯着我。</a:t>
            </a:r>
          </a:p>
          <a:p>
            <a:pPr marL="478840" marR="0">
              <a:lnSpc>
                <a:spcPts val="2375"/>
              </a:lnSpc>
              <a:spcBef>
                <a:spcPts val="814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台下发出长长的嘘声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骂声四起。“喔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绅士出场了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!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你说话啊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无辜的受害者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!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快逗</a:t>
            </a:r>
          </a:p>
          <a:p>
            <a:pPr marL="0" marR="0">
              <a:lnSpc>
                <a:spcPts val="2375"/>
              </a:lnSpc>
              <a:spcBef>
                <a:spcPts val="867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我们笑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说点笑话来听。你家有老母在等你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对不对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?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你想死你的小孩了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对吧?”我双手</a:t>
            </a:r>
          </a:p>
          <a:p>
            <a:pPr marL="0" marR="0">
              <a:lnSpc>
                <a:spcPts val="2375"/>
              </a:lnSpc>
              <a:spcBef>
                <a:spcPts val="814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扶着栏杆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不为所动。我心里已盘算好了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说不定这是唯一能救我脱困的妙计。我无动</a:t>
            </a:r>
          </a:p>
          <a:p>
            <a:pPr marL="0" marR="0">
              <a:lnSpc>
                <a:spcPts val="2375"/>
              </a:lnSpc>
              <a:spcBef>
                <a:spcPts val="813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于衷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无所谓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既不要求他们安静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也不做任何表示。很快我就欣慰地发现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我的举动让他</a:t>
            </a:r>
          </a:p>
          <a:p>
            <a:pPr marL="0" marR="0">
              <a:lnSpc>
                <a:spcPts val="2378"/>
              </a:lnSpc>
              <a:spcBef>
                <a:spcPts val="861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们不知所措。显然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在我之前站在露台上的牢友都用了另一套策略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或许大吼大叫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或许</a:t>
            </a:r>
          </a:p>
          <a:p>
            <a:pPr marL="0" marR="0">
              <a:lnSpc>
                <a:spcPts val="2375"/>
              </a:lnSpc>
              <a:spcBef>
                <a:spcPts val="816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用软话请求下面安静</a:t>
            </a:r>
            <a:r>
              <a:rPr sz="1800">
                <a:solidFill>
                  <a:srgbClr val="000000"/>
                </a:solidFill>
                <a:latin typeface="TJCLVH+MicrosoftYaHei"/>
                <a:cs typeface="TJCLVH+MicrosoftYaHei"/>
              </a:rPr>
              <a:t>,</a:t>
            </a:r>
            <a:r>
              <a:rPr sz="1800">
                <a:solidFill>
                  <a:srgbClr val="000000"/>
                </a:solidFill>
                <a:latin typeface="PJBMMG+MicrosoftYaHei"/>
                <a:cs typeface="PJBMMG+MicrosoftYaHei"/>
              </a:rPr>
              <a:t>结果都不讨好。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8340" y="187903"/>
            <a:ext cx="9829975" cy="1197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42848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VBDVQ+MicrosoftYaHei"/>
                <a:cs typeface="QVBDVQ+MicrosoftYaHei"/>
              </a:rPr>
              <a:t>我还是不说、不动,像尊雕像。嘈杂声渐渐平缓下来,偶尔还冒出一两下嘘</a:t>
            </a:r>
          </a:p>
          <a:p>
            <a:pPr marL="0" marR="0">
              <a:lnSpc>
                <a:spcPts val="2644"/>
              </a:lnSpc>
              <a:spcBef>
                <a:spcPts val="118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VBDVQ+MicrosoftYaHei"/>
                <a:cs typeface="QVBDVQ+MicrosoftYaHei"/>
              </a:rPr>
              <a:t>声,然后一片静默。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11377" y="1125417"/>
            <a:ext cx="4460719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VBDVQ+MicrosoftYaHei"/>
                <a:cs typeface="QVBDVQ+MicrosoftYaHei"/>
              </a:rPr>
              <a:t>不动。我鼓起全部的勇气,不出声。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11377" y="1582617"/>
            <a:ext cx="7619938" cy="11744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VBDVQ+MicrosoftYaHei"/>
                <a:cs typeface="QVBDVQ+MicrosoftYaHei"/>
              </a:rPr>
              <a:t>最后,一个和气、诚恳的声音说:“你说话啊!你说,我们听。”</a:t>
            </a:r>
          </a:p>
          <a:p>
            <a:pPr marL="0" marR="0">
              <a:lnSpc>
                <a:spcPts val="2644"/>
              </a:lnSpc>
              <a:spcBef>
                <a:spcPts val="958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VBDVQ+MicrosoftYaHei"/>
                <a:cs typeface="QVBDVQ+MicrosoftYaHei"/>
              </a:rPr>
              <a:t>我孤注一掷。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88340" y="2497398"/>
            <a:ext cx="9693630" cy="16315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23036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VBDVQ+MicrosoftYaHei"/>
                <a:cs typeface="QVBDVQ+MicrosoftYaHei"/>
              </a:rPr>
              <a:t>“我为什么要说话?”我说,“我站在这里是因为轮到我了,如此而已,我并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VBDVQ+MicrosoftYaHei"/>
                <a:cs typeface="QVBDVQ+MicrosoftYaHei"/>
              </a:rPr>
              <a:t>不想感动你们什么。我有罪。我不想再看见我的家人。我不想离开这里。我</a:t>
            </a:r>
          </a:p>
          <a:p>
            <a:pPr marL="0" marR="0">
              <a:lnSpc>
                <a:spcPts val="2644"/>
              </a:lnSpc>
              <a:spcBef>
                <a:spcPts val="95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VBDVQ+MicrosoftYaHei"/>
                <a:cs typeface="QVBDVQ+MicrosoftYaHei"/>
              </a:rPr>
              <a:t>在这里过得很好。”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11377" y="3869252"/>
            <a:ext cx="5722921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VBDVQ+MicrosoftYaHei"/>
                <a:cs typeface="QVBDVQ+MicrosoftYaHei"/>
              </a:rPr>
              <a:t>台下的人交头接耳。然后有人喊:“别装了!”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88340" y="4326452"/>
            <a:ext cx="9799489" cy="16316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24028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VBDVQ+MicrosoftYaHei"/>
                <a:cs typeface="QVBDVQ+MicrosoftYaHei"/>
              </a:rPr>
              <a:t>“我过得比你们好。”我说,“我不能说细节,不过我兴致一来,便穿过一条没</a:t>
            </a:r>
          </a:p>
          <a:p>
            <a:pPr marL="0" marR="0">
              <a:lnSpc>
                <a:spcPts val="2644"/>
              </a:lnSpc>
              <a:spcBef>
                <a:spcPts val="958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VBDVQ+MicrosoftYaHei"/>
                <a:cs typeface="QVBDVQ+MicrosoftYaHei"/>
              </a:rPr>
              <a:t>人知道的秘密通道,可以从我牢房直通某栋美丽别墅的花园,当然不能跟你们说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VBDVQ+MicrosoftYaHei"/>
                <a:cs typeface="QVBDVQ+MicrosoftYaHei"/>
              </a:rPr>
              <a:t>是哪一栋,反正这附近多得是。那里的人都认识我,</a:t>
            </a:r>
            <a:r>
              <a:rPr sz="2000" spc="-20">
                <a:solidFill>
                  <a:srgbClr val="000000"/>
                </a:solidFill>
                <a:latin typeface="QVBDVQ+MicrosoftYaHei"/>
                <a:cs typeface="QVBDVQ+MicrosoftYaHei"/>
              </a:rPr>
              <a:t>很照顾我。还有……”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8340" y="96463"/>
            <a:ext cx="9675750" cy="11438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1026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TSGSQ+MicrosoftYaHei"/>
                <a:cs typeface="OTSGSQ+MicrosoftYaHei"/>
              </a:rPr>
              <a:t>我故意停下不说,卖个关子。台下的人群一脸的迷惘与失望,好像眼睁睁地</a:t>
            </a:r>
          </a:p>
          <a:p>
            <a:pPr marL="0" marR="0">
              <a:lnSpc>
                <a:spcPts val="2644"/>
              </a:lnSpc>
              <a:spcBef>
                <a:spcPts val="76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TSGSQ+MicrosoftYaHei"/>
                <a:cs typeface="OTSGSQ+MicrosoftYaHei"/>
              </a:rPr>
              <a:t>看着手中的猎物跑掉。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12368" y="950157"/>
            <a:ext cx="3807345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TSGSQ+MicrosoftYaHei"/>
                <a:cs typeface="OTSGSQ+MicrosoftYaHei"/>
              </a:rPr>
              <a:t>“还有一位少女深爱着我。”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88340" y="1376877"/>
            <a:ext cx="9845752" cy="1144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24028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TSGSQ+MicrosoftYaHei"/>
                <a:cs typeface="OTSGSQ+MicrosoftYaHei"/>
              </a:rPr>
              <a:t>“够了,不要再说了!”有人痛心大喊。得知我过得那么幸福,想必触痛了他的</a:t>
            </a:r>
          </a:p>
          <a:p>
            <a:pPr marL="0" marR="0">
              <a:lnSpc>
                <a:spcPts val="2644"/>
              </a:lnSpc>
              <a:spcBef>
                <a:spcPts val="768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TSGSQ+MicrosoftYaHei"/>
                <a:cs typeface="OTSGSQ+MicrosoftYaHei"/>
              </a:rPr>
              <a:t>伤口。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88340" y="2230698"/>
            <a:ext cx="9704416" cy="1143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24028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TSGSQ+MicrosoftYaHei"/>
                <a:cs typeface="OTSGSQ+MicrosoftYaHei"/>
              </a:rPr>
              <a:t>“所以你们最好别来烦我!”我声嘶力竭,“我求你们,好心人!可怜可怜我吧!</a:t>
            </a:r>
          </a:p>
          <a:p>
            <a:pPr marL="0" marR="0">
              <a:lnSpc>
                <a:spcPts val="2644"/>
              </a:lnSpc>
              <a:spcBef>
                <a:spcPts val="76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TSGSQ+MicrosoftYaHei"/>
                <a:cs typeface="OTSGSQ+MicrosoftYaHei"/>
              </a:rPr>
              <a:t>让我留在这里!嘘我,快,嘘我呀!”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88340" y="3083816"/>
            <a:ext cx="9824718" cy="28514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24028" marR="0">
              <a:lnSpc>
                <a:spcPts val="264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TSGSQ+MicrosoftYaHei"/>
                <a:cs typeface="OTSGSQ+MicrosoftYaHei"/>
              </a:rPr>
              <a:t>我意识到群众中传开一股愤恨不平之意,他们恨我,只是还在怀疑我说的是真</a:t>
            </a:r>
          </a:p>
          <a:p>
            <a:pPr marL="0" marR="0">
              <a:lnSpc>
                <a:spcPts val="2644"/>
              </a:lnSpc>
              <a:spcBef>
                <a:spcPts val="76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TSGSQ+MicrosoftYaHei"/>
                <a:cs typeface="OTSGSQ+MicrosoftYaHei"/>
              </a:rPr>
              <a:t>是假,我真的快乐吗?他们苦恼不已。他们依然犹豫不决。</a:t>
            </a:r>
          </a:p>
          <a:p>
            <a:pPr marL="224028" marR="0">
              <a:lnSpc>
                <a:spcPts val="2644"/>
              </a:lnSpc>
              <a:spcBef>
                <a:spcPts val="76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TSGSQ+MicrosoftYaHei"/>
                <a:cs typeface="OTSGSQ+MicrosoftYaHei"/>
              </a:rPr>
              <a:t>我整个身体探到露台外面,做作地颤着声音喊:“答应我,大慈大悲的先生小姐</a:t>
            </a:r>
          </a:p>
          <a:p>
            <a:pPr marL="0" marR="0">
              <a:lnSpc>
                <a:spcPts val="2644"/>
              </a:lnSpc>
              <a:spcBef>
                <a:spcPts val="71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TSGSQ+MicrosoftYaHei"/>
                <a:cs typeface="OTSGSQ+MicrosoftYaHei"/>
              </a:rPr>
              <a:t>们!你们又没有任何损失!求求你们,嘘我这个幸福的犯人吧!”</a:t>
            </a:r>
          </a:p>
          <a:p>
            <a:pPr marL="224028" marR="0">
              <a:lnSpc>
                <a:spcPts val="2644"/>
              </a:lnSpc>
              <a:spcBef>
                <a:spcPts val="768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TSGSQ+MicrosoftYaHei"/>
                <a:cs typeface="OTSGSQ+MicrosoftYaHei"/>
              </a:rPr>
              <a:t>人群中传出一个恶毒的声音:“你想得美!才没那么好的事!凭什么让你很幸</a:t>
            </a:r>
          </a:p>
          <a:p>
            <a:pPr marL="0" marR="0">
              <a:lnSpc>
                <a:spcPts val="2644"/>
              </a:lnSpc>
              <a:spcBef>
                <a:spcPts val="76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TSGSQ+MicrosoftYaHei"/>
                <a:cs typeface="OTSGSQ+MicrosoftYaHei"/>
              </a:rPr>
              <a:t>福?”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12368" y="5645042"/>
            <a:ext cx="9869946" cy="11439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TSGSQ+MicrosoftYaHei"/>
                <a:cs typeface="OTSGSQ+MicrosoftYaHei"/>
              </a:rPr>
              <a:t>说完就鼓起掌来,第二个人跟进,然后十个、百个,全场响起一片如雷般的掌声。</a:t>
            </a:r>
          </a:p>
          <a:p>
            <a:pPr marL="0" marR="0">
              <a:lnSpc>
                <a:spcPts val="2644"/>
              </a:lnSpc>
              <a:spcBef>
                <a:spcPts val="76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TSGSQ+MicrosoftYaHei"/>
                <a:cs typeface="OTSGSQ+MicrosoftYaHei"/>
              </a:rPr>
              <a:t>我胜利了,</a:t>
            </a:r>
            <a:r>
              <a:rPr sz="2000" spc="-14">
                <a:solidFill>
                  <a:srgbClr val="000000"/>
                </a:solidFill>
                <a:latin typeface="OTSGSQ+MicrosoftYaHei"/>
                <a:cs typeface="OTSGSQ+MicrosoftYaHei"/>
              </a:rPr>
              <a:t>这些白痴。我身后的门打开了。“你走吧,”他们说,“你自由了。”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20040" y="409137"/>
            <a:ext cx="7793263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（</a:t>
            </a: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1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）下列对小说有关内容的分析和概括</a:t>
            </a: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,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最恰当的两项是</a:t>
            </a: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(</a:t>
            </a:r>
            <a:r>
              <a:rPr sz="2000" spc="1720">
                <a:solidFill>
                  <a:srgbClr val="000000"/>
                </a:solidFill>
                <a:latin typeface="EHOUIP+MicrosoftYaHei"/>
                <a:cs typeface="EHOUIP+MicrosoftYaHei"/>
              </a:rPr>
              <a:t> </a:t>
            </a: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0040" y="866718"/>
            <a:ext cx="9799490" cy="48325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A.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那些被“筛掉”的家伙</a:t>
            </a: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,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无论我们怎么恳求</a:t>
            </a: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,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都不愿意透露一点关于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演讲的内幕</a:t>
            </a: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,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因为他们知道通过演讲获得自由很难成功</a:t>
            </a: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,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告诉别人也无济于事。</a:t>
            </a:r>
          </a:p>
          <a:p>
            <a:pPr marL="914704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B.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那些来听演讲的市民只是为看热闹而来</a:t>
            </a: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,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他们对着犯人起哄</a:t>
            </a: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,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甚至把</a:t>
            </a:r>
          </a:p>
          <a:p>
            <a:pPr marL="0" marR="0">
              <a:lnSpc>
                <a:spcPts val="2644"/>
              </a:lnSpc>
              <a:spcBef>
                <a:spcPts val="95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犯人全部嘘下台</a:t>
            </a: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,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因为他们觉得这些犯人罪大恶极</a:t>
            </a: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,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根本不值得同情。</a:t>
            </a:r>
          </a:p>
          <a:p>
            <a:pPr marL="914704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C.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守卫通知“我”上场的时候,“我”非常镇定</a:t>
            </a: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,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一点儿都不怕</a:t>
            </a: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,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也知道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自己该说什么</a:t>
            </a: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,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因为经过整整一年的准备,“我”对演讲成功拥有充分自信。</a:t>
            </a:r>
          </a:p>
          <a:p>
            <a:pPr marL="914704" marR="0">
              <a:lnSpc>
                <a:spcPts val="2644"/>
              </a:lnSpc>
              <a:spcBef>
                <a:spcPts val="958"/>
              </a:spcBef>
              <a:spcAft>
                <a:spcPct val="0"/>
              </a:spcAft>
            </a:pPr>
            <a:r>
              <a:rPr sz="2000" spc="-66">
                <a:solidFill>
                  <a:srgbClr val="000000"/>
                </a:solidFill>
                <a:latin typeface="EHOUIP+MicrosoftYaHei"/>
                <a:cs typeface="EHOUIP+MicrosoftYaHei"/>
              </a:rPr>
              <a:t>D.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小说善于通过细节描写来刻画人物</a:t>
            </a: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,</a:t>
            </a:r>
            <a:r>
              <a:rPr sz="2000" spc="-14">
                <a:solidFill>
                  <a:srgbClr val="000000"/>
                </a:solidFill>
                <a:latin typeface="WKUEDV+MicrosoftYaHei"/>
                <a:cs typeface="WKUEDV+MicrosoftYaHei"/>
              </a:rPr>
              <a:t>比如“我故意停下不说”,“做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作地颤着声音喊”</a:t>
            </a: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,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这表明“我”对演讲胸有成竹</a:t>
            </a: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,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并且洋洋得意。</a:t>
            </a:r>
          </a:p>
          <a:p>
            <a:pPr marL="914704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E.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小说讲述了一个看似荒诞不经的故事</a:t>
            </a: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,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但却表达了一个十分深刻的</a:t>
            </a:r>
          </a:p>
          <a:p>
            <a:pPr marL="0" marR="0">
              <a:lnSpc>
                <a:spcPts val="2644"/>
              </a:lnSpc>
              <a:spcBef>
                <a:spcPts val="100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主题</a:t>
            </a: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,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因为主人公命运的突然转变</a:t>
            </a:r>
            <a:r>
              <a:rPr sz="2000">
                <a:solidFill>
                  <a:srgbClr val="000000"/>
                </a:solidFill>
                <a:latin typeface="EHOUIP+MicrosoftYaHei"/>
                <a:cs typeface="EHOUIP+MicrosoftYaHei"/>
              </a:rPr>
              <a:t>,</a:t>
            </a:r>
            <a:r>
              <a:rPr sz="2000">
                <a:solidFill>
                  <a:srgbClr val="000000"/>
                </a:solidFill>
                <a:latin typeface="WKUEDV+MicrosoftYaHei"/>
                <a:cs typeface="WKUEDV+MicrosoftYaHei"/>
              </a:rPr>
              <a:t>隐含着作者对现实当中人性的深入挖掘。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46278" y="296474"/>
            <a:ext cx="9676069" cy="10611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13943" marR="0">
              <a:lnSpc>
                <a:spcPts val="2252"/>
              </a:lnSpc>
              <a:spcBef>
                <a:spcPct val="0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在城郊这所专门关押无期徒刑犯人的巨大监狱里</a:t>
            </a:r>
            <a:r>
              <a:rPr sz="1700">
                <a:solidFill>
                  <a:srgbClr val="000000"/>
                </a:solidFill>
                <a:latin typeface="BQCMOT+MicrosoftYaHei"/>
                <a:cs typeface="BQCMOT+MicrosoftYaHei"/>
              </a:rPr>
              <a:t>,</a:t>
            </a: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有一条看似十分人性</a:t>
            </a:r>
            <a:r>
              <a:rPr sz="1700">
                <a:solidFill>
                  <a:srgbClr val="000000"/>
                </a:solidFill>
                <a:latin typeface="BQCMOT+MicrosoftYaHei"/>
                <a:cs typeface="BQCMOT+MicrosoftYaHei"/>
              </a:rPr>
              <a:t>,</a:t>
            </a: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实则极为残忍的</a:t>
            </a:r>
          </a:p>
          <a:p>
            <a:pPr marL="0" marR="0">
              <a:lnSpc>
                <a:spcPts val="2248"/>
              </a:lnSpc>
              <a:spcBef>
                <a:spcPts val="1305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规定。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46278" y="1136775"/>
            <a:ext cx="9825716" cy="13870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90499" marR="0">
              <a:lnSpc>
                <a:spcPts val="2248"/>
              </a:lnSpc>
              <a:spcBef>
                <a:spcPct val="0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每一个被判终身监禁的人</a:t>
            </a:r>
            <a:r>
              <a:rPr sz="1700">
                <a:solidFill>
                  <a:srgbClr val="000000"/>
                </a:solidFill>
                <a:latin typeface="BQCMOT+MicrosoftYaHei"/>
                <a:cs typeface="BQCMOT+MicrosoftYaHei"/>
              </a:rPr>
              <a:t>,</a:t>
            </a: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都有一次站在大众面前向全体市民发表半个小时演说的机会。</a:t>
            </a:r>
          </a:p>
          <a:p>
            <a:pPr marL="0" marR="0">
              <a:lnSpc>
                <a:spcPts val="2248"/>
              </a:lnSpc>
              <a:spcBef>
                <a:spcPts val="861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犯人由牢里被带到典狱长和其他人的办公室所在大楼的露台上</a:t>
            </a:r>
            <a:r>
              <a:rPr sz="1700">
                <a:solidFill>
                  <a:srgbClr val="000000"/>
                </a:solidFill>
                <a:latin typeface="BQCMOT+MicrosoftYaHei"/>
                <a:cs typeface="BQCMOT+MicrosoftYaHei"/>
              </a:rPr>
              <a:t>,</a:t>
            </a: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若演讲结束听众鼓掌</a:t>
            </a:r>
            <a:r>
              <a:rPr sz="1700">
                <a:solidFill>
                  <a:srgbClr val="000000"/>
                </a:solidFill>
                <a:latin typeface="BQCMOT+MicrosoftYaHei"/>
                <a:cs typeface="BQCMOT+MicrosoftYaHei"/>
              </a:rPr>
              <a:t>,</a:t>
            </a: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演讲者</a:t>
            </a:r>
          </a:p>
          <a:p>
            <a:pPr marL="0" marR="0">
              <a:lnSpc>
                <a:spcPts val="2248"/>
              </a:lnSpc>
              <a:spcBef>
                <a:spcPts val="864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就重获自由。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2367" y="2303016"/>
            <a:ext cx="10259048" cy="17631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94411" marR="0">
              <a:lnSpc>
                <a:spcPts val="2248"/>
              </a:lnSpc>
              <a:spcBef>
                <a:spcPct val="0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这听起来好像是天大的恩惠</a:t>
            </a:r>
            <a:r>
              <a:rPr sz="1700">
                <a:solidFill>
                  <a:srgbClr val="000000"/>
                </a:solidFill>
                <a:latin typeface="BQCMOT+MicrosoftYaHei"/>
                <a:cs typeface="BQCMOT+MicrosoftYaHei"/>
              </a:rPr>
              <a:t>,</a:t>
            </a: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其实不然。首先</a:t>
            </a:r>
            <a:r>
              <a:rPr sz="1700">
                <a:solidFill>
                  <a:srgbClr val="000000"/>
                </a:solidFill>
                <a:latin typeface="BQCMOT+MicrosoftYaHei"/>
                <a:cs typeface="BQCMOT+MicrosoftYaHei"/>
              </a:rPr>
              <a:t>,</a:t>
            </a: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向大众求助的机会只有一次</a:t>
            </a:r>
            <a:r>
              <a:rPr sz="1700">
                <a:solidFill>
                  <a:srgbClr val="000000"/>
                </a:solidFill>
                <a:latin typeface="BQCMOT+MicrosoftYaHei"/>
                <a:cs typeface="BQCMOT+MicrosoftYaHei"/>
              </a:rPr>
              <a:t>,</a:t>
            </a: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它让希望变成折</a:t>
            </a:r>
          </a:p>
          <a:p>
            <a:pPr marL="0" marR="0">
              <a:lnSpc>
                <a:spcPts val="2613"/>
              </a:lnSpc>
              <a:spcBef>
                <a:spcPts val="81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VTEUTJ+TwCenMT-Regular"/>
                <a:cs typeface="VTEUTJ+TwCenMT-Regular"/>
              </a:rPr>
              <a:t>A.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那些被“筛掉”的家伙</a:t>
            </a:r>
            <a:r>
              <a:rPr sz="2400">
                <a:solidFill>
                  <a:srgbClr val="000000"/>
                </a:solidFill>
                <a:latin typeface="VTEUTJ+TwCenMT-Regular"/>
                <a:cs typeface="VTEUTJ+TwCenMT-Regular"/>
              </a:rPr>
              <a:t>,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无论我们怎么恳求</a:t>
            </a:r>
            <a:r>
              <a:rPr sz="2400">
                <a:solidFill>
                  <a:srgbClr val="000000"/>
                </a:solidFill>
                <a:latin typeface="VTEUTJ+TwCenMT-Regular"/>
                <a:cs typeface="VTEUTJ+TwCenMT-Regular"/>
              </a:rPr>
              <a:t>,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都不愿意透露一点关于</a:t>
            </a:r>
          </a:p>
          <a:p>
            <a:pPr marL="0" marR="0">
              <a:lnSpc>
                <a:spcPts val="2613"/>
              </a:lnSpc>
              <a:spcBef>
                <a:spcPts val="266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演讲的内幕</a:t>
            </a:r>
            <a:r>
              <a:rPr sz="2400">
                <a:solidFill>
                  <a:srgbClr val="000000"/>
                </a:solidFill>
                <a:latin typeface="VTEUTJ+TwCenMT-Regular"/>
                <a:cs typeface="VTEUTJ+TwCenMT-Regular"/>
              </a:rPr>
              <a:t>,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因为他们知道通过演讲获得自由很难成功</a:t>
            </a:r>
            <a:r>
              <a:rPr sz="2400">
                <a:solidFill>
                  <a:srgbClr val="000000"/>
                </a:solidFill>
                <a:latin typeface="VTEUTJ+TwCenMT-Regular"/>
                <a:cs typeface="VTEUTJ+TwCenMT-Regular"/>
              </a:rPr>
              <a:t>,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告诉别人也</a:t>
            </a:r>
          </a:p>
          <a:p>
            <a:pPr marL="0" marR="0">
              <a:lnSpc>
                <a:spcPts val="2402"/>
              </a:lnSpc>
              <a:spcBef>
                <a:spcPts val="477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无济于事。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46278" y="3857750"/>
            <a:ext cx="9905431" cy="17762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90499" marR="0">
              <a:lnSpc>
                <a:spcPts val="2248"/>
              </a:lnSpc>
              <a:spcBef>
                <a:spcPct val="0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可供参考的</a:t>
            </a:r>
            <a:r>
              <a:rPr sz="1700">
                <a:solidFill>
                  <a:srgbClr val="000000"/>
                </a:solidFill>
                <a:latin typeface="BQCMOT+MicrosoftYaHei"/>
                <a:cs typeface="BQCMOT+MicrosoftYaHei"/>
              </a:rPr>
              <a:t>,</a:t>
            </a: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就是那些已做过演说但未获青睐的前人的经验。</a:t>
            </a:r>
            <a:r>
              <a:rPr sz="1700" u="sng">
                <a:solidFill>
                  <a:srgbClr val="000000"/>
                </a:solidFill>
                <a:latin typeface="FEKHRU+MicrosoftYaHei"/>
                <a:cs typeface="FEKHRU+MicrosoftYaHei"/>
              </a:rPr>
              <a:t>但这些被“筛掉”的家伙一</a:t>
            </a:r>
          </a:p>
          <a:p>
            <a:pPr marL="0" marR="0">
              <a:lnSpc>
                <a:spcPts val="2243"/>
              </a:lnSpc>
              <a:spcBef>
                <a:spcPts val="866"/>
              </a:spcBef>
              <a:spcAft>
                <a:spcPct val="0"/>
              </a:spcAft>
            </a:pPr>
            <a:r>
              <a:rPr sz="1700" u="sng">
                <a:solidFill>
                  <a:srgbClr val="000000"/>
                </a:solidFill>
                <a:latin typeface="FEKHRU+MicrosoftYaHei"/>
                <a:cs typeface="FEKHRU+MicrosoftYaHei"/>
              </a:rPr>
              <a:t>句话都不肯说</a:t>
            </a:r>
            <a:r>
              <a:rPr sz="1700" u="sng">
                <a:solidFill>
                  <a:srgbClr val="000000"/>
                </a:solidFill>
                <a:latin typeface="BQCMOT+MicrosoftYaHei"/>
                <a:cs typeface="BQCMOT+MicrosoftYaHei"/>
              </a:rPr>
              <a:t>,</a:t>
            </a:r>
            <a:r>
              <a:rPr sz="1700" u="sng">
                <a:solidFill>
                  <a:srgbClr val="000000"/>
                </a:solidFill>
                <a:latin typeface="FEKHRU+MicrosoftYaHei"/>
                <a:cs typeface="FEKHRU+MicrosoftYaHei"/>
              </a:rPr>
              <a:t>不管我们怎么求他们吐露演说的内容和群众的反应</a:t>
            </a:r>
            <a:r>
              <a:rPr sz="1700" u="sng">
                <a:solidFill>
                  <a:srgbClr val="000000"/>
                </a:solidFill>
                <a:latin typeface="BQCMOT+MicrosoftYaHei"/>
                <a:cs typeface="BQCMOT+MicrosoftYaHei"/>
              </a:rPr>
              <a:t>,</a:t>
            </a:r>
            <a:r>
              <a:rPr sz="1700" u="sng">
                <a:solidFill>
                  <a:srgbClr val="000000"/>
                </a:solidFill>
                <a:latin typeface="FEKHRU+MicrosoftYaHei"/>
                <a:cs typeface="FEKHRU+MicrosoftYaHei"/>
              </a:rPr>
              <a:t>都没有用</a:t>
            </a:r>
            <a:r>
              <a:rPr sz="1700" u="sng">
                <a:solidFill>
                  <a:srgbClr val="000000"/>
                </a:solidFill>
                <a:latin typeface="BQCMOT+MicrosoftYaHei"/>
                <a:cs typeface="BQCMOT+MicrosoftYaHei"/>
              </a:rPr>
              <a:t>,</a:t>
            </a:r>
            <a:r>
              <a:rPr sz="1700" u="sng">
                <a:solidFill>
                  <a:srgbClr val="000000"/>
                </a:solidFill>
                <a:latin typeface="FEKHRU+MicrosoftYaHei"/>
                <a:cs typeface="FEKHRU+MicrosoftYaHei"/>
              </a:rPr>
              <a:t>他们只冷冷一</a:t>
            </a:r>
          </a:p>
          <a:p>
            <a:pPr marL="0" marR="0">
              <a:lnSpc>
                <a:spcPts val="2243"/>
              </a:lnSpc>
              <a:spcBef>
                <a:spcPts val="869"/>
              </a:spcBef>
              <a:spcAft>
                <a:spcPct val="0"/>
              </a:spcAft>
            </a:pPr>
            <a:r>
              <a:rPr sz="1700" u="sng">
                <a:solidFill>
                  <a:srgbClr val="000000"/>
                </a:solidFill>
                <a:latin typeface="FEKHRU+MicrosoftYaHei"/>
                <a:cs typeface="FEKHRU+MicrosoftYaHei"/>
              </a:rPr>
              <a:t>笑</a:t>
            </a:r>
            <a:r>
              <a:rPr sz="1700" u="sng">
                <a:solidFill>
                  <a:srgbClr val="000000"/>
                </a:solidFill>
                <a:latin typeface="BQCMOT+MicrosoftYaHei"/>
                <a:cs typeface="BQCMOT+MicrosoftYaHei"/>
              </a:rPr>
              <a:t>,</a:t>
            </a:r>
            <a:r>
              <a:rPr sz="1700" u="sng">
                <a:solidFill>
                  <a:srgbClr val="000000"/>
                </a:solidFill>
                <a:latin typeface="FEKHRU+MicrosoftYaHei"/>
                <a:cs typeface="FEKHRU+MicrosoftYaHei"/>
              </a:rPr>
              <a:t>不发一言。既然我要在牢狱里度过余生——他们心里一定那么想——那你们也都留着吧</a:t>
            </a:r>
            <a:r>
              <a:rPr sz="1700" u="sng">
                <a:solidFill>
                  <a:srgbClr val="000000"/>
                </a:solidFill>
                <a:latin typeface="BQCMOT+MicrosoftYaHei"/>
                <a:cs typeface="BQCMOT+MicrosoftYaHei"/>
              </a:rPr>
              <a:t>,</a:t>
            </a:r>
          </a:p>
          <a:p>
            <a:pPr marL="0" marR="0">
              <a:lnSpc>
                <a:spcPts val="2243"/>
              </a:lnSpc>
              <a:spcBef>
                <a:spcPts val="816"/>
              </a:spcBef>
              <a:spcAft>
                <a:spcPct val="0"/>
              </a:spcAft>
            </a:pPr>
            <a:r>
              <a:rPr sz="1700" u="sng">
                <a:solidFill>
                  <a:srgbClr val="000000"/>
                </a:solidFill>
                <a:latin typeface="FEKHRU+MicrosoftYaHei"/>
                <a:cs typeface="FEKHRU+MicrosoftYaHei"/>
              </a:rPr>
              <a:t>休想我会帮你们</a:t>
            </a:r>
            <a:r>
              <a:rPr sz="1700" u="sng">
                <a:solidFill>
                  <a:srgbClr val="000000"/>
                </a:solidFill>
                <a:latin typeface="BQCMOT+MicrosoftYaHei"/>
                <a:cs typeface="BQCMOT+MicrosoftYaHei"/>
              </a:rPr>
              <a:t>,</a:t>
            </a:r>
            <a:r>
              <a:rPr sz="1700" u="sng">
                <a:solidFill>
                  <a:srgbClr val="000000"/>
                </a:solidFill>
                <a:latin typeface="FEKHRU+MicrosoftYaHei"/>
                <a:cs typeface="FEKHRU+MicrosoftYaHei"/>
              </a:rPr>
              <a:t>反正我本来就是坏蛋。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46278" y="5412560"/>
            <a:ext cx="9825716" cy="1775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90499" marR="0">
              <a:lnSpc>
                <a:spcPts val="2248"/>
              </a:lnSpc>
              <a:spcBef>
                <a:spcPct val="0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最棘手的却是那些来听演讲的市民。我们固然是十恶不赦的坏蛋</a:t>
            </a:r>
            <a:r>
              <a:rPr sz="1700">
                <a:solidFill>
                  <a:srgbClr val="000000"/>
                </a:solidFill>
                <a:latin typeface="BQCMOT+MicrosoftYaHei"/>
                <a:cs typeface="BQCMOT+MicrosoftYaHei"/>
              </a:rPr>
              <a:t>,</a:t>
            </a: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外面那些自由的男男女</a:t>
            </a:r>
          </a:p>
          <a:p>
            <a:pPr marL="0" marR="0">
              <a:lnSpc>
                <a:spcPts val="2248"/>
              </a:lnSpc>
              <a:spcBef>
                <a:spcPts val="861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女也不是省油的灯。一宣布有犯人要上露台讲话</a:t>
            </a:r>
            <a:r>
              <a:rPr sz="1700">
                <a:solidFill>
                  <a:srgbClr val="000000"/>
                </a:solidFill>
                <a:latin typeface="BQCMOT+MicrosoftYaHei"/>
                <a:cs typeface="BQCMOT+MicrosoftYaHei"/>
              </a:rPr>
              <a:t>,</a:t>
            </a: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他们就蜂拥而至</a:t>
            </a:r>
            <a:r>
              <a:rPr sz="1700">
                <a:solidFill>
                  <a:srgbClr val="000000"/>
                </a:solidFill>
                <a:latin typeface="BQCMOT+MicrosoftYaHei"/>
                <a:cs typeface="BQCMOT+MicrosoftYaHei"/>
              </a:rPr>
              <a:t>,</a:t>
            </a: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不是因为有人的命运掌握</a:t>
            </a:r>
          </a:p>
          <a:p>
            <a:pPr marL="0" marR="0">
              <a:lnSpc>
                <a:spcPts val="2248"/>
              </a:lnSpc>
              <a:spcBef>
                <a:spcPts val="863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在他们手上</a:t>
            </a:r>
            <a:r>
              <a:rPr sz="1700">
                <a:solidFill>
                  <a:srgbClr val="000000"/>
                </a:solidFill>
                <a:latin typeface="BQCMOT+MicrosoftYaHei"/>
                <a:cs typeface="BQCMOT+MicrosoftYaHei"/>
              </a:rPr>
              <a:t>,</a:t>
            </a: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事关重大</a:t>
            </a:r>
            <a:r>
              <a:rPr sz="1700">
                <a:solidFill>
                  <a:srgbClr val="000000"/>
                </a:solidFill>
                <a:latin typeface="BQCMOT+MicrosoftYaHei"/>
                <a:cs typeface="BQCMOT+MicrosoftYaHei"/>
              </a:rPr>
              <a:t>,</a:t>
            </a: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而是带着逛庙会、看戏的心情而来。他们是来看热闹的。他们口哨、</a:t>
            </a:r>
          </a:p>
          <a:p>
            <a:pPr marL="0" marR="0">
              <a:lnSpc>
                <a:spcPts val="2248"/>
              </a:lnSpc>
              <a:spcBef>
                <a:spcPts val="811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脏话齐飞</a:t>
            </a:r>
            <a:r>
              <a:rPr sz="1700">
                <a:solidFill>
                  <a:srgbClr val="000000"/>
                </a:solidFill>
                <a:latin typeface="BQCMOT+MicrosoftYaHei"/>
                <a:cs typeface="BQCMOT+MicrosoftYaHei"/>
              </a:rPr>
              <a:t>,</a:t>
            </a: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外加阵阵哄笑。本已心情起伏、全身无力的我们</a:t>
            </a:r>
            <a:r>
              <a:rPr sz="1700">
                <a:solidFill>
                  <a:srgbClr val="000000"/>
                </a:solidFill>
                <a:latin typeface="BQCMOT+MicrosoftYaHei"/>
                <a:cs typeface="BQCMOT+MicrosoftYaHei"/>
              </a:rPr>
              <a:t>,</a:t>
            </a:r>
            <a:r>
              <a:rPr sz="1700">
                <a:solidFill>
                  <a:srgbClr val="000000"/>
                </a:solidFill>
                <a:latin typeface="FEKHRU+MicrosoftYaHei"/>
                <a:cs typeface="FEKHRU+MicrosoftYaHei"/>
              </a:rPr>
              <a:t>面对这样的舞台能做什么</a:t>
            </a:r>
            <a:r>
              <a:rPr sz="1700">
                <a:solidFill>
                  <a:srgbClr val="000000"/>
                </a:solidFill>
                <a:latin typeface="BQCMOT+MicrosoftYaHei"/>
                <a:cs typeface="BQCMOT+MicrosoftYaHei"/>
              </a:rPr>
              <a:t>?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46278" y="296474"/>
            <a:ext cx="9676069" cy="10611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13943" marR="0">
              <a:lnSpc>
                <a:spcPts val="2252"/>
              </a:lnSpc>
              <a:spcBef>
                <a:spcPct val="0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在城郊这所专门关押无期徒刑犯人的巨大监狱里</a:t>
            </a:r>
            <a:r>
              <a:rPr sz="1700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有一条看似十分人性</a:t>
            </a:r>
            <a:r>
              <a:rPr sz="1700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实则极为残忍的</a:t>
            </a:r>
          </a:p>
          <a:p>
            <a:pPr marL="0" marR="0">
              <a:lnSpc>
                <a:spcPts val="2248"/>
              </a:lnSpc>
              <a:spcBef>
                <a:spcPts val="1305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规定。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46278" y="1136775"/>
            <a:ext cx="9825716" cy="13870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90499" marR="0">
              <a:lnSpc>
                <a:spcPts val="2248"/>
              </a:lnSpc>
              <a:spcBef>
                <a:spcPct val="0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每一个被判终身监禁的人</a:t>
            </a:r>
            <a:r>
              <a:rPr sz="1700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都有一次站在大众面前向全体市民发表半个小时演说的机会。</a:t>
            </a:r>
          </a:p>
          <a:p>
            <a:pPr marL="0" marR="0">
              <a:lnSpc>
                <a:spcPts val="2248"/>
              </a:lnSpc>
              <a:spcBef>
                <a:spcPts val="861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犯人由牢里被带到典狱长和其他人的办公室所在大楼的露台上</a:t>
            </a:r>
            <a:r>
              <a:rPr sz="1700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若演讲结束听众鼓掌</a:t>
            </a:r>
            <a:r>
              <a:rPr sz="1700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演讲者</a:t>
            </a:r>
          </a:p>
          <a:p>
            <a:pPr marL="0" marR="0">
              <a:lnSpc>
                <a:spcPts val="2248"/>
              </a:lnSpc>
              <a:spcBef>
                <a:spcPts val="864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就重获自由。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46278" y="2303016"/>
            <a:ext cx="9838614" cy="17755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90499" marR="0">
              <a:lnSpc>
                <a:spcPts val="2248"/>
              </a:lnSpc>
              <a:spcBef>
                <a:spcPct val="0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这听起来好像是天大的恩惠</a:t>
            </a:r>
            <a:r>
              <a:rPr sz="1700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其实不然。首先</a:t>
            </a:r>
            <a:r>
              <a:rPr sz="1700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向大众求助的机会只有一次</a:t>
            </a:r>
            <a:r>
              <a:rPr sz="1700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它让希望变成折</a:t>
            </a:r>
          </a:p>
          <a:p>
            <a:pPr marL="0" marR="0">
              <a:lnSpc>
                <a:spcPts val="2248"/>
              </a:lnSpc>
              <a:spcBef>
                <a:spcPts val="861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磨。犯人并不知道什么时候轮到自己</a:t>
            </a:r>
            <a:r>
              <a:rPr sz="1700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一切都由典狱长决定。有可能才入狱半小时就被带上</a:t>
            </a:r>
          </a:p>
          <a:p>
            <a:pPr marL="0" marR="0">
              <a:lnSpc>
                <a:spcPts val="2252"/>
              </a:lnSpc>
              <a:spcBef>
                <a:spcPts val="807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露台</a:t>
            </a:r>
            <a:r>
              <a:rPr sz="1700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也可能需要漫长的等待。有人年纪轻轻入狱</a:t>
            </a:r>
            <a:r>
              <a:rPr sz="1700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走上命运的露台时已经垂垂老矣</a:t>
            </a:r>
            <a:r>
              <a:rPr sz="1700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几乎已</a:t>
            </a:r>
          </a:p>
          <a:p>
            <a:pPr marL="0" marR="0">
              <a:lnSpc>
                <a:spcPts val="2248"/>
              </a:lnSpc>
              <a:spcBef>
                <a:spcPts val="813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丧失说话能力。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36778" y="3857750"/>
            <a:ext cx="9516937" cy="609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48"/>
              </a:lnSpc>
              <a:spcBef>
                <a:spcPct val="0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可供参考的</a:t>
            </a:r>
            <a:r>
              <a:rPr sz="1700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就是那些已做过演说但未获青睐的前人的经验。但这些被“筛掉”的家伙一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46278" y="4246370"/>
            <a:ext cx="9636755" cy="609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48"/>
              </a:lnSpc>
              <a:spcBef>
                <a:spcPct val="0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句话都不肯说</a:t>
            </a:r>
            <a:r>
              <a:rPr sz="1700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不管我们怎么求他们吐露演说的内容和群众的反应</a:t>
            </a:r>
            <a:r>
              <a:rPr sz="1700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都没有用</a:t>
            </a:r>
            <a:r>
              <a:rPr sz="1700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他们只冷冷一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4435030"/>
            <a:ext cx="10220362" cy="7901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13"/>
              </a:lnSpc>
              <a:spcBef>
                <a:spcPct val="0"/>
              </a:spcBef>
              <a:spcAft>
                <a:spcPct val="0"/>
              </a:spcAft>
            </a:pPr>
            <a:r>
              <a:rPr sz="2400" spc="-34">
                <a:solidFill>
                  <a:srgbClr val="000000"/>
                </a:solidFill>
                <a:latin typeface="GJDNCG+TwCenMT-Regular"/>
                <a:cs typeface="GJDNCG+TwCenMT-Regular"/>
              </a:rPr>
              <a:t>B.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那些来听演讲的市民只是为看热闹而来</a:t>
            </a:r>
            <a:r>
              <a:rPr sz="2400">
                <a:solidFill>
                  <a:srgbClr val="000000"/>
                </a:solidFill>
                <a:latin typeface="GJDNCG+TwCenMT-Regular"/>
                <a:cs typeface="GJDNCG+TwCenMT-Regular"/>
              </a:rPr>
              <a:t>,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他们对着犯人起哄</a:t>
            </a:r>
            <a:r>
              <a:rPr sz="2400">
                <a:solidFill>
                  <a:srgbClr val="000000"/>
                </a:solidFill>
                <a:latin typeface="GJDNCG+TwCenMT-Regular"/>
                <a:cs typeface="GJDNCG+TwCenMT-Regular"/>
              </a:rPr>
              <a:t>,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甚至把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4801044"/>
            <a:ext cx="10322785" cy="7901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13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犯人全部嘘下台</a:t>
            </a:r>
            <a:r>
              <a:rPr sz="2400">
                <a:solidFill>
                  <a:srgbClr val="000000"/>
                </a:solidFill>
                <a:latin typeface="GJDNCG+TwCenMT-Regular"/>
                <a:cs typeface="GJDNCG+TwCenMT-Regular"/>
              </a:rPr>
              <a:t>,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因为他们觉得这些犯人罪大恶极</a:t>
            </a:r>
            <a:r>
              <a:rPr sz="2400">
                <a:solidFill>
                  <a:srgbClr val="000000"/>
                </a:solidFill>
                <a:latin typeface="GJDNCG+TwCenMT-Regular"/>
                <a:cs typeface="GJDNCG+TwCenMT-Regular"/>
              </a:rPr>
              <a:t>,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根本不值得同情。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246278" y="5023991"/>
            <a:ext cx="4290685" cy="609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48"/>
              </a:lnSpc>
              <a:spcBef>
                <a:spcPct val="0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休想我会帮你们</a:t>
            </a:r>
            <a:r>
              <a:rPr sz="1700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>
                <a:solidFill>
                  <a:srgbClr val="000000"/>
                </a:solidFill>
                <a:latin typeface="AOMDLN+MicrosoftYaHei"/>
                <a:cs typeface="AOMDLN+MicrosoftYaHei"/>
              </a:rPr>
              <a:t>反正我本来就是坏蛋。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46278" y="5413098"/>
            <a:ext cx="9825716" cy="1775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90499" marR="0">
              <a:lnSpc>
                <a:spcPts val="2243"/>
              </a:lnSpc>
              <a:spcBef>
                <a:spcPct val="0"/>
              </a:spcBef>
              <a:spcAft>
                <a:spcPct val="0"/>
              </a:spcAft>
            </a:pPr>
            <a:r>
              <a:rPr sz="1700" u="sng">
                <a:solidFill>
                  <a:srgbClr val="000000"/>
                </a:solidFill>
                <a:latin typeface="AOMDLN+MicrosoftYaHei"/>
                <a:cs typeface="AOMDLN+MicrosoftYaHei"/>
              </a:rPr>
              <a:t>最棘手的却是那些来听演讲的市民。我们固然是十恶不赦的坏蛋</a:t>
            </a:r>
            <a:r>
              <a:rPr sz="1700" u="sng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 u="sng">
                <a:solidFill>
                  <a:srgbClr val="000000"/>
                </a:solidFill>
                <a:latin typeface="AOMDLN+MicrosoftYaHei"/>
                <a:cs typeface="AOMDLN+MicrosoftYaHei"/>
              </a:rPr>
              <a:t>外面那些自由的男男女</a:t>
            </a:r>
          </a:p>
          <a:p>
            <a:pPr marL="0" marR="0">
              <a:lnSpc>
                <a:spcPts val="2243"/>
              </a:lnSpc>
              <a:spcBef>
                <a:spcPts val="866"/>
              </a:spcBef>
              <a:spcAft>
                <a:spcPct val="0"/>
              </a:spcAft>
            </a:pPr>
            <a:r>
              <a:rPr sz="1700" u="sng">
                <a:solidFill>
                  <a:srgbClr val="000000"/>
                </a:solidFill>
                <a:latin typeface="AOMDLN+MicrosoftYaHei"/>
                <a:cs typeface="AOMDLN+MicrosoftYaHei"/>
              </a:rPr>
              <a:t>女也不是省油的灯。一宣布有犯人要上露台讲话</a:t>
            </a:r>
            <a:r>
              <a:rPr sz="1700" u="sng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 u="sng">
                <a:solidFill>
                  <a:srgbClr val="000000"/>
                </a:solidFill>
                <a:latin typeface="AOMDLN+MicrosoftYaHei"/>
                <a:cs typeface="AOMDLN+MicrosoftYaHei"/>
              </a:rPr>
              <a:t>他们就蜂拥而至</a:t>
            </a:r>
            <a:r>
              <a:rPr sz="1700" u="sng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 u="sng">
                <a:solidFill>
                  <a:srgbClr val="000000"/>
                </a:solidFill>
                <a:latin typeface="AOMDLN+MicrosoftYaHei"/>
                <a:cs typeface="AOMDLN+MicrosoftYaHei"/>
              </a:rPr>
              <a:t>不是因为有人的命运掌握</a:t>
            </a:r>
          </a:p>
          <a:p>
            <a:pPr marL="0" marR="0">
              <a:lnSpc>
                <a:spcPts val="2243"/>
              </a:lnSpc>
              <a:spcBef>
                <a:spcPts val="868"/>
              </a:spcBef>
              <a:spcAft>
                <a:spcPct val="0"/>
              </a:spcAft>
            </a:pPr>
            <a:r>
              <a:rPr sz="1700" u="sng">
                <a:solidFill>
                  <a:srgbClr val="000000"/>
                </a:solidFill>
                <a:latin typeface="AOMDLN+MicrosoftYaHei"/>
                <a:cs typeface="AOMDLN+MicrosoftYaHei"/>
              </a:rPr>
              <a:t>在他们手上</a:t>
            </a:r>
            <a:r>
              <a:rPr sz="1700" u="sng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 u="sng">
                <a:solidFill>
                  <a:srgbClr val="000000"/>
                </a:solidFill>
                <a:latin typeface="AOMDLN+MicrosoftYaHei"/>
                <a:cs typeface="AOMDLN+MicrosoftYaHei"/>
              </a:rPr>
              <a:t>事关重大</a:t>
            </a:r>
            <a:r>
              <a:rPr sz="1700" u="sng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 u="sng">
                <a:solidFill>
                  <a:srgbClr val="000000"/>
                </a:solidFill>
                <a:latin typeface="AOMDLN+MicrosoftYaHei"/>
                <a:cs typeface="AOMDLN+MicrosoftYaHei"/>
              </a:rPr>
              <a:t>而是带着逛庙会、看戏的心情而来。他们是来看热闹的。他们口哨、</a:t>
            </a:r>
          </a:p>
          <a:p>
            <a:pPr marL="0" marR="0">
              <a:lnSpc>
                <a:spcPts val="2243"/>
              </a:lnSpc>
              <a:spcBef>
                <a:spcPts val="816"/>
              </a:spcBef>
              <a:spcAft>
                <a:spcPct val="0"/>
              </a:spcAft>
            </a:pPr>
            <a:r>
              <a:rPr sz="1700" u="sng">
                <a:solidFill>
                  <a:srgbClr val="000000"/>
                </a:solidFill>
                <a:latin typeface="AOMDLN+MicrosoftYaHei"/>
                <a:cs typeface="AOMDLN+MicrosoftYaHei"/>
              </a:rPr>
              <a:t>脏话齐飞</a:t>
            </a:r>
            <a:r>
              <a:rPr sz="1700" u="sng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 u="sng">
                <a:solidFill>
                  <a:srgbClr val="000000"/>
                </a:solidFill>
                <a:latin typeface="AOMDLN+MicrosoftYaHei"/>
                <a:cs typeface="AOMDLN+MicrosoftYaHei"/>
              </a:rPr>
              <a:t>外加阵阵哄笑。本已心情起伏、全身无力的我们</a:t>
            </a:r>
            <a:r>
              <a:rPr sz="1700" u="sng">
                <a:solidFill>
                  <a:srgbClr val="000000"/>
                </a:solidFill>
                <a:latin typeface="EDPAGK+MicrosoftYaHei"/>
                <a:cs typeface="EDPAGK+MicrosoftYaHei"/>
              </a:rPr>
              <a:t>,</a:t>
            </a:r>
            <a:r>
              <a:rPr sz="1700" u="sng">
                <a:solidFill>
                  <a:srgbClr val="000000"/>
                </a:solidFill>
                <a:latin typeface="AOMDLN+MicrosoftYaHei"/>
                <a:cs typeface="AOMDLN+MicrosoftYaHei"/>
              </a:rPr>
              <a:t>面对这样的舞台能做什么</a:t>
            </a:r>
            <a:r>
              <a:rPr sz="1700" u="sng">
                <a:solidFill>
                  <a:srgbClr val="000000"/>
                </a:solidFill>
                <a:latin typeface="EDPAGK+MicrosoftYaHei"/>
                <a:cs typeface="EDPAGK+MicrosoftYaHei"/>
              </a:rPr>
              <a:t>?</a:t>
            </a: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8340" y="113209"/>
            <a:ext cx="9642454" cy="1467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72795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虽然传说中曾经有无期徒刑犯通过了这个考验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但只是传说。确定的是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从我入狱至</a:t>
            </a:r>
          </a:p>
          <a:p>
            <a:pPr marL="0" marR="0">
              <a:lnSpc>
                <a:spcPts val="2375"/>
              </a:lnSpc>
              <a:spcBef>
                <a:spcPts val="816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今这一年来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还没有人成功过。差不多一个月一次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我们中的一个会被带上露台讲话。</a:t>
            </a:r>
          </a:p>
          <a:p>
            <a:pPr marL="0" marR="0">
              <a:lnSpc>
                <a:spcPts val="2375"/>
              </a:lnSpc>
              <a:spcBef>
                <a:spcPts val="864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之后一个不少又全都被带回牢里。群众把每一个人都嘘下台。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88340" y="1347902"/>
            <a:ext cx="9653992" cy="18794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04215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守卫通知我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轮到我上场了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时间是下午两点。再过两个小时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我就要去面对群众了。</a:t>
            </a:r>
          </a:p>
          <a:p>
            <a:pPr marL="0" marR="0">
              <a:lnSpc>
                <a:spcPts val="2378"/>
              </a:lnSpc>
              <a:spcBef>
                <a:spcPts val="811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我一点儿都不怕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知道自己该说什么。我相信自己已经为这个找到了答案。我想了很</a:t>
            </a:r>
          </a:p>
          <a:p>
            <a:pPr marL="0" marR="0">
              <a:lnSpc>
                <a:spcPts val="2375"/>
              </a:lnSpc>
              <a:spcBef>
                <a:spcPts val="867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久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整整一年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无时无刻不在思考这个问题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我不敢奢望我的听众会比其他牢友所面对的</a:t>
            </a:r>
          </a:p>
          <a:p>
            <a:pPr marL="0" marR="0">
              <a:lnSpc>
                <a:spcPts val="2375"/>
              </a:lnSpc>
              <a:spcBef>
                <a:spcPts val="814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听众有教养。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020504"/>
            <a:ext cx="10120972" cy="1493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13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NJCJAS+TwCenMT-Regular"/>
                <a:cs typeface="NJCJAS+TwCenMT-Regular"/>
              </a:rPr>
              <a:t>C.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守卫通知“我”上场的时候</a:t>
            </a:r>
            <a:r>
              <a:rPr sz="2400">
                <a:solidFill>
                  <a:srgbClr val="000000"/>
                </a:solidFill>
                <a:latin typeface="MJTVPM+TwCenMT-Regular"/>
                <a:cs typeface="MJTVPM+TwCenMT-Regular"/>
              </a:rPr>
              <a:t>,“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我”非常镇定</a:t>
            </a:r>
            <a:r>
              <a:rPr sz="2400">
                <a:solidFill>
                  <a:srgbClr val="000000"/>
                </a:solidFill>
                <a:latin typeface="NJCJAS+TwCenMT-Regular"/>
                <a:cs typeface="NJCJAS+TwCenMT-Regular"/>
              </a:rPr>
              <a:t>,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一点儿都不怕</a:t>
            </a:r>
            <a:r>
              <a:rPr sz="2400">
                <a:solidFill>
                  <a:srgbClr val="000000"/>
                </a:solidFill>
                <a:latin typeface="NJCJAS+TwCenMT-Regular"/>
                <a:cs typeface="NJCJAS+TwCenMT-Regular"/>
              </a:rPr>
              <a:t>,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也知道</a:t>
            </a:r>
          </a:p>
          <a:p>
            <a:pPr marL="0" marR="0">
              <a:lnSpc>
                <a:spcPts val="2613"/>
              </a:lnSpc>
              <a:spcBef>
                <a:spcPts val="266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自己该说什么</a:t>
            </a:r>
            <a:r>
              <a:rPr sz="2400">
                <a:solidFill>
                  <a:srgbClr val="000000"/>
                </a:solidFill>
                <a:latin typeface="NJCJAS+TwCenMT-Regular"/>
                <a:cs typeface="NJCJAS+TwCenMT-Regular"/>
              </a:rPr>
              <a:t>,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因为经过整整一年的准备</a:t>
            </a:r>
            <a:r>
              <a:rPr sz="2400">
                <a:solidFill>
                  <a:srgbClr val="000000"/>
                </a:solidFill>
                <a:latin typeface="MJTVPM+TwCenMT-Regular"/>
                <a:cs typeface="MJTVPM+TwCenMT-Regular"/>
              </a:rPr>
              <a:t>,“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我”对演讲成功拥有充分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自信。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88340" y="4228898"/>
            <a:ext cx="9717816" cy="2702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04215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台下发出长长的嘘声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骂声四起。“喔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绅士出场了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!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你说话啊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无辜的受害者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!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快逗我</a:t>
            </a:r>
          </a:p>
          <a:p>
            <a:pPr marL="0" marR="0">
              <a:lnSpc>
                <a:spcPts val="2375"/>
              </a:lnSpc>
              <a:spcBef>
                <a:spcPts val="817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们笑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说点笑话来听。你家有老母在等你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对不对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?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你想死你的小孩了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对吧?”我双手扶</a:t>
            </a:r>
          </a:p>
          <a:p>
            <a:pPr marL="0" marR="0">
              <a:lnSpc>
                <a:spcPts val="2375"/>
              </a:lnSpc>
              <a:spcBef>
                <a:spcPts val="864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着栏杆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不为所动。我心里已盘算好了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说不定这是唯一能救我脱困的妙计。我无动于</a:t>
            </a:r>
          </a:p>
          <a:p>
            <a:pPr marL="0" marR="0">
              <a:lnSpc>
                <a:spcPts val="2375"/>
              </a:lnSpc>
              <a:spcBef>
                <a:spcPts val="813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衷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无所谓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既不要求他们安静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也不做任何表示。很快我就欣慰地发现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我的举动让他们</a:t>
            </a:r>
          </a:p>
          <a:p>
            <a:pPr marL="0" marR="0">
              <a:lnSpc>
                <a:spcPts val="2378"/>
              </a:lnSpc>
              <a:spcBef>
                <a:spcPts val="811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不知所措。显然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在我之前站在露台上的牢友都用了另一套策略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或许大吼大叫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或许用</a:t>
            </a:r>
          </a:p>
          <a:p>
            <a:pPr marL="0" marR="0">
              <a:lnSpc>
                <a:spcPts val="2375"/>
              </a:lnSpc>
              <a:spcBef>
                <a:spcPts val="866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软话请求下面安静</a:t>
            </a:r>
            <a:r>
              <a:rPr sz="1800">
                <a:solidFill>
                  <a:srgbClr val="000000"/>
                </a:solidFill>
                <a:latin typeface="UFGRIB+MicrosoftYaHei"/>
                <a:cs typeface="UFGRIB+MicrosoftYaHei"/>
              </a:rPr>
              <a:t>,</a:t>
            </a:r>
            <a:r>
              <a:rPr sz="1800">
                <a:solidFill>
                  <a:srgbClr val="000000"/>
                </a:solidFill>
                <a:latin typeface="ORJMRI+MicrosoftYaHei"/>
                <a:cs typeface="ORJMRI+MicrosoftYaHei"/>
              </a:rPr>
              <a:t>结果都不讨好。</a:t>
            </a: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8340" y="96463"/>
            <a:ext cx="9675750" cy="11438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1026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AGFPI+MicrosoftYaHei"/>
                <a:cs typeface="VAGFPI+MicrosoftYaHei"/>
              </a:rPr>
              <a:t>我故意停下不说,卖个关子。台下的人群一脸的迷惘与失望,好像眼睁睁地</a:t>
            </a:r>
          </a:p>
          <a:p>
            <a:pPr marL="0" marR="0">
              <a:lnSpc>
                <a:spcPts val="2644"/>
              </a:lnSpc>
              <a:spcBef>
                <a:spcPts val="76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AGFPI+MicrosoftYaHei"/>
                <a:cs typeface="VAGFPI+MicrosoftYaHei"/>
              </a:rPr>
              <a:t>看着手中的猎物跑掉。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12368" y="950157"/>
            <a:ext cx="3807345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AGFPI+MicrosoftYaHei"/>
                <a:cs typeface="VAGFPI+MicrosoftYaHei"/>
              </a:rPr>
              <a:t>“还有一位少女深爱着我。”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88340" y="1376877"/>
            <a:ext cx="9845752" cy="1144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24028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AGFPI+MicrosoftYaHei"/>
                <a:cs typeface="VAGFPI+MicrosoftYaHei"/>
              </a:rPr>
              <a:t>“够了,不要再说了!”有人痛心大喊。得知我过得那么幸福,想必触痛了他的</a:t>
            </a:r>
          </a:p>
          <a:p>
            <a:pPr marL="0" marR="0">
              <a:lnSpc>
                <a:spcPts val="2644"/>
              </a:lnSpc>
              <a:spcBef>
                <a:spcPts val="768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AGFPI+MicrosoftYaHei"/>
                <a:cs typeface="VAGFPI+MicrosoftYaHei"/>
              </a:rPr>
              <a:t>伤口。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88340" y="2230698"/>
            <a:ext cx="9704416" cy="1143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24028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AGFPI+MicrosoftYaHei"/>
                <a:cs typeface="VAGFPI+MicrosoftYaHei"/>
              </a:rPr>
              <a:t>“所以你们最好别来烦我!”我声嘶力竭,“我求你们,好心人!可怜可怜我吧!</a:t>
            </a:r>
          </a:p>
          <a:p>
            <a:pPr marL="0" marR="0">
              <a:lnSpc>
                <a:spcPts val="2644"/>
              </a:lnSpc>
              <a:spcBef>
                <a:spcPts val="76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AGFPI+MicrosoftYaHei"/>
                <a:cs typeface="VAGFPI+MicrosoftYaHei"/>
              </a:rPr>
              <a:t>让我留在这里!嘘我,快,嘘我呀!”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88340" y="3083816"/>
            <a:ext cx="9824718" cy="28514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24028" marR="0">
              <a:lnSpc>
                <a:spcPts val="264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AGFPI+MicrosoftYaHei"/>
                <a:cs typeface="VAGFPI+MicrosoftYaHei"/>
              </a:rPr>
              <a:t>我意识到群众中传开一股愤恨不平之意,他们恨我,只是还在怀疑我说的是真</a:t>
            </a:r>
          </a:p>
          <a:p>
            <a:pPr marL="0" marR="0">
              <a:lnSpc>
                <a:spcPts val="2644"/>
              </a:lnSpc>
              <a:spcBef>
                <a:spcPts val="76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AGFPI+MicrosoftYaHei"/>
                <a:cs typeface="VAGFPI+MicrosoftYaHei"/>
              </a:rPr>
              <a:t>是假,我真的快乐吗?他们苦恼不已。他们依然犹豫不决。</a:t>
            </a:r>
          </a:p>
          <a:p>
            <a:pPr marL="224028" marR="0">
              <a:lnSpc>
                <a:spcPts val="2639"/>
              </a:lnSpc>
              <a:spcBef>
                <a:spcPts val="770"/>
              </a:spcBef>
              <a:spcAft>
                <a:spcPct val="0"/>
              </a:spcAft>
            </a:pPr>
            <a:r>
              <a:rPr sz="2000" u="sng">
                <a:solidFill>
                  <a:srgbClr val="000000"/>
                </a:solidFill>
                <a:latin typeface="VAGFPI+MicrosoftYaHei"/>
                <a:cs typeface="VAGFPI+MicrosoftYaHei"/>
              </a:rPr>
              <a:t>我整个身体探到露台外面,做作地颤着声音喊:“答应我,大慈大悲的先生小姐</a:t>
            </a:r>
          </a:p>
          <a:p>
            <a:pPr marL="0" marR="0">
              <a:lnSpc>
                <a:spcPts val="2639"/>
              </a:lnSpc>
              <a:spcBef>
                <a:spcPts val="720"/>
              </a:spcBef>
              <a:spcAft>
                <a:spcPct val="0"/>
              </a:spcAft>
            </a:pPr>
            <a:r>
              <a:rPr sz="2000" u="sng">
                <a:solidFill>
                  <a:srgbClr val="000000"/>
                </a:solidFill>
                <a:latin typeface="VAGFPI+MicrosoftYaHei"/>
                <a:cs typeface="VAGFPI+MicrosoftYaHei"/>
              </a:rPr>
              <a:t>们!你们又没有任何损失!求求你们,嘘我这个幸福的犯人吧!”</a:t>
            </a:r>
          </a:p>
          <a:p>
            <a:pPr marL="224028" marR="0">
              <a:lnSpc>
                <a:spcPts val="2644"/>
              </a:lnSpc>
              <a:spcBef>
                <a:spcPts val="768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AGFPI+MicrosoftYaHei"/>
                <a:cs typeface="VAGFPI+MicrosoftYaHei"/>
              </a:rPr>
              <a:t>人群中传出一个恶毒的声音:“你想得美!才没那么好的事!凭什么让你很幸</a:t>
            </a:r>
          </a:p>
          <a:p>
            <a:pPr marL="0" marR="0">
              <a:lnSpc>
                <a:spcPts val="2644"/>
              </a:lnSpc>
              <a:spcBef>
                <a:spcPts val="76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AGFPI+MicrosoftYaHei"/>
                <a:cs typeface="VAGFPI+MicrosoftYaHei"/>
              </a:rPr>
              <a:t>福?”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12368" y="5645042"/>
            <a:ext cx="9869945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AGFPI+MicrosoftYaHei"/>
                <a:cs typeface="VAGFPI+MicrosoftYaHei"/>
              </a:rPr>
              <a:t>说完就鼓起掌来,第二个人跟进,然后十个、百个,全场响起一片如雷般的掌声。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6104725"/>
            <a:ext cx="10041165" cy="11559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13"/>
              </a:lnSpc>
              <a:spcBef>
                <a:spcPct val="0"/>
              </a:spcBef>
              <a:spcAft>
                <a:spcPct val="0"/>
              </a:spcAft>
            </a:pPr>
            <a:r>
              <a:rPr sz="2400" spc="-34">
                <a:solidFill>
                  <a:srgbClr val="000000"/>
                </a:solidFill>
                <a:latin typeface="SFJVIP+TwCenMT-Regular"/>
                <a:cs typeface="SFJVIP+TwCenMT-Regular"/>
              </a:rPr>
              <a:t>D.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小说善于通过细节描写来刻画人物</a:t>
            </a:r>
            <a:r>
              <a:rPr sz="2400">
                <a:solidFill>
                  <a:srgbClr val="000000"/>
                </a:solidFill>
                <a:latin typeface="SFJVIP+TwCenMT-Regular"/>
                <a:cs typeface="SFJVIP+TwCenMT-Regular"/>
              </a:rPr>
              <a:t>,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比如“我故意停下不说”</a:t>
            </a:r>
            <a:r>
              <a:rPr sz="2400">
                <a:solidFill>
                  <a:srgbClr val="000000"/>
                </a:solidFill>
                <a:latin typeface="GWETNO+TwCenMT-Regular"/>
                <a:cs typeface="GWETNO+TwCenMT-Regular"/>
              </a:rPr>
              <a:t>,“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做</a:t>
            </a:r>
          </a:p>
          <a:p>
            <a:pPr marL="0" marR="0">
              <a:lnSpc>
                <a:spcPts val="2615"/>
              </a:lnSpc>
              <a:spcBef>
                <a:spcPts val="264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作地颤着声音喊”</a:t>
            </a:r>
            <a:r>
              <a:rPr sz="2400">
                <a:solidFill>
                  <a:srgbClr val="000000"/>
                </a:solidFill>
                <a:latin typeface="SFJVIP+TwCenMT-Regular"/>
                <a:cs typeface="SFJVIP+TwCenMT-Regular"/>
              </a:rPr>
              <a:t>,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这表明“我”对演讲胸有成竹</a:t>
            </a:r>
            <a:r>
              <a:rPr sz="2400">
                <a:solidFill>
                  <a:srgbClr val="000000"/>
                </a:solidFill>
                <a:latin typeface="SFJVIP+TwCenMT-Regular"/>
                <a:cs typeface="SFJVIP+TwCenMT-Regular"/>
              </a:rPr>
              <a:t>,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并且洋洋得意。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768473" y="373194"/>
            <a:ext cx="4084319" cy="10020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GPBCGM+å¾®è½¯éÿFD»,Bold"/>
                <a:cs typeface="GPBCGM+å¾®è½¯éÿFD»,Bold"/>
              </a:rPr>
              <a:t>小说考点对应题型规律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97889" y="998162"/>
            <a:ext cx="4206561" cy="8594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CNOHA+MicrosoftYaHei"/>
                <a:cs typeface="FCNOHA+MicrosoftYaHei"/>
              </a:rPr>
              <a:t>一、</a:t>
            </a:r>
            <a:r>
              <a:rPr sz="2400">
                <a:solidFill>
                  <a:srgbClr val="FF0000"/>
                </a:solidFill>
                <a:latin typeface="FCNOHA+MicrosoftYaHei"/>
                <a:cs typeface="FCNOHA+MicrosoftYaHei"/>
              </a:rPr>
              <a:t>客观题</a:t>
            </a:r>
            <a:r>
              <a:rPr sz="2400">
                <a:solidFill>
                  <a:srgbClr val="000000"/>
                </a:solidFill>
                <a:latin typeface="FCNOHA+MicrosoftYaHei"/>
                <a:cs typeface="FCNOHA+MicrosoftYaHei"/>
              </a:rPr>
              <a:t>（单选、多选）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97889" y="1546802"/>
            <a:ext cx="1981200" cy="8594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CNOHA+MicrosoftYaHei"/>
                <a:cs typeface="FCNOHA+MicrosoftYaHei"/>
              </a:rPr>
              <a:t>二、主观题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97889" y="2095120"/>
            <a:ext cx="1714830" cy="8598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7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FF0000"/>
                </a:solidFill>
                <a:latin typeface="IBBQVV+MicrosoftYaHei"/>
                <a:cs typeface="IBBQVV+MicrosoftYaHei"/>
              </a:rPr>
              <a:t>1.</a:t>
            </a:r>
            <a:r>
              <a:rPr sz="2400" spc="11">
                <a:solidFill>
                  <a:srgbClr val="FF0000"/>
                </a:solidFill>
                <a:latin typeface="IBBQVV+MicrosoftYaHei"/>
                <a:cs typeface="IBBQVV+MicrosoftYaHei"/>
              </a:rPr>
              <a:t> </a:t>
            </a:r>
            <a:r>
              <a:rPr sz="2400">
                <a:solidFill>
                  <a:srgbClr val="FF0000"/>
                </a:solidFill>
                <a:latin typeface="FCNOHA+MicrosoftYaHei"/>
                <a:cs typeface="FCNOHA+MicrosoftYaHei"/>
              </a:rPr>
              <a:t>概括题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97889" y="2644463"/>
            <a:ext cx="1714525" cy="8594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FF0000"/>
                </a:solidFill>
                <a:latin typeface="IBBQVV+MicrosoftYaHei"/>
                <a:cs typeface="IBBQVV+MicrosoftYaHei"/>
              </a:rPr>
              <a:t>2.</a:t>
            </a:r>
            <a:r>
              <a:rPr sz="2400" spc="11">
                <a:solidFill>
                  <a:srgbClr val="FF0000"/>
                </a:solidFill>
                <a:latin typeface="IBBQVV+MicrosoftYaHei"/>
                <a:cs typeface="IBBQVV+MicrosoftYaHei"/>
              </a:rPr>
              <a:t> </a:t>
            </a:r>
            <a:r>
              <a:rPr sz="2400">
                <a:solidFill>
                  <a:srgbClr val="FF0000"/>
                </a:solidFill>
                <a:latin typeface="FCNOHA+MicrosoftYaHei"/>
                <a:cs typeface="FCNOHA+MicrosoftYaHei"/>
              </a:rPr>
              <a:t>形象题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097889" y="3193103"/>
            <a:ext cx="1714525" cy="8594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FF0000"/>
                </a:solidFill>
                <a:latin typeface="IBBQVV+MicrosoftYaHei"/>
                <a:cs typeface="IBBQVV+MicrosoftYaHei"/>
              </a:rPr>
              <a:t>3.</a:t>
            </a:r>
            <a:r>
              <a:rPr sz="2400" spc="11">
                <a:solidFill>
                  <a:srgbClr val="FF0000"/>
                </a:solidFill>
                <a:latin typeface="IBBQVV+MicrosoftYaHei"/>
                <a:cs typeface="IBBQVV+MicrosoftYaHei"/>
              </a:rPr>
              <a:t> </a:t>
            </a:r>
            <a:r>
              <a:rPr sz="2400">
                <a:solidFill>
                  <a:srgbClr val="FF0000"/>
                </a:solidFill>
                <a:latin typeface="FCNOHA+MicrosoftYaHei"/>
                <a:cs typeface="FCNOHA+MicrosoftYaHei"/>
              </a:rPr>
              <a:t>作用题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097889" y="3741997"/>
            <a:ext cx="1714525" cy="8594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FF0000"/>
                </a:solidFill>
                <a:latin typeface="IBBQVV+MicrosoftYaHei"/>
                <a:cs typeface="IBBQVV+MicrosoftYaHei"/>
              </a:rPr>
              <a:t>4.</a:t>
            </a:r>
            <a:r>
              <a:rPr sz="2400" spc="11">
                <a:solidFill>
                  <a:srgbClr val="FF0000"/>
                </a:solidFill>
                <a:latin typeface="IBBQVV+MicrosoftYaHei"/>
                <a:cs typeface="IBBQVV+MicrosoftYaHei"/>
              </a:rPr>
              <a:t> </a:t>
            </a:r>
            <a:r>
              <a:rPr sz="2400">
                <a:solidFill>
                  <a:srgbClr val="FF0000"/>
                </a:solidFill>
                <a:latin typeface="FCNOHA+MicrosoftYaHei"/>
                <a:cs typeface="FCNOHA+MicrosoftYaHei"/>
              </a:rPr>
              <a:t>主题题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097889" y="4290637"/>
            <a:ext cx="1714525" cy="8594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FF0000"/>
                </a:solidFill>
                <a:latin typeface="IBBQVV+MicrosoftYaHei"/>
                <a:cs typeface="IBBQVV+MicrosoftYaHei"/>
              </a:rPr>
              <a:t>5.</a:t>
            </a:r>
            <a:r>
              <a:rPr sz="2400" spc="11">
                <a:solidFill>
                  <a:srgbClr val="FF0000"/>
                </a:solidFill>
                <a:latin typeface="IBBQVV+MicrosoftYaHei"/>
                <a:cs typeface="IBBQVV+MicrosoftYaHei"/>
              </a:rPr>
              <a:t> </a:t>
            </a:r>
            <a:r>
              <a:rPr sz="2400">
                <a:solidFill>
                  <a:srgbClr val="FF0000"/>
                </a:solidFill>
                <a:latin typeface="FCNOHA+MicrosoftYaHei"/>
                <a:cs typeface="FCNOHA+MicrosoftYaHei"/>
              </a:rPr>
              <a:t>含义题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097889" y="4838955"/>
            <a:ext cx="7055617" cy="1408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7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IBBQVV+MicrosoftYaHei"/>
                <a:cs typeface="IBBQVV+MicrosoftYaHei"/>
              </a:rPr>
              <a:t>6.</a:t>
            </a:r>
            <a:r>
              <a:rPr sz="2400" spc="11">
                <a:solidFill>
                  <a:srgbClr val="000000"/>
                </a:solidFill>
                <a:latin typeface="IBBQVV+MicrosoftYaHei"/>
                <a:cs typeface="IBBQVV+MicrosoftYaHei"/>
              </a:rPr>
              <a:t> </a:t>
            </a:r>
            <a:r>
              <a:rPr sz="2400">
                <a:solidFill>
                  <a:srgbClr val="000000"/>
                </a:solidFill>
                <a:latin typeface="FCNOHA+MicrosoftYaHei"/>
                <a:cs typeface="FCNOHA+MicrosoftYaHei"/>
              </a:rPr>
              <a:t>手法题（技巧、赏析、</a:t>
            </a:r>
            <a:r>
              <a:rPr sz="2400">
                <a:solidFill>
                  <a:srgbClr val="FF0000"/>
                </a:solidFill>
                <a:latin typeface="FCNOHA+MicrosoftYaHei"/>
                <a:cs typeface="FCNOHA+MicrosoftYaHei"/>
              </a:rPr>
              <a:t>语言风格、特色</a:t>
            </a:r>
            <a:r>
              <a:rPr sz="2400">
                <a:solidFill>
                  <a:srgbClr val="000000"/>
                </a:solidFill>
                <a:latin typeface="FCNOHA+MicrosoftYaHei"/>
                <a:cs typeface="FCNOHA+MicrosoftYaHei"/>
              </a:rPr>
              <a:t>题）</a:t>
            </a:r>
          </a:p>
          <a:p>
            <a:pPr marL="0" marR="0">
              <a:lnSpc>
                <a:spcPts val="3167"/>
              </a:lnSpc>
              <a:spcBef>
                <a:spcPts val="1104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IBBQVV+MicrosoftYaHei"/>
                <a:cs typeface="IBBQVV+MicrosoftYaHei"/>
              </a:rPr>
              <a:t>7</a:t>
            </a:r>
            <a:r>
              <a:rPr sz="2400">
                <a:solidFill>
                  <a:srgbClr val="000000"/>
                </a:solidFill>
                <a:latin typeface="FCNOHA+MicrosoftYaHei"/>
                <a:cs typeface="FCNOHA+MicrosoftYaHei"/>
              </a:rPr>
              <a:t>、情节特点题、探究题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47090" y="1545278"/>
            <a:ext cx="8711852" cy="14085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42848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PVMTPQ+MicrosoftYaHei"/>
                <a:cs typeface="PVMTPQ+MicrosoftYaHei"/>
              </a:rPr>
              <a:t>（</a:t>
            </a:r>
            <a:r>
              <a:rPr sz="2400">
                <a:solidFill>
                  <a:srgbClr val="000000"/>
                </a:solidFill>
                <a:latin typeface="QORVHG+MicrosoftYaHei"/>
                <a:cs typeface="QORVHG+MicrosoftYaHei"/>
              </a:rPr>
              <a:t>2</a:t>
            </a:r>
            <a:r>
              <a:rPr sz="2400">
                <a:solidFill>
                  <a:srgbClr val="000000"/>
                </a:solidFill>
                <a:latin typeface="PVMTPQ+MicrosoftYaHei"/>
                <a:cs typeface="PVMTPQ+MicrosoftYaHei"/>
              </a:rPr>
              <a:t>）为什么说狱中演讲是“极为残忍的规定”</a:t>
            </a:r>
            <a:r>
              <a:rPr sz="2400">
                <a:solidFill>
                  <a:srgbClr val="000000"/>
                </a:solidFill>
                <a:latin typeface="QORVHG+MicrosoftYaHei"/>
                <a:cs typeface="QORVHG+MicrosoftYaHei"/>
              </a:rPr>
              <a:t>?</a:t>
            </a:r>
            <a:r>
              <a:rPr sz="2400">
                <a:solidFill>
                  <a:srgbClr val="000000"/>
                </a:solidFill>
                <a:latin typeface="PVMTPQ+MicrosoftYaHei"/>
                <a:cs typeface="PVMTPQ+MicrosoftYaHei"/>
              </a:rPr>
              <a:t>请简</a:t>
            </a:r>
          </a:p>
          <a:p>
            <a:pPr marL="0" marR="0">
              <a:lnSpc>
                <a:spcPts val="3167"/>
              </a:lnSpc>
              <a:spcBef>
                <a:spcPts val="1105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PVMTPQ+MicrosoftYaHei"/>
                <a:cs typeface="PVMTPQ+MicrosoftYaHei"/>
              </a:rPr>
              <a:t>要分析。</a:t>
            </a: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46278" y="296474"/>
            <a:ext cx="9676547" cy="10611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13943" marR="0">
              <a:lnSpc>
                <a:spcPts val="2252"/>
              </a:lnSpc>
              <a:spcBef>
                <a:spcPct val="0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LIKNFG+MicrosoftYaHei"/>
                <a:cs typeface="LIKNFG+MicrosoftYaHei"/>
              </a:rPr>
              <a:t>在城郊这所专门关押无期徒刑犯人的巨大监狱里</a:t>
            </a:r>
            <a:r>
              <a:rPr sz="1700">
                <a:solidFill>
                  <a:srgbClr val="00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000000"/>
                </a:solidFill>
                <a:latin typeface="LIKNFG+MicrosoftYaHei"/>
                <a:cs typeface="LIKNFG+MicrosoftYaHei"/>
              </a:rPr>
              <a:t>有一条看似十分人性</a:t>
            </a:r>
            <a:r>
              <a:rPr sz="1700">
                <a:solidFill>
                  <a:srgbClr val="00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000000"/>
                </a:solidFill>
                <a:latin typeface="LIKNFG+MicrosoftYaHei"/>
                <a:cs typeface="LIKNFG+MicrosoftYaHei"/>
              </a:rPr>
              <a:t>实则</a:t>
            </a:r>
            <a:r>
              <a:rPr sz="1700">
                <a:solidFill>
                  <a:srgbClr val="7030A0"/>
                </a:solidFill>
                <a:latin typeface="LIKNFG+MicrosoftYaHei"/>
                <a:cs typeface="LIKNFG+MicrosoftYaHei"/>
              </a:rPr>
              <a:t>极为残忍的</a:t>
            </a:r>
          </a:p>
          <a:p>
            <a:pPr marL="0" marR="0">
              <a:lnSpc>
                <a:spcPts val="2248"/>
              </a:lnSpc>
              <a:spcBef>
                <a:spcPts val="1305"/>
              </a:spcBef>
              <a:spcAft>
                <a:spcPct val="0"/>
              </a:spcAft>
            </a:pPr>
            <a:r>
              <a:rPr sz="1700">
                <a:solidFill>
                  <a:srgbClr val="7030A0"/>
                </a:solidFill>
                <a:latin typeface="LIKNFG+MicrosoftYaHei"/>
                <a:cs typeface="LIKNFG+MicrosoftYaHei"/>
              </a:rPr>
              <a:t>规定。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46278" y="1136775"/>
            <a:ext cx="9825716" cy="13870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90499" marR="0">
              <a:lnSpc>
                <a:spcPts val="2248"/>
              </a:lnSpc>
              <a:spcBef>
                <a:spcPct val="0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LIKNFG+MicrosoftYaHei"/>
                <a:cs typeface="LIKNFG+MicrosoftYaHei"/>
              </a:rPr>
              <a:t>每一个被判终身监禁的人</a:t>
            </a:r>
            <a:r>
              <a:rPr sz="1700">
                <a:solidFill>
                  <a:srgbClr val="00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000000"/>
                </a:solidFill>
                <a:latin typeface="LIKNFG+MicrosoftYaHei"/>
                <a:cs typeface="LIKNFG+MicrosoftYaHei"/>
              </a:rPr>
              <a:t>都有一次站在大众面前向全体市民发表半个小时演说的机会。</a:t>
            </a:r>
          </a:p>
          <a:p>
            <a:pPr marL="0" marR="0">
              <a:lnSpc>
                <a:spcPts val="2248"/>
              </a:lnSpc>
              <a:spcBef>
                <a:spcPts val="861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LIKNFG+MicrosoftYaHei"/>
                <a:cs typeface="LIKNFG+MicrosoftYaHei"/>
              </a:rPr>
              <a:t>犯人由牢里被带到典狱长和其他人的办公室所在大楼的露台上</a:t>
            </a:r>
            <a:r>
              <a:rPr sz="1700">
                <a:solidFill>
                  <a:srgbClr val="00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000000"/>
                </a:solidFill>
                <a:latin typeface="LIKNFG+MicrosoftYaHei"/>
                <a:cs typeface="LIKNFG+MicrosoftYaHei"/>
              </a:rPr>
              <a:t>若演讲结束听众鼓掌</a:t>
            </a:r>
            <a:r>
              <a:rPr sz="1700">
                <a:solidFill>
                  <a:srgbClr val="00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000000"/>
                </a:solidFill>
                <a:latin typeface="LIKNFG+MicrosoftYaHei"/>
                <a:cs typeface="LIKNFG+MicrosoftYaHei"/>
              </a:rPr>
              <a:t>演讲者</a:t>
            </a:r>
          </a:p>
          <a:p>
            <a:pPr marL="0" marR="0">
              <a:lnSpc>
                <a:spcPts val="2248"/>
              </a:lnSpc>
              <a:spcBef>
                <a:spcPts val="864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LIKNFG+MicrosoftYaHei"/>
                <a:cs typeface="LIKNFG+MicrosoftYaHei"/>
              </a:rPr>
              <a:t>就重获自由。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46278" y="2303016"/>
            <a:ext cx="9838614" cy="17755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90499" marR="0">
              <a:lnSpc>
                <a:spcPts val="2248"/>
              </a:lnSpc>
              <a:spcBef>
                <a:spcPct val="0"/>
              </a:spcBef>
              <a:spcAft>
                <a:spcPct val="0"/>
              </a:spcAft>
            </a:pPr>
            <a:r>
              <a:rPr sz="1700">
                <a:solidFill>
                  <a:srgbClr val="000000"/>
                </a:solidFill>
                <a:latin typeface="LIKNFG+MicrosoftYaHei"/>
                <a:cs typeface="LIKNFG+MicrosoftYaHei"/>
              </a:rPr>
              <a:t>这听起来好像是天大的恩惠</a:t>
            </a:r>
            <a:r>
              <a:rPr sz="1700">
                <a:solidFill>
                  <a:srgbClr val="00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000000"/>
                </a:solidFill>
                <a:latin typeface="LIKNFG+MicrosoftYaHei"/>
                <a:cs typeface="LIKNFG+MicrosoftYaHei"/>
              </a:rPr>
              <a:t>其实不然。</a:t>
            </a: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首先</a:t>
            </a:r>
            <a:r>
              <a:rPr sz="1700">
                <a:solidFill>
                  <a:srgbClr val="FF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向大众求助的机会只有一次</a:t>
            </a:r>
            <a:r>
              <a:rPr sz="1700">
                <a:solidFill>
                  <a:srgbClr val="FF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它让希望变成折</a:t>
            </a:r>
          </a:p>
          <a:p>
            <a:pPr marL="0" marR="0">
              <a:lnSpc>
                <a:spcPts val="2248"/>
              </a:lnSpc>
              <a:spcBef>
                <a:spcPts val="861"/>
              </a:spcBef>
              <a:spcAft>
                <a:spcPct val="0"/>
              </a:spcAft>
            </a:pP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磨。犯人并不知道什么时候轮到自己</a:t>
            </a:r>
            <a:r>
              <a:rPr sz="1700">
                <a:solidFill>
                  <a:srgbClr val="FF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一切都由典狱长决定。有可能才入狱半小时就被带上</a:t>
            </a:r>
          </a:p>
          <a:p>
            <a:pPr marL="0" marR="0">
              <a:lnSpc>
                <a:spcPts val="2252"/>
              </a:lnSpc>
              <a:spcBef>
                <a:spcPts val="807"/>
              </a:spcBef>
              <a:spcAft>
                <a:spcPct val="0"/>
              </a:spcAft>
            </a:pP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露台</a:t>
            </a:r>
            <a:r>
              <a:rPr sz="1700">
                <a:solidFill>
                  <a:srgbClr val="FF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也可能需要漫长的等待。有人年纪轻轻入狱</a:t>
            </a:r>
            <a:r>
              <a:rPr sz="1700">
                <a:solidFill>
                  <a:srgbClr val="FF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走上命运的露台时已经垂垂老矣</a:t>
            </a:r>
            <a:r>
              <a:rPr sz="1700">
                <a:solidFill>
                  <a:srgbClr val="FF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几乎已</a:t>
            </a:r>
          </a:p>
          <a:p>
            <a:pPr marL="0" marR="0">
              <a:lnSpc>
                <a:spcPts val="2248"/>
              </a:lnSpc>
              <a:spcBef>
                <a:spcPts val="813"/>
              </a:spcBef>
              <a:spcAft>
                <a:spcPct val="0"/>
              </a:spcAft>
            </a:pP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丧失说话能力。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46278" y="3857750"/>
            <a:ext cx="9905431" cy="17757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90499" marR="0">
              <a:lnSpc>
                <a:spcPts val="2248"/>
              </a:lnSpc>
              <a:spcBef>
                <a:spcPct val="0"/>
              </a:spcBef>
              <a:spcAft>
                <a:spcPct val="0"/>
              </a:spcAft>
            </a:pP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可供参考的</a:t>
            </a:r>
            <a:r>
              <a:rPr sz="1700">
                <a:solidFill>
                  <a:srgbClr val="FF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就是那些已做过演说但未获青睐的前人的经验。但这些被“筛掉”的家伙一</a:t>
            </a:r>
          </a:p>
          <a:p>
            <a:pPr marL="0" marR="0">
              <a:lnSpc>
                <a:spcPts val="2248"/>
              </a:lnSpc>
              <a:spcBef>
                <a:spcPts val="861"/>
              </a:spcBef>
              <a:spcAft>
                <a:spcPct val="0"/>
              </a:spcAft>
            </a:pP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句话都不肯说</a:t>
            </a:r>
            <a:r>
              <a:rPr sz="1700">
                <a:solidFill>
                  <a:srgbClr val="FF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不管我们怎么求他们吐露演说的内容和群众的反应</a:t>
            </a:r>
            <a:r>
              <a:rPr sz="1700">
                <a:solidFill>
                  <a:srgbClr val="FF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都没有用</a:t>
            </a:r>
            <a:r>
              <a:rPr sz="1700">
                <a:solidFill>
                  <a:srgbClr val="FF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他们只冷冷一</a:t>
            </a:r>
          </a:p>
          <a:p>
            <a:pPr marL="0" marR="0">
              <a:lnSpc>
                <a:spcPts val="2248"/>
              </a:lnSpc>
              <a:spcBef>
                <a:spcPts val="864"/>
              </a:spcBef>
              <a:spcAft>
                <a:spcPct val="0"/>
              </a:spcAft>
            </a:pP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笑</a:t>
            </a:r>
            <a:r>
              <a:rPr sz="1700">
                <a:solidFill>
                  <a:srgbClr val="FF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不发一言。既然我要在牢狱里度过余生——他们心里一定那么想——那你们也都留着吧</a:t>
            </a:r>
            <a:r>
              <a:rPr sz="1700">
                <a:solidFill>
                  <a:srgbClr val="FF0000"/>
                </a:solidFill>
                <a:latin typeface="JTHMCI+MicrosoftYaHei"/>
                <a:cs typeface="JTHMCI+MicrosoftYaHei"/>
              </a:rPr>
              <a:t>,</a:t>
            </a:r>
          </a:p>
          <a:p>
            <a:pPr marL="0" marR="0">
              <a:lnSpc>
                <a:spcPts val="2248"/>
              </a:lnSpc>
              <a:spcBef>
                <a:spcPts val="811"/>
              </a:spcBef>
              <a:spcAft>
                <a:spcPct val="0"/>
              </a:spcAft>
            </a:pP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休想我会帮你们</a:t>
            </a:r>
            <a:r>
              <a:rPr sz="1700">
                <a:solidFill>
                  <a:srgbClr val="FF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反正我本来就是坏蛋。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46278" y="5412560"/>
            <a:ext cx="9825716" cy="1775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90499" marR="0">
              <a:lnSpc>
                <a:spcPts val="2248"/>
              </a:lnSpc>
              <a:spcBef>
                <a:spcPct val="0"/>
              </a:spcBef>
              <a:spcAft>
                <a:spcPct val="0"/>
              </a:spcAft>
            </a:pP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最棘手的却是那些来听演讲的市民。我们固然是十恶不赦的坏蛋</a:t>
            </a:r>
            <a:r>
              <a:rPr sz="1700">
                <a:solidFill>
                  <a:srgbClr val="FF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外面那些自由的男男女</a:t>
            </a:r>
          </a:p>
          <a:p>
            <a:pPr marL="0" marR="0">
              <a:lnSpc>
                <a:spcPts val="2248"/>
              </a:lnSpc>
              <a:spcBef>
                <a:spcPts val="861"/>
              </a:spcBef>
              <a:spcAft>
                <a:spcPct val="0"/>
              </a:spcAft>
            </a:pP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女也不是省油的灯。一宣布有犯人要上露台讲话</a:t>
            </a:r>
            <a:r>
              <a:rPr sz="1700">
                <a:solidFill>
                  <a:srgbClr val="FF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他们就蜂拥而至</a:t>
            </a:r>
            <a:r>
              <a:rPr sz="1700">
                <a:solidFill>
                  <a:srgbClr val="FF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不是因为有人的命运掌握</a:t>
            </a:r>
          </a:p>
          <a:p>
            <a:pPr marL="0" marR="0">
              <a:lnSpc>
                <a:spcPts val="2248"/>
              </a:lnSpc>
              <a:spcBef>
                <a:spcPts val="863"/>
              </a:spcBef>
              <a:spcAft>
                <a:spcPct val="0"/>
              </a:spcAft>
            </a:pP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在他们手上</a:t>
            </a:r>
            <a:r>
              <a:rPr sz="1700">
                <a:solidFill>
                  <a:srgbClr val="FF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事关重大</a:t>
            </a:r>
            <a:r>
              <a:rPr sz="1700">
                <a:solidFill>
                  <a:srgbClr val="FF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而是带着逛庙会、看戏的心情而来。他们是来看热闹的。他们口哨、</a:t>
            </a:r>
          </a:p>
          <a:p>
            <a:pPr marL="0" marR="0">
              <a:lnSpc>
                <a:spcPts val="2248"/>
              </a:lnSpc>
              <a:spcBef>
                <a:spcPts val="811"/>
              </a:spcBef>
              <a:spcAft>
                <a:spcPct val="0"/>
              </a:spcAft>
            </a:pP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脏话齐飞</a:t>
            </a:r>
            <a:r>
              <a:rPr sz="1700">
                <a:solidFill>
                  <a:srgbClr val="FF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外加阵阵哄笑。本已心情起伏、全身无力的我们</a:t>
            </a:r>
            <a:r>
              <a:rPr sz="1700">
                <a:solidFill>
                  <a:srgbClr val="FF0000"/>
                </a:solidFill>
                <a:latin typeface="JTHMCI+MicrosoftYaHei"/>
                <a:cs typeface="JTHMCI+MicrosoftYaHei"/>
              </a:rPr>
              <a:t>,</a:t>
            </a:r>
            <a:r>
              <a:rPr sz="1700">
                <a:solidFill>
                  <a:srgbClr val="FF0000"/>
                </a:solidFill>
                <a:latin typeface="LIKNFG+MicrosoftYaHei"/>
                <a:cs typeface="LIKNFG+MicrosoftYaHei"/>
              </a:rPr>
              <a:t>面对这样的舞台能做什么</a:t>
            </a:r>
            <a:r>
              <a:rPr sz="1700">
                <a:solidFill>
                  <a:srgbClr val="FF0000"/>
                </a:solidFill>
                <a:latin typeface="JTHMCI+MicrosoftYaHei"/>
                <a:cs typeface="JTHMCI+MicrosoftYaHei"/>
              </a:rPr>
              <a:t>?</a:t>
            </a: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36727" y="954025"/>
            <a:ext cx="1929986" cy="8598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7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UKPQVA+MicrosoftYaHei"/>
                <a:cs typeface="UKPQVA+MicrosoftYaHei"/>
              </a:rPr>
              <a:t>答案</a:t>
            </a:r>
            <a:r>
              <a:rPr sz="2400">
                <a:solidFill>
                  <a:srgbClr val="000000"/>
                </a:solidFill>
                <a:latin typeface="NKJNCA+MicrosoftYaHei"/>
                <a:cs typeface="NKJNCA+MicrosoftYaHei"/>
              </a:rPr>
              <a:t>:</a:t>
            </a:r>
            <a:r>
              <a:rPr sz="2400">
                <a:solidFill>
                  <a:srgbClr val="000000"/>
                </a:solidFill>
                <a:latin typeface="UKPQVA+MicrosoftYaHei"/>
                <a:cs typeface="UKPQVA+MicrosoftYaHei"/>
              </a:rPr>
              <a:t>（</a:t>
            </a:r>
            <a:r>
              <a:rPr sz="2400">
                <a:solidFill>
                  <a:srgbClr val="000000"/>
                </a:solidFill>
                <a:latin typeface="NKJNCA+MicrosoftYaHei"/>
                <a:cs typeface="NKJNCA+MicrosoftYaHei"/>
              </a:rPr>
              <a:t>2</a:t>
            </a:r>
            <a:r>
              <a:rPr sz="2400">
                <a:solidFill>
                  <a:srgbClr val="000000"/>
                </a:solidFill>
                <a:latin typeface="UKPQVA+MicrosoftYaHei"/>
                <a:cs typeface="UKPQVA+MicrosoftYaHei"/>
              </a:rPr>
              <a:t>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6727" y="1503241"/>
            <a:ext cx="8932330" cy="19570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UKPQVA+MicrosoftYaHei"/>
                <a:cs typeface="UKPQVA+MicrosoftYaHei"/>
              </a:rPr>
              <a:t>①首先</a:t>
            </a:r>
            <a:r>
              <a:rPr sz="2400">
                <a:solidFill>
                  <a:srgbClr val="000000"/>
                </a:solidFill>
                <a:latin typeface="NKJNCA+MicrosoftYaHei"/>
                <a:cs typeface="NKJNCA+MicrosoftYaHei"/>
              </a:rPr>
              <a:t>,</a:t>
            </a:r>
            <a:r>
              <a:rPr sz="2400">
                <a:solidFill>
                  <a:srgbClr val="000000"/>
                </a:solidFill>
                <a:latin typeface="UKPQVA+MicrosoftYaHei"/>
                <a:cs typeface="UKPQVA+MicrosoftYaHei"/>
              </a:rPr>
              <a:t>机会非常难得。向大众求助的机会只有一次</a:t>
            </a:r>
            <a:r>
              <a:rPr sz="2400">
                <a:solidFill>
                  <a:srgbClr val="000000"/>
                </a:solidFill>
                <a:latin typeface="NKJNCA+MicrosoftYaHei"/>
                <a:cs typeface="NKJNCA+MicrosoftYaHei"/>
              </a:rPr>
              <a:t>,</a:t>
            </a:r>
            <a:r>
              <a:rPr sz="2400">
                <a:solidFill>
                  <a:srgbClr val="000000"/>
                </a:solidFill>
                <a:latin typeface="UKPQVA+MicrosoftYaHei"/>
                <a:cs typeface="UKPQVA+MicrosoftYaHei"/>
              </a:rPr>
              <a:t>犯人并</a:t>
            </a:r>
          </a:p>
          <a:p>
            <a:pPr marL="0" marR="0">
              <a:lnSpc>
                <a:spcPts val="3167"/>
              </a:lnSpc>
              <a:spcBef>
                <a:spcPts val="1102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UKPQVA+MicrosoftYaHei"/>
                <a:cs typeface="UKPQVA+MicrosoftYaHei"/>
              </a:rPr>
              <a:t>不知道什么时候轮到自己</a:t>
            </a:r>
            <a:r>
              <a:rPr sz="2400">
                <a:solidFill>
                  <a:srgbClr val="000000"/>
                </a:solidFill>
                <a:latin typeface="NKJNCA+MicrosoftYaHei"/>
                <a:cs typeface="NKJNCA+MicrosoftYaHei"/>
              </a:rPr>
              <a:t>,</a:t>
            </a:r>
            <a:r>
              <a:rPr sz="2400">
                <a:solidFill>
                  <a:srgbClr val="000000"/>
                </a:solidFill>
                <a:latin typeface="UKPQVA+MicrosoftYaHei"/>
                <a:cs typeface="UKPQVA+MicrosoftYaHei"/>
              </a:rPr>
              <a:t>有人一直等到垂老。这种等待无</a:t>
            </a:r>
          </a:p>
          <a:p>
            <a:pPr marL="0" marR="0">
              <a:lnSpc>
                <a:spcPts val="3167"/>
              </a:lnSpc>
              <a:spcBef>
                <a:spcPts val="1104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UKPQVA+MicrosoftYaHei"/>
                <a:cs typeface="UKPQVA+MicrosoftYaHei"/>
              </a:rPr>
              <a:t>异于精神折磨。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36727" y="3149415"/>
            <a:ext cx="9025148" cy="19571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UKPQVA+MicrosoftYaHei"/>
                <a:cs typeface="UKPQVA+MicrosoftYaHei"/>
              </a:rPr>
              <a:t>②其次</a:t>
            </a:r>
            <a:r>
              <a:rPr sz="2400">
                <a:solidFill>
                  <a:srgbClr val="000000"/>
                </a:solidFill>
                <a:latin typeface="NKJNCA+MicrosoftYaHei"/>
                <a:cs typeface="NKJNCA+MicrosoftYaHei"/>
              </a:rPr>
              <a:t>,</a:t>
            </a:r>
            <a:r>
              <a:rPr sz="2400">
                <a:solidFill>
                  <a:srgbClr val="000000"/>
                </a:solidFill>
                <a:latin typeface="UKPQVA+MicrosoftYaHei"/>
                <a:cs typeface="UKPQVA+MicrosoftYaHei"/>
              </a:rPr>
              <a:t>没有经验可供参考。那些演讲失败的家伙一句话都</a:t>
            </a:r>
          </a:p>
          <a:p>
            <a:pPr marL="0" marR="0">
              <a:lnSpc>
                <a:spcPts val="3170"/>
              </a:lnSpc>
              <a:spcBef>
                <a:spcPts val="1149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UKPQVA+MicrosoftYaHei"/>
                <a:cs typeface="UKPQVA+MicrosoftYaHei"/>
              </a:rPr>
              <a:t>不肯说</a:t>
            </a:r>
            <a:r>
              <a:rPr sz="2400">
                <a:solidFill>
                  <a:srgbClr val="000000"/>
                </a:solidFill>
                <a:latin typeface="NKJNCA+MicrosoftYaHei"/>
                <a:cs typeface="NKJNCA+MicrosoftYaHei"/>
              </a:rPr>
              <a:t>,</a:t>
            </a:r>
            <a:r>
              <a:rPr sz="2400">
                <a:solidFill>
                  <a:srgbClr val="000000"/>
                </a:solidFill>
                <a:latin typeface="UKPQVA+MicrosoftYaHei"/>
                <a:cs typeface="UKPQVA+MicrosoftYaHei"/>
              </a:rPr>
              <a:t>不管我们怎么求他们都没有用</a:t>
            </a:r>
            <a:r>
              <a:rPr sz="2400">
                <a:solidFill>
                  <a:srgbClr val="000000"/>
                </a:solidFill>
                <a:latin typeface="NKJNCA+MicrosoftYaHei"/>
                <a:cs typeface="NKJNCA+MicrosoftYaHei"/>
              </a:rPr>
              <a:t>,</a:t>
            </a:r>
            <a:r>
              <a:rPr sz="2400">
                <a:solidFill>
                  <a:srgbClr val="000000"/>
                </a:solidFill>
                <a:latin typeface="UKPQVA+MicrosoftYaHei"/>
                <a:cs typeface="UKPQVA+MicrosoftYaHei"/>
              </a:rPr>
              <a:t>他们只冷冷一笑</a:t>
            </a:r>
            <a:r>
              <a:rPr sz="2400">
                <a:solidFill>
                  <a:srgbClr val="000000"/>
                </a:solidFill>
                <a:latin typeface="NKJNCA+MicrosoftYaHei"/>
                <a:cs typeface="NKJNCA+MicrosoftYaHei"/>
              </a:rPr>
              <a:t>,</a:t>
            </a:r>
            <a:r>
              <a:rPr sz="2400">
                <a:solidFill>
                  <a:srgbClr val="000000"/>
                </a:solidFill>
                <a:latin typeface="UKPQVA+MicrosoftYaHei"/>
                <a:cs typeface="UKPQVA+MicrosoftYaHei"/>
              </a:rPr>
              <a:t>不发</a:t>
            </a:r>
          </a:p>
          <a:p>
            <a:pPr marL="0" marR="0">
              <a:lnSpc>
                <a:spcPts val="3167"/>
              </a:lnSpc>
              <a:spcBef>
                <a:spcPts val="1105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UKPQVA+MicrosoftYaHei"/>
                <a:cs typeface="UKPQVA+MicrosoftYaHei"/>
              </a:rPr>
              <a:t>一言。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36727" y="4795716"/>
            <a:ext cx="8847377" cy="14084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UKPQVA+MicrosoftYaHei"/>
                <a:cs typeface="UKPQVA+MicrosoftYaHei"/>
              </a:rPr>
              <a:t>③最后</a:t>
            </a:r>
            <a:r>
              <a:rPr sz="2400">
                <a:solidFill>
                  <a:srgbClr val="000000"/>
                </a:solidFill>
                <a:latin typeface="NKJNCA+MicrosoftYaHei"/>
                <a:cs typeface="NKJNCA+MicrosoftYaHei"/>
              </a:rPr>
              <a:t>,</a:t>
            </a:r>
            <a:r>
              <a:rPr sz="2400">
                <a:solidFill>
                  <a:srgbClr val="000000"/>
                </a:solidFill>
                <a:latin typeface="UKPQVA+MicrosoftYaHei"/>
                <a:cs typeface="UKPQVA+MicrosoftYaHei"/>
              </a:rPr>
              <a:t>来听演讲的市民并不在意犯人的命运。他们抱着看</a:t>
            </a:r>
          </a:p>
          <a:p>
            <a:pPr marL="0" marR="0">
              <a:lnSpc>
                <a:spcPts val="3167"/>
              </a:lnSpc>
              <a:spcBef>
                <a:spcPts val="1104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UKPQVA+MicrosoftYaHei"/>
                <a:cs typeface="UKPQVA+MicrosoftYaHei"/>
              </a:rPr>
              <a:t>热闹的心态</a:t>
            </a:r>
            <a:r>
              <a:rPr sz="2400">
                <a:solidFill>
                  <a:srgbClr val="000000"/>
                </a:solidFill>
                <a:latin typeface="NKJNCA+MicrosoftYaHei"/>
                <a:cs typeface="NKJNCA+MicrosoftYaHei"/>
              </a:rPr>
              <a:t>,</a:t>
            </a:r>
            <a:r>
              <a:rPr sz="2400">
                <a:solidFill>
                  <a:srgbClr val="000000"/>
                </a:solidFill>
                <a:latin typeface="UKPQVA+MicrosoftYaHei"/>
                <a:cs typeface="UKPQVA+MicrosoftYaHei"/>
              </a:rPr>
              <a:t>对犯人起哄</a:t>
            </a:r>
            <a:r>
              <a:rPr sz="2400">
                <a:solidFill>
                  <a:srgbClr val="000000"/>
                </a:solidFill>
                <a:latin typeface="NKJNCA+MicrosoftYaHei"/>
                <a:cs typeface="NKJNCA+MicrosoftYaHei"/>
              </a:rPr>
              <a:t>,</a:t>
            </a:r>
            <a:r>
              <a:rPr sz="2400">
                <a:solidFill>
                  <a:srgbClr val="000000"/>
                </a:solidFill>
                <a:latin typeface="UKPQVA+MicrosoftYaHei"/>
                <a:cs typeface="UKPQVA+MicrosoftYaHei"/>
              </a:rPr>
              <a:t>并且把每一个人都嘘下台。</a:t>
            </a: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05688" y="1715457"/>
            <a:ext cx="9419898" cy="16425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WASJNU+MicrosoftYaHei"/>
                <a:cs typeface="WASJNU+MicrosoftYaHei"/>
              </a:rPr>
              <a:t>（</a:t>
            </a:r>
            <a:r>
              <a:rPr sz="2800">
                <a:solidFill>
                  <a:srgbClr val="000000"/>
                </a:solidFill>
                <a:latin typeface="VSQVTU+MicrosoftYaHei"/>
                <a:cs typeface="VSQVTU+MicrosoftYaHei"/>
              </a:rPr>
              <a:t>3</a:t>
            </a:r>
            <a:r>
              <a:rPr sz="2800" spc="-18">
                <a:solidFill>
                  <a:srgbClr val="000000"/>
                </a:solidFill>
                <a:latin typeface="WASJNU+MicrosoftYaHei"/>
                <a:cs typeface="WASJNU+MicrosoftYaHei"/>
              </a:rPr>
              <a:t>）在小说中,“我”是如何一步步诱导听众</a:t>
            </a:r>
            <a:r>
              <a:rPr sz="2800">
                <a:solidFill>
                  <a:srgbClr val="000000"/>
                </a:solidFill>
                <a:latin typeface="VSQVTU+MicrosoftYaHei"/>
                <a:cs typeface="VSQVTU+MicrosoftYaHei"/>
              </a:rPr>
              <a:t>,</a:t>
            </a:r>
            <a:r>
              <a:rPr sz="2800">
                <a:solidFill>
                  <a:srgbClr val="000000"/>
                </a:solidFill>
                <a:latin typeface="WASJNU+MicrosoftYaHei"/>
                <a:cs typeface="WASJNU+MicrosoftYaHei"/>
              </a:rPr>
              <a:t>让他们</a:t>
            </a:r>
          </a:p>
          <a:p>
            <a:pPr marL="0" marR="0">
              <a:lnSpc>
                <a:spcPts val="3690"/>
              </a:lnSpc>
              <a:spcBef>
                <a:spcPts val="1302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WASJNU+MicrosoftYaHei"/>
                <a:cs typeface="WASJNU+MicrosoftYaHei"/>
              </a:rPr>
              <a:t>最终为“我”鼓掌的</a:t>
            </a:r>
            <a:r>
              <a:rPr sz="2800">
                <a:solidFill>
                  <a:srgbClr val="000000"/>
                </a:solidFill>
                <a:latin typeface="VSQVTU+MicrosoftYaHei"/>
                <a:cs typeface="VSQVTU+MicrosoftYaHei"/>
              </a:rPr>
              <a:t>?</a:t>
            </a:r>
            <a:r>
              <a:rPr sz="2800">
                <a:solidFill>
                  <a:srgbClr val="000000"/>
                </a:solidFill>
                <a:latin typeface="WASJNU+MicrosoftYaHei"/>
                <a:cs typeface="WASJNU+MicrosoftYaHei"/>
              </a:rPr>
              <a:t>请简要概括。</a:t>
            </a: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8340" y="113209"/>
            <a:ext cx="9663486" cy="10563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1026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HJCAEU+MicrosoftYaHei"/>
                <a:cs typeface="HJCAEU+MicrosoftYaHei"/>
              </a:rPr>
              <a:t>他们打开牢房铁门</a:t>
            </a:r>
            <a:r>
              <a:rPr sz="18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1800">
                <a:solidFill>
                  <a:srgbClr val="000000"/>
                </a:solidFill>
                <a:latin typeface="HJCAEU+MicrosoftYaHei"/>
                <a:cs typeface="HJCAEU+MicrosoftYaHei"/>
              </a:rPr>
              <a:t>带我穿过整个监狱</a:t>
            </a:r>
            <a:r>
              <a:rPr sz="18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1800">
                <a:solidFill>
                  <a:srgbClr val="000000"/>
                </a:solidFill>
                <a:latin typeface="HJCAEU+MicrosoftYaHei"/>
                <a:cs typeface="HJCAEU+MicrosoftYaHei"/>
              </a:rPr>
              <a:t>爬两级阶梯</a:t>
            </a:r>
            <a:r>
              <a:rPr sz="18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1800">
                <a:solidFill>
                  <a:srgbClr val="000000"/>
                </a:solidFill>
                <a:latin typeface="HJCAEU+MicrosoftYaHei"/>
                <a:cs typeface="HJCAEU+MicrosoftYaHei"/>
              </a:rPr>
              <a:t>进入一间庄严的大厅</a:t>
            </a:r>
            <a:r>
              <a:rPr sz="18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1800">
                <a:solidFill>
                  <a:srgbClr val="000000"/>
                </a:solidFill>
                <a:latin typeface="HJCAEU+MicrosoftYaHei"/>
                <a:cs typeface="HJCAEU+MicrosoftYaHei"/>
              </a:rPr>
              <a:t>然后站上</a:t>
            </a:r>
          </a:p>
          <a:p>
            <a:pPr marL="0" marR="0">
              <a:lnSpc>
                <a:spcPts val="2375"/>
              </a:lnSpc>
              <a:spcBef>
                <a:spcPts val="816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HJCAEU+MicrosoftYaHei"/>
                <a:cs typeface="HJCAEU+MicrosoftYaHei"/>
              </a:rPr>
              <a:t>露台。</a:t>
            </a:r>
            <a:r>
              <a:rPr sz="1800">
                <a:solidFill>
                  <a:srgbClr val="FF0000"/>
                </a:solidFill>
                <a:latin typeface="HJCAEU+MicrosoftYaHei"/>
                <a:cs typeface="HJCAEU+MicrosoftYaHei"/>
              </a:rPr>
              <a:t>我身后的门被锁上</a:t>
            </a:r>
            <a:r>
              <a:rPr sz="1800">
                <a:solidFill>
                  <a:srgbClr val="FF0000"/>
                </a:solidFill>
                <a:latin typeface="FJUEDH+MicrosoftYaHei"/>
                <a:cs typeface="FJUEDH+MicrosoftYaHei"/>
              </a:rPr>
              <a:t>,</a:t>
            </a:r>
            <a:r>
              <a:rPr sz="1800">
                <a:solidFill>
                  <a:srgbClr val="FF0000"/>
                </a:solidFill>
                <a:latin typeface="HJCAEU+MicrosoftYaHei"/>
                <a:cs typeface="HJCAEU+MicrosoftYaHei"/>
              </a:rPr>
              <a:t>我一个人面对黑压压的人群。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91032" y="936423"/>
            <a:ext cx="9656475" cy="10560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HJCAEU+MicrosoftYaHei"/>
                <a:cs typeface="HJCAEU+MicrosoftYaHei"/>
              </a:rPr>
              <a:t>我连眼睛都睁不开</a:t>
            </a:r>
            <a:r>
              <a:rPr sz="18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1800">
                <a:solidFill>
                  <a:srgbClr val="000000"/>
                </a:solidFill>
                <a:latin typeface="HJCAEU+MicrosoftYaHei"/>
                <a:cs typeface="HJCAEU+MicrosoftYaHei"/>
              </a:rPr>
              <a:t>光太强了。然后我看到至少有三千人</a:t>
            </a:r>
            <a:r>
              <a:rPr sz="18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1800">
                <a:solidFill>
                  <a:srgbClr val="000000"/>
                </a:solidFill>
                <a:latin typeface="HJCAEU+MicrosoftYaHei"/>
                <a:cs typeface="HJCAEU+MicrosoftYaHei"/>
              </a:rPr>
              <a:t>包括最高法官</a:t>
            </a:r>
            <a:r>
              <a:rPr sz="18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1800">
                <a:solidFill>
                  <a:srgbClr val="000000"/>
                </a:solidFill>
                <a:latin typeface="HJCAEU+MicrosoftYaHei"/>
                <a:cs typeface="HJCAEU+MicrosoftYaHei"/>
              </a:rPr>
              <a:t>都在盯着我。</a:t>
            </a:r>
          </a:p>
          <a:p>
            <a:pPr marL="1523" marR="0">
              <a:lnSpc>
                <a:spcPts val="2375"/>
              </a:lnSpc>
              <a:spcBef>
                <a:spcPts val="814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HJCAEU+MicrosoftYaHei"/>
                <a:cs typeface="HJCAEU+MicrosoftYaHei"/>
              </a:rPr>
              <a:t>台下发出长长的嘘声</a:t>
            </a:r>
            <a:r>
              <a:rPr sz="18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1800">
                <a:solidFill>
                  <a:srgbClr val="000000"/>
                </a:solidFill>
                <a:latin typeface="HJCAEU+MicrosoftYaHei"/>
                <a:cs typeface="HJCAEU+MicrosoftYaHei"/>
              </a:rPr>
              <a:t>骂声四起。“喔</a:t>
            </a:r>
            <a:r>
              <a:rPr sz="18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1800">
                <a:solidFill>
                  <a:srgbClr val="000000"/>
                </a:solidFill>
                <a:latin typeface="HJCAEU+MicrosoftYaHei"/>
                <a:cs typeface="HJCAEU+MicrosoftYaHei"/>
              </a:rPr>
              <a:t>绅士出场了</a:t>
            </a:r>
            <a:r>
              <a:rPr sz="1800">
                <a:solidFill>
                  <a:srgbClr val="000000"/>
                </a:solidFill>
                <a:latin typeface="FJUEDH+MicrosoftYaHei"/>
                <a:cs typeface="FJUEDH+MicrosoftYaHei"/>
              </a:rPr>
              <a:t>!</a:t>
            </a:r>
            <a:r>
              <a:rPr sz="1800">
                <a:solidFill>
                  <a:srgbClr val="000000"/>
                </a:solidFill>
                <a:latin typeface="HJCAEU+MicrosoftYaHei"/>
                <a:cs typeface="HJCAEU+MicrosoftYaHei"/>
              </a:rPr>
              <a:t>你说话啊</a:t>
            </a:r>
            <a:r>
              <a:rPr sz="18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1800">
                <a:solidFill>
                  <a:srgbClr val="000000"/>
                </a:solidFill>
                <a:latin typeface="HJCAEU+MicrosoftYaHei"/>
                <a:cs typeface="HJCAEU+MicrosoftYaHei"/>
              </a:rPr>
              <a:t>无辜的受害者</a:t>
            </a:r>
            <a:r>
              <a:rPr sz="1800">
                <a:solidFill>
                  <a:srgbClr val="000000"/>
                </a:solidFill>
                <a:latin typeface="FJUEDH+MicrosoftYaHei"/>
                <a:cs typeface="FJUEDH+MicrosoftYaHei"/>
              </a:rPr>
              <a:t>!</a:t>
            </a:r>
            <a:r>
              <a:rPr sz="1800">
                <a:solidFill>
                  <a:srgbClr val="000000"/>
                </a:solidFill>
                <a:latin typeface="HJCAEU+MicrosoftYaHei"/>
                <a:cs typeface="HJCAEU+MicrosoftYaHei"/>
              </a:rPr>
              <a:t>快逗我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88340" y="1781244"/>
            <a:ext cx="9726889" cy="35854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HJCAEU+MicrosoftYaHei"/>
                <a:cs typeface="HJCAEU+MicrosoftYaHei"/>
              </a:rPr>
              <a:t>们笑</a:t>
            </a:r>
            <a:r>
              <a:rPr sz="18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1800">
                <a:solidFill>
                  <a:srgbClr val="000000"/>
                </a:solidFill>
                <a:latin typeface="HJCAEU+MicrosoftYaHei"/>
                <a:cs typeface="HJCAEU+MicrosoftYaHei"/>
              </a:rPr>
              <a:t>说点笑话来听。你家有老母在等你</a:t>
            </a:r>
            <a:r>
              <a:rPr sz="18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1800">
                <a:solidFill>
                  <a:srgbClr val="000000"/>
                </a:solidFill>
                <a:latin typeface="HJCAEU+MicrosoftYaHei"/>
                <a:cs typeface="HJCAEU+MicrosoftYaHei"/>
              </a:rPr>
              <a:t>对不对</a:t>
            </a:r>
            <a:r>
              <a:rPr sz="1800">
                <a:solidFill>
                  <a:srgbClr val="000000"/>
                </a:solidFill>
                <a:latin typeface="FJUEDH+MicrosoftYaHei"/>
                <a:cs typeface="FJUEDH+MicrosoftYaHei"/>
              </a:rPr>
              <a:t>?</a:t>
            </a:r>
            <a:r>
              <a:rPr sz="1800">
                <a:solidFill>
                  <a:srgbClr val="000000"/>
                </a:solidFill>
                <a:latin typeface="HJCAEU+MicrosoftYaHei"/>
                <a:cs typeface="HJCAEU+MicrosoftYaHei"/>
              </a:rPr>
              <a:t>你想死你的小孩了</a:t>
            </a:r>
            <a:r>
              <a:rPr sz="18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1800">
                <a:solidFill>
                  <a:srgbClr val="000000"/>
                </a:solidFill>
                <a:latin typeface="HJCAEU+MicrosoftYaHei"/>
                <a:cs typeface="HJCAEU+MicrosoftYaHei"/>
              </a:rPr>
              <a:t>对吧?”</a:t>
            </a:r>
            <a:r>
              <a:rPr sz="2400">
                <a:solidFill>
                  <a:srgbClr val="000000"/>
                </a:solidFill>
                <a:latin typeface="HJCAEU+MicrosoftYaHei"/>
                <a:cs typeface="HJCAEU+MicrosoftYaHei"/>
              </a:rPr>
              <a:t>我双手</a:t>
            </a:r>
          </a:p>
          <a:p>
            <a:pPr marL="0" marR="0">
              <a:lnSpc>
                <a:spcPts val="3167"/>
              </a:lnSpc>
              <a:spcBef>
                <a:spcPts val="1102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HJCAEU+MicrosoftYaHei"/>
                <a:cs typeface="HJCAEU+MicrosoftYaHei"/>
              </a:rPr>
              <a:t>扶着栏杆</a:t>
            </a:r>
            <a:r>
              <a:rPr sz="24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2400">
                <a:solidFill>
                  <a:srgbClr val="000000"/>
                </a:solidFill>
                <a:latin typeface="HJCAEU+MicrosoftYaHei"/>
                <a:cs typeface="HJCAEU+MicrosoftYaHei"/>
              </a:rPr>
              <a:t>不为所动。我心里已盘算好了</a:t>
            </a:r>
            <a:r>
              <a:rPr sz="24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2400">
                <a:solidFill>
                  <a:srgbClr val="000000"/>
                </a:solidFill>
                <a:latin typeface="HJCAEU+MicrosoftYaHei"/>
                <a:cs typeface="HJCAEU+MicrosoftYaHei"/>
              </a:rPr>
              <a:t>说不定这是唯一能救我</a:t>
            </a:r>
          </a:p>
          <a:p>
            <a:pPr marL="0" marR="0">
              <a:lnSpc>
                <a:spcPts val="3170"/>
              </a:lnSpc>
              <a:spcBef>
                <a:spcPts val="1149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HJCAEU+MicrosoftYaHei"/>
                <a:cs typeface="HJCAEU+MicrosoftYaHei"/>
              </a:rPr>
              <a:t>脱困的妙计。我无动于衷</a:t>
            </a:r>
            <a:r>
              <a:rPr sz="24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2400">
                <a:solidFill>
                  <a:srgbClr val="000000"/>
                </a:solidFill>
                <a:latin typeface="HJCAEU+MicrosoftYaHei"/>
                <a:cs typeface="HJCAEU+MicrosoftYaHei"/>
              </a:rPr>
              <a:t>无所谓</a:t>
            </a:r>
            <a:r>
              <a:rPr sz="24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2400">
                <a:solidFill>
                  <a:srgbClr val="000000"/>
                </a:solidFill>
                <a:latin typeface="HJCAEU+MicrosoftYaHei"/>
                <a:cs typeface="HJCAEU+MicrosoftYaHei"/>
              </a:rPr>
              <a:t>既不要求他们安静</a:t>
            </a:r>
            <a:r>
              <a:rPr sz="24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2400">
                <a:solidFill>
                  <a:srgbClr val="000000"/>
                </a:solidFill>
                <a:latin typeface="HJCAEU+MicrosoftYaHei"/>
                <a:cs typeface="HJCAEU+MicrosoftYaHei"/>
              </a:rPr>
              <a:t>也不做任何</a:t>
            </a:r>
          </a:p>
          <a:p>
            <a:pPr marL="0" marR="0">
              <a:lnSpc>
                <a:spcPts val="3167"/>
              </a:lnSpc>
              <a:spcBef>
                <a:spcPts val="1104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HJCAEU+MicrosoftYaHei"/>
                <a:cs typeface="HJCAEU+MicrosoftYaHei"/>
              </a:rPr>
              <a:t>表示。很快我就欣慰地发现</a:t>
            </a:r>
            <a:r>
              <a:rPr sz="24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2400">
                <a:solidFill>
                  <a:srgbClr val="000000"/>
                </a:solidFill>
                <a:latin typeface="HJCAEU+MicrosoftYaHei"/>
                <a:cs typeface="HJCAEU+MicrosoftYaHei"/>
              </a:rPr>
              <a:t>我的举动让他们不知所措。显然</a:t>
            </a:r>
            <a:r>
              <a:rPr sz="24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2400">
                <a:solidFill>
                  <a:srgbClr val="000000"/>
                </a:solidFill>
                <a:latin typeface="HJCAEU+MicrosoftYaHei"/>
                <a:cs typeface="HJCAEU+MicrosoftYaHei"/>
              </a:rPr>
              <a:t>在</a:t>
            </a:r>
          </a:p>
          <a:p>
            <a:pPr marL="0" marR="0">
              <a:lnSpc>
                <a:spcPts val="3167"/>
              </a:lnSpc>
              <a:spcBef>
                <a:spcPts val="1102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HJCAEU+MicrosoftYaHei"/>
                <a:cs typeface="HJCAEU+MicrosoftYaHei"/>
              </a:rPr>
              <a:t>我之前站在露台上的牢友都用了另一套策略</a:t>
            </a:r>
            <a:r>
              <a:rPr sz="24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2400">
                <a:solidFill>
                  <a:srgbClr val="000000"/>
                </a:solidFill>
                <a:latin typeface="HJCAEU+MicrosoftYaHei"/>
                <a:cs typeface="HJCAEU+MicrosoftYaHei"/>
              </a:rPr>
              <a:t>或许大吼大叫</a:t>
            </a:r>
            <a:r>
              <a:rPr sz="24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2400">
                <a:solidFill>
                  <a:srgbClr val="000000"/>
                </a:solidFill>
                <a:latin typeface="HJCAEU+MicrosoftYaHei"/>
                <a:cs typeface="HJCAEU+MicrosoftYaHei"/>
              </a:rPr>
              <a:t>或许</a:t>
            </a:r>
          </a:p>
          <a:p>
            <a:pPr marL="0" marR="0">
              <a:lnSpc>
                <a:spcPts val="3170"/>
              </a:lnSpc>
              <a:spcBef>
                <a:spcPts val="1199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HJCAEU+MicrosoftYaHei"/>
                <a:cs typeface="HJCAEU+MicrosoftYaHei"/>
              </a:rPr>
              <a:t>用软话请求下面安静</a:t>
            </a:r>
            <a:r>
              <a:rPr sz="2400">
                <a:solidFill>
                  <a:srgbClr val="000000"/>
                </a:solidFill>
                <a:latin typeface="FJUEDH+MicrosoftYaHei"/>
                <a:cs typeface="FJUEDH+MicrosoftYaHei"/>
              </a:rPr>
              <a:t>,</a:t>
            </a:r>
            <a:r>
              <a:rPr sz="2400">
                <a:solidFill>
                  <a:srgbClr val="000000"/>
                </a:solidFill>
                <a:latin typeface="HJCAEU+MicrosoftYaHei"/>
                <a:cs typeface="HJCAEU+MicrosoftYaHei"/>
              </a:rPr>
              <a:t>结果都不讨好。</a:t>
            </a: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8340" y="187903"/>
            <a:ext cx="9879700" cy="1197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71271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UINSQK+MicrosoftYaHei"/>
                <a:cs typeface="UINSQK+MicrosoftYaHei"/>
              </a:rPr>
              <a:t>我还是不说、不动,像尊雕像。嘈杂声渐渐平缓下来,偶尔还冒出一两下嘘声,</a:t>
            </a:r>
          </a:p>
          <a:p>
            <a:pPr marL="0" marR="0">
              <a:lnSpc>
                <a:spcPts val="2644"/>
              </a:lnSpc>
              <a:spcBef>
                <a:spcPts val="118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UINSQK+MicrosoftYaHei"/>
                <a:cs typeface="UINSQK+MicrosoftYaHei"/>
              </a:rPr>
              <a:t>然后一片静默。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12368" y="1125417"/>
            <a:ext cx="4460719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UINSQK+MicrosoftYaHei"/>
                <a:cs typeface="UINSQK+MicrosoftYaHei"/>
              </a:rPr>
              <a:t>不动。我鼓起全部的勇气,不出声。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12368" y="1582617"/>
            <a:ext cx="7619938" cy="11744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UINSQK+MicrosoftYaHei"/>
                <a:cs typeface="UINSQK+MicrosoftYaHei"/>
              </a:rPr>
              <a:t>最后,一个和气、诚恳的声音说:“你说话啊!你说,我们听。”</a:t>
            </a:r>
          </a:p>
          <a:p>
            <a:pPr marL="0" marR="0">
              <a:lnSpc>
                <a:spcPts val="2644"/>
              </a:lnSpc>
              <a:spcBef>
                <a:spcPts val="958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UINSQK+MicrosoftYaHei"/>
                <a:cs typeface="UINSQK+MicrosoftYaHei"/>
              </a:rPr>
              <a:t>我孤注一掷。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88340" y="2497398"/>
            <a:ext cx="9658578" cy="16315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24028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UINSQK+MicrosoftYaHei"/>
                <a:cs typeface="UINSQK+MicrosoftYaHei"/>
              </a:rPr>
              <a:t>“我为什么要说话?”</a:t>
            </a:r>
            <a:r>
              <a:rPr sz="2000" spc="-12">
                <a:solidFill>
                  <a:srgbClr val="000000"/>
                </a:solidFill>
                <a:latin typeface="UINSQK+MicrosoftYaHei"/>
                <a:cs typeface="UINSQK+MicrosoftYaHei"/>
              </a:rPr>
              <a:t>我说,“我站在这里是因为轮到我了</a:t>
            </a:r>
            <a:r>
              <a:rPr sz="2000">
                <a:solidFill>
                  <a:srgbClr val="000000"/>
                </a:solidFill>
                <a:latin typeface="UINSQK+MicrosoftYaHei"/>
                <a:cs typeface="UINSQK+MicrosoftYaHei"/>
              </a:rPr>
              <a:t>,如此而已,我并不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UINSQK+MicrosoftYaHei"/>
                <a:cs typeface="UINSQK+MicrosoftYaHei"/>
              </a:rPr>
              <a:t>想感动你们什么。我有罪。我不想再看见我的家人。我不想离开这里。我在</a:t>
            </a:r>
          </a:p>
          <a:p>
            <a:pPr marL="0" marR="0">
              <a:lnSpc>
                <a:spcPts val="2644"/>
              </a:lnSpc>
              <a:spcBef>
                <a:spcPts val="95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UINSQK+MicrosoftYaHei"/>
                <a:cs typeface="UINSQK+MicrosoftYaHei"/>
              </a:rPr>
              <a:t>这里过得很好。”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12368" y="3869252"/>
            <a:ext cx="5722921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UINSQK+MicrosoftYaHei"/>
                <a:cs typeface="UINSQK+MicrosoftYaHei"/>
              </a:rPr>
              <a:t>台下的人交头接耳。然后有人喊:“别装了!”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88340" y="4326452"/>
            <a:ext cx="9799489" cy="16316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24028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UINSQK+MicrosoftYaHei"/>
                <a:cs typeface="UINSQK+MicrosoftYaHei"/>
              </a:rPr>
              <a:t>“</a:t>
            </a:r>
            <a:r>
              <a:rPr sz="2000">
                <a:solidFill>
                  <a:srgbClr val="FF0000"/>
                </a:solidFill>
                <a:latin typeface="UINSQK+MicrosoftYaHei"/>
                <a:cs typeface="UINSQK+MicrosoftYaHei"/>
              </a:rPr>
              <a:t>我过得比你们好。”</a:t>
            </a:r>
            <a:r>
              <a:rPr sz="2000" spc="-21">
                <a:solidFill>
                  <a:srgbClr val="000000"/>
                </a:solidFill>
                <a:latin typeface="UINSQK+MicrosoftYaHei"/>
                <a:cs typeface="UINSQK+MicrosoftYaHei"/>
              </a:rPr>
              <a:t>我说,“我不能说细节</a:t>
            </a:r>
            <a:r>
              <a:rPr sz="2000">
                <a:solidFill>
                  <a:srgbClr val="000000"/>
                </a:solidFill>
                <a:latin typeface="UINSQK+MicrosoftYaHei"/>
                <a:cs typeface="UINSQK+MicrosoftYaHei"/>
              </a:rPr>
              <a:t>,不过我兴致一来,便穿过一条没</a:t>
            </a:r>
          </a:p>
          <a:p>
            <a:pPr marL="0" marR="0">
              <a:lnSpc>
                <a:spcPts val="2644"/>
              </a:lnSpc>
              <a:spcBef>
                <a:spcPts val="958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UINSQK+MicrosoftYaHei"/>
                <a:cs typeface="UINSQK+MicrosoftYaHei"/>
              </a:rPr>
              <a:t>人知道的秘密通道,可以从我牢房直通某栋美丽别墅的花园,当然不能跟你们说</a:t>
            </a:r>
          </a:p>
          <a:p>
            <a:pPr marL="0" marR="0">
              <a:lnSpc>
                <a:spcPts val="2644"/>
              </a:lnSpc>
              <a:spcBef>
                <a:spcPts val="95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UINSQK+MicrosoftYaHei"/>
                <a:cs typeface="UINSQK+MicrosoftYaHei"/>
              </a:rPr>
              <a:t>是哪一栋,反正这附近多得是。那里的人都认识我,</a:t>
            </a:r>
            <a:r>
              <a:rPr sz="2000" spc="-20">
                <a:solidFill>
                  <a:srgbClr val="000000"/>
                </a:solidFill>
                <a:latin typeface="UINSQK+MicrosoftYaHei"/>
                <a:cs typeface="UINSQK+MicrosoftYaHei"/>
              </a:rPr>
              <a:t>很照顾我。还有……”</a:t>
            </a: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8340" y="96463"/>
            <a:ext cx="9675750" cy="11438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1026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FJOUH+MicrosoftYaHei"/>
                <a:cs typeface="PFJOUH+MicrosoftYaHei"/>
              </a:rPr>
              <a:t>我故意停下不说,卖个关子。台下的人群一脸的迷惘与失望,好像眼睁睁地</a:t>
            </a:r>
          </a:p>
          <a:p>
            <a:pPr marL="0" marR="0">
              <a:lnSpc>
                <a:spcPts val="2644"/>
              </a:lnSpc>
              <a:spcBef>
                <a:spcPts val="76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FJOUH+MicrosoftYaHei"/>
                <a:cs typeface="PFJOUH+MicrosoftYaHei"/>
              </a:rPr>
              <a:t>看着手中的猎物跑掉。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12368" y="950157"/>
            <a:ext cx="3807345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FJOUH+MicrosoftYaHei"/>
                <a:cs typeface="PFJOUH+MicrosoftYaHei"/>
              </a:rPr>
              <a:t>“还有一位少女深爱着我。”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88340" y="1376877"/>
            <a:ext cx="9845752" cy="1144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24028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FJOUH+MicrosoftYaHei"/>
                <a:cs typeface="PFJOUH+MicrosoftYaHei"/>
              </a:rPr>
              <a:t>“够了,不要再说了!”有人痛心大喊。得知我过得那么幸福,想必触痛了他的</a:t>
            </a:r>
          </a:p>
          <a:p>
            <a:pPr marL="0" marR="0">
              <a:lnSpc>
                <a:spcPts val="2644"/>
              </a:lnSpc>
              <a:spcBef>
                <a:spcPts val="768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FJOUH+MicrosoftYaHei"/>
                <a:cs typeface="PFJOUH+MicrosoftYaHei"/>
              </a:rPr>
              <a:t>伤口。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88340" y="2230698"/>
            <a:ext cx="9704416" cy="1143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24028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FJOUH+MicrosoftYaHei"/>
                <a:cs typeface="PFJOUH+MicrosoftYaHei"/>
              </a:rPr>
              <a:t>“</a:t>
            </a:r>
            <a:r>
              <a:rPr sz="2000">
                <a:solidFill>
                  <a:srgbClr val="FF0000"/>
                </a:solidFill>
                <a:latin typeface="PFJOUH+MicrosoftYaHei"/>
                <a:cs typeface="PFJOUH+MicrosoftYaHei"/>
              </a:rPr>
              <a:t>所以你们最好别来烦我!”我声嘶力竭,“我求你们,好心人!可怜可怜我吧!</a:t>
            </a:r>
          </a:p>
          <a:p>
            <a:pPr marL="0" marR="0">
              <a:lnSpc>
                <a:spcPts val="2644"/>
              </a:lnSpc>
              <a:spcBef>
                <a:spcPts val="765"/>
              </a:spcBef>
              <a:spcAft>
                <a:spcPct val="0"/>
              </a:spcAft>
            </a:pPr>
            <a:r>
              <a:rPr sz="2000">
                <a:solidFill>
                  <a:srgbClr val="FF0000"/>
                </a:solidFill>
                <a:latin typeface="PFJOUH+MicrosoftYaHei"/>
                <a:cs typeface="PFJOUH+MicrosoftYaHei"/>
              </a:rPr>
              <a:t>让我留在这里!嘘我,快,嘘我呀!”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88340" y="3083816"/>
            <a:ext cx="9824718" cy="28514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24028" marR="0">
              <a:lnSpc>
                <a:spcPts val="264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FJOUH+MicrosoftYaHei"/>
                <a:cs typeface="PFJOUH+MicrosoftYaHei"/>
              </a:rPr>
              <a:t>我意识到群众中传开一股愤恨不平之意,他们恨我,只是还在怀疑我说的是真</a:t>
            </a:r>
          </a:p>
          <a:p>
            <a:pPr marL="0" marR="0">
              <a:lnSpc>
                <a:spcPts val="2644"/>
              </a:lnSpc>
              <a:spcBef>
                <a:spcPts val="76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FJOUH+MicrosoftYaHei"/>
                <a:cs typeface="PFJOUH+MicrosoftYaHei"/>
              </a:rPr>
              <a:t>是假,我真的快乐吗?他们苦恼不已。他们依然犹豫不决。</a:t>
            </a:r>
          </a:p>
          <a:p>
            <a:pPr marL="224028" marR="0">
              <a:lnSpc>
                <a:spcPts val="2644"/>
              </a:lnSpc>
              <a:spcBef>
                <a:spcPts val="76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FJOUH+MicrosoftYaHei"/>
                <a:cs typeface="PFJOUH+MicrosoftYaHei"/>
              </a:rPr>
              <a:t>我整个身体探到露台外面,做作地颤着声音喊:“答应我,大慈大悲的先生小姐</a:t>
            </a:r>
          </a:p>
          <a:p>
            <a:pPr marL="0" marR="0">
              <a:lnSpc>
                <a:spcPts val="2644"/>
              </a:lnSpc>
              <a:spcBef>
                <a:spcPts val="71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FJOUH+MicrosoftYaHei"/>
                <a:cs typeface="PFJOUH+MicrosoftYaHei"/>
              </a:rPr>
              <a:t>们!你们又没有任何损失!求求你们,嘘我这个幸福的犯人吧!”</a:t>
            </a:r>
          </a:p>
          <a:p>
            <a:pPr marL="224028" marR="0">
              <a:lnSpc>
                <a:spcPts val="2644"/>
              </a:lnSpc>
              <a:spcBef>
                <a:spcPts val="768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FJOUH+MicrosoftYaHei"/>
                <a:cs typeface="PFJOUH+MicrosoftYaHei"/>
              </a:rPr>
              <a:t>人群中传出一个恶毒的声音:“你想得美!才没那么好的事!凭什么让你很幸</a:t>
            </a:r>
          </a:p>
          <a:p>
            <a:pPr marL="0" marR="0">
              <a:lnSpc>
                <a:spcPts val="2644"/>
              </a:lnSpc>
              <a:spcBef>
                <a:spcPts val="76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FJOUH+MicrosoftYaHei"/>
                <a:cs typeface="PFJOUH+MicrosoftYaHei"/>
              </a:rPr>
              <a:t>福?”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12368" y="5645042"/>
            <a:ext cx="9869946" cy="11439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FJOUH+MicrosoftYaHei"/>
                <a:cs typeface="PFJOUH+MicrosoftYaHei"/>
              </a:rPr>
              <a:t>说完就鼓起掌来,第二个人跟进,然后十个、百个,全场响起一片如雷般的掌声。</a:t>
            </a:r>
          </a:p>
          <a:p>
            <a:pPr marL="0" marR="0">
              <a:lnSpc>
                <a:spcPts val="2644"/>
              </a:lnSpc>
              <a:spcBef>
                <a:spcPts val="76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FJOUH+MicrosoftYaHei"/>
                <a:cs typeface="PFJOUH+MicrosoftYaHei"/>
              </a:rPr>
              <a:t>我胜利了,</a:t>
            </a:r>
            <a:r>
              <a:rPr sz="2000" spc="-14">
                <a:solidFill>
                  <a:srgbClr val="000000"/>
                </a:solidFill>
                <a:latin typeface="PFJOUH+MicrosoftYaHei"/>
                <a:cs typeface="PFJOUH+MicrosoftYaHei"/>
              </a:rPr>
              <a:t>这些白痴。我身后的门打开了。“你走吧,”他们说,“你自由了。”</a:t>
            </a: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20268" y="1164533"/>
            <a:ext cx="951281" cy="716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4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JQNHON+MicrosoftYaHei"/>
                <a:cs typeface="JQNHON+MicrosoftYaHei"/>
              </a:rPr>
              <a:t>答案</a:t>
            </a:r>
            <a:r>
              <a:rPr sz="2000">
                <a:solidFill>
                  <a:srgbClr val="000000"/>
                </a:solidFill>
                <a:latin typeface="NFMOVL+MicrosoftYaHei"/>
                <a:cs typeface="NFMOVL+MicrosoftYaHei"/>
              </a:rPr>
              <a:t>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20268" y="1637353"/>
            <a:ext cx="9016134" cy="14081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 spc="-20">
                <a:solidFill>
                  <a:srgbClr val="000000"/>
                </a:solidFill>
                <a:latin typeface="JQNHON+MicrosoftYaHei"/>
                <a:cs typeface="JQNHON+MicrosoftYaHei"/>
              </a:rPr>
              <a:t>①上台之后,“我”沉默不语</a:t>
            </a:r>
            <a:r>
              <a:rPr sz="2400">
                <a:solidFill>
                  <a:srgbClr val="000000"/>
                </a:solidFill>
                <a:latin typeface="NFMOVL+MicrosoftYaHei"/>
                <a:cs typeface="NFMOVL+MicrosoftYaHei"/>
              </a:rPr>
              <a:t>,</a:t>
            </a:r>
            <a:r>
              <a:rPr sz="2400">
                <a:solidFill>
                  <a:srgbClr val="000000"/>
                </a:solidFill>
                <a:latin typeface="JQNHON+MicrosoftYaHei"/>
                <a:cs typeface="JQNHON+MicrosoftYaHei"/>
              </a:rPr>
              <a:t>引发听众的好奇心</a:t>
            </a:r>
            <a:r>
              <a:rPr sz="2400">
                <a:solidFill>
                  <a:srgbClr val="000000"/>
                </a:solidFill>
                <a:latin typeface="NFMOVL+MicrosoftYaHei"/>
                <a:cs typeface="NFMOVL+MicrosoftYaHei"/>
              </a:rPr>
              <a:t>,</a:t>
            </a:r>
            <a:r>
              <a:rPr sz="2400">
                <a:solidFill>
                  <a:srgbClr val="000000"/>
                </a:solidFill>
                <a:latin typeface="JQNHON+MicrosoftYaHei"/>
                <a:cs typeface="JQNHON+MicrosoftYaHei"/>
              </a:rPr>
              <a:t>求“我”开</a:t>
            </a:r>
          </a:p>
          <a:p>
            <a:pPr marL="0" marR="0">
              <a:lnSpc>
                <a:spcPts val="3167"/>
              </a:lnSpc>
              <a:spcBef>
                <a:spcPts val="1102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JQNHON+MicrosoftYaHei"/>
                <a:cs typeface="JQNHON+MicrosoftYaHei"/>
              </a:rPr>
              <a:t>口讲话。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20268" y="2734887"/>
            <a:ext cx="8931756" cy="14081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 spc="-10">
                <a:solidFill>
                  <a:srgbClr val="000000"/>
                </a:solidFill>
                <a:latin typeface="JQNHON+MicrosoftYaHei"/>
                <a:cs typeface="JQNHON+MicrosoftYaHei"/>
              </a:rPr>
              <a:t>②听众安静下来之后,“我”编造在牢房里的幸福生活</a:t>
            </a:r>
            <a:r>
              <a:rPr sz="2400">
                <a:solidFill>
                  <a:srgbClr val="000000"/>
                </a:solidFill>
                <a:latin typeface="NFMOVL+MicrosoftYaHei"/>
                <a:cs typeface="NFMOVL+MicrosoftYaHei"/>
              </a:rPr>
              <a:t>,</a:t>
            </a:r>
            <a:r>
              <a:rPr sz="2400">
                <a:solidFill>
                  <a:srgbClr val="000000"/>
                </a:solidFill>
                <a:latin typeface="JQNHON+MicrosoftYaHei"/>
                <a:cs typeface="JQNHON+MicrosoftYaHei"/>
              </a:rPr>
              <a:t>激起</a:t>
            </a:r>
          </a:p>
          <a:p>
            <a:pPr marL="0" marR="0">
              <a:lnSpc>
                <a:spcPts val="3167"/>
              </a:lnSpc>
              <a:spcBef>
                <a:spcPts val="1102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JQNHON+MicrosoftYaHei"/>
                <a:cs typeface="JQNHON+MicrosoftYaHei"/>
              </a:rPr>
              <a:t>听众的嫉妒心。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20268" y="3832167"/>
            <a:ext cx="8931756" cy="14085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JQNHON+MicrosoftYaHei"/>
                <a:cs typeface="JQNHON+MicrosoftYaHei"/>
              </a:rPr>
              <a:t>③在听众将信将疑之时,“我”主动请求听众嘘自己下台</a:t>
            </a:r>
            <a:r>
              <a:rPr sz="2400">
                <a:solidFill>
                  <a:srgbClr val="000000"/>
                </a:solidFill>
                <a:latin typeface="NFMOVL+MicrosoftYaHei"/>
                <a:cs typeface="NFMOVL+MicrosoftYaHei"/>
              </a:rPr>
              <a:t>,</a:t>
            </a:r>
            <a:r>
              <a:rPr sz="2400">
                <a:solidFill>
                  <a:srgbClr val="000000"/>
                </a:solidFill>
                <a:latin typeface="JQNHON+MicrosoftYaHei"/>
                <a:cs typeface="JQNHON+MicrosoftYaHei"/>
              </a:rPr>
              <a:t>激</a:t>
            </a:r>
          </a:p>
          <a:p>
            <a:pPr marL="0" marR="0">
              <a:lnSpc>
                <a:spcPts val="3167"/>
              </a:lnSpc>
              <a:spcBef>
                <a:spcPts val="1105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JQNHON+MicrosoftYaHei"/>
                <a:cs typeface="JQNHON+MicrosoftYaHei"/>
              </a:rPr>
              <a:t>起听众的愤恨心</a:t>
            </a:r>
            <a:r>
              <a:rPr sz="2400">
                <a:solidFill>
                  <a:srgbClr val="000000"/>
                </a:solidFill>
                <a:latin typeface="NFMOVL+MicrosoftYaHei"/>
                <a:cs typeface="NFMOVL+MicrosoftYaHei"/>
              </a:rPr>
              <a:t>,</a:t>
            </a:r>
            <a:r>
              <a:rPr sz="2400">
                <a:solidFill>
                  <a:srgbClr val="000000"/>
                </a:solidFill>
                <a:latin typeface="JQNHON+MicrosoftYaHei"/>
                <a:cs typeface="JQNHON+MicrosoftYaHei"/>
              </a:rPr>
              <a:t>听众反而鼓掌。</a:t>
            </a: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20598" y="1475866"/>
            <a:ext cx="8852411" cy="16428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38174" marR="0">
              <a:lnSpc>
                <a:spcPts val="369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JQECVG+MicrosoftYaHei"/>
                <a:cs typeface="JQECVG+MicrosoftYaHei"/>
              </a:rPr>
              <a:t>（</a:t>
            </a:r>
            <a:r>
              <a:rPr sz="2800">
                <a:solidFill>
                  <a:srgbClr val="000000"/>
                </a:solidFill>
                <a:latin typeface="SMKQST+MicrosoftYaHei"/>
                <a:cs typeface="SMKQST+MicrosoftYaHei"/>
              </a:rPr>
              <a:t>4</a:t>
            </a:r>
            <a:r>
              <a:rPr sz="2800">
                <a:solidFill>
                  <a:srgbClr val="000000"/>
                </a:solidFill>
                <a:latin typeface="JQECVG+MicrosoftYaHei"/>
                <a:cs typeface="JQECVG+MicrosoftYaHei"/>
              </a:rPr>
              <a:t>）小说的结尾有什么作用</a:t>
            </a:r>
            <a:r>
              <a:rPr sz="2800">
                <a:solidFill>
                  <a:srgbClr val="000000"/>
                </a:solidFill>
                <a:latin typeface="SMKQST+MicrosoftYaHei"/>
                <a:cs typeface="SMKQST+MicrosoftYaHei"/>
              </a:rPr>
              <a:t>?</a:t>
            </a:r>
            <a:r>
              <a:rPr sz="2800">
                <a:solidFill>
                  <a:srgbClr val="000000"/>
                </a:solidFill>
                <a:latin typeface="JQECVG+MicrosoftYaHei"/>
                <a:cs typeface="JQECVG+MicrosoftYaHei"/>
              </a:rPr>
              <a:t>请结合全文</a:t>
            </a:r>
            <a:r>
              <a:rPr sz="2800">
                <a:solidFill>
                  <a:srgbClr val="000000"/>
                </a:solidFill>
                <a:latin typeface="SMKQST+MicrosoftYaHei"/>
                <a:cs typeface="SMKQST+MicrosoftYaHei"/>
              </a:rPr>
              <a:t>,</a:t>
            </a:r>
            <a:r>
              <a:rPr sz="2800">
                <a:solidFill>
                  <a:srgbClr val="000000"/>
                </a:solidFill>
                <a:latin typeface="JQECVG+MicrosoftYaHei"/>
                <a:cs typeface="JQECVG+MicrosoftYaHei"/>
              </a:rPr>
              <a:t>谈</a:t>
            </a:r>
          </a:p>
          <a:p>
            <a:pPr marL="0" marR="0">
              <a:lnSpc>
                <a:spcPts val="3690"/>
              </a:lnSpc>
              <a:spcBef>
                <a:spcPts val="1302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JQECVG+MicrosoftYaHei"/>
                <a:cs typeface="JQECVG+MicrosoftYaHei"/>
              </a:rPr>
              <a:t>谈你的看法。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8340" y="134366"/>
            <a:ext cx="9849963" cy="19573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24204" marR="0">
              <a:lnSpc>
                <a:spcPts val="317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EHMJFG+MicrosoftYaHei"/>
                <a:cs typeface="EHMJFG+MicrosoftYaHei"/>
              </a:rPr>
              <a:t>我整个身体探到露台外面,做作地颤着声音喊:“答应我,大慈</a:t>
            </a:r>
          </a:p>
          <a:p>
            <a:pPr marL="0" marR="0">
              <a:lnSpc>
                <a:spcPts val="3167"/>
              </a:lnSpc>
              <a:spcBef>
                <a:spcPts val="1104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EHMJFG+MicrosoftYaHei"/>
                <a:cs typeface="EHMJFG+MicrosoftYaHei"/>
              </a:rPr>
              <a:t>大悲的先生小姐们!你们又没有任何损失!求求你们,嘘我这个幸福</a:t>
            </a:r>
          </a:p>
          <a:p>
            <a:pPr marL="0" marR="0">
              <a:lnSpc>
                <a:spcPts val="3167"/>
              </a:lnSpc>
              <a:spcBef>
                <a:spcPts val="1102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EHMJFG+MicrosoftYaHei"/>
                <a:cs typeface="EHMJFG+MicrosoftYaHei"/>
              </a:rPr>
              <a:t>的犯人吧!”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88340" y="1781244"/>
            <a:ext cx="9550735" cy="14081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24204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EHMJFG+MicrosoftYaHei"/>
                <a:cs typeface="EHMJFG+MicrosoftYaHei"/>
              </a:rPr>
              <a:t>人群中传出一个恶毒的声音:“你想得美!才没那么好的事!</a:t>
            </a:r>
          </a:p>
          <a:p>
            <a:pPr marL="0" marR="0">
              <a:lnSpc>
                <a:spcPts val="3167"/>
              </a:lnSpc>
              <a:spcBef>
                <a:spcPts val="1102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EHMJFG+MicrosoftYaHei"/>
                <a:cs typeface="EHMJFG+MicrosoftYaHei"/>
              </a:rPr>
              <a:t>凭什么让你很幸福?”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88340" y="2878201"/>
            <a:ext cx="9746208" cy="1408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34288" marR="0">
              <a:lnSpc>
                <a:spcPts val="317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EHMJFG+MicrosoftYaHei"/>
                <a:cs typeface="EHMJFG+MicrosoftYaHei"/>
              </a:rPr>
              <a:t>说完就鼓起掌来,第二个人跟进,然后十个、百个,全场响起一</a:t>
            </a:r>
          </a:p>
          <a:p>
            <a:pPr marL="0" marR="0">
              <a:lnSpc>
                <a:spcPts val="3167"/>
              </a:lnSpc>
              <a:spcBef>
                <a:spcPts val="1104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EHMJFG+MicrosoftYaHei"/>
                <a:cs typeface="EHMJFG+MicrosoftYaHei"/>
              </a:rPr>
              <a:t>片如雷般的掌声。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88340" y="3976058"/>
            <a:ext cx="9623176" cy="14082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34288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FF0000"/>
                </a:solidFill>
                <a:latin typeface="EHMJFG+MicrosoftYaHei"/>
                <a:cs typeface="EHMJFG+MicrosoftYaHei"/>
              </a:rPr>
              <a:t>我胜利了,</a:t>
            </a:r>
            <a:r>
              <a:rPr sz="2400" spc="-11">
                <a:solidFill>
                  <a:srgbClr val="FF0000"/>
                </a:solidFill>
                <a:latin typeface="EHMJFG+MicrosoftYaHei"/>
                <a:cs typeface="EHMJFG+MicrosoftYaHei"/>
              </a:rPr>
              <a:t>这些白痴。我身后的门打开了。“你走吧,”他们</a:t>
            </a:r>
          </a:p>
          <a:p>
            <a:pPr marL="0" marR="0">
              <a:lnSpc>
                <a:spcPts val="3170"/>
              </a:lnSpc>
              <a:spcBef>
                <a:spcPts val="1149"/>
              </a:spcBef>
              <a:spcAft>
                <a:spcPct val="0"/>
              </a:spcAft>
            </a:pPr>
            <a:r>
              <a:rPr sz="2400" spc="-28">
                <a:solidFill>
                  <a:srgbClr val="FF0000"/>
                </a:solidFill>
                <a:latin typeface="EHMJFG+MicrosoftYaHei"/>
                <a:cs typeface="EHMJFG+MicrosoftYaHei"/>
              </a:rPr>
              <a:t>说,“你自由了。”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54177" y="389491"/>
            <a:ext cx="6443667" cy="12906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813964" marR="0">
              <a:lnSpc>
                <a:spcPts val="2901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RAGVNP+MicrosoftYaHei"/>
                <a:cs typeface="RAGVNP+MicrosoftYaHei"/>
              </a:rPr>
              <a:t>小说各类题型思路总结</a:t>
            </a:r>
          </a:p>
          <a:p>
            <a:pPr marL="0" marR="0">
              <a:lnSpc>
                <a:spcPts val="2898"/>
              </a:lnSpc>
              <a:spcBef>
                <a:spcPts val="1063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LFTMGI+MicrosoftYaHei"/>
                <a:cs typeface="LFTMGI+MicrosoftYaHei"/>
              </a:rPr>
              <a:t>1</a:t>
            </a:r>
            <a:r>
              <a:rPr sz="2200">
                <a:solidFill>
                  <a:srgbClr val="000000"/>
                </a:solidFill>
                <a:latin typeface="RAGVNP+MicrosoftYaHei"/>
                <a:cs typeface="RAGVNP+MicrosoftYaHei"/>
              </a:rPr>
              <a:t>、概括题：主体、按要求分层、概述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54177" y="1395907"/>
            <a:ext cx="4361169" cy="7871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898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LFTMGI+MicrosoftYaHei"/>
                <a:cs typeface="LFTMGI+MicrosoftYaHei"/>
              </a:rPr>
              <a:t>2</a:t>
            </a:r>
            <a:r>
              <a:rPr sz="2200">
                <a:solidFill>
                  <a:srgbClr val="000000"/>
                </a:solidFill>
                <a:latin typeface="RAGVNP+MicrosoftYaHei"/>
                <a:cs typeface="RAGVNP+MicrosoftYaHei"/>
              </a:rPr>
              <a:t>、形象题：区分、踩点、解析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54177" y="1898505"/>
            <a:ext cx="3399050" cy="7875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01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LFTMGI+MicrosoftYaHei"/>
                <a:cs typeface="LFTMGI+MicrosoftYaHei"/>
              </a:rPr>
              <a:t>3</a:t>
            </a:r>
            <a:r>
              <a:rPr sz="2200">
                <a:solidFill>
                  <a:srgbClr val="000000"/>
                </a:solidFill>
                <a:latin typeface="RAGVNP+MicrosoftYaHei"/>
                <a:cs typeface="RAGVNP+MicrosoftYaHei"/>
              </a:rPr>
              <a:t>、作用题：踩点、规范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54177" y="2402128"/>
            <a:ext cx="3094633" cy="7871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898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LFTMGI+MicrosoftYaHei"/>
                <a:cs typeface="LFTMGI+MicrosoftYaHei"/>
              </a:rPr>
              <a:t>4</a:t>
            </a:r>
            <a:r>
              <a:rPr sz="2200">
                <a:solidFill>
                  <a:srgbClr val="000000"/>
                </a:solidFill>
                <a:latin typeface="RAGVNP+MicrosoftYaHei"/>
                <a:cs typeface="RAGVNP+MicrosoftYaHei"/>
              </a:rPr>
              <a:t>、主题题：三个层次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54177" y="2905049"/>
            <a:ext cx="8219572" cy="17932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898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LFTMGI+MicrosoftYaHei"/>
                <a:cs typeface="LFTMGI+MicrosoftYaHei"/>
              </a:rPr>
              <a:t>5</a:t>
            </a:r>
            <a:r>
              <a:rPr sz="2200">
                <a:solidFill>
                  <a:srgbClr val="000000"/>
                </a:solidFill>
                <a:latin typeface="RAGVNP+MicrosoftYaHei"/>
                <a:cs typeface="RAGVNP+MicrosoftYaHei"/>
              </a:rPr>
              <a:t>、含义题：内容意、主体特点、主旨目的</a:t>
            </a:r>
          </a:p>
          <a:p>
            <a:pPr marL="0" marR="0">
              <a:lnSpc>
                <a:spcPts val="2901"/>
              </a:lnSpc>
              <a:spcBef>
                <a:spcPts val="1058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LFTMGI+MicrosoftYaHei"/>
                <a:cs typeface="LFTMGI+MicrosoftYaHei"/>
              </a:rPr>
              <a:t>6</a:t>
            </a:r>
            <a:r>
              <a:rPr sz="2200">
                <a:solidFill>
                  <a:srgbClr val="000000"/>
                </a:solidFill>
                <a:latin typeface="RAGVNP+MicrosoftYaHei"/>
                <a:cs typeface="RAGVNP+MicrosoftYaHei"/>
              </a:rPr>
              <a:t>、手法题：人称、表达方式、修辞、表现手法、语言风格</a:t>
            </a:r>
          </a:p>
          <a:p>
            <a:pPr marL="0" marR="0">
              <a:lnSpc>
                <a:spcPts val="2898"/>
              </a:lnSpc>
              <a:spcBef>
                <a:spcPts val="1013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LFTMGI+MicrosoftYaHei"/>
                <a:cs typeface="LFTMGI+MicrosoftYaHei"/>
              </a:rPr>
              <a:t>7</a:t>
            </a:r>
            <a:r>
              <a:rPr sz="2200">
                <a:solidFill>
                  <a:srgbClr val="000000"/>
                </a:solidFill>
                <a:latin typeface="RAGVNP+MicrosoftYaHei"/>
                <a:cs typeface="RAGVNP+MicrosoftYaHei"/>
              </a:rPr>
              <a:t>、特点题：踩点、规范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54177" y="4414062"/>
            <a:ext cx="5646758" cy="7871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898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LFTMGI+MicrosoftYaHei"/>
                <a:cs typeface="LFTMGI+MicrosoftYaHei"/>
              </a:rPr>
              <a:t>8</a:t>
            </a:r>
            <a:r>
              <a:rPr sz="2200">
                <a:solidFill>
                  <a:srgbClr val="000000"/>
                </a:solidFill>
                <a:latin typeface="RAGVNP+MicrosoftYaHei"/>
                <a:cs typeface="RAGVNP+MicrosoftYaHei"/>
              </a:rPr>
              <a:t>、探究题：观点、文中依据、现实依据</a:t>
            </a: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483609" y="134366"/>
            <a:ext cx="2592933" cy="8598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7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FF0000"/>
                </a:solidFill>
                <a:latin typeface="TKGQAE+MicrosoftYaHei"/>
                <a:cs typeface="TKGQAE+MicrosoftYaHei"/>
              </a:rPr>
              <a:t>作用题答题思路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2361" y="662102"/>
            <a:ext cx="9235209" cy="10560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BVPJTN+MicrosoftYaHei"/>
                <a:cs typeface="BVPJTN+MicrosoftYaHei"/>
              </a:rPr>
              <a:t>1.</a:t>
            </a:r>
            <a:r>
              <a:rPr sz="1800" spc="10">
                <a:solidFill>
                  <a:srgbClr val="000000"/>
                </a:solidFill>
                <a:latin typeface="BVPJTN+MicrosoftYaHei"/>
                <a:cs typeface="BVPJTN+MicrosoftYaHei"/>
              </a:rPr>
              <a:t> </a:t>
            </a:r>
            <a:r>
              <a:rPr sz="1800">
                <a:solidFill>
                  <a:srgbClr val="000000"/>
                </a:solidFill>
                <a:latin typeface="TKGQAE+MicrosoftYaHei"/>
                <a:cs typeface="TKGQAE+MicrosoftYaHei"/>
              </a:rPr>
              <a:t>交代人物活动的</a:t>
            </a:r>
            <a:r>
              <a:rPr sz="1800">
                <a:solidFill>
                  <a:srgbClr val="FF0000"/>
                </a:solidFill>
                <a:latin typeface="TKGQAE+MicrosoftYaHei"/>
                <a:cs typeface="TKGQAE+MicrosoftYaHei"/>
              </a:rPr>
              <a:t>环境</a:t>
            </a:r>
            <a:r>
              <a:rPr sz="1800">
                <a:solidFill>
                  <a:srgbClr val="000000"/>
                </a:solidFill>
                <a:latin typeface="TKGQAE+MicrosoftYaHei"/>
                <a:cs typeface="TKGQAE+MicrosoftYaHei"/>
              </a:rPr>
              <a:t>。（渲染氛围、奠定基调、开宗明义，点题，引出话题）</a:t>
            </a:r>
          </a:p>
          <a:p>
            <a:pPr marL="204520" marR="0">
              <a:lnSpc>
                <a:spcPts val="2375"/>
              </a:lnSpc>
              <a:spcBef>
                <a:spcPts val="814"/>
              </a:spcBef>
              <a:spcAft>
                <a:spcPct val="0"/>
              </a:spcAft>
            </a:pPr>
            <a:r>
              <a:rPr sz="1800">
                <a:solidFill>
                  <a:srgbClr val="FF0000"/>
                </a:solidFill>
                <a:latin typeface="TKGQAE+MicrosoftYaHei"/>
                <a:cs typeface="TKGQAE+MicrosoftYaHei"/>
              </a:rPr>
              <a:t>设置悬念</a:t>
            </a:r>
            <a:r>
              <a:rPr sz="1800">
                <a:solidFill>
                  <a:srgbClr val="000000"/>
                </a:solidFill>
                <a:latin typeface="TKGQAE+MicrosoftYaHei"/>
                <a:cs typeface="TKGQAE+MicrosoftYaHei"/>
              </a:rPr>
              <a:t>，引起读者阅读的兴趣。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06882" y="1485063"/>
            <a:ext cx="6047171" cy="10564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FF0000"/>
                </a:solidFill>
                <a:latin typeface="TKGQAE+MicrosoftYaHei"/>
                <a:cs typeface="TKGQAE+MicrosoftYaHei"/>
              </a:rPr>
              <a:t>推动情节发展</a:t>
            </a:r>
            <a:r>
              <a:rPr sz="1800">
                <a:solidFill>
                  <a:srgbClr val="000000"/>
                </a:solidFill>
                <a:latin typeface="TKGQAE+MicrosoftYaHei"/>
                <a:cs typeface="TKGQAE+MicrosoftYaHei"/>
              </a:rPr>
              <a:t>。为后面的情节发展</a:t>
            </a:r>
            <a:r>
              <a:rPr sz="1800">
                <a:solidFill>
                  <a:srgbClr val="FF0000"/>
                </a:solidFill>
                <a:latin typeface="TKGQAE+MicrosoftYaHei"/>
                <a:cs typeface="TKGQAE+MicrosoftYaHei"/>
              </a:rPr>
              <a:t>埋伏笔，作铺垫</a:t>
            </a:r>
            <a:r>
              <a:rPr sz="1800">
                <a:solidFill>
                  <a:srgbClr val="000000"/>
                </a:solidFill>
                <a:latin typeface="TKGQAE+MicrosoftYaHei"/>
                <a:cs typeface="TKGQAE+MicrosoftYaHei"/>
              </a:rPr>
              <a:t>。</a:t>
            </a:r>
          </a:p>
          <a:p>
            <a:pPr marL="0" marR="0">
              <a:lnSpc>
                <a:spcPts val="2375"/>
              </a:lnSpc>
              <a:spcBef>
                <a:spcPts val="817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TKGQAE+MicrosoftYaHei"/>
                <a:cs typeface="TKGQAE+MicrosoftYaHei"/>
              </a:rPr>
              <a:t>起</a:t>
            </a:r>
            <a:r>
              <a:rPr sz="1800">
                <a:solidFill>
                  <a:srgbClr val="FF0000"/>
                </a:solidFill>
                <a:latin typeface="TKGQAE+MicrosoftYaHei"/>
                <a:cs typeface="TKGQAE+MicrosoftYaHei"/>
              </a:rPr>
              <a:t>线索</a:t>
            </a:r>
            <a:r>
              <a:rPr sz="1800">
                <a:solidFill>
                  <a:srgbClr val="000000"/>
                </a:solidFill>
                <a:latin typeface="TKGQAE+MicrosoftYaHei"/>
                <a:cs typeface="TKGQAE+MicrosoftYaHei"/>
              </a:rPr>
              <a:t>作用。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06882" y="2308404"/>
            <a:ext cx="3154679" cy="644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FF0000"/>
                </a:solidFill>
                <a:latin typeface="TKGQAE+MicrosoftYaHei"/>
                <a:cs typeface="TKGQAE+MicrosoftYaHei"/>
              </a:rPr>
              <a:t>照应</a:t>
            </a:r>
            <a:r>
              <a:rPr sz="1800">
                <a:solidFill>
                  <a:srgbClr val="000000"/>
                </a:solidFill>
                <a:latin typeface="TKGQAE+MicrosoftYaHei"/>
                <a:cs typeface="TKGQAE+MicrosoftYaHei"/>
              </a:rPr>
              <a:t>前文。（衬托或对比）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02361" y="2719883"/>
            <a:ext cx="2925848" cy="644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BVPJTN+MicrosoftYaHei"/>
                <a:cs typeface="BVPJTN+MicrosoftYaHei"/>
              </a:rPr>
              <a:t>2.</a:t>
            </a:r>
            <a:r>
              <a:rPr sz="1800" spc="10">
                <a:solidFill>
                  <a:srgbClr val="000000"/>
                </a:solidFill>
                <a:latin typeface="BVPJTN+MicrosoftYaHei"/>
                <a:cs typeface="BVPJTN+MicrosoftYaHei"/>
              </a:rPr>
              <a:t> </a:t>
            </a:r>
            <a:r>
              <a:rPr sz="1800">
                <a:solidFill>
                  <a:srgbClr val="000000"/>
                </a:solidFill>
                <a:latin typeface="TKGQAE+MicrosoftYaHei"/>
                <a:cs typeface="TKGQAE+MicrosoftYaHei"/>
              </a:rPr>
              <a:t>为刻画人物形象</a:t>
            </a:r>
            <a:r>
              <a:rPr sz="1800">
                <a:solidFill>
                  <a:srgbClr val="FF0000"/>
                </a:solidFill>
                <a:latin typeface="TKGQAE+MicrosoftYaHei"/>
                <a:cs typeface="TKGQAE+MicrosoftYaHei"/>
              </a:rPr>
              <a:t>服务</a:t>
            </a:r>
            <a:r>
              <a:rPr sz="1800">
                <a:solidFill>
                  <a:srgbClr val="000000"/>
                </a:solidFill>
                <a:latin typeface="TKGQAE+MicrosoftYaHei"/>
                <a:cs typeface="TKGQAE+MicrosoftYaHei"/>
              </a:rPr>
              <a:t>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02361" y="3131041"/>
            <a:ext cx="6594332" cy="10566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8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BVPJTN+MicrosoftYaHei"/>
                <a:cs typeface="BVPJTN+MicrosoftYaHei"/>
              </a:rPr>
              <a:t>3. </a:t>
            </a:r>
            <a:r>
              <a:rPr sz="1800">
                <a:solidFill>
                  <a:srgbClr val="000000"/>
                </a:solidFill>
                <a:latin typeface="TKGQAE+MicrosoftYaHei"/>
                <a:cs typeface="TKGQAE+MicrosoftYaHei"/>
              </a:rPr>
              <a:t>为主题</a:t>
            </a:r>
            <a:r>
              <a:rPr sz="1800">
                <a:solidFill>
                  <a:srgbClr val="FF0000"/>
                </a:solidFill>
                <a:latin typeface="TKGQAE+MicrosoftYaHei"/>
                <a:cs typeface="TKGQAE+MicrosoftYaHei"/>
              </a:rPr>
              <a:t>服务</a:t>
            </a:r>
            <a:r>
              <a:rPr sz="1800">
                <a:solidFill>
                  <a:srgbClr val="000000"/>
                </a:solidFill>
                <a:latin typeface="TKGQAE+MicrosoftYaHei"/>
                <a:cs typeface="TKGQAE+MicrosoftYaHei"/>
              </a:rPr>
              <a:t>。（表现主旨或深化主题）。</a:t>
            </a:r>
          </a:p>
          <a:p>
            <a:pPr marL="2762148" marR="0">
              <a:lnSpc>
                <a:spcPts val="2375"/>
              </a:lnSpc>
              <a:spcBef>
                <a:spcPts val="816"/>
              </a:spcBef>
              <a:spcAft>
                <a:spcPct val="0"/>
              </a:spcAft>
            </a:pPr>
            <a:r>
              <a:rPr sz="1800">
                <a:solidFill>
                  <a:srgbClr val="FF0000"/>
                </a:solidFill>
                <a:latin typeface="TKGQAE+MicrosoftYaHei"/>
                <a:cs typeface="TKGQAE+MicrosoftYaHei"/>
              </a:rPr>
              <a:t>标题的作用</a:t>
            </a:r>
            <a:r>
              <a:rPr sz="1800">
                <a:solidFill>
                  <a:srgbClr val="000000"/>
                </a:solidFill>
                <a:latin typeface="TKGQAE+MicrosoftYaHei"/>
                <a:cs typeface="TKGQAE+MicrosoftYaHei"/>
              </a:rPr>
              <a:t>通常有以下几种：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02361" y="3954577"/>
            <a:ext cx="1743760" cy="644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BVPJTN+MicrosoftYaHei"/>
                <a:cs typeface="BVPJTN+MicrosoftYaHei"/>
              </a:rPr>
              <a:t>1.</a:t>
            </a:r>
            <a:r>
              <a:rPr sz="1800" spc="10">
                <a:solidFill>
                  <a:srgbClr val="000000"/>
                </a:solidFill>
                <a:latin typeface="BVPJTN+MicrosoftYaHei"/>
                <a:cs typeface="BVPJTN+MicrosoftYaHei"/>
              </a:rPr>
              <a:t> </a:t>
            </a:r>
            <a:r>
              <a:rPr sz="1800">
                <a:solidFill>
                  <a:srgbClr val="000000"/>
                </a:solidFill>
                <a:latin typeface="TKGQAE+MicrosoftYaHei"/>
                <a:cs typeface="TKGQAE+MicrosoftYaHei"/>
              </a:rPr>
              <a:t>设置悬念。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02361" y="4366058"/>
            <a:ext cx="7920349" cy="22911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BVPJTN+MicrosoftYaHei"/>
                <a:cs typeface="BVPJTN+MicrosoftYaHei"/>
              </a:rPr>
              <a:t>2.</a:t>
            </a:r>
            <a:r>
              <a:rPr sz="1800" spc="10">
                <a:solidFill>
                  <a:srgbClr val="000000"/>
                </a:solidFill>
                <a:latin typeface="BVPJTN+MicrosoftYaHei"/>
                <a:cs typeface="BVPJTN+MicrosoftYaHei"/>
              </a:rPr>
              <a:t> </a:t>
            </a:r>
            <a:r>
              <a:rPr sz="1800">
                <a:solidFill>
                  <a:srgbClr val="000000"/>
                </a:solidFill>
                <a:latin typeface="TKGQAE+MicrosoftYaHei"/>
                <a:cs typeface="TKGQAE+MicrosoftYaHei"/>
              </a:rPr>
              <a:t>点明全文线索。或交代主要的写作对象，</a:t>
            </a:r>
            <a:r>
              <a:rPr sz="1800" spc="9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>
                <a:solidFill>
                  <a:srgbClr val="000000"/>
                </a:solidFill>
                <a:latin typeface="TKGQAE+MicrosoftYaHei"/>
                <a:cs typeface="TKGQAE+MicrosoftYaHei"/>
              </a:rPr>
              <a:t>概括小说主要事件</a:t>
            </a:r>
          </a:p>
          <a:p>
            <a:pPr marL="0" marR="0">
              <a:lnSpc>
                <a:spcPts val="2375"/>
              </a:lnSpc>
              <a:spcBef>
                <a:spcPts val="817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BVPJTN+MicrosoftYaHei"/>
                <a:cs typeface="BVPJTN+MicrosoftYaHei"/>
              </a:rPr>
              <a:t>3.</a:t>
            </a:r>
            <a:r>
              <a:rPr sz="1800" spc="10">
                <a:solidFill>
                  <a:srgbClr val="000000"/>
                </a:solidFill>
                <a:latin typeface="BVPJTN+MicrosoftYaHei"/>
                <a:cs typeface="BVPJTN+MicrosoftYaHei"/>
              </a:rPr>
              <a:t> </a:t>
            </a:r>
            <a:r>
              <a:rPr sz="1800">
                <a:solidFill>
                  <a:srgbClr val="000000"/>
                </a:solidFill>
                <a:latin typeface="TKGQAE+MicrosoftYaHei"/>
                <a:cs typeface="TKGQAE+MicrosoftYaHei"/>
              </a:rPr>
              <a:t>以小见大，对比鲜明，增强艺术感染力。</a:t>
            </a:r>
          </a:p>
          <a:p>
            <a:pPr marL="0" marR="0">
              <a:lnSpc>
                <a:spcPts val="2375"/>
              </a:lnSpc>
              <a:spcBef>
                <a:spcPts val="864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BVPJTN+MicrosoftYaHei"/>
                <a:cs typeface="BVPJTN+MicrosoftYaHei"/>
              </a:rPr>
              <a:t>4.</a:t>
            </a:r>
            <a:r>
              <a:rPr sz="1800" spc="10">
                <a:solidFill>
                  <a:srgbClr val="000000"/>
                </a:solidFill>
                <a:latin typeface="BVPJTN+MicrosoftYaHei"/>
                <a:cs typeface="BVPJTN+MicrosoftYaHei"/>
              </a:rPr>
              <a:t> </a:t>
            </a:r>
            <a:r>
              <a:rPr sz="1800">
                <a:solidFill>
                  <a:srgbClr val="000000"/>
                </a:solidFill>
                <a:latin typeface="TKGQAE+MicrosoftYaHei"/>
                <a:cs typeface="TKGQAE+MicrosoftYaHei"/>
              </a:rPr>
              <a:t>推动情节的发展或推动了故事情节的转折，化解了人物矛盾冲突。</a:t>
            </a:r>
          </a:p>
          <a:p>
            <a:pPr marL="0" marR="0">
              <a:lnSpc>
                <a:spcPts val="2375"/>
              </a:lnSpc>
              <a:spcBef>
                <a:spcPts val="813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BVPJTN+MicrosoftYaHei"/>
                <a:cs typeface="BVPJTN+MicrosoftYaHei"/>
              </a:rPr>
              <a:t>5.</a:t>
            </a:r>
            <a:r>
              <a:rPr sz="1800" spc="10">
                <a:solidFill>
                  <a:srgbClr val="000000"/>
                </a:solidFill>
                <a:latin typeface="BVPJTN+MicrosoftYaHei"/>
                <a:cs typeface="BVPJTN+MicrosoftYaHei"/>
              </a:rPr>
              <a:t> </a:t>
            </a:r>
            <a:r>
              <a:rPr sz="1800">
                <a:solidFill>
                  <a:srgbClr val="000000"/>
                </a:solidFill>
                <a:latin typeface="TKGQAE+MicrosoftYaHei"/>
                <a:cs typeface="TKGQAE+MicrosoftYaHei"/>
              </a:rPr>
              <a:t>提供人物背景环境或为塑造人物形象服务。</a:t>
            </a:r>
          </a:p>
          <a:p>
            <a:pPr marL="0" marR="0">
              <a:lnSpc>
                <a:spcPts val="2375"/>
              </a:lnSpc>
              <a:spcBef>
                <a:spcPts val="816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BVPJTN+MicrosoftYaHei"/>
                <a:cs typeface="BVPJTN+MicrosoftYaHei"/>
              </a:rPr>
              <a:t>6.</a:t>
            </a:r>
            <a:r>
              <a:rPr sz="1800" spc="10">
                <a:solidFill>
                  <a:srgbClr val="000000"/>
                </a:solidFill>
                <a:latin typeface="BVPJTN+MicrosoftYaHei"/>
                <a:cs typeface="BVPJTN+MicrosoftYaHei"/>
              </a:rPr>
              <a:t> </a:t>
            </a:r>
            <a:r>
              <a:rPr sz="1800">
                <a:solidFill>
                  <a:srgbClr val="000000"/>
                </a:solidFill>
                <a:latin typeface="TKGQAE+MicrosoftYaHei"/>
                <a:cs typeface="TKGQAE+MicrosoftYaHei"/>
              </a:rPr>
              <a:t>象征、突出主题，一语双关，对主题的表现起画龙点睛的作用。</a:t>
            </a: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36727" y="954025"/>
            <a:ext cx="1140855" cy="8598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7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KHWSW+MicrosoftYaHei"/>
                <a:cs typeface="OKHWSW+MicrosoftYaHei"/>
              </a:rPr>
              <a:t>答案</a:t>
            </a:r>
            <a:r>
              <a:rPr sz="2400">
                <a:solidFill>
                  <a:srgbClr val="000000"/>
                </a:solidFill>
                <a:latin typeface="BHQMMT+MicrosoftYaHei"/>
                <a:cs typeface="BHQMMT+MicrosoftYaHei"/>
              </a:rPr>
              <a:t>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6727" y="1503241"/>
            <a:ext cx="8932875" cy="14081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KHWSW+MicrosoftYaHei"/>
                <a:cs typeface="OKHWSW+MicrosoftYaHei"/>
              </a:rPr>
              <a:t>①情节结构上</a:t>
            </a:r>
            <a:r>
              <a:rPr sz="2400">
                <a:solidFill>
                  <a:srgbClr val="000000"/>
                </a:solidFill>
                <a:latin typeface="BHQMMT+MicrosoftYaHei"/>
                <a:cs typeface="BHQMMT+MicrosoftYaHei"/>
              </a:rPr>
              <a:t>,</a:t>
            </a:r>
            <a:r>
              <a:rPr sz="2400">
                <a:solidFill>
                  <a:srgbClr val="000000"/>
                </a:solidFill>
                <a:latin typeface="OKHWSW+MicrosoftYaHei"/>
                <a:cs typeface="OKHWSW+MicrosoftYaHei"/>
              </a:rPr>
              <a:t>这个结局与前面主人公的精心准备紧密照应</a:t>
            </a:r>
            <a:r>
              <a:rPr sz="2400">
                <a:solidFill>
                  <a:srgbClr val="000000"/>
                </a:solidFill>
                <a:latin typeface="BHQMMT+MicrosoftYaHei"/>
                <a:cs typeface="BHQMMT+MicrosoftYaHei"/>
              </a:rPr>
              <a:t>,</a:t>
            </a:r>
          </a:p>
          <a:p>
            <a:pPr marL="0" marR="0">
              <a:lnSpc>
                <a:spcPts val="3167"/>
              </a:lnSpc>
              <a:spcBef>
                <a:spcPts val="1102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KHWSW+MicrosoftYaHei"/>
                <a:cs typeface="OKHWSW+MicrosoftYaHei"/>
              </a:rPr>
              <a:t>又与其他犯人的命运形成对比</a:t>
            </a:r>
            <a:r>
              <a:rPr sz="2400">
                <a:solidFill>
                  <a:srgbClr val="000000"/>
                </a:solidFill>
                <a:latin typeface="BHQMMT+MicrosoftYaHei"/>
                <a:cs typeface="BHQMMT+MicrosoftYaHei"/>
              </a:rPr>
              <a:t>;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36727" y="2600775"/>
            <a:ext cx="8847475" cy="14081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KHWSW+MicrosoftYaHei"/>
                <a:cs typeface="OKHWSW+MicrosoftYaHei"/>
              </a:rPr>
              <a:t>②人物形象上</a:t>
            </a:r>
            <a:r>
              <a:rPr sz="2400">
                <a:solidFill>
                  <a:srgbClr val="000000"/>
                </a:solidFill>
                <a:latin typeface="BHQMMT+MicrosoftYaHei"/>
                <a:cs typeface="BHQMMT+MicrosoftYaHei"/>
              </a:rPr>
              <a:t>,</a:t>
            </a:r>
            <a:r>
              <a:rPr sz="2400">
                <a:solidFill>
                  <a:srgbClr val="000000"/>
                </a:solidFill>
                <a:latin typeface="OKHWSW+MicrosoftYaHei"/>
                <a:cs typeface="OKHWSW+MicrosoftYaHei"/>
              </a:rPr>
              <a:t>主人公获得自由的结局恰恰印证了主人公的</a:t>
            </a:r>
          </a:p>
          <a:p>
            <a:pPr marL="0" marR="0">
              <a:lnSpc>
                <a:spcPts val="3167"/>
              </a:lnSpc>
              <a:spcBef>
                <a:spcPts val="1102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KHWSW+MicrosoftYaHei"/>
                <a:cs typeface="OKHWSW+MicrosoftYaHei"/>
              </a:rPr>
              <a:t>智慧</a:t>
            </a:r>
            <a:r>
              <a:rPr sz="2400">
                <a:solidFill>
                  <a:srgbClr val="000000"/>
                </a:solidFill>
                <a:latin typeface="BHQMMT+MicrosoftYaHei"/>
                <a:cs typeface="BHQMMT+MicrosoftYaHei"/>
              </a:rPr>
              <a:t>,</a:t>
            </a:r>
            <a:r>
              <a:rPr sz="2400">
                <a:solidFill>
                  <a:srgbClr val="000000"/>
                </a:solidFill>
                <a:latin typeface="OKHWSW+MicrosoftYaHei"/>
                <a:cs typeface="OKHWSW+MicrosoftYaHei"/>
              </a:rPr>
              <a:t>人物形象更加丰满</a:t>
            </a:r>
            <a:r>
              <a:rPr sz="2400">
                <a:solidFill>
                  <a:srgbClr val="000000"/>
                </a:solidFill>
                <a:latin typeface="BHQMMT+MicrosoftYaHei"/>
                <a:cs typeface="BHQMMT+MicrosoftYaHei"/>
              </a:rPr>
              <a:t>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36727" y="3697733"/>
            <a:ext cx="9025148" cy="1408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7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KHWSW+MicrosoftYaHei"/>
                <a:cs typeface="OKHWSW+MicrosoftYaHei"/>
              </a:rPr>
              <a:t>③艺术效果上</a:t>
            </a:r>
            <a:r>
              <a:rPr sz="2400">
                <a:solidFill>
                  <a:srgbClr val="000000"/>
                </a:solidFill>
                <a:latin typeface="BHQMMT+MicrosoftYaHei"/>
                <a:cs typeface="BHQMMT+MicrosoftYaHei"/>
              </a:rPr>
              <a:t>,</a:t>
            </a:r>
            <a:r>
              <a:rPr sz="2400">
                <a:solidFill>
                  <a:srgbClr val="000000"/>
                </a:solidFill>
                <a:latin typeface="OKHWSW+MicrosoftYaHei"/>
                <a:cs typeface="OKHWSW+MicrosoftYaHei"/>
              </a:rPr>
              <a:t>这个结局既在意料之外</a:t>
            </a:r>
            <a:r>
              <a:rPr sz="2400">
                <a:solidFill>
                  <a:srgbClr val="000000"/>
                </a:solidFill>
                <a:latin typeface="BHQMMT+MicrosoftYaHei"/>
                <a:cs typeface="BHQMMT+MicrosoftYaHei"/>
              </a:rPr>
              <a:t>,</a:t>
            </a:r>
            <a:r>
              <a:rPr sz="2400">
                <a:solidFill>
                  <a:srgbClr val="000000"/>
                </a:solidFill>
                <a:latin typeface="OKHWSW+MicrosoftYaHei"/>
                <a:cs typeface="OKHWSW+MicrosoftYaHei"/>
              </a:rPr>
              <a:t>又在情理之中</a:t>
            </a:r>
            <a:r>
              <a:rPr sz="2400">
                <a:solidFill>
                  <a:srgbClr val="000000"/>
                </a:solidFill>
                <a:latin typeface="BHQMMT+MicrosoftYaHei"/>
                <a:cs typeface="BHQMMT+MicrosoftYaHei"/>
              </a:rPr>
              <a:t>,</a:t>
            </a:r>
            <a:r>
              <a:rPr sz="2400">
                <a:solidFill>
                  <a:srgbClr val="000000"/>
                </a:solidFill>
                <a:latin typeface="OKHWSW+MicrosoftYaHei"/>
                <a:cs typeface="OKHWSW+MicrosoftYaHei"/>
              </a:rPr>
              <a:t>引发了</a:t>
            </a:r>
          </a:p>
          <a:p>
            <a:pPr marL="0" marR="0">
              <a:lnSpc>
                <a:spcPts val="3167"/>
              </a:lnSpc>
              <a:spcBef>
                <a:spcPts val="1105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KHWSW+MicrosoftYaHei"/>
                <a:cs typeface="OKHWSW+MicrosoftYaHei"/>
              </a:rPr>
              <a:t>读者的深层次思考</a:t>
            </a:r>
            <a:r>
              <a:rPr sz="2400">
                <a:solidFill>
                  <a:srgbClr val="000000"/>
                </a:solidFill>
                <a:latin typeface="BHQMMT+MicrosoftYaHei"/>
                <a:cs typeface="BHQMMT+MicrosoftYaHei"/>
              </a:rPr>
              <a:t>;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36727" y="4795716"/>
            <a:ext cx="8932330" cy="14084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KHWSW+MicrosoftYaHei"/>
                <a:cs typeface="OKHWSW+MicrosoftYaHei"/>
              </a:rPr>
              <a:t>④内容主旨上</a:t>
            </a:r>
            <a:r>
              <a:rPr sz="2400">
                <a:solidFill>
                  <a:srgbClr val="000000"/>
                </a:solidFill>
                <a:latin typeface="BHQMMT+MicrosoftYaHei"/>
                <a:cs typeface="BHQMMT+MicrosoftYaHei"/>
              </a:rPr>
              <a:t>,</a:t>
            </a:r>
            <a:r>
              <a:rPr sz="2400">
                <a:solidFill>
                  <a:srgbClr val="000000"/>
                </a:solidFill>
                <a:latin typeface="OKHWSW+MicrosoftYaHei"/>
                <a:cs typeface="OKHWSW+MicrosoftYaHei"/>
              </a:rPr>
              <a:t>有利于揭示人性丑陋的一面</a:t>
            </a:r>
            <a:r>
              <a:rPr sz="2400">
                <a:solidFill>
                  <a:srgbClr val="000000"/>
                </a:solidFill>
                <a:latin typeface="BHQMMT+MicrosoftYaHei"/>
                <a:cs typeface="BHQMMT+MicrosoftYaHei"/>
              </a:rPr>
              <a:t>,</a:t>
            </a:r>
            <a:r>
              <a:rPr sz="2400">
                <a:solidFill>
                  <a:srgbClr val="000000"/>
                </a:solidFill>
                <a:latin typeface="OKHWSW+MicrosoftYaHei"/>
                <a:cs typeface="OKHWSW+MicrosoftYaHei"/>
              </a:rPr>
              <a:t>也表达了作者对</a:t>
            </a:r>
          </a:p>
          <a:p>
            <a:pPr marL="0" marR="0">
              <a:lnSpc>
                <a:spcPts val="3167"/>
              </a:lnSpc>
              <a:spcBef>
                <a:spcPts val="1104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KHWSW+MicrosoftYaHei"/>
                <a:cs typeface="OKHWSW+MicrosoftYaHei"/>
              </a:rPr>
              <a:t>美好人性的追求</a:t>
            </a:r>
            <a:r>
              <a:rPr sz="2400">
                <a:solidFill>
                  <a:srgbClr val="000000"/>
                </a:solidFill>
                <a:latin typeface="BHQMMT+MicrosoftYaHei"/>
                <a:cs typeface="BHQMMT+MicrosoftYaHei"/>
              </a:rPr>
              <a:t>,</a:t>
            </a:r>
            <a:r>
              <a:rPr sz="2400">
                <a:solidFill>
                  <a:srgbClr val="000000"/>
                </a:solidFill>
                <a:latin typeface="OKHWSW+MicrosoftYaHei"/>
                <a:cs typeface="OKHWSW+MicrosoftYaHei"/>
              </a:rPr>
              <a:t>深化了主题。</a:t>
            </a: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24326" y="2737012"/>
            <a:ext cx="2515819" cy="1289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4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HADPBA+å¾®è½¯éÿFD»,Bold"/>
                <a:cs typeface="HADPBA+å¾®è½¯éÿFD»,Bold"/>
              </a:rPr>
              <a:t>课程总结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46808" y="2804358"/>
            <a:ext cx="1397812" cy="1576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815"/>
              </a:lnSpc>
              <a:spcBef>
                <a:spcPct val="0"/>
              </a:spcBef>
              <a:spcAft>
                <a:spcPct val="0"/>
              </a:spcAft>
            </a:pPr>
            <a:r>
              <a:rPr sz="4400" b="1">
                <a:solidFill>
                  <a:srgbClr val="404040"/>
                </a:solidFill>
                <a:latin typeface="HADPBA+å¾®è½¯éÿFD»,Bold"/>
                <a:cs typeface="HADPBA+å¾®è½¯éÿFD»,Bold"/>
              </a:rPr>
              <a:t>四</a:t>
            </a: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204080" y="1513400"/>
            <a:ext cx="1243583" cy="10020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MUIOE+å¾®è½¯éÿFD»,Bold"/>
                <a:cs typeface="DMUIOE+å¾®è½¯éÿFD»,Bold"/>
              </a:rPr>
              <a:t>结语</a:t>
            </a: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014470" y="2356408"/>
            <a:ext cx="1534667" cy="7871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898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VNARHW+å¾®è½¯éÿFD»,Bold"/>
                <a:cs typeface="VNARHW+å¾®è½¯éÿFD»,Bold"/>
              </a:rPr>
              <a:t>感谢观看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64965" y="2789532"/>
            <a:ext cx="25146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STNOBW+å¾®è½¯éÿFD»,Bold"/>
                <a:cs typeface="STNOBW+å¾®è½¯éÿFD»,Bold"/>
              </a:rPr>
              <a:t>课程精讲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51329" y="2936344"/>
            <a:ext cx="11430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STNOBW+å¾®è½¯éÿFD»,Bold"/>
                <a:cs typeface="STNOBW+å¾®è½¯éÿFD»,Bold"/>
              </a:rPr>
              <a:t>二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021582" y="1838647"/>
            <a:ext cx="1599285" cy="16423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VFFEGS+MicrosoftYaHei"/>
                <a:cs typeface="VFFEGS+MicrosoftYaHei"/>
              </a:rPr>
              <a:t>例题一</a:t>
            </a:r>
          </a:p>
          <a:p>
            <a:pPr marL="177038" marR="0">
              <a:lnSpc>
                <a:spcPts val="3690"/>
              </a:lnSpc>
              <a:spcBef>
                <a:spcPts val="1301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VFFEGS+MicrosoftYaHei"/>
                <a:cs typeface="VFFEGS+MicrosoftYaHei"/>
              </a:rPr>
              <a:t>天火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198620" y="3119061"/>
            <a:ext cx="1243583" cy="10020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VFFEGS+MicrosoftYaHei"/>
                <a:cs typeface="VFFEGS+MicrosoftYaHei"/>
              </a:rPr>
              <a:t>阿来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150600"/>
            <a:ext cx="10149662" cy="11265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35508" marR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多吉跃上那块巨大的岩石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口中发出一声长啸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立即</a:t>
            </a:r>
            <a:r>
              <a:rPr sz="1900" spc="1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山与树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还有冰下的溪流立刻</a:t>
            </a:r>
          </a:p>
          <a:p>
            <a:pPr marL="0" marR="0">
              <a:lnSpc>
                <a:spcPts val="2502"/>
              </a:lnSpc>
              <a:spcBef>
                <a:spcPts val="1015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就肃静了。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031726"/>
            <a:ext cx="10255391" cy="41551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99872" marR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岩石就矗立在这座山南坡与北坡之间的峡谷里。多吉站在岩石平坦的顶部</a:t>
            </a:r>
            <a:r>
              <a:rPr sz="1900" spc="1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背后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</a:p>
          <a:p>
            <a:pPr marL="0" marR="0">
              <a:lnSpc>
                <a:spcPts val="2502"/>
              </a:lnSpc>
              <a:spcBef>
                <a:spcPts val="91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是高大的乔木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松、杉、桦、栎组成的森林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墨绿色的森林下面</a:t>
            </a:r>
            <a:r>
              <a:rPr sz="1900" spc="1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苔藓上覆盖着晶莹的积</a:t>
            </a:r>
          </a:p>
          <a:p>
            <a:pPr marL="0" marR="0">
              <a:lnSpc>
                <a:spcPts val="2502"/>
              </a:lnSpc>
              <a:spcBef>
                <a:spcPts val="92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雪。岩石跟前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是一道冰封的溪流。溪水封冻后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下泄不畅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在沟谷中四处漫流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然后又凝</a:t>
            </a:r>
          </a:p>
          <a:p>
            <a:pPr marL="0" marR="0">
              <a:lnSpc>
                <a:spcPts val="2502"/>
              </a:lnSpc>
              <a:spcBef>
                <a:spcPts val="96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结为冰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把一道宽阔平坦的沟谷严严实实地覆盖了。沟谷对面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向阳的山坡上没有大树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</a:p>
          <a:p>
            <a:pPr marL="0" marR="0">
              <a:lnSpc>
                <a:spcPts val="2502"/>
              </a:lnSpc>
              <a:spcBef>
                <a:spcPts val="91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枯黄的草甸上长满枝条黝黑的灌丛。草坡上方</a:t>
            </a:r>
            <a:r>
              <a:rPr sz="1900" spc="1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逶迤在蓝天下的是积着厚雪的山梁。</a:t>
            </a:r>
          </a:p>
          <a:p>
            <a:pPr marL="499872" marR="0">
              <a:lnSpc>
                <a:spcPts val="2502"/>
              </a:lnSpc>
              <a:spcBef>
                <a:spcPts val="919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多吉手中一红一绿的两面小旗举起来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风立即把旗面展开</a:t>
            </a:r>
            <a:r>
              <a:rPr sz="1900" spc="1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同时也标识出自身吹拂</a:t>
            </a:r>
          </a:p>
          <a:p>
            <a:pPr marL="0" marR="0">
              <a:lnSpc>
                <a:spcPts val="2502"/>
              </a:lnSpc>
              <a:spcBef>
                <a:spcPts val="91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的方向。他挥动旗子的身姿像一个英武的将军。他口诵祷词。多吉是在呼唤火之神和</a:t>
            </a:r>
          </a:p>
          <a:p>
            <a:pPr marL="0" marR="0">
              <a:lnSpc>
                <a:spcPts val="2502"/>
              </a:lnSpc>
              <a:spcBef>
                <a:spcPts val="91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风之神的名字。呼唤本尊山神的名字。他感觉到神灵们都听到了他的呼唤</a:t>
            </a:r>
            <a:r>
              <a:rPr sz="1900" spc="1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来到了他</a:t>
            </a:r>
          </a:p>
          <a:p>
            <a:pPr marL="0" marR="0">
              <a:lnSpc>
                <a:spcPts val="2505"/>
              </a:lnSpc>
              <a:spcBef>
                <a:spcPts val="964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头顶的天空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他的眉宇间掠过浅浅的一点笑意。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4941802"/>
            <a:ext cx="10273800" cy="19814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99872" marR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他在心里默念:“都说是新的世道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新的世道迎来了新的神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新的神教我们开会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 spc="10">
                <a:solidFill>
                  <a:srgbClr val="000000"/>
                </a:solidFill>
                <a:latin typeface="KHNDGR+MicrosoftYaHei"/>
                <a:cs typeface="KHNDGR+MicrosoftYaHei"/>
              </a:rPr>
              <a:t>新的</a:t>
            </a:r>
          </a:p>
          <a:p>
            <a:pPr marL="0" marR="0">
              <a:lnSpc>
                <a:spcPts val="2502"/>
              </a:lnSpc>
              <a:spcBef>
                <a:spcPts val="91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神教我们读报纸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但是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所有护佑机村的旧的神啊</a:t>
            </a:r>
            <a:r>
              <a:rPr sz="1900" spc="1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我晓得你们没有离开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你们看见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放牧</a:t>
            </a:r>
          </a:p>
          <a:p>
            <a:pPr marL="0" marR="0">
              <a:lnSpc>
                <a:spcPts val="2502"/>
              </a:lnSpc>
              <a:spcBef>
                <a:spcPts val="91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的草坡因为这些疯长的灌木已经荒芜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你们知道</a:t>
            </a:r>
            <a:r>
              <a:rPr sz="190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是到放一把火</a:t>
            </a:r>
            <a:r>
              <a:rPr sz="1900" spc="10">
                <a:solidFill>
                  <a:srgbClr val="000000"/>
                </a:solidFill>
                <a:latin typeface="NKWPJR+MicrosoftYaHei"/>
                <a:cs typeface="NKWPJR+MicrosoftYaHei"/>
              </a:rPr>
              <a:t>,</a:t>
            </a: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烧掉这些灌木的时候</a:t>
            </a:r>
          </a:p>
          <a:p>
            <a:pPr marL="0" marR="0">
              <a:lnSpc>
                <a:spcPts val="2502"/>
              </a:lnSpc>
              <a:spcBef>
                <a:spcPts val="97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KHNDGR+MicrosoftYaHei"/>
                <a:cs typeface="KHNDGR+MicrosoftYaHei"/>
              </a:rPr>
              <a:t>了。</a:t>
            </a:r>
            <a:r>
              <a:rPr sz="1800">
                <a:solidFill>
                  <a:srgbClr val="000000"/>
                </a:solidFill>
                <a:latin typeface="KHNDGR+MicrosoftYaHei"/>
                <a:cs typeface="KHNDGR+MicrosoftYaHei"/>
              </a:rPr>
              <a:t> ”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69976" y="113209"/>
            <a:ext cx="2891789" cy="644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神们好像有些抱怨之声。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524943"/>
            <a:ext cx="10205390" cy="35256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78536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多吉说:“新的神只管教我们晓得不懂的东西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却不管这些灌木疯长让牧草无处生长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让</a:t>
            </a:r>
          </a:p>
          <a:p>
            <a:pPr marL="0" marR="0">
              <a:lnSpc>
                <a:spcPts val="2375"/>
              </a:lnSpc>
              <a:spcBef>
                <a:spcPts val="814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我们的牛羊无草可吃。”他叹息了一声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好像听见天上也有回应他叹息的神秘声音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于是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他</a:t>
            </a:r>
          </a:p>
          <a:p>
            <a:pPr marL="0" marR="0">
              <a:lnSpc>
                <a:spcPts val="2375"/>
              </a:lnSpc>
              <a:spcBef>
                <a:spcPts val="864"/>
              </a:spcBef>
              <a:spcAft>
                <a:spcPct val="0"/>
              </a:spcAft>
            </a:pPr>
            <a:r>
              <a:rPr sz="1800" spc="-15">
                <a:solidFill>
                  <a:srgbClr val="000000"/>
                </a:solidFill>
                <a:latin typeface="HCEPPJ+MicrosoftYaHei"/>
                <a:cs typeface="HCEPPJ+MicrosoftYaHei"/>
              </a:rPr>
              <a:t>又深深叹息了一声,“所以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我这是代表乡亲们第二次求你们护佑。”他侧耳倾听一阵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好像</a:t>
            </a:r>
          </a:p>
          <a:p>
            <a:pPr marL="0" marR="0">
              <a:lnSpc>
                <a:spcPts val="2378"/>
              </a:lnSpc>
              <a:spcBef>
                <a:spcPts val="811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听见了回答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至少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围在岩石下向上仰望的乡亲们从他的表情上看到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他好像是得到了神的回</a:t>
            </a:r>
          </a:p>
          <a:p>
            <a:pPr marL="0" marR="0">
              <a:lnSpc>
                <a:spcPts val="2375"/>
              </a:lnSpc>
              <a:spcBef>
                <a:spcPts val="817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答。在机村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也只有他才能得到神的回答。因为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多吉一家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世代单传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是机村的巫师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是机村</a:t>
            </a:r>
          </a:p>
          <a:p>
            <a:pPr marL="0" marR="0">
              <a:lnSpc>
                <a:spcPts val="2375"/>
              </a:lnSpc>
              <a:spcBef>
                <a:spcPts val="864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那些本土神与人群之间的灵媒。平常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他也只是机村一个卑微的农人。但在这个时候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他伛</a:t>
            </a:r>
          </a:p>
          <a:p>
            <a:pPr marL="0" marR="0">
              <a:lnSpc>
                <a:spcPts val="2375"/>
              </a:lnSpc>
              <a:spcBef>
                <a:spcPts val="814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偻的腰背绷紧了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身材显得孔武有力。他浑浊的眼睛放射出灼人的光芒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虬曲的胡须也像荆</a:t>
            </a:r>
          </a:p>
          <a:p>
            <a:pPr marL="0" marR="0">
              <a:lnSpc>
                <a:spcPts val="2375"/>
              </a:lnSpc>
              <a:spcBef>
                <a:spcPts val="866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棘一样怒张开来。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817418"/>
            <a:ext cx="10243655" cy="14679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09955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 spc="-10">
                <a:solidFill>
                  <a:srgbClr val="000000"/>
                </a:solidFill>
                <a:latin typeface="HCEPPJ+MicrosoftYaHei"/>
                <a:cs typeface="HCEPPJ+MicrosoftYaHei"/>
              </a:rPr>
              <a:t>“要是火镰第一下就打出了火花,”多吉提高了嗓门,“那就是你们同意了!”说完这句</a:t>
            </a:r>
          </a:p>
          <a:p>
            <a:pPr marL="0" marR="0">
              <a:lnSpc>
                <a:spcPts val="2375"/>
              </a:lnSpc>
              <a:spcBef>
                <a:spcPts val="814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话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他跪下了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拿起早就备好的铁火镰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在石英石新开出的晶莹茬口上蒙上一层火绒草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然后深</a:t>
            </a:r>
          </a:p>
          <a:p>
            <a:pPr marL="0" marR="0">
              <a:lnSpc>
                <a:spcPts val="2375"/>
              </a:lnSpc>
              <a:spcBef>
                <a:spcPts val="867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深地跪拜下去。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01395" y="5052238"/>
            <a:ext cx="1328991" cy="644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“神灵啊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!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69976" y="5463668"/>
            <a:ext cx="1769783" cy="644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让铁与石相撞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69976" y="5874825"/>
            <a:ext cx="3222254" cy="645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8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让铁与石撞出星光般的火星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69976" y="6286933"/>
            <a:ext cx="1998383" cy="644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75"/>
              </a:lnSpc>
              <a:spcBef>
                <a:spcPct val="0"/>
              </a:spcBef>
              <a:spcAft>
                <a:spcPct val="0"/>
              </a:spcAft>
            </a:pPr>
            <a:r>
              <a:rPr sz="1800">
                <a:solidFill>
                  <a:srgbClr val="000000"/>
                </a:solidFill>
                <a:latin typeface="HCEPPJ+MicrosoftYaHei"/>
                <a:cs typeface="HCEPPJ+MicrosoftYaHei"/>
              </a:rPr>
              <a:t>让火星燎原成势</a:t>
            </a:r>
            <a:r>
              <a:rPr sz="1800">
                <a:solidFill>
                  <a:srgbClr val="000000"/>
                </a:solidFill>
                <a:latin typeface="UEDSTU+MicrosoftYaHei"/>
                <a:cs typeface="UEDSTU+MicrosoftYaHei"/>
              </a:rPr>
              <a:t>,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10.26"/>
  <p:tag name="AS_TITLE" val="Aspose.Slides for .NET 2.0"/>
  <p:tag name="AS_VERSION" val="16.10.0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3245</Words>
  <Application>Microsoft Office PowerPoint</Application>
  <PresentationFormat>全屏显示(4:3)</PresentationFormat>
  <Paragraphs>523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107</vt:i4>
      </vt:variant>
      <vt:variant>
        <vt:lpstr>主题</vt:lpstr>
      </vt:variant>
      <vt:variant>
        <vt:i4>55</vt:i4>
      </vt:variant>
      <vt:variant>
        <vt:lpstr>幻灯片标题</vt:lpstr>
      </vt:variant>
      <vt:variant>
        <vt:i4>54</vt:i4>
      </vt:variant>
    </vt:vector>
  </HeadingPairs>
  <TitlesOfParts>
    <vt:vector size="216" baseType="lpstr">
      <vt:lpstr>AIHJEN+MicrosoftYaHei</vt:lpstr>
      <vt:lpstr>AOMDLN+MicrosoftYaHei</vt:lpstr>
      <vt:lpstr>ASQBGS+MicrosoftYaHei</vt:lpstr>
      <vt:lpstr>BEKERG+MicrosoftYaHei</vt:lpstr>
      <vt:lpstr>BHQMMT+MicrosoftYaHei</vt:lpstr>
      <vt:lpstr>BQCMOT+MicrosoftYaHei</vt:lpstr>
      <vt:lpstr>BUHTBJ+MicrosoftYaHei</vt:lpstr>
      <vt:lpstr>BVPJTN+MicrosoftYaHei</vt:lpstr>
      <vt:lpstr>CQBBHF+MicrosoftYaHei</vt:lpstr>
      <vt:lpstr>CWCMQC+MicrosoftYaHei</vt:lpstr>
      <vt:lpstr>DMUIOE+å¾®è½¯éÿFD»,Bold</vt:lpstr>
      <vt:lpstr>DPODOR+MicrosoftYaHei</vt:lpstr>
      <vt:lpstr>EDPAGK+MicrosoftYaHei</vt:lpstr>
      <vt:lpstr>EHMJFG+MicrosoftYaHei</vt:lpstr>
      <vt:lpstr>EHOUIP+MicrosoftYaHei</vt:lpstr>
      <vt:lpstr>ELHOEA+MicrosoftYaHei</vt:lpstr>
      <vt:lpstr>EOENMQ+MicrosoftYaHei</vt:lpstr>
      <vt:lpstr>ERKHRW+MicrosoftYaHei</vt:lpstr>
      <vt:lpstr>EUCNON+STZhongsong</vt:lpstr>
      <vt:lpstr>FCNOHA+MicrosoftYaHei</vt:lpstr>
      <vt:lpstr>FEKHRU+MicrosoftYaHei</vt:lpstr>
      <vt:lpstr>FGPCKA+MicrosoftYaHei</vt:lpstr>
      <vt:lpstr>FJUEDH+MicrosoftYaHei</vt:lpstr>
      <vt:lpstr>GJDNCG+TwCenMT-Regular</vt:lpstr>
      <vt:lpstr>GPBCGM+å¾®è½¯éÿFD»,Bold</vt:lpstr>
      <vt:lpstr>GTSGVW+MicrosoftYaHei</vt:lpstr>
      <vt:lpstr>GWETNO+TwCenMT-Regular</vt:lpstr>
      <vt:lpstr>HADPBA+å¾®è½¯éÿFD»,Bold</vt:lpstr>
      <vt:lpstr>HCEPPJ+MicrosoftYaHei</vt:lpstr>
      <vt:lpstr>HJCAEU+MicrosoftYaHei</vt:lpstr>
      <vt:lpstr>HSCKSI+MicrosoftYaHei</vt:lpstr>
      <vt:lpstr>IBBQVV+MicrosoftYaHei</vt:lpstr>
      <vt:lpstr>IDLOCA+MicrosoftYaHei</vt:lpstr>
      <vt:lpstr>JEEOKN+MicrosoftYaHei</vt:lpstr>
      <vt:lpstr>JGRTAH+å¾®è½¯éÿFD»,Bold</vt:lpstr>
      <vt:lpstr>JQECVG+MicrosoftYaHei</vt:lpstr>
      <vt:lpstr>JQNHON+MicrosoftYaHei</vt:lpstr>
      <vt:lpstr>JTHMCI+MicrosoftYaHei</vt:lpstr>
      <vt:lpstr>JWUQRS+MicrosoftYaHei</vt:lpstr>
      <vt:lpstr>KCUDDJ+MicrosoftYaHei</vt:lpstr>
      <vt:lpstr>KEKDEU+MicrosoftYaHei</vt:lpstr>
      <vt:lpstr>KHNDGR+MicrosoftYaHei</vt:lpstr>
      <vt:lpstr>LARSGH+MicrosoftYaHei</vt:lpstr>
      <vt:lpstr>LBGSJT+MicrosoftYaHei</vt:lpstr>
      <vt:lpstr>LFTMGI+MicrosoftYaHei</vt:lpstr>
      <vt:lpstr>LIKNFG+MicrosoftYaHei</vt:lpstr>
      <vt:lpstr>LRJWFU+MicrosoftYaHei</vt:lpstr>
      <vt:lpstr>LSCPWV+MicrosoftYaHei</vt:lpstr>
      <vt:lpstr>MFHUIU+MicrosoftYaHei</vt:lpstr>
      <vt:lpstr>MHHRAC+MicrosoftYaHei</vt:lpstr>
      <vt:lpstr>MIFPMB+MicrosoftYaHei</vt:lpstr>
      <vt:lpstr>MJTVPM+TwCenMT-Regular</vt:lpstr>
      <vt:lpstr>MUFCAS+TwCenMT-Regular</vt:lpstr>
      <vt:lpstr>NFMOVL+MicrosoftYaHei</vt:lpstr>
      <vt:lpstr>NJCJAS+TwCenMT-Regular</vt:lpstr>
      <vt:lpstr>NKJNCA+MicrosoftYaHei</vt:lpstr>
      <vt:lpstr>NKWPJR+MicrosoftYaHei</vt:lpstr>
      <vt:lpstr>NULPUD+MicrosoftYaHei</vt:lpstr>
      <vt:lpstr>ODOISP+MicrosoftYaHei</vt:lpstr>
      <vt:lpstr>OKHWSW+MicrosoftYaHei</vt:lpstr>
      <vt:lpstr>OPGERI+MicrosoftYaHei</vt:lpstr>
      <vt:lpstr>OPOSIP+MicrosoftYaHei</vt:lpstr>
      <vt:lpstr>ORIDFS+MicrosoftYaHei</vt:lpstr>
      <vt:lpstr>ORJMRI+MicrosoftYaHei</vt:lpstr>
      <vt:lpstr>OTSGSQ+MicrosoftYaHei</vt:lpstr>
      <vt:lpstr>PFJOUH+MicrosoftYaHei</vt:lpstr>
      <vt:lpstr>PJBMMG+MicrosoftYaHei</vt:lpstr>
      <vt:lpstr>PNVJTI+MicrosoftYaHei</vt:lpstr>
      <vt:lpstr>PVMTPQ+MicrosoftYaHei</vt:lpstr>
      <vt:lpstr>QLVRBL+MicrosoftYaHei</vt:lpstr>
      <vt:lpstr>QOFJBF+MicrosoftYaHei</vt:lpstr>
      <vt:lpstr>QORVHG+MicrosoftYaHei</vt:lpstr>
      <vt:lpstr>QVBDVQ+MicrosoftYaHei</vt:lpstr>
      <vt:lpstr>RAGVNP+MicrosoftYaHei</vt:lpstr>
      <vt:lpstr>RAVFNI+TwCenMT-Regular</vt:lpstr>
      <vt:lpstr>REAOOS+MicrosoftYaHei</vt:lpstr>
      <vt:lpstr>REIOKH+MicrosoftYaHei</vt:lpstr>
      <vt:lpstr>RHSBRW+MicrosoftYaHei</vt:lpstr>
      <vt:lpstr>RKDTNM+MicrosoftYaHei</vt:lpstr>
      <vt:lpstr>RMTTME+MicrosoftYaHei</vt:lpstr>
      <vt:lpstr>SCRWWA+MicrosoftYaHei</vt:lpstr>
      <vt:lpstr>SFJVIP+TwCenMT-Regular</vt:lpstr>
      <vt:lpstr>SKWBTT+MicrosoftYaHei</vt:lpstr>
      <vt:lpstr>SMKQST+MicrosoftYaHei</vt:lpstr>
      <vt:lpstr>STNOBW+å¾®è½¯éÿFD»,Bold</vt:lpstr>
      <vt:lpstr>TJCLVH+MicrosoftYaHei</vt:lpstr>
      <vt:lpstr>TKGQAE+MicrosoftYaHei</vt:lpstr>
      <vt:lpstr>TUKAQQ+MicrosoftYaHei</vt:lpstr>
      <vt:lpstr>UEDSTU+MicrosoftYaHei</vt:lpstr>
      <vt:lpstr>UFGRIB+MicrosoftYaHei</vt:lpstr>
      <vt:lpstr>UINSQK+MicrosoftYaHei</vt:lpstr>
      <vt:lpstr>UKPQVA+MicrosoftYaHei</vt:lpstr>
      <vt:lpstr>UOAKJV+MicrosoftYaHei</vt:lpstr>
      <vt:lpstr>UWUHIE+MicrosoftYaHei</vt:lpstr>
      <vt:lpstr>VAGFPI+MicrosoftYaHei</vt:lpstr>
      <vt:lpstr>VFFEGS+MicrosoftYaHei</vt:lpstr>
      <vt:lpstr>VNARHW+å¾®è½¯éÿFD»,Bold</vt:lpstr>
      <vt:lpstr>VSQVTU+MicrosoftYaHei</vt:lpstr>
      <vt:lpstr>VTEUTJ+TwCenMT-Regular</vt:lpstr>
      <vt:lpstr>WASJNU+MicrosoftYaHei</vt:lpstr>
      <vt:lpstr>WFBCNI+MicrosoftYaHei</vt:lpstr>
      <vt:lpstr>WGHRQW+MicrosoftYaHei</vt:lpstr>
      <vt:lpstr>WKUEDV+MicrosoftYaHei</vt:lpstr>
      <vt:lpstr>SimSun</vt:lpstr>
      <vt:lpstr>Arial</vt:lpstr>
      <vt:lpstr>Calibri</vt:lpstr>
      <vt:lpstr>Times New Roman</vt:lpstr>
      <vt:lpstr>Office Theme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蒋</cp:lastModifiedBy>
  <cp:revision>2</cp:revision>
  <cp:lastPrinted>2018-09-24T14:50:37Z</cp:lastPrinted>
  <dcterms:created xsi:type="dcterms:W3CDTF">2018-09-24T06:50:37Z</dcterms:created>
  <dcterms:modified xsi:type="dcterms:W3CDTF">2018-09-24T07:15:51Z</dcterms:modified>
</cp:coreProperties>
</file>