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92" r:id="rId3"/>
    <p:sldId id="393" r:id="rId4"/>
    <p:sldId id="394" r:id="rId5"/>
    <p:sldId id="395" r:id="rId6"/>
    <p:sldId id="396" r:id="rId7"/>
    <p:sldId id="384" r:id="rId8"/>
    <p:sldId id="385" r:id="rId9"/>
    <p:sldId id="386" r:id="rId10"/>
    <p:sldId id="382" r:id="rId11"/>
    <p:sldId id="277" r:id="rId12"/>
    <p:sldId id="282" r:id="rId13"/>
    <p:sldId id="285" r:id="rId14"/>
    <p:sldId id="327" r:id="rId15"/>
    <p:sldId id="312" r:id="rId16"/>
    <p:sldId id="331" r:id="rId17"/>
    <p:sldId id="387" r:id="rId18"/>
    <p:sldId id="302" r:id="rId19"/>
    <p:sldId id="383" r:id="rId20"/>
    <p:sldId id="389" r:id="rId21"/>
    <p:sldId id="371" r:id="rId22"/>
    <p:sldId id="390" r:id="rId23"/>
    <p:sldId id="372" r:id="rId24"/>
    <p:sldId id="391" r:id="rId25"/>
    <p:sldId id="373" r:id="rId26"/>
    <p:sldId id="365" r:id="rId27"/>
    <p:sldId id="403" r:id="rId28"/>
    <p:sldId id="404" r:id="rId29"/>
    <p:sldId id="359" r:id="rId30"/>
    <p:sldId id="377" r:id="rId31"/>
    <p:sldId id="380" r:id="rId32"/>
    <p:sldId id="405" r:id="rId33"/>
    <p:sldId id="406" r:id="rId34"/>
    <p:sldId id="407" r:id="rId35"/>
    <p:sldId id="339" r:id="rId36"/>
    <p:sldId id="340" r:id="rId37"/>
    <p:sldId id="378" r:id="rId38"/>
    <p:sldId id="379" r:id="rId39"/>
    <p:sldId id="323" r:id="rId4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00"/>
    <a:srgbClr val="993300"/>
    <a:srgbClr val="CCFF99"/>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377"/>
    <p:restoredTop sz="93481"/>
  </p:normalViewPr>
  <p:slideViewPr>
    <p:cSldViewPr showGuides="1">
      <p:cViewPr varScale="1">
        <p:scale>
          <a:sx n="71" d="100"/>
          <a:sy n="71" d="100"/>
        </p:scale>
        <p:origin x="-1260" y="-102"/>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GIF"/><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jpeg"/><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6.jpeg"/><Relationship Id="rId1" Type="http://schemas.openxmlformats.org/officeDocument/2006/relationships/image" Target="../media/image1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audio1.wav"/><Relationship Id="rId1" Type="http://schemas.openxmlformats.org/officeDocument/2006/relationships/image" Target="../media/image1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标题 155649"/>
          <p:cNvSpPr>
            <a:spLocks noGrp="1"/>
          </p:cNvSpPr>
          <p:nvPr>
            <p:ph type="title"/>
          </p:nvPr>
        </p:nvSpPr>
        <p:spPr>
          <a:xfrm>
            <a:off x="250825" y="404813"/>
            <a:ext cx="8540750" cy="720725"/>
          </a:xfrm>
          <a:ln>
            <a:solidFill>
              <a:srgbClr val="FF3300"/>
            </a:solidFill>
            <a:miter/>
          </a:ln>
        </p:spPr>
        <p:txBody>
          <a:bodyPr anchor="ctr"/>
          <a:p>
            <a:r>
              <a:rPr lang="zh-CN" altLang="en-US" sz="4000" b="1" dirty="0">
                <a:ea typeface="黑体" panose="02010609060101010101" pitchFamily="2" charset="-122"/>
              </a:rPr>
              <a:t>关于预习的要求</a:t>
            </a:r>
            <a:endParaRPr lang="zh-CN" altLang="en-US" sz="4000" b="1" dirty="0">
              <a:ea typeface="黑体" panose="02010609060101010101" pitchFamily="2" charset="-122"/>
            </a:endParaRPr>
          </a:p>
        </p:txBody>
      </p:sp>
      <p:sp>
        <p:nvSpPr>
          <p:cNvPr id="155651" name="文本占位符 155650"/>
          <p:cNvSpPr>
            <a:spLocks noGrp="1"/>
          </p:cNvSpPr>
          <p:nvPr>
            <p:ph type="body" idx="1"/>
          </p:nvPr>
        </p:nvSpPr>
        <p:spPr>
          <a:xfrm>
            <a:off x="304800" y="1341438"/>
            <a:ext cx="8540750" cy="5183187"/>
          </a:xfrm>
          <a:solidFill>
            <a:schemeClr val="bg1"/>
          </a:solidFill>
          <a:ln/>
        </p:spPr>
        <p:txBody>
          <a:bodyPr/>
          <a:p>
            <a:r>
              <a:rPr lang="zh-CN" altLang="en-US" sz="2800" b="1" dirty="0">
                <a:latin typeface="黑体" panose="02010609060101010101" pitchFamily="2" charset="-122"/>
                <a:ea typeface="黑体" panose="02010609060101010101" pitchFamily="2" charset="-122"/>
              </a:rPr>
              <a:t>一般可按照老师要求做好预习。也可自觉从以下方面进行预习：</a:t>
            </a:r>
            <a:endParaRPr lang="zh-CN" altLang="en-US" sz="2800" b="1"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a:t>
            </a:r>
            <a:r>
              <a:rPr lang="en-US" altLang="zh-CN" sz="2800" b="1" dirty="0">
                <a:solidFill>
                  <a:srgbClr val="FF0000"/>
                </a:solidFill>
                <a:latin typeface="黑体" panose="02010609060101010101" pitchFamily="2" charset="-122"/>
                <a:ea typeface="黑体" panose="02010609060101010101" pitchFamily="2" charset="-122"/>
              </a:rPr>
              <a:t>1</a:t>
            </a:r>
            <a:r>
              <a:rPr lang="zh-CN" altLang="en-US" sz="2800" b="1" dirty="0">
                <a:solidFill>
                  <a:srgbClr val="FF0000"/>
                </a:solidFill>
                <a:latin typeface="黑体" panose="02010609060101010101" pitchFamily="2" charset="-122"/>
                <a:ea typeface="黑体" panose="02010609060101010101" pitchFamily="2" charset="-122"/>
              </a:rPr>
              <a:t>）发下新课本后先快速浏览全书，</a:t>
            </a:r>
            <a:r>
              <a:rPr lang="zh-CN" altLang="en-US" sz="2800" b="1" dirty="0">
                <a:latin typeface="黑体" panose="02010609060101010101" pitchFamily="2" charset="-122"/>
                <a:ea typeface="黑体" panose="02010609060101010101" pitchFamily="2" charset="-122"/>
              </a:rPr>
              <a:t>大体了解本册书的知识体系，知道本册书大概要学些什么内容。这次的浏览是首次的，可以不求甚解；</a:t>
            </a:r>
            <a:endParaRPr lang="zh-CN" altLang="en-US" sz="2800" b="1"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a:t>
            </a:r>
            <a:r>
              <a:rPr lang="en-US" altLang="zh-CN" sz="2800" b="1" dirty="0">
                <a:solidFill>
                  <a:srgbClr val="FF0000"/>
                </a:solidFill>
                <a:latin typeface="黑体" panose="02010609060101010101" pitchFamily="2" charset="-122"/>
                <a:ea typeface="黑体" panose="02010609060101010101" pitchFamily="2" charset="-122"/>
              </a:rPr>
              <a:t>2</a:t>
            </a:r>
            <a:r>
              <a:rPr lang="zh-CN" altLang="en-US" sz="2800" b="1" dirty="0">
                <a:solidFill>
                  <a:srgbClr val="FF0000"/>
                </a:solidFill>
                <a:latin typeface="黑体" panose="02010609060101010101" pitchFamily="2" charset="-122"/>
                <a:ea typeface="黑体" panose="02010609060101010101" pitchFamily="2" charset="-122"/>
              </a:rPr>
              <a:t>）每个单元上课前要做通读。</a:t>
            </a:r>
            <a:r>
              <a:rPr lang="zh-CN" altLang="en-US" sz="2800" b="1" dirty="0">
                <a:latin typeface="黑体" panose="02010609060101010101" pitchFamily="2" charset="-122"/>
                <a:ea typeface="黑体" panose="02010609060101010101" pitchFamily="2" charset="-122"/>
              </a:rPr>
              <a:t>不仅要知道本单元的主要内容，还要知道本单元的主要学习目的、学习要求。这次的通读，是再次的，是要作点思考的。</a:t>
            </a:r>
            <a:endParaRPr lang="zh-CN" altLang="en-US" sz="2800" b="1"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a:t>
            </a:r>
            <a:r>
              <a:rPr lang="en-US" altLang="zh-CN" sz="2800" b="1" dirty="0">
                <a:solidFill>
                  <a:srgbClr val="FF0000"/>
                </a:solidFill>
                <a:latin typeface="黑体" panose="02010609060101010101" pitchFamily="2" charset="-122"/>
                <a:ea typeface="黑体" panose="02010609060101010101" pitchFamily="2" charset="-122"/>
              </a:rPr>
              <a:t>3</a:t>
            </a:r>
            <a:r>
              <a:rPr lang="zh-CN" altLang="en-US" sz="2800" b="1" dirty="0">
                <a:solidFill>
                  <a:srgbClr val="FF0000"/>
                </a:solidFill>
                <a:latin typeface="黑体" panose="02010609060101010101" pitchFamily="2" charset="-122"/>
                <a:ea typeface="黑体" panose="02010609060101010101" pitchFamily="2" charset="-122"/>
              </a:rPr>
              <a:t>）每篇课文上课前要做比较仔细的阅读，</a:t>
            </a:r>
            <a:r>
              <a:rPr lang="zh-CN" altLang="en-US" sz="2800" b="1" dirty="0">
                <a:latin typeface="黑体" panose="02010609060101010101" pitchFamily="2" charset="-122"/>
                <a:ea typeface="黑体" panose="02010609060101010101" pitchFamily="2" charset="-122"/>
              </a:rPr>
              <a:t>是最重要的，必须做好几项工作</a:t>
            </a:r>
            <a:r>
              <a:rPr lang="en-US" altLang="zh-CN" sz="2800" b="1">
                <a:latin typeface="Arial" panose="020B0604020202020204" pitchFamily="34" charset="0"/>
                <a:ea typeface="黑体" panose="02010609060101010101" pitchFamily="2" charset="-122"/>
              </a:rPr>
              <a:t>——</a:t>
            </a:r>
            <a:endParaRPr lang="en-US" altLang="zh-CN" sz="2800">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3554" name="文本框 23553"/>
          <p:cNvSpPr txBox="1"/>
          <p:nvPr/>
        </p:nvSpPr>
        <p:spPr>
          <a:xfrm>
            <a:off x="395288" y="2276475"/>
            <a:ext cx="8353425" cy="3200400"/>
          </a:xfrm>
          <a:prstGeom prst="rect">
            <a:avLst/>
          </a:prstGeom>
          <a:noFill/>
          <a:ln w="9525">
            <a:noFill/>
          </a:ln>
        </p:spPr>
        <p:txBody>
          <a:bodyPr>
            <a:spAutoFit/>
          </a:bodyPr>
          <a:p>
            <a:pPr>
              <a:spcBef>
                <a:spcPct val="5000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诗经</a:t>
            </a:r>
            <a:r>
              <a:rPr lang="en-US" altLang="zh-CN" sz="3600" b="1" dirty="0">
                <a:latin typeface="Times New Roman" panose="02020603050405020304" pitchFamily="18" charset="0"/>
              </a:rPr>
              <a:t>》</a:t>
            </a:r>
            <a:r>
              <a:rPr lang="zh-CN" altLang="en-US" sz="3600" b="1" dirty="0">
                <a:latin typeface="Times New Roman" panose="02020603050405020304" pitchFamily="18" charset="0"/>
              </a:rPr>
              <a:t>是我国</a:t>
            </a:r>
            <a:r>
              <a:rPr lang="zh-CN" altLang="en-US" sz="4400" b="1" i="1" u="sng" dirty="0">
                <a:solidFill>
                  <a:srgbClr val="FF0000"/>
                </a:solidFill>
                <a:latin typeface="Times New Roman" panose="02020603050405020304" pitchFamily="18" charset="0"/>
              </a:rPr>
              <a:t>第一部</a:t>
            </a:r>
            <a:r>
              <a:rPr lang="zh-CN" altLang="en-US" sz="3600" b="1" dirty="0">
                <a:latin typeface="Times New Roman" panose="02020603050405020304" pitchFamily="18" charset="0"/>
              </a:rPr>
              <a:t>诗歌总集，共收入自</a:t>
            </a:r>
            <a:r>
              <a:rPr lang="zh-CN" altLang="en-US" sz="4400" b="1" i="1" u="sng" dirty="0">
                <a:solidFill>
                  <a:srgbClr val="FF0000"/>
                </a:solidFill>
                <a:latin typeface="Times New Roman" panose="02020603050405020304" pitchFamily="18" charset="0"/>
              </a:rPr>
              <a:t>西周初年</a:t>
            </a:r>
            <a:r>
              <a:rPr lang="zh-CN" altLang="en-US" sz="3600" b="1" dirty="0">
                <a:latin typeface="Times New Roman" panose="02020603050405020304" pitchFamily="18" charset="0"/>
              </a:rPr>
              <a:t>至</a:t>
            </a:r>
            <a:r>
              <a:rPr lang="zh-CN" altLang="en-US" sz="4400" b="1" i="1" u="sng" dirty="0">
                <a:solidFill>
                  <a:srgbClr val="FF0000"/>
                </a:solidFill>
                <a:latin typeface="Times New Roman" panose="02020603050405020304" pitchFamily="18" charset="0"/>
              </a:rPr>
              <a:t>春秋中叶</a:t>
            </a:r>
            <a:r>
              <a:rPr lang="zh-CN" altLang="en-US" sz="4400" b="1" i="1" dirty="0">
                <a:latin typeface="Times New Roman" panose="02020603050405020304" pitchFamily="18" charset="0"/>
              </a:rPr>
              <a:t>，</a:t>
            </a:r>
            <a:r>
              <a:rPr lang="zh-CN" altLang="en-US" sz="3600" b="1" dirty="0">
                <a:latin typeface="Times New Roman" panose="02020603050405020304" pitchFamily="18" charset="0"/>
              </a:rPr>
              <a:t>大约五百多年的诗歌</a:t>
            </a:r>
            <a:r>
              <a:rPr lang="en-US" altLang="zh-CN" sz="4400" b="1" i="1" u="sng">
                <a:solidFill>
                  <a:srgbClr val="FF0000"/>
                </a:solidFill>
                <a:latin typeface="Times New Roman" panose="02020603050405020304" pitchFamily="18" charset="0"/>
              </a:rPr>
              <a:t>305</a:t>
            </a:r>
            <a:r>
              <a:rPr lang="zh-CN" altLang="en-US" sz="3600" b="1" dirty="0">
                <a:latin typeface="Times New Roman" panose="02020603050405020304" pitchFamily="18" charset="0"/>
              </a:rPr>
              <a:t>篇。原称“诗”或“诗三百”，到汉代，儒家把它奉为经典才称</a:t>
            </a:r>
            <a:r>
              <a:rPr lang="en-US" altLang="zh-CN" sz="3600" b="1" dirty="0">
                <a:latin typeface="Times New Roman" panose="02020603050405020304" pitchFamily="18" charset="0"/>
              </a:rPr>
              <a:t>《</a:t>
            </a:r>
            <a:r>
              <a:rPr lang="zh-CN" altLang="en-US" sz="3600" b="1" dirty="0">
                <a:latin typeface="Times New Roman" panose="02020603050405020304" pitchFamily="18" charset="0"/>
              </a:rPr>
              <a:t>诗经</a:t>
            </a:r>
            <a:r>
              <a:rPr lang="en-US" altLang="zh-CN" sz="3600" b="1" dirty="0">
                <a:latin typeface="Times New Roman" panose="02020603050405020304" pitchFamily="18" charset="0"/>
              </a:rPr>
              <a:t>》</a:t>
            </a:r>
            <a:r>
              <a:rPr lang="zh-CN" altLang="en-US" sz="3600" b="1" dirty="0">
                <a:latin typeface="Times New Roman" panose="02020603050405020304" pitchFamily="18" charset="0"/>
              </a:rPr>
              <a:t>。据说是由孔子编定的。</a:t>
            </a:r>
            <a:endParaRPr lang="zh-CN" altLang="en-US" sz="3600" b="1" dirty="0">
              <a:latin typeface="Times New Roman" panose="02020603050405020304" pitchFamily="18" charset="0"/>
            </a:endParaRPr>
          </a:p>
        </p:txBody>
      </p:sp>
      <p:sp>
        <p:nvSpPr>
          <p:cNvPr id="23555" name="文本框 23554"/>
          <p:cNvSpPr txBox="1"/>
          <p:nvPr/>
        </p:nvSpPr>
        <p:spPr>
          <a:xfrm>
            <a:off x="1835150" y="692150"/>
            <a:ext cx="5400675" cy="833438"/>
          </a:xfrm>
          <a:prstGeom prst="rect">
            <a:avLst/>
          </a:prstGeom>
          <a:noFill/>
          <a:ln w="9525" cap="flat" cmpd="sng">
            <a:solidFill>
              <a:srgbClr val="0066FF"/>
            </a:solidFill>
            <a:prstDash val="solid"/>
            <a:miter/>
            <a:headEnd type="none" w="med" len="med"/>
            <a:tailEnd type="none" w="med" len="med"/>
          </a:ln>
        </p:spPr>
        <p:txBody>
          <a:bodyPr>
            <a:spAutoFit/>
          </a:bodyPr>
          <a:p>
            <a:pPr algn="ctr">
              <a:spcBef>
                <a:spcPct val="50000"/>
              </a:spcBef>
              <a:buClr>
                <a:schemeClr val="bg1"/>
              </a:buClr>
            </a:pPr>
            <a:r>
              <a:rPr lang="en-US" altLang="zh-CN" sz="4800" b="1" dirty="0">
                <a:latin typeface="Times New Roman" panose="02020603050405020304" pitchFamily="18" charset="0"/>
              </a:rPr>
              <a:t>《</a:t>
            </a:r>
            <a:r>
              <a:rPr lang="zh-CN" altLang="en-US" sz="4800" b="1" dirty="0">
                <a:latin typeface="Times New Roman" panose="02020603050405020304" pitchFamily="18" charset="0"/>
              </a:rPr>
              <a:t>诗经</a:t>
            </a:r>
            <a:r>
              <a:rPr lang="en-US" altLang="zh-CN" sz="4800" b="1" dirty="0">
                <a:latin typeface="Times New Roman" panose="02020603050405020304" pitchFamily="18" charset="0"/>
              </a:rPr>
              <a:t>》</a:t>
            </a:r>
            <a:r>
              <a:rPr lang="zh-CN" altLang="en-US" sz="4800" b="1" dirty="0">
                <a:latin typeface="Times New Roman" panose="02020603050405020304" pitchFamily="18" charset="0"/>
              </a:rPr>
              <a:t>简介</a:t>
            </a:r>
            <a:endParaRPr lang="zh-CN" altLang="en-US" sz="4800" b="1" dirty="0">
              <a:latin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文本框 29697"/>
          <p:cNvSpPr txBox="1"/>
          <p:nvPr/>
        </p:nvSpPr>
        <p:spPr>
          <a:xfrm>
            <a:off x="250825" y="1346200"/>
            <a:ext cx="8642350" cy="4486275"/>
          </a:xfrm>
          <a:prstGeom prst="rect">
            <a:avLst/>
          </a:prstGeom>
          <a:noFill/>
          <a:ln w="9525">
            <a:noFill/>
          </a:ln>
        </p:spPr>
        <p:txBody>
          <a:bodyPr>
            <a:spAutoFit/>
          </a:bodyPr>
          <a:p>
            <a:pPr>
              <a:spcBef>
                <a:spcPct val="5000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据说</a:t>
            </a:r>
            <a:r>
              <a:rPr lang="en-US" altLang="zh-CN" sz="3600" b="1" dirty="0">
                <a:latin typeface="Times New Roman" panose="02020603050405020304" pitchFamily="18" charset="0"/>
              </a:rPr>
              <a:t>《</a:t>
            </a:r>
            <a:r>
              <a:rPr lang="zh-CN" altLang="en-US" sz="3600" b="1" dirty="0">
                <a:latin typeface="Times New Roman" panose="02020603050405020304" pitchFamily="18" charset="0"/>
              </a:rPr>
              <a:t>诗经</a:t>
            </a:r>
            <a:r>
              <a:rPr lang="en-US" altLang="zh-CN" sz="3600" b="1" dirty="0">
                <a:latin typeface="Times New Roman" panose="02020603050405020304" pitchFamily="18" charset="0"/>
              </a:rPr>
              <a:t>》</a:t>
            </a:r>
            <a:r>
              <a:rPr lang="zh-CN" altLang="en-US" sz="3600" b="1" dirty="0">
                <a:latin typeface="Times New Roman" panose="02020603050405020304" pitchFamily="18" charset="0"/>
              </a:rPr>
              <a:t>中的诗，都是当时能演唱的歌词。也就是说这些诗篇，就其原来性质而言，是歌曲的歌词。按所配乐曲的性质，分成</a:t>
            </a:r>
            <a:r>
              <a:rPr lang="zh-CN" altLang="en-US" sz="3600" b="1" dirty="0">
                <a:solidFill>
                  <a:srgbClr val="FF0000"/>
                </a:solidFill>
                <a:latin typeface="Times New Roman" panose="02020603050405020304" pitchFamily="18" charset="0"/>
              </a:rPr>
              <a:t>“风”、“雅”、“颂”</a:t>
            </a:r>
            <a:r>
              <a:rPr lang="zh-CN" altLang="en-US" sz="3600" b="1" dirty="0">
                <a:latin typeface="Times New Roman" panose="02020603050405020304" pitchFamily="18" charset="0"/>
              </a:rPr>
              <a:t>三大部分。</a:t>
            </a:r>
            <a:br>
              <a:rPr lang="zh-CN" altLang="en-US" sz="3600" b="1" dirty="0">
                <a:latin typeface="Times New Roman" panose="02020603050405020304" pitchFamily="18" charset="0"/>
              </a:rPr>
            </a:br>
            <a:r>
              <a:rPr lang="zh-CN" altLang="en-US" sz="3600" b="1" dirty="0">
                <a:latin typeface="Times New Roman" panose="02020603050405020304" pitchFamily="18" charset="0"/>
              </a:rPr>
              <a:t>        “风”包括周南、召南、邶、庸、卫、王、郑、齐、魏、唐、秦、陈、曹、等</a:t>
            </a:r>
            <a:r>
              <a:rPr lang="en-US" altLang="zh-CN" sz="3600" b="1" dirty="0">
                <a:latin typeface="Times New Roman" panose="02020603050405020304" pitchFamily="18" charset="0"/>
              </a:rPr>
              <a:t>15</a:t>
            </a:r>
            <a:r>
              <a:rPr lang="zh-CN" altLang="en-US" sz="3600" b="1" dirty="0">
                <a:latin typeface="Times New Roman" panose="02020603050405020304" pitchFamily="18" charset="0"/>
              </a:rPr>
              <a:t>国风，大部分是黄河流域的民间歌谣，小部分是贵族加工的作品，共</a:t>
            </a:r>
            <a:r>
              <a:rPr lang="en-US" altLang="zh-CN" sz="3600" b="1" dirty="0">
                <a:latin typeface="Times New Roman" panose="02020603050405020304" pitchFamily="18" charset="0"/>
              </a:rPr>
              <a:t>160</a:t>
            </a:r>
            <a:r>
              <a:rPr lang="zh-CN" altLang="en-US" sz="3600" b="1" dirty="0">
                <a:latin typeface="Times New Roman" panose="02020603050405020304" pitchFamily="18" charset="0"/>
              </a:rPr>
              <a:t>篇。</a:t>
            </a:r>
            <a:endParaRPr lang="zh-CN" altLang="en-US" sz="3600" b="1" dirty="0">
              <a:latin typeface="Times New Roman" panose="02020603050405020304" pitchFamily="18" charset="0"/>
            </a:endParaRPr>
          </a:p>
        </p:txBody>
      </p:sp>
      <p:sp>
        <p:nvSpPr>
          <p:cNvPr id="29699" name="文本框 29698"/>
          <p:cNvSpPr txBox="1"/>
          <p:nvPr/>
        </p:nvSpPr>
        <p:spPr>
          <a:xfrm>
            <a:off x="1835150" y="115888"/>
            <a:ext cx="5400675" cy="833437"/>
          </a:xfrm>
          <a:prstGeom prst="rect">
            <a:avLst/>
          </a:prstGeom>
          <a:noFill/>
          <a:ln w="9525" cap="flat" cmpd="sng">
            <a:solidFill>
              <a:srgbClr val="0066FF"/>
            </a:solidFill>
            <a:prstDash val="solid"/>
            <a:miter/>
            <a:headEnd type="none" w="med" len="med"/>
            <a:tailEnd type="none" w="med" len="med"/>
          </a:ln>
        </p:spPr>
        <p:txBody>
          <a:bodyPr>
            <a:spAutoFit/>
          </a:bodyPr>
          <a:p>
            <a:pPr algn="ctr">
              <a:spcBef>
                <a:spcPct val="50000"/>
              </a:spcBef>
              <a:buClr>
                <a:schemeClr val="bg1"/>
              </a:buClr>
            </a:pPr>
            <a:r>
              <a:rPr lang="en-US" altLang="zh-CN" sz="4800" b="1" dirty="0">
                <a:latin typeface="Times New Roman" panose="02020603050405020304" pitchFamily="18" charset="0"/>
              </a:rPr>
              <a:t>《</a:t>
            </a:r>
            <a:r>
              <a:rPr lang="zh-CN" altLang="en-US" sz="4800" b="1" dirty="0">
                <a:latin typeface="Times New Roman" panose="02020603050405020304" pitchFamily="18" charset="0"/>
              </a:rPr>
              <a:t>诗经</a:t>
            </a:r>
            <a:r>
              <a:rPr lang="en-US" altLang="zh-CN" sz="4800" b="1" dirty="0">
                <a:latin typeface="Times New Roman" panose="02020603050405020304" pitchFamily="18" charset="0"/>
              </a:rPr>
              <a:t>》</a:t>
            </a:r>
            <a:r>
              <a:rPr lang="zh-CN" altLang="en-US" sz="4800" b="1" dirty="0">
                <a:latin typeface="Times New Roman" panose="02020603050405020304" pitchFamily="18" charset="0"/>
              </a:rPr>
              <a:t>体例</a:t>
            </a:r>
            <a:endParaRPr lang="zh-CN" altLang="en-US" sz="4800" b="1" dirty="0">
              <a:latin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770" name="文本框 32769"/>
          <p:cNvSpPr txBox="1"/>
          <p:nvPr/>
        </p:nvSpPr>
        <p:spPr>
          <a:xfrm>
            <a:off x="323850" y="1085850"/>
            <a:ext cx="8569325" cy="4927600"/>
          </a:xfrm>
          <a:prstGeom prst="rect">
            <a:avLst/>
          </a:prstGeom>
          <a:noFill/>
          <a:ln w="9525">
            <a:noFill/>
          </a:ln>
        </p:spPr>
        <p:txBody>
          <a:bodyPr>
            <a:spAutoFit/>
          </a:bodyPr>
          <a:p>
            <a:pPr>
              <a:lnSpc>
                <a:spcPct val="130000"/>
              </a:lnSpc>
              <a:spcBef>
                <a:spcPct val="5000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雅”包括小雅和大雅，共</a:t>
            </a:r>
            <a:r>
              <a:rPr lang="en-US" altLang="zh-CN" sz="3600" b="1" dirty="0">
                <a:latin typeface="Times New Roman" panose="02020603050405020304" pitchFamily="18" charset="0"/>
              </a:rPr>
              <a:t>105</a:t>
            </a:r>
            <a:r>
              <a:rPr lang="zh-CN" altLang="en-US" sz="3600" b="1" dirty="0">
                <a:latin typeface="Times New Roman" panose="02020603050405020304" pitchFamily="18" charset="0"/>
              </a:rPr>
              <a:t>篇。“雅”基本上是贵族的作品，只有小雅的一部分来自民间。</a:t>
            </a:r>
            <a:endParaRPr lang="zh-CN" altLang="en-US" sz="3600" b="1" dirty="0">
              <a:latin typeface="Times New Roman" panose="02020603050405020304" pitchFamily="18" charset="0"/>
            </a:endParaRPr>
          </a:p>
          <a:p>
            <a:pPr>
              <a:lnSpc>
                <a:spcPct val="130000"/>
              </a:lnSpc>
              <a:spcBef>
                <a:spcPct val="50000"/>
              </a:spcBef>
              <a:buClr>
                <a:schemeClr val="bg1"/>
              </a:buClr>
            </a:pPr>
            <a:r>
              <a:rPr lang="zh-CN" altLang="en-US" sz="3600" b="1" dirty="0">
                <a:latin typeface="Times New Roman" panose="02020603050405020304" pitchFamily="18" charset="0"/>
              </a:rPr>
              <a:t>　　“颂”包括周颂、鲁颂和商颂，共</a:t>
            </a:r>
            <a:r>
              <a:rPr lang="en-US" altLang="zh-CN" sz="3600" b="1" dirty="0">
                <a:latin typeface="Times New Roman" panose="02020603050405020304" pitchFamily="18" charset="0"/>
              </a:rPr>
              <a:t>40</a:t>
            </a:r>
            <a:r>
              <a:rPr lang="zh-CN" altLang="en-US" sz="3600" b="1" dirty="0">
                <a:latin typeface="Times New Roman" panose="02020603050405020304" pitchFamily="18" charset="0"/>
              </a:rPr>
              <a:t>篇。颂是宫廷用于祭祀的歌词。</a:t>
            </a:r>
            <a:endParaRPr lang="zh-CN" altLang="en-US" sz="3600" b="1" dirty="0">
              <a:latin typeface="Times New Roman" panose="02020603050405020304" pitchFamily="18" charset="0"/>
            </a:endParaRPr>
          </a:p>
          <a:p>
            <a:pPr>
              <a:lnSpc>
                <a:spcPct val="130000"/>
              </a:lnSpc>
              <a:spcBef>
                <a:spcPct val="50000"/>
              </a:spcBef>
              <a:buClr>
                <a:schemeClr val="bg1"/>
              </a:buClr>
            </a:pPr>
            <a:r>
              <a:rPr lang="zh-CN" altLang="en-US" sz="3600" b="1" dirty="0">
                <a:latin typeface="Times New Roman" panose="02020603050405020304" pitchFamily="18" charset="0"/>
              </a:rPr>
              <a:t>        </a:t>
            </a:r>
            <a:endParaRPr lang="zh-CN" altLang="en-US" sz="2400" b="1" dirty="0">
              <a:latin typeface="Times New Roman" panose="02020603050405020304" pitchFamily="18" charset="0"/>
            </a:endParaRPr>
          </a:p>
        </p:txBody>
      </p:sp>
      <p:sp>
        <p:nvSpPr>
          <p:cNvPr id="32771" name="文本框 32770"/>
          <p:cNvSpPr txBox="1"/>
          <p:nvPr/>
        </p:nvSpPr>
        <p:spPr>
          <a:xfrm>
            <a:off x="1835150" y="115888"/>
            <a:ext cx="5400675" cy="833437"/>
          </a:xfrm>
          <a:prstGeom prst="rect">
            <a:avLst/>
          </a:prstGeom>
          <a:noFill/>
          <a:ln w="9525" cap="flat" cmpd="sng">
            <a:solidFill>
              <a:srgbClr val="0066FF"/>
            </a:solidFill>
            <a:prstDash val="solid"/>
            <a:miter/>
            <a:headEnd type="none" w="med" len="med"/>
            <a:tailEnd type="none" w="med" len="med"/>
          </a:ln>
        </p:spPr>
        <p:txBody>
          <a:bodyPr>
            <a:spAutoFit/>
          </a:bodyPr>
          <a:p>
            <a:pPr algn="ctr">
              <a:spcBef>
                <a:spcPct val="50000"/>
              </a:spcBef>
              <a:buClr>
                <a:schemeClr val="bg1"/>
              </a:buClr>
            </a:pPr>
            <a:r>
              <a:rPr lang="en-US" altLang="zh-CN" sz="4800" b="1" dirty="0">
                <a:latin typeface="Times New Roman" panose="02020603050405020304" pitchFamily="18" charset="0"/>
              </a:rPr>
              <a:t>《</a:t>
            </a:r>
            <a:r>
              <a:rPr lang="zh-CN" altLang="en-US" sz="4800" b="1" dirty="0">
                <a:latin typeface="Times New Roman" panose="02020603050405020304" pitchFamily="18" charset="0"/>
              </a:rPr>
              <a:t>诗经</a:t>
            </a:r>
            <a:r>
              <a:rPr lang="en-US" altLang="zh-CN" sz="4800" b="1" dirty="0">
                <a:latin typeface="Times New Roman" panose="02020603050405020304" pitchFamily="18" charset="0"/>
              </a:rPr>
              <a:t>》</a:t>
            </a:r>
            <a:r>
              <a:rPr lang="zh-CN" altLang="en-US" sz="4800" b="1" dirty="0">
                <a:latin typeface="Times New Roman" panose="02020603050405020304" pitchFamily="18" charset="0"/>
              </a:rPr>
              <a:t>体例</a:t>
            </a:r>
            <a:endParaRPr lang="zh-CN" altLang="en-US" sz="4800" b="1" dirty="0">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左大括号 79873"/>
          <p:cNvSpPr/>
          <p:nvPr/>
        </p:nvSpPr>
        <p:spPr>
          <a:xfrm>
            <a:off x="1403350" y="1125538"/>
            <a:ext cx="287338" cy="1655762"/>
          </a:xfrm>
          <a:prstGeom prst="leftBrace">
            <a:avLst>
              <a:gd name="adj1" fmla="val 4802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79875" name="左大括号 79874"/>
          <p:cNvSpPr/>
          <p:nvPr/>
        </p:nvSpPr>
        <p:spPr>
          <a:xfrm>
            <a:off x="1690688" y="3068638"/>
            <a:ext cx="360362" cy="3384550"/>
          </a:xfrm>
          <a:prstGeom prst="leftBrace">
            <a:avLst>
              <a:gd name="adj1" fmla="val 78267"/>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79877" name="文本框 79876"/>
          <p:cNvSpPr txBox="1"/>
          <p:nvPr/>
        </p:nvSpPr>
        <p:spPr>
          <a:xfrm>
            <a:off x="323850" y="1125538"/>
            <a:ext cx="936625" cy="1190625"/>
          </a:xfrm>
          <a:prstGeom prst="rect">
            <a:avLst/>
          </a:prstGeom>
          <a:noFill/>
          <a:ln w="9525">
            <a:noFill/>
          </a:ln>
        </p:spPr>
        <p:txBody>
          <a:bodyPr>
            <a:spAutoFit/>
          </a:bodyPr>
          <a:p>
            <a:pPr algn="ctr">
              <a:spcBef>
                <a:spcPct val="50000"/>
              </a:spcBef>
              <a:buClr>
                <a:schemeClr val="bg1"/>
              </a:buClr>
            </a:pPr>
            <a:r>
              <a:rPr lang="zh-CN" altLang="en-US" sz="3600" b="1" dirty="0">
                <a:latin typeface="Arial" panose="020B0604020202020204" pitchFamily="34" charset="0"/>
                <a:ea typeface="楷体_GB2312" pitchFamily="49" charset="-122"/>
              </a:rPr>
              <a:t>体制</a:t>
            </a:r>
            <a:endParaRPr lang="zh-CN" altLang="en-US" sz="3600" b="1" dirty="0">
              <a:latin typeface="Arial" panose="020B0604020202020204" pitchFamily="34" charset="0"/>
              <a:ea typeface="楷体_GB2312" pitchFamily="49" charset="-122"/>
            </a:endParaRPr>
          </a:p>
        </p:txBody>
      </p:sp>
      <p:sp>
        <p:nvSpPr>
          <p:cNvPr id="79878" name="文本框 79877"/>
          <p:cNvSpPr txBox="1"/>
          <p:nvPr/>
        </p:nvSpPr>
        <p:spPr>
          <a:xfrm>
            <a:off x="250825" y="4005263"/>
            <a:ext cx="1441450" cy="1465262"/>
          </a:xfrm>
          <a:prstGeom prst="rect">
            <a:avLst/>
          </a:prstGeom>
          <a:noFill/>
          <a:ln w="9525">
            <a:noFill/>
          </a:ln>
        </p:spPr>
        <p:txBody>
          <a:bodyPr>
            <a:spAutoFit/>
          </a:bodyPr>
          <a:p>
            <a:pPr algn="ctr">
              <a:spcBef>
                <a:spcPct val="50000"/>
              </a:spcBef>
              <a:buClr>
                <a:schemeClr val="bg1"/>
              </a:buClr>
            </a:pPr>
            <a:r>
              <a:rPr lang="zh-CN" altLang="en-US" sz="3600" b="1" dirty="0">
                <a:latin typeface="Arial" panose="020B0604020202020204" pitchFamily="34" charset="0"/>
                <a:ea typeface="楷体_GB2312" pitchFamily="49" charset="-122"/>
              </a:rPr>
              <a:t>表现</a:t>
            </a:r>
            <a:endParaRPr lang="zh-CN" altLang="en-US" sz="3600" b="1" dirty="0">
              <a:latin typeface="Arial" panose="020B0604020202020204" pitchFamily="34" charset="0"/>
              <a:ea typeface="楷体_GB2312" pitchFamily="49" charset="-122"/>
            </a:endParaRPr>
          </a:p>
          <a:p>
            <a:pPr algn="ctr">
              <a:spcBef>
                <a:spcPct val="50000"/>
              </a:spcBef>
              <a:buClr>
                <a:schemeClr val="bg1"/>
              </a:buClr>
            </a:pPr>
            <a:r>
              <a:rPr lang="zh-CN" altLang="en-US" sz="3600" b="1" dirty="0">
                <a:latin typeface="Arial" panose="020B0604020202020204" pitchFamily="34" charset="0"/>
                <a:ea typeface="楷体_GB2312" pitchFamily="49" charset="-122"/>
              </a:rPr>
              <a:t>手法</a:t>
            </a:r>
            <a:endParaRPr lang="zh-CN" altLang="en-US" sz="3600" b="1" dirty="0">
              <a:latin typeface="Arial" panose="020B0604020202020204" pitchFamily="34" charset="0"/>
              <a:ea typeface="楷体_GB2312" pitchFamily="49" charset="-122"/>
            </a:endParaRPr>
          </a:p>
        </p:txBody>
      </p:sp>
      <p:sp>
        <p:nvSpPr>
          <p:cNvPr id="79879" name="文本框 79878"/>
          <p:cNvSpPr txBox="1"/>
          <p:nvPr/>
        </p:nvSpPr>
        <p:spPr>
          <a:xfrm>
            <a:off x="1619250" y="476250"/>
            <a:ext cx="4105275" cy="2497138"/>
          </a:xfrm>
          <a:prstGeom prst="rect">
            <a:avLst/>
          </a:prstGeom>
          <a:noFill/>
          <a:ln w="9525">
            <a:noFill/>
          </a:ln>
        </p:spPr>
        <p:txBody>
          <a:bodyPr>
            <a:spAutoFit/>
          </a:bodyPr>
          <a:p>
            <a:pPr>
              <a:spcBef>
                <a:spcPct val="3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风</a:t>
            </a:r>
            <a:r>
              <a:rPr lang="zh-CN" altLang="en-US" sz="2800" dirty="0">
                <a:latin typeface="Arial" panose="020B0604020202020204" pitchFamily="34" charset="0"/>
                <a:ea typeface="隶书" panose="02010509060101010101" pitchFamily="49" charset="-122"/>
              </a:rPr>
              <a:t>（</a:t>
            </a:r>
            <a:r>
              <a:rPr lang="zh-CN" altLang="en-US" sz="2800" b="1" dirty="0">
                <a:latin typeface="Arial" panose="020B0604020202020204" pitchFamily="34" charset="0"/>
                <a:ea typeface="华文宋体" panose="02010600040101010101" pitchFamily="2" charset="-122"/>
              </a:rPr>
              <a:t>十五国风</a:t>
            </a:r>
            <a:r>
              <a:rPr lang="zh-CN" altLang="en-US" sz="2800" dirty="0">
                <a:latin typeface="Arial" panose="020B0604020202020204" pitchFamily="34" charset="0"/>
                <a:ea typeface="隶书" panose="02010509060101010101" pitchFamily="49" charset="-122"/>
              </a:rPr>
              <a:t>）</a:t>
            </a:r>
            <a:endParaRPr lang="zh-CN" altLang="en-US" sz="2800" dirty="0">
              <a:latin typeface="Arial" panose="020B0604020202020204" pitchFamily="34" charset="0"/>
              <a:ea typeface="隶书" panose="02010509060101010101" pitchFamily="49" charset="-122"/>
            </a:endParaRPr>
          </a:p>
          <a:p>
            <a:pPr>
              <a:spcBef>
                <a:spcPct val="3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雅</a:t>
            </a:r>
            <a:r>
              <a:rPr lang="zh-CN" altLang="en-US" sz="2800" dirty="0">
                <a:latin typeface="Arial" panose="020B0604020202020204" pitchFamily="34" charset="0"/>
                <a:ea typeface="隶书" panose="02010509060101010101" pitchFamily="49" charset="-122"/>
              </a:rPr>
              <a:t>（</a:t>
            </a:r>
            <a:r>
              <a:rPr lang="zh-CN" altLang="en-US" sz="2800" b="1" dirty="0">
                <a:latin typeface="Arial" panose="020B0604020202020204" pitchFamily="34" charset="0"/>
                <a:ea typeface="华文宋体" panose="02010600040101010101" pitchFamily="2" charset="-122"/>
              </a:rPr>
              <a:t>大雅、小雅</a:t>
            </a:r>
            <a:r>
              <a:rPr lang="zh-CN" altLang="en-US" sz="2800" dirty="0">
                <a:latin typeface="Arial" panose="020B0604020202020204" pitchFamily="34" charset="0"/>
                <a:ea typeface="隶书" panose="02010509060101010101" pitchFamily="49" charset="-122"/>
              </a:rPr>
              <a:t>）</a:t>
            </a:r>
            <a:endParaRPr lang="zh-CN" altLang="en-US" sz="2800" dirty="0">
              <a:latin typeface="Arial" panose="020B0604020202020204" pitchFamily="34" charset="0"/>
              <a:ea typeface="隶书" panose="02010509060101010101" pitchFamily="49" charset="-122"/>
            </a:endParaRPr>
          </a:p>
          <a:p>
            <a:pPr>
              <a:spcBef>
                <a:spcPct val="3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颂</a:t>
            </a:r>
            <a:r>
              <a:rPr lang="zh-CN" altLang="en-US" sz="2800" dirty="0">
                <a:latin typeface="Arial" panose="020B0604020202020204" pitchFamily="34" charset="0"/>
                <a:ea typeface="隶书" panose="02010509060101010101" pitchFamily="49" charset="-122"/>
              </a:rPr>
              <a:t>（</a:t>
            </a:r>
            <a:r>
              <a:rPr lang="zh-CN" altLang="en-US" sz="2800" b="1" dirty="0">
                <a:latin typeface="Arial" panose="020B0604020202020204" pitchFamily="34" charset="0"/>
                <a:ea typeface="华文宋体" panose="02010600040101010101" pitchFamily="2" charset="-122"/>
              </a:rPr>
              <a:t>周颂、鲁颂、商颂</a:t>
            </a:r>
            <a:r>
              <a:rPr lang="zh-CN" altLang="en-US" sz="2800" dirty="0">
                <a:latin typeface="Arial" panose="020B0604020202020204" pitchFamily="34" charset="0"/>
                <a:ea typeface="隶书" panose="02010509060101010101" pitchFamily="49" charset="-122"/>
              </a:rPr>
              <a:t>）</a:t>
            </a:r>
            <a:endParaRPr lang="zh-CN" altLang="en-US" sz="2800" dirty="0">
              <a:latin typeface="Arial" panose="020B0604020202020204" pitchFamily="34" charset="0"/>
              <a:ea typeface="隶书" panose="02010509060101010101" pitchFamily="49" charset="-122"/>
            </a:endParaRPr>
          </a:p>
        </p:txBody>
      </p:sp>
      <p:sp>
        <p:nvSpPr>
          <p:cNvPr id="79880" name="文本框 79879"/>
          <p:cNvSpPr txBox="1"/>
          <p:nvPr/>
        </p:nvSpPr>
        <p:spPr>
          <a:xfrm>
            <a:off x="1835150" y="2852738"/>
            <a:ext cx="1296988" cy="2746375"/>
          </a:xfrm>
          <a:prstGeom prst="rect">
            <a:avLst/>
          </a:prstGeom>
          <a:noFill/>
          <a:ln w="9525">
            <a:noFill/>
          </a:ln>
        </p:spPr>
        <p:txBody>
          <a:bodyPr>
            <a:spAutoFit/>
          </a:bodyPr>
          <a:p>
            <a:pPr algn="ctr">
              <a:spcBef>
                <a:spcPct val="5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赋</a:t>
            </a:r>
            <a:endParaRPr lang="zh-CN" altLang="en-US" sz="3600" dirty="0">
              <a:solidFill>
                <a:srgbClr val="FF0000"/>
              </a:solidFill>
              <a:latin typeface="Arial" panose="020B0604020202020204" pitchFamily="34" charset="0"/>
              <a:ea typeface="隶书" panose="02010509060101010101" pitchFamily="49" charset="-122"/>
            </a:endParaRPr>
          </a:p>
          <a:p>
            <a:pPr algn="ctr">
              <a:spcBef>
                <a:spcPct val="5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比</a:t>
            </a:r>
            <a:endParaRPr lang="zh-CN" altLang="en-US" sz="3600" dirty="0">
              <a:solidFill>
                <a:srgbClr val="FF0000"/>
              </a:solidFill>
              <a:latin typeface="Arial" panose="020B0604020202020204" pitchFamily="34" charset="0"/>
              <a:ea typeface="隶书" panose="02010509060101010101" pitchFamily="49" charset="-122"/>
            </a:endParaRPr>
          </a:p>
          <a:p>
            <a:pPr algn="ctr">
              <a:spcBef>
                <a:spcPct val="50000"/>
              </a:spcBef>
              <a:buClr>
                <a:schemeClr val="bg1"/>
              </a:buClr>
            </a:pPr>
            <a:endParaRPr lang="zh-CN" altLang="en-US" sz="2000" dirty="0">
              <a:latin typeface="Arial" panose="020B0604020202020204" pitchFamily="34" charset="0"/>
              <a:ea typeface="隶书" panose="02010509060101010101" pitchFamily="49" charset="-122"/>
            </a:endParaRPr>
          </a:p>
          <a:p>
            <a:pPr algn="ctr">
              <a:spcBef>
                <a:spcPct val="50000"/>
              </a:spcBef>
              <a:buClr>
                <a:schemeClr val="bg1"/>
              </a:buClr>
            </a:pPr>
            <a:r>
              <a:rPr lang="zh-CN" altLang="en-US" sz="3600" dirty="0">
                <a:solidFill>
                  <a:srgbClr val="FF0000"/>
                </a:solidFill>
                <a:latin typeface="Arial" panose="020B0604020202020204" pitchFamily="34" charset="0"/>
                <a:ea typeface="隶书" panose="02010509060101010101" pitchFamily="49" charset="-122"/>
              </a:rPr>
              <a:t>兴</a:t>
            </a:r>
            <a:endParaRPr lang="zh-CN" altLang="en-US" sz="3600" dirty="0">
              <a:solidFill>
                <a:srgbClr val="FF0000"/>
              </a:solidFill>
              <a:latin typeface="Arial" panose="020B0604020202020204" pitchFamily="34" charset="0"/>
              <a:ea typeface="隶书" panose="02010509060101010101" pitchFamily="49" charset="-122"/>
            </a:endParaRPr>
          </a:p>
        </p:txBody>
      </p:sp>
      <p:sp>
        <p:nvSpPr>
          <p:cNvPr id="79881" name="文本框 79880"/>
          <p:cNvSpPr txBox="1"/>
          <p:nvPr/>
        </p:nvSpPr>
        <p:spPr>
          <a:xfrm>
            <a:off x="5219700" y="692150"/>
            <a:ext cx="3190875" cy="822325"/>
          </a:xfrm>
          <a:prstGeom prst="rect">
            <a:avLst/>
          </a:prstGeom>
          <a:noFill/>
          <a:ln w="9525">
            <a:noFill/>
          </a:ln>
        </p:spPr>
        <p:txBody>
          <a:bodyPr>
            <a:spAutoFit/>
          </a:bodyPr>
          <a:p>
            <a:pPr>
              <a:spcBef>
                <a:spcPct val="50000"/>
              </a:spcBef>
              <a:buClr>
                <a:schemeClr val="bg1"/>
              </a:buClr>
            </a:pPr>
            <a:r>
              <a:rPr lang="zh-CN" altLang="en-US" sz="2400" b="1" dirty="0">
                <a:latin typeface="Arial" panose="020B0604020202020204" pitchFamily="34" charset="0"/>
                <a:ea typeface="黑体" panose="02010609060101010101" pitchFamily="2" charset="-122"/>
              </a:rPr>
              <a:t>风土之音</a:t>
            </a:r>
            <a:r>
              <a:rPr lang="zh-CN" altLang="en-US" sz="2400" b="1" dirty="0">
                <a:latin typeface="Arial" panose="020B0604020202020204" pitchFamily="34" charset="0"/>
                <a:ea typeface="黑体" panose="02010609060101010101" pitchFamily="2" charset="-122"/>
              </a:rPr>
              <a:t>（民间歌谣）</a:t>
            </a:r>
            <a:endParaRPr lang="zh-CN" altLang="en-US" sz="2400" b="1" dirty="0">
              <a:latin typeface="Arial" panose="020B0604020202020204" pitchFamily="34" charset="0"/>
              <a:ea typeface="黑体" panose="02010609060101010101" pitchFamily="2" charset="-122"/>
            </a:endParaRPr>
          </a:p>
        </p:txBody>
      </p:sp>
      <p:sp>
        <p:nvSpPr>
          <p:cNvPr id="79882" name="矩形 79881"/>
          <p:cNvSpPr/>
          <p:nvPr/>
        </p:nvSpPr>
        <p:spPr>
          <a:xfrm>
            <a:off x="5292725" y="1412875"/>
            <a:ext cx="2962275" cy="822325"/>
          </a:xfrm>
          <a:prstGeom prst="rect">
            <a:avLst/>
          </a:prstGeom>
          <a:noFill/>
          <a:ln w="9525">
            <a:noFill/>
          </a:ln>
        </p:spPr>
        <p:txBody>
          <a:bodyPr>
            <a:spAutoFit/>
          </a:bodyPr>
          <a:p>
            <a:pPr>
              <a:buClr>
                <a:schemeClr val="bg1"/>
              </a:buClr>
            </a:pPr>
            <a:r>
              <a:rPr lang="zh-CN" altLang="en-US" sz="2400" b="1" dirty="0">
                <a:latin typeface="Arial" panose="020B0604020202020204" pitchFamily="34" charset="0"/>
                <a:ea typeface="黑体" panose="02010609060101010101" pitchFamily="2" charset="-122"/>
              </a:rPr>
              <a:t>朝廷之音（宫廷乐曲）</a:t>
            </a:r>
            <a:endParaRPr lang="zh-CN" altLang="en-US" sz="2400" b="1" dirty="0">
              <a:latin typeface="Arial" panose="020B0604020202020204" pitchFamily="34" charset="0"/>
              <a:ea typeface="黑体" panose="02010609060101010101" pitchFamily="2" charset="-122"/>
            </a:endParaRPr>
          </a:p>
        </p:txBody>
      </p:sp>
      <p:sp>
        <p:nvSpPr>
          <p:cNvPr id="79883" name="矩形 79882"/>
          <p:cNvSpPr/>
          <p:nvPr/>
        </p:nvSpPr>
        <p:spPr>
          <a:xfrm>
            <a:off x="5292725" y="2205038"/>
            <a:ext cx="3200400" cy="822325"/>
          </a:xfrm>
          <a:prstGeom prst="rect">
            <a:avLst/>
          </a:prstGeom>
          <a:noFill/>
          <a:ln w="9525">
            <a:noFill/>
          </a:ln>
        </p:spPr>
        <p:txBody>
          <a:bodyPr>
            <a:spAutoFit/>
          </a:bodyPr>
          <a:p>
            <a:pPr algn="ctr">
              <a:buClr>
                <a:schemeClr val="bg1"/>
              </a:buClr>
            </a:pPr>
            <a:r>
              <a:rPr lang="zh-CN" altLang="en-US" sz="2400" b="1" dirty="0">
                <a:latin typeface="Arial" panose="020B0604020202020204" pitchFamily="34" charset="0"/>
                <a:ea typeface="黑体" panose="02010609060101010101" pitchFamily="2" charset="-122"/>
              </a:rPr>
              <a:t>宗庙之音（宗庙祭祀）</a:t>
            </a:r>
            <a:endParaRPr lang="zh-CN" altLang="en-US" sz="2400" b="1" dirty="0">
              <a:latin typeface="Arial" panose="020B0604020202020204" pitchFamily="34" charset="0"/>
              <a:ea typeface="黑体" panose="02010609060101010101" pitchFamily="2" charset="-122"/>
            </a:endParaRPr>
          </a:p>
        </p:txBody>
      </p:sp>
      <p:sp>
        <p:nvSpPr>
          <p:cNvPr id="79886" name="文本框 79885"/>
          <p:cNvSpPr txBox="1"/>
          <p:nvPr/>
        </p:nvSpPr>
        <p:spPr>
          <a:xfrm>
            <a:off x="2843213" y="2924175"/>
            <a:ext cx="5411787" cy="457200"/>
          </a:xfrm>
          <a:prstGeom prst="rect">
            <a:avLst/>
          </a:prstGeom>
          <a:noFill/>
          <a:ln w="9525">
            <a:noFill/>
          </a:ln>
        </p:spPr>
        <p:txBody>
          <a:bodyPr>
            <a:spAutoFit/>
          </a:bodyPr>
          <a:p>
            <a:pPr>
              <a:spcBef>
                <a:spcPct val="50000"/>
              </a:spcBef>
              <a:buClr>
                <a:schemeClr val="bg1"/>
              </a:buClr>
            </a:pPr>
            <a:r>
              <a:rPr lang="en-US" altLang="zh-CN" sz="2400" b="1" dirty="0">
                <a:latin typeface="Arial" panose="020B0604020202020204" pitchFamily="34" charset="0"/>
                <a:ea typeface="黑体" panose="02010609060101010101" pitchFamily="2" charset="-122"/>
              </a:rPr>
              <a:t>“</a:t>
            </a:r>
            <a:r>
              <a:rPr lang="zh-CN" altLang="en-US" sz="2400" b="1" dirty="0">
                <a:latin typeface="Arial" panose="020B0604020202020204" pitchFamily="34" charset="0"/>
                <a:ea typeface="黑体" panose="02010609060101010101" pitchFamily="2" charset="-122"/>
              </a:rPr>
              <a:t>赋者，敷陈其事而直言之者也”</a:t>
            </a:r>
            <a:endParaRPr lang="zh-CN" altLang="en-US" sz="2400" b="1" dirty="0">
              <a:latin typeface="Arial" panose="020B0604020202020204" pitchFamily="34" charset="0"/>
              <a:ea typeface="黑体" panose="02010609060101010101" pitchFamily="2" charset="-122"/>
            </a:endParaRPr>
          </a:p>
        </p:txBody>
      </p:sp>
      <p:sp>
        <p:nvSpPr>
          <p:cNvPr id="79887" name="文本框 79886"/>
          <p:cNvSpPr txBox="1"/>
          <p:nvPr/>
        </p:nvSpPr>
        <p:spPr>
          <a:xfrm>
            <a:off x="2843213" y="3789363"/>
            <a:ext cx="4929187" cy="519112"/>
          </a:xfrm>
          <a:prstGeom prst="rect">
            <a:avLst/>
          </a:prstGeom>
          <a:noFill/>
          <a:ln w="9525">
            <a:noFill/>
          </a:ln>
        </p:spPr>
        <p:txBody>
          <a:bodyPr>
            <a:spAutoFit/>
          </a:bodyPr>
          <a:p>
            <a:pPr>
              <a:spcBef>
                <a:spcPct val="50000"/>
              </a:spcBef>
              <a:buClr>
                <a:schemeClr val="bg1"/>
              </a:buClr>
            </a:pPr>
            <a:r>
              <a:rPr lang="en-US" altLang="zh-CN" sz="2800" b="1" dirty="0">
                <a:latin typeface="Arial" panose="020B0604020202020204" pitchFamily="34" charset="0"/>
                <a:ea typeface="黑体" panose="02010609060101010101" pitchFamily="2" charset="-122"/>
              </a:rPr>
              <a:t>“</a:t>
            </a:r>
            <a:r>
              <a:rPr lang="zh-CN" altLang="en-US" sz="2800" b="1" dirty="0">
                <a:latin typeface="Arial" panose="020B0604020202020204" pitchFamily="34" charset="0"/>
                <a:ea typeface="黑体" panose="02010609060101010101" pitchFamily="2" charset="-122"/>
              </a:rPr>
              <a:t>比者，以彼物比此物也”</a:t>
            </a:r>
            <a:endParaRPr lang="zh-CN" altLang="en-US" sz="2800" b="1" dirty="0">
              <a:latin typeface="Arial" panose="020B0604020202020204" pitchFamily="34" charset="0"/>
              <a:ea typeface="黑体" panose="02010609060101010101" pitchFamily="2" charset="-122"/>
            </a:endParaRPr>
          </a:p>
        </p:txBody>
      </p:sp>
      <p:sp>
        <p:nvSpPr>
          <p:cNvPr id="79888" name="文本框 79887"/>
          <p:cNvSpPr txBox="1"/>
          <p:nvPr/>
        </p:nvSpPr>
        <p:spPr>
          <a:xfrm>
            <a:off x="2843213" y="5084763"/>
            <a:ext cx="6016625" cy="457200"/>
          </a:xfrm>
          <a:prstGeom prst="rect">
            <a:avLst/>
          </a:prstGeom>
          <a:noFill/>
          <a:ln w="9525">
            <a:noFill/>
          </a:ln>
        </p:spPr>
        <p:txBody>
          <a:bodyPr>
            <a:spAutoFit/>
          </a:bodyPr>
          <a:p>
            <a:pPr>
              <a:spcBef>
                <a:spcPct val="50000"/>
              </a:spcBef>
              <a:buClr>
                <a:schemeClr val="bg1"/>
              </a:buClr>
            </a:pPr>
            <a:r>
              <a:rPr lang="en-US" altLang="zh-CN" sz="2400" b="1" dirty="0">
                <a:latin typeface="Arial" panose="020B0604020202020204" pitchFamily="34" charset="0"/>
                <a:ea typeface="黑体" panose="02010609060101010101" pitchFamily="2" charset="-122"/>
              </a:rPr>
              <a:t>“</a:t>
            </a:r>
            <a:r>
              <a:rPr lang="zh-CN" altLang="en-US" sz="2400" b="1" dirty="0">
                <a:latin typeface="Arial" panose="020B0604020202020204" pitchFamily="34" charset="0"/>
                <a:ea typeface="黑体" panose="02010609060101010101" pitchFamily="2" charset="-122"/>
              </a:rPr>
              <a:t>兴者，先言他物以引起所咏之词也”</a:t>
            </a:r>
            <a:endParaRPr lang="zh-CN" altLang="en-US" sz="2400" b="1" dirty="0">
              <a:latin typeface="Arial" panose="020B0604020202020204" pitchFamily="34" charset="0"/>
              <a:ea typeface="黑体" panose="02010609060101010101" pitchFamily="2" charset="-122"/>
            </a:endParaRPr>
          </a:p>
        </p:txBody>
      </p:sp>
      <p:sp>
        <p:nvSpPr>
          <p:cNvPr id="79889" name="矩形 79888"/>
          <p:cNvSpPr/>
          <p:nvPr/>
        </p:nvSpPr>
        <p:spPr>
          <a:xfrm>
            <a:off x="539750" y="-171450"/>
            <a:ext cx="8229600" cy="936625"/>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en-US" altLang="zh-CN" sz="3800" b="1" dirty="0">
                <a:solidFill>
                  <a:srgbClr val="FF0000"/>
                </a:solidFill>
                <a:ea typeface="华文新魏" panose="02010800040101010101" pitchFamily="2" charset="-122"/>
              </a:rPr>
              <a:t>《</a:t>
            </a:r>
            <a:r>
              <a:rPr lang="zh-CN" altLang="en-US" sz="3800" b="1" dirty="0">
                <a:solidFill>
                  <a:srgbClr val="FF0000"/>
                </a:solidFill>
                <a:ea typeface="华文新魏" panose="02010800040101010101" pitchFamily="2" charset="-122"/>
              </a:rPr>
              <a:t>诗经</a:t>
            </a:r>
            <a:r>
              <a:rPr lang="en-US" altLang="zh-CN" sz="3800" b="1" dirty="0">
                <a:solidFill>
                  <a:srgbClr val="FF0000"/>
                </a:solidFill>
                <a:ea typeface="华文新魏" panose="02010800040101010101" pitchFamily="2" charset="-122"/>
              </a:rPr>
              <a:t>》</a:t>
            </a:r>
            <a:r>
              <a:rPr lang="zh-CN" altLang="en-US" sz="3800" b="1" dirty="0">
                <a:solidFill>
                  <a:srgbClr val="FF0000"/>
                </a:solidFill>
                <a:ea typeface="华文新魏" panose="02010800040101010101" pitchFamily="2" charset="-122"/>
              </a:rPr>
              <a:t>六义</a:t>
            </a:r>
            <a:endParaRPr lang="zh-CN" altLang="en-US" sz="3800" b="1" dirty="0">
              <a:solidFill>
                <a:srgbClr val="FF0000"/>
              </a:solidFill>
              <a:ea typeface="华文新魏" panose="02010800040101010101" pitchFamily="2" charset="-122"/>
            </a:endParaRPr>
          </a:p>
        </p:txBody>
      </p:sp>
      <p:sp>
        <p:nvSpPr>
          <p:cNvPr id="79891" name="矩形 79890"/>
          <p:cNvSpPr/>
          <p:nvPr/>
        </p:nvSpPr>
        <p:spPr>
          <a:xfrm>
            <a:off x="2843213" y="3357563"/>
            <a:ext cx="6300787" cy="519112"/>
          </a:xfrm>
          <a:prstGeom prst="rect">
            <a:avLst/>
          </a:prstGeom>
          <a:noFill/>
          <a:ln w="9525">
            <a:noFill/>
          </a:ln>
        </p:spPr>
        <p:txBody>
          <a:bodyPr>
            <a:spAutoFit/>
          </a:bodyPr>
          <a:p>
            <a:pPr>
              <a:spcBef>
                <a:spcPct val="50000"/>
              </a:spcBef>
              <a:buClr>
                <a:schemeClr val="bg1"/>
              </a:buClr>
            </a:pPr>
            <a:r>
              <a:rPr lang="en-US" altLang="zh-CN" sz="2800" b="1" dirty="0">
                <a:latin typeface="Arial" panose="020B0604020202020204" pitchFamily="34" charset="0"/>
                <a:ea typeface="黑体" panose="02010609060101010101" pitchFamily="2" charset="-122"/>
              </a:rPr>
              <a:t>“</a:t>
            </a:r>
            <a:r>
              <a:rPr lang="zh-CN" altLang="en-US" sz="2800" b="1" dirty="0">
                <a:latin typeface="Arial" panose="020B0604020202020204" pitchFamily="34" charset="0"/>
                <a:ea typeface="黑体" panose="02010609060101010101" pitchFamily="2" charset="-122"/>
              </a:rPr>
              <a:t>赋”：陈述铺叙的意思。</a:t>
            </a:r>
            <a:endParaRPr lang="zh-CN" altLang="en-US" sz="2800" b="1" dirty="0">
              <a:latin typeface="Arial" panose="020B0604020202020204" pitchFamily="34" charset="0"/>
              <a:ea typeface="黑体" panose="02010609060101010101" pitchFamily="2" charset="-122"/>
            </a:endParaRPr>
          </a:p>
        </p:txBody>
      </p:sp>
      <p:sp>
        <p:nvSpPr>
          <p:cNvPr id="79892" name="矩形 79891"/>
          <p:cNvSpPr/>
          <p:nvPr/>
        </p:nvSpPr>
        <p:spPr>
          <a:xfrm>
            <a:off x="2843213" y="4221163"/>
            <a:ext cx="6300787" cy="946150"/>
          </a:xfrm>
          <a:prstGeom prst="rect">
            <a:avLst/>
          </a:prstGeom>
          <a:noFill/>
          <a:ln w="9525">
            <a:noFill/>
          </a:ln>
        </p:spPr>
        <p:txBody>
          <a:bodyPr>
            <a:spAutoFit/>
          </a:bodyPr>
          <a:p>
            <a:pPr>
              <a:spcBef>
                <a:spcPct val="50000"/>
              </a:spcBef>
              <a:buClr>
                <a:schemeClr val="bg1"/>
              </a:buClr>
            </a:pPr>
            <a:r>
              <a:rPr lang="en-US" altLang="zh-CN" sz="2800" b="1" dirty="0">
                <a:latin typeface="Arial" panose="020B0604020202020204" pitchFamily="34" charset="0"/>
                <a:ea typeface="黑体" panose="02010609060101010101" pitchFamily="2" charset="-122"/>
              </a:rPr>
              <a:t>“</a:t>
            </a:r>
            <a:r>
              <a:rPr lang="zh-CN" altLang="en-US" sz="2800" b="1" dirty="0">
                <a:latin typeface="Arial" panose="020B0604020202020204" pitchFamily="34" charset="0"/>
                <a:ea typeface="黑体" panose="02010609060101010101" pitchFamily="2" charset="-122"/>
              </a:rPr>
              <a:t>比”：就是比喻，对人或事物加以形象的比喻，使其特征更加鲜明突出。</a:t>
            </a:r>
            <a:endParaRPr lang="zh-CN" altLang="en-US" sz="2800" b="1" dirty="0">
              <a:latin typeface="Arial" panose="020B0604020202020204" pitchFamily="34" charset="0"/>
              <a:ea typeface="黑体" panose="02010609060101010101" pitchFamily="2" charset="-122"/>
            </a:endParaRPr>
          </a:p>
        </p:txBody>
      </p:sp>
      <p:sp>
        <p:nvSpPr>
          <p:cNvPr id="79893" name="矩形 79892"/>
          <p:cNvSpPr/>
          <p:nvPr/>
        </p:nvSpPr>
        <p:spPr>
          <a:xfrm>
            <a:off x="2843213" y="5589588"/>
            <a:ext cx="6300787" cy="946150"/>
          </a:xfrm>
          <a:prstGeom prst="rect">
            <a:avLst/>
          </a:prstGeom>
          <a:noFill/>
          <a:ln w="9525">
            <a:noFill/>
          </a:ln>
        </p:spPr>
        <p:txBody>
          <a:bodyPr>
            <a:spAutoFit/>
          </a:bodyPr>
          <a:p>
            <a:pPr>
              <a:spcBef>
                <a:spcPct val="50000"/>
              </a:spcBef>
              <a:buClr>
                <a:schemeClr val="bg1"/>
              </a:buClr>
            </a:pPr>
            <a:r>
              <a:rPr lang="en-US" altLang="zh-CN" sz="2800" b="1" dirty="0">
                <a:latin typeface="Arial" panose="020B0604020202020204" pitchFamily="34" charset="0"/>
                <a:ea typeface="黑体" panose="02010609060101010101" pitchFamily="2" charset="-122"/>
              </a:rPr>
              <a:t>“</a:t>
            </a:r>
            <a:r>
              <a:rPr lang="zh-CN" altLang="en-US" sz="2800" b="1" dirty="0">
                <a:latin typeface="Arial" panose="020B0604020202020204" pitchFamily="34" charset="0"/>
                <a:ea typeface="黑体" panose="02010609060101010101" pitchFamily="2" charset="-122"/>
              </a:rPr>
              <a:t>兴”：借助其他事物作为诗歌的发端，以引起所要歌唱的内容。</a:t>
            </a:r>
            <a:endParaRPr lang="zh-CN" altLang="en-US" sz="2800" b="1" dirty="0">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9889"/>
                                        </p:tgtEl>
                                        <p:attrNameLst>
                                          <p:attrName>style.visibility</p:attrName>
                                        </p:attrNameLst>
                                      </p:cBhvr>
                                      <p:to>
                                        <p:strVal val="visible"/>
                                      </p:to>
                                    </p:set>
                                    <p:anim calcmode="lin" valueType="num">
                                      <p:cBhvr>
                                        <p:cTn id="7" dur="500" fill="hold"/>
                                        <p:tgtEl>
                                          <p:spTgt spid="79889"/>
                                        </p:tgtEl>
                                        <p:attrNameLst>
                                          <p:attrName>ppt_w</p:attrName>
                                        </p:attrNameLst>
                                      </p:cBhvr>
                                      <p:tavLst>
                                        <p:tav tm="0">
                                          <p:val>
                                            <p:fltVal val="0.000000"/>
                                          </p:val>
                                        </p:tav>
                                        <p:tav tm="100000">
                                          <p:val>
                                            <p:strVal val="#ppt_w"/>
                                          </p:val>
                                        </p:tav>
                                      </p:tavLst>
                                    </p:anim>
                                    <p:anim calcmode="lin" valueType="num">
                                      <p:cBhvr>
                                        <p:cTn id="8" dur="500" fill="hold"/>
                                        <p:tgtEl>
                                          <p:spTgt spid="7988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矩形 64513"/>
          <p:cNvSpPr/>
          <p:nvPr/>
        </p:nvSpPr>
        <p:spPr>
          <a:xfrm>
            <a:off x="684213" y="2276475"/>
            <a:ext cx="7920037" cy="2014538"/>
          </a:xfrm>
          <a:prstGeom prst="rect">
            <a:avLst/>
          </a:prstGeom>
          <a:noFill/>
          <a:ln w="9525">
            <a:noFill/>
          </a:ln>
        </p:spPr>
        <p:txBody>
          <a:bodyPr>
            <a:spAutoFit/>
          </a:bodyPr>
          <a:p>
            <a:pPr>
              <a:spcBef>
                <a:spcPct val="50000"/>
              </a:spcBef>
            </a:pPr>
            <a:r>
              <a:rPr lang="en-US" altLang="zh-CN" sz="3200" b="1">
                <a:solidFill>
                  <a:schemeClr val="tx2"/>
                </a:solidFill>
                <a:latin typeface="Times New Roman" panose="02020603050405020304" pitchFamily="18" charset="0"/>
              </a:rPr>
              <a:t>●    </a:t>
            </a:r>
            <a:r>
              <a:rPr lang="zh-CN" altLang="en-US" sz="3600" b="1" dirty="0">
                <a:solidFill>
                  <a:schemeClr val="tx2"/>
                </a:solidFill>
                <a:latin typeface="Times New Roman" panose="02020603050405020304" pitchFamily="18" charset="0"/>
              </a:rPr>
              <a:t>诗歌形式以</a:t>
            </a:r>
            <a:r>
              <a:rPr lang="zh-CN" altLang="en-US" sz="3600" b="1" dirty="0">
                <a:solidFill>
                  <a:srgbClr val="F43812"/>
                </a:solidFill>
                <a:latin typeface="Times New Roman" panose="02020603050405020304" pitchFamily="18" charset="0"/>
              </a:rPr>
              <a:t>四言</a:t>
            </a:r>
            <a:r>
              <a:rPr lang="zh-CN" altLang="en-US" sz="3600" b="1" dirty="0">
                <a:solidFill>
                  <a:schemeClr val="tx2"/>
                </a:solidFill>
                <a:latin typeface="Times New Roman" panose="02020603050405020304" pitchFamily="18" charset="0"/>
              </a:rPr>
              <a:t>为主</a:t>
            </a:r>
            <a:endParaRPr lang="zh-CN" altLang="en-US" sz="3600" b="1" dirty="0">
              <a:solidFill>
                <a:schemeClr val="tx2"/>
              </a:solidFill>
              <a:latin typeface="Times New Roman" panose="02020603050405020304" pitchFamily="18" charset="0"/>
            </a:endParaRPr>
          </a:p>
          <a:p>
            <a:pPr>
              <a:spcBef>
                <a:spcPct val="50000"/>
              </a:spcBef>
            </a:pPr>
            <a:r>
              <a:rPr lang="zh-CN" altLang="en-US" sz="3200" b="1">
                <a:solidFill>
                  <a:schemeClr val="tx2"/>
                </a:solidFill>
                <a:latin typeface="Times New Roman" panose="02020603050405020304" pitchFamily="18" charset="0"/>
              </a:rPr>
              <a:t>●    </a:t>
            </a:r>
            <a:r>
              <a:rPr lang="zh-CN" altLang="en-US" sz="3600" b="1" dirty="0">
                <a:solidFill>
                  <a:schemeClr val="tx2"/>
                </a:solidFill>
                <a:latin typeface="Times New Roman" panose="02020603050405020304" pitchFamily="18" charset="0"/>
              </a:rPr>
              <a:t>章法上具有</a:t>
            </a:r>
            <a:r>
              <a:rPr lang="zh-CN" altLang="en-US" sz="3600" b="1" dirty="0">
                <a:solidFill>
                  <a:srgbClr val="F43812"/>
                </a:solidFill>
                <a:latin typeface="Times New Roman" panose="02020603050405020304" pitchFamily="18" charset="0"/>
              </a:rPr>
              <a:t>重章叠句反复咏唱</a:t>
            </a:r>
            <a:r>
              <a:rPr lang="zh-CN" altLang="en-US" sz="3600" b="1" dirty="0">
                <a:solidFill>
                  <a:schemeClr val="tx2"/>
                </a:solidFill>
                <a:latin typeface="Times New Roman" panose="02020603050405020304" pitchFamily="18" charset="0"/>
              </a:rPr>
              <a:t>的特点。</a:t>
            </a:r>
            <a:endParaRPr lang="zh-CN" altLang="en-US" sz="3600" b="1" dirty="0">
              <a:solidFill>
                <a:schemeClr val="tx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4">
                                            <p:txEl>
                                              <p:charRg st="0" end="15"/>
                                            </p:txEl>
                                          </p:spTgt>
                                        </p:tgtEl>
                                        <p:attrNameLst>
                                          <p:attrName>style.visibility</p:attrName>
                                        </p:attrNameLst>
                                      </p:cBhvr>
                                      <p:to>
                                        <p:strVal val="visible"/>
                                      </p:to>
                                    </p:set>
                                    <p:anim calcmode="lin" valueType="num">
                                      <p:cBhvr additive="base">
                                        <p:cTn id="7" dur="500" fill="hold"/>
                                        <p:tgtEl>
                                          <p:spTgt spid="64514">
                                            <p:txEl>
                                              <p:charRg st="0" end="1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514">
                                            <p:txEl>
                                              <p:charRg st="0" end="1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4">
                                            <p:txEl>
                                              <p:charRg st="15" end="38"/>
                                            </p:txEl>
                                          </p:spTgt>
                                        </p:tgtEl>
                                        <p:attrNameLst>
                                          <p:attrName>style.visibility</p:attrName>
                                        </p:attrNameLst>
                                      </p:cBhvr>
                                      <p:to>
                                        <p:strVal val="visible"/>
                                      </p:to>
                                    </p:set>
                                    <p:anim calcmode="lin" valueType="num">
                                      <p:cBhvr additive="base">
                                        <p:cTn id="13" dur="500" fill="hold"/>
                                        <p:tgtEl>
                                          <p:spTgt spid="64514">
                                            <p:txEl>
                                              <p:charRg st="15" end="3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514">
                                            <p:txEl>
                                              <p:charRg st="15" end="3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2" name="内容占位符 87041" descr="womende wenming"/>
          <p:cNvPicPr>
            <a:picLocks noChangeAspect="1"/>
          </p:cNvPicPr>
          <p:nvPr>
            <p:ph idx="1"/>
          </p:nvPr>
        </p:nvPicPr>
        <p:blipFill>
          <a:blip r:embed="rId1">
            <a:grayscl/>
            <a:lum bright="70001" contrast="-70000"/>
          </a:blip>
          <a:stretch>
            <a:fillRect/>
          </a:stretch>
        </p:blipFill>
        <p:spPr>
          <a:xfrm>
            <a:off x="0" y="0"/>
            <a:ext cx="9144000" cy="6858000"/>
          </a:xfrm>
          <a:ln/>
        </p:spPr>
      </p:pic>
      <p:sp>
        <p:nvSpPr>
          <p:cNvPr id="87043" name="副标题 87042"/>
          <p:cNvSpPr>
            <a:spLocks noGrp="1"/>
          </p:cNvSpPr>
          <p:nvPr>
            <p:ph type="subTitle" idx="1"/>
          </p:nvPr>
        </p:nvSpPr>
        <p:spPr>
          <a:xfrm>
            <a:off x="827088" y="4005263"/>
            <a:ext cx="8316912" cy="1752600"/>
          </a:xfrm>
          <a:ln/>
        </p:spPr>
        <p:txBody>
          <a:bodyPr/>
          <a:p>
            <a:pPr defTabSz="914400">
              <a:buSzPct val="100000"/>
            </a:pPr>
            <a:r>
              <a:rPr lang="zh-CN" altLang="en-US" sz="5400" b="1" kern="1200" baseline="0" dirty="0">
                <a:latin typeface="Arial" panose="020B0604020202020204" pitchFamily="34" charset="0"/>
                <a:ea typeface="隶书" panose="02010509060101010101" pitchFamily="49" charset="-122"/>
              </a:rPr>
              <a:t>中国</a:t>
            </a:r>
            <a:r>
              <a:rPr lang="zh-CN" altLang="en-US" sz="5400" b="1" kern="1200" baseline="0" dirty="0">
                <a:solidFill>
                  <a:srgbClr val="FF3300"/>
                </a:solidFill>
                <a:latin typeface="Arial" panose="020B0604020202020204" pitchFamily="34" charset="0"/>
                <a:ea typeface="隶书" panose="02010509060101010101" pitchFamily="49" charset="-122"/>
              </a:rPr>
              <a:t>现实主义诗歌</a:t>
            </a:r>
            <a:r>
              <a:rPr lang="zh-CN" altLang="en-US" sz="5400" b="1" kern="1200" baseline="0" dirty="0">
                <a:latin typeface="Arial" panose="020B0604020202020204" pitchFamily="34" charset="0"/>
                <a:ea typeface="隶书" panose="02010509060101010101" pitchFamily="49" charset="-122"/>
              </a:rPr>
              <a:t>的</a:t>
            </a:r>
            <a:r>
              <a:rPr lang="zh-CN" altLang="en-US" sz="7200" b="1" i="1" kern="1200" baseline="0" dirty="0">
                <a:solidFill>
                  <a:srgbClr val="FF0000"/>
                </a:solidFill>
                <a:latin typeface="Arial" panose="020B0604020202020204" pitchFamily="34" charset="0"/>
                <a:ea typeface="隶书" panose="02010509060101010101" pitchFamily="49" charset="-122"/>
              </a:rPr>
              <a:t>源头</a:t>
            </a:r>
            <a:r>
              <a:rPr lang="zh-CN" altLang="en-US" sz="5400" kern="1200" baseline="0" dirty="0">
                <a:latin typeface="Arial" panose="020B0604020202020204" pitchFamily="34" charset="0"/>
                <a:ea typeface="宋体" panose="02010600030101010101" pitchFamily="2" charset="-122"/>
              </a:rPr>
              <a:t> </a:t>
            </a:r>
            <a:endParaRPr lang="zh-CN" altLang="en-US" sz="5400" kern="1200" baseline="0" dirty="0">
              <a:latin typeface="Arial" panose="020B0604020202020204" pitchFamily="34" charset="0"/>
              <a:ea typeface="宋体" panose="02010600030101010101" pitchFamily="2" charset="-122"/>
            </a:endParaRPr>
          </a:p>
        </p:txBody>
      </p:sp>
      <p:pic>
        <p:nvPicPr>
          <p:cNvPr id="87044" name="图片 87043" descr="chinese"/>
          <p:cNvPicPr>
            <a:picLocks noChangeAspect="1"/>
          </p:cNvPicPr>
          <p:nvPr/>
        </p:nvPicPr>
        <p:blipFill>
          <a:blip r:embed="rId2"/>
          <a:stretch>
            <a:fillRect/>
          </a:stretch>
        </p:blipFill>
        <p:spPr>
          <a:xfrm>
            <a:off x="7885113" y="0"/>
            <a:ext cx="1258887" cy="1530350"/>
          </a:xfrm>
          <a:prstGeom prst="rect">
            <a:avLst/>
          </a:prstGeom>
          <a:noFill/>
          <a:ln w="9525">
            <a:noFill/>
          </a:ln>
        </p:spPr>
      </p:pic>
      <p:sp>
        <p:nvSpPr>
          <p:cNvPr id="87045" name="矩形 87044"/>
          <p:cNvSpPr/>
          <p:nvPr/>
        </p:nvSpPr>
        <p:spPr>
          <a:xfrm>
            <a:off x="1042988" y="908050"/>
            <a:ext cx="5688012" cy="1871663"/>
          </a:xfrm>
          <a:prstGeom prst="rect">
            <a:avLst/>
          </a:prstGeom>
        </p:spPr>
        <p:txBody>
          <a:bodyPr wrap="none" fromWordArt="1">
            <a:prstTxWarp prst="textPlain">
              <a:avLst>
                <a:gd name="adj" fmla="val 50000"/>
              </a:avLst>
            </a:prstTxWarp>
            <a:normAutofit/>
          </a:bodyPr>
          <a:p>
            <a:pPr algn="ctr"/>
            <a:r>
              <a:rPr lang="zh-CN" altLang="en-US" sz="6600" b="1" i="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隶书" panose="02010509060101010101" pitchFamily="49" charset="-122"/>
                <a:ea typeface="隶书" panose="02010509060101010101" pitchFamily="49" charset="-122"/>
              </a:rPr>
              <a:t>《诗经》：</a:t>
            </a:r>
            <a:endParaRPr lang="zh-CN" altLang="en-US" sz="6600" b="1" i="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fade">
                                      <p:cBhvr>
                                        <p:cTn id="7" dur="500"/>
                                        <p:tgtEl>
                                          <p:spTgt spid="87042"/>
                                        </p:tgtEl>
                                      </p:cBhvr>
                                    </p:animEffect>
                                    <p:anim calcmode="lin" valueType="num">
                                      <p:cBhvr>
                                        <p:cTn id="8" dur="500" fill="hold"/>
                                        <p:tgtEl>
                                          <p:spTgt spid="87042"/>
                                        </p:tgtEl>
                                        <p:attrNameLst>
                                          <p:attrName>style.rotation</p:attrName>
                                        </p:attrNameLst>
                                      </p:cBhvr>
                                      <p:tavLst>
                                        <p:tav tm="0">
                                          <p:val>
                                            <p:fltVal val="720.000000"/>
                                          </p:val>
                                        </p:tav>
                                        <p:tav tm="100000">
                                          <p:val>
                                            <p:fltVal val="0.000000"/>
                                          </p:val>
                                        </p:tav>
                                      </p:tavLst>
                                    </p:anim>
                                    <p:anim calcmode="lin" valueType="num">
                                      <p:cBhvr>
                                        <p:cTn id="9" dur="500" fill="hold"/>
                                        <p:tgtEl>
                                          <p:spTgt spid="87042"/>
                                        </p:tgtEl>
                                        <p:attrNameLst>
                                          <p:attrName>ppt_h</p:attrName>
                                        </p:attrNameLst>
                                      </p:cBhvr>
                                      <p:tavLst>
                                        <p:tav tm="0">
                                          <p:val>
                                            <p:fltVal val="0.000000"/>
                                          </p:val>
                                        </p:tav>
                                        <p:tav tm="100000">
                                          <p:val>
                                            <p:strVal val="#ppt_h"/>
                                          </p:val>
                                        </p:tav>
                                      </p:tavLst>
                                    </p:anim>
                                    <p:anim calcmode="lin" valueType="num">
                                      <p:cBhvr>
                                        <p:cTn id="10" dur="500" fill="hold"/>
                                        <p:tgtEl>
                                          <p:spTgt spid="87042"/>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nodeType="clickEffect">
                                  <p:stCondLst>
                                    <p:cond delay="0"/>
                                  </p:stCondLst>
                                  <p:childTnLst>
                                    <p:set>
                                      <p:cBhvr>
                                        <p:cTn id="14" dur="1" fill="hold">
                                          <p:stCondLst>
                                            <p:cond delay="0"/>
                                          </p:stCondLst>
                                        </p:cTn>
                                        <p:tgtEl>
                                          <p:spTgt spid="87045"/>
                                        </p:tgtEl>
                                        <p:attrNameLst>
                                          <p:attrName>style.visibility</p:attrName>
                                        </p:attrNameLst>
                                      </p:cBhvr>
                                      <p:to>
                                        <p:strVal val="visible"/>
                                      </p:to>
                                    </p:set>
                                    <p:animEffect transition="in" filter="fade">
                                      <p:cBhvr>
                                        <p:cTn id="15" dur="770" decel="100000"/>
                                        <p:tgtEl>
                                          <p:spTgt spid="87045"/>
                                        </p:tgtEl>
                                      </p:cBhvr>
                                    </p:animEffect>
                                    <p:animScale>
                                      <p:cBhvr>
                                        <p:cTn id="16" dur="770" decel="100000"/>
                                        <p:tgtEl>
                                          <p:spTgt spid="87045"/>
                                        </p:tgtEl>
                                      </p:cBhvr>
                                      <p:from x="10000" y="10000"/>
                                      <p:to x="200000" y="450000"/>
                                    </p:animScale>
                                    <p:animScale>
                                      <p:cBhvr>
                                        <p:cTn id="17" dur="1230" accel="100000" fill="hold">
                                          <p:stCondLst>
                                            <p:cond delay="770"/>
                                          </p:stCondLst>
                                        </p:cTn>
                                        <p:tgtEl>
                                          <p:spTgt spid="87045"/>
                                        </p:tgtEl>
                                      </p:cBhvr>
                                      <p:from x="200000" y="450000"/>
                                      <p:to x="100000" y="100000"/>
                                    </p:animScale>
                                    <p:set>
                                      <p:cBhvr>
                                        <p:cTn id="18" dur="770" fill="hold"/>
                                        <p:tgtEl>
                                          <p:spTgt spid="87045"/>
                                        </p:tgtEl>
                                        <p:attrNameLst>
                                          <p:attrName>ppt_x</p:attrName>
                                        </p:attrNameLst>
                                      </p:cBhvr>
                                      <p:to>
                                        <p:strVal val="(0.5)"/>
                                      </p:to>
                                    </p:set>
                                    <p:anim from="(0.5)" to="(#ppt_x)" calcmode="lin" valueType="num">
                                      <p:cBhvr>
                                        <p:cTn id="19" dur="1230" accel="100000" fill="hold">
                                          <p:stCondLst>
                                            <p:cond delay="770"/>
                                          </p:stCondLst>
                                        </p:cTn>
                                        <p:tgtEl>
                                          <p:spTgt spid="87045"/>
                                        </p:tgtEl>
                                        <p:attrNameLst>
                                          <p:attrName>ppt_x</p:attrName>
                                        </p:attrNameLst>
                                      </p:cBhvr>
                                    </p:anim>
                                    <p:set>
                                      <p:cBhvr>
                                        <p:cTn id="20" dur="770" fill="hold"/>
                                        <p:tgtEl>
                                          <p:spTgt spid="87045"/>
                                        </p:tgtEl>
                                        <p:attrNameLst>
                                          <p:attrName>ppt_y</p:attrName>
                                        </p:attrNameLst>
                                      </p:cBhvr>
                                      <p:to>
                                        <p:strVal val="(#ppt_y+0.4)"/>
                                      </p:to>
                                    </p:set>
                                    <p:anim from="(#ppt_y+0.4)" to="(#ppt_y)" calcmode="lin" valueType="num">
                                      <p:cBhvr>
                                        <p:cTn id="21" dur="1230" accel="100000" fill="hold">
                                          <p:stCondLst>
                                            <p:cond delay="770"/>
                                          </p:stCondLst>
                                        </p:cTn>
                                        <p:tgtEl>
                                          <p:spTgt spid="87045"/>
                                        </p:tgtEl>
                                        <p:attrNameLst>
                                          <p:attrName>ppt_y</p:attrName>
                                        </p:attrNameLst>
                                      </p:cBhvr>
                                    </p:anim>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87043">
                                            <p:txEl>
                                              <p:charRg st="0" end="13"/>
                                            </p:txEl>
                                          </p:spTgt>
                                        </p:tgtEl>
                                        <p:attrNameLst>
                                          <p:attrName>style.visibility</p:attrName>
                                        </p:attrNameLst>
                                      </p:cBhvr>
                                      <p:to>
                                        <p:strVal val="visible"/>
                                      </p:to>
                                    </p:set>
                                    <p:anim calcmode="lin" valueType="num">
                                      <p:cBhvr>
                                        <p:cTn id="25" dur="1000" fill="hold"/>
                                        <p:tgtEl>
                                          <p:spTgt spid="87043">
                                            <p:txEl>
                                              <p:charRg st="0" end="13"/>
                                            </p:txEl>
                                          </p:spTgt>
                                        </p:tgtEl>
                                        <p:attrNameLst>
                                          <p:attrName>ppt_x</p:attrName>
                                        </p:attrNameLst>
                                      </p:cBhvr>
                                      <p:tavLst>
                                        <p:tav tm="0">
                                          <p:val>
                                            <p:strVal val="#ppt_x-.2"/>
                                          </p:val>
                                        </p:tav>
                                        <p:tav tm="100000">
                                          <p:val>
                                            <p:strVal val="#ppt_x"/>
                                          </p:val>
                                        </p:tav>
                                      </p:tavLst>
                                    </p:anim>
                                    <p:anim calcmode="lin" valueType="num">
                                      <p:cBhvr>
                                        <p:cTn id="26" dur="1000" fill="hold"/>
                                        <p:tgtEl>
                                          <p:spTgt spid="87043">
                                            <p:txEl>
                                              <p:charRg st="0" end="1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7043">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2" name="Rectangle 2"/>
          <p:cNvSpPr>
            <a:spLocks noGrp="1" noRot="1"/>
          </p:cNvSpPr>
          <p:nvPr>
            <p:ph type="ctrTitle"/>
          </p:nvPr>
        </p:nvSpPr>
        <p:spPr>
          <a:xfrm>
            <a:off x="0" y="1916113"/>
            <a:ext cx="5329238" cy="1584325"/>
          </a:xfrm>
          <a:solidFill>
            <a:schemeClr val="bg1">
              <a:alpha val="100000"/>
            </a:schemeClr>
          </a:solidFill>
          <a:ln/>
        </p:spPr>
        <p:txBody>
          <a:bodyPr vert="horz" wrap="square" lIns="91440" tIns="45720" rIns="91440" bIns="45720" anchor="ctr"/>
          <a:lstStyle>
            <a:lvl1pPr lvl="0">
              <a:defRPr/>
            </a:lvl1pPr>
          </a:lstStyle>
          <a:p>
            <a:pPr lvl="0" algn="l"/>
            <a:r>
              <a:rPr lang="zh-CN" altLang="en-US" sz="6600" b="1" dirty="0">
                <a:solidFill>
                  <a:srgbClr val="44DDF2"/>
                </a:solidFill>
                <a:latin typeface="Tahoma" panose="020B0604030504040204" pitchFamily="34" charset="0"/>
                <a:ea typeface="华文行楷" panose="02010800040101010101" pitchFamily="2" charset="-122"/>
              </a:rPr>
              <a:t>邶风</a:t>
            </a:r>
            <a:r>
              <a:rPr lang="en-US" altLang="zh-CN" sz="6600" b="1" dirty="0">
                <a:solidFill>
                  <a:srgbClr val="44DDF2"/>
                </a:solidFill>
                <a:latin typeface="Tahoma" panose="020B0604030504040204" pitchFamily="34" charset="0"/>
                <a:ea typeface="华文行楷" panose="02010800040101010101" pitchFamily="2" charset="-122"/>
              </a:rPr>
              <a:t>· </a:t>
            </a:r>
            <a:r>
              <a:rPr lang="zh-CN" altLang="en-US" sz="6600" b="1" dirty="0">
                <a:solidFill>
                  <a:srgbClr val="44DDF2"/>
                </a:solidFill>
                <a:latin typeface="Tahoma" panose="020B0604030504040204" pitchFamily="34" charset="0"/>
                <a:ea typeface="华文行楷" panose="02010800040101010101" pitchFamily="2" charset="-122"/>
              </a:rPr>
              <a:t>静女</a:t>
            </a:r>
            <a:endParaRPr lang="zh-CN" altLang="en-US" sz="6600" b="1" dirty="0">
              <a:solidFill>
                <a:srgbClr val="44DDF2"/>
              </a:solidFill>
              <a:latin typeface="Tahoma" panose="020B0604030504040204" pitchFamily="34" charset="0"/>
              <a:ea typeface="华文行楷" panose="02010800040101010101" pitchFamily="2" charset="-122"/>
            </a:endParaRPr>
          </a:p>
        </p:txBody>
      </p:sp>
      <p:sp>
        <p:nvSpPr>
          <p:cNvPr id="150533" name="Text Box 5"/>
          <p:cNvSpPr txBox="1"/>
          <p:nvPr/>
        </p:nvSpPr>
        <p:spPr>
          <a:xfrm>
            <a:off x="0" y="981075"/>
            <a:ext cx="1450975" cy="1098550"/>
          </a:xfrm>
          <a:prstGeom prst="rect">
            <a:avLst/>
          </a:prstGeom>
          <a:solidFill>
            <a:schemeClr val="bg1"/>
          </a:solidFill>
          <a:ln w="9525">
            <a:noFill/>
          </a:ln>
        </p:spPr>
        <p:txBody>
          <a:bodyPr wrap="none">
            <a:spAutoFit/>
          </a:bodyPr>
          <a:p>
            <a:pPr algn="ctr"/>
            <a:r>
              <a:rPr lang="en-US" altLang="zh-CN" sz="6600" b="1" dirty="0" err="1">
                <a:solidFill>
                  <a:srgbClr val="CC3300"/>
                </a:solidFill>
                <a:latin typeface="宋体" panose="02010600030101010101" pitchFamily="2" charset="-122"/>
              </a:rPr>
              <a:t>bèi</a:t>
            </a:r>
            <a:endParaRPr lang="en-US" altLang="zh-CN" sz="6600" b="1">
              <a:solidFill>
                <a:srgbClr val="CC3300"/>
              </a:solidFill>
              <a:latin typeface="宋体" panose="02010600030101010101" pitchFamily="2" charset="-122"/>
            </a:endParaRPr>
          </a:p>
        </p:txBody>
      </p:sp>
      <p:pic>
        <p:nvPicPr>
          <p:cNvPr id="150534" name="Picture 8"/>
          <p:cNvPicPr>
            <a:picLocks noChangeAspect="1"/>
          </p:cNvPicPr>
          <p:nvPr/>
        </p:nvPicPr>
        <p:blipFill>
          <a:blip r:embed="rId1">
            <a:clrChange>
              <a:clrFrom>
                <a:srgbClr val="FFFFFF"/>
              </a:clrFrom>
              <a:clrTo>
                <a:srgbClr val="FFFFFF">
                  <a:alpha val="0"/>
                </a:srgbClr>
              </a:clrTo>
            </a:clrChange>
          </a:blip>
          <a:stretch>
            <a:fillRect/>
          </a:stretch>
        </p:blipFill>
        <p:spPr>
          <a:xfrm>
            <a:off x="0" y="3573463"/>
            <a:ext cx="2952750" cy="3284537"/>
          </a:xfrm>
          <a:prstGeom prst="rect">
            <a:avLst/>
          </a:prstGeom>
          <a:noFill/>
          <a:ln w="9525">
            <a:noFill/>
          </a:ln>
        </p:spPr>
      </p:pic>
      <p:pic>
        <p:nvPicPr>
          <p:cNvPr id="150535" name="图片 150534" descr="静女1"/>
          <p:cNvPicPr>
            <a:picLocks noChangeAspect="1"/>
          </p:cNvPicPr>
          <p:nvPr/>
        </p:nvPicPr>
        <p:blipFill>
          <a:blip r:embed="rId2"/>
          <a:stretch>
            <a:fillRect/>
          </a:stretch>
        </p:blipFill>
        <p:spPr>
          <a:xfrm>
            <a:off x="4284663" y="0"/>
            <a:ext cx="4859337" cy="68580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53249" descr="inde4x"/>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3254" name="文本框 53253"/>
          <p:cNvSpPr txBox="1"/>
          <p:nvPr/>
        </p:nvSpPr>
        <p:spPr>
          <a:xfrm>
            <a:off x="755650" y="1341438"/>
            <a:ext cx="7924800" cy="4057650"/>
          </a:xfrm>
          <a:prstGeom prst="rect">
            <a:avLst/>
          </a:prstGeom>
          <a:noFill/>
          <a:ln w="9525">
            <a:noFill/>
          </a:ln>
        </p:spPr>
        <p:txBody>
          <a:bodyPr>
            <a:spAutoFit/>
          </a:bodyPr>
          <a:p>
            <a:pPr>
              <a:spcBef>
                <a:spcPct val="50000"/>
              </a:spcBef>
              <a:buClr>
                <a:schemeClr val="bg1"/>
              </a:buClr>
            </a:pPr>
            <a:r>
              <a:rPr lang="en-US" altLang="zh-CN" sz="4400" dirty="0">
                <a:solidFill>
                  <a:schemeClr val="accent2"/>
                </a:solidFill>
                <a:latin typeface="Times New Roman" panose="02020603050405020304" pitchFamily="18" charset="0"/>
              </a:rPr>
              <a:t>       </a:t>
            </a:r>
            <a:r>
              <a:rPr lang="zh-CN" altLang="en-US" sz="4400" b="1" dirty="0">
                <a:solidFill>
                  <a:schemeClr val="accent2"/>
                </a:solidFill>
                <a:latin typeface="Times New Roman" panose="02020603050405020304" pitchFamily="18" charset="0"/>
              </a:rPr>
              <a:t>解题：</a:t>
            </a:r>
            <a:endParaRPr lang="zh-CN" altLang="en-US" sz="4400" b="1" dirty="0">
              <a:solidFill>
                <a:schemeClr val="accent2"/>
              </a:solidFill>
              <a:latin typeface="Times New Roman" panose="02020603050405020304" pitchFamily="18" charset="0"/>
            </a:endParaRPr>
          </a:p>
          <a:p>
            <a:pPr>
              <a:spcBef>
                <a:spcPct val="50000"/>
              </a:spcBef>
              <a:buClr>
                <a:schemeClr val="bg1"/>
              </a:buClr>
            </a:pPr>
            <a:r>
              <a:rPr lang="zh-CN" altLang="en-US" sz="3600" b="1" dirty="0">
                <a:latin typeface="Times New Roman" panose="02020603050405020304" pitchFamily="18" charset="0"/>
              </a:rPr>
              <a:t>     邶，周代诸侯国名，在今河南汤阴东南。</a:t>
            </a:r>
            <a:r>
              <a:rPr lang="en-US" altLang="zh-CN" sz="3600" b="1" dirty="0">
                <a:latin typeface="Times New Roman" panose="02020603050405020304" pitchFamily="18" charset="0"/>
              </a:rPr>
              <a:t> </a:t>
            </a:r>
            <a:endParaRPr lang="en-US" altLang="zh-CN" sz="3600" b="1" dirty="0">
              <a:latin typeface="Times New Roman" panose="02020603050405020304" pitchFamily="18" charset="0"/>
            </a:endParaRPr>
          </a:p>
          <a:p>
            <a:pPr>
              <a:spcBef>
                <a:spcPct val="5000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静女，闲雅的女子。</a:t>
            </a:r>
            <a:r>
              <a:rPr lang="zh-CN" altLang="en-US" sz="3600" b="1" dirty="0">
                <a:solidFill>
                  <a:srgbClr val="FF0000"/>
                </a:solidFill>
                <a:latin typeface="Times New Roman" panose="02020603050405020304" pitchFamily="18" charset="0"/>
              </a:rPr>
              <a:t>诗经中的诗歌常以第一章开头的两个字做全篇的题目。</a:t>
            </a:r>
            <a:r>
              <a:rPr lang="zh-CN" altLang="en-US" sz="3600" dirty="0">
                <a:latin typeface="Times New Roman" panose="02020603050405020304" pitchFamily="18" charset="0"/>
              </a:rPr>
              <a:t>                                        </a:t>
            </a:r>
            <a:endParaRPr lang="zh-CN" altLang="en-US" sz="3600">
              <a:latin typeface="Times New Roman" panose="02020603050405020304" pitchFamily="18" charset="0"/>
            </a:endParaRPr>
          </a:p>
        </p:txBody>
      </p:sp>
      <p:sp>
        <p:nvSpPr>
          <p:cNvPr id="53255" name="文本框 53254"/>
          <p:cNvSpPr txBox="1"/>
          <p:nvPr/>
        </p:nvSpPr>
        <p:spPr>
          <a:xfrm>
            <a:off x="1295400" y="4800600"/>
            <a:ext cx="7543800" cy="1004888"/>
          </a:xfrm>
          <a:prstGeom prst="rect">
            <a:avLst/>
          </a:prstGeom>
          <a:noFill/>
          <a:ln w="9525">
            <a:noFill/>
          </a:ln>
        </p:spPr>
        <p:txBody>
          <a:bodyPr>
            <a:spAutoFit/>
          </a:bodyPr>
          <a:p>
            <a:pPr>
              <a:spcBef>
                <a:spcPct val="50000"/>
              </a:spcBef>
              <a:buClr>
                <a:schemeClr val="bg1"/>
              </a:buClr>
            </a:pPr>
            <a:endParaRPr lang="en-US" altLang="zh-CN" sz="2400" dirty="0">
              <a:latin typeface="Times New Roman" panose="02020603050405020304" pitchFamily="18" charset="0"/>
            </a:endParaRPr>
          </a:p>
          <a:p>
            <a:pPr>
              <a:spcBef>
                <a:spcPct val="50000"/>
              </a:spcBef>
              <a:buClr>
                <a:schemeClr val="bg1"/>
              </a:buClr>
            </a:pPr>
            <a:endParaRPr lang="en-US" altLang="zh-CN" sz="240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4">
                                            <p:txEl>
                                              <p:charRg st="11" end="36"/>
                                            </p:txEl>
                                          </p:spTgt>
                                        </p:tgtEl>
                                        <p:attrNameLst>
                                          <p:attrName>style.visibility</p:attrName>
                                        </p:attrNameLst>
                                      </p:cBhvr>
                                      <p:to>
                                        <p:strVal val="visible"/>
                                      </p:to>
                                    </p:set>
                                    <p:anim calcmode="lin" valueType="num">
                                      <p:cBhvr additive="base">
                                        <p:cTn id="7" dur="500" fill="hold"/>
                                        <p:tgtEl>
                                          <p:spTgt spid="53254">
                                            <p:txEl>
                                              <p:charRg st="11" end="3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4">
                                            <p:txEl>
                                              <p:charRg st="11" end="3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3254">
                                            <p:txEl>
                                              <p:charRg st="36" end="118"/>
                                            </p:txEl>
                                          </p:spTgt>
                                        </p:tgtEl>
                                        <p:attrNameLst>
                                          <p:attrName>style.visibility</p:attrName>
                                        </p:attrNameLst>
                                      </p:cBhvr>
                                      <p:to>
                                        <p:strVal val="visible"/>
                                      </p:to>
                                    </p:set>
                                    <p:animEffect transition="in" filter="box(in)">
                                      <p:cBhvr>
                                        <p:cTn id="13" dur="500"/>
                                        <p:tgtEl>
                                          <p:spTgt spid="53254">
                                            <p:txEl>
                                              <p:charRg st="36"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6434" name="图片 146433" descr="11"/>
          <p:cNvPicPr>
            <a:picLocks noChangeAspect="1"/>
          </p:cNvPicPr>
          <p:nvPr/>
        </p:nvPicPr>
        <p:blipFill>
          <a:blip r:embed="rId1">
            <a:lum bright="44000"/>
          </a:blip>
          <a:stretch>
            <a:fillRect/>
          </a:stretch>
        </p:blipFill>
        <p:spPr>
          <a:xfrm>
            <a:off x="0" y="0"/>
            <a:ext cx="9144000" cy="6858000"/>
          </a:xfrm>
          <a:prstGeom prst="rect">
            <a:avLst/>
          </a:prstGeom>
          <a:noFill/>
          <a:ln w="9525">
            <a:noFill/>
          </a:ln>
        </p:spPr>
      </p:pic>
      <p:sp>
        <p:nvSpPr>
          <p:cNvPr id="146435" name="文本框 146434"/>
          <p:cNvSpPr txBox="1"/>
          <p:nvPr/>
        </p:nvSpPr>
        <p:spPr>
          <a:xfrm>
            <a:off x="71438" y="908050"/>
            <a:ext cx="9072562" cy="5214938"/>
          </a:xfrm>
          <a:prstGeom prst="rect">
            <a:avLst/>
          </a:prstGeom>
          <a:noFill/>
          <a:ln w="9525">
            <a:noFill/>
          </a:ln>
        </p:spPr>
        <p:txBody>
          <a:bodyPr>
            <a:spAutoFit/>
          </a:bodyPr>
          <a:p>
            <a:pPr>
              <a:lnSpc>
                <a:spcPct val="150000"/>
              </a:lnSpc>
            </a:pPr>
            <a:r>
              <a:rPr lang="zh-CN" altLang="en-US" sz="3200" b="1" dirty="0">
                <a:latin typeface="宋体" panose="02010600030101010101" pitchFamily="2" charset="-122"/>
              </a:rPr>
              <a:t> 静女/其</a:t>
            </a:r>
            <a:r>
              <a:rPr lang="zh-CN" altLang="en-US" sz="3200" b="1" dirty="0">
                <a:solidFill>
                  <a:srgbClr val="FF0000"/>
                </a:solidFill>
                <a:latin typeface="宋体" panose="02010600030101010101" pitchFamily="2" charset="-122"/>
              </a:rPr>
              <a:t>姝(sh</a:t>
            </a:r>
            <a:r>
              <a:rPr lang="en-US" altLang="zh-CN" sz="3200" b="1">
                <a:solidFill>
                  <a:srgbClr val="FF0000"/>
                </a:solidFill>
                <a:latin typeface="宋体" panose="02010600030101010101" pitchFamily="2" charset="-122"/>
              </a:rPr>
              <a:t>ū</a:t>
            </a:r>
            <a:r>
              <a:rPr lang="zh-CN" altLang="en-US" sz="3200" b="1" dirty="0">
                <a:solidFill>
                  <a:srgbClr val="FF0000"/>
                </a:solidFill>
                <a:latin typeface="宋体" panose="02010600030101010101" pitchFamily="2" charset="-122"/>
              </a:rPr>
              <a:t>)</a:t>
            </a:r>
            <a:r>
              <a:rPr lang="zh-CN" altLang="en-US" sz="3200" b="1" dirty="0">
                <a:latin typeface="宋体" panose="02010600030101010101" pitchFamily="2" charset="-122"/>
              </a:rPr>
              <a:t> ，</a:t>
            </a:r>
            <a:r>
              <a:rPr lang="zh-CN" altLang="en-US" sz="3200" b="1" dirty="0">
                <a:solidFill>
                  <a:srgbClr val="FF0000"/>
                </a:solidFill>
                <a:latin typeface="宋体" panose="02010600030101010101" pitchFamily="2" charset="-122"/>
              </a:rPr>
              <a:t>俟（sì）</a:t>
            </a:r>
            <a:r>
              <a:rPr lang="zh-CN" altLang="en-US" sz="3200" b="1" dirty="0">
                <a:latin typeface="宋体" panose="02010600030101010101" pitchFamily="2" charset="-122"/>
              </a:rPr>
              <a:t>我/于城隅</a:t>
            </a:r>
            <a:r>
              <a:rPr lang="zh-CN" altLang="en-US" sz="3200" b="1" dirty="0">
                <a:solidFill>
                  <a:srgbClr val="FF0000"/>
                </a:solidFill>
                <a:latin typeface="宋体" panose="02010600030101010101" pitchFamily="2" charset="-122"/>
              </a:rPr>
              <a:t>(yú )</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lnSpc>
                <a:spcPct val="150000"/>
              </a:lnSpc>
            </a:pPr>
            <a:r>
              <a:rPr lang="zh-CN" altLang="en-US" sz="3200" b="1" dirty="0">
                <a:latin typeface="宋体" panose="02010600030101010101" pitchFamily="2" charset="-122"/>
              </a:rPr>
              <a:t> 爱而/不见，搔首</a:t>
            </a:r>
            <a:r>
              <a:rPr lang="en-US" altLang="zh-CN" sz="3200" b="1">
                <a:latin typeface="宋体" panose="02010600030101010101" pitchFamily="2" charset="-122"/>
              </a:rPr>
              <a:t>/</a:t>
            </a:r>
            <a:r>
              <a:rPr lang="zh-CN" altLang="en-US" sz="3200" b="1" dirty="0">
                <a:solidFill>
                  <a:srgbClr val="FF0000"/>
                </a:solidFill>
                <a:latin typeface="宋体" panose="02010600030101010101" pitchFamily="2" charset="-122"/>
              </a:rPr>
              <a:t>踟躇(ch</a:t>
            </a:r>
            <a:r>
              <a:rPr lang="en-US" altLang="zh-CN" sz="3200" b="1" dirty="0" err="1">
                <a:solidFill>
                  <a:srgbClr val="FF0000"/>
                </a:solidFill>
                <a:latin typeface="宋体" panose="02010600030101010101" pitchFamily="2" charset="-122"/>
              </a:rPr>
              <a:t>í</a:t>
            </a:r>
            <a:r>
              <a:rPr lang="zh-CN" altLang="en-US" sz="3200" b="1" dirty="0">
                <a:solidFill>
                  <a:srgbClr val="FF0000"/>
                </a:solidFill>
                <a:latin typeface="宋体" panose="02010600030101010101" pitchFamily="2" charset="-122"/>
              </a:rPr>
              <a:t> ch</a:t>
            </a:r>
            <a:r>
              <a:rPr lang="en-US" altLang="zh-CN" sz="3200" b="1">
                <a:solidFill>
                  <a:srgbClr val="FF0000"/>
                </a:solidFill>
                <a:latin typeface="宋体" panose="02010600030101010101" pitchFamily="2" charset="-122"/>
              </a:rPr>
              <a:t>ú</a:t>
            </a:r>
            <a:r>
              <a:rPr lang="zh-CN" altLang="en-US" sz="3200" b="1" dirty="0">
                <a:solidFill>
                  <a:srgbClr val="FF0000"/>
                </a:solidFill>
                <a:latin typeface="宋体" panose="02010600030101010101" pitchFamily="2" charset="-122"/>
              </a:rPr>
              <a:t> )</a:t>
            </a:r>
            <a:r>
              <a:rPr lang="zh-CN" altLang="en-US" sz="3200" b="1" dirty="0">
                <a:latin typeface="宋体" panose="02010600030101010101" pitchFamily="2" charset="-122"/>
              </a:rPr>
              <a:t>。 </a:t>
            </a:r>
            <a:br>
              <a:rPr lang="zh-CN" altLang="en-US" sz="3200" b="1" dirty="0">
                <a:latin typeface="宋体" panose="02010600030101010101" pitchFamily="2" charset="-122"/>
              </a:rPr>
            </a:br>
            <a:r>
              <a:rPr lang="zh-CN" altLang="en-US" sz="3200" b="1" dirty="0">
                <a:latin typeface="宋体" panose="02010600030101010101" pitchFamily="2" charset="-122"/>
              </a:rPr>
              <a:t> 静女/其</a:t>
            </a:r>
            <a:r>
              <a:rPr lang="zh-CN" altLang="en-US" sz="3200" b="1" dirty="0">
                <a:solidFill>
                  <a:srgbClr val="FF0000"/>
                </a:solidFill>
                <a:latin typeface="宋体" panose="02010600030101010101" pitchFamily="2" charset="-122"/>
              </a:rPr>
              <a:t>娈（luán）</a:t>
            </a:r>
            <a:r>
              <a:rPr lang="zh-CN" altLang="en-US" sz="3200" b="1" dirty="0">
                <a:latin typeface="宋体" panose="02010600030101010101" pitchFamily="2" charset="-122"/>
              </a:rPr>
              <a:t>，</a:t>
            </a:r>
            <a:r>
              <a:rPr lang="zh-CN" altLang="en-US" sz="3200" b="1" dirty="0">
                <a:solidFill>
                  <a:srgbClr val="FF0000"/>
                </a:solidFill>
                <a:latin typeface="宋体" panose="02010600030101010101" pitchFamily="2" charset="-122"/>
              </a:rPr>
              <a:t>贻（ｙí）</a:t>
            </a:r>
            <a:r>
              <a:rPr lang="zh-CN" altLang="en-US" sz="3200" b="1" dirty="0">
                <a:latin typeface="宋体" panose="02010600030101010101" pitchFamily="2" charset="-122"/>
              </a:rPr>
              <a:t>我/彤管。</a:t>
            </a:r>
            <a:endParaRPr lang="en-US" altLang="zh-CN" sz="3200" b="1">
              <a:latin typeface="宋体" panose="02010600030101010101" pitchFamily="2" charset="-122"/>
            </a:endParaRPr>
          </a:p>
          <a:p>
            <a:pPr>
              <a:lnSpc>
                <a:spcPct val="150000"/>
              </a:lnSpc>
            </a:pPr>
            <a:r>
              <a:rPr lang="zh-CN" altLang="en-US" sz="3200" b="1" dirty="0">
                <a:latin typeface="宋体" panose="02010600030101010101" pitchFamily="2" charset="-122"/>
              </a:rPr>
              <a:t>彤管/有</a:t>
            </a:r>
            <a:r>
              <a:rPr lang="zh-CN" altLang="en-US" sz="3200" b="1" dirty="0">
                <a:solidFill>
                  <a:srgbClr val="FF0000"/>
                </a:solidFill>
                <a:latin typeface="宋体" panose="02010600030101010101" pitchFamily="2" charset="-122"/>
              </a:rPr>
              <a:t>炜（ｗěｉ）</a:t>
            </a:r>
            <a:r>
              <a:rPr lang="zh-CN" altLang="en-US" sz="3200" b="1" dirty="0">
                <a:latin typeface="宋体" panose="02010600030101010101" pitchFamily="2" charset="-122"/>
              </a:rPr>
              <a:t>，</a:t>
            </a:r>
            <a:r>
              <a:rPr lang="zh-CN" altLang="en-US" sz="3200" b="1" dirty="0">
                <a:solidFill>
                  <a:srgbClr val="FF0000"/>
                </a:solidFill>
                <a:latin typeface="宋体" panose="02010600030101010101" pitchFamily="2" charset="-122"/>
              </a:rPr>
              <a:t>说（yuè）怿</a:t>
            </a:r>
            <a:r>
              <a:rPr lang="zh-CN" altLang="en-US" sz="3200" b="1" dirty="0">
                <a:latin typeface="宋体" panose="02010600030101010101" pitchFamily="2" charset="-122"/>
              </a:rPr>
              <a:t>（ </a:t>
            </a:r>
            <a:r>
              <a:rPr lang="zh-CN" altLang="en-US" sz="3200" b="1" dirty="0">
                <a:solidFill>
                  <a:srgbClr val="FF0000"/>
                </a:solidFill>
                <a:latin typeface="宋体" panose="02010600030101010101" pitchFamily="2" charset="-122"/>
              </a:rPr>
              <a:t>yì</a:t>
            </a:r>
            <a:r>
              <a:rPr lang="zh-CN" altLang="en-US" sz="3200" b="1" dirty="0">
                <a:latin typeface="宋体" panose="02010600030101010101" pitchFamily="2" charset="-122"/>
              </a:rPr>
              <a:t> ）</a:t>
            </a:r>
            <a:r>
              <a:rPr lang="en-US" altLang="zh-CN" sz="3200" b="1">
                <a:latin typeface="宋体" panose="02010600030101010101" pitchFamily="2" charset="-122"/>
              </a:rPr>
              <a:t>/</a:t>
            </a:r>
            <a:r>
              <a:rPr lang="zh-CN" altLang="en-US" sz="3200" b="1" dirty="0">
                <a:solidFill>
                  <a:srgbClr val="FF0000"/>
                </a:solidFill>
                <a:latin typeface="宋体" panose="02010600030101010101" pitchFamily="2" charset="-122"/>
              </a:rPr>
              <a:t>女（rǔ ）</a:t>
            </a:r>
            <a:r>
              <a:rPr lang="zh-CN" altLang="en-US" sz="3200" b="1" dirty="0">
                <a:latin typeface="宋体" panose="02010600030101010101" pitchFamily="2" charset="-122"/>
              </a:rPr>
              <a:t>美。 </a:t>
            </a:r>
            <a:br>
              <a:rPr lang="zh-CN" altLang="en-US" sz="3200" b="1" dirty="0">
                <a:latin typeface="宋体" panose="02010600030101010101" pitchFamily="2" charset="-122"/>
              </a:rPr>
            </a:br>
            <a:r>
              <a:rPr lang="zh-CN" altLang="en-US" sz="3200" b="1" dirty="0">
                <a:latin typeface="宋体" panose="02010600030101010101" pitchFamily="2" charset="-122"/>
              </a:rPr>
              <a:t>自牧</a:t>
            </a:r>
            <a:r>
              <a:rPr lang="en-US" altLang="zh-CN" sz="3200" b="1">
                <a:latin typeface="宋体" panose="02010600030101010101" pitchFamily="2" charset="-122"/>
              </a:rPr>
              <a:t>/</a:t>
            </a:r>
            <a:r>
              <a:rPr lang="zh-CN" altLang="en-US" sz="3200" b="1" dirty="0">
                <a:solidFill>
                  <a:srgbClr val="FF0000"/>
                </a:solidFill>
                <a:latin typeface="宋体" panose="02010600030101010101" pitchFamily="2" charset="-122"/>
              </a:rPr>
              <a:t>归荑（ｋｕ</a:t>
            </a:r>
            <a:r>
              <a:rPr lang="en-US" altLang="zh-CN" sz="3200" b="1" dirty="0" err="1">
                <a:solidFill>
                  <a:srgbClr val="FF0000"/>
                </a:solidFill>
                <a:latin typeface="宋体" panose="02010600030101010101" pitchFamily="2" charset="-122"/>
              </a:rPr>
              <a:t>ì</a:t>
            </a:r>
            <a:r>
              <a:rPr lang="zh-CN" altLang="en-US" sz="3200" b="1" dirty="0">
                <a:solidFill>
                  <a:srgbClr val="FF0000"/>
                </a:solidFill>
                <a:latin typeface="宋体" panose="02010600030101010101" pitchFamily="2" charset="-122"/>
              </a:rPr>
              <a:t> tí）</a:t>
            </a:r>
            <a:r>
              <a:rPr lang="zh-CN" altLang="en-US" sz="3200" b="1" dirty="0">
                <a:latin typeface="宋体" panose="02010600030101010101" pitchFamily="2" charset="-122"/>
              </a:rPr>
              <a:t>，</a:t>
            </a:r>
            <a:r>
              <a:rPr lang="zh-CN" altLang="en-US" sz="3200" b="1" dirty="0">
                <a:solidFill>
                  <a:srgbClr val="FF0000"/>
                </a:solidFill>
                <a:latin typeface="宋体" panose="02010600030101010101" pitchFamily="2" charset="-122"/>
              </a:rPr>
              <a:t>洵（xún）</a:t>
            </a:r>
            <a:r>
              <a:rPr lang="zh-CN" altLang="en-US" sz="3200" b="1" dirty="0">
                <a:latin typeface="宋体" panose="02010600030101010101" pitchFamily="2" charset="-122"/>
              </a:rPr>
              <a:t>美/且异。</a:t>
            </a:r>
            <a:endParaRPr lang="en-US" altLang="zh-CN" sz="3200" b="1">
              <a:latin typeface="宋体" panose="02010600030101010101" pitchFamily="2" charset="-122"/>
            </a:endParaRPr>
          </a:p>
          <a:p>
            <a:pPr>
              <a:lnSpc>
                <a:spcPct val="150000"/>
              </a:lnSpc>
            </a:pPr>
            <a:r>
              <a:rPr lang="zh-CN" altLang="en-US" sz="3200" b="1" dirty="0">
                <a:solidFill>
                  <a:srgbClr val="FF0000"/>
                </a:solidFill>
                <a:latin typeface="宋体" panose="02010600030101010101" pitchFamily="2" charset="-122"/>
              </a:rPr>
              <a:t>匪(f</a:t>
            </a:r>
            <a:r>
              <a:rPr lang="en-US" altLang="zh-CN" sz="3200" b="1">
                <a:solidFill>
                  <a:srgbClr val="FF0000"/>
                </a:solidFill>
                <a:latin typeface="宋体" panose="02010600030101010101" pitchFamily="2" charset="-122"/>
              </a:rPr>
              <a:t>ē</a:t>
            </a:r>
            <a:r>
              <a:rPr lang="zh-CN" altLang="en-US" sz="3200" b="1" dirty="0">
                <a:solidFill>
                  <a:srgbClr val="FF0000"/>
                </a:solidFill>
                <a:latin typeface="宋体" panose="02010600030101010101" pitchFamily="2" charset="-122"/>
              </a:rPr>
              <a:t>i)女/（rǔ ）</a:t>
            </a:r>
            <a:r>
              <a:rPr lang="zh-CN" altLang="en-US" sz="3200" b="1" dirty="0">
                <a:latin typeface="宋体" panose="02010600030101010101" pitchFamily="2" charset="-122"/>
              </a:rPr>
              <a:t>之为美，美人/之贻。 </a:t>
            </a:r>
            <a:endParaRPr lang="zh-CN" altLang="en-US" sz="3200" b="1" dirty="0">
              <a:latin typeface="宋体" panose="02010600030101010101" pitchFamily="2" charset="-122"/>
            </a:endParaRPr>
          </a:p>
        </p:txBody>
      </p:sp>
      <p:sp>
        <p:nvSpPr>
          <p:cNvPr id="146436" name="文本框 146435"/>
          <p:cNvSpPr txBox="1"/>
          <p:nvPr/>
        </p:nvSpPr>
        <p:spPr>
          <a:xfrm>
            <a:off x="179388" y="404813"/>
            <a:ext cx="7129462" cy="579437"/>
          </a:xfrm>
          <a:prstGeom prst="rect">
            <a:avLst/>
          </a:prstGeom>
          <a:solidFill>
            <a:schemeClr val="accent1"/>
          </a:solidFill>
          <a:ln w="9525">
            <a:noFill/>
          </a:ln>
        </p:spPr>
        <p:txBody>
          <a:bodyPr>
            <a:spAutoFit/>
          </a:bodyPr>
          <a:p>
            <a:r>
              <a:rPr lang="zh-CN" altLang="en-US" sz="3200" b="1">
                <a:solidFill>
                  <a:srgbClr val="008000"/>
                </a:solidFill>
                <a:latin typeface="Arial" panose="020B0604020202020204" pitchFamily="34" charset="0"/>
                <a:ea typeface="楷体_GB2312" pitchFamily="49" charset="-122"/>
              </a:rPr>
              <a:t>要求：朗读的节奏为二二式，咬准字音</a:t>
            </a:r>
            <a:endParaRPr lang="zh-CN" altLang="en-US" sz="3200" b="1">
              <a:solidFill>
                <a:srgbClr val="008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6436">
                                            <p:txEl>
                                              <p:charRg st="0" end="18"/>
                                            </p:txEl>
                                          </p:spTgt>
                                        </p:tgtEl>
                                        <p:attrNameLst>
                                          <p:attrName>style.visibility</p:attrName>
                                        </p:attrNameLst>
                                      </p:cBhvr>
                                      <p:to>
                                        <p:strVal val="visible"/>
                                      </p:to>
                                    </p:set>
                                    <p:anim calcmode="lin" valueType="num">
                                      <p:cBhvr additive="base">
                                        <p:cTn id="7" dur="500" fill="hold"/>
                                        <p:tgtEl>
                                          <p:spTgt spid="146436">
                                            <p:txEl>
                                              <p:charRg st="0" end="1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6436">
                                            <p:txEl>
                                              <p:charRg st="0" end="1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146435">
                                            <p:txEl>
                                              <p:charRg st="0" end="30"/>
                                            </p:txEl>
                                          </p:spTgt>
                                        </p:tgtEl>
                                        <p:attrNameLst>
                                          <p:attrName>style.visibility</p:attrName>
                                        </p:attrNameLst>
                                      </p:cBhvr>
                                      <p:to>
                                        <p:strVal val="visible"/>
                                      </p:to>
                                    </p:set>
                                    <p:anim calcmode="lin" valueType="num">
                                      <p:cBhvr>
                                        <p:cTn id="13" dur="1000" fill="hold"/>
                                        <p:tgtEl>
                                          <p:spTgt spid="146435">
                                            <p:txEl>
                                              <p:charRg st="0" end="30"/>
                                            </p:txEl>
                                          </p:spTgt>
                                        </p:tgtEl>
                                        <p:attrNameLst>
                                          <p:attrName>ppt_w</p:attrName>
                                        </p:attrNameLst>
                                      </p:cBhvr>
                                      <p:tavLst>
                                        <p:tav tm="0">
                                          <p:val>
                                            <p:strVal val="#ppt_w*0.70"/>
                                          </p:val>
                                        </p:tav>
                                        <p:tav tm="100000">
                                          <p:val>
                                            <p:strVal val="#ppt_w"/>
                                          </p:val>
                                        </p:tav>
                                      </p:tavLst>
                                    </p:anim>
                                    <p:anim calcmode="lin" valueType="num">
                                      <p:cBhvr>
                                        <p:cTn id="14" dur="1000" fill="hold"/>
                                        <p:tgtEl>
                                          <p:spTgt spid="146435">
                                            <p:txEl>
                                              <p:charRg st="0" end="30"/>
                                            </p:txEl>
                                          </p:spTgt>
                                        </p:tgtEl>
                                        <p:attrNameLst>
                                          <p:attrName>ppt_h</p:attrName>
                                        </p:attrNameLst>
                                      </p:cBhvr>
                                      <p:tavLst>
                                        <p:tav tm="0">
                                          <p:val>
                                            <p:strVal val="#ppt_h"/>
                                          </p:val>
                                        </p:tav>
                                        <p:tav tm="100000">
                                          <p:val>
                                            <p:strVal val="#ppt_h"/>
                                          </p:val>
                                        </p:tav>
                                      </p:tavLst>
                                    </p:anim>
                                    <p:animEffect transition="in" filter="fade">
                                      <p:cBhvr>
                                        <p:cTn id="15" dur="1000"/>
                                        <p:tgtEl>
                                          <p:spTgt spid="146435">
                                            <p:txEl>
                                              <p:charRg st="0" end="30"/>
                                            </p:txEl>
                                          </p:spTgt>
                                        </p:tgtEl>
                                      </p:cBhvr>
                                    </p:animEffect>
                                  </p:childTnLst>
                                </p:cTn>
                              </p:par>
                              <p:par>
                                <p:cTn id="16" presetID="55" presetClass="entr" presetSubtype="0" fill="hold" nodeType="withEffect">
                                  <p:stCondLst>
                                    <p:cond delay="0"/>
                                  </p:stCondLst>
                                  <p:childTnLst>
                                    <p:set>
                                      <p:cBhvr>
                                        <p:cTn id="17" dur="1" fill="hold">
                                          <p:stCondLst>
                                            <p:cond delay="0"/>
                                          </p:stCondLst>
                                        </p:cTn>
                                        <p:tgtEl>
                                          <p:spTgt spid="146435">
                                            <p:txEl>
                                              <p:charRg st="30" end="79"/>
                                            </p:txEl>
                                          </p:spTgt>
                                        </p:tgtEl>
                                        <p:attrNameLst>
                                          <p:attrName>style.visibility</p:attrName>
                                        </p:attrNameLst>
                                      </p:cBhvr>
                                      <p:to>
                                        <p:strVal val="visible"/>
                                      </p:to>
                                    </p:set>
                                    <p:anim calcmode="lin" valueType="num">
                                      <p:cBhvr>
                                        <p:cTn id="18" dur="1000" fill="hold"/>
                                        <p:tgtEl>
                                          <p:spTgt spid="146435">
                                            <p:txEl>
                                              <p:charRg st="30" end="79"/>
                                            </p:txEl>
                                          </p:spTgt>
                                        </p:tgtEl>
                                        <p:attrNameLst>
                                          <p:attrName>ppt_w</p:attrName>
                                        </p:attrNameLst>
                                      </p:cBhvr>
                                      <p:tavLst>
                                        <p:tav tm="0">
                                          <p:val>
                                            <p:strVal val="#ppt_w*0.70"/>
                                          </p:val>
                                        </p:tav>
                                        <p:tav tm="100000">
                                          <p:val>
                                            <p:strVal val="#ppt_w"/>
                                          </p:val>
                                        </p:tav>
                                      </p:tavLst>
                                    </p:anim>
                                    <p:anim calcmode="lin" valueType="num">
                                      <p:cBhvr>
                                        <p:cTn id="19" dur="1000" fill="hold"/>
                                        <p:tgtEl>
                                          <p:spTgt spid="146435">
                                            <p:txEl>
                                              <p:charRg st="30" end="79"/>
                                            </p:txEl>
                                          </p:spTgt>
                                        </p:tgtEl>
                                        <p:attrNameLst>
                                          <p:attrName>ppt_h</p:attrName>
                                        </p:attrNameLst>
                                      </p:cBhvr>
                                      <p:tavLst>
                                        <p:tav tm="0">
                                          <p:val>
                                            <p:strVal val="#ppt_h"/>
                                          </p:val>
                                        </p:tav>
                                        <p:tav tm="100000">
                                          <p:val>
                                            <p:strVal val="#ppt_h"/>
                                          </p:val>
                                        </p:tav>
                                      </p:tavLst>
                                    </p:anim>
                                    <p:animEffect transition="in" filter="fade">
                                      <p:cBhvr>
                                        <p:cTn id="20" dur="1000"/>
                                        <p:tgtEl>
                                          <p:spTgt spid="146435">
                                            <p:txEl>
                                              <p:charRg st="30" end="79"/>
                                            </p:txEl>
                                          </p:spTgt>
                                        </p:tgtEl>
                                      </p:cBhvr>
                                    </p:animEffect>
                                  </p:childTnLst>
                                </p:cTn>
                              </p:par>
                              <p:par>
                                <p:cTn id="21" presetID="55" presetClass="entr" presetSubtype="0" fill="hold" nodeType="withEffect">
                                  <p:stCondLst>
                                    <p:cond delay="0"/>
                                  </p:stCondLst>
                                  <p:childTnLst>
                                    <p:set>
                                      <p:cBhvr>
                                        <p:cTn id="22" dur="1" fill="hold">
                                          <p:stCondLst>
                                            <p:cond delay="0"/>
                                          </p:stCondLst>
                                        </p:cTn>
                                        <p:tgtEl>
                                          <p:spTgt spid="146435">
                                            <p:txEl>
                                              <p:charRg st="79" end="140"/>
                                            </p:txEl>
                                          </p:spTgt>
                                        </p:tgtEl>
                                        <p:attrNameLst>
                                          <p:attrName>style.visibility</p:attrName>
                                        </p:attrNameLst>
                                      </p:cBhvr>
                                      <p:to>
                                        <p:strVal val="visible"/>
                                      </p:to>
                                    </p:set>
                                    <p:anim calcmode="lin" valueType="num">
                                      <p:cBhvr>
                                        <p:cTn id="23" dur="1000" fill="hold"/>
                                        <p:tgtEl>
                                          <p:spTgt spid="146435">
                                            <p:txEl>
                                              <p:charRg st="79" end="140"/>
                                            </p:txEl>
                                          </p:spTgt>
                                        </p:tgtEl>
                                        <p:attrNameLst>
                                          <p:attrName>ppt_w</p:attrName>
                                        </p:attrNameLst>
                                      </p:cBhvr>
                                      <p:tavLst>
                                        <p:tav tm="0">
                                          <p:val>
                                            <p:strVal val="#ppt_w*0.70"/>
                                          </p:val>
                                        </p:tav>
                                        <p:tav tm="100000">
                                          <p:val>
                                            <p:strVal val="#ppt_w"/>
                                          </p:val>
                                        </p:tav>
                                      </p:tavLst>
                                    </p:anim>
                                    <p:anim calcmode="lin" valueType="num">
                                      <p:cBhvr>
                                        <p:cTn id="24" dur="1000" fill="hold"/>
                                        <p:tgtEl>
                                          <p:spTgt spid="146435">
                                            <p:txEl>
                                              <p:charRg st="79" end="140"/>
                                            </p:txEl>
                                          </p:spTgt>
                                        </p:tgtEl>
                                        <p:attrNameLst>
                                          <p:attrName>ppt_h</p:attrName>
                                        </p:attrNameLst>
                                      </p:cBhvr>
                                      <p:tavLst>
                                        <p:tav tm="0">
                                          <p:val>
                                            <p:strVal val="#ppt_h"/>
                                          </p:val>
                                        </p:tav>
                                        <p:tav tm="100000">
                                          <p:val>
                                            <p:strVal val="#ppt_h"/>
                                          </p:val>
                                        </p:tav>
                                      </p:tavLst>
                                    </p:anim>
                                    <p:animEffect transition="in" filter="fade">
                                      <p:cBhvr>
                                        <p:cTn id="25" dur="1000"/>
                                        <p:tgtEl>
                                          <p:spTgt spid="146435">
                                            <p:txEl>
                                              <p:charRg st="79" end="140"/>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146435">
                                            <p:txEl>
                                              <p:charRg st="140" end="165"/>
                                            </p:txEl>
                                          </p:spTgt>
                                        </p:tgtEl>
                                        <p:attrNameLst>
                                          <p:attrName>style.visibility</p:attrName>
                                        </p:attrNameLst>
                                      </p:cBhvr>
                                      <p:to>
                                        <p:strVal val="visible"/>
                                      </p:to>
                                    </p:set>
                                    <p:anim calcmode="lin" valueType="num">
                                      <p:cBhvr>
                                        <p:cTn id="28" dur="1000" fill="hold"/>
                                        <p:tgtEl>
                                          <p:spTgt spid="146435">
                                            <p:txEl>
                                              <p:charRg st="140" end="165"/>
                                            </p:txEl>
                                          </p:spTgt>
                                        </p:tgtEl>
                                        <p:attrNameLst>
                                          <p:attrName>ppt_w</p:attrName>
                                        </p:attrNameLst>
                                      </p:cBhvr>
                                      <p:tavLst>
                                        <p:tav tm="0">
                                          <p:val>
                                            <p:strVal val="#ppt_w*0.70"/>
                                          </p:val>
                                        </p:tav>
                                        <p:tav tm="100000">
                                          <p:val>
                                            <p:strVal val="#ppt_w"/>
                                          </p:val>
                                        </p:tav>
                                      </p:tavLst>
                                    </p:anim>
                                    <p:anim calcmode="lin" valueType="num">
                                      <p:cBhvr>
                                        <p:cTn id="29" dur="1000" fill="hold"/>
                                        <p:tgtEl>
                                          <p:spTgt spid="146435">
                                            <p:txEl>
                                              <p:charRg st="140" end="165"/>
                                            </p:txEl>
                                          </p:spTgt>
                                        </p:tgtEl>
                                        <p:attrNameLst>
                                          <p:attrName>ppt_h</p:attrName>
                                        </p:attrNameLst>
                                      </p:cBhvr>
                                      <p:tavLst>
                                        <p:tav tm="0">
                                          <p:val>
                                            <p:strVal val="#ppt_h"/>
                                          </p:val>
                                        </p:tav>
                                        <p:tav tm="100000">
                                          <p:val>
                                            <p:strVal val="#ppt_h"/>
                                          </p:val>
                                        </p:tav>
                                      </p:tavLst>
                                    </p:anim>
                                    <p:animEffect transition="in" filter="fade">
                                      <p:cBhvr>
                                        <p:cTn id="30" dur="1000"/>
                                        <p:tgtEl>
                                          <p:spTgt spid="146435">
                                            <p:txEl>
                                              <p:charRg st="140"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2578" name="图片 152577" descr="图片1"/>
          <p:cNvPicPr>
            <a:picLocks noChangeAspect="1"/>
          </p:cNvPicPr>
          <p:nvPr/>
        </p:nvPicPr>
        <p:blipFill>
          <a:blip r:embed="rId1"/>
          <a:stretch>
            <a:fillRect/>
          </a:stretch>
        </p:blipFill>
        <p:spPr>
          <a:xfrm>
            <a:off x="0" y="-242887"/>
            <a:ext cx="9144000" cy="6858000"/>
          </a:xfrm>
          <a:prstGeom prst="rect">
            <a:avLst/>
          </a:prstGeom>
          <a:noFill/>
          <a:ln w="9525">
            <a:noFill/>
          </a:ln>
        </p:spPr>
      </p:pic>
      <p:sp>
        <p:nvSpPr>
          <p:cNvPr id="152579" name="矩形 152578"/>
          <p:cNvSpPr>
            <a:spLocks noRot="1"/>
          </p:cNvSpPr>
          <p:nvPr/>
        </p:nvSpPr>
        <p:spPr>
          <a:xfrm>
            <a:off x="250825" y="0"/>
            <a:ext cx="8540750"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5400" dirty="0">
                <a:solidFill>
                  <a:srgbClr val="4F34F4"/>
                </a:solidFill>
                <a:ea typeface="隶书" panose="02010509060101010101" pitchFamily="49" charset="-122"/>
              </a:rPr>
              <a:t>静女</a:t>
            </a:r>
            <a:endParaRPr lang="zh-CN" altLang="en-US" sz="5400" dirty="0">
              <a:solidFill>
                <a:srgbClr val="4F34F4"/>
              </a:solidFill>
              <a:ea typeface="隶书" panose="02010509060101010101" pitchFamily="49" charset="-122"/>
            </a:endParaRPr>
          </a:p>
        </p:txBody>
      </p:sp>
      <p:sp>
        <p:nvSpPr>
          <p:cNvPr id="152580" name="矩形 152579"/>
          <p:cNvSpPr>
            <a:spLocks noRot="1"/>
          </p:cNvSpPr>
          <p:nvPr/>
        </p:nvSpPr>
        <p:spPr>
          <a:xfrm>
            <a:off x="827088" y="1196975"/>
            <a:ext cx="7885112" cy="54006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zh-CN" altLang="en-US" b="1" dirty="0">
                <a:solidFill>
                  <a:srgbClr val="FF0000"/>
                </a:solidFill>
                <a:ea typeface="幼圆" panose="02010509060101010101" pitchFamily="49" charset="-122"/>
              </a:rPr>
              <a:t>静</a:t>
            </a:r>
            <a:r>
              <a:rPr lang="zh-CN" altLang="en-US" b="1" dirty="0">
                <a:solidFill>
                  <a:srgbClr val="000000"/>
                </a:solidFill>
                <a:ea typeface="幼圆" panose="02010509060101010101" pitchFamily="49" charset="-122"/>
              </a:rPr>
              <a:t>女</a:t>
            </a:r>
            <a:r>
              <a:rPr lang="zh-CN" altLang="en-US" b="1" dirty="0">
                <a:solidFill>
                  <a:srgbClr val="FF0000"/>
                </a:solidFill>
                <a:ea typeface="幼圆" panose="02010509060101010101" pitchFamily="49" charset="-122"/>
              </a:rPr>
              <a:t>其姝</a:t>
            </a:r>
            <a:r>
              <a:rPr lang="zh-CN" altLang="en-US" b="1" dirty="0">
                <a:solidFill>
                  <a:srgbClr val="000000"/>
                </a:solidFill>
                <a:ea typeface="幼圆" panose="02010509060101010101" pitchFamily="49" charset="-122"/>
              </a:rPr>
              <a:t>，</a:t>
            </a:r>
            <a:r>
              <a:rPr lang="zh-CN" altLang="en-US" b="1" dirty="0">
                <a:solidFill>
                  <a:srgbClr val="FF0000"/>
                </a:solidFill>
                <a:ea typeface="幼圆" panose="02010509060101010101" pitchFamily="49" charset="-122"/>
              </a:rPr>
              <a:t>俟</a:t>
            </a:r>
            <a:r>
              <a:rPr lang="zh-CN" altLang="en-US" b="1" dirty="0">
                <a:solidFill>
                  <a:srgbClr val="000000"/>
                </a:solidFill>
                <a:ea typeface="幼圆" panose="02010509060101010101" pitchFamily="49" charset="-122"/>
              </a:rPr>
              <a:t>我于</a:t>
            </a:r>
            <a:r>
              <a:rPr lang="zh-CN" altLang="en-US" b="1" dirty="0">
                <a:solidFill>
                  <a:srgbClr val="FF0000"/>
                </a:solidFill>
                <a:ea typeface="幼圆" panose="02010509060101010101" pitchFamily="49" charset="-122"/>
              </a:rPr>
              <a:t>城隅</a:t>
            </a:r>
            <a:r>
              <a:rPr lang="zh-CN" altLang="en-US" b="1" dirty="0">
                <a:solidFill>
                  <a:srgbClr val="000000"/>
                </a:solidFill>
                <a:ea typeface="幼圆" panose="02010509060101010101" pitchFamily="49" charset="-122"/>
              </a:rPr>
              <a:t>。                                      </a:t>
            </a:r>
            <a:r>
              <a:rPr lang="zh-CN" altLang="en-US" b="1" dirty="0">
                <a:solidFill>
                  <a:srgbClr val="FF0000"/>
                </a:solidFill>
                <a:ea typeface="幼圆" panose="02010509060101010101" pitchFamily="49" charset="-122"/>
              </a:rPr>
              <a:t>爱</a:t>
            </a:r>
            <a:r>
              <a:rPr lang="zh-CN" altLang="en-US" b="1" dirty="0">
                <a:solidFill>
                  <a:srgbClr val="000000"/>
                </a:solidFill>
                <a:ea typeface="幼圆" panose="02010509060101010101" pitchFamily="49" charset="-122"/>
              </a:rPr>
              <a:t>而不</a:t>
            </a:r>
            <a:r>
              <a:rPr lang="zh-CN" altLang="en-US" b="1" dirty="0">
                <a:solidFill>
                  <a:srgbClr val="FF0000"/>
                </a:solidFill>
                <a:ea typeface="幼圆" panose="02010509060101010101" pitchFamily="49" charset="-122"/>
              </a:rPr>
              <a:t>见</a:t>
            </a:r>
            <a:r>
              <a:rPr lang="zh-CN" altLang="en-US" b="1" dirty="0">
                <a:solidFill>
                  <a:srgbClr val="000000"/>
                </a:solidFill>
                <a:ea typeface="幼圆" panose="02010509060101010101" pitchFamily="49" charset="-122"/>
              </a:rPr>
              <a:t>，</a:t>
            </a:r>
            <a:r>
              <a:rPr lang="zh-CN" altLang="en-US" b="1" dirty="0">
                <a:solidFill>
                  <a:srgbClr val="FF0000"/>
                </a:solidFill>
                <a:ea typeface="幼圆" panose="02010509060101010101" pitchFamily="49" charset="-122"/>
              </a:rPr>
              <a:t>搔</a:t>
            </a:r>
            <a:r>
              <a:rPr lang="zh-CN" altLang="en-US" b="1" dirty="0">
                <a:solidFill>
                  <a:srgbClr val="000000"/>
                </a:solidFill>
                <a:ea typeface="幼圆" panose="02010509060101010101" pitchFamily="49" charset="-122"/>
              </a:rPr>
              <a:t>首</a:t>
            </a:r>
            <a:r>
              <a:rPr lang="zh-CN" altLang="en-US" b="1" dirty="0">
                <a:solidFill>
                  <a:srgbClr val="FF0000"/>
                </a:solidFill>
                <a:ea typeface="幼圆" panose="02010509060101010101" pitchFamily="49" charset="-122"/>
              </a:rPr>
              <a:t>踟蹰</a:t>
            </a:r>
            <a:r>
              <a:rPr lang="zh-CN" altLang="en-US" b="1" dirty="0">
                <a:solidFill>
                  <a:srgbClr val="000000"/>
                </a:solidFill>
                <a:ea typeface="幼圆" panose="02010509060101010101" pitchFamily="49" charset="-122"/>
              </a:rPr>
              <a:t>。</a:t>
            </a:r>
            <a:endParaRPr lang="zh-CN" altLang="en-US" b="1" dirty="0">
              <a:solidFill>
                <a:srgbClr val="000000"/>
              </a:solidFill>
              <a:ea typeface="幼圆" panose="02010509060101010101" pitchFamily="49" charset="-122"/>
            </a:endParaRPr>
          </a:p>
          <a:p>
            <a:pPr lvl="0">
              <a:lnSpc>
                <a:spcPct val="90000"/>
              </a:lnSpc>
            </a:pPr>
            <a:r>
              <a:rPr lang="zh-CN" altLang="en-US" sz="2800" b="1" dirty="0">
                <a:solidFill>
                  <a:srgbClr val="000000"/>
                </a:solidFill>
              </a:rPr>
              <a:t>静：娴静，文雅。其：形容词词头。</a:t>
            </a:r>
            <a:endParaRPr lang="zh-CN" altLang="en-US" sz="2800" b="1" dirty="0">
              <a:solidFill>
                <a:srgbClr val="000000"/>
              </a:solidFill>
            </a:endParaRPr>
          </a:p>
          <a:p>
            <a:pPr lvl="0">
              <a:lnSpc>
                <a:spcPct val="90000"/>
              </a:lnSpc>
            </a:pPr>
            <a:r>
              <a:rPr lang="zh-CN" altLang="en-US" sz="2800" b="1" dirty="0">
                <a:solidFill>
                  <a:srgbClr val="000000"/>
                </a:solidFill>
              </a:rPr>
              <a:t>姝：美丽。俟：等候。</a:t>
            </a:r>
            <a:endParaRPr lang="zh-CN" altLang="en-US" sz="2800" b="1" dirty="0">
              <a:solidFill>
                <a:srgbClr val="000000"/>
              </a:solidFill>
            </a:endParaRPr>
          </a:p>
          <a:p>
            <a:pPr lvl="0">
              <a:lnSpc>
                <a:spcPct val="90000"/>
              </a:lnSpc>
            </a:pPr>
            <a:r>
              <a:rPr lang="zh-CN" altLang="en-US" sz="2800" b="1" dirty="0">
                <a:solidFill>
                  <a:srgbClr val="000000"/>
                </a:solidFill>
              </a:rPr>
              <a:t>城隅：城上的角楼。</a:t>
            </a:r>
            <a:endParaRPr lang="zh-CN" altLang="en-US" sz="2800" b="1" dirty="0">
              <a:solidFill>
                <a:srgbClr val="000000"/>
              </a:solidFill>
            </a:endParaRPr>
          </a:p>
          <a:p>
            <a:pPr lvl="0">
              <a:lnSpc>
                <a:spcPct val="90000"/>
              </a:lnSpc>
            </a:pPr>
            <a:r>
              <a:rPr lang="zh-CN" altLang="en-US" sz="2800" b="1" dirty="0">
                <a:solidFill>
                  <a:srgbClr val="000000"/>
                </a:solidFill>
              </a:rPr>
              <a:t>爱：通“薆” ，隐藏</a:t>
            </a:r>
            <a:endParaRPr lang="zh-CN" altLang="en-US" sz="2800" b="1" dirty="0">
              <a:solidFill>
                <a:srgbClr val="000000"/>
              </a:solidFill>
            </a:endParaRPr>
          </a:p>
          <a:p>
            <a:pPr lvl="0">
              <a:lnSpc>
                <a:spcPct val="90000"/>
              </a:lnSpc>
            </a:pPr>
            <a:r>
              <a:rPr lang="zh-CN" altLang="en-US" sz="2800" b="1" dirty="0">
                <a:solidFill>
                  <a:srgbClr val="000000"/>
                </a:solidFill>
              </a:rPr>
              <a:t>见：通“现” ，出现。</a:t>
            </a:r>
            <a:endParaRPr lang="zh-CN" altLang="en-US" sz="2800" b="1" dirty="0">
              <a:solidFill>
                <a:srgbClr val="000000"/>
              </a:solidFill>
            </a:endParaRPr>
          </a:p>
          <a:p>
            <a:pPr lvl="0">
              <a:lnSpc>
                <a:spcPct val="90000"/>
              </a:lnSpc>
            </a:pPr>
            <a:r>
              <a:rPr lang="zh-CN" altLang="en-US" sz="2800" b="1" dirty="0">
                <a:solidFill>
                  <a:srgbClr val="000000"/>
                </a:solidFill>
              </a:rPr>
              <a:t>搔：挠。 踯躅：走来走去。</a:t>
            </a:r>
            <a:endParaRPr lang="zh-CN" altLang="en-US" sz="2800" b="1" dirty="0">
              <a:solidFill>
                <a:srgbClr val="000000"/>
              </a:solidFill>
            </a:endParaRPr>
          </a:p>
          <a:p>
            <a:pPr lvl="0">
              <a:lnSpc>
                <a:spcPct val="90000"/>
              </a:lnSpc>
            </a:pPr>
            <a:r>
              <a:rPr lang="zh-CN" altLang="en-US" sz="2800" b="1" dirty="0">
                <a:sym typeface="+mn-ea"/>
              </a:rPr>
              <a:t>那个姑娘文静而漂亮，暗中相约我在城角的地方相见。我如期而至但她却没有出现，急得我搔首弄发心彷徨</a:t>
            </a:r>
            <a:r>
              <a:rPr lang="en-US" sz="2800" dirty="0">
                <a:sym typeface="+mn-ea"/>
              </a:rPr>
              <a:t>.</a:t>
            </a:r>
            <a:endParaRPr lang="en-US" sz="2800" b="1" dirty="0">
              <a:solidFill>
                <a:srgbClr val="000000"/>
              </a:solidFill>
              <a:sym typeface="+mn-ea"/>
            </a:endParaRPr>
          </a:p>
        </p:txBody>
      </p:sp>
      <p:sp>
        <p:nvSpPr>
          <p:cNvPr id="152581" name="矩形 152580"/>
          <p:cNvSpPr/>
          <p:nvPr/>
        </p:nvSpPr>
        <p:spPr>
          <a:xfrm>
            <a:off x="0" y="0"/>
            <a:ext cx="2339975"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3200" b="1" dirty="0"/>
              <a:t>词义疏通</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2580">
                                            <p:txEl>
                                              <p:charRg st="60" end="76"/>
                                            </p:txEl>
                                          </p:spTgt>
                                        </p:tgtEl>
                                        <p:attrNameLst>
                                          <p:attrName>style.visibility</p:attrName>
                                        </p:attrNameLst>
                                      </p:cBhvr>
                                      <p:to>
                                        <p:strVal val="visible"/>
                                      </p:to>
                                    </p:set>
                                    <p:animEffect transition="in" filter="blinds(horizontal)">
                                      <p:cBhvr>
                                        <p:cTn id="7" dur="500"/>
                                        <p:tgtEl>
                                          <p:spTgt spid="152580">
                                            <p:txEl>
                                              <p:charRg st="60"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2580">
                                            <p:txEl>
                                              <p:charRg st="85" end="91"/>
                                            </p:txEl>
                                          </p:spTgt>
                                        </p:tgtEl>
                                        <p:attrNameLst>
                                          <p:attrName>style.visibility</p:attrName>
                                        </p:attrNameLst>
                                      </p:cBhvr>
                                      <p:to>
                                        <p:strVal val="visible"/>
                                      </p:to>
                                    </p:set>
                                    <p:anim calcmode="lin" valueType="num">
                                      <p:cBhvr additive="base">
                                        <p:cTn id="12" dur="500" fill="hold"/>
                                        <p:tgtEl>
                                          <p:spTgt spid="152580">
                                            <p:txEl>
                                              <p:charRg st="85" end="9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2580">
                                            <p:txEl>
                                              <p:charRg st="85" end="9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2580">
                                            <p:txEl>
                                              <p:charRg st="97" end="107"/>
                                            </p:txEl>
                                          </p:spTgt>
                                        </p:tgtEl>
                                        <p:attrNameLst>
                                          <p:attrName>style.visibility</p:attrName>
                                        </p:attrNameLst>
                                      </p:cBhvr>
                                      <p:to>
                                        <p:strVal val="visible"/>
                                      </p:to>
                                    </p:set>
                                    <p:anim calcmode="lin" valueType="num">
                                      <p:cBhvr additive="base">
                                        <p:cTn id="18" dur="500" fill="hold"/>
                                        <p:tgtEl>
                                          <p:spTgt spid="152580">
                                            <p:txEl>
                                              <p:charRg st="97" end="107"/>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2580">
                                            <p:txEl>
                                              <p:charRg st="97" end="107"/>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52580">
                                            <p:txEl>
                                              <p:charRg st="107" end="118"/>
                                            </p:txEl>
                                          </p:spTgt>
                                        </p:tgtEl>
                                        <p:attrNameLst>
                                          <p:attrName>style.visibility</p:attrName>
                                        </p:attrNameLst>
                                      </p:cBhvr>
                                      <p:to>
                                        <p:strVal val="visible"/>
                                      </p:to>
                                    </p:set>
                                    <p:anim calcmode="lin" valueType="num">
                                      <p:cBhvr additive="base">
                                        <p:cTn id="24" dur="500" fill="hold"/>
                                        <p:tgtEl>
                                          <p:spTgt spid="152580">
                                            <p:txEl>
                                              <p:charRg st="107" end="118"/>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2580">
                                            <p:txEl>
                                              <p:charRg st="107" end="118"/>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52580">
                                            <p:txEl>
                                              <p:charRg st="118" end="130"/>
                                            </p:txEl>
                                          </p:spTgt>
                                        </p:tgtEl>
                                        <p:attrNameLst>
                                          <p:attrName>style.visibility</p:attrName>
                                        </p:attrNameLst>
                                      </p:cBhvr>
                                      <p:to>
                                        <p:strVal val="visible"/>
                                      </p:to>
                                    </p:set>
                                    <p:anim calcmode="lin" valueType="num">
                                      <p:cBhvr additive="base">
                                        <p:cTn id="30" dur="500" fill="hold"/>
                                        <p:tgtEl>
                                          <p:spTgt spid="152580">
                                            <p:txEl>
                                              <p:charRg st="118" end="13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2580">
                                            <p:txEl>
                                              <p:charRg st="118" end="13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52580">
                                            <p:txEl>
                                              <p:charRg st="130" end="135"/>
                                            </p:txEl>
                                          </p:spTgt>
                                        </p:tgtEl>
                                        <p:attrNameLst>
                                          <p:attrName>style.visibility</p:attrName>
                                        </p:attrNameLst>
                                      </p:cBhvr>
                                      <p:to>
                                        <p:strVal val="visible"/>
                                      </p:to>
                                    </p:set>
                                    <p:anim calcmode="lin" valueType="num">
                                      <p:cBhvr additive="base">
                                        <p:cTn id="36" dur="500" fill="hold"/>
                                        <p:tgtEl>
                                          <p:spTgt spid="152580">
                                            <p:txEl>
                                              <p:charRg st="130" end="13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52580">
                                            <p:txEl>
                                              <p:charRg st="130" end="13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52580">
                                            <p:txEl>
                                              <p:charRg st="7" end="7"/>
                                            </p:txEl>
                                          </p:spTgt>
                                        </p:tgtEl>
                                        <p:attrNameLst>
                                          <p:attrName>style.visibility</p:attrName>
                                        </p:attrNameLst>
                                      </p:cBhvr>
                                      <p:to>
                                        <p:strVal val="visible"/>
                                      </p:to>
                                    </p:set>
                                    <p:anim calcmode="lin" valueType="num">
                                      <p:cBhvr additive="base">
                                        <p:cTn id="42" dur="500" fill="hold"/>
                                        <p:tgtEl>
                                          <p:spTgt spid="152580">
                                            <p:txEl>
                                              <p:char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52580">
                                            <p:txEl>
                                              <p:char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Text Box 2"/>
          <p:cNvSpPr txBox="1"/>
          <p:nvPr/>
        </p:nvSpPr>
        <p:spPr>
          <a:xfrm>
            <a:off x="179388" y="188913"/>
            <a:ext cx="8785225" cy="5861050"/>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ea typeface="黑体" panose="02010609060101010101" pitchFamily="2" charset="-122"/>
              </a:rPr>
              <a:t>每篇课文的预习：</a:t>
            </a:r>
            <a:endParaRPr lang="zh-CN" altLang="en-US" sz="2800" b="1" dirty="0">
              <a:solidFill>
                <a:srgbClr val="FF0000"/>
              </a:solidFill>
              <a:latin typeface="Arial" panose="020B0604020202020204" pitchFamily="34" charset="0"/>
              <a:ea typeface="黑体" panose="02010609060101010101" pitchFamily="2" charset="-122"/>
            </a:endParaRPr>
          </a:p>
          <a:p>
            <a:pPr>
              <a:spcBef>
                <a:spcPct val="50000"/>
              </a:spcBef>
            </a:pPr>
            <a:r>
              <a:rPr lang="en-US" altLang="zh-CN" sz="2800" b="1" dirty="0">
                <a:latin typeface="黑体" panose="02010609060101010101" pitchFamily="2" charset="-122"/>
                <a:ea typeface="黑体" panose="02010609060101010101" pitchFamily="2" charset="-122"/>
              </a:rPr>
              <a:t>①</a:t>
            </a:r>
            <a:r>
              <a:rPr lang="zh-CN" altLang="en-US" sz="2800" b="1" dirty="0">
                <a:solidFill>
                  <a:srgbClr val="FF0000"/>
                </a:solidFill>
                <a:latin typeface="黑体" panose="02010609060101010101" pitchFamily="2" charset="-122"/>
                <a:ea typeface="黑体" panose="02010609060101010101" pitchFamily="2" charset="-122"/>
              </a:rPr>
              <a:t>生字注音，成语释义。</a:t>
            </a:r>
            <a:r>
              <a:rPr lang="zh-CN" altLang="en-US" sz="2800" b="1" dirty="0">
                <a:latin typeface="黑体" panose="02010609060101010101" pitchFamily="2" charset="-122"/>
                <a:ea typeface="黑体" panose="02010609060101010101" pitchFamily="2" charset="-122"/>
              </a:rPr>
              <a:t>发现不会读、不懂解释的字词，要查阅工具书，并把它记下来。</a:t>
            </a:r>
            <a:endParaRPr lang="zh-CN" altLang="en-US" sz="2800" b="1" dirty="0">
              <a:latin typeface="黑体" panose="02010609060101010101" pitchFamily="2" charset="-122"/>
              <a:ea typeface="黑体" panose="02010609060101010101" pitchFamily="2" charset="-122"/>
            </a:endParaRPr>
          </a:p>
          <a:p>
            <a:pPr>
              <a:spcBef>
                <a:spcPct val="50000"/>
              </a:spcBef>
            </a:pPr>
            <a:r>
              <a:rPr lang="en-US" altLang="zh-CN" sz="2800" b="1" dirty="0">
                <a:latin typeface="黑体" panose="02010609060101010101" pitchFamily="2" charset="-122"/>
                <a:ea typeface="黑体" panose="02010609060101010101" pitchFamily="2" charset="-122"/>
              </a:rPr>
              <a:t>②</a:t>
            </a:r>
            <a:r>
              <a:rPr lang="zh-CN" altLang="en-US" sz="2800" b="1" dirty="0">
                <a:solidFill>
                  <a:srgbClr val="FF0000"/>
                </a:solidFill>
                <a:latin typeface="黑体" panose="02010609060101010101" pitchFamily="2" charset="-122"/>
                <a:ea typeface="黑体" panose="02010609060101010101" pitchFamily="2" charset="-122"/>
              </a:rPr>
              <a:t>发现好句。</a:t>
            </a:r>
            <a:r>
              <a:rPr lang="zh-CN" altLang="en-US" sz="2800" b="1" dirty="0">
                <a:latin typeface="黑体" panose="02010609060101010101" pitchFamily="2" charset="-122"/>
                <a:ea typeface="黑体" panose="02010609060101010101" pitchFamily="2" charset="-122"/>
              </a:rPr>
              <a:t>选取某处好词妙句或某让你有所感悟的段落，进行赏析。</a:t>
            </a:r>
            <a:endParaRPr lang="zh-CN" altLang="en-US" sz="2800" b="1" dirty="0">
              <a:latin typeface="黑体" panose="02010609060101010101" pitchFamily="2" charset="-122"/>
              <a:ea typeface="黑体" panose="02010609060101010101" pitchFamily="2" charset="-122"/>
            </a:endParaRPr>
          </a:p>
          <a:p>
            <a:pPr>
              <a:spcBef>
                <a:spcPct val="50000"/>
              </a:spcBef>
            </a:pPr>
            <a:r>
              <a:rPr lang="en-US" altLang="zh-CN" sz="2800" b="1" dirty="0">
                <a:latin typeface="黑体" panose="02010609060101010101" pitchFamily="2" charset="-122"/>
                <a:ea typeface="黑体" panose="02010609060101010101" pitchFamily="2" charset="-122"/>
              </a:rPr>
              <a:t>③</a:t>
            </a:r>
            <a:r>
              <a:rPr lang="zh-CN" altLang="en-US" sz="2800" b="1" dirty="0">
                <a:solidFill>
                  <a:srgbClr val="FF0000"/>
                </a:solidFill>
                <a:latin typeface="黑体" panose="02010609060101010101" pitchFamily="2" charset="-122"/>
                <a:ea typeface="黑体" panose="02010609060101010101" pitchFamily="2" charset="-122"/>
              </a:rPr>
              <a:t>概述课文内容</a:t>
            </a:r>
            <a:r>
              <a:rPr lang="zh-CN" altLang="en-US" sz="2800" b="1" dirty="0">
                <a:latin typeface="黑体" panose="02010609060101010101" pitchFamily="2" charset="-122"/>
                <a:ea typeface="黑体" panose="02010609060101010101" pitchFamily="2" charset="-122"/>
              </a:rPr>
              <a:t>，用简练语言回答写了什么，不超过</a:t>
            </a:r>
            <a:r>
              <a:rPr lang="en-US" altLang="zh-CN" sz="2800" b="1" dirty="0">
                <a:latin typeface="黑体" panose="02010609060101010101" pitchFamily="2" charset="-122"/>
                <a:ea typeface="黑体" panose="02010609060101010101" pitchFamily="2" charset="-122"/>
              </a:rPr>
              <a:t>50</a:t>
            </a:r>
            <a:r>
              <a:rPr lang="zh-CN" altLang="en-US" sz="2800" b="1" dirty="0">
                <a:latin typeface="黑体" panose="02010609060101010101" pitchFamily="2" charset="-122"/>
                <a:ea typeface="黑体" panose="02010609060101010101" pitchFamily="2" charset="-122"/>
              </a:rPr>
              <a:t>字。对文章</a:t>
            </a:r>
            <a:r>
              <a:rPr lang="zh-CN" altLang="en-US" sz="2800" b="1" dirty="0">
                <a:solidFill>
                  <a:srgbClr val="FF0000"/>
                </a:solidFill>
                <a:latin typeface="黑体" panose="02010609060101010101" pitchFamily="2" charset="-122"/>
                <a:ea typeface="黑体" panose="02010609060101010101" pitchFamily="2" charset="-122"/>
              </a:rPr>
              <a:t>写作特点</a:t>
            </a:r>
            <a:r>
              <a:rPr lang="zh-CN" altLang="en-US" sz="2800" b="1" dirty="0">
                <a:latin typeface="黑体" panose="02010609060101010101" pitchFamily="2" charset="-122"/>
                <a:ea typeface="黑体" panose="02010609060101010101" pitchFamily="2" charset="-122"/>
              </a:rPr>
              <a:t>试着进行分析、概括。</a:t>
            </a:r>
            <a:endParaRPr lang="zh-CN" altLang="en-US" sz="2800" b="1" dirty="0">
              <a:latin typeface="黑体" panose="02010609060101010101" pitchFamily="2" charset="-122"/>
              <a:ea typeface="黑体" panose="02010609060101010101" pitchFamily="2" charset="-122"/>
            </a:endParaRPr>
          </a:p>
          <a:p>
            <a:pPr>
              <a:spcBef>
                <a:spcPct val="50000"/>
              </a:spcBef>
            </a:pPr>
            <a:r>
              <a:rPr lang="en-US" altLang="zh-CN" sz="2800" b="1" dirty="0">
                <a:latin typeface="黑体" panose="02010609060101010101" pitchFamily="2" charset="-122"/>
                <a:ea typeface="黑体" panose="02010609060101010101" pitchFamily="2" charset="-122"/>
              </a:rPr>
              <a:t>④</a:t>
            </a:r>
            <a:r>
              <a:rPr lang="zh-CN" altLang="en-US" sz="2800" b="1" dirty="0">
                <a:latin typeface="黑体" panose="02010609060101010101" pitchFamily="2" charset="-122"/>
                <a:ea typeface="黑体" panose="02010609060101010101" pitchFamily="2" charset="-122"/>
              </a:rPr>
              <a:t>完成老师指定的</a:t>
            </a:r>
            <a:r>
              <a:rPr lang="zh-CN" altLang="en-US" sz="2800" b="1" dirty="0">
                <a:solidFill>
                  <a:srgbClr val="FF0000"/>
                </a:solidFill>
                <a:latin typeface="黑体" panose="02010609060101010101" pitchFamily="2" charset="-122"/>
                <a:ea typeface="黑体" panose="02010609060101010101" pitchFamily="2" charset="-122"/>
              </a:rPr>
              <a:t>课后练习题</a:t>
            </a:r>
            <a:r>
              <a:rPr lang="zh-CN" altLang="en-US" sz="2800" b="1" dirty="0">
                <a:latin typeface="黑体" panose="02010609060101010101" pitchFamily="2" charset="-122"/>
                <a:ea typeface="黑体" panose="02010609060101010101" pitchFamily="2" charset="-122"/>
              </a:rPr>
              <a:t>；发现一些</a:t>
            </a:r>
            <a:r>
              <a:rPr lang="zh-CN" altLang="en-US" sz="2800" b="1" dirty="0">
                <a:solidFill>
                  <a:srgbClr val="FF0000"/>
                </a:solidFill>
                <a:latin typeface="黑体" panose="02010609060101010101" pitchFamily="2" charset="-122"/>
                <a:ea typeface="黑体" panose="02010609060101010101" pitchFamily="2" charset="-122"/>
              </a:rPr>
              <a:t>问题</a:t>
            </a:r>
            <a:r>
              <a:rPr lang="zh-CN" altLang="en-US" sz="2800" b="1" dirty="0">
                <a:latin typeface="黑体" panose="02010609060101010101" pitchFamily="2" charset="-122"/>
                <a:ea typeface="黑体" panose="02010609060101010101" pitchFamily="2" charset="-122"/>
              </a:rPr>
              <a:t>并作初步的思考。</a:t>
            </a:r>
            <a:endParaRPr lang="zh-CN" altLang="en-US" sz="2800" b="1" dirty="0">
              <a:latin typeface="黑体" panose="02010609060101010101" pitchFamily="2" charset="-122"/>
              <a:ea typeface="黑体" panose="02010609060101010101" pitchFamily="2" charset="-122"/>
            </a:endParaRPr>
          </a:p>
          <a:p>
            <a:pPr>
              <a:spcBef>
                <a:spcPct val="50000"/>
              </a:spcBef>
            </a:pPr>
            <a:r>
              <a:rPr lang="en-US" altLang="zh-CN" sz="2800" b="1" dirty="0">
                <a:latin typeface="黑体" panose="02010609060101010101" pitchFamily="2" charset="-122"/>
                <a:ea typeface="黑体" panose="02010609060101010101" pitchFamily="2" charset="-122"/>
              </a:rPr>
              <a:t>⑤</a:t>
            </a:r>
            <a:r>
              <a:rPr lang="zh-CN" altLang="en-US" sz="2800" b="1" dirty="0">
                <a:latin typeface="黑体" panose="02010609060101010101" pitchFamily="2" charset="-122"/>
                <a:ea typeface="黑体" panose="02010609060101010101" pitchFamily="2" charset="-122"/>
              </a:rPr>
              <a:t>可根据需要在课本上加点、加圈、划线，可作眉批或旁批。</a:t>
            </a:r>
            <a:endParaRPr lang="zh-CN" altLang="en-US" sz="2800" b="1" dirty="0">
              <a:latin typeface="黑体" panose="02010609060101010101" pitchFamily="2" charset="-122"/>
              <a:ea typeface="黑体" panose="02010609060101010101" pitchFamily="2" charset="-122"/>
            </a:endParaRPr>
          </a:p>
        </p:txBody>
      </p:sp>
      <p:sp>
        <p:nvSpPr>
          <p:cNvPr id="156675" name="Text Box 3"/>
          <p:cNvSpPr txBox="1"/>
          <p:nvPr/>
        </p:nvSpPr>
        <p:spPr>
          <a:xfrm>
            <a:off x="1187450" y="5734050"/>
            <a:ext cx="7956550" cy="955675"/>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spcBef>
                <a:spcPct val="50000"/>
              </a:spcBef>
            </a:pPr>
            <a:r>
              <a:rPr lang="en-US" altLang="zh-CN" sz="2800" b="1" dirty="0">
                <a:solidFill>
                  <a:srgbClr val="0000CC"/>
                </a:solidFill>
                <a:latin typeface="Arial" panose="020B0604020202020204" pitchFamily="34" charset="0"/>
                <a:ea typeface="黑体" panose="02010609060101010101" pitchFamily="2" charset="-122"/>
              </a:rPr>
              <a:t>       </a:t>
            </a:r>
            <a:r>
              <a:rPr lang="zh-CN" altLang="en-US" sz="2800" b="1" dirty="0">
                <a:solidFill>
                  <a:srgbClr val="000000"/>
                </a:solidFill>
                <a:latin typeface="Arial" panose="020B0604020202020204" pitchFamily="34" charset="0"/>
                <a:ea typeface="黑体" panose="02010609060101010101" pitchFamily="2" charset="-122"/>
              </a:rPr>
              <a:t>养成了这样预习的习惯，必将大大提高课堂学习的效率，有助于培养自学能力。</a:t>
            </a:r>
            <a:endParaRPr lang="zh-CN" altLang="en-US" sz="2800" b="1" dirty="0">
              <a:solidFill>
                <a:srgbClr val="000000"/>
              </a:solidFill>
              <a:latin typeface="Arial" panose="020B0604020202020204" pitchFamily="34" charset="0"/>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3" name="文本占位符 133122"/>
          <p:cNvSpPr>
            <a:spLocks noGrp="1"/>
          </p:cNvSpPr>
          <p:nvPr>
            <p:ph type="body" idx="1"/>
          </p:nvPr>
        </p:nvSpPr>
        <p:spPr>
          <a:xfrm>
            <a:off x="457200" y="549275"/>
            <a:ext cx="8229600" cy="5576888"/>
          </a:xfrm>
          <a:ln/>
        </p:spPr>
        <p:txBody>
          <a:bodyPr/>
          <a:p>
            <a:pPr>
              <a:buNone/>
            </a:pPr>
            <a:r>
              <a:rPr lang="zh-CN" altLang="en-US" sz="2800" dirty="0">
                <a:solidFill>
                  <a:srgbClr val="333399"/>
                </a:solidFill>
                <a:latin typeface="黑体" panose="02010609060101010101" pitchFamily="2" charset="-122"/>
                <a:ea typeface="黑体" panose="02010609060101010101" pitchFamily="2" charset="-122"/>
              </a:rPr>
              <a:t>静女其姝，俟我于城隅。爱而不见，搔首踟蹰。 </a:t>
            </a:r>
            <a:endParaRPr lang="zh-CN" altLang="en-US" sz="2800" dirty="0">
              <a:solidFill>
                <a:srgbClr val="333399"/>
              </a:solidFill>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a:p>
            <a:pPr>
              <a:buNone/>
            </a:pPr>
            <a:r>
              <a:rPr lang="zh-CN" altLang="en-US" sz="2800" dirty="0">
                <a:latin typeface="黑体" panose="02010609060101010101" pitchFamily="2" charset="-122"/>
                <a:ea typeface="黑体" panose="02010609060101010101" pitchFamily="2" charset="-122"/>
              </a:rPr>
              <a:t>这一章主要描写什么？    </a:t>
            </a:r>
            <a:endParaRPr lang="zh-CN" altLang="en-US" sz="2800" dirty="0">
              <a:latin typeface="黑体" panose="02010609060101010101" pitchFamily="2" charset="-122"/>
              <a:ea typeface="黑体" panose="02010609060101010101" pitchFamily="2" charset="-122"/>
            </a:endParaRPr>
          </a:p>
          <a:p>
            <a:pPr>
              <a:buNone/>
            </a:pPr>
            <a:r>
              <a:rPr lang="zh-CN" altLang="en-US" sz="2800"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男女恋人约会的场景</a:t>
            </a:r>
            <a:r>
              <a:rPr lang="zh-CN" altLang="en-US" sz="2800" dirty="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a:p>
            <a:pPr>
              <a:buNone/>
            </a:pPr>
            <a:r>
              <a:rPr lang="zh-CN" altLang="en-US" sz="2800" dirty="0">
                <a:latin typeface="黑体" panose="02010609060101010101" pitchFamily="2" charset="-122"/>
                <a:ea typeface="黑体" panose="02010609060101010101" pitchFamily="2" charset="-122"/>
              </a:rPr>
              <a:t>哪些字词交待地点人物？  </a:t>
            </a:r>
            <a:endParaRPr lang="zh-CN" altLang="en-US" sz="2800" dirty="0">
              <a:latin typeface="黑体" panose="02010609060101010101" pitchFamily="2" charset="-122"/>
              <a:ea typeface="黑体" panose="02010609060101010101" pitchFamily="2" charset="-122"/>
            </a:endParaRPr>
          </a:p>
          <a:p>
            <a:pPr>
              <a:buNone/>
            </a:pPr>
            <a:r>
              <a:rPr lang="zh-CN" altLang="en-US" sz="2800"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“静女其姝，候我于城隅” （城墙上的角楼） </a:t>
            </a:r>
            <a:endParaRPr lang="zh-CN" altLang="en-US" sz="2800" b="1" dirty="0">
              <a:solidFill>
                <a:srgbClr val="FF0000"/>
              </a:solidFill>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a:t>
            </a:r>
            <a:r>
              <a:rPr lang="zh-CN" altLang="en-US" sz="2800" dirty="0">
                <a:latin typeface="黑体" panose="02010609060101010101" pitchFamily="2" charset="-122"/>
                <a:ea typeface="黑体" panose="02010609060101010101" pitchFamily="2" charset="-122"/>
              </a:rPr>
              <a:t>爱而不见，搔首踟蹰” 刻画出男女主人公怎样的形象？ </a:t>
            </a:r>
            <a:endParaRPr lang="zh-CN" altLang="en-US" sz="2800" dirty="0">
              <a:latin typeface="黑体" panose="02010609060101010101" pitchFamily="2" charset="-122"/>
              <a:ea typeface="黑体" panose="02010609060101010101" pitchFamily="2" charset="-122"/>
            </a:endParaRPr>
          </a:p>
          <a:p>
            <a:pPr>
              <a:buNone/>
            </a:pPr>
            <a:r>
              <a:rPr lang="zh-CN" altLang="en-US" sz="2800" dirty="0">
                <a:solidFill>
                  <a:srgbClr val="FF0000"/>
                </a:solidFill>
                <a:latin typeface="黑体" panose="02010609060101010101" pitchFamily="2" charset="-122"/>
                <a:ea typeface="黑体" panose="02010609060101010101" pitchFamily="2" charset="-122"/>
              </a:rPr>
              <a:t>   </a:t>
            </a:r>
            <a:r>
              <a:rPr lang="zh-CN" altLang="en-US" sz="2800" b="1" dirty="0">
                <a:solidFill>
                  <a:srgbClr val="FF0000"/>
                </a:solidFill>
                <a:latin typeface="楷体_GB2312" pitchFamily="49" charset="-122"/>
                <a:ea typeface="楷体_GB2312" pitchFamily="49" charset="-122"/>
              </a:rPr>
              <a:t>少女天真活泼、调皮可爱的情态 </a:t>
            </a:r>
            <a:endParaRPr lang="zh-CN" altLang="en-US" sz="2800" b="1" dirty="0">
              <a:solidFill>
                <a:srgbClr val="FF0000"/>
              </a:solidFill>
              <a:latin typeface="楷体_GB2312" pitchFamily="49" charset="-122"/>
              <a:ea typeface="楷体_GB2312" pitchFamily="49" charset="-122"/>
            </a:endParaRPr>
          </a:p>
          <a:p>
            <a:pPr>
              <a:buNone/>
            </a:pPr>
            <a:r>
              <a:rPr lang="zh-CN" altLang="en-US" sz="2800" b="1" dirty="0">
                <a:solidFill>
                  <a:srgbClr val="FF0000"/>
                </a:solidFill>
                <a:latin typeface="楷体_GB2312" pitchFamily="49" charset="-122"/>
                <a:ea typeface="楷体_GB2312" pitchFamily="49" charset="-122"/>
              </a:rPr>
              <a:t>   “我”的憨厚、真诚以及未见恋人的焦灼、忧虑的心情 </a:t>
            </a:r>
            <a:endParaRPr lang="zh-CN" altLang="en-US" sz="2800" b="1" dirty="0">
              <a:solidFill>
                <a:srgbClr val="FF0000"/>
              </a:solidFill>
              <a:latin typeface="楷体_GB2312" pitchFamily="49" charset="-122"/>
              <a:ea typeface="楷体_GB2312" pitchFamily="49" charset="-122"/>
            </a:endParaRPr>
          </a:p>
          <a:p>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23">
                                            <p:txEl>
                                              <p:charRg st="39" end="55"/>
                                            </p:txEl>
                                          </p:spTgt>
                                        </p:tgtEl>
                                        <p:attrNameLst>
                                          <p:attrName>style.visibility</p:attrName>
                                        </p:attrNameLst>
                                      </p:cBhvr>
                                      <p:to>
                                        <p:strVal val="visible"/>
                                      </p:to>
                                    </p:set>
                                    <p:anim calcmode="lin" valueType="num">
                                      <p:cBhvr additive="base">
                                        <p:cTn id="7" dur="500" fill="hold"/>
                                        <p:tgtEl>
                                          <p:spTgt spid="133123">
                                            <p:txEl>
                                              <p:charRg st="39" end="5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23">
                                            <p:txEl>
                                              <p:charRg st="39" end="5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23">
                                            <p:txEl>
                                              <p:charRg st="69" end="94"/>
                                            </p:txEl>
                                          </p:spTgt>
                                        </p:tgtEl>
                                        <p:attrNameLst>
                                          <p:attrName>style.visibility</p:attrName>
                                        </p:attrNameLst>
                                      </p:cBhvr>
                                      <p:to>
                                        <p:strVal val="visible"/>
                                      </p:to>
                                    </p:set>
                                    <p:anim calcmode="lin" valueType="num">
                                      <p:cBhvr additive="base">
                                        <p:cTn id="13" dur="500" fill="hold"/>
                                        <p:tgtEl>
                                          <p:spTgt spid="133123">
                                            <p:txEl>
                                              <p:charRg st="69" end="9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23">
                                            <p:txEl>
                                              <p:charRg st="69" end="9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23">
                                            <p:txEl>
                                              <p:charRg st="122" end="141"/>
                                            </p:txEl>
                                          </p:spTgt>
                                        </p:tgtEl>
                                        <p:attrNameLst>
                                          <p:attrName>style.visibility</p:attrName>
                                        </p:attrNameLst>
                                      </p:cBhvr>
                                      <p:to>
                                        <p:strVal val="visible"/>
                                      </p:to>
                                    </p:set>
                                    <p:anim calcmode="lin" valueType="num">
                                      <p:cBhvr additive="base">
                                        <p:cTn id="19" dur="500" fill="hold"/>
                                        <p:tgtEl>
                                          <p:spTgt spid="133123">
                                            <p:txEl>
                                              <p:charRg st="122" end="14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23">
                                            <p:txEl>
                                              <p:charRg st="122" end="14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3123">
                                            <p:txEl>
                                              <p:charRg st="141" end="170"/>
                                            </p:txEl>
                                          </p:spTgt>
                                        </p:tgtEl>
                                        <p:attrNameLst>
                                          <p:attrName>style.visibility</p:attrName>
                                        </p:attrNameLst>
                                      </p:cBhvr>
                                      <p:to>
                                        <p:strVal val="visible"/>
                                      </p:to>
                                    </p:set>
                                    <p:anim calcmode="lin" valueType="num">
                                      <p:cBhvr additive="base">
                                        <p:cTn id="23" dur="500" fill="hold"/>
                                        <p:tgtEl>
                                          <p:spTgt spid="133123">
                                            <p:txEl>
                                              <p:charRg st="141" end="17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3123">
                                            <p:txEl>
                                              <p:charRg st="141" end="1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02" name="图片 153601"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53603" name="矩形 153602"/>
          <p:cNvSpPr>
            <a:spLocks noRot="1"/>
          </p:cNvSpPr>
          <p:nvPr/>
        </p:nvSpPr>
        <p:spPr>
          <a:xfrm>
            <a:off x="323850" y="404813"/>
            <a:ext cx="8540750"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en-US" altLang="zh-CN" sz="4000" dirty="0"/>
              <a:t> </a:t>
            </a:r>
            <a:br>
              <a:rPr lang="en-US" altLang="zh-CN" sz="4000" dirty="0"/>
            </a:br>
            <a:endParaRPr lang="en-US" altLang="zh-CN" sz="4000" dirty="0"/>
          </a:p>
        </p:txBody>
      </p:sp>
      <p:sp>
        <p:nvSpPr>
          <p:cNvPr id="153604" name="矩形 153603"/>
          <p:cNvSpPr>
            <a:spLocks noRot="1"/>
          </p:cNvSpPr>
          <p:nvPr/>
        </p:nvSpPr>
        <p:spPr>
          <a:xfrm>
            <a:off x="304800" y="836930"/>
            <a:ext cx="8540750" cy="585978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zh-CN" altLang="en-US" sz="3600" b="1" dirty="0">
                <a:solidFill>
                  <a:srgbClr val="000000"/>
                </a:solidFill>
                <a:ea typeface="幼圆" panose="02010509060101010101" pitchFamily="49" charset="-122"/>
              </a:rPr>
              <a:t>静女其</a:t>
            </a:r>
            <a:r>
              <a:rPr lang="zh-CN" altLang="en-US" sz="3600" b="1" dirty="0">
                <a:solidFill>
                  <a:srgbClr val="CC0000"/>
                </a:solidFill>
                <a:ea typeface="幼圆" panose="02010509060101010101" pitchFamily="49" charset="-122"/>
              </a:rPr>
              <a:t>娈</a:t>
            </a:r>
            <a:r>
              <a:rPr lang="zh-CN" altLang="en-US" sz="3600" b="1" dirty="0">
                <a:solidFill>
                  <a:srgbClr val="000000"/>
                </a:solidFill>
                <a:ea typeface="幼圆" panose="02010509060101010101" pitchFamily="49" charset="-122"/>
              </a:rPr>
              <a:t>，</a:t>
            </a:r>
            <a:r>
              <a:rPr lang="zh-CN" altLang="en-US" sz="3600" b="1" dirty="0">
                <a:solidFill>
                  <a:srgbClr val="CC0000"/>
                </a:solidFill>
                <a:ea typeface="幼圆" panose="02010509060101010101" pitchFamily="49" charset="-122"/>
              </a:rPr>
              <a:t>贻</a:t>
            </a:r>
            <a:r>
              <a:rPr lang="zh-CN" altLang="en-US" sz="3600" b="1" dirty="0">
                <a:solidFill>
                  <a:srgbClr val="000000"/>
                </a:solidFill>
                <a:ea typeface="幼圆" panose="02010509060101010101" pitchFamily="49" charset="-122"/>
              </a:rPr>
              <a:t>我</a:t>
            </a:r>
            <a:r>
              <a:rPr lang="zh-CN" altLang="en-US" sz="3600" b="1" dirty="0">
                <a:solidFill>
                  <a:srgbClr val="CC0000"/>
                </a:solidFill>
                <a:ea typeface="幼圆" panose="02010509060101010101" pitchFamily="49" charset="-122"/>
              </a:rPr>
              <a:t>彤管</a:t>
            </a:r>
            <a:r>
              <a:rPr lang="zh-CN" altLang="en-US" sz="3600" b="1" dirty="0">
                <a:solidFill>
                  <a:srgbClr val="000000"/>
                </a:solidFill>
                <a:ea typeface="幼圆" panose="02010509060101010101" pitchFamily="49" charset="-122"/>
              </a:rPr>
              <a:t>。                        彤管</a:t>
            </a:r>
            <a:r>
              <a:rPr lang="zh-CN" altLang="en-US" sz="3600" b="1" dirty="0">
                <a:solidFill>
                  <a:srgbClr val="CC0000"/>
                </a:solidFill>
                <a:ea typeface="幼圆" panose="02010509060101010101" pitchFamily="49" charset="-122"/>
              </a:rPr>
              <a:t>有炜</a:t>
            </a:r>
            <a:r>
              <a:rPr lang="zh-CN" altLang="en-US" sz="3600" b="1" dirty="0">
                <a:solidFill>
                  <a:srgbClr val="000000"/>
                </a:solidFill>
                <a:ea typeface="幼圆" panose="02010509060101010101" pitchFamily="49" charset="-122"/>
              </a:rPr>
              <a:t>，</a:t>
            </a:r>
            <a:r>
              <a:rPr lang="zh-CN" altLang="en-US" sz="3600" b="1" dirty="0">
                <a:solidFill>
                  <a:srgbClr val="CC0000"/>
                </a:solidFill>
                <a:ea typeface="幼圆" panose="02010509060101010101" pitchFamily="49" charset="-122"/>
              </a:rPr>
              <a:t>说怿女</a:t>
            </a:r>
            <a:r>
              <a:rPr lang="zh-CN" altLang="en-US" sz="3600" b="1" dirty="0">
                <a:solidFill>
                  <a:srgbClr val="000000"/>
                </a:solidFill>
                <a:ea typeface="幼圆" panose="02010509060101010101" pitchFamily="49" charset="-122"/>
              </a:rPr>
              <a:t>美。</a:t>
            </a:r>
            <a:endParaRPr lang="zh-CN" altLang="en-US" sz="3600" b="1" dirty="0">
              <a:solidFill>
                <a:srgbClr val="000000"/>
              </a:solidFill>
              <a:ea typeface="幼圆" panose="02010509060101010101" pitchFamily="49" charset="-122"/>
            </a:endParaRPr>
          </a:p>
          <a:p>
            <a:pPr lvl="0">
              <a:lnSpc>
                <a:spcPct val="90000"/>
              </a:lnSpc>
            </a:pPr>
            <a:endParaRPr lang="zh-CN" altLang="en-US" sz="3600" b="1" dirty="0">
              <a:ea typeface="幼圆" panose="02010509060101010101" pitchFamily="49" charset="-122"/>
            </a:endParaRPr>
          </a:p>
          <a:p>
            <a:pPr lvl="0">
              <a:lnSpc>
                <a:spcPct val="90000"/>
              </a:lnSpc>
            </a:pPr>
            <a:r>
              <a:rPr lang="zh-CN" altLang="en-US" b="1" dirty="0">
                <a:solidFill>
                  <a:srgbClr val="000000"/>
                </a:solidFill>
              </a:rPr>
              <a:t>娈：美好。       贻：赠送。</a:t>
            </a:r>
            <a:endParaRPr lang="zh-CN" altLang="en-US" b="1" dirty="0">
              <a:solidFill>
                <a:srgbClr val="000000"/>
              </a:solidFill>
            </a:endParaRPr>
          </a:p>
          <a:p>
            <a:pPr lvl="0">
              <a:lnSpc>
                <a:spcPct val="90000"/>
              </a:lnSpc>
            </a:pPr>
            <a:r>
              <a:rPr lang="zh-CN" altLang="en-US" b="1" dirty="0">
                <a:solidFill>
                  <a:srgbClr val="000000"/>
                </a:solidFill>
              </a:rPr>
              <a:t>彤管：红色的管萧     有：形容词词头。     炜：鲜明有光。</a:t>
            </a:r>
            <a:endParaRPr lang="zh-CN" altLang="en-US" b="1" dirty="0">
              <a:solidFill>
                <a:srgbClr val="000000"/>
              </a:solidFill>
            </a:endParaRPr>
          </a:p>
          <a:p>
            <a:pPr lvl="0">
              <a:lnSpc>
                <a:spcPct val="90000"/>
              </a:lnSpc>
            </a:pPr>
            <a:r>
              <a:rPr lang="zh-CN" altLang="en-US" b="1" dirty="0">
                <a:solidFill>
                  <a:srgbClr val="000000"/>
                </a:solidFill>
              </a:rPr>
              <a:t>说：</a:t>
            </a:r>
            <a:r>
              <a:rPr lang="en-US" altLang="zh-CN" b="1" dirty="0" err="1">
                <a:solidFill>
                  <a:srgbClr val="000000"/>
                </a:solidFill>
              </a:rPr>
              <a:t>Yuè</a:t>
            </a:r>
            <a:r>
              <a:rPr lang="zh-CN" altLang="en-US" b="1" dirty="0">
                <a:solidFill>
                  <a:srgbClr val="000000"/>
                </a:solidFill>
              </a:rPr>
              <a:t>，喜爱。      怿：喜爱。</a:t>
            </a:r>
            <a:endParaRPr lang="zh-CN" altLang="en-US" b="1" dirty="0">
              <a:solidFill>
                <a:srgbClr val="000000"/>
              </a:solidFill>
            </a:endParaRPr>
          </a:p>
          <a:p>
            <a:pPr lvl="0">
              <a:lnSpc>
                <a:spcPct val="90000"/>
              </a:lnSpc>
            </a:pPr>
            <a:r>
              <a:rPr lang="zh-CN" altLang="en-US" b="1" dirty="0">
                <a:solidFill>
                  <a:srgbClr val="000000"/>
                </a:solidFill>
              </a:rPr>
              <a:t>女：通“汝”</a:t>
            </a:r>
            <a:r>
              <a:rPr lang="en-US" altLang="zh-CN" b="1" dirty="0">
                <a:solidFill>
                  <a:srgbClr val="000000"/>
                </a:solidFill>
              </a:rPr>
              <a:t>,</a:t>
            </a:r>
            <a:r>
              <a:rPr lang="zh-CN" altLang="en-US" b="1" dirty="0">
                <a:solidFill>
                  <a:srgbClr val="000000"/>
                </a:solidFill>
              </a:rPr>
              <a:t>你</a:t>
            </a:r>
            <a:r>
              <a:rPr lang="en-US" altLang="zh-CN" b="1" dirty="0">
                <a:solidFill>
                  <a:srgbClr val="000000"/>
                </a:solidFill>
              </a:rPr>
              <a:t>,</a:t>
            </a:r>
            <a:r>
              <a:rPr lang="zh-CN" altLang="en-US" b="1" dirty="0">
                <a:solidFill>
                  <a:srgbClr val="000000"/>
                </a:solidFill>
              </a:rPr>
              <a:t>指”彤管”。</a:t>
            </a:r>
            <a:endParaRPr lang="zh-CN" altLang="en-US" b="1" dirty="0">
              <a:solidFill>
                <a:srgbClr val="000000"/>
              </a:solidFill>
            </a:endParaRPr>
          </a:p>
          <a:p>
            <a:pPr lvl="0">
              <a:lnSpc>
                <a:spcPct val="90000"/>
              </a:lnSpc>
            </a:pPr>
            <a:r>
              <a:rPr lang="zh-CN" altLang="en-US" b="1" dirty="0">
                <a:solidFill>
                  <a:schemeClr val="accent6"/>
                </a:solidFill>
                <a:sym typeface="+mn-ea"/>
              </a:rPr>
              <a:t>那个姑娘纯洁而美丽，送我一束红管草携带着淡淡的幽香。红管草发出闪闪的光芒，我非常高兴，因为它是美丽的姑娘（所赠）</a:t>
            </a:r>
            <a:endParaRPr lang="zh-CN" altLang="en-US" b="1" dirty="0">
              <a:solidFill>
                <a:srgbClr val="000000"/>
              </a:solidFill>
            </a:endParaRPr>
          </a:p>
          <a:p>
            <a:pPr lvl="0">
              <a:lnSpc>
                <a:spcPct val="900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04">
                                            <p:txEl>
                                              <p:charRg st="46" end="64"/>
                                            </p:txEl>
                                          </p:spTgt>
                                        </p:tgtEl>
                                        <p:attrNameLst>
                                          <p:attrName>style.visibility</p:attrName>
                                        </p:attrNameLst>
                                      </p:cBhvr>
                                      <p:to>
                                        <p:strVal val="visible"/>
                                      </p:to>
                                    </p:set>
                                    <p:animEffect transition="in" filter="box(in)">
                                      <p:cBhvr>
                                        <p:cTn id="7" dur="500"/>
                                        <p:tgtEl>
                                          <p:spTgt spid="153604">
                                            <p:txEl>
                                              <p:charRg st="46" end="64"/>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53604">
                                            <p:txEl>
                                              <p:charRg st="64" end="98"/>
                                            </p:txEl>
                                          </p:spTgt>
                                        </p:tgtEl>
                                        <p:attrNameLst>
                                          <p:attrName>style.visibility</p:attrName>
                                        </p:attrNameLst>
                                      </p:cBhvr>
                                      <p:to>
                                        <p:strVal val="visible"/>
                                      </p:to>
                                    </p:set>
                                    <p:animEffect transition="in" filter="box(in)">
                                      <p:cBhvr>
                                        <p:cTn id="10" dur="500"/>
                                        <p:tgtEl>
                                          <p:spTgt spid="153604">
                                            <p:txEl>
                                              <p:charRg st="64" end="98"/>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53604">
                                            <p:txEl>
                                              <p:charRg st="98" end="119"/>
                                            </p:txEl>
                                          </p:spTgt>
                                        </p:tgtEl>
                                        <p:attrNameLst>
                                          <p:attrName>style.visibility</p:attrName>
                                        </p:attrNameLst>
                                      </p:cBhvr>
                                      <p:to>
                                        <p:strVal val="visible"/>
                                      </p:to>
                                    </p:set>
                                    <p:animEffect transition="in" filter="box(in)">
                                      <p:cBhvr>
                                        <p:cTn id="13" dur="500"/>
                                        <p:tgtEl>
                                          <p:spTgt spid="153604">
                                            <p:txEl>
                                              <p:charRg st="98" end="119"/>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53604">
                                            <p:txEl>
                                              <p:charRg st="119" end="135"/>
                                            </p:txEl>
                                          </p:spTgt>
                                        </p:tgtEl>
                                        <p:attrNameLst>
                                          <p:attrName>style.visibility</p:attrName>
                                        </p:attrNameLst>
                                      </p:cBhvr>
                                      <p:to>
                                        <p:strVal val="visible"/>
                                      </p:to>
                                    </p:set>
                                    <p:animEffect transition="in" filter="box(in)">
                                      <p:cBhvr>
                                        <p:cTn id="16" dur="500"/>
                                        <p:tgtEl>
                                          <p:spTgt spid="153604">
                                            <p:txEl>
                                              <p:charRg st="119" end="135"/>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53604">
                                            <p:txEl>
                                              <p:charRg st="6" end="6"/>
                                            </p:txEl>
                                          </p:spTgt>
                                        </p:tgtEl>
                                        <p:attrNameLst>
                                          <p:attrName>style.visibility</p:attrName>
                                        </p:attrNameLst>
                                      </p:cBhvr>
                                      <p:to>
                                        <p:strVal val="visible"/>
                                      </p:to>
                                    </p:set>
                                    <p:animEffect transition="in" filter="box(in)">
                                      <p:cBhvr>
                                        <p:cTn id="19" dur="500"/>
                                        <p:tgtEl>
                                          <p:spTgt spid="153604">
                                            <p:txEl>
                                              <p:char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7" name="文本占位符 134146"/>
          <p:cNvSpPr>
            <a:spLocks noGrp="1"/>
          </p:cNvSpPr>
          <p:nvPr>
            <p:ph type="body" idx="1"/>
          </p:nvPr>
        </p:nvSpPr>
        <p:spPr>
          <a:xfrm>
            <a:off x="539750" y="620713"/>
            <a:ext cx="8229600" cy="5545137"/>
          </a:xfrm>
          <a:ln/>
        </p:spPr>
        <p:txBody>
          <a:bodyPr/>
          <a:p>
            <a:pPr>
              <a:buNone/>
            </a:pPr>
            <a:r>
              <a:rPr lang="zh-CN" altLang="en-US" dirty="0">
                <a:solidFill>
                  <a:srgbClr val="000099"/>
                </a:solidFill>
                <a:latin typeface="黑体" panose="02010609060101010101" pitchFamily="2" charset="-122"/>
                <a:ea typeface="黑体" panose="02010609060101010101" pitchFamily="2" charset="-122"/>
              </a:rPr>
              <a:t>静女其娈，贻我彤管。彤管有炜，说怿女美。  </a:t>
            </a:r>
            <a:endParaRPr lang="zh-CN" altLang="en-US" dirty="0">
              <a:solidFill>
                <a:srgbClr val="000099"/>
              </a:solidFill>
              <a:latin typeface="黑体" panose="02010609060101010101" pitchFamily="2" charset="-122"/>
              <a:ea typeface="黑体" panose="02010609060101010101" pitchFamily="2" charset="-122"/>
            </a:endParaRPr>
          </a:p>
          <a:p>
            <a:endParaRPr lang="zh-CN" altLang="en-US" dirty="0">
              <a:solidFill>
                <a:srgbClr val="000099"/>
              </a:solidFill>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这一章主要描写什么？</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a:t>
            </a:r>
            <a:r>
              <a:rPr lang="zh-CN" altLang="en-US" b="1" dirty="0">
                <a:solidFill>
                  <a:srgbClr val="FF0000"/>
                </a:solidFill>
                <a:latin typeface="楷体_GB2312" pitchFamily="49" charset="-122"/>
                <a:ea typeface="楷体_GB2312" pitchFamily="49" charset="-122"/>
              </a:rPr>
              <a:t>这一章描写男女恋人见面后的情景。 </a:t>
            </a:r>
            <a:endParaRPr lang="zh-CN" altLang="en-US" b="1" dirty="0">
              <a:solidFill>
                <a:srgbClr val="FF0000"/>
              </a:solidFill>
              <a:latin typeface="楷体_GB2312" pitchFamily="49" charset="-122"/>
              <a:ea typeface="楷体_GB2312" pitchFamily="49" charset="-122"/>
            </a:endParaRPr>
          </a:p>
          <a:p>
            <a:pPr>
              <a:buNone/>
            </a:pPr>
            <a:r>
              <a:rPr lang="zh-CN" altLang="en-US" dirty="0">
                <a:latin typeface="黑体" panose="02010609060101010101" pitchFamily="2" charset="-122"/>
                <a:ea typeface="黑体" panose="02010609060101010101" pitchFamily="2" charset="-122"/>
              </a:rPr>
              <a:t>“彤管”作用如何？这一章表达“我”对少女怎样的感情？ </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a:t>
            </a:r>
            <a:r>
              <a:rPr lang="zh-CN" altLang="en-US" b="1" dirty="0">
                <a:solidFill>
                  <a:srgbClr val="FF0000"/>
                </a:solidFill>
                <a:latin typeface="楷体_GB2312" pitchFamily="49" charset="-122"/>
                <a:ea typeface="楷体_GB2312" pitchFamily="49" charset="-122"/>
              </a:rPr>
              <a:t>“我”表面上是赞叹管箫之美，实际上是赞叹“静女”之美。这表现了“我”对“静女”的爱恋。</a:t>
            </a:r>
            <a:r>
              <a:rPr lang="zh-CN" altLang="en-US" dirty="0">
                <a:latin typeface="黑体" panose="02010609060101010101" pitchFamily="2" charset="-122"/>
                <a:ea typeface="黑体" panose="02010609060101010101" pitchFamily="2" charset="-122"/>
              </a:rPr>
              <a:t>（双关语）</a:t>
            </a:r>
            <a:endParaRPr lang="zh-CN" altLang="en-US" dirty="0">
              <a:latin typeface="黑体" panose="02010609060101010101" pitchFamily="2" charset="-122"/>
              <a:ea typeface="黑体" panose="02010609060101010101" pitchFamily="2"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4147">
                                            <p:txEl>
                                              <p:charRg st="35" end="57"/>
                                            </p:txEl>
                                          </p:spTgt>
                                        </p:tgtEl>
                                        <p:attrNameLst>
                                          <p:attrName>style.visibility</p:attrName>
                                        </p:attrNameLst>
                                      </p:cBhvr>
                                      <p:to>
                                        <p:strVal val="visible"/>
                                      </p:to>
                                    </p:set>
                                    <p:anim calcmode="lin" valueType="num">
                                      <p:cBhvr additive="base">
                                        <p:cTn id="7" dur="500" fill="hold"/>
                                        <p:tgtEl>
                                          <p:spTgt spid="134147">
                                            <p:txEl>
                                              <p:charRg st="35" end="5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4147">
                                            <p:txEl>
                                              <p:charRg st="35" end="5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4147">
                                            <p:txEl>
                                              <p:charRg st="85" end="139"/>
                                            </p:txEl>
                                          </p:spTgt>
                                        </p:tgtEl>
                                        <p:attrNameLst>
                                          <p:attrName>style.visibility</p:attrName>
                                        </p:attrNameLst>
                                      </p:cBhvr>
                                      <p:to>
                                        <p:strVal val="visible"/>
                                      </p:to>
                                    </p:set>
                                    <p:anim calcmode="lin" valueType="num">
                                      <p:cBhvr additive="base">
                                        <p:cTn id="13" dur="500" fill="hold"/>
                                        <p:tgtEl>
                                          <p:spTgt spid="134147">
                                            <p:txEl>
                                              <p:charRg st="85" end="13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4147">
                                            <p:txEl>
                                              <p:charRg st="85" end="13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4626" name="图片 154625"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54627" name="矩形 154626"/>
          <p:cNvSpPr>
            <a:spLocks noRot="1"/>
          </p:cNvSpPr>
          <p:nvPr/>
        </p:nvSpPr>
        <p:spPr>
          <a:xfrm>
            <a:off x="301625" y="685800"/>
            <a:ext cx="8540750"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en-US" altLang="zh-CN" sz="4000" dirty="0"/>
              <a:t> </a:t>
            </a:r>
            <a:br>
              <a:rPr lang="en-US" altLang="zh-CN" sz="4000" dirty="0"/>
            </a:br>
            <a:endParaRPr lang="en-US" altLang="zh-CN" sz="4000" dirty="0"/>
          </a:p>
        </p:txBody>
      </p:sp>
      <p:sp>
        <p:nvSpPr>
          <p:cNvPr id="154628" name="矩形 154627"/>
          <p:cNvSpPr>
            <a:spLocks noRot="1"/>
          </p:cNvSpPr>
          <p:nvPr/>
        </p:nvSpPr>
        <p:spPr>
          <a:xfrm>
            <a:off x="304800" y="981075"/>
            <a:ext cx="8540750" cy="488632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3600" b="1" dirty="0">
                <a:solidFill>
                  <a:srgbClr val="000000"/>
                </a:solidFill>
                <a:ea typeface="幼圆" panose="02010509060101010101" pitchFamily="49" charset="-122"/>
              </a:rPr>
              <a:t>自牧</a:t>
            </a:r>
            <a:r>
              <a:rPr lang="zh-CN" altLang="en-US" sz="3600" b="1" dirty="0">
                <a:solidFill>
                  <a:srgbClr val="CC0000"/>
                </a:solidFill>
                <a:ea typeface="幼圆" panose="02010509060101010101" pitchFamily="49" charset="-122"/>
              </a:rPr>
              <a:t>归荑</a:t>
            </a:r>
            <a:r>
              <a:rPr lang="zh-CN" altLang="en-US" sz="3600" b="1" dirty="0">
                <a:solidFill>
                  <a:srgbClr val="000000"/>
                </a:solidFill>
                <a:ea typeface="幼圆" panose="02010509060101010101" pitchFamily="49" charset="-122"/>
              </a:rPr>
              <a:t>，</a:t>
            </a:r>
            <a:r>
              <a:rPr lang="zh-CN" altLang="en-US" sz="3600" b="1" dirty="0">
                <a:solidFill>
                  <a:srgbClr val="CC0000"/>
                </a:solidFill>
                <a:ea typeface="幼圆" panose="02010509060101010101" pitchFamily="49" charset="-122"/>
              </a:rPr>
              <a:t>洵</a:t>
            </a:r>
            <a:r>
              <a:rPr lang="zh-CN" altLang="en-US" sz="3600" b="1" dirty="0">
                <a:solidFill>
                  <a:srgbClr val="000000"/>
                </a:solidFill>
                <a:ea typeface="幼圆" panose="02010509060101010101" pitchFamily="49" charset="-122"/>
              </a:rPr>
              <a:t>美且异。                        </a:t>
            </a:r>
            <a:r>
              <a:rPr lang="zh-CN" altLang="en-US" sz="3600" b="1" dirty="0">
                <a:solidFill>
                  <a:srgbClr val="CC0000"/>
                </a:solidFill>
                <a:ea typeface="幼圆" panose="02010509060101010101" pitchFamily="49" charset="-122"/>
              </a:rPr>
              <a:t>匪</a:t>
            </a:r>
            <a:r>
              <a:rPr lang="zh-CN" altLang="en-US" sz="3600" b="1" dirty="0">
                <a:solidFill>
                  <a:srgbClr val="000000"/>
                </a:solidFill>
                <a:ea typeface="幼圆" panose="02010509060101010101" pitchFamily="49" charset="-122"/>
              </a:rPr>
              <a:t>女之为美，美人之贻。</a:t>
            </a:r>
            <a:endParaRPr lang="zh-CN" altLang="en-US" sz="3600" b="1" dirty="0">
              <a:solidFill>
                <a:srgbClr val="000000"/>
              </a:solidFill>
              <a:ea typeface="幼圆" panose="02010509060101010101" pitchFamily="49" charset="-122"/>
            </a:endParaRPr>
          </a:p>
          <a:p>
            <a:pPr lvl="0"/>
            <a:endParaRPr lang="zh-CN" altLang="en-US" sz="3600" b="1" dirty="0">
              <a:solidFill>
                <a:srgbClr val="000000"/>
              </a:solidFill>
              <a:ea typeface="幼圆" panose="02010509060101010101" pitchFamily="49" charset="-122"/>
            </a:endParaRPr>
          </a:p>
          <a:p>
            <a:pPr lvl="0"/>
            <a:r>
              <a:rPr lang="zh-CN" altLang="en-US" b="1" dirty="0">
                <a:solidFill>
                  <a:srgbClr val="000000"/>
                </a:solidFill>
              </a:rPr>
              <a:t>归：通“馈”，赠送。      </a:t>
            </a:r>
            <a:endParaRPr lang="zh-CN" altLang="en-US" b="1" dirty="0">
              <a:solidFill>
                <a:srgbClr val="000000"/>
              </a:solidFill>
            </a:endParaRPr>
          </a:p>
          <a:p>
            <a:pPr lvl="0"/>
            <a:r>
              <a:rPr lang="zh-CN" altLang="en-US" b="1" dirty="0">
                <a:solidFill>
                  <a:srgbClr val="000000"/>
                </a:solidFill>
              </a:rPr>
              <a:t>荑：初生的茅草。</a:t>
            </a:r>
            <a:endParaRPr lang="zh-CN" altLang="en-US" b="1" dirty="0">
              <a:solidFill>
                <a:srgbClr val="000000"/>
              </a:solidFill>
            </a:endParaRPr>
          </a:p>
          <a:p>
            <a:pPr lvl="0"/>
            <a:r>
              <a:rPr lang="zh-CN" altLang="en-US" b="1" dirty="0">
                <a:solidFill>
                  <a:srgbClr val="000000"/>
                </a:solidFill>
              </a:rPr>
              <a:t>洵：确实。   异：与众不同。</a:t>
            </a:r>
            <a:endParaRPr lang="zh-CN" altLang="en-US" b="1">
              <a:solidFill>
                <a:srgbClr val="000000"/>
              </a:solidFill>
            </a:endParaRPr>
          </a:p>
          <a:p>
            <a:pPr lvl="0"/>
            <a:r>
              <a:rPr lang="zh-CN" altLang="en-US" b="1" dirty="0">
                <a:solidFill>
                  <a:srgbClr val="000000"/>
                </a:solidFill>
              </a:rPr>
              <a:t>匪：通“非”。</a:t>
            </a:r>
            <a:r>
              <a:rPr lang="zh-CN" altLang="en-US" sz="3600" b="1" dirty="0">
                <a:solidFill>
                  <a:schemeClr val="accent2"/>
                </a:solidFill>
              </a:rPr>
              <a:t>不是</a:t>
            </a:r>
            <a:endParaRPr lang="zh-CN" altLang="en-US" b="1" dirty="0">
              <a:solidFill>
                <a:srgbClr val="000000"/>
              </a:solidFill>
            </a:endParaRPr>
          </a:p>
          <a:p>
            <a:pPr lvl="0"/>
            <a:r>
              <a:rPr lang="zh-CN" altLang="en-US" b="1" dirty="0">
                <a:solidFill>
                  <a:schemeClr val="accent6"/>
                </a:solidFill>
                <a:sym typeface="+mn-ea"/>
              </a:rPr>
              <a:t>牧场摘来的嫩草纯洁芳香，非常美丽并且非常奇妙。也并非小草特别的漂亮，只因是美人所赠才非比寻常</a:t>
            </a:r>
            <a:r>
              <a:rPr lang="zh-CN" altLang="en-US" dirty="0">
                <a:solidFill>
                  <a:schemeClr val="accent6"/>
                </a:solidFill>
                <a:sym typeface="+mn-ea"/>
              </a:rPr>
              <a:t>。</a:t>
            </a:r>
            <a:endParaRPr lang="zh-CN" altLang="en-US" dirty="0">
              <a:solidFill>
                <a:schemeClr val="accent6"/>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4628">
                                            <p:txEl>
                                              <p:charRg st="47" end="64"/>
                                            </p:txEl>
                                          </p:spTgt>
                                        </p:tgtEl>
                                        <p:attrNameLst>
                                          <p:attrName>style.visibility</p:attrName>
                                        </p:attrNameLst>
                                      </p:cBhvr>
                                      <p:to>
                                        <p:strVal val="visible"/>
                                      </p:to>
                                    </p:set>
                                    <p:animEffect transition="in" filter="blinds(horizontal)">
                                      <p:cBhvr>
                                        <p:cTn id="7" dur="500"/>
                                        <p:tgtEl>
                                          <p:spTgt spid="154628">
                                            <p:txEl>
                                              <p:charRg st="47" end="6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4628">
                                            <p:txEl>
                                              <p:charRg st="64" end="73"/>
                                            </p:txEl>
                                          </p:spTgt>
                                        </p:tgtEl>
                                        <p:attrNameLst>
                                          <p:attrName>style.visibility</p:attrName>
                                        </p:attrNameLst>
                                      </p:cBhvr>
                                      <p:to>
                                        <p:strVal val="visible"/>
                                      </p:to>
                                    </p:set>
                                    <p:animEffect transition="in" filter="blinds(horizontal)">
                                      <p:cBhvr>
                                        <p:cTn id="10" dur="500"/>
                                        <p:tgtEl>
                                          <p:spTgt spid="154628">
                                            <p:txEl>
                                              <p:charRg st="64" end="7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4628">
                                            <p:txEl>
                                              <p:charRg st="73" end="89"/>
                                            </p:txEl>
                                          </p:spTgt>
                                        </p:tgtEl>
                                        <p:attrNameLst>
                                          <p:attrName>style.visibility</p:attrName>
                                        </p:attrNameLst>
                                      </p:cBhvr>
                                      <p:to>
                                        <p:strVal val="visible"/>
                                      </p:to>
                                    </p:set>
                                    <p:animEffect transition="in" filter="blinds(horizontal)">
                                      <p:cBhvr>
                                        <p:cTn id="13" dur="500"/>
                                        <p:tgtEl>
                                          <p:spTgt spid="154628">
                                            <p:txEl>
                                              <p:charRg st="73" end="89"/>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4628">
                                            <p:txEl>
                                              <p:charRg st="89" end="99"/>
                                            </p:txEl>
                                          </p:spTgt>
                                        </p:tgtEl>
                                        <p:attrNameLst>
                                          <p:attrName>style.visibility</p:attrName>
                                        </p:attrNameLst>
                                      </p:cBhvr>
                                      <p:to>
                                        <p:strVal val="visible"/>
                                      </p:to>
                                    </p:set>
                                    <p:animEffect transition="in" filter="blinds(horizontal)">
                                      <p:cBhvr>
                                        <p:cTn id="16" dur="500"/>
                                        <p:tgtEl>
                                          <p:spTgt spid="154628">
                                            <p:txEl>
                                              <p:charRg st="89" end="99"/>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4628">
                                            <p:txEl>
                                              <p:charRg st="6" end="6"/>
                                            </p:txEl>
                                          </p:spTgt>
                                        </p:tgtEl>
                                        <p:attrNameLst>
                                          <p:attrName>style.visibility</p:attrName>
                                        </p:attrNameLst>
                                      </p:cBhvr>
                                      <p:to>
                                        <p:strVal val="visible"/>
                                      </p:to>
                                    </p:set>
                                    <p:animEffect transition="in" filter="blinds(horizontal)">
                                      <p:cBhvr>
                                        <p:cTn id="19" dur="500"/>
                                        <p:tgtEl>
                                          <p:spTgt spid="154628">
                                            <p:txEl>
                                              <p:char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1" name="文本占位符 135170"/>
          <p:cNvSpPr>
            <a:spLocks noGrp="1"/>
          </p:cNvSpPr>
          <p:nvPr>
            <p:ph type="body" idx="1"/>
          </p:nvPr>
        </p:nvSpPr>
        <p:spPr>
          <a:xfrm>
            <a:off x="457200" y="549275"/>
            <a:ext cx="8229600" cy="5576888"/>
          </a:xfrm>
          <a:ln/>
        </p:spPr>
        <p:txBody>
          <a:bodyPr/>
          <a:p>
            <a:pPr>
              <a:buNone/>
            </a:pPr>
            <a:r>
              <a:rPr lang="zh-CN" altLang="en-US" dirty="0">
                <a:solidFill>
                  <a:srgbClr val="000099"/>
                </a:solidFill>
                <a:latin typeface="黑体" panose="02010609060101010101" pitchFamily="2" charset="-122"/>
                <a:ea typeface="黑体" panose="02010609060101010101" pitchFamily="2" charset="-122"/>
              </a:rPr>
              <a:t>自牧归荑，洵美且异。匪女之为美，美人之贻。 </a:t>
            </a:r>
            <a:endParaRPr lang="zh-CN" altLang="en-US" dirty="0">
              <a:solidFill>
                <a:srgbClr val="000099"/>
              </a:solidFill>
              <a:latin typeface="黑体" panose="02010609060101010101" pitchFamily="2" charset="-122"/>
              <a:ea typeface="黑体" panose="02010609060101010101" pitchFamily="2" charset="-122"/>
            </a:endParaRPr>
          </a:p>
          <a:p>
            <a:endParaRPr lang="zh-CN" altLang="en-US" dirty="0">
              <a:solidFill>
                <a:srgbClr val="000099"/>
              </a:solidFill>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这一章写了什么内容？</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a:t>
            </a:r>
            <a:r>
              <a:rPr lang="zh-CN" altLang="en-US" b="1" dirty="0">
                <a:solidFill>
                  <a:srgbClr val="FF0000"/>
                </a:solidFill>
                <a:latin typeface="楷体_GB2312" pitchFamily="49" charset="-122"/>
                <a:ea typeface="楷体_GB2312" pitchFamily="49" charset="-122"/>
              </a:rPr>
              <a:t>描写两人见面后的情景。 </a:t>
            </a:r>
            <a:endParaRPr lang="zh-CN" altLang="en-US" b="1" dirty="0">
              <a:solidFill>
                <a:srgbClr val="FF0000"/>
              </a:solidFill>
              <a:latin typeface="楷体_GB2312" pitchFamily="49" charset="-122"/>
              <a:ea typeface="楷体_GB2312" pitchFamily="49" charset="-122"/>
            </a:endParaRPr>
          </a:p>
          <a:p>
            <a:pPr>
              <a:buNone/>
            </a:pPr>
            <a:r>
              <a:rPr lang="zh-CN" altLang="en-US" dirty="0">
                <a:latin typeface="黑体" panose="02010609060101010101" pitchFamily="2" charset="-122"/>
                <a:ea typeface="黑体" panose="02010609060101010101" pitchFamily="2" charset="-122"/>
              </a:rPr>
              <a:t> “荑”只是一根野外茅草，为何“我”觉得它“美且异”？  </a:t>
            </a:r>
            <a:endParaRPr lang="zh-CN" altLang="en-US" dirty="0">
              <a:latin typeface="黑体" panose="02010609060101010101" pitchFamily="2" charset="-122"/>
              <a:ea typeface="黑体" panose="02010609060101010101" pitchFamily="2" charset="-122"/>
            </a:endParaRPr>
          </a:p>
          <a:p>
            <a:pPr>
              <a:buNone/>
            </a:pPr>
            <a:r>
              <a:rPr lang="zh-CN" altLang="en-US" b="1" dirty="0">
                <a:solidFill>
                  <a:srgbClr val="FF0000"/>
                </a:solidFill>
                <a:latin typeface="楷体_GB2312" pitchFamily="49" charset="-122"/>
                <a:ea typeface="楷体_GB2312" pitchFamily="49" charset="-122"/>
              </a:rPr>
              <a:t>    爱屋及乌，凸现单纯的爱恋之情。 </a:t>
            </a:r>
            <a:endParaRPr lang="zh-CN" altLang="en-US" b="1" dirty="0">
              <a:solidFill>
                <a:srgbClr val="FF0000"/>
              </a:solidFill>
              <a:latin typeface="楷体_GB2312" pitchFamily="49" charset="-122"/>
              <a:ea typeface="楷体_GB2312" pitchFamily="49" charset="-122"/>
            </a:endParaRPr>
          </a:p>
          <a:p>
            <a:endParaRPr lang="zh-CN" altLang="en-US" b="1" dirty="0">
              <a:solidFill>
                <a:srgbClr val="FF0000"/>
              </a:solidFill>
              <a:latin typeface="楷体_GB2312" pitchFamily="49" charset="-122"/>
              <a:ea typeface="楷体_GB2312" pitchFamily="49"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5171">
                                            <p:txEl>
                                              <p:charRg st="35" end="52"/>
                                            </p:txEl>
                                          </p:spTgt>
                                        </p:tgtEl>
                                        <p:attrNameLst>
                                          <p:attrName>style.visibility</p:attrName>
                                        </p:attrNameLst>
                                      </p:cBhvr>
                                      <p:to>
                                        <p:strVal val="visible"/>
                                      </p:to>
                                    </p:set>
                                    <p:anim calcmode="lin" valueType="num">
                                      <p:cBhvr additive="base">
                                        <p:cTn id="7" dur="500" fill="hold"/>
                                        <p:tgtEl>
                                          <p:spTgt spid="135171">
                                            <p:txEl>
                                              <p:charRg st="35" end="5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5171">
                                            <p:txEl>
                                              <p:charRg st="35" end="5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5171">
                                            <p:txEl>
                                              <p:charRg st="82" end="103"/>
                                            </p:txEl>
                                          </p:spTgt>
                                        </p:tgtEl>
                                        <p:attrNameLst>
                                          <p:attrName>style.visibility</p:attrName>
                                        </p:attrNameLst>
                                      </p:cBhvr>
                                      <p:to>
                                        <p:strVal val="visible"/>
                                      </p:to>
                                    </p:set>
                                    <p:anim calcmode="lin" valueType="num">
                                      <p:cBhvr additive="base">
                                        <p:cTn id="13" dur="500" fill="hold"/>
                                        <p:tgtEl>
                                          <p:spTgt spid="135171">
                                            <p:txEl>
                                              <p:charRg st="82" end="10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5171">
                                            <p:txEl>
                                              <p:charRg st="82" end="10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80" name="矩形 126979"/>
          <p:cNvSpPr>
            <a:spLocks noTextEdit="1"/>
          </p:cNvSpPr>
          <p:nvPr/>
        </p:nvSpPr>
        <p:spPr>
          <a:xfrm>
            <a:off x="468313" y="765175"/>
            <a:ext cx="8229600" cy="4525963"/>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分析鉴赏</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八边形 167937"/>
          <p:cNvSpPr/>
          <p:nvPr/>
        </p:nvSpPr>
        <p:spPr>
          <a:xfrm>
            <a:off x="323850" y="260350"/>
            <a:ext cx="7272338" cy="6192838"/>
          </a:xfrm>
          <a:prstGeom prst="octagon">
            <a:avLst>
              <a:gd name="adj" fmla="val 10551"/>
            </a:avLst>
          </a:prstGeom>
          <a:noFill/>
          <a:ln w="114300" cap="flat" cmpd="thickThin">
            <a:solidFill>
              <a:srgbClr val="800080"/>
            </a:solidFill>
            <a:prstDash val="solid"/>
            <a:miter/>
            <a:headEnd type="none" w="med" len="med"/>
            <a:tailEnd type="none" w="med" len="med"/>
          </a:ln>
        </p:spPr>
        <p:txBody>
          <a:bodyPr/>
          <a:p>
            <a:endParaRPr lang="zh-CN" altLang="en-US"/>
          </a:p>
        </p:txBody>
      </p:sp>
      <p:sp>
        <p:nvSpPr>
          <p:cNvPr id="167939" name="文本占位符 167938"/>
          <p:cNvSpPr>
            <a:spLocks noGrp="1"/>
          </p:cNvSpPr>
          <p:nvPr>
            <p:ph type="body" idx="1"/>
          </p:nvPr>
        </p:nvSpPr>
        <p:spPr>
          <a:xfrm>
            <a:off x="539750" y="404813"/>
            <a:ext cx="6480175" cy="5688012"/>
          </a:xfrm>
          <a:ln/>
        </p:spPr>
        <p:txBody>
          <a:bodyPr/>
          <a:p>
            <a:pPr>
              <a:lnSpc>
                <a:spcPct val="90000"/>
              </a:lnSpc>
              <a:buNone/>
            </a:pPr>
            <a:r>
              <a:rPr lang="en-US" altLang="zh-CN" sz="2800" b="1" dirty="0">
                <a:solidFill>
                  <a:srgbClr val="000099"/>
                </a:solidFill>
                <a:latin typeface="黑体" panose="02010609060101010101" pitchFamily="2" charset="-122"/>
                <a:ea typeface="黑体" panose="02010609060101010101" pitchFamily="2" charset="-122"/>
              </a:rPr>
              <a:t>  </a:t>
            </a:r>
            <a:r>
              <a:rPr lang="zh-CN" altLang="en-US" sz="2800" b="1" dirty="0">
                <a:solidFill>
                  <a:srgbClr val="000099"/>
                </a:solidFill>
                <a:latin typeface="黑体" panose="02010609060101010101" pitchFamily="2" charset="-122"/>
                <a:ea typeface="黑体" panose="02010609060101010101" pitchFamily="2" charset="-122"/>
              </a:rPr>
              <a:t>双关：</a:t>
            </a:r>
            <a:r>
              <a:rPr lang="zh-CN" altLang="en-US" sz="2800" b="1" dirty="0"/>
              <a:t>利用词语同音或多义等条件，有意使一个语句在特定的语言环境中同时兼有种意思，表面上说的是甲义，实际上说的是乙义，言在此而意在彼。双关包括谐音双关和语义双关两种。</a:t>
            </a:r>
            <a:r>
              <a:rPr lang="zh-CN" altLang="en-US" sz="2800" dirty="0"/>
              <a:t> </a:t>
            </a:r>
            <a:endParaRPr lang="zh-CN" altLang="en-US" sz="2800" dirty="0"/>
          </a:p>
          <a:p>
            <a:pPr>
              <a:lnSpc>
                <a:spcPct val="90000"/>
              </a:lnSpc>
              <a:buNone/>
            </a:pPr>
            <a:r>
              <a:rPr lang="zh-CN" altLang="en-US" sz="2800" dirty="0"/>
              <a:t>    </a:t>
            </a:r>
            <a:endParaRPr lang="zh-CN" altLang="en-US" sz="2800" b="1" dirty="0">
              <a:latin typeface="楷体_GB2312" pitchFamily="49" charset="-122"/>
              <a:ea typeface="楷体_GB2312" pitchFamily="49" charset="-122"/>
            </a:endParaRPr>
          </a:p>
          <a:p>
            <a:pPr>
              <a:lnSpc>
                <a:spcPct val="90000"/>
              </a:lnSpc>
              <a:buNone/>
            </a:pPr>
            <a:r>
              <a:rPr lang="zh-CN" altLang="en-US" b="1" dirty="0"/>
              <a:t>   </a:t>
            </a:r>
            <a:r>
              <a:rPr lang="zh-CN" altLang="en-US" sz="2800" b="1" dirty="0">
                <a:latin typeface="黑体" panose="02010609060101010101" pitchFamily="2" charset="-122"/>
                <a:ea typeface="黑体" panose="02010609060101010101" pitchFamily="2" charset="-122"/>
              </a:rPr>
              <a:t>杨柳青青江水平，闻郎江上唱歌声。东边日出西边雨，道是无晴却有晴。</a:t>
            </a:r>
            <a:endParaRPr lang="zh-CN" altLang="en-US" sz="2800" b="1" dirty="0">
              <a:latin typeface="黑体" panose="02010609060101010101" pitchFamily="2" charset="-122"/>
              <a:ea typeface="黑体" panose="02010609060101010101" pitchFamily="2" charset="-122"/>
            </a:endParaRPr>
          </a:p>
          <a:p>
            <a:pPr>
              <a:lnSpc>
                <a:spcPct val="90000"/>
              </a:lnSpc>
              <a:buNone/>
            </a:pPr>
            <a:endParaRPr lang="zh-CN" altLang="en-US" sz="2800" b="1" dirty="0"/>
          </a:p>
          <a:p>
            <a:pPr>
              <a:lnSpc>
                <a:spcPct val="90000"/>
              </a:lnSpc>
              <a:buNone/>
            </a:pPr>
            <a:r>
              <a:rPr lang="zh-CN" altLang="en-US" b="1" dirty="0"/>
              <a:t>   </a:t>
            </a:r>
            <a:r>
              <a:rPr lang="zh-CN" altLang="en-US" sz="2800" b="1" dirty="0">
                <a:latin typeface="黑体" panose="02010609060101010101" pitchFamily="2" charset="-122"/>
                <a:ea typeface="黑体" panose="02010609060101010101" pitchFamily="2" charset="-122"/>
              </a:rPr>
              <a:t>檐下蜘蛛一腔丝意 庭前蚯蚓满腹泥心</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pic>
        <p:nvPicPr>
          <p:cNvPr id="167940" name="图片 167939" descr="hudielan"/>
          <p:cNvPicPr>
            <a:picLocks noChangeAspect="1"/>
          </p:cNvPicPr>
          <p:nvPr/>
        </p:nvPicPr>
        <p:blipFill>
          <a:blip r:embed="rId1"/>
          <a:stretch>
            <a:fillRect/>
          </a:stretch>
        </p:blipFill>
        <p:spPr>
          <a:xfrm flipH="1">
            <a:off x="6838950" y="3641725"/>
            <a:ext cx="2305050" cy="3216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7939">
                                            <p:txEl>
                                              <p:charRg st="0" end="86"/>
                                            </p:txEl>
                                          </p:spTgt>
                                        </p:tgtEl>
                                        <p:attrNameLst>
                                          <p:attrName>style.visibility</p:attrName>
                                        </p:attrNameLst>
                                      </p:cBhvr>
                                      <p:to>
                                        <p:strVal val="visible"/>
                                      </p:to>
                                    </p:set>
                                    <p:animEffect transition="in" filter="checkerboard(across)">
                                      <p:cBhvr>
                                        <p:cTn id="7" dur="500"/>
                                        <p:tgtEl>
                                          <p:spTgt spid="167939">
                                            <p:txEl>
                                              <p:charRg st="0" end="8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7939">
                                            <p:txEl>
                                              <p:charRg st="86" end="91"/>
                                            </p:txEl>
                                          </p:spTgt>
                                        </p:tgtEl>
                                        <p:attrNameLst>
                                          <p:attrName>style.visibility</p:attrName>
                                        </p:attrNameLst>
                                      </p:cBhvr>
                                      <p:to>
                                        <p:strVal val="visible"/>
                                      </p:to>
                                    </p:set>
                                    <p:animEffect transition="in" filter="checkerboard(across)">
                                      <p:cBhvr>
                                        <p:cTn id="12" dur="500"/>
                                        <p:tgtEl>
                                          <p:spTgt spid="167939">
                                            <p:txEl>
                                              <p:charRg st="86"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7939">
                                            <p:txEl>
                                              <p:charRg st="91" end="127"/>
                                            </p:txEl>
                                          </p:spTgt>
                                        </p:tgtEl>
                                        <p:attrNameLst>
                                          <p:attrName>style.visibility</p:attrName>
                                        </p:attrNameLst>
                                      </p:cBhvr>
                                      <p:to>
                                        <p:strVal val="visible"/>
                                      </p:to>
                                    </p:set>
                                    <p:animEffect transition="in" filter="checkerboard(across)">
                                      <p:cBhvr>
                                        <p:cTn id="17" dur="500"/>
                                        <p:tgtEl>
                                          <p:spTgt spid="167939">
                                            <p:txEl>
                                              <p:charRg st="91" end="1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67939">
                                            <p:txEl>
                                              <p:charRg st="128" end="150"/>
                                            </p:txEl>
                                          </p:spTgt>
                                        </p:tgtEl>
                                        <p:attrNameLst>
                                          <p:attrName>style.visibility</p:attrName>
                                        </p:attrNameLst>
                                      </p:cBhvr>
                                      <p:to>
                                        <p:strVal val="visible"/>
                                      </p:to>
                                    </p:set>
                                    <p:animEffect transition="in" filter="checkerboard(across)">
                                      <p:cBhvr>
                                        <p:cTn id="22" dur="500"/>
                                        <p:tgtEl>
                                          <p:spTgt spid="167939">
                                            <p:txEl>
                                              <p:charRg st="128"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八边形 168961"/>
          <p:cNvSpPr/>
          <p:nvPr/>
        </p:nvSpPr>
        <p:spPr>
          <a:xfrm>
            <a:off x="323850" y="260350"/>
            <a:ext cx="7272338" cy="6192838"/>
          </a:xfrm>
          <a:prstGeom prst="octagon">
            <a:avLst>
              <a:gd name="adj" fmla="val 10551"/>
            </a:avLst>
          </a:prstGeom>
          <a:noFill/>
          <a:ln w="114300" cap="flat" cmpd="thickThin">
            <a:solidFill>
              <a:srgbClr val="800080"/>
            </a:solidFill>
            <a:prstDash val="solid"/>
            <a:miter/>
            <a:headEnd type="none" w="med" len="med"/>
            <a:tailEnd type="none" w="med" len="med"/>
          </a:ln>
        </p:spPr>
        <p:txBody>
          <a:bodyPr/>
          <a:p>
            <a:endParaRPr lang="zh-CN" altLang="en-US"/>
          </a:p>
        </p:txBody>
      </p:sp>
      <p:sp>
        <p:nvSpPr>
          <p:cNvPr id="168963" name="文本占位符 168962"/>
          <p:cNvSpPr>
            <a:spLocks noGrp="1"/>
          </p:cNvSpPr>
          <p:nvPr>
            <p:ph type="body" idx="1"/>
          </p:nvPr>
        </p:nvSpPr>
        <p:spPr>
          <a:xfrm>
            <a:off x="755650" y="404813"/>
            <a:ext cx="6480175" cy="5688012"/>
          </a:xfrm>
          <a:ln/>
        </p:spPr>
        <p:txBody>
          <a:bodyPr/>
          <a:p>
            <a:pPr>
              <a:lnSpc>
                <a:spcPct val="90000"/>
              </a:lnSpc>
              <a:buNone/>
            </a:pPr>
            <a:r>
              <a:rPr lang="zh-CN" altLang="en-US" sz="2600" dirty="0">
                <a:solidFill>
                  <a:srgbClr val="000099"/>
                </a:solidFill>
                <a:latin typeface="黑体" panose="02010609060101010101" pitchFamily="2" charset="-122"/>
                <a:ea typeface="黑体" panose="02010609060101010101" pitchFamily="2" charset="-122"/>
              </a:rPr>
              <a:t>象征</a:t>
            </a:r>
            <a:r>
              <a:rPr lang="zh-CN" altLang="en-US" sz="2600" dirty="0">
                <a:latin typeface="黑体" panose="02010609060101010101" pitchFamily="2" charset="-122"/>
                <a:ea typeface="黑体" panose="02010609060101010101" pitchFamily="2" charset="-122"/>
              </a:rPr>
              <a:t>：指用具体、形象的事物暗示特定的事理来表情达意。 </a:t>
            </a:r>
            <a:endParaRPr lang="zh-CN" altLang="en-US" sz="2600" dirty="0">
              <a:latin typeface="黑体" panose="02010609060101010101" pitchFamily="2" charset="-122"/>
              <a:ea typeface="黑体" panose="02010609060101010101" pitchFamily="2" charset="-122"/>
            </a:endParaRPr>
          </a:p>
          <a:p>
            <a:pPr>
              <a:lnSpc>
                <a:spcPct val="90000"/>
              </a:lnSpc>
              <a:buNone/>
            </a:pPr>
            <a:r>
              <a:rPr lang="zh-CN" altLang="en-US" sz="2600" b="1" dirty="0">
                <a:solidFill>
                  <a:srgbClr val="000099"/>
                </a:solidFill>
                <a:latin typeface="黑体" panose="02010609060101010101" pitchFamily="2" charset="-122"/>
                <a:ea typeface="黑体" panose="02010609060101010101" pitchFamily="2" charset="-122"/>
              </a:rPr>
              <a:t>   </a:t>
            </a:r>
            <a:r>
              <a:rPr lang="zh-CN" altLang="en-US" sz="2600" b="1" dirty="0">
                <a:solidFill>
                  <a:srgbClr val="000099"/>
                </a:solidFill>
                <a:latin typeface="楷体_GB2312" pitchFamily="49" charset="-122"/>
                <a:ea typeface="楷体_GB2312" pitchFamily="49" charset="-122"/>
              </a:rPr>
              <a:t>彤管：红色是心的颜色，是火的颜色，象征着爱情的真挚和热烈。 </a:t>
            </a:r>
            <a:endParaRPr lang="zh-CN" altLang="en-US" sz="2600" b="1" dirty="0">
              <a:solidFill>
                <a:srgbClr val="000099"/>
              </a:solidFill>
              <a:latin typeface="楷体_GB2312" pitchFamily="49" charset="-122"/>
              <a:ea typeface="楷体_GB2312" pitchFamily="49" charset="-122"/>
            </a:endParaRPr>
          </a:p>
          <a:p>
            <a:pPr>
              <a:lnSpc>
                <a:spcPct val="90000"/>
              </a:lnSpc>
              <a:buNone/>
            </a:pPr>
            <a:r>
              <a:rPr lang="zh-CN" altLang="en-US" sz="2600" b="1" dirty="0">
                <a:solidFill>
                  <a:srgbClr val="000099"/>
                </a:solidFill>
                <a:latin typeface="楷体_GB2312" pitchFamily="49" charset="-122"/>
                <a:ea typeface="楷体_GB2312" pitchFamily="49" charset="-122"/>
              </a:rPr>
              <a:t>   荑草：白色是云的颜色，是雪的颜色，象征着爱情的淳朴和高尚。</a:t>
            </a:r>
            <a:endParaRPr lang="zh-CN" altLang="en-US" sz="2600" b="1" dirty="0">
              <a:solidFill>
                <a:srgbClr val="000099"/>
              </a:solidFill>
              <a:latin typeface="楷体_GB2312" pitchFamily="49" charset="-122"/>
              <a:ea typeface="楷体_GB2312" pitchFamily="49" charset="-122"/>
            </a:endParaRPr>
          </a:p>
          <a:p>
            <a:pPr>
              <a:lnSpc>
                <a:spcPct val="90000"/>
              </a:lnSpc>
              <a:buNone/>
            </a:pPr>
            <a:endParaRPr lang="zh-CN" altLang="en-US" sz="2600" b="1" dirty="0">
              <a:solidFill>
                <a:srgbClr val="000099"/>
              </a:solidFill>
              <a:latin typeface="黑体" panose="02010609060101010101" pitchFamily="2" charset="-122"/>
              <a:ea typeface="黑体" panose="02010609060101010101" pitchFamily="2" charset="-122"/>
            </a:endParaRPr>
          </a:p>
          <a:p>
            <a:pPr>
              <a:lnSpc>
                <a:spcPct val="90000"/>
              </a:lnSpc>
              <a:buNone/>
            </a:pPr>
            <a:r>
              <a:rPr lang="zh-CN" altLang="en-US" sz="2600" dirty="0">
                <a:solidFill>
                  <a:srgbClr val="000099"/>
                </a:solidFill>
                <a:latin typeface="黑体" panose="02010609060101010101" pitchFamily="2" charset="-122"/>
                <a:ea typeface="黑体" panose="02010609060101010101" pitchFamily="2" charset="-122"/>
              </a:rPr>
              <a:t>顶真：</a:t>
            </a:r>
            <a:r>
              <a:rPr lang="zh-CN" altLang="en-US" sz="2600" dirty="0">
                <a:latin typeface="黑体" panose="02010609060101010101" pitchFamily="2" charset="-122"/>
                <a:ea typeface="黑体" panose="02010609060101010101" pitchFamily="2" charset="-122"/>
              </a:rPr>
              <a:t>是句末的词语作下一句开头的词语的修辞方式。又叫顶针、联珠。</a:t>
            </a:r>
            <a:endParaRPr lang="zh-CN" altLang="en-US" sz="2600" dirty="0">
              <a:latin typeface="黑体" panose="02010609060101010101" pitchFamily="2" charset="-122"/>
              <a:ea typeface="黑体" panose="02010609060101010101" pitchFamily="2" charset="-122"/>
            </a:endParaRPr>
          </a:p>
          <a:p>
            <a:pPr>
              <a:lnSpc>
                <a:spcPct val="90000"/>
              </a:lnSpc>
            </a:pPr>
            <a:r>
              <a:rPr lang="zh-CN" altLang="en-US" sz="2600" b="1" dirty="0">
                <a:ea typeface="楷体_GB2312" pitchFamily="49" charset="-122"/>
              </a:rPr>
              <a:t>    </a:t>
            </a:r>
            <a:r>
              <a:rPr lang="zh-CN" altLang="en-US" sz="2600" b="1" dirty="0">
                <a:solidFill>
                  <a:srgbClr val="000099"/>
                </a:solidFill>
                <a:ea typeface="楷体_GB2312" pitchFamily="49" charset="-122"/>
              </a:rPr>
              <a:t>汝心之固，固不可彻。</a:t>
            </a:r>
            <a:endParaRPr lang="zh-CN" altLang="en-US" sz="2600" b="1" dirty="0">
              <a:solidFill>
                <a:srgbClr val="000099"/>
              </a:solidFill>
              <a:ea typeface="楷体_GB2312" pitchFamily="49" charset="-122"/>
            </a:endParaRPr>
          </a:p>
          <a:p>
            <a:pPr>
              <a:lnSpc>
                <a:spcPct val="90000"/>
              </a:lnSpc>
            </a:pPr>
            <a:r>
              <a:rPr lang="zh-CN" altLang="en-US" sz="2600" b="1" dirty="0">
                <a:solidFill>
                  <a:srgbClr val="000099"/>
                </a:solidFill>
                <a:latin typeface="楷体_GB2312" pitchFamily="49" charset="-122"/>
                <a:ea typeface="楷体_GB2312" pitchFamily="49" charset="-122"/>
              </a:rPr>
              <a:t>  茵茵牧草绿山坡</a:t>
            </a:r>
            <a:r>
              <a:rPr lang="en-US" altLang="zh-CN" sz="2600" b="1" dirty="0">
                <a:solidFill>
                  <a:srgbClr val="000099"/>
                </a:solidFill>
                <a:latin typeface="楷体_GB2312" pitchFamily="49" charset="-122"/>
                <a:ea typeface="楷体_GB2312" pitchFamily="49" charset="-122"/>
              </a:rPr>
              <a:t>,</a:t>
            </a:r>
            <a:r>
              <a:rPr lang="zh-CN" altLang="en-US" sz="2600" b="1" dirty="0">
                <a:solidFill>
                  <a:srgbClr val="000099"/>
                </a:solidFill>
                <a:latin typeface="楷体_GB2312" pitchFamily="49" charset="-122"/>
                <a:ea typeface="楷体_GB2312" pitchFamily="49" charset="-122"/>
              </a:rPr>
              <a:t>山坡畜群似云朵，云朵游动起笛声</a:t>
            </a:r>
            <a:r>
              <a:rPr lang="en-US" altLang="zh-CN" sz="2600" b="1" dirty="0">
                <a:solidFill>
                  <a:srgbClr val="000099"/>
                </a:solidFill>
                <a:latin typeface="楷体_GB2312" pitchFamily="49" charset="-122"/>
                <a:ea typeface="楷体_GB2312" pitchFamily="49" charset="-122"/>
              </a:rPr>
              <a:t>,</a:t>
            </a:r>
            <a:r>
              <a:rPr lang="zh-CN" altLang="en-US" sz="2600" b="1" dirty="0">
                <a:solidFill>
                  <a:srgbClr val="000099"/>
                </a:solidFill>
                <a:latin typeface="楷体_GB2312" pitchFamily="49" charset="-122"/>
                <a:ea typeface="楷体_GB2312" pitchFamily="49" charset="-122"/>
              </a:rPr>
              <a:t>笛声悠扬卷浪波。浪波翻腾涌激情</a:t>
            </a:r>
            <a:r>
              <a:rPr lang="en-US" altLang="zh-CN" sz="2600" b="1" dirty="0">
                <a:solidFill>
                  <a:srgbClr val="000099"/>
                </a:solidFill>
                <a:latin typeface="楷体_GB2312" pitchFamily="49" charset="-122"/>
                <a:ea typeface="楷体_GB2312" pitchFamily="49" charset="-122"/>
              </a:rPr>
              <a:t>,</a:t>
            </a:r>
            <a:r>
              <a:rPr lang="zh-CN" altLang="en-US" sz="2600" b="1" dirty="0">
                <a:solidFill>
                  <a:srgbClr val="000099"/>
                </a:solidFill>
                <a:latin typeface="楷体_GB2312" pitchFamily="49" charset="-122"/>
                <a:ea typeface="楷体_GB2312" pitchFamily="49" charset="-122"/>
              </a:rPr>
              <a:t>激情滚滚似江河，江河流水深又长</a:t>
            </a:r>
            <a:r>
              <a:rPr lang="en-US" altLang="zh-CN" sz="2600" b="1" dirty="0">
                <a:solidFill>
                  <a:srgbClr val="000099"/>
                </a:solidFill>
                <a:latin typeface="楷体_GB2312" pitchFamily="49" charset="-122"/>
                <a:ea typeface="楷体_GB2312" pitchFamily="49" charset="-122"/>
              </a:rPr>
              <a:t>,</a:t>
            </a:r>
            <a:r>
              <a:rPr lang="zh-CN" altLang="en-US" sz="2600" b="1" dirty="0">
                <a:solidFill>
                  <a:srgbClr val="000099"/>
                </a:solidFill>
                <a:latin typeface="楷体_GB2312" pitchFamily="49" charset="-122"/>
                <a:ea typeface="楷体_GB2312" pitchFamily="49" charset="-122"/>
              </a:rPr>
              <a:t>长笛伴我唱新歌</a:t>
            </a:r>
            <a:endParaRPr lang="zh-CN" altLang="en-US" sz="2600" b="1" dirty="0">
              <a:solidFill>
                <a:srgbClr val="000099"/>
              </a:solidFill>
              <a:latin typeface="楷体_GB2312" pitchFamily="49" charset="-122"/>
              <a:ea typeface="楷体_GB2312" pitchFamily="49" charset="-122"/>
            </a:endParaRPr>
          </a:p>
        </p:txBody>
      </p:sp>
      <p:pic>
        <p:nvPicPr>
          <p:cNvPr id="168964" name="图片 168963" descr="hudielan"/>
          <p:cNvPicPr>
            <a:picLocks noChangeAspect="1"/>
          </p:cNvPicPr>
          <p:nvPr/>
        </p:nvPicPr>
        <p:blipFill>
          <a:blip r:embed="rId1"/>
          <a:stretch>
            <a:fillRect/>
          </a:stretch>
        </p:blipFill>
        <p:spPr>
          <a:xfrm flipH="1">
            <a:off x="6838950" y="3641725"/>
            <a:ext cx="2305050" cy="3216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8963">
                                            <p:txEl>
                                              <p:charRg st="0" end="28"/>
                                            </p:txEl>
                                          </p:spTgt>
                                        </p:tgtEl>
                                        <p:attrNameLst>
                                          <p:attrName>style.visibility</p:attrName>
                                        </p:attrNameLst>
                                      </p:cBhvr>
                                      <p:to>
                                        <p:strVal val="visible"/>
                                      </p:to>
                                    </p:set>
                                    <p:animEffect transition="in" filter="checkerboard(across)">
                                      <p:cBhvr>
                                        <p:cTn id="7" dur="500"/>
                                        <p:tgtEl>
                                          <p:spTgt spid="168963">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8963">
                                            <p:txEl>
                                              <p:charRg st="28" end="62"/>
                                            </p:txEl>
                                          </p:spTgt>
                                        </p:tgtEl>
                                        <p:attrNameLst>
                                          <p:attrName>style.visibility</p:attrName>
                                        </p:attrNameLst>
                                      </p:cBhvr>
                                      <p:to>
                                        <p:strVal val="visible"/>
                                      </p:to>
                                    </p:set>
                                    <p:animEffect transition="in" filter="checkerboard(across)">
                                      <p:cBhvr>
                                        <p:cTn id="12" dur="500"/>
                                        <p:tgtEl>
                                          <p:spTgt spid="168963">
                                            <p:txEl>
                                              <p:charRg st="28" end="6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8963">
                                            <p:txEl>
                                              <p:charRg st="62" end="95"/>
                                            </p:txEl>
                                          </p:spTgt>
                                        </p:tgtEl>
                                        <p:attrNameLst>
                                          <p:attrName>style.visibility</p:attrName>
                                        </p:attrNameLst>
                                      </p:cBhvr>
                                      <p:to>
                                        <p:strVal val="visible"/>
                                      </p:to>
                                    </p:set>
                                    <p:animEffect transition="in" filter="checkerboard(across)">
                                      <p:cBhvr>
                                        <p:cTn id="17" dur="500"/>
                                        <p:tgtEl>
                                          <p:spTgt spid="168963">
                                            <p:txEl>
                                              <p:charRg st="62" end="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68963">
                                            <p:txEl>
                                              <p:charRg st="96" end="129"/>
                                            </p:txEl>
                                          </p:spTgt>
                                        </p:tgtEl>
                                        <p:attrNameLst>
                                          <p:attrName>style.visibility</p:attrName>
                                        </p:attrNameLst>
                                      </p:cBhvr>
                                      <p:to>
                                        <p:strVal val="visible"/>
                                      </p:to>
                                    </p:set>
                                    <p:animEffect transition="in" filter="checkerboard(across)">
                                      <p:cBhvr>
                                        <p:cTn id="22" dur="500"/>
                                        <p:tgtEl>
                                          <p:spTgt spid="168963">
                                            <p:txEl>
                                              <p:charRg st="96" end="12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8963">
                                            <p:txEl>
                                              <p:charRg st="129" end="144"/>
                                            </p:txEl>
                                          </p:spTgt>
                                        </p:tgtEl>
                                        <p:attrNameLst>
                                          <p:attrName>style.visibility</p:attrName>
                                        </p:attrNameLst>
                                      </p:cBhvr>
                                      <p:to>
                                        <p:strVal val="visible"/>
                                      </p:to>
                                    </p:set>
                                    <p:animEffect transition="in" filter="checkerboard(across)">
                                      <p:cBhvr>
                                        <p:cTn id="27" dur="500"/>
                                        <p:tgtEl>
                                          <p:spTgt spid="168963">
                                            <p:txEl>
                                              <p:charRg st="129" end="14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68963">
                                            <p:txEl>
                                              <p:charRg st="144" end="210"/>
                                            </p:txEl>
                                          </p:spTgt>
                                        </p:tgtEl>
                                        <p:attrNameLst>
                                          <p:attrName>style.visibility</p:attrName>
                                        </p:attrNameLst>
                                      </p:cBhvr>
                                      <p:to>
                                        <p:strVal val="visible"/>
                                      </p:to>
                                    </p:set>
                                    <p:animEffect transition="in" filter="checkerboard(across)">
                                      <p:cBhvr>
                                        <p:cTn id="32" dur="500"/>
                                        <p:tgtEl>
                                          <p:spTgt spid="168963">
                                            <p:txEl>
                                              <p:charRg st="144" end="2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19810" name="图片 119809" descr="20043284545889234"/>
          <p:cNvPicPr>
            <a:picLocks noChangeAspect="1"/>
          </p:cNvPicPr>
          <p:nvPr/>
        </p:nvPicPr>
        <p:blipFill>
          <a:blip r:embed="rId1"/>
          <a:stretch>
            <a:fillRect/>
          </a:stretch>
        </p:blipFill>
        <p:spPr>
          <a:xfrm>
            <a:off x="0" y="5734050"/>
            <a:ext cx="9144000" cy="1123950"/>
          </a:xfrm>
          <a:prstGeom prst="rect">
            <a:avLst/>
          </a:prstGeom>
          <a:noFill/>
          <a:ln w="9525">
            <a:noFill/>
          </a:ln>
        </p:spPr>
      </p:pic>
      <p:pic>
        <p:nvPicPr>
          <p:cNvPr id="119811" name="图片 119810" descr="20043284545889234"/>
          <p:cNvPicPr>
            <a:picLocks noChangeAspect="1"/>
          </p:cNvPicPr>
          <p:nvPr/>
        </p:nvPicPr>
        <p:blipFill>
          <a:blip r:embed="rId1"/>
          <a:stretch>
            <a:fillRect/>
          </a:stretch>
        </p:blipFill>
        <p:spPr>
          <a:xfrm>
            <a:off x="0" y="4652963"/>
            <a:ext cx="9144000" cy="1123950"/>
          </a:xfrm>
          <a:prstGeom prst="rect">
            <a:avLst/>
          </a:prstGeom>
          <a:noFill/>
          <a:ln w="9525">
            <a:noFill/>
          </a:ln>
        </p:spPr>
      </p:pic>
      <p:pic>
        <p:nvPicPr>
          <p:cNvPr id="119812" name="图片 119811" descr="20043284545889234"/>
          <p:cNvPicPr>
            <a:picLocks noChangeAspect="1"/>
          </p:cNvPicPr>
          <p:nvPr/>
        </p:nvPicPr>
        <p:blipFill>
          <a:blip r:embed="rId1"/>
          <a:stretch>
            <a:fillRect/>
          </a:stretch>
        </p:blipFill>
        <p:spPr>
          <a:xfrm>
            <a:off x="0" y="3573463"/>
            <a:ext cx="9144000" cy="1123950"/>
          </a:xfrm>
          <a:prstGeom prst="rect">
            <a:avLst/>
          </a:prstGeom>
          <a:noFill/>
          <a:ln w="9525">
            <a:noFill/>
          </a:ln>
        </p:spPr>
      </p:pic>
      <p:pic>
        <p:nvPicPr>
          <p:cNvPr id="119813" name="图片 119812" descr="20043284545889234"/>
          <p:cNvPicPr>
            <a:picLocks noChangeAspect="1"/>
          </p:cNvPicPr>
          <p:nvPr/>
        </p:nvPicPr>
        <p:blipFill>
          <a:blip r:embed="rId1"/>
          <a:stretch>
            <a:fillRect/>
          </a:stretch>
        </p:blipFill>
        <p:spPr>
          <a:xfrm>
            <a:off x="0" y="2492375"/>
            <a:ext cx="9144000" cy="1123950"/>
          </a:xfrm>
          <a:prstGeom prst="rect">
            <a:avLst/>
          </a:prstGeom>
          <a:noFill/>
          <a:ln w="9525">
            <a:noFill/>
          </a:ln>
        </p:spPr>
      </p:pic>
      <p:pic>
        <p:nvPicPr>
          <p:cNvPr id="119814" name="图片 119813" descr="20043284545889234"/>
          <p:cNvPicPr>
            <a:picLocks noChangeAspect="1"/>
          </p:cNvPicPr>
          <p:nvPr/>
        </p:nvPicPr>
        <p:blipFill>
          <a:blip r:embed="rId1"/>
          <a:stretch>
            <a:fillRect/>
          </a:stretch>
        </p:blipFill>
        <p:spPr>
          <a:xfrm>
            <a:off x="0" y="1268413"/>
            <a:ext cx="9144000" cy="1268412"/>
          </a:xfrm>
          <a:prstGeom prst="rect">
            <a:avLst/>
          </a:prstGeom>
          <a:noFill/>
          <a:ln w="9525">
            <a:noFill/>
          </a:ln>
        </p:spPr>
      </p:pic>
      <p:pic>
        <p:nvPicPr>
          <p:cNvPr id="119815" name="图片 119814" descr="20043284545889234"/>
          <p:cNvPicPr>
            <a:picLocks noChangeAspect="1"/>
          </p:cNvPicPr>
          <p:nvPr/>
        </p:nvPicPr>
        <p:blipFill>
          <a:blip r:embed="rId1"/>
          <a:stretch>
            <a:fillRect/>
          </a:stretch>
        </p:blipFill>
        <p:spPr>
          <a:xfrm>
            <a:off x="0" y="0"/>
            <a:ext cx="9144000" cy="1268413"/>
          </a:xfrm>
          <a:prstGeom prst="rect">
            <a:avLst/>
          </a:prstGeom>
          <a:noFill/>
          <a:ln w="9525">
            <a:noFill/>
          </a:ln>
        </p:spPr>
      </p:pic>
      <p:sp>
        <p:nvSpPr>
          <p:cNvPr id="119816" name="文本框 119815"/>
          <p:cNvSpPr txBox="1"/>
          <p:nvPr/>
        </p:nvSpPr>
        <p:spPr>
          <a:xfrm>
            <a:off x="971550" y="692150"/>
            <a:ext cx="8172450" cy="1587500"/>
          </a:xfrm>
          <a:prstGeom prst="rect">
            <a:avLst/>
          </a:prstGeom>
          <a:noFill/>
          <a:ln w="9525">
            <a:noFill/>
          </a:ln>
        </p:spPr>
        <p:txBody>
          <a:bodyPr>
            <a:spAutoFit/>
          </a:bodyPr>
          <a:p>
            <a:r>
              <a:rPr lang="en-US" altLang="zh-CN" sz="2800" b="1" dirty="0">
                <a:latin typeface="Arial" panose="020B0604020202020204" pitchFamily="34" charset="0"/>
              </a:rPr>
              <a:t> </a:t>
            </a:r>
            <a:r>
              <a:rPr lang="zh-CN" altLang="en-US" sz="2800" b="1" dirty="0">
                <a:latin typeface="Arial" panose="020B0604020202020204" pitchFamily="34" charset="0"/>
              </a:rPr>
              <a:t>　　 </a:t>
            </a:r>
            <a:br>
              <a:rPr lang="zh-CN" altLang="en-US" sz="2800" b="1" dirty="0">
                <a:latin typeface="Arial" panose="020B0604020202020204" pitchFamily="34" charset="0"/>
              </a:rPr>
            </a:br>
            <a:endParaRPr lang="zh-CN" altLang="en-US" sz="2800" b="1" dirty="0">
              <a:latin typeface="Arial" panose="020B0604020202020204" pitchFamily="34" charset="0"/>
            </a:endParaRPr>
          </a:p>
          <a:p>
            <a:pPr>
              <a:spcBef>
                <a:spcPct val="50000"/>
              </a:spcBef>
            </a:pPr>
            <a:endParaRPr lang="zh-CN" altLang="en-US" sz="2800" b="1" dirty="0">
              <a:latin typeface="Arial" panose="020B0604020202020204" pitchFamily="34" charset="0"/>
            </a:endParaRPr>
          </a:p>
        </p:txBody>
      </p:sp>
      <p:sp>
        <p:nvSpPr>
          <p:cNvPr id="119817" name="文本框 119816"/>
          <p:cNvSpPr txBox="1"/>
          <p:nvPr/>
        </p:nvSpPr>
        <p:spPr>
          <a:xfrm>
            <a:off x="6705600" y="1916113"/>
            <a:ext cx="458788" cy="2520950"/>
          </a:xfrm>
          <a:prstGeom prst="rect">
            <a:avLst/>
          </a:prstGeom>
          <a:noFill/>
          <a:ln w="9525">
            <a:noFill/>
          </a:ln>
        </p:spPr>
        <p:txBody>
          <a:bodyPr vert="eaVert">
            <a:spAutoFit/>
          </a:bodyPr>
          <a:p>
            <a:pPr>
              <a:spcBef>
                <a:spcPct val="50000"/>
              </a:spcBef>
            </a:pPr>
            <a:endParaRPr dirty="0">
              <a:latin typeface="Arial" panose="020B0604020202020204" pitchFamily="34" charset="0"/>
            </a:endParaRPr>
          </a:p>
        </p:txBody>
      </p:sp>
      <p:sp>
        <p:nvSpPr>
          <p:cNvPr id="119818" name="文本框 119817"/>
          <p:cNvSpPr txBox="1"/>
          <p:nvPr/>
        </p:nvSpPr>
        <p:spPr>
          <a:xfrm>
            <a:off x="1449388" y="1052513"/>
            <a:ext cx="458787" cy="3889375"/>
          </a:xfrm>
          <a:prstGeom prst="rect">
            <a:avLst/>
          </a:prstGeom>
          <a:noFill/>
          <a:ln w="9525">
            <a:noFill/>
          </a:ln>
        </p:spPr>
        <p:txBody>
          <a:bodyPr vert="eaVert">
            <a:spAutoFit/>
          </a:bodyPr>
          <a:p>
            <a:pPr>
              <a:spcBef>
                <a:spcPct val="50000"/>
              </a:spcBef>
            </a:pPr>
            <a:endParaRPr dirty="0">
              <a:latin typeface="Arial" panose="020B0604020202020204" pitchFamily="34" charset="0"/>
            </a:endParaRPr>
          </a:p>
        </p:txBody>
      </p:sp>
      <p:sp>
        <p:nvSpPr>
          <p:cNvPr id="119819" name="文本框 119818"/>
          <p:cNvSpPr txBox="1"/>
          <p:nvPr/>
        </p:nvSpPr>
        <p:spPr>
          <a:xfrm>
            <a:off x="1160463" y="1196975"/>
            <a:ext cx="458787" cy="3455988"/>
          </a:xfrm>
          <a:prstGeom prst="rect">
            <a:avLst/>
          </a:prstGeom>
          <a:noFill/>
          <a:ln w="9525">
            <a:noFill/>
          </a:ln>
        </p:spPr>
        <p:txBody>
          <a:bodyPr vert="eaVert">
            <a:spAutoFit/>
          </a:bodyPr>
          <a:p>
            <a:pPr>
              <a:spcBef>
                <a:spcPct val="50000"/>
              </a:spcBef>
            </a:pPr>
            <a:endParaRPr dirty="0">
              <a:latin typeface="Arial" panose="020B0604020202020204" pitchFamily="34" charset="0"/>
            </a:endParaRPr>
          </a:p>
        </p:txBody>
      </p:sp>
      <p:sp>
        <p:nvSpPr>
          <p:cNvPr id="119820" name="文本框 119819"/>
          <p:cNvSpPr txBox="1"/>
          <p:nvPr/>
        </p:nvSpPr>
        <p:spPr>
          <a:xfrm>
            <a:off x="3059113" y="333375"/>
            <a:ext cx="2665412"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邶风</a:t>
            </a:r>
            <a:r>
              <a:rPr lang="en-US" altLang="zh-CN" sz="3200" b="1" dirty="0">
                <a:latin typeface="宋体" panose="02010600030101010101" pitchFamily="2" charset="-122"/>
              </a:rPr>
              <a:t>•</a:t>
            </a:r>
            <a:r>
              <a:rPr lang="zh-CN" altLang="en-US" sz="3200" b="1" dirty="0">
                <a:latin typeface="宋体" panose="02010600030101010101" pitchFamily="2" charset="-122"/>
              </a:rPr>
              <a:t>静女</a:t>
            </a:r>
            <a:endParaRPr lang="zh-CN" altLang="en-US" sz="3200" b="1" dirty="0">
              <a:latin typeface="宋体" panose="02010600030101010101" pitchFamily="2" charset="-122"/>
            </a:endParaRPr>
          </a:p>
        </p:txBody>
      </p:sp>
      <p:sp>
        <p:nvSpPr>
          <p:cNvPr id="119821" name="文本框 119820"/>
          <p:cNvSpPr txBox="1"/>
          <p:nvPr/>
        </p:nvSpPr>
        <p:spPr>
          <a:xfrm>
            <a:off x="827088" y="1341438"/>
            <a:ext cx="2089150"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艺术手法：</a:t>
            </a:r>
            <a:endParaRPr lang="zh-CN" altLang="en-US" sz="2800" b="1" dirty="0">
              <a:latin typeface="Arial" panose="020B0604020202020204" pitchFamily="34" charset="0"/>
            </a:endParaRPr>
          </a:p>
        </p:txBody>
      </p:sp>
      <p:sp>
        <p:nvSpPr>
          <p:cNvPr id="119822" name="文本框 119821"/>
          <p:cNvSpPr txBox="1"/>
          <p:nvPr/>
        </p:nvSpPr>
        <p:spPr>
          <a:xfrm>
            <a:off x="2843213" y="1341438"/>
            <a:ext cx="1655762"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赋</a:t>
            </a:r>
            <a:endParaRPr lang="zh-CN" altLang="en-US" sz="2800" b="1" dirty="0">
              <a:latin typeface="Arial" panose="020B0604020202020204" pitchFamily="34" charset="0"/>
            </a:endParaRPr>
          </a:p>
        </p:txBody>
      </p:sp>
      <p:sp>
        <p:nvSpPr>
          <p:cNvPr id="119823" name="文本框 119822"/>
          <p:cNvSpPr txBox="1"/>
          <p:nvPr/>
        </p:nvSpPr>
        <p:spPr>
          <a:xfrm>
            <a:off x="3708400" y="1341438"/>
            <a:ext cx="1944688"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重章叠句</a:t>
            </a:r>
            <a:endParaRPr lang="zh-CN" altLang="en-US" sz="2800" b="1" dirty="0">
              <a:latin typeface="Arial" panose="020B0604020202020204" pitchFamily="34" charset="0"/>
            </a:endParaRPr>
          </a:p>
        </p:txBody>
      </p:sp>
      <p:sp>
        <p:nvSpPr>
          <p:cNvPr id="119824" name="文本框 119823"/>
          <p:cNvSpPr txBox="1"/>
          <p:nvPr/>
        </p:nvSpPr>
        <p:spPr>
          <a:xfrm>
            <a:off x="5724525" y="1341438"/>
            <a:ext cx="1800225"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细节描写</a:t>
            </a:r>
            <a:endParaRPr lang="zh-CN" altLang="en-US" sz="2800" b="1" dirty="0">
              <a:latin typeface="Arial" panose="020B0604020202020204" pitchFamily="34" charset="0"/>
            </a:endParaRPr>
          </a:p>
        </p:txBody>
      </p:sp>
      <p:sp>
        <p:nvSpPr>
          <p:cNvPr id="119825" name="文本框 119824"/>
          <p:cNvSpPr txBox="1"/>
          <p:nvPr/>
        </p:nvSpPr>
        <p:spPr>
          <a:xfrm>
            <a:off x="827088" y="5084763"/>
            <a:ext cx="2376487"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主题思想：</a:t>
            </a:r>
            <a:endParaRPr lang="zh-CN" altLang="en-US" sz="2800" b="1" dirty="0">
              <a:latin typeface="Arial" panose="020B0604020202020204" pitchFamily="34" charset="0"/>
            </a:endParaRPr>
          </a:p>
        </p:txBody>
      </p:sp>
      <p:sp>
        <p:nvSpPr>
          <p:cNvPr id="119826" name="文本框 119825"/>
          <p:cNvSpPr txBox="1"/>
          <p:nvPr/>
        </p:nvSpPr>
        <p:spPr>
          <a:xfrm>
            <a:off x="2627313" y="5084763"/>
            <a:ext cx="6048375" cy="1373187"/>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作者从静女到彤管，再从荑到静女，把人、物、情巧妙的融合起来，表现了男青年热烈而纯朴的爱情。</a:t>
            </a:r>
            <a:endParaRPr lang="zh-CN" altLang="en-US" sz="2800" b="1" dirty="0">
              <a:latin typeface="Arial" panose="020B0604020202020204" pitchFamily="34" charset="0"/>
            </a:endParaRPr>
          </a:p>
        </p:txBody>
      </p:sp>
      <p:sp>
        <p:nvSpPr>
          <p:cNvPr id="119827" name="文本框 119826"/>
          <p:cNvSpPr txBox="1"/>
          <p:nvPr/>
        </p:nvSpPr>
        <p:spPr>
          <a:xfrm>
            <a:off x="827088" y="2420938"/>
            <a:ext cx="2592387"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内容分析：</a:t>
            </a:r>
            <a:endParaRPr lang="zh-CN" altLang="en-US" sz="2800" b="1" dirty="0">
              <a:latin typeface="Arial" panose="020B0604020202020204" pitchFamily="34" charset="0"/>
            </a:endParaRPr>
          </a:p>
        </p:txBody>
      </p:sp>
      <p:sp>
        <p:nvSpPr>
          <p:cNvPr id="119828" name="文本框 119827"/>
          <p:cNvSpPr txBox="1"/>
          <p:nvPr/>
        </p:nvSpPr>
        <p:spPr>
          <a:xfrm>
            <a:off x="2411413" y="2492375"/>
            <a:ext cx="6264275"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一章：青年之急</a:t>
            </a:r>
            <a:endParaRPr lang="zh-CN" altLang="en-US" sz="2800" b="1" dirty="0">
              <a:latin typeface="Arial" panose="020B0604020202020204" pitchFamily="34" charset="0"/>
            </a:endParaRPr>
          </a:p>
        </p:txBody>
      </p:sp>
      <p:sp>
        <p:nvSpPr>
          <p:cNvPr id="119829" name="文本框 119828"/>
          <p:cNvSpPr txBox="1"/>
          <p:nvPr/>
        </p:nvSpPr>
        <p:spPr>
          <a:xfrm>
            <a:off x="2339975" y="3357563"/>
            <a:ext cx="6408738"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二章：青年之恋</a:t>
            </a:r>
            <a:endParaRPr lang="zh-CN" altLang="en-US" sz="2800" b="1" dirty="0">
              <a:latin typeface="Arial" panose="020B0604020202020204" pitchFamily="34" charset="0"/>
            </a:endParaRPr>
          </a:p>
        </p:txBody>
      </p:sp>
      <p:sp>
        <p:nvSpPr>
          <p:cNvPr id="119830" name="文本框 119829"/>
          <p:cNvSpPr txBox="1"/>
          <p:nvPr/>
        </p:nvSpPr>
        <p:spPr>
          <a:xfrm>
            <a:off x="2339975" y="4149725"/>
            <a:ext cx="273685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三章：青年之诚</a:t>
            </a:r>
            <a:endParaRPr lang="zh-CN" altLang="en-US" sz="2800" b="1" dirty="0">
              <a:latin typeface="Arial" panose="020B0604020202020204" pitchFamily="34" charset="0"/>
            </a:endParaRPr>
          </a:p>
        </p:txBody>
      </p:sp>
      <p:sp>
        <p:nvSpPr>
          <p:cNvPr id="119831" name="文本框 119830"/>
          <p:cNvSpPr txBox="1"/>
          <p:nvPr/>
        </p:nvSpPr>
        <p:spPr>
          <a:xfrm>
            <a:off x="5651500" y="3357563"/>
            <a:ext cx="1079500"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心理</a:t>
            </a:r>
            <a:endParaRPr lang="zh-CN" altLang="en-US" sz="2800" b="1" dirty="0">
              <a:latin typeface="Arial" panose="020B0604020202020204" pitchFamily="34" charset="0"/>
            </a:endParaRPr>
          </a:p>
        </p:txBody>
      </p:sp>
      <p:sp>
        <p:nvSpPr>
          <p:cNvPr id="119832" name="文本框 119831"/>
          <p:cNvSpPr txBox="1"/>
          <p:nvPr/>
        </p:nvSpPr>
        <p:spPr>
          <a:xfrm>
            <a:off x="5651500" y="4076700"/>
            <a:ext cx="1150938"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心理</a:t>
            </a:r>
            <a:endParaRPr lang="zh-CN" altLang="en-US" sz="2800" b="1" dirty="0">
              <a:latin typeface="Arial" panose="020B0604020202020204" pitchFamily="34" charset="0"/>
            </a:endParaRPr>
          </a:p>
        </p:txBody>
      </p:sp>
      <p:sp>
        <p:nvSpPr>
          <p:cNvPr id="119833" name="文本框 119832"/>
          <p:cNvSpPr txBox="1"/>
          <p:nvPr/>
        </p:nvSpPr>
        <p:spPr>
          <a:xfrm>
            <a:off x="5651500" y="2492375"/>
            <a:ext cx="1081088"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场景</a:t>
            </a:r>
            <a:endParaRPr lang="zh-CN" altLang="en-US" sz="2800" b="1" dirty="0">
              <a:latin typeface="Arial" panose="020B0604020202020204" pitchFamily="34" charset="0"/>
            </a:endParaRPr>
          </a:p>
        </p:txBody>
      </p:sp>
      <p:sp>
        <p:nvSpPr>
          <p:cNvPr id="119834" name="右大括号 119833"/>
          <p:cNvSpPr/>
          <p:nvPr/>
        </p:nvSpPr>
        <p:spPr>
          <a:xfrm>
            <a:off x="6732588" y="2708275"/>
            <a:ext cx="431800" cy="1800225"/>
          </a:xfrm>
          <a:prstGeom prst="rightBrace">
            <a:avLst>
              <a:gd name="adj1" fmla="val 3474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19835" name="椭圆 119834"/>
          <p:cNvSpPr/>
          <p:nvPr/>
        </p:nvSpPr>
        <p:spPr>
          <a:xfrm>
            <a:off x="7451725" y="3500438"/>
            <a:ext cx="1368425" cy="576262"/>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119836" name="文本框 119835"/>
          <p:cNvSpPr txBox="1"/>
          <p:nvPr/>
        </p:nvSpPr>
        <p:spPr>
          <a:xfrm>
            <a:off x="7812088" y="3500438"/>
            <a:ext cx="936625"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爱</a:t>
            </a:r>
            <a:endParaRPr lang="zh-CN" altLang="en-US" sz="28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9820"/>
                                        </p:tgtEl>
                                        <p:attrNameLst>
                                          <p:attrName>style.visibility</p:attrName>
                                        </p:attrNameLst>
                                      </p:cBhvr>
                                      <p:to>
                                        <p:strVal val="visible"/>
                                      </p:to>
                                    </p:set>
                                    <p:animEffect transition="in" filter="blinds(horizontal)">
                                      <p:cBhvr>
                                        <p:cTn id="7" dur="500"/>
                                        <p:tgtEl>
                                          <p:spTgt spid="1198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9821"/>
                                        </p:tgtEl>
                                        <p:attrNameLst>
                                          <p:attrName>style.visibility</p:attrName>
                                        </p:attrNameLst>
                                      </p:cBhvr>
                                      <p:to>
                                        <p:strVal val="visible"/>
                                      </p:to>
                                    </p:set>
                                    <p:animEffect transition="in" filter="blinds(horizontal)">
                                      <p:cBhvr>
                                        <p:cTn id="12" dur="500"/>
                                        <p:tgtEl>
                                          <p:spTgt spid="1198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9822"/>
                                        </p:tgtEl>
                                        <p:attrNameLst>
                                          <p:attrName>style.visibility</p:attrName>
                                        </p:attrNameLst>
                                      </p:cBhvr>
                                      <p:to>
                                        <p:strVal val="visible"/>
                                      </p:to>
                                    </p:set>
                                    <p:animEffect transition="in" filter="blinds(horizontal)">
                                      <p:cBhvr>
                                        <p:cTn id="17" dur="500"/>
                                        <p:tgtEl>
                                          <p:spTgt spid="1198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9823"/>
                                        </p:tgtEl>
                                        <p:attrNameLst>
                                          <p:attrName>style.visibility</p:attrName>
                                        </p:attrNameLst>
                                      </p:cBhvr>
                                      <p:to>
                                        <p:strVal val="visible"/>
                                      </p:to>
                                    </p:set>
                                    <p:animEffect transition="in" filter="blinds(horizontal)">
                                      <p:cBhvr>
                                        <p:cTn id="22" dur="500"/>
                                        <p:tgtEl>
                                          <p:spTgt spid="1198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9824"/>
                                        </p:tgtEl>
                                        <p:attrNameLst>
                                          <p:attrName>style.visibility</p:attrName>
                                        </p:attrNameLst>
                                      </p:cBhvr>
                                      <p:to>
                                        <p:strVal val="visible"/>
                                      </p:to>
                                    </p:set>
                                    <p:animEffect transition="in" filter="blinds(horizontal)">
                                      <p:cBhvr>
                                        <p:cTn id="27" dur="500"/>
                                        <p:tgtEl>
                                          <p:spTgt spid="1198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9827"/>
                                        </p:tgtEl>
                                        <p:attrNameLst>
                                          <p:attrName>style.visibility</p:attrName>
                                        </p:attrNameLst>
                                      </p:cBhvr>
                                      <p:to>
                                        <p:strVal val="visible"/>
                                      </p:to>
                                    </p:set>
                                    <p:animEffect transition="in" filter="blinds(horizontal)">
                                      <p:cBhvr>
                                        <p:cTn id="32" dur="500"/>
                                        <p:tgtEl>
                                          <p:spTgt spid="11982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9828"/>
                                        </p:tgtEl>
                                        <p:attrNameLst>
                                          <p:attrName>style.visibility</p:attrName>
                                        </p:attrNameLst>
                                      </p:cBhvr>
                                      <p:to>
                                        <p:strVal val="visible"/>
                                      </p:to>
                                    </p:set>
                                    <p:animEffect transition="in" filter="blinds(horizontal)">
                                      <p:cBhvr>
                                        <p:cTn id="37" dur="500"/>
                                        <p:tgtEl>
                                          <p:spTgt spid="11982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9833"/>
                                        </p:tgtEl>
                                        <p:attrNameLst>
                                          <p:attrName>style.visibility</p:attrName>
                                        </p:attrNameLst>
                                      </p:cBhvr>
                                      <p:to>
                                        <p:strVal val="visible"/>
                                      </p:to>
                                    </p:set>
                                    <p:animEffect transition="in" filter="blinds(horizontal)">
                                      <p:cBhvr>
                                        <p:cTn id="42" dur="500"/>
                                        <p:tgtEl>
                                          <p:spTgt spid="11983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9829"/>
                                        </p:tgtEl>
                                        <p:attrNameLst>
                                          <p:attrName>style.visibility</p:attrName>
                                        </p:attrNameLst>
                                      </p:cBhvr>
                                      <p:to>
                                        <p:strVal val="visible"/>
                                      </p:to>
                                    </p:set>
                                    <p:animEffect transition="in" filter="blinds(horizontal)">
                                      <p:cBhvr>
                                        <p:cTn id="47" dur="500"/>
                                        <p:tgtEl>
                                          <p:spTgt spid="11982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9831"/>
                                        </p:tgtEl>
                                        <p:attrNameLst>
                                          <p:attrName>style.visibility</p:attrName>
                                        </p:attrNameLst>
                                      </p:cBhvr>
                                      <p:to>
                                        <p:strVal val="visible"/>
                                      </p:to>
                                    </p:set>
                                    <p:animEffect transition="in" filter="blinds(horizontal)">
                                      <p:cBhvr>
                                        <p:cTn id="52" dur="500"/>
                                        <p:tgtEl>
                                          <p:spTgt spid="11983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9830"/>
                                        </p:tgtEl>
                                        <p:attrNameLst>
                                          <p:attrName>style.visibility</p:attrName>
                                        </p:attrNameLst>
                                      </p:cBhvr>
                                      <p:to>
                                        <p:strVal val="visible"/>
                                      </p:to>
                                    </p:set>
                                    <p:animEffect transition="in" filter="blinds(horizontal)">
                                      <p:cBhvr>
                                        <p:cTn id="57" dur="500"/>
                                        <p:tgtEl>
                                          <p:spTgt spid="11983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9832"/>
                                        </p:tgtEl>
                                        <p:attrNameLst>
                                          <p:attrName>style.visibility</p:attrName>
                                        </p:attrNameLst>
                                      </p:cBhvr>
                                      <p:to>
                                        <p:strVal val="visible"/>
                                      </p:to>
                                    </p:set>
                                    <p:animEffect transition="in" filter="blinds(horizontal)">
                                      <p:cBhvr>
                                        <p:cTn id="62" dur="500"/>
                                        <p:tgtEl>
                                          <p:spTgt spid="11983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9834"/>
                                        </p:tgtEl>
                                        <p:attrNameLst>
                                          <p:attrName>style.visibility</p:attrName>
                                        </p:attrNameLst>
                                      </p:cBhvr>
                                      <p:to>
                                        <p:strVal val="visible"/>
                                      </p:to>
                                    </p:set>
                                    <p:animEffect transition="in" filter="blinds(horizontal)">
                                      <p:cBhvr>
                                        <p:cTn id="67" dur="500"/>
                                        <p:tgtEl>
                                          <p:spTgt spid="11983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19836"/>
                                        </p:tgtEl>
                                        <p:attrNameLst>
                                          <p:attrName>style.visibility</p:attrName>
                                        </p:attrNameLst>
                                      </p:cBhvr>
                                      <p:to>
                                        <p:strVal val="visible"/>
                                      </p:to>
                                    </p:set>
                                    <p:animEffect transition="in" filter="blinds(horizontal)">
                                      <p:cBhvr>
                                        <p:cTn id="72" dur="500"/>
                                        <p:tgtEl>
                                          <p:spTgt spid="11983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9825"/>
                                        </p:tgtEl>
                                        <p:attrNameLst>
                                          <p:attrName>style.visibility</p:attrName>
                                        </p:attrNameLst>
                                      </p:cBhvr>
                                      <p:to>
                                        <p:strVal val="visible"/>
                                      </p:to>
                                    </p:set>
                                    <p:animEffect transition="in" filter="blinds(horizontal)">
                                      <p:cBhvr>
                                        <p:cTn id="77" dur="500"/>
                                        <p:tgtEl>
                                          <p:spTgt spid="11982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19826"/>
                                        </p:tgtEl>
                                        <p:attrNameLst>
                                          <p:attrName>style.visibility</p:attrName>
                                        </p:attrNameLst>
                                      </p:cBhvr>
                                      <p:to>
                                        <p:strVal val="visible"/>
                                      </p:to>
                                    </p:set>
                                    <p:animEffect transition="in" filter="blinds(horizontal)">
                                      <p:cBhvr>
                                        <p:cTn id="82" dur="500"/>
                                        <p:tgtEl>
                                          <p:spTgt spid="119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0" grpId="0"/>
      <p:bldP spid="119821" grpId="0"/>
      <p:bldP spid="119822" grpId="0"/>
      <p:bldP spid="119823" grpId="0"/>
      <p:bldP spid="119824" grpId="0"/>
      <p:bldP spid="119825" grpId="0"/>
      <p:bldP spid="119826" grpId="0"/>
      <p:bldP spid="119827" grpId="0"/>
      <p:bldP spid="119828" grpId="0"/>
      <p:bldP spid="119829" grpId="0"/>
      <p:bldP spid="119830" grpId="0"/>
      <p:bldP spid="119831" grpId="0"/>
      <p:bldP spid="119832" grpId="0"/>
      <p:bldP spid="119833" grpId="0"/>
      <p:bldP spid="11983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bg>
      <p:bgPr>
        <a:blipFill rotWithShape="0">
          <a:blip r:embed="rId1"/>
          <a:stretch>
            <a:fillRect/>
          </a:stretch>
        </a:blipFill>
        <a:effectLst/>
      </p:bgPr>
    </p:bg>
    <p:spTree>
      <p:nvGrpSpPr>
        <p:cNvPr id="1" name=""/>
        <p:cNvGrpSpPr/>
        <p:nvPr/>
      </p:nvGrpSpPr>
      <p:grpSpPr/>
      <p:sp>
        <p:nvSpPr>
          <p:cNvPr id="140290" name="标题 140289"/>
          <p:cNvSpPr>
            <a:spLocks noGrp="1"/>
          </p:cNvSpPr>
          <p:nvPr>
            <p:ph type="title"/>
          </p:nvPr>
        </p:nvSpPr>
        <p:spPr>
          <a:ln/>
        </p:spPr>
        <p:txBody>
          <a:bodyPr anchor="ctr"/>
          <a:p>
            <a:r>
              <a:rPr lang="zh-CN" altLang="en-US" b="1" dirty="0"/>
              <a:t>艺术手法</a:t>
            </a:r>
            <a:endParaRPr lang="zh-CN" altLang="en-US" b="1" dirty="0"/>
          </a:p>
        </p:txBody>
      </p:sp>
      <p:sp>
        <p:nvSpPr>
          <p:cNvPr id="140291" name="文本占位符 140290"/>
          <p:cNvSpPr>
            <a:spLocks noGrp="1"/>
          </p:cNvSpPr>
          <p:nvPr>
            <p:ph type="body" idx="1"/>
          </p:nvPr>
        </p:nvSpPr>
        <p:spPr>
          <a:xfrm>
            <a:off x="0" y="1196975"/>
            <a:ext cx="8229600" cy="4525963"/>
          </a:xfrm>
          <a:ln/>
        </p:spPr>
        <p:txBody>
          <a:bodyPr/>
          <a:p>
            <a:pPr>
              <a:lnSpc>
                <a:spcPct val="80000"/>
              </a:lnSpc>
              <a:buNone/>
            </a:pPr>
            <a:r>
              <a:rPr lang="en-US" altLang="zh-CN" dirty="0">
                <a:solidFill>
                  <a:srgbClr val="FF0000"/>
                </a:solidFill>
              </a:rPr>
              <a:t>1</a:t>
            </a:r>
            <a:r>
              <a:rPr lang="zh-CN" altLang="en-US" dirty="0">
                <a:solidFill>
                  <a:srgbClr val="FF0000"/>
                </a:solidFill>
              </a:rPr>
              <a:t>、</a:t>
            </a:r>
            <a:r>
              <a:rPr lang="zh-CN" altLang="en-US" b="1" dirty="0">
                <a:solidFill>
                  <a:srgbClr val="FF0000"/>
                </a:solidFill>
              </a:rPr>
              <a:t>重章叠句</a:t>
            </a:r>
            <a:endParaRPr lang="zh-CN" altLang="en-US" b="1" dirty="0">
              <a:solidFill>
                <a:srgbClr val="FF0000"/>
              </a:solidFill>
            </a:endParaRPr>
          </a:p>
          <a:p>
            <a:pPr>
              <a:lnSpc>
                <a:spcPct val="80000"/>
              </a:lnSpc>
              <a:buNone/>
            </a:pPr>
            <a:r>
              <a:rPr lang="zh-CN" altLang="en-US" dirty="0">
                <a:solidFill>
                  <a:srgbClr val="FF0000"/>
                </a:solidFill>
              </a:rPr>
              <a:t>          </a:t>
            </a:r>
            <a:r>
              <a:rPr lang="zh-CN" altLang="en-US" b="1" dirty="0">
                <a:solidFill>
                  <a:schemeClr val="tx2"/>
                </a:solidFill>
              </a:rPr>
              <a:t>重章叠句指上下句或者上下段用相同的结构形式反复咏唱的一种表情达意的方法。是诗歌的一种常见手法。</a:t>
            </a:r>
            <a:endParaRPr lang="zh-CN" altLang="en-US" b="1" dirty="0">
              <a:solidFill>
                <a:schemeClr val="tx2"/>
              </a:solidFill>
            </a:endParaRPr>
          </a:p>
          <a:p>
            <a:pPr>
              <a:lnSpc>
                <a:spcPct val="80000"/>
              </a:lnSpc>
              <a:buNone/>
            </a:pPr>
            <a:r>
              <a:rPr lang="zh-CN" altLang="en-US" b="1" dirty="0">
                <a:solidFill>
                  <a:schemeClr val="tx2"/>
                </a:solidFill>
              </a:rPr>
              <a:t>    表达效果：这种手法具有回环反复的表达效果与音韵美、意境美、含蓄美。 </a:t>
            </a:r>
            <a:endParaRPr lang="zh-CN" altLang="en-US" b="1" dirty="0">
              <a:solidFill>
                <a:schemeClr val="tx2"/>
              </a:solidFill>
            </a:endParaRPr>
          </a:p>
          <a:p>
            <a:pPr>
              <a:lnSpc>
                <a:spcPct val="80000"/>
              </a:lnSpc>
              <a:buNone/>
            </a:pPr>
            <a:r>
              <a:rPr lang="zh-CN" altLang="en-US" b="1" dirty="0">
                <a:solidFill>
                  <a:schemeClr val="tx2"/>
                </a:solidFill>
              </a:rPr>
              <a:t>　　   在内容和主题上：深化意境，渲染气氛，强化感情，突出主题 </a:t>
            </a:r>
            <a:endParaRPr lang="zh-CN" altLang="en-US" b="1" dirty="0">
              <a:solidFill>
                <a:schemeClr val="tx2"/>
              </a:solidFill>
            </a:endParaRPr>
          </a:p>
          <a:p>
            <a:pPr>
              <a:lnSpc>
                <a:spcPct val="80000"/>
              </a:lnSpc>
              <a:buNone/>
            </a:pPr>
            <a:r>
              <a:rPr lang="zh-CN" altLang="en-US" b="1" dirty="0">
                <a:solidFill>
                  <a:schemeClr val="tx2"/>
                </a:solidFill>
              </a:rPr>
              <a:t>　　   在诗歌表现力上：增强了诗歌的节奏感、音乐感，形成了一种回环往复的美，带给人一种委婉而深长的韵味。 </a:t>
            </a:r>
            <a:endParaRPr lang="zh-CN" altLang="en-US" b="1" dirty="0">
              <a:solidFill>
                <a:schemeClr val="tx2"/>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Text Box 2"/>
          <p:cNvSpPr txBox="1"/>
          <p:nvPr/>
        </p:nvSpPr>
        <p:spPr>
          <a:xfrm>
            <a:off x="611188" y="549275"/>
            <a:ext cx="7993062" cy="4967288"/>
          </a:xfrm>
          <a:prstGeom prst="rect">
            <a:avLst/>
          </a:prstGeom>
          <a:noFill/>
          <a:ln w="9525">
            <a:noFill/>
          </a:ln>
        </p:spPr>
        <p:txBody>
          <a:bodyPr>
            <a:spAutoFit/>
          </a:bodyPr>
          <a:p>
            <a:pPr>
              <a:spcBef>
                <a:spcPct val="50000"/>
              </a:spcBef>
            </a:pPr>
            <a:r>
              <a:rPr lang="en-US" altLang="zh-CN" sz="3200" b="1">
                <a:latin typeface="黑体" panose="02010609060101010101" pitchFamily="2" charset="-122"/>
                <a:ea typeface="黑体" panose="02010609060101010101" pitchFamily="2" charset="-122"/>
              </a:rPr>
              <a:t>  </a:t>
            </a:r>
            <a:r>
              <a:rPr lang="en-US" altLang="zh-CN" sz="3200" b="1">
                <a:latin typeface="Arial" panose="020B0604020202020204" pitchFamily="34" charset="0"/>
                <a:ea typeface="黑体" panose="02010609060101010101" pitchFamily="2" charset="-122"/>
              </a:rPr>
              <a:t>    </a:t>
            </a:r>
            <a:r>
              <a:rPr lang="zh-CN" altLang="en-US" sz="3200" b="1" dirty="0">
                <a:solidFill>
                  <a:srgbClr val="000000"/>
                </a:solidFill>
                <a:latin typeface="黑体" panose="02010609060101010101" pitchFamily="2" charset="-122"/>
                <a:ea typeface="黑体" panose="02010609060101010101" pitchFamily="2" charset="-122"/>
              </a:rPr>
              <a:t>一些能长期坚持预习的学生，其独立阅读能力和思维能力都会有很大的提高。表现在</a:t>
            </a:r>
            <a:r>
              <a:rPr lang="zh-CN" altLang="en-US" sz="3200" b="1" dirty="0">
                <a:solidFill>
                  <a:srgbClr val="FF0000"/>
                </a:solidFill>
                <a:latin typeface="黑体" panose="02010609060101010101" pitchFamily="2" charset="-122"/>
                <a:ea typeface="黑体" panose="02010609060101010101" pitchFamily="2" charset="-122"/>
              </a:rPr>
              <a:t>阅读速度快、思维敏捷，善于分析综合、归纳演绎、抽象概括、比较归类，也很善于联想和想象</a:t>
            </a:r>
            <a:r>
              <a:rPr lang="zh-CN" altLang="en-US" sz="3200" b="1" dirty="0">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这独立获取知识的能力一旦形成，会大大提高学习质量，对今后的学习和工作大有裨益。</a:t>
            </a:r>
            <a:endParaRPr lang="zh-CN" altLang="en-US" sz="3200" b="1" dirty="0">
              <a:solidFill>
                <a:srgbClr val="000000"/>
              </a:solidFill>
              <a:latin typeface="黑体" panose="02010609060101010101" pitchFamily="2" charset="-122"/>
              <a:ea typeface="黑体" panose="02010609060101010101" pitchFamily="2" charset="-122"/>
            </a:endParaRPr>
          </a:p>
          <a:p>
            <a:pPr>
              <a:spcBef>
                <a:spcPct val="50000"/>
              </a:spcBef>
            </a:pPr>
            <a:r>
              <a:rPr lang="zh-CN" altLang="en-US" sz="3200" b="1" dirty="0">
                <a:latin typeface="黑体" panose="02010609060101010101" pitchFamily="2" charset="-122"/>
                <a:ea typeface="黑体" panose="02010609060101010101" pitchFamily="2" charset="-122"/>
              </a:rPr>
              <a:t>    </a:t>
            </a:r>
            <a:r>
              <a:rPr lang="en-US" altLang="zh-CN" sz="3200" b="1">
                <a:latin typeface="Arial" panose="020B0604020202020204" pitchFamily="34" charset="0"/>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中国语文学习研究专家  王光龙</a:t>
            </a:r>
            <a:endParaRPr lang="zh-CN" altLang="en-US" sz="3200" b="1" dirty="0">
              <a:latin typeface="黑体" panose="02010609060101010101" pitchFamily="2" charset="-122"/>
              <a:ea typeface="黑体" panose="02010609060101010101" pitchFamily="2" charset="-122"/>
            </a:endParaRPr>
          </a:p>
          <a:p>
            <a:pPr>
              <a:spcBef>
                <a:spcPct val="50000"/>
              </a:spcBef>
            </a:pPr>
            <a:endParaRPr lang="zh-CN" altLang="en-US" sz="3200" b="1">
              <a:latin typeface="黑体" panose="02010609060101010101" pitchFamily="2" charset="-122"/>
              <a:ea typeface="黑体" panose="0201060906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bg>
      <p:bgPr>
        <a:blipFill rotWithShape="0">
          <a:blip r:embed="rId1"/>
          <a:stretch>
            <a:fillRect/>
          </a:stretch>
        </a:blipFill>
        <a:effectLst/>
      </p:bgPr>
    </p:bg>
    <p:spTree>
      <p:nvGrpSpPr>
        <p:cNvPr id="1" name=""/>
        <p:cNvGrpSpPr/>
        <p:nvPr/>
      </p:nvGrpSpPr>
      <p:grpSpPr/>
      <p:sp>
        <p:nvSpPr>
          <p:cNvPr id="143362" name="标题 143361"/>
          <p:cNvSpPr>
            <a:spLocks noGrp="1"/>
          </p:cNvSpPr>
          <p:nvPr>
            <p:ph type="title"/>
          </p:nvPr>
        </p:nvSpPr>
        <p:spPr>
          <a:xfrm>
            <a:off x="468313" y="0"/>
            <a:ext cx="8229600" cy="1143000"/>
          </a:xfrm>
          <a:ln/>
        </p:spPr>
        <p:txBody>
          <a:bodyPr anchor="ctr"/>
          <a:p>
            <a:r>
              <a:rPr lang="zh-CN" altLang="en-US" dirty="0"/>
              <a:t>蒹葭</a:t>
            </a:r>
            <a:endParaRPr lang="zh-CN" altLang="en-US" dirty="0"/>
          </a:p>
        </p:txBody>
      </p:sp>
      <p:sp>
        <p:nvSpPr>
          <p:cNvPr id="143363" name="文本占位符 143362"/>
          <p:cNvSpPr>
            <a:spLocks noGrp="1"/>
          </p:cNvSpPr>
          <p:nvPr>
            <p:ph type="body" idx="1"/>
          </p:nvPr>
        </p:nvSpPr>
        <p:spPr>
          <a:xfrm>
            <a:off x="457200" y="908050"/>
            <a:ext cx="8229600" cy="5949950"/>
          </a:xfrm>
          <a:ln/>
        </p:spPr>
        <p:txBody>
          <a:bodyPr/>
          <a:p>
            <a:pPr algn="ctr">
              <a:lnSpc>
                <a:spcPct val="90000"/>
              </a:lnSpc>
              <a:buNone/>
            </a:pPr>
            <a:r>
              <a:rPr lang="zh-CN" altLang="en-US" sz="2800" b="1" dirty="0"/>
              <a:t>蒹葭苍苍，白露为霜。</a:t>
            </a:r>
            <a:endParaRPr lang="zh-CN" altLang="en-US" sz="2800" b="1" dirty="0"/>
          </a:p>
          <a:p>
            <a:pPr algn="ctr">
              <a:lnSpc>
                <a:spcPct val="90000"/>
              </a:lnSpc>
              <a:buNone/>
            </a:pPr>
            <a:r>
              <a:rPr lang="zh-CN" altLang="en-US" sz="2800" b="1" dirty="0"/>
              <a:t>所谓伊人，在水一方。 　　</a:t>
            </a:r>
            <a:endParaRPr lang="zh-CN" altLang="en-US" sz="2800" b="1" dirty="0"/>
          </a:p>
          <a:p>
            <a:pPr algn="ctr">
              <a:lnSpc>
                <a:spcPct val="90000"/>
              </a:lnSpc>
              <a:buNone/>
            </a:pPr>
            <a:r>
              <a:rPr lang="zh-CN" altLang="en-US" sz="2800" b="1" dirty="0"/>
              <a:t>溯洄从之，道阻且长；</a:t>
            </a:r>
            <a:endParaRPr lang="zh-CN" altLang="en-US" sz="2800" b="1" dirty="0"/>
          </a:p>
          <a:p>
            <a:pPr algn="ctr">
              <a:lnSpc>
                <a:spcPct val="90000"/>
              </a:lnSpc>
              <a:buNone/>
            </a:pPr>
            <a:r>
              <a:rPr lang="zh-CN" altLang="en-US" sz="2800" b="1" dirty="0"/>
              <a:t>    溯游从之，宛在水中央。 　　</a:t>
            </a:r>
            <a:endParaRPr lang="zh-CN" altLang="en-US" sz="2800" b="1" dirty="0"/>
          </a:p>
          <a:p>
            <a:pPr algn="ctr">
              <a:lnSpc>
                <a:spcPct val="90000"/>
              </a:lnSpc>
              <a:buNone/>
            </a:pPr>
            <a:r>
              <a:rPr lang="zh-CN" altLang="en-US" sz="2800" b="1" dirty="0"/>
              <a:t>蒹葭萋萋，白露未晞。 　　</a:t>
            </a:r>
            <a:endParaRPr lang="zh-CN" altLang="en-US" sz="2800" b="1" dirty="0"/>
          </a:p>
          <a:p>
            <a:pPr algn="ctr">
              <a:lnSpc>
                <a:spcPct val="90000"/>
              </a:lnSpc>
              <a:buNone/>
            </a:pPr>
            <a:r>
              <a:rPr lang="zh-CN" altLang="en-US" sz="2800" b="1" dirty="0"/>
              <a:t>所谓伊人，在水之湄。 　　</a:t>
            </a:r>
            <a:endParaRPr lang="zh-CN" altLang="en-US" sz="2800" b="1" dirty="0"/>
          </a:p>
          <a:p>
            <a:pPr algn="ctr">
              <a:lnSpc>
                <a:spcPct val="90000"/>
              </a:lnSpc>
              <a:buNone/>
            </a:pPr>
            <a:r>
              <a:rPr lang="zh-CN" altLang="en-US" sz="2800" b="1" dirty="0"/>
              <a:t>溯洄从之，道阻且跻；</a:t>
            </a:r>
            <a:endParaRPr lang="zh-CN" altLang="en-US" sz="2800" b="1" dirty="0"/>
          </a:p>
          <a:p>
            <a:pPr algn="ctr">
              <a:lnSpc>
                <a:spcPct val="90000"/>
              </a:lnSpc>
              <a:buNone/>
            </a:pPr>
            <a:r>
              <a:rPr lang="zh-CN" altLang="en-US" sz="2800" b="1" dirty="0"/>
              <a:t>    溯游从之，宛在水中坻。 　　</a:t>
            </a:r>
            <a:endParaRPr lang="zh-CN" altLang="en-US" sz="2800" b="1" dirty="0"/>
          </a:p>
          <a:p>
            <a:pPr algn="ctr">
              <a:lnSpc>
                <a:spcPct val="90000"/>
              </a:lnSpc>
              <a:buNone/>
            </a:pPr>
            <a:r>
              <a:rPr lang="zh-CN" altLang="en-US" sz="2800" b="1" dirty="0"/>
              <a:t>蒹葭采采，白露未已。 </a:t>
            </a:r>
            <a:endParaRPr lang="zh-CN" altLang="en-US" sz="2800" b="1" dirty="0"/>
          </a:p>
          <a:p>
            <a:pPr algn="ctr">
              <a:lnSpc>
                <a:spcPct val="90000"/>
              </a:lnSpc>
              <a:buNone/>
            </a:pPr>
            <a:r>
              <a:rPr lang="zh-CN" altLang="en-US" sz="2800" b="1" dirty="0"/>
              <a:t>所谓伊人，在水之涘。 　　</a:t>
            </a:r>
            <a:endParaRPr lang="zh-CN" altLang="en-US" sz="2800" b="1" dirty="0"/>
          </a:p>
          <a:p>
            <a:pPr algn="ctr">
              <a:lnSpc>
                <a:spcPct val="90000"/>
              </a:lnSpc>
              <a:buNone/>
            </a:pPr>
            <a:r>
              <a:rPr lang="zh-CN" altLang="en-US" sz="2800" b="1" dirty="0"/>
              <a:t>溯洄从之，道阻且右；</a:t>
            </a:r>
            <a:endParaRPr lang="zh-CN" altLang="en-US" sz="2800" b="1" dirty="0"/>
          </a:p>
          <a:p>
            <a:pPr algn="ctr">
              <a:lnSpc>
                <a:spcPct val="90000"/>
              </a:lnSpc>
              <a:buNone/>
            </a:pPr>
            <a:r>
              <a:rPr lang="zh-CN" altLang="en-US" sz="2800" b="1" dirty="0"/>
              <a:t>    溯游从之，宛在水中沚。 </a:t>
            </a:r>
            <a:endParaRPr lang="zh-CN" altLang="en-US" sz="2800" b="1"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八边形 169985"/>
          <p:cNvSpPr/>
          <p:nvPr/>
        </p:nvSpPr>
        <p:spPr>
          <a:xfrm>
            <a:off x="539750" y="188913"/>
            <a:ext cx="6408738" cy="6337300"/>
          </a:xfrm>
          <a:prstGeom prst="octagon">
            <a:avLst>
              <a:gd name="adj" fmla="val 6565"/>
            </a:avLst>
          </a:prstGeom>
          <a:noFill/>
          <a:ln w="120650" cap="flat" cmpd="thickThin">
            <a:solidFill>
              <a:srgbClr val="008000"/>
            </a:solidFill>
            <a:prstDash val="solid"/>
            <a:miter/>
            <a:headEnd type="none" w="med" len="med"/>
            <a:tailEnd type="none" w="med" len="med"/>
          </a:ln>
        </p:spPr>
        <p:txBody>
          <a:bodyPr/>
          <a:p>
            <a:endParaRPr lang="zh-CN" altLang="en-US"/>
          </a:p>
        </p:txBody>
      </p:sp>
      <p:sp>
        <p:nvSpPr>
          <p:cNvPr id="169987" name="文本框 169986"/>
          <p:cNvSpPr txBox="1"/>
          <p:nvPr/>
        </p:nvSpPr>
        <p:spPr>
          <a:xfrm>
            <a:off x="828675" y="1268413"/>
            <a:ext cx="5759450" cy="4235450"/>
          </a:xfrm>
          <a:prstGeom prst="rect">
            <a:avLst/>
          </a:prstGeom>
          <a:noFill/>
          <a:ln w="12700">
            <a:noFill/>
          </a:ln>
          <a:effectLst>
            <a:outerShdw dist="35921" dir="2699999" sy="50000" kx="2003315" algn="bl" rotWithShape="0">
              <a:srgbClr val="C0C0C0">
                <a:alpha val="80000"/>
              </a:srgbClr>
            </a:outerShdw>
          </a:effectLst>
        </p:spPr>
        <p:txBody>
          <a:bodyPr>
            <a:spAutoFit/>
          </a:bodyPr>
          <a:p>
            <a:pPr>
              <a:spcBef>
                <a:spcPct val="50000"/>
              </a:spcBef>
            </a:pPr>
            <a:r>
              <a:rPr lang="en-US" altLang="zh-CN" sz="3200" b="1" dirty="0">
                <a:latin typeface="幼圆" panose="02010509060101010101" pitchFamily="49" charset="-122"/>
                <a:ea typeface="幼圆" panose="02010509060101010101" pitchFamily="49" charset="-122"/>
              </a:rPr>
              <a:t>* </a:t>
            </a:r>
            <a:r>
              <a:rPr lang="zh-CN" altLang="en-US" sz="3200" b="1" dirty="0">
                <a:latin typeface="幼圆" panose="02010509060101010101" pitchFamily="49" charset="-122"/>
                <a:ea typeface="幼圆" panose="02010509060101010101" pitchFamily="49" charset="-122"/>
              </a:rPr>
              <a:t>细节就是</a:t>
            </a:r>
            <a:r>
              <a:rPr lang="zh-CN" altLang="en-US" sz="3200" b="1" dirty="0">
                <a:solidFill>
                  <a:srgbClr val="FF0000"/>
                </a:solidFill>
                <a:latin typeface="幼圆" panose="02010509060101010101" pitchFamily="49" charset="-122"/>
                <a:ea typeface="幼圆" panose="02010509060101010101" pitchFamily="49" charset="-122"/>
              </a:rPr>
              <a:t>细小</a:t>
            </a:r>
            <a:r>
              <a:rPr lang="zh-CN" altLang="en-US" sz="3200" b="1" dirty="0">
                <a:latin typeface="幼圆" panose="02010509060101010101" pitchFamily="49" charset="-122"/>
                <a:ea typeface="幼圆" panose="02010509060101010101" pitchFamily="49" charset="-122"/>
              </a:rPr>
              <a:t>的环节或情节，也就是最有情趣、最耐人寻味、最能引起人们想象的片刻：可以是人物的一句话，一个动作，一颦一笑；或平常生活场景中的一个小小瞬间。</a:t>
            </a:r>
            <a:endParaRPr lang="zh-CN" altLang="en-US" sz="3200" b="1" dirty="0">
              <a:latin typeface="幼圆" panose="02010509060101010101" pitchFamily="49" charset="-122"/>
              <a:ea typeface="幼圆" panose="02010509060101010101" pitchFamily="49" charset="-122"/>
            </a:endParaRPr>
          </a:p>
          <a:p>
            <a:pPr>
              <a:spcBef>
                <a:spcPct val="50000"/>
              </a:spcBef>
            </a:pPr>
            <a:r>
              <a:rPr lang="en-US" altLang="zh-CN" sz="3200" b="1" dirty="0">
                <a:latin typeface="幼圆" panose="02010509060101010101" pitchFamily="49" charset="-122"/>
                <a:ea typeface="幼圆" panose="02010509060101010101" pitchFamily="49" charset="-122"/>
              </a:rPr>
              <a:t>* </a:t>
            </a:r>
            <a:r>
              <a:rPr lang="zh-CN" altLang="en-US" sz="3200" b="1" dirty="0">
                <a:latin typeface="幼圆" panose="02010509060101010101" pitchFamily="49" charset="-122"/>
                <a:ea typeface="幼圆" panose="02010509060101010101" pitchFamily="49" charset="-122"/>
              </a:rPr>
              <a:t>描写是对事物的</a:t>
            </a:r>
            <a:r>
              <a:rPr lang="zh-CN" altLang="en-US" sz="3200" b="1" dirty="0">
                <a:solidFill>
                  <a:srgbClr val="FF0000"/>
                </a:solidFill>
                <a:latin typeface="幼圆" panose="02010509060101010101" pitchFamily="49" charset="-122"/>
                <a:ea typeface="幼圆" panose="02010509060101010101" pitchFamily="49" charset="-122"/>
              </a:rPr>
              <a:t>具体状态</a:t>
            </a:r>
            <a:r>
              <a:rPr lang="zh-CN" altLang="en-US" sz="3200" b="1" dirty="0">
                <a:latin typeface="幼圆" panose="02010509060101010101" pitchFamily="49" charset="-122"/>
                <a:ea typeface="幼圆" panose="02010509060101010101" pitchFamily="49" charset="-122"/>
              </a:rPr>
              <a:t>作描绘和摹写。</a:t>
            </a:r>
            <a:endParaRPr lang="zh-CN" altLang="en-US" sz="3200" b="1" dirty="0">
              <a:latin typeface="幼圆" panose="02010509060101010101" pitchFamily="49" charset="-122"/>
              <a:ea typeface="幼圆" panose="02010509060101010101" pitchFamily="49" charset="-122"/>
            </a:endParaRPr>
          </a:p>
        </p:txBody>
      </p:sp>
      <p:pic>
        <p:nvPicPr>
          <p:cNvPr id="169988" name="图片 169987" descr="lanhua"/>
          <p:cNvPicPr>
            <a:picLocks noChangeAspect="1"/>
          </p:cNvPicPr>
          <p:nvPr/>
        </p:nvPicPr>
        <p:blipFill>
          <a:blip r:embed="rId1">
            <a:lum bright="6000"/>
          </a:blip>
          <a:srcRect l="8868"/>
          <a:stretch>
            <a:fillRect/>
          </a:stretch>
        </p:blipFill>
        <p:spPr>
          <a:xfrm>
            <a:off x="6227763" y="3716338"/>
            <a:ext cx="2736850" cy="3097212"/>
          </a:xfrm>
          <a:prstGeom prst="rect">
            <a:avLst/>
          </a:prstGeom>
          <a:noFill/>
          <a:ln w="9525">
            <a:noFill/>
          </a:ln>
        </p:spPr>
      </p:pic>
      <p:sp>
        <p:nvSpPr>
          <p:cNvPr id="169989" name="文本占位符 169988"/>
          <p:cNvSpPr>
            <a:spLocks noGrp="1"/>
          </p:cNvSpPr>
          <p:nvPr>
            <p:ph type="body" idx="1"/>
          </p:nvPr>
        </p:nvSpPr>
        <p:spPr>
          <a:xfrm>
            <a:off x="755650" y="404813"/>
            <a:ext cx="3960813" cy="720725"/>
          </a:xfrm>
          <a:ln/>
        </p:spPr>
        <p:txBody>
          <a:bodyPr/>
          <a:p>
            <a:pPr>
              <a:buNone/>
            </a:pPr>
            <a:r>
              <a:rPr lang="zh-CN" altLang="en-US" sz="3600" b="1" dirty="0">
                <a:latin typeface="幼圆" panose="02010509060101010101" pitchFamily="49" charset="-122"/>
                <a:ea typeface="幼圆" panose="02010509060101010101" pitchFamily="49" charset="-122"/>
              </a:rPr>
              <a:t>细节描写</a:t>
            </a:r>
            <a:r>
              <a:rPr lang="en-US" altLang="zh-CN" sz="3600" b="1">
                <a:latin typeface="Arial" panose="020B0604020202020204" pitchFamily="34" charset="0"/>
                <a:ea typeface="幼圆" panose="02010509060101010101" pitchFamily="49" charset="-122"/>
              </a:rPr>
              <a:t>——</a:t>
            </a:r>
            <a:endParaRPr lang="en-US" altLang="zh-CN">
              <a:latin typeface="幼圆" panose="02010509060101010101" pitchFamily="49" charset="-122"/>
              <a:ea typeface="幼圆" panose="020105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1010" name="图片 171009" descr="dream05"/>
          <p:cNvPicPr>
            <a:picLocks noChangeAspect="1"/>
          </p:cNvPicPr>
          <p:nvPr/>
        </p:nvPicPr>
        <p:blipFill>
          <a:blip r:embed="rId1"/>
          <a:srcRect l="5469" r="3401"/>
          <a:stretch>
            <a:fillRect/>
          </a:stretch>
        </p:blipFill>
        <p:spPr>
          <a:xfrm>
            <a:off x="971550" y="0"/>
            <a:ext cx="7777163" cy="6858000"/>
          </a:xfrm>
          <a:prstGeom prst="rect">
            <a:avLst/>
          </a:prstGeom>
          <a:noFill/>
          <a:ln w="9525">
            <a:noFill/>
          </a:ln>
        </p:spPr>
      </p:pic>
      <p:sp>
        <p:nvSpPr>
          <p:cNvPr id="171011" name="矩形 171010">
            <a:hlinkClick r:id="" action="ppaction://noaction"/>
          </p:cNvPr>
          <p:cNvSpPr/>
          <p:nvPr/>
        </p:nvSpPr>
        <p:spPr>
          <a:xfrm>
            <a:off x="2124075" y="1557338"/>
            <a:ext cx="4654550" cy="762000"/>
          </a:xfrm>
          <a:prstGeom prst="rect">
            <a:avLst/>
          </a:prstGeom>
          <a:noFill/>
          <a:ln w="12700">
            <a:noFill/>
          </a:ln>
          <a:effectLst>
            <a:outerShdw dist="35921" dir="2699999" sy="50000" kx="2003315" algn="bl" rotWithShape="0">
              <a:srgbClr val="C0C0C0">
                <a:alpha val="80000"/>
              </a:srgbClr>
            </a:outerShdw>
          </a:effectLst>
        </p:spPr>
        <p:txBody>
          <a:bodyPr wrap="none" anchor="t">
            <a:spAutoFit/>
          </a:bodyPr>
          <a:p>
            <a:r>
              <a:rPr lang="zh-CN" altLang="en-US" sz="4400" b="1" dirty="0">
                <a:latin typeface="隶书" panose="02010509060101010101" pitchFamily="49" charset="-122"/>
                <a:ea typeface="隶书" panose="02010509060101010101" pitchFamily="49" charset="-122"/>
              </a:rPr>
              <a:t>李清照</a:t>
            </a:r>
            <a:r>
              <a:rPr lang="en-US" altLang="zh-CN" sz="4400" b="1" dirty="0">
                <a:latin typeface="隶书" panose="02010509060101010101" pitchFamily="49" charset="-122"/>
                <a:ea typeface="隶书" panose="02010509060101010101" pitchFamily="49" charset="-122"/>
              </a:rPr>
              <a:t>《</a:t>
            </a:r>
            <a:r>
              <a:rPr lang="zh-CN" altLang="en-US" sz="4400" b="1" dirty="0">
                <a:latin typeface="隶书" panose="02010509060101010101" pitchFamily="49" charset="-122"/>
                <a:ea typeface="隶书" panose="02010509060101010101" pitchFamily="49" charset="-122"/>
              </a:rPr>
              <a:t>点绛唇</a:t>
            </a:r>
            <a:r>
              <a:rPr lang="en-US" altLang="zh-CN" sz="4400" b="1">
                <a:latin typeface="隶书" panose="02010509060101010101" pitchFamily="49" charset="-122"/>
                <a:ea typeface="隶书" panose="02010509060101010101" pitchFamily="49" charset="-122"/>
              </a:rPr>
              <a:t>》</a:t>
            </a:r>
            <a:endParaRPr lang="en-US" altLang="zh-CN" sz="4400" b="1">
              <a:latin typeface="隶书" panose="02010509060101010101" pitchFamily="49" charset="-122"/>
              <a:ea typeface="隶书" panose="02010509060101010101" pitchFamily="49" charset="-122"/>
            </a:endParaRPr>
          </a:p>
        </p:txBody>
      </p:sp>
      <p:sp>
        <p:nvSpPr>
          <p:cNvPr id="171012" name="文本框 171011">
            <a:hlinkClick r:id="" action="ppaction://noaction"/>
          </p:cNvPr>
          <p:cNvSpPr txBox="1"/>
          <p:nvPr/>
        </p:nvSpPr>
        <p:spPr>
          <a:xfrm>
            <a:off x="250825" y="260350"/>
            <a:ext cx="1082675" cy="4321175"/>
          </a:xfrm>
          <a:prstGeom prst="rect">
            <a:avLst/>
          </a:prstGeom>
          <a:noFill/>
          <a:ln w="76200" cap="flat" cmpd="sng">
            <a:pattFill prst="wdUpDiag">
              <a:fgClr>
                <a:srgbClr val="000080"/>
              </a:fgClr>
              <a:bgClr>
                <a:srgbClr val="FFFFFF"/>
              </a:bgClr>
            </a:pattFill>
            <a:prstDash val="solid"/>
            <a:miter/>
            <a:headEnd type="none" w="med" len="med"/>
            <a:tailEnd type="none" w="med" len="med"/>
          </a:ln>
        </p:spPr>
        <p:txBody>
          <a:bodyPr vert="eaVert">
            <a:spAutoFit/>
          </a:bodyPr>
          <a:p>
            <a:pPr>
              <a:spcBef>
                <a:spcPct val="50000"/>
              </a:spcBef>
            </a:pPr>
            <a:r>
              <a:rPr lang="zh-CN" altLang="en-US" sz="5400" dirty="0">
                <a:latin typeface="Arial" panose="020B0604020202020204" pitchFamily="34" charset="0"/>
                <a:ea typeface="隶书" panose="02010509060101010101" pitchFamily="49" charset="-122"/>
              </a:rPr>
              <a:t>细节处宜思量</a:t>
            </a:r>
            <a:endParaRPr lang="zh-CN" altLang="en-US" sz="5400" dirty="0">
              <a:latin typeface="Arial" panose="020B0604020202020204" pitchFamily="34" charset="0"/>
              <a:ea typeface="隶书" panose="02010509060101010101" pitchFamily="49" charset="-122"/>
            </a:endParaRPr>
          </a:p>
        </p:txBody>
      </p:sp>
    </p:spTree>
  </p:cSld>
  <p:clrMapOvr>
    <a:masterClrMapping/>
  </p:clrMapOvr>
  <p:transition>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2034" name="图片 172033" descr="b_21CF90E7C153734D"/>
          <p:cNvPicPr>
            <a:picLocks noChangeAspect="1"/>
          </p:cNvPicPr>
          <p:nvPr/>
        </p:nvPicPr>
        <p:blipFill>
          <a:blip r:embed="rId1">
            <a:lum bright="12000" contrast="-12000"/>
          </a:blip>
          <a:srcRect r="15204"/>
          <a:stretch>
            <a:fillRect/>
          </a:stretch>
        </p:blipFill>
        <p:spPr>
          <a:xfrm>
            <a:off x="0" y="0"/>
            <a:ext cx="3276600" cy="6858000"/>
          </a:xfrm>
          <a:prstGeom prst="rect">
            <a:avLst/>
          </a:prstGeom>
          <a:noFill/>
          <a:ln w="9525">
            <a:noFill/>
          </a:ln>
        </p:spPr>
      </p:pic>
      <p:sp>
        <p:nvSpPr>
          <p:cNvPr id="172035" name="矩形 172034"/>
          <p:cNvSpPr/>
          <p:nvPr/>
        </p:nvSpPr>
        <p:spPr>
          <a:xfrm>
            <a:off x="3492500" y="92075"/>
            <a:ext cx="5473700" cy="6432550"/>
          </a:xfrm>
          <a:prstGeom prst="rect">
            <a:avLst/>
          </a:prstGeom>
          <a:noFill/>
          <a:ln w="12700">
            <a:noFill/>
          </a:ln>
          <a:effectLst>
            <a:outerShdw dist="35921" dir="2699999" sy="50000" kx="2003315" algn="bl" rotWithShape="0">
              <a:srgbClr val="C0C0C0">
                <a:alpha val="80000"/>
              </a:srgbClr>
            </a:outerShdw>
          </a:effectLst>
        </p:spPr>
        <p:txBody>
          <a:bodyPr>
            <a:spAutoFit/>
          </a:bodyPr>
          <a:p>
            <a:r>
              <a:rPr lang="zh-CN" altLang="en-US" sz="3200" b="1" dirty="0">
                <a:latin typeface="隶书" panose="02010509060101010101" pitchFamily="49" charset="-122"/>
                <a:ea typeface="隶书" panose="02010509060101010101" pitchFamily="49" charset="-122"/>
              </a:rPr>
              <a:t>　   点绛唇   </a:t>
            </a:r>
            <a:r>
              <a:rPr lang="en-US" altLang="zh-CN" sz="3200" b="1" dirty="0">
                <a:latin typeface="隶书" panose="02010509060101010101" pitchFamily="49" charset="-122"/>
                <a:ea typeface="隶书" panose="02010509060101010101" pitchFamily="49" charset="-122"/>
              </a:rPr>
              <a:t>(</a:t>
            </a:r>
            <a:r>
              <a:rPr lang="zh-CN" altLang="en-US" sz="3200" b="1" dirty="0">
                <a:latin typeface="隶书" panose="02010509060101010101" pitchFamily="49" charset="-122"/>
                <a:ea typeface="隶书" panose="02010509060101010101" pitchFamily="49" charset="-122"/>
              </a:rPr>
              <a:t>李清照</a:t>
            </a:r>
            <a:r>
              <a:rPr lang="en-US" altLang="zh-CN" sz="3200" b="1">
                <a:latin typeface="隶书" panose="02010509060101010101" pitchFamily="49" charset="-122"/>
                <a:ea typeface="隶书" panose="02010509060101010101" pitchFamily="49" charset="-122"/>
              </a:rPr>
              <a:t>)</a:t>
            </a:r>
            <a:endParaRPr lang="en-US" altLang="zh-CN" sz="3200" b="1">
              <a:latin typeface="隶书" panose="02010509060101010101" pitchFamily="49" charset="-122"/>
              <a:ea typeface="隶书" panose="02010509060101010101" pitchFamily="49" charset="-122"/>
            </a:endParaRPr>
          </a:p>
          <a:p>
            <a:r>
              <a:rPr lang="en-US" altLang="zh-CN" sz="3200" b="1" dirty="0">
                <a:latin typeface="隶书" panose="02010509060101010101" pitchFamily="49" charset="-122"/>
                <a:ea typeface="隶书" panose="02010509060101010101" pitchFamily="49" charset="-122"/>
              </a:rPr>
              <a:t>   </a:t>
            </a:r>
            <a:r>
              <a:rPr lang="zh-CN" altLang="en-US" sz="3200" b="1" dirty="0">
                <a:latin typeface="隶书" panose="02010509060101010101" pitchFamily="49" charset="-122"/>
                <a:ea typeface="隶书" panose="02010509060101010101" pitchFamily="49" charset="-122"/>
              </a:rPr>
              <a:t>蹴罢秋千，起来慵整纤纤手。露浓花瘦，薄汗轻衣透。 </a:t>
            </a:r>
            <a:br>
              <a:rPr lang="zh-CN" altLang="en-US" sz="3200" b="1" dirty="0">
                <a:latin typeface="隶书" panose="02010509060101010101" pitchFamily="49" charset="-122"/>
                <a:ea typeface="隶书" panose="02010509060101010101" pitchFamily="49" charset="-122"/>
              </a:rPr>
            </a:br>
            <a:r>
              <a:rPr lang="zh-CN" altLang="en-US" sz="3200" b="1" dirty="0">
                <a:latin typeface="隶书" panose="02010509060101010101" pitchFamily="49" charset="-122"/>
                <a:ea typeface="隶书" panose="02010509060101010101" pitchFamily="49" charset="-122"/>
              </a:rPr>
              <a:t>   见客入来，袜刬金钗溜。和羞走。倚门回首，却把青梅嗅。</a:t>
            </a:r>
            <a:endParaRPr lang="zh-CN" altLang="en-US" sz="3200" b="1" dirty="0">
              <a:latin typeface="隶书" panose="02010509060101010101" pitchFamily="49" charset="-122"/>
              <a:ea typeface="隶书" panose="02010509060101010101" pitchFamily="49" charset="-122"/>
            </a:endParaRPr>
          </a:p>
          <a:p>
            <a:r>
              <a:rPr lang="zh-CN" altLang="en-US" sz="2800" b="1" dirty="0">
                <a:latin typeface="楷体_GB2312" pitchFamily="49" charset="-122"/>
                <a:ea typeface="楷体_GB2312" pitchFamily="49" charset="-122"/>
              </a:rPr>
              <a:t>注：</a:t>
            </a:r>
            <a:r>
              <a:rPr lang="en-US" altLang="zh-CN" sz="2800" b="1" dirty="0">
                <a:latin typeface="楷体_GB2312" pitchFamily="49" charset="-122"/>
                <a:ea typeface="楷体_GB2312" pitchFamily="49" charset="-122"/>
              </a:rPr>
              <a:t>①</a:t>
            </a:r>
            <a:r>
              <a:rPr lang="zh-CN" altLang="en-US" sz="2800" b="1" dirty="0">
                <a:latin typeface="楷体_GB2312" pitchFamily="49" charset="-122"/>
                <a:ea typeface="楷体_GB2312" pitchFamily="49" charset="-122"/>
              </a:rPr>
              <a:t>袜刬</a:t>
            </a:r>
            <a:r>
              <a:rPr lang="en-US" altLang="zh-CN" sz="2800" b="1" err="1">
                <a:latin typeface="楷体_GB2312" pitchFamily="49" charset="-122"/>
                <a:ea typeface="楷体_GB2312" pitchFamily="49" charset="-122"/>
              </a:rPr>
              <a:t>chǎn</a:t>
            </a:r>
            <a:r>
              <a:rPr lang="zh-CN" altLang="en-US" sz="2800" b="1" dirty="0">
                <a:latin typeface="楷体_GB2312" pitchFamily="49" charset="-122"/>
                <a:ea typeface="楷体_GB2312" pitchFamily="49" charset="-122"/>
              </a:rPr>
              <a:t>：来不及穿鞋，仅仅穿着袜子走路。</a:t>
            </a:r>
            <a:endParaRPr lang="zh-CN" altLang="en-US" sz="2800" b="1" dirty="0">
              <a:latin typeface="楷体_GB2312" pitchFamily="49" charset="-122"/>
              <a:ea typeface="楷体_GB2312" pitchFamily="49" charset="-122"/>
            </a:endParaRPr>
          </a:p>
          <a:p>
            <a:r>
              <a:rPr lang="en-US" altLang="zh-CN" sz="2800" b="1" dirty="0">
                <a:latin typeface="楷体_GB2312" pitchFamily="49" charset="-122"/>
                <a:ea typeface="楷体_GB2312" pitchFamily="49" charset="-122"/>
              </a:rPr>
              <a:t>②</a:t>
            </a:r>
            <a:r>
              <a:rPr lang="zh-CN" altLang="en-US" sz="2800" b="1" dirty="0">
                <a:latin typeface="楷体_GB2312" pitchFamily="49" charset="-122"/>
                <a:ea typeface="楷体_GB2312" pitchFamily="49" charset="-122"/>
              </a:rPr>
              <a:t>金钗溜：头发松散，金钗下滑坠地。</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这是李清照少女时期写的一首诗。主人公荡罢秋千，休息时家里来了一个特别的客人，诗的后半部分着重写此时少女的反映。</a:t>
            </a:r>
            <a:endParaRPr lang="zh-CN" altLang="en-US" sz="2800" b="1" dirty="0">
              <a:latin typeface="楷体_GB2312" pitchFamily="49" charset="-122"/>
              <a:ea typeface="楷体_GB2312" pitchFamily="49" charset="-122"/>
            </a:endParaRPr>
          </a:p>
        </p:txBody>
      </p:sp>
      <p:sp>
        <p:nvSpPr>
          <p:cNvPr id="172036" name="文本占位符 172035"/>
          <p:cNvSpPr>
            <a:spLocks noGrp="1"/>
          </p:cNvSpPr>
          <p:nvPr>
            <p:ph type="body" idx="1"/>
          </p:nvPr>
        </p:nvSpPr>
        <p:spPr>
          <a:xfrm>
            <a:off x="4140200" y="188913"/>
            <a:ext cx="4679950" cy="5256212"/>
          </a:xfrm>
          <a:ln/>
        </p:spPr>
        <p:txBody>
          <a:bodyPr/>
          <a:p>
            <a:pPr>
              <a:lnSpc>
                <a:spcPct val="90000"/>
              </a:lnSpc>
              <a:buNone/>
            </a:pPr>
            <a:r>
              <a:rPr lang="en-US" altLang="zh-CN" b="1" dirty="0">
                <a:solidFill>
                  <a:srgbClr val="FF3300"/>
                </a:solidFill>
                <a:ea typeface="华文新魏" panose="02010800040101010101" pitchFamily="2" charset="-122"/>
              </a:rPr>
              <a:t>        “</a:t>
            </a:r>
            <a:r>
              <a:rPr lang="zh-CN" altLang="en-US" b="1" dirty="0">
                <a:solidFill>
                  <a:srgbClr val="FF3300"/>
                </a:solidFill>
                <a:ea typeface="华文新魏" panose="02010800040101010101" pitchFamily="2" charset="-122"/>
              </a:rPr>
              <a:t>倚门回首，却把青梅嗅”二句，以极精湛的笔墨描绘了这位</a:t>
            </a:r>
            <a:r>
              <a:rPr lang="zh-CN" altLang="en-US" b="1" dirty="0">
                <a:solidFill>
                  <a:srgbClr val="0000CC"/>
                </a:solidFill>
                <a:ea typeface="华文新魏" panose="02010800040101010101" pitchFamily="2" charset="-122"/>
              </a:rPr>
              <a:t>少女怕见又想见、想见又不敢见的微妙心理</a:t>
            </a:r>
            <a:r>
              <a:rPr lang="zh-CN" altLang="en-US" b="1" dirty="0">
                <a:solidFill>
                  <a:srgbClr val="FF3300"/>
                </a:solidFill>
                <a:ea typeface="华文新魏" panose="02010800040101010101" pitchFamily="2" charset="-122"/>
              </a:rPr>
              <a:t>。最后她只好借“嗅青梅”这一细节掩饰一下自己，以便偷偷地看他几眼。下片以动作写心理，几个动作层次分明，曲折多变，</a:t>
            </a:r>
            <a:r>
              <a:rPr lang="zh-CN" altLang="en-US" b="1" dirty="0">
                <a:solidFill>
                  <a:srgbClr val="0000CC"/>
                </a:solidFill>
                <a:ea typeface="华文新魏" panose="02010800040101010101" pitchFamily="2" charset="-122"/>
              </a:rPr>
              <a:t>把一个少女惊诧、惶遽、含羞、好奇以及爱恋的心理活动，栩栩如生地刻划出来。</a:t>
            </a:r>
            <a:r>
              <a:rPr lang="zh-CN" altLang="en-US" dirty="0"/>
              <a:t> </a:t>
            </a:r>
            <a:endParaRPr lang="zh-CN" altLang="en-US" dirty="0"/>
          </a:p>
        </p:txBody>
      </p:sp>
      <p:sp>
        <p:nvSpPr>
          <p:cNvPr id="172037" name="矩形 172036"/>
          <p:cNvSpPr/>
          <p:nvPr/>
        </p:nvSpPr>
        <p:spPr>
          <a:xfrm>
            <a:off x="2346325" y="215900"/>
            <a:ext cx="2009775" cy="6669088"/>
          </a:xfrm>
          <a:prstGeom prst="rect">
            <a:avLst/>
          </a:prstGeom>
          <a:noFill/>
          <a:ln w="12700">
            <a:noFill/>
          </a:ln>
          <a:effectLst>
            <a:outerShdw dist="35921" dir="2699999" sy="50000" kx="2003315" algn="bl" rotWithShape="0">
              <a:srgbClr val="C0C0C0">
                <a:alpha val="80000"/>
              </a:srgbClr>
            </a:outerShdw>
          </a:effectLst>
        </p:spPr>
        <p:txBody>
          <a:bodyPr vert="eaVert">
            <a:spAutoFit/>
          </a:bodyPr>
          <a:p>
            <a:r>
              <a:rPr lang="zh-CN" altLang="en-US" sz="2400" b="1" dirty="0">
                <a:latin typeface="隶书" panose="02010509060101010101" pitchFamily="49" charset="-122"/>
                <a:ea typeface="隶书" panose="02010509060101010101" pitchFamily="49" charset="-122"/>
              </a:rPr>
              <a:t>　        点绛唇</a:t>
            </a:r>
            <a:endParaRPr lang="zh-CN" altLang="en-US" sz="2400" b="1" dirty="0">
              <a:latin typeface="隶书" panose="02010509060101010101" pitchFamily="49" charset="-122"/>
              <a:ea typeface="隶书" panose="02010509060101010101" pitchFamily="49" charset="-122"/>
            </a:endParaRPr>
          </a:p>
          <a:p>
            <a:r>
              <a:rPr lang="zh-CN" altLang="en-US" sz="2400" b="1" dirty="0">
                <a:latin typeface="隶书" panose="02010509060101010101" pitchFamily="49" charset="-122"/>
                <a:ea typeface="隶书" panose="02010509060101010101" pitchFamily="49" charset="-122"/>
              </a:rPr>
              <a:t>   蹴罢秋千，起来慵整纤纤手。露浓花瘦，薄汗轻衣透。 </a:t>
            </a:r>
            <a:br>
              <a:rPr lang="zh-CN" altLang="en-US" sz="2400" b="1" dirty="0">
                <a:latin typeface="隶书" panose="02010509060101010101" pitchFamily="49" charset="-122"/>
                <a:ea typeface="隶书" panose="02010509060101010101" pitchFamily="49" charset="-122"/>
              </a:rPr>
            </a:br>
            <a:r>
              <a:rPr lang="zh-CN" altLang="en-US" sz="2400" b="1" dirty="0">
                <a:latin typeface="隶书" panose="02010509060101010101" pitchFamily="49" charset="-122"/>
                <a:ea typeface="隶书" panose="02010509060101010101" pitchFamily="49" charset="-122"/>
              </a:rPr>
              <a:t>   见客入来，袜刬金钗溜。和羞走。倚门回首，却把青梅嗅。</a:t>
            </a:r>
            <a:endParaRPr lang="zh-CN" altLang="en-US" sz="2400" b="1" dirty="0">
              <a:latin typeface="隶书" panose="02010509060101010101" pitchFamily="49" charset="-122"/>
              <a:ea typeface="隶书" panose="02010509060101010101"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172035"/>
                                        </p:tgtEl>
                                        <p:attrNameLst>
                                          <p:attrName>ppt_w</p:attrName>
                                        </p:attrNameLst>
                                      </p:cBhvr>
                                      <p:tavLst>
                                        <p:tav tm="0">
                                          <p:val>
                                            <p:strVal val="ppt_w"/>
                                          </p:val>
                                        </p:tav>
                                        <p:tav tm="100000">
                                          <p:val>
                                            <p:strVal val="ppt_w*0.70"/>
                                          </p:val>
                                        </p:tav>
                                      </p:tavLst>
                                    </p:anim>
                                    <p:anim calcmode="lin" valueType="num">
                                      <p:cBhvr>
                                        <p:cTn id="7" dur="1000"/>
                                        <p:tgtEl>
                                          <p:spTgt spid="172035"/>
                                        </p:tgtEl>
                                        <p:attrNameLst>
                                          <p:attrName>ppt_h</p:attrName>
                                        </p:attrNameLst>
                                      </p:cBhvr>
                                      <p:tavLst>
                                        <p:tav tm="0">
                                          <p:val>
                                            <p:strVal val="ppt_h"/>
                                          </p:val>
                                        </p:tav>
                                        <p:tav tm="100000">
                                          <p:val>
                                            <p:strVal val="ppt_h"/>
                                          </p:val>
                                        </p:tav>
                                      </p:tavLst>
                                    </p:anim>
                                    <p:animEffect transition="out" filter="fade">
                                      <p:cBhvr>
                                        <p:cTn id="8" dur="1000"/>
                                        <p:tgtEl>
                                          <p:spTgt spid="172035"/>
                                        </p:tgtEl>
                                      </p:cBhvr>
                                    </p:animEffect>
                                    <p:set>
                                      <p:cBhvr>
                                        <p:cTn id="9" dur="1" fill="hold">
                                          <p:stCondLst>
                                            <p:cond delay="999"/>
                                          </p:stCondLst>
                                        </p:cTn>
                                        <p:tgtEl>
                                          <p:spTgt spid="172035"/>
                                        </p:tgtEl>
                                        <p:attrNameLst>
                                          <p:attrName>style.visibility</p:attrName>
                                        </p:attrNameLst>
                                      </p:cBhvr>
                                      <p:to>
                                        <p:strVal val="hidden"/>
                                      </p:to>
                                    </p:set>
                                  </p:childTnLst>
                                </p:cTn>
                              </p:par>
                              <p:par>
                                <p:cTn id="10" presetID="55" presetClass="entr" presetSubtype="0" fill="hold" grpId="0" nodeType="withEffect">
                                  <p:stCondLst>
                                    <p:cond delay="0"/>
                                  </p:stCondLst>
                                  <p:childTnLst>
                                    <p:set>
                                      <p:cBhvr>
                                        <p:cTn id="11" dur="1" fill="hold">
                                          <p:stCondLst>
                                            <p:cond delay="0"/>
                                          </p:stCondLst>
                                        </p:cTn>
                                        <p:tgtEl>
                                          <p:spTgt spid="172036">
                                            <p:txEl>
                                              <p:charRg st="0" end="148"/>
                                            </p:txEl>
                                          </p:spTgt>
                                        </p:tgtEl>
                                        <p:attrNameLst>
                                          <p:attrName>style.visibility</p:attrName>
                                        </p:attrNameLst>
                                      </p:cBhvr>
                                      <p:to>
                                        <p:strVal val="visible"/>
                                      </p:to>
                                    </p:set>
                                    <p:anim calcmode="lin" valueType="num">
                                      <p:cBhvr>
                                        <p:cTn id="12" dur="1000" fill="hold"/>
                                        <p:tgtEl>
                                          <p:spTgt spid="172036">
                                            <p:txEl>
                                              <p:charRg st="0" end="148"/>
                                            </p:txEl>
                                          </p:spTgt>
                                        </p:tgtEl>
                                        <p:attrNameLst>
                                          <p:attrName>ppt_w</p:attrName>
                                        </p:attrNameLst>
                                      </p:cBhvr>
                                      <p:tavLst>
                                        <p:tav tm="0">
                                          <p:val>
                                            <p:strVal val="#ppt_w*0.70"/>
                                          </p:val>
                                        </p:tav>
                                        <p:tav tm="100000">
                                          <p:val>
                                            <p:strVal val="#ppt_w"/>
                                          </p:val>
                                        </p:tav>
                                      </p:tavLst>
                                    </p:anim>
                                    <p:anim calcmode="lin" valueType="num">
                                      <p:cBhvr>
                                        <p:cTn id="13" dur="1000" fill="hold"/>
                                        <p:tgtEl>
                                          <p:spTgt spid="172036">
                                            <p:txEl>
                                              <p:charRg st="0" end="148"/>
                                            </p:txEl>
                                          </p:spTgt>
                                        </p:tgtEl>
                                        <p:attrNameLst>
                                          <p:attrName>ppt_h</p:attrName>
                                        </p:attrNameLst>
                                      </p:cBhvr>
                                      <p:tavLst>
                                        <p:tav tm="0">
                                          <p:val>
                                            <p:strVal val="#ppt_h"/>
                                          </p:val>
                                        </p:tav>
                                        <p:tav tm="100000">
                                          <p:val>
                                            <p:strVal val="#ppt_h"/>
                                          </p:val>
                                        </p:tav>
                                      </p:tavLst>
                                    </p:anim>
                                    <p:animEffect transition="in" filter="fade">
                                      <p:cBhvr>
                                        <p:cTn id="14" dur="1000"/>
                                        <p:tgtEl>
                                          <p:spTgt spid="172036">
                                            <p:txEl>
                                              <p:charRg st="0" end="148"/>
                                            </p:txEl>
                                          </p:spTgt>
                                        </p:tgtEl>
                                      </p:cBhvr>
                                    </p:animEffect>
                                  </p:childTnLst>
                                </p:cTn>
                              </p:par>
                              <p:par>
                                <p:cTn id="15" presetID="14" presetClass="entr" presetSubtype="5" fill="hold" grpId="0" nodeType="withEffect">
                                  <p:stCondLst>
                                    <p:cond delay="0"/>
                                  </p:stCondLst>
                                  <p:childTnLst>
                                    <p:set>
                                      <p:cBhvr>
                                        <p:cTn id="16" dur="1" fill="hold">
                                          <p:stCondLst>
                                            <p:cond delay="0"/>
                                          </p:stCondLst>
                                        </p:cTn>
                                        <p:tgtEl>
                                          <p:spTgt spid="172037"/>
                                        </p:tgtEl>
                                        <p:attrNameLst>
                                          <p:attrName>style.visibility</p:attrName>
                                        </p:attrNameLst>
                                      </p:cBhvr>
                                      <p:to>
                                        <p:strVal val="visible"/>
                                      </p:to>
                                    </p:set>
                                    <p:animEffect transition="in" filter="randombar(vertical)">
                                      <p:cBhvr>
                                        <p:cTn id="17" dur="500"/>
                                        <p:tgtEl>
                                          <p:spTgt spid="172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p:bldP spid="172036" grpId="0" build="p"/>
      <p:bldP spid="1720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4" name="图片 95233" descr="24"/>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95238" name="图片 95237" descr="mjmhg008"/>
          <p:cNvPicPr>
            <a:picLocks noChangeAspect="1"/>
          </p:cNvPicPr>
          <p:nvPr/>
        </p:nvPicPr>
        <p:blipFill>
          <a:blip r:embed="rId2"/>
          <a:stretch>
            <a:fillRect/>
          </a:stretch>
        </p:blipFill>
        <p:spPr>
          <a:xfrm>
            <a:off x="468313" y="1557338"/>
            <a:ext cx="2238375" cy="4608512"/>
          </a:xfrm>
          <a:prstGeom prst="rect">
            <a:avLst/>
          </a:prstGeom>
          <a:noFill/>
          <a:ln w="9525">
            <a:noFill/>
          </a:ln>
        </p:spPr>
      </p:pic>
      <p:sp>
        <p:nvSpPr>
          <p:cNvPr id="95235" name="标题 95234"/>
          <p:cNvSpPr>
            <a:spLocks noGrp="1"/>
          </p:cNvSpPr>
          <p:nvPr>
            <p:ph type="title"/>
          </p:nvPr>
        </p:nvSpPr>
        <p:spPr>
          <a:ln/>
        </p:spPr>
        <p:txBody>
          <a:bodyPr anchor="ctr"/>
          <a:p>
            <a:r>
              <a:rPr lang="zh-CN" altLang="en-US" b="1" dirty="0">
                <a:solidFill>
                  <a:srgbClr val="000066"/>
                </a:solidFill>
              </a:rPr>
              <a:t>人物形象</a:t>
            </a:r>
            <a:endParaRPr lang="zh-CN" altLang="en-US" b="1" dirty="0">
              <a:solidFill>
                <a:srgbClr val="000066"/>
              </a:solidFill>
            </a:endParaRPr>
          </a:p>
        </p:txBody>
      </p:sp>
      <p:sp>
        <p:nvSpPr>
          <p:cNvPr id="95237" name="文本占位符 95236"/>
          <p:cNvSpPr>
            <a:spLocks noGrp="1"/>
          </p:cNvSpPr>
          <p:nvPr>
            <p:ph type="body" sz="half" idx="2"/>
          </p:nvPr>
        </p:nvSpPr>
        <p:spPr>
          <a:xfrm>
            <a:off x="2916238" y="1773238"/>
            <a:ext cx="5770562" cy="4525962"/>
          </a:xfrm>
          <a:ln/>
        </p:spPr>
        <p:txBody>
          <a:bodyPr/>
          <a:p>
            <a:pPr>
              <a:lnSpc>
                <a:spcPct val="130000"/>
              </a:lnSpc>
            </a:pPr>
            <a:r>
              <a:rPr lang="zh-CN" altLang="en-US" b="1" dirty="0"/>
              <a:t>从诗歌的内容可以看出女主人公是一个</a:t>
            </a:r>
            <a:r>
              <a:rPr lang="zh-CN" altLang="en-US" b="1" dirty="0">
                <a:solidFill>
                  <a:srgbClr val="660033"/>
                </a:solidFill>
              </a:rPr>
              <a:t>活泼</a:t>
            </a:r>
            <a:r>
              <a:rPr lang="zh-CN" altLang="en-US" b="1" dirty="0"/>
              <a:t>、</a:t>
            </a:r>
            <a:r>
              <a:rPr lang="zh-CN" altLang="en-US" b="1" dirty="0">
                <a:solidFill>
                  <a:srgbClr val="660033"/>
                </a:solidFill>
              </a:rPr>
              <a:t>调皮、大胆的女子</a:t>
            </a:r>
            <a:r>
              <a:rPr lang="zh-CN" altLang="en-US" b="1" dirty="0"/>
              <a:t>，敢于邀请男主人公约会，又故意调皮地躲起来。</a:t>
            </a:r>
            <a:endParaRPr lang="zh-CN" altLang="en-US" b="1" dirty="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95235"/>
                                        </p:tgtEl>
                                        <p:attrNameLst>
                                          <p:attrName>style.visibility</p:attrName>
                                        </p:attrNameLst>
                                      </p:cBhvr>
                                      <p:to>
                                        <p:strVal val="visible"/>
                                      </p:to>
                                    </p:set>
                                    <p:animEffect transition="in" filter="fade">
                                      <p:cBhvr>
                                        <p:cTn id="7" dur="1000">
                                          <p:stCondLst>
                                            <p:cond delay="0"/>
                                          </p:stCondLst>
                                        </p:cTn>
                                        <p:tgtEl>
                                          <p:spTgt spid="95235"/>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95237">
                                            <p:txEl>
                                              <p:charRg st="0" end="51"/>
                                            </p:txEl>
                                          </p:spTgt>
                                        </p:tgtEl>
                                        <p:attrNameLst>
                                          <p:attrName>style.visibility</p:attrName>
                                        </p:attrNameLst>
                                      </p:cBhvr>
                                      <p:to>
                                        <p:strVal val="visible"/>
                                      </p:to>
                                    </p:set>
                                    <p:animEffect transition="in" filter="fade">
                                      <p:cBhvr>
                                        <p:cTn id="10" dur="500">
                                          <p:stCondLst>
                                            <p:cond delay="0"/>
                                          </p:stCondLst>
                                        </p:cTn>
                                        <p:tgtEl>
                                          <p:spTgt spid="95237">
                                            <p:txEl>
                                              <p:charRg st="0"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258" name="图片 96257" descr="24"/>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6260" name="文本占位符 96259"/>
          <p:cNvSpPr>
            <a:spLocks noGrp="1"/>
          </p:cNvSpPr>
          <p:nvPr>
            <p:ph type="body" sz="half" idx="2"/>
          </p:nvPr>
        </p:nvSpPr>
        <p:spPr>
          <a:xfrm>
            <a:off x="2627313" y="1125538"/>
            <a:ext cx="6130925" cy="4525962"/>
          </a:xfrm>
          <a:ln/>
        </p:spPr>
        <p:txBody>
          <a:bodyPr/>
          <a:p>
            <a:pPr>
              <a:lnSpc>
                <a:spcPct val="130000"/>
              </a:lnSpc>
            </a:pPr>
            <a:r>
              <a:rPr lang="zh-CN" altLang="en-US" b="1" dirty="0"/>
              <a:t>从诗歌内容就可以看出小伙子是一个十分</a:t>
            </a:r>
            <a:r>
              <a:rPr lang="zh-CN" altLang="en-US" b="1" dirty="0">
                <a:solidFill>
                  <a:srgbClr val="660033"/>
                </a:solidFill>
              </a:rPr>
              <a:t>憨厚、痴情</a:t>
            </a:r>
            <a:r>
              <a:rPr lang="zh-CN" altLang="en-US" b="1" dirty="0"/>
              <a:t>的人。收到姑娘的邀请时他是多么</a:t>
            </a:r>
            <a:r>
              <a:rPr lang="zh-CN" altLang="en-US" b="1" dirty="0">
                <a:solidFill>
                  <a:srgbClr val="660033"/>
                </a:solidFill>
              </a:rPr>
              <a:t>开心得意</a:t>
            </a:r>
            <a:r>
              <a:rPr lang="zh-CN" altLang="en-US" b="1" dirty="0"/>
              <a:t>，面对姑娘的礼物时他巧妙地运用</a:t>
            </a:r>
            <a:r>
              <a:rPr lang="zh-CN" altLang="en-US" b="1" dirty="0">
                <a:solidFill>
                  <a:srgbClr val="660033"/>
                </a:solidFill>
              </a:rPr>
              <a:t>双关语</a:t>
            </a:r>
            <a:r>
              <a:rPr lang="zh-CN" altLang="en-US" b="1" dirty="0"/>
              <a:t>赞美礼物和姑娘。约会后还不忘夸一番姑娘和礼物。</a:t>
            </a:r>
            <a:endParaRPr lang="zh-CN" altLang="en-US" b="1" dirty="0"/>
          </a:p>
        </p:txBody>
      </p:sp>
      <p:pic>
        <p:nvPicPr>
          <p:cNvPr id="96261" name="图片 96260" descr="wsh001"/>
          <p:cNvPicPr>
            <a:picLocks noChangeAspect="1"/>
          </p:cNvPicPr>
          <p:nvPr/>
        </p:nvPicPr>
        <p:blipFill>
          <a:blip r:embed="rId2"/>
          <a:stretch>
            <a:fillRect/>
          </a:stretch>
        </p:blipFill>
        <p:spPr>
          <a:xfrm>
            <a:off x="611188" y="1125538"/>
            <a:ext cx="1871662" cy="4392612"/>
          </a:xfrm>
          <a:prstGeom prst="rect">
            <a:avLst/>
          </a:prstGeom>
          <a:noFill/>
          <a:ln w="9525">
            <a:noFill/>
          </a:ln>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6260">
                                            <p:txEl>
                                              <p:charRg st="0" end="84"/>
                                            </p:txEl>
                                          </p:spTgt>
                                        </p:tgtEl>
                                        <p:attrNameLst>
                                          <p:attrName>style.visibility</p:attrName>
                                        </p:attrNameLst>
                                      </p:cBhvr>
                                      <p:to>
                                        <p:strVal val="visible"/>
                                      </p:to>
                                    </p:set>
                                    <p:animEffect transition="in" filter="dissolve">
                                      <p:cBhvr>
                                        <p:cTn id="7" dur="500"/>
                                        <p:tgtEl>
                                          <p:spTgt spid="96260">
                                            <p:txEl>
                                              <p:charRg st="0"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标题 141313"/>
          <p:cNvSpPr>
            <a:spLocks noGrp="1"/>
          </p:cNvSpPr>
          <p:nvPr>
            <p:ph type="title"/>
          </p:nvPr>
        </p:nvSpPr>
        <p:spPr>
          <a:ln/>
        </p:spPr>
        <p:txBody>
          <a:bodyPr anchor="ctr"/>
          <a:p>
            <a:r>
              <a:rPr lang="zh-CN" altLang="en-US" dirty="0"/>
              <a:t>思考</a:t>
            </a:r>
            <a:endParaRPr lang="zh-CN" altLang="en-US" dirty="0"/>
          </a:p>
        </p:txBody>
      </p:sp>
      <p:sp>
        <p:nvSpPr>
          <p:cNvPr id="141315" name="文本占位符 141314"/>
          <p:cNvSpPr>
            <a:spLocks noGrp="1"/>
          </p:cNvSpPr>
          <p:nvPr>
            <p:ph type="body" idx="1"/>
          </p:nvPr>
        </p:nvSpPr>
        <p:spPr>
          <a:ln/>
        </p:spPr>
        <p:txBody>
          <a:bodyPr/>
          <a:p>
            <a:pPr>
              <a:buNone/>
            </a:pPr>
            <a:r>
              <a:rPr lang="en-US" altLang="zh-CN" sz="2800" b="1" dirty="0"/>
              <a:t>   </a:t>
            </a:r>
            <a:r>
              <a:rPr lang="zh-CN" altLang="en-US" b="1" dirty="0">
                <a:solidFill>
                  <a:schemeClr val="accent2"/>
                </a:solidFill>
              </a:rPr>
              <a:t>为什么不写我主动给“静女”送信物，却写静女主动给我送信物？</a:t>
            </a:r>
            <a:endParaRPr lang="zh-CN" altLang="en-US" b="1" dirty="0">
              <a:solidFill>
                <a:schemeClr val="accent2"/>
              </a:solidFill>
            </a:endParaRPr>
          </a:p>
          <a:p>
            <a:pPr>
              <a:buNone/>
            </a:pPr>
            <a:r>
              <a:rPr lang="zh-CN" altLang="en-US" sz="2800" b="1" dirty="0"/>
              <a:t>答案一：在男尊女卑的社会里，“静女”冲破了精神的束缚和世俗的偏见，主动站立于追求自由幸福的人生平台上，将最能表达自己感情的“信物”送给心上人，这表明了她对美好生活的向往，对纯真爱情的虔诚。如果写男子，她则由主动变被动，这就不能突出表现她对自由幸福的强烈追求。</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1315">
                                            <p:txEl>
                                              <p:charRg st="33" end="163"/>
                                            </p:txEl>
                                          </p:spTgt>
                                        </p:tgtEl>
                                        <p:attrNameLst>
                                          <p:attrName>style.visibility</p:attrName>
                                        </p:attrNameLst>
                                      </p:cBhvr>
                                      <p:to>
                                        <p:strVal val="visible"/>
                                      </p:to>
                                    </p:set>
                                    <p:anim calcmode="lin" valueType="num">
                                      <p:cBhvr additive="base">
                                        <p:cTn id="7" dur="500" fill="hold"/>
                                        <p:tgtEl>
                                          <p:spTgt spid="141315">
                                            <p:txEl>
                                              <p:charRg st="33" end="16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charRg st="33" end="16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9" name="文本占位符 142338"/>
          <p:cNvSpPr>
            <a:spLocks noGrp="1"/>
          </p:cNvSpPr>
          <p:nvPr>
            <p:ph type="body" idx="1"/>
          </p:nvPr>
        </p:nvSpPr>
        <p:spPr>
          <a:ln/>
        </p:spPr>
        <p:txBody>
          <a:bodyPr/>
          <a:p>
            <a:r>
              <a:rPr lang="zh-CN" altLang="en-US" b="1" dirty="0"/>
              <a:t>答案二：</a:t>
            </a:r>
            <a:endParaRPr lang="zh-CN" altLang="en-US" b="1" dirty="0"/>
          </a:p>
          <a:p>
            <a:r>
              <a:rPr lang="zh-CN" altLang="en-US" sz="3600" b="1" dirty="0"/>
              <a:t>写“静女”不仅表现了她对爱情的追求，对幸福的憧憬，而且反映了当时社会的女性对美好生活的向往，对社会男女平等的追求。</a:t>
            </a:r>
            <a:endParaRPr lang="zh-CN" altLang="en-US" sz="36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75777"/>
          <p:cNvSpPr>
            <a:spLocks noGrp="1"/>
          </p:cNvSpPr>
          <p:nvPr>
            <p:ph type="title"/>
          </p:nvPr>
        </p:nvSpPr>
        <p:spPr>
          <a:ln/>
        </p:spPr>
        <p:txBody>
          <a:bodyPr anchor="ctr"/>
          <a:p>
            <a:r>
              <a:rPr lang="zh-CN" altLang="en-US" sz="5400" b="1" dirty="0">
                <a:solidFill>
                  <a:srgbClr val="FF3300"/>
                </a:solidFill>
                <a:ea typeface="华文隶书" panose="02010800040101010101" pitchFamily="2" charset="-122"/>
              </a:rPr>
              <a:t>主题</a:t>
            </a:r>
            <a:endParaRPr lang="zh-CN" altLang="en-US" sz="5400" b="1" dirty="0">
              <a:solidFill>
                <a:srgbClr val="FF3300"/>
              </a:solidFill>
              <a:ea typeface="华文隶书" panose="02010800040101010101" pitchFamily="2" charset="-122"/>
            </a:endParaRPr>
          </a:p>
        </p:txBody>
      </p:sp>
      <p:sp>
        <p:nvSpPr>
          <p:cNvPr id="75779" name="内容占位符 75778"/>
          <p:cNvSpPr>
            <a:spLocks noGrp="1"/>
          </p:cNvSpPr>
          <p:nvPr>
            <p:ph idx="1"/>
          </p:nvPr>
        </p:nvSpPr>
        <p:spPr>
          <a:xfrm>
            <a:off x="3048000" y="457200"/>
            <a:ext cx="6096000" cy="5638800"/>
          </a:xfrm>
          <a:ln/>
        </p:spPr>
        <p:txBody>
          <a:bodyPr/>
          <a:p>
            <a:pPr>
              <a:buNone/>
            </a:pPr>
            <a:r>
              <a:rPr lang="en-US" altLang="zh-CN"/>
              <a:t> </a:t>
            </a:r>
            <a:endParaRPr lang="en-US" altLang="zh-CN"/>
          </a:p>
        </p:txBody>
      </p:sp>
      <p:sp>
        <p:nvSpPr>
          <p:cNvPr id="75781" name="文本框 75780"/>
          <p:cNvSpPr txBox="1"/>
          <p:nvPr/>
        </p:nvSpPr>
        <p:spPr>
          <a:xfrm>
            <a:off x="250825" y="1989138"/>
            <a:ext cx="8208963" cy="1920875"/>
          </a:xfrm>
          <a:prstGeom prst="rect">
            <a:avLst/>
          </a:prstGeom>
          <a:noFill/>
          <a:ln w="9525">
            <a:noFill/>
          </a:ln>
        </p:spPr>
        <p:txBody>
          <a:bodyPr>
            <a:spAutoFit/>
          </a:bodyPr>
          <a:p>
            <a:pPr>
              <a:spcBef>
                <a:spcPct val="50000"/>
              </a:spcBef>
              <a:buClr>
                <a:schemeClr val="bg1"/>
              </a:buClr>
            </a:pPr>
            <a:r>
              <a:rPr lang="zh-CN" altLang="en-US" sz="3200" b="1" dirty="0">
                <a:solidFill>
                  <a:srgbClr val="FF0000"/>
                </a:solidFill>
                <a:latin typeface="Times New Roman" panose="02020603050405020304" pitchFamily="18" charset="0"/>
              </a:rPr>
              <a:t>　　</a:t>
            </a:r>
            <a:r>
              <a:rPr lang="zh-CN" altLang="en-US" sz="4000" b="1" dirty="0">
                <a:solidFill>
                  <a:srgbClr val="FF0000"/>
                </a:solidFill>
                <a:latin typeface="Times New Roman" panose="02020603050405020304" pitchFamily="18" charset="0"/>
              </a:rPr>
              <a:t>反映古代广大人民对自由婚姻和美好、幸福的爱情生活的追求与向往。</a:t>
            </a:r>
            <a:endParaRPr lang="zh-CN" altLang="en-US" sz="4000" b="1">
              <a:solidFill>
                <a:srgbClr val="FF0000"/>
              </a:solidFill>
              <a:latin typeface="Times New Roman" panose="02020603050405020304" pitchFamily="18" charset="0"/>
            </a:endParaRPr>
          </a:p>
        </p:txBody>
      </p:sp>
      <p:pic>
        <p:nvPicPr>
          <p:cNvPr id="75783" name="图片 75782" descr="1145,1c811ee,db3,1"/>
          <p:cNvPicPr>
            <a:picLocks noChangeAspect="1"/>
          </p:cNvPicPr>
          <p:nvPr/>
        </p:nvPicPr>
        <p:blipFill>
          <a:blip r:embed="rId1"/>
          <a:stretch>
            <a:fillRect/>
          </a:stretch>
        </p:blipFill>
        <p:spPr>
          <a:xfrm>
            <a:off x="7008813" y="3868738"/>
            <a:ext cx="2135187" cy="2989262"/>
          </a:xfrm>
          <a:prstGeom prst="rect">
            <a:avLst/>
          </a:prstGeom>
          <a:noFill/>
          <a:ln w="9525">
            <a:noFill/>
          </a:ln>
        </p:spPr>
      </p:pic>
    </p:spTree>
  </p:cSld>
  <p:clrMapOvr>
    <a:masterClrMapping/>
  </p:clrMapOvr>
  <p:transition spd="slow">
    <p:strips dir="ld"/>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标题 158721"/>
          <p:cNvSpPr>
            <a:spLocks noGrp="1"/>
          </p:cNvSpPr>
          <p:nvPr>
            <p:ph type="title"/>
          </p:nvPr>
        </p:nvSpPr>
        <p:spPr>
          <a:xfrm>
            <a:off x="323850" y="0"/>
            <a:ext cx="8229600" cy="1143000"/>
          </a:xfrm>
          <a:ln/>
        </p:spPr>
        <p:txBody>
          <a:bodyPr anchor="ctr"/>
          <a:p>
            <a:r>
              <a:rPr lang="zh-CN" altLang="en-US" b="1" dirty="0"/>
              <a:t>苏格拉底和柏拉图的故事</a:t>
            </a:r>
            <a:r>
              <a:rPr lang="zh-CN" altLang="en-US" dirty="0"/>
              <a:t> </a:t>
            </a:r>
            <a:endParaRPr lang="zh-CN" altLang="en-US" dirty="0"/>
          </a:p>
        </p:txBody>
      </p:sp>
      <p:sp>
        <p:nvSpPr>
          <p:cNvPr id="158723" name="文本占位符 158722"/>
          <p:cNvSpPr>
            <a:spLocks noGrp="1"/>
          </p:cNvSpPr>
          <p:nvPr>
            <p:ph type="body" idx="1"/>
          </p:nvPr>
        </p:nvSpPr>
        <p:spPr>
          <a:xfrm>
            <a:off x="0" y="908050"/>
            <a:ext cx="8686800" cy="5689600"/>
          </a:xfrm>
          <a:ln/>
        </p:spPr>
        <p:txBody>
          <a:bodyPr/>
          <a:p>
            <a:pPr>
              <a:buNone/>
            </a:pPr>
            <a:r>
              <a:rPr lang="en-US" altLang="zh-CN" sz="2800" b="1" dirty="0"/>
              <a:t>          </a:t>
            </a:r>
            <a:r>
              <a:rPr lang="zh-CN" altLang="en-US" sz="2800" b="1" dirty="0"/>
              <a:t>苏格拉底是古希腊着名的大哲学家和大教育家，他教学生的方法总是别出心裁。</a:t>
            </a:r>
            <a:endParaRPr lang="zh-CN" altLang="en-US" sz="2800" b="1" dirty="0"/>
          </a:p>
          <a:p>
            <a:pPr>
              <a:buNone/>
            </a:pPr>
            <a:r>
              <a:rPr lang="zh-CN" altLang="en-US" sz="2800" b="1" dirty="0"/>
              <a:t>           开学第一天，他对学生们说：“今天，我们只学一样东西，就是把胳膊尽量往前抬，然后再尽量往后甩。”他示范了一下，结果，所有学生都笑了。</a:t>
            </a:r>
            <a:endParaRPr lang="zh-CN" altLang="en-US" sz="2800" b="1" dirty="0"/>
          </a:p>
          <a:p>
            <a:pPr>
              <a:buNone/>
            </a:pPr>
            <a:r>
              <a:rPr lang="zh-CN" altLang="en-US" sz="2800" b="1" dirty="0"/>
              <a:t>          “老师，这还用学吗？”一个学生打趣道。</a:t>
            </a:r>
            <a:endParaRPr lang="zh-CN" altLang="en-US" sz="2800" b="1" dirty="0"/>
          </a:p>
          <a:p>
            <a:pPr>
              <a:buNone/>
            </a:pPr>
            <a:r>
              <a:rPr lang="zh-CN" altLang="en-US" sz="2800" b="1" dirty="0"/>
              <a:t>          “当然，”苏格拉底很严肃地回答道，“你不要觉得这是件很简单的事，其实它很困难的。”听到这话，学生们笑得更厉害了。</a:t>
            </a:r>
            <a:endParaRPr lang="zh-CN" altLang="en-US" sz="2800" b="1" dirty="0"/>
          </a:p>
          <a:p>
            <a:pPr>
              <a:buNone/>
            </a:pPr>
            <a:r>
              <a:rPr lang="zh-CN" altLang="en-US" sz="2800" b="1" dirty="0"/>
              <a:t>           苏格拉底一点也不生气，他宣布说：“这堂课我就教大家好好学这个动作。学会以后，从今天开始，每天你们都要把它做</a:t>
            </a:r>
            <a:r>
              <a:rPr lang="en-US" altLang="zh-CN" sz="2800" b="1" dirty="0"/>
              <a:t>100</a:t>
            </a:r>
            <a:r>
              <a:rPr lang="zh-CN" altLang="en-US" sz="2800" b="1" dirty="0"/>
              <a:t>遍。</a:t>
            </a:r>
            <a:endParaRPr lang="zh-CN" altLang="en-US" sz="28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7" name="文本占位符 159746"/>
          <p:cNvSpPr>
            <a:spLocks noGrp="1"/>
          </p:cNvSpPr>
          <p:nvPr>
            <p:ph type="body" idx="1"/>
          </p:nvPr>
        </p:nvSpPr>
        <p:spPr>
          <a:xfrm>
            <a:off x="0" y="260350"/>
            <a:ext cx="8686800" cy="6597650"/>
          </a:xfrm>
          <a:ln/>
        </p:spPr>
        <p:txBody>
          <a:bodyPr/>
          <a:p>
            <a:pPr>
              <a:lnSpc>
                <a:spcPct val="90000"/>
              </a:lnSpc>
              <a:buNone/>
            </a:pPr>
            <a:r>
              <a:rPr lang="en-US" altLang="zh-CN" b="1" dirty="0"/>
              <a:t>          10</a:t>
            </a:r>
            <a:r>
              <a:rPr lang="zh-CN" altLang="en-US" b="1" dirty="0"/>
              <a:t>天之后，苏格拉底问：“谁还在坚持做那个甩手动作？”大约</a:t>
            </a:r>
            <a:r>
              <a:rPr lang="en-US" altLang="zh-CN" b="1" dirty="0"/>
              <a:t>80%</a:t>
            </a:r>
            <a:r>
              <a:rPr lang="zh-CN" altLang="en-US" b="1" dirty="0"/>
              <a:t>的学生举起了手。</a:t>
            </a:r>
            <a:endParaRPr lang="zh-CN" altLang="en-US" b="1" dirty="0"/>
          </a:p>
          <a:p>
            <a:pPr>
              <a:lnSpc>
                <a:spcPct val="90000"/>
              </a:lnSpc>
              <a:buNone/>
            </a:pPr>
            <a:r>
              <a:rPr lang="zh-CN" altLang="en-US" b="1" dirty="0"/>
              <a:t>          </a:t>
            </a:r>
            <a:r>
              <a:rPr lang="en-US" altLang="zh-CN" b="1" dirty="0"/>
              <a:t>20</a:t>
            </a:r>
            <a:r>
              <a:rPr lang="zh-CN" altLang="en-US" b="1" dirty="0"/>
              <a:t>天之后，苏格拉底又问：“谁还在坚持做那个甩手动作？”大约</a:t>
            </a:r>
            <a:r>
              <a:rPr lang="en-US" altLang="zh-CN" b="1" dirty="0"/>
              <a:t>50%</a:t>
            </a:r>
            <a:r>
              <a:rPr lang="zh-CN" altLang="en-US" b="1" dirty="0"/>
              <a:t>的学生举起了手。</a:t>
            </a:r>
            <a:endParaRPr lang="zh-CN" altLang="en-US" b="1" dirty="0"/>
          </a:p>
          <a:p>
            <a:pPr>
              <a:lnSpc>
                <a:spcPct val="90000"/>
              </a:lnSpc>
              <a:buNone/>
            </a:pPr>
            <a:r>
              <a:rPr lang="zh-CN" altLang="en-US" b="1" dirty="0"/>
              <a:t>          </a:t>
            </a:r>
            <a:r>
              <a:rPr lang="en-US" altLang="zh-CN" b="1" dirty="0"/>
              <a:t>3</a:t>
            </a:r>
            <a:r>
              <a:rPr lang="zh-CN" altLang="en-US" b="1" dirty="0"/>
              <a:t>个月之后，苏格拉底又问道：“那个最简单的甩手动作，有谁在坚持做？”这一次，只有一位学生举起了手。他，就是后来成为古希腊另一位大哲学家、大思想家的柏拉图。</a:t>
            </a:r>
            <a:endParaRPr lang="zh-CN" altLang="en-US" b="1" dirty="0"/>
          </a:p>
          <a:p>
            <a:pPr>
              <a:lnSpc>
                <a:spcPct val="90000"/>
              </a:lnSpc>
              <a:buNone/>
            </a:pPr>
            <a:r>
              <a:rPr lang="zh-CN" altLang="en-US" b="1" dirty="0"/>
              <a:t>        苏格拉底和柏拉图的故事启示：</a:t>
            </a:r>
            <a:r>
              <a:rPr lang="en-US" altLang="zh-CN" b="1" dirty="0"/>
              <a:t> </a:t>
            </a:r>
            <a:endParaRPr lang="en-US" altLang="zh-CN" b="1" dirty="0"/>
          </a:p>
          <a:p>
            <a:pPr>
              <a:lnSpc>
                <a:spcPct val="90000"/>
              </a:lnSpc>
              <a:buNone/>
            </a:pPr>
            <a:r>
              <a:rPr lang="en-US" altLang="zh-CN" b="1" dirty="0"/>
              <a:t>        </a:t>
            </a:r>
            <a:r>
              <a:rPr lang="zh-CN" altLang="en-US" b="1" dirty="0">
                <a:solidFill>
                  <a:srgbClr val="FF0000"/>
                </a:solidFill>
              </a:rPr>
              <a:t>坚持是世界上最简单同时也是最困难的事情，因为人人都能做到，却未必人人都做得到。只有那种即便一件简单事都能坚持做到底的人，才可能有所成就</a:t>
            </a:r>
            <a:r>
              <a:rPr lang="zh-CN" altLang="en-US" b="1" dirty="0"/>
              <a:t>。</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Text Box 2"/>
          <p:cNvSpPr txBox="1"/>
          <p:nvPr/>
        </p:nvSpPr>
        <p:spPr>
          <a:xfrm>
            <a:off x="2411413" y="333375"/>
            <a:ext cx="184150" cy="641350"/>
          </a:xfrm>
          <a:prstGeom prst="rect">
            <a:avLst/>
          </a:prstGeom>
          <a:noFill/>
          <a:ln w="9525">
            <a:noFill/>
          </a:ln>
        </p:spPr>
        <p:txBody>
          <a:bodyPr wrap="none">
            <a:spAutoFit/>
          </a:bodyPr>
          <a:p>
            <a:endParaRPr lang="zh-CN" altLang="zh-CN" sz="3600" b="1" dirty="0">
              <a:solidFill>
                <a:srgbClr val="00CC00"/>
              </a:solidFill>
              <a:latin typeface="Times New Roman" panose="02020603050405020304" pitchFamily="18" charset="0"/>
            </a:endParaRPr>
          </a:p>
        </p:txBody>
      </p:sp>
      <p:grpSp>
        <p:nvGrpSpPr>
          <p:cNvPr id="2" name="Group 3"/>
          <p:cNvGrpSpPr/>
          <p:nvPr/>
        </p:nvGrpSpPr>
        <p:grpSpPr>
          <a:xfrm>
            <a:off x="1179513" y="1368425"/>
            <a:ext cx="7161212" cy="2997200"/>
            <a:chOff x="743" y="800"/>
            <a:chExt cx="4511" cy="1888"/>
          </a:xfrm>
        </p:grpSpPr>
        <p:sp>
          <p:nvSpPr>
            <p:cNvPr id="147460" name="Text Box 4"/>
            <p:cNvSpPr txBox="1"/>
            <p:nvPr/>
          </p:nvSpPr>
          <p:spPr>
            <a:xfrm>
              <a:off x="748" y="800"/>
              <a:ext cx="598" cy="404"/>
            </a:xfrm>
            <a:prstGeom prst="rect">
              <a:avLst/>
            </a:prstGeom>
            <a:noFill/>
            <a:ln w="9525">
              <a:noFill/>
            </a:ln>
          </p:spPr>
          <p:txBody>
            <a:bodyPr wrap="none">
              <a:spAutoFit/>
            </a:bodyPr>
            <a:p>
              <a:r>
                <a:rPr lang="zh-CN" altLang="en-US" sz="3600" b="1" dirty="0">
                  <a:latin typeface="Times New Roman" panose="02020603050405020304" pitchFamily="18" charset="0"/>
                </a:rPr>
                <a:t>姝</a:t>
              </a:r>
              <a:r>
                <a:rPr lang="zh-CN" altLang="en-US" sz="2400" b="1" dirty="0">
                  <a:latin typeface="Times New Roman" panose="02020603050405020304" pitchFamily="18" charset="0"/>
                </a:rPr>
                <a:t>：</a:t>
              </a:r>
              <a:endParaRPr lang="zh-CN" altLang="en-US" sz="2400" b="1" dirty="0">
                <a:latin typeface="Times New Roman" panose="02020603050405020304" pitchFamily="18" charset="0"/>
              </a:endParaRPr>
            </a:p>
          </p:txBody>
        </p:sp>
        <p:sp>
          <p:nvSpPr>
            <p:cNvPr id="147461" name="Text Box 5"/>
            <p:cNvSpPr txBox="1"/>
            <p:nvPr/>
          </p:nvSpPr>
          <p:spPr>
            <a:xfrm>
              <a:off x="2135" y="848"/>
              <a:ext cx="501" cy="404"/>
            </a:xfrm>
            <a:prstGeom prst="rect">
              <a:avLst/>
            </a:prstGeom>
            <a:noFill/>
            <a:ln w="9525">
              <a:noFill/>
            </a:ln>
          </p:spPr>
          <p:txBody>
            <a:bodyPr wrap="none">
              <a:spAutoFit/>
            </a:bodyPr>
            <a:p>
              <a:r>
                <a:rPr lang="zh-CN" altLang="en-US" sz="3600" b="1" dirty="0">
                  <a:latin typeface="Times New Roman" panose="02020603050405020304" pitchFamily="18" charset="0"/>
                </a:rPr>
                <a:t>俟</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147462" name="Text Box 6"/>
            <p:cNvSpPr txBox="1"/>
            <p:nvPr/>
          </p:nvSpPr>
          <p:spPr>
            <a:xfrm>
              <a:off x="3216" y="848"/>
              <a:ext cx="694" cy="404"/>
            </a:xfrm>
            <a:prstGeom prst="rect">
              <a:avLst/>
            </a:prstGeom>
            <a:noFill/>
            <a:ln w="9525">
              <a:noFill/>
            </a:ln>
          </p:spPr>
          <p:txBody>
            <a:bodyPr wrap="none">
              <a:spAutoFit/>
            </a:bodyPr>
            <a:p>
              <a:r>
                <a:rPr lang="zh-CN" altLang="en-US" sz="3600" b="1" dirty="0">
                  <a:latin typeface="Times New Roman" panose="02020603050405020304" pitchFamily="18" charset="0"/>
                </a:rPr>
                <a:t>隅：</a:t>
              </a:r>
              <a:endParaRPr lang="zh-CN" altLang="en-US" sz="3600" b="1" dirty="0">
                <a:latin typeface="Times New Roman" panose="02020603050405020304" pitchFamily="18" charset="0"/>
              </a:endParaRPr>
            </a:p>
          </p:txBody>
        </p:sp>
        <p:sp>
          <p:nvSpPr>
            <p:cNvPr id="147463" name="Text Box 7"/>
            <p:cNvSpPr txBox="1"/>
            <p:nvPr/>
          </p:nvSpPr>
          <p:spPr>
            <a:xfrm>
              <a:off x="4512" y="848"/>
              <a:ext cx="694" cy="404"/>
            </a:xfrm>
            <a:prstGeom prst="rect">
              <a:avLst/>
            </a:prstGeom>
            <a:noFill/>
            <a:ln w="9525">
              <a:noFill/>
            </a:ln>
          </p:spPr>
          <p:txBody>
            <a:bodyPr wrap="none">
              <a:spAutoFit/>
            </a:bodyPr>
            <a:p>
              <a:r>
                <a:rPr lang="zh-CN" altLang="en-US" sz="3600" b="1" dirty="0">
                  <a:latin typeface="Times New Roman" panose="02020603050405020304" pitchFamily="18" charset="0"/>
                </a:rPr>
                <a:t>搔：</a:t>
              </a:r>
              <a:endParaRPr lang="zh-CN" altLang="en-US" sz="3600" b="1" dirty="0">
                <a:latin typeface="Times New Roman" panose="02020603050405020304" pitchFamily="18" charset="0"/>
              </a:endParaRPr>
            </a:p>
          </p:txBody>
        </p:sp>
        <p:sp>
          <p:nvSpPr>
            <p:cNvPr id="147464" name="Text Box 8"/>
            <p:cNvSpPr txBox="1"/>
            <p:nvPr/>
          </p:nvSpPr>
          <p:spPr>
            <a:xfrm>
              <a:off x="743" y="1521"/>
              <a:ext cx="758" cy="404"/>
            </a:xfrm>
            <a:prstGeom prst="rect">
              <a:avLst/>
            </a:prstGeom>
            <a:noFill/>
            <a:ln w="9525">
              <a:noFill/>
            </a:ln>
          </p:spPr>
          <p:txBody>
            <a:bodyPr wrap="none">
              <a:spAutoFit/>
            </a:bodyPr>
            <a:p>
              <a:r>
                <a:rPr lang="zh-CN" altLang="en-US" sz="3600" b="1" dirty="0">
                  <a:latin typeface="Times New Roman" panose="02020603050405020304" pitchFamily="18" charset="0"/>
                </a:rPr>
                <a:t>踟蹰</a:t>
              </a:r>
              <a:r>
                <a:rPr lang="en-US" altLang="zh-CN" sz="2400" b="1">
                  <a:latin typeface="Times New Roman" panose="02020603050405020304" pitchFamily="18" charset="0"/>
                </a:rPr>
                <a:t>:</a:t>
              </a:r>
              <a:endParaRPr lang="en-US" altLang="zh-CN" sz="2400" b="1">
                <a:latin typeface="Times New Roman" panose="02020603050405020304" pitchFamily="18" charset="0"/>
              </a:endParaRPr>
            </a:p>
          </p:txBody>
        </p:sp>
        <p:sp>
          <p:nvSpPr>
            <p:cNvPr id="147465" name="Text Box 9"/>
            <p:cNvSpPr txBox="1"/>
            <p:nvPr/>
          </p:nvSpPr>
          <p:spPr>
            <a:xfrm>
              <a:off x="2448" y="1488"/>
              <a:ext cx="694" cy="404"/>
            </a:xfrm>
            <a:prstGeom prst="rect">
              <a:avLst/>
            </a:prstGeom>
            <a:noFill/>
            <a:ln w="9525">
              <a:noFill/>
            </a:ln>
          </p:spPr>
          <p:txBody>
            <a:bodyPr wrap="none">
              <a:spAutoFit/>
            </a:bodyPr>
            <a:p>
              <a:r>
                <a:rPr lang="zh-CN" altLang="en-US" sz="3600" b="1" dirty="0">
                  <a:latin typeface="Times New Roman" panose="02020603050405020304" pitchFamily="18" charset="0"/>
                </a:rPr>
                <a:t>娈：</a:t>
              </a:r>
              <a:endParaRPr lang="zh-CN" altLang="en-US" sz="3600" b="1" dirty="0">
                <a:latin typeface="Times New Roman" panose="02020603050405020304" pitchFamily="18" charset="0"/>
              </a:endParaRPr>
            </a:p>
          </p:txBody>
        </p:sp>
        <p:sp>
          <p:nvSpPr>
            <p:cNvPr id="147466" name="Text Box 10"/>
            <p:cNvSpPr txBox="1"/>
            <p:nvPr/>
          </p:nvSpPr>
          <p:spPr>
            <a:xfrm>
              <a:off x="3504" y="1488"/>
              <a:ext cx="501" cy="404"/>
            </a:xfrm>
            <a:prstGeom prst="rect">
              <a:avLst/>
            </a:prstGeom>
            <a:noFill/>
            <a:ln w="9525">
              <a:noFill/>
            </a:ln>
          </p:spPr>
          <p:txBody>
            <a:bodyPr wrap="none">
              <a:spAutoFit/>
            </a:bodyPr>
            <a:p>
              <a:r>
                <a:rPr lang="zh-CN" altLang="en-US" sz="3600" b="1" dirty="0">
                  <a:latin typeface="Times New Roman" panose="02020603050405020304" pitchFamily="18" charset="0"/>
                </a:rPr>
                <a:t>贻</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147467" name="Text Box 11"/>
            <p:cNvSpPr txBox="1"/>
            <p:nvPr/>
          </p:nvSpPr>
          <p:spPr>
            <a:xfrm>
              <a:off x="4560" y="1472"/>
              <a:ext cx="694" cy="404"/>
            </a:xfrm>
            <a:prstGeom prst="rect">
              <a:avLst/>
            </a:prstGeom>
            <a:noFill/>
            <a:ln w="9525">
              <a:noFill/>
            </a:ln>
          </p:spPr>
          <p:txBody>
            <a:bodyPr wrap="none">
              <a:spAutoFit/>
            </a:bodyPr>
            <a:p>
              <a:r>
                <a:rPr lang="zh-CN" altLang="en-US" sz="3600" b="1" dirty="0">
                  <a:latin typeface="Times New Roman" panose="02020603050405020304" pitchFamily="18" charset="0"/>
                </a:rPr>
                <a:t>彤：</a:t>
              </a:r>
              <a:endParaRPr lang="zh-CN" altLang="en-US" sz="3600" b="1" dirty="0">
                <a:latin typeface="Times New Roman" panose="02020603050405020304" pitchFamily="18" charset="0"/>
              </a:endParaRPr>
            </a:p>
          </p:txBody>
        </p:sp>
        <p:sp>
          <p:nvSpPr>
            <p:cNvPr id="147468" name="Text Box 12"/>
            <p:cNvSpPr txBox="1"/>
            <p:nvPr/>
          </p:nvSpPr>
          <p:spPr>
            <a:xfrm>
              <a:off x="796" y="2256"/>
              <a:ext cx="501" cy="404"/>
            </a:xfrm>
            <a:prstGeom prst="rect">
              <a:avLst/>
            </a:prstGeom>
            <a:noFill/>
            <a:ln w="9525">
              <a:noFill/>
            </a:ln>
          </p:spPr>
          <p:txBody>
            <a:bodyPr wrap="none">
              <a:spAutoFit/>
            </a:bodyPr>
            <a:p>
              <a:r>
                <a:rPr lang="zh-CN" altLang="en-US" sz="3600" b="1" dirty="0">
                  <a:latin typeface="Times New Roman" panose="02020603050405020304" pitchFamily="18" charset="0"/>
                </a:rPr>
                <a:t>炜</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147469" name="Text Box 13"/>
            <p:cNvSpPr txBox="1"/>
            <p:nvPr/>
          </p:nvSpPr>
          <p:spPr>
            <a:xfrm>
              <a:off x="2140" y="2236"/>
              <a:ext cx="694" cy="404"/>
            </a:xfrm>
            <a:prstGeom prst="rect">
              <a:avLst/>
            </a:prstGeom>
            <a:noFill/>
            <a:ln w="9525">
              <a:noFill/>
            </a:ln>
          </p:spPr>
          <p:txBody>
            <a:bodyPr wrap="none">
              <a:spAutoFit/>
            </a:bodyPr>
            <a:p>
              <a:r>
                <a:rPr lang="zh-CN" altLang="en-US" sz="3600" b="1" dirty="0">
                  <a:latin typeface="Times New Roman" panose="02020603050405020304" pitchFamily="18" charset="0"/>
                </a:rPr>
                <a:t>怿：</a:t>
              </a:r>
              <a:endParaRPr lang="zh-CN" altLang="en-US" sz="3600" b="1" dirty="0">
                <a:latin typeface="Times New Roman" panose="02020603050405020304" pitchFamily="18" charset="0"/>
              </a:endParaRPr>
            </a:p>
          </p:txBody>
        </p:sp>
        <p:sp>
          <p:nvSpPr>
            <p:cNvPr id="147470" name="Text Box 14"/>
            <p:cNvSpPr txBox="1"/>
            <p:nvPr/>
          </p:nvSpPr>
          <p:spPr>
            <a:xfrm>
              <a:off x="3216" y="2256"/>
              <a:ext cx="694" cy="404"/>
            </a:xfrm>
            <a:prstGeom prst="rect">
              <a:avLst/>
            </a:prstGeom>
            <a:noFill/>
            <a:ln w="9525">
              <a:noFill/>
            </a:ln>
          </p:spPr>
          <p:txBody>
            <a:bodyPr wrap="none">
              <a:spAutoFit/>
            </a:bodyPr>
            <a:p>
              <a:r>
                <a:rPr lang="zh-CN" altLang="en-US" sz="3600" b="1" dirty="0">
                  <a:latin typeface="Times New Roman" panose="02020603050405020304" pitchFamily="18" charset="0"/>
                </a:rPr>
                <a:t>荑：</a:t>
              </a:r>
              <a:endParaRPr lang="zh-CN" altLang="en-US" sz="3600" b="1" dirty="0">
                <a:latin typeface="Times New Roman" panose="02020603050405020304" pitchFamily="18" charset="0"/>
              </a:endParaRPr>
            </a:p>
          </p:txBody>
        </p:sp>
        <p:sp>
          <p:nvSpPr>
            <p:cNvPr id="147471" name="Text Box 15"/>
            <p:cNvSpPr txBox="1"/>
            <p:nvPr/>
          </p:nvSpPr>
          <p:spPr>
            <a:xfrm>
              <a:off x="4512" y="2284"/>
              <a:ext cx="501" cy="404"/>
            </a:xfrm>
            <a:prstGeom prst="rect">
              <a:avLst/>
            </a:prstGeom>
            <a:noFill/>
            <a:ln w="9525">
              <a:noFill/>
            </a:ln>
          </p:spPr>
          <p:txBody>
            <a:bodyPr wrap="none">
              <a:spAutoFit/>
            </a:bodyPr>
            <a:p>
              <a:r>
                <a:rPr lang="zh-CN" altLang="en-US" sz="3600" b="1" dirty="0">
                  <a:latin typeface="Times New Roman" panose="02020603050405020304" pitchFamily="18" charset="0"/>
                </a:rPr>
                <a:t>洵</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grpSp>
      <p:grpSp>
        <p:nvGrpSpPr>
          <p:cNvPr id="3" name="Group 16"/>
          <p:cNvGrpSpPr/>
          <p:nvPr/>
        </p:nvGrpSpPr>
        <p:grpSpPr>
          <a:xfrm>
            <a:off x="4038600" y="1385888"/>
            <a:ext cx="541338" cy="641350"/>
            <a:chOff x="2544" y="873"/>
            <a:chExt cx="341" cy="404"/>
          </a:xfrm>
        </p:grpSpPr>
        <p:sp>
          <p:nvSpPr>
            <p:cNvPr id="147473" name="Line 17"/>
            <p:cNvSpPr/>
            <p:nvPr/>
          </p:nvSpPr>
          <p:spPr>
            <a:xfrm>
              <a:off x="2784" y="960"/>
              <a:ext cx="48" cy="48"/>
            </a:xfrm>
            <a:prstGeom prst="line">
              <a:avLst/>
            </a:prstGeom>
            <a:ln w="9525">
              <a:noFill/>
            </a:ln>
          </p:spPr>
        </p:sp>
        <p:sp>
          <p:nvSpPr>
            <p:cNvPr id="147474" name="Text Box 18"/>
            <p:cNvSpPr txBox="1"/>
            <p:nvPr/>
          </p:nvSpPr>
          <p:spPr>
            <a:xfrm>
              <a:off x="2544" y="873"/>
              <a:ext cx="341"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s</a:t>
              </a:r>
              <a:r>
                <a:rPr lang="en-US" altLang="zh-CN" sz="3600" b="1" dirty="0" err="1">
                  <a:solidFill>
                    <a:srgbClr val="FF3300"/>
                  </a:solidFill>
                  <a:latin typeface="Times New Roman" panose="02020603050405020304" pitchFamily="18" charset="0"/>
                </a:rPr>
                <a:t>ì</a:t>
              </a:r>
              <a:endParaRPr lang="en-US" altLang="zh-CN" sz="3600" b="1">
                <a:solidFill>
                  <a:srgbClr val="FF3300"/>
                </a:solidFill>
                <a:latin typeface="宋体" panose="02010600030101010101" pitchFamily="2" charset="-122"/>
              </a:endParaRPr>
            </a:p>
          </p:txBody>
        </p:sp>
      </p:grpSp>
      <p:grpSp>
        <p:nvGrpSpPr>
          <p:cNvPr id="4" name="Group 19"/>
          <p:cNvGrpSpPr/>
          <p:nvPr/>
        </p:nvGrpSpPr>
        <p:grpSpPr>
          <a:xfrm>
            <a:off x="5835650" y="1400175"/>
            <a:ext cx="668338" cy="641350"/>
            <a:chOff x="3600" y="882"/>
            <a:chExt cx="421" cy="404"/>
          </a:xfrm>
        </p:grpSpPr>
        <p:sp>
          <p:nvSpPr>
            <p:cNvPr id="147476" name="Line 20"/>
            <p:cNvSpPr/>
            <p:nvPr/>
          </p:nvSpPr>
          <p:spPr>
            <a:xfrm flipV="1">
              <a:off x="3861" y="978"/>
              <a:ext cx="48" cy="48"/>
            </a:xfrm>
            <a:prstGeom prst="line">
              <a:avLst/>
            </a:prstGeom>
            <a:ln w="9525" cap="flat" cmpd="sng">
              <a:solidFill>
                <a:schemeClr val="tx1"/>
              </a:solidFill>
              <a:prstDash val="solid"/>
              <a:headEnd type="none" w="med" len="med"/>
              <a:tailEnd type="none" w="med" len="med"/>
            </a:ln>
          </p:spPr>
        </p:sp>
        <p:sp>
          <p:nvSpPr>
            <p:cNvPr id="147477" name="Text Box 21"/>
            <p:cNvSpPr txBox="1"/>
            <p:nvPr/>
          </p:nvSpPr>
          <p:spPr>
            <a:xfrm>
              <a:off x="3600" y="882"/>
              <a:ext cx="421"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y</a:t>
              </a:r>
              <a:r>
                <a:rPr lang="en-US" altLang="zh-CN" sz="3600" b="1" dirty="0" err="1">
                  <a:solidFill>
                    <a:srgbClr val="FF3300"/>
                  </a:solidFill>
                  <a:latin typeface="Times New Roman" panose="02020603050405020304" pitchFamily="18" charset="0"/>
                </a:rPr>
                <a:t>ú</a:t>
              </a:r>
              <a:endParaRPr lang="en-US" altLang="zh-CN" sz="3600" b="1">
                <a:solidFill>
                  <a:srgbClr val="FF3300"/>
                </a:solidFill>
                <a:latin typeface="宋体" panose="02010600030101010101" pitchFamily="2" charset="-122"/>
              </a:endParaRPr>
            </a:p>
          </p:txBody>
        </p:sp>
      </p:grpSp>
      <p:grpSp>
        <p:nvGrpSpPr>
          <p:cNvPr id="5" name="Group 22"/>
          <p:cNvGrpSpPr/>
          <p:nvPr/>
        </p:nvGrpSpPr>
        <p:grpSpPr>
          <a:xfrm>
            <a:off x="7816850" y="1298575"/>
            <a:ext cx="874713" cy="641350"/>
            <a:chOff x="4848" y="818"/>
            <a:chExt cx="551" cy="404"/>
          </a:xfrm>
        </p:grpSpPr>
        <p:sp>
          <p:nvSpPr>
            <p:cNvPr id="147479" name="Text Box 23"/>
            <p:cNvSpPr txBox="1"/>
            <p:nvPr/>
          </p:nvSpPr>
          <p:spPr>
            <a:xfrm>
              <a:off x="4848" y="818"/>
              <a:ext cx="551"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sāo</a:t>
              </a:r>
              <a:endParaRPr lang="en-US" altLang="zh-CN" sz="3600" b="1">
                <a:solidFill>
                  <a:srgbClr val="FF3300"/>
                </a:solidFill>
                <a:latin typeface="宋体" panose="02010600030101010101" pitchFamily="2" charset="-122"/>
              </a:endParaRPr>
            </a:p>
          </p:txBody>
        </p:sp>
        <p:sp>
          <p:nvSpPr>
            <p:cNvPr id="147480" name="Line 24"/>
            <p:cNvSpPr/>
            <p:nvPr/>
          </p:nvSpPr>
          <p:spPr>
            <a:xfrm>
              <a:off x="5082" y="981"/>
              <a:ext cx="48" cy="0"/>
            </a:xfrm>
            <a:prstGeom prst="line">
              <a:avLst/>
            </a:prstGeom>
            <a:ln w="9525" cap="flat" cmpd="sng">
              <a:solidFill>
                <a:schemeClr val="tx1"/>
              </a:solidFill>
              <a:prstDash val="solid"/>
              <a:headEnd type="none" w="med" len="med"/>
              <a:tailEnd type="none" w="med" len="med"/>
            </a:ln>
          </p:spPr>
        </p:sp>
      </p:grpSp>
      <p:grpSp>
        <p:nvGrpSpPr>
          <p:cNvPr id="6" name="Group 25"/>
          <p:cNvGrpSpPr/>
          <p:nvPr/>
        </p:nvGrpSpPr>
        <p:grpSpPr>
          <a:xfrm>
            <a:off x="2268538" y="2420938"/>
            <a:ext cx="1546225" cy="579437"/>
            <a:chOff x="1324" y="1548"/>
            <a:chExt cx="974" cy="365"/>
          </a:xfrm>
        </p:grpSpPr>
        <p:sp>
          <p:nvSpPr>
            <p:cNvPr id="147482" name="Text Box 26"/>
            <p:cNvSpPr txBox="1"/>
            <p:nvPr/>
          </p:nvSpPr>
          <p:spPr>
            <a:xfrm>
              <a:off x="1324" y="1548"/>
              <a:ext cx="974" cy="365"/>
            </a:xfrm>
            <a:prstGeom prst="rect">
              <a:avLst/>
            </a:prstGeom>
            <a:noFill/>
            <a:ln w="9525">
              <a:noFill/>
            </a:ln>
          </p:spPr>
          <p:txBody>
            <a:bodyPr wrap="none">
              <a:spAutoFit/>
            </a:bodyPr>
            <a:p>
              <a:r>
                <a:rPr lang="en-US" altLang="zh-CN" sz="3200" b="1" dirty="0" err="1">
                  <a:solidFill>
                    <a:srgbClr val="FF3300"/>
                  </a:solidFill>
                  <a:latin typeface="宋体" panose="02010600030101010101" pitchFamily="2" charset="-122"/>
                </a:rPr>
                <a:t>ch</a:t>
              </a:r>
              <a:r>
                <a:rPr lang="en-US" altLang="zh-CN" sz="3200" b="1" dirty="0" err="1">
                  <a:solidFill>
                    <a:srgbClr val="FF3300"/>
                  </a:solidFill>
                  <a:latin typeface="Times New Roman" panose="02020603050405020304" pitchFamily="18" charset="0"/>
                </a:rPr>
                <a:t>í</a:t>
              </a:r>
              <a:r>
                <a:rPr lang="en-US" altLang="zh-CN" sz="3200" b="1" dirty="0" err="1">
                  <a:solidFill>
                    <a:srgbClr val="FF3300"/>
                  </a:solidFill>
                  <a:latin typeface="宋体" panose="02010600030101010101" pitchFamily="2" charset="-122"/>
                </a:rPr>
                <a:t> ch</a:t>
              </a:r>
              <a:r>
                <a:rPr lang="en-US" altLang="zh-CN" sz="3200" b="1" dirty="0" err="1">
                  <a:solidFill>
                    <a:srgbClr val="FF3300"/>
                  </a:solidFill>
                  <a:latin typeface="Times New Roman" panose="02020603050405020304" pitchFamily="18" charset="0"/>
                </a:rPr>
                <a:t>ú</a:t>
              </a:r>
              <a:endParaRPr lang="en-US" altLang="zh-CN" sz="3200" b="1">
                <a:solidFill>
                  <a:srgbClr val="FF3300"/>
                </a:solidFill>
                <a:latin typeface="宋体" panose="02010600030101010101" pitchFamily="2" charset="-122"/>
              </a:endParaRPr>
            </a:p>
          </p:txBody>
        </p:sp>
        <p:sp>
          <p:nvSpPr>
            <p:cNvPr id="147483" name="Line 27"/>
            <p:cNvSpPr/>
            <p:nvPr/>
          </p:nvSpPr>
          <p:spPr>
            <a:xfrm flipV="1">
              <a:off x="1682" y="1629"/>
              <a:ext cx="48" cy="48"/>
            </a:xfrm>
            <a:prstGeom prst="line">
              <a:avLst/>
            </a:prstGeom>
            <a:ln w="9525" cap="flat" cmpd="sng">
              <a:solidFill>
                <a:schemeClr val="tx1"/>
              </a:solidFill>
              <a:prstDash val="solid"/>
              <a:headEnd type="none" w="med" len="med"/>
              <a:tailEnd type="none" w="med" len="med"/>
            </a:ln>
          </p:spPr>
        </p:sp>
        <p:sp>
          <p:nvSpPr>
            <p:cNvPr id="147484" name="Line 28"/>
            <p:cNvSpPr/>
            <p:nvPr/>
          </p:nvSpPr>
          <p:spPr>
            <a:xfrm flipV="1">
              <a:off x="2194" y="1632"/>
              <a:ext cx="48" cy="48"/>
            </a:xfrm>
            <a:prstGeom prst="line">
              <a:avLst/>
            </a:prstGeom>
            <a:ln w="9525" cap="flat" cmpd="sng">
              <a:solidFill>
                <a:schemeClr val="tx1"/>
              </a:solidFill>
              <a:prstDash val="solid"/>
              <a:headEnd type="none" w="med" len="med"/>
              <a:tailEnd type="none" w="med" len="med"/>
            </a:ln>
          </p:spPr>
        </p:sp>
      </p:grpSp>
      <p:grpSp>
        <p:nvGrpSpPr>
          <p:cNvPr id="7" name="Group 29"/>
          <p:cNvGrpSpPr/>
          <p:nvPr/>
        </p:nvGrpSpPr>
        <p:grpSpPr>
          <a:xfrm>
            <a:off x="4464050" y="2378075"/>
            <a:ext cx="971550" cy="641350"/>
            <a:chOff x="2812" y="1498"/>
            <a:chExt cx="612" cy="404"/>
          </a:xfrm>
        </p:grpSpPr>
        <p:sp>
          <p:nvSpPr>
            <p:cNvPr id="147486" name="Text Box 30"/>
            <p:cNvSpPr txBox="1"/>
            <p:nvPr/>
          </p:nvSpPr>
          <p:spPr>
            <a:xfrm>
              <a:off x="2812" y="1498"/>
              <a:ext cx="612" cy="404"/>
            </a:xfrm>
            <a:prstGeom prst="rect">
              <a:avLst/>
            </a:prstGeom>
            <a:noFill/>
            <a:ln w="9525">
              <a:noFill/>
            </a:ln>
          </p:spPr>
          <p:txBody>
            <a:bodyPr wrap="none">
              <a:spAutoFit/>
            </a:bodyPr>
            <a:p>
              <a:r>
                <a:rPr lang="en-US" altLang="zh-CN" sz="3600" dirty="0" err="1">
                  <a:solidFill>
                    <a:srgbClr val="FF3300"/>
                  </a:solidFill>
                  <a:latin typeface="Times New Roman" panose="02020603050405020304" pitchFamily="18" charset="0"/>
                </a:rPr>
                <a:t>luán</a:t>
              </a:r>
              <a:endParaRPr lang="en-US" altLang="zh-CN" sz="3600">
                <a:solidFill>
                  <a:srgbClr val="FF3300"/>
                </a:solidFill>
                <a:latin typeface="Times New Roman" panose="02020603050405020304" pitchFamily="18" charset="0"/>
              </a:endParaRPr>
            </a:p>
          </p:txBody>
        </p:sp>
        <p:sp>
          <p:nvSpPr>
            <p:cNvPr id="147487" name="Line 31"/>
            <p:cNvSpPr/>
            <p:nvPr/>
          </p:nvSpPr>
          <p:spPr>
            <a:xfrm flipV="1">
              <a:off x="3185" y="1614"/>
              <a:ext cx="48" cy="48"/>
            </a:xfrm>
            <a:prstGeom prst="line">
              <a:avLst/>
            </a:prstGeom>
            <a:ln w="9525">
              <a:noFill/>
            </a:ln>
          </p:spPr>
        </p:sp>
      </p:grpSp>
      <p:grpSp>
        <p:nvGrpSpPr>
          <p:cNvPr id="8" name="Group 32"/>
          <p:cNvGrpSpPr/>
          <p:nvPr/>
        </p:nvGrpSpPr>
        <p:grpSpPr>
          <a:xfrm>
            <a:off x="6372225" y="2349500"/>
            <a:ext cx="539750" cy="641350"/>
            <a:chOff x="4012" y="1516"/>
            <a:chExt cx="340" cy="404"/>
          </a:xfrm>
        </p:grpSpPr>
        <p:sp>
          <p:nvSpPr>
            <p:cNvPr id="147489" name="Text Box 33"/>
            <p:cNvSpPr txBox="1"/>
            <p:nvPr/>
          </p:nvSpPr>
          <p:spPr>
            <a:xfrm>
              <a:off x="4012" y="1516"/>
              <a:ext cx="340"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y</a:t>
              </a:r>
              <a:r>
                <a:rPr lang="en-US" altLang="zh-CN" sz="3600" b="1" dirty="0" err="1">
                  <a:solidFill>
                    <a:srgbClr val="FF3300"/>
                  </a:solidFill>
                  <a:latin typeface="Times New Roman" panose="02020603050405020304" pitchFamily="18" charset="0"/>
                </a:rPr>
                <a:t>í</a:t>
              </a:r>
              <a:endParaRPr lang="en-US" altLang="zh-CN" sz="3600" b="1">
                <a:solidFill>
                  <a:srgbClr val="FF3300"/>
                </a:solidFill>
                <a:latin typeface="宋体" panose="02010600030101010101" pitchFamily="2" charset="-122"/>
              </a:endParaRPr>
            </a:p>
          </p:txBody>
        </p:sp>
        <p:sp>
          <p:nvSpPr>
            <p:cNvPr id="147490" name="Line 34"/>
            <p:cNvSpPr/>
            <p:nvPr/>
          </p:nvSpPr>
          <p:spPr>
            <a:xfrm flipV="1">
              <a:off x="4265" y="1605"/>
              <a:ext cx="48" cy="48"/>
            </a:xfrm>
            <a:prstGeom prst="line">
              <a:avLst/>
            </a:prstGeom>
            <a:ln w="9525" cap="flat" cmpd="sng">
              <a:solidFill>
                <a:schemeClr val="tx1"/>
              </a:solidFill>
              <a:prstDash val="solid"/>
              <a:headEnd type="none" w="med" len="med"/>
              <a:tailEnd type="none" w="med" len="med"/>
            </a:ln>
          </p:spPr>
        </p:sp>
      </p:grpSp>
      <p:grpSp>
        <p:nvGrpSpPr>
          <p:cNvPr id="9" name="Group 35"/>
          <p:cNvGrpSpPr/>
          <p:nvPr/>
        </p:nvGrpSpPr>
        <p:grpSpPr>
          <a:xfrm>
            <a:off x="7908925" y="2479675"/>
            <a:ext cx="930275" cy="946150"/>
            <a:chOff x="4982" y="1562"/>
            <a:chExt cx="586" cy="596"/>
          </a:xfrm>
        </p:grpSpPr>
        <p:sp>
          <p:nvSpPr>
            <p:cNvPr id="147492" name="Text Box 36"/>
            <p:cNvSpPr txBox="1"/>
            <p:nvPr/>
          </p:nvSpPr>
          <p:spPr>
            <a:xfrm>
              <a:off x="4982" y="1562"/>
              <a:ext cx="586" cy="596"/>
            </a:xfrm>
            <a:prstGeom prst="rect">
              <a:avLst/>
            </a:prstGeom>
            <a:noFill/>
            <a:ln w="9525">
              <a:noFill/>
            </a:ln>
          </p:spPr>
          <p:txBody>
            <a:bodyPr>
              <a:spAutoFit/>
            </a:bodyPr>
            <a:p>
              <a:r>
                <a:rPr lang="en-US" altLang="zh-CN" sz="2800" b="1" dirty="0" err="1">
                  <a:solidFill>
                    <a:srgbClr val="FF3300"/>
                  </a:solidFill>
                  <a:latin typeface="Times New Roman" panose="02020603050405020304" pitchFamily="18" charset="0"/>
                </a:rPr>
                <a:t>tóng</a:t>
              </a:r>
              <a:endParaRPr lang="en-US" altLang="zh-CN" sz="2800" b="1">
                <a:solidFill>
                  <a:srgbClr val="FF3300"/>
                </a:solidFill>
                <a:latin typeface="Times New Roman" panose="02020603050405020304" pitchFamily="18" charset="0"/>
              </a:endParaRPr>
            </a:p>
            <a:p>
              <a:endParaRPr lang="en-US" altLang="zh-CN" sz="2800" b="1">
                <a:solidFill>
                  <a:srgbClr val="FF3300"/>
                </a:solidFill>
                <a:latin typeface="Times New Roman" panose="02020603050405020304" pitchFamily="18" charset="0"/>
              </a:endParaRPr>
            </a:p>
          </p:txBody>
        </p:sp>
        <p:sp>
          <p:nvSpPr>
            <p:cNvPr id="147493" name="Line 37"/>
            <p:cNvSpPr/>
            <p:nvPr/>
          </p:nvSpPr>
          <p:spPr>
            <a:xfrm flipV="1">
              <a:off x="5142" y="1602"/>
              <a:ext cx="48" cy="48"/>
            </a:xfrm>
            <a:prstGeom prst="line">
              <a:avLst/>
            </a:prstGeom>
            <a:ln w="9525" cap="flat" cmpd="sng">
              <a:solidFill>
                <a:schemeClr val="tx1"/>
              </a:solidFill>
              <a:prstDash val="solid"/>
              <a:headEnd type="none" w="med" len="med"/>
              <a:tailEnd type="none" w="med" len="med"/>
            </a:ln>
          </p:spPr>
        </p:sp>
      </p:grpSp>
      <p:grpSp>
        <p:nvGrpSpPr>
          <p:cNvPr id="10" name="Group 38"/>
          <p:cNvGrpSpPr/>
          <p:nvPr/>
        </p:nvGrpSpPr>
        <p:grpSpPr>
          <a:xfrm>
            <a:off x="2043113" y="3505200"/>
            <a:ext cx="874712" cy="641350"/>
            <a:chOff x="1287" y="2208"/>
            <a:chExt cx="551" cy="404"/>
          </a:xfrm>
        </p:grpSpPr>
        <p:sp>
          <p:nvSpPr>
            <p:cNvPr id="147495" name="Text Box 39"/>
            <p:cNvSpPr txBox="1"/>
            <p:nvPr/>
          </p:nvSpPr>
          <p:spPr>
            <a:xfrm>
              <a:off x="1287" y="2208"/>
              <a:ext cx="551"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wěi</a:t>
              </a:r>
              <a:endParaRPr lang="en-US" altLang="zh-CN" sz="3600" b="1">
                <a:solidFill>
                  <a:srgbClr val="FF3300"/>
                </a:solidFill>
                <a:latin typeface="宋体" panose="02010600030101010101" pitchFamily="2" charset="-122"/>
              </a:endParaRPr>
            </a:p>
          </p:txBody>
        </p:sp>
        <p:grpSp>
          <p:nvGrpSpPr>
            <p:cNvPr id="147496" name="Group 40"/>
            <p:cNvGrpSpPr/>
            <p:nvPr/>
          </p:nvGrpSpPr>
          <p:grpSpPr>
            <a:xfrm>
              <a:off x="1497" y="2322"/>
              <a:ext cx="96" cy="48"/>
              <a:chOff x="1008" y="2448"/>
              <a:chExt cx="96" cy="48"/>
            </a:xfrm>
          </p:grpSpPr>
          <p:sp>
            <p:nvSpPr>
              <p:cNvPr id="147497" name="Line 41"/>
              <p:cNvSpPr/>
              <p:nvPr/>
            </p:nvSpPr>
            <p:spPr>
              <a:xfrm>
                <a:off x="1008" y="2448"/>
                <a:ext cx="48" cy="48"/>
              </a:xfrm>
              <a:prstGeom prst="line">
                <a:avLst/>
              </a:prstGeom>
              <a:ln w="9525" cap="flat" cmpd="sng">
                <a:solidFill>
                  <a:schemeClr val="tx1"/>
                </a:solidFill>
                <a:prstDash val="solid"/>
                <a:headEnd type="none" w="med" len="med"/>
                <a:tailEnd type="none" w="med" len="med"/>
              </a:ln>
            </p:spPr>
          </p:sp>
          <p:sp>
            <p:nvSpPr>
              <p:cNvPr id="147498" name="Line 42"/>
              <p:cNvSpPr/>
              <p:nvPr/>
            </p:nvSpPr>
            <p:spPr>
              <a:xfrm flipH="1">
                <a:off x="1056" y="2448"/>
                <a:ext cx="48" cy="48"/>
              </a:xfrm>
              <a:prstGeom prst="line">
                <a:avLst/>
              </a:prstGeom>
              <a:ln w="9525" cap="flat" cmpd="sng">
                <a:solidFill>
                  <a:schemeClr val="tx1"/>
                </a:solidFill>
                <a:prstDash val="solid"/>
                <a:headEnd type="none" w="med" len="med"/>
                <a:tailEnd type="none" w="med" len="med"/>
              </a:ln>
            </p:spPr>
          </p:sp>
        </p:grpSp>
      </p:grpSp>
      <p:grpSp>
        <p:nvGrpSpPr>
          <p:cNvPr id="12" name="Group 43"/>
          <p:cNvGrpSpPr/>
          <p:nvPr/>
        </p:nvGrpSpPr>
        <p:grpSpPr>
          <a:xfrm>
            <a:off x="4083050" y="3533775"/>
            <a:ext cx="539750" cy="1190625"/>
            <a:chOff x="2519" y="2354"/>
            <a:chExt cx="340" cy="750"/>
          </a:xfrm>
        </p:grpSpPr>
        <p:sp>
          <p:nvSpPr>
            <p:cNvPr id="147500" name="Text Box 44"/>
            <p:cNvSpPr txBox="1"/>
            <p:nvPr/>
          </p:nvSpPr>
          <p:spPr>
            <a:xfrm>
              <a:off x="2519" y="2354"/>
              <a:ext cx="340" cy="750"/>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y</a:t>
              </a:r>
              <a:r>
                <a:rPr lang="en-US" altLang="zh-CN" sz="3600" b="1" dirty="0" err="1">
                  <a:solidFill>
                    <a:srgbClr val="FF3300"/>
                  </a:solidFill>
                  <a:latin typeface="Times New Roman" panose="02020603050405020304" pitchFamily="18" charset="0"/>
                </a:rPr>
                <a:t>ì</a:t>
              </a:r>
              <a:endParaRPr lang="en-US" altLang="zh-CN" sz="3600" b="1">
                <a:solidFill>
                  <a:srgbClr val="FF3300"/>
                </a:solidFill>
                <a:latin typeface="宋体" panose="02010600030101010101" pitchFamily="2" charset="-122"/>
              </a:endParaRPr>
            </a:p>
            <a:p>
              <a:endParaRPr lang="en-US" altLang="zh-CN" sz="3600" b="1">
                <a:solidFill>
                  <a:srgbClr val="FF3300"/>
                </a:solidFill>
                <a:latin typeface="宋体" panose="02010600030101010101" pitchFamily="2" charset="-122"/>
              </a:endParaRPr>
            </a:p>
          </p:txBody>
        </p:sp>
        <p:sp>
          <p:nvSpPr>
            <p:cNvPr id="147501" name="Line 45"/>
            <p:cNvSpPr/>
            <p:nvPr/>
          </p:nvSpPr>
          <p:spPr>
            <a:xfrm>
              <a:off x="2754" y="2434"/>
              <a:ext cx="48" cy="48"/>
            </a:xfrm>
            <a:prstGeom prst="line">
              <a:avLst/>
            </a:prstGeom>
            <a:ln w="9525" cap="flat" cmpd="sng">
              <a:solidFill>
                <a:schemeClr val="tx1"/>
              </a:solidFill>
              <a:prstDash val="solid"/>
              <a:headEnd type="none" w="med" len="med"/>
              <a:tailEnd type="none" w="med" len="med"/>
            </a:ln>
          </p:spPr>
        </p:sp>
      </p:grpSp>
      <p:grpSp>
        <p:nvGrpSpPr>
          <p:cNvPr id="13" name="Group 46"/>
          <p:cNvGrpSpPr/>
          <p:nvPr/>
        </p:nvGrpSpPr>
        <p:grpSpPr>
          <a:xfrm>
            <a:off x="5940425" y="3500438"/>
            <a:ext cx="795338" cy="1190625"/>
            <a:chOff x="3744" y="2208"/>
            <a:chExt cx="501" cy="750"/>
          </a:xfrm>
        </p:grpSpPr>
        <p:sp>
          <p:nvSpPr>
            <p:cNvPr id="147503" name="Text Box 47"/>
            <p:cNvSpPr txBox="1"/>
            <p:nvPr/>
          </p:nvSpPr>
          <p:spPr>
            <a:xfrm>
              <a:off x="3744" y="2208"/>
              <a:ext cx="501" cy="750"/>
            </a:xfrm>
            <a:prstGeom prst="rect">
              <a:avLst/>
            </a:prstGeom>
            <a:noFill/>
            <a:ln w="9525">
              <a:noFill/>
            </a:ln>
          </p:spPr>
          <p:txBody>
            <a:bodyPr>
              <a:spAutoFit/>
            </a:bodyPr>
            <a:p>
              <a:r>
                <a:rPr lang="en-US" altLang="zh-CN" sz="3600" b="1" dirty="0" err="1">
                  <a:solidFill>
                    <a:srgbClr val="FF3300"/>
                  </a:solidFill>
                  <a:latin typeface="宋体" panose="02010600030101010101" pitchFamily="2" charset="-122"/>
                </a:rPr>
                <a:t>t</a:t>
              </a:r>
              <a:r>
                <a:rPr lang="en-US" altLang="zh-CN" sz="3600" b="1" dirty="0" err="1">
                  <a:solidFill>
                    <a:srgbClr val="FF3300"/>
                  </a:solidFill>
                  <a:latin typeface="Times New Roman" panose="02020603050405020304" pitchFamily="18" charset="0"/>
                </a:rPr>
                <a:t>í</a:t>
              </a:r>
              <a:endParaRPr lang="en-US" altLang="zh-CN" sz="3600" b="1">
                <a:solidFill>
                  <a:srgbClr val="FF3300"/>
                </a:solidFill>
                <a:latin typeface="宋体" panose="02010600030101010101" pitchFamily="2" charset="-122"/>
              </a:endParaRPr>
            </a:p>
            <a:p>
              <a:endParaRPr lang="en-US" altLang="zh-CN" sz="3600" b="1">
                <a:solidFill>
                  <a:srgbClr val="FF3300"/>
                </a:solidFill>
                <a:latin typeface="宋体" panose="02010600030101010101" pitchFamily="2" charset="-122"/>
              </a:endParaRPr>
            </a:p>
          </p:txBody>
        </p:sp>
        <p:sp>
          <p:nvSpPr>
            <p:cNvPr id="147504" name="Line 48"/>
            <p:cNvSpPr/>
            <p:nvPr/>
          </p:nvSpPr>
          <p:spPr>
            <a:xfrm flipV="1">
              <a:off x="3984" y="2292"/>
              <a:ext cx="69" cy="94"/>
            </a:xfrm>
            <a:prstGeom prst="line">
              <a:avLst/>
            </a:prstGeom>
            <a:ln w="9525" cap="flat" cmpd="sng">
              <a:solidFill>
                <a:schemeClr val="tx1"/>
              </a:solidFill>
              <a:prstDash val="solid"/>
              <a:headEnd type="none" w="med" len="med"/>
              <a:tailEnd type="none" w="med" len="med"/>
            </a:ln>
          </p:spPr>
        </p:sp>
      </p:grpSp>
      <p:grpSp>
        <p:nvGrpSpPr>
          <p:cNvPr id="14" name="Group 49"/>
          <p:cNvGrpSpPr/>
          <p:nvPr/>
        </p:nvGrpSpPr>
        <p:grpSpPr>
          <a:xfrm>
            <a:off x="7848600" y="3609975"/>
            <a:ext cx="898525" cy="1190625"/>
            <a:chOff x="4934" y="2380"/>
            <a:chExt cx="566" cy="750"/>
          </a:xfrm>
        </p:grpSpPr>
        <p:sp>
          <p:nvSpPr>
            <p:cNvPr id="147506" name="Text Box 50"/>
            <p:cNvSpPr txBox="1"/>
            <p:nvPr/>
          </p:nvSpPr>
          <p:spPr>
            <a:xfrm>
              <a:off x="4934" y="2380"/>
              <a:ext cx="566" cy="750"/>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x</a:t>
              </a:r>
              <a:r>
                <a:rPr lang="en-US" altLang="zh-CN" sz="3600" b="1" dirty="0" err="1">
                  <a:solidFill>
                    <a:srgbClr val="FF3300"/>
                  </a:solidFill>
                  <a:latin typeface="Times New Roman" panose="02020603050405020304" pitchFamily="18" charset="0"/>
                </a:rPr>
                <a:t>ú</a:t>
              </a:r>
              <a:r>
                <a:rPr lang="en-US" altLang="zh-CN" sz="3600" b="1" dirty="0" err="1">
                  <a:solidFill>
                    <a:srgbClr val="FF3300"/>
                  </a:solidFill>
                  <a:latin typeface="宋体" panose="02010600030101010101" pitchFamily="2" charset="-122"/>
                </a:rPr>
                <a:t>n</a:t>
              </a:r>
              <a:endParaRPr lang="en-US" altLang="zh-CN" sz="3600" b="1">
                <a:solidFill>
                  <a:srgbClr val="FF3300"/>
                </a:solidFill>
                <a:latin typeface="宋体" panose="02010600030101010101" pitchFamily="2" charset="-122"/>
              </a:endParaRPr>
            </a:p>
            <a:p>
              <a:endParaRPr lang="en-US" altLang="zh-CN" sz="3600" b="1">
                <a:solidFill>
                  <a:srgbClr val="FF3300"/>
                </a:solidFill>
                <a:latin typeface="宋体" panose="02010600030101010101" pitchFamily="2" charset="-122"/>
              </a:endParaRPr>
            </a:p>
          </p:txBody>
        </p:sp>
        <p:sp>
          <p:nvSpPr>
            <p:cNvPr id="147507" name="Line 51"/>
            <p:cNvSpPr/>
            <p:nvPr/>
          </p:nvSpPr>
          <p:spPr>
            <a:xfrm flipV="1">
              <a:off x="5199" y="2478"/>
              <a:ext cx="48" cy="48"/>
            </a:xfrm>
            <a:prstGeom prst="line">
              <a:avLst/>
            </a:prstGeom>
            <a:ln w="9525" cap="flat" cmpd="sng">
              <a:solidFill>
                <a:schemeClr val="tx1"/>
              </a:solidFill>
              <a:prstDash val="solid"/>
              <a:headEnd type="none" w="med" len="med"/>
              <a:tailEnd type="none" w="med" len="med"/>
            </a:ln>
          </p:spPr>
        </p:sp>
      </p:grpSp>
      <p:grpSp>
        <p:nvGrpSpPr>
          <p:cNvPr id="15" name="Group 53"/>
          <p:cNvGrpSpPr/>
          <p:nvPr/>
        </p:nvGrpSpPr>
        <p:grpSpPr>
          <a:xfrm>
            <a:off x="1981200" y="1295400"/>
            <a:ext cx="874713" cy="641350"/>
            <a:chOff x="1248" y="816"/>
            <a:chExt cx="551" cy="404"/>
          </a:xfrm>
        </p:grpSpPr>
        <p:sp>
          <p:nvSpPr>
            <p:cNvPr id="147509" name="Text Box 54"/>
            <p:cNvSpPr txBox="1"/>
            <p:nvPr/>
          </p:nvSpPr>
          <p:spPr>
            <a:xfrm>
              <a:off x="1248" y="816"/>
              <a:ext cx="551" cy="404"/>
            </a:xfrm>
            <a:prstGeom prst="rect">
              <a:avLst/>
            </a:prstGeom>
            <a:noFill/>
            <a:ln w="9525">
              <a:noFill/>
            </a:ln>
          </p:spPr>
          <p:txBody>
            <a:bodyPr wrap="none">
              <a:spAutoFit/>
            </a:bodyPr>
            <a:p>
              <a:r>
                <a:rPr lang="en-US" altLang="zh-CN" sz="3600" b="1" dirty="0" err="1">
                  <a:solidFill>
                    <a:srgbClr val="FF3300"/>
                  </a:solidFill>
                  <a:latin typeface="宋体" panose="02010600030101010101" pitchFamily="2" charset="-122"/>
                </a:rPr>
                <a:t>shū</a:t>
              </a:r>
              <a:endParaRPr lang="en-US" altLang="zh-CN" sz="3600" b="1">
                <a:solidFill>
                  <a:srgbClr val="FF3300"/>
                </a:solidFill>
                <a:latin typeface="宋体" panose="02010600030101010101" pitchFamily="2" charset="-122"/>
              </a:endParaRPr>
            </a:p>
          </p:txBody>
        </p:sp>
        <p:sp>
          <p:nvSpPr>
            <p:cNvPr id="147510" name="Line 55"/>
            <p:cNvSpPr/>
            <p:nvPr/>
          </p:nvSpPr>
          <p:spPr>
            <a:xfrm>
              <a:off x="1641" y="960"/>
              <a:ext cx="48" cy="0"/>
            </a:xfrm>
            <a:prstGeom prst="line">
              <a:avLst/>
            </a:prstGeom>
            <a:ln w="9525" cap="flat" cmpd="sng">
              <a:solidFill>
                <a:schemeClr val="tx1"/>
              </a:solidFill>
              <a:prstDash val="solid"/>
              <a:headEnd type="none" w="med" len="med"/>
              <a:tailEnd type="none" w="med" len="med"/>
            </a:ln>
          </p:spPr>
        </p:sp>
      </p:grpSp>
      <p:sp>
        <p:nvSpPr>
          <p:cNvPr id="47161" name="Rectangle 57"/>
          <p:cNvSpPr/>
          <p:nvPr/>
        </p:nvSpPr>
        <p:spPr>
          <a:xfrm>
            <a:off x="242888" y="4652963"/>
            <a:ext cx="8901112" cy="641350"/>
          </a:xfrm>
          <a:prstGeom prst="rect">
            <a:avLst/>
          </a:prstGeom>
          <a:noFill/>
          <a:ln w="9525">
            <a:noFill/>
          </a:ln>
        </p:spPr>
        <p:txBody>
          <a:bodyPr wrap="none">
            <a:spAutoFit/>
          </a:bodyPr>
          <a:p>
            <a:r>
              <a:rPr lang="zh-CN" altLang="en-US" sz="3600" b="1" dirty="0">
                <a:solidFill>
                  <a:srgbClr val="0000CC"/>
                </a:solidFill>
                <a:latin typeface="Arial" panose="020B0604020202020204" pitchFamily="34" charset="0"/>
              </a:rPr>
              <a:t>一、音读：给生字注音，读准字音、句读。</a:t>
            </a:r>
            <a:endParaRPr lang="zh-CN" altLang="en-US" sz="3600" b="1" dirty="0">
              <a:solidFill>
                <a:srgbClr val="0000CC"/>
              </a:solidFill>
              <a:latin typeface="Arial" panose="020B0604020202020204" pitchFamily="34" charset="0"/>
            </a:endParaRPr>
          </a:p>
        </p:txBody>
      </p:sp>
      <p:sp>
        <p:nvSpPr>
          <p:cNvPr id="147512" name="Rectangle 58"/>
          <p:cNvSpPr>
            <a:spLocks noRot="1"/>
          </p:cNvSpPr>
          <p:nvPr/>
        </p:nvSpPr>
        <p:spPr>
          <a:xfrm>
            <a:off x="611188" y="331788"/>
            <a:ext cx="6985000" cy="936625"/>
          </a:xfrm>
          <a:prstGeom prst="rect">
            <a:avLst/>
          </a:prstGeom>
          <a:noFill/>
          <a:ln w="9525">
            <a:noFill/>
          </a:ln>
        </p:spPr>
        <p:txBody>
          <a:bodyPr anchor="ctr"/>
          <a:p>
            <a:r>
              <a:rPr lang="zh-CN" altLang="en-US" sz="5400" b="1" dirty="0">
                <a:solidFill>
                  <a:srgbClr val="663300"/>
                </a:solidFill>
                <a:latin typeface="Arial" panose="020B0604020202020204" pitchFamily="34" charset="0"/>
                <a:ea typeface="隶书" panose="02010509060101010101" pitchFamily="49" charset="-122"/>
              </a:rPr>
              <a:t>如何预习古诗文？</a:t>
            </a:r>
            <a:endParaRPr lang="zh-CN" altLang="en-US" sz="5400" b="1" dirty="0">
              <a:solidFill>
                <a:srgbClr val="6633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noRot="1"/>
          </p:cNvSpPr>
          <p:nvPr>
            <p:ph type="title"/>
          </p:nvPr>
        </p:nvSpPr>
        <p:spPr>
          <a:xfrm>
            <a:off x="611188" y="331788"/>
            <a:ext cx="6985000" cy="936625"/>
          </a:xfrm>
          <a:ln/>
        </p:spPr>
        <p:txBody>
          <a:bodyPr vert="horz" wrap="square" lIns="91440" tIns="45720" rIns="91440" bIns="45720" anchor="ctr"/>
          <a:p>
            <a:pPr algn="l"/>
            <a:r>
              <a:rPr lang="zh-CN" altLang="en-US" sz="5400" b="1" dirty="0">
                <a:solidFill>
                  <a:schemeClr val="tx1"/>
                </a:solidFill>
                <a:ea typeface="隶书" panose="02010509060101010101" pitchFamily="49" charset="-122"/>
              </a:rPr>
              <a:t>如何预习古诗文？</a:t>
            </a:r>
            <a:endParaRPr lang="zh-CN" altLang="en-US" sz="5400" b="1" dirty="0">
              <a:solidFill>
                <a:schemeClr val="tx1"/>
              </a:solidFill>
              <a:ea typeface="隶书" panose="02010509060101010101" pitchFamily="49" charset="-122"/>
            </a:endParaRPr>
          </a:p>
        </p:txBody>
      </p:sp>
      <p:sp>
        <p:nvSpPr>
          <p:cNvPr id="43011" name="Rectangle 3"/>
          <p:cNvSpPr>
            <a:spLocks noGrp="1" noRot="1"/>
          </p:cNvSpPr>
          <p:nvPr>
            <p:ph type="body"/>
          </p:nvPr>
        </p:nvSpPr>
        <p:spPr>
          <a:xfrm>
            <a:off x="250825" y="1268413"/>
            <a:ext cx="8540750" cy="1944687"/>
          </a:xfrm>
          <a:ln/>
        </p:spPr>
        <p:txBody>
          <a:bodyPr vert="horz" wrap="square" lIns="91440" tIns="45720" rIns="91440" bIns="45720" anchor="t"/>
          <a:p>
            <a:pPr>
              <a:buNone/>
            </a:pPr>
            <a:r>
              <a:rPr lang="zh-CN" altLang="en-US" sz="3600" b="1" dirty="0">
                <a:solidFill>
                  <a:srgbClr val="0000CC"/>
                </a:solidFill>
              </a:rPr>
              <a:t>二、意读：用符号标注五类文言现象，疏通文意。</a:t>
            </a:r>
            <a:endParaRPr lang="zh-CN" altLang="en-US" sz="3600" b="1" dirty="0">
              <a:solidFill>
                <a:srgbClr val="0000CC"/>
              </a:solidFill>
            </a:endParaRPr>
          </a:p>
        </p:txBody>
      </p:sp>
      <p:sp>
        <p:nvSpPr>
          <p:cNvPr id="43012" name="Rectangle 4"/>
          <p:cNvSpPr/>
          <p:nvPr/>
        </p:nvSpPr>
        <p:spPr>
          <a:xfrm>
            <a:off x="2843213" y="3284538"/>
            <a:ext cx="576262" cy="647700"/>
          </a:xfrm>
          <a:prstGeom prst="rect">
            <a:avLst/>
          </a:prstGeom>
          <a:noFill/>
          <a:ln w="38100" cap="flat" cmpd="sng">
            <a:solidFill>
              <a:srgbClr val="FF0000"/>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43014" name="Oval 6"/>
          <p:cNvSpPr/>
          <p:nvPr/>
        </p:nvSpPr>
        <p:spPr>
          <a:xfrm>
            <a:off x="4932363" y="3284538"/>
            <a:ext cx="719137" cy="649287"/>
          </a:xfrm>
          <a:prstGeom prst="ellipse">
            <a:avLst/>
          </a:prstGeom>
          <a:noFill/>
          <a:ln w="38100" cap="flat" cmpd="sng">
            <a:solidFill>
              <a:srgbClr val="FF0000"/>
            </a:solidFill>
            <a:prstDash val="solid"/>
            <a:headEnd type="none" w="med" len="med"/>
            <a:tailEnd type="none" w="med" len="med"/>
          </a:ln>
        </p:spPr>
        <p:txBody>
          <a:bodyPr wrap="none" anchor="ctr"/>
          <a:p>
            <a:pPr algn="ctr"/>
            <a:endParaRPr lang="zh-CN" altLang="zh-CN" dirty="0">
              <a:latin typeface="Arial" panose="020B0604020202020204" pitchFamily="34" charset="0"/>
            </a:endParaRPr>
          </a:p>
        </p:txBody>
      </p:sp>
      <p:sp>
        <p:nvSpPr>
          <p:cNvPr id="148486" name="Rectangle 8"/>
          <p:cNvSpPr/>
          <p:nvPr/>
        </p:nvSpPr>
        <p:spPr>
          <a:xfrm>
            <a:off x="7451725" y="3933825"/>
            <a:ext cx="247650" cy="366713"/>
          </a:xfrm>
          <a:prstGeom prst="rect">
            <a:avLst/>
          </a:prstGeom>
          <a:noFill/>
          <a:ln w="9525">
            <a:noFill/>
          </a:ln>
        </p:spPr>
        <p:txBody>
          <a:bodyPr wrap="none">
            <a:spAutoFit/>
          </a:bodyPr>
          <a:p>
            <a:r>
              <a:rPr lang="en-US" altLang="zh-CN">
                <a:latin typeface="Arial" panose="020B0604020202020204" pitchFamily="34" charset="0"/>
              </a:rPr>
              <a:t>·</a:t>
            </a:r>
            <a:endParaRPr lang="en-US" altLang="zh-CN">
              <a:latin typeface="Arial" panose="020B0604020202020204" pitchFamily="34" charset="0"/>
            </a:endParaRPr>
          </a:p>
        </p:txBody>
      </p:sp>
      <p:sp>
        <p:nvSpPr>
          <p:cNvPr id="43018" name="Text Box 10"/>
          <p:cNvSpPr txBox="1"/>
          <p:nvPr/>
        </p:nvSpPr>
        <p:spPr>
          <a:xfrm>
            <a:off x="2700338" y="5203825"/>
            <a:ext cx="1439862" cy="457200"/>
          </a:xfrm>
          <a:prstGeom prst="rect">
            <a:avLst/>
          </a:prstGeom>
          <a:noFill/>
          <a:ln w="9525">
            <a:noFill/>
          </a:ln>
        </p:spPr>
        <p:txBody>
          <a:bodyPr>
            <a:spAutoFit/>
          </a:bodyPr>
          <a:p>
            <a:r>
              <a:rPr lang="en-US" altLang="zh-CN" sz="2400" b="1" dirty="0">
                <a:latin typeface="Arial" panose="020B0604020202020204" pitchFamily="34" charset="0"/>
              </a:rPr>
              <a:t>②</a:t>
            </a:r>
            <a:r>
              <a:rPr lang="zh-CN" altLang="en-US" sz="2400" b="1" dirty="0">
                <a:latin typeface="Arial" panose="020B0604020202020204" pitchFamily="34" charset="0"/>
              </a:rPr>
              <a:t>通假字</a:t>
            </a:r>
            <a:endParaRPr lang="zh-CN" altLang="en-US" sz="2400" b="1" dirty="0">
              <a:latin typeface="Arial" panose="020B0604020202020204" pitchFamily="34" charset="0"/>
            </a:endParaRPr>
          </a:p>
        </p:txBody>
      </p:sp>
      <p:sp>
        <p:nvSpPr>
          <p:cNvPr id="43020" name="Text Box 12"/>
          <p:cNvSpPr txBox="1"/>
          <p:nvPr/>
        </p:nvSpPr>
        <p:spPr>
          <a:xfrm>
            <a:off x="2771775" y="3284538"/>
            <a:ext cx="576263" cy="641350"/>
          </a:xfrm>
          <a:prstGeom prst="rect">
            <a:avLst/>
          </a:prstGeom>
          <a:noFill/>
          <a:ln w="9525">
            <a:noFill/>
          </a:ln>
        </p:spPr>
        <p:txBody>
          <a:bodyPr>
            <a:spAutoFit/>
          </a:bodyPr>
          <a:p>
            <a:r>
              <a:rPr lang="zh-CN" altLang="en-US" sz="3600" b="1" dirty="0">
                <a:latin typeface="Arial" panose="020B0604020202020204" pitchFamily="34" charset="0"/>
              </a:rPr>
              <a:t>爱</a:t>
            </a:r>
            <a:endParaRPr lang="zh-CN" altLang="en-US" sz="3600" b="1" dirty="0">
              <a:latin typeface="Arial" panose="020B0604020202020204" pitchFamily="34" charset="0"/>
            </a:endParaRPr>
          </a:p>
        </p:txBody>
      </p:sp>
      <p:sp>
        <p:nvSpPr>
          <p:cNvPr id="43021" name="Text Box 13"/>
          <p:cNvSpPr txBox="1"/>
          <p:nvPr/>
        </p:nvSpPr>
        <p:spPr>
          <a:xfrm>
            <a:off x="4572000" y="5203825"/>
            <a:ext cx="1871663" cy="457200"/>
          </a:xfrm>
          <a:prstGeom prst="rect">
            <a:avLst/>
          </a:prstGeom>
          <a:noFill/>
          <a:ln w="9525">
            <a:noFill/>
          </a:ln>
        </p:spPr>
        <p:txBody>
          <a:bodyPr>
            <a:spAutoFit/>
          </a:bodyPr>
          <a:p>
            <a:r>
              <a:rPr lang="en-US" altLang="zh-CN" sz="2400" b="1" dirty="0">
                <a:latin typeface="Arial" panose="020B0604020202020204" pitchFamily="34" charset="0"/>
              </a:rPr>
              <a:t>③</a:t>
            </a:r>
            <a:r>
              <a:rPr lang="zh-CN" altLang="en-US" sz="2400" b="1" dirty="0">
                <a:latin typeface="Arial" panose="020B0604020202020204" pitchFamily="34" charset="0"/>
              </a:rPr>
              <a:t>词类活用</a:t>
            </a:r>
            <a:endParaRPr lang="zh-CN" altLang="en-US" sz="2400" b="1" dirty="0">
              <a:latin typeface="Arial" panose="020B0604020202020204" pitchFamily="34" charset="0"/>
            </a:endParaRPr>
          </a:p>
        </p:txBody>
      </p:sp>
      <p:sp>
        <p:nvSpPr>
          <p:cNvPr id="43029" name="Rectangle 21"/>
          <p:cNvSpPr/>
          <p:nvPr/>
        </p:nvSpPr>
        <p:spPr>
          <a:xfrm>
            <a:off x="7451725" y="3141663"/>
            <a:ext cx="936625" cy="720725"/>
          </a:xfrm>
          <a:prstGeom prst="rect">
            <a:avLst/>
          </a:prstGeom>
          <a:noFill/>
          <a:ln w="38100" cap="flat" cmpd="sng">
            <a:solidFill>
              <a:schemeClr val="tx1"/>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43031" name="Text Box 23"/>
          <p:cNvSpPr txBox="1"/>
          <p:nvPr/>
        </p:nvSpPr>
        <p:spPr>
          <a:xfrm>
            <a:off x="7019925" y="5203825"/>
            <a:ext cx="1908175" cy="457200"/>
          </a:xfrm>
          <a:prstGeom prst="rect">
            <a:avLst/>
          </a:prstGeom>
          <a:noFill/>
          <a:ln w="9525">
            <a:noFill/>
          </a:ln>
        </p:spPr>
        <p:txBody>
          <a:bodyPr>
            <a:spAutoFit/>
          </a:bodyPr>
          <a:p>
            <a:r>
              <a:rPr lang="en-US" altLang="zh-CN" sz="2400" b="1" dirty="0">
                <a:latin typeface="Arial" panose="020B0604020202020204" pitchFamily="34" charset="0"/>
              </a:rPr>
              <a:t>④</a:t>
            </a:r>
            <a:r>
              <a:rPr lang="zh-CN" altLang="en-US" sz="2400" b="1" dirty="0">
                <a:latin typeface="Arial" panose="020B0604020202020204" pitchFamily="34" charset="0"/>
              </a:rPr>
              <a:t>古今异义</a:t>
            </a:r>
            <a:endParaRPr lang="zh-CN" altLang="en-US" sz="2400" b="1" dirty="0">
              <a:latin typeface="Arial" panose="020B0604020202020204" pitchFamily="34" charset="0"/>
            </a:endParaRPr>
          </a:p>
        </p:txBody>
      </p:sp>
      <p:sp>
        <p:nvSpPr>
          <p:cNvPr id="43038" name="Text Box 30"/>
          <p:cNvSpPr txBox="1"/>
          <p:nvPr/>
        </p:nvSpPr>
        <p:spPr>
          <a:xfrm>
            <a:off x="250825" y="3429000"/>
            <a:ext cx="2019300" cy="641350"/>
          </a:xfrm>
          <a:prstGeom prst="rect">
            <a:avLst/>
          </a:prstGeom>
          <a:noFill/>
          <a:ln w="9525">
            <a:noFill/>
          </a:ln>
        </p:spPr>
        <p:txBody>
          <a:bodyPr wrap="none">
            <a:spAutoFit/>
          </a:bodyPr>
          <a:p>
            <a:r>
              <a:rPr lang="zh-CN" altLang="en-US" sz="3600" b="1" dirty="0">
                <a:latin typeface="Arial" panose="020B0604020202020204" pitchFamily="34" charset="0"/>
              </a:rPr>
              <a:t>静女其姝</a:t>
            </a:r>
            <a:endParaRPr lang="zh-CN" altLang="en-US" sz="3600" b="1" dirty="0">
              <a:latin typeface="Arial" panose="020B0604020202020204" pitchFamily="34" charset="0"/>
            </a:endParaRPr>
          </a:p>
        </p:txBody>
      </p:sp>
      <p:sp>
        <p:nvSpPr>
          <p:cNvPr id="43039" name="Text Box 31"/>
          <p:cNvSpPr txBox="1"/>
          <p:nvPr/>
        </p:nvSpPr>
        <p:spPr>
          <a:xfrm>
            <a:off x="1476375" y="3933825"/>
            <a:ext cx="895350" cy="519113"/>
          </a:xfrm>
          <a:prstGeom prst="rect">
            <a:avLst/>
          </a:prstGeom>
          <a:noFill/>
          <a:ln w="9525">
            <a:noFill/>
          </a:ln>
        </p:spPr>
        <p:txBody>
          <a:bodyPr wrap="none">
            <a:spAutoFit/>
          </a:bodyPr>
          <a:p>
            <a:r>
              <a:rPr lang="zh-CN" altLang="en-US" sz="2800" dirty="0">
                <a:solidFill>
                  <a:srgbClr val="FF3300"/>
                </a:solidFill>
                <a:latin typeface="Arial" panose="020B0604020202020204" pitchFamily="34" charset="0"/>
                <a:ea typeface="华文新魏" panose="02010800040101010101" pitchFamily="2" charset="-122"/>
              </a:rPr>
              <a:t>美丽</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40" name="AutoShape 32"/>
          <p:cNvSpPr/>
          <p:nvPr/>
        </p:nvSpPr>
        <p:spPr>
          <a:xfrm>
            <a:off x="1908175" y="2492375"/>
            <a:ext cx="4645025" cy="609600"/>
          </a:xfrm>
          <a:prstGeom prst="borderCallout1">
            <a:avLst>
              <a:gd name="adj1" fmla="val 18750"/>
              <a:gd name="adj2" fmla="val -1639"/>
              <a:gd name="adj3" fmla="val 174218"/>
              <a:gd name="adj4" fmla="val -9671"/>
            </a:avLst>
          </a:prstGeom>
          <a:noFill/>
          <a:ln w="9525" cap="flat" cmpd="sng">
            <a:solidFill>
              <a:srgbClr val="800000"/>
            </a:solidFill>
            <a:prstDash val="solid"/>
            <a:miter/>
            <a:headEnd type="triangle" w="med" len="med"/>
            <a:tailEnd type="none" w="med" len="med"/>
          </a:ln>
        </p:spPr>
        <p:txBody>
          <a:bodyPr/>
          <a:p>
            <a:pPr>
              <a:spcBef>
                <a:spcPct val="20000"/>
              </a:spcBef>
              <a:buClr>
                <a:schemeClr val="hlink"/>
              </a:buClr>
              <a:buSzPct val="70000"/>
              <a:buFont typeface="Wingdings" panose="05000000000000000000" pitchFamily="2" charset="2"/>
              <a:buNone/>
            </a:pPr>
            <a:r>
              <a:rPr lang="zh-CN" altLang="en-US" sz="2800" dirty="0">
                <a:solidFill>
                  <a:srgbClr val="FF3300"/>
                </a:solidFill>
                <a:latin typeface="Arial" panose="020B0604020202020204" pitchFamily="34" charset="0"/>
                <a:ea typeface="华文新魏" panose="02010800040101010101" pitchFamily="2" charset="-122"/>
              </a:rPr>
              <a:t>助词，做形容词词头，多么</a:t>
            </a:r>
            <a:endParaRPr lang="zh-CN" altLang="en-US" sz="2800" dirty="0">
              <a:solidFill>
                <a:srgbClr val="FF3300"/>
              </a:solidFill>
              <a:latin typeface="Arial" panose="020B0604020202020204" pitchFamily="34" charset="0"/>
              <a:ea typeface="华文新魏" panose="02010800040101010101" pitchFamily="2" charset="-122"/>
            </a:endParaRPr>
          </a:p>
          <a:p>
            <a:endParaRPr lang="zh-CN" altLang="en-US" sz="2800">
              <a:solidFill>
                <a:srgbClr val="FF3300"/>
              </a:solidFill>
              <a:latin typeface="Arial" panose="020B0604020202020204" pitchFamily="34" charset="0"/>
              <a:ea typeface="华文新魏" panose="02010800040101010101" pitchFamily="2" charset="-122"/>
            </a:endParaRPr>
          </a:p>
        </p:txBody>
      </p:sp>
      <p:sp>
        <p:nvSpPr>
          <p:cNvPr id="43041" name="Text Box 33"/>
          <p:cNvSpPr txBox="1"/>
          <p:nvPr/>
        </p:nvSpPr>
        <p:spPr>
          <a:xfrm>
            <a:off x="250825" y="4838700"/>
            <a:ext cx="2233613" cy="822325"/>
          </a:xfrm>
          <a:prstGeom prst="rect">
            <a:avLst/>
          </a:prstGeom>
          <a:noFill/>
          <a:ln w="9525">
            <a:noFill/>
          </a:ln>
        </p:spPr>
        <p:txBody>
          <a:bodyPr>
            <a:spAutoFit/>
          </a:bodyPr>
          <a:p>
            <a:r>
              <a:rPr lang="en-US" altLang="zh-CN" sz="2400" b="1" dirty="0">
                <a:latin typeface="Arial" panose="020B0604020202020204" pitchFamily="34" charset="0"/>
              </a:rPr>
              <a:t>①</a:t>
            </a:r>
            <a:r>
              <a:rPr lang="zh-CN" altLang="en-US" sz="2400" b="1" dirty="0">
                <a:latin typeface="Arial" panose="020B0604020202020204" pitchFamily="34" charset="0"/>
              </a:rPr>
              <a:t>给重点虚词、实词文下注释</a:t>
            </a:r>
            <a:endParaRPr lang="zh-CN" altLang="en-US" sz="2400" b="1" dirty="0">
              <a:latin typeface="Arial" panose="020B0604020202020204" pitchFamily="34" charset="0"/>
            </a:endParaRPr>
          </a:p>
        </p:txBody>
      </p:sp>
      <p:sp>
        <p:nvSpPr>
          <p:cNvPr id="43042" name="Text Box 34"/>
          <p:cNvSpPr txBox="1"/>
          <p:nvPr/>
        </p:nvSpPr>
        <p:spPr>
          <a:xfrm>
            <a:off x="323850" y="5949950"/>
            <a:ext cx="1727200" cy="457200"/>
          </a:xfrm>
          <a:prstGeom prst="rect">
            <a:avLst/>
          </a:prstGeom>
          <a:noFill/>
          <a:ln w="9525">
            <a:noFill/>
          </a:ln>
        </p:spPr>
        <p:txBody>
          <a:bodyPr>
            <a:spAutoFit/>
          </a:bodyPr>
          <a:p>
            <a:r>
              <a:rPr lang="en-US" altLang="zh-CN" sz="2400" b="1" dirty="0">
                <a:latin typeface="Arial" panose="020B0604020202020204" pitchFamily="34" charset="0"/>
              </a:rPr>
              <a:t>⑤</a:t>
            </a:r>
            <a:r>
              <a:rPr lang="zh-CN" altLang="en-US" sz="2400" b="1" dirty="0">
                <a:latin typeface="Arial" panose="020B0604020202020204" pitchFamily="34" charset="0"/>
              </a:rPr>
              <a:t>特殊句式</a:t>
            </a:r>
            <a:endParaRPr lang="zh-CN" altLang="en-US" sz="2400" b="1" dirty="0">
              <a:latin typeface="Arial" panose="020B0604020202020204" pitchFamily="34" charset="0"/>
            </a:endParaRPr>
          </a:p>
        </p:txBody>
      </p:sp>
      <p:sp>
        <p:nvSpPr>
          <p:cNvPr id="43043" name="Text Box 35"/>
          <p:cNvSpPr txBox="1"/>
          <p:nvPr/>
        </p:nvSpPr>
        <p:spPr>
          <a:xfrm>
            <a:off x="34925" y="4005263"/>
            <a:ext cx="895350" cy="519112"/>
          </a:xfrm>
          <a:prstGeom prst="rect">
            <a:avLst/>
          </a:prstGeom>
          <a:noFill/>
          <a:ln w="9525">
            <a:noFill/>
          </a:ln>
        </p:spPr>
        <p:txBody>
          <a:bodyPr wrap="none">
            <a:spAutoFit/>
          </a:bodyPr>
          <a:p>
            <a:r>
              <a:rPr lang="zh-CN" altLang="en-US" sz="2800" dirty="0">
                <a:solidFill>
                  <a:srgbClr val="FF3300"/>
                </a:solidFill>
                <a:latin typeface="Arial" panose="020B0604020202020204" pitchFamily="34" charset="0"/>
                <a:ea typeface="华文新魏" panose="02010800040101010101" pitchFamily="2" charset="-122"/>
              </a:rPr>
              <a:t>文雅</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44" name="Text Box 36"/>
          <p:cNvSpPr txBox="1"/>
          <p:nvPr/>
        </p:nvSpPr>
        <p:spPr>
          <a:xfrm>
            <a:off x="7596188" y="3141663"/>
            <a:ext cx="642937" cy="641350"/>
          </a:xfrm>
          <a:prstGeom prst="rect">
            <a:avLst/>
          </a:prstGeom>
          <a:noFill/>
          <a:ln w="9525">
            <a:noFill/>
          </a:ln>
        </p:spPr>
        <p:txBody>
          <a:bodyPr wrap="none">
            <a:spAutoFit/>
          </a:bodyPr>
          <a:p>
            <a:r>
              <a:rPr lang="zh-CN" altLang="en-US" sz="3600" b="1" dirty="0">
                <a:latin typeface="Arial" panose="020B0604020202020204" pitchFamily="34" charset="0"/>
              </a:rPr>
              <a:t>涕</a:t>
            </a:r>
            <a:endParaRPr lang="zh-CN" altLang="en-US" sz="3600" b="1" dirty="0">
              <a:latin typeface="Arial" panose="020B0604020202020204" pitchFamily="34" charset="0"/>
            </a:endParaRPr>
          </a:p>
        </p:txBody>
      </p:sp>
      <p:sp>
        <p:nvSpPr>
          <p:cNvPr id="43046" name="Text Box 38"/>
          <p:cNvSpPr txBox="1"/>
          <p:nvPr/>
        </p:nvSpPr>
        <p:spPr>
          <a:xfrm>
            <a:off x="4403725" y="3292475"/>
            <a:ext cx="2400300" cy="641350"/>
          </a:xfrm>
          <a:prstGeom prst="rect">
            <a:avLst/>
          </a:prstGeom>
          <a:noFill/>
          <a:ln w="9525">
            <a:noFill/>
          </a:ln>
        </p:spPr>
        <p:txBody>
          <a:bodyPr wrap="none">
            <a:spAutoFit/>
          </a:bodyPr>
          <a:p>
            <a:r>
              <a:rPr lang="zh-CN" altLang="en-US" sz="3600" b="1" dirty="0">
                <a:latin typeface="Arial" panose="020B0604020202020204" pitchFamily="34" charset="0"/>
              </a:rPr>
              <a:t>士 贰 其 行</a:t>
            </a:r>
            <a:endParaRPr lang="zh-CN" altLang="en-US" sz="3600" b="1" dirty="0">
              <a:latin typeface="Arial" panose="020B0604020202020204" pitchFamily="34" charset="0"/>
            </a:endParaRPr>
          </a:p>
        </p:txBody>
      </p:sp>
      <p:sp>
        <p:nvSpPr>
          <p:cNvPr id="43047" name="Text Box 39"/>
          <p:cNvSpPr txBox="1"/>
          <p:nvPr/>
        </p:nvSpPr>
        <p:spPr>
          <a:xfrm>
            <a:off x="2411413" y="4005263"/>
            <a:ext cx="2016125" cy="946150"/>
          </a:xfrm>
          <a:prstGeom prst="rect">
            <a:avLst/>
          </a:prstGeom>
          <a:noFill/>
          <a:ln w="9525">
            <a:noFill/>
          </a:ln>
        </p:spPr>
        <p:txBody>
          <a:bodyPr>
            <a:spAutoFit/>
          </a:bodyPr>
          <a:p>
            <a:r>
              <a:rPr lang="zh-CN" altLang="en-US" sz="2800" dirty="0">
                <a:solidFill>
                  <a:srgbClr val="FF3300"/>
                </a:solidFill>
                <a:latin typeface="Arial" panose="020B0604020202020204" pitchFamily="34" charset="0"/>
                <a:ea typeface="华文新魏" panose="02010800040101010101" pitchFamily="2" charset="-122"/>
              </a:rPr>
              <a:t>通</a:t>
            </a:r>
            <a:r>
              <a:rPr lang="zh-CN" altLang="zh-CN" sz="2800" dirty="0">
                <a:solidFill>
                  <a:srgbClr val="FF3300"/>
                </a:solidFill>
                <a:latin typeface="华文宋体" panose="02010600040101010101" pitchFamily="2" charset="-122"/>
                <a:ea typeface="华文新魏" panose="02010800040101010101" pitchFamily="2" charset="-122"/>
              </a:rPr>
              <a:t>“</a:t>
            </a:r>
            <a:r>
              <a:rPr lang="zh-CN" altLang="en-US" sz="2800" b="1" dirty="0">
                <a:solidFill>
                  <a:srgbClr val="FF3300"/>
                </a:solidFill>
                <a:latin typeface="Arial" panose="020B0604020202020204" pitchFamily="34" charset="0"/>
                <a:ea typeface="华文新魏" panose="02010800040101010101" pitchFamily="2" charset="-122"/>
              </a:rPr>
              <a:t>薆</a:t>
            </a:r>
            <a:r>
              <a:rPr lang="zh-CN" altLang="zh-CN" sz="2800" dirty="0">
                <a:solidFill>
                  <a:srgbClr val="FF3300"/>
                </a:solidFill>
                <a:latin typeface="华文宋体" panose="02010600040101010101" pitchFamily="2" charset="-122"/>
                <a:ea typeface="华文新魏" panose="02010800040101010101" pitchFamily="2" charset="-122"/>
              </a:rPr>
              <a:t>”</a:t>
            </a:r>
            <a:r>
              <a:rPr lang="en-US" altLang="zh-CN" sz="2800" dirty="0" err="1">
                <a:solidFill>
                  <a:srgbClr val="FF3300"/>
                </a:solidFill>
                <a:latin typeface="Arial" panose="020B0604020202020204" pitchFamily="34" charset="0"/>
                <a:ea typeface="华文新魏" panose="02010800040101010101" pitchFamily="2" charset="-122"/>
              </a:rPr>
              <a:t>a</a:t>
            </a:r>
            <a:r>
              <a:rPr lang="en-US" altLang="zh-CN" sz="2800" dirty="0" err="1">
                <a:solidFill>
                  <a:srgbClr val="FF3300"/>
                </a:solidFill>
                <a:latin typeface="华文宋体" panose="02010600040101010101" pitchFamily="2" charset="-122"/>
                <a:ea typeface="华文新魏" panose="02010800040101010101" pitchFamily="2" charset="-122"/>
              </a:rPr>
              <a:t>ì</a:t>
            </a:r>
            <a:endParaRPr lang="en-US" altLang="zh-CN" sz="280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隐藏</a:t>
            </a:r>
            <a:r>
              <a:rPr lang="en-US" altLang="zh-CN" sz="2800" dirty="0">
                <a:solidFill>
                  <a:srgbClr val="FF3300"/>
                </a:solidFill>
                <a:latin typeface="Arial" panose="020B0604020202020204" pitchFamily="34" charset="0"/>
                <a:ea typeface="华文新魏" panose="02010800040101010101" pitchFamily="2" charset="-122"/>
              </a:rPr>
              <a:t>,</a:t>
            </a:r>
            <a:r>
              <a:rPr lang="zh-CN" altLang="en-US" sz="2800" dirty="0">
                <a:solidFill>
                  <a:srgbClr val="FF3300"/>
                </a:solidFill>
                <a:latin typeface="Arial" panose="020B0604020202020204" pitchFamily="34" charset="0"/>
                <a:ea typeface="华文新魏" panose="02010800040101010101" pitchFamily="2" charset="-122"/>
              </a:rPr>
              <a:t>遮掩</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148501" name="Text Box 40"/>
          <p:cNvSpPr txBox="1"/>
          <p:nvPr/>
        </p:nvSpPr>
        <p:spPr>
          <a:xfrm>
            <a:off x="4695825" y="4083050"/>
            <a:ext cx="184150" cy="366713"/>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43049" name="Text Box 41"/>
          <p:cNvSpPr txBox="1"/>
          <p:nvPr/>
        </p:nvSpPr>
        <p:spPr>
          <a:xfrm>
            <a:off x="4572000" y="4005263"/>
            <a:ext cx="2397125" cy="946150"/>
          </a:xfrm>
          <a:prstGeom prst="rect">
            <a:avLst/>
          </a:prstGeom>
          <a:noFill/>
          <a:ln w="9525">
            <a:noFill/>
          </a:ln>
        </p:spPr>
        <p:txBody>
          <a:bodyPr>
            <a:spAutoFit/>
          </a:bodyPr>
          <a:p>
            <a:r>
              <a:rPr lang="zh-CN" altLang="en-US" sz="2800" dirty="0">
                <a:solidFill>
                  <a:srgbClr val="FF3300"/>
                </a:solidFill>
                <a:latin typeface="Arial" panose="020B0604020202020204" pitchFamily="34" charset="0"/>
                <a:ea typeface="华文新魏" panose="02010800040101010101" pitchFamily="2" charset="-122"/>
              </a:rPr>
              <a:t>数</a:t>
            </a:r>
            <a:r>
              <a:rPr lang="en-US" altLang="zh-CN" sz="2800" dirty="0">
                <a:solidFill>
                  <a:srgbClr val="FF3300"/>
                </a:solidFill>
                <a:latin typeface="Arial" panose="020B0604020202020204" pitchFamily="34" charset="0"/>
                <a:ea typeface="华文新魏" panose="02010800040101010101" pitchFamily="2" charset="-122"/>
              </a:rPr>
              <a:t>→</a:t>
            </a:r>
            <a:r>
              <a:rPr lang="zh-CN" altLang="en-US" sz="2800" dirty="0">
                <a:solidFill>
                  <a:srgbClr val="FF3300"/>
                </a:solidFill>
                <a:latin typeface="Arial" panose="020B0604020202020204" pitchFamily="34" charset="0"/>
                <a:ea typeface="华文新魏" panose="02010800040101010101" pitchFamily="2" charset="-122"/>
              </a:rPr>
              <a:t>使动</a:t>
            </a:r>
            <a:r>
              <a:rPr lang="en-US" altLang="zh-CN" sz="2800">
                <a:solidFill>
                  <a:srgbClr val="FF3300"/>
                </a:solidFill>
                <a:latin typeface="Arial" panose="020B0604020202020204" pitchFamily="34" charset="0"/>
                <a:ea typeface="华文新魏" panose="02010800040101010101" pitchFamily="2" charset="-122"/>
              </a:rPr>
              <a:t>,</a:t>
            </a:r>
            <a:endParaRPr lang="en-US" altLang="zh-CN" sz="280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使</a:t>
            </a:r>
            <a:r>
              <a:rPr lang="en-US" altLang="zh-CN" sz="2800">
                <a:solidFill>
                  <a:srgbClr val="FF3300"/>
                </a:solidFill>
                <a:latin typeface="华文宋体" panose="02010600040101010101" pitchFamily="2" charset="-122"/>
                <a:ea typeface="华文新魏" panose="02010800040101010101" pitchFamily="2" charset="-122"/>
              </a:rPr>
              <a:t>……</a:t>
            </a:r>
            <a:r>
              <a:rPr lang="zh-CN" altLang="en-US" sz="2800" dirty="0">
                <a:solidFill>
                  <a:srgbClr val="FF3300"/>
                </a:solidFill>
                <a:latin typeface="Arial" panose="020B0604020202020204" pitchFamily="34" charset="0"/>
                <a:ea typeface="华文新魏" panose="02010800040101010101" pitchFamily="2" charset="-122"/>
              </a:rPr>
              <a:t>不专一</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50" name="Text Box 42"/>
          <p:cNvSpPr txBox="1"/>
          <p:nvPr/>
        </p:nvSpPr>
        <p:spPr>
          <a:xfrm>
            <a:off x="7216775" y="3938588"/>
            <a:ext cx="1927225" cy="946150"/>
          </a:xfrm>
          <a:prstGeom prst="rect">
            <a:avLst/>
          </a:prstGeom>
          <a:noFill/>
          <a:ln w="9525">
            <a:noFill/>
          </a:ln>
        </p:spPr>
        <p:txBody>
          <a:bodyPr>
            <a:spAutoFit/>
          </a:bodyPr>
          <a:p>
            <a:r>
              <a:rPr lang="zh-CN" altLang="en-US" sz="2800" dirty="0">
                <a:solidFill>
                  <a:srgbClr val="FF3300"/>
                </a:solidFill>
                <a:latin typeface="Arial" panose="020B0604020202020204" pitchFamily="34" charset="0"/>
                <a:ea typeface="华文新魏" panose="02010800040101010101" pitchFamily="2" charset="-122"/>
              </a:rPr>
              <a:t>古：眼泪</a:t>
            </a:r>
            <a:endParaRPr lang="zh-CN" altLang="en-US" sz="2800" dirty="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今：鼻涕</a:t>
            </a:r>
            <a:endParaRPr lang="zh-CN" altLang="en-US" sz="2800" dirty="0">
              <a:solidFill>
                <a:srgbClr val="FF3300"/>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xEl>
                                              <p:charRg st="0" end="2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0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0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0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0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0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30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30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0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0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304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304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30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30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304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02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3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P spid="43012" grpId="0" animBg="1"/>
      <p:bldP spid="43014" grpId="0" animBg="1"/>
      <p:bldP spid="43018" grpId="0"/>
      <p:bldP spid="43020" grpId="0"/>
      <p:bldP spid="43021" grpId="0"/>
      <p:bldP spid="43029" grpId="0" animBg="1"/>
      <p:bldP spid="43031" grpId="0"/>
      <p:bldP spid="43038" grpId="0"/>
      <p:bldP spid="43039" grpId="0"/>
      <p:bldP spid="43040" grpId="0" animBg="1"/>
      <p:bldP spid="43041" grpId="0"/>
      <p:bldP spid="43042" grpId="0"/>
      <p:bldP spid="43043" grpId="0"/>
      <p:bldP spid="43044" grpId="0"/>
      <p:bldP spid="43046" grpId="0"/>
      <p:bldP spid="43047" grpId="0"/>
      <p:bldP spid="43049" grpId="0"/>
      <p:bldP spid="430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Text Box 4"/>
          <p:cNvSpPr/>
          <p:nvPr>
            <p:ph type="body"/>
          </p:nvPr>
        </p:nvSpPr>
        <p:spPr>
          <a:xfrm>
            <a:off x="539750" y="765175"/>
            <a:ext cx="8305800" cy="5102225"/>
          </a:xfrm>
          <a:ln/>
        </p:spPr>
        <p:txBody>
          <a:bodyPr vert="horz" wrap="square" lIns="91440" tIns="45720" rIns="91440" bIns="45720" anchor="t"/>
          <a:p>
            <a:pPr>
              <a:spcBef>
                <a:spcPct val="0"/>
              </a:spcBef>
              <a:buNone/>
            </a:pPr>
            <a:r>
              <a:rPr lang="en-US" altLang="zh-CN" sz="4400" b="1" dirty="0"/>
              <a:t>⑤</a:t>
            </a:r>
            <a:r>
              <a:rPr lang="zh-CN" altLang="en-US" sz="4400" b="1" dirty="0"/>
              <a:t>特殊句式</a:t>
            </a:r>
            <a:endParaRPr lang="zh-CN" altLang="en-US" sz="4400" b="1" dirty="0"/>
          </a:p>
        </p:txBody>
      </p:sp>
      <p:sp>
        <p:nvSpPr>
          <p:cNvPr id="44037" name="Oval 5"/>
          <p:cNvSpPr/>
          <p:nvPr/>
        </p:nvSpPr>
        <p:spPr>
          <a:xfrm>
            <a:off x="971550" y="2133600"/>
            <a:ext cx="142875" cy="142875"/>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p>
            <a:endParaRPr dirty="0">
              <a:latin typeface="Arial" panose="020B0604020202020204" pitchFamily="34" charset="0"/>
            </a:endParaRPr>
          </a:p>
        </p:txBody>
      </p:sp>
      <p:sp>
        <p:nvSpPr>
          <p:cNvPr id="149508" name="Text Box 6"/>
          <p:cNvSpPr txBox="1"/>
          <p:nvPr/>
        </p:nvSpPr>
        <p:spPr>
          <a:xfrm>
            <a:off x="1692275" y="1773238"/>
            <a:ext cx="1871663" cy="641350"/>
          </a:xfrm>
          <a:prstGeom prst="rect">
            <a:avLst/>
          </a:prstGeom>
          <a:noFill/>
          <a:ln w="9525">
            <a:noFill/>
          </a:ln>
        </p:spPr>
        <p:txBody>
          <a:bodyPr>
            <a:spAutoFit/>
          </a:bodyPr>
          <a:p>
            <a:r>
              <a:rPr lang="zh-CN" altLang="en-US" sz="3600" b="1" dirty="0">
                <a:solidFill>
                  <a:srgbClr val="663300"/>
                </a:solidFill>
                <a:latin typeface="Arial" panose="020B0604020202020204" pitchFamily="34" charset="0"/>
                <a:ea typeface="黑体" panose="02010609060101010101" pitchFamily="2" charset="-122"/>
              </a:rPr>
              <a:t>判断句</a:t>
            </a:r>
            <a:endParaRPr lang="zh-CN" altLang="en-US" sz="3600" b="1" dirty="0">
              <a:solidFill>
                <a:srgbClr val="663300"/>
              </a:solidFill>
              <a:latin typeface="Arial" panose="020B0604020202020204" pitchFamily="34" charset="0"/>
              <a:ea typeface="黑体" panose="02010609060101010101" pitchFamily="2" charset="-122"/>
            </a:endParaRPr>
          </a:p>
        </p:txBody>
      </p:sp>
      <p:sp>
        <p:nvSpPr>
          <p:cNvPr id="44040" name="Line 8"/>
          <p:cNvSpPr/>
          <p:nvPr/>
        </p:nvSpPr>
        <p:spPr>
          <a:xfrm>
            <a:off x="971550" y="2997200"/>
            <a:ext cx="0" cy="574675"/>
          </a:xfrm>
          <a:prstGeom prst="line">
            <a:avLst/>
          </a:prstGeom>
          <a:ln w="38100" cap="flat" cmpd="sng">
            <a:solidFill>
              <a:srgbClr val="FF0000"/>
            </a:solidFill>
            <a:prstDash val="solid"/>
            <a:headEnd type="none" w="med" len="med"/>
            <a:tailEnd type="none" w="med" len="med"/>
          </a:ln>
        </p:spPr>
      </p:sp>
      <p:grpSp>
        <p:nvGrpSpPr>
          <p:cNvPr id="2" name="Group 29"/>
          <p:cNvGrpSpPr/>
          <p:nvPr/>
        </p:nvGrpSpPr>
        <p:grpSpPr>
          <a:xfrm>
            <a:off x="250825" y="2997200"/>
            <a:ext cx="1512888" cy="576263"/>
            <a:chOff x="158" y="1888"/>
            <a:chExt cx="953" cy="363"/>
          </a:xfrm>
        </p:grpSpPr>
        <p:sp>
          <p:nvSpPr>
            <p:cNvPr id="149511" name="Line 7"/>
            <p:cNvSpPr/>
            <p:nvPr/>
          </p:nvSpPr>
          <p:spPr>
            <a:xfrm>
              <a:off x="158" y="1888"/>
              <a:ext cx="454" cy="0"/>
            </a:xfrm>
            <a:prstGeom prst="line">
              <a:avLst/>
            </a:prstGeom>
            <a:ln w="38100" cap="flat" cmpd="sng">
              <a:solidFill>
                <a:srgbClr val="FF0000"/>
              </a:solidFill>
              <a:prstDash val="solid"/>
              <a:headEnd type="none" w="med" len="med"/>
              <a:tailEnd type="none" w="med" len="med"/>
            </a:ln>
          </p:spPr>
        </p:sp>
        <p:sp>
          <p:nvSpPr>
            <p:cNvPr id="149512" name="Line 9"/>
            <p:cNvSpPr/>
            <p:nvPr/>
          </p:nvSpPr>
          <p:spPr>
            <a:xfrm>
              <a:off x="612" y="2251"/>
              <a:ext cx="499" cy="0"/>
            </a:xfrm>
            <a:prstGeom prst="line">
              <a:avLst/>
            </a:prstGeom>
            <a:ln w="38100" cap="flat" cmpd="sng">
              <a:solidFill>
                <a:srgbClr val="FF0000"/>
              </a:solidFill>
              <a:prstDash val="solid"/>
              <a:headEnd type="none" w="med" len="med"/>
              <a:tailEnd type="none" w="med" len="med"/>
            </a:ln>
          </p:spPr>
        </p:sp>
      </p:grpSp>
      <p:sp>
        <p:nvSpPr>
          <p:cNvPr id="149513" name="Text Box 10"/>
          <p:cNvSpPr txBox="1"/>
          <p:nvPr/>
        </p:nvSpPr>
        <p:spPr>
          <a:xfrm>
            <a:off x="1692275" y="2997200"/>
            <a:ext cx="1944688" cy="641350"/>
          </a:xfrm>
          <a:prstGeom prst="rect">
            <a:avLst/>
          </a:prstGeom>
          <a:noFill/>
          <a:ln w="9525">
            <a:noFill/>
          </a:ln>
        </p:spPr>
        <p:txBody>
          <a:bodyPr>
            <a:spAutoFit/>
          </a:bodyPr>
          <a:p>
            <a:r>
              <a:rPr lang="zh-CN" altLang="en-US" sz="3600" b="1" dirty="0">
                <a:solidFill>
                  <a:srgbClr val="663300"/>
                </a:solidFill>
                <a:latin typeface="Arial" panose="020B0604020202020204" pitchFamily="34" charset="0"/>
                <a:ea typeface="黑体" panose="02010609060101010101" pitchFamily="2" charset="-122"/>
              </a:rPr>
              <a:t>倒装句</a:t>
            </a:r>
            <a:endParaRPr lang="zh-CN" altLang="en-US" sz="3600" b="1" dirty="0">
              <a:solidFill>
                <a:srgbClr val="663300"/>
              </a:solidFill>
              <a:latin typeface="Arial" panose="020B0604020202020204" pitchFamily="34" charset="0"/>
              <a:ea typeface="黑体" panose="02010609060101010101" pitchFamily="2" charset="-122"/>
            </a:endParaRPr>
          </a:p>
        </p:txBody>
      </p:sp>
      <p:sp>
        <p:nvSpPr>
          <p:cNvPr id="44043" name="AutoShape 11"/>
          <p:cNvSpPr/>
          <p:nvPr/>
        </p:nvSpPr>
        <p:spPr>
          <a:xfrm>
            <a:off x="755650" y="4365625"/>
            <a:ext cx="144463" cy="144463"/>
          </a:xfrm>
          <a:prstGeom prst="triangle">
            <a:avLst>
              <a:gd name="adj" fmla="val 50278"/>
            </a:avLst>
          </a:prstGeom>
          <a:noFill/>
          <a:ln w="38100" cap="flat" cmpd="sng">
            <a:solidFill>
              <a:srgbClr val="FF0000"/>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149515" name="Text Box 12"/>
          <p:cNvSpPr txBox="1"/>
          <p:nvPr/>
        </p:nvSpPr>
        <p:spPr>
          <a:xfrm>
            <a:off x="1692275" y="4149725"/>
            <a:ext cx="1800225" cy="641350"/>
          </a:xfrm>
          <a:prstGeom prst="rect">
            <a:avLst/>
          </a:prstGeom>
          <a:noFill/>
          <a:ln w="9525">
            <a:noFill/>
          </a:ln>
        </p:spPr>
        <p:txBody>
          <a:bodyPr>
            <a:spAutoFit/>
          </a:bodyPr>
          <a:p>
            <a:r>
              <a:rPr lang="zh-CN" altLang="en-US" sz="3600" b="1" dirty="0">
                <a:solidFill>
                  <a:srgbClr val="663300"/>
                </a:solidFill>
                <a:latin typeface="Arial" panose="020B0604020202020204" pitchFamily="34" charset="0"/>
                <a:ea typeface="黑体" panose="02010609060101010101" pitchFamily="2" charset="-122"/>
              </a:rPr>
              <a:t>被动句</a:t>
            </a:r>
            <a:endParaRPr lang="zh-CN" altLang="en-US" sz="3600" b="1" dirty="0">
              <a:solidFill>
                <a:srgbClr val="663300"/>
              </a:solidFill>
              <a:latin typeface="Arial" panose="020B0604020202020204" pitchFamily="34" charset="0"/>
              <a:ea typeface="黑体" panose="02010609060101010101" pitchFamily="2" charset="-122"/>
            </a:endParaRPr>
          </a:p>
        </p:txBody>
      </p:sp>
      <p:sp>
        <p:nvSpPr>
          <p:cNvPr id="44045" name="Text Box 13"/>
          <p:cNvSpPr txBox="1"/>
          <p:nvPr/>
        </p:nvSpPr>
        <p:spPr>
          <a:xfrm>
            <a:off x="179388" y="5229225"/>
            <a:ext cx="1871662" cy="641350"/>
          </a:xfrm>
          <a:prstGeom prst="rect">
            <a:avLst/>
          </a:prstGeom>
          <a:noFill/>
          <a:ln w="9525">
            <a:noFill/>
          </a:ln>
        </p:spPr>
        <p:txBody>
          <a:bodyPr>
            <a:spAutoFit/>
          </a:bodyPr>
          <a:p>
            <a:r>
              <a:rPr lang="zh-CN" altLang="en-US" sz="3600" b="1" dirty="0">
                <a:solidFill>
                  <a:srgbClr val="FF3300"/>
                </a:solidFill>
                <a:latin typeface="黑体" panose="02010609060101010101" pitchFamily="2" charset="-122"/>
                <a:ea typeface="黑体" panose="02010609060101010101" pitchFamily="2" charset="-122"/>
              </a:rPr>
              <a:t>（  ）</a:t>
            </a:r>
            <a:endParaRPr lang="zh-CN" altLang="en-US" sz="3600" b="1" dirty="0">
              <a:solidFill>
                <a:srgbClr val="FF3300"/>
              </a:solidFill>
              <a:latin typeface="黑体" panose="02010609060101010101" pitchFamily="2" charset="-122"/>
              <a:ea typeface="黑体" panose="02010609060101010101" pitchFamily="2" charset="-122"/>
            </a:endParaRPr>
          </a:p>
        </p:txBody>
      </p:sp>
      <p:sp>
        <p:nvSpPr>
          <p:cNvPr id="149517" name="Text Box 14"/>
          <p:cNvSpPr txBox="1"/>
          <p:nvPr/>
        </p:nvSpPr>
        <p:spPr>
          <a:xfrm>
            <a:off x="1692275" y="5229225"/>
            <a:ext cx="1655763" cy="641350"/>
          </a:xfrm>
          <a:prstGeom prst="rect">
            <a:avLst/>
          </a:prstGeom>
          <a:noFill/>
          <a:ln w="9525">
            <a:noFill/>
          </a:ln>
        </p:spPr>
        <p:txBody>
          <a:bodyPr>
            <a:spAutoFit/>
          </a:bodyPr>
          <a:p>
            <a:r>
              <a:rPr lang="zh-CN" altLang="en-US" sz="3600" b="1" dirty="0">
                <a:solidFill>
                  <a:srgbClr val="663300"/>
                </a:solidFill>
                <a:latin typeface="Arial" panose="020B0604020202020204" pitchFamily="34" charset="0"/>
                <a:ea typeface="黑体" panose="02010609060101010101" pitchFamily="2" charset="-122"/>
              </a:rPr>
              <a:t>省略句</a:t>
            </a:r>
            <a:endParaRPr lang="zh-CN" altLang="en-US" sz="3600" b="1" dirty="0">
              <a:solidFill>
                <a:srgbClr val="663300"/>
              </a:solidFill>
              <a:latin typeface="Arial" panose="020B0604020202020204" pitchFamily="34" charset="0"/>
              <a:ea typeface="黑体" panose="02010609060101010101" pitchFamily="2" charset="-122"/>
            </a:endParaRPr>
          </a:p>
        </p:txBody>
      </p:sp>
      <p:sp>
        <p:nvSpPr>
          <p:cNvPr id="44047" name="Text Box 15"/>
          <p:cNvSpPr txBox="1"/>
          <p:nvPr/>
        </p:nvSpPr>
        <p:spPr>
          <a:xfrm>
            <a:off x="3779838" y="1773238"/>
            <a:ext cx="3854450" cy="641350"/>
          </a:xfrm>
          <a:prstGeom prst="rect">
            <a:avLst/>
          </a:prstGeom>
          <a:noFill/>
          <a:ln w="9525">
            <a:noFill/>
          </a:ln>
        </p:spPr>
        <p:txBody>
          <a:bodyPr wrap="none">
            <a:spAutoFit/>
          </a:bodyPr>
          <a:p>
            <a:r>
              <a:rPr lang="zh-CN" altLang="en-US" sz="3600" b="1" dirty="0">
                <a:latin typeface="Arial" panose="020B0604020202020204" pitchFamily="34" charset="0"/>
              </a:rPr>
              <a:t>莲，花之君子者也</a:t>
            </a:r>
            <a:endParaRPr lang="zh-CN" altLang="en-US" sz="3600" b="1" dirty="0">
              <a:latin typeface="Arial" panose="020B0604020202020204" pitchFamily="34" charset="0"/>
            </a:endParaRPr>
          </a:p>
        </p:txBody>
      </p:sp>
      <p:sp>
        <p:nvSpPr>
          <p:cNvPr id="44048" name="Oval 16"/>
          <p:cNvSpPr/>
          <p:nvPr/>
        </p:nvSpPr>
        <p:spPr>
          <a:xfrm>
            <a:off x="6804025" y="2420938"/>
            <a:ext cx="142875" cy="142875"/>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p>
            <a:endParaRPr dirty="0">
              <a:latin typeface="Arial" panose="020B0604020202020204" pitchFamily="34" charset="0"/>
            </a:endParaRPr>
          </a:p>
        </p:txBody>
      </p:sp>
      <p:sp>
        <p:nvSpPr>
          <p:cNvPr id="44049" name="Oval 17"/>
          <p:cNvSpPr/>
          <p:nvPr/>
        </p:nvSpPr>
        <p:spPr>
          <a:xfrm>
            <a:off x="7235825" y="2420938"/>
            <a:ext cx="142875" cy="142875"/>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p>
            <a:endParaRPr dirty="0">
              <a:latin typeface="Arial" panose="020B0604020202020204" pitchFamily="34" charset="0"/>
            </a:endParaRPr>
          </a:p>
        </p:txBody>
      </p:sp>
      <p:sp>
        <p:nvSpPr>
          <p:cNvPr id="44051" name="Text Box 19"/>
          <p:cNvSpPr txBox="1"/>
          <p:nvPr/>
        </p:nvSpPr>
        <p:spPr>
          <a:xfrm>
            <a:off x="3779838" y="3003550"/>
            <a:ext cx="2019300" cy="641350"/>
          </a:xfrm>
          <a:prstGeom prst="rect">
            <a:avLst/>
          </a:prstGeom>
          <a:noFill/>
          <a:ln w="9525">
            <a:noFill/>
          </a:ln>
        </p:spPr>
        <p:txBody>
          <a:bodyPr wrap="none">
            <a:spAutoFit/>
          </a:bodyPr>
          <a:p>
            <a:r>
              <a:rPr lang="zh-CN" altLang="en-US" sz="3600" b="1" dirty="0">
                <a:latin typeface="Arial" panose="020B0604020202020204" pitchFamily="34" charset="0"/>
              </a:rPr>
              <a:t>秋以为期</a:t>
            </a:r>
            <a:endParaRPr lang="zh-CN" altLang="en-US" sz="3600" b="1" dirty="0">
              <a:latin typeface="Arial" panose="020B0604020202020204" pitchFamily="34" charset="0"/>
            </a:endParaRPr>
          </a:p>
        </p:txBody>
      </p:sp>
      <p:grpSp>
        <p:nvGrpSpPr>
          <p:cNvPr id="3" name="Group 44"/>
          <p:cNvGrpSpPr/>
          <p:nvPr/>
        </p:nvGrpSpPr>
        <p:grpSpPr>
          <a:xfrm>
            <a:off x="4284663" y="3068638"/>
            <a:ext cx="1008062" cy="576262"/>
            <a:chOff x="2699" y="1933"/>
            <a:chExt cx="635" cy="363"/>
          </a:xfrm>
        </p:grpSpPr>
        <p:grpSp>
          <p:nvGrpSpPr>
            <p:cNvPr id="149523" name="Group 43"/>
            <p:cNvGrpSpPr/>
            <p:nvPr/>
          </p:nvGrpSpPr>
          <p:grpSpPr>
            <a:xfrm>
              <a:off x="2699" y="1933"/>
              <a:ext cx="317" cy="362"/>
              <a:chOff x="2699" y="1933"/>
              <a:chExt cx="317" cy="362"/>
            </a:xfrm>
          </p:grpSpPr>
          <p:sp>
            <p:nvSpPr>
              <p:cNvPr id="149524" name="Line 33"/>
              <p:cNvSpPr/>
              <p:nvPr/>
            </p:nvSpPr>
            <p:spPr>
              <a:xfrm>
                <a:off x="2699" y="1933"/>
                <a:ext cx="317" cy="0"/>
              </a:xfrm>
              <a:prstGeom prst="line">
                <a:avLst/>
              </a:prstGeom>
              <a:ln w="38100" cap="flat" cmpd="sng">
                <a:solidFill>
                  <a:srgbClr val="FF0000"/>
                </a:solidFill>
                <a:prstDash val="solid"/>
                <a:headEnd type="none" w="med" len="med"/>
                <a:tailEnd type="none" w="med" len="med"/>
              </a:ln>
            </p:spPr>
          </p:sp>
          <p:sp>
            <p:nvSpPr>
              <p:cNvPr id="149525" name="Line 34"/>
              <p:cNvSpPr/>
              <p:nvPr/>
            </p:nvSpPr>
            <p:spPr>
              <a:xfrm>
                <a:off x="3016" y="1933"/>
                <a:ext cx="0" cy="362"/>
              </a:xfrm>
              <a:prstGeom prst="line">
                <a:avLst/>
              </a:prstGeom>
              <a:ln w="38100" cap="flat" cmpd="sng">
                <a:solidFill>
                  <a:srgbClr val="FF0000"/>
                </a:solidFill>
                <a:prstDash val="solid"/>
                <a:headEnd type="none" w="med" len="med"/>
                <a:tailEnd type="none" w="med" len="med"/>
              </a:ln>
            </p:spPr>
          </p:sp>
        </p:grpSp>
        <p:sp>
          <p:nvSpPr>
            <p:cNvPr id="149526" name="Line 36"/>
            <p:cNvSpPr/>
            <p:nvPr/>
          </p:nvSpPr>
          <p:spPr>
            <a:xfrm>
              <a:off x="3016" y="2296"/>
              <a:ext cx="318" cy="0"/>
            </a:xfrm>
            <a:prstGeom prst="line">
              <a:avLst/>
            </a:prstGeom>
            <a:ln w="38100" cap="flat" cmpd="sng">
              <a:solidFill>
                <a:srgbClr val="FF0000"/>
              </a:solidFill>
              <a:prstDash val="solid"/>
              <a:headEnd type="none" w="med" len="med"/>
              <a:tailEnd type="none" w="med" len="med"/>
            </a:ln>
          </p:spPr>
        </p:sp>
      </p:grpSp>
      <p:sp>
        <p:nvSpPr>
          <p:cNvPr id="44069" name="Text Box 37"/>
          <p:cNvSpPr txBox="1"/>
          <p:nvPr/>
        </p:nvSpPr>
        <p:spPr>
          <a:xfrm>
            <a:off x="3851275" y="4076700"/>
            <a:ext cx="3395663" cy="641350"/>
          </a:xfrm>
          <a:prstGeom prst="rect">
            <a:avLst/>
          </a:prstGeom>
          <a:noFill/>
          <a:ln w="9525">
            <a:noFill/>
          </a:ln>
        </p:spPr>
        <p:txBody>
          <a:bodyPr wrap="none">
            <a:spAutoFit/>
          </a:bodyPr>
          <a:p>
            <a:r>
              <a:rPr lang="zh-CN" altLang="en-US" sz="3600" b="1" dirty="0">
                <a:latin typeface="Arial" panose="020B0604020202020204" pitchFamily="34" charset="0"/>
              </a:rPr>
              <a:t>戍卒叫，函谷举</a:t>
            </a:r>
            <a:endParaRPr lang="zh-CN" altLang="en-US" sz="3600" b="1" dirty="0">
              <a:latin typeface="Arial" panose="020B0604020202020204" pitchFamily="34" charset="0"/>
            </a:endParaRPr>
          </a:p>
        </p:txBody>
      </p:sp>
      <p:sp>
        <p:nvSpPr>
          <p:cNvPr id="44070" name="AutoShape 38"/>
          <p:cNvSpPr/>
          <p:nvPr/>
        </p:nvSpPr>
        <p:spPr>
          <a:xfrm>
            <a:off x="6875463" y="4724400"/>
            <a:ext cx="144462" cy="144463"/>
          </a:xfrm>
          <a:prstGeom prst="triangle">
            <a:avLst>
              <a:gd name="adj" fmla="val 50278"/>
            </a:avLst>
          </a:prstGeom>
          <a:noFill/>
          <a:ln w="38100" cap="flat" cmpd="sng">
            <a:solidFill>
              <a:srgbClr val="FF0000"/>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44071" name="Text Box 39"/>
          <p:cNvSpPr txBox="1"/>
          <p:nvPr/>
        </p:nvSpPr>
        <p:spPr>
          <a:xfrm>
            <a:off x="3563938" y="5013325"/>
            <a:ext cx="5184775" cy="1554163"/>
          </a:xfrm>
          <a:prstGeom prst="rect">
            <a:avLst/>
          </a:prstGeom>
          <a:noFill/>
          <a:ln w="9525">
            <a:noFill/>
          </a:ln>
        </p:spPr>
        <p:txBody>
          <a:bodyPr>
            <a:spAutoFit/>
          </a:bodyPr>
          <a:p>
            <a:r>
              <a:rPr lang="zh-CN" altLang="en-US" sz="3200" b="1" dirty="0">
                <a:latin typeface="Arial" panose="020B0604020202020204" pitchFamily="34" charset="0"/>
              </a:rPr>
              <a:t>一鼓作气，再（</a:t>
            </a:r>
            <a:r>
              <a:rPr lang="zh-CN" altLang="en-US" sz="3200" b="1" dirty="0">
                <a:solidFill>
                  <a:srgbClr val="FF3300"/>
                </a:solidFill>
                <a:latin typeface="Arial" panose="020B0604020202020204" pitchFamily="34" charset="0"/>
              </a:rPr>
              <a:t>鼓</a:t>
            </a:r>
            <a:r>
              <a:rPr lang="zh-CN" altLang="en-US" sz="3200" b="1" dirty="0">
                <a:latin typeface="Arial" panose="020B0604020202020204" pitchFamily="34" charset="0"/>
              </a:rPr>
              <a:t>）而（</a:t>
            </a:r>
            <a:r>
              <a:rPr lang="zh-CN" altLang="en-US" sz="3200" b="1" dirty="0">
                <a:solidFill>
                  <a:srgbClr val="FF3300"/>
                </a:solidFill>
                <a:latin typeface="Arial" panose="020B0604020202020204" pitchFamily="34" charset="0"/>
              </a:rPr>
              <a:t>力</a:t>
            </a:r>
            <a:r>
              <a:rPr lang="zh-CN" altLang="en-US" sz="3200" b="1" dirty="0">
                <a:latin typeface="Arial" panose="020B0604020202020204" pitchFamily="34" charset="0"/>
              </a:rPr>
              <a:t>  ）衰，三（ </a:t>
            </a:r>
            <a:r>
              <a:rPr lang="zh-CN" altLang="en-US" sz="3200" b="1" dirty="0">
                <a:solidFill>
                  <a:srgbClr val="FF3300"/>
                </a:solidFill>
                <a:latin typeface="Arial" panose="020B0604020202020204" pitchFamily="34" charset="0"/>
              </a:rPr>
              <a:t>鼓 </a:t>
            </a:r>
            <a:r>
              <a:rPr lang="zh-CN" altLang="en-US" sz="3200" b="1" dirty="0">
                <a:latin typeface="Arial" panose="020B0604020202020204" pitchFamily="34" charset="0"/>
              </a:rPr>
              <a:t>  ）而（  </a:t>
            </a:r>
            <a:r>
              <a:rPr lang="zh-CN" altLang="en-US" sz="3200" b="1" dirty="0">
                <a:solidFill>
                  <a:srgbClr val="FF3300"/>
                </a:solidFill>
                <a:latin typeface="Arial" panose="020B0604020202020204" pitchFamily="34" charset="0"/>
              </a:rPr>
              <a:t>力</a:t>
            </a:r>
            <a:r>
              <a:rPr lang="zh-CN" altLang="en-US" sz="3200" b="1" dirty="0">
                <a:latin typeface="Arial" panose="020B0604020202020204" pitchFamily="34" charset="0"/>
              </a:rPr>
              <a:t>  ）竭</a:t>
            </a:r>
            <a:endParaRPr lang="zh-CN" altLang="en-US" sz="3200" b="1" dirty="0">
              <a:latin typeface="Arial" panose="020B0604020202020204" pitchFamily="34" charset="0"/>
            </a:endParaRPr>
          </a:p>
        </p:txBody>
      </p:sp>
      <p:sp>
        <p:nvSpPr>
          <p:cNvPr id="149530" name="Text Box 45"/>
          <p:cNvSpPr txBox="1"/>
          <p:nvPr/>
        </p:nvSpPr>
        <p:spPr>
          <a:xfrm>
            <a:off x="5919788" y="2997200"/>
            <a:ext cx="2478087" cy="641350"/>
          </a:xfrm>
          <a:prstGeom prst="rect">
            <a:avLst/>
          </a:prstGeom>
          <a:noFill/>
          <a:ln w="9525">
            <a:noFill/>
          </a:ln>
        </p:spPr>
        <p:txBody>
          <a:bodyPr wrap="none">
            <a:spAutoFit/>
          </a:bodyPr>
          <a:p>
            <a:r>
              <a:rPr lang="zh-CN" altLang="en-US" sz="3600" b="1" dirty="0">
                <a:latin typeface="Arial" panose="020B0604020202020204" pitchFamily="34" charset="0"/>
              </a:rPr>
              <a:t>俟我于城隅</a:t>
            </a:r>
            <a:endParaRPr lang="zh-CN" altLang="en-US" sz="36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40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40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0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0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0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0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06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07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0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43" grpId="0" animBg="1"/>
      <p:bldP spid="44045" grpId="0"/>
      <p:bldP spid="44047" grpId="0"/>
      <p:bldP spid="44048" grpId="0" animBg="1"/>
      <p:bldP spid="44049" grpId="0" animBg="1"/>
      <p:bldP spid="44051" grpId="0"/>
      <p:bldP spid="44069" grpId="0"/>
      <p:bldP spid="44070" grpId="0" animBg="1"/>
      <p:bldP spid="440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noRot="1"/>
          </p:cNvSpPr>
          <p:nvPr>
            <p:ph type="title"/>
          </p:nvPr>
        </p:nvSpPr>
        <p:spPr>
          <a:ln/>
        </p:spPr>
        <p:txBody>
          <a:bodyPr vert="horz" wrap="square" lIns="91440" tIns="45720" rIns="91440" bIns="45720" anchor="ctr"/>
          <a:p>
            <a:r>
              <a:rPr lang="en-US" altLang="zh-CN"/>
              <a:t> </a:t>
            </a:r>
            <a:endParaRPr lang="en-US" altLang="zh-CN"/>
          </a:p>
        </p:txBody>
      </p:sp>
      <p:sp>
        <p:nvSpPr>
          <p:cNvPr id="145411" name="Rectangle 3"/>
          <p:cNvSpPr>
            <a:spLocks noGrp="1" noRot="1"/>
          </p:cNvSpPr>
          <p:nvPr>
            <p:ph type="body"/>
          </p:nvPr>
        </p:nvSpPr>
        <p:spPr>
          <a:ln/>
        </p:spPr>
        <p:txBody>
          <a:bodyPr vert="horz" wrap="square" lIns="91440" tIns="45720" rIns="91440" bIns="45720" anchor="t"/>
          <a:p>
            <a:pPr>
              <a:buClr>
                <a:schemeClr val="tx1"/>
              </a:buClr>
              <a:buNone/>
            </a:pPr>
            <a:r>
              <a:rPr lang="en-US" altLang="zh-CN"/>
              <a:t> </a:t>
            </a:r>
            <a:endParaRPr lang="en-US" altLang="zh-CN"/>
          </a:p>
        </p:txBody>
      </p:sp>
      <p:sp>
        <p:nvSpPr>
          <p:cNvPr id="48132" name="Text Box 4"/>
          <p:cNvSpPr txBox="1">
            <a:spLocks noChangeArrowheads="1"/>
          </p:cNvSpPr>
          <p:nvPr/>
        </p:nvSpPr>
        <p:spPr bwMode="auto">
          <a:xfrm>
            <a:off x="611188" y="620713"/>
            <a:ext cx="863600" cy="59467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4800" b="1" kern="1200" cap="none" spc="0" normalizeH="0" baseline="0" noProof="0" smtClean="0">
                <a:solidFill>
                  <a:srgbClr val="CC3300"/>
                </a:solidFill>
                <a:effectLst>
                  <a:outerShdw blurRad="38100" dist="38100" dir="2700000" algn="tl">
                    <a:srgbClr val="C0C0C0"/>
                  </a:outerShdw>
                </a:effectLst>
                <a:latin typeface="Arial" panose="020B0604020202020204" pitchFamily="34" charset="0"/>
                <a:ea typeface="隶书" panose="02010509060101010101" pitchFamily="49" charset="-122"/>
                <a:cs typeface="+mn-cs"/>
              </a:rPr>
              <a:t>一</a:t>
            </a:r>
            <a:r>
              <a:rPr kumimoji="0" lang="zh-CN" altLang="en-US" sz="4800" b="1" kern="1200" cap="none" spc="0" normalizeH="0" baseline="0" noProof="0" smtClean="0">
                <a:solidFill>
                  <a:srgbClr val="800000"/>
                </a:solidFill>
                <a:effectLst>
                  <a:outerShdw blurRad="38100" dist="38100" dir="2700000" algn="tl">
                    <a:srgbClr val="C0C0C0"/>
                  </a:outerShdw>
                </a:effectLst>
                <a:latin typeface="Arial" panose="020B0604020202020204" pitchFamily="34" charset="0"/>
                <a:ea typeface="隶书" panose="02010509060101010101" pitchFamily="49" charset="-122"/>
                <a:cs typeface="+mn-cs"/>
              </a:rPr>
              <a:t>中国诗歌发展史</a:t>
            </a:r>
            <a:endParaRPr kumimoji="0" lang="zh-CN" altLang="en-US" sz="4800" b="1" kern="1200" cap="none" spc="0" normalizeH="0" baseline="0" noProof="0" smtClean="0">
              <a:solidFill>
                <a:srgbClr val="800000"/>
              </a:solidFill>
              <a:effectLst>
                <a:outerShdw blurRad="38100" dist="38100" dir="2700000" algn="tl">
                  <a:srgbClr val="C0C0C0"/>
                </a:outerShdw>
              </a:effectLst>
              <a:latin typeface="Arial" panose="020B0604020202020204" pitchFamily="34" charset="0"/>
              <a:ea typeface="隶书" panose="02010509060101010101" pitchFamily="49" charset="-122"/>
              <a:cs typeface="+mn-cs"/>
            </a:endParaRPr>
          </a:p>
        </p:txBody>
      </p:sp>
      <p:sp>
        <p:nvSpPr>
          <p:cNvPr id="48133" name="Text Box 5"/>
          <p:cNvSpPr txBox="1"/>
          <p:nvPr/>
        </p:nvSpPr>
        <p:spPr>
          <a:xfrm>
            <a:off x="1812925" y="1557338"/>
            <a:ext cx="671513" cy="1584325"/>
          </a:xfrm>
          <a:prstGeom prst="rect">
            <a:avLst/>
          </a:prstGeom>
          <a:noFill/>
          <a:ln w="9525">
            <a:noFill/>
          </a:ln>
        </p:spPr>
        <p:txBody>
          <a:bodyPr vert="eaVert">
            <a:spAutoFit/>
          </a:bodyPr>
          <a:p>
            <a:pPr>
              <a:spcBef>
                <a:spcPct val="50000"/>
              </a:spcBef>
            </a:pPr>
            <a:r>
              <a:rPr lang="zh-CN" altLang="en-US" sz="3200" b="1" dirty="0">
                <a:solidFill>
                  <a:srgbClr val="0000CC"/>
                </a:solidFill>
                <a:latin typeface="Arial" panose="020B0604020202020204" pitchFamily="34" charset="0"/>
              </a:rPr>
              <a:t>古体诗</a:t>
            </a:r>
            <a:endParaRPr lang="zh-CN" altLang="en-US" sz="3200" b="1" dirty="0">
              <a:solidFill>
                <a:srgbClr val="0000CC"/>
              </a:solidFill>
              <a:latin typeface="Arial" panose="020B0604020202020204" pitchFamily="34" charset="0"/>
            </a:endParaRPr>
          </a:p>
        </p:txBody>
      </p:sp>
      <p:sp>
        <p:nvSpPr>
          <p:cNvPr id="48134" name="AutoShape 6"/>
          <p:cNvSpPr/>
          <p:nvPr/>
        </p:nvSpPr>
        <p:spPr>
          <a:xfrm>
            <a:off x="2627313" y="692150"/>
            <a:ext cx="431800" cy="3260725"/>
          </a:xfrm>
          <a:prstGeom prst="leftBrace">
            <a:avLst>
              <a:gd name="adj1" fmla="val 62928"/>
              <a:gd name="adj2" fmla="val 50000"/>
            </a:avLst>
          </a:prstGeom>
          <a:noFill/>
          <a:ln w="38100" cap="flat" cmpd="sng">
            <a:solidFill>
              <a:schemeClr val="tx1"/>
            </a:solidFill>
            <a:prstDash val="solid"/>
            <a:headEnd type="none" w="med" len="med"/>
            <a:tailEnd type="none" w="med" len="med"/>
          </a:ln>
        </p:spPr>
        <p:txBody>
          <a:bodyPr wrap="none" anchor="ctr"/>
          <a:p>
            <a:endParaRPr dirty="0">
              <a:latin typeface="Arial" panose="020B0604020202020204" pitchFamily="34" charset="0"/>
            </a:endParaRPr>
          </a:p>
        </p:txBody>
      </p:sp>
      <p:sp>
        <p:nvSpPr>
          <p:cNvPr id="48135" name="Text Box 7"/>
          <p:cNvSpPr txBox="1"/>
          <p:nvPr/>
        </p:nvSpPr>
        <p:spPr>
          <a:xfrm>
            <a:off x="2843213" y="188913"/>
            <a:ext cx="5184775" cy="701675"/>
          </a:xfrm>
          <a:prstGeom prst="rect">
            <a:avLst/>
          </a:prstGeom>
          <a:noFill/>
          <a:ln w="9525">
            <a:noFill/>
          </a:ln>
        </p:spPr>
        <p:txBody>
          <a:bodyPr>
            <a:spAutoFit/>
          </a:bodyPr>
          <a:p>
            <a:pPr>
              <a:spcBef>
                <a:spcPct val="50000"/>
              </a:spcBef>
            </a:pPr>
            <a:r>
              <a:rPr lang="en-US" altLang="zh-CN" sz="4000" b="1" dirty="0">
                <a:solidFill>
                  <a:srgbClr val="FF3300"/>
                </a:solidFill>
                <a:latin typeface="Arial" panose="020B0604020202020204" pitchFamily="34" charset="0"/>
                <a:ea typeface="黑体" panose="02010609060101010101" pitchFamily="2" charset="-122"/>
              </a:rPr>
              <a:t>《</a:t>
            </a:r>
            <a:r>
              <a:rPr lang="zh-CN" altLang="en-US" sz="4000" b="1" dirty="0">
                <a:solidFill>
                  <a:srgbClr val="FF3300"/>
                </a:solidFill>
                <a:latin typeface="Arial" panose="020B0604020202020204" pitchFamily="34" charset="0"/>
                <a:ea typeface="黑体" panose="02010609060101010101" pitchFamily="2" charset="-122"/>
              </a:rPr>
              <a:t>诗经</a:t>
            </a:r>
            <a:r>
              <a:rPr lang="en-US" altLang="zh-CN" sz="4000" b="1">
                <a:solidFill>
                  <a:srgbClr val="FF3300"/>
                </a:solidFill>
                <a:latin typeface="Arial" panose="020B0604020202020204" pitchFamily="34" charset="0"/>
                <a:ea typeface="黑体" panose="02010609060101010101" pitchFamily="2" charset="-122"/>
              </a:rPr>
              <a:t>》</a:t>
            </a:r>
            <a:r>
              <a:rPr lang="zh-CN" altLang="en-US" sz="2800" b="1" dirty="0">
                <a:latin typeface="Arial" panose="020B0604020202020204" pitchFamily="34" charset="0"/>
              </a:rPr>
              <a:t>（以四言诗为主）</a:t>
            </a:r>
            <a:endParaRPr lang="zh-CN" altLang="en-US" sz="2800" b="1" dirty="0">
              <a:latin typeface="Arial" panose="020B0604020202020204" pitchFamily="34" charset="0"/>
            </a:endParaRPr>
          </a:p>
        </p:txBody>
      </p:sp>
      <p:sp>
        <p:nvSpPr>
          <p:cNvPr id="48136" name="AutoShape 8"/>
          <p:cNvSpPr/>
          <p:nvPr/>
        </p:nvSpPr>
        <p:spPr>
          <a:xfrm>
            <a:off x="4138613" y="908050"/>
            <a:ext cx="73025" cy="431800"/>
          </a:xfrm>
          <a:prstGeom prst="downArrow">
            <a:avLst>
              <a:gd name="adj1" fmla="val 50000"/>
              <a:gd name="adj2" fmla="val 147826"/>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37" name="Text Box 9"/>
          <p:cNvSpPr txBox="1"/>
          <p:nvPr/>
        </p:nvSpPr>
        <p:spPr>
          <a:xfrm>
            <a:off x="2771775" y="1268413"/>
            <a:ext cx="5688013" cy="701675"/>
          </a:xfrm>
          <a:prstGeom prst="rect">
            <a:avLst/>
          </a:prstGeom>
          <a:noFill/>
          <a:ln w="9525">
            <a:noFill/>
          </a:ln>
        </p:spPr>
        <p:txBody>
          <a:bodyPr>
            <a:spAutoFit/>
          </a:bodyPr>
          <a:p>
            <a:pPr>
              <a:spcBef>
                <a:spcPct val="50000"/>
              </a:spcBef>
            </a:pPr>
            <a:r>
              <a:rPr lang="en-US" altLang="zh-CN" sz="4000" b="1" dirty="0">
                <a:solidFill>
                  <a:srgbClr val="FF3300"/>
                </a:solidFill>
                <a:latin typeface="Arial" panose="020B0604020202020204" pitchFamily="34" charset="0"/>
                <a:ea typeface="黑体" panose="02010609060101010101" pitchFamily="2" charset="-122"/>
              </a:rPr>
              <a:t>《</a:t>
            </a:r>
            <a:r>
              <a:rPr lang="zh-CN" altLang="en-US" sz="4000" b="1" dirty="0">
                <a:solidFill>
                  <a:srgbClr val="FF3300"/>
                </a:solidFill>
                <a:latin typeface="Arial" panose="020B0604020202020204" pitchFamily="34" charset="0"/>
                <a:ea typeface="黑体" panose="02010609060101010101" pitchFamily="2" charset="-122"/>
              </a:rPr>
              <a:t>楚辞</a:t>
            </a:r>
            <a:r>
              <a:rPr lang="en-US" altLang="zh-CN" sz="4000" b="1">
                <a:solidFill>
                  <a:srgbClr val="FF3300"/>
                </a:solidFill>
                <a:latin typeface="Arial" panose="020B0604020202020204" pitchFamily="34" charset="0"/>
                <a:ea typeface="黑体" panose="02010609060101010101" pitchFamily="2" charset="-122"/>
              </a:rPr>
              <a:t>》</a:t>
            </a:r>
            <a:r>
              <a:rPr lang="zh-CN" altLang="en-US" sz="2800" b="1" dirty="0">
                <a:solidFill>
                  <a:srgbClr val="0000CC"/>
                </a:solidFill>
                <a:latin typeface="Arial" panose="020B0604020202020204" pitchFamily="34" charset="0"/>
              </a:rPr>
              <a:t>（骚体诗）</a:t>
            </a:r>
            <a:endParaRPr lang="zh-CN" altLang="en-US" sz="2800" b="1" dirty="0">
              <a:solidFill>
                <a:srgbClr val="0000CC"/>
              </a:solidFill>
              <a:latin typeface="Arial" panose="020B0604020202020204" pitchFamily="34" charset="0"/>
            </a:endParaRPr>
          </a:p>
        </p:txBody>
      </p:sp>
      <p:sp>
        <p:nvSpPr>
          <p:cNvPr id="48138" name="AutoShape 10"/>
          <p:cNvSpPr/>
          <p:nvPr/>
        </p:nvSpPr>
        <p:spPr>
          <a:xfrm>
            <a:off x="4140200" y="1916113"/>
            <a:ext cx="73025" cy="431800"/>
          </a:xfrm>
          <a:prstGeom prst="downArrow">
            <a:avLst>
              <a:gd name="adj1" fmla="val 50000"/>
              <a:gd name="adj2" fmla="val 147826"/>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39" name="Text Box 11"/>
          <p:cNvSpPr txBox="1"/>
          <p:nvPr/>
        </p:nvSpPr>
        <p:spPr>
          <a:xfrm>
            <a:off x="3059113" y="2349500"/>
            <a:ext cx="2663825" cy="519113"/>
          </a:xfrm>
          <a:prstGeom prst="rect">
            <a:avLst/>
          </a:prstGeom>
          <a:noFill/>
          <a:ln w="9525">
            <a:noFill/>
          </a:ln>
        </p:spPr>
        <p:txBody>
          <a:bodyPr>
            <a:spAutoFit/>
          </a:bodyPr>
          <a:p>
            <a:pPr>
              <a:spcBef>
                <a:spcPct val="50000"/>
              </a:spcBef>
            </a:pPr>
            <a:r>
              <a:rPr lang="zh-CN" altLang="en-US" sz="2800" b="1" dirty="0">
                <a:solidFill>
                  <a:srgbClr val="CC0099"/>
                </a:solidFill>
                <a:latin typeface="Arial" panose="020B0604020202020204" pitchFamily="34" charset="0"/>
              </a:rPr>
              <a:t>汉乐府、古诗</a:t>
            </a:r>
            <a:endParaRPr lang="zh-CN" altLang="en-US" sz="2800" b="1" dirty="0">
              <a:solidFill>
                <a:srgbClr val="CC0099"/>
              </a:solidFill>
              <a:latin typeface="Arial" panose="020B0604020202020204" pitchFamily="34" charset="0"/>
            </a:endParaRPr>
          </a:p>
        </p:txBody>
      </p:sp>
      <p:sp>
        <p:nvSpPr>
          <p:cNvPr id="48140" name="AutoShape 12"/>
          <p:cNvSpPr/>
          <p:nvPr/>
        </p:nvSpPr>
        <p:spPr>
          <a:xfrm>
            <a:off x="4211638" y="2924175"/>
            <a:ext cx="73025" cy="431800"/>
          </a:xfrm>
          <a:prstGeom prst="downArrow">
            <a:avLst>
              <a:gd name="adj1" fmla="val 50000"/>
              <a:gd name="adj2" fmla="val 147826"/>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41" name="Text Box 13"/>
          <p:cNvSpPr txBox="1"/>
          <p:nvPr/>
        </p:nvSpPr>
        <p:spPr>
          <a:xfrm>
            <a:off x="3059113" y="3429000"/>
            <a:ext cx="3168650" cy="519113"/>
          </a:xfrm>
          <a:prstGeom prst="rect">
            <a:avLst/>
          </a:prstGeom>
          <a:noFill/>
          <a:ln w="9525">
            <a:noFill/>
          </a:ln>
        </p:spPr>
        <p:txBody>
          <a:bodyPr>
            <a:spAutoFit/>
          </a:bodyPr>
          <a:p>
            <a:pPr>
              <a:spcBef>
                <a:spcPct val="50000"/>
              </a:spcBef>
            </a:pPr>
            <a:r>
              <a:rPr lang="zh-CN" altLang="en-US" sz="2800" b="1" dirty="0">
                <a:solidFill>
                  <a:srgbClr val="0000CC"/>
                </a:solidFill>
                <a:latin typeface="Arial" panose="020B0604020202020204" pitchFamily="34" charset="0"/>
              </a:rPr>
              <a:t>魏晋南北朝五言诗</a:t>
            </a:r>
            <a:endParaRPr lang="zh-CN" altLang="en-US" sz="2800" b="1" dirty="0">
              <a:solidFill>
                <a:srgbClr val="0000CC"/>
              </a:solidFill>
              <a:latin typeface="Arial" panose="020B0604020202020204" pitchFamily="34" charset="0"/>
            </a:endParaRPr>
          </a:p>
        </p:txBody>
      </p:sp>
      <p:sp>
        <p:nvSpPr>
          <p:cNvPr id="48142" name="AutoShape 14"/>
          <p:cNvSpPr/>
          <p:nvPr/>
        </p:nvSpPr>
        <p:spPr>
          <a:xfrm>
            <a:off x="6084888" y="2492375"/>
            <a:ext cx="215900" cy="1368425"/>
          </a:xfrm>
          <a:prstGeom prst="rightBrace">
            <a:avLst>
              <a:gd name="adj1" fmla="val 52818"/>
              <a:gd name="adj2" fmla="val 50000"/>
            </a:avLst>
          </a:prstGeom>
          <a:noFill/>
          <a:ln w="9525" cap="flat" cmpd="sng">
            <a:solidFill>
              <a:schemeClr val="tx1"/>
            </a:solidFill>
            <a:prstDash val="solid"/>
            <a:headEnd type="none" w="med" len="med"/>
            <a:tailEnd type="none" w="med" len="med"/>
          </a:ln>
        </p:spPr>
        <p:txBody>
          <a:bodyPr wrap="none" anchor="ctr"/>
          <a:p>
            <a:endParaRPr dirty="0">
              <a:latin typeface="Arial" panose="020B0604020202020204" pitchFamily="34" charset="0"/>
            </a:endParaRPr>
          </a:p>
        </p:txBody>
      </p:sp>
      <p:sp>
        <p:nvSpPr>
          <p:cNvPr id="48143" name="Text Box 15"/>
          <p:cNvSpPr txBox="1"/>
          <p:nvPr/>
        </p:nvSpPr>
        <p:spPr>
          <a:xfrm>
            <a:off x="6443663" y="2924175"/>
            <a:ext cx="2376487" cy="519113"/>
          </a:xfrm>
          <a:prstGeom prst="rect">
            <a:avLst/>
          </a:prstGeom>
          <a:noFill/>
          <a:ln w="9525">
            <a:noFill/>
          </a:ln>
        </p:spPr>
        <p:txBody>
          <a:bodyPr>
            <a:spAutoFit/>
          </a:bodyPr>
          <a:p>
            <a:pPr>
              <a:spcBef>
                <a:spcPct val="50000"/>
              </a:spcBef>
            </a:pPr>
            <a:r>
              <a:rPr lang="zh-CN" altLang="en-US" sz="2800" b="1" dirty="0">
                <a:solidFill>
                  <a:srgbClr val="008000"/>
                </a:solidFill>
                <a:latin typeface="Arial" panose="020B0604020202020204" pitchFamily="34" charset="0"/>
              </a:rPr>
              <a:t>以五言诗为主</a:t>
            </a:r>
            <a:endParaRPr lang="zh-CN" altLang="en-US" sz="2800" b="1" dirty="0">
              <a:solidFill>
                <a:srgbClr val="008000"/>
              </a:solidFill>
              <a:latin typeface="Arial" panose="020B0604020202020204" pitchFamily="34" charset="0"/>
            </a:endParaRPr>
          </a:p>
        </p:txBody>
      </p:sp>
      <p:sp>
        <p:nvSpPr>
          <p:cNvPr id="48144" name="AutoShape 16"/>
          <p:cNvSpPr/>
          <p:nvPr/>
        </p:nvSpPr>
        <p:spPr>
          <a:xfrm>
            <a:off x="1979613" y="2997200"/>
            <a:ext cx="287337" cy="1296988"/>
          </a:xfrm>
          <a:prstGeom prst="downArrow">
            <a:avLst>
              <a:gd name="adj1" fmla="val 50000"/>
              <a:gd name="adj2" fmla="val 112845"/>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45" name="Text Box 17"/>
          <p:cNvSpPr txBox="1"/>
          <p:nvPr/>
        </p:nvSpPr>
        <p:spPr>
          <a:xfrm>
            <a:off x="1812925" y="4652963"/>
            <a:ext cx="671513" cy="1944687"/>
          </a:xfrm>
          <a:prstGeom prst="rect">
            <a:avLst/>
          </a:prstGeom>
          <a:noFill/>
          <a:ln w="9525">
            <a:noFill/>
          </a:ln>
        </p:spPr>
        <p:txBody>
          <a:bodyPr vert="eaVert">
            <a:spAutoFit/>
          </a:bodyPr>
          <a:p>
            <a:pPr>
              <a:spcBef>
                <a:spcPct val="50000"/>
              </a:spcBef>
            </a:pPr>
            <a:r>
              <a:rPr lang="zh-CN" altLang="en-US" sz="3200" b="1" dirty="0">
                <a:solidFill>
                  <a:srgbClr val="0000CC"/>
                </a:solidFill>
                <a:latin typeface="Arial" panose="020B0604020202020204" pitchFamily="34" charset="0"/>
              </a:rPr>
              <a:t>近体诗</a:t>
            </a:r>
            <a:endParaRPr lang="zh-CN" altLang="en-US" sz="3200" b="1" dirty="0">
              <a:solidFill>
                <a:srgbClr val="0000CC"/>
              </a:solidFill>
              <a:latin typeface="Arial" panose="020B0604020202020204" pitchFamily="34" charset="0"/>
            </a:endParaRPr>
          </a:p>
        </p:txBody>
      </p:sp>
      <p:sp>
        <p:nvSpPr>
          <p:cNvPr id="48146" name="AutoShape 18"/>
          <p:cNvSpPr/>
          <p:nvPr/>
        </p:nvSpPr>
        <p:spPr>
          <a:xfrm>
            <a:off x="2771775" y="4365625"/>
            <a:ext cx="287338" cy="1943100"/>
          </a:xfrm>
          <a:prstGeom prst="leftBrace">
            <a:avLst>
              <a:gd name="adj1" fmla="val 56353"/>
              <a:gd name="adj2" fmla="val 50000"/>
            </a:avLst>
          </a:prstGeom>
          <a:noFill/>
          <a:ln w="38100" cap="flat" cmpd="sng">
            <a:solidFill>
              <a:schemeClr val="tx1"/>
            </a:solidFill>
            <a:prstDash val="solid"/>
            <a:headEnd type="none" w="med" len="med"/>
            <a:tailEnd type="none" w="med" len="med"/>
          </a:ln>
        </p:spPr>
        <p:txBody>
          <a:bodyPr wrap="none" anchor="ctr"/>
          <a:p>
            <a:endParaRPr dirty="0">
              <a:latin typeface="Arial" panose="020B0604020202020204" pitchFamily="34" charset="0"/>
            </a:endParaRPr>
          </a:p>
        </p:txBody>
      </p:sp>
      <p:sp>
        <p:nvSpPr>
          <p:cNvPr id="48147" name="Text Box 19"/>
          <p:cNvSpPr txBox="1"/>
          <p:nvPr/>
        </p:nvSpPr>
        <p:spPr>
          <a:xfrm>
            <a:off x="3779838" y="4292600"/>
            <a:ext cx="2087562" cy="519113"/>
          </a:xfrm>
          <a:prstGeom prst="rect">
            <a:avLst/>
          </a:prstGeom>
          <a:noFill/>
          <a:ln w="9525">
            <a:noFill/>
          </a:ln>
        </p:spPr>
        <p:txBody>
          <a:bodyPr>
            <a:spAutoFit/>
          </a:bodyPr>
          <a:p>
            <a:pPr>
              <a:spcBef>
                <a:spcPct val="50000"/>
              </a:spcBef>
            </a:pPr>
            <a:r>
              <a:rPr lang="zh-CN" altLang="en-US" sz="2800" b="1" dirty="0">
                <a:solidFill>
                  <a:srgbClr val="CC0099"/>
                </a:solidFill>
                <a:latin typeface="Arial" panose="020B0604020202020204" pitchFamily="34" charset="0"/>
              </a:rPr>
              <a:t>唐  诗</a:t>
            </a:r>
            <a:endParaRPr lang="zh-CN" altLang="en-US" sz="2800" b="1" dirty="0">
              <a:solidFill>
                <a:srgbClr val="CC0099"/>
              </a:solidFill>
              <a:latin typeface="Arial" panose="020B0604020202020204" pitchFamily="34" charset="0"/>
            </a:endParaRPr>
          </a:p>
        </p:txBody>
      </p:sp>
      <p:sp>
        <p:nvSpPr>
          <p:cNvPr id="48148" name="AutoShape 20"/>
          <p:cNvSpPr/>
          <p:nvPr/>
        </p:nvSpPr>
        <p:spPr>
          <a:xfrm>
            <a:off x="4283075" y="3933825"/>
            <a:ext cx="73025" cy="431800"/>
          </a:xfrm>
          <a:prstGeom prst="downArrow">
            <a:avLst>
              <a:gd name="adj1" fmla="val 50000"/>
              <a:gd name="adj2" fmla="val 147826"/>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49" name="AutoShape 21"/>
          <p:cNvSpPr/>
          <p:nvPr/>
        </p:nvSpPr>
        <p:spPr>
          <a:xfrm>
            <a:off x="4283075" y="4797425"/>
            <a:ext cx="73025" cy="431800"/>
          </a:xfrm>
          <a:prstGeom prst="downArrow">
            <a:avLst>
              <a:gd name="adj1" fmla="val 50000"/>
              <a:gd name="adj2" fmla="val 147826"/>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50" name="Text Box 22"/>
          <p:cNvSpPr txBox="1"/>
          <p:nvPr/>
        </p:nvSpPr>
        <p:spPr>
          <a:xfrm>
            <a:off x="3781425" y="5157788"/>
            <a:ext cx="1582738" cy="519112"/>
          </a:xfrm>
          <a:prstGeom prst="rect">
            <a:avLst/>
          </a:prstGeom>
          <a:noFill/>
          <a:ln w="9525">
            <a:noFill/>
          </a:ln>
        </p:spPr>
        <p:txBody>
          <a:bodyPr>
            <a:spAutoFit/>
          </a:bodyPr>
          <a:p>
            <a:pPr>
              <a:spcBef>
                <a:spcPct val="50000"/>
              </a:spcBef>
            </a:pPr>
            <a:r>
              <a:rPr lang="zh-CN" altLang="en-US" sz="2800" b="1" dirty="0">
                <a:solidFill>
                  <a:srgbClr val="0000CC"/>
                </a:solidFill>
                <a:latin typeface="Arial" panose="020B0604020202020204" pitchFamily="34" charset="0"/>
              </a:rPr>
              <a:t>宋  词</a:t>
            </a:r>
            <a:endParaRPr lang="zh-CN" altLang="en-US" sz="2800" b="1" dirty="0">
              <a:solidFill>
                <a:srgbClr val="0000CC"/>
              </a:solidFill>
              <a:latin typeface="Arial" panose="020B0604020202020204" pitchFamily="34" charset="0"/>
            </a:endParaRPr>
          </a:p>
        </p:txBody>
      </p:sp>
      <p:sp>
        <p:nvSpPr>
          <p:cNvPr id="48151" name="AutoShape 23"/>
          <p:cNvSpPr/>
          <p:nvPr/>
        </p:nvSpPr>
        <p:spPr>
          <a:xfrm>
            <a:off x="4356100" y="5589588"/>
            <a:ext cx="71438" cy="431800"/>
          </a:xfrm>
          <a:prstGeom prst="downArrow">
            <a:avLst>
              <a:gd name="adj1" fmla="val 50000"/>
              <a:gd name="adj2" fmla="val 151110"/>
            </a:avLst>
          </a:prstGeom>
          <a:solidFill>
            <a:schemeClr val="accent1"/>
          </a:solidFill>
          <a:ln w="9525" cap="flat" cmpd="sng">
            <a:solidFill>
              <a:schemeClr val="tx1"/>
            </a:solidFill>
            <a:prstDash val="solid"/>
            <a:miter/>
            <a:headEnd type="none" w="med" len="med"/>
            <a:tailEnd type="none" w="med" len="med"/>
          </a:ln>
        </p:spPr>
        <p:txBody>
          <a:bodyPr vert="eaVert" wrap="none" anchor="ctr"/>
          <a:p>
            <a:endParaRPr dirty="0">
              <a:latin typeface="Arial" panose="020B0604020202020204" pitchFamily="34" charset="0"/>
            </a:endParaRPr>
          </a:p>
        </p:txBody>
      </p:sp>
      <p:sp>
        <p:nvSpPr>
          <p:cNvPr id="48152" name="Text Box 24"/>
          <p:cNvSpPr txBox="1"/>
          <p:nvPr/>
        </p:nvSpPr>
        <p:spPr>
          <a:xfrm>
            <a:off x="3779838" y="6021388"/>
            <a:ext cx="1512887" cy="519112"/>
          </a:xfrm>
          <a:prstGeom prst="rect">
            <a:avLst/>
          </a:prstGeom>
          <a:noFill/>
          <a:ln w="9525">
            <a:noFill/>
          </a:ln>
        </p:spPr>
        <p:txBody>
          <a:bodyPr>
            <a:spAutoFit/>
          </a:bodyPr>
          <a:p>
            <a:pPr>
              <a:spcBef>
                <a:spcPct val="50000"/>
              </a:spcBef>
            </a:pPr>
            <a:r>
              <a:rPr lang="zh-CN" altLang="en-US" sz="2800" b="1" dirty="0">
                <a:solidFill>
                  <a:srgbClr val="CC0099"/>
                </a:solidFill>
                <a:latin typeface="Arial" panose="020B0604020202020204" pitchFamily="34" charset="0"/>
              </a:rPr>
              <a:t>元   曲</a:t>
            </a:r>
            <a:endParaRPr lang="zh-CN" altLang="en-US" sz="2800" b="1" dirty="0">
              <a:solidFill>
                <a:srgbClr val="CC009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Effect transition="in" filter="blinds(horizontal)">
                                      <p:cBhvr>
                                        <p:cTn id="7" dur="500"/>
                                        <p:tgtEl>
                                          <p:spTgt spid="4813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8144"/>
                                        </p:tgtEl>
                                        <p:attrNameLst>
                                          <p:attrName>style.visibility</p:attrName>
                                        </p:attrNameLst>
                                      </p:cBhvr>
                                      <p:to>
                                        <p:strVal val="visible"/>
                                      </p:to>
                                    </p:set>
                                    <p:animEffect transition="in" filter="box(in)">
                                      <p:cBhvr>
                                        <p:cTn id="12" dur="500"/>
                                        <p:tgtEl>
                                          <p:spTgt spid="48144"/>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8145"/>
                                        </p:tgtEl>
                                        <p:attrNameLst>
                                          <p:attrName>style.visibility</p:attrName>
                                        </p:attrNameLst>
                                      </p:cBhvr>
                                      <p:to>
                                        <p:strVal val="visible"/>
                                      </p:to>
                                    </p:set>
                                    <p:animEffect transition="in" filter="wipe(down)">
                                      <p:cBhvr>
                                        <p:cTn id="17" dur="580">
                                          <p:stCondLst>
                                            <p:cond delay="0"/>
                                          </p:stCondLst>
                                        </p:cTn>
                                        <p:tgtEl>
                                          <p:spTgt spid="48145"/>
                                        </p:tgtEl>
                                      </p:cBhvr>
                                    </p:animEffect>
                                    <p:anim calcmode="lin" valueType="num">
                                      <p:cBhvr>
                                        <p:cTn id="18" dur="1822" tmFilter="0,0; 0.14,0.36; 0.43,0.73; 0.71,0.91; 1.0,1.0">
                                          <p:stCondLst>
                                            <p:cond delay="0"/>
                                          </p:stCondLst>
                                        </p:cTn>
                                        <p:tgtEl>
                                          <p:spTgt spid="4814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8145"/>
                                        </p:tgtEl>
                                        <p:attrNameLst>
                                          <p:attrName>ppt_y</p:attrName>
                                        </p:attrNameLst>
                                      </p:cBhvr>
                                      <p:tavLst>
                                        <p:tav tm="0" fmla="#ppt_y-sin(pi*$)/3">
                                          <p:val>
                                            <p:fltVal val="0.500000"/>
                                          </p:val>
                                        </p:tav>
                                        <p:tav tm="100000">
                                          <p:val>
                                            <p:fltVal val="1.000000"/>
                                          </p:val>
                                        </p:tav>
                                      </p:tavLst>
                                    </p:anim>
                                    <p:anim calcmode="lin" valueType="num">
                                      <p:cBhvr>
                                        <p:cTn id="20" dur="664" tmFilter="0, 0; 0.125,0.2665; 0.25,0.4; 0.375,0.465; 0.5,0.5;  0.625,0.535; 0.75,0.6; 0.875,0.7335; 1,1">
                                          <p:stCondLst>
                                            <p:cond delay="664"/>
                                          </p:stCondLst>
                                        </p:cTn>
                                        <p:tgtEl>
                                          <p:spTgt spid="48145"/>
                                        </p:tgtEl>
                                        <p:attrNameLst>
                                          <p:attrName>ppt_y</p:attrName>
                                        </p:attrNameLst>
                                      </p:cBhvr>
                                      <p:tavLst>
                                        <p:tav tm="0" fmla="#ppt_y-sin(pi*$)/9">
                                          <p:val>
                                            <p:fltVal val="0.000000"/>
                                          </p:val>
                                        </p:tav>
                                        <p:tav tm="100000">
                                          <p:val>
                                            <p:fltVal val="1.000000"/>
                                          </p:val>
                                        </p:tav>
                                      </p:tavLst>
                                    </p:anim>
                                    <p:anim calcmode="lin" valueType="num">
                                      <p:cBhvr>
                                        <p:cTn id="21" dur="332" tmFilter="0, 0; 0.125,0.2665; 0.25,0.4; 0.375,0.465; 0.5,0.5;  0.625,0.535; 0.75,0.6; 0.875,0.7335; 1,1">
                                          <p:stCondLst>
                                            <p:cond delay="1324"/>
                                          </p:stCondLst>
                                        </p:cTn>
                                        <p:tgtEl>
                                          <p:spTgt spid="48145"/>
                                        </p:tgtEl>
                                        <p:attrNameLst>
                                          <p:attrName>ppt_y</p:attrName>
                                        </p:attrNameLst>
                                      </p:cBhvr>
                                      <p:tavLst>
                                        <p:tav tm="0" fmla="#ppt_y-sin(pi*$)/27">
                                          <p:val>
                                            <p:fltVal val="0.000000"/>
                                          </p:val>
                                        </p:tav>
                                        <p:tav tm="100000">
                                          <p:val>
                                            <p:fltVal val="1.000000"/>
                                          </p:val>
                                        </p:tav>
                                      </p:tavLst>
                                    </p:anim>
                                    <p:anim calcmode="lin" valueType="num">
                                      <p:cBhvr>
                                        <p:cTn id="22" dur="164" tmFilter="0, 0; 0.125,0.2665; 0.25,0.4; 0.375,0.465; 0.5,0.5;  0.625,0.535; 0.75,0.6; 0.875,0.7335; 1,1">
                                          <p:stCondLst>
                                            <p:cond delay="1656"/>
                                          </p:stCondLst>
                                        </p:cTn>
                                        <p:tgtEl>
                                          <p:spTgt spid="48145"/>
                                        </p:tgtEl>
                                        <p:attrNameLst>
                                          <p:attrName>ppt_y</p:attrName>
                                        </p:attrNameLst>
                                      </p:cBhvr>
                                      <p:tavLst>
                                        <p:tav tm="0" fmla="#ppt_y-sin(pi*$)/81">
                                          <p:val>
                                            <p:fltVal val="0.000000"/>
                                          </p:val>
                                        </p:tav>
                                        <p:tav tm="100000">
                                          <p:val>
                                            <p:fltVal val="1.000000"/>
                                          </p:val>
                                        </p:tav>
                                      </p:tavLst>
                                    </p:anim>
                                    <p:animScale>
                                      <p:cBhvr>
                                        <p:cTn id="23" dur="26">
                                          <p:stCondLst>
                                            <p:cond delay="650"/>
                                          </p:stCondLst>
                                        </p:cTn>
                                        <p:tgtEl>
                                          <p:spTgt spid="48145"/>
                                        </p:tgtEl>
                                      </p:cBhvr>
                                      <p:to x="100000" y="60000"/>
                                    </p:animScale>
                                    <p:animScale>
                                      <p:cBhvr>
                                        <p:cTn id="24" dur="166" decel="50000">
                                          <p:stCondLst>
                                            <p:cond delay="676"/>
                                          </p:stCondLst>
                                        </p:cTn>
                                        <p:tgtEl>
                                          <p:spTgt spid="48145"/>
                                        </p:tgtEl>
                                      </p:cBhvr>
                                      <p:to x="100000" y="100000"/>
                                    </p:animScale>
                                    <p:animScale>
                                      <p:cBhvr>
                                        <p:cTn id="25" dur="26">
                                          <p:stCondLst>
                                            <p:cond delay="1312"/>
                                          </p:stCondLst>
                                        </p:cTn>
                                        <p:tgtEl>
                                          <p:spTgt spid="48145"/>
                                        </p:tgtEl>
                                      </p:cBhvr>
                                      <p:to x="100000" y="80000"/>
                                    </p:animScale>
                                    <p:animScale>
                                      <p:cBhvr>
                                        <p:cTn id="26" dur="166" decel="50000">
                                          <p:stCondLst>
                                            <p:cond delay="1338"/>
                                          </p:stCondLst>
                                        </p:cTn>
                                        <p:tgtEl>
                                          <p:spTgt spid="48145"/>
                                        </p:tgtEl>
                                      </p:cBhvr>
                                      <p:to x="100000" y="100000"/>
                                    </p:animScale>
                                    <p:animScale>
                                      <p:cBhvr>
                                        <p:cTn id="27" dur="26">
                                          <p:stCondLst>
                                            <p:cond delay="1642"/>
                                          </p:stCondLst>
                                        </p:cTn>
                                        <p:tgtEl>
                                          <p:spTgt spid="48145"/>
                                        </p:tgtEl>
                                      </p:cBhvr>
                                      <p:to x="100000" y="90000"/>
                                    </p:animScale>
                                    <p:animScale>
                                      <p:cBhvr>
                                        <p:cTn id="28" dur="166" decel="50000">
                                          <p:stCondLst>
                                            <p:cond delay="1668"/>
                                          </p:stCondLst>
                                        </p:cTn>
                                        <p:tgtEl>
                                          <p:spTgt spid="48145"/>
                                        </p:tgtEl>
                                      </p:cBhvr>
                                      <p:to x="100000" y="100000"/>
                                    </p:animScale>
                                    <p:animScale>
                                      <p:cBhvr>
                                        <p:cTn id="29" dur="26">
                                          <p:stCondLst>
                                            <p:cond delay="1808"/>
                                          </p:stCondLst>
                                        </p:cTn>
                                        <p:tgtEl>
                                          <p:spTgt spid="48145"/>
                                        </p:tgtEl>
                                      </p:cBhvr>
                                      <p:to x="100000" y="95000"/>
                                    </p:animScale>
                                    <p:animScale>
                                      <p:cBhvr>
                                        <p:cTn id="30" dur="166" decel="50000">
                                          <p:stCondLst>
                                            <p:cond delay="1834"/>
                                          </p:stCondLst>
                                        </p:cTn>
                                        <p:tgtEl>
                                          <p:spTgt spid="48145"/>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48134"/>
                                        </p:tgtEl>
                                        <p:attrNameLst>
                                          <p:attrName>style.visibility</p:attrName>
                                        </p:attrNameLst>
                                      </p:cBhvr>
                                      <p:to>
                                        <p:strVal val="visible"/>
                                      </p:to>
                                    </p:set>
                                    <p:animEffect transition="in" filter="checkerboard(across)">
                                      <p:cBhvr>
                                        <p:cTn id="35" dur="500"/>
                                        <p:tgtEl>
                                          <p:spTgt spid="4813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48135"/>
                                        </p:tgtEl>
                                        <p:attrNameLst>
                                          <p:attrName>style.visibility</p:attrName>
                                        </p:attrNameLst>
                                      </p:cBhvr>
                                      <p:to>
                                        <p:strVal val="visible"/>
                                      </p:to>
                                    </p:set>
                                    <p:animEffect transition="in" filter="wipe(down)">
                                      <p:cBhvr>
                                        <p:cTn id="40" dur="580">
                                          <p:stCondLst>
                                            <p:cond delay="0"/>
                                          </p:stCondLst>
                                        </p:cTn>
                                        <p:tgtEl>
                                          <p:spTgt spid="48135"/>
                                        </p:tgtEl>
                                      </p:cBhvr>
                                    </p:animEffect>
                                    <p:anim calcmode="lin" valueType="num">
                                      <p:cBhvr>
                                        <p:cTn id="41" dur="1822" tmFilter="0,0; 0.14,0.36; 0.43,0.73; 0.71,0.91; 1.0,1.0">
                                          <p:stCondLst>
                                            <p:cond delay="0"/>
                                          </p:stCondLst>
                                        </p:cTn>
                                        <p:tgtEl>
                                          <p:spTgt spid="48135"/>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48135"/>
                                        </p:tgtEl>
                                        <p:attrNameLst>
                                          <p:attrName>ppt_y</p:attrName>
                                        </p:attrNameLst>
                                      </p:cBhvr>
                                      <p:tavLst>
                                        <p:tav tm="0" fmla="#ppt_y-sin(pi*$)/3">
                                          <p:val>
                                            <p:fltVal val="0.500000"/>
                                          </p:val>
                                        </p:tav>
                                        <p:tav tm="100000">
                                          <p:val>
                                            <p:fltVal val="1.000000"/>
                                          </p:val>
                                        </p:tav>
                                      </p:tavLst>
                                    </p:anim>
                                    <p:anim calcmode="lin" valueType="num">
                                      <p:cBhvr>
                                        <p:cTn id="43" dur="664" tmFilter="0, 0; 0.125,0.2665; 0.25,0.4; 0.375,0.465; 0.5,0.5;  0.625,0.535; 0.75,0.6; 0.875,0.7335; 1,1">
                                          <p:stCondLst>
                                            <p:cond delay="664"/>
                                          </p:stCondLst>
                                        </p:cTn>
                                        <p:tgtEl>
                                          <p:spTgt spid="48135"/>
                                        </p:tgtEl>
                                        <p:attrNameLst>
                                          <p:attrName>ppt_y</p:attrName>
                                        </p:attrNameLst>
                                      </p:cBhvr>
                                      <p:tavLst>
                                        <p:tav tm="0" fmla="#ppt_y-sin(pi*$)/9">
                                          <p:val>
                                            <p:fltVal val="0.000000"/>
                                          </p:val>
                                        </p:tav>
                                        <p:tav tm="100000">
                                          <p:val>
                                            <p:fltVal val="1.000000"/>
                                          </p:val>
                                        </p:tav>
                                      </p:tavLst>
                                    </p:anim>
                                    <p:anim calcmode="lin" valueType="num">
                                      <p:cBhvr>
                                        <p:cTn id="44" dur="332" tmFilter="0, 0; 0.125,0.2665; 0.25,0.4; 0.375,0.465; 0.5,0.5;  0.625,0.535; 0.75,0.6; 0.875,0.7335; 1,1">
                                          <p:stCondLst>
                                            <p:cond delay="1324"/>
                                          </p:stCondLst>
                                        </p:cTn>
                                        <p:tgtEl>
                                          <p:spTgt spid="48135"/>
                                        </p:tgtEl>
                                        <p:attrNameLst>
                                          <p:attrName>ppt_y</p:attrName>
                                        </p:attrNameLst>
                                      </p:cBhvr>
                                      <p:tavLst>
                                        <p:tav tm="0" fmla="#ppt_y-sin(pi*$)/27">
                                          <p:val>
                                            <p:fltVal val="0.000000"/>
                                          </p:val>
                                        </p:tav>
                                        <p:tav tm="100000">
                                          <p:val>
                                            <p:fltVal val="1.000000"/>
                                          </p:val>
                                        </p:tav>
                                      </p:tavLst>
                                    </p:anim>
                                    <p:anim calcmode="lin" valueType="num">
                                      <p:cBhvr>
                                        <p:cTn id="45" dur="164" tmFilter="0, 0; 0.125,0.2665; 0.25,0.4; 0.375,0.465; 0.5,0.5;  0.625,0.535; 0.75,0.6; 0.875,0.7335; 1,1">
                                          <p:stCondLst>
                                            <p:cond delay="1656"/>
                                          </p:stCondLst>
                                        </p:cTn>
                                        <p:tgtEl>
                                          <p:spTgt spid="48135"/>
                                        </p:tgtEl>
                                        <p:attrNameLst>
                                          <p:attrName>ppt_y</p:attrName>
                                        </p:attrNameLst>
                                      </p:cBhvr>
                                      <p:tavLst>
                                        <p:tav tm="0" fmla="#ppt_y-sin(pi*$)/81">
                                          <p:val>
                                            <p:fltVal val="0.000000"/>
                                          </p:val>
                                        </p:tav>
                                        <p:tav tm="100000">
                                          <p:val>
                                            <p:fltVal val="1.000000"/>
                                          </p:val>
                                        </p:tav>
                                      </p:tavLst>
                                    </p:anim>
                                    <p:animScale>
                                      <p:cBhvr>
                                        <p:cTn id="46" dur="26">
                                          <p:stCondLst>
                                            <p:cond delay="650"/>
                                          </p:stCondLst>
                                        </p:cTn>
                                        <p:tgtEl>
                                          <p:spTgt spid="48135"/>
                                        </p:tgtEl>
                                      </p:cBhvr>
                                      <p:to x="100000" y="60000"/>
                                    </p:animScale>
                                    <p:animScale>
                                      <p:cBhvr>
                                        <p:cTn id="47" dur="166" decel="50000">
                                          <p:stCondLst>
                                            <p:cond delay="676"/>
                                          </p:stCondLst>
                                        </p:cTn>
                                        <p:tgtEl>
                                          <p:spTgt spid="48135"/>
                                        </p:tgtEl>
                                      </p:cBhvr>
                                      <p:to x="100000" y="100000"/>
                                    </p:animScale>
                                    <p:animScale>
                                      <p:cBhvr>
                                        <p:cTn id="48" dur="26">
                                          <p:stCondLst>
                                            <p:cond delay="1312"/>
                                          </p:stCondLst>
                                        </p:cTn>
                                        <p:tgtEl>
                                          <p:spTgt spid="48135"/>
                                        </p:tgtEl>
                                      </p:cBhvr>
                                      <p:to x="100000" y="80000"/>
                                    </p:animScale>
                                    <p:animScale>
                                      <p:cBhvr>
                                        <p:cTn id="49" dur="166" decel="50000">
                                          <p:stCondLst>
                                            <p:cond delay="1338"/>
                                          </p:stCondLst>
                                        </p:cTn>
                                        <p:tgtEl>
                                          <p:spTgt spid="48135"/>
                                        </p:tgtEl>
                                      </p:cBhvr>
                                      <p:to x="100000" y="100000"/>
                                    </p:animScale>
                                    <p:animScale>
                                      <p:cBhvr>
                                        <p:cTn id="50" dur="26">
                                          <p:stCondLst>
                                            <p:cond delay="1642"/>
                                          </p:stCondLst>
                                        </p:cTn>
                                        <p:tgtEl>
                                          <p:spTgt spid="48135"/>
                                        </p:tgtEl>
                                      </p:cBhvr>
                                      <p:to x="100000" y="90000"/>
                                    </p:animScale>
                                    <p:animScale>
                                      <p:cBhvr>
                                        <p:cTn id="51" dur="166" decel="50000">
                                          <p:stCondLst>
                                            <p:cond delay="1668"/>
                                          </p:stCondLst>
                                        </p:cTn>
                                        <p:tgtEl>
                                          <p:spTgt spid="48135"/>
                                        </p:tgtEl>
                                      </p:cBhvr>
                                      <p:to x="100000" y="100000"/>
                                    </p:animScale>
                                    <p:animScale>
                                      <p:cBhvr>
                                        <p:cTn id="52" dur="26">
                                          <p:stCondLst>
                                            <p:cond delay="1808"/>
                                          </p:stCondLst>
                                        </p:cTn>
                                        <p:tgtEl>
                                          <p:spTgt spid="48135"/>
                                        </p:tgtEl>
                                      </p:cBhvr>
                                      <p:to x="100000" y="95000"/>
                                    </p:animScale>
                                    <p:animScale>
                                      <p:cBhvr>
                                        <p:cTn id="53" dur="166" decel="50000">
                                          <p:stCondLst>
                                            <p:cond delay="1834"/>
                                          </p:stCondLst>
                                        </p:cTn>
                                        <p:tgtEl>
                                          <p:spTgt spid="48135"/>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8136"/>
                                        </p:tgtEl>
                                        <p:attrNameLst>
                                          <p:attrName>style.visibility</p:attrName>
                                        </p:attrNameLst>
                                      </p:cBhvr>
                                      <p:to>
                                        <p:strVal val="visible"/>
                                      </p:to>
                                    </p:set>
                                    <p:animEffect transition="in" filter="blinds(horizontal)">
                                      <p:cBhvr>
                                        <p:cTn id="58" dur="500"/>
                                        <p:tgtEl>
                                          <p:spTgt spid="48136"/>
                                        </p:tgtEl>
                                      </p:cBhvr>
                                    </p:animEffect>
                                  </p:childTnLst>
                                </p:cTn>
                              </p:par>
                            </p:childTnLst>
                          </p:cTn>
                        </p:par>
                      </p:childTnLst>
                    </p:cTn>
                  </p:par>
                  <p:par>
                    <p:cTn id="59" fill="hold">
                      <p:stCondLst>
                        <p:cond delay="indefinite"/>
                      </p:stCondLst>
                      <p:childTnLst>
                        <p:par>
                          <p:cTn id="60" fill="hold">
                            <p:stCondLst>
                              <p:cond delay="0"/>
                            </p:stCondLst>
                            <p:childTnLst>
                              <p:par>
                                <p:cTn id="61" presetID="54" presetClass="entr" presetSubtype="0" accel="100000" fill="hold" grpId="0" nodeType="clickEffect">
                                  <p:stCondLst>
                                    <p:cond delay="0"/>
                                  </p:stCondLst>
                                  <p:childTnLst>
                                    <p:set>
                                      <p:cBhvr>
                                        <p:cTn id="62" dur="1" fill="hold">
                                          <p:stCondLst>
                                            <p:cond delay="0"/>
                                          </p:stCondLst>
                                        </p:cTn>
                                        <p:tgtEl>
                                          <p:spTgt spid="48137"/>
                                        </p:tgtEl>
                                        <p:attrNameLst>
                                          <p:attrName>style.visibility</p:attrName>
                                        </p:attrNameLst>
                                      </p:cBhvr>
                                      <p:to>
                                        <p:strVal val="visible"/>
                                      </p:to>
                                    </p:set>
                                    <p:anim calcmode="lin" valueType="num">
                                      <p:cBhvr>
                                        <p:cTn id="63" dur="500" fill="hold"/>
                                        <p:tgtEl>
                                          <p:spTgt spid="48137"/>
                                        </p:tgtEl>
                                        <p:attrNameLst>
                                          <p:attrName>ppt_w</p:attrName>
                                        </p:attrNameLst>
                                      </p:cBhvr>
                                      <p:tavLst>
                                        <p:tav tm="0">
                                          <p:val>
                                            <p:strVal val="#ppt_w*0.05"/>
                                          </p:val>
                                        </p:tav>
                                        <p:tav tm="100000">
                                          <p:val>
                                            <p:strVal val="#ppt_w"/>
                                          </p:val>
                                        </p:tav>
                                      </p:tavLst>
                                    </p:anim>
                                    <p:anim calcmode="lin" valueType="num">
                                      <p:cBhvr>
                                        <p:cTn id="64" dur="500" fill="hold"/>
                                        <p:tgtEl>
                                          <p:spTgt spid="48137"/>
                                        </p:tgtEl>
                                        <p:attrNameLst>
                                          <p:attrName>ppt_h</p:attrName>
                                        </p:attrNameLst>
                                      </p:cBhvr>
                                      <p:tavLst>
                                        <p:tav tm="0">
                                          <p:val>
                                            <p:strVal val="#ppt_h"/>
                                          </p:val>
                                        </p:tav>
                                        <p:tav tm="100000">
                                          <p:val>
                                            <p:strVal val="#ppt_h"/>
                                          </p:val>
                                        </p:tav>
                                      </p:tavLst>
                                    </p:anim>
                                    <p:anim calcmode="lin" valueType="num">
                                      <p:cBhvr>
                                        <p:cTn id="65" dur="500" fill="hold"/>
                                        <p:tgtEl>
                                          <p:spTgt spid="48137"/>
                                        </p:tgtEl>
                                        <p:attrNameLst>
                                          <p:attrName>ppt_x</p:attrName>
                                        </p:attrNameLst>
                                      </p:cBhvr>
                                      <p:tavLst>
                                        <p:tav tm="0">
                                          <p:val>
                                            <p:strVal val="#ppt_x-.2"/>
                                          </p:val>
                                        </p:tav>
                                        <p:tav tm="100000">
                                          <p:val>
                                            <p:strVal val="#ppt_x"/>
                                          </p:val>
                                        </p:tav>
                                      </p:tavLst>
                                    </p:anim>
                                    <p:anim calcmode="lin" valueType="num">
                                      <p:cBhvr>
                                        <p:cTn id="66" dur="500" fill="hold"/>
                                        <p:tgtEl>
                                          <p:spTgt spid="48137"/>
                                        </p:tgtEl>
                                        <p:attrNameLst>
                                          <p:attrName>ppt_y</p:attrName>
                                        </p:attrNameLst>
                                      </p:cBhvr>
                                      <p:tavLst>
                                        <p:tav tm="0">
                                          <p:val>
                                            <p:strVal val="#ppt_y"/>
                                          </p:val>
                                        </p:tav>
                                        <p:tav tm="100000">
                                          <p:val>
                                            <p:strVal val="#ppt_y"/>
                                          </p:val>
                                        </p:tav>
                                      </p:tavLst>
                                    </p:anim>
                                    <p:animEffect transition="in" filter="fade">
                                      <p:cBhvr>
                                        <p:cTn id="67" dur="500"/>
                                        <p:tgtEl>
                                          <p:spTgt spid="4813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8138"/>
                                        </p:tgtEl>
                                        <p:attrNameLst>
                                          <p:attrName>style.visibility</p:attrName>
                                        </p:attrNameLst>
                                      </p:cBhvr>
                                      <p:to>
                                        <p:strVal val="visible"/>
                                      </p:to>
                                    </p:set>
                                    <p:animEffect transition="in" filter="blinds(horizontal)">
                                      <p:cBhvr>
                                        <p:cTn id="72" dur="500"/>
                                        <p:tgtEl>
                                          <p:spTgt spid="48138"/>
                                        </p:tgtEl>
                                      </p:cBhvr>
                                    </p:animEffect>
                                  </p:childTnLst>
                                </p:cTn>
                              </p:par>
                            </p:childTnLst>
                          </p:cTn>
                        </p:par>
                      </p:childTnLst>
                    </p:cTn>
                  </p:par>
                  <p:par>
                    <p:cTn id="73" fill="hold">
                      <p:stCondLst>
                        <p:cond delay="indefinite"/>
                      </p:stCondLst>
                      <p:childTnLst>
                        <p:par>
                          <p:cTn id="74" fill="hold">
                            <p:stCondLst>
                              <p:cond delay="0"/>
                            </p:stCondLst>
                            <p:childTnLst>
                              <p:par>
                                <p:cTn id="75" presetID="41" presetClass="entr" presetSubtype="0" fill="hold" grpId="0" nodeType="clickEffect">
                                  <p:stCondLst>
                                    <p:cond delay="0"/>
                                  </p:stCondLst>
                                  <p:iterate type="lt">
                                    <p:tmPct val="10000"/>
                                  </p:iterate>
                                  <p:childTnLst>
                                    <p:set>
                                      <p:cBhvr>
                                        <p:cTn id="76" dur="1" fill="hold">
                                          <p:stCondLst>
                                            <p:cond delay="0"/>
                                          </p:stCondLst>
                                        </p:cTn>
                                        <p:tgtEl>
                                          <p:spTgt spid="48139"/>
                                        </p:tgtEl>
                                        <p:attrNameLst>
                                          <p:attrName>style.visibility</p:attrName>
                                        </p:attrNameLst>
                                      </p:cBhvr>
                                      <p:to>
                                        <p:strVal val="visible"/>
                                      </p:to>
                                    </p:set>
                                    <p:anim calcmode="lin" valueType="num">
                                      <p:cBhvr>
                                        <p:cTn id="77" dur="500" fill="hold"/>
                                        <p:tgtEl>
                                          <p:spTgt spid="4813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48139"/>
                                        </p:tgtEl>
                                        <p:attrNameLst>
                                          <p:attrName>ppt_y</p:attrName>
                                        </p:attrNameLst>
                                      </p:cBhvr>
                                      <p:tavLst>
                                        <p:tav tm="0">
                                          <p:val>
                                            <p:strVal val="#ppt_y"/>
                                          </p:val>
                                        </p:tav>
                                        <p:tav tm="100000">
                                          <p:val>
                                            <p:strVal val="#ppt_y"/>
                                          </p:val>
                                        </p:tav>
                                      </p:tavLst>
                                    </p:anim>
                                    <p:anim calcmode="lin" valueType="num">
                                      <p:cBhvr>
                                        <p:cTn id="79" dur="500" fill="hold"/>
                                        <p:tgtEl>
                                          <p:spTgt spid="4813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4813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48139"/>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48140"/>
                                        </p:tgtEl>
                                        <p:attrNameLst>
                                          <p:attrName>style.visibility</p:attrName>
                                        </p:attrNameLst>
                                      </p:cBhvr>
                                      <p:to>
                                        <p:strVal val="visible"/>
                                      </p:to>
                                    </p:set>
                                    <p:animEffect transition="in" filter="blinds(horizontal)">
                                      <p:cBhvr>
                                        <p:cTn id="86" dur="500"/>
                                        <p:tgtEl>
                                          <p:spTgt spid="48140"/>
                                        </p:tgtEl>
                                      </p:cBhvr>
                                    </p:animEffect>
                                  </p:childTnLst>
                                </p:cTn>
                              </p:par>
                            </p:childTnLst>
                          </p:cTn>
                        </p:par>
                      </p:childTnLst>
                    </p:cTn>
                  </p:par>
                  <p:par>
                    <p:cTn id="87" fill="hold">
                      <p:stCondLst>
                        <p:cond delay="indefinite"/>
                      </p:stCondLst>
                      <p:childTnLst>
                        <p:par>
                          <p:cTn id="88" fill="hold">
                            <p:stCondLst>
                              <p:cond delay="0"/>
                            </p:stCondLst>
                            <p:childTnLst>
                              <p:par>
                                <p:cTn id="89" presetID="35" presetClass="entr" presetSubtype="0" fill="hold" grpId="0" nodeType="clickEffect">
                                  <p:stCondLst>
                                    <p:cond delay="0"/>
                                  </p:stCondLst>
                                  <p:childTnLst>
                                    <p:set>
                                      <p:cBhvr>
                                        <p:cTn id="90" dur="1" fill="hold">
                                          <p:stCondLst>
                                            <p:cond delay="0"/>
                                          </p:stCondLst>
                                        </p:cTn>
                                        <p:tgtEl>
                                          <p:spTgt spid="48141"/>
                                        </p:tgtEl>
                                        <p:attrNameLst>
                                          <p:attrName>style.visibility</p:attrName>
                                        </p:attrNameLst>
                                      </p:cBhvr>
                                      <p:to>
                                        <p:strVal val="visible"/>
                                      </p:to>
                                    </p:set>
                                    <p:animEffect transition="in" filter="fade">
                                      <p:cBhvr>
                                        <p:cTn id="91" dur="2000"/>
                                        <p:tgtEl>
                                          <p:spTgt spid="48141"/>
                                        </p:tgtEl>
                                      </p:cBhvr>
                                    </p:animEffect>
                                    <p:anim calcmode="lin" valueType="num">
                                      <p:cBhvr>
                                        <p:cTn id="92" dur="2000" fill="hold"/>
                                        <p:tgtEl>
                                          <p:spTgt spid="48141"/>
                                        </p:tgtEl>
                                        <p:attrNameLst>
                                          <p:attrName>style.rotation</p:attrName>
                                        </p:attrNameLst>
                                      </p:cBhvr>
                                      <p:tavLst>
                                        <p:tav tm="0">
                                          <p:val>
                                            <p:fltVal val="720.000000"/>
                                          </p:val>
                                        </p:tav>
                                        <p:tav tm="100000">
                                          <p:val>
                                            <p:fltVal val="0.000000"/>
                                          </p:val>
                                        </p:tav>
                                      </p:tavLst>
                                    </p:anim>
                                    <p:anim calcmode="lin" valueType="num">
                                      <p:cBhvr>
                                        <p:cTn id="93" dur="2000" fill="hold"/>
                                        <p:tgtEl>
                                          <p:spTgt spid="48141"/>
                                        </p:tgtEl>
                                        <p:attrNameLst>
                                          <p:attrName>ppt_h</p:attrName>
                                        </p:attrNameLst>
                                      </p:cBhvr>
                                      <p:tavLst>
                                        <p:tav tm="0">
                                          <p:val>
                                            <p:fltVal val="0.000000"/>
                                          </p:val>
                                        </p:tav>
                                        <p:tav tm="100000">
                                          <p:val>
                                            <p:strVal val="#ppt_h"/>
                                          </p:val>
                                        </p:tav>
                                      </p:tavLst>
                                    </p:anim>
                                    <p:anim calcmode="lin" valueType="num">
                                      <p:cBhvr>
                                        <p:cTn id="94" dur="2000" fill="hold"/>
                                        <p:tgtEl>
                                          <p:spTgt spid="48141"/>
                                        </p:tgtEl>
                                        <p:attrNameLst>
                                          <p:attrName>ppt_w</p:attrName>
                                        </p:attrNameLst>
                                      </p:cBhvr>
                                      <p:tavLst>
                                        <p:tav tm="0">
                                          <p:val>
                                            <p:fltVal val="0.000000"/>
                                          </p:val>
                                        </p:tav>
                                        <p:tav tm="100000">
                                          <p:val>
                                            <p:strVal val="#ppt_w"/>
                                          </p:val>
                                        </p:tav>
                                      </p:tavLst>
                                    </p:anim>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48142"/>
                                        </p:tgtEl>
                                        <p:attrNameLst>
                                          <p:attrName>style.visibility</p:attrName>
                                        </p:attrNameLst>
                                      </p:cBhvr>
                                      <p:to>
                                        <p:strVal val="visible"/>
                                      </p:to>
                                    </p:set>
                                    <p:animEffect transition="in" filter="blinds(horizontal)">
                                      <p:cBhvr>
                                        <p:cTn id="99" dur="500"/>
                                        <p:tgtEl>
                                          <p:spTgt spid="48142"/>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8143"/>
                                        </p:tgtEl>
                                        <p:attrNameLst>
                                          <p:attrName>style.visibility</p:attrName>
                                        </p:attrNameLst>
                                      </p:cBhvr>
                                      <p:to>
                                        <p:strVal val="visible"/>
                                      </p:to>
                                    </p:set>
                                    <p:animEffect transition="in" filter="fade">
                                      <p:cBhvr>
                                        <p:cTn id="104" dur="2000"/>
                                        <p:tgtEl>
                                          <p:spTgt spid="48143"/>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48146"/>
                                        </p:tgtEl>
                                        <p:attrNameLst>
                                          <p:attrName>style.visibility</p:attrName>
                                        </p:attrNameLst>
                                      </p:cBhvr>
                                      <p:to>
                                        <p:strVal val="visible"/>
                                      </p:to>
                                    </p:set>
                                    <p:animEffect transition="in" filter="blinds(horizontal)">
                                      <p:cBhvr>
                                        <p:cTn id="109" dur="500"/>
                                        <p:tgtEl>
                                          <p:spTgt spid="48146"/>
                                        </p:tgtEl>
                                      </p:cBhvr>
                                    </p:animEffect>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grpId="0" nodeType="clickEffect">
                                  <p:stCondLst>
                                    <p:cond delay="0"/>
                                  </p:stCondLst>
                                  <p:childTnLst>
                                    <p:set>
                                      <p:cBhvr>
                                        <p:cTn id="113" dur="1" fill="hold">
                                          <p:stCondLst>
                                            <p:cond delay="0"/>
                                          </p:stCondLst>
                                        </p:cTn>
                                        <p:tgtEl>
                                          <p:spTgt spid="48148"/>
                                        </p:tgtEl>
                                        <p:attrNameLst>
                                          <p:attrName>style.visibility</p:attrName>
                                        </p:attrNameLst>
                                      </p:cBhvr>
                                      <p:to>
                                        <p:strVal val="visible"/>
                                      </p:to>
                                    </p:set>
                                    <p:animEffect transition="in" filter="blinds(horizontal)">
                                      <p:cBhvr>
                                        <p:cTn id="114" dur="500"/>
                                        <p:tgtEl>
                                          <p:spTgt spid="48148"/>
                                        </p:tgtEl>
                                      </p:cBhvr>
                                    </p:animEffect>
                                  </p:childTnLst>
                                </p:cTn>
                              </p:par>
                            </p:childTnLst>
                          </p:cTn>
                        </p:par>
                      </p:childTnLst>
                    </p:cTn>
                  </p:par>
                  <p:par>
                    <p:cTn id="115" fill="hold">
                      <p:stCondLst>
                        <p:cond delay="indefinite"/>
                      </p:stCondLst>
                      <p:childTnLst>
                        <p:par>
                          <p:cTn id="116" fill="hold">
                            <p:stCondLst>
                              <p:cond delay="0"/>
                            </p:stCondLst>
                            <p:childTnLst>
                              <p:par>
                                <p:cTn id="117" presetID="3" presetClass="entr" presetSubtype="10" fill="hold" grpId="0" nodeType="clickEffect">
                                  <p:stCondLst>
                                    <p:cond delay="0"/>
                                  </p:stCondLst>
                                  <p:childTnLst>
                                    <p:set>
                                      <p:cBhvr>
                                        <p:cTn id="118" dur="1" fill="hold">
                                          <p:stCondLst>
                                            <p:cond delay="0"/>
                                          </p:stCondLst>
                                        </p:cTn>
                                        <p:tgtEl>
                                          <p:spTgt spid="48147"/>
                                        </p:tgtEl>
                                        <p:attrNameLst>
                                          <p:attrName>style.visibility</p:attrName>
                                        </p:attrNameLst>
                                      </p:cBhvr>
                                      <p:to>
                                        <p:strVal val="visible"/>
                                      </p:to>
                                    </p:set>
                                    <p:animEffect transition="in" filter="blinds(horizontal)">
                                      <p:cBhvr>
                                        <p:cTn id="119" dur="500"/>
                                        <p:tgtEl>
                                          <p:spTgt spid="48147"/>
                                        </p:tgtEl>
                                      </p:cBhvr>
                                    </p:animEffect>
                                  </p:childTnLst>
                                </p:cTn>
                              </p:par>
                            </p:childTnLst>
                          </p:cTn>
                        </p:par>
                      </p:childTnLst>
                    </p:cTn>
                  </p:par>
                  <p:par>
                    <p:cTn id="120" fill="hold">
                      <p:stCondLst>
                        <p:cond delay="indefinite"/>
                      </p:stCondLst>
                      <p:childTnLst>
                        <p:par>
                          <p:cTn id="121" fill="hold">
                            <p:stCondLst>
                              <p:cond delay="0"/>
                            </p:stCondLst>
                            <p:childTnLst>
                              <p:par>
                                <p:cTn id="122" presetID="3" presetClass="entr" presetSubtype="10" fill="hold" grpId="0" nodeType="clickEffect">
                                  <p:stCondLst>
                                    <p:cond delay="0"/>
                                  </p:stCondLst>
                                  <p:childTnLst>
                                    <p:set>
                                      <p:cBhvr>
                                        <p:cTn id="123" dur="1" fill="hold">
                                          <p:stCondLst>
                                            <p:cond delay="0"/>
                                          </p:stCondLst>
                                        </p:cTn>
                                        <p:tgtEl>
                                          <p:spTgt spid="48149"/>
                                        </p:tgtEl>
                                        <p:attrNameLst>
                                          <p:attrName>style.visibility</p:attrName>
                                        </p:attrNameLst>
                                      </p:cBhvr>
                                      <p:to>
                                        <p:strVal val="visible"/>
                                      </p:to>
                                    </p:set>
                                    <p:animEffect transition="in" filter="blinds(horizontal)">
                                      <p:cBhvr>
                                        <p:cTn id="124" dur="500"/>
                                        <p:tgtEl>
                                          <p:spTgt spid="48149"/>
                                        </p:tgtEl>
                                      </p:cBhvr>
                                    </p:animEffect>
                                  </p:childTnLst>
                                </p:cTn>
                              </p:par>
                            </p:childTnLst>
                          </p:cTn>
                        </p:par>
                      </p:childTnLst>
                    </p:cTn>
                  </p:par>
                  <p:par>
                    <p:cTn id="125" fill="hold">
                      <p:stCondLst>
                        <p:cond delay="indefinite"/>
                      </p:stCondLst>
                      <p:childTnLst>
                        <p:par>
                          <p:cTn id="126" fill="hold">
                            <p:stCondLst>
                              <p:cond delay="0"/>
                            </p:stCondLst>
                            <p:childTnLst>
                              <p:par>
                                <p:cTn id="127" presetID="54" presetClass="entr" presetSubtype="0" accel="100000" fill="hold" grpId="0" nodeType="clickEffect">
                                  <p:stCondLst>
                                    <p:cond delay="0"/>
                                  </p:stCondLst>
                                  <p:childTnLst>
                                    <p:set>
                                      <p:cBhvr>
                                        <p:cTn id="128" dur="1" fill="hold">
                                          <p:stCondLst>
                                            <p:cond delay="0"/>
                                          </p:stCondLst>
                                        </p:cTn>
                                        <p:tgtEl>
                                          <p:spTgt spid="48150"/>
                                        </p:tgtEl>
                                        <p:attrNameLst>
                                          <p:attrName>style.visibility</p:attrName>
                                        </p:attrNameLst>
                                      </p:cBhvr>
                                      <p:to>
                                        <p:strVal val="visible"/>
                                      </p:to>
                                    </p:set>
                                    <p:anim calcmode="lin" valueType="num">
                                      <p:cBhvr>
                                        <p:cTn id="129" dur="500" fill="hold"/>
                                        <p:tgtEl>
                                          <p:spTgt spid="48150"/>
                                        </p:tgtEl>
                                        <p:attrNameLst>
                                          <p:attrName>ppt_w</p:attrName>
                                        </p:attrNameLst>
                                      </p:cBhvr>
                                      <p:tavLst>
                                        <p:tav tm="0">
                                          <p:val>
                                            <p:strVal val="#ppt_w*0.05"/>
                                          </p:val>
                                        </p:tav>
                                        <p:tav tm="100000">
                                          <p:val>
                                            <p:strVal val="#ppt_w"/>
                                          </p:val>
                                        </p:tav>
                                      </p:tavLst>
                                    </p:anim>
                                    <p:anim calcmode="lin" valueType="num">
                                      <p:cBhvr>
                                        <p:cTn id="130" dur="500" fill="hold"/>
                                        <p:tgtEl>
                                          <p:spTgt spid="48150"/>
                                        </p:tgtEl>
                                        <p:attrNameLst>
                                          <p:attrName>ppt_h</p:attrName>
                                        </p:attrNameLst>
                                      </p:cBhvr>
                                      <p:tavLst>
                                        <p:tav tm="0">
                                          <p:val>
                                            <p:strVal val="#ppt_h"/>
                                          </p:val>
                                        </p:tav>
                                        <p:tav tm="100000">
                                          <p:val>
                                            <p:strVal val="#ppt_h"/>
                                          </p:val>
                                        </p:tav>
                                      </p:tavLst>
                                    </p:anim>
                                    <p:anim calcmode="lin" valueType="num">
                                      <p:cBhvr>
                                        <p:cTn id="131" dur="500" fill="hold"/>
                                        <p:tgtEl>
                                          <p:spTgt spid="48150"/>
                                        </p:tgtEl>
                                        <p:attrNameLst>
                                          <p:attrName>ppt_x</p:attrName>
                                        </p:attrNameLst>
                                      </p:cBhvr>
                                      <p:tavLst>
                                        <p:tav tm="0">
                                          <p:val>
                                            <p:strVal val="#ppt_x-.2"/>
                                          </p:val>
                                        </p:tav>
                                        <p:tav tm="100000">
                                          <p:val>
                                            <p:strVal val="#ppt_x"/>
                                          </p:val>
                                        </p:tav>
                                      </p:tavLst>
                                    </p:anim>
                                    <p:anim calcmode="lin" valueType="num">
                                      <p:cBhvr>
                                        <p:cTn id="132" dur="500" fill="hold"/>
                                        <p:tgtEl>
                                          <p:spTgt spid="48150"/>
                                        </p:tgtEl>
                                        <p:attrNameLst>
                                          <p:attrName>ppt_y</p:attrName>
                                        </p:attrNameLst>
                                      </p:cBhvr>
                                      <p:tavLst>
                                        <p:tav tm="0">
                                          <p:val>
                                            <p:strVal val="#ppt_y"/>
                                          </p:val>
                                        </p:tav>
                                        <p:tav tm="100000">
                                          <p:val>
                                            <p:strVal val="#ppt_y"/>
                                          </p:val>
                                        </p:tav>
                                      </p:tavLst>
                                    </p:anim>
                                    <p:animEffect transition="in" filter="fade">
                                      <p:cBhvr>
                                        <p:cTn id="133" dur="500"/>
                                        <p:tgtEl>
                                          <p:spTgt spid="48150"/>
                                        </p:tgtEl>
                                      </p:cBhvr>
                                    </p:animEffect>
                                  </p:childTnLst>
                                </p:cTn>
                              </p:par>
                            </p:childTnLst>
                          </p:cTn>
                        </p:par>
                      </p:childTnLst>
                    </p:cTn>
                  </p:par>
                  <p:par>
                    <p:cTn id="134" fill="hold">
                      <p:stCondLst>
                        <p:cond delay="indefinite"/>
                      </p:stCondLst>
                      <p:childTnLst>
                        <p:par>
                          <p:cTn id="135" fill="hold">
                            <p:stCondLst>
                              <p:cond delay="0"/>
                            </p:stCondLst>
                            <p:childTnLst>
                              <p:par>
                                <p:cTn id="136" presetID="3" presetClass="entr" presetSubtype="10" fill="hold" grpId="0" nodeType="clickEffect">
                                  <p:stCondLst>
                                    <p:cond delay="0"/>
                                  </p:stCondLst>
                                  <p:childTnLst>
                                    <p:set>
                                      <p:cBhvr>
                                        <p:cTn id="137" dur="1" fill="hold">
                                          <p:stCondLst>
                                            <p:cond delay="0"/>
                                          </p:stCondLst>
                                        </p:cTn>
                                        <p:tgtEl>
                                          <p:spTgt spid="48151"/>
                                        </p:tgtEl>
                                        <p:attrNameLst>
                                          <p:attrName>style.visibility</p:attrName>
                                        </p:attrNameLst>
                                      </p:cBhvr>
                                      <p:to>
                                        <p:strVal val="visible"/>
                                      </p:to>
                                    </p:set>
                                    <p:animEffect transition="in" filter="blinds(horizontal)">
                                      <p:cBhvr>
                                        <p:cTn id="138" dur="500"/>
                                        <p:tgtEl>
                                          <p:spTgt spid="48151"/>
                                        </p:tgtEl>
                                      </p:cBhvr>
                                    </p:animEffect>
                                  </p:childTnLst>
                                </p:cTn>
                              </p:par>
                            </p:childTnLst>
                          </p:cTn>
                        </p:par>
                      </p:childTnLst>
                    </p:cTn>
                  </p:par>
                  <p:par>
                    <p:cTn id="139" fill="hold">
                      <p:stCondLst>
                        <p:cond delay="indefinite"/>
                      </p:stCondLst>
                      <p:childTnLst>
                        <p:par>
                          <p:cTn id="140" fill="hold">
                            <p:stCondLst>
                              <p:cond delay="0"/>
                            </p:stCondLst>
                            <p:childTnLst>
                              <p:par>
                                <p:cTn id="141" presetID="41" presetClass="entr" presetSubtype="0" fill="hold" grpId="0" nodeType="clickEffect">
                                  <p:stCondLst>
                                    <p:cond delay="0"/>
                                  </p:stCondLst>
                                  <p:iterate type="lt">
                                    <p:tmPct val="10000"/>
                                  </p:iterate>
                                  <p:childTnLst>
                                    <p:set>
                                      <p:cBhvr>
                                        <p:cTn id="142" dur="1" fill="hold">
                                          <p:stCondLst>
                                            <p:cond delay="0"/>
                                          </p:stCondLst>
                                        </p:cTn>
                                        <p:tgtEl>
                                          <p:spTgt spid="48152"/>
                                        </p:tgtEl>
                                        <p:attrNameLst>
                                          <p:attrName>style.visibility</p:attrName>
                                        </p:attrNameLst>
                                      </p:cBhvr>
                                      <p:to>
                                        <p:strVal val="visible"/>
                                      </p:to>
                                    </p:set>
                                    <p:anim calcmode="lin" valueType="num">
                                      <p:cBhvr>
                                        <p:cTn id="143" dur="500" fill="hold"/>
                                        <p:tgtEl>
                                          <p:spTgt spid="48152"/>
                                        </p:tgtEl>
                                        <p:attrNameLst>
                                          <p:attrName>ppt_x</p:attrName>
                                        </p:attrNameLst>
                                      </p:cBhvr>
                                      <p:tavLst>
                                        <p:tav tm="0">
                                          <p:val>
                                            <p:strVal val="#ppt_x"/>
                                          </p:val>
                                        </p:tav>
                                        <p:tav tm="50000">
                                          <p:val>
                                            <p:strVal val="#ppt_x+.1"/>
                                          </p:val>
                                        </p:tav>
                                        <p:tav tm="100000">
                                          <p:val>
                                            <p:strVal val="#ppt_x"/>
                                          </p:val>
                                        </p:tav>
                                      </p:tavLst>
                                    </p:anim>
                                    <p:anim calcmode="lin" valueType="num">
                                      <p:cBhvr>
                                        <p:cTn id="144" dur="500" fill="hold"/>
                                        <p:tgtEl>
                                          <p:spTgt spid="48152"/>
                                        </p:tgtEl>
                                        <p:attrNameLst>
                                          <p:attrName>ppt_y</p:attrName>
                                        </p:attrNameLst>
                                      </p:cBhvr>
                                      <p:tavLst>
                                        <p:tav tm="0">
                                          <p:val>
                                            <p:strVal val="#ppt_y"/>
                                          </p:val>
                                        </p:tav>
                                        <p:tav tm="100000">
                                          <p:val>
                                            <p:strVal val="#ppt_y"/>
                                          </p:val>
                                        </p:tav>
                                      </p:tavLst>
                                    </p:anim>
                                    <p:anim calcmode="lin" valueType="num">
                                      <p:cBhvr>
                                        <p:cTn id="145" dur="500" fill="hold"/>
                                        <p:tgtEl>
                                          <p:spTgt spid="48152"/>
                                        </p:tgtEl>
                                        <p:attrNameLst>
                                          <p:attrName>ppt_h</p:attrName>
                                        </p:attrNameLst>
                                      </p:cBhvr>
                                      <p:tavLst>
                                        <p:tav tm="0">
                                          <p:val>
                                            <p:strVal val="#ppt_h/10"/>
                                          </p:val>
                                        </p:tav>
                                        <p:tav tm="50000">
                                          <p:val>
                                            <p:strVal val="#ppt_h+.01"/>
                                          </p:val>
                                        </p:tav>
                                        <p:tav tm="100000">
                                          <p:val>
                                            <p:strVal val="#ppt_h"/>
                                          </p:val>
                                        </p:tav>
                                      </p:tavLst>
                                    </p:anim>
                                    <p:anim calcmode="lin" valueType="num">
                                      <p:cBhvr>
                                        <p:cTn id="146" dur="500" fill="hold"/>
                                        <p:tgtEl>
                                          <p:spTgt spid="48152"/>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500" tmFilter="0,0; .5, 1; 1, 1"/>
                                        <p:tgtEl>
                                          <p:spTgt spid="48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P spid="48134" grpId="0" animBg="1"/>
      <p:bldP spid="48135" grpId="0"/>
      <p:bldP spid="48136" grpId="0" animBg="1"/>
      <p:bldP spid="48137" grpId="0"/>
      <p:bldP spid="48138" grpId="0" animBg="1"/>
      <p:bldP spid="48139" grpId="0"/>
      <p:bldP spid="48140" grpId="0" animBg="1"/>
      <p:bldP spid="48141" grpId="0"/>
      <p:bldP spid="48142" grpId="0" animBg="1"/>
      <p:bldP spid="48143" grpId="0"/>
      <p:bldP spid="48144" grpId="0" animBg="1"/>
      <p:bldP spid="48145" grpId="0"/>
      <p:bldP spid="48146" grpId="0" animBg="1"/>
      <p:bldP spid="48147" grpId="0"/>
      <p:bldP spid="48148" grpId="0" animBg="1"/>
      <p:bldP spid="48149" grpId="0" animBg="1"/>
      <p:bldP spid="48150" grpId="0"/>
      <p:bldP spid="48151" grpId="0" animBg="1"/>
      <p:bldP spid="48152"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5033</Words>
  <Application>WPS 演示</Application>
  <PresentationFormat>在屏幕上显示</PresentationFormat>
  <Paragraphs>424</Paragraphs>
  <Slides>38</Slides>
  <Notes>0</Notes>
  <HiddenSlides>4</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38</vt:i4>
      </vt:variant>
    </vt:vector>
  </HeadingPairs>
  <TitlesOfParts>
    <vt:vector size="57" baseType="lpstr">
      <vt:lpstr>Arial</vt:lpstr>
      <vt:lpstr>宋体</vt:lpstr>
      <vt:lpstr>Wingdings</vt:lpstr>
      <vt:lpstr>黑体</vt:lpstr>
      <vt:lpstr>Times New Roman</vt:lpstr>
      <vt:lpstr>隶书</vt:lpstr>
      <vt:lpstr>华文新魏</vt:lpstr>
      <vt:lpstr>华文宋体</vt:lpstr>
      <vt:lpstr>华文行楷</vt:lpstr>
      <vt:lpstr>楷体_GB2312</vt:lpstr>
      <vt:lpstr>Tahoma</vt:lpstr>
      <vt:lpstr>幼圆</vt:lpstr>
      <vt:lpstr>华文隶书</vt:lpstr>
      <vt:lpstr>Verdana</vt:lpstr>
      <vt:lpstr>新宋体</vt:lpstr>
      <vt:lpstr>微软雅黑</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qw</dc:creator>
  <cp:lastModifiedBy>Administrator</cp:lastModifiedBy>
  <cp:revision>104</cp:revision>
  <dcterms:created xsi:type="dcterms:W3CDTF">2005-10-07T02:13:47Z</dcterms:created>
  <dcterms:modified xsi:type="dcterms:W3CDTF">2018-08-23T06:40:41Z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