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handoutMasterIdLst>
    <p:handoutMasterId r:id="rId40"/>
  </p:handoutMasterIdLst>
  <p:sldIdLst>
    <p:sldId id="410" r:id="rId3"/>
    <p:sldId id="411" r:id="rId4"/>
    <p:sldId id="412" r:id="rId5"/>
    <p:sldId id="424" r:id="rId6"/>
    <p:sldId id="415" r:id="rId7"/>
    <p:sldId id="425" r:id="rId8"/>
    <p:sldId id="426" r:id="rId9"/>
    <p:sldId id="427" r:id="rId10"/>
    <p:sldId id="420" r:id="rId11"/>
    <p:sldId id="421" r:id="rId12"/>
    <p:sldId id="422" r:id="rId13"/>
    <p:sldId id="423" r:id="rId14"/>
    <p:sldId id="416" r:id="rId15"/>
    <p:sldId id="417" r:id="rId16"/>
    <p:sldId id="418" r:id="rId17"/>
    <p:sldId id="419" r:id="rId18"/>
    <p:sldId id="409" r:id="rId19"/>
    <p:sldId id="428" r:id="rId20"/>
    <p:sldId id="429" r:id="rId21"/>
    <p:sldId id="430" r:id="rId22"/>
    <p:sldId id="432" r:id="rId23"/>
    <p:sldId id="433" r:id="rId24"/>
    <p:sldId id="434" r:id="rId25"/>
    <p:sldId id="435" r:id="rId26"/>
    <p:sldId id="431" r:id="rId27"/>
    <p:sldId id="414" r:id="rId28"/>
    <p:sldId id="437" r:id="rId29"/>
    <p:sldId id="438" r:id="rId30"/>
    <p:sldId id="439" r:id="rId31"/>
    <p:sldId id="436" r:id="rId32"/>
    <p:sldId id="440" r:id="rId33"/>
    <p:sldId id="460" r:id="rId34"/>
    <p:sldId id="461" r:id="rId35"/>
    <p:sldId id="462" r:id="rId36"/>
    <p:sldId id="442" r:id="rId37"/>
    <p:sldId id="464"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1908"/>
    <a:srgbClr val="E40D08"/>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r="-38000" b="-3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5.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003"/>
          <p:cNvPicPr>
            <a:picLocks noChangeAspect="1"/>
          </p:cNvPicPr>
          <p:nvPr/>
        </p:nvPicPr>
        <p:blipFill>
          <a:blip r:embed="rId1"/>
          <a:stretch>
            <a:fillRect/>
          </a:stretch>
        </p:blipFill>
        <p:spPr>
          <a:xfrm>
            <a:off x="-635" y="-37465"/>
            <a:ext cx="12308840" cy="6932930"/>
          </a:xfrm>
          <a:prstGeom prst="rect">
            <a:avLst/>
          </a:prstGeom>
        </p:spPr>
      </p:pic>
      <p:sp>
        <p:nvSpPr>
          <p:cNvPr id="7" name="文本框 6"/>
          <p:cNvSpPr txBox="1"/>
          <p:nvPr/>
        </p:nvSpPr>
        <p:spPr>
          <a:xfrm>
            <a:off x="1346200" y="1101090"/>
            <a:ext cx="9499600" cy="2584450"/>
          </a:xfrm>
          <a:prstGeom prst="rect">
            <a:avLst/>
          </a:prstGeom>
          <a:solidFill>
            <a:schemeClr val="accent1">
              <a:lumMod val="60000"/>
              <a:lumOff val="40000"/>
            </a:schemeClr>
          </a:solidFill>
          <a:ln>
            <a:solidFill>
              <a:srgbClr val="FF0000"/>
            </a:solidFill>
          </a:ln>
        </p:spPr>
        <p:txBody>
          <a:bodyPr wrap="square" rtlCol="0">
            <a:spAutoFit/>
          </a:bodyPr>
          <a:p>
            <a:pPr algn="ctr"/>
            <a:r>
              <a:rPr lang="zh-CN" altLang="en-US" sz="5400" b="1">
                <a:ln w="22225">
                  <a:solidFill>
                    <a:srgbClr val="FFFF00"/>
                  </a:solidFill>
                  <a:prstDash val="solid"/>
                </a:ln>
                <a:gradFill>
                  <a:gsLst>
                    <a:gs pos="0">
                      <a:srgbClr val="FE4444"/>
                    </a:gs>
                    <a:gs pos="100000">
                      <a:srgbClr val="832B2B"/>
                    </a:gs>
                  </a:gsLst>
                  <a:lin scaled="0"/>
                </a:gradFill>
                <a:effectLst/>
                <a:latin typeface="黑体" panose="02010609060101010101" pitchFamily="2" charset="-122"/>
                <a:ea typeface="黑体" panose="02010609060101010101" pitchFamily="2" charset="-122"/>
              </a:rPr>
              <a:t>八年级下册文言文专项复习之</a:t>
            </a:r>
            <a:endParaRPr lang="zh-CN" altLang="en-US" sz="5400" b="1">
              <a:ln w="22225">
                <a:solidFill>
                  <a:srgbClr val="FFFF00"/>
                </a:solidFill>
                <a:prstDash val="solid"/>
              </a:ln>
              <a:gradFill>
                <a:gsLst>
                  <a:gs pos="0">
                    <a:srgbClr val="FE4444"/>
                  </a:gs>
                  <a:gs pos="100000">
                    <a:srgbClr val="832B2B"/>
                  </a:gs>
                </a:gsLst>
                <a:lin scaled="0"/>
              </a:gradFill>
              <a:effectLst/>
              <a:latin typeface="黑体" panose="02010609060101010101" pitchFamily="2" charset="-122"/>
              <a:ea typeface="黑体" panose="02010609060101010101" pitchFamily="2" charset="-122"/>
            </a:endParaRPr>
          </a:p>
          <a:p>
            <a:pPr algn="ctr"/>
            <a:endParaRPr lang="zh-CN" altLang="en-US" sz="5400" b="1">
              <a:latin typeface="黑体" panose="02010609060101010101" pitchFamily="2" charset="-122"/>
              <a:ea typeface="黑体" panose="02010609060101010101" pitchFamily="2" charset="-122"/>
            </a:endParaRPr>
          </a:p>
          <a:p>
            <a:pPr algn="ctr"/>
            <a:r>
              <a:rPr lang="zh-CN" altLang="en-US" sz="5400" b="1">
                <a:ln w="22225">
                  <a:solidFill>
                    <a:schemeClr val="accent2"/>
                  </a:solidFill>
                  <a:prstDash val="solid"/>
                </a:ln>
                <a:solidFill>
                  <a:srgbClr val="FFFF00"/>
                </a:solidFill>
                <a:effectLst/>
                <a:latin typeface="黑体" panose="02010609060101010101" pitchFamily="2" charset="-122"/>
                <a:ea typeface="黑体" panose="02010609060101010101" pitchFamily="2" charset="-122"/>
              </a:rPr>
              <a:t>《桃花源记》</a:t>
            </a:r>
            <a:endParaRPr lang="zh-CN" altLang="en-US" sz="5400" b="1">
              <a:ln w="22225">
                <a:solidFill>
                  <a:schemeClr val="accent2"/>
                </a:solidFill>
                <a:prstDash val="solid"/>
              </a:ln>
              <a:solidFill>
                <a:srgbClr val="FFFF00"/>
              </a:solidFill>
              <a:effectLst/>
              <a:latin typeface="黑体" panose="02010609060101010101" pitchFamily="2" charset="-122"/>
              <a:ea typeface="黑体" panose="02010609060101010101" pitchFamily="2"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29285" y="683260"/>
            <a:ext cx="10815320" cy="798830"/>
          </a:xfrm>
          <a:prstGeom prst="rect">
            <a:avLst/>
          </a:prstGeom>
          <a:noFill/>
        </p:spPr>
        <p:txBody>
          <a:bodyPr wrap="square" rtlCol="0" anchor="t">
            <a:spAutoFit/>
          </a:bodyPr>
          <a:p>
            <a:pPr algn="l" fontAlgn="auto">
              <a:lnSpc>
                <a:spcPts val="5520"/>
              </a:lnSpc>
            </a:pPr>
            <a:r>
              <a:rPr lang="en-US" altLang="zh-CN" sz="3600" b="1">
                <a:latin typeface="宋体" panose="02010600030101010101" pitchFamily="2" charset="-122"/>
                <a:ea typeface="宋体" panose="02010600030101010101" pitchFamily="2" charset="-122"/>
                <a:cs typeface="宋体" panose="02010600030101010101" pitchFamily="2" charset="-122"/>
                <a:sym typeface="+mn-ea"/>
              </a:rPr>
              <a:t>     </a:t>
            </a:r>
            <a:r>
              <a:rPr lang="en-US" sz="3600" b="1">
                <a:latin typeface="宋体" panose="02010600030101010101" pitchFamily="2" charset="-122"/>
                <a:ea typeface="宋体" panose="02010600030101010101" pitchFamily="2" charset="-122"/>
                <a:cs typeface="宋体" panose="02010600030101010101" pitchFamily="2" charset="-122"/>
                <a:sym typeface="+mn-ea"/>
              </a:rPr>
              <a:t>6.</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本文的内容主旨是什么？</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b="1"/>
          </a:p>
        </p:txBody>
      </p:sp>
      <p:sp>
        <p:nvSpPr>
          <p:cNvPr id="4" name="文本框 3"/>
          <p:cNvSpPr txBox="1"/>
          <p:nvPr/>
        </p:nvSpPr>
        <p:spPr>
          <a:xfrm>
            <a:off x="779145" y="1689100"/>
            <a:ext cx="10633710" cy="3691890"/>
          </a:xfrm>
          <a:prstGeom prst="rect">
            <a:avLst/>
          </a:prstGeom>
          <a:noFill/>
        </p:spPr>
        <p:txBody>
          <a:bodyPr wrap="square" rtlCol="0" anchor="t">
            <a:spAutoFit/>
          </a:bodyPr>
          <a:p>
            <a:pPr fontAlgn="auto">
              <a:lnSpc>
                <a:spcPct val="130000"/>
              </a:lnSpc>
            </a:pPr>
            <a:r>
              <a:rPr lang="en-US" altLang="zh-CN" sz="3600" b="1">
                <a:solidFill>
                  <a:srgbClr val="FF0000"/>
                </a:solidFill>
                <a:latin typeface="楷体" panose="02010609060101010101" charset="-122"/>
                <a:ea typeface="楷体" panose="02010609060101010101" charset="-122"/>
                <a:cs typeface="楷体" panose="02010609060101010101" charset="-122"/>
                <a:sym typeface="+mn-ea"/>
              </a:rPr>
              <a:t>    </a:t>
            </a: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本文以武陵渔人进出桃花源的行踪为线索，以时间先后为顺序，描绘了一个没有阶级、没有剥削、自食其力、自给自足、和平恬静、人人自得其乐的理想社会，表达了作者对黑暗现实的不满和对和平生活的向往。</a:t>
            </a:r>
            <a:endParaRPr lang="zh-CN" altLang="en-US" sz="36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29285" y="683260"/>
            <a:ext cx="10815320" cy="1506855"/>
          </a:xfrm>
          <a:prstGeom prst="rect">
            <a:avLst/>
          </a:prstGeom>
          <a:noFill/>
        </p:spPr>
        <p:txBody>
          <a:bodyPr wrap="square" rtlCol="0" anchor="t">
            <a:spAutoFit/>
          </a:bodyPr>
          <a:p>
            <a:pPr algn="l" fontAlgn="auto">
              <a:lnSpc>
                <a:spcPts val="5520"/>
              </a:lnSpc>
            </a:pPr>
            <a:r>
              <a:rPr lang="en-US" altLang="zh-CN" sz="3600" b="1">
                <a:latin typeface="宋体" panose="02010600030101010101" pitchFamily="2" charset="-122"/>
                <a:ea typeface="宋体" panose="02010600030101010101" pitchFamily="2" charset="-122"/>
                <a:cs typeface="宋体" panose="02010600030101010101" pitchFamily="2" charset="-122"/>
                <a:sym typeface="+mn-ea"/>
              </a:rPr>
              <a:t>     7</a:t>
            </a:r>
            <a:r>
              <a:rPr lang="en-US" sz="36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在社会飞速发展的今天，我们应该如何看待陶渊明笔下的世外桃源？</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b="1"/>
          </a:p>
        </p:txBody>
      </p:sp>
      <p:sp>
        <p:nvSpPr>
          <p:cNvPr id="3" name="文本框 2"/>
          <p:cNvSpPr txBox="1"/>
          <p:nvPr/>
        </p:nvSpPr>
        <p:spPr>
          <a:xfrm>
            <a:off x="659130" y="2254885"/>
            <a:ext cx="10873740" cy="3691890"/>
          </a:xfrm>
          <a:prstGeom prst="rect">
            <a:avLst/>
          </a:prstGeom>
          <a:noFill/>
        </p:spPr>
        <p:txBody>
          <a:bodyPr wrap="square" rtlCol="0" anchor="t">
            <a:spAutoFit/>
          </a:bodyPr>
          <a:p>
            <a:pPr algn="l" fontAlgn="auto">
              <a:lnSpc>
                <a:spcPct val="130000"/>
              </a:lnSpc>
            </a:pPr>
            <a:r>
              <a:rPr lang="en-US" altLang="zh-CN" sz="3600" b="1">
                <a:solidFill>
                  <a:srgbClr val="FF0000"/>
                </a:solidFill>
                <a:latin typeface="楷体" panose="02010609060101010101" charset="-122"/>
                <a:ea typeface="楷体" panose="02010609060101010101" charset="-122"/>
                <a:cs typeface="宋体" panose="02010600030101010101" pitchFamily="2" charset="-122"/>
                <a:sym typeface="+mn-ea"/>
              </a:rPr>
              <a:t>    </a:t>
            </a:r>
            <a:r>
              <a:rPr lang="zh-CN" altLang="en-US" sz="3600" b="1">
                <a:solidFill>
                  <a:srgbClr val="FF0000"/>
                </a:solidFill>
                <a:latin typeface="楷体" panose="02010609060101010101" charset="-122"/>
                <a:ea typeface="楷体" panose="02010609060101010101" charset="-122"/>
                <a:cs typeface="宋体" panose="02010600030101010101" pitchFamily="2" charset="-122"/>
                <a:sym typeface="+mn-ea"/>
              </a:rPr>
              <a:t>这个世外桃源寄托了作者的社会理想，在一定程度上反映了广大人民的愿望，批判了当时的黑暗现实，因而具有一定的积极意义。它虽民风淳朴，但生产力低下，是封建社会状态下的小农经济，只能是当时的理想社会，而不是今天我们向往的理想社会。</a:t>
            </a:r>
            <a:endParaRPr lang="zh-CN" altLang="en-US" sz="3600" b="1">
              <a:solidFill>
                <a:srgbClr val="FF0000"/>
              </a:solidFill>
              <a:latin typeface="楷体" panose="02010609060101010101" charset="-122"/>
              <a:ea typeface="楷体" panose="02010609060101010101"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2"/>
          <p:cNvSpPr txBox="1"/>
          <p:nvPr/>
        </p:nvSpPr>
        <p:spPr>
          <a:xfrm>
            <a:off x="3291205" y="411480"/>
            <a:ext cx="6603365" cy="922020"/>
          </a:xfrm>
          <a:prstGeom prst="rect">
            <a:avLst/>
          </a:prstGeom>
          <a:solidFill>
            <a:schemeClr val="accent3">
              <a:lumMod val="60000"/>
              <a:lumOff val="40000"/>
            </a:schemeClr>
          </a:solidFill>
          <a:ln w="9525" cap="flat" cmpd="sng">
            <a:solidFill>
              <a:srgbClr val="FF0000"/>
            </a:solidFill>
            <a:prstDash val="solid"/>
            <a:miter/>
            <a:headEnd type="none" w="med" len="med"/>
            <a:tailEnd type="none" w="med" len="med"/>
          </a:ln>
        </p:spPr>
        <p:txBody>
          <a:bodyPr wrap="square">
            <a:spAutoFit/>
          </a:bodyPr>
          <a:p>
            <a:pPr algn="ctr">
              <a:spcBef>
                <a:spcPct val="50000"/>
              </a:spcBef>
            </a:pPr>
            <a:r>
              <a:rPr lang="en-US" altLang="zh-CN" sz="5400" b="1" dirty="0">
                <a:solidFill>
                  <a:srgbClr val="FF0000"/>
                </a:solidFill>
                <a:latin typeface="Times New Roman" panose="02020603050405020304" pitchFamily="18" charset="0"/>
                <a:ea typeface="楷体_GB2312" pitchFamily="49" charset="-122"/>
              </a:rPr>
              <a:t> </a:t>
            </a:r>
            <a:r>
              <a:rPr lang="zh-CN" altLang="en-US" sz="5400" b="1" dirty="0">
                <a:solidFill>
                  <a:srgbClr val="FF0000"/>
                </a:solidFill>
                <a:latin typeface="Times New Roman" panose="02020603050405020304" pitchFamily="18" charset="0"/>
                <a:ea typeface="楷体_GB2312" pitchFamily="49" charset="-122"/>
              </a:rPr>
              <a:t>能力提升（一）</a:t>
            </a:r>
            <a:endParaRPr lang="en-US" altLang="zh-CN" sz="5400" b="1" dirty="0">
              <a:solidFill>
                <a:srgbClr val="FF0000"/>
              </a:solidFill>
              <a:latin typeface="Times New Roman" panose="02020603050405020304" pitchFamily="18" charset="0"/>
              <a:ea typeface="楷体_GB2312" pitchFamily="49" charset="-122"/>
            </a:endParaRPr>
          </a:p>
        </p:txBody>
      </p:sp>
      <p:sp>
        <p:nvSpPr>
          <p:cNvPr id="4" name="十字星 3"/>
          <p:cNvSpPr/>
          <p:nvPr/>
        </p:nvSpPr>
        <p:spPr>
          <a:xfrm>
            <a:off x="3830955" y="636270"/>
            <a:ext cx="376555" cy="472440"/>
          </a:xfrm>
          <a:prstGeom prst="star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十字星 4"/>
          <p:cNvSpPr/>
          <p:nvPr/>
        </p:nvSpPr>
        <p:spPr>
          <a:xfrm>
            <a:off x="3438525" y="636270"/>
            <a:ext cx="376555" cy="472440"/>
          </a:xfrm>
          <a:prstGeom prst="star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820420" y="1506855"/>
            <a:ext cx="10551160" cy="1437640"/>
          </a:xfrm>
          <a:prstGeom prst="rect">
            <a:avLst/>
          </a:prstGeom>
          <a:noFill/>
        </p:spPr>
        <p:txBody>
          <a:bodyPr wrap="square" rtlCol="0" anchor="t">
            <a:spAutoFit/>
          </a:bodyPr>
          <a:p>
            <a:pPr algn="l">
              <a:lnSpc>
                <a:spcPct val="110000"/>
              </a:lnSpc>
              <a:spcBef>
                <a:spcPts val="0"/>
              </a:spcBef>
              <a:spcAft>
                <a:spcPts val="1000"/>
              </a:spcAft>
              <a:buClrTx/>
              <a:buSzTx/>
              <a:buNone/>
            </a:pP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.重点实词 </a:t>
            </a:r>
            <a:endParaRPr lang="zh-CN" altLang="zh-CN" sz="3600" b="1" spc="200" dirty="0">
              <a:solidFill>
                <a:schemeClr val="tx1"/>
              </a:solidFill>
              <a:uFillTx/>
              <a:latin typeface="宋体" panose="02010600030101010101" pitchFamily="2" charset="-122"/>
              <a:ea typeface="宋体" panose="02010600030101010101" pitchFamily="2" charset="-122"/>
              <a:cs typeface="宋体" panose="02010600030101010101" pitchFamily="2" charset="-122"/>
            </a:endParaRPr>
          </a:p>
          <a:p>
            <a:pPr algn="l">
              <a:lnSpc>
                <a:spcPct val="110000"/>
              </a:lnSpc>
              <a:spcBef>
                <a:spcPts val="0"/>
              </a:spcBef>
              <a:spcAft>
                <a:spcPts val="1000"/>
              </a:spcAft>
              <a:buClrTx/>
              <a:buSzTx/>
              <a:buNone/>
            </a:pP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000760" y="2228850"/>
            <a:ext cx="11057890" cy="4387215"/>
          </a:xfrm>
          <a:prstGeom prst="rect">
            <a:avLst/>
          </a:prstGeom>
          <a:noFill/>
        </p:spPr>
        <p:txBody>
          <a:bodyPr wrap="square" rtlCol="0" anchor="t">
            <a:spAutoFit/>
          </a:bodyPr>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缘</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溪行（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（2）芳草</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鲜美</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（3）</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落英缤纷</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（4）渔人甚</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异</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之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      </a:t>
            </a:r>
            <a:r>
              <a:rPr lang="zh-CN" altLang="en-US" dirty="0">
                <a:latin typeface="Times New Roman" panose="02020603050405020304" pitchFamily="18" charset="0"/>
                <a:ea typeface="宋体" panose="02010600030101010101" pitchFamily="2" charset="-122"/>
                <a:sym typeface="+mn-ea"/>
              </a:rPr>
              <a:t>                  </a:t>
            </a:r>
            <a:endParaRPr lang="zh-CN" altLang="en-US"/>
          </a:p>
        </p:txBody>
      </p:sp>
      <p:sp>
        <p:nvSpPr>
          <p:cNvPr id="7" name="Text Box 6"/>
          <p:cNvSpPr txBox="1"/>
          <p:nvPr/>
        </p:nvSpPr>
        <p:spPr>
          <a:xfrm>
            <a:off x="4207510" y="226853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沿着，顺着</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8" name="Text Box 6"/>
          <p:cNvSpPr txBox="1"/>
          <p:nvPr/>
        </p:nvSpPr>
        <p:spPr>
          <a:xfrm>
            <a:off x="4870450" y="300513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新鲜美好</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0" name="Text Box 6"/>
          <p:cNvSpPr txBox="1"/>
          <p:nvPr/>
        </p:nvSpPr>
        <p:spPr>
          <a:xfrm>
            <a:off x="4743450" y="3752215"/>
            <a:ext cx="538797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落花。一说，初开的花。</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1" name="Text Box 6"/>
          <p:cNvSpPr txBox="1"/>
          <p:nvPr/>
        </p:nvSpPr>
        <p:spPr>
          <a:xfrm>
            <a:off x="4727575" y="445738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繁多的样子</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2" name="Text Box 6"/>
          <p:cNvSpPr txBox="1"/>
          <p:nvPr/>
        </p:nvSpPr>
        <p:spPr>
          <a:xfrm>
            <a:off x="2301240" y="5925185"/>
            <a:ext cx="939546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惊异，诧异。这里是</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对</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dirty="0">
                <a:solidFill>
                  <a:srgbClr val="FF0000"/>
                </a:solidFill>
                <a:latin typeface="Arial" panose="020B0604020202020204" pitchFamily="34" charset="0"/>
                <a:ea typeface="宋体" panose="02010600030101010101" pitchFamily="2" charset="-122"/>
              </a:rPr>
              <a:t>感到惊异</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的意思。</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charRg st="0" end="6"/>
                                            </p:txEl>
                                          </p:spTgt>
                                        </p:tgtEl>
                                        <p:attrNameLst>
                                          <p:attrName>style.visibility</p:attrName>
                                        </p:attrNameLst>
                                      </p:cBhvr>
                                      <p:to>
                                        <p:strVal val="visible"/>
                                      </p:to>
                                    </p:set>
                                    <p:animEffect transition="in" filter="wipe(down)">
                                      <p:cBhvr>
                                        <p:cTn id="7" dur="500"/>
                                        <p:tgtEl>
                                          <p:spTgt spid="7">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charRg st="0" end="6"/>
                                            </p:txEl>
                                          </p:spTgt>
                                        </p:tgtEl>
                                        <p:attrNameLst>
                                          <p:attrName>style.visibility</p:attrName>
                                        </p:attrNameLst>
                                      </p:cBhvr>
                                      <p:to>
                                        <p:strVal val="visible"/>
                                      </p:to>
                                    </p:set>
                                    <p:animEffect transition="in" filter="wipe(down)">
                                      <p:cBhvr>
                                        <p:cTn id="12" dur="500"/>
                                        <p:tgtEl>
                                          <p:spTgt spid="8">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xEl>
                                              <p:charRg st="0" end="6"/>
                                            </p:txEl>
                                          </p:spTgt>
                                        </p:tgtEl>
                                        <p:attrNameLst>
                                          <p:attrName>style.visibility</p:attrName>
                                        </p:attrNameLst>
                                      </p:cBhvr>
                                      <p:to>
                                        <p:strVal val="visible"/>
                                      </p:to>
                                    </p:set>
                                    <p:animEffect transition="in" filter="wipe(down)">
                                      <p:cBhvr>
                                        <p:cTn id="17" dur="500"/>
                                        <p:tgtEl>
                                          <p:spTgt spid="10">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xEl>
                                              <p:charRg st="0" end="6"/>
                                            </p:txEl>
                                          </p:spTgt>
                                        </p:tgtEl>
                                        <p:attrNameLst>
                                          <p:attrName>style.visibility</p:attrName>
                                        </p:attrNameLst>
                                      </p:cBhvr>
                                      <p:to>
                                        <p:strVal val="visible"/>
                                      </p:to>
                                    </p:set>
                                    <p:animEffect transition="in" filter="wipe(down)">
                                      <p:cBhvr>
                                        <p:cTn id="22" dur="500"/>
                                        <p:tgtEl>
                                          <p:spTgt spid="11">
                                            <p:txEl>
                                              <p:charRg st="0"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2">
                                            <p:txEl>
                                              <p:charRg st="0" end="6"/>
                                            </p:txEl>
                                          </p:spTgt>
                                        </p:tgtEl>
                                        <p:attrNameLst>
                                          <p:attrName>style.visibility</p:attrName>
                                        </p:attrNameLst>
                                      </p:cBhvr>
                                      <p:to>
                                        <p:strVal val="visible"/>
                                      </p:to>
                                    </p:set>
                                    <p:animEffect transition="in" filter="wipe(down)">
                                      <p:cBhvr>
                                        <p:cTn id="27" dur="500"/>
                                        <p:tgtEl>
                                          <p:spTgt spid="12">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208405" y="467360"/>
            <a:ext cx="10742295" cy="5862320"/>
          </a:xfrm>
          <a:prstGeom prst="rect">
            <a:avLst/>
          </a:prstGeom>
          <a:noFill/>
        </p:spPr>
        <p:txBody>
          <a:bodyPr wrap="square" rtlCol="0" anchor="t">
            <a:spAutoFit/>
          </a:bodyPr>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5</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）欲</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穷</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其林（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6</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仿佛</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若有光（                      ）</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7</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才</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通人（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8</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）屋舍</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俨然</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9</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）有良田、美池、桑竹之</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属</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10</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阡陌</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交通（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）鸡犬</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相闻</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2</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悉</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如外人（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endParaRPr>
          </a:p>
        </p:txBody>
      </p:sp>
      <p:sp>
        <p:nvSpPr>
          <p:cNvPr id="11" name="Text Box 6"/>
          <p:cNvSpPr txBox="1"/>
          <p:nvPr/>
        </p:nvSpPr>
        <p:spPr>
          <a:xfrm>
            <a:off x="5203825" y="51276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尽</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4" name="Text Box 6"/>
          <p:cNvSpPr txBox="1"/>
          <p:nvPr/>
        </p:nvSpPr>
        <p:spPr>
          <a:xfrm>
            <a:off x="5473700" y="1252220"/>
            <a:ext cx="622935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隐隐约约，形容看不真切。</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5" name="Text Box 6"/>
          <p:cNvSpPr txBox="1"/>
          <p:nvPr/>
        </p:nvSpPr>
        <p:spPr>
          <a:xfrm>
            <a:off x="4521200" y="196754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仅仅、只</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6" name="Text Box 6"/>
          <p:cNvSpPr txBox="1"/>
          <p:nvPr/>
        </p:nvSpPr>
        <p:spPr>
          <a:xfrm>
            <a:off x="5013325" y="271240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整齐的样子</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7" name="Text Box 6"/>
          <p:cNvSpPr txBox="1"/>
          <p:nvPr/>
        </p:nvSpPr>
        <p:spPr>
          <a:xfrm>
            <a:off x="8584565" y="343376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类</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8" name="Text Box 6"/>
          <p:cNvSpPr txBox="1"/>
          <p:nvPr/>
        </p:nvSpPr>
        <p:spPr>
          <a:xfrm>
            <a:off x="5259070" y="415829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田间小路</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9" name="Text Box 6"/>
          <p:cNvSpPr txBox="1"/>
          <p:nvPr/>
        </p:nvSpPr>
        <p:spPr>
          <a:xfrm>
            <a:off x="5267325" y="4895850"/>
            <a:ext cx="318071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可以互相听到</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0" name="Text Box 6"/>
          <p:cNvSpPr txBox="1"/>
          <p:nvPr/>
        </p:nvSpPr>
        <p:spPr>
          <a:xfrm>
            <a:off x="5267325" y="562324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全，都</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charRg st="0" end="6"/>
                                            </p:txEl>
                                          </p:spTgt>
                                        </p:tgtEl>
                                        <p:attrNameLst>
                                          <p:attrName>style.visibility</p:attrName>
                                        </p:attrNameLst>
                                      </p:cBhvr>
                                      <p:to>
                                        <p:strVal val="visible"/>
                                      </p:to>
                                    </p:set>
                                    <p:animEffect transition="in" filter="wipe(down)">
                                      <p:cBhvr>
                                        <p:cTn id="7" dur="500"/>
                                        <p:tgtEl>
                                          <p:spTgt spid="11">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charRg st="0" end="6"/>
                                            </p:txEl>
                                          </p:spTgt>
                                        </p:tgtEl>
                                        <p:attrNameLst>
                                          <p:attrName>style.visibility</p:attrName>
                                        </p:attrNameLst>
                                      </p:cBhvr>
                                      <p:to>
                                        <p:strVal val="visible"/>
                                      </p:to>
                                    </p:set>
                                    <p:animEffect transition="in" filter="wipe(down)">
                                      <p:cBhvr>
                                        <p:cTn id="12" dur="500"/>
                                        <p:tgtEl>
                                          <p:spTgt spid="4">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charRg st="0" end="6"/>
                                            </p:txEl>
                                          </p:spTgt>
                                        </p:tgtEl>
                                        <p:attrNameLst>
                                          <p:attrName>style.visibility</p:attrName>
                                        </p:attrNameLst>
                                      </p:cBhvr>
                                      <p:to>
                                        <p:strVal val="visible"/>
                                      </p:to>
                                    </p:set>
                                    <p:animEffect transition="in" filter="wipe(down)">
                                      <p:cBhvr>
                                        <p:cTn id="17" dur="500"/>
                                        <p:tgtEl>
                                          <p:spTgt spid="5">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charRg st="0" end="6"/>
                                            </p:txEl>
                                          </p:spTgt>
                                        </p:tgtEl>
                                        <p:attrNameLst>
                                          <p:attrName>style.visibility</p:attrName>
                                        </p:attrNameLst>
                                      </p:cBhvr>
                                      <p:to>
                                        <p:strVal val="visible"/>
                                      </p:to>
                                    </p:set>
                                    <p:animEffect transition="in" filter="wipe(down)">
                                      <p:cBhvr>
                                        <p:cTn id="22" dur="500"/>
                                        <p:tgtEl>
                                          <p:spTgt spid="6">
                                            <p:txEl>
                                              <p:charRg st="0"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7">
                                            <p:txEl>
                                              <p:charRg st="0" end="6"/>
                                            </p:txEl>
                                          </p:spTgt>
                                        </p:tgtEl>
                                        <p:attrNameLst>
                                          <p:attrName>style.visibility</p:attrName>
                                        </p:attrNameLst>
                                      </p:cBhvr>
                                      <p:to>
                                        <p:strVal val="visible"/>
                                      </p:to>
                                    </p:set>
                                    <p:animEffect transition="in" filter="wipe(down)">
                                      <p:cBhvr>
                                        <p:cTn id="27" dur="500"/>
                                        <p:tgtEl>
                                          <p:spTgt spid="7">
                                            <p:txEl>
                                              <p:charRg st="0"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8">
                                            <p:txEl>
                                              <p:charRg st="0" end="6"/>
                                            </p:txEl>
                                          </p:spTgt>
                                        </p:tgtEl>
                                        <p:attrNameLst>
                                          <p:attrName>style.visibility</p:attrName>
                                        </p:attrNameLst>
                                      </p:cBhvr>
                                      <p:to>
                                        <p:strVal val="visible"/>
                                      </p:to>
                                    </p:set>
                                    <p:animEffect transition="in" filter="wipe(down)">
                                      <p:cBhvr>
                                        <p:cTn id="32" dur="500"/>
                                        <p:tgtEl>
                                          <p:spTgt spid="8">
                                            <p:txEl>
                                              <p:charRg st="0"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9">
                                            <p:txEl>
                                              <p:charRg st="0" end="6"/>
                                            </p:txEl>
                                          </p:spTgt>
                                        </p:tgtEl>
                                        <p:attrNameLst>
                                          <p:attrName>style.visibility</p:attrName>
                                        </p:attrNameLst>
                                      </p:cBhvr>
                                      <p:to>
                                        <p:strVal val="visible"/>
                                      </p:to>
                                    </p:set>
                                    <p:animEffect transition="in" filter="wipe(down)">
                                      <p:cBhvr>
                                        <p:cTn id="37" dur="500"/>
                                        <p:tgtEl>
                                          <p:spTgt spid="9">
                                            <p:txEl>
                                              <p:charRg st="0"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0">
                                            <p:txEl>
                                              <p:charRg st="0" end="6"/>
                                            </p:txEl>
                                          </p:spTgt>
                                        </p:tgtEl>
                                        <p:attrNameLst>
                                          <p:attrName>style.visibility</p:attrName>
                                        </p:attrNameLst>
                                      </p:cBhvr>
                                      <p:to>
                                        <p:strVal val="visible"/>
                                      </p:to>
                                    </p:set>
                                    <p:animEffect transition="in" filter="wipe(down)">
                                      <p:cBhvr>
                                        <p:cTn id="42" dur="500"/>
                                        <p:tgtEl>
                                          <p:spTgt spid="10">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96620" y="467360"/>
            <a:ext cx="10852785" cy="5862320"/>
          </a:xfrm>
          <a:prstGeom prst="rect">
            <a:avLst/>
          </a:prstGeom>
          <a:noFill/>
        </p:spPr>
        <p:txBody>
          <a:bodyPr wrap="square" rtlCol="0" anchor="t">
            <a:spAutoFit/>
          </a:bodyPr>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13</a:t>
            </a:r>
            <a:r>
              <a:rPr lang="zh-CN" altLang="en-US"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黄发垂髫</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4</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）见渔人，</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乃</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大惊（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15</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具</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答之（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16</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）便</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要</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还家（             ）</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17</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咸</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来问讯（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18</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）率</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妻子</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邑人来此</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绝境</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endParaRPr>
          </a:p>
        </p:txBody>
      </p:sp>
      <p:sp>
        <p:nvSpPr>
          <p:cNvPr id="11" name="Text Box 6"/>
          <p:cNvSpPr txBox="1"/>
          <p:nvPr/>
        </p:nvSpPr>
        <p:spPr>
          <a:xfrm>
            <a:off x="6441440" y="198723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于是，就</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3" name="Text Box 6"/>
          <p:cNvSpPr txBox="1"/>
          <p:nvPr/>
        </p:nvSpPr>
        <p:spPr>
          <a:xfrm>
            <a:off x="4568190" y="270160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详细</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4" name="Text Box 6"/>
          <p:cNvSpPr txBox="1"/>
          <p:nvPr/>
        </p:nvSpPr>
        <p:spPr>
          <a:xfrm>
            <a:off x="5060950" y="3438525"/>
            <a:ext cx="429260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同</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邀</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，邀请</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5" name="Text Box 6"/>
          <p:cNvSpPr txBox="1"/>
          <p:nvPr/>
        </p:nvSpPr>
        <p:spPr>
          <a:xfrm>
            <a:off x="5060950" y="416528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全，都</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6" name="Text Box 6"/>
          <p:cNvSpPr txBox="1"/>
          <p:nvPr/>
        </p:nvSpPr>
        <p:spPr>
          <a:xfrm>
            <a:off x="7536815" y="488664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妻子儿女</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7" name="Text Box 6"/>
          <p:cNvSpPr txBox="1"/>
          <p:nvPr/>
        </p:nvSpPr>
        <p:spPr>
          <a:xfrm>
            <a:off x="2821940" y="5623560"/>
            <a:ext cx="591185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与人世隔绝的地方</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0" name="Text Box 6"/>
          <p:cNvSpPr txBox="1"/>
          <p:nvPr/>
        </p:nvSpPr>
        <p:spPr>
          <a:xfrm>
            <a:off x="4901565" y="501650"/>
            <a:ext cx="662559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旧说是长寿的特征，用来指老人</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2" name="Text Box 6"/>
          <p:cNvSpPr txBox="1"/>
          <p:nvPr/>
        </p:nvSpPr>
        <p:spPr>
          <a:xfrm>
            <a:off x="2687320" y="1235710"/>
            <a:ext cx="662559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垂下来的头发，用来指小孩</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charRg st="0" end="6"/>
                                            </p:txEl>
                                          </p:spTgt>
                                        </p:tgtEl>
                                        <p:attrNameLst>
                                          <p:attrName>style.visibility</p:attrName>
                                        </p:attrNameLst>
                                      </p:cBhvr>
                                      <p:to>
                                        <p:strVal val="visible"/>
                                      </p:to>
                                    </p:set>
                                    <p:animEffect transition="in" filter="wipe(down)">
                                      <p:cBhvr>
                                        <p:cTn id="7" dur="500"/>
                                        <p:tgtEl>
                                          <p:spTgt spid="10">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charRg st="0" end="6"/>
                                            </p:txEl>
                                          </p:spTgt>
                                        </p:tgtEl>
                                        <p:attrNameLst>
                                          <p:attrName>style.visibility</p:attrName>
                                        </p:attrNameLst>
                                      </p:cBhvr>
                                      <p:to>
                                        <p:strVal val="visible"/>
                                      </p:to>
                                    </p:set>
                                    <p:animEffect transition="in" filter="wipe(down)">
                                      <p:cBhvr>
                                        <p:cTn id="12" dur="500"/>
                                        <p:tgtEl>
                                          <p:spTgt spid="12">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xEl>
                                              <p:charRg st="0" end="6"/>
                                            </p:txEl>
                                          </p:spTgt>
                                        </p:tgtEl>
                                        <p:attrNameLst>
                                          <p:attrName>style.visibility</p:attrName>
                                        </p:attrNameLst>
                                      </p:cBhvr>
                                      <p:to>
                                        <p:strVal val="visible"/>
                                      </p:to>
                                    </p:set>
                                    <p:animEffect transition="in" filter="wipe(down)">
                                      <p:cBhvr>
                                        <p:cTn id="17" dur="500"/>
                                        <p:tgtEl>
                                          <p:spTgt spid="11">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charRg st="0" end="6"/>
                                            </p:txEl>
                                          </p:spTgt>
                                        </p:tgtEl>
                                        <p:attrNameLst>
                                          <p:attrName>style.visibility</p:attrName>
                                        </p:attrNameLst>
                                      </p:cBhvr>
                                      <p:to>
                                        <p:strVal val="visible"/>
                                      </p:to>
                                    </p:set>
                                    <p:animEffect transition="in" filter="wipe(down)">
                                      <p:cBhvr>
                                        <p:cTn id="22" dur="500"/>
                                        <p:tgtEl>
                                          <p:spTgt spid="3">
                                            <p:txEl>
                                              <p:charRg st="0"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charRg st="0" end="6"/>
                                            </p:txEl>
                                          </p:spTgt>
                                        </p:tgtEl>
                                        <p:attrNameLst>
                                          <p:attrName>style.visibility</p:attrName>
                                        </p:attrNameLst>
                                      </p:cBhvr>
                                      <p:to>
                                        <p:strVal val="visible"/>
                                      </p:to>
                                    </p:set>
                                    <p:animEffect transition="in" filter="wipe(down)">
                                      <p:cBhvr>
                                        <p:cTn id="27" dur="500"/>
                                        <p:tgtEl>
                                          <p:spTgt spid="4">
                                            <p:txEl>
                                              <p:charRg st="0"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
                                            <p:txEl>
                                              <p:charRg st="0" end="6"/>
                                            </p:txEl>
                                          </p:spTgt>
                                        </p:tgtEl>
                                        <p:attrNameLst>
                                          <p:attrName>style.visibility</p:attrName>
                                        </p:attrNameLst>
                                      </p:cBhvr>
                                      <p:to>
                                        <p:strVal val="visible"/>
                                      </p:to>
                                    </p:set>
                                    <p:animEffect transition="in" filter="wipe(down)">
                                      <p:cBhvr>
                                        <p:cTn id="32" dur="500"/>
                                        <p:tgtEl>
                                          <p:spTgt spid="5">
                                            <p:txEl>
                                              <p:charRg st="0"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6">
                                            <p:txEl>
                                              <p:charRg st="0" end="6"/>
                                            </p:txEl>
                                          </p:spTgt>
                                        </p:tgtEl>
                                        <p:attrNameLst>
                                          <p:attrName>style.visibility</p:attrName>
                                        </p:attrNameLst>
                                      </p:cBhvr>
                                      <p:to>
                                        <p:strVal val="visible"/>
                                      </p:to>
                                    </p:set>
                                    <p:animEffect transition="in" filter="wipe(down)">
                                      <p:cBhvr>
                                        <p:cTn id="37" dur="500"/>
                                        <p:tgtEl>
                                          <p:spTgt spid="6">
                                            <p:txEl>
                                              <p:charRg st="0"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7">
                                            <p:txEl>
                                              <p:charRg st="0" end="6"/>
                                            </p:txEl>
                                          </p:spTgt>
                                        </p:tgtEl>
                                        <p:attrNameLst>
                                          <p:attrName>style.visibility</p:attrName>
                                        </p:attrNameLst>
                                      </p:cBhvr>
                                      <p:to>
                                        <p:strVal val="visible"/>
                                      </p:to>
                                    </p:set>
                                    <p:animEffect transition="in" filter="wipe(down)">
                                      <p:cBhvr>
                                        <p:cTn id="42" dur="500"/>
                                        <p:tgtEl>
                                          <p:spTgt spid="7">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85800" y="561975"/>
            <a:ext cx="11343005" cy="5862320"/>
          </a:xfrm>
          <a:prstGeom prst="rect">
            <a:avLst/>
          </a:prstGeom>
          <a:noFill/>
        </p:spPr>
        <p:txBody>
          <a:bodyPr wrap="square" rtlCol="0" anchor="t">
            <a:spAutoFit/>
          </a:bodyPr>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19</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遂</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与外人</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间隔</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20</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乃</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不知有汉（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sz="3600" b="1" spc="200" dirty="0">
                <a:uFillTx/>
                <a:latin typeface="宋体" panose="02010600030101010101" pitchFamily="2" charset="-122"/>
                <a:ea typeface="宋体" panose="02010600030101010101" pitchFamily="2" charset="-122"/>
                <a:cs typeface="宋体" panose="02010600030101010101" pitchFamily="2" charset="-122"/>
                <a:sym typeface="+mn-ea"/>
              </a:rPr>
              <a:t>21</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无论</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魏晋（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sz="3600" b="1" spc="200" dirty="0">
                <a:uFillTx/>
                <a:latin typeface="宋体" panose="02010600030101010101" pitchFamily="2" charset="-122"/>
                <a:ea typeface="宋体" panose="02010600030101010101" pitchFamily="2" charset="-122"/>
                <a:cs typeface="宋体" panose="02010600030101010101" pitchFamily="2" charset="-122"/>
                <a:sym typeface="+mn-ea"/>
              </a:rPr>
              <a:t>22</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）此人一一</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为</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具言</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所闻（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23</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）皆</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叹惋</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24</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）余人各复</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延</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至其家（     ）</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25</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）此中人</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语云</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26</a:t>
            </a:r>
            <a:r>
              <a:rPr lang="zh-CN" altLang="en-US"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不足</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为外人道也（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endParaRPr>
          </a:p>
        </p:txBody>
      </p:sp>
      <p:sp>
        <p:nvSpPr>
          <p:cNvPr id="10" name="Text Box 6"/>
          <p:cNvSpPr txBox="1"/>
          <p:nvPr/>
        </p:nvSpPr>
        <p:spPr>
          <a:xfrm>
            <a:off x="8344535" y="607695"/>
            <a:ext cx="445071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隔绝，不通音讯</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1" name="Text Box 6"/>
          <p:cNvSpPr txBox="1"/>
          <p:nvPr/>
        </p:nvSpPr>
        <p:spPr>
          <a:xfrm>
            <a:off x="5512435" y="60737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于是，就</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3" name="Text Box 6"/>
          <p:cNvSpPr txBox="1"/>
          <p:nvPr/>
        </p:nvSpPr>
        <p:spPr>
          <a:xfrm>
            <a:off x="5234940" y="133762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竟然，居然</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4" name="Text Box 6"/>
          <p:cNvSpPr txBox="1"/>
          <p:nvPr/>
        </p:nvSpPr>
        <p:spPr>
          <a:xfrm>
            <a:off x="4727575" y="2061210"/>
            <a:ext cx="483171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不要说，更不必说</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5" name="Text Box 6"/>
          <p:cNvSpPr txBox="1"/>
          <p:nvPr/>
        </p:nvSpPr>
        <p:spPr>
          <a:xfrm>
            <a:off x="7124065" y="278225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对，向</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6" name="Text Box 6"/>
          <p:cNvSpPr txBox="1"/>
          <p:nvPr/>
        </p:nvSpPr>
        <p:spPr>
          <a:xfrm>
            <a:off x="4298950" y="352647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感叹</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7" name="Text Box 6"/>
          <p:cNvSpPr txBox="1"/>
          <p:nvPr/>
        </p:nvSpPr>
        <p:spPr>
          <a:xfrm>
            <a:off x="6616065" y="424783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邀请</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8" name="Text Box 6"/>
          <p:cNvSpPr txBox="1"/>
          <p:nvPr/>
        </p:nvSpPr>
        <p:spPr>
          <a:xfrm>
            <a:off x="5171440" y="5003800"/>
            <a:ext cx="505523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告诉（渔人）说</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9" name="Text Box 6"/>
          <p:cNvSpPr txBox="1"/>
          <p:nvPr/>
        </p:nvSpPr>
        <p:spPr>
          <a:xfrm>
            <a:off x="6139815" y="5725160"/>
            <a:ext cx="462661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不值得，不必</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charRg st="0" end="6"/>
                                            </p:txEl>
                                          </p:spTgt>
                                        </p:tgtEl>
                                        <p:attrNameLst>
                                          <p:attrName>style.visibility</p:attrName>
                                        </p:attrNameLst>
                                      </p:cBhvr>
                                      <p:to>
                                        <p:strVal val="visible"/>
                                      </p:to>
                                    </p:set>
                                    <p:animEffect transition="in" filter="wipe(down)">
                                      <p:cBhvr>
                                        <p:cTn id="7" dur="500"/>
                                        <p:tgtEl>
                                          <p:spTgt spid="11">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charRg st="0" end="6"/>
                                            </p:txEl>
                                          </p:spTgt>
                                        </p:tgtEl>
                                        <p:attrNameLst>
                                          <p:attrName>style.visibility</p:attrName>
                                        </p:attrNameLst>
                                      </p:cBhvr>
                                      <p:to>
                                        <p:strVal val="visible"/>
                                      </p:to>
                                    </p:set>
                                    <p:animEffect transition="in" filter="wipe(down)">
                                      <p:cBhvr>
                                        <p:cTn id="12" dur="500"/>
                                        <p:tgtEl>
                                          <p:spTgt spid="10">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charRg st="0" end="6"/>
                                            </p:txEl>
                                          </p:spTgt>
                                        </p:tgtEl>
                                        <p:attrNameLst>
                                          <p:attrName>style.visibility</p:attrName>
                                        </p:attrNameLst>
                                      </p:cBhvr>
                                      <p:to>
                                        <p:strVal val="visible"/>
                                      </p:to>
                                    </p:set>
                                    <p:animEffect transition="in" filter="wipe(down)">
                                      <p:cBhvr>
                                        <p:cTn id="17" dur="500"/>
                                        <p:tgtEl>
                                          <p:spTgt spid="3">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charRg st="0" end="6"/>
                                            </p:txEl>
                                          </p:spTgt>
                                        </p:tgtEl>
                                        <p:attrNameLst>
                                          <p:attrName>style.visibility</p:attrName>
                                        </p:attrNameLst>
                                      </p:cBhvr>
                                      <p:to>
                                        <p:strVal val="visible"/>
                                      </p:to>
                                    </p:set>
                                    <p:animEffect transition="in" filter="wipe(down)">
                                      <p:cBhvr>
                                        <p:cTn id="22" dur="500"/>
                                        <p:tgtEl>
                                          <p:spTgt spid="4">
                                            <p:txEl>
                                              <p:charRg st="0"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charRg st="0" end="6"/>
                                            </p:txEl>
                                          </p:spTgt>
                                        </p:tgtEl>
                                        <p:attrNameLst>
                                          <p:attrName>style.visibility</p:attrName>
                                        </p:attrNameLst>
                                      </p:cBhvr>
                                      <p:to>
                                        <p:strVal val="visible"/>
                                      </p:to>
                                    </p:set>
                                    <p:animEffect transition="in" filter="wipe(down)">
                                      <p:cBhvr>
                                        <p:cTn id="27" dur="500"/>
                                        <p:tgtEl>
                                          <p:spTgt spid="5">
                                            <p:txEl>
                                              <p:charRg st="0"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
                                            <p:txEl>
                                              <p:charRg st="0" end="6"/>
                                            </p:txEl>
                                          </p:spTgt>
                                        </p:tgtEl>
                                        <p:attrNameLst>
                                          <p:attrName>style.visibility</p:attrName>
                                        </p:attrNameLst>
                                      </p:cBhvr>
                                      <p:to>
                                        <p:strVal val="visible"/>
                                      </p:to>
                                    </p:set>
                                    <p:animEffect transition="in" filter="wipe(down)">
                                      <p:cBhvr>
                                        <p:cTn id="32" dur="500"/>
                                        <p:tgtEl>
                                          <p:spTgt spid="6">
                                            <p:txEl>
                                              <p:charRg st="0"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7">
                                            <p:txEl>
                                              <p:charRg st="0" end="6"/>
                                            </p:txEl>
                                          </p:spTgt>
                                        </p:tgtEl>
                                        <p:attrNameLst>
                                          <p:attrName>style.visibility</p:attrName>
                                        </p:attrNameLst>
                                      </p:cBhvr>
                                      <p:to>
                                        <p:strVal val="visible"/>
                                      </p:to>
                                    </p:set>
                                    <p:animEffect transition="in" filter="wipe(down)">
                                      <p:cBhvr>
                                        <p:cTn id="37" dur="500"/>
                                        <p:tgtEl>
                                          <p:spTgt spid="7">
                                            <p:txEl>
                                              <p:charRg st="0"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8">
                                            <p:txEl>
                                              <p:charRg st="0" end="6"/>
                                            </p:txEl>
                                          </p:spTgt>
                                        </p:tgtEl>
                                        <p:attrNameLst>
                                          <p:attrName>style.visibility</p:attrName>
                                        </p:attrNameLst>
                                      </p:cBhvr>
                                      <p:to>
                                        <p:strVal val="visible"/>
                                      </p:to>
                                    </p:set>
                                    <p:animEffect transition="in" filter="wipe(down)">
                                      <p:cBhvr>
                                        <p:cTn id="42" dur="500"/>
                                        <p:tgtEl>
                                          <p:spTgt spid="8">
                                            <p:txEl>
                                              <p:charRg st="0"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9">
                                            <p:txEl>
                                              <p:charRg st="0" end="6"/>
                                            </p:txEl>
                                          </p:spTgt>
                                        </p:tgtEl>
                                        <p:attrNameLst>
                                          <p:attrName>style.visibility</p:attrName>
                                        </p:attrNameLst>
                                      </p:cBhvr>
                                      <p:to>
                                        <p:strVal val="visible"/>
                                      </p:to>
                                    </p:set>
                                    <p:animEffect transition="in" filter="wipe(down)">
                                      <p:cBhvr>
                                        <p:cTn id="47" dur="500"/>
                                        <p:tgtEl>
                                          <p:spTgt spid="9">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905510" y="258445"/>
            <a:ext cx="11057890" cy="6599555"/>
          </a:xfrm>
          <a:prstGeom prst="rect">
            <a:avLst/>
          </a:prstGeom>
          <a:noFill/>
        </p:spPr>
        <p:txBody>
          <a:bodyPr wrap="square" rtlCol="0" anchor="t">
            <a:spAutoFit/>
          </a:bodyPr>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27</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）便</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扶向</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路（          ）（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28</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）处处</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志</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之（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29</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及</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郡下（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sz="3600" b="1" spc="200" dirty="0">
                <a:uFillTx/>
                <a:latin typeface="宋体" panose="02010600030101010101" pitchFamily="2" charset="-122"/>
                <a:ea typeface="宋体" panose="02010600030101010101" pitchFamily="2" charset="-122"/>
                <a:cs typeface="宋体" panose="02010600030101010101" pitchFamily="2" charset="-122"/>
                <a:sym typeface="+mn-ea"/>
              </a:rPr>
              <a:t>30</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诣</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太守（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sz="3600" b="1" spc="200" dirty="0">
                <a:uFillTx/>
                <a:latin typeface="宋体" panose="02010600030101010101" pitchFamily="2" charset="-122"/>
                <a:ea typeface="宋体" panose="02010600030101010101" pitchFamily="2" charset="-122"/>
                <a:cs typeface="宋体" panose="02010600030101010101" pitchFamily="2" charset="-122"/>
                <a:sym typeface="+mn-ea"/>
              </a:rPr>
              <a:t>31</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）欣然</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规</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往（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32</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未果</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33</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寻</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病终（          ）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34</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）后遂无</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问津</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者（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                  </a:t>
            </a:r>
            <a:r>
              <a:rPr lang="zh-CN" altLang="en-US" dirty="0">
                <a:latin typeface="Times New Roman" panose="02020603050405020304" pitchFamily="18" charset="0"/>
                <a:ea typeface="宋体" panose="02010600030101010101" pitchFamily="2" charset="-122"/>
                <a:sym typeface="+mn-ea"/>
              </a:rPr>
              <a:t>                  </a:t>
            </a:r>
            <a:endParaRPr lang="zh-CN" altLang="en-US"/>
          </a:p>
        </p:txBody>
      </p:sp>
      <p:sp>
        <p:nvSpPr>
          <p:cNvPr id="7" name="Text Box 6"/>
          <p:cNvSpPr txBox="1"/>
          <p:nvPr/>
        </p:nvSpPr>
        <p:spPr>
          <a:xfrm>
            <a:off x="4906010" y="28860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沿着，顺着</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2" name="Text Box 6"/>
          <p:cNvSpPr txBox="1"/>
          <p:nvPr/>
        </p:nvSpPr>
        <p:spPr>
          <a:xfrm>
            <a:off x="8493125" y="28860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先前的</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3" name="Text Box 6"/>
          <p:cNvSpPr txBox="1"/>
          <p:nvPr/>
        </p:nvSpPr>
        <p:spPr>
          <a:xfrm>
            <a:off x="4937760" y="103346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做记号</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4" name="Text Box 6"/>
          <p:cNvSpPr txBox="1"/>
          <p:nvPr/>
        </p:nvSpPr>
        <p:spPr>
          <a:xfrm>
            <a:off x="4648200" y="177641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到</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5" name="Text Box 6"/>
          <p:cNvSpPr txBox="1"/>
          <p:nvPr/>
        </p:nvSpPr>
        <p:spPr>
          <a:xfrm>
            <a:off x="4461510" y="250094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拜访</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8" name="Text Box 6"/>
          <p:cNvSpPr txBox="1"/>
          <p:nvPr/>
        </p:nvSpPr>
        <p:spPr>
          <a:xfrm>
            <a:off x="4906010" y="323564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打算，计划</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9" name="Text Box 6"/>
          <p:cNvSpPr txBox="1"/>
          <p:nvPr/>
        </p:nvSpPr>
        <p:spPr>
          <a:xfrm>
            <a:off x="4032885" y="395573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没有实现</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0" name="Text Box 6"/>
          <p:cNvSpPr txBox="1"/>
          <p:nvPr/>
        </p:nvSpPr>
        <p:spPr>
          <a:xfrm>
            <a:off x="4429760" y="469042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随即，不久</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1" name="Text Box 6"/>
          <p:cNvSpPr txBox="1"/>
          <p:nvPr/>
        </p:nvSpPr>
        <p:spPr>
          <a:xfrm>
            <a:off x="5905500" y="5473065"/>
            <a:ext cx="6057900" cy="119888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询问渡口。这里是</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访求、探求</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的意思。</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charRg st="0" end="6"/>
                                            </p:txEl>
                                          </p:spTgt>
                                        </p:tgtEl>
                                        <p:attrNameLst>
                                          <p:attrName>style.visibility</p:attrName>
                                        </p:attrNameLst>
                                      </p:cBhvr>
                                      <p:to>
                                        <p:strVal val="visible"/>
                                      </p:to>
                                    </p:set>
                                    <p:animEffect transition="in" filter="wipe(down)">
                                      <p:cBhvr>
                                        <p:cTn id="7" dur="500"/>
                                        <p:tgtEl>
                                          <p:spTgt spid="7">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charRg st="0" end="6"/>
                                            </p:txEl>
                                          </p:spTgt>
                                        </p:tgtEl>
                                        <p:attrNameLst>
                                          <p:attrName>style.visibility</p:attrName>
                                        </p:attrNameLst>
                                      </p:cBhvr>
                                      <p:to>
                                        <p:strVal val="visible"/>
                                      </p:to>
                                    </p:set>
                                    <p:animEffect transition="in" filter="wipe(down)">
                                      <p:cBhvr>
                                        <p:cTn id="12" dur="500"/>
                                        <p:tgtEl>
                                          <p:spTgt spid="2">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charRg st="0" end="6"/>
                                            </p:txEl>
                                          </p:spTgt>
                                        </p:tgtEl>
                                        <p:attrNameLst>
                                          <p:attrName>style.visibility</p:attrName>
                                        </p:attrNameLst>
                                      </p:cBhvr>
                                      <p:to>
                                        <p:strVal val="visible"/>
                                      </p:to>
                                    </p:set>
                                    <p:animEffect transition="in" filter="wipe(down)">
                                      <p:cBhvr>
                                        <p:cTn id="17" dur="500"/>
                                        <p:tgtEl>
                                          <p:spTgt spid="3">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charRg st="0" end="6"/>
                                            </p:txEl>
                                          </p:spTgt>
                                        </p:tgtEl>
                                        <p:attrNameLst>
                                          <p:attrName>style.visibility</p:attrName>
                                        </p:attrNameLst>
                                      </p:cBhvr>
                                      <p:to>
                                        <p:strVal val="visible"/>
                                      </p:to>
                                    </p:set>
                                    <p:animEffect transition="in" filter="wipe(down)">
                                      <p:cBhvr>
                                        <p:cTn id="22" dur="500"/>
                                        <p:tgtEl>
                                          <p:spTgt spid="4">
                                            <p:txEl>
                                              <p:charRg st="0"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charRg st="0" end="6"/>
                                            </p:txEl>
                                          </p:spTgt>
                                        </p:tgtEl>
                                        <p:attrNameLst>
                                          <p:attrName>style.visibility</p:attrName>
                                        </p:attrNameLst>
                                      </p:cBhvr>
                                      <p:to>
                                        <p:strVal val="visible"/>
                                      </p:to>
                                    </p:set>
                                    <p:animEffect transition="in" filter="wipe(down)">
                                      <p:cBhvr>
                                        <p:cTn id="27" dur="500"/>
                                        <p:tgtEl>
                                          <p:spTgt spid="5">
                                            <p:txEl>
                                              <p:charRg st="0"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8">
                                            <p:txEl>
                                              <p:charRg st="0" end="6"/>
                                            </p:txEl>
                                          </p:spTgt>
                                        </p:tgtEl>
                                        <p:attrNameLst>
                                          <p:attrName>style.visibility</p:attrName>
                                        </p:attrNameLst>
                                      </p:cBhvr>
                                      <p:to>
                                        <p:strVal val="visible"/>
                                      </p:to>
                                    </p:set>
                                    <p:animEffect transition="in" filter="wipe(down)">
                                      <p:cBhvr>
                                        <p:cTn id="32" dur="500"/>
                                        <p:tgtEl>
                                          <p:spTgt spid="8">
                                            <p:txEl>
                                              <p:charRg st="0"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9">
                                            <p:txEl>
                                              <p:charRg st="0" end="6"/>
                                            </p:txEl>
                                          </p:spTgt>
                                        </p:tgtEl>
                                        <p:attrNameLst>
                                          <p:attrName>style.visibility</p:attrName>
                                        </p:attrNameLst>
                                      </p:cBhvr>
                                      <p:to>
                                        <p:strVal val="visible"/>
                                      </p:to>
                                    </p:set>
                                    <p:animEffect transition="in" filter="wipe(down)">
                                      <p:cBhvr>
                                        <p:cTn id="37" dur="500"/>
                                        <p:tgtEl>
                                          <p:spTgt spid="9">
                                            <p:txEl>
                                              <p:charRg st="0"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0">
                                            <p:txEl>
                                              <p:charRg st="0" end="6"/>
                                            </p:txEl>
                                          </p:spTgt>
                                        </p:tgtEl>
                                        <p:attrNameLst>
                                          <p:attrName>style.visibility</p:attrName>
                                        </p:attrNameLst>
                                      </p:cBhvr>
                                      <p:to>
                                        <p:strVal val="visible"/>
                                      </p:to>
                                    </p:set>
                                    <p:animEffect transition="in" filter="wipe(down)">
                                      <p:cBhvr>
                                        <p:cTn id="42" dur="500"/>
                                        <p:tgtEl>
                                          <p:spTgt spid="10">
                                            <p:txEl>
                                              <p:charRg st="0"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1">
                                            <p:txEl>
                                              <p:charRg st="0" end="6"/>
                                            </p:txEl>
                                          </p:spTgt>
                                        </p:tgtEl>
                                        <p:attrNameLst>
                                          <p:attrName>style.visibility</p:attrName>
                                        </p:attrNameLst>
                                      </p:cBhvr>
                                      <p:to>
                                        <p:strVal val="visible"/>
                                      </p:to>
                                    </p:set>
                                    <p:animEffect transition="in" filter="wipe(down)">
                                      <p:cBhvr>
                                        <p:cTn id="47" dur="500"/>
                                        <p:tgtEl>
                                          <p:spTgt spid="11">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82955" y="183515"/>
            <a:ext cx="9070340" cy="1938020"/>
          </a:xfrm>
          <a:prstGeom prst="rect">
            <a:avLst/>
          </a:prstGeom>
          <a:noFill/>
        </p:spPr>
        <p:txBody>
          <a:bodyPr wrap="square" rtlCol="0" anchor="t">
            <a:spAutoFit/>
          </a:bodyPr>
          <a:p>
            <a:pPr algn="l"/>
            <a:r>
              <a:rPr lang="en-US" altLang="zh-CN" sz="3600" b="1">
                <a:latin typeface="宋体" panose="02010600030101010101" pitchFamily="2" charset="-122"/>
                <a:ea typeface="宋体" panose="02010600030101010101" pitchFamily="2" charset="-122"/>
                <a:cs typeface="宋体" panose="02010600030101010101" pitchFamily="2" charset="-122"/>
              </a:rPr>
              <a:t>2.</a:t>
            </a:r>
            <a:r>
              <a:rPr lang="zh-CN" altLang="zh-CN" sz="3600" b="1">
                <a:latin typeface="宋体" panose="02010600030101010101" pitchFamily="2" charset="-122"/>
                <a:ea typeface="宋体" panose="02010600030101010101" pitchFamily="2" charset="-122"/>
                <a:cs typeface="宋体" panose="02010600030101010101" pitchFamily="2" charset="-122"/>
              </a:rPr>
              <a:t>通假字</a:t>
            </a:r>
            <a:endParaRPr lang="zh-CN" altLang="zh-CN" sz="1200" b="1">
              <a:latin typeface="宋体" panose="02010600030101010101" pitchFamily="2" charset="-122"/>
              <a:ea typeface="宋体" panose="02010600030101010101" pitchFamily="2" charset="-122"/>
              <a:cs typeface="宋体" panose="02010600030101010101" pitchFamily="2" charset="-122"/>
            </a:endParaRPr>
          </a:p>
          <a:p>
            <a:pPr algn="l"/>
            <a:endParaRPr lang="zh-CN" altLang="zh-CN" sz="1200" b="1">
              <a:latin typeface="宋体" panose="02010600030101010101" pitchFamily="2" charset="-122"/>
              <a:ea typeface="宋体" panose="02010600030101010101" pitchFamily="2" charset="-122"/>
              <a:cs typeface="宋体" panose="02010600030101010101" pitchFamily="2" charset="-122"/>
            </a:endParaRPr>
          </a:p>
          <a:p>
            <a:pPr algn="l"/>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便</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要</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还家（             ）</a:t>
            </a:r>
            <a:endParaRPr lang="zh-CN" altLang="zh-CN" sz="3600" b="1">
              <a:latin typeface="宋体" panose="02010600030101010101" pitchFamily="2" charset="-122"/>
              <a:ea typeface="宋体" panose="02010600030101010101" pitchFamily="2" charset="-122"/>
              <a:cs typeface="宋体" panose="02010600030101010101" pitchFamily="2" charset="-122"/>
            </a:endParaRPr>
          </a:p>
          <a:p>
            <a:r>
              <a:rPr lang="zh-CN" altLang="zh-CN" sz="3600" b="1">
                <a:latin typeface="宋体" panose="02010600030101010101" pitchFamily="2" charset="-122"/>
                <a:ea typeface="宋体" panose="02010600030101010101" pitchFamily="2" charset="-122"/>
                <a:cs typeface="宋体" panose="02010600030101010101" pitchFamily="2" charset="-122"/>
              </a:rPr>
              <a:t>  </a:t>
            </a:r>
            <a:endParaRPr lang="zh-CN" altLang="zh-CN" sz="3600" b="1">
              <a:latin typeface="宋体" panose="02010600030101010101" pitchFamily="2" charset="-122"/>
              <a:ea typeface="宋体" panose="02010600030101010101" pitchFamily="2" charset="-122"/>
              <a:cs typeface="宋体" panose="02010600030101010101" pitchFamily="2" charset="-122"/>
            </a:endParaRPr>
          </a:p>
        </p:txBody>
      </p:sp>
      <p:sp>
        <p:nvSpPr>
          <p:cNvPr id="8" name="Text Box 6"/>
          <p:cNvSpPr txBox="1"/>
          <p:nvPr/>
        </p:nvSpPr>
        <p:spPr>
          <a:xfrm>
            <a:off x="3917950" y="935355"/>
            <a:ext cx="429260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同</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邀</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，邀请</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4098" name="内容占位符 2"/>
          <p:cNvSpPr>
            <a:spLocks noGrp="1"/>
          </p:cNvSpPr>
          <p:nvPr>
            <p:ph idx="1"/>
          </p:nvPr>
        </p:nvSpPr>
        <p:spPr>
          <a:xfrm>
            <a:off x="782955" y="1595755"/>
            <a:ext cx="11021060" cy="5685790"/>
          </a:xfrm>
        </p:spPr>
        <p:txBody>
          <a:bodyPr vert="horz" wrap="square" lIns="91440" tIns="45720" rIns="91440" bIns="45720" anchor="t"/>
          <a:p>
            <a:pPr algn="l">
              <a:buNone/>
            </a:pP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一词多义</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）为</a:t>
            </a:r>
            <a:r>
              <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r>
              <a:rPr lang="zh-CN"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武陵人捕鱼</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为</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业</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r>
              <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不足</a:t>
            </a:r>
            <a:r>
              <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为</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外人道也</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）舍</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便</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舍</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船，从口入</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屋</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舍</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俨然</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b="1" dirty="0">
              <a:latin typeface="宋体" panose="02010600030101010101" pitchFamily="2" charset="-122"/>
              <a:ea typeface="宋体" panose="02010600030101010101" pitchFamily="2" charset="-122"/>
              <a:cs typeface="宋体" panose="02010600030101010101" pitchFamily="2" charset="-122"/>
            </a:endParaRPr>
          </a:p>
        </p:txBody>
      </p:sp>
      <p:sp>
        <p:nvSpPr>
          <p:cNvPr id="9" name="Text Box 6"/>
          <p:cNvSpPr txBox="1"/>
          <p:nvPr/>
        </p:nvSpPr>
        <p:spPr>
          <a:xfrm>
            <a:off x="5850255" y="3091180"/>
            <a:ext cx="4292600" cy="645160"/>
          </a:xfrm>
          <a:prstGeom prst="rect">
            <a:avLst/>
          </a:prstGeom>
          <a:noFill/>
          <a:ln w="9525">
            <a:noFill/>
          </a:ln>
        </p:spPr>
        <p:txBody>
          <a:bodyPr wrap="square" anchor="t">
            <a:spAutoFit/>
          </a:bodyPr>
          <a:p>
            <a:r>
              <a:rPr lang="zh-CN" altLang="en-US" sz="3600" b="1">
                <a:solidFill>
                  <a:srgbClr val="FF0000"/>
                </a:solidFill>
                <a:latin typeface="宋体" panose="02010600030101010101" pitchFamily="2" charset="-122"/>
                <a:ea typeface="宋体" panose="02010600030101010101" pitchFamily="2" charset="-122"/>
                <a:sym typeface="+mn-ea"/>
              </a:rPr>
              <a:t>动词，作为</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11" name="Text Box 6"/>
          <p:cNvSpPr txBox="1"/>
          <p:nvPr/>
        </p:nvSpPr>
        <p:spPr>
          <a:xfrm>
            <a:off x="5850255" y="3830320"/>
            <a:ext cx="375285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介词，对，向</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2" name="Text Box 6"/>
          <p:cNvSpPr txBox="1"/>
          <p:nvPr/>
        </p:nvSpPr>
        <p:spPr>
          <a:xfrm>
            <a:off x="5850255" y="529050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动词，舍掉</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3" name="Text Box 6"/>
          <p:cNvSpPr txBox="1"/>
          <p:nvPr/>
        </p:nvSpPr>
        <p:spPr>
          <a:xfrm>
            <a:off x="4362450" y="602138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名词，房屋</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charRg st="0" end="6"/>
                                            </p:txEl>
                                          </p:spTgt>
                                        </p:tgtEl>
                                        <p:attrNameLst>
                                          <p:attrName>style.visibility</p:attrName>
                                        </p:attrNameLst>
                                      </p:cBhvr>
                                      <p:to>
                                        <p:strVal val="visible"/>
                                      </p:to>
                                    </p:set>
                                    <p:animEffect transition="in" filter="wipe(down)">
                                      <p:cBhvr>
                                        <p:cTn id="7" dur="500"/>
                                        <p:tgtEl>
                                          <p:spTgt spid="8">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charRg st="0" end="6"/>
                                            </p:txEl>
                                          </p:spTgt>
                                        </p:tgtEl>
                                        <p:attrNameLst>
                                          <p:attrName>style.visibility</p:attrName>
                                        </p:attrNameLst>
                                      </p:cBhvr>
                                      <p:to>
                                        <p:strVal val="visible"/>
                                      </p:to>
                                    </p:set>
                                    <p:animEffect transition="in" filter="wipe(down)">
                                      <p:cBhvr>
                                        <p:cTn id="12" dur="500"/>
                                        <p:tgtEl>
                                          <p:spTgt spid="9">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xEl>
                                              <p:charRg st="0" end="6"/>
                                            </p:txEl>
                                          </p:spTgt>
                                        </p:tgtEl>
                                        <p:attrNameLst>
                                          <p:attrName>style.visibility</p:attrName>
                                        </p:attrNameLst>
                                      </p:cBhvr>
                                      <p:to>
                                        <p:strVal val="visible"/>
                                      </p:to>
                                    </p:set>
                                    <p:animEffect transition="in" filter="wipe(down)">
                                      <p:cBhvr>
                                        <p:cTn id="17" dur="500"/>
                                        <p:tgtEl>
                                          <p:spTgt spid="11">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
                                            <p:txEl>
                                              <p:charRg st="0" end="6"/>
                                            </p:txEl>
                                          </p:spTgt>
                                        </p:tgtEl>
                                        <p:attrNameLst>
                                          <p:attrName>style.visibility</p:attrName>
                                        </p:attrNameLst>
                                      </p:cBhvr>
                                      <p:to>
                                        <p:strVal val="visible"/>
                                      </p:to>
                                    </p:set>
                                    <p:animEffect transition="in" filter="wipe(down)">
                                      <p:cBhvr>
                                        <p:cTn id="22" dur="500"/>
                                        <p:tgtEl>
                                          <p:spTgt spid="12">
                                            <p:txEl>
                                              <p:charRg st="0"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3">
                                            <p:txEl>
                                              <p:charRg st="0" end="6"/>
                                            </p:txEl>
                                          </p:spTgt>
                                        </p:tgtEl>
                                        <p:attrNameLst>
                                          <p:attrName>style.visibility</p:attrName>
                                        </p:attrNameLst>
                                      </p:cBhvr>
                                      <p:to>
                                        <p:strVal val="visible"/>
                                      </p:to>
                                    </p:set>
                                    <p:animEffect transition="in" filter="wipe(down)">
                                      <p:cBhvr>
                                        <p:cTn id="27" dur="500"/>
                                        <p:tgtEl>
                                          <p:spTgt spid="13">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40435" y="473710"/>
            <a:ext cx="10800080" cy="5909945"/>
          </a:xfrm>
        </p:spPr>
        <p:txBody>
          <a:bodyPr vert="horz" wrap="square" lIns="91440" tIns="45720" rIns="91440" bIns="45720" anchor="t">
            <a:normAutofit/>
          </a:bodyPr>
          <a:p>
            <a:pPr algn="l">
              <a:lnSpc>
                <a:spcPts val="5520"/>
              </a:lnSpc>
              <a:buNone/>
            </a:pP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）之</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忘路</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之</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远近</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渔人甚异</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之</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zh-CN"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具答</a:t>
            </a:r>
            <a:r>
              <a:rPr lang="zh-CN" altLang="zh-CN"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之</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）志</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处处</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志</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之</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寻向所</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志</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Text Box 6"/>
          <p:cNvSpPr txBox="1"/>
          <p:nvPr/>
        </p:nvSpPr>
        <p:spPr>
          <a:xfrm>
            <a:off x="5002530" y="1416368"/>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助词，的</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4" name="Text Box 6"/>
          <p:cNvSpPr txBox="1"/>
          <p:nvPr/>
        </p:nvSpPr>
        <p:spPr>
          <a:xfrm>
            <a:off x="5002530" y="2258695"/>
            <a:ext cx="470471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代词，指见到的景象</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6" name="Text Box 6"/>
          <p:cNvSpPr txBox="1"/>
          <p:nvPr/>
        </p:nvSpPr>
        <p:spPr>
          <a:xfrm>
            <a:off x="4075430" y="3075305"/>
            <a:ext cx="311721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代词，指问题</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7" name="Text Box 6"/>
          <p:cNvSpPr txBox="1"/>
          <p:nvPr/>
        </p:nvSpPr>
        <p:spPr>
          <a:xfrm>
            <a:off x="4616450" y="4751070"/>
            <a:ext cx="411734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动词，做记号</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8" name="Text Box 6"/>
          <p:cNvSpPr txBox="1"/>
          <p:nvPr/>
        </p:nvSpPr>
        <p:spPr>
          <a:xfrm>
            <a:off x="4616450" y="5581015"/>
            <a:ext cx="411797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名词，标记，记号</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charRg st="0" end="6"/>
                                            </p:txEl>
                                          </p:spTgt>
                                        </p:tgtEl>
                                        <p:attrNameLst>
                                          <p:attrName>style.visibility</p:attrName>
                                        </p:attrNameLst>
                                      </p:cBhvr>
                                      <p:to>
                                        <p:strVal val="visible"/>
                                      </p:to>
                                    </p:set>
                                    <p:animEffect transition="in" filter="wipe(down)">
                                      <p:cBhvr>
                                        <p:cTn id="7" dur="500"/>
                                        <p:tgtEl>
                                          <p:spTgt spid="5">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charRg st="0" end="6"/>
                                            </p:txEl>
                                          </p:spTgt>
                                        </p:tgtEl>
                                        <p:attrNameLst>
                                          <p:attrName>style.visibility</p:attrName>
                                        </p:attrNameLst>
                                      </p:cBhvr>
                                      <p:to>
                                        <p:strVal val="visible"/>
                                      </p:to>
                                    </p:set>
                                    <p:animEffect transition="in" filter="wipe(down)">
                                      <p:cBhvr>
                                        <p:cTn id="12" dur="500"/>
                                        <p:tgtEl>
                                          <p:spTgt spid="4">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charRg st="0" end="6"/>
                                            </p:txEl>
                                          </p:spTgt>
                                        </p:tgtEl>
                                        <p:attrNameLst>
                                          <p:attrName>style.visibility</p:attrName>
                                        </p:attrNameLst>
                                      </p:cBhvr>
                                      <p:to>
                                        <p:strVal val="visible"/>
                                      </p:to>
                                    </p:set>
                                    <p:animEffect transition="in" filter="wipe(down)">
                                      <p:cBhvr>
                                        <p:cTn id="17" dur="500"/>
                                        <p:tgtEl>
                                          <p:spTgt spid="6">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xEl>
                                              <p:charRg st="0" end="6"/>
                                            </p:txEl>
                                          </p:spTgt>
                                        </p:tgtEl>
                                        <p:attrNameLst>
                                          <p:attrName>style.visibility</p:attrName>
                                        </p:attrNameLst>
                                      </p:cBhvr>
                                      <p:to>
                                        <p:strVal val="visible"/>
                                      </p:to>
                                    </p:set>
                                    <p:animEffect transition="in" filter="wipe(down)">
                                      <p:cBhvr>
                                        <p:cTn id="22" dur="500"/>
                                        <p:tgtEl>
                                          <p:spTgt spid="7">
                                            <p:txEl>
                                              <p:charRg st="0"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
                                            <p:txEl>
                                              <p:charRg st="0" end="6"/>
                                            </p:txEl>
                                          </p:spTgt>
                                        </p:tgtEl>
                                        <p:attrNameLst>
                                          <p:attrName>style.visibility</p:attrName>
                                        </p:attrNameLst>
                                      </p:cBhvr>
                                      <p:to>
                                        <p:strVal val="visible"/>
                                      </p:to>
                                    </p:set>
                                    <p:animEffect transition="in" filter="wipe(down)">
                                      <p:cBhvr>
                                        <p:cTn id="27" dur="500"/>
                                        <p:tgtEl>
                                          <p:spTgt spid="8">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内容占位符 2"/>
          <p:cNvSpPr>
            <a:spLocks noGrp="1"/>
          </p:cNvSpPr>
          <p:nvPr>
            <p:ph idx="1"/>
          </p:nvPr>
        </p:nvSpPr>
        <p:spPr>
          <a:xfrm>
            <a:off x="940435" y="473710"/>
            <a:ext cx="10800080" cy="5909945"/>
          </a:xfrm>
        </p:spPr>
        <p:txBody>
          <a:bodyPr vert="horz" wrap="square" lIns="91440" tIns="45720" rIns="91440" bIns="45720" anchor="t">
            <a:normAutofit/>
          </a:bodyPr>
          <a:p>
            <a:pPr algn="l">
              <a:lnSpc>
                <a:spcPts val="5520"/>
              </a:lnSpc>
              <a:buNone/>
            </a:pP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其</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复前行，欲穷</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其</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林（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其</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中往来种作（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zh-CN"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既出，得</a:t>
            </a:r>
            <a:r>
              <a:rPr lang="zh-CN" altLang="zh-CN" sz="36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其</a:t>
            </a:r>
            <a:r>
              <a:rPr lang="zh-CN"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船</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6</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）寻</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寻</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向所志（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ts val="5520"/>
              </a:lnSpc>
              <a:buNone/>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未果，</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寻</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病终</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Text Box 6"/>
          <p:cNvSpPr txBox="1"/>
          <p:nvPr/>
        </p:nvSpPr>
        <p:spPr>
          <a:xfrm>
            <a:off x="6521450" y="1433195"/>
            <a:ext cx="378460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代词，这，那</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2" name="Text Box 6"/>
          <p:cNvSpPr txBox="1"/>
          <p:nvPr/>
        </p:nvSpPr>
        <p:spPr>
          <a:xfrm>
            <a:off x="5584825" y="2258060"/>
            <a:ext cx="486410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代词，这，指桃花源</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3" name="Text Box 6"/>
          <p:cNvSpPr txBox="1"/>
          <p:nvPr/>
        </p:nvSpPr>
        <p:spPr>
          <a:xfrm>
            <a:off x="5584825" y="3090545"/>
            <a:ext cx="346710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代词，他的</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4" name="Text Box 6"/>
          <p:cNvSpPr txBox="1"/>
          <p:nvPr/>
        </p:nvSpPr>
        <p:spPr>
          <a:xfrm>
            <a:off x="4570730" y="473424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动词，寻找</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0" name="Text Box 6"/>
          <p:cNvSpPr txBox="1"/>
          <p:nvPr/>
        </p:nvSpPr>
        <p:spPr>
          <a:xfrm>
            <a:off x="5615305" y="5580380"/>
            <a:ext cx="416496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副词，随即，不久</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charRg st="0" end="6"/>
                                            </p:txEl>
                                          </p:spTgt>
                                        </p:tgtEl>
                                        <p:attrNameLst>
                                          <p:attrName>style.visibility</p:attrName>
                                        </p:attrNameLst>
                                      </p:cBhvr>
                                      <p:to>
                                        <p:strVal val="visible"/>
                                      </p:to>
                                    </p:set>
                                    <p:animEffect transition="in" filter="wipe(down)">
                                      <p:cBhvr>
                                        <p:cTn id="7" dur="500"/>
                                        <p:tgtEl>
                                          <p:spTgt spid="5">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charRg st="0" end="6"/>
                                            </p:txEl>
                                          </p:spTgt>
                                        </p:tgtEl>
                                        <p:attrNameLst>
                                          <p:attrName>style.visibility</p:attrName>
                                        </p:attrNameLst>
                                      </p:cBhvr>
                                      <p:to>
                                        <p:strVal val="visible"/>
                                      </p:to>
                                    </p:set>
                                    <p:animEffect transition="in" filter="wipe(down)">
                                      <p:cBhvr>
                                        <p:cTn id="12" dur="500"/>
                                        <p:tgtEl>
                                          <p:spTgt spid="2">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charRg st="0" end="6"/>
                                            </p:txEl>
                                          </p:spTgt>
                                        </p:tgtEl>
                                        <p:attrNameLst>
                                          <p:attrName>style.visibility</p:attrName>
                                        </p:attrNameLst>
                                      </p:cBhvr>
                                      <p:to>
                                        <p:strVal val="visible"/>
                                      </p:to>
                                    </p:set>
                                    <p:animEffect transition="in" filter="wipe(down)">
                                      <p:cBhvr>
                                        <p:cTn id="17" dur="500"/>
                                        <p:tgtEl>
                                          <p:spTgt spid="3">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charRg st="0" end="6"/>
                                            </p:txEl>
                                          </p:spTgt>
                                        </p:tgtEl>
                                        <p:attrNameLst>
                                          <p:attrName>style.visibility</p:attrName>
                                        </p:attrNameLst>
                                      </p:cBhvr>
                                      <p:to>
                                        <p:strVal val="visible"/>
                                      </p:to>
                                    </p:set>
                                    <p:animEffect transition="in" filter="wipe(down)">
                                      <p:cBhvr>
                                        <p:cTn id="22" dur="500"/>
                                        <p:tgtEl>
                                          <p:spTgt spid="4">
                                            <p:txEl>
                                              <p:charRg st="0"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
                                            <p:txEl>
                                              <p:charRg st="0" end="6"/>
                                            </p:txEl>
                                          </p:spTgt>
                                        </p:tgtEl>
                                        <p:attrNameLst>
                                          <p:attrName>style.visibility</p:attrName>
                                        </p:attrNameLst>
                                      </p:cBhvr>
                                      <p:to>
                                        <p:strVal val="visible"/>
                                      </p:to>
                                    </p:set>
                                    <p:animEffect transition="in" filter="wipe(down)">
                                      <p:cBhvr>
                                        <p:cTn id="27" dur="500"/>
                                        <p:tgtEl>
                                          <p:spTgt spid="10">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5"/>
          <p:cNvSpPr/>
          <p:nvPr/>
        </p:nvSpPr>
        <p:spPr>
          <a:xfrm>
            <a:off x="1423035" y="2197735"/>
            <a:ext cx="9345295" cy="2922905"/>
          </a:xfrm>
          <a:prstGeom prst="rect">
            <a:avLst/>
          </a:prstGeom>
          <a:noFill/>
          <a:ln w="9525">
            <a:solidFill>
              <a:schemeClr val="tx2">
                <a:lumMod val="50000"/>
                <a:lumOff val="50000"/>
              </a:schemeClr>
            </a:solidFill>
          </a:ln>
        </p:spPr>
        <p:txBody>
          <a:bodyPr wrap="square" anchor="t">
            <a:spAutoFit/>
          </a:bodyPr>
          <a:p>
            <a:r>
              <a:rPr lang="en-US" altLang="zh-CN" sz="4000" b="1" dirty="0">
                <a:solidFill>
                  <a:schemeClr val="tx1"/>
                </a:solidFill>
                <a:latin typeface="楷体" panose="02010609060101010101" charset="-122"/>
                <a:ea typeface="楷体" panose="02010609060101010101" charset="-122"/>
                <a:cs typeface="楷体" panose="02010609060101010101" charset="-122"/>
              </a:rPr>
              <a:t>    1.</a:t>
            </a:r>
            <a:r>
              <a:rPr lang="zh-CN" altLang="en-US" sz="4000" b="1" dirty="0">
                <a:solidFill>
                  <a:schemeClr val="tx1"/>
                </a:solidFill>
                <a:latin typeface="楷体" panose="02010609060101010101" charset="-122"/>
                <a:ea typeface="楷体" panose="02010609060101010101" charset="-122"/>
                <a:cs typeface="楷体" panose="02010609060101010101" charset="-122"/>
              </a:rPr>
              <a:t>积累</a:t>
            </a:r>
            <a:r>
              <a:rPr lang="zh-CN" altLang="en-US" sz="4000" b="1" dirty="0">
                <a:solidFill>
                  <a:schemeClr val="tx1"/>
                </a:solidFill>
                <a:latin typeface="楷体" panose="02010609060101010101" charset="-122"/>
                <a:ea typeface="楷体" panose="02010609060101010101" charset="-122"/>
                <a:cs typeface="楷体" panose="02010609060101010101" charset="-122"/>
              </a:rPr>
              <a:t>重要文学常识，巩固重点文言词语，掌握重点文言句子翻译。</a:t>
            </a:r>
            <a:r>
              <a:rPr lang="zh-CN" altLang="en-US" sz="2400" b="1" dirty="0">
                <a:solidFill>
                  <a:schemeClr val="tx1"/>
                </a:solidFill>
                <a:latin typeface="楷体" panose="02010609060101010101" charset="-122"/>
                <a:ea typeface="楷体" panose="02010609060101010101" charset="-122"/>
                <a:cs typeface="楷体" panose="02010609060101010101" charset="-122"/>
              </a:rPr>
              <a:t>  </a:t>
            </a:r>
            <a:endParaRPr lang="zh-CN" altLang="en-US" sz="2400" b="1" dirty="0">
              <a:solidFill>
                <a:schemeClr val="tx1"/>
              </a:solidFill>
              <a:latin typeface="楷体" panose="02010609060101010101" charset="-122"/>
              <a:ea typeface="楷体" panose="02010609060101010101" charset="-122"/>
              <a:cs typeface="楷体" panose="02010609060101010101" charset="-122"/>
            </a:endParaRPr>
          </a:p>
          <a:p>
            <a:endParaRPr lang="zh-CN" altLang="en-US" sz="2400" b="1" dirty="0">
              <a:solidFill>
                <a:schemeClr val="tx1"/>
              </a:solidFill>
              <a:latin typeface="楷体" panose="02010609060101010101" charset="-122"/>
              <a:ea typeface="楷体" panose="02010609060101010101" charset="-122"/>
              <a:cs typeface="楷体" panose="02010609060101010101" charset="-122"/>
            </a:endParaRPr>
          </a:p>
          <a:p>
            <a:r>
              <a:rPr lang="en-US" altLang="zh-CN" sz="4000" b="1" dirty="0">
                <a:solidFill>
                  <a:schemeClr val="tx1"/>
                </a:solidFill>
                <a:latin typeface="楷体" panose="02010609060101010101" charset="-122"/>
                <a:ea typeface="楷体" panose="02010609060101010101" charset="-122"/>
                <a:cs typeface="楷体" panose="02010609060101010101" charset="-122"/>
              </a:rPr>
              <a:t>    2.</a:t>
            </a:r>
            <a:r>
              <a:rPr lang="zh-CN" altLang="en-US" sz="4000" b="1" dirty="0">
                <a:solidFill>
                  <a:schemeClr val="tx1"/>
                </a:solidFill>
                <a:latin typeface="楷体" panose="02010609060101010101" charset="-122"/>
                <a:ea typeface="楷体" panose="02010609060101010101" charset="-122"/>
                <a:cs typeface="楷体" panose="02010609060101010101" charset="-122"/>
              </a:rPr>
              <a:t>理解文章主旨，培养运用所学知识阅读文言文的能力。</a:t>
            </a:r>
            <a:endParaRPr lang="zh-CN" altLang="en-US" sz="4000" b="1" dirty="0">
              <a:solidFill>
                <a:schemeClr val="tx1"/>
              </a:solidFill>
              <a:latin typeface="楷体" panose="02010609060101010101" charset="-122"/>
              <a:ea typeface="楷体" panose="02010609060101010101" charset="-122"/>
              <a:cs typeface="楷体" panose="02010609060101010101" charset="-122"/>
            </a:endParaRPr>
          </a:p>
        </p:txBody>
      </p:sp>
      <p:sp>
        <p:nvSpPr>
          <p:cNvPr id="52226" name="Text Box 2"/>
          <p:cNvSpPr txBox="1"/>
          <p:nvPr/>
        </p:nvSpPr>
        <p:spPr>
          <a:xfrm>
            <a:off x="3793490" y="696595"/>
            <a:ext cx="4606290" cy="922020"/>
          </a:xfrm>
          <a:prstGeom prst="rect">
            <a:avLst/>
          </a:prstGeom>
          <a:noFill/>
          <a:ln w="9525" cap="flat" cmpd="sng">
            <a:noFill/>
            <a:prstDash val="solid"/>
            <a:miter/>
            <a:headEnd type="none" w="med" len="med"/>
            <a:tailEnd type="none" w="med" len="med"/>
          </a:ln>
        </p:spPr>
        <p:txBody>
          <a:bodyPr wrap="square">
            <a:spAutoFit/>
          </a:bodyPr>
          <a:p>
            <a:pPr algn="ctr">
              <a:spcBef>
                <a:spcPct val="50000"/>
              </a:spcBef>
              <a:buClrTx/>
              <a:buSzTx/>
              <a:buFontTx/>
            </a:pPr>
            <a:r>
              <a:rPr lang="zh-CN" altLang="en-US" sz="5400" b="1" dirty="0">
                <a:solidFill>
                  <a:srgbClr val="FF0000"/>
                </a:solidFill>
                <a:latin typeface="Times New Roman" panose="02020603050405020304" pitchFamily="18" charset="0"/>
                <a:ea typeface="楷体_GB2312" pitchFamily="49" charset="-122"/>
              </a:rPr>
              <a:t>复习目标</a:t>
            </a:r>
            <a:endParaRPr lang="zh-CN" altLang="en-US" sz="5400" b="1" dirty="0">
              <a:solidFill>
                <a:srgbClr val="FF0000"/>
              </a:solidFill>
              <a:latin typeface="Times New Roman" panose="02020603050405020304" pitchFamily="18" charset="0"/>
              <a:ea typeface="楷体_GB2312" pitchFamily="49"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内容占位符 2"/>
          <p:cNvSpPr>
            <a:spLocks noGrp="1"/>
          </p:cNvSpPr>
          <p:nvPr>
            <p:ph idx="1"/>
          </p:nvPr>
        </p:nvSpPr>
        <p:spPr>
          <a:xfrm>
            <a:off x="929005" y="793115"/>
            <a:ext cx="11021060" cy="5685790"/>
          </a:xfrm>
        </p:spPr>
        <p:txBody>
          <a:bodyPr vert="horz" wrap="square" lIns="91440" tIns="45720" rIns="91440" bIns="45720" anchor="t"/>
          <a:p>
            <a:pPr algn="l">
              <a:lnSpc>
                <a:spcPct val="130000"/>
              </a:lnSpc>
              <a:buNone/>
            </a:pP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词类活用</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lnSpc>
                <a:spcPct val="130000"/>
              </a:lnSpc>
              <a:buNone/>
            </a:pP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未</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果</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，寻</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病终</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30000"/>
              </a:lnSpc>
              <a:buNone/>
            </a:pP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）复</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前</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行（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30000"/>
              </a:lnSpc>
              <a:buNone/>
            </a:pP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）渔人甚</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异</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之</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30000"/>
              </a:lnSpc>
              <a:buNone/>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                               </a:t>
            </a:r>
            <a:r>
              <a:rPr lang="zh-CN" altLang="zh-CN"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6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Text Box 6"/>
          <p:cNvSpPr txBox="1"/>
          <p:nvPr/>
        </p:nvSpPr>
        <p:spPr>
          <a:xfrm>
            <a:off x="5676265" y="1770380"/>
            <a:ext cx="510222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名词用作动词，实现</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2" name="Text Box 6"/>
          <p:cNvSpPr txBox="1"/>
          <p:nvPr/>
        </p:nvSpPr>
        <p:spPr>
          <a:xfrm>
            <a:off x="4155440" y="2610485"/>
            <a:ext cx="578358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名词作状语，向前，往前</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12" name="Text Box 6"/>
          <p:cNvSpPr txBox="1"/>
          <p:nvPr/>
        </p:nvSpPr>
        <p:spPr>
          <a:xfrm>
            <a:off x="2410460" y="4289425"/>
            <a:ext cx="939546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形容词的意动用法，对</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dirty="0">
                <a:solidFill>
                  <a:srgbClr val="FF0000"/>
                </a:solidFill>
                <a:latin typeface="Arial" panose="020B0604020202020204" pitchFamily="34" charset="0"/>
                <a:ea typeface="宋体" panose="02010600030101010101" pitchFamily="2" charset="-122"/>
              </a:rPr>
              <a:t>感到惊异</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charRg st="0" end="6"/>
                                            </p:txEl>
                                          </p:spTgt>
                                        </p:tgtEl>
                                        <p:attrNameLst>
                                          <p:attrName>style.visibility</p:attrName>
                                        </p:attrNameLst>
                                      </p:cBhvr>
                                      <p:to>
                                        <p:strVal val="visible"/>
                                      </p:to>
                                    </p:set>
                                    <p:animEffect transition="in" filter="wipe(down)">
                                      <p:cBhvr>
                                        <p:cTn id="7" dur="500"/>
                                        <p:tgtEl>
                                          <p:spTgt spid="10">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charRg st="0" end="6"/>
                                            </p:txEl>
                                          </p:spTgt>
                                        </p:tgtEl>
                                        <p:attrNameLst>
                                          <p:attrName>style.visibility</p:attrName>
                                        </p:attrNameLst>
                                      </p:cBhvr>
                                      <p:to>
                                        <p:strVal val="visible"/>
                                      </p:to>
                                    </p:set>
                                    <p:animEffect transition="in" filter="wipe(down)">
                                      <p:cBhvr>
                                        <p:cTn id="12" dur="500"/>
                                        <p:tgtEl>
                                          <p:spTgt spid="2">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xEl>
                                              <p:charRg st="0" end="6"/>
                                            </p:txEl>
                                          </p:spTgt>
                                        </p:tgtEl>
                                        <p:attrNameLst>
                                          <p:attrName>style.visibility</p:attrName>
                                        </p:attrNameLst>
                                      </p:cBhvr>
                                      <p:to>
                                        <p:strVal val="visible"/>
                                      </p:to>
                                    </p:set>
                                    <p:animEffect transition="in" filter="wipe(down)">
                                      <p:cBhvr>
                                        <p:cTn id="17" dur="500"/>
                                        <p:tgtEl>
                                          <p:spTgt spid="12">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320165" y="610235"/>
            <a:ext cx="9551670" cy="5758815"/>
          </a:xfrm>
          <a:prstGeom prst="rect">
            <a:avLst/>
          </a:prstGeom>
          <a:noFill/>
        </p:spPr>
        <p:txBody>
          <a:bodyPr wrap="square" rtlCol="0" anchor="t">
            <a:spAutoFit/>
          </a:bodyPr>
          <a:p>
            <a:pPr algn="l">
              <a:lnSpc>
                <a:spcPct val="110000"/>
              </a:lnSpc>
              <a:spcBef>
                <a:spcPts val="0"/>
              </a:spcBef>
              <a:spcAft>
                <a:spcPts val="1000"/>
              </a:spcAft>
              <a:buClrTx/>
              <a:buSzTx/>
              <a:buNone/>
            </a:pPr>
            <a:r>
              <a:rPr lang="en-US" altLang="zh-CN" sz="3600" b="1" spc="200">
                <a:uFillTx/>
                <a:latin typeface="宋体" panose="02010600030101010101" pitchFamily="2" charset="-122"/>
                <a:ea typeface="宋体" panose="02010600030101010101" pitchFamily="2" charset="-122"/>
                <a:cs typeface="宋体" panose="02010600030101010101" pitchFamily="2" charset="-122"/>
              </a:rPr>
              <a:t>5.</a:t>
            </a:r>
            <a:r>
              <a:rPr lang="en-US" altLang="zh-CN" sz="3600" b="1" spc="200">
                <a:uFillTx/>
                <a:latin typeface="宋体" panose="02010600030101010101" pitchFamily="2" charset="-122"/>
                <a:ea typeface="宋体" panose="02010600030101010101" pitchFamily="2" charset="-122"/>
                <a:cs typeface="宋体" panose="02010600030101010101" pitchFamily="2" charset="-122"/>
                <a:sym typeface="+mn-ea"/>
              </a:rPr>
              <a:t>古今异义</a:t>
            </a:r>
            <a:r>
              <a:rPr lang="en-US" altLang="zh-CN" sz="800" b="1" spc="200">
                <a:uFillTx/>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800" b="1" spc="20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en-US" altLang="zh-CN" sz="800" b="1" spc="200">
                <a:uFillTx/>
                <a:latin typeface="宋体" panose="02010600030101010101" pitchFamily="2" charset="-122"/>
                <a:ea typeface="宋体" panose="02010600030101010101" pitchFamily="2" charset="-122"/>
                <a:cs typeface="宋体" panose="02010600030101010101" pitchFamily="2" charset="-122"/>
                <a:sym typeface="+mn-ea"/>
              </a:rPr>
              <a:t>        </a:t>
            </a:r>
            <a:br>
              <a:rPr lang="en-US" altLang="zh-CN" sz="3600" b="1" spc="200">
                <a:uFillTx/>
                <a:latin typeface="宋体" panose="02010600030101010101" pitchFamily="2" charset="-122"/>
                <a:ea typeface="宋体" panose="02010600030101010101" pitchFamily="2" charset="-122"/>
                <a:cs typeface="宋体" panose="02010600030101010101" pitchFamily="2" charset="-122"/>
                <a:sym typeface="+mn-ea"/>
              </a:rPr>
            </a:br>
            <a:r>
              <a:rPr lang="en-US" altLang="zh-CN" sz="3600" b="1" spc="200">
                <a:uFillTx/>
                <a:latin typeface="宋体" panose="02010600030101010101" pitchFamily="2" charset="-122"/>
                <a:ea typeface="宋体" panose="02010600030101010101" pitchFamily="2" charset="-122"/>
                <a:cs typeface="宋体" panose="02010600030101010101" pitchFamily="2" charset="-122"/>
                <a:sym typeface="+mn-ea"/>
              </a:rPr>
              <a:t> （1</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芳草</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鲜美</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古义：</a:t>
            </a:r>
            <a:r>
              <a:rPr lang="zh-CN" altLang="zh-CN" sz="3600" b="1" u="sng" spc="200"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今义：菜肴、瓜果等滋味好。 </a:t>
            </a:r>
            <a:endParaRPr lang="zh-CN" altLang="zh-CN" sz="3600" b="1">
              <a:latin typeface="宋体" panose="02010600030101010101" pitchFamily="2" charset="-122"/>
              <a:ea typeface="宋体" panose="02010600030101010101" pitchFamily="2" charset="-122"/>
              <a:cs typeface="宋体" panose="02010600030101010101" pitchFamily="2" charset="-122"/>
            </a:endParaRPr>
          </a:p>
          <a:p>
            <a:pPr algn="l"/>
            <a:r>
              <a:rPr lang="zh-CN" altLang="zh-CN" sz="3600" b="1">
                <a:latin typeface="宋体" panose="02010600030101010101" pitchFamily="2" charset="-122"/>
                <a:ea typeface="宋体" panose="02010600030101010101" pitchFamily="2" charset="-122"/>
                <a:cs typeface="宋体" panose="02010600030101010101" pitchFamily="2" charset="-122"/>
              </a:rPr>
              <a:t> （</a:t>
            </a:r>
            <a:r>
              <a:rPr lang="en-US" altLang="zh-CN" sz="3600" b="1">
                <a:latin typeface="宋体" panose="02010600030101010101" pitchFamily="2" charset="-122"/>
                <a:ea typeface="宋体" panose="02010600030101010101" pitchFamily="2" charset="-122"/>
                <a:cs typeface="宋体" panose="02010600030101010101" pitchFamily="2" charset="-122"/>
              </a:rPr>
              <a:t>2</a:t>
            </a:r>
            <a:r>
              <a:rPr lang="zh-CN" altLang="en-US" sz="3600" b="1">
                <a:latin typeface="宋体" panose="02010600030101010101" pitchFamily="2" charset="-122"/>
                <a:ea typeface="宋体" panose="02010600030101010101" pitchFamily="2" charset="-122"/>
                <a:cs typeface="宋体" panose="02010600030101010101" pitchFamily="2" charset="-122"/>
              </a:rPr>
              <a:t>）阡陌</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交通</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古义：</a:t>
            </a:r>
            <a:r>
              <a:rPr lang="zh-CN" altLang="zh-CN" sz="3600" b="1" u="sng" spc="200"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今义：运输事业。</a:t>
            </a:r>
            <a:endParaRPr lang="zh-CN" altLang="zh-CN" sz="3600" b="1">
              <a:latin typeface="宋体" panose="02010600030101010101" pitchFamily="2" charset="-122"/>
              <a:ea typeface="宋体" panose="02010600030101010101" pitchFamily="2" charset="-122"/>
              <a:cs typeface="宋体" panose="02010600030101010101" pitchFamily="2" charset="-122"/>
            </a:endParaRPr>
          </a:p>
          <a:p>
            <a:r>
              <a:rPr lang="zh-CN" altLang="zh-CN" sz="3600" b="1">
                <a:latin typeface="宋体" panose="02010600030101010101" pitchFamily="2" charset="-122"/>
                <a:ea typeface="宋体" panose="02010600030101010101" pitchFamily="2" charset="-122"/>
                <a:cs typeface="宋体" panose="02010600030101010101" pitchFamily="2" charset="-122"/>
              </a:rPr>
              <a:t>  </a:t>
            </a:r>
            <a:endParaRPr lang="zh-CN" altLang="zh-CN" sz="3600" b="1">
              <a:latin typeface="宋体" panose="02010600030101010101" pitchFamily="2" charset="-122"/>
              <a:ea typeface="宋体" panose="02010600030101010101" pitchFamily="2" charset="-122"/>
              <a:cs typeface="宋体" panose="02010600030101010101" pitchFamily="2" charset="-122"/>
            </a:endParaRPr>
          </a:p>
        </p:txBody>
      </p:sp>
      <p:sp>
        <p:nvSpPr>
          <p:cNvPr id="10" name="Text Box 6"/>
          <p:cNvSpPr txBox="1"/>
          <p:nvPr/>
        </p:nvSpPr>
        <p:spPr>
          <a:xfrm>
            <a:off x="4092575" y="2212975"/>
            <a:ext cx="510222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新鲜美好</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2" name="Text Box 6"/>
          <p:cNvSpPr txBox="1"/>
          <p:nvPr/>
        </p:nvSpPr>
        <p:spPr>
          <a:xfrm>
            <a:off x="4092575" y="4236720"/>
            <a:ext cx="510222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交错相通</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charRg st="0" end="6"/>
                                            </p:txEl>
                                          </p:spTgt>
                                        </p:tgtEl>
                                        <p:attrNameLst>
                                          <p:attrName>style.visibility</p:attrName>
                                        </p:attrNameLst>
                                      </p:cBhvr>
                                      <p:to>
                                        <p:strVal val="visible"/>
                                      </p:to>
                                    </p:set>
                                    <p:animEffect transition="in" filter="wipe(down)">
                                      <p:cBhvr>
                                        <p:cTn id="7" dur="500"/>
                                        <p:tgtEl>
                                          <p:spTgt spid="10">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charRg st="0" end="6"/>
                                            </p:txEl>
                                          </p:spTgt>
                                        </p:tgtEl>
                                        <p:attrNameLst>
                                          <p:attrName>style.visibility</p:attrName>
                                        </p:attrNameLst>
                                      </p:cBhvr>
                                      <p:to>
                                        <p:strVal val="visible"/>
                                      </p:to>
                                    </p:set>
                                    <p:animEffect transition="in" filter="wipe(down)">
                                      <p:cBhvr>
                                        <p:cTn id="12" dur="500"/>
                                        <p:tgtEl>
                                          <p:spTgt spid="2">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574165" y="864235"/>
            <a:ext cx="9551670" cy="4886325"/>
          </a:xfrm>
          <a:prstGeom prst="rect">
            <a:avLst/>
          </a:prstGeom>
          <a:noFill/>
        </p:spPr>
        <p:txBody>
          <a:bodyPr wrap="square" rtlCol="0" anchor="t">
            <a:spAutoFit/>
          </a:bodyPr>
          <a:p>
            <a:pPr algn="l">
              <a:lnSpc>
                <a:spcPct val="110000"/>
              </a:lnSpc>
              <a:spcBef>
                <a:spcPts val="0"/>
              </a:spcBef>
              <a:spcAft>
                <a:spcPts val="1000"/>
              </a:spcAft>
              <a:buClrTx/>
              <a:buSzTx/>
              <a:buNone/>
            </a:pPr>
            <a:r>
              <a:rPr lang="en-US" altLang="zh-CN" sz="3600" b="1" spc="200">
                <a:uFillTx/>
                <a:latin typeface="宋体" panose="02010600030101010101" pitchFamily="2" charset="-122"/>
                <a:ea typeface="宋体" panose="02010600030101010101" pitchFamily="2" charset="-122"/>
                <a:cs typeface="宋体" panose="02010600030101010101" pitchFamily="2" charset="-122"/>
                <a:sym typeface="+mn-ea"/>
              </a:rPr>
              <a:t>（3</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）率</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妻子</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邑人来此绝境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古义：</a:t>
            </a:r>
            <a:r>
              <a:rPr lang="zh-CN" altLang="zh-CN" sz="3600" b="1" u="sng" spc="200"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今义：男子的配偶。 </a:t>
            </a:r>
            <a:endParaRPr lang="zh-CN" altLang="zh-CN" sz="3600" b="1">
              <a:latin typeface="宋体" panose="02010600030101010101" pitchFamily="2" charset="-122"/>
              <a:ea typeface="宋体" panose="02010600030101010101" pitchFamily="2" charset="-122"/>
              <a:cs typeface="宋体" panose="02010600030101010101" pitchFamily="2" charset="-122"/>
            </a:endParaRPr>
          </a:p>
          <a:p>
            <a:pPr algn="l"/>
            <a:r>
              <a:rPr lang="zh-CN" altLang="zh-CN" sz="3600" b="1">
                <a:latin typeface="宋体" panose="02010600030101010101" pitchFamily="2" charset="-122"/>
                <a:ea typeface="宋体" panose="02010600030101010101" pitchFamily="2" charset="-122"/>
                <a:cs typeface="宋体" panose="02010600030101010101" pitchFamily="2" charset="-122"/>
              </a:rPr>
              <a:t>（</a:t>
            </a:r>
            <a:r>
              <a:rPr lang="en-US" altLang="zh-CN" sz="3600" b="1">
                <a:latin typeface="宋体" panose="02010600030101010101" pitchFamily="2" charset="-122"/>
                <a:ea typeface="宋体" panose="02010600030101010101" pitchFamily="2" charset="-122"/>
                <a:cs typeface="宋体" panose="02010600030101010101" pitchFamily="2" charset="-122"/>
              </a:rPr>
              <a:t>4</a:t>
            </a:r>
            <a:r>
              <a:rPr lang="zh-CN" altLang="en-US" sz="3600" b="1">
                <a:latin typeface="宋体" panose="02010600030101010101" pitchFamily="2" charset="-122"/>
                <a:ea typeface="宋体" panose="02010600030101010101" pitchFamily="2" charset="-122"/>
                <a:cs typeface="宋体" panose="02010600030101010101" pitchFamily="2" charset="-122"/>
              </a:rPr>
              <a:t>）</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率妻子</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邑人来此</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绝境</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古义：</a:t>
            </a:r>
            <a:r>
              <a:rPr lang="zh-CN" altLang="zh-CN" sz="3600" b="1" u="sng" spc="200"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今义：没有出路的境地。</a:t>
            </a:r>
            <a:endParaRPr lang="zh-CN" altLang="zh-CN" sz="3600" b="1">
              <a:latin typeface="宋体" panose="02010600030101010101" pitchFamily="2" charset="-122"/>
              <a:ea typeface="宋体" panose="02010600030101010101" pitchFamily="2" charset="-122"/>
              <a:cs typeface="宋体" panose="02010600030101010101" pitchFamily="2" charset="-122"/>
            </a:endParaRPr>
          </a:p>
          <a:p>
            <a:r>
              <a:rPr lang="zh-CN" altLang="zh-CN" sz="3600" b="1">
                <a:latin typeface="宋体" panose="02010600030101010101" pitchFamily="2" charset="-122"/>
                <a:ea typeface="宋体" panose="02010600030101010101" pitchFamily="2" charset="-122"/>
                <a:cs typeface="宋体" panose="02010600030101010101" pitchFamily="2" charset="-122"/>
              </a:rPr>
              <a:t>  </a:t>
            </a:r>
            <a:endParaRPr lang="zh-CN" altLang="zh-CN" sz="3600" b="1">
              <a:latin typeface="宋体" panose="02010600030101010101" pitchFamily="2" charset="-122"/>
              <a:ea typeface="宋体" panose="02010600030101010101" pitchFamily="2" charset="-122"/>
              <a:cs typeface="宋体" panose="02010600030101010101" pitchFamily="2" charset="-122"/>
            </a:endParaRPr>
          </a:p>
        </p:txBody>
      </p:sp>
      <p:sp>
        <p:nvSpPr>
          <p:cNvPr id="2" name="Text Box 6"/>
          <p:cNvSpPr txBox="1"/>
          <p:nvPr/>
        </p:nvSpPr>
        <p:spPr>
          <a:xfrm>
            <a:off x="4133215" y="1624013"/>
            <a:ext cx="2736850" cy="64516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宋体" panose="02010600030101010101" pitchFamily="2" charset="-122"/>
              </a:rPr>
              <a:t>妻子儿女</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7" name="Text Box 6"/>
          <p:cNvSpPr txBox="1"/>
          <p:nvPr/>
        </p:nvSpPr>
        <p:spPr>
          <a:xfrm>
            <a:off x="4057015" y="3646170"/>
            <a:ext cx="591185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与人世隔绝的地方</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charRg st="0" end="6"/>
                                            </p:txEl>
                                          </p:spTgt>
                                        </p:tgtEl>
                                        <p:attrNameLst>
                                          <p:attrName>style.visibility</p:attrName>
                                        </p:attrNameLst>
                                      </p:cBhvr>
                                      <p:to>
                                        <p:strVal val="visible"/>
                                      </p:to>
                                    </p:set>
                                    <p:animEffect transition="in" filter="wipe(down)">
                                      <p:cBhvr>
                                        <p:cTn id="7" dur="500"/>
                                        <p:tgtEl>
                                          <p:spTgt spid="2">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charRg st="0" end="6"/>
                                            </p:txEl>
                                          </p:spTgt>
                                        </p:tgtEl>
                                        <p:attrNameLst>
                                          <p:attrName>style.visibility</p:attrName>
                                        </p:attrNameLst>
                                      </p:cBhvr>
                                      <p:to>
                                        <p:strVal val="visible"/>
                                      </p:to>
                                    </p:set>
                                    <p:animEffect transition="in" filter="wipe(down)">
                                      <p:cBhvr>
                                        <p:cTn id="12" dur="500"/>
                                        <p:tgtEl>
                                          <p:spTgt spid="7">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590040" y="864235"/>
            <a:ext cx="9551670" cy="4886325"/>
          </a:xfrm>
          <a:prstGeom prst="rect">
            <a:avLst/>
          </a:prstGeom>
          <a:noFill/>
        </p:spPr>
        <p:txBody>
          <a:bodyPr wrap="square" rtlCol="0" anchor="t">
            <a:spAutoFit/>
          </a:bodyPr>
          <a:p>
            <a:pPr algn="l">
              <a:lnSpc>
                <a:spcPct val="110000"/>
              </a:lnSpc>
              <a:spcBef>
                <a:spcPts val="0"/>
              </a:spcBef>
              <a:spcAft>
                <a:spcPts val="1000"/>
              </a:spcAft>
              <a:buClrTx/>
              <a:buSzTx/>
              <a:buNone/>
            </a:pPr>
            <a:r>
              <a:rPr lang="en-US" altLang="zh-CN" sz="3600" b="1" spc="200">
                <a:uFillTx/>
                <a:latin typeface="宋体" panose="02010600030101010101" pitchFamily="2" charset="-122"/>
                <a:ea typeface="宋体" panose="02010600030101010101" pitchFamily="2" charset="-122"/>
                <a:cs typeface="宋体" panose="02010600030101010101" pitchFamily="2" charset="-122"/>
                <a:sym typeface="+mn-ea"/>
              </a:rPr>
              <a:t>（5</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无论</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魏晋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古义：</a:t>
            </a:r>
            <a:r>
              <a:rPr lang="zh-CN" altLang="zh-CN" sz="3600" b="1" u="sng" spc="200"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今义：表示条件关系的连词。 </a:t>
            </a:r>
            <a:endParaRPr lang="zh-CN" altLang="zh-CN" sz="3600" b="1">
              <a:latin typeface="宋体" panose="02010600030101010101" pitchFamily="2" charset="-122"/>
              <a:ea typeface="宋体" panose="02010600030101010101" pitchFamily="2" charset="-122"/>
              <a:cs typeface="宋体" panose="02010600030101010101" pitchFamily="2" charset="-122"/>
            </a:endParaRPr>
          </a:p>
          <a:p>
            <a:pPr algn="l"/>
            <a:r>
              <a:rPr lang="zh-CN" altLang="zh-CN" sz="3600" b="1">
                <a:latin typeface="宋体" panose="02010600030101010101" pitchFamily="2" charset="-122"/>
                <a:ea typeface="宋体" panose="02010600030101010101" pitchFamily="2" charset="-122"/>
                <a:cs typeface="宋体" panose="02010600030101010101" pitchFamily="2" charset="-122"/>
              </a:rPr>
              <a:t>（</a:t>
            </a:r>
            <a:r>
              <a:rPr lang="en-US" altLang="zh-CN" sz="3600" b="1">
                <a:latin typeface="宋体" panose="02010600030101010101" pitchFamily="2" charset="-122"/>
                <a:ea typeface="宋体" panose="02010600030101010101" pitchFamily="2" charset="-122"/>
                <a:cs typeface="宋体" panose="02010600030101010101" pitchFamily="2" charset="-122"/>
              </a:rPr>
              <a:t>6</a:t>
            </a:r>
            <a:r>
              <a:rPr lang="zh-CN" altLang="en-US" sz="3600" b="1">
                <a:latin typeface="宋体" panose="02010600030101010101" pitchFamily="2" charset="-122"/>
                <a:ea typeface="宋体" panose="02010600030101010101" pitchFamily="2" charset="-122"/>
                <a:cs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不足</a:t>
            </a:r>
            <a:r>
              <a:rPr lang="zh-CN" altLang="en-US" sz="3600" b="1">
                <a:latin typeface="宋体" panose="02010600030101010101" pitchFamily="2" charset="-122"/>
                <a:ea typeface="宋体" panose="02010600030101010101" pitchFamily="2" charset="-122"/>
                <a:cs typeface="宋体" panose="02010600030101010101" pitchFamily="2" charset="-122"/>
              </a:rPr>
              <a:t>为外人道也</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古义：</a:t>
            </a:r>
            <a:r>
              <a:rPr lang="zh-CN" altLang="zh-CN" sz="3600" b="1" u="sng" spc="200"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今义：不充足。</a:t>
            </a:r>
            <a:endParaRPr lang="zh-CN" altLang="zh-CN" sz="3600" b="1">
              <a:latin typeface="宋体" panose="02010600030101010101" pitchFamily="2" charset="-122"/>
              <a:ea typeface="宋体" panose="02010600030101010101" pitchFamily="2" charset="-122"/>
              <a:cs typeface="宋体" panose="02010600030101010101" pitchFamily="2" charset="-122"/>
            </a:endParaRPr>
          </a:p>
          <a:p>
            <a:r>
              <a:rPr lang="zh-CN" altLang="zh-CN" sz="3600" b="1">
                <a:latin typeface="宋体" panose="02010600030101010101" pitchFamily="2" charset="-122"/>
                <a:ea typeface="宋体" panose="02010600030101010101" pitchFamily="2" charset="-122"/>
                <a:cs typeface="宋体" panose="02010600030101010101" pitchFamily="2" charset="-122"/>
              </a:rPr>
              <a:t>  </a:t>
            </a:r>
            <a:endParaRPr lang="zh-CN" altLang="zh-CN" sz="3600" b="1">
              <a:latin typeface="宋体" panose="02010600030101010101" pitchFamily="2" charset="-122"/>
              <a:ea typeface="宋体" panose="02010600030101010101" pitchFamily="2" charset="-122"/>
              <a:cs typeface="宋体" panose="02010600030101010101" pitchFamily="2" charset="-122"/>
            </a:endParaRPr>
          </a:p>
        </p:txBody>
      </p:sp>
      <p:sp>
        <p:nvSpPr>
          <p:cNvPr id="4" name="Text Box 6"/>
          <p:cNvSpPr txBox="1"/>
          <p:nvPr/>
        </p:nvSpPr>
        <p:spPr>
          <a:xfrm>
            <a:off x="4093845" y="1616075"/>
            <a:ext cx="4831715"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不要说，更不必说</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9" name="Text Box 6"/>
          <p:cNvSpPr txBox="1"/>
          <p:nvPr/>
        </p:nvSpPr>
        <p:spPr>
          <a:xfrm>
            <a:off x="4093845" y="3634740"/>
            <a:ext cx="4626610" cy="645160"/>
          </a:xfrm>
          <a:prstGeom prst="rect">
            <a:avLst/>
          </a:prstGeom>
          <a:noFill/>
          <a:ln w="9525">
            <a:noFill/>
          </a:ln>
        </p:spPr>
        <p:txBody>
          <a:bodyPr wrap="square" anchor="t">
            <a:spAutoFit/>
          </a:bodyPr>
          <a:p>
            <a:r>
              <a:rPr lang="zh-CN" altLang="en-US" sz="3600" b="1" dirty="0">
                <a:solidFill>
                  <a:srgbClr val="FF0000"/>
                </a:solidFill>
                <a:latin typeface="Arial" panose="020B0604020202020204" pitchFamily="34" charset="0"/>
                <a:ea typeface="宋体" panose="02010600030101010101" pitchFamily="2" charset="-122"/>
              </a:rPr>
              <a:t>不值得，不必</a:t>
            </a:r>
            <a:endParaRPr lang="zh-CN" altLang="en-US" sz="36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charRg st="0" end="6"/>
                                            </p:txEl>
                                          </p:spTgt>
                                        </p:tgtEl>
                                        <p:attrNameLst>
                                          <p:attrName>style.visibility</p:attrName>
                                        </p:attrNameLst>
                                      </p:cBhvr>
                                      <p:to>
                                        <p:strVal val="visible"/>
                                      </p:to>
                                    </p:set>
                                    <p:animEffect transition="in" filter="wipe(down)">
                                      <p:cBhvr>
                                        <p:cTn id="7" dur="500"/>
                                        <p:tgtEl>
                                          <p:spTgt spid="4">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charRg st="0" end="6"/>
                                            </p:txEl>
                                          </p:spTgt>
                                        </p:tgtEl>
                                        <p:attrNameLst>
                                          <p:attrName>style.visibility</p:attrName>
                                        </p:attrNameLst>
                                      </p:cBhvr>
                                      <p:to>
                                        <p:strVal val="visible"/>
                                      </p:to>
                                    </p:set>
                                    <p:animEffect transition="in" filter="wipe(down)">
                                      <p:cBhvr>
                                        <p:cTn id="12" dur="500"/>
                                        <p:tgtEl>
                                          <p:spTgt spid="9">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29" name="文本框 2"/>
          <p:cNvSpPr txBox="1"/>
          <p:nvPr/>
        </p:nvSpPr>
        <p:spPr>
          <a:xfrm>
            <a:off x="503555" y="636270"/>
            <a:ext cx="11455400" cy="5584825"/>
          </a:xfrm>
          <a:prstGeom prst="rect">
            <a:avLst/>
          </a:prstGeom>
          <a:noFill/>
          <a:ln w="9525" cap="flat" cmpd="sng">
            <a:noFill/>
            <a:prstDash val="solid"/>
            <a:miter/>
            <a:headEnd type="none" w="med" len="med"/>
            <a:tailEnd type="none" w="med" len="med"/>
          </a:ln>
        </p:spPr>
        <p:txBody>
          <a:bodyPr wrap="square">
            <a:spAutoFit/>
          </a:bodyPr>
          <a:p>
            <a:pPr algn="l">
              <a:lnSpc>
                <a:spcPct val="110000"/>
              </a:lnSpc>
              <a:spcBef>
                <a:spcPts val="0"/>
              </a:spcBef>
              <a:spcAft>
                <a:spcPts val="1000"/>
              </a:spcAft>
              <a:buClrTx/>
              <a:buSzTx/>
              <a:buNone/>
            </a:pPr>
            <a:r>
              <a:rPr lang="en-US" altLang="zh-CN" sz="3600" b="1" spc="200">
                <a:uFillTx/>
                <a:latin typeface="宋体" panose="02010600030101010101" pitchFamily="2" charset="-122"/>
                <a:ea typeface="宋体" panose="02010600030101010101" pitchFamily="2" charset="-122"/>
                <a:cs typeface="宋体" panose="02010600030101010101" pitchFamily="2" charset="-122"/>
              </a:rPr>
              <a:t>6.特殊句式　</a:t>
            </a:r>
            <a:endParaRPr lang="en-US" altLang="zh-CN" sz="3600" b="1" spc="200">
              <a:uFillTx/>
              <a:latin typeface="宋体" panose="02010600030101010101" pitchFamily="2" charset="-122"/>
              <a:ea typeface="宋体" panose="02010600030101010101" pitchFamily="2" charset="-122"/>
              <a:cs typeface="宋体" panose="02010600030101010101" pitchFamily="2" charset="-122"/>
            </a:endParaRPr>
          </a:p>
          <a:p>
            <a:pPr algn="l">
              <a:lnSpc>
                <a:spcPct val="110000"/>
              </a:lnSpc>
              <a:spcBef>
                <a:spcPts val="0"/>
              </a:spcBef>
              <a:spcAft>
                <a:spcPts val="1000"/>
              </a:spcAft>
              <a:buClrTx/>
              <a:buSzTx/>
              <a:buNone/>
            </a:pPr>
            <a:r>
              <a:rPr lang="en-US" altLang="zh-CN" sz="3600" b="1" spc="200">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lang="zh-CN" altLang="en-US" sz="3600" b="1" spc="200">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en-US" altLang="zh-CN" sz="3600" b="1" spc="200">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a:t>
            </a:r>
            <a:r>
              <a:rPr lang="zh-CN" altLang="en-US" sz="3600" b="1" spc="200">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en-US" altLang="zh-CN" sz="3600" b="1" spc="200">
                <a:solidFill>
                  <a:srgbClr val="FF0000"/>
                </a:solidFill>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倒装句</a:t>
            </a:r>
            <a:endParaRPr lang="en-US" altLang="zh-CN" sz="3600" b="1" spc="200">
              <a:solidFill>
                <a:srgbClr val="FF0000"/>
              </a:solidFill>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10000"/>
              </a:lnSpc>
              <a:spcBef>
                <a:spcPts val="0"/>
              </a:spcBef>
              <a:spcAft>
                <a:spcPts val="1000"/>
              </a:spcAft>
              <a:buClrTx/>
              <a:buSzTx/>
              <a:buNone/>
            </a:pPr>
            <a:r>
              <a:rPr lang="en-US" altLang="zh-CN" sz="3600" b="1" spc="200">
                <a:solidFill>
                  <a:srgbClr val="FF0000"/>
                </a:solidFill>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lang="zh-CN" altLang="en-US" sz="3600" b="1" spc="200">
                <a:solidFill>
                  <a:schemeClr val="tx1"/>
                </a:solidFill>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问所从来</a:t>
            </a:r>
            <a:r>
              <a:rPr lang="zh-CN" altLang="zh-CN" sz="3600" b="1"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600" b="1" spc="200">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10000"/>
              </a:lnSpc>
              <a:spcBef>
                <a:spcPts val="0"/>
              </a:spcBef>
              <a:spcAft>
                <a:spcPts val="1000"/>
              </a:spcAft>
              <a:buClrTx/>
              <a:buSzTx/>
              <a:buNone/>
            </a:pPr>
            <a:r>
              <a:rPr lang="zh-CN" altLang="en-US" sz="3600" b="1" spc="200">
                <a:uFillTx/>
                <a:latin typeface="宋体" panose="02010600030101010101" pitchFamily="2" charset="-122"/>
                <a:ea typeface="宋体" panose="02010600030101010101" pitchFamily="2" charset="-122"/>
                <a:cs typeface="宋体" panose="02010600030101010101" pitchFamily="2" charset="-122"/>
                <a:sym typeface="+mn-ea"/>
              </a:rPr>
              <a:t>  （2）</a:t>
            </a:r>
            <a:r>
              <a:rPr lang="zh-CN" altLang="en-US" sz="3600" b="1" spc="20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省略句</a:t>
            </a:r>
            <a:endParaRPr lang="zh-CN" altLang="en-US" sz="3600" b="1" spc="200">
              <a:uFillTx/>
              <a:latin typeface="宋体" panose="02010600030101010101" pitchFamily="2" charset="-122"/>
              <a:ea typeface="宋体" panose="02010600030101010101" pitchFamily="2" charset="-122"/>
              <a:cs typeface="宋体" panose="02010600030101010101" pitchFamily="2" charset="-122"/>
            </a:endParaRPr>
          </a:p>
          <a:p>
            <a:pPr algn="l">
              <a:lnSpc>
                <a:spcPct val="110000"/>
              </a:lnSpc>
              <a:spcBef>
                <a:spcPts val="0"/>
              </a:spcBef>
              <a:spcAft>
                <a:spcPts val="1000"/>
              </a:spcAft>
              <a:buClrTx/>
              <a:buSzTx/>
              <a:buNone/>
            </a:pPr>
            <a:r>
              <a:rPr lang="zh-CN" altLang="en-US" sz="3600" b="1" spc="200">
                <a:uFillTx/>
                <a:latin typeface="宋体" panose="02010600030101010101" pitchFamily="2" charset="-122"/>
                <a:ea typeface="宋体" panose="02010600030101010101" pitchFamily="2" charset="-122"/>
                <a:cs typeface="宋体" panose="02010600030101010101" pitchFamily="2" charset="-122"/>
                <a:sym typeface="+mn-ea"/>
              </a:rPr>
              <a:t>  林尽水源</a:t>
            </a:r>
            <a:r>
              <a:rPr lang="zh-CN" altLang="en-US" sz="3600" b="1" spc="20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b="1" spc="200">
              <a:uFillTx/>
              <a:latin typeface="宋体" panose="02010600030101010101" pitchFamily="2" charset="-122"/>
              <a:ea typeface="宋体" panose="02010600030101010101" pitchFamily="2" charset="-122"/>
              <a:cs typeface="宋体" panose="02010600030101010101" pitchFamily="2" charset="-122"/>
            </a:endParaRPr>
          </a:p>
          <a:p>
            <a:pPr algn="l">
              <a:lnSpc>
                <a:spcPct val="110000"/>
              </a:lnSpc>
              <a:spcBef>
                <a:spcPts val="0"/>
              </a:spcBef>
              <a:spcAft>
                <a:spcPts val="1000"/>
              </a:spcAft>
              <a:buClrTx/>
              <a:buSzTx/>
              <a:buNone/>
            </a:pPr>
            <a:r>
              <a:rPr lang="zh-CN" altLang="en-US" sz="3600" b="1" spc="200">
                <a:uFillTx/>
                <a:latin typeface="宋体" panose="02010600030101010101" pitchFamily="2" charset="-122"/>
                <a:ea typeface="宋体" panose="02010600030101010101" pitchFamily="2" charset="-122"/>
                <a:cs typeface="宋体" panose="02010600030101010101" pitchFamily="2" charset="-122"/>
                <a:sym typeface="+mn-ea"/>
              </a:rPr>
              <a:t>  便舍船，从口入（                        ）</a:t>
            </a:r>
            <a:endParaRPr lang="zh-CN" altLang="en-US" sz="3600" b="1" spc="20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spcBef>
                <a:spcPts val="0"/>
              </a:spcBef>
              <a:spcAft>
                <a:spcPts val="1000"/>
              </a:spcAft>
              <a:buClrTx/>
              <a:buSzTx/>
              <a:buNone/>
            </a:pPr>
            <a:r>
              <a:rPr lang="zh-CN" altLang="en-US" sz="3600" b="1" spc="200">
                <a:uFillTx/>
                <a:latin typeface="宋体" panose="02010600030101010101" pitchFamily="2" charset="-122"/>
                <a:ea typeface="宋体" panose="02010600030101010101" pitchFamily="2" charset="-122"/>
                <a:cs typeface="宋体" panose="02010600030101010101" pitchFamily="2" charset="-122"/>
                <a:sym typeface="+mn-ea"/>
              </a:rPr>
              <a:t>  此人一一为具言所闻（                     ）</a:t>
            </a:r>
            <a:endParaRPr lang="zh-CN" altLang="en-US" sz="3600" b="1" spc="200">
              <a:uFillTx/>
              <a:latin typeface="宋体" panose="02010600030101010101" pitchFamily="2" charset="-122"/>
              <a:ea typeface="宋体" panose="02010600030101010101" pitchFamily="2" charset="-122"/>
              <a:cs typeface="宋体" panose="02010600030101010101" pitchFamily="2" charset="-122"/>
            </a:endParaRPr>
          </a:p>
          <a:p>
            <a:pPr>
              <a:lnSpc>
                <a:spcPct val="120000"/>
              </a:lnSpc>
            </a:pPr>
            <a:endParaRPr lang="zh-CN" altLang="en-US" b="1" dirty="0">
              <a:solidFill>
                <a:srgbClr val="FF0000"/>
              </a:solidFill>
              <a:latin typeface="Arial" panose="020B0604020202020204" pitchFamily="34" charset="0"/>
              <a:sym typeface="宋体" panose="02010600030101010101" pitchFamily="2" charset="-122"/>
            </a:endParaRPr>
          </a:p>
        </p:txBody>
      </p:sp>
      <p:sp>
        <p:nvSpPr>
          <p:cNvPr id="9" name="Text Box 6"/>
          <p:cNvSpPr txBox="1"/>
          <p:nvPr/>
        </p:nvSpPr>
        <p:spPr>
          <a:xfrm>
            <a:off x="3498215" y="2124075"/>
            <a:ext cx="8141970" cy="645160"/>
          </a:xfrm>
          <a:prstGeom prst="rect">
            <a:avLst/>
          </a:prstGeom>
          <a:noFill/>
          <a:ln w="9525">
            <a:noFill/>
          </a:ln>
        </p:spPr>
        <p:txBody>
          <a:bodyPr wrap="square" anchor="t">
            <a:spAutoFit/>
          </a:bodyPr>
          <a:p>
            <a:r>
              <a:rPr lang="zh-CN" altLang="en-US"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宾语前置，正常语序应为“问从所来”</a:t>
            </a:r>
            <a:endParaRPr lang="zh-CN" altLang="en-US"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Text Box 6"/>
          <p:cNvSpPr txBox="1"/>
          <p:nvPr/>
        </p:nvSpPr>
        <p:spPr>
          <a:xfrm>
            <a:off x="3437255" y="3611880"/>
            <a:ext cx="8141970" cy="645160"/>
          </a:xfrm>
          <a:prstGeom prst="rect">
            <a:avLst/>
          </a:prstGeom>
          <a:noFill/>
          <a:ln w="9525">
            <a:noFill/>
          </a:ln>
        </p:spPr>
        <p:txBody>
          <a:bodyPr wrap="square" anchor="t">
            <a:spAutoFit/>
          </a:bodyPr>
          <a:p>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尽</a:t>
            </a:r>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后省略了</a:t>
            </a:r>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于</a:t>
            </a:r>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Text Box 6"/>
          <p:cNvSpPr txBox="1"/>
          <p:nvPr/>
        </p:nvSpPr>
        <p:spPr>
          <a:xfrm>
            <a:off x="4811395" y="4326890"/>
            <a:ext cx="6463665" cy="645160"/>
          </a:xfrm>
          <a:prstGeom prst="rect">
            <a:avLst/>
          </a:prstGeom>
          <a:noFill/>
          <a:ln w="9525">
            <a:noFill/>
          </a:ln>
        </p:spPr>
        <p:txBody>
          <a:bodyPr wrap="square" anchor="t">
            <a:spAutoFit/>
          </a:bodyPr>
          <a:p>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便</a:t>
            </a:r>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前省略了主语</a:t>
            </a:r>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渔人</a:t>
            </a:r>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Text Box 6"/>
          <p:cNvSpPr txBox="1"/>
          <p:nvPr/>
        </p:nvSpPr>
        <p:spPr>
          <a:xfrm>
            <a:off x="5739765" y="5054600"/>
            <a:ext cx="6036310" cy="645160"/>
          </a:xfrm>
          <a:prstGeom prst="rect">
            <a:avLst/>
          </a:prstGeom>
          <a:noFill/>
          <a:ln w="9525">
            <a:noFill/>
          </a:ln>
        </p:spPr>
        <p:txBody>
          <a:bodyPr wrap="square" anchor="t">
            <a:spAutoFit/>
          </a:bodyPr>
          <a:p>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为</a:t>
            </a:r>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后省略了宾语</a:t>
            </a:r>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之</a:t>
            </a:r>
            <a:r>
              <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600" b="1" noProof="0" dirty="0">
              <a:ln>
                <a:noFill/>
              </a:ln>
              <a:solidFill>
                <a:srgbClr val="E41908"/>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charRg st="0" end="6"/>
                                            </p:txEl>
                                          </p:spTgt>
                                        </p:tgtEl>
                                        <p:attrNameLst>
                                          <p:attrName>style.visibility</p:attrName>
                                        </p:attrNameLst>
                                      </p:cBhvr>
                                      <p:to>
                                        <p:strVal val="visible"/>
                                      </p:to>
                                    </p:set>
                                    <p:animEffect transition="in" filter="wipe(down)">
                                      <p:cBhvr>
                                        <p:cTn id="7" dur="500"/>
                                        <p:tgtEl>
                                          <p:spTgt spid="9">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charRg st="0" end="6"/>
                                            </p:txEl>
                                          </p:spTgt>
                                        </p:tgtEl>
                                        <p:attrNameLst>
                                          <p:attrName>style.visibility</p:attrName>
                                        </p:attrNameLst>
                                      </p:cBhvr>
                                      <p:to>
                                        <p:strVal val="visible"/>
                                      </p:to>
                                    </p:set>
                                    <p:animEffect transition="in" filter="wipe(down)">
                                      <p:cBhvr>
                                        <p:cTn id="12" dur="500"/>
                                        <p:tgtEl>
                                          <p:spTgt spid="3">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charRg st="0" end="6"/>
                                            </p:txEl>
                                          </p:spTgt>
                                        </p:tgtEl>
                                        <p:attrNameLst>
                                          <p:attrName>style.visibility</p:attrName>
                                        </p:attrNameLst>
                                      </p:cBhvr>
                                      <p:to>
                                        <p:strVal val="visible"/>
                                      </p:to>
                                    </p:set>
                                    <p:animEffect transition="in" filter="wipe(down)">
                                      <p:cBhvr>
                                        <p:cTn id="17" dur="500"/>
                                        <p:tgtEl>
                                          <p:spTgt spid="4">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charRg st="0" end="6"/>
                                            </p:txEl>
                                          </p:spTgt>
                                        </p:tgtEl>
                                        <p:attrNameLst>
                                          <p:attrName>style.visibility</p:attrName>
                                        </p:attrNameLst>
                                      </p:cBhvr>
                                      <p:to>
                                        <p:strVal val="visible"/>
                                      </p:to>
                                    </p:set>
                                    <p:animEffect transition="in" filter="wipe(down)">
                                      <p:cBhvr>
                                        <p:cTn id="22" dur="500"/>
                                        <p:tgtEl>
                                          <p:spTgt spid="5">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436880" y="679450"/>
            <a:ext cx="11507470" cy="4984750"/>
          </a:xfrm>
          <a:prstGeom prst="rect">
            <a:avLst/>
          </a:prstGeom>
          <a:noFill/>
        </p:spPr>
        <p:txBody>
          <a:bodyPr wrap="square" rtlCol="0" anchor="t">
            <a:spAutoFit/>
          </a:bodyPr>
          <a:p>
            <a:pPr algn="l"/>
            <a:r>
              <a:rPr lang="en-US" altLang="zh-CN" sz="3600" b="1">
                <a:latin typeface="宋体" panose="02010600030101010101" pitchFamily="2" charset="-122"/>
                <a:ea typeface="宋体" panose="02010600030101010101" pitchFamily="2" charset="-122"/>
                <a:cs typeface="宋体" panose="02010600030101010101" pitchFamily="2" charset="-122"/>
              </a:rPr>
              <a:t>7.</a:t>
            </a:r>
            <a:r>
              <a:rPr lang="zh-CN" altLang="en-US" sz="3600" b="1">
                <a:latin typeface="宋体" panose="02010600030101010101" pitchFamily="2" charset="-122"/>
                <a:ea typeface="宋体" panose="02010600030101010101" pitchFamily="2" charset="-122"/>
                <a:cs typeface="宋体" panose="02010600030101010101" pitchFamily="2" charset="-122"/>
              </a:rPr>
              <a:t>成语积累</a:t>
            </a:r>
            <a:endParaRPr lang="zh-CN" altLang="zh-CN" sz="1200" b="1">
              <a:latin typeface="宋体" panose="02010600030101010101" pitchFamily="2" charset="-122"/>
              <a:ea typeface="宋体" panose="02010600030101010101" pitchFamily="2" charset="-122"/>
              <a:cs typeface="宋体" panose="02010600030101010101" pitchFamily="2" charset="-122"/>
            </a:endParaRPr>
          </a:p>
          <a:p>
            <a:pPr algn="l"/>
            <a:endParaRPr lang="zh-CN" altLang="zh-CN" sz="12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pPr>
            <a:r>
              <a:rPr lang="zh-CN" altLang="en-US" sz="3600" b="1" dirty="0">
                <a:latin typeface="Times New Roman" panose="02020603050405020304" pitchFamily="18" charset="0"/>
                <a:ea typeface="宋体" panose="02010600030101010101" pitchFamily="2" charset="-122"/>
                <a:sym typeface="+mn-ea"/>
              </a:rPr>
              <a:t>    </a:t>
            </a:r>
            <a:r>
              <a:rPr lang="zh-CN" altLang="en-US" sz="3600" b="1" dirty="0">
                <a:solidFill>
                  <a:srgbClr val="FF0000"/>
                </a:solidFill>
                <a:latin typeface="Times New Roman" panose="02020603050405020304" pitchFamily="18" charset="0"/>
                <a:ea typeface="宋体" panose="02010600030101010101" pitchFamily="2" charset="-122"/>
                <a:sym typeface="+mn-ea"/>
              </a:rPr>
              <a:t>豁然开朗</a:t>
            </a:r>
            <a:r>
              <a:rPr lang="zh-CN" altLang="en-US" sz="3600" b="1" dirty="0">
                <a:latin typeface="Times New Roman" panose="02020603050405020304" pitchFamily="18" charset="0"/>
                <a:ea typeface="宋体" panose="02010600030101010101" pitchFamily="2" charset="-122"/>
                <a:sym typeface="+mn-ea"/>
              </a:rPr>
              <a:t>：形容由狭窄幽暗突然变得开阔敞亮。也比喻对某个道理长期思索不解而后突然明白。</a:t>
            </a:r>
            <a:endParaRPr lang="zh-CN" altLang="en-US" sz="3600" b="1" dirty="0">
              <a:latin typeface="Times New Roman" panose="02020603050405020304" pitchFamily="18" charset="0"/>
              <a:ea typeface="宋体" panose="02010600030101010101" pitchFamily="2" charset="-122"/>
            </a:endParaRPr>
          </a:p>
          <a:p>
            <a:pPr algn="l" fontAlgn="auto">
              <a:lnSpc>
                <a:spcPct val="150000"/>
              </a:lnSpc>
            </a:pPr>
            <a:r>
              <a:rPr lang="zh-CN" altLang="en-US" sz="3600" b="1" dirty="0">
                <a:latin typeface="Times New Roman" panose="02020603050405020304" pitchFamily="18" charset="0"/>
                <a:ea typeface="宋体" panose="02010600030101010101" pitchFamily="2" charset="-122"/>
                <a:sym typeface="+mn-ea"/>
              </a:rPr>
              <a:t>    </a:t>
            </a:r>
            <a:r>
              <a:rPr lang="zh-CN" altLang="en-US" sz="3600" b="1" dirty="0">
                <a:solidFill>
                  <a:srgbClr val="FF0000"/>
                </a:solidFill>
                <a:latin typeface="Times New Roman" panose="02020603050405020304" pitchFamily="18" charset="0"/>
                <a:ea typeface="宋体" panose="02010600030101010101" pitchFamily="2" charset="-122"/>
                <a:sym typeface="+mn-ea"/>
              </a:rPr>
              <a:t>无人问津</a:t>
            </a:r>
            <a:r>
              <a:rPr lang="zh-CN" altLang="en-US" sz="3600" b="1" dirty="0">
                <a:latin typeface="Times New Roman" panose="02020603050405020304" pitchFamily="18" charset="0"/>
                <a:ea typeface="宋体" panose="02010600030101010101" pitchFamily="2" charset="-122"/>
                <a:sym typeface="+mn-ea"/>
              </a:rPr>
              <a:t>：比喻无人探问价格或情况。津，渡口。</a:t>
            </a:r>
            <a:endParaRPr lang="zh-CN" altLang="en-US" sz="3600" b="1" dirty="0">
              <a:latin typeface="Times New Roman" panose="02020603050405020304" pitchFamily="18" charset="0"/>
              <a:ea typeface="宋体" panose="02010600030101010101" pitchFamily="2" charset="-122"/>
            </a:endParaRPr>
          </a:p>
          <a:p>
            <a:pPr algn="l" fontAlgn="auto">
              <a:lnSpc>
                <a:spcPct val="150000"/>
              </a:lnSpc>
            </a:pPr>
            <a:r>
              <a:rPr lang="zh-CN" altLang="en-US" sz="3600" b="1" dirty="0">
                <a:latin typeface="Times New Roman" panose="02020603050405020304" pitchFamily="18" charset="0"/>
                <a:ea typeface="宋体" panose="02010600030101010101" pitchFamily="2" charset="-122"/>
                <a:sym typeface="+mn-ea"/>
              </a:rPr>
              <a:t>    </a:t>
            </a:r>
            <a:r>
              <a:rPr lang="zh-CN" altLang="en-US" sz="3600" b="1" dirty="0">
                <a:solidFill>
                  <a:srgbClr val="FF0000"/>
                </a:solidFill>
                <a:latin typeface="Times New Roman" panose="02020603050405020304" pitchFamily="18" charset="0"/>
                <a:ea typeface="宋体" panose="02010600030101010101" pitchFamily="2" charset="-122"/>
                <a:sym typeface="+mn-ea"/>
              </a:rPr>
              <a:t>怡然自乐</a:t>
            </a:r>
            <a:r>
              <a:rPr lang="zh-CN" altLang="en-US" sz="3600" b="1" dirty="0">
                <a:latin typeface="Times New Roman" panose="02020603050405020304" pitchFamily="18" charset="0"/>
                <a:ea typeface="宋体" panose="02010600030101010101" pitchFamily="2" charset="-122"/>
                <a:sym typeface="+mn-ea"/>
              </a:rPr>
              <a:t>：形容高兴而满足的样子。</a:t>
            </a:r>
            <a:endParaRPr lang="zh-CN" altLang="en-US" sz="3600" b="1" dirty="0">
              <a:latin typeface="Times New Roman" panose="02020603050405020304" pitchFamily="18" charset="0"/>
              <a:ea typeface="宋体" panose="02010600030101010101" pitchFamily="2" charset="-122"/>
            </a:endParaRPr>
          </a:p>
          <a:p>
            <a:pPr algn="l" fontAlgn="auto">
              <a:lnSpc>
                <a:spcPct val="150000"/>
              </a:lnSpc>
            </a:pPr>
            <a:r>
              <a:rPr lang="zh-CN" altLang="en-US" sz="3600" b="1" dirty="0">
                <a:latin typeface="Times New Roman" panose="02020603050405020304" pitchFamily="18" charset="0"/>
                <a:ea typeface="宋体" panose="02010600030101010101" pitchFamily="2" charset="-122"/>
                <a:sym typeface="+mn-ea"/>
              </a:rPr>
              <a:t>    </a:t>
            </a:r>
            <a:r>
              <a:rPr lang="zh-CN" altLang="en-US" sz="3600" b="1" dirty="0">
                <a:solidFill>
                  <a:srgbClr val="FF0000"/>
                </a:solidFill>
                <a:latin typeface="Times New Roman" panose="02020603050405020304" pitchFamily="18" charset="0"/>
                <a:ea typeface="宋体" panose="02010600030101010101" pitchFamily="2" charset="-122"/>
                <a:sym typeface="+mn-ea"/>
              </a:rPr>
              <a:t>世外桃源</a:t>
            </a:r>
            <a:r>
              <a:rPr lang="zh-CN" altLang="en-US" sz="3600" b="1" dirty="0">
                <a:latin typeface="Times New Roman" panose="02020603050405020304" pitchFamily="18" charset="0"/>
                <a:ea typeface="宋体" panose="02010600030101010101" pitchFamily="2" charset="-122"/>
                <a:sym typeface="+mn-ea"/>
              </a:rPr>
              <a:t>：借指一种空想的脱离现实斗争的美好世界。</a:t>
            </a:r>
            <a:r>
              <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 Box 2"/>
          <p:cNvSpPr txBox="1"/>
          <p:nvPr/>
        </p:nvSpPr>
        <p:spPr>
          <a:xfrm>
            <a:off x="2969895" y="539750"/>
            <a:ext cx="6604000" cy="922020"/>
          </a:xfrm>
          <a:prstGeom prst="rect">
            <a:avLst/>
          </a:prstGeom>
          <a:solidFill>
            <a:schemeClr val="accent3">
              <a:lumMod val="60000"/>
              <a:lumOff val="40000"/>
            </a:schemeClr>
          </a:solidFill>
          <a:ln w="9525" cap="flat" cmpd="sng">
            <a:solidFill>
              <a:srgbClr val="FF0000"/>
            </a:solidFill>
            <a:prstDash val="solid"/>
            <a:miter/>
            <a:headEnd type="none" w="med" len="med"/>
            <a:tailEnd type="none" w="med" len="med"/>
          </a:ln>
        </p:spPr>
        <p:txBody>
          <a:bodyPr wrap="square">
            <a:spAutoFit/>
          </a:bodyPr>
          <a:p>
            <a:pPr algn="ctr">
              <a:spcBef>
                <a:spcPct val="50000"/>
              </a:spcBef>
            </a:pPr>
            <a:r>
              <a:rPr lang="en-US" altLang="zh-CN" sz="5400" b="1" dirty="0">
                <a:solidFill>
                  <a:srgbClr val="FF0000"/>
                </a:solidFill>
                <a:latin typeface="Times New Roman" panose="02020603050405020304" pitchFamily="18" charset="0"/>
                <a:ea typeface="楷体_GB2312" pitchFamily="49" charset="-122"/>
              </a:rPr>
              <a:t> </a:t>
            </a:r>
            <a:r>
              <a:rPr lang="zh-CN" altLang="en-US" sz="5400" b="1" dirty="0">
                <a:solidFill>
                  <a:srgbClr val="FF0000"/>
                </a:solidFill>
                <a:latin typeface="Times New Roman" panose="02020603050405020304" pitchFamily="18" charset="0"/>
                <a:ea typeface="楷体_GB2312" pitchFamily="49" charset="-122"/>
              </a:rPr>
              <a:t>能力提升（二）</a:t>
            </a:r>
            <a:endParaRPr lang="en-US" altLang="zh-CN" sz="5400" b="1" dirty="0">
              <a:solidFill>
                <a:srgbClr val="FF0000"/>
              </a:solidFill>
              <a:latin typeface="Times New Roman" panose="02020603050405020304" pitchFamily="18" charset="0"/>
              <a:ea typeface="楷体_GB2312" pitchFamily="49" charset="-122"/>
            </a:endParaRPr>
          </a:p>
        </p:txBody>
      </p:sp>
      <p:sp>
        <p:nvSpPr>
          <p:cNvPr id="7" name="十字星 6"/>
          <p:cNvSpPr/>
          <p:nvPr/>
        </p:nvSpPr>
        <p:spPr>
          <a:xfrm>
            <a:off x="3136265" y="764540"/>
            <a:ext cx="376555" cy="472440"/>
          </a:xfrm>
          <a:prstGeom prst="star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十字星 1"/>
          <p:cNvSpPr/>
          <p:nvPr/>
        </p:nvSpPr>
        <p:spPr>
          <a:xfrm>
            <a:off x="3512820" y="764540"/>
            <a:ext cx="376555" cy="472440"/>
          </a:xfrm>
          <a:prstGeom prst="star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245" name="Rectangle 5"/>
          <p:cNvSpPr/>
          <p:nvPr/>
        </p:nvSpPr>
        <p:spPr>
          <a:xfrm>
            <a:off x="996315" y="1650365"/>
            <a:ext cx="10342245" cy="4495800"/>
          </a:xfrm>
          <a:prstGeom prst="rect">
            <a:avLst/>
          </a:prstGeom>
          <a:noFill/>
          <a:ln w="9525">
            <a:noFill/>
          </a:ln>
        </p:spPr>
        <p:txBody>
          <a:bodyPr anchor="t"/>
          <a:p>
            <a:pPr indent="0" fontAlgn="auto">
              <a:lnSpc>
                <a:spcPct val="130000"/>
              </a:lnSpc>
              <a:spcBef>
                <a:spcPts val="0"/>
              </a:spcBef>
              <a:buNone/>
            </a:pPr>
            <a:r>
              <a:rPr lang="en-US" altLang="zh-CN" sz="3600" b="1" dirty="0">
                <a:latin typeface="宋体" panose="02010600030101010101" pitchFamily="2" charset="-122"/>
                <a:ea typeface="宋体" panose="02010600030101010101" pitchFamily="2" charset="-122"/>
                <a:cs typeface="宋体" panose="02010600030101010101" pitchFamily="2" charset="-122"/>
              </a:rPr>
              <a:t>1.</a:t>
            </a:r>
            <a:r>
              <a:rPr lang="zh-CN" altLang="en-US" sz="3600" b="1" dirty="0">
                <a:latin typeface="宋体" panose="02010600030101010101" pitchFamily="2" charset="-122"/>
                <a:ea typeface="宋体" panose="02010600030101010101" pitchFamily="2" charset="-122"/>
                <a:cs typeface="宋体" panose="02010600030101010101" pitchFamily="2" charset="-122"/>
              </a:rPr>
              <a:t>将下列句子翻译成现代汉语。</a:t>
            </a:r>
            <a:endParaRPr lang="zh-CN" altLang="en-US" sz="3600" b="1" dirty="0">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spcBef>
                <a:spcPts val="0"/>
              </a:spcBef>
              <a:buNone/>
            </a:pPr>
            <a:r>
              <a:rPr lang="zh-CN" altLang="en-US" sz="3600" b="1" dirty="0">
                <a:latin typeface="宋体" panose="02010600030101010101" pitchFamily="2" charset="-122"/>
                <a:ea typeface="宋体" panose="02010600030101010101" pitchFamily="2" charset="-122"/>
                <a:cs typeface="宋体" panose="02010600030101010101" pitchFamily="2" charset="-122"/>
              </a:rPr>
              <a:t>（</a:t>
            </a:r>
            <a:r>
              <a:rPr lang="en-US" altLang="zh-CN" sz="3600" b="1" dirty="0">
                <a:latin typeface="宋体" panose="02010600030101010101" pitchFamily="2" charset="-122"/>
                <a:ea typeface="宋体" panose="02010600030101010101" pitchFamily="2" charset="-122"/>
                <a:cs typeface="宋体" panose="02010600030101010101" pitchFamily="2" charset="-122"/>
              </a:rPr>
              <a:t>1</a:t>
            </a:r>
            <a:r>
              <a:rPr lang="zh-CN" altLang="en-US" sz="3600" b="1" dirty="0">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渔人甚异之，复前行，欲穷其林。</a:t>
            </a:r>
            <a:endPar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00000"/>
              </a:lnSpc>
              <a:spcBef>
                <a:spcPts val="0"/>
              </a:spcBef>
              <a:buNone/>
            </a:pPr>
            <a:endParaRPr lang="zh-CN" altLang="en-US" sz="3600" b="1" dirty="0">
              <a:latin typeface="宋体" panose="02010600030101010101" pitchFamily="2" charset="-122"/>
              <a:ea typeface="宋体" panose="02010600030101010101" pitchFamily="2" charset="-122"/>
              <a:cs typeface="宋体" panose="02010600030101010101" pitchFamily="2" charset="-122"/>
            </a:endParaRPr>
          </a:p>
          <a:p>
            <a:pPr indent="0" fontAlgn="auto">
              <a:lnSpc>
                <a:spcPct val="100000"/>
              </a:lnSpc>
              <a:spcBef>
                <a:spcPts val="0"/>
              </a:spcBef>
              <a:buNone/>
            </a:pPr>
            <a:endParaRPr lang="zh-CN" altLang="en-US" sz="3600" b="1" dirty="0">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spcBef>
                <a:spcPts val="0"/>
              </a:spcBef>
              <a:buNone/>
            </a:pPr>
            <a:r>
              <a:rPr lang="zh-CN" altLang="en-US" sz="3600" b="1" dirty="0">
                <a:latin typeface="宋体" panose="02010600030101010101" pitchFamily="2" charset="-122"/>
                <a:ea typeface="宋体" panose="02010600030101010101" pitchFamily="2" charset="-122"/>
                <a:cs typeface="宋体" panose="02010600030101010101" pitchFamily="2" charset="-122"/>
              </a:rPr>
              <a:t>（</a:t>
            </a:r>
            <a:r>
              <a:rPr lang="en-US" altLang="zh-CN" sz="3600" b="1" dirty="0">
                <a:latin typeface="宋体" panose="02010600030101010101" pitchFamily="2" charset="-122"/>
                <a:ea typeface="宋体" panose="02010600030101010101" pitchFamily="2" charset="-122"/>
                <a:cs typeface="宋体" panose="02010600030101010101" pitchFamily="2" charset="-122"/>
              </a:rPr>
              <a:t>2</a:t>
            </a:r>
            <a:r>
              <a:rPr lang="zh-CN" altLang="en-US" sz="3600" b="1" dirty="0">
                <a:latin typeface="宋体" panose="02010600030101010101" pitchFamily="2" charset="-122"/>
                <a:ea typeface="宋体" panose="02010600030101010101" pitchFamily="2" charset="-122"/>
                <a:cs typeface="宋体" panose="02010600030101010101" pitchFamily="2" charset="-122"/>
              </a:rPr>
              <a:t>）土地平旷，屋舍俨然</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有良田美池桑竹之属</a:t>
            </a:r>
            <a:r>
              <a:rPr lang="zh-CN" altLang="en-US" sz="3600" b="1" dirty="0">
                <a:latin typeface="宋体" panose="02010600030101010101" pitchFamily="2" charset="-122"/>
                <a:ea typeface="宋体" panose="02010600030101010101" pitchFamily="2" charset="-122"/>
                <a:cs typeface="宋体" panose="02010600030101010101" pitchFamily="2" charset="-122"/>
              </a:rPr>
              <a:t>。</a:t>
            </a:r>
            <a:endParaRPr lang="zh-CN" altLang="en-US" sz="3600" b="1">
              <a:latin typeface="楷体" panose="02010609060101010101" charset="-122"/>
              <a:ea typeface="楷体" panose="02010609060101010101" charset="-122"/>
            </a:endParaRPr>
          </a:p>
          <a:p>
            <a:pPr indent="0" fontAlgn="auto">
              <a:lnSpc>
                <a:spcPct val="120000"/>
              </a:lnSpc>
              <a:spcBef>
                <a:spcPts val="0"/>
              </a:spcBef>
              <a:buNone/>
            </a:pPr>
            <a:endParaRPr lang="zh-CN" altLang="en-US" sz="3600" b="1" dirty="0">
              <a:latin typeface="宋体" panose="02010600030101010101" pitchFamily="2" charset="-122"/>
              <a:ea typeface="宋体" panose="02010600030101010101" pitchFamily="2" charset="-122"/>
              <a:cs typeface="宋体" panose="02010600030101010101" pitchFamily="2" charset="-122"/>
            </a:endParaRPr>
          </a:p>
          <a:p>
            <a:pPr indent="0">
              <a:spcBef>
                <a:spcPct val="20000"/>
              </a:spcBef>
              <a:buNone/>
            </a:pPr>
            <a:endParaRPr lang="zh-CN" altLang="en-US" sz="3600" b="1" dirty="0">
              <a:latin typeface="宋体" panose="02010600030101010101" pitchFamily="2" charset="-122"/>
              <a:ea typeface="宋体" panose="02010600030101010101" pitchFamily="2" charset="-122"/>
              <a:cs typeface="宋体" panose="02010600030101010101" pitchFamily="2" charset="-122"/>
            </a:endParaRPr>
          </a:p>
          <a:p>
            <a:pPr marL="609600" indent="-609600">
              <a:spcBef>
                <a:spcPct val="20000"/>
              </a:spcBef>
            </a:pPr>
            <a:endParaRPr lang="zh-CN" altLang="en-US" sz="36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433195" y="3126740"/>
            <a:ext cx="9905365" cy="1198880"/>
          </a:xfrm>
          <a:prstGeom prst="rect">
            <a:avLst/>
          </a:prstGeom>
          <a:noFill/>
          <a:ln w="9525">
            <a:noFill/>
          </a:ln>
        </p:spPr>
        <p:txBody>
          <a:bodyPr wrap="square" anchor="t">
            <a:spAutoFit/>
          </a:bodyPr>
          <a:p>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渔人对此感到非常惊异，又往前走，想要走到那片林子的尽头。</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3" name="文本框 2"/>
          <p:cNvSpPr txBox="1"/>
          <p:nvPr/>
        </p:nvSpPr>
        <p:spPr>
          <a:xfrm>
            <a:off x="1433195" y="4947285"/>
            <a:ext cx="9905365" cy="1198880"/>
          </a:xfrm>
          <a:prstGeom prst="rect">
            <a:avLst/>
          </a:prstGeom>
          <a:noFill/>
          <a:ln w="9525">
            <a:noFill/>
          </a:ln>
        </p:spPr>
        <p:txBody>
          <a:bodyPr wrap="square" anchor="t">
            <a:spAutoFit/>
          </a:bodyPr>
          <a:p>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这里土地平坦宽阔，房屋整整齐齐</a:t>
            </a:r>
            <a:r>
              <a:rPr lang="zh-CN" altLang="en-US" sz="3600" b="1">
                <a:solidFill>
                  <a:srgbClr val="FF0000"/>
                </a:solidFill>
                <a:latin typeface="宋体" panose="02010600030101010101" pitchFamily="2" charset="-122"/>
                <a:ea typeface="宋体" panose="02010600030101010101" pitchFamily="2" charset="-122"/>
                <a:sym typeface="+mn-ea"/>
              </a:rPr>
              <a:t>，</a:t>
            </a:r>
            <a:r>
              <a:rPr lang="zh-CN" altLang="en-US" sz="3600" b="1">
                <a:solidFill>
                  <a:srgbClr val="FF0000"/>
                </a:solidFill>
                <a:latin typeface="宋体" panose="02010600030101010101" pitchFamily="2" charset="-122"/>
                <a:ea typeface="宋体" panose="02010600030101010101" pitchFamily="2" charset="-122"/>
                <a:sym typeface="+mn-ea"/>
              </a:rPr>
              <a:t>还有肥沃的田地、美丽的池沼、桑树竹林之类</a:t>
            </a:r>
            <a:r>
              <a:rPr lang="zh-CN" altLang="en-US" sz="3600" b="1">
                <a:solidFill>
                  <a:srgbClr val="FF0000"/>
                </a:solidFill>
                <a:latin typeface="宋体" panose="02010600030101010101" pitchFamily="2" charset="-122"/>
                <a:ea typeface="宋体" panose="02010600030101010101" pitchFamily="2" charset="-122"/>
              </a:rPr>
              <a:t>。</a:t>
            </a:r>
            <a:endParaRPr lang="zh-CN" altLang="en-US" sz="3600" b="1">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xEl>
                                              <p:charRg st="0" end="27"/>
                                            </p:txEl>
                                          </p:spTgt>
                                        </p:tgtEl>
                                        <p:attrNameLst>
                                          <p:attrName>style.visibility</p:attrName>
                                        </p:attrNameLst>
                                      </p:cBhvr>
                                      <p:to>
                                        <p:strVal val="visible"/>
                                      </p:to>
                                    </p:set>
                                    <p:anim calcmode="lin" valueType="num">
                                      <p:cBhvr>
                                        <p:cTn id="7" dur="500" fill="hold"/>
                                        <p:tgtEl>
                                          <p:spTgt spid="4">
                                            <p:txEl>
                                              <p:charRg st="0" end="27"/>
                                            </p:txEl>
                                          </p:spTgt>
                                        </p:tgtEl>
                                        <p:attrNameLst>
                                          <p:attrName>ppt_x</p:attrName>
                                        </p:attrNameLst>
                                      </p:cBhvr>
                                      <p:tavLst>
                                        <p:tav tm="0">
                                          <p:val>
                                            <p:strVal val="1+#ppt_w/2"/>
                                          </p:val>
                                        </p:tav>
                                        <p:tav tm="100000">
                                          <p:val>
                                            <p:strVal val="#ppt_x"/>
                                          </p:val>
                                        </p:tav>
                                      </p:tavLst>
                                    </p:anim>
                                    <p:anim calcmode="lin" valueType="num">
                                      <p:cBhvr>
                                        <p:cTn id="8" dur="500" fill="hold"/>
                                        <p:tgtEl>
                                          <p:spTgt spid="4">
                                            <p:txEl>
                                              <p:charRg st="0" end="27"/>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charRg st="0" end="27"/>
                                            </p:txEl>
                                          </p:spTgt>
                                        </p:tgtEl>
                                        <p:attrNameLst>
                                          <p:attrName>style.visibility</p:attrName>
                                        </p:attrNameLst>
                                      </p:cBhvr>
                                      <p:to>
                                        <p:strVal val="visible"/>
                                      </p:to>
                                    </p:set>
                                    <p:anim calcmode="lin" valueType="num">
                                      <p:cBhvr>
                                        <p:cTn id="13" dur="500" fill="hold"/>
                                        <p:tgtEl>
                                          <p:spTgt spid="3">
                                            <p:txEl>
                                              <p:charRg st="0" end="27"/>
                                            </p:txEl>
                                          </p:spTgt>
                                        </p:tgtEl>
                                        <p:attrNameLst>
                                          <p:attrName>ppt_x</p:attrName>
                                        </p:attrNameLst>
                                      </p:cBhvr>
                                      <p:tavLst>
                                        <p:tav tm="0">
                                          <p:val>
                                            <p:strVal val="1+#ppt_w/2"/>
                                          </p:val>
                                        </p:tav>
                                        <p:tav tm="100000">
                                          <p:val>
                                            <p:strVal val="#ppt_x"/>
                                          </p:val>
                                        </p:tav>
                                      </p:tavLst>
                                    </p:anim>
                                    <p:anim calcmode="lin" valueType="num">
                                      <p:cBhvr>
                                        <p:cTn id="14" dur="500" fill="hold"/>
                                        <p:tgtEl>
                                          <p:spTgt spid="3">
                                            <p:txEl>
                                              <p:charRg st="0" end="2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662305" y="262255"/>
            <a:ext cx="10644505" cy="5849620"/>
          </a:xfrm>
          <a:prstGeom prst="rect">
            <a:avLst/>
          </a:prstGeom>
          <a:noFill/>
        </p:spPr>
        <p:txBody>
          <a:bodyPr wrap="square" rtlCol="0" anchor="t">
            <a:spAutoFit/>
          </a:bodyPr>
          <a:p>
            <a:pPr indent="0" fontAlgn="auto">
              <a:lnSpc>
                <a:spcPct val="120000"/>
              </a:lnSpc>
              <a:spcBef>
                <a:spcPts val="0"/>
              </a:spcBef>
              <a:buNone/>
            </a:pPr>
            <a:r>
              <a:rPr lang="zh-CN" altLang="en-US" sz="36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36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阡陌交通，鸡犬相闻。</a:t>
            </a:r>
            <a:endParaRPr lang="zh-CN" altLang="en-US" sz="3600" b="1">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ct val="120000"/>
              </a:lnSpc>
              <a:spcBef>
                <a:spcPts val="0"/>
              </a:spcBef>
              <a:buNone/>
            </a:pPr>
            <a:endParaRPr lang="zh-CN" altLang="en-US" sz="3600" b="1">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ct val="120000"/>
              </a:lnSpc>
              <a:spcBef>
                <a:spcPts val="0"/>
              </a:spcBef>
              <a:buNone/>
            </a:pPr>
            <a:r>
              <a:rPr lang="zh-CN" altLang="en-US" sz="36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黄发垂髫，并怡然自乐。</a:t>
            </a:r>
            <a:endParaRPr lang="zh-CN" altLang="en-US" sz="3600" b="1" dirty="0">
              <a:latin typeface="宋体" panose="02010600030101010101" pitchFamily="2" charset="-122"/>
              <a:ea typeface="宋体" panose="02010600030101010101" pitchFamily="2" charset="-122"/>
              <a:cs typeface="宋体" panose="02010600030101010101" pitchFamily="2" charset="-122"/>
            </a:endParaRPr>
          </a:p>
          <a:p>
            <a:pPr indent="0" fontAlgn="auto">
              <a:lnSpc>
                <a:spcPct val="120000"/>
              </a:lnSpc>
              <a:spcBef>
                <a:spcPts val="0"/>
              </a:spcBef>
              <a:buNone/>
            </a:pP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ct val="120000"/>
              </a:lnSpc>
              <a:spcBef>
                <a:spcPts val="0"/>
              </a:spcBef>
              <a:buNone/>
            </a:pPr>
            <a:r>
              <a:rPr lang="zh-CN" altLang="en-US" sz="36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a:latin typeface="宋体" panose="02010600030101010101" pitchFamily="2" charset="-122"/>
                <a:ea typeface="宋体" panose="02010600030101010101" pitchFamily="2" charset="-122"/>
                <a:cs typeface="宋体" panose="02010600030101010101" pitchFamily="2" charset="-122"/>
                <a:sym typeface="+mn-ea"/>
              </a:rPr>
              <a:t>5</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）自云先世避秦时乱，率妻子邑人来此绝境。</a:t>
            </a:r>
            <a:endParaRPr lang="zh-CN" altLang="en-US" sz="3600" b="1">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ct val="100000"/>
              </a:lnSpc>
              <a:spcBef>
                <a:spcPts val="0"/>
              </a:spcBef>
              <a:buNone/>
            </a:pPr>
            <a:endParaRPr lang="zh-CN" altLang="en-US" sz="3600" b="1">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ct val="100000"/>
              </a:lnSpc>
              <a:spcBef>
                <a:spcPts val="0"/>
              </a:spcBef>
              <a:buNone/>
            </a:pPr>
            <a:endParaRPr lang="zh-CN" altLang="en-US" sz="3600" b="1">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ct val="120000"/>
              </a:lnSpc>
              <a:spcBef>
                <a:spcPts val="0"/>
              </a:spcBef>
              <a:buNone/>
            </a:pPr>
            <a:r>
              <a:rPr lang="zh-CN" altLang="en-US" sz="36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a:latin typeface="宋体" panose="02010600030101010101" pitchFamily="2" charset="-122"/>
                <a:ea typeface="宋体" panose="02010600030101010101" pitchFamily="2" charset="-122"/>
                <a:cs typeface="宋体" panose="02010600030101010101" pitchFamily="2" charset="-122"/>
                <a:sym typeface="+mn-ea"/>
              </a:rPr>
              <a:t>6</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既出，得其船，便扶向路，处处志之。</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20000"/>
              </a:lnSpc>
              <a:spcBef>
                <a:spcPts val="0"/>
              </a:spcBef>
              <a:buNone/>
            </a:pPr>
            <a:endParaRPr lang="zh-CN" altLang="zh-CN" sz="3600" b="1" spc="200" dirty="0">
              <a:uFillTx/>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62305" y="932815"/>
            <a:ext cx="11142345" cy="741680"/>
          </a:xfrm>
          <a:prstGeom prst="rect">
            <a:avLst/>
          </a:prstGeom>
          <a:noFill/>
          <a:ln w="9525">
            <a:noFill/>
          </a:ln>
        </p:spPr>
        <p:txBody>
          <a:bodyPr wrap="square" anchor="t">
            <a:spAutoFit/>
          </a:bodyPr>
          <a:p>
            <a:pPr fontAlgn="auto">
              <a:lnSpc>
                <a:spcPts val="5075"/>
              </a:lnSpc>
            </a:pPr>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田间小路交错相通，鸡鸣狗叫之声可以互相听到。</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3" name="文本框 2"/>
          <p:cNvSpPr txBox="1"/>
          <p:nvPr/>
        </p:nvSpPr>
        <p:spPr>
          <a:xfrm>
            <a:off x="662305" y="2232025"/>
            <a:ext cx="10493375" cy="741680"/>
          </a:xfrm>
          <a:prstGeom prst="rect">
            <a:avLst/>
          </a:prstGeom>
          <a:noFill/>
          <a:ln w="9525">
            <a:noFill/>
          </a:ln>
        </p:spPr>
        <p:txBody>
          <a:bodyPr wrap="square" anchor="t">
            <a:spAutoFit/>
          </a:bodyPr>
          <a:p>
            <a:pPr fontAlgn="auto">
              <a:lnSpc>
                <a:spcPts val="5075"/>
              </a:lnSpc>
            </a:pPr>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老人和小孩，个个都安闲快乐。</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7" name="文本框 6"/>
          <p:cNvSpPr txBox="1"/>
          <p:nvPr/>
        </p:nvSpPr>
        <p:spPr>
          <a:xfrm>
            <a:off x="662305" y="3561080"/>
            <a:ext cx="10995025" cy="1198880"/>
          </a:xfrm>
          <a:prstGeom prst="rect">
            <a:avLst/>
          </a:prstGeom>
          <a:noFill/>
          <a:ln w="9525">
            <a:noFill/>
          </a:ln>
        </p:spPr>
        <p:txBody>
          <a:bodyPr wrap="square" anchor="t">
            <a:spAutoFit/>
          </a:bodyPr>
          <a:p>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他们自己说他们的祖先为了躲避秦时的战乱，领着妻子儿女和乡邻们来到这个与人世隔绝的地方。</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9" name="文本框 8"/>
          <p:cNvSpPr txBox="1"/>
          <p:nvPr/>
        </p:nvSpPr>
        <p:spPr>
          <a:xfrm>
            <a:off x="653415" y="5326380"/>
            <a:ext cx="11151235" cy="1198880"/>
          </a:xfrm>
          <a:prstGeom prst="rect">
            <a:avLst/>
          </a:prstGeom>
          <a:noFill/>
          <a:ln w="9525">
            <a:noFill/>
          </a:ln>
        </p:spPr>
        <p:txBody>
          <a:bodyPr wrap="square" anchor="t">
            <a:spAutoFit/>
          </a:bodyPr>
          <a:p>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（渔人）出来以后,找到了他的船,就顺着旧路（回去）,（沿途）处处做了记号。</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xEl>
                                              <p:charRg st="0" end="28"/>
                                            </p:txEl>
                                          </p:spTgt>
                                        </p:tgtEl>
                                        <p:attrNameLst>
                                          <p:attrName>style.visibility</p:attrName>
                                        </p:attrNameLst>
                                      </p:cBhvr>
                                      <p:to>
                                        <p:strVal val="visible"/>
                                      </p:to>
                                    </p:set>
                                    <p:anim calcmode="lin" valueType="num">
                                      <p:cBhvr>
                                        <p:cTn id="7" dur="500" fill="hold"/>
                                        <p:tgtEl>
                                          <p:spTgt spid="2">
                                            <p:txEl>
                                              <p:charRg st="0" end="28"/>
                                            </p:txEl>
                                          </p:spTgt>
                                        </p:tgtEl>
                                        <p:attrNameLst>
                                          <p:attrName>ppt_x</p:attrName>
                                        </p:attrNameLst>
                                      </p:cBhvr>
                                      <p:tavLst>
                                        <p:tav tm="0">
                                          <p:val>
                                            <p:strVal val="1+#ppt_w/2"/>
                                          </p:val>
                                        </p:tav>
                                        <p:tav tm="100000">
                                          <p:val>
                                            <p:strVal val="#ppt_x"/>
                                          </p:val>
                                        </p:tav>
                                      </p:tavLst>
                                    </p:anim>
                                    <p:anim calcmode="lin" valueType="num">
                                      <p:cBhvr>
                                        <p:cTn id="8" dur="500" fill="hold"/>
                                        <p:tgtEl>
                                          <p:spTgt spid="2">
                                            <p:txEl>
                                              <p:charRg st="0" end="28"/>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charRg st="0" end="28"/>
                                            </p:txEl>
                                          </p:spTgt>
                                        </p:tgtEl>
                                        <p:attrNameLst>
                                          <p:attrName>style.visibility</p:attrName>
                                        </p:attrNameLst>
                                      </p:cBhvr>
                                      <p:to>
                                        <p:strVal val="visible"/>
                                      </p:to>
                                    </p:set>
                                    <p:anim calcmode="lin" valueType="num">
                                      <p:cBhvr>
                                        <p:cTn id="13" dur="500" fill="hold"/>
                                        <p:tgtEl>
                                          <p:spTgt spid="3">
                                            <p:txEl>
                                              <p:charRg st="0" end="28"/>
                                            </p:txEl>
                                          </p:spTgt>
                                        </p:tgtEl>
                                        <p:attrNameLst>
                                          <p:attrName>ppt_x</p:attrName>
                                        </p:attrNameLst>
                                      </p:cBhvr>
                                      <p:tavLst>
                                        <p:tav tm="0">
                                          <p:val>
                                            <p:strVal val="1+#ppt_w/2"/>
                                          </p:val>
                                        </p:tav>
                                        <p:tav tm="100000">
                                          <p:val>
                                            <p:strVal val="#ppt_x"/>
                                          </p:val>
                                        </p:tav>
                                      </p:tavLst>
                                    </p:anim>
                                    <p:anim calcmode="lin" valueType="num">
                                      <p:cBhvr>
                                        <p:cTn id="14" dur="500" fill="hold"/>
                                        <p:tgtEl>
                                          <p:spTgt spid="3">
                                            <p:txEl>
                                              <p:charRg st="0" end="28"/>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
                                            <p:txEl>
                                              <p:charRg st="0" end="28"/>
                                            </p:txEl>
                                          </p:spTgt>
                                        </p:tgtEl>
                                        <p:attrNameLst>
                                          <p:attrName>style.visibility</p:attrName>
                                        </p:attrNameLst>
                                      </p:cBhvr>
                                      <p:to>
                                        <p:strVal val="visible"/>
                                      </p:to>
                                    </p:set>
                                    <p:anim calcmode="lin" valueType="num">
                                      <p:cBhvr>
                                        <p:cTn id="19" dur="500" fill="hold"/>
                                        <p:tgtEl>
                                          <p:spTgt spid="7">
                                            <p:txEl>
                                              <p:charRg st="0" end="28"/>
                                            </p:txEl>
                                          </p:spTgt>
                                        </p:tgtEl>
                                        <p:attrNameLst>
                                          <p:attrName>ppt_x</p:attrName>
                                        </p:attrNameLst>
                                      </p:cBhvr>
                                      <p:tavLst>
                                        <p:tav tm="0">
                                          <p:val>
                                            <p:strVal val="1+#ppt_w/2"/>
                                          </p:val>
                                        </p:tav>
                                        <p:tav tm="100000">
                                          <p:val>
                                            <p:strVal val="#ppt_x"/>
                                          </p:val>
                                        </p:tav>
                                      </p:tavLst>
                                    </p:anim>
                                    <p:anim calcmode="lin" valueType="num">
                                      <p:cBhvr>
                                        <p:cTn id="20" dur="500" fill="hold"/>
                                        <p:tgtEl>
                                          <p:spTgt spid="7">
                                            <p:txEl>
                                              <p:charRg st="0" end="28"/>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
                                            <p:txEl>
                                              <p:charRg st="0" end="31"/>
                                            </p:txEl>
                                          </p:spTgt>
                                        </p:tgtEl>
                                        <p:attrNameLst>
                                          <p:attrName>style.visibility</p:attrName>
                                        </p:attrNameLst>
                                      </p:cBhvr>
                                      <p:to>
                                        <p:strVal val="visible"/>
                                      </p:to>
                                    </p:set>
                                    <p:anim calcmode="lin" valueType="num">
                                      <p:cBhvr>
                                        <p:cTn id="25" dur="500" fill="hold"/>
                                        <p:tgtEl>
                                          <p:spTgt spid="9">
                                            <p:txEl>
                                              <p:charRg st="0" end="31"/>
                                            </p:txEl>
                                          </p:spTgt>
                                        </p:tgtEl>
                                        <p:attrNameLst>
                                          <p:attrName>ppt_x</p:attrName>
                                        </p:attrNameLst>
                                      </p:cBhvr>
                                      <p:tavLst>
                                        <p:tav tm="0">
                                          <p:val>
                                            <p:strVal val="1+#ppt_w/2"/>
                                          </p:val>
                                        </p:tav>
                                        <p:tav tm="100000">
                                          <p:val>
                                            <p:strVal val="#ppt_x"/>
                                          </p:val>
                                        </p:tav>
                                      </p:tavLst>
                                    </p:anim>
                                    <p:anim calcmode="lin" valueType="num">
                                      <p:cBhvr>
                                        <p:cTn id="26" dur="500" fill="hold"/>
                                        <p:tgtEl>
                                          <p:spTgt spid="9">
                                            <p:txEl>
                                              <p:charRg st="0" end="3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5" name="Rectangle 5"/>
          <p:cNvSpPr/>
          <p:nvPr/>
        </p:nvSpPr>
        <p:spPr>
          <a:xfrm>
            <a:off x="363220" y="714375"/>
            <a:ext cx="11465560" cy="5429250"/>
          </a:xfrm>
          <a:prstGeom prst="rect">
            <a:avLst/>
          </a:prstGeom>
          <a:noFill/>
          <a:ln w="9525">
            <a:noFill/>
          </a:ln>
        </p:spPr>
        <p:txBody>
          <a:bodyPr anchor="t"/>
          <a:p>
            <a:pPr indent="0" fontAlgn="auto">
              <a:lnSpc>
                <a:spcPts val="5520"/>
              </a:lnSpc>
              <a:spcBef>
                <a:spcPts val="0"/>
              </a:spcBef>
              <a:buNone/>
            </a:pPr>
            <a:r>
              <a:rPr lang="en-US" altLang="zh-CN" sz="3600" b="1" dirty="0">
                <a:latin typeface="宋体" panose="02010600030101010101" pitchFamily="2" charset="-122"/>
                <a:ea typeface="宋体" panose="02010600030101010101" pitchFamily="2" charset="-122"/>
                <a:cs typeface="宋体" panose="02010600030101010101" pitchFamily="2" charset="-122"/>
              </a:rPr>
              <a:t>2.</a:t>
            </a:r>
            <a:r>
              <a:rPr lang="zh-CN" altLang="en-US" sz="3600" b="1" dirty="0">
                <a:latin typeface="宋体" panose="02010600030101010101" pitchFamily="2" charset="-122"/>
                <a:ea typeface="宋体" panose="02010600030101010101" pitchFamily="2" charset="-122"/>
                <a:cs typeface="宋体" panose="02010600030101010101" pitchFamily="2" charset="-122"/>
              </a:rPr>
              <a:t>理解性默写。</a:t>
            </a:r>
            <a:endParaRPr lang="zh-CN" altLang="en-US" sz="3600" b="1" dirty="0">
              <a:latin typeface="宋体" panose="02010600030101010101" pitchFamily="2" charset="-122"/>
              <a:ea typeface="宋体" panose="02010600030101010101" pitchFamily="2" charset="-122"/>
              <a:cs typeface="宋体" panose="02010600030101010101" pitchFamily="2" charset="-122"/>
            </a:endParaRPr>
          </a:p>
          <a:p>
            <a:pPr indent="0" fontAlgn="auto">
              <a:lnSpc>
                <a:spcPts val="5520"/>
              </a:lnSpc>
              <a:spcBef>
                <a:spcPts val="0"/>
              </a:spcBef>
              <a:buNone/>
            </a:pPr>
            <a:r>
              <a:rPr lang="zh-CN" altLang="en-US" sz="36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3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《桃花源记》中</a:t>
            </a:r>
            <a:r>
              <a:rPr lang="en-US" altLang="zh-CN" sz="36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两句色彩绚丽，突出了桃花林的绝美景色。</a:t>
            </a:r>
            <a:endParaRPr lang="zh-CN" altLang="zh-CN" sz="3600" b="1" dirty="0">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ts val="5520"/>
              </a:lnSpc>
              <a:spcBef>
                <a:spcPts val="0"/>
              </a:spcBef>
              <a:buNone/>
            </a:pPr>
            <a:r>
              <a:rPr lang="zh-CN" altLang="zh-CN" sz="36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36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《桃花源记》中综合视觉和听觉，描写桃花源社会环境安定平和的两句是：</a:t>
            </a:r>
            <a:r>
              <a:rPr lang="zh-CN" altLang="en-US" sz="36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600" b="1" dirty="0" smtClean="0">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ts val="5520"/>
              </a:lnSpc>
              <a:spcBef>
                <a:spcPts val="0"/>
              </a:spcBef>
              <a:buClrTx/>
              <a:buSzTx/>
              <a:buFontTx/>
              <a:buNone/>
            </a:pPr>
            <a:r>
              <a:rPr lang="zh-CN" altLang="en-US" sz="3600" b="1" dirty="0" smtClean="0">
                <a:latin typeface="宋体" panose="02010600030101010101" pitchFamily="2" charset="-122"/>
                <a:ea typeface="宋体" panose="02010600030101010101" pitchFamily="2" charset="-122"/>
                <a:cs typeface="宋体" panose="02010600030101010101" pitchFamily="2" charset="-122"/>
              </a:rPr>
              <a:t>  （</a:t>
            </a:r>
            <a:r>
              <a:rPr lang="en-US" altLang="zh-CN" sz="3600" b="1" dirty="0" smtClean="0">
                <a:latin typeface="宋体" panose="02010600030101010101" pitchFamily="2" charset="-122"/>
                <a:ea typeface="宋体" panose="02010600030101010101" pitchFamily="2" charset="-122"/>
                <a:cs typeface="宋体" panose="02010600030101010101" pitchFamily="2" charset="-122"/>
              </a:rPr>
              <a:t>3</a:t>
            </a:r>
            <a:r>
              <a:rPr lang="zh-CN" altLang="en-US" sz="36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《桃花源记》中从穿着的角度表现桃花源与世隔绝的句子：</a:t>
            </a:r>
            <a:r>
              <a:rPr lang="zh-CN" altLang="en-US" sz="36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600"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p:cNvSpPr txBox="1"/>
          <p:nvPr/>
        </p:nvSpPr>
        <p:spPr>
          <a:xfrm>
            <a:off x="5831205" y="1512570"/>
            <a:ext cx="5036820" cy="645160"/>
          </a:xfrm>
          <a:prstGeom prst="rect">
            <a:avLst/>
          </a:prstGeom>
          <a:noFill/>
          <a:ln w="9525">
            <a:noFill/>
          </a:ln>
        </p:spPr>
        <p:txBody>
          <a:bodyPr wrap="square" anchor="t">
            <a:spAutoFit/>
          </a:bodyPr>
          <a:p>
            <a:r>
              <a:rPr lang="zh-CN" altLang="en-US" sz="3600" b="1" noProof="1">
                <a:solidFill>
                  <a:srgbClr val="FF0000"/>
                </a:solidFill>
                <a:effectLst/>
                <a:latin typeface="楷体" panose="02010609060101010101" charset="-122"/>
                <a:ea typeface="楷体" panose="02010609060101010101" charset="-122"/>
                <a:cs typeface="楷体" panose="02010609060101010101" charset="-122"/>
                <a:sym typeface="宋体" panose="02010600030101010101" pitchFamily="2" charset="-122"/>
              </a:rPr>
              <a:t>芳草鲜美    落英缤纷</a:t>
            </a:r>
            <a:endParaRPr lang="zh-CN" altLang="en-US" sz="3600" b="1" noProof="1">
              <a:solidFill>
                <a:srgbClr val="FF0000"/>
              </a:solidFill>
              <a:effectLst/>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3" name="文本框 2"/>
          <p:cNvSpPr txBox="1"/>
          <p:nvPr/>
        </p:nvSpPr>
        <p:spPr>
          <a:xfrm>
            <a:off x="5831840" y="3648075"/>
            <a:ext cx="5036185" cy="645160"/>
          </a:xfrm>
          <a:prstGeom prst="rect">
            <a:avLst/>
          </a:prstGeom>
          <a:noFill/>
          <a:ln w="9525">
            <a:noFill/>
          </a:ln>
        </p:spPr>
        <p:txBody>
          <a:bodyPr wrap="square" anchor="t">
            <a:spAutoFit/>
          </a:bodyPr>
          <a:p>
            <a:r>
              <a:rPr lang="en-US" altLang="zh-CN" sz="3600" b="1" noProof="1">
                <a:solidFill>
                  <a:srgbClr val="FF0000"/>
                </a:solidFill>
                <a:effectLst/>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3600" b="1" noProof="1">
                <a:solidFill>
                  <a:srgbClr val="FF0000"/>
                </a:solidFill>
                <a:effectLst/>
                <a:latin typeface="楷体" panose="02010609060101010101" charset="-122"/>
                <a:ea typeface="楷体" panose="02010609060101010101" charset="-122"/>
                <a:cs typeface="楷体" panose="02010609060101010101" charset="-122"/>
                <a:sym typeface="宋体" panose="02010600030101010101" pitchFamily="2" charset="-122"/>
              </a:rPr>
              <a:t>阡陌交通    鸡犬相闻</a:t>
            </a:r>
            <a:endParaRPr lang="zh-CN" altLang="en-US" sz="3600" b="1" noProof="1">
              <a:solidFill>
                <a:srgbClr val="FF0000"/>
              </a:solidFill>
              <a:effectLst/>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4" name="文本框 3"/>
          <p:cNvSpPr txBox="1"/>
          <p:nvPr/>
        </p:nvSpPr>
        <p:spPr>
          <a:xfrm>
            <a:off x="2834005" y="5038725"/>
            <a:ext cx="4902835" cy="645160"/>
          </a:xfrm>
          <a:prstGeom prst="rect">
            <a:avLst/>
          </a:prstGeom>
          <a:noFill/>
          <a:ln w="9525">
            <a:noFill/>
          </a:ln>
        </p:spPr>
        <p:txBody>
          <a:bodyPr wrap="square" anchor="t">
            <a:spAutoFit/>
          </a:bodyPr>
          <a:p>
            <a:r>
              <a:rPr lang="zh-CN" altLang="en-US" sz="3600" b="1" noProof="1">
                <a:solidFill>
                  <a:srgbClr val="FF0000"/>
                </a:solidFill>
                <a:effectLst/>
                <a:latin typeface="楷体" panose="02010609060101010101" charset="-122"/>
                <a:ea typeface="楷体" panose="02010609060101010101" charset="-122"/>
                <a:cs typeface="楷体" panose="02010609060101010101" charset="-122"/>
                <a:sym typeface="宋体" panose="02010600030101010101" pitchFamily="2" charset="-122"/>
              </a:rPr>
              <a:t>男女衣着    悉如外人</a:t>
            </a:r>
            <a:endParaRPr lang="zh-CN" altLang="en-US" sz="3600" b="1" noProof="1">
              <a:solidFill>
                <a:srgbClr val="FF0000"/>
              </a:solidFill>
              <a:effectLst/>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charRg st="0" end="3"/>
                                            </p:txEl>
                                          </p:spTgt>
                                        </p:tgtEl>
                                        <p:attrNameLst>
                                          <p:attrName>style.visibility</p:attrName>
                                        </p:attrNameLst>
                                      </p:cBhvr>
                                      <p:to>
                                        <p:strVal val="visible"/>
                                      </p:to>
                                    </p:set>
                                    <p:animEffect transition="in" filter="blinds(horizontal)">
                                      <p:cBhvr>
                                        <p:cTn id="7" dur="500"/>
                                        <p:tgtEl>
                                          <p:spTgt spid="12">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charRg st="0" end="3"/>
                                            </p:txEl>
                                          </p:spTgt>
                                        </p:tgtEl>
                                        <p:attrNameLst>
                                          <p:attrName>style.visibility</p:attrName>
                                        </p:attrNameLst>
                                      </p:cBhvr>
                                      <p:to>
                                        <p:strVal val="visible"/>
                                      </p:to>
                                    </p:set>
                                    <p:animEffect transition="in" filter="blinds(horizontal)">
                                      <p:cBhvr>
                                        <p:cTn id="12" dur="500"/>
                                        <p:tgtEl>
                                          <p:spTgt spid="3">
                                            <p:txEl>
                                              <p:charRg st="0"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charRg st="0" end="3"/>
                                            </p:txEl>
                                          </p:spTgt>
                                        </p:tgtEl>
                                        <p:attrNameLst>
                                          <p:attrName>style.visibility</p:attrName>
                                        </p:attrNameLst>
                                      </p:cBhvr>
                                      <p:to>
                                        <p:strVal val="visible"/>
                                      </p:to>
                                    </p:set>
                                    <p:animEffect transition="in" filter="blinds(horizontal)">
                                      <p:cBhvr>
                                        <p:cTn id="17" dur="500"/>
                                        <p:tgtEl>
                                          <p:spTgt spid="4">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40385" y="1038225"/>
            <a:ext cx="11111865" cy="4145915"/>
          </a:xfrm>
          <a:prstGeom prst="rect">
            <a:avLst/>
          </a:prstGeom>
          <a:noFill/>
        </p:spPr>
        <p:txBody>
          <a:bodyPr wrap="square" rtlCol="0" anchor="t">
            <a:spAutoFit/>
          </a:bodyPr>
          <a:p>
            <a:pPr indent="0" algn="l" fontAlgn="auto">
              <a:lnSpc>
                <a:spcPts val="5220"/>
              </a:lnSpc>
              <a:spcBef>
                <a:spcPts val="0"/>
              </a:spcBef>
              <a:buClrTx/>
              <a:buSzTx/>
              <a:buFontTx/>
              <a:buNone/>
            </a:pPr>
            <a:r>
              <a:rPr lang="en-US" altLang="zh-CN" sz="36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en-US" altLang="zh-CN" sz="3600" b="1" dirty="0" smtClean="0">
                <a:latin typeface="宋体" panose="02010600030101010101" pitchFamily="2" charset="-122"/>
                <a:ea typeface="宋体" panose="02010600030101010101" pitchFamily="2" charset="-122"/>
                <a:cs typeface="宋体" panose="02010600030101010101" pitchFamily="2" charset="-122"/>
                <a:sym typeface="+mn-ea"/>
              </a:rPr>
              <a:t>4</a:t>
            </a:r>
            <a:r>
              <a:rPr lang="zh-CN" altLang="en-US" sz="3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《桃花源记》中，桃花源人自己表明来桃花源居住原因的句子是：</a:t>
            </a:r>
            <a:endParaRPr lang="zh-CN" altLang="en-US" sz="3600" b="1">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ts val="5520"/>
              </a:lnSpc>
              <a:spcBef>
                <a:spcPts val="0"/>
              </a:spcBef>
              <a:buClrTx/>
              <a:buSzTx/>
              <a:buFontTx/>
              <a:buNone/>
            </a:pPr>
            <a:endParaRPr lang="zh-CN" altLang="en-US" sz="3600" b="1">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ts val="5220"/>
              </a:lnSpc>
              <a:spcBef>
                <a:spcPts val="0"/>
              </a:spcBef>
              <a:buClrTx/>
              <a:buSzTx/>
              <a:buFontTx/>
              <a:buNone/>
            </a:pPr>
            <a:r>
              <a:rPr lang="zh-CN" altLang="en-US" sz="36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a:latin typeface="宋体" panose="02010600030101010101" pitchFamily="2" charset="-122"/>
                <a:ea typeface="宋体" panose="02010600030101010101" pitchFamily="2" charset="-122"/>
                <a:cs typeface="宋体" panose="02010600030101010101" pitchFamily="2" charset="-122"/>
                <a:sym typeface="+mn-ea"/>
              </a:rPr>
              <a:t>5</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）《桃花源记》中，通过选取两个不同年龄阶段的人来传达桃花源之中人们生活安乐自在的句子是：</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indent="0" algn="l" fontAlgn="auto">
              <a:lnSpc>
                <a:spcPts val="5220"/>
              </a:lnSpc>
              <a:spcBef>
                <a:spcPts val="0"/>
              </a:spcBef>
              <a:buClrTx/>
              <a:buSzTx/>
              <a:buFontTx/>
              <a:buNone/>
            </a:pP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539750" y="1686560"/>
            <a:ext cx="11113135" cy="1419860"/>
          </a:xfrm>
          <a:prstGeom prst="rect">
            <a:avLst/>
          </a:prstGeom>
          <a:noFill/>
          <a:ln w="9525">
            <a:noFill/>
          </a:ln>
        </p:spPr>
        <p:txBody>
          <a:bodyPr wrap="square" anchor="t">
            <a:spAutoFit/>
          </a:bodyPr>
          <a:p>
            <a:pPr fontAlgn="auto">
              <a:lnSpc>
                <a:spcPct val="120000"/>
              </a:lnSpc>
            </a:pPr>
            <a:r>
              <a:rPr lang="en-US" altLang="zh-CN" sz="3600" b="1" noProof="1">
                <a:solidFill>
                  <a:srgbClr val="FF0000"/>
                </a:solidFill>
                <a:effectLst/>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3600" b="1" u="sng" noProof="1">
                <a:solidFill>
                  <a:srgbClr val="FF0000"/>
                </a:solidFill>
                <a:effectLst/>
                <a:latin typeface="楷体" panose="02010609060101010101" charset="-122"/>
                <a:ea typeface="楷体" panose="02010609060101010101" charset="-122"/>
                <a:cs typeface="楷体" panose="02010609060101010101" charset="-122"/>
                <a:sym typeface="宋体" panose="02010600030101010101" pitchFamily="2" charset="-122"/>
              </a:rPr>
              <a:t>自云先世避秦时乱，率妻子邑人来此绝境。</a:t>
            </a:r>
            <a:endParaRPr lang="zh-CN" altLang="en-US" sz="2400" u="sng"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宋体" panose="02010600030101010101" pitchFamily="2" charset="-122"/>
            </a:endParaRPr>
          </a:p>
        </p:txBody>
      </p:sp>
      <p:sp>
        <p:nvSpPr>
          <p:cNvPr id="6" name="文本框 5"/>
          <p:cNvSpPr txBox="1"/>
          <p:nvPr/>
        </p:nvSpPr>
        <p:spPr>
          <a:xfrm>
            <a:off x="540385" y="4478020"/>
            <a:ext cx="5796915" cy="645160"/>
          </a:xfrm>
          <a:prstGeom prst="rect">
            <a:avLst/>
          </a:prstGeom>
          <a:noFill/>
          <a:ln w="9525">
            <a:noFill/>
          </a:ln>
        </p:spPr>
        <p:txBody>
          <a:bodyPr wrap="square" anchor="t">
            <a:spAutoFit/>
          </a:bodyPr>
          <a:p>
            <a:r>
              <a:rPr lang="zh-CN" altLang="en-US" sz="3600" b="1" u="sng" noProof="1">
                <a:solidFill>
                  <a:srgbClr val="FF0000"/>
                </a:solidFill>
                <a:effectLst/>
                <a:latin typeface="楷体" panose="02010609060101010101" charset="-122"/>
                <a:ea typeface="楷体" panose="02010609060101010101" charset="-122"/>
                <a:cs typeface="楷体" panose="02010609060101010101" charset="-122"/>
                <a:sym typeface="宋体" panose="02010600030101010101" pitchFamily="2" charset="-122"/>
              </a:rPr>
              <a:t>黄发垂髫，并怡然自乐。</a:t>
            </a:r>
            <a:endParaRPr lang="zh-CN" altLang="en-US" sz="3600" b="1" u="sng" noProof="1">
              <a:solidFill>
                <a:srgbClr val="FF0000"/>
              </a:solidFill>
              <a:effectLst/>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charRg st="0" end="3"/>
                                            </p:txEl>
                                          </p:spTgt>
                                        </p:tgtEl>
                                        <p:attrNameLst>
                                          <p:attrName>style.visibility</p:attrName>
                                        </p:attrNameLst>
                                      </p:cBhvr>
                                      <p:to>
                                        <p:strVal val="visible"/>
                                      </p:to>
                                    </p:set>
                                    <p:animEffect transition="in" filter="blinds(horizontal)">
                                      <p:cBhvr>
                                        <p:cTn id="7" dur="500"/>
                                        <p:tgtEl>
                                          <p:spTgt spid="5">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charRg st="0" end="3"/>
                                            </p:txEl>
                                          </p:spTgt>
                                        </p:tgtEl>
                                        <p:attrNameLst>
                                          <p:attrName>style.visibility</p:attrName>
                                        </p:attrNameLst>
                                      </p:cBhvr>
                                      <p:to>
                                        <p:strVal val="visible"/>
                                      </p:to>
                                    </p:set>
                                    <p:animEffect transition="in" filter="blinds(horizontal)">
                                      <p:cBhvr>
                                        <p:cTn id="12" dur="500"/>
                                        <p:tgtEl>
                                          <p:spTgt spid="6">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3"/>
          <p:cNvSpPr/>
          <p:nvPr/>
        </p:nvSpPr>
        <p:spPr>
          <a:xfrm>
            <a:off x="3524250" y="731520"/>
            <a:ext cx="5143500" cy="955675"/>
          </a:xfrm>
          <a:prstGeom prst="rect">
            <a:avLst/>
          </a:prstGeom>
          <a:noFill/>
          <a:ln w="9525">
            <a:noFill/>
          </a:ln>
        </p:spPr>
        <p:txBody>
          <a:bodyPr anchor="t"/>
          <a:p>
            <a:pPr marL="342900" indent="-342900" algn="ctr">
              <a:lnSpc>
                <a:spcPct val="80000"/>
              </a:lnSpc>
              <a:spcBef>
                <a:spcPct val="20000"/>
              </a:spcBef>
            </a:pPr>
            <a:r>
              <a:rPr lang="zh-CN" altLang="en-US" sz="5400" b="1" dirty="0">
                <a:solidFill>
                  <a:srgbClr val="FF0000"/>
                </a:solidFill>
                <a:latin typeface="Arial" panose="020B0604020202020204" pitchFamily="34" charset="0"/>
                <a:ea typeface="宋体" panose="02010600030101010101" pitchFamily="2" charset="-122"/>
              </a:rPr>
              <a:t>文学知识竞答</a:t>
            </a:r>
            <a:endParaRPr lang="zh-CN" altLang="en-US" sz="5400" b="1" dirty="0">
              <a:solidFill>
                <a:srgbClr val="FF0000"/>
              </a:solidFill>
              <a:latin typeface="Arial" panose="020B0604020202020204" pitchFamily="34" charset="0"/>
              <a:ea typeface="宋体" panose="02010600030101010101" pitchFamily="2" charset="-122"/>
            </a:endParaRPr>
          </a:p>
          <a:p>
            <a:pPr marL="342900" indent="-342900">
              <a:lnSpc>
                <a:spcPct val="80000"/>
              </a:lnSpc>
              <a:spcBef>
                <a:spcPct val="20000"/>
              </a:spcBef>
            </a:pPr>
            <a:r>
              <a:rPr lang="zh-CN" altLang="en-US" sz="4800" b="1" dirty="0">
                <a:latin typeface="长城行楷体"/>
                <a:ea typeface="长城行楷体"/>
              </a:rPr>
              <a:t> </a:t>
            </a:r>
            <a:endParaRPr lang="zh-CN" altLang="en-US" sz="4800" b="1" dirty="0">
              <a:latin typeface="长城行楷体"/>
              <a:ea typeface="长城行楷体"/>
            </a:endParaRPr>
          </a:p>
        </p:txBody>
      </p:sp>
      <p:sp>
        <p:nvSpPr>
          <p:cNvPr id="5130" name="Text Box 10"/>
          <p:cNvSpPr txBox="1"/>
          <p:nvPr/>
        </p:nvSpPr>
        <p:spPr>
          <a:xfrm>
            <a:off x="577850" y="2105660"/>
            <a:ext cx="11035665" cy="2971800"/>
          </a:xfrm>
          <a:prstGeom prst="rect">
            <a:avLst/>
          </a:prstGeom>
          <a:noFill/>
          <a:ln w="9525">
            <a:noFill/>
          </a:ln>
        </p:spPr>
        <p:txBody>
          <a:bodyPr wrap="square" anchor="t">
            <a:spAutoFit/>
          </a:bodyPr>
          <a:p>
            <a:pPr eaLnBrk="0" hangingPunct="0">
              <a:lnSpc>
                <a:spcPct val="130000"/>
              </a:lnSpc>
            </a:pPr>
            <a:r>
              <a:rPr lang="en-US" altLang="zh-CN" sz="3600" b="1">
                <a:latin typeface="长城行楷体"/>
                <a:ea typeface="长城行楷体"/>
              </a:rPr>
              <a:t>    </a:t>
            </a:r>
            <a:r>
              <a:rPr lang="zh-CN" altLang="en-US" sz="3600" b="1">
                <a:latin typeface="长城行楷体"/>
                <a:ea typeface="长城行楷体"/>
              </a:rPr>
              <a:t>陶渊明，名</a:t>
            </a:r>
            <a:r>
              <a:rPr lang="zh-CN" altLang="en-US" sz="3600" b="1" u="sng">
                <a:latin typeface="长城行楷体"/>
                <a:ea typeface="长城行楷体"/>
              </a:rPr>
              <a:t>    </a:t>
            </a:r>
            <a:r>
              <a:rPr lang="zh-CN" altLang="en-US" sz="3600" b="1">
                <a:latin typeface="长城行楷体"/>
                <a:ea typeface="长城行楷体"/>
              </a:rPr>
              <a:t>，字</a:t>
            </a:r>
            <a:r>
              <a:rPr lang="zh-CN" altLang="en-US" sz="3600" b="1" u="sng">
                <a:latin typeface="长城行楷体"/>
                <a:ea typeface="长城行楷体"/>
              </a:rPr>
              <a:t>       </a:t>
            </a:r>
            <a:r>
              <a:rPr lang="zh-CN" altLang="en-US" sz="3600" b="1">
                <a:latin typeface="长城行楷体"/>
                <a:ea typeface="长城行楷体"/>
              </a:rPr>
              <a:t>，</a:t>
            </a:r>
            <a:r>
              <a:rPr lang="zh-CN" altLang="en-US" sz="3600" b="1" u="sng">
                <a:latin typeface="长城行楷体"/>
                <a:ea typeface="长城行楷体"/>
              </a:rPr>
              <a:t>       </a:t>
            </a:r>
            <a:r>
              <a:rPr lang="zh-CN" altLang="en-US" sz="3600" b="1">
                <a:latin typeface="长城行楷体"/>
                <a:ea typeface="长城行楷体"/>
              </a:rPr>
              <a:t>（朝代）诗人，世称</a:t>
            </a:r>
            <a:r>
              <a:rPr lang="en-US" altLang="zh-CN" sz="3600" b="1">
                <a:latin typeface="长城行楷体"/>
                <a:ea typeface="长城行楷体"/>
              </a:rPr>
              <a:t>“</a:t>
            </a:r>
            <a:r>
              <a:rPr lang="en-US" altLang="zh-CN" sz="3600" b="1" u="sng">
                <a:latin typeface="长城行楷体"/>
                <a:ea typeface="长城行楷体"/>
              </a:rPr>
              <a:t>          </a:t>
            </a:r>
            <a:r>
              <a:rPr lang="en-US" altLang="zh-CN" sz="3600" b="1">
                <a:latin typeface="长城行楷体"/>
                <a:ea typeface="长城行楷体"/>
              </a:rPr>
              <a:t>”</a:t>
            </a:r>
            <a:r>
              <a:rPr lang="zh-CN" altLang="en-US" sz="3600" b="1">
                <a:latin typeface="长城行楷体"/>
                <a:ea typeface="长城行楷体"/>
              </a:rPr>
              <a:t>，因宅边有五棵柳树，又自号</a:t>
            </a:r>
            <a:r>
              <a:rPr lang="en-US" altLang="zh-CN" sz="3600" b="1">
                <a:latin typeface="长城行楷体"/>
                <a:ea typeface="长城行楷体"/>
              </a:rPr>
              <a:t>“</a:t>
            </a:r>
            <a:r>
              <a:rPr lang="en-US" altLang="zh-CN" sz="3600" b="1" u="sng">
                <a:latin typeface="长城行楷体"/>
                <a:ea typeface="长城行楷体"/>
              </a:rPr>
              <a:t>          </a:t>
            </a:r>
            <a:r>
              <a:rPr lang="en-US" altLang="zh-CN" sz="3600" b="1">
                <a:latin typeface="长城行楷体"/>
                <a:ea typeface="长城行楷体"/>
              </a:rPr>
              <a:t>”</a:t>
            </a:r>
            <a:r>
              <a:rPr lang="zh-CN" altLang="en-US" sz="3600" b="1">
                <a:latin typeface="长城行楷体"/>
                <a:ea typeface="长城行楷体"/>
              </a:rPr>
              <a:t>。</a:t>
            </a:r>
            <a:r>
              <a:rPr lang="zh-CN" altLang="en-US" sz="3600" b="1">
                <a:latin typeface="长城行楷体"/>
                <a:ea typeface="长城行楷体"/>
                <a:sym typeface="+mn-ea"/>
              </a:rPr>
              <a:t>开创了文人诗歌创作的新领域——</a:t>
            </a:r>
            <a:r>
              <a:rPr lang="zh-CN" altLang="en-US" sz="3600" b="1" u="sng">
                <a:latin typeface="长城行楷体"/>
                <a:ea typeface="长城行楷体"/>
                <a:sym typeface="+mn-ea"/>
              </a:rPr>
              <a:t>       </a:t>
            </a:r>
            <a:r>
              <a:rPr lang="zh-CN" altLang="en-US" sz="3600" b="1">
                <a:latin typeface="长城行楷体"/>
                <a:ea typeface="长城行楷体"/>
                <a:sym typeface="+mn-ea"/>
              </a:rPr>
              <a:t>，被称为“</a:t>
            </a:r>
            <a:r>
              <a:rPr lang="zh-CN" altLang="en-US" sz="3600" b="1" u="sng">
                <a:latin typeface="长城行楷体"/>
                <a:ea typeface="长城行楷体"/>
                <a:sym typeface="+mn-ea"/>
              </a:rPr>
              <a:t>                    </a:t>
            </a:r>
            <a:r>
              <a:rPr lang="zh-CN" altLang="en-US" sz="3600" b="1">
                <a:latin typeface="长城行楷体"/>
                <a:ea typeface="长城行楷体"/>
                <a:sym typeface="+mn-ea"/>
              </a:rPr>
              <a:t>”。</a:t>
            </a:r>
            <a:endParaRPr lang="zh-CN" altLang="en-US" sz="3600" b="1">
              <a:latin typeface="长城行楷体"/>
              <a:ea typeface="长城行楷体"/>
            </a:endParaRPr>
          </a:p>
        </p:txBody>
      </p:sp>
      <p:sp>
        <p:nvSpPr>
          <p:cNvPr id="5134" name="Text Box 14"/>
          <p:cNvSpPr txBox="1"/>
          <p:nvPr/>
        </p:nvSpPr>
        <p:spPr>
          <a:xfrm>
            <a:off x="2167890" y="3631565"/>
            <a:ext cx="2123440" cy="645160"/>
          </a:xfrm>
          <a:prstGeom prst="rect">
            <a:avLst/>
          </a:prstGeom>
          <a:noFill/>
          <a:ln w="9525">
            <a:noFill/>
          </a:ln>
        </p:spPr>
        <p:txBody>
          <a:bodyPr wrap="square" anchor="t">
            <a:spAutoFit/>
          </a:bodyPr>
          <a:p>
            <a:pPr eaLnBrk="0" hangingPunct="0">
              <a:spcBef>
                <a:spcPct val="50000"/>
              </a:spcBef>
            </a:pPr>
            <a:r>
              <a:rPr lang="zh-CN" altLang="en-US" sz="3600" b="1" dirty="0">
                <a:solidFill>
                  <a:srgbClr val="FF0000"/>
                </a:solidFill>
                <a:latin typeface="宋体" panose="02010600030101010101" pitchFamily="2" charset="-122"/>
                <a:ea typeface="宋体" panose="02010600030101010101" pitchFamily="2" charset="-122"/>
              </a:rPr>
              <a:t>五柳先生</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5135" name="Text Box 15"/>
          <p:cNvSpPr txBox="1"/>
          <p:nvPr/>
        </p:nvSpPr>
        <p:spPr>
          <a:xfrm>
            <a:off x="1611630" y="4356100"/>
            <a:ext cx="2322830" cy="645160"/>
          </a:xfrm>
          <a:prstGeom prst="rect">
            <a:avLst/>
          </a:prstGeom>
          <a:noFill/>
          <a:ln w="9525">
            <a:noFill/>
          </a:ln>
        </p:spPr>
        <p:txBody>
          <a:bodyPr wrap="square" anchor="t">
            <a:spAutoFit/>
          </a:bodyPr>
          <a:p>
            <a:pPr eaLnBrk="0" hangingPunct="0">
              <a:spcBef>
                <a:spcPct val="50000"/>
              </a:spcBef>
            </a:pPr>
            <a:r>
              <a:rPr lang="zh-CN" altLang="en-US" sz="3600" b="1">
                <a:solidFill>
                  <a:srgbClr val="FF0000"/>
                </a:solidFill>
                <a:latin typeface="长城行楷体"/>
                <a:ea typeface="长城行楷体"/>
                <a:sym typeface="+mn-ea"/>
              </a:rPr>
              <a:t>田园诗</a:t>
            </a:r>
            <a:endParaRPr lang="zh-CN" altLang="en-US" sz="3600" b="1" dirty="0">
              <a:solidFill>
                <a:srgbClr val="FF0000"/>
              </a:solidFill>
              <a:latin typeface="长城行楷体"/>
              <a:ea typeface="长城行楷体"/>
              <a:sym typeface="+mn-ea"/>
            </a:endParaRPr>
          </a:p>
        </p:txBody>
      </p:sp>
      <p:sp>
        <p:nvSpPr>
          <p:cNvPr id="2" name="Text Box 15"/>
          <p:cNvSpPr txBox="1"/>
          <p:nvPr/>
        </p:nvSpPr>
        <p:spPr>
          <a:xfrm>
            <a:off x="4021455" y="2216468"/>
            <a:ext cx="1371600" cy="645160"/>
          </a:xfrm>
          <a:prstGeom prst="rect">
            <a:avLst/>
          </a:prstGeom>
          <a:noFill/>
          <a:ln w="9525">
            <a:noFill/>
          </a:ln>
        </p:spPr>
        <p:txBody>
          <a:bodyPr anchor="t">
            <a:spAutoFit/>
          </a:bodyPr>
          <a:p>
            <a:pPr eaLnBrk="0" hangingPunct="0">
              <a:spcBef>
                <a:spcPct val="50000"/>
              </a:spcBef>
            </a:pPr>
            <a:r>
              <a:rPr lang="zh-CN" altLang="en-US" sz="3600" b="1" dirty="0">
                <a:solidFill>
                  <a:srgbClr val="FF0000"/>
                </a:solidFill>
                <a:latin typeface="宋体" panose="02010600030101010101" pitchFamily="2" charset="-122"/>
                <a:ea typeface="宋体" panose="02010600030101010101" pitchFamily="2" charset="-122"/>
              </a:rPr>
              <a:t>潜</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3" name="Text Box 15"/>
          <p:cNvSpPr txBox="1"/>
          <p:nvPr/>
        </p:nvSpPr>
        <p:spPr>
          <a:xfrm>
            <a:off x="5858510" y="2216468"/>
            <a:ext cx="1371600" cy="645160"/>
          </a:xfrm>
          <a:prstGeom prst="rect">
            <a:avLst/>
          </a:prstGeom>
          <a:noFill/>
          <a:ln w="9525">
            <a:noFill/>
          </a:ln>
        </p:spPr>
        <p:txBody>
          <a:bodyPr anchor="t">
            <a:spAutoFit/>
          </a:bodyPr>
          <a:p>
            <a:pPr eaLnBrk="0" hangingPunct="0">
              <a:spcBef>
                <a:spcPct val="50000"/>
              </a:spcBef>
            </a:pPr>
            <a:r>
              <a:rPr lang="zh-CN" altLang="en-US" sz="3600" b="1" dirty="0">
                <a:solidFill>
                  <a:srgbClr val="FF0000"/>
                </a:solidFill>
                <a:latin typeface="宋体" panose="02010600030101010101" pitchFamily="2" charset="-122"/>
                <a:ea typeface="宋体" panose="02010600030101010101" pitchFamily="2" charset="-122"/>
              </a:rPr>
              <a:t>元亮</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4" name="Text Box 15"/>
          <p:cNvSpPr txBox="1"/>
          <p:nvPr/>
        </p:nvSpPr>
        <p:spPr>
          <a:xfrm>
            <a:off x="8044815" y="2216785"/>
            <a:ext cx="2195195" cy="645160"/>
          </a:xfrm>
          <a:prstGeom prst="rect">
            <a:avLst/>
          </a:prstGeom>
          <a:noFill/>
          <a:ln w="9525">
            <a:noFill/>
          </a:ln>
        </p:spPr>
        <p:txBody>
          <a:bodyPr wrap="square" anchor="t">
            <a:spAutoFit/>
          </a:bodyPr>
          <a:p>
            <a:pPr eaLnBrk="0" hangingPunct="0">
              <a:spcBef>
                <a:spcPct val="50000"/>
              </a:spcBef>
            </a:pPr>
            <a:r>
              <a:rPr lang="zh-CN" altLang="en-US" sz="3600" b="1" dirty="0">
                <a:solidFill>
                  <a:srgbClr val="FF0000"/>
                </a:solidFill>
                <a:latin typeface="宋体" panose="02010600030101010101" pitchFamily="2" charset="-122"/>
                <a:ea typeface="宋体" panose="02010600030101010101" pitchFamily="2" charset="-122"/>
              </a:rPr>
              <a:t>东晋</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5" name="Text Box 15"/>
          <p:cNvSpPr txBox="1"/>
          <p:nvPr/>
        </p:nvSpPr>
        <p:spPr>
          <a:xfrm>
            <a:off x="3524250" y="2925445"/>
            <a:ext cx="2334260" cy="645160"/>
          </a:xfrm>
          <a:prstGeom prst="rect">
            <a:avLst/>
          </a:prstGeom>
          <a:noFill/>
          <a:ln w="9525">
            <a:noFill/>
          </a:ln>
        </p:spPr>
        <p:txBody>
          <a:bodyPr wrap="square" anchor="t">
            <a:spAutoFit/>
          </a:bodyPr>
          <a:p>
            <a:pPr eaLnBrk="0" hangingPunct="0">
              <a:spcBef>
                <a:spcPct val="50000"/>
              </a:spcBef>
            </a:pPr>
            <a:r>
              <a:rPr lang="zh-CN" altLang="en-US" sz="3600" b="1" dirty="0">
                <a:solidFill>
                  <a:srgbClr val="FF0000"/>
                </a:solidFill>
                <a:latin typeface="宋体" panose="02010600030101010101" pitchFamily="2" charset="-122"/>
                <a:ea typeface="宋体" panose="02010600030101010101" pitchFamily="2" charset="-122"/>
              </a:rPr>
              <a:t>靖节先生</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8" name="Text Box 15"/>
          <p:cNvSpPr txBox="1"/>
          <p:nvPr/>
        </p:nvSpPr>
        <p:spPr>
          <a:xfrm>
            <a:off x="5629275" y="4356100"/>
            <a:ext cx="4779645" cy="645160"/>
          </a:xfrm>
          <a:prstGeom prst="rect">
            <a:avLst/>
          </a:prstGeom>
          <a:noFill/>
          <a:ln w="9525">
            <a:noFill/>
          </a:ln>
        </p:spPr>
        <p:txBody>
          <a:bodyPr wrap="square" anchor="t">
            <a:spAutoFit/>
          </a:bodyPr>
          <a:p>
            <a:pPr eaLnBrk="0" hangingPunct="0">
              <a:spcBef>
                <a:spcPct val="50000"/>
              </a:spcBef>
            </a:pPr>
            <a:r>
              <a:rPr lang="zh-CN" altLang="en-US" sz="3600" b="1">
                <a:solidFill>
                  <a:srgbClr val="FF0000"/>
                </a:solidFill>
                <a:latin typeface="长城行楷体"/>
                <a:ea typeface="长城行楷体"/>
                <a:sym typeface="+mn-ea"/>
              </a:rPr>
              <a:t>中国第一位田园诗人</a:t>
            </a:r>
            <a:endParaRPr lang="zh-CN" altLang="en-US" sz="3600" b="1" dirty="0">
              <a:solidFill>
                <a:srgbClr val="FF0000"/>
              </a:solidFill>
              <a:latin typeface="长城行楷体"/>
              <a:ea typeface="长城行楷体"/>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5134"/>
                                        </p:tgtEl>
                                        <p:attrNameLst>
                                          <p:attrName>style.visibility</p:attrName>
                                        </p:attrNameLst>
                                      </p:cBhvr>
                                      <p:to>
                                        <p:strVal val="visible"/>
                                      </p:to>
                                    </p:set>
                                    <p:anim calcmode="lin" valueType="num">
                                      <p:cBhvr additive="base">
                                        <p:cTn id="31" dur="500" fill="hold"/>
                                        <p:tgtEl>
                                          <p:spTgt spid="5134"/>
                                        </p:tgtEl>
                                        <p:attrNameLst>
                                          <p:attrName>ppt_x</p:attrName>
                                        </p:attrNameLst>
                                      </p:cBhvr>
                                      <p:tavLst>
                                        <p:tav tm="0">
                                          <p:val>
                                            <p:strVal val="1+#ppt_w/2"/>
                                          </p:val>
                                        </p:tav>
                                        <p:tav tm="100000">
                                          <p:val>
                                            <p:strVal val="#ppt_x"/>
                                          </p:val>
                                        </p:tav>
                                      </p:tavLst>
                                    </p:anim>
                                    <p:anim calcmode="lin" valueType="num">
                                      <p:cBhvr additive="base">
                                        <p:cTn id="32" dur="500" fill="hold"/>
                                        <p:tgtEl>
                                          <p:spTgt spid="513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135"/>
                                        </p:tgtEl>
                                        <p:attrNameLst>
                                          <p:attrName>style.visibility</p:attrName>
                                        </p:attrNameLst>
                                      </p:cBhvr>
                                      <p:to>
                                        <p:strVal val="visible"/>
                                      </p:to>
                                    </p:set>
                                    <p:anim calcmode="lin" valueType="num">
                                      <p:cBhvr additive="base">
                                        <p:cTn id="37" dur="500" fill="hold"/>
                                        <p:tgtEl>
                                          <p:spTgt spid="5135"/>
                                        </p:tgtEl>
                                        <p:attrNameLst>
                                          <p:attrName>ppt_x</p:attrName>
                                        </p:attrNameLst>
                                      </p:cBhvr>
                                      <p:tavLst>
                                        <p:tav tm="0">
                                          <p:val>
                                            <p:strVal val="0-#ppt_w/2"/>
                                          </p:val>
                                        </p:tav>
                                        <p:tav tm="100000">
                                          <p:val>
                                            <p:strVal val="#ppt_x"/>
                                          </p:val>
                                        </p:tav>
                                      </p:tavLst>
                                    </p:anim>
                                    <p:anim calcmode="lin" valueType="num">
                                      <p:cBhvr additive="base">
                                        <p:cTn id="38" dur="500" fill="hold"/>
                                        <p:tgtEl>
                                          <p:spTgt spid="51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0-#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4" grpId="0"/>
      <p:bldP spid="5135" grpId="0"/>
      <p:bldP spid="2" grpId="0"/>
      <p:bldP spid="3" grpId="0"/>
      <p:bldP spid="4" grpId="0"/>
      <p:bldP spid="5"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Text Box 2"/>
          <p:cNvSpPr txBox="1"/>
          <p:nvPr/>
        </p:nvSpPr>
        <p:spPr>
          <a:xfrm>
            <a:off x="2905125" y="209550"/>
            <a:ext cx="6603365" cy="922020"/>
          </a:xfrm>
          <a:prstGeom prst="rect">
            <a:avLst/>
          </a:prstGeom>
          <a:solidFill>
            <a:schemeClr val="accent3">
              <a:lumMod val="60000"/>
              <a:lumOff val="40000"/>
            </a:schemeClr>
          </a:solidFill>
          <a:ln w="9525" cap="flat" cmpd="sng">
            <a:solidFill>
              <a:srgbClr val="FF0000"/>
            </a:solidFill>
            <a:prstDash val="solid"/>
            <a:miter/>
            <a:headEnd type="none" w="med" len="med"/>
            <a:tailEnd type="none" w="med" len="med"/>
          </a:ln>
        </p:spPr>
        <p:txBody>
          <a:bodyPr wrap="square">
            <a:spAutoFit/>
          </a:bodyPr>
          <a:p>
            <a:pPr algn="ctr">
              <a:spcBef>
                <a:spcPct val="50000"/>
              </a:spcBef>
            </a:pPr>
            <a:r>
              <a:rPr lang="en-US" altLang="zh-CN" sz="5400" b="1" dirty="0">
                <a:solidFill>
                  <a:srgbClr val="FF0000"/>
                </a:solidFill>
                <a:latin typeface="Times New Roman" panose="02020603050405020304" pitchFamily="18" charset="0"/>
                <a:ea typeface="楷体_GB2312" pitchFamily="49" charset="-122"/>
              </a:rPr>
              <a:t> </a:t>
            </a:r>
            <a:r>
              <a:rPr lang="zh-CN" altLang="en-US" sz="5400" b="1" dirty="0">
                <a:solidFill>
                  <a:srgbClr val="FF0000"/>
                </a:solidFill>
                <a:latin typeface="Times New Roman" panose="02020603050405020304" pitchFamily="18" charset="0"/>
                <a:ea typeface="楷体_GB2312" pitchFamily="49" charset="-122"/>
              </a:rPr>
              <a:t>能力提升（三）</a:t>
            </a:r>
            <a:endParaRPr lang="en-US" altLang="zh-CN" sz="5400" b="1" dirty="0">
              <a:solidFill>
                <a:srgbClr val="FF0000"/>
              </a:solidFill>
              <a:latin typeface="Times New Roman" panose="02020603050405020304" pitchFamily="18" charset="0"/>
              <a:ea typeface="楷体_GB2312" pitchFamily="49" charset="-122"/>
            </a:endParaRPr>
          </a:p>
        </p:txBody>
      </p:sp>
      <p:sp>
        <p:nvSpPr>
          <p:cNvPr id="3" name="十字星 2"/>
          <p:cNvSpPr/>
          <p:nvPr/>
        </p:nvSpPr>
        <p:spPr>
          <a:xfrm>
            <a:off x="3417570" y="434340"/>
            <a:ext cx="376555" cy="472440"/>
          </a:xfrm>
          <a:prstGeom prst="star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十字星 1"/>
          <p:cNvSpPr/>
          <p:nvPr/>
        </p:nvSpPr>
        <p:spPr>
          <a:xfrm>
            <a:off x="3041015" y="434340"/>
            <a:ext cx="376555" cy="472440"/>
          </a:xfrm>
          <a:prstGeom prst="star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337820" y="1262380"/>
            <a:ext cx="11610975" cy="5527675"/>
          </a:xfrm>
          <a:prstGeom prst="rect">
            <a:avLst/>
          </a:prstGeom>
          <a:noFill/>
        </p:spPr>
        <p:txBody>
          <a:bodyPr wrap="square" rtlCol="0" anchor="t">
            <a:spAutoFit/>
          </a:bodyPr>
          <a:p>
            <a:pPr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rPr>
              <a:t>阅读下面两篇文言文，回答问题。</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rPr>
              <a:t>    【甲】</a:t>
            </a:r>
            <a:r>
              <a:rPr lang="zh-CN" altLang="en-US" sz="2400" b="1" dirty="0">
                <a:solidFill>
                  <a:schemeClr val="tx1"/>
                </a:solidFill>
                <a:effectLst/>
                <a:latin typeface="Arial" panose="020B0604020202020204" pitchFamily="34" charset="0"/>
                <a:ea typeface="宋体" panose="02010600030101010101" pitchFamily="2" charset="-122"/>
                <a:sym typeface="+mn-ea"/>
              </a:rPr>
              <a:t>林尽水源，便得一山，山有小口，仿佛若有光。便舍船，从口入。初极狭，才通人。复行数十步，豁然开朗。土地平旷，屋舍俨然，有良田美池桑竹之属。阡陌交通，鸡犬相闻。其中往来种作，男女衣着，悉如外人。黄发垂髫，并怡然自乐。</a:t>
            </a:r>
            <a:r>
              <a:rPr lang="zh-CN" altLang="en-US" sz="24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（节选自《桃花源记》）</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effectLst/>
                <a:latin typeface="Arial" panose="020B0604020202020204" pitchFamily="34" charset="0"/>
                <a:ea typeface="宋体" panose="02010600030101010101" pitchFamily="2" charset="-122"/>
              </a:rPr>
              <a:t>【乙】</a:t>
            </a:r>
            <a:r>
              <a:rPr lang="zh-CN" altLang="en-US" sz="2400" b="1" dirty="0">
                <a:effectLst/>
                <a:latin typeface="Arial" panose="020B0604020202020204" pitchFamily="34" charset="0"/>
                <a:ea typeface="宋体" panose="02010600030101010101" pitchFamily="2" charset="-122"/>
                <a:sym typeface="+mn-ea"/>
              </a:rPr>
              <a:t>大道</a:t>
            </a:r>
            <a:r>
              <a:rPr lang="zh-CN" altLang="en-US" sz="2400" b="1" baseline="30000" dirty="0">
                <a:solidFill>
                  <a:schemeClr val="tx1"/>
                </a:solidFill>
                <a:effectLst/>
                <a:uFillTx/>
                <a:latin typeface="Arial" panose="020B0604020202020204" pitchFamily="34" charset="0"/>
                <a:ea typeface="宋体" panose="02010600030101010101" pitchFamily="2" charset="-122"/>
                <a:sym typeface="+mn-ea"/>
              </a:rPr>
              <a:t>①</a:t>
            </a:r>
            <a:r>
              <a:rPr lang="zh-CN" altLang="en-US" sz="2400" b="1" dirty="0">
                <a:effectLst/>
                <a:latin typeface="Arial" panose="020B0604020202020204" pitchFamily="34" charset="0"/>
                <a:ea typeface="宋体" panose="02010600030101010101" pitchFamily="2" charset="-122"/>
                <a:sym typeface="+mn-ea"/>
              </a:rPr>
              <a:t>之行也，天下为公，选贤与能，讲信修睦。故人不独亲其亲，不独子其子，使老有所终，壮有所用，幼有所长，矜、寡、孤、独、废疾者</a:t>
            </a:r>
            <a:r>
              <a:rPr lang="zh-CN" altLang="en-US" sz="2400" b="1" baseline="30000" dirty="0">
                <a:effectLst/>
                <a:uFillTx/>
                <a:latin typeface="Arial" panose="020B0604020202020204" pitchFamily="34" charset="0"/>
                <a:ea typeface="宋体" panose="02010600030101010101" pitchFamily="2" charset="-122"/>
                <a:sym typeface="+mn-ea"/>
              </a:rPr>
              <a:t>②</a:t>
            </a:r>
            <a:r>
              <a:rPr lang="zh-CN" altLang="en-US" sz="2400" b="1" dirty="0">
                <a:effectLst/>
                <a:latin typeface="Arial" panose="020B0604020202020204" pitchFamily="34" charset="0"/>
                <a:ea typeface="宋体" panose="02010600030101010101" pitchFamily="2" charset="-122"/>
                <a:sym typeface="+mn-ea"/>
              </a:rPr>
              <a:t>皆有所养，男有分，女有归。货恶其弃于地也，不必藏于己；力恶其不出于身也，不必为己。是故谋闭而不兴，盗窃乱贼而不作，故外户而不闭，是谓大同</a:t>
            </a:r>
            <a:r>
              <a:rPr lang="zh-CN" altLang="en-US" sz="2400" b="1" baseline="30000" dirty="0">
                <a:solidFill>
                  <a:schemeClr val="tx1"/>
                </a:solidFill>
                <a:effectLst/>
                <a:uFillTx/>
                <a:latin typeface="Arial" panose="020B0604020202020204" pitchFamily="34" charset="0"/>
                <a:ea typeface="宋体" panose="02010600030101010101" pitchFamily="2" charset="-122"/>
                <a:sym typeface="+mn-ea"/>
              </a:rPr>
              <a:t>③</a:t>
            </a:r>
            <a:r>
              <a:rPr lang="zh-CN" altLang="en-US" sz="2400" b="1" dirty="0">
                <a:effectLst/>
                <a:latin typeface="Arial" panose="020B0604020202020204" pitchFamily="34" charset="0"/>
                <a:ea typeface="宋体" panose="02010600030101010101" pitchFamily="2" charset="-122"/>
                <a:sym typeface="+mn-ea"/>
              </a:rPr>
              <a:t>。（选自《礼记•礼运》）</a:t>
            </a:r>
            <a:endParaRPr lang="zh-CN" altLang="en-US" sz="2400" b="1" dirty="0">
              <a:effectLst/>
              <a:latin typeface="Arial" panose="020B0604020202020204" pitchFamily="34" charset="0"/>
              <a:ea typeface="宋体" panose="02010600030101010101" pitchFamily="2" charset="-122"/>
              <a:sym typeface="+mn-ea"/>
            </a:endParaRPr>
          </a:p>
          <a:p>
            <a:pPr>
              <a:lnSpc>
                <a:spcPts val="3765"/>
              </a:lnSpc>
            </a:pPr>
            <a:r>
              <a:rPr lang="zh-CN" altLang="en-US" sz="2400" b="1" dirty="0">
                <a:effectLst/>
                <a:latin typeface="Arial" panose="020B0604020202020204" pitchFamily="34" charset="0"/>
                <a:ea typeface="宋体" panose="02010600030101010101" pitchFamily="2" charset="-122"/>
              </a:rPr>
              <a:t>       【注释】</a:t>
            </a:r>
            <a:r>
              <a:rPr lang="zh-CN" altLang="en-US" sz="2000" b="1" dirty="0">
                <a:effectLst/>
                <a:latin typeface="Arial" panose="020B0604020202020204" pitchFamily="34" charset="0"/>
                <a:ea typeface="宋体" panose="02010600030101010101" pitchFamily="2" charset="-122"/>
              </a:rPr>
              <a:t>①大道:古代指政治上的最高理想，治理社会的最高准则。</a:t>
            </a:r>
            <a:r>
              <a:rPr lang="zh-CN" altLang="en-US" sz="2000" b="1" dirty="0">
                <a:effectLst/>
                <a:latin typeface="Arial" panose="020B0604020202020204" pitchFamily="34" charset="0"/>
                <a:ea typeface="宋体" panose="02010600030101010101" pitchFamily="2" charset="-122"/>
                <a:sym typeface="+mn-ea"/>
              </a:rPr>
              <a:t>②矜、寡、孤、独、废疾者：矜，通</a:t>
            </a:r>
            <a:r>
              <a:rPr lang="en-US" altLang="zh-CN" sz="2000" b="1" dirty="0">
                <a:effectLst/>
                <a:latin typeface="Arial" panose="020B0604020202020204" pitchFamily="34" charset="0"/>
                <a:ea typeface="宋体" panose="02010600030101010101" pitchFamily="2" charset="-122"/>
                <a:sym typeface="+mn-ea"/>
              </a:rPr>
              <a:t>“</a:t>
            </a:r>
            <a:r>
              <a:rPr lang="zh-CN" altLang="en-US" sz="2000" b="1" dirty="0">
                <a:effectLst/>
                <a:latin typeface="Arial" panose="020B0604020202020204" pitchFamily="34" charset="0"/>
                <a:ea typeface="宋体" panose="02010600030101010101" pitchFamily="2" charset="-122"/>
                <a:sym typeface="+mn-ea"/>
              </a:rPr>
              <a:t>鳏</a:t>
            </a:r>
            <a:r>
              <a:rPr lang="en-US" altLang="zh-CN" sz="2000" b="1" dirty="0">
                <a:effectLst/>
                <a:latin typeface="Arial" panose="020B0604020202020204" pitchFamily="34" charset="0"/>
                <a:ea typeface="宋体" panose="02010600030101010101" pitchFamily="2" charset="-122"/>
                <a:sym typeface="+mn-ea"/>
              </a:rPr>
              <a:t>”</a:t>
            </a:r>
            <a:r>
              <a:rPr lang="zh-CN" altLang="en-US" sz="2000" b="1" dirty="0">
                <a:effectLst/>
                <a:latin typeface="Arial" panose="020B0604020202020204" pitchFamily="34" charset="0"/>
                <a:ea typeface="宋体" panose="02010600030101010101" pitchFamily="2" charset="-122"/>
                <a:sym typeface="+mn-ea"/>
              </a:rPr>
              <a:t>(guān)，年老无妻或丧妻的男子。寡，年老无夫或丧夫的女子。孤，年幼丧父或无父母的孩子。独，年老无子女的老人。废疾者，残疾人。</a:t>
            </a:r>
            <a:r>
              <a:rPr lang="zh-CN" altLang="en-US" sz="2000" b="1" dirty="0">
                <a:solidFill>
                  <a:schemeClr val="tx1"/>
                </a:solidFill>
                <a:effectLst/>
                <a:uFillTx/>
                <a:latin typeface="Arial" panose="020B0604020202020204" pitchFamily="34" charset="0"/>
                <a:ea typeface="宋体" panose="02010600030101010101" pitchFamily="2" charset="-122"/>
                <a:sym typeface="+mn-ea"/>
              </a:rPr>
              <a:t>③</a:t>
            </a:r>
            <a:r>
              <a:rPr lang="zh-CN" altLang="en-US" sz="2000" b="1" dirty="0">
                <a:effectLst/>
                <a:latin typeface="Arial" panose="020B0604020202020204" pitchFamily="34" charset="0"/>
                <a:ea typeface="宋体" panose="02010600030101010101" pitchFamily="2" charset="-122"/>
              </a:rPr>
              <a:t>大同:指理想社会。</a:t>
            </a:r>
            <a:endParaRPr lang="zh-CN" altLang="en-US" sz="2000" b="1" dirty="0">
              <a:effectLst/>
              <a:latin typeface="Arial" panose="020B0604020202020204" pitchFamily="34" charset="0"/>
              <a:ea typeface="宋体" panose="02010600030101010101" pitchFamily="2" charset="-122"/>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47955" y="3237230"/>
            <a:ext cx="11896090" cy="3415030"/>
          </a:xfrm>
          <a:prstGeom prst="rect">
            <a:avLst/>
          </a:prstGeom>
          <a:noFill/>
          <a:ln>
            <a:solidFill>
              <a:srgbClr val="FF0000"/>
            </a:solidFill>
          </a:ln>
        </p:spPr>
        <p:txBody>
          <a:bodyPr wrap="square" rtlCol="0" anchor="t">
            <a:spAutoFit/>
          </a:bodyPr>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【参考译文】在</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政治上的最高理想</a:t>
            </a:r>
            <a:r>
              <a:rPr lang="zh-CN" altLang="en-US" sz="2400" b="1">
                <a:latin typeface="宋体" panose="02010600030101010101" pitchFamily="2" charset="-122"/>
                <a:ea typeface="宋体" panose="02010600030101010101" pitchFamily="2" charset="-122"/>
                <a:cs typeface="宋体" panose="02010600030101010101" pitchFamily="2" charset="-122"/>
              </a:rPr>
              <a:t>施行的时候，天下就是人们所共有的，(人们)把品德高尚、德才兼备的人</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选举</a:t>
            </a:r>
            <a:r>
              <a:rPr lang="zh-CN" altLang="en-US" sz="2400" b="1">
                <a:latin typeface="宋体" panose="02010600030101010101" pitchFamily="2" charset="-122"/>
                <a:ea typeface="宋体" panose="02010600030101010101" pitchFamily="2" charset="-122"/>
                <a:cs typeface="宋体" panose="02010600030101010101" pitchFamily="2" charset="-122"/>
              </a:rPr>
              <a:t>出来，(人人)讲求诚信，培养和睦的气氛。因此人们不只奉养自己</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亲人</a:t>
            </a:r>
            <a:r>
              <a:rPr lang="zh-CN" altLang="en-US" sz="2400" b="1">
                <a:latin typeface="宋体" panose="02010600030101010101" pitchFamily="2" charset="-122"/>
                <a:ea typeface="宋体" panose="02010600030101010101" pitchFamily="2" charset="-122"/>
                <a:cs typeface="宋体" panose="02010600030101010101" pitchFamily="2" charset="-122"/>
              </a:rPr>
              <a:t>，不只抚养自己</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子女</a:t>
            </a:r>
            <a:r>
              <a:rPr lang="zh-CN" altLang="en-US" sz="2400" b="1">
                <a:latin typeface="宋体" panose="02010600030101010101" pitchFamily="2" charset="-122"/>
                <a:ea typeface="宋体" panose="02010600030101010101" pitchFamily="2" charset="-122"/>
                <a:cs typeface="宋体" panose="02010600030101010101" pitchFamily="2" charset="-122"/>
              </a:rPr>
              <a:t>，让老年人能可以有养老送终的处所，青壮年可以有被任用工作来养家糊口的地方，让年幼的孩子有可以健康成长的地方，让老而无妻的人、老而无夫的人、幼而无父的人、老而无子的人、残疾人都能得到社会的</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供养</a:t>
            </a:r>
            <a:r>
              <a:rPr lang="zh-CN" altLang="en-US" sz="2400" b="1">
                <a:latin typeface="宋体" panose="02010600030101010101" pitchFamily="2" charset="-122"/>
                <a:ea typeface="宋体" panose="02010600030101010101" pitchFamily="2" charset="-122"/>
                <a:cs typeface="宋体" panose="02010600030101010101" pitchFamily="2" charset="-122"/>
              </a:rPr>
              <a:t>，男子有</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职务</a:t>
            </a:r>
            <a:r>
              <a:rPr lang="zh-CN" altLang="en-US" sz="2400" b="1">
                <a:latin typeface="宋体" panose="02010600030101010101" pitchFamily="2" charset="-122"/>
                <a:ea typeface="宋体" panose="02010600030101010101" pitchFamily="2" charset="-122"/>
                <a:cs typeface="宋体" panose="02010600030101010101" pitchFamily="2" charset="-122"/>
              </a:rPr>
              <a:t>，女子有</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归宿</a:t>
            </a:r>
            <a:r>
              <a:rPr lang="zh-CN" altLang="en-US" sz="2400" b="1">
                <a:latin typeface="宋体" panose="02010600030101010101" pitchFamily="2" charset="-122"/>
                <a:ea typeface="宋体" panose="02010600030101010101" pitchFamily="2" charset="-122"/>
                <a:cs typeface="宋体" panose="02010600030101010101" pitchFamily="2" charset="-122"/>
              </a:rPr>
              <a:t>。对于财货，人们</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憎恨</a:t>
            </a:r>
            <a:r>
              <a:rPr lang="zh-CN" altLang="en-US" sz="2400" b="1">
                <a:latin typeface="宋体" panose="02010600030101010101" pitchFamily="2" charset="-122"/>
                <a:ea typeface="宋体" panose="02010600030101010101" pitchFamily="2" charset="-122"/>
                <a:cs typeface="宋体" panose="02010600030101010101" pitchFamily="2" charset="-122"/>
              </a:rPr>
              <a:t>把它扔在地上的行为，(捡起来)却一定不是要自己</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私藏</a:t>
            </a:r>
            <a:r>
              <a:rPr lang="zh-CN" altLang="en-US" sz="2400" b="1">
                <a:latin typeface="宋体" panose="02010600030101010101" pitchFamily="2" charset="-122"/>
                <a:ea typeface="宋体" panose="02010600030101010101" pitchFamily="2" charset="-122"/>
                <a:cs typeface="宋体" panose="02010600030101010101" pitchFamily="2" charset="-122"/>
              </a:rPr>
              <a:t>。人们都愿意为公众之事竭尽全力，而一定不是为自己谋私利。因此奸邪之谋不会发生，盗窃、造反和害人的事情不再</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兴起</a:t>
            </a:r>
            <a:r>
              <a:rPr lang="zh-CN" altLang="en-US" sz="2400" b="1">
                <a:latin typeface="宋体" panose="02010600030101010101" pitchFamily="2" charset="-122"/>
                <a:ea typeface="宋体" panose="02010600030101010101" pitchFamily="2" charset="-122"/>
                <a:cs typeface="宋体" panose="02010600030101010101" pitchFamily="2" charset="-122"/>
              </a:rPr>
              <a:t>，所以(家家户户的)大门都不用关闭，这就是</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理想社会</a:t>
            </a:r>
            <a:r>
              <a:rPr lang="zh-CN" altLang="en-US" sz="2400" b="1">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63195" y="110490"/>
            <a:ext cx="11896090" cy="3046095"/>
          </a:xfrm>
          <a:prstGeom prst="rect">
            <a:avLst/>
          </a:prstGeom>
          <a:noFill/>
          <a:ln>
            <a:solidFill>
              <a:srgbClr val="FF0000"/>
            </a:solidFill>
          </a:ln>
        </p:spPr>
        <p:txBody>
          <a:bodyPr wrap="square" rtlCol="0" anchor="t">
            <a:spAutoFit/>
          </a:bodyPr>
          <a:p>
            <a:pPr fontAlgn="auto">
              <a:lnSpc>
                <a:spcPct val="100000"/>
              </a:lnSpc>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effectLst/>
                <a:latin typeface="Arial" panose="020B0604020202020204" pitchFamily="34" charset="0"/>
                <a:ea typeface="宋体" panose="02010600030101010101" pitchFamily="2" charset="-122"/>
              </a:rPr>
              <a:t>【乙】</a:t>
            </a:r>
            <a:r>
              <a:rPr lang="zh-CN" altLang="en-US" sz="2400" b="1" dirty="0">
                <a:solidFill>
                  <a:srgbClr val="FF0000"/>
                </a:solidFill>
                <a:effectLst/>
                <a:latin typeface="Arial" panose="020B0604020202020204" pitchFamily="34" charset="0"/>
                <a:ea typeface="宋体" panose="02010600030101010101" pitchFamily="2" charset="-122"/>
                <a:sym typeface="+mn-ea"/>
              </a:rPr>
              <a:t>大道</a:t>
            </a:r>
            <a:r>
              <a:rPr lang="zh-CN" altLang="en-US" sz="2400" b="1" baseline="30000" dirty="0">
                <a:solidFill>
                  <a:schemeClr val="tx1"/>
                </a:solidFill>
                <a:effectLst/>
                <a:uFillTx/>
                <a:latin typeface="Arial" panose="020B0604020202020204" pitchFamily="34" charset="0"/>
                <a:ea typeface="宋体" panose="02010600030101010101" pitchFamily="2" charset="-122"/>
                <a:sym typeface="+mn-ea"/>
              </a:rPr>
              <a:t>①</a:t>
            </a:r>
            <a:r>
              <a:rPr lang="zh-CN" altLang="en-US" sz="2400" b="1" dirty="0">
                <a:effectLst/>
                <a:latin typeface="Arial" panose="020B0604020202020204" pitchFamily="34" charset="0"/>
                <a:ea typeface="宋体" panose="02010600030101010101" pitchFamily="2" charset="-122"/>
                <a:sym typeface="+mn-ea"/>
              </a:rPr>
              <a:t>之行也，天下为公，选贤</a:t>
            </a:r>
            <a:r>
              <a:rPr lang="zh-CN" altLang="en-US" sz="2400" b="1" dirty="0">
                <a:solidFill>
                  <a:srgbClr val="FF0000"/>
                </a:solidFill>
                <a:effectLst/>
                <a:latin typeface="Arial" panose="020B0604020202020204" pitchFamily="34" charset="0"/>
                <a:ea typeface="宋体" panose="02010600030101010101" pitchFamily="2" charset="-122"/>
                <a:sym typeface="+mn-ea"/>
              </a:rPr>
              <a:t>与</a:t>
            </a:r>
            <a:r>
              <a:rPr lang="zh-CN" altLang="en-US" sz="2400" b="1" dirty="0">
                <a:effectLst/>
                <a:latin typeface="Arial" panose="020B0604020202020204" pitchFamily="34" charset="0"/>
                <a:ea typeface="宋体" panose="02010600030101010101" pitchFamily="2" charset="-122"/>
                <a:sym typeface="+mn-ea"/>
              </a:rPr>
              <a:t>能，讲信修睦。故人不独亲其</a:t>
            </a:r>
            <a:r>
              <a:rPr lang="zh-CN" altLang="en-US" sz="2400" b="1" dirty="0">
                <a:solidFill>
                  <a:srgbClr val="FF0000"/>
                </a:solidFill>
                <a:effectLst/>
                <a:latin typeface="Arial" panose="020B0604020202020204" pitchFamily="34" charset="0"/>
                <a:ea typeface="宋体" panose="02010600030101010101" pitchFamily="2" charset="-122"/>
                <a:sym typeface="+mn-ea"/>
              </a:rPr>
              <a:t>亲</a:t>
            </a:r>
            <a:r>
              <a:rPr lang="zh-CN" altLang="en-US" sz="2400" b="1" dirty="0">
                <a:effectLst/>
                <a:latin typeface="Arial" panose="020B0604020202020204" pitchFamily="34" charset="0"/>
                <a:ea typeface="宋体" panose="02010600030101010101" pitchFamily="2" charset="-122"/>
                <a:sym typeface="+mn-ea"/>
              </a:rPr>
              <a:t>，不独子其</a:t>
            </a:r>
            <a:r>
              <a:rPr lang="zh-CN" altLang="en-US" sz="2400" b="1" dirty="0">
                <a:solidFill>
                  <a:srgbClr val="FF0000"/>
                </a:solidFill>
                <a:effectLst/>
                <a:latin typeface="Arial" panose="020B0604020202020204" pitchFamily="34" charset="0"/>
                <a:ea typeface="宋体" panose="02010600030101010101" pitchFamily="2" charset="-122"/>
                <a:sym typeface="+mn-ea"/>
              </a:rPr>
              <a:t>子</a:t>
            </a:r>
            <a:r>
              <a:rPr lang="zh-CN" altLang="en-US" sz="2400" b="1" dirty="0">
                <a:effectLst/>
                <a:latin typeface="Arial" panose="020B0604020202020204" pitchFamily="34" charset="0"/>
                <a:ea typeface="宋体" panose="02010600030101010101" pitchFamily="2" charset="-122"/>
                <a:sym typeface="+mn-ea"/>
              </a:rPr>
              <a:t>，使老有所终，壮有所用，幼有所长，矜、寡、孤、独、废疾者</a:t>
            </a:r>
            <a:r>
              <a:rPr lang="zh-CN" altLang="en-US" sz="2400" b="1" baseline="30000" dirty="0">
                <a:effectLst/>
                <a:uFillTx/>
                <a:latin typeface="Arial" panose="020B0604020202020204" pitchFamily="34" charset="0"/>
                <a:ea typeface="宋体" panose="02010600030101010101" pitchFamily="2" charset="-122"/>
                <a:sym typeface="+mn-ea"/>
              </a:rPr>
              <a:t>②</a:t>
            </a:r>
            <a:r>
              <a:rPr lang="zh-CN" altLang="en-US" sz="2400" b="1" dirty="0">
                <a:effectLst/>
                <a:latin typeface="Arial" panose="020B0604020202020204" pitchFamily="34" charset="0"/>
                <a:ea typeface="宋体" panose="02010600030101010101" pitchFamily="2" charset="-122"/>
                <a:sym typeface="+mn-ea"/>
              </a:rPr>
              <a:t>皆有所</a:t>
            </a:r>
            <a:r>
              <a:rPr lang="zh-CN" altLang="en-US" sz="2400" b="1" dirty="0">
                <a:solidFill>
                  <a:srgbClr val="FF0000"/>
                </a:solidFill>
                <a:effectLst/>
                <a:latin typeface="Arial" panose="020B0604020202020204" pitchFamily="34" charset="0"/>
                <a:ea typeface="宋体" panose="02010600030101010101" pitchFamily="2" charset="-122"/>
                <a:sym typeface="+mn-ea"/>
              </a:rPr>
              <a:t>养</a:t>
            </a:r>
            <a:r>
              <a:rPr lang="zh-CN" altLang="en-US" sz="2400" b="1" dirty="0">
                <a:effectLst/>
                <a:latin typeface="Arial" panose="020B0604020202020204" pitchFamily="34" charset="0"/>
                <a:ea typeface="宋体" panose="02010600030101010101" pitchFamily="2" charset="-122"/>
                <a:sym typeface="+mn-ea"/>
              </a:rPr>
              <a:t>，男有</a:t>
            </a:r>
            <a:r>
              <a:rPr lang="zh-CN" altLang="en-US" sz="2400" b="1" dirty="0">
                <a:solidFill>
                  <a:srgbClr val="FF0000"/>
                </a:solidFill>
                <a:effectLst/>
                <a:latin typeface="Arial" panose="020B0604020202020204" pitchFamily="34" charset="0"/>
                <a:ea typeface="宋体" panose="02010600030101010101" pitchFamily="2" charset="-122"/>
                <a:sym typeface="+mn-ea"/>
              </a:rPr>
              <a:t>分</a:t>
            </a:r>
            <a:r>
              <a:rPr lang="zh-CN" altLang="en-US" sz="2400" b="1" dirty="0">
                <a:effectLst/>
                <a:latin typeface="Arial" panose="020B0604020202020204" pitchFamily="34" charset="0"/>
                <a:ea typeface="宋体" panose="02010600030101010101" pitchFamily="2" charset="-122"/>
                <a:sym typeface="+mn-ea"/>
              </a:rPr>
              <a:t>，女有</a:t>
            </a:r>
            <a:r>
              <a:rPr lang="zh-CN" altLang="en-US" sz="2400" b="1" dirty="0">
                <a:solidFill>
                  <a:srgbClr val="FF0000"/>
                </a:solidFill>
                <a:effectLst/>
                <a:latin typeface="Arial" panose="020B0604020202020204" pitchFamily="34" charset="0"/>
                <a:ea typeface="宋体" panose="02010600030101010101" pitchFamily="2" charset="-122"/>
                <a:sym typeface="+mn-ea"/>
              </a:rPr>
              <a:t>归</a:t>
            </a:r>
            <a:r>
              <a:rPr lang="zh-CN" altLang="en-US" sz="2400" b="1" dirty="0">
                <a:effectLst/>
                <a:latin typeface="Arial" panose="020B0604020202020204" pitchFamily="34" charset="0"/>
                <a:ea typeface="宋体" panose="02010600030101010101" pitchFamily="2" charset="-122"/>
                <a:sym typeface="+mn-ea"/>
              </a:rPr>
              <a:t>。货</a:t>
            </a:r>
            <a:r>
              <a:rPr lang="zh-CN" altLang="en-US" sz="2400" b="1" dirty="0">
                <a:solidFill>
                  <a:srgbClr val="FF0000"/>
                </a:solidFill>
                <a:effectLst/>
                <a:latin typeface="Arial" panose="020B0604020202020204" pitchFamily="34" charset="0"/>
                <a:ea typeface="宋体" panose="02010600030101010101" pitchFamily="2" charset="-122"/>
                <a:sym typeface="+mn-ea"/>
              </a:rPr>
              <a:t>恶</a:t>
            </a:r>
            <a:r>
              <a:rPr lang="zh-CN" altLang="en-US" sz="2400" b="1" dirty="0">
                <a:effectLst/>
                <a:latin typeface="Arial" panose="020B0604020202020204" pitchFamily="34" charset="0"/>
                <a:ea typeface="宋体" panose="02010600030101010101" pitchFamily="2" charset="-122"/>
                <a:sym typeface="+mn-ea"/>
              </a:rPr>
              <a:t>其弃于地也，不必</a:t>
            </a:r>
            <a:r>
              <a:rPr lang="zh-CN" altLang="en-US" sz="2400" b="1" dirty="0">
                <a:solidFill>
                  <a:srgbClr val="FF0000"/>
                </a:solidFill>
                <a:effectLst/>
                <a:latin typeface="Arial" panose="020B0604020202020204" pitchFamily="34" charset="0"/>
                <a:ea typeface="宋体" panose="02010600030101010101" pitchFamily="2" charset="-122"/>
                <a:sym typeface="+mn-ea"/>
              </a:rPr>
              <a:t>藏</a:t>
            </a:r>
            <a:r>
              <a:rPr lang="zh-CN" altLang="en-US" sz="2400" b="1" dirty="0">
                <a:effectLst/>
                <a:latin typeface="Arial" panose="020B0604020202020204" pitchFamily="34" charset="0"/>
                <a:ea typeface="宋体" panose="02010600030101010101" pitchFamily="2" charset="-122"/>
                <a:sym typeface="+mn-ea"/>
              </a:rPr>
              <a:t>于己；力恶其不出于身也，不必为己。是故谋闭而不兴，盗窃乱贼而不</a:t>
            </a:r>
            <a:r>
              <a:rPr lang="zh-CN" altLang="en-US" sz="2400" b="1" dirty="0">
                <a:solidFill>
                  <a:srgbClr val="FF0000"/>
                </a:solidFill>
                <a:effectLst/>
                <a:latin typeface="Arial" panose="020B0604020202020204" pitchFamily="34" charset="0"/>
                <a:ea typeface="宋体" panose="02010600030101010101" pitchFamily="2" charset="-122"/>
                <a:sym typeface="+mn-ea"/>
              </a:rPr>
              <a:t>作</a:t>
            </a:r>
            <a:r>
              <a:rPr lang="zh-CN" altLang="en-US" sz="2400" b="1" dirty="0">
                <a:effectLst/>
                <a:latin typeface="Arial" panose="020B0604020202020204" pitchFamily="34" charset="0"/>
                <a:ea typeface="宋体" panose="02010600030101010101" pitchFamily="2" charset="-122"/>
                <a:sym typeface="+mn-ea"/>
              </a:rPr>
              <a:t>，故外户而不闭，是谓</a:t>
            </a:r>
            <a:r>
              <a:rPr lang="zh-CN" altLang="en-US" sz="2400" b="1" dirty="0">
                <a:solidFill>
                  <a:srgbClr val="FF0000"/>
                </a:solidFill>
                <a:effectLst/>
                <a:latin typeface="Arial" panose="020B0604020202020204" pitchFamily="34" charset="0"/>
                <a:ea typeface="宋体" panose="02010600030101010101" pitchFamily="2" charset="-122"/>
                <a:sym typeface="+mn-ea"/>
              </a:rPr>
              <a:t>大同</a:t>
            </a:r>
            <a:r>
              <a:rPr lang="zh-CN" altLang="en-US" sz="2400" b="1" baseline="30000" dirty="0">
                <a:solidFill>
                  <a:schemeClr val="tx1"/>
                </a:solidFill>
                <a:effectLst/>
                <a:uFillTx/>
                <a:latin typeface="Arial" panose="020B0604020202020204" pitchFamily="34" charset="0"/>
                <a:ea typeface="宋体" panose="02010600030101010101" pitchFamily="2" charset="-122"/>
                <a:sym typeface="+mn-ea"/>
              </a:rPr>
              <a:t>③</a:t>
            </a:r>
            <a:r>
              <a:rPr lang="zh-CN" altLang="en-US" sz="2400" b="1" dirty="0">
                <a:effectLst/>
                <a:latin typeface="Arial" panose="020B0604020202020204" pitchFamily="34" charset="0"/>
                <a:ea typeface="宋体" panose="02010600030101010101" pitchFamily="2" charset="-122"/>
                <a:sym typeface="+mn-ea"/>
              </a:rPr>
              <a:t>。（选自《礼记•礼运》）</a:t>
            </a:r>
            <a:endParaRPr lang="zh-CN" altLang="en-US" sz="2400" b="1" dirty="0">
              <a:effectLst/>
              <a:latin typeface="Arial" panose="020B0604020202020204" pitchFamily="34" charset="0"/>
              <a:ea typeface="宋体" panose="02010600030101010101" pitchFamily="2" charset="-122"/>
              <a:sym typeface="+mn-ea"/>
            </a:endParaRPr>
          </a:p>
          <a:p>
            <a:pPr fontAlgn="auto">
              <a:lnSpc>
                <a:spcPct val="100000"/>
              </a:lnSpc>
            </a:pPr>
            <a:r>
              <a:rPr lang="zh-CN" altLang="en-US" sz="2400" b="1" dirty="0">
                <a:effectLst/>
                <a:latin typeface="Arial" panose="020B0604020202020204" pitchFamily="34" charset="0"/>
                <a:ea typeface="宋体" panose="02010600030101010101" pitchFamily="2" charset="-122"/>
              </a:rPr>
              <a:t>       </a:t>
            </a:r>
            <a:r>
              <a:rPr lang="zh-CN" altLang="en-US" sz="2400" b="1" dirty="0">
                <a:effectLst/>
                <a:latin typeface="宋体" panose="02010600030101010101" pitchFamily="2" charset="-122"/>
                <a:ea typeface="宋体" panose="02010600030101010101" pitchFamily="2" charset="-122"/>
                <a:cs typeface="宋体" panose="02010600030101010101" pitchFamily="2" charset="-122"/>
              </a:rPr>
              <a:t>【注释】①大道:古代指政治上的最高理想，治理社会的最高准则。</a:t>
            </a:r>
            <a:r>
              <a:rPr lang="zh-CN" altLang="en-US" sz="2400" b="1" dirty="0">
                <a:effectLst/>
                <a:latin typeface="宋体" panose="02010600030101010101" pitchFamily="2" charset="-122"/>
                <a:ea typeface="宋体" panose="02010600030101010101" pitchFamily="2" charset="-122"/>
                <a:cs typeface="宋体" panose="02010600030101010101" pitchFamily="2" charset="-122"/>
                <a:sym typeface="+mn-ea"/>
              </a:rPr>
              <a:t>②矜、寡、孤、独、废疾者：矜，通</a:t>
            </a:r>
            <a:r>
              <a:rPr lang="en-US" altLang="zh-CN" sz="2400" b="1" dirty="0">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effectLst/>
                <a:latin typeface="宋体" panose="02010600030101010101" pitchFamily="2" charset="-122"/>
                <a:ea typeface="宋体" panose="02010600030101010101" pitchFamily="2" charset="-122"/>
                <a:cs typeface="宋体" panose="02010600030101010101" pitchFamily="2" charset="-122"/>
                <a:sym typeface="+mn-ea"/>
              </a:rPr>
              <a:t>鳏</a:t>
            </a:r>
            <a:r>
              <a:rPr lang="en-US" altLang="zh-CN" sz="2400" b="1" dirty="0">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effectLst/>
                <a:latin typeface="宋体" panose="02010600030101010101" pitchFamily="2" charset="-122"/>
                <a:ea typeface="宋体" panose="02010600030101010101" pitchFamily="2" charset="-122"/>
                <a:cs typeface="宋体" panose="02010600030101010101" pitchFamily="2" charset="-122"/>
                <a:sym typeface="+mn-ea"/>
              </a:rPr>
              <a:t>(guān)，年老无妻或丧妻的男子。寡，年老无夫或丧夫的女子。孤，年幼丧父或无父母的孩子。独，年老无子女的老人。废疾者，残疾人。</a:t>
            </a:r>
            <a:r>
              <a:rPr lang="zh-CN" altLang="en-US" sz="2400" b="1"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mn-ea"/>
              </a:rPr>
              <a:t>③</a:t>
            </a:r>
            <a:r>
              <a:rPr lang="zh-CN" altLang="en-US" sz="2400" b="1" dirty="0">
                <a:effectLst/>
                <a:latin typeface="宋体" panose="02010600030101010101" pitchFamily="2" charset="-122"/>
                <a:ea typeface="宋体" panose="02010600030101010101" pitchFamily="2" charset="-122"/>
                <a:cs typeface="宋体" panose="02010600030101010101" pitchFamily="2" charset="-122"/>
              </a:rPr>
              <a:t>大同:指理想社会。</a:t>
            </a:r>
            <a:endParaRPr lang="zh-CN" altLang="en-US" sz="2400" b="1" dirty="0">
              <a:effectLst/>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内容占位符 2"/>
          <p:cNvSpPr>
            <a:spLocks noGrp="1"/>
          </p:cNvSpPr>
          <p:nvPr>
            <p:ph idx="1"/>
          </p:nvPr>
        </p:nvSpPr>
        <p:spPr>
          <a:xfrm>
            <a:off x="603250" y="15240"/>
            <a:ext cx="10985500" cy="6646545"/>
          </a:xfrm>
        </p:spPr>
        <p:txBody>
          <a:bodyPr vert="horz" wrap="square" lIns="68748" tIns="34374" rIns="68748" bIns="34374" numCol="1" anchor="t" anchorCtr="0" compatLnSpc="1">
            <a:noAutofit/>
          </a:bodyPr>
          <a:lstStyle/>
          <a:p>
            <a:pPr marL="0" marR="0" lvl="0" indent="0" algn="l" defTabSz="914400" rtl="0" eaLnBrk="0" fontAlgn="base" hangingPunct="0">
              <a:lnSpc>
                <a:spcPts val="4660"/>
              </a:lnSpc>
              <a:spcBef>
                <a:spcPts val="0"/>
              </a:spcBef>
              <a:spcAft>
                <a:spcPct val="0"/>
              </a:spcAft>
              <a:buClr>
                <a:schemeClr val="hlink"/>
              </a:buClr>
              <a:buSzTx/>
              <a:buFont typeface="Wingdings" panose="05000000000000000000" pitchFamily="2" charset="2"/>
              <a:buNone/>
              <a:defRPr/>
            </a:pP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解释下面加下划线的词语。</a:t>
            </a:r>
            <a:endPar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660"/>
              </a:lnSpc>
              <a:spcBef>
                <a:spcPts val="0"/>
              </a:spcBef>
              <a:spcAft>
                <a:spcPct val="0"/>
              </a:spcAft>
              <a:buClr>
                <a:schemeClr val="hlink"/>
              </a:buClr>
              <a:buSzTx/>
              <a:buFont typeface="Wingdings" panose="05000000000000000000" pitchFamily="2" charset="2"/>
              <a:buNone/>
              <a:defRPr/>
            </a:pP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屋舍</a:t>
            </a:r>
            <a:r>
              <a:rPr kumimoji="0" lang="zh-CN" altLang="zh-CN" sz="3200" b="1" u="sng"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俨然</a:t>
            </a:r>
            <a:r>
              <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endPar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660"/>
              </a:lnSpc>
              <a:spcBef>
                <a:spcPts val="0"/>
              </a:spcBef>
              <a:spcAft>
                <a:spcPct val="0"/>
              </a:spcAft>
              <a:buClr>
                <a:schemeClr val="hlink"/>
              </a:buClr>
              <a:buSzTx/>
              <a:buFont typeface="Wingdings" panose="05000000000000000000" pitchFamily="2" charset="2"/>
              <a:buNone/>
              <a:defRPr/>
            </a:pPr>
            <a:r>
              <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阡陌</a:t>
            </a:r>
            <a:r>
              <a:rPr kumimoji="0" lang="zh-CN" altLang="zh-CN" sz="3200" b="1" u="sng"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交通</a:t>
            </a:r>
            <a:r>
              <a:rPr kumimoji="0" lang="zh-CN" altLang="zh-CN" sz="3200" b="1"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endPar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660"/>
              </a:lnSpc>
              <a:spcBef>
                <a:spcPts val="0"/>
              </a:spcBef>
              <a:spcAft>
                <a:spcPct val="0"/>
              </a:spcAft>
              <a:buClr>
                <a:schemeClr val="hlink"/>
              </a:buClr>
              <a:buSzTx/>
              <a:buFont typeface="Wingdings" panose="05000000000000000000" pitchFamily="2" charset="2"/>
              <a:buNone/>
              <a:defRPr/>
            </a:pPr>
            <a:r>
              <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3</a:t>
            </a:r>
            <a:r>
              <a:rPr kumimoji="0"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不独</a:t>
            </a:r>
            <a:r>
              <a:rPr kumimoji="0" lang="zh-CN" altLang="zh-CN" sz="3200" b="1" u="sng"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子</a:t>
            </a:r>
            <a:r>
              <a:rPr kumimoji="0" lang="zh-CN" altLang="zh-CN" sz="3200" b="1"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其</a:t>
            </a:r>
            <a:r>
              <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子（                            ）   </a:t>
            </a:r>
            <a:endPar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660"/>
              </a:lnSpc>
              <a:spcBef>
                <a:spcPts val="0"/>
              </a:spcBef>
              <a:spcAft>
                <a:spcPct val="0"/>
              </a:spcAft>
              <a:buClr>
                <a:schemeClr val="hlink"/>
              </a:buClr>
              <a:buSzTx/>
              <a:buFont typeface="Wingdings" panose="05000000000000000000" pitchFamily="2" charset="2"/>
              <a:buNone/>
              <a:defRPr/>
            </a:pPr>
            <a:r>
              <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4</a:t>
            </a:r>
            <a:r>
              <a:rPr kumimoji="0"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货</a:t>
            </a:r>
            <a:r>
              <a:rPr kumimoji="0" lang="zh-CN" altLang="zh-CN" sz="3200" b="1" u="sng"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恶</a:t>
            </a:r>
            <a:r>
              <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其弃于地也（       ）</a:t>
            </a:r>
            <a:endParaRPr kumimoji="0" lang="zh-CN" altLang="zh-CN" sz="3200" b="1"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660"/>
              </a:lnSpc>
              <a:spcBef>
                <a:spcPts val="0"/>
              </a:spcBef>
              <a:spcAft>
                <a:spcPct val="0"/>
              </a:spcAft>
              <a:buClr>
                <a:schemeClr val="hlink"/>
              </a:buClr>
              <a:buSzTx/>
              <a:buFont typeface="Wingdings" panose="05000000000000000000" pitchFamily="2" charset="2"/>
              <a:buNone/>
              <a:defRPr/>
            </a:pP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下面各组句子中，加红词语意思相同的一项是（    ）。</a:t>
            </a:r>
            <a:endPar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660"/>
              </a:lnSpc>
              <a:spcBef>
                <a:spcPts val="0"/>
              </a:spcBef>
              <a:spcAft>
                <a:spcPct val="0"/>
              </a:spcAft>
              <a:buClr>
                <a:schemeClr val="hlink"/>
              </a:buClr>
              <a:buSzTx/>
              <a:buFont typeface="Wingdings" panose="05000000000000000000" pitchFamily="2" charset="2"/>
              <a:buNone/>
              <a:defRPr/>
            </a:pP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有良田美池桑竹之</a:t>
            </a:r>
            <a:r>
              <a:rPr kumimoji="0" lang="zh-CN" altLang="zh-CN" sz="32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属</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zh-CN" altLang="zh-CN" sz="32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属</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予作文以记之    </a:t>
            </a:r>
            <a:endPar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660"/>
              </a:lnSpc>
              <a:spcBef>
                <a:spcPts val="0"/>
              </a:spcBef>
              <a:spcAft>
                <a:spcPct val="0"/>
              </a:spcAft>
              <a:buClr>
                <a:schemeClr val="hlink"/>
              </a:buClr>
              <a:buSzTx/>
              <a:buFont typeface="Wingdings" panose="05000000000000000000" pitchFamily="2" charset="2"/>
              <a:buNone/>
              <a:defRPr/>
            </a:pP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B.</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男女衣着，</a:t>
            </a:r>
            <a:r>
              <a:rPr kumimoji="0" lang="zh-CN" altLang="zh-CN" sz="32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悉</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如外人        事无大小，</a:t>
            </a:r>
            <a:r>
              <a:rPr kumimoji="0" lang="zh-CN" altLang="zh-CN" sz="32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悉</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以咨之</a:t>
            </a:r>
            <a:endPar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660"/>
              </a:lnSpc>
              <a:spcBef>
                <a:spcPts val="0"/>
              </a:spcBef>
              <a:spcAft>
                <a:spcPct val="0"/>
              </a:spcAft>
              <a:buClr>
                <a:schemeClr val="hlink"/>
              </a:buClr>
              <a:buSzTx/>
              <a:buFont typeface="Wingdings" panose="05000000000000000000" pitchFamily="2" charset="2"/>
              <a:buNone/>
              <a:defRPr/>
            </a:pP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C.</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鳏、寡、孤、</a:t>
            </a:r>
            <a:r>
              <a:rPr kumimoji="0" lang="zh-CN" altLang="zh-CN" sz="32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独</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、废疾者</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予</a:t>
            </a:r>
            <a:r>
              <a:rPr kumimoji="0" lang="zh-CN" altLang="zh-CN" sz="32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独</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爱莲之出淤泥而不染   </a:t>
            </a:r>
            <a:endPar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660"/>
              </a:lnSpc>
              <a:spcBef>
                <a:spcPts val="0"/>
              </a:spcBef>
              <a:spcAft>
                <a:spcPct val="0"/>
              </a:spcAft>
              <a:buClr>
                <a:schemeClr val="hlink"/>
              </a:buClr>
              <a:buSzTx/>
              <a:buFont typeface="Wingdings" panose="05000000000000000000" pitchFamily="2" charset="2"/>
              <a:buNone/>
              <a:defRPr/>
            </a:pP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D.</a:t>
            </a:r>
            <a:r>
              <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忘路</a:t>
            </a:r>
            <a:r>
              <a:rPr kumimoji="0" sz="32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之</a:t>
            </a:r>
            <a:r>
              <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远近                </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大道</a:t>
            </a:r>
            <a:r>
              <a:rPr kumimoji="0" lang="zh-CN" altLang="zh-CN" sz="32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之</a:t>
            </a:r>
            <a:r>
              <a:rPr kumimoji="0" lang="zh-CN"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行也 </a:t>
            </a:r>
            <a:endParaRPr kumimoji="0" lang="zh-CN" altLang="zh-CN" sz="36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4" name="TextBox 3"/>
          <p:cNvSpPr txBox="1"/>
          <p:nvPr/>
        </p:nvSpPr>
        <p:spPr>
          <a:xfrm>
            <a:off x="4123055" y="680085"/>
            <a:ext cx="3969385" cy="583565"/>
          </a:xfrm>
          <a:prstGeom prst="rect">
            <a:avLst/>
          </a:prstGeom>
          <a:noFill/>
          <a:ln w="9525">
            <a:noFill/>
          </a:ln>
        </p:spPr>
        <p:txBody>
          <a:bodyPr wrap="square" anchor="t">
            <a:spAutoFit/>
          </a:bodyPr>
          <a:p>
            <a:pPr>
              <a:spcBef>
                <a:spcPts val="765"/>
              </a:spcBef>
            </a:pPr>
            <a:r>
              <a:rPr lang="zh-CN" altLang="zh-CN" sz="3200" b="1" noProof="1" dirty="0">
                <a:solidFill>
                  <a:srgbClr val="FF0000"/>
                </a:solidFill>
                <a:latin typeface="Arial" panose="020B0604020202020204" pitchFamily="34" charset="0"/>
                <a:ea typeface="宋体" panose="02010600030101010101" pitchFamily="2" charset="-122"/>
                <a:cs typeface="+mn-cs"/>
              </a:rPr>
              <a:t>整齐的样子</a:t>
            </a:r>
            <a:r>
              <a:rPr lang="zh-CN" altLang="zh-CN" sz="2105" b="1" noProof="1" dirty="0">
                <a:solidFill>
                  <a:srgbClr val="FF0000"/>
                </a:solidFill>
                <a:latin typeface="Arial" panose="020B0604020202020204" pitchFamily="34" charset="0"/>
                <a:ea typeface="宋体" panose="02010600030101010101" pitchFamily="2" charset="-122"/>
                <a:cs typeface="+mn-cs"/>
              </a:rPr>
              <a:t> </a:t>
            </a:r>
            <a:endParaRPr lang="zh-CN" altLang="zh-CN" sz="2105" b="1" noProof="1" dirty="0">
              <a:solidFill>
                <a:srgbClr val="FF0000"/>
              </a:solidFill>
              <a:latin typeface="Arial" panose="020B0604020202020204" pitchFamily="34" charset="0"/>
              <a:ea typeface="宋体" panose="02010600030101010101" pitchFamily="2" charset="-122"/>
            </a:endParaRPr>
          </a:p>
        </p:txBody>
      </p:sp>
      <p:sp>
        <p:nvSpPr>
          <p:cNvPr id="2" name="TextBox 3"/>
          <p:cNvSpPr txBox="1"/>
          <p:nvPr/>
        </p:nvSpPr>
        <p:spPr>
          <a:xfrm>
            <a:off x="4123055" y="1294130"/>
            <a:ext cx="2386330" cy="583565"/>
          </a:xfrm>
          <a:prstGeom prst="rect">
            <a:avLst/>
          </a:prstGeom>
          <a:noFill/>
          <a:ln w="9525">
            <a:noFill/>
          </a:ln>
        </p:spPr>
        <p:txBody>
          <a:bodyPr wrap="square" anchor="t">
            <a:spAutoFit/>
          </a:bodyPr>
          <a:p>
            <a:pPr>
              <a:spcBef>
                <a:spcPts val="765"/>
              </a:spcBef>
            </a:pPr>
            <a:r>
              <a:rPr lang="zh-CN" altLang="zh-CN" sz="3200" b="1" noProof="1" dirty="0">
                <a:solidFill>
                  <a:srgbClr val="FF0000"/>
                </a:solidFill>
                <a:latin typeface="Arial" panose="020B0604020202020204" pitchFamily="34" charset="0"/>
                <a:ea typeface="宋体" panose="02010600030101010101" pitchFamily="2" charset="-122"/>
                <a:cs typeface="+mn-cs"/>
              </a:rPr>
              <a:t> 交错相通</a:t>
            </a:r>
            <a:r>
              <a:rPr lang="zh-CN" altLang="zh-CN" sz="2105" b="1" noProof="1" dirty="0">
                <a:solidFill>
                  <a:srgbClr val="FF0000"/>
                </a:solidFill>
                <a:latin typeface="Arial" panose="020B0604020202020204" pitchFamily="34" charset="0"/>
                <a:ea typeface="宋体" panose="02010600030101010101" pitchFamily="2" charset="-122"/>
                <a:cs typeface="+mn-cs"/>
              </a:rPr>
              <a:t>  </a:t>
            </a:r>
            <a:endParaRPr lang="zh-CN" altLang="zh-CN" sz="2105" b="1" noProof="1" dirty="0">
              <a:solidFill>
                <a:srgbClr val="FF0000"/>
              </a:solidFill>
              <a:latin typeface="Arial" panose="020B0604020202020204" pitchFamily="34" charset="0"/>
              <a:ea typeface="宋体" panose="02010600030101010101" pitchFamily="2" charset="-122"/>
            </a:endParaRPr>
          </a:p>
        </p:txBody>
      </p:sp>
      <p:sp>
        <p:nvSpPr>
          <p:cNvPr id="7" name="TextBox 3"/>
          <p:cNvSpPr txBox="1"/>
          <p:nvPr/>
        </p:nvSpPr>
        <p:spPr>
          <a:xfrm>
            <a:off x="4468495" y="1877695"/>
            <a:ext cx="6711950" cy="583565"/>
          </a:xfrm>
          <a:prstGeom prst="rect">
            <a:avLst/>
          </a:prstGeom>
          <a:noFill/>
          <a:ln w="9525">
            <a:noFill/>
          </a:ln>
        </p:spPr>
        <p:txBody>
          <a:bodyPr wrap="square" anchor="t">
            <a:spAutoFit/>
          </a:bodyPr>
          <a:p>
            <a:pPr>
              <a:spcBef>
                <a:spcPts val="765"/>
              </a:spcBef>
            </a:pPr>
            <a:r>
              <a:rPr lang="zh-CN" altLang="zh-CN" sz="3200" b="1" noProof="1" dirty="0">
                <a:solidFill>
                  <a:srgbClr val="FF0000"/>
                </a:solidFill>
                <a:latin typeface="Arial" panose="020B0604020202020204" pitchFamily="34" charset="0"/>
                <a:ea typeface="宋体" panose="02010600030101010101" pitchFamily="2" charset="-122"/>
                <a:cs typeface="+mn-cs"/>
              </a:rPr>
              <a:t>名词的意动用法，以……为子</a:t>
            </a:r>
            <a:endParaRPr lang="zh-CN" altLang="zh-CN" sz="3200" b="1" noProof="1" dirty="0">
              <a:solidFill>
                <a:srgbClr val="FF0000"/>
              </a:solidFill>
              <a:latin typeface="Arial" panose="020B0604020202020204" pitchFamily="34" charset="0"/>
              <a:ea typeface="宋体" panose="02010600030101010101" pitchFamily="2" charset="-122"/>
            </a:endParaRPr>
          </a:p>
        </p:txBody>
      </p:sp>
      <p:sp>
        <p:nvSpPr>
          <p:cNvPr id="8" name="TextBox 3"/>
          <p:cNvSpPr txBox="1"/>
          <p:nvPr/>
        </p:nvSpPr>
        <p:spPr>
          <a:xfrm>
            <a:off x="5388610" y="2461260"/>
            <a:ext cx="1617980" cy="583565"/>
          </a:xfrm>
          <a:prstGeom prst="rect">
            <a:avLst/>
          </a:prstGeom>
          <a:noFill/>
          <a:ln w="9525">
            <a:noFill/>
          </a:ln>
        </p:spPr>
        <p:txBody>
          <a:bodyPr wrap="square" anchor="t">
            <a:spAutoFit/>
          </a:bodyPr>
          <a:p>
            <a:pPr>
              <a:spcBef>
                <a:spcPts val="765"/>
              </a:spcBef>
            </a:pPr>
            <a:r>
              <a:rPr lang="zh-CN" altLang="zh-CN" sz="3200" b="1" noProof="1" dirty="0">
                <a:solidFill>
                  <a:srgbClr val="FF0000"/>
                </a:solidFill>
                <a:latin typeface="Arial" panose="020B0604020202020204" pitchFamily="34" charset="0"/>
                <a:ea typeface="宋体" panose="02010600030101010101" pitchFamily="2" charset="-122"/>
                <a:cs typeface="+mn-cs"/>
              </a:rPr>
              <a:t>憎恶</a:t>
            </a:r>
            <a:endParaRPr lang="zh-CN" altLang="zh-CN" sz="3200" b="1" noProof="1" dirty="0">
              <a:solidFill>
                <a:srgbClr val="FF0000"/>
              </a:solidFill>
              <a:latin typeface="Arial" panose="020B0604020202020204" pitchFamily="34" charset="0"/>
              <a:ea typeface="宋体" panose="02010600030101010101" pitchFamily="2" charset="-122"/>
            </a:endParaRPr>
          </a:p>
        </p:txBody>
      </p:sp>
      <p:sp>
        <p:nvSpPr>
          <p:cNvPr id="27" name="TextBox 3"/>
          <p:cNvSpPr txBox="1"/>
          <p:nvPr/>
        </p:nvSpPr>
        <p:spPr>
          <a:xfrm>
            <a:off x="9787255" y="3046730"/>
            <a:ext cx="595630" cy="583565"/>
          </a:xfrm>
          <a:prstGeom prst="rect">
            <a:avLst/>
          </a:prstGeom>
          <a:noFill/>
          <a:ln w="9525">
            <a:noFill/>
          </a:ln>
        </p:spPr>
        <p:txBody>
          <a:bodyPr wrap="square" anchor="t">
            <a:spAutoFit/>
          </a:bodyPr>
          <a:p>
            <a:pPr>
              <a:spcBef>
                <a:spcPts val="765"/>
              </a:spcBef>
            </a:pPr>
            <a:r>
              <a:rPr lang="zh-CN" altLang="zh-CN" sz="3200" b="1" noProof="1" dirty="0">
                <a:solidFill>
                  <a:srgbClr val="FF0000"/>
                </a:solidFill>
                <a:latin typeface="Times New Roman" panose="02020603050405020304" pitchFamily="18" charset="0"/>
                <a:ea typeface="宋体" panose="02010600030101010101" pitchFamily="2" charset="-122"/>
                <a:cs typeface="+mn-cs"/>
                <a:sym typeface="宋体" panose="02010600030101010101" pitchFamily="2" charset="-122"/>
              </a:rPr>
              <a:t>B</a:t>
            </a:r>
            <a:endParaRPr lang="zh-CN" altLang="zh-CN" sz="3200" b="1" noProof="1" dirty="0">
              <a:solidFill>
                <a:srgbClr val="FF000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5" name="文本框 4"/>
          <p:cNvSpPr txBox="1"/>
          <p:nvPr/>
        </p:nvSpPr>
        <p:spPr>
          <a:xfrm>
            <a:off x="421640" y="5904865"/>
            <a:ext cx="11348085" cy="953135"/>
          </a:xfrm>
          <a:prstGeom prst="rect">
            <a:avLst/>
          </a:prstGeom>
          <a:noFill/>
          <a:ln w="9525">
            <a:noFill/>
          </a:ln>
        </p:spPr>
        <p:txBody>
          <a:bodyPr wrap="square" anchor="t">
            <a:spAutoFit/>
          </a:bodyPr>
          <a:p>
            <a:pPr fontAlgn="auto">
              <a:lnSpc>
                <a:spcPct val="100000"/>
              </a:lnSpc>
            </a:pPr>
            <a:r>
              <a:rPr lang="en-US" altLang="zh-CN" sz="2800" b="1">
                <a:solidFill>
                  <a:srgbClr val="FF0000"/>
                </a:solidFill>
                <a:latin typeface="宋体" panose="02010600030101010101" pitchFamily="2" charset="-122"/>
                <a:ea typeface="宋体" panose="02010600030101010101" pitchFamily="2" charset="-122"/>
              </a:rPr>
              <a:t>    A.</a:t>
            </a:r>
            <a:r>
              <a:rPr lang="zh-CN" altLang="en-US" sz="2800" b="1">
                <a:solidFill>
                  <a:srgbClr val="FF0000"/>
                </a:solidFill>
                <a:latin typeface="宋体" panose="02010600030101010101" pitchFamily="2" charset="-122"/>
                <a:ea typeface="宋体" panose="02010600030101010101" pitchFamily="2" charset="-122"/>
              </a:rPr>
              <a:t>类；通</a:t>
            </a:r>
            <a:r>
              <a:rPr lang="en-US" altLang="zh-CN" sz="2800" b="1">
                <a:solidFill>
                  <a:srgbClr val="FF0000"/>
                </a:solidFill>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嘱</a:t>
            </a:r>
            <a:r>
              <a:rPr lang="en-US" altLang="zh-CN" sz="2800" b="1">
                <a:solidFill>
                  <a:srgbClr val="FF0000"/>
                </a:solidFill>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，嘱托。</a:t>
            </a:r>
            <a:r>
              <a:rPr lang="en-US" altLang="zh-CN" sz="2800" b="1">
                <a:solidFill>
                  <a:srgbClr val="FF0000"/>
                </a:solidFill>
                <a:latin typeface="宋体" panose="02010600030101010101" pitchFamily="2" charset="-122"/>
                <a:ea typeface="宋体" panose="02010600030101010101" pitchFamily="2" charset="-122"/>
              </a:rPr>
              <a:t>B.</a:t>
            </a:r>
            <a:r>
              <a:rPr lang="zh-CN" altLang="en-US" sz="2800" b="1">
                <a:solidFill>
                  <a:srgbClr val="FF0000"/>
                </a:solidFill>
                <a:latin typeface="宋体" panose="02010600030101010101" pitchFamily="2" charset="-122"/>
                <a:ea typeface="宋体" panose="02010600030101010101" pitchFamily="2" charset="-122"/>
              </a:rPr>
              <a:t>全，都。</a:t>
            </a:r>
            <a:r>
              <a:rPr lang="en-US" altLang="zh-CN" sz="2800" b="1">
                <a:solidFill>
                  <a:srgbClr val="FF0000"/>
                </a:solidFill>
                <a:latin typeface="宋体" panose="02010600030101010101" pitchFamily="2" charset="-122"/>
                <a:ea typeface="宋体" panose="02010600030101010101" pitchFamily="2" charset="-122"/>
              </a:rPr>
              <a:t>C.</a:t>
            </a:r>
            <a:r>
              <a:rPr lang="zh-CN" altLang="en-US" sz="2800" b="1">
                <a:solidFill>
                  <a:srgbClr val="FF0000"/>
                </a:solidFill>
                <a:latin typeface="宋体" panose="02010600030101010101" pitchFamily="2" charset="-122"/>
                <a:ea typeface="宋体" panose="02010600030101010101" pitchFamily="2" charset="-122"/>
              </a:rPr>
              <a:t>老而无子的人；只。</a:t>
            </a:r>
            <a:r>
              <a:rPr lang="en-US" altLang="zh-CN" sz="2800" b="1">
                <a:solidFill>
                  <a:srgbClr val="FF0000"/>
                </a:solidFill>
                <a:latin typeface="宋体" panose="02010600030101010101" pitchFamily="2" charset="-122"/>
                <a:ea typeface="宋体" panose="02010600030101010101" pitchFamily="2" charset="-122"/>
              </a:rPr>
              <a:t>D.</a:t>
            </a:r>
            <a:r>
              <a:rPr lang="zh-CN" altLang="en-US" sz="2800" b="1">
                <a:solidFill>
                  <a:srgbClr val="FF0000"/>
                </a:solidFill>
                <a:latin typeface="宋体" panose="02010600030101010101" pitchFamily="2" charset="-122"/>
                <a:ea typeface="宋体" panose="02010600030101010101" pitchFamily="2" charset="-122"/>
              </a:rPr>
              <a:t>助词，的；助词，用于主谓之间，取消句子独立性，不译。</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xEl>
                                              <p:charRg st="0" end="6"/>
                                            </p:txEl>
                                          </p:spTgt>
                                        </p:tgtEl>
                                        <p:attrNameLst>
                                          <p:attrName>style.visibility</p:attrName>
                                        </p:attrNameLst>
                                      </p:cBhvr>
                                      <p:to>
                                        <p:strVal val="visible"/>
                                      </p:to>
                                    </p:set>
                                    <p:anim calcmode="lin" valueType="num">
                                      <p:cBhvr>
                                        <p:cTn id="7" dur="500" fill="hold"/>
                                        <p:tgtEl>
                                          <p:spTgt spid="4">
                                            <p:txEl>
                                              <p:charRg st="0" end="6"/>
                                            </p:txEl>
                                          </p:spTgt>
                                        </p:tgtEl>
                                        <p:attrNameLst>
                                          <p:attrName>ppt_x</p:attrName>
                                        </p:attrNameLst>
                                      </p:cBhvr>
                                      <p:tavLst>
                                        <p:tav tm="0">
                                          <p:val>
                                            <p:strVal val="1+#ppt_w/2"/>
                                          </p:val>
                                        </p:tav>
                                        <p:tav tm="100000">
                                          <p:val>
                                            <p:strVal val="#ppt_x"/>
                                          </p:val>
                                        </p:tav>
                                      </p:tavLst>
                                    </p:anim>
                                    <p:anim calcmode="lin" valueType="num">
                                      <p:cBhvr>
                                        <p:cTn id="8" dur="500" fill="hold"/>
                                        <p:tgtEl>
                                          <p:spTgt spid="4">
                                            <p:txEl>
                                              <p:charRg st="0" end="6"/>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1+#ppt_w/2"/>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0-#ppt_w/2"/>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ppt_x</p:attrName>
                                        </p:attrNameLst>
                                      </p:cBhvr>
                                      <p:tavLst>
                                        <p:tav tm="0">
                                          <p:val>
                                            <p:strVal val="0-#ppt_w/2"/>
                                          </p:val>
                                        </p:tav>
                                        <p:tav tm="100000">
                                          <p:val>
                                            <p:strVal val="#ppt_x"/>
                                          </p:val>
                                        </p:tav>
                                      </p:tavLst>
                                    </p:anim>
                                    <p:anim calcmode="lin" valueType="num">
                                      <p:cBhvr>
                                        <p:cTn id="32"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5">
                                            <p:txEl>
                                              <p:charRg st="0" end="28"/>
                                            </p:txEl>
                                          </p:spTgt>
                                        </p:tgtEl>
                                        <p:attrNameLst>
                                          <p:attrName>style.visibility</p:attrName>
                                        </p:attrNameLst>
                                      </p:cBhvr>
                                      <p:to>
                                        <p:strVal val="visible"/>
                                      </p:to>
                                    </p:set>
                                    <p:anim calcmode="lin" valueType="num">
                                      <p:cBhvr>
                                        <p:cTn id="37" dur="500" fill="hold"/>
                                        <p:tgtEl>
                                          <p:spTgt spid="5">
                                            <p:txEl>
                                              <p:charRg st="0" end="28"/>
                                            </p:txEl>
                                          </p:spTgt>
                                        </p:tgtEl>
                                        <p:attrNameLst>
                                          <p:attrName>ppt_x</p:attrName>
                                        </p:attrNameLst>
                                      </p:cBhvr>
                                      <p:tavLst>
                                        <p:tav tm="0">
                                          <p:val>
                                            <p:strVal val="1+#ppt_w/2"/>
                                          </p:val>
                                        </p:tav>
                                        <p:tav tm="100000">
                                          <p:val>
                                            <p:strVal val="#ppt_x"/>
                                          </p:val>
                                        </p:tav>
                                      </p:tavLst>
                                    </p:anim>
                                    <p:anim calcmode="lin" valueType="num">
                                      <p:cBhvr>
                                        <p:cTn id="38" dur="500" fill="hold"/>
                                        <p:tgtEl>
                                          <p:spTgt spid="5">
                                            <p:txEl>
                                              <p:charRg st="0" end="2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2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内容占位符 2"/>
          <p:cNvSpPr>
            <a:spLocks noGrp="1"/>
          </p:cNvSpPr>
          <p:nvPr>
            <p:ph idx="1"/>
          </p:nvPr>
        </p:nvSpPr>
        <p:spPr>
          <a:xfrm>
            <a:off x="434975" y="76200"/>
            <a:ext cx="11321415" cy="6302375"/>
          </a:xfrm>
        </p:spPr>
        <p:txBody>
          <a:bodyPr vert="horz" wrap="square" lIns="68748" tIns="34374" rIns="68748" bIns="34374" numCol="1" anchor="t" anchorCtr="0" compatLnSpc="1">
            <a:noAutofit/>
          </a:bodyPr>
          <a:lstStyle/>
          <a:p>
            <a:pPr marL="0" marR="0" lvl="0" indent="0" algn="l" defTabSz="914400" rtl="0" eaLnBrk="0" fontAlgn="base" hangingPunct="0">
              <a:lnSpc>
                <a:spcPts val="4260"/>
              </a:lnSpc>
              <a:spcBef>
                <a:spcPts val="0"/>
              </a:spcBef>
              <a:spcAft>
                <a:spcPct val="0"/>
              </a:spcAft>
              <a:buClr>
                <a:schemeClr val="hlink"/>
              </a:buClr>
              <a:buSzTx/>
              <a:buFont typeface="Wingdings" panose="05000000000000000000" pitchFamily="2" charset="2"/>
              <a:buNone/>
              <a:defRPr/>
            </a:pP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3.</a:t>
            </a:r>
            <a:r>
              <a:rPr kumimoji="0"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翻译下面的句子。</a:t>
            </a:r>
            <a:endParaRPr kumimoji="0"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260"/>
              </a:lnSpc>
              <a:spcBef>
                <a:spcPts val="0"/>
              </a:spcBef>
              <a:spcAft>
                <a:spcPct val="0"/>
              </a:spcAft>
              <a:buClr>
                <a:schemeClr val="hlink"/>
              </a:buClr>
              <a:buSzTx/>
              <a:buFont typeface="Wingdings" panose="05000000000000000000" pitchFamily="2" charset="2"/>
              <a:buNone/>
              <a:defRPr/>
            </a:pPr>
            <a:r>
              <a:rPr kumimoji="0"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黄发垂髫，并怡然自乐。</a:t>
            </a:r>
            <a:endParaRPr kumimoji="0"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ct val="100000"/>
              </a:lnSpc>
              <a:spcBef>
                <a:spcPts val="0"/>
              </a:spcBef>
              <a:spcAft>
                <a:spcPct val="0"/>
              </a:spcAft>
              <a:buClr>
                <a:schemeClr val="hlink"/>
              </a:buClr>
              <a:buSzTx/>
              <a:buFont typeface="Wingdings" panose="05000000000000000000" pitchFamily="2" charset="2"/>
              <a:buNone/>
              <a:defRPr/>
            </a:pPr>
            <a:r>
              <a:rPr kumimoji="0"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endParaRPr kumimoji="0"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260"/>
              </a:lnSpc>
              <a:spcBef>
                <a:spcPts val="0"/>
              </a:spcBef>
              <a:spcAft>
                <a:spcPct val="0"/>
              </a:spcAft>
              <a:buClr>
                <a:schemeClr val="hlink"/>
              </a:buClr>
              <a:buSzTx/>
              <a:buFont typeface="Wingdings" panose="05000000000000000000" pitchFamily="2" charset="2"/>
              <a:buNone/>
              <a:defRPr/>
            </a:pPr>
            <a:r>
              <a:rPr kumimoji="0"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选贤与能，讲信修睦。 </a:t>
            </a:r>
            <a:endParaRPr kumimoji="0"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ct val="100000"/>
              </a:lnSpc>
              <a:spcBef>
                <a:spcPts val="0"/>
              </a:spcBef>
              <a:spcAft>
                <a:spcPct val="0"/>
              </a:spcAft>
              <a:buClr>
                <a:schemeClr val="hlink"/>
              </a:buClr>
              <a:buSzTx/>
              <a:buFont typeface="Wingdings" panose="05000000000000000000" pitchFamily="2" charset="2"/>
              <a:buNone/>
              <a:defRPr/>
            </a:pPr>
            <a:endParaRPr kumimoji="0"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260"/>
              </a:lnSpc>
              <a:spcBef>
                <a:spcPts val="0"/>
              </a:spcBef>
              <a:spcAft>
                <a:spcPct val="0"/>
              </a:spcAft>
              <a:buClr>
                <a:schemeClr val="hlink"/>
              </a:buClr>
              <a:buSzTx/>
              <a:buFont typeface="Wingdings" panose="05000000000000000000" pitchFamily="2" charset="2"/>
              <a:buNone/>
              <a:defRPr/>
            </a:pP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4.</a:t>
            </a:r>
            <a:r>
              <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理解文意，用原文语句填空。</a:t>
            </a:r>
            <a:endPar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260"/>
              </a:lnSpc>
              <a:spcBef>
                <a:spcPts val="0"/>
              </a:spcBef>
              <a:spcAft>
                <a:spcPct val="0"/>
              </a:spcAft>
              <a:buClr>
                <a:schemeClr val="hlink"/>
              </a:buClr>
              <a:buSzTx/>
              <a:buFont typeface="Wingdings" panose="05000000000000000000" pitchFamily="2" charset="2"/>
              <a:buNone/>
              <a:defRPr/>
            </a:pPr>
            <a:r>
              <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陶渊明在《桃花源诗》中有“桑竹垂余阴，菽稷（粮食作物）随时艺（种植）”的诗句，【甲】文中描述的田园景象与之类似的句子是: </a:t>
            </a:r>
            <a:r>
              <a:rPr kumimoji="0" sz="3200" b="1" i="0" u="sng"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sz="3200" b="1" i="0"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endPar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hangingPunct="0">
              <a:lnSpc>
                <a:spcPts val="4260"/>
              </a:lnSpc>
              <a:spcBef>
                <a:spcPts val="0"/>
              </a:spcBef>
              <a:spcAft>
                <a:spcPct val="0"/>
              </a:spcAft>
              <a:buClr>
                <a:schemeClr val="hlink"/>
              </a:buClr>
              <a:buSzTx/>
              <a:buFont typeface="Wingdings" panose="05000000000000000000" pitchFamily="2" charset="2"/>
              <a:buNone/>
              <a:defRPr/>
            </a:pPr>
            <a:r>
              <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孟子有句名言:“老吾老以及人之老，幼吾幼以及人之幼”，【乙】文中与之异曲同工的句子是: </a:t>
            </a:r>
            <a:endParaRPr kumimoji="0" sz="32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4" name="TextBox 3"/>
          <p:cNvSpPr txBox="1"/>
          <p:nvPr/>
        </p:nvSpPr>
        <p:spPr>
          <a:xfrm>
            <a:off x="4279265" y="4308475"/>
            <a:ext cx="5471795" cy="583565"/>
          </a:xfrm>
          <a:prstGeom prst="rect">
            <a:avLst/>
          </a:prstGeom>
          <a:noFill/>
          <a:ln w="9525">
            <a:noFill/>
          </a:ln>
        </p:spPr>
        <p:txBody>
          <a:bodyPr wrap="square" anchor="t">
            <a:spAutoFit/>
          </a:bodyPr>
          <a:p>
            <a:r>
              <a:rPr lang="zh-CN" altLang="en-US" sz="3200" b="1" noProof="1">
                <a:solidFill>
                  <a:srgbClr val="FF0000"/>
                </a:solidFill>
                <a:latin typeface="楷体" panose="02010609060101010101" charset="-122"/>
                <a:ea typeface="楷体" panose="02010609060101010101" charset="-122"/>
                <a:cs typeface="+mn-cs"/>
                <a:sym typeface="+mn-ea"/>
              </a:rPr>
              <a:t>有良田美池桑竹之属</a:t>
            </a:r>
            <a:endParaRPr lang="zh-CN" altLang="en-US" sz="3200" b="1" noProof="1" dirty="0">
              <a:solidFill>
                <a:srgbClr val="FF0000"/>
              </a:solidFill>
              <a:latin typeface="楷体" panose="02010609060101010101" charset="-122"/>
              <a:ea typeface="楷体" panose="02010609060101010101" charset="-122"/>
              <a:sym typeface="+mn-ea"/>
            </a:endParaRPr>
          </a:p>
        </p:txBody>
      </p:sp>
      <p:sp>
        <p:nvSpPr>
          <p:cNvPr id="5" name="TextBox 4"/>
          <p:cNvSpPr txBox="1"/>
          <p:nvPr/>
        </p:nvSpPr>
        <p:spPr>
          <a:xfrm>
            <a:off x="434340" y="5370195"/>
            <a:ext cx="11322050" cy="1183640"/>
          </a:xfrm>
          <a:prstGeom prst="rect">
            <a:avLst/>
          </a:prstGeom>
          <a:noFill/>
          <a:ln w="9525">
            <a:noFill/>
          </a:ln>
        </p:spPr>
        <p:txBody>
          <a:bodyPr wrap="square" anchor="t">
            <a:spAutoFit/>
          </a:bodyPr>
          <a:p>
            <a:pPr fontAlgn="auto">
              <a:lnSpc>
                <a:spcPts val="4260"/>
              </a:lnSpc>
            </a:pPr>
            <a:r>
              <a:rPr lang="en-US" altLang="zh-CN" sz="3200" b="1" noProof="1">
                <a:solidFill>
                  <a:srgbClr val="FF0000"/>
                </a:solidFill>
                <a:latin typeface="楷体" panose="02010609060101010101" charset="-122"/>
                <a:ea typeface="楷体" panose="02010609060101010101" charset="-122"/>
                <a:cs typeface="+mn-cs"/>
                <a:sym typeface="+mn-ea"/>
              </a:rPr>
              <a:t>                                     </a:t>
            </a:r>
            <a:r>
              <a:rPr lang="zh-CN" altLang="en-US" sz="3200" b="1" u="sng" noProof="1">
                <a:solidFill>
                  <a:srgbClr val="FF0000"/>
                </a:solidFill>
                <a:latin typeface="楷体" panose="02010609060101010101" charset="-122"/>
                <a:ea typeface="楷体" panose="02010609060101010101" charset="-122"/>
                <a:cs typeface="+mn-cs"/>
                <a:sym typeface="+mn-ea"/>
              </a:rPr>
              <a:t>(故人）不独亲其亲,不独子其子。</a:t>
            </a:r>
            <a:r>
              <a:rPr lang="zh-CN" altLang="zh-CN" sz="2405" b="1" noProof="1" dirty="0">
                <a:solidFill>
                  <a:srgbClr val="FF0000"/>
                </a:solidFill>
                <a:latin typeface="Arial" panose="020B0604020202020204" pitchFamily="34" charset="0"/>
                <a:ea typeface="宋体" panose="02010600030101010101" pitchFamily="2" charset="-122"/>
                <a:cs typeface="+mn-cs"/>
              </a:rPr>
              <a:t> </a:t>
            </a:r>
            <a:endParaRPr lang="zh-CN" altLang="en-US" sz="2405" noProof="1" dirty="0">
              <a:solidFill>
                <a:srgbClr val="FF0000"/>
              </a:solidFill>
              <a:latin typeface="Arial" panose="020B0604020202020204" pitchFamily="34" charset="0"/>
              <a:ea typeface="宋体" panose="02010600030101010101" pitchFamily="2" charset="-122"/>
            </a:endParaRPr>
          </a:p>
        </p:txBody>
      </p:sp>
      <p:sp>
        <p:nvSpPr>
          <p:cNvPr id="2" name="文本框 1"/>
          <p:cNvSpPr txBox="1"/>
          <p:nvPr/>
        </p:nvSpPr>
        <p:spPr>
          <a:xfrm>
            <a:off x="535305" y="977265"/>
            <a:ext cx="10493375" cy="741680"/>
          </a:xfrm>
          <a:prstGeom prst="rect">
            <a:avLst/>
          </a:prstGeom>
          <a:noFill/>
          <a:ln w="9525">
            <a:noFill/>
          </a:ln>
        </p:spPr>
        <p:txBody>
          <a:bodyPr wrap="square" anchor="t">
            <a:spAutoFit/>
          </a:bodyPr>
          <a:p>
            <a:pPr fontAlgn="auto">
              <a:lnSpc>
                <a:spcPts val="5075"/>
              </a:lnSpc>
            </a:pPr>
            <a:r>
              <a:rPr lang="zh-CN" altLang="en-US" sz="2400" b="1">
                <a:solidFill>
                  <a:srgbClr val="FF0000"/>
                </a:solidFill>
                <a:latin typeface="楷体" panose="02010609060101010101" charset="-122"/>
                <a:ea typeface="楷体" panose="02010609060101010101" charset="-122"/>
                <a:cs typeface="楷体" panose="02010609060101010101" charset="-122"/>
              </a:rPr>
              <a:t>老人和小孩，个个都安闲快乐。</a:t>
            </a:r>
            <a:endParaRPr lang="zh-CN" altLang="en-US" sz="2400" b="1">
              <a:solidFill>
                <a:srgbClr val="FF0000"/>
              </a:solidFill>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535305" y="2227580"/>
            <a:ext cx="11443335" cy="460375"/>
          </a:xfrm>
          <a:prstGeom prst="rect">
            <a:avLst/>
          </a:prstGeom>
          <a:noFill/>
          <a:ln w="9525">
            <a:noFill/>
          </a:ln>
        </p:spPr>
        <p:txBody>
          <a:bodyPr wrap="square" anchor="t">
            <a:spAutoFit/>
          </a:bodyPr>
          <a:p>
            <a:pPr fontAlgn="auto">
              <a:lnSpc>
                <a:spcPct val="100000"/>
              </a:lnSpc>
            </a:pP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(人们)把品德高尚、德才兼备的人选举出来，(人人)讲求诚信，培养和睦的气氛</a:t>
            </a:r>
            <a:r>
              <a:rPr lang="zh-CN" altLang="en-US" sz="2400" b="1">
                <a:solidFill>
                  <a:srgbClr val="FF0000"/>
                </a:solidFill>
                <a:latin typeface="楷体" panose="02010609060101010101" charset="-122"/>
                <a:ea typeface="楷体" panose="02010609060101010101" charset="-122"/>
                <a:cs typeface="楷体" panose="02010609060101010101" charset="-122"/>
              </a:rPr>
              <a:t>。</a:t>
            </a:r>
            <a:endParaRPr lang="zh-CN" altLang="en-US" sz="24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xEl>
                                              <p:charRg st="0" end="28"/>
                                            </p:txEl>
                                          </p:spTgt>
                                        </p:tgtEl>
                                        <p:attrNameLst>
                                          <p:attrName>style.visibility</p:attrName>
                                        </p:attrNameLst>
                                      </p:cBhvr>
                                      <p:to>
                                        <p:strVal val="visible"/>
                                      </p:to>
                                    </p:set>
                                    <p:anim calcmode="lin" valueType="num">
                                      <p:cBhvr>
                                        <p:cTn id="7" dur="500" fill="hold"/>
                                        <p:tgtEl>
                                          <p:spTgt spid="2">
                                            <p:txEl>
                                              <p:charRg st="0" end="28"/>
                                            </p:txEl>
                                          </p:spTgt>
                                        </p:tgtEl>
                                        <p:attrNameLst>
                                          <p:attrName>ppt_x</p:attrName>
                                        </p:attrNameLst>
                                      </p:cBhvr>
                                      <p:tavLst>
                                        <p:tav tm="0">
                                          <p:val>
                                            <p:strVal val="1+#ppt_w/2"/>
                                          </p:val>
                                        </p:tav>
                                        <p:tav tm="100000">
                                          <p:val>
                                            <p:strVal val="#ppt_x"/>
                                          </p:val>
                                        </p:tav>
                                      </p:tavLst>
                                    </p:anim>
                                    <p:anim calcmode="lin" valueType="num">
                                      <p:cBhvr>
                                        <p:cTn id="8" dur="500" fill="hold"/>
                                        <p:tgtEl>
                                          <p:spTgt spid="2">
                                            <p:txEl>
                                              <p:charRg st="0" end="28"/>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xEl>
                                              <p:charRg st="0" end="28"/>
                                            </p:txEl>
                                          </p:spTgt>
                                        </p:tgtEl>
                                        <p:attrNameLst>
                                          <p:attrName>style.visibility</p:attrName>
                                        </p:attrNameLst>
                                      </p:cBhvr>
                                      <p:to>
                                        <p:strVal val="visible"/>
                                      </p:to>
                                    </p:set>
                                    <p:anim calcmode="lin" valueType="num">
                                      <p:cBhvr>
                                        <p:cTn id="13" dur="500" fill="hold"/>
                                        <p:tgtEl>
                                          <p:spTgt spid="6">
                                            <p:txEl>
                                              <p:charRg st="0" end="28"/>
                                            </p:txEl>
                                          </p:spTgt>
                                        </p:tgtEl>
                                        <p:attrNameLst>
                                          <p:attrName>ppt_x</p:attrName>
                                        </p:attrNameLst>
                                      </p:cBhvr>
                                      <p:tavLst>
                                        <p:tav tm="0">
                                          <p:val>
                                            <p:strVal val="1+#ppt_w/2"/>
                                          </p:val>
                                        </p:tav>
                                        <p:tav tm="100000">
                                          <p:val>
                                            <p:strVal val="#ppt_x"/>
                                          </p:val>
                                        </p:tav>
                                      </p:tavLst>
                                    </p:anim>
                                    <p:anim calcmode="lin" valueType="num">
                                      <p:cBhvr>
                                        <p:cTn id="14" dur="500" fill="hold"/>
                                        <p:tgtEl>
                                          <p:spTgt spid="6">
                                            <p:txEl>
                                              <p:charRg st="0" end="28"/>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1+#ppt_w/2"/>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0-#ppt_w/2"/>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文本框 3"/>
          <p:cNvSpPr txBox="1"/>
          <p:nvPr/>
        </p:nvSpPr>
        <p:spPr>
          <a:xfrm>
            <a:off x="292100" y="38100"/>
            <a:ext cx="11607800" cy="3082290"/>
          </a:xfrm>
          <a:prstGeom prst="rect">
            <a:avLst/>
          </a:prstGeom>
          <a:noFill/>
          <a:ln w="9525">
            <a:noFill/>
          </a:ln>
        </p:spPr>
        <p:txBody>
          <a:bodyPr wrap="square" anchor="t">
            <a:spAutoFit/>
          </a:bodyPr>
          <a:p>
            <a:pPr fontAlgn="auto">
              <a:lnSpc>
                <a:spcPts val="4665"/>
              </a:lnSpc>
            </a:pP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5.陶渊明描绘的</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世外桃源”艺术地再现了“大同”社会的生活风貌，因此二者有许多相似的地方。请参照示例，从两段选文中再找出一例，说说它们的相似之处。</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ts val="4665"/>
              </a:lnSpc>
            </a:pPr>
            <a:r>
              <a:rPr lang="zh-CN" altLang="en-US" sz="3200" b="1">
                <a:latin typeface="楷体" panose="02010609060101010101" charset="-122"/>
                <a:ea typeface="楷体" panose="02010609060101010101" charset="-122"/>
                <a:sym typeface="+mn-ea"/>
              </a:rPr>
              <a:t>    示例:从“阡陌交通，鸡犬相闻”可以看出“桃源”中社会环境和平安宁，这就是“大同”社会中的“盗窃乱贼而不作”。</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92100" y="3120390"/>
            <a:ext cx="11607800" cy="3680460"/>
          </a:xfrm>
          <a:prstGeom prst="rect">
            <a:avLst/>
          </a:prstGeom>
          <a:noFill/>
          <a:ln w="9525">
            <a:noFill/>
          </a:ln>
        </p:spPr>
        <p:txBody>
          <a:bodyPr wrap="square" anchor="t">
            <a:spAutoFit/>
          </a:bodyPr>
          <a:p>
            <a:pPr fontAlgn="auto">
              <a:lnSpc>
                <a:spcPts val="4665"/>
              </a:lnSpc>
            </a:pPr>
            <a:r>
              <a:rPr lang="en-US" altLang="zh-CN" sz="3200" b="1">
                <a:solidFill>
                  <a:srgbClr val="FF0000"/>
                </a:solidFill>
                <a:latin typeface="楷体" panose="02010609060101010101" charset="-122"/>
                <a:ea typeface="楷体" panose="02010609060101010101" charset="-122"/>
                <a:sym typeface="宋体" panose="02010600030101010101" pitchFamily="2" charset="-122"/>
              </a:rPr>
              <a:t>    </a:t>
            </a:r>
            <a:r>
              <a:rPr lang="zh-CN" altLang="en-US" sz="3200" b="1">
                <a:solidFill>
                  <a:srgbClr val="FF0000"/>
                </a:solidFill>
                <a:latin typeface="楷体" panose="02010609060101010101" charset="-122"/>
                <a:ea typeface="楷体" panose="02010609060101010101" charset="-122"/>
                <a:sym typeface="宋体" panose="02010600030101010101" pitchFamily="2" charset="-122"/>
              </a:rPr>
              <a:t>参考答案：（</a:t>
            </a:r>
            <a:r>
              <a:rPr lang="en-US" altLang="zh-CN" sz="3200" b="1">
                <a:solidFill>
                  <a:srgbClr val="FF0000"/>
                </a:solidFill>
                <a:latin typeface="楷体" panose="02010609060101010101" charset="-122"/>
                <a:ea typeface="楷体" panose="02010609060101010101" charset="-122"/>
                <a:sym typeface="宋体" panose="02010600030101010101" pitchFamily="2" charset="-122"/>
              </a:rPr>
              <a:t>1</a:t>
            </a:r>
            <a:r>
              <a:rPr lang="zh-CN" altLang="en-US" sz="3200" b="1">
                <a:solidFill>
                  <a:srgbClr val="FF0000"/>
                </a:solidFill>
                <a:latin typeface="楷体" panose="02010609060101010101" charset="-122"/>
                <a:ea typeface="楷体" panose="02010609060101010101" charset="-122"/>
                <a:sym typeface="宋体" panose="02010600030101010101" pitchFamily="2" charset="-122"/>
              </a:rPr>
              <a:t>）</a:t>
            </a:r>
            <a:r>
              <a:rPr lang="zh-CN" altLang="en-US" sz="3200" b="1">
                <a:solidFill>
                  <a:srgbClr val="FF0000"/>
                </a:solidFill>
                <a:latin typeface="楷体" panose="02010609060101010101" charset="-122"/>
                <a:ea typeface="楷体" panose="02010609060101010101" charset="-122"/>
                <a:sym typeface="宋体" panose="02010600030101010101" pitchFamily="2" charset="-122"/>
              </a:rPr>
              <a:t>从“黄发垂髫，并怡然自乐”可以看出“桃源”中的老人和孩子因为受到全社会的关爱，生活极其幸福，这就是“大同”社会中的“老有所终”“幼有所长”。</a:t>
            </a:r>
            <a:endParaRPr lang="zh-CN" altLang="en-US" sz="3200" b="1">
              <a:solidFill>
                <a:srgbClr val="FF0000"/>
              </a:solidFill>
              <a:latin typeface="楷体" panose="02010609060101010101" charset="-122"/>
              <a:ea typeface="楷体" panose="02010609060101010101" charset="-122"/>
              <a:sym typeface="宋体" panose="02010600030101010101" pitchFamily="2" charset="-122"/>
            </a:endParaRPr>
          </a:p>
          <a:p>
            <a:pPr fontAlgn="auto">
              <a:lnSpc>
                <a:spcPts val="4665"/>
              </a:lnSpc>
            </a:pPr>
            <a:r>
              <a:rPr lang="zh-CN" altLang="en-US" sz="3200" b="1">
                <a:solidFill>
                  <a:srgbClr val="FF0000"/>
                </a:solidFill>
                <a:latin typeface="楷体" panose="02010609060101010101" charset="-122"/>
                <a:ea typeface="楷体" panose="02010609060101010101" charset="-122"/>
                <a:sym typeface="宋体" panose="02010600030101010101" pitchFamily="2" charset="-122"/>
              </a:rPr>
              <a:t>    （</a:t>
            </a:r>
            <a:r>
              <a:rPr lang="en-US" altLang="zh-CN" sz="3200" b="1">
                <a:solidFill>
                  <a:srgbClr val="FF0000"/>
                </a:solidFill>
                <a:latin typeface="楷体" panose="02010609060101010101" charset="-122"/>
                <a:ea typeface="楷体" panose="02010609060101010101" charset="-122"/>
                <a:sym typeface="宋体" panose="02010600030101010101" pitchFamily="2" charset="-122"/>
              </a:rPr>
              <a:t>2</a:t>
            </a:r>
            <a:r>
              <a:rPr lang="zh-CN" altLang="en-US" sz="3200" b="1">
                <a:solidFill>
                  <a:srgbClr val="FF0000"/>
                </a:solidFill>
                <a:latin typeface="楷体" panose="02010609060101010101" charset="-122"/>
                <a:ea typeface="楷体" panose="02010609060101010101" charset="-122"/>
                <a:sym typeface="宋体" panose="02010600030101010101" pitchFamily="2" charset="-122"/>
              </a:rPr>
              <a:t>）</a:t>
            </a:r>
            <a:r>
              <a:rPr lang="zh-CN" altLang="en-US" sz="3200" b="1">
                <a:solidFill>
                  <a:srgbClr val="FF0000"/>
                </a:solidFill>
                <a:latin typeface="楷体" panose="02010609060101010101" charset="-122"/>
                <a:ea typeface="楷体" panose="02010609060101010101" charset="-122"/>
                <a:sym typeface="宋体" panose="02010600030101010101" pitchFamily="2" charset="-122"/>
              </a:rPr>
              <a:t>从“其中往来种作，男女衣着，悉如外人”可以看出“桃源”中的男人和女人各司其职，这就 是“大同”社会中的“男有分，女有归”。</a:t>
            </a:r>
            <a:endParaRPr lang="zh-CN" altLang="en-US" sz="32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Text Box 2"/>
          <p:cNvSpPr txBox="1"/>
          <p:nvPr/>
        </p:nvSpPr>
        <p:spPr>
          <a:xfrm>
            <a:off x="3357880" y="133350"/>
            <a:ext cx="5476240" cy="922020"/>
          </a:xfrm>
          <a:prstGeom prst="rect">
            <a:avLst/>
          </a:prstGeom>
          <a:solidFill>
            <a:schemeClr val="accent3">
              <a:lumMod val="60000"/>
              <a:lumOff val="40000"/>
            </a:schemeClr>
          </a:solidFill>
          <a:ln w="9525" cap="flat" cmpd="sng">
            <a:solidFill>
              <a:srgbClr val="FF0000"/>
            </a:solidFill>
            <a:prstDash val="solid"/>
            <a:miter/>
            <a:headEnd type="none" w="med" len="med"/>
            <a:tailEnd type="none" w="med" len="med"/>
          </a:ln>
        </p:spPr>
        <p:txBody>
          <a:bodyPr wrap="square">
            <a:spAutoFit/>
          </a:bodyPr>
          <a:p>
            <a:pPr algn="ctr">
              <a:spcBef>
                <a:spcPct val="50000"/>
              </a:spcBef>
            </a:pPr>
            <a:r>
              <a:rPr lang="zh-CN" altLang="en-US" sz="5400" b="1" dirty="0">
                <a:solidFill>
                  <a:srgbClr val="FF0000"/>
                </a:solidFill>
                <a:latin typeface="Times New Roman" panose="02020603050405020304" pitchFamily="18" charset="0"/>
                <a:ea typeface="楷体_GB2312" pitchFamily="49" charset="-122"/>
              </a:rPr>
              <a:t>拓展延伸</a:t>
            </a:r>
            <a:endParaRPr lang="zh-CN" altLang="en-US" sz="5400" b="1" dirty="0">
              <a:solidFill>
                <a:srgbClr val="FF0000"/>
              </a:solidFill>
              <a:latin typeface="Times New Roman" panose="02020603050405020304" pitchFamily="18" charset="0"/>
              <a:ea typeface="楷体_GB2312" pitchFamily="49" charset="-122"/>
            </a:endParaRPr>
          </a:p>
        </p:txBody>
      </p:sp>
      <p:sp>
        <p:nvSpPr>
          <p:cNvPr id="100" name="文本框 99"/>
          <p:cNvSpPr txBox="1"/>
          <p:nvPr/>
        </p:nvSpPr>
        <p:spPr>
          <a:xfrm>
            <a:off x="561975" y="1116330"/>
            <a:ext cx="10929620" cy="1597660"/>
          </a:xfrm>
          <a:prstGeom prst="rect">
            <a:avLst/>
          </a:prstGeom>
          <a:noFill/>
          <a:ln w="9525">
            <a:noFill/>
          </a:ln>
        </p:spPr>
        <p:txBody>
          <a:bodyPr wrap="square">
            <a:spAutoFit/>
          </a:bodyPr>
          <a:p>
            <a:pPr indent="200025" fontAlgn="auto">
              <a:lnSpc>
                <a:spcPct val="120000"/>
              </a:lnSpc>
            </a:pPr>
            <a:r>
              <a:rPr lang="en-US" altLang="zh-CN" sz="3600" b="1">
                <a:ea typeface="宋体" panose="02010600030101010101" pitchFamily="2" charset="-122"/>
              </a:rPr>
              <a:t>      </a:t>
            </a:r>
            <a:r>
              <a:rPr lang="zh-CN" altLang="en-US" sz="3600" b="1">
                <a:ea typeface="宋体" panose="02010600030101010101" pitchFamily="2" charset="-122"/>
              </a:rPr>
              <a:t>你心目中的理想社会是什么样的？请简单描述一下，与同学们分享。</a:t>
            </a:r>
            <a:endParaRPr lang="zh-CN" sz="3600" b="1">
              <a:ea typeface="宋体" panose="02010600030101010101" pitchFamily="2" charset="-122"/>
            </a:endParaRPr>
          </a:p>
          <a:p>
            <a:pPr indent="200025" fontAlgn="auto">
              <a:lnSpc>
                <a:spcPct val="110000"/>
              </a:lnSpc>
            </a:pPr>
            <a:r>
              <a:rPr lang="en-US" sz="1050" b="0" u="sng">
                <a:latin typeface="宋体" panose="02010600030101010101" pitchFamily="2" charset="-122"/>
                <a:ea typeface="宋体" panose="02010600030101010101" pitchFamily="2" charset="-122"/>
              </a:rPr>
              <a:t>           </a:t>
            </a:r>
            <a:endParaRPr lang="zh-CN" altLang="en-US"/>
          </a:p>
        </p:txBody>
      </p:sp>
      <p:sp>
        <p:nvSpPr>
          <p:cNvPr id="3" name="内容占位符 2"/>
          <p:cNvSpPr>
            <a:spLocks noGrp="1"/>
          </p:cNvSpPr>
          <p:nvPr>
            <p:ph idx="1"/>
          </p:nvPr>
        </p:nvSpPr>
        <p:spPr>
          <a:xfrm>
            <a:off x="561340" y="2491105"/>
            <a:ext cx="11129645" cy="4192905"/>
          </a:xfrm>
        </p:spPr>
        <p:txBody>
          <a:bodyPr lIns="90170" tIns="46990" rIns="90170" bIns="46990" rtlCol="0">
            <a:noAutofit/>
          </a:bodyPr>
          <a:p>
            <a:pPr marR="0" algn="l" defTabSz="914400" rtl="0">
              <a:lnSpc>
                <a:spcPct val="110000"/>
              </a:lnSpc>
              <a:spcBef>
                <a:spcPts val="0"/>
              </a:spcBef>
              <a:spcAft>
                <a:spcPts val="1000"/>
              </a:spcAft>
              <a:buClrTx/>
              <a:buSzTx/>
              <a:buFont typeface="Arial" panose="020B0604020202020204" pitchFamily="34" charset="0"/>
            </a:pPr>
            <a:r>
              <a:rPr kumimoji="0" lang="en-US" altLang="zh-CN" sz="3200" b="1" i="0" u="none" strike="noStrike" kern="1200" cap="none" spc="200" normalizeH="0" baseline="0" noProof="1" dirty="0">
                <a:solidFill>
                  <a:srgbClr val="FF0000"/>
                </a:solidFill>
                <a:uFillTx/>
                <a:latin typeface="楷体" panose="02010609060101010101" charset="-122"/>
                <a:ea typeface="楷体" panose="02010609060101010101" charset="-122"/>
                <a:cs typeface="楷体" panose="02010609060101010101" charset="-122"/>
                <a:sym typeface="+mn-ea"/>
              </a:rPr>
              <a:t>   </a:t>
            </a:r>
            <a:r>
              <a:rPr kumimoji="0" lang="en-US" altLang="zh-CN" sz="3600" b="1" i="0" u="none" strike="noStrike" kern="1200" cap="none" spc="200" normalizeH="0" baseline="0" noProof="1" dirty="0">
                <a:solidFill>
                  <a:srgbClr val="FF0000"/>
                </a:solidFill>
                <a:uFillTx/>
                <a:latin typeface="楷体" panose="02010609060101010101" charset="-122"/>
                <a:ea typeface="楷体" panose="02010609060101010101" charset="-122"/>
                <a:cs typeface="楷体" panose="02010609060101010101" charset="-122"/>
                <a:sym typeface="+mn-ea"/>
              </a:rPr>
              <a:t> </a:t>
            </a:r>
            <a:r>
              <a:rPr kumimoji="0" lang="zh-CN" altLang="en-US" sz="3600" b="1" i="0" u="none" strike="noStrike" kern="1200" cap="none" spc="200" normalizeH="0" baseline="0" noProof="1" dirty="0">
                <a:solidFill>
                  <a:srgbClr val="FF0000"/>
                </a:solidFill>
                <a:uFillTx/>
                <a:latin typeface="楷体" panose="02010609060101010101" charset="-122"/>
                <a:ea typeface="楷体" panose="02010609060101010101" charset="-122"/>
                <a:cs typeface="楷体" panose="02010609060101010101" charset="-122"/>
                <a:sym typeface="+mn-ea"/>
              </a:rPr>
              <a:t>没有战争，没有霸权主义和恐怖主义；世界和平，全世界人民都可以随意交往，世界成为真正的“地球村”；人们可以按需就业，按需分配，充分享受工作和生活中的快乐；人类高度文明，没有污染，没有暴力，没有欺诈；自然界十分和谐，地球上的一切生物都友好相处，人们生活在山清水秀、繁花似锦的环境里……</a:t>
            </a:r>
            <a:endParaRPr kumimoji="0" lang="zh-CN" altLang="en-US" sz="3600" b="1" i="0" u="none" strike="noStrike" kern="1200" cap="none" spc="200" normalizeH="0" baseline="0" noProof="1" dirty="0">
              <a:solidFill>
                <a:srgbClr val="FF0000"/>
              </a:solidFill>
              <a:uFillTx/>
              <a:latin typeface="楷体" panose="02010609060101010101" charset="-122"/>
              <a:ea typeface="楷体" panose="02010609060101010101" charset="-122"/>
              <a:cs typeface="楷体" panose="0201060906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谢谢1"/>
          <p:cNvPicPr>
            <a:picLocks noChangeAspect="1"/>
          </p:cNvPicPr>
          <p:nvPr/>
        </p:nvPicPr>
        <p:blipFill>
          <a:blip r:embed="rId1"/>
          <a:stretch>
            <a:fillRect/>
          </a:stretch>
        </p:blipFill>
        <p:spPr>
          <a:xfrm>
            <a:off x="352425" y="250825"/>
            <a:ext cx="9426575" cy="5657850"/>
          </a:xfrm>
          <a:prstGeom prst="rect">
            <a:avLst/>
          </a:prstGeom>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30" name="Text Box 10"/>
          <p:cNvSpPr txBox="1"/>
          <p:nvPr/>
        </p:nvSpPr>
        <p:spPr>
          <a:xfrm>
            <a:off x="578485" y="978535"/>
            <a:ext cx="11035665" cy="3691890"/>
          </a:xfrm>
          <a:prstGeom prst="rect">
            <a:avLst/>
          </a:prstGeom>
          <a:noFill/>
          <a:ln w="9525">
            <a:noFill/>
          </a:ln>
        </p:spPr>
        <p:txBody>
          <a:bodyPr wrap="square" anchor="t">
            <a:spAutoFit/>
          </a:bodyPr>
          <a:p>
            <a:pPr eaLnBrk="0" hangingPunct="0">
              <a:lnSpc>
                <a:spcPct val="130000"/>
              </a:lnSpc>
            </a:pPr>
            <a:r>
              <a:rPr lang="en-US" altLang="zh-CN" sz="3600" b="1">
                <a:latin typeface="长城行楷体"/>
                <a:ea typeface="长城行楷体"/>
              </a:rPr>
              <a:t>    </a:t>
            </a:r>
            <a:r>
              <a:rPr lang="en-US" altLang="zh-CN" sz="3600" b="1">
                <a:solidFill>
                  <a:schemeClr val="tx1"/>
                </a:solidFill>
                <a:latin typeface="长城行楷体"/>
                <a:ea typeface="长城行楷体"/>
              </a:rPr>
              <a:t>“</a:t>
            </a:r>
            <a:r>
              <a:rPr lang="zh-CN" altLang="en-US" sz="3600" b="1">
                <a:solidFill>
                  <a:schemeClr val="tx1"/>
                </a:solidFill>
                <a:latin typeface="长城行楷体"/>
                <a:ea typeface="长城行楷体"/>
              </a:rPr>
              <a:t>记</a:t>
            </a:r>
            <a:r>
              <a:rPr lang="en-US" altLang="zh-CN" sz="3600" b="1">
                <a:solidFill>
                  <a:schemeClr val="tx1"/>
                </a:solidFill>
                <a:latin typeface="长城行楷体"/>
                <a:ea typeface="长城行楷体"/>
              </a:rPr>
              <a:t>”</a:t>
            </a:r>
            <a:r>
              <a:rPr lang="zh-CN" altLang="en-US" sz="3600" b="1">
                <a:solidFill>
                  <a:schemeClr val="tx1"/>
                </a:solidFill>
                <a:latin typeface="长城行楷体"/>
                <a:ea typeface="长城行楷体"/>
              </a:rPr>
              <a:t>是</a:t>
            </a:r>
            <a:r>
              <a:rPr lang="zh-CN" altLang="en-US" sz="3600" b="1">
                <a:solidFill>
                  <a:schemeClr val="tx1"/>
                </a:solidFill>
                <a:latin typeface="长城行楷体"/>
                <a:ea typeface="长城行楷体"/>
                <a:sym typeface="+mn-ea"/>
              </a:rPr>
              <a:t>古代的一种文体</a:t>
            </a:r>
            <a:r>
              <a:rPr lang="zh-CN" altLang="en-US" sz="3600" b="1">
                <a:latin typeface="长城行楷体"/>
                <a:ea typeface="长城行楷体"/>
                <a:sym typeface="+mn-ea"/>
              </a:rPr>
              <a:t>，它是记载、描写事物的文字，主要通过记事、记物、写景来抒发作者的感情或见解，即景抒情，托物言志。</a:t>
            </a:r>
            <a:endParaRPr lang="zh-CN" altLang="en-US" sz="3600" b="1">
              <a:latin typeface="长城行楷体"/>
              <a:ea typeface="长城行楷体"/>
            </a:endParaRPr>
          </a:p>
          <a:p>
            <a:pPr eaLnBrk="0" hangingPunct="0">
              <a:lnSpc>
                <a:spcPct val="130000"/>
              </a:lnSpc>
            </a:pPr>
            <a:r>
              <a:rPr lang="zh-CN" altLang="en-US" sz="3600" b="1">
                <a:latin typeface="长城行楷体"/>
                <a:ea typeface="长城行楷体"/>
                <a:sym typeface="+mn-ea"/>
              </a:rPr>
              <a:t>    想一想，我们学过哪些“记”？ </a:t>
            </a:r>
            <a:endParaRPr lang="zh-CN" altLang="en-US" sz="3600" b="1">
              <a:latin typeface="长城行楷体"/>
              <a:ea typeface="长城行楷体"/>
            </a:endParaRPr>
          </a:p>
          <a:p>
            <a:pPr eaLnBrk="0" hangingPunct="0">
              <a:lnSpc>
                <a:spcPct val="130000"/>
              </a:lnSpc>
            </a:pPr>
            <a:endParaRPr lang="zh-CN" altLang="en-US" sz="3600" b="1">
              <a:latin typeface="长城行楷体"/>
              <a:ea typeface="长城行楷体"/>
            </a:endParaRPr>
          </a:p>
        </p:txBody>
      </p:sp>
      <p:sp>
        <p:nvSpPr>
          <p:cNvPr id="7" name="文本框 6"/>
          <p:cNvSpPr txBox="1"/>
          <p:nvPr/>
        </p:nvSpPr>
        <p:spPr>
          <a:xfrm>
            <a:off x="578485" y="4100830"/>
            <a:ext cx="10716260" cy="1419860"/>
          </a:xfrm>
          <a:prstGeom prst="rect">
            <a:avLst/>
          </a:prstGeom>
          <a:noFill/>
        </p:spPr>
        <p:txBody>
          <a:bodyPr wrap="square" rtlCol="0" anchor="t">
            <a:spAutoFit/>
          </a:bodyPr>
          <a:p>
            <a:pPr lvl="0" algn="just" eaLnBrk="1" fontAlgn="base" hangingPunct="1">
              <a:lnSpc>
                <a:spcPct val="120000"/>
              </a:lnSpc>
            </a:pPr>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《桃花源记》《小石潭记》《核舟记》《岳阳楼记》《醉翁亭记》</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 Box 2"/>
          <p:cNvSpPr txBox="1"/>
          <p:nvPr/>
        </p:nvSpPr>
        <p:spPr>
          <a:xfrm>
            <a:off x="3317240" y="492760"/>
            <a:ext cx="5557520" cy="922020"/>
          </a:xfrm>
          <a:prstGeom prst="rect">
            <a:avLst/>
          </a:prstGeom>
          <a:solidFill>
            <a:schemeClr val="accent3">
              <a:lumMod val="40000"/>
              <a:lumOff val="60000"/>
            </a:schemeClr>
          </a:solidFill>
          <a:ln w="9525" cap="flat" cmpd="sng">
            <a:solidFill>
              <a:srgbClr val="FF0000"/>
            </a:solidFill>
            <a:prstDash val="solid"/>
            <a:miter/>
            <a:headEnd type="none" w="med" len="med"/>
            <a:tailEnd type="none" w="med" len="med"/>
          </a:ln>
        </p:spPr>
        <p:txBody>
          <a:bodyPr wrap="square">
            <a:spAutoFit/>
          </a:bodyPr>
          <a:p>
            <a:pPr algn="ctr">
              <a:spcBef>
                <a:spcPct val="50000"/>
              </a:spcBef>
            </a:pPr>
            <a:r>
              <a:rPr lang="zh-CN" altLang="en-US" sz="5400" b="1" dirty="0">
                <a:solidFill>
                  <a:srgbClr val="FF0000"/>
                </a:solidFill>
                <a:latin typeface="Times New Roman" panose="02020603050405020304" pitchFamily="18" charset="0"/>
                <a:ea typeface="楷体_GB2312" pitchFamily="49" charset="-122"/>
              </a:rPr>
              <a:t>基础巩固</a:t>
            </a:r>
            <a:endParaRPr lang="zh-CN" altLang="en-US" sz="5400" b="1" dirty="0">
              <a:solidFill>
                <a:srgbClr val="FF0000"/>
              </a:solidFill>
              <a:latin typeface="Times New Roman" panose="02020603050405020304" pitchFamily="18" charset="0"/>
              <a:ea typeface="楷体_GB2312" pitchFamily="49" charset="-122"/>
            </a:endParaRPr>
          </a:p>
        </p:txBody>
      </p:sp>
      <p:sp>
        <p:nvSpPr>
          <p:cNvPr id="3" name="十字星 2"/>
          <p:cNvSpPr/>
          <p:nvPr/>
        </p:nvSpPr>
        <p:spPr>
          <a:xfrm>
            <a:off x="4150995" y="717550"/>
            <a:ext cx="376555" cy="472440"/>
          </a:xfrm>
          <a:prstGeom prst="star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702945" y="1944370"/>
            <a:ext cx="11071860" cy="645160"/>
          </a:xfrm>
          <a:prstGeom prst="rect">
            <a:avLst/>
          </a:prstGeom>
          <a:noFill/>
        </p:spPr>
        <p:txBody>
          <a:bodyPr wrap="square" rtlCol="0" anchor="t">
            <a:spAutoFit/>
          </a:bodyPr>
          <a:p>
            <a:r>
              <a:rPr lang="en-US" altLang="zh-CN" sz="3600" b="1">
                <a:latin typeface="宋体" panose="02010600030101010101" pitchFamily="2" charset="-122"/>
                <a:ea typeface="宋体" panose="02010600030101010101" pitchFamily="2" charset="-122"/>
                <a:cs typeface="宋体" panose="02010600030101010101" pitchFamily="2" charset="-122"/>
              </a:rPr>
              <a:t>1.</a:t>
            </a:r>
            <a:r>
              <a:rPr lang="zh-CN" altLang="en-US" sz="3600" b="1">
                <a:latin typeface="宋体" panose="02010600030101010101" pitchFamily="2" charset="-122"/>
                <a:ea typeface="宋体" panose="02010600030101010101" pitchFamily="2" charset="-122"/>
                <a:cs typeface="宋体" panose="02010600030101010101" pitchFamily="2" charset="-122"/>
              </a:rPr>
              <a:t>本文的线索是什么？</a:t>
            </a:r>
            <a:r>
              <a:rPr lang="zh-CN" altLang="zh-CN" sz="3600" b="1">
                <a:latin typeface="宋体" panose="02010600030101010101" pitchFamily="2" charset="-122"/>
                <a:ea typeface="宋体" panose="02010600030101010101" pitchFamily="2" charset="-122"/>
                <a:cs typeface="宋体" panose="02010600030101010101" pitchFamily="2" charset="-122"/>
              </a:rPr>
              <a:t>    </a:t>
            </a:r>
            <a:r>
              <a:rPr lang="en-US" altLang="zh-CN" sz="3600" b="1">
                <a:latin typeface="宋体" panose="02010600030101010101" pitchFamily="2" charset="-122"/>
                <a:ea typeface="宋体" panose="02010600030101010101" pitchFamily="2" charset="-122"/>
                <a:cs typeface="宋体" panose="02010600030101010101" pitchFamily="2" charset="-122"/>
              </a:rPr>
              <a:t> </a:t>
            </a:r>
            <a:endParaRPr lang="en-US" altLang="zh-CN" sz="36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557530" y="2769235"/>
            <a:ext cx="11076940" cy="2584450"/>
          </a:xfrm>
          <a:prstGeom prst="rect">
            <a:avLst/>
          </a:prstGeom>
          <a:noFill/>
        </p:spPr>
        <p:txBody>
          <a:bodyPr wrap="square" rtlCol="0" anchor="t">
            <a:spAutoFit/>
          </a:bodyPr>
          <a:p>
            <a:pPr fontAlgn="auto">
              <a:lnSpc>
                <a:spcPct val="150000"/>
              </a:lnSpc>
            </a:pPr>
            <a:r>
              <a:rPr lang="en-US" altLang="zh-CN" sz="3600" b="1">
                <a:solidFill>
                  <a:srgbClr val="FF0000"/>
                </a:solidFill>
                <a:latin typeface="楷体" panose="02010609060101010101" charset="-122"/>
                <a:ea typeface="楷体" panose="02010609060101010101" charset="-122"/>
                <a:cs typeface="楷体" panose="02010609060101010101" charset="-122"/>
                <a:sym typeface="+mn-ea"/>
              </a:rPr>
              <a:t>    </a:t>
            </a: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本文以武陵渔人进出桃花源的行踪为线索，以时间先后为顺序，将发现桃花源——访问桃花源——离开桃花源——再寻桃花源贯穿起来。</a:t>
            </a:r>
            <a:endParaRPr lang="zh-CN" altLang="en-US" sz="36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81330" y="483870"/>
            <a:ext cx="9706610" cy="645160"/>
          </a:xfrm>
          <a:prstGeom prst="rect">
            <a:avLst/>
          </a:prstGeom>
          <a:noFill/>
        </p:spPr>
        <p:txBody>
          <a:bodyPr wrap="square" rtlCol="0" anchor="t">
            <a:spAutoFit/>
          </a:bodyPr>
          <a:p>
            <a:r>
              <a:rPr lang="en-US" altLang="zh-CN" sz="3600" b="1">
                <a:latin typeface="宋体" panose="02010600030101010101" pitchFamily="2" charset="-122"/>
                <a:ea typeface="宋体" panose="02010600030101010101" pitchFamily="2" charset="-122"/>
                <a:cs typeface="宋体" panose="02010600030101010101" pitchFamily="2" charset="-122"/>
              </a:rPr>
              <a:t>2.</a:t>
            </a:r>
            <a:r>
              <a:rPr lang="zh-CN" altLang="en-US" sz="3600" b="1">
                <a:latin typeface="宋体" panose="02010600030101010101" pitchFamily="2" charset="-122"/>
                <a:ea typeface="宋体" panose="02010600030101010101" pitchFamily="2" charset="-122"/>
                <a:cs typeface="宋体" panose="02010600030101010101" pitchFamily="2" charset="-122"/>
              </a:rPr>
              <a:t>根据本文的线索，简要复述故事内容。</a:t>
            </a:r>
            <a:r>
              <a:rPr lang="zh-CN" altLang="zh-CN" sz="3600" b="1">
                <a:latin typeface="宋体" panose="02010600030101010101" pitchFamily="2" charset="-122"/>
                <a:ea typeface="宋体" panose="02010600030101010101" pitchFamily="2" charset="-122"/>
                <a:cs typeface="宋体" panose="02010600030101010101" pitchFamily="2" charset="-122"/>
              </a:rPr>
              <a:t> </a:t>
            </a:r>
            <a:r>
              <a:rPr lang="en-US" altLang="zh-CN" sz="3600" b="1">
                <a:latin typeface="宋体" panose="02010600030101010101" pitchFamily="2" charset="-122"/>
                <a:ea typeface="宋体" panose="02010600030101010101" pitchFamily="2" charset="-122"/>
                <a:cs typeface="宋体" panose="02010600030101010101" pitchFamily="2" charset="-122"/>
              </a:rPr>
              <a:t> </a:t>
            </a:r>
            <a:endParaRPr lang="en-US" altLang="zh-CN" sz="36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72745" y="1264285"/>
            <a:ext cx="11507470" cy="4815840"/>
          </a:xfrm>
          <a:prstGeom prst="rect">
            <a:avLst/>
          </a:prstGeom>
          <a:noFill/>
        </p:spPr>
        <p:txBody>
          <a:bodyPr wrap="square" rtlCol="0" anchor="t">
            <a:spAutoFit/>
          </a:bodyPr>
          <a:p>
            <a:pPr fontAlgn="auto">
              <a:lnSpc>
                <a:spcPct val="120000"/>
              </a:lnSpc>
            </a:pP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东晋年间，武陵郡有个渔夫，一次，他出去捕鱼时划着船迷路了，遇见了一片美丽的桃花林。他走到桃林的尽头，发现了一个山洞，便下船从洞口进去，来到了一个开阔敞亮的地方。这里土地肥沃，环境优美，人们生活富足欢乐。桃花源的人见到渔夫很惊讶，问他是从哪里来的，渔夫向他们详细地述说了自己的见闻，并受到了款待。渔夫在那里逗留了几日便告辞离开了，他在回去时，沿途做了记号。回到城里，他向太守禀报了桃花源的事情，太守便派人随渔夫去寻找，可是却没有找到。</a:t>
            </a:r>
            <a:endParaRPr lang="zh-CN" altLang="en-US" sz="3200" b="1">
              <a:solidFill>
                <a:srgbClr val="FF0000"/>
              </a:solidFill>
              <a:latin typeface="楷体" panose="02010609060101010101" charset="-122"/>
              <a:ea typeface="楷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655320" y="1322070"/>
            <a:ext cx="10881995" cy="4213860"/>
          </a:xfrm>
          <a:prstGeom prst="rect">
            <a:avLst/>
          </a:prstGeom>
          <a:noFill/>
        </p:spPr>
        <p:txBody>
          <a:bodyPr wrap="square" rtlCol="0" anchor="t">
            <a:spAutoFit/>
          </a:bodyPr>
          <a:p>
            <a:pPr eaLnBrk="0" fontAlgn="auto" hangingPunct="0">
              <a:lnSpc>
                <a:spcPts val="5565"/>
              </a:lnSpc>
            </a:pPr>
            <a:r>
              <a:rPr lang="en-US" altLang="zh-CN" sz="3600" b="1">
                <a:latin typeface="宋体" panose="02010600030101010101" pitchFamily="2" charset="-122"/>
                <a:ea typeface="宋体" panose="02010600030101010101" pitchFamily="2" charset="-122"/>
                <a:cs typeface="宋体" panose="02010600030101010101" pitchFamily="2" charset="-122"/>
              </a:rPr>
              <a:t>3.</a:t>
            </a:r>
            <a:r>
              <a:rPr lang="zh-CN" altLang="en-US" sz="3600" b="1">
                <a:latin typeface="宋体" panose="02010600030101010101" pitchFamily="2" charset="-122"/>
                <a:ea typeface="宋体" panose="02010600030101010101" pitchFamily="2" charset="-122"/>
                <a:cs typeface="宋体" panose="02010600030101010101" pitchFamily="2" charset="-122"/>
              </a:rPr>
              <a:t>根据</a:t>
            </a:r>
            <a:r>
              <a:rPr lang="zh-CN" altLang="en-US" sz="3600" b="1">
                <a:latin typeface="宋体" panose="02010600030101010101" pitchFamily="2" charset="-122"/>
                <a:ea typeface="宋体" panose="02010600030101010101" pitchFamily="2" charset="-122"/>
                <a:cs typeface="宋体" panose="02010600030101010101" pitchFamily="2" charset="-122"/>
              </a:rPr>
              <a:t>课文</a:t>
            </a:r>
            <a:r>
              <a:rPr lang="zh-CN" altLang="en-US" sz="3600" b="1" dirty="0">
                <a:latin typeface="宋体" panose="02010600030101010101" pitchFamily="2" charset="-122"/>
                <a:ea typeface="宋体" panose="02010600030101010101" pitchFamily="2" charset="-122"/>
                <a:cs typeface="宋体" panose="02010600030101010101" pitchFamily="2" charset="-122"/>
                <a:sym typeface="+mn-ea"/>
              </a:rPr>
              <a:t>内容，选用文中恰当的四字短语填空。</a:t>
            </a:r>
            <a:endParaRPr lang="zh-CN" altLang="en-US" sz="3600" b="1" dirty="0">
              <a:latin typeface="宋体" panose="02010600030101010101" pitchFamily="2" charset="-122"/>
              <a:ea typeface="宋体" panose="02010600030101010101" pitchFamily="2" charset="-122"/>
              <a:cs typeface="宋体" panose="02010600030101010101" pitchFamily="2" charset="-122"/>
            </a:endParaRPr>
          </a:p>
          <a:p>
            <a:pPr eaLnBrk="0" fontAlgn="auto" hangingPunct="0">
              <a:lnSpc>
                <a:spcPts val="5565"/>
              </a:lnSpc>
            </a:pPr>
            <a:r>
              <a:rPr lang="zh-CN" altLang="en-US" sz="3600" b="1" dirty="0">
                <a:latin typeface="宋体" panose="02010600030101010101" pitchFamily="2" charset="-122"/>
                <a:ea typeface="宋体" panose="02010600030101010101" pitchFamily="2" charset="-122"/>
                <a:cs typeface="宋体" panose="02010600030101010101" pitchFamily="2" charset="-122"/>
                <a:sym typeface="+mn-ea"/>
              </a:rPr>
              <a:t>  武陵渔人“忘路之远近”</a:t>
            </a:r>
            <a:r>
              <a:rPr lang="en-US" altLang="zh-CN" sz="36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dirty="0">
                <a:latin typeface="宋体" panose="02010600030101010101" pitchFamily="2" charset="-122"/>
                <a:ea typeface="宋体" panose="02010600030101010101" pitchFamily="2" charset="-122"/>
                <a:cs typeface="宋体" panose="02010600030101010101" pitchFamily="2" charset="-122"/>
                <a:sym typeface="+mn-ea"/>
              </a:rPr>
              <a:t>发现了桃花林，甚是好奇，就“</a:t>
            </a:r>
            <a:r>
              <a:rPr lang="zh-CN" altLang="en-US" sz="3600" b="1" u="sng"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dirty="0">
                <a:latin typeface="宋体" panose="02010600030101010101" pitchFamily="2" charset="-122"/>
                <a:ea typeface="宋体" panose="02010600030101010101" pitchFamily="2" charset="-122"/>
                <a:cs typeface="宋体" panose="02010600030101010101" pitchFamily="2" charset="-122"/>
                <a:sym typeface="+mn-ea"/>
              </a:rPr>
              <a:t>。进入桃花源，他感到桃花源人的生活是那么“</a:t>
            </a:r>
            <a:r>
              <a:rPr lang="zh-CN" altLang="en-US" sz="3600" b="1" u="sng"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dirty="0">
                <a:latin typeface="宋体" panose="02010600030101010101" pitchFamily="2" charset="-122"/>
                <a:ea typeface="宋体" panose="02010600030101010101" pitchFamily="2" charset="-122"/>
                <a:cs typeface="宋体" panose="02010600030101010101" pitchFamily="2" charset="-122"/>
                <a:sym typeface="+mn-ea"/>
              </a:rPr>
              <a:t>。离开桃花源时，他“处处志之”，但再来寻找时还是“</a:t>
            </a:r>
            <a:r>
              <a:rPr lang="zh-CN" altLang="en-US" sz="3600" b="1" u="sng"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600" b="1">
              <a:latin typeface="宋体" panose="02010600030101010101" pitchFamily="2" charset="-122"/>
              <a:ea typeface="宋体" panose="02010600030101010101" pitchFamily="2" charset="-122"/>
              <a:cs typeface="宋体" panose="02010600030101010101" pitchFamily="2" charset="-122"/>
            </a:endParaRPr>
          </a:p>
          <a:p>
            <a:r>
              <a:rPr lang="zh-CN" altLang="zh-CN" sz="3600" b="1">
                <a:latin typeface="宋体" panose="02010600030101010101" pitchFamily="2" charset="-122"/>
                <a:ea typeface="宋体" panose="02010600030101010101" pitchFamily="2" charset="-122"/>
                <a:cs typeface="宋体" panose="02010600030101010101" pitchFamily="2" charset="-122"/>
              </a:rPr>
              <a:t>    </a:t>
            </a:r>
            <a:r>
              <a:rPr lang="en-US" altLang="zh-CN" sz="3600" b="1">
                <a:latin typeface="宋体" panose="02010600030101010101" pitchFamily="2" charset="-122"/>
                <a:ea typeface="宋体" panose="02010600030101010101" pitchFamily="2" charset="-122"/>
                <a:cs typeface="宋体" panose="02010600030101010101" pitchFamily="2" charset="-122"/>
              </a:rPr>
              <a:t> </a:t>
            </a:r>
            <a:endParaRPr lang="en-US" altLang="zh-CN" sz="3600" b="1">
              <a:latin typeface="宋体" panose="02010600030101010101" pitchFamily="2" charset="-122"/>
              <a:ea typeface="宋体" panose="02010600030101010101" pitchFamily="2" charset="-122"/>
              <a:cs typeface="宋体" panose="02010600030101010101" pitchFamily="2" charset="-122"/>
            </a:endParaRPr>
          </a:p>
        </p:txBody>
      </p:sp>
      <p:sp>
        <p:nvSpPr>
          <p:cNvPr id="105477" name="文本框 105476"/>
          <p:cNvSpPr txBox="1"/>
          <p:nvPr/>
        </p:nvSpPr>
        <p:spPr>
          <a:xfrm>
            <a:off x="2645410" y="2588895"/>
            <a:ext cx="2137410" cy="922020"/>
          </a:xfrm>
          <a:prstGeom prst="rect">
            <a:avLst/>
          </a:prstGeom>
          <a:noFill/>
          <a:ln w="9525">
            <a:noFill/>
          </a:ln>
        </p:spPr>
        <p:txBody>
          <a:bodyPr wrap="square" anchor="b" anchorCtr="1">
            <a:spAutoFit/>
          </a:bodyPr>
          <a:p>
            <a:pPr eaLnBrk="0" hangingPunct="0">
              <a:lnSpc>
                <a:spcPct val="150000"/>
              </a:lnSpc>
            </a:pPr>
            <a:r>
              <a:rPr lang="zh-CN" altLang="en-US" sz="3600" b="1" dirty="0">
                <a:solidFill>
                  <a:srgbClr val="FF0000"/>
                </a:solidFill>
                <a:latin typeface="楷体" panose="02010609060101010101" charset="-122"/>
                <a:ea typeface="楷体" panose="02010609060101010101" charset="-122"/>
              </a:rPr>
              <a:t>欲穷其林</a:t>
            </a:r>
            <a:endParaRPr lang="zh-CN" altLang="en-US" sz="3600" b="1" dirty="0">
              <a:solidFill>
                <a:srgbClr val="FF0000"/>
              </a:solidFill>
              <a:latin typeface="楷体" panose="02010609060101010101" charset="-122"/>
              <a:ea typeface="楷体" panose="02010609060101010101" charset="-122"/>
            </a:endParaRPr>
          </a:p>
        </p:txBody>
      </p:sp>
      <p:sp>
        <p:nvSpPr>
          <p:cNvPr id="105478" name="文本框 105477"/>
          <p:cNvSpPr txBox="1"/>
          <p:nvPr/>
        </p:nvSpPr>
        <p:spPr>
          <a:xfrm>
            <a:off x="4398645" y="3301365"/>
            <a:ext cx="2256790" cy="922020"/>
          </a:xfrm>
          <a:prstGeom prst="rect">
            <a:avLst/>
          </a:prstGeom>
          <a:noFill/>
          <a:ln w="9525">
            <a:noFill/>
          </a:ln>
        </p:spPr>
        <p:txBody>
          <a:bodyPr wrap="square" anchor="b" anchorCtr="1">
            <a:spAutoFit/>
          </a:bodyPr>
          <a:p>
            <a:pPr eaLnBrk="0" hangingPunct="0">
              <a:lnSpc>
                <a:spcPct val="150000"/>
              </a:lnSpc>
            </a:pPr>
            <a:r>
              <a:rPr lang="zh-CN" altLang="en-US" sz="3600" b="1" dirty="0">
                <a:solidFill>
                  <a:srgbClr val="FF0000"/>
                </a:solidFill>
                <a:latin typeface="楷体" panose="02010609060101010101" charset="-122"/>
                <a:ea typeface="楷体" panose="02010609060101010101" charset="-122"/>
              </a:rPr>
              <a:t>怡然自乐</a:t>
            </a:r>
            <a:endParaRPr lang="zh-CN" altLang="en-US" sz="3600" b="1" dirty="0">
              <a:solidFill>
                <a:srgbClr val="FF0000"/>
              </a:solidFill>
              <a:latin typeface="楷体" panose="02010609060101010101" charset="-122"/>
              <a:ea typeface="楷体" panose="02010609060101010101" charset="-122"/>
            </a:endParaRPr>
          </a:p>
        </p:txBody>
      </p:sp>
      <p:sp>
        <p:nvSpPr>
          <p:cNvPr id="105479" name="文本框 105478"/>
          <p:cNvSpPr txBox="1"/>
          <p:nvPr/>
        </p:nvSpPr>
        <p:spPr>
          <a:xfrm>
            <a:off x="8000365" y="4000500"/>
            <a:ext cx="2343785" cy="922020"/>
          </a:xfrm>
          <a:prstGeom prst="rect">
            <a:avLst/>
          </a:prstGeom>
          <a:noFill/>
          <a:ln w="9525">
            <a:noFill/>
          </a:ln>
        </p:spPr>
        <p:txBody>
          <a:bodyPr wrap="square" anchor="b" anchorCtr="1">
            <a:spAutoFit/>
          </a:bodyPr>
          <a:p>
            <a:pPr eaLnBrk="0" hangingPunct="0">
              <a:lnSpc>
                <a:spcPct val="150000"/>
              </a:lnSpc>
            </a:pPr>
            <a:r>
              <a:rPr lang="zh-CN" altLang="en-US" sz="3600" b="1" dirty="0">
                <a:solidFill>
                  <a:srgbClr val="FF0000"/>
                </a:solidFill>
                <a:latin typeface="楷体" panose="02010609060101010101" charset="-122"/>
                <a:ea typeface="楷体" panose="02010609060101010101" charset="-122"/>
              </a:rPr>
              <a:t>不复得路</a:t>
            </a:r>
            <a:endParaRPr lang="zh-CN" altLang="en-US" sz="3600" b="1" dirty="0">
              <a:solidFill>
                <a:srgbClr val="FF0000"/>
              </a:solidFill>
              <a:latin typeface="楷体" panose="02010609060101010101" charset="-122"/>
              <a:ea typeface="楷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4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547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54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7" grpId="0"/>
      <p:bldP spid="105478" grpId="0"/>
      <p:bldP spid="10547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文本框 1"/>
          <p:cNvSpPr txBox="1"/>
          <p:nvPr/>
        </p:nvSpPr>
        <p:spPr>
          <a:xfrm>
            <a:off x="598805" y="612140"/>
            <a:ext cx="10994390" cy="4434205"/>
          </a:xfrm>
          <a:prstGeom prst="rect">
            <a:avLst/>
          </a:prstGeom>
          <a:noFill/>
          <a:ln w="9525">
            <a:noFill/>
          </a:ln>
        </p:spPr>
        <p:txBody>
          <a:bodyPr wrap="square" anchor="t">
            <a:spAutoFit/>
          </a:bodyPr>
          <a:p>
            <a:pPr fontAlgn="auto">
              <a:lnSpc>
                <a:spcPct val="120000"/>
              </a:lnSpc>
            </a:pPr>
            <a:r>
              <a:rPr lang="en-US" sz="3600" b="1">
                <a:latin typeface="宋体" panose="02010600030101010101" pitchFamily="2" charset="-122"/>
                <a:ea typeface="宋体" panose="02010600030101010101" pitchFamily="2" charset="-122"/>
                <a:cs typeface="宋体" panose="02010600030101010101" pitchFamily="2" charset="-122"/>
              </a:rPr>
              <a:t>    4.</a:t>
            </a:r>
            <a:r>
              <a:rPr lang="zh-CN" altLang="en-US" sz="3600" b="1">
                <a:latin typeface="宋体" panose="02010600030101010101" pitchFamily="2" charset="-122"/>
                <a:ea typeface="宋体" panose="02010600030101010101" pitchFamily="2" charset="-122"/>
                <a:cs typeface="宋体" panose="02010600030101010101" pitchFamily="2" charset="-122"/>
              </a:rPr>
              <a:t>渔人离开桃花源，“便扶向路”，又“处处志之”，而后来“寻向所志”，却“不复得路”。作者这样写的目的是什么?</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a:lnSpc>
                <a:spcPts val="3665"/>
              </a:lnSpc>
            </a:pPr>
            <a:endParaRPr lang="en-US" altLang="zh-CN" sz="2800" b="1" dirty="0">
              <a:latin typeface="楷体" panose="02010609060101010101" charset="-122"/>
              <a:ea typeface="楷体" panose="02010609060101010101" charset="-122"/>
            </a:endParaRPr>
          </a:p>
          <a:p>
            <a:pPr>
              <a:lnSpc>
                <a:spcPts val="3665"/>
              </a:lnSpc>
            </a:pPr>
            <a:endParaRPr lang="en-US" altLang="zh-CN" sz="2800" b="1" dirty="0">
              <a:latin typeface="楷体" panose="02010609060101010101" charset="-122"/>
              <a:ea typeface="楷体" panose="02010609060101010101" charset="-122"/>
            </a:endParaRPr>
          </a:p>
          <a:p>
            <a:pPr>
              <a:lnSpc>
                <a:spcPts val="3665"/>
              </a:lnSpc>
            </a:pPr>
            <a:endParaRPr lang="en-US" altLang="zh-CN" sz="2800" b="1" dirty="0">
              <a:latin typeface="楷体" panose="02010609060101010101" charset="-122"/>
              <a:ea typeface="楷体" panose="02010609060101010101" charset="-122"/>
            </a:endParaRPr>
          </a:p>
          <a:p>
            <a:pPr>
              <a:lnSpc>
                <a:spcPts val="3665"/>
              </a:lnSpc>
            </a:pPr>
            <a:endParaRPr lang="en-US" altLang="zh-CN" sz="2800" b="1" dirty="0">
              <a:latin typeface="楷体" panose="02010609060101010101" charset="-122"/>
              <a:ea typeface="楷体" panose="02010609060101010101" charset="-122"/>
            </a:endParaRPr>
          </a:p>
          <a:p>
            <a:pPr>
              <a:lnSpc>
                <a:spcPts val="3665"/>
              </a:lnSpc>
            </a:pPr>
            <a:endParaRPr lang="zh-CN" altLang="en-US" sz="2800" b="1">
              <a:latin typeface="楷体" panose="02010609060101010101" charset="-122"/>
              <a:ea typeface="楷体" panose="02010609060101010101" charset="-122"/>
            </a:endParaRPr>
          </a:p>
        </p:txBody>
      </p:sp>
      <p:sp>
        <p:nvSpPr>
          <p:cNvPr id="4" name="文本框 3"/>
          <p:cNvSpPr txBox="1"/>
          <p:nvPr/>
        </p:nvSpPr>
        <p:spPr>
          <a:xfrm>
            <a:off x="598805" y="2764155"/>
            <a:ext cx="10995025" cy="2945765"/>
          </a:xfrm>
          <a:prstGeom prst="rect">
            <a:avLst/>
          </a:prstGeom>
          <a:noFill/>
          <a:ln w="9525">
            <a:noFill/>
          </a:ln>
        </p:spPr>
        <p:txBody>
          <a:bodyPr wrap="square" anchor="t">
            <a:spAutoFit/>
          </a:bodyPr>
          <a:p>
            <a:pPr fontAlgn="auto">
              <a:lnSpc>
                <a:spcPts val="5565"/>
              </a:lnSpc>
            </a:pPr>
            <a:r>
              <a:rPr lang="en-US" altLang="zh-CN" sz="3600" b="1" dirty="0">
                <a:solidFill>
                  <a:srgbClr val="FF0000"/>
                </a:solidFill>
                <a:latin typeface="楷体" panose="02010609060101010101" charset="-122"/>
                <a:ea typeface="楷体" panose="02010609060101010101" charset="-122"/>
              </a:rPr>
              <a:t>    </a:t>
            </a:r>
            <a:r>
              <a:rPr lang="zh-CN" altLang="en-US" sz="3600" b="1" dirty="0">
                <a:solidFill>
                  <a:srgbClr val="FF0000"/>
                </a:solidFill>
                <a:latin typeface="楷体" panose="02010609060101010101" charset="-122"/>
                <a:ea typeface="楷体" panose="02010609060101010101" charset="-122"/>
              </a:rPr>
              <a:t>使人觉得桃花源是一个似有而无、似真而幻的所在，暗示桃花源是一个虚构的理想社会。在现实社会中，这种生活图景是根本不可能存在的，隐含了作者无力改变社会现实的无奈。</a:t>
            </a:r>
            <a:endParaRPr lang="zh-CN" altLang="en-US" sz="3600" b="1" dirty="0">
              <a:solidFill>
                <a:srgbClr val="FF0000"/>
              </a:solidFill>
              <a:latin typeface="楷体" panose="02010609060101010101" charset="-122"/>
              <a:ea typeface="楷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88340" y="683260"/>
            <a:ext cx="10815320" cy="1506855"/>
          </a:xfrm>
          <a:prstGeom prst="rect">
            <a:avLst/>
          </a:prstGeom>
          <a:noFill/>
        </p:spPr>
        <p:txBody>
          <a:bodyPr wrap="square" rtlCol="0" anchor="t">
            <a:spAutoFit/>
          </a:bodyPr>
          <a:p>
            <a:pPr algn="l" fontAlgn="auto">
              <a:lnSpc>
                <a:spcPts val="5520"/>
              </a:lnSpc>
            </a:pPr>
            <a:r>
              <a:rPr lang="en-US" altLang="zh-CN" sz="3600" b="1">
                <a:latin typeface="宋体" panose="02010600030101010101" pitchFamily="2" charset="-122"/>
                <a:ea typeface="宋体" panose="02010600030101010101" pitchFamily="2" charset="-122"/>
                <a:cs typeface="宋体" panose="02010600030101010101" pitchFamily="2" charset="-122"/>
                <a:sym typeface="+mn-ea"/>
              </a:rPr>
              <a:t>    5</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.桃花源是作者虚构的理想世界，既然是不存在的，作者为什么还要写它呢？ </a:t>
            </a:r>
            <a:endParaRPr lang="zh-CN" altLang="en-US" sz="3600" b="1"/>
          </a:p>
        </p:txBody>
      </p:sp>
      <p:sp>
        <p:nvSpPr>
          <p:cNvPr id="3" name="文本框 2"/>
          <p:cNvSpPr txBox="1"/>
          <p:nvPr/>
        </p:nvSpPr>
        <p:spPr>
          <a:xfrm>
            <a:off x="635635" y="2508885"/>
            <a:ext cx="10920730" cy="2584450"/>
          </a:xfrm>
          <a:prstGeom prst="rect">
            <a:avLst/>
          </a:prstGeom>
          <a:noFill/>
        </p:spPr>
        <p:txBody>
          <a:bodyPr wrap="square" rtlCol="0" anchor="t">
            <a:spAutoFit/>
          </a:bodyPr>
          <a:p>
            <a:pPr algn="l" fontAlgn="auto">
              <a:lnSpc>
                <a:spcPct val="150000"/>
              </a:lnSpc>
            </a:pPr>
            <a:r>
              <a:rPr lang="en-US" altLang="zh-CN" sz="3600" b="1">
                <a:solidFill>
                  <a:srgbClr val="FF0000"/>
                </a:solidFill>
                <a:latin typeface="楷体" panose="02010609060101010101" charset="-122"/>
                <a:ea typeface="楷体" panose="02010609060101010101" charset="-122"/>
                <a:cs typeface="宋体" panose="02010600030101010101" pitchFamily="2" charset="-122"/>
                <a:sym typeface="+mn-ea"/>
              </a:rPr>
              <a:t>    </a:t>
            </a:r>
            <a:r>
              <a:rPr lang="zh-CN" altLang="en-US" sz="3600" b="1">
                <a:solidFill>
                  <a:srgbClr val="FF0000"/>
                </a:solidFill>
                <a:latin typeface="楷体" panose="02010609060101010101" charset="-122"/>
                <a:ea typeface="楷体" panose="02010609060101010101" charset="-122"/>
                <a:cs typeface="宋体" panose="02010600030101010101" pitchFamily="2" charset="-122"/>
                <a:sym typeface="+mn-ea"/>
              </a:rPr>
              <a:t>桃花源</a:t>
            </a:r>
            <a:r>
              <a:rPr lang="zh-CN" altLang="en-US" sz="3600" b="1">
                <a:solidFill>
                  <a:srgbClr val="FF0000"/>
                </a:solidFill>
                <a:latin typeface="楷体" panose="02010609060101010101" charset="-122"/>
                <a:ea typeface="楷体" panose="02010609060101010101" charset="-122"/>
                <a:cs typeface="宋体" panose="02010600030101010101" pitchFamily="2" charset="-122"/>
                <a:sym typeface="+mn-ea"/>
              </a:rPr>
              <a:t>寄托了作者的政治理想，</a:t>
            </a:r>
            <a:r>
              <a:rPr lang="zh-CN" altLang="en-US" sz="3600" b="1">
                <a:solidFill>
                  <a:srgbClr val="FF0000"/>
                </a:solidFill>
                <a:latin typeface="楷体" panose="02010609060101010101" charset="-122"/>
                <a:ea typeface="楷体" panose="02010609060101010101" charset="-122"/>
                <a:cs typeface="宋体" panose="02010600030101010101" pitchFamily="2" charset="-122"/>
                <a:sym typeface="+mn-ea"/>
              </a:rPr>
              <a:t>尽管这种理想世界在当时不可能实现，但它体现了人们对美好生活的追求和向往，也反映出人们对社会现实的不满与反抗。</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7195</Words>
  <Application>WPS 演示</Application>
  <PresentationFormat>宽屏</PresentationFormat>
  <Paragraphs>453</Paragraphs>
  <Slides>36</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36</vt:i4>
      </vt:variant>
    </vt:vector>
  </HeadingPairs>
  <TitlesOfParts>
    <vt:vector size="48" baseType="lpstr">
      <vt:lpstr>Arial</vt:lpstr>
      <vt:lpstr>宋体</vt:lpstr>
      <vt:lpstr>Wingdings</vt:lpstr>
      <vt:lpstr>微软雅黑</vt:lpstr>
      <vt:lpstr>黑体</vt:lpstr>
      <vt:lpstr>楷体</vt:lpstr>
      <vt:lpstr>Times New Roman</vt:lpstr>
      <vt:lpstr>楷体_GB2312</vt:lpstr>
      <vt:lpstr>新宋体</vt:lpstr>
      <vt:lpstr>长城行楷体</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天天有喜</cp:lastModifiedBy>
  <cp:revision>118</cp:revision>
  <dcterms:created xsi:type="dcterms:W3CDTF">2019-06-19T02:08:00Z</dcterms:created>
  <dcterms:modified xsi:type="dcterms:W3CDTF">2020-04-29T15:42:03Z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