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e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90" r:id="rId2"/>
    <p:sldId id="257" r:id="rId3"/>
    <p:sldId id="260" r:id="rId4"/>
    <p:sldId id="261" r:id="rId5"/>
    <p:sldId id="289" r:id="rId6"/>
    <p:sldId id="262" r:id="rId7"/>
    <p:sldId id="263" r:id="rId8"/>
    <p:sldId id="264" r:id="rId9"/>
    <p:sldId id="265" r:id="rId10"/>
    <p:sldId id="267" r:id="rId11"/>
    <p:sldId id="268" r:id="rId12"/>
    <p:sldId id="266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0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41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92"/>
      </p:cViewPr>
      <p:guideLst>
        <p:guide pos="415"/>
        <p:guide pos="7256"/>
        <p:guide orient="horz" pos="640"/>
        <p:guide orient="horz" pos="712"/>
        <p:guide orient="horz" pos="3929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tags" Target="tags/tag2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251665" cy="5596265"/>
          </a:xfrm>
          <a:custGeom>
            <a:gdLst>
              <a:gd name="connsiteX0" fmla="*/ 0 w 3251665"/>
              <a:gd name="connsiteY0" fmla="*/ 0 h 5596265"/>
              <a:gd name="connsiteX1" fmla="*/ 3251665 w 3251665"/>
              <a:gd name="connsiteY1" fmla="*/ 0 h 5596265"/>
              <a:gd name="connsiteX2" fmla="*/ 3232499 w 3251665"/>
              <a:gd name="connsiteY2" fmla="*/ 11289 h 5596265"/>
              <a:gd name="connsiteX3" fmla="*/ 1335966 w 3251665"/>
              <a:gd name="connsiteY3" fmla="*/ 959556 h 5596265"/>
              <a:gd name="connsiteX4" fmla="*/ 760232 w 3251665"/>
              <a:gd name="connsiteY4" fmla="*/ 1862667 h 5596265"/>
              <a:gd name="connsiteX5" fmla="*/ 398988 w 3251665"/>
              <a:gd name="connsiteY5" fmla="*/ 3285067 h 5596265"/>
              <a:gd name="connsiteX6" fmla="*/ 128055 w 3251665"/>
              <a:gd name="connsiteY6" fmla="*/ 4741333 h 5596265"/>
              <a:gd name="connsiteX7" fmla="*/ 10654 w 3251665"/>
              <a:gd name="connsiteY7" fmla="*/ 5546469 h 5596265"/>
              <a:gd name="connsiteX8" fmla="*/ 0 w 3251665"/>
              <a:gd name="connsiteY8" fmla="*/ 5596265 h 5596265"/>
              <a:gd name="connsiteX9" fmla="*/ 0 w 3251665"/>
              <a:gd name="connsiteY9" fmla="*/ 0 h 55962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1665" h="5596265">
                <a:moveTo>
                  <a:pt x="0" y="0"/>
                </a:moveTo>
                <a:lnTo>
                  <a:pt x="3251665" y="0"/>
                </a:lnTo>
                <a:lnTo>
                  <a:pt x="3232499" y="11289"/>
                </a:lnTo>
                <a:cubicBezTo>
                  <a:pt x="2918292" y="214489"/>
                  <a:pt x="1748010" y="650993"/>
                  <a:pt x="1335966" y="959556"/>
                </a:cubicBezTo>
                <a:cubicBezTo>
                  <a:pt x="923922" y="1268119"/>
                  <a:pt x="916395" y="1475082"/>
                  <a:pt x="760232" y="1862667"/>
                </a:cubicBezTo>
                <a:cubicBezTo>
                  <a:pt x="604069" y="2250252"/>
                  <a:pt x="504351" y="2805289"/>
                  <a:pt x="398988" y="3285067"/>
                </a:cubicBezTo>
                <a:cubicBezTo>
                  <a:pt x="293625" y="3764845"/>
                  <a:pt x="203314" y="4406429"/>
                  <a:pt x="128055" y="4741333"/>
                </a:cubicBezTo>
                <a:cubicBezTo>
                  <a:pt x="85722" y="4929717"/>
                  <a:pt x="44579" y="5362178"/>
                  <a:pt x="10654" y="5546469"/>
                </a:cubicBezTo>
                <a:lnTo>
                  <a:pt x="0" y="5596265"/>
                </a:lnTo>
                <a:lnTo>
                  <a:pt x="0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96436412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81054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251665" cy="5596265"/>
          </a:xfrm>
          <a:custGeom>
            <a:gdLst>
              <a:gd name="connsiteX0" fmla="*/ 0 w 3251665"/>
              <a:gd name="connsiteY0" fmla="*/ 0 h 5596265"/>
              <a:gd name="connsiteX1" fmla="*/ 3251665 w 3251665"/>
              <a:gd name="connsiteY1" fmla="*/ 0 h 5596265"/>
              <a:gd name="connsiteX2" fmla="*/ 3232499 w 3251665"/>
              <a:gd name="connsiteY2" fmla="*/ 11289 h 5596265"/>
              <a:gd name="connsiteX3" fmla="*/ 1335966 w 3251665"/>
              <a:gd name="connsiteY3" fmla="*/ 959556 h 5596265"/>
              <a:gd name="connsiteX4" fmla="*/ 760232 w 3251665"/>
              <a:gd name="connsiteY4" fmla="*/ 1862667 h 5596265"/>
              <a:gd name="connsiteX5" fmla="*/ 398988 w 3251665"/>
              <a:gd name="connsiteY5" fmla="*/ 3285067 h 5596265"/>
              <a:gd name="connsiteX6" fmla="*/ 128055 w 3251665"/>
              <a:gd name="connsiteY6" fmla="*/ 4741333 h 5596265"/>
              <a:gd name="connsiteX7" fmla="*/ 10654 w 3251665"/>
              <a:gd name="connsiteY7" fmla="*/ 5546469 h 5596265"/>
              <a:gd name="connsiteX8" fmla="*/ 0 w 3251665"/>
              <a:gd name="connsiteY8" fmla="*/ 5596265 h 5596265"/>
              <a:gd name="connsiteX9" fmla="*/ 0 w 3251665"/>
              <a:gd name="connsiteY9" fmla="*/ 0 h 559626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51665" h="5596265">
                <a:moveTo>
                  <a:pt x="0" y="0"/>
                </a:moveTo>
                <a:lnTo>
                  <a:pt x="3251665" y="0"/>
                </a:lnTo>
                <a:lnTo>
                  <a:pt x="3232499" y="11289"/>
                </a:lnTo>
                <a:cubicBezTo>
                  <a:pt x="2918292" y="214489"/>
                  <a:pt x="1748010" y="650993"/>
                  <a:pt x="1335966" y="959556"/>
                </a:cubicBezTo>
                <a:cubicBezTo>
                  <a:pt x="923922" y="1268119"/>
                  <a:pt x="916395" y="1475082"/>
                  <a:pt x="760232" y="1862667"/>
                </a:cubicBezTo>
                <a:cubicBezTo>
                  <a:pt x="604069" y="2250252"/>
                  <a:pt x="504351" y="2805289"/>
                  <a:pt x="398988" y="3285067"/>
                </a:cubicBezTo>
                <a:cubicBezTo>
                  <a:pt x="293625" y="3764845"/>
                  <a:pt x="203314" y="4406429"/>
                  <a:pt x="128055" y="4741333"/>
                </a:cubicBezTo>
                <a:cubicBezTo>
                  <a:pt x="85722" y="4929717"/>
                  <a:pt x="44579" y="5362178"/>
                  <a:pt x="10654" y="5546469"/>
                </a:cubicBezTo>
                <a:lnTo>
                  <a:pt x="0" y="5596265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" name="组合 2"/>
          <p:cNvGrpSpPr/>
          <p:nvPr userDrawn="1"/>
        </p:nvGrpSpPr>
        <p:grpSpPr>
          <a:xfrm>
            <a:off x="929565" y="783040"/>
            <a:ext cx="2754489" cy="805127"/>
            <a:chOff x="891822" y="1130300"/>
            <a:chExt cx="2551290" cy="675922"/>
          </a:xfrm>
        </p:grpSpPr>
        <p:sp>
          <p:nvSpPr>
            <p:cNvPr id="4" name="平行四边形 3"/>
            <p:cNvSpPr/>
            <p:nvPr/>
          </p:nvSpPr>
          <p:spPr>
            <a:xfrm>
              <a:off x="891822" y="1130300"/>
              <a:ext cx="587022" cy="675922"/>
            </a:xfrm>
            <a:prstGeom prst="parallelogram">
              <a:avLst>
                <a:gd name="adj" fmla="val 36538"/>
              </a:avLst>
            </a:prstGeom>
            <a:solidFill>
              <a:srgbClr val="FFAD98"/>
            </a:solidFill>
            <a:ln>
              <a:noFill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cs typeface="Arial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1049867" y="1214261"/>
              <a:ext cx="2393245" cy="508000"/>
            </a:xfrm>
            <a:prstGeom prst="parallelogram">
              <a:avLst>
                <a:gd name="adj" fmla="val 31667"/>
              </a:avLst>
            </a:prstGeom>
            <a:solidFill>
              <a:srgbClr val="FF6A4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cs typeface="Arial"/>
              </a:endParaRPr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1451965" y="953360"/>
            <a:ext cx="1970333" cy="488550"/>
          </a:xfrm>
        </p:spPr>
        <p:txBody>
          <a:bodyPr>
            <a:normAutofit/>
          </a:bodyPr>
          <a:lstStyle>
            <a:lvl1pPr marL="0" indent="0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smtClean="0"/>
              <a:t>编辑母版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975175"/>
      </p:ext>
    </p:extLst>
  </p:cSld>
  <p:clrMapOvr>
    <a:masterClrMapping/>
  </p:clrMapOvr>
  <p:transition/>
  <p:timing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616360232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39486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7921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378935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35952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230205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63415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2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74979-0049-422F-B0AB-78D55B158BC1}" type="datetimeFigureOut">
              <a:rPr lang="zh-CN" altLang="en-US" smtClean="0"/>
              <a:t>2022/5/24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720DC-D734-4DC2-A22C-9F373BC7BA9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3114184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audio" Target="../media/media1.mp3" /><Relationship Id="rId4" Type="http://schemas.microsoft.com/office/2007/relationships/media" Target="../media/media1.mp3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167" y="-297"/>
            <a:ext cx="9906859" cy="685859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167" y="-661"/>
            <a:ext cx="9906859" cy="68524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4722" y="1101081"/>
            <a:ext cx="4913802" cy="118272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4737" y="2011874"/>
            <a:ext cx="1871634" cy="499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1087" y="5596743"/>
            <a:ext cx="3938357" cy="49991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4540" y="5616065"/>
            <a:ext cx="469433" cy="408467"/>
          </a:xfrm>
          <a:prstGeom prst="rect">
            <a:avLst/>
          </a:prstGeom>
        </p:spPr>
      </p:pic>
    </p:spTree>
    <p:custDataLst>
      <p:tags r:id="rId8"/>
    </p:custDataLst>
    <p:extLst>
      <p:ext uri="{BB962C8B-B14F-4D97-AF65-F5344CB8AC3E}">
        <p14:creationId xmlns:p14="http://schemas.microsoft.com/office/powerpoint/2010/main" val="2583753308"/>
      </p:ext>
    </p:extLst>
  </p:cSld>
  <p:clrMapOvr>
    <a:masterClrMapping/>
  </p:clrMapOvr>
  <mc:AlternateContent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smtClean="0"/>
              <a:t>诵读提示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10858500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诵读前须把握全词上下片内容。</a:t>
            </a:r>
            <a:endParaRPr lang="en-US" altLang="zh-CN" sz="2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词的上片描写月夜洞庭秋色，极尽澄澈晶莹之美。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下片抒发其磊落旷逸的情怀，扪心自问，无愧人生。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诵读上片时要展现出清明、澄澈的洞庭景色，把握作者看到洞庭美景时如鱼归水般的喜悦之情，可以通过声音传递“玉鉴琼田三万顷，着我扁舟一叶”“悠然会心，妙处难与君说”等句的欣喜之意。</a:t>
            </a:r>
          </a:p>
        </p:txBody>
      </p:sp>
    </p:spTree>
    <p:extLst>
      <p:ext uri="{BB962C8B-B14F-4D97-AF65-F5344CB8AC3E}">
        <p14:creationId xmlns:p14="http://schemas.microsoft.com/office/powerpoint/2010/main" val="350971057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 smtClean="0"/>
              <a:t>诵读提示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10858500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下片则紧承上片之意，是内心写照，需要读出作者磊落的胸襟。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尤其是“尽挹西江，细斟北斗，万象为宾客”一句展现的恢弘气度，以及“扣舷独啸”的自得之神态都需要重读把握。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645" y="3481111"/>
            <a:ext cx="5864860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4303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初读感悟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824173" y="1551093"/>
            <a:ext cx="8374418" cy="3512227"/>
          </a:xfrm>
          <a:prstGeom prst="rect">
            <a:avLst/>
          </a:prstGeom>
          <a:solidFill>
            <a:srgbClr val="FFE5E4"/>
          </a:solidFill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洞庭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青草，近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中秋，更无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一点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风色。玉鉴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琼田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三万顷，着我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扁舟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一叶。素月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分辉，明河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共影，表里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俱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澄澈。悠然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心会，妙处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难与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君说。</a:t>
            </a:r>
          </a:p>
          <a:p>
            <a:pPr>
              <a:lnSpc>
                <a:spcPct val="13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应念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岭海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经年，孤光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自照，肝肺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皆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冰雪。短发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萧骚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襟袖冷，稳泛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沧浪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空阔。尽挹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西江，细斟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北斗，万象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宾客。扣舷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独啸，不知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今夕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何夕！</a:t>
            </a:r>
          </a:p>
        </p:txBody>
      </p:sp>
      <p:pic>
        <p:nvPicPr>
          <p:cNvPr id="3" name="《念奴娇·过洞庭》诗歌朗读_2022-05-16_164839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5231642" y="343760"/>
            <a:ext cx="609600" cy="60960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9362364" y="1640495"/>
            <a:ext cx="2156536" cy="333342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琼（</a:t>
            </a:r>
            <a:r>
              <a:rPr lang="en-US" altLang="zh-CN" sz="2800" err="1" smtClean="0">
                <a:solidFill>
                  <a:schemeClr val="tx1"/>
                </a:solidFill>
                <a:latin typeface="+mn-ea"/>
              </a:rPr>
              <a:t>qióng</a:t>
            </a:r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）  扁舟（</a:t>
            </a:r>
            <a:r>
              <a:rPr lang="en-US" altLang="zh-CN" sz="2800" err="1" smtClean="0">
                <a:solidFill>
                  <a:schemeClr val="tx1"/>
                </a:solidFill>
                <a:latin typeface="+mn-ea"/>
              </a:rPr>
              <a:t>piān</a:t>
            </a:r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）  挹（</a:t>
            </a:r>
            <a:r>
              <a:rPr lang="en-US" altLang="zh-CN" sz="2800" err="1" smtClean="0">
                <a:solidFill>
                  <a:schemeClr val="tx1"/>
                </a:solidFill>
                <a:latin typeface="+mn-ea"/>
              </a:rPr>
              <a:t>yì</a:t>
            </a:r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）  斟（</a:t>
            </a:r>
            <a:r>
              <a:rPr lang="en-US" altLang="zh-CN" sz="2800" err="1" smtClean="0">
                <a:solidFill>
                  <a:schemeClr val="tx1"/>
                </a:solidFill>
                <a:latin typeface="+mn-ea"/>
              </a:rPr>
              <a:t>zhēn</a:t>
            </a:r>
            <a:r>
              <a:rPr lang="zh-CN" altLang="en-US" sz="2800" smtClean="0">
                <a:solidFill>
                  <a:schemeClr val="tx1"/>
                </a:solidFill>
                <a:latin typeface="+mn-ea"/>
              </a:rPr>
              <a:t>）</a:t>
            </a:r>
            <a:endParaRPr lang="zh-CN" altLang="en-US" sz="28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对角圆角矩形 4"/>
          <p:cNvSpPr/>
          <p:nvPr/>
        </p:nvSpPr>
        <p:spPr>
          <a:xfrm>
            <a:off x="660400" y="5172503"/>
            <a:ext cx="10858500" cy="926721"/>
          </a:xfrm>
          <a:prstGeom prst="round2DiagRect">
            <a:avLst/>
          </a:prstGeom>
          <a:noFill/>
          <a:ln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①琼：美玉。②素月：洁白的月亮。③萧骚：稀疏。④襟袖冷：形容衣衫单薄。⑤沧浪：青苍色的水。⑥挹：舀水。⑦万象：万物。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180260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洞庭青草，近中秋，更无一点风色。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洞庭湖边静立着的纤草，在这个中秋将至的时候，没有一丝风过的痕迹。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点出地点、时间，“风色”二字值得注意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风有风向、强弱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从来没有听说风有色彩，词人的“更无一点风色”说的是洞庭湖上万里无云、水波不兴，不仅没有风，而且连风的影子都没有，这种表达方式富有新意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增添了诗意。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08274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玉鉴琼田三万顷，着我扁舟一叶。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是玉的世界，还是琼的原野？三万倾明镜般的湖水，载着我一叶细小的扁舟。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"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玉鉴琼田”形容的是秋月下浩浩汤汤、一碧万顷的湖水。玉鉴也好，美玉般的琼田也罢，都是以玉比喻湖水清澈透明之美，“万顷”极言湖面之广。如此良辰美景，驾一叶扁舟游于其中，该是多么惬意。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425488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素月分辉，明河共影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皎洁的明月和灿烂的银河，在这浩瀚的玉镜中映出她们的芳姿。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“素月”“明河”两个意象点出了天空的特征。“分辉”“共影”则写出了秋水长天一色的美景，尽管只有八个字，却具体而生动地显示了诗人的才华。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501213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表里俱澄澈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水面上下一片明亮澄澈。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这句是本词主旨所在，包含两层意思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一层是写秋月秋水之美，美在澄澈，里里外外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没有一丝一毫的浑浊与污染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另一层是说在湖上泛舟的我也如秋月秋水般光明磊落，坦坦荡荡，言行一致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表里如一。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不仅是写景，更是在写人，写自己的品格之美。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035580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悠然心会，妙处难与君说。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体会着万物的空明，却不知如何道出，与君分享。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外在世界与内在世界澄澈的相会与相合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是一种天人合一的会合，这一会合的美妙只可意会不可言传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是人生最高、最美、最富有诗意的体验。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563817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悠然心会，妙处难与君说。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体会着万物的空明，却不知如何道出，与君分享。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14466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外在世界与内在世界澄澈的相会与相合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是一种天人合一的会合，这一会合的美妙只可意会不可言传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是人生最高、最美、最富有诗意的体验。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0400" y="5322627"/>
            <a:ext cx="10858500" cy="811473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上阕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写洞庭湖月下的景色，突出写它的澄澈。同时景中寓情，表现词人光明磊落、胸无点尘的高尚人格。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758995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应念岭表经年，孤光自照，肝胆皆冰雪。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感怀这一轮孤光自照的明月啊，多少年徘徊于岭海之间，胸襟仍象冰雪一样透明。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此句实际上是说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尽管自己被免职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但自己是光明磊落、心地纯洁、肝胆照人、问心无愧的。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话语中有愤慨、有失望、有自我安慰，还夹杂着自豪，感情真挚而又复杂。</a:t>
            </a:r>
          </a:p>
        </p:txBody>
      </p:sp>
    </p:spTree>
    <p:extLst>
      <p:ext uri="{BB962C8B-B14F-4D97-AF65-F5344CB8AC3E}">
        <p14:creationId xmlns:p14="http://schemas.microsoft.com/office/powerpoint/2010/main" val="4019138824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394326" y="980572"/>
            <a:ext cx="1970333" cy="488550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smtClean="0"/>
              <a:t>名家点评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660401" y="1720516"/>
            <a:ext cx="10858500" cy="44135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“飘飘有凌云之气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觉东坡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水调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犹有尘心。”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王闿运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湘绮楼词选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自渡江以来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将近百年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惟先生文章翰墨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为当代独步。</a:t>
            </a:r>
          </a:p>
          <a:p>
            <a:pPr algn="r">
              <a:lnSpc>
                <a:spcPct val="15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谢尧仁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于湖居士文集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序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》)</a:t>
            </a:r>
          </a:p>
          <a:p>
            <a:pPr>
              <a:lnSpc>
                <a:spcPct val="15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天上张公子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少年观国光。高名一枝桂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遗爱六州棠出世才成佛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修文遽作郎。长沙屈贾谊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宣室竟凄凉。”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南宋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王十朋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20194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短发萧骚襟袖冷，稳泛沧浪空阔。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而此刻的我，正披着萧瑟幽冷的须发和衣袂，平静的泛舟在这广阔浩淼的苍溟之中。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月夜清冷，衣服单薄，凉意顿生，更重要的是官场的人情冷暖，不免让人有萧条冷落之感。尽管如此，如今“我”正泛舟于横无际涯的洞庭湖上，任凭风浪起，稳坐钓鱼船，体现了词人的鲜明个性。</a:t>
            </a:r>
          </a:p>
        </p:txBody>
      </p:sp>
    </p:spTree>
    <p:extLst>
      <p:ext uri="{BB962C8B-B14F-4D97-AF65-F5344CB8AC3E}">
        <p14:creationId xmlns:p14="http://schemas.microsoft.com/office/powerpoint/2010/main" val="395883863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尽挹西江，细斟北斗，万象为宾客。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让我捧尽西江清澈的江水，细细的斟在北斗星做成的酒勺中，请天地万象统统来做我的宾客。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24219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这是全词的高潮，也是词人感情的高潮。词人做主人，舀尽西江水，用北斗七星作酒器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来招待天地万物，这是何等气魄。一个被谗言免官的人，如此自信，如此心胸开阔，体现出大无畏的浪漫主义精神。</a:t>
            </a:r>
          </a:p>
        </p:txBody>
      </p:sp>
    </p:spTree>
    <p:extLst>
      <p:ext uri="{BB962C8B-B14F-4D97-AF65-F5344CB8AC3E}">
        <p14:creationId xmlns:p14="http://schemas.microsoft.com/office/powerpoint/2010/main" val="2162416680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文本研读</a:t>
            </a:r>
            <a:endParaRPr lang="zh-CN" altLang="en-US"/>
          </a:p>
        </p:txBody>
      </p:sp>
      <p:sp>
        <p:nvSpPr>
          <p:cNvPr id="3" name="同侧圆角矩形 2"/>
          <p:cNvSpPr/>
          <p:nvPr/>
        </p:nvSpPr>
        <p:spPr>
          <a:xfrm>
            <a:off x="660400" y="1624084"/>
            <a:ext cx="10858500" cy="968991"/>
          </a:xfrm>
          <a:prstGeom prst="round2Same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扣舷独啸，不知今夕何夕。</a:t>
            </a:r>
            <a:endParaRPr lang="zh-CN" altLang="en-US" sz="320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0400" y="2593076"/>
            <a:ext cx="10858500" cy="1119116"/>
          </a:xfrm>
          <a:prstGeom prst="rect">
            <a:avLst/>
          </a:prstGeom>
          <a:noFill/>
          <a:ln w="1905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我尽情的拍打着我的船舷，独自的放声高歌啊，怎能记得此时是何年！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0400" y="3753136"/>
            <a:ext cx="10858500" cy="14057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敲击船舷、仰天长啸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抒发出自己的满腔豪情。说明词人已忘情于月白无风之夜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忘情于与大自然的交融之中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超越了世俗的宠辱得失。</a:t>
            </a:r>
          </a:p>
          <a:p>
            <a:pPr algn="just">
              <a:lnSpc>
                <a:spcPct val="12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词人真正做到了“宠辱不惊”借此表现了自己的浩然正气。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60400" y="5322627"/>
            <a:ext cx="10858500" cy="811473"/>
          </a:xfrm>
          <a:prstGeom prst="roundRect">
            <a:avLst/>
          </a:prstGeom>
          <a:noFill/>
          <a:ln w="1905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下阕着重抒情</a:t>
            </a:r>
            <a:r>
              <a:rPr lang="en-US" altLang="zh-CN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写自己内心的澄澈。抒发了词人豪爽坦荡的志士胸怀，表现了旷达的胸襟和超脱的人生观。</a:t>
            </a:r>
            <a:endParaRPr lang="zh-CN" altLang="en-US" sz="28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705109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明晰主旨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0400" y="1441910"/>
            <a:ext cx="10844663" cy="4692189"/>
          </a:xfrm>
          <a:prstGeom prst="rect">
            <a:avLst/>
          </a:prstGeom>
          <a:blipFill dpi="0" rotWithShape="1">
            <a:blip r:embed="rId2">
              <a:alphaModFix amt="13000"/>
            </a:blip>
            <a:stretch>
              <a:fillRect/>
            </a:stretch>
          </a:blipFill>
        </p:spPr>
        <p:txBody>
          <a:bodyPr wrap="square" rtlCol="0">
            <a:no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这首中秋词是作者泛舟洞庭湖时即景抒怀之作。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开篇直说地点与时间，然后写湖面、小舟、月亮、银河。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此时作者想起岭南一年的官宦生涯，感到自己无所作为而有所愧疚。而且想到人生苦短不免心酸，不过由于自己坚持正道，又使他稍感安慰。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733786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诵读体会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671249" y="1130300"/>
            <a:ext cx="7847652" cy="5003800"/>
          </a:xfrm>
          <a:prstGeom prst="roundRect">
            <a:avLst/>
          </a:prstGeom>
          <a:solidFill>
            <a:srgbClr val="FFE5E4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念奴娇</a:t>
            </a:r>
            <a:r>
              <a:rPr lang="en-US" altLang="zh-CN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过洞庭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 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 </a:t>
            </a:r>
            <a:r>
              <a:rPr lang="en-US" altLang="zh-CN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20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张孝祥</a:t>
            </a:r>
            <a:endParaRPr lang="en-US" altLang="zh-CN" sz="20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洞庭青草，近中秋、更无一点风色。玉鉴琼田三万顷，著我扁舟一叶。素月分辉，明河共影，表里俱澄澈。悠然心会，妙处难与君说。</a:t>
            </a:r>
          </a:p>
          <a:p>
            <a:pPr algn="just">
              <a:lnSpc>
                <a:spcPct val="13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应念岭海经年，孤光自照，肝肺皆冰雪。短发萧骚襟袖冷，稳泛沧浪空阔。尽吸西江，细斟北斗，万象为宾客。扣舷独笑，不知今夕何夕。</a:t>
            </a:r>
            <a:endParaRPr lang="en-US" altLang="zh-CN" sz="28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284" y="1555845"/>
            <a:ext cx="2562489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诵读体会张孝祥词中表现出的胸怀博大的人生境界。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122663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01002" y="953360"/>
            <a:ext cx="2456597" cy="488550"/>
          </a:xfrm>
        </p:spPr>
        <p:txBody>
          <a:bodyPr>
            <a:noAutofit/>
          </a:bodyPr>
          <a:lstStyle/>
          <a:p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诵读体会小结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34519" y="1441910"/>
            <a:ext cx="8284382" cy="4793790"/>
          </a:xfrm>
          <a:prstGeom prst="roundRect">
            <a:avLst>
              <a:gd name="adj" fmla="val 4939"/>
            </a:avLst>
          </a:prstGeom>
          <a:solidFill>
            <a:srgbClr val="FFE5E4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0000"/>
              </a:lnSpc>
            </a:pPr>
            <a:r>
              <a:rPr lang="zh-CN" altLang="en-US" sz="28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提示：张孝祥政绩卓然，却仍然因为主战的立场遭到排挤，被罢免贬官，内心无疑是孤愤的。词中“孤光自照”“肝肺皆冰雪”实际上刻画了张孝祥爱国爱民、不计荣辱得失的高贵人格。而洞庭湖“表里俱澄澈”的特点恰恰映衬了他的内心世界。自然之妙和心灵之明合二为一，这种物我两忘的境界使得作者有了“不知今夕何夕”的畅意抒怀。词人刚离谗言罗织，便能冲破一切羁绊，且保持高风亮节，置身于“波澜不惊”的环境里，可见其旷达超脱的人生境界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284" y="1555845"/>
            <a:ext cx="2562489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诵读体会张孝祥词中表现出的胸怀博大的人生境界。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542690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smtClean="0"/>
              <a:t>张孝祥名句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852" y="1567347"/>
            <a:ext cx="10803048" cy="466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4316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名句默写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1" y="1869744"/>
            <a:ext cx="10858500" cy="1392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1</a:t>
            </a:r>
            <a:r>
              <a:rPr lang="zh-CN" altLang="en-US" sz="2800" smtClean="0"/>
              <a:t>、表现秋高气爽、玉宇澄清的景色，是纵目洞庭总的印象的句子是：</a:t>
            </a:r>
            <a:endParaRPr lang="en-US" altLang="zh-CN" sz="2800" smtClean="0"/>
          </a:p>
          <a:p>
            <a:pPr>
              <a:lnSpc>
                <a:spcPct val="150000"/>
              </a:lnSpc>
            </a:pPr>
            <a:r>
              <a:rPr lang="en-US" altLang="zh-CN" sz="2800" u="sng"/>
              <a:t> </a:t>
            </a:r>
            <a:r>
              <a:rPr lang="en-US" altLang="zh-CN" sz="2800" u="sng" smtClean="0"/>
              <a:t>                </a:t>
            </a:r>
            <a:r>
              <a:rPr lang="en-US" altLang="zh-CN" sz="2800" smtClean="0"/>
              <a:t> </a:t>
            </a:r>
            <a:r>
              <a:rPr lang="zh-CN" altLang="en-US" sz="2800" smtClean="0"/>
              <a:t>，</a:t>
            </a:r>
            <a:r>
              <a:rPr lang="zh-CN" altLang="en-US" sz="2800" u="sng" smtClean="0"/>
              <a:t>            </a:t>
            </a:r>
            <a:r>
              <a:rPr lang="zh-CN" altLang="en-US" sz="2800" smtClean="0"/>
              <a:t> ，</a:t>
            </a:r>
            <a:r>
              <a:rPr lang="zh-CN" altLang="en-US" sz="2800" u="sng" smtClean="0"/>
              <a:t>                           </a:t>
            </a:r>
            <a:r>
              <a:rPr lang="zh-CN" altLang="en-US" sz="2800" smtClean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u="sng" smtClean="0"/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0400" y="4204375"/>
            <a:ext cx="108585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2</a:t>
            </a:r>
            <a:r>
              <a:rPr lang="zh-CN" altLang="en-US" sz="2800" smtClean="0"/>
              <a:t>、</a:t>
            </a:r>
            <a:r>
              <a:rPr lang="en-US" altLang="zh-CN" sz="2800" smtClean="0"/>
              <a:t>“</a:t>
            </a:r>
            <a:r>
              <a:rPr lang="en-US" altLang="zh-CN" sz="2800" u="sng" smtClean="0"/>
              <a:t>                       </a:t>
            </a:r>
            <a:r>
              <a:rPr lang="zh-CN" altLang="en-US" sz="2800" smtClean="0"/>
              <a:t>”一句运用通感修辞，表明不仅无风，连风的影子都没有，表达富有新意。</a:t>
            </a:r>
            <a:endParaRPr lang="zh-CN" altLang="en-US" sz="2800"/>
          </a:p>
        </p:txBody>
      </p:sp>
      <p:sp>
        <p:nvSpPr>
          <p:cNvPr id="5" name="圆角矩形 4"/>
          <p:cNvSpPr/>
          <p:nvPr/>
        </p:nvSpPr>
        <p:spPr>
          <a:xfrm>
            <a:off x="660400" y="3261816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洞庭青草，近中秋，更无一点风色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0400" y="5506304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更无一点风色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887634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名句默写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1" y="1869744"/>
            <a:ext cx="10858500" cy="1392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3</a:t>
            </a:r>
            <a:r>
              <a:rPr lang="zh-CN" altLang="en-US" sz="2800" smtClean="0"/>
              <a:t>、写如玉镜美玉一般的湖面广阔而邈远，上面只有我一叶细小的扁舟的句子是：“ </a:t>
            </a:r>
            <a:r>
              <a:rPr lang="zh-CN" altLang="en-US" sz="2800" u="sng" smtClean="0"/>
              <a:t>                     </a:t>
            </a:r>
            <a:r>
              <a:rPr lang="zh-CN" altLang="en-US" sz="2800" smtClean="0"/>
              <a:t>  ， </a:t>
            </a:r>
            <a:r>
              <a:rPr lang="zh-CN" altLang="en-US" sz="2800" u="sng" smtClean="0"/>
              <a:t>                      </a:t>
            </a:r>
            <a:r>
              <a:rPr lang="zh-CN" altLang="en-US" sz="2800" smtClean="0"/>
              <a:t> ”。</a:t>
            </a:r>
            <a:r>
              <a:rPr lang="en-US" altLang="zh-CN" sz="2800" u="sng" smtClean="0"/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0400" y="4204375"/>
            <a:ext cx="10858500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4</a:t>
            </a:r>
            <a:r>
              <a:rPr lang="zh-CN" altLang="en-US" sz="2800" smtClean="0"/>
              <a:t>、作者泛舟洞庭，一边欣赏着自然景色，同时也在大自然中寄托着他的美学理想即本词的主旨句是“  </a:t>
            </a:r>
            <a:r>
              <a:rPr lang="zh-CN" altLang="en-US" sz="2800" u="sng" smtClean="0"/>
              <a:t>                      </a:t>
            </a:r>
            <a:r>
              <a:rPr lang="zh-CN" altLang="en-US" sz="2800" smtClean="0"/>
              <a:t>”。</a:t>
            </a:r>
            <a:endParaRPr lang="zh-CN" altLang="en-US" sz="2800"/>
          </a:p>
        </p:txBody>
      </p:sp>
      <p:sp>
        <p:nvSpPr>
          <p:cNvPr id="5" name="圆角矩形 4"/>
          <p:cNvSpPr/>
          <p:nvPr/>
        </p:nvSpPr>
        <p:spPr>
          <a:xfrm>
            <a:off x="660400" y="3261816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玉鉴琼田三万顷，著我扁舟一叶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0400" y="5506304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表里俱澄澈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550487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名句默写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1" y="1869744"/>
            <a:ext cx="10858500" cy="1392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5</a:t>
            </a:r>
            <a:r>
              <a:rPr lang="zh-CN" altLang="en-US" sz="2800" smtClean="0"/>
              <a:t>、写心物融合的美妙体验，且难以诉诸言语的句子是 “ </a:t>
            </a:r>
            <a:r>
              <a:rPr lang="zh-CN" altLang="en-US" sz="2800" u="sng" smtClean="0"/>
              <a:t>                     </a:t>
            </a:r>
            <a:r>
              <a:rPr lang="zh-CN" altLang="en-US" sz="2800" smtClean="0"/>
              <a:t>  ， </a:t>
            </a:r>
            <a:r>
              <a:rPr lang="zh-CN" altLang="en-US" sz="2800" u="sng" smtClean="0"/>
              <a:t>                      </a:t>
            </a:r>
            <a:r>
              <a:rPr lang="zh-CN" altLang="en-US" sz="2800" smtClean="0"/>
              <a:t> ”。</a:t>
            </a:r>
            <a:r>
              <a:rPr lang="en-US" altLang="zh-CN" sz="2800" u="sng" smtClean="0"/>
              <a:t>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0400" y="4204375"/>
            <a:ext cx="10858500" cy="1319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6</a:t>
            </a:r>
            <a:r>
              <a:rPr lang="zh-CN" altLang="en-US" sz="2800" smtClean="0"/>
              <a:t>、在岭南的那段时间里，自问是光明磊落，肝胆照人的句子是“ </a:t>
            </a:r>
            <a:r>
              <a:rPr lang="zh-CN" altLang="en-US" sz="2800" u="sng" smtClean="0"/>
              <a:t>    </a:t>
            </a:r>
            <a:endParaRPr lang="en-US" altLang="zh-CN" sz="2800" u="sng" smtClean="0"/>
          </a:p>
          <a:p>
            <a:pPr>
              <a:lnSpc>
                <a:spcPct val="150000"/>
              </a:lnSpc>
            </a:pPr>
            <a:r>
              <a:rPr lang="en-US" altLang="zh-CN" sz="2800" u="sng"/>
              <a:t> </a:t>
            </a:r>
            <a:r>
              <a:rPr lang="en-US" altLang="zh-CN" sz="2800" u="sng" smtClean="0"/>
              <a:t>                 </a:t>
            </a:r>
            <a:r>
              <a:rPr lang="en-US" altLang="zh-CN" sz="2800" smtClean="0"/>
              <a:t> </a:t>
            </a:r>
            <a:r>
              <a:rPr lang="zh-CN" altLang="en-US" sz="2800" smtClean="0"/>
              <a:t>，</a:t>
            </a:r>
            <a:r>
              <a:rPr lang="zh-CN" altLang="en-US" sz="2800" u="sng" smtClean="0"/>
              <a:t>                </a:t>
            </a:r>
            <a:r>
              <a:rPr lang="zh-CN" altLang="en-US" sz="2800" smtClean="0"/>
              <a:t> ，</a:t>
            </a:r>
            <a:r>
              <a:rPr lang="zh-CN" altLang="en-US" sz="2800" u="sng" smtClean="0"/>
              <a:t>                            </a:t>
            </a:r>
            <a:r>
              <a:rPr lang="zh-CN" altLang="en-US" sz="2800" smtClean="0"/>
              <a:t>”。</a:t>
            </a:r>
            <a:endParaRPr lang="zh-CN" altLang="en-US" sz="2800"/>
          </a:p>
        </p:txBody>
      </p:sp>
      <p:sp>
        <p:nvSpPr>
          <p:cNvPr id="5" name="圆角矩形 4"/>
          <p:cNvSpPr/>
          <p:nvPr/>
        </p:nvSpPr>
        <p:spPr>
          <a:xfrm>
            <a:off x="660400" y="3261816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“悠然心会，妙处难与君说”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0400" y="5506304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应念岭表经年，孤光自照，肝肺皆冰雪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288409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b="1"/>
              <a:t>导入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10858500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念奴是唐代歌女的名字，传说玄宗每年游幸各地时，念奴常暗中随行，唐玄宗每次辞岁宴会时间一长，宾客就吵闹，使音乐奏不下去。玄宗叫高力士高呼念奴出来唱歌，大家才安静下来。念奴色艺双全，其声名一直传至后世。因之取念奴为词牌名。相传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念奴娇 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词调就由她而兴，意在赞美她的演技。名篇有苏轼的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念奴娇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赤壁怀古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等。过：经过。 洞庭：洞庭湖，位于长江中游荆江南岸，跨湘、鄂两省。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967617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名句默写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1" y="1869744"/>
            <a:ext cx="10858500" cy="1392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7</a:t>
            </a:r>
            <a:r>
              <a:rPr lang="zh-CN" altLang="en-US" sz="2800" smtClean="0"/>
              <a:t>、“</a:t>
            </a:r>
            <a:r>
              <a:rPr lang="zh-CN" altLang="en-US" sz="2800" u="sng" smtClean="0"/>
              <a:t>                  </a:t>
            </a:r>
            <a:r>
              <a:rPr lang="zh-CN" altLang="en-US" sz="2800" smtClean="0"/>
              <a:t> ，</a:t>
            </a:r>
            <a:r>
              <a:rPr lang="zh-CN" altLang="en-US" sz="2800" u="sng" smtClean="0"/>
              <a:t>                   </a:t>
            </a:r>
            <a:r>
              <a:rPr lang="zh-CN" altLang="en-US" sz="2800" smtClean="0"/>
              <a:t>”这两句是写月华星辉，波光水色的景象，表现了上下通明的境地，仿佛是一片琉璃世界。</a:t>
            </a:r>
            <a:endParaRPr lang="en-US" altLang="zh-CN" sz="2800" u="sng" smtClean="0"/>
          </a:p>
        </p:txBody>
      </p:sp>
      <p:sp>
        <p:nvSpPr>
          <p:cNvPr id="4" name="文本框 3"/>
          <p:cNvSpPr txBox="1"/>
          <p:nvPr/>
        </p:nvSpPr>
        <p:spPr>
          <a:xfrm>
            <a:off x="660400" y="3862318"/>
            <a:ext cx="10858500" cy="23077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smtClean="0"/>
              <a:t>8</a:t>
            </a:r>
            <a:r>
              <a:rPr lang="zh-CN" altLang="en-US" sz="2800" smtClean="0"/>
              <a:t>、</a:t>
            </a:r>
            <a:r>
              <a:rPr lang="zh-CN" altLang="en-US" sz="2800" smtClean="0">
                <a:solidFill>
                  <a:prstClr val="black"/>
                </a:solidFill>
              </a:rPr>
              <a:t>“</a:t>
            </a:r>
            <a:r>
              <a:rPr lang="zh-CN" altLang="en-US" sz="2800" u="sng" smtClean="0">
                <a:solidFill>
                  <a:prstClr val="black"/>
                </a:solidFill>
              </a:rPr>
              <a:t>                  </a:t>
            </a:r>
            <a:r>
              <a:rPr lang="zh-CN" altLang="en-US" sz="2800" smtClean="0">
                <a:solidFill>
                  <a:prstClr val="black"/>
                </a:solidFill>
              </a:rPr>
              <a:t> ，</a:t>
            </a:r>
            <a:r>
              <a:rPr lang="zh-CN" altLang="en-US" sz="2800" u="sng" smtClean="0">
                <a:solidFill>
                  <a:prstClr val="black"/>
                </a:solidFill>
              </a:rPr>
              <a:t>                   </a:t>
            </a:r>
            <a:r>
              <a:rPr lang="zh-CN" altLang="en-US" sz="2800" smtClean="0">
                <a:solidFill>
                  <a:prstClr val="black"/>
                </a:solidFill>
              </a:rPr>
              <a:t>”</a:t>
            </a:r>
            <a:r>
              <a:rPr lang="zh-CN" altLang="en-US" sz="2800" smtClean="0"/>
              <a:t>两句语意双关，既写了月夜泛舟的具体感受，又以“稳泛沧浪”的从容之举，象征着对群小进谗、众口铄金的世俗风气的蔑视，显示了“举世非之而不加沮”的气魄。</a:t>
            </a:r>
            <a:endParaRPr lang="zh-CN" altLang="en-US" sz="2800"/>
          </a:p>
        </p:txBody>
      </p:sp>
      <p:sp>
        <p:nvSpPr>
          <p:cNvPr id="5" name="圆角矩形 4"/>
          <p:cNvSpPr/>
          <p:nvPr/>
        </p:nvSpPr>
        <p:spPr>
          <a:xfrm>
            <a:off x="660400" y="3261816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素月分辉，明河共影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0400" y="5533598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短发萧骚襟袖冷，稳泛沧浪空阔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0376083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名句默写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1" y="1869744"/>
            <a:ext cx="10858500" cy="139207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smtClean="0"/>
              <a:t>9</a:t>
            </a:r>
            <a:r>
              <a:rPr lang="zh-CN" altLang="en-US" sz="2800" smtClean="0"/>
              <a:t>、写我要以长江水为酒，举北斗星为杯，请天地万物为宾客，与之共饮的句子是</a:t>
            </a:r>
            <a:r>
              <a:rPr lang="zh-CN" altLang="en-US" sz="2800">
                <a:solidFill>
                  <a:prstClr val="black"/>
                </a:solidFill>
              </a:rPr>
              <a:t>“</a:t>
            </a:r>
            <a:r>
              <a:rPr lang="zh-CN" altLang="en-US" sz="2800" u="sng">
                <a:solidFill>
                  <a:prstClr val="black"/>
                </a:solidFill>
              </a:rPr>
              <a:t>                  </a:t>
            </a:r>
            <a:r>
              <a:rPr lang="zh-CN" altLang="en-US" sz="2800">
                <a:solidFill>
                  <a:prstClr val="black"/>
                </a:solidFill>
              </a:rPr>
              <a:t> ，</a:t>
            </a:r>
            <a:r>
              <a:rPr lang="zh-CN" altLang="en-US" sz="2800" u="sng">
                <a:solidFill>
                  <a:prstClr val="black"/>
                </a:solidFill>
              </a:rPr>
              <a:t>                  </a:t>
            </a:r>
            <a:r>
              <a:rPr lang="zh-CN" altLang="en-US" sz="2800" smtClean="0">
                <a:solidFill>
                  <a:prstClr val="black"/>
                </a:solidFill>
              </a:rPr>
              <a:t>，</a:t>
            </a:r>
            <a:r>
              <a:rPr lang="zh-CN" altLang="en-US" sz="2800" u="sng" smtClean="0">
                <a:solidFill>
                  <a:prstClr val="black"/>
                </a:solidFill>
              </a:rPr>
              <a:t>                         </a:t>
            </a:r>
            <a:r>
              <a:rPr lang="zh-CN" altLang="en-US" sz="2800" smtClean="0">
                <a:solidFill>
                  <a:prstClr val="black"/>
                </a:solidFill>
              </a:rPr>
              <a:t>” </a:t>
            </a:r>
            <a:r>
              <a:rPr lang="zh-CN" altLang="en-US" sz="2800" smtClean="0"/>
              <a:t>。</a:t>
            </a:r>
            <a:endParaRPr lang="en-US" altLang="zh-CN" sz="2800" u="sng" smtClean="0"/>
          </a:p>
        </p:txBody>
      </p:sp>
      <p:sp>
        <p:nvSpPr>
          <p:cNvPr id="4" name="文本框 3"/>
          <p:cNvSpPr txBox="1"/>
          <p:nvPr/>
        </p:nvSpPr>
        <p:spPr>
          <a:xfrm>
            <a:off x="660400" y="3862318"/>
            <a:ext cx="10858500" cy="23077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smtClean="0"/>
              <a:t>8</a:t>
            </a:r>
            <a:r>
              <a:rPr lang="zh-CN" altLang="en-US" sz="2800" smtClean="0"/>
              <a:t>、</a:t>
            </a:r>
            <a:r>
              <a:rPr lang="zh-CN" altLang="en-US" sz="2800">
                <a:solidFill>
                  <a:prstClr val="black"/>
                </a:solidFill>
              </a:rPr>
              <a:t>写拍打着船舷尽情欢乐，忘记今夕是何年的句子是</a:t>
            </a:r>
            <a:r>
              <a:rPr lang="zh-CN" altLang="en-US" sz="2800" smtClean="0">
                <a:solidFill>
                  <a:prstClr val="black"/>
                </a:solidFill>
              </a:rPr>
              <a:t>：“</a:t>
            </a:r>
            <a:r>
              <a:rPr lang="zh-CN" altLang="en-US" sz="2800" u="sng" smtClean="0">
                <a:solidFill>
                  <a:prstClr val="black"/>
                </a:solidFill>
              </a:rPr>
              <a:t>                  </a:t>
            </a:r>
            <a:r>
              <a:rPr lang="zh-CN" altLang="en-US" sz="2800" smtClean="0">
                <a:solidFill>
                  <a:prstClr val="black"/>
                </a:solidFill>
              </a:rPr>
              <a:t> ，</a:t>
            </a:r>
            <a:r>
              <a:rPr lang="zh-CN" altLang="en-US" sz="2800" u="sng" smtClean="0">
                <a:solidFill>
                  <a:prstClr val="black"/>
                </a:solidFill>
              </a:rPr>
              <a:t>                         </a:t>
            </a:r>
            <a:r>
              <a:rPr lang="zh-CN" altLang="en-US" sz="2800" smtClean="0">
                <a:solidFill>
                  <a:prstClr val="black"/>
                </a:solidFill>
              </a:rPr>
              <a:t>” ！</a:t>
            </a:r>
            <a:endParaRPr lang="en-US" altLang="zh-CN" sz="2800" u="sng" smtClean="0"/>
          </a:p>
          <a:p>
            <a:pPr algn="just">
              <a:lnSpc>
                <a:spcPct val="120000"/>
              </a:lnSpc>
            </a:pPr>
            <a:endParaRPr lang="zh-CN" altLang="en-US" sz="2800"/>
          </a:p>
        </p:txBody>
      </p:sp>
      <p:sp>
        <p:nvSpPr>
          <p:cNvPr id="5" name="圆角矩形 4"/>
          <p:cNvSpPr/>
          <p:nvPr/>
        </p:nvSpPr>
        <p:spPr>
          <a:xfrm>
            <a:off x="660400" y="3261816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尽挹西江，细斟北斗</a:t>
            </a:r>
            <a:r>
              <a:rPr lang="en-US" altLang="zh-CN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</a:t>
            </a:r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万象为宾客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60400" y="5533598"/>
            <a:ext cx="10858500" cy="6005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E5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扣舷独啸，不知今夕何夕</a:t>
            </a:r>
            <a:r>
              <a:rPr lang="en-US" altLang="zh-CN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!</a:t>
            </a:r>
            <a:endParaRPr lang="zh-CN" altLang="en-US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52169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356128" y="1856422"/>
            <a:ext cx="800219" cy="25518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spc="600" smtClean="0">
                <a:latin typeface="黑体" panose="02010609060101010101" pitchFamily="49" charset="-122"/>
                <a:ea typeface="黑体" panose="02010609060101010101" pitchFamily="49" charset="-122"/>
              </a:rPr>
              <a:t>本课结束</a:t>
            </a:r>
            <a:endParaRPr lang="zh-CN" altLang="en-US" sz="4000" b="1" spc="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194" y="829667"/>
            <a:ext cx="8510754" cy="5407621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264900" y="116586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44172444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作者简介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7132472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张孝祥（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1132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年－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1169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年），字安国，号于湖居士，汉族，简州（今属四川）人，生于明州鄞县。宋朝词人。著有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于湖集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》40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于湖词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》1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卷。他才思敏捷，词豪放爽朗，风格与苏轼相近，孝祥“尝慕东坡，每作为诗文，必问门人曰：‘比东坡如何？”他自幼资质过人，被视为天才儿童。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2872" y="1874451"/>
            <a:ext cx="3334801" cy="36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66036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17910" y="1130301"/>
            <a:ext cx="6400990" cy="48286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公元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1147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年，张孝祥十六岁，通过了乡试，走出了迈向仕途的第一步。十八岁，孝祥在建康从蔡清宇学，二十二岁时，“再举冠里选”。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66784" y="1703476"/>
            <a:ext cx="3334801" cy="368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22513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作者简介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10858500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绍兴二十四年，公元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1154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年，张孝祥二十三岁，参加廷试。高宗亲自将其擢为第一，居秦桧之上。授承事郎，镇东京节度判官，主战并上书为岳飞鸣冤，为秦桧一党所忌，桧指使党羽诬告其父张祁，张孝祥因此牵连受难，秦桧次年身死，张孝祥授秘书省正字。历任书舍人、直学院士等职。此外还出任过抚州、平江、静江、潭州等地的地方长官。 十几年的官场生涯，张孝祥几番起落，终究没有能实现自己的政治抱负，最后黯然离开官场。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60991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作者简介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10858500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但他为官期间，颇有治才，怀着“恻袒爱民之诚心”，政绩卓著。最终在荆州任上，尽管不过短短数月，由于对朝廷失望他愈发沉郁，但仍尽忠职守，加强武备，整修军塞，筑堤防洪，建仓储粮，置万盈仓以储漕运。在第二故乡芜湖，他更是捐出自己的三百亩田地为湖，疏通水源，为芜湖开通“水泽地脉”。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1169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年三月，张孝祥返还芜湖。七月，得急病而逝。卒年三十八岁。英年早逝，让人为之叹息。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6799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知识支架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7350835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张孝祥的词多慷慨朗逸之风，为后世称道为“豪壮典丽”。张孝祥的词句端正高雅，论者以为“寓诗人句法”，即重视炼字。这首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念奴娇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过洞庭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被誉为“洞庭所赋，在集中最为杰特”“最为世所称颂”，是张孝祥最负盛名的代表作，也是古往今来无数洞庭湖旅途寄怀之作中的神品，在炼字上也足见熔琢之功。</a:t>
            </a:r>
          </a:p>
          <a:p>
            <a:pPr>
              <a:lnSpc>
                <a:spcPct val="150000"/>
              </a:lnSpc>
            </a:pPr>
            <a:endParaRPr lang="zh-CN" altLang="en-US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235" y="1787368"/>
            <a:ext cx="3755461" cy="39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22185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写作背景</a:t>
            </a:r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660400" y="1678675"/>
            <a:ext cx="10858500" cy="44554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张孝祥从初登政治舞台起，就鲜明地站在主战派一边，为民族英雄岳飞辩冤，积极主张收复中原，反对屈辱的”议和”，曾两度被朝中投降派弹劾罢职。乾道二年八月，他罢官北归，路过洞庭湖，写下这首著名词篇。借洞庭夜月之景，抒发了作者的高洁忠贞和豪迈气概。时年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岁。在写作此词的同时，作者还写了一篇小品文 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观月记</a:t>
            </a:r>
            <a:r>
              <a:rPr lang="en-US" altLang="zh-CN" sz="280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smtClean="0">
                <a:latin typeface="楷体" panose="02010609060101010101" pitchFamily="49" charset="-122"/>
                <a:ea typeface="楷体" panose="02010609060101010101" pitchFamily="49" charset="-122"/>
              </a:rPr>
              <a:t>，记载了这次夜游的经过。</a:t>
            </a:r>
          </a:p>
        </p:txBody>
      </p:sp>
    </p:spTree>
    <p:extLst>
      <p:ext uri="{BB962C8B-B14F-4D97-AF65-F5344CB8AC3E}">
        <p14:creationId xmlns:p14="http://schemas.microsoft.com/office/powerpoint/2010/main" val="117477154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ISLIDE.ICON" val="#42051;#95293;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122</Paragraphs>
  <Slides>32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0">
      <vt:lpstr>Arial</vt:lpstr>
      <vt:lpstr>等线 Light</vt:lpstr>
      <vt:lpstr>等线</vt:lpstr>
      <vt:lpstr>楷体</vt:lpstr>
      <vt:lpstr>Wingdings</vt:lpstr>
      <vt:lpstr>华文行楷</vt:lpstr>
      <vt:lpstr>黑体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2022-05-24T11:43:19.872</cp:lastPrinted>
  <dcterms:created xsi:type="dcterms:W3CDTF">2022-05-24T11:43:19Z</dcterms:created>
  <dcterms:modified xsi:type="dcterms:W3CDTF">2022-05-24T03:43:21Z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