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63" r:id="rId3"/>
    <p:sldId id="260" r:id="rId4"/>
    <p:sldId id="264" r:id="rId5"/>
    <p:sldId id="265" r:id="rId6"/>
    <p:sldId id="266" r:id="rId7"/>
    <p:sldId id="267" r:id="rId8"/>
    <p:sldId id="268" r:id="rId9"/>
    <p:sldId id="271" r:id="rId10"/>
    <p:sldId id="262" r:id="rId11"/>
    <p:sldId id="274" r:id="rId12"/>
    <p:sldId id="275" r:id="rId13"/>
    <p:sldId id="276" r:id="rId14"/>
    <p:sldId id="277" r:id="rId15"/>
    <p:sldId id="278" r:id="rId16"/>
    <p:sldId id="280" r:id="rId17"/>
    <p:sldId id="282" r:id="rId18"/>
    <p:sldId id="283" r:id="rId19"/>
    <p:sldId id="281" r:id="rId20"/>
    <p:sldId id="286" r:id="rId21"/>
    <p:sldId id="287" r:id="rId22"/>
    <p:sldId id="289" r:id="rId23"/>
    <p:sldId id="297" r:id="rId24"/>
    <p:sldId id="296" r:id="rId25"/>
    <p:sldId id="298" r:id="rId26"/>
    <p:sldId id="302" r:id="rId27"/>
    <p:sldId id="303" r:id="rId28"/>
    <p:sldId id="305" r:id="rId29"/>
    <p:sldId id="307" r:id="rId30"/>
    <p:sldId id="309" r:id="rId31"/>
    <p:sldId id="310" r:id="rId32"/>
    <p:sldId id="314" r:id="rId33"/>
    <p:sldId id="315" r:id="rId34"/>
    <p:sldId id="316" r:id="rId35"/>
    <p:sldId id="288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sp>
        <p:nvSpPr>
          <p:cNvPr id="3074" name="未知"/>
          <p:cNvSpPr/>
          <p:nvPr/>
        </p:nvSpPr>
        <p:spPr>
          <a:xfrm>
            <a:off x="6347884" y="20638"/>
            <a:ext cx="5918200" cy="4038600"/>
          </a:xfrm>
          <a:custGeom>
            <a:avLst/>
            <a:gdLst/>
            <a:ahLst/>
            <a:cxnLst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075" name="组合 3074"/>
          <p:cNvGrpSpPr/>
          <p:nvPr/>
        </p:nvGrpSpPr>
        <p:grpSpPr>
          <a:xfrm>
            <a:off x="6096000" y="28575"/>
            <a:ext cx="6341533" cy="4338638"/>
            <a:chOff x="0" y="0"/>
            <a:chExt cx="2958" cy="2699"/>
          </a:xfrm>
        </p:grpSpPr>
        <p:sp>
          <p:nvSpPr>
            <p:cNvPr id="3076" name="未知"/>
            <p:cNvSpPr/>
            <p:nvPr/>
          </p:nvSpPr>
          <p:spPr>
            <a:xfrm>
              <a:off x="142" y="0"/>
              <a:ext cx="490" cy="187"/>
            </a:xfrm>
            <a:custGeom>
              <a:avLst/>
              <a:gdLst/>
              <a:ahLst/>
              <a:cxnLst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7" name="未知"/>
            <p:cNvSpPr>
              <a:spLocks noEditPoints="1"/>
            </p:cNvSpPr>
            <p:nvPr/>
          </p:nvSpPr>
          <p:spPr>
            <a:xfrm>
              <a:off x="0" y="0"/>
              <a:ext cx="2958" cy="2699"/>
            </a:xfrm>
            <a:custGeom>
              <a:avLst/>
              <a:gdLst/>
              <a:ahLst/>
              <a:cxnLst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8" name="未知"/>
            <p:cNvSpPr/>
            <p:nvPr/>
          </p:nvSpPr>
          <p:spPr>
            <a:xfrm>
              <a:off x="703" y="1269"/>
              <a:ext cx="238" cy="283"/>
            </a:xfrm>
            <a:custGeom>
              <a:avLst/>
              <a:gdLst/>
              <a:ahLst/>
              <a:cxnLst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9" name="未知"/>
            <p:cNvSpPr/>
            <p:nvPr/>
          </p:nvSpPr>
          <p:spPr>
            <a:xfrm>
              <a:off x="485" y="1385"/>
              <a:ext cx="208" cy="379"/>
            </a:xfrm>
            <a:custGeom>
              <a:avLst/>
              <a:gdLst/>
              <a:ahLst/>
              <a:cxnLst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未知"/>
            <p:cNvSpPr/>
            <p:nvPr/>
          </p:nvSpPr>
          <p:spPr>
            <a:xfrm>
              <a:off x="354" y="627"/>
              <a:ext cx="683" cy="318"/>
            </a:xfrm>
            <a:custGeom>
              <a:avLst/>
              <a:gdLst/>
              <a:ahLst/>
              <a:cxnLst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" name="未知"/>
            <p:cNvSpPr/>
            <p:nvPr/>
          </p:nvSpPr>
          <p:spPr>
            <a:xfrm>
              <a:off x="1128" y="1527"/>
              <a:ext cx="490" cy="515"/>
            </a:xfrm>
            <a:custGeom>
              <a:avLst/>
              <a:gdLst/>
              <a:ahLst/>
              <a:cxnLst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未知"/>
            <p:cNvSpPr/>
            <p:nvPr/>
          </p:nvSpPr>
          <p:spPr>
            <a:xfrm>
              <a:off x="2255" y="1006"/>
              <a:ext cx="501" cy="96"/>
            </a:xfrm>
            <a:custGeom>
              <a:avLst/>
              <a:gdLst/>
              <a:ahLst/>
              <a:cxnLst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3" name="未知"/>
            <p:cNvSpPr/>
            <p:nvPr/>
          </p:nvSpPr>
          <p:spPr>
            <a:xfrm>
              <a:off x="2422" y="986"/>
              <a:ext cx="385" cy="237"/>
            </a:xfrm>
            <a:custGeom>
              <a:avLst/>
              <a:gdLst/>
              <a:ahLst/>
              <a:cxnLst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4" name="未知"/>
            <p:cNvSpPr/>
            <p:nvPr/>
          </p:nvSpPr>
          <p:spPr>
            <a:xfrm>
              <a:off x="2407" y="1183"/>
              <a:ext cx="415" cy="187"/>
            </a:xfrm>
            <a:custGeom>
              <a:avLst/>
              <a:gdLst/>
              <a:ahLst/>
              <a:cxnLst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5" name="未知"/>
            <p:cNvSpPr/>
            <p:nvPr/>
          </p:nvSpPr>
          <p:spPr>
            <a:xfrm>
              <a:off x="2083" y="1360"/>
              <a:ext cx="698" cy="167"/>
            </a:xfrm>
            <a:custGeom>
              <a:avLst/>
              <a:gdLst/>
              <a:ahLst/>
              <a:cxnLst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6" name="未知"/>
            <p:cNvSpPr/>
            <p:nvPr/>
          </p:nvSpPr>
          <p:spPr>
            <a:xfrm>
              <a:off x="2159" y="1522"/>
              <a:ext cx="567" cy="146"/>
            </a:xfrm>
            <a:custGeom>
              <a:avLst/>
              <a:gdLst/>
              <a:ahLst/>
              <a:cxnLst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7" name="未知"/>
            <p:cNvSpPr/>
            <p:nvPr/>
          </p:nvSpPr>
          <p:spPr>
            <a:xfrm>
              <a:off x="2124" y="1638"/>
              <a:ext cx="581" cy="480"/>
            </a:xfrm>
            <a:custGeom>
              <a:avLst/>
              <a:gdLst/>
              <a:ahLst/>
              <a:cxnLst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8" name="未知"/>
            <p:cNvSpPr/>
            <p:nvPr/>
          </p:nvSpPr>
          <p:spPr>
            <a:xfrm>
              <a:off x="2503" y="1446"/>
              <a:ext cx="329" cy="854"/>
            </a:xfrm>
            <a:custGeom>
              <a:avLst/>
              <a:gdLst/>
              <a:ahLst/>
              <a:cxnLst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089" name="组合 3088"/>
          <p:cNvGrpSpPr/>
          <p:nvPr/>
        </p:nvGrpSpPr>
        <p:grpSpPr>
          <a:xfrm>
            <a:off x="738717" y="36513"/>
            <a:ext cx="10521949" cy="6821487"/>
            <a:chOff x="0" y="0"/>
            <a:chExt cx="4971" cy="4297"/>
          </a:xfrm>
        </p:grpSpPr>
        <p:sp>
          <p:nvSpPr>
            <p:cNvPr id="3090" name="矩形 3089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1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2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3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4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5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6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7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8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9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0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1" name="矩形 3100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2" name="矩形 3101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3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4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5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6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7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8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9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0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1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2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3" name="矩形 3112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4" name="矩形 3113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5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6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7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8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9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0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1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2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3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4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5" name="矩形 3124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6" name="矩形 3125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7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8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9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0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1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2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3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4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5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6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7" name="矩形 3136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8" name="矩形 3137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9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0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1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2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3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4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5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6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7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8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9" name="矩形 3148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0" name="矩形 3149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1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2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3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4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5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6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7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8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9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0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1" name="矩形 3160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2" name="矩形 3161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3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4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5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6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7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8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9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0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1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2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3" name="矩形 3172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4" name="矩形 3173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7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8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9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0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1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2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3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4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5" name="矩形 3184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6" name="矩形 3185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7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8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9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0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1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2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3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4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5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6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7" name="矩形 3196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8" name="矩形 3197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9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0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1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2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3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4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5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6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7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8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9" name="矩形 3208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0" name="矩形 3209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1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2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3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4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5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6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7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8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9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0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1" name="矩形 3220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2" name="矩形 3221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3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4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5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6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7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8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9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0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1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2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3" name="矩形 3232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4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235" name="标题 3234"/>
          <p:cNvSpPr>
            <a:spLocks noGrp="1" noRot="1"/>
          </p:cNvSpPr>
          <p:nvPr>
            <p:ph type="ctrTitle"/>
          </p:nvPr>
        </p:nvSpPr>
        <p:spPr>
          <a:xfrm>
            <a:off x="914400" y="20574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236" name="日期占位符 3235"/>
          <p:cNvSpPr>
            <a:spLocks noGrp="1"/>
          </p:cNvSpPr>
          <p:nvPr>
            <p:ph type="dt" sz="half" idx="2"/>
          </p:nvPr>
        </p:nvSpPr>
        <p:spPr>
          <a:xfrm>
            <a:off x="402167" y="62484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3237" name="页脚占位符 3236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3238" name="灯片编号占位符 3237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3239" name="副标题 3238"/>
          <p:cNvSpPr>
            <a:spLocks noGrp="1" noRot="1"/>
          </p:cNvSpPr>
          <p:nvPr>
            <p:ph type="subTitle" idx="1"/>
          </p:nvPr>
        </p:nvSpPr>
        <p:spPr>
          <a:xfrm>
            <a:off x="1828800" y="3505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grpSp>
        <p:nvGrpSpPr>
          <p:cNvPr id="3240" name="组合 3239"/>
          <p:cNvGrpSpPr/>
          <p:nvPr/>
        </p:nvGrpSpPr>
        <p:grpSpPr>
          <a:xfrm>
            <a:off x="203200" y="4724400"/>
            <a:ext cx="2247900" cy="1557338"/>
            <a:chOff x="0" y="0"/>
            <a:chExt cx="1062" cy="981"/>
          </a:xfrm>
        </p:grpSpPr>
        <p:sp>
          <p:nvSpPr>
            <p:cNvPr id="3241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2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3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4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5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6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7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8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9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0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1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2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3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4" y="228600"/>
            <a:ext cx="284691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3" y="228600"/>
            <a:ext cx="8375712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2688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7112" y="1600200"/>
            <a:ext cx="532688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049"/>
          <p:cNvGrpSpPr/>
          <p:nvPr/>
        </p:nvGrpSpPr>
        <p:grpSpPr>
          <a:xfrm>
            <a:off x="755651" y="0"/>
            <a:ext cx="10521949" cy="6821488"/>
            <a:chOff x="0" y="0"/>
            <a:chExt cx="4971" cy="4297"/>
          </a:xfrm>
        </p:grpSpPr>
        <p:sp>
          <p:nvSpPr>
            <p:cNvPr id="2051" name="矩形 2050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矩形 2061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矩形 2062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5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6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7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矩形 2073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矩形 2074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7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8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9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5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矩形 2085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矩形 2086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8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9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0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1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2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3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4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5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6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7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8" name="矩形 2097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9" name="矩形 2098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0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1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2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3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4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5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6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7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8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9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0" name="矩形 2109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1" name="矩形 2110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2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3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4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5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6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7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8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9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0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1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2" name="矩形 2121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3" name="矩形 2122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4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5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6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7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8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9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0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1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2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3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4" name="矩形 2133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5" name="矩形 2134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6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7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8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9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0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1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2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3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4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5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6" name="矩形 2145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7" name="矩形 2146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8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9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3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6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8" name="矩形 2157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9" name="矩形 2158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0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1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2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3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4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5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6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7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8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9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0" name="矩形 2169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1" name="矩形 2170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3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4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5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6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7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8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9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0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1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2" name="矩形 2181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3" name="矩形 2182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4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5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6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7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8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9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0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1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2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3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4" name="矩形 2193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5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196" name="组合 2195"/>
          <p:cNvGrpSpPr/>
          <p:nvPr/>
        </p:nvGrpSpPr>
        <p:grpSpPr>
          <a:xfrm>
            <a:off x="1422400" y="3444875"/>
            <a:ext cx="711200" cy="492125"/>
            <a:chOff x="0" y="0"/>
            <a:chExt cx="1062" cy="981"/>
          </a:xfrm>
        </p:grpSpPr>
        <p:sp>
          <p:nvSpPr>
            <p:cNvPr id="2197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8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9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0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1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2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3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4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5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6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7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8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9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10" name="组合 2209"/>
          <p:cNvGrpSpPr/>
          <p:nvPr/>
        </p:nvGrpSpPr>
        <p:grpSpPr>
          <a:xfrm>
            <a:off x="1422400" y="4552950"/>
            <a:ext cx="711200" cy="492125"/>
            <a:chOff x="0" y="0"/>
            <a:chExt cx="1062" cy="981"/>
          </a:xfrm>
        </p:grpSpPr>
        <p:sp>
          <p:nvSpPr>
            <p:cNvPr id="2211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2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3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4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5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6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7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8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9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0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1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2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3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24" name="组合 2223"/>
          <p:cNvGrpSpPr/>
          <p:nvPr/>
        </p:nvGrpSpPr>
        <p:grpSpPr>
          <a:xfrm>
            <a:off x="1422400" y="5562600"/>
            <a:ext cx="711200" cy="492125"/>
            <a:chOff x="0" y="0"/>
            <a:chExt cx="1062" cy="981"/>
          </a:xfrm>
        </p:grpSpPr>
        <p:sp>
          <p:nvSpPr>
            <p:cNvPr id="2225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6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7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8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9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30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31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32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33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34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35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36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37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38" name="组合 2237"/>
          <p:cNvGrpSpPr/>
          <p:nvPr/>
        </p:nvGrpSpPr>
        <p:grpSpPr>
          <a:xfrm>
            <a:off x="508000" y="3962400"/>
            <a:ext cx="711200" cy="492125"/>
            <a:chOff x="0" y="0"/>
            <a:chExt cx="1062" cy="981"/>
          </a:xfrm>
        </p:grpSpPr>
        <p:sp>
          <p:nvSpPr>
            <p:cNvPr id="2239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40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41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42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43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44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45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46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47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48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49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0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1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52" name="组合 2251"/>
          <p:cNvGrpSpPr/>
          <p:nvPr/>
        </p:nvGrpSpPr>
        <p:grpSpPr>
          <a:xfrm>
            <a:off x="508000" y="5070475"/>
            <a:ext cx="711200" cy="492125"/>
            <a:chOff x="0" y="0"/>
            <a:chExt cx="1062" cy="981"/>
          </a:xfrm>
        </p:grpSpPr>
        <p:sp>
          <p:nvSpPr>
            <p:cNvPr id="2253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4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6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7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8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9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60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61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62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63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64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65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66" name="组合 2265"/>
          <p:cNvGrpSpPr/>
          <p:nvPr/>
        </p:nvGrpSpPr>
        <p:grpSpPr>
          <a:xfrm>
            <a:off x="508000" y="6121400"/>
            <a:ext cx="711200" cy="492125"/>
            <a:chOff x="0" y="0"/>
            <a:chExt cx="1062" cy="981"/>
          </a:xfrm>
        </p:grpSpPr>
        <p:sp>
          <p:nvSpPr>
            <p:cNvPr id="2267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68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69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70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71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72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73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74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75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76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77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78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79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80" name="组合 2279"/>
          <p:cNvGrpSpPr/>
          <p:nvPr/>
        </p:nvGrpSpPr>
        <p:grpSpPr>
          <a:xfrm>
            <a:off x="9245600" y="-6350"/>
            <a:ext cx="3090333" cy="2062163"/>
            <a:chOff x="0" y="0"/>
            <a:chExt cx="1748" cy="1556"/>
          </a:xfrm>
        </p:grpSpPr>
        <p:sp>
          <p:nvSpPr>
            <p:cNvPr id="2281" name="未知"/>
            <p:cNvSpPr/>
            <p:nvPr userDrawn="1"/>
          </p:nvSpPr>
          <p:spPr>
            <a:xfrm>
              <a:off x="81" y="0"/>
              <a:ext cx="1586" cy="1443"/>
            </a:xfrm>
            <a:custGeom>
              <a:avLst/>
              <a:gdLst/>
              <a:ahLst/>
              <a:cxnLst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282" name="组合 2281"/>
            <p:cNvGrpSpPr/>
            <p:nvPr userDrawn="1"/>
          </p:nvGrpSpPr>
          <p:grpSpPr>
            <a:xfrm>
              <a:off x="0" y="5"/>
              <a:ext cx="1748" cy="1551"/>
              <a:chOff x="0" y="0"/>
              <a:chExt cx="2958" cy="2699"/>
            </a:xfrm>
          </p:grpSpPr>
          <p:sp>
            <p:nvSpPr>
              <p:cNvPr id="2283" name="未知"/>
              <p:cNvSpPr/>
              <p:nvPr/>
            </p:nvSpPr>
            <p:spPr>
              <a:xfrm>
                <a:off x="142" y="0"/>
                <a:ext cx="490" cy="187"/>
              </a:xfrm>
              <a:custGeom>
                <a:avLst/>
                <a:gdLst/>
                <a:ahLst/>
                <a:cxnLst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84" name="未知"/>
              <p:cNvSpPr>
                <a:spLocks noEditPoints="1"/>
              </p:cNvSpPr>
              <p:nvPr/>
            </p:nvSpPr>
            <p:spPr>
              <a:xfrm>
                <a:off x="0" y="0"/>
                <a:ext cx="2958" cy="2699"/>
              </a:xfrm>
              <a:custGeom>
                <a:avLst/>
                <a:gdLst/>
                <a:ahLst/>
                <a:cxnLst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85" name="未知"/>
              <p:cNvSpPr/>
              <p:nvPr/>
            </p:nvSpPr>
            <p:spPr>
              <a:xfrm>
                <a:off x="703" y="1269"/>
                <a:ext cx="238" cy="283"/>
              </a:xfrm>
              <a:custGeom>
                <a:avLst/>
                <a:gdLst/>
                <a:ahLst/>
                <a:cxnLst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86" name="未知"/>
              <p:cNvSpPr/>
              <p:nvPr/>
            </p:nvSpPr>
            <p:spPr>
              <a:xfrm>
                <a:off x="485" y="1385"/>
                <a:ext cx="208" cy="379"/>
              </a:xfrm>
              <a:custGeom>
                <a:avLst/>
                <a:gdLst/>
                <a:ahLst/>
                <a:cxnLst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87" name="未知"/>
              <p:cNvSpPr/>
              <p:nvPr/>
            </p:nvSpPr>
            <p:spPr>
              <a:xfrm>
                <a:off x="354" y="627"/>
                <a:ext cx="683" cy="318"/>
              </a:xfrm>
              <a:custGeom>
                <a:avLst/>
                <a:gdLst/>
                <a:ahLst/>
                <a:cxnLst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88" name="未知"/>
              <p:cNvSpPr/>
              <p:nvPr/>
            </p:nvSpPr>
            <p:spPr>
              <a:xfrm>
                <a:off x="1128" y="1527"/>
                <a:ext cx="490" cy="515"/>
              </a:xfrm>
              <a:custGeom>
                <a:avLst/>
                <a:gdLst/>
                <a:ahLst/>
                <a:cxnLst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89" name="未知"/>
              <p:cNvSpPr/>
              <p:nvPr/>
            </p:nvSpPr>
            <p:spPr>
              <a:xfrm>
                <a:off x="2255" y="1006"/>
                <a:ext cx="501" cy="96"/>
              </a:xfrm>
              <a:custGeom>
                <a:avLst/>
                <a:gdLst/>
                <a:ahLst/>
                <a:cxnLst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90" name="未知"/>
              <p:cNvSpPr/>
              <p:nvPr/>
            </p:nvSpPr>
            <p:spPr>
              <a:xfrm>
                <a:off x="2422" y="986"/>
                <a:ext cx="385" cy="237"/>
              </a:xfrm>
              <a:custGeom>
                <a:avLst/>
                <a:gdLst/>
                <a:ahLst/>
                <a:cxnLst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91" name="未知"/>
              <p:cNvSpPr/>
              <p:nvPr/>
            </p:nvSpPr>
            <p:spPr>
              <a:xfrm>
                <a:off x="2407" y="1183"/>
                <a:ext cx="415" cy="187"/>
              </a:xfrm>
              <a:custGeom>
                <a:avLst/>
                <a:gdLst/>
                <a:ahLst/>
                <a:cxnLst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92" name="未知"/>
              <p:cNvSpPr/>
              <p:nvPr/>
            </p:nvSpPr>
            <p:spPr>
              <a:xfrm>
                <a:off x="2083" y="1360"/>
                <a:ext cx="698" cy="167"/>
              </a:xfrm>
              <a:custGeom>
                <a:avLst/>
                <a:gdLst/>
                <a:ahLst/>
                <a:cxnLst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93" name="未知"/>
              <p:cNvSpPr/>
              <p:nvPr/>
            </p:nvSpPr>
            <p:spPr>
              <a:xfrm>
                <a:off x="2159" y="1522"/>
                <a:ext cx="567" cy="146"/>
              </a:xfrm>
              <a:custGeom>
                <a:avLst/>
                <a:gdLst/>
                <a:ahLst/>
                <a:cxnLst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94" name="未知"/>
              <p:cNvSpPr/>
              <p:nvPr/>
            </p:nvSpPr>
            <p:spPr>
              <a:xfrm>
                <a:off x="2124" y="1638"/>
                <a:ext cx="581" cy="480"/>
              </a:xfrm>
              <a:custGeom>
                <a:avLst/>
                <a:gdLst/>
                <a:ahLst/>
                <a:cxnLst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95" name="未知"/>
              <p:cNvSpPr/>
              <p:nvPr/>
            </p:nvSpPr>
            <p:spPr>
              <a:xfrm>
                <a:off x="2503" y="1446"/>
                <a:ext cx="329" cy="854"/>
              </a:xfrm>
              <a:custGeom>
                <a:avLst/>
                <a:gdLst/>
                <a:ahLst/>
                <a:cxnLst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296" name="标题 2295"/>
          <p:cNvSpPr>
            <a:spLocks noGrp="1" noRot="1"/>
          </p:cNvSpPr>
          <p:nvPr>
            <p:ph type="title"/>
          </p:nvPr>
        </p:nvSpPr>
        <p:spPr>
          <a:xfrm>
            <a:off x="397933" y="228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297" name="文本占位符 2296"/>
          <p:cNvSpPr>
            <a:spLocks noGrp="1" noRot="1"/>
          </p:cNvSpPr>
          <p:nvPr>
            <p:ph type="body" idx="1"/>
          </p:nvPr>
        </p:nvSpPr>
        <p:spPr>
          <a:xfrm>
            <a:off x="812800" y="1600200"/>
            <a:ext cx="108712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298" name="日期占位符 2297"/>
          <p:cNvSpPr>
            <a:spLocks noGrp="1"/>
          </p:cNvSpPr>
          <p:nvPr>
            <p:ph type="dt" sz="half" idx="2"/>
          </p:nvPr>
        </p:nvSpPr>
        <p:spPr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2299" name="页脚占位符 2298"/>
          <p:cNvSpPr>
            <a:spLocks noGrp="1"/>
          </p:cNvSpPr>
          <p:nvPr>
            <p:ph type="ftr" sz="quarter" idx="3"/>
          </p:nvPr>
        </p:nvSpPr>
        <p:spPr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2300" name="灯片编号占位符 2299"/>
          <p:cNvSpPr>
            <a:spLocks noGrp="1"/>
          </p:cNvSpPr>
          <p:nvPr>
            <p:ph type="sldNum" sz="quarter" idx="4"/>
          </p:nvPr>
        </p:nvSpPr>
        <p:spPr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96620" y="222885"/>
            <a:ext cx="11080750" cy="2712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en-US" altLang="zh-CN" sz="3200"/>
              <a:t>   </a:t>
            </a:r>
            <a:r>
              <a:rPr lang="en-US" altLang="zh-CN" sz="2800" b="1">
                <a:solidFill>
                  <a:srgbClr val="002060"/>
                </a:solidFill>
              </a:rPr>
              <a:t> </a:t>
            </a:r>
            <a:r>
              <a:rPr lang="zh-CN" altLang="en-US" sz="2800" b="1">
                <a:solidFill>
                  <a:srgbClr val="002060"/>
                </a:solidFill>
              </a:rPr>
              <a:t>外交，从来都是一门错综复杂的艺术，《廉</a:t>
            </a:r>
            <a:r>
              <a:rPr lang="en-US" altLang="zh-CN" sz="2800" b="1">
                <a:solidFill>
                  <a:srgbClr val="002060"/>
                </a:solidFill>
              </a:rPr>
              <a:t>~~</a:t>
            </a:r>
            <a:r>
              <a:rPr lang="zh-CN" altLang="en-US" sz="2800" b="1">
                <a:solidFill>
                  <a:srgbClr val="002060"/>
                </a:solidFill>
              </a:rPr>
              <a:t>》里是赵国和秦国的斗争，背后还有楚国被秦国大大削弱，但瘦死的骆驼比马大，如果拿数学解方程来比喻，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《廉</a:t>
            </a:r>
            <a:r>
              <a:rPr lang="en-US" altLang="zh-CN" sz="2800" b="1">
                <a:solidFill>
                  <a:srgbClr val="002060"/>
                </a:solidFill>
                <a:sym typeface="+mn-ea"/>
              </a:rPr>
              <a:t>~~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》是解三元</a:t>
            </a:r>
            <a:r>
              <a:rPr lang="en-US" altLang="zh-CN" sz="2800" b="1">
                <a:solidFill>
                  <a:srgbClr val="002060"/>
                </a:solidFill>
                <a:sym typeface="+mn-ea"/>
              </a:rPr>
              <a:t>N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次方程的其中一个步骤。《苏武传》同样如此，</a:t>
            </a:r>
            <a:r>
              <a:rPr lang="en-US" altLang="zh-CN" sz="2800" b="1">
                <a:solidFill>
                  <a:srgbClr val="002060"/>
                </a:solidFill>
                <a:sym typeface="+mn-ea"/>
              </a:rPr>
              <a:t>x=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汉  </a:t>
            </a:r>
            <a:r>
              <a:rPr lang="en-US" altLang="zh-CN" sz="2800" b="1">
                <a:solidFill>
                  <a:srgbClr val="002060"/>
                </a:solidFill>
                <a:sym typeface="+mn-ea"/>
              </a:rPr>
              <a:t>y=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匈奴  </a:t>
            </a:r>
            <a:r>
              <a:rPr lang="en-US" altLang="zh-CN" sz="2800" b="1">
                <a:solidFill>
                  <a:srgbClr val="002060"/>
                </a:solidFill>
                <a:sym typeface="+mn-ea"/>
              </a:rPr>
              <a:t>z=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西域（</a:t>
            </a:r>
            <a:r>
              <a:rPr lang="en-US" altLang="zh-CN" sz="2800" b="1">
                <a:solidFill>
                  <a:srgbClr val="002060"/>
                </a:solidFill>
                <a:sym typeface="+mn-ea"/>
              </a:rPr>
              <a:t>AD126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张骞归来，初步打通西域），</a:t>
            </a:r>
            <a:r>
              <a:rPr lang="en-US" altLang="zh-CN" sz="2800" b="1">
                <a:solidFill>
                  <a:srgbClr val="00B050"/>
                </a:solidFill>
                <a:sym typeface="+mn-ea"/>
              </a:rPr>
              <a:t>x-y+z=</a:t>
            </a:r>
            <a:r>
              <a:rPr lang="zh-CN" altLang="en-US" sz="2800" b="1">
                <a:solidFill>
                  <a:srgbClr val="00B050"/>
                </a:solidFill>
                <a:sym typeface="+mn-ea"/>
              </a:rPr>
              <a:t>？</a:t>
            </a:r>
            <a:endParaRPr lang="zh-CN" altLang="en-US" sz="2800" b="1">
              <a:solidFill>
                <a:srgbClr val="00B050"/>
              </a:solidFill>
              <a:sym typeface="+mn-ea"/>
            </a:endParaRPr>
          </a:p>
          <a:p>
            <a:r>
              <a:rPr lang="zh-CN" altLang="en-US" sz="2800" b="1">
                <a:solidFill>
                  <a:srgbClr val="002060"/>
                </a:solidFill>
                <a:sym typeface="+mn-ea"/>
              </a:rPr>
              <a:t>毫无疑问，</a:t>
            </a:r>
            <a:r>
              <a:rPr lang="en-US" altLang="zh-CN" sz="2800" b="1">
                <a:solidFill>
                  <a:srgbClr val="002060"/>
                </a:solidFill>
                <a:sym typeface="+mn-ea"/>
              </a:rPr>
              <a:t>Z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（西域）的加入增强了汉的实力</a:t>
            </a:r>
            <a:endParaRPr lang="zh-CN" altLang="en-US" sz="2800" b="1">
              <a:solidFill>
                <a:srgbClr val="002060"/>
              </a:solidFill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620" y="3096895"/>
            <a:ext cx="3884295" cy="3181350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</p:pic>
      <p:sp>
        <p:nvSpPr>
          <p:cNvPr id="6" name="文本框 5"/>
          <p:cNvSpPr txBox="1"/>
          <p:nvPr/>
        </p:nvSpPr>
        <p:spPr>
          <a:xfrm>
            <a:off x="4780915" y="2935605"/>
            <a:ext cx="6824345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en-US" altLang="zh-CN" sz="3200" b="1">
                <a:solidFill>
                  <a:srgbClr val="0070C0"/>
                </a:solidFill>
              </a:rPr>
              <a:t>   </a:t>
            </a:r>
            <a:r>
              <a:rPr lang="en-US" altLang="zh-CN" sz="2800" b="1">
                <a:solidFill>
                  <a:srgbClr val="002060"/>
                </a:solidFill>
              </a:rPr>
              <a:t> AD138-119</a:t>
            </a:r>
            <a:r>
              <a:rPr lang="zh-CN" altLang="en-US" sz="2800" b="1">
                <a:solidFill>
                  <a:srgbClr val="002060"/>
                </a:solidFill>
              </a:rPr>
              <a:t>卫青、霍去病对匈奴三次大规模打击，匈奴势力大大削弱，但仍然死而不僵，汉朝也人马损失严重。</a:t>
            </a:r>
            <a:r>
              <a:rPr lang="en-US" altLang="zh-CN" sz="2800" b="1">
                <a:solidFill>
                  <a:srgbClr val="00B050"/>
                </a:solidFill>
              </a:rPr>
              <a:t>3x+2z-y</a:t>
            </a:r>
            <a:r>
              <a:rPr lang="zh-CN" altLang="en-US" sz="2800" b="1">
                <a:solidFill>
                  <a:srgbClr val="002060"/>
                </a:solidFill>
              </a:rPr>
              <a:t>。</a:t>
            </a:r>
            <a:r>
              <a:rPr lang="en-US" altLang="zh-CN" sz="2800" b="1">
                <a:solidFill>
                  <a:srgbClr val="002060"/>
                </a:solidFill>
              </a:rPr>
              <a:t>AD100</a:t>
            </a:r>
            <a:r>
              <a:rPr lang="zh-CN" altLang="en-US" sz="2800" b="1">
                <a:solidFill>
                  <a:srgbClr val="002060"/>
                </a:solidFill>
              </a:rPr>
              <a:t>，苏武使团到达匈奴，当时汉和匈奴互相扣押对方使者各十几批，匈奴当时放回所有汉朝使者，汉武帝正解到这个步骤：</a:t>
            </a:r>
            <a:r>
              <a:rPr lang="en-US" altLang="zh-CN" sz="2800" b="1">
                <a:solidFill>
                  <a:srgbClr val="00B050"/>
                </a:solidFill>
              </a:rPr>
              <a:t>-16x-15y+2z=</a:t>
            </a:r>
            <a:r>
              <a:rPr lang="zh-CN" altLang="en-US" sz="2800" b="1">
                <a:solidFill>
                  <a:srgbClr val="00B050"/>
                </a:solidFill>
              </a:rPr>
              <a:t>？</a:t>
            </a:r>
            <a:endParaRPr lang="zh-CN" altLang="en-US" sz="28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378" y="457200"/>
            <a:ext cx="11387667" cy="1143000"/>
          </a:xfrm>
        </p:spPr>
        <p:txBody>
          <a:bodyPr/>
          <a:p>
            <a:r>
              <a:rPr lang="zh-CN" altLang="en-US" b="1" dirty="0">
                <a:latin typeface="楷体_GB2312" pitchFamily="49" charset="-122"/>
                <a:ea typeface="楷体_GB2312" pitchFamily="49" charset="-122"/>
                <a:sym typeface="+mn-ea"/>
              </a:rPr>
              <a:t>二、出使匈奴，以求通好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2800" y="1600200"/>
            <a:ext cx="10871200" cy="1791970"/>
          </a:xfrm>
        </p:spPr>
        <p:txBody>
          <a:bodyPr/>
          <a:p>
            <a:r>
              <a:rPr lang="en-US" altLang="zh-CN"/>
              <a:t>       </a:t>
            </a:r>
            <a:r>
              <a:rPr lang="zh-CN" altLang="en-US" b="1">
                <a:solidFill>
                  <a:srgbClr val="FF0000"/>
                </a:solidFill>
              </a:rPr>
              <a:t>背景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en-US" b="1">
                <a:solidFill>
                  <a:srgbClr val="FF0000"/>
                </a:solidFill>
              </a:rPr>
              <a:t>：汉匈交恶   </a:t>
            </a:r>
            <a:r>
              <a:rPr lang="zh-CN" altLang="en-US" b="1">
                <a:solidFill>
                  <a:srgbClr val="002060"/>
                </a:solidFill>
              </a:rPr>
              <a:t> </a:t>
            </a:r>
            <a:r>
              <a:rPr lang="en-US" altLang="zh-CN" b="1">
                <a:solidFill>
                  <a:srgbClr val="002060"/>
                </a:solidFill>
              </a:rPr>
              <a:t>时汉连伐胡，数通使相窥观。匈奴留汉使郭吉、路充国等前后十余</a:t>
            </a:r>
            <a:r>
              <a:rPr lang="en-US" altLang="zh-CN" b="1">
                <a:solidFill>
                  <a:srgbClr val="FF0000"/>
                </a:solidFill>
              </a:rPr>
              <a:t>辈</a:t>
            </a:r>
            <a:r>
              <a:rPr lang="en-US" altLang="zh-CN" b="1">
                <a:solidFill>
                  <a:srgbClr val="002060"/>
                </a:solidFill>
              </a:rPr>
              <a:t>。匈奴使来，汉亦留之以</a:t>
            </a:r>
            <a:r>
              <a:rPr lang="en-US" altLang="zh-CN" b="1">
                <a:solidFill>
                  <a:srgbClr val="FF0000"/>
                </a:solidFill>
              </a:rPr>
              <a:t>相当dàng</a:t>
            </a:r>
            <a:r>
              <a:rPr lang="en-US" altLang="zh-CN" b="1">
                <a:solidFill>
                  <a:srgbClr val="002060"/>
                </a:solidFill>
              </a:rPr>
              <a:t>。</a:t>
            </a:r>
            <a:endParaRPr lang="en-US" altLang="zh-CN" b="1">
              <a:solidFill>
                <a:srgbClr val="00206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5145" y="3392170"/>
            <a:ext cx="510222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   </a:t>
            </a:r>
            <a:r>
              <a:rPr lang="zh-CN" altLang="en-US" sz="3200" b="1">
                <a:solidFill>
                  <a:srgbClr val="FF0000"/>
                </a:solidFill>
              </a:rPr>
              <a:t>辈：人称复数；我</a:t>
            </a:r>
            <a:r>
              <a:rPr lang="en-US" altLang="zh-CN" sz="3200" b="1">
                <a:solidFill>
                  <a:srgbClr val="FF0000"/>
                </a:solidFill>
              </a:rPr>
              <a:t>~</a:t>
            </a:r>
            <a:r>
              <a:rPr lang="zh-CN" altLang="en-US" sz="3200" b="1">
                <a:solidFill>
                  <a:srgbClr val="FF0000"/>
                </a:solidFill>
              </a:rPr>
              <a:t>，我等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4920" y="4167505"/>
            <a:ext cx="996632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sym typeface="+mn-ea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背景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：匈奴内政不稳        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天汉元年，且鞮侯单于初立，恐汉袭之，乃曰：“汉天子，我丈人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行háng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也。”尽归汉使路充国等。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7560" y="422275"/>
            <a:ext cx="10871200" cy="2617470"/>
          </a:xfrm>
        </p:spPr>
        <p:txBody>
          <a:bodyPr/>
          <a:p>
            <a:r>
              <a:rPr lang="en-US" altLang="zh-CN" b="1">
                <a:solidFill>
                  <a:srgbClr val="FF0000"/>
                </a:solidFill>
              </a:rPr>
              <a:t>   </a:t>
            </a:r>
            <a:r>
              <a:rPr lang="en-US" altLang="zh-CN" b="1">
                <a:solidFill>
                  <a:srgbClr val="002060"/>
                </a:solidFill>
              </a:rPr>
              <a:t>     </a:t>
            </a:r>
            <a:r>
              <a:rPr lang="en-US" altLang="zh-CN" b="1">
                <a:solidFill>
                  <a:schemeClr val="tx1"/>
                </a:solidFill>
              </a:rPr>
              <a:t> 武帝嘉其义，乃遣武</a:t>
            </a:r>
            <a:r>
              <a:rPr lang="en-US" altLang="zh-CN" b="1">
                <a:solidFill>
                  <a:srgbClr val="FF0000"/>
                </a:solidFill>
              </a:rPr>
              <a:t>以</a:t>
            </a:r>
            <a:r>
              <a:rPr lang="en-US" altLang="zh-CN" b="1">
                <a:solidFill>
                  <a:schemeClr val="tx1"/>
                </a:solidFill>
              </a:rPr>
              <a:t>中郎将</a:t>
            </a:r>
            <a:r>
              <a:rPr lang="en-US" altLang="zh-CN" b="1" u="sng">
                <a:solidFill>
                  <a:srgbClr val="FF0000"/>
                </a:solidFill>
              </a:rPr>
              <a:t>使持节</a:t>
            </a:r>
            <a:r>
              <a:rPr lang="en-US" altLang="zh-CN" b="1">
                <a:solidFill>
                  <a:srgbClr val="002060"/>
                </a:solidFill>
              </a:rPr>
              <a:t>送</a:t>
            </a:r>
            <a:r>
              <a:rPr lang="en-US" altLang="zh-CN" b="1" u="wavyHeavy">
                <a:solidFill>
                  <a:srgbClr val="FF0000"/>
                </a:solidFill>
                <a:uFillTx/>
              </a:rPr>
              <a:t>匈奴使</a:t>
            </a:r>
            <a:r>
              <a:rPr lang="en-US" altLang="zh-CN" b="1" u="wavyHeavy">
                <a:solidFill>
                  <a:srgbClr val="00B050"/>
                </a:solidFill>
                <a:uFillTx/>
              </a:rPr>
              <a:t>留在汉者</a:t>
            </a:r>
            <a:r>
              <a:rPr lang="zh-CN" altLang="en-US" b="1">
                <a:solidFill>
                  <a:srgbClr val="00B050"/>
                </a:solidFill>
                <a:uFillTx/>
              </a:rPr>
              <a:t>（定语后置）</a:t>
            </a:r>
            <a:r>
              <a:rPr lang="en-US" altLang="zh-CN" b="1">
                <a:solidFill>
                  <a:srgbClr val="002060"/>
                </a:solidFill>
              </a:rPr>
              <a:t>；</a:t>
            </a:r>
            <a:r>
              <a:rPr lang="en-US" altLang="zh-CN" b="1">
                <a:solidFill>
                  <a:srgbClr val="FF0000"/>
                </a:solidFill>
              </a:rPr>
              <a:t>因</a:t>
            </a:r>
            <a:r>
              <a:rPr lang="en-US" altLang="zh-CN" b="1">
                <a:solidFill>
                  <a:schemeClr val="tx1"/>
                </a:solidFill>
              </a:rPr>
              <a:t>厚</a:t>
            </a:r>
            <a:r>
              <a:rPr lang="en-US" altLang="zh-CN" b="1" u="sng">
                <a:solidFill>
                  <a:srgbClr val="0066FF"/>
                </a:solidFill>
              </a:rPr>
              <a:t>赂</a:t>
            </a:r>
            <a:r>
              <a:rPr lang="en-US" altLang="zh-CN" b="1">
                <a:solidFill>
                  <a:schemeClr val="tx1"/>
                </a:solidFill>
              </a:rPr>
              <a:t>单于，答其善意。武与副中郎将张胜及</a:t>
            </a:r>
            <a:r>
              <a:rPr lang="en-US" altLang="zh-CN" b="1">
                <a:solidFill>
                  <a:srgbClr val="FF0000"/>
                </a:solidFill>
              </a:rPr>
              <a:t>假吏</a:t>
            </a:r>
            <a:r>
              <a:rPr lang="en-US" altLang="zh-CN" b="1">
                <a:solidFill>
                  <a:schemeClr val="tx1"/>
                </a:solidFill>
              </a:rPr>
              <a:t>常惠等</a:t>
            </a:r>
            <a:r>
              <a:rPr lang="en-US" altLang="zh-CN" b="1">
                <a:solidFill>
                  <a:srgbClr val="002060"/>
                </a:solidFill>
              </a:rPr>
              <a:t>，</a:t>
            </a:r>
            <a:r>
              <a:rPr lang="en-US" altLang="zh-CN" b="1" u="wavyHeavy">
                <a:solidFill>
                  <a:srgbClr val="FF0000"/>
                </a:solidFill>
                <a:uFillTx/>
              </a:rPr>
              <a:t>募士、斥候</a:t>
            </a:r>
            <a:r>
              <a:rPr lang="en-US" altLang="zh-CN" b="1" u="wavyHeavy">
                <a:solidFill>
                  <a:srgbClr val="00B050"/>
                </a:solidFill>
                <a:uFillTx/>
              </a:rPr>
              <a:t>百余人</a:t>
            </a:r>
            <a:r>
              <a:rPr lang="zh-CN" altLang="en-US" b="1" u="sng">
                <a:solidFill>
                  <a:srgbClr val="00B050"/>
                </a:solidFill>
                <a:uFillTx/>
              </a:rPr>
              <a:t>（数量词作定语后置）</a:t>
            </a:r>
            <a:r>
              <a:rPr lang="en-US" altLang="zh-CN" b="1">
                <a:solidFill>
                  <a:schemeClr val="tx1"/>
                </a:solidFill>
              </a:rPr>
              <a:t>俱</a:t>
            </a:r>
            <a:r>
              <a:rPr lang="en-US" altLang="zh-CN" b="1">
                <a:solidFill>
                  <a:srgbClr val="002060"/>
                </a:solidFill>
              </a:rPr>
              <a:t>。</a:t>
            </a:r>
            <a:r>
              <a:rPr lang="en-US" altLang="zh-CN" b="1">
                <a:solidFill>
                  <a:srgbClr val="FF0000"/>
                </a:solidFill>
              </a:rPr>
              <a:t>既</a:t>
            </a:r>
            <a:r>
              <a:rPr lang="en-US" altLang="zh-CN" b="1">
                <a:solidFill>
                  <a:schemeClr val="tx1"/>
                </a:solidFill>
              </a:rPr>
              <a:t>至匈奴，</a:t>
            </a:r>
            <a:r>
              <a:rPr lang="en-US" altLang="zh-CN" b="1">
                <a:solidFill>
                  <a:srgbClr val="FF0000"/>
                </a:solidFill>
              </a:rPr>
              <a:t>置</a:t>
            </a:r>
            <a:r>
              <a:rPr lang="en-US" altLang="zh-CN" b="1" u="sng">
                <a:solidFill>
                  <a:srgbClr val="0066FF"/>
                </a:solidFill>
              </a:rPr>
              <a:t>币</a:t>
            </a:r>
            <a:r>
              <a:rPr lang="en-US" altLang="zh-CN" b="1">
                <a:solidFill>
                  <a:schemeClr val="tx1"/>
                </a:solidFill>
              </a:rPr>
              <a:t>遗单于。单于</a:t>
            </a:r>
            <a:r>
              <a:rPr lang="en-US" altLang="zh-CN" b="1">
                <a:solidFill>
                  <a:srgbClr val="FF0000"/>
                </a:solidFill>
              </a:rPr>
              <a:t>益</a:t>
            </a:r>
            <a:r>
              <a:rPr lang="en-US" altLang="zh-CN" b="1">
                <a:solidFill>
                  <a:schemeClr val="tx1"/>
                </a:solidFill>
              </a:rPr>
              <a:t>骄，非汉所望也。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06855" y="2857500"/>
            <a:ext cx="344932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因：趁此（机会）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7700" y="2857500"/>
            <a:ext cx="5622290" cy="5791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假：</a:t>
            </a:r>
            <a:r>
              <a:rPr lang="en-US" altLang="zh-CN" sz="3200" b="1">
                <a:solidFill>
                  <a:srgbClr val="FF0000"/>
                </a:solidFill>
              </a:rPr>
              <a:t>1</a:t>
            </a:r>
            <a:r>
              <a:rPr lang="zh-CN" altLang="en-US" sz="3200" b="1">
                <a:solidFill>
                  <a:srgbClr val="FF0000"/>
                </a:solidFill>
              </a:rPr>
              <a:t>、借        </a:t>
            </a:r>
            <a:r>
              <a:rPr lang="en-US" altLang="zh-CN" sz="3200" b="1">
                <a:solidFill>
                  <a:srgbClr val="FF0000"/>
                </a:solidFill>
              </a:rPr>
              <a:t>2</a:t>
            </a:r>
            <a:r>
              <a:rPr lang="zh-CN" altLang="en-US" sz="3200" b="1">
                <a:solidFill>
                  <a:srgbClr val="FF0000"/>
                </a:solidFill>
              </a:rPr>
              <a:t>、代理；暂任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7852410" y="3139440"/>
            <a:ext cx="550545" cy="152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506855" y="6140450"/>
            <a:ext cx="30410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置：放置；陈列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46530" y="4707890"/>
            <a:ext cx="957262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>
                <a:solidFill>
                  <a:srgbClr val="002060"/>
                </a:solidFill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</a:rPr>
              <a:t>卑辞厚币：言辞谦恭，礼物丰厚</a:t>
            </a:r>
            <a:r>
              <a:rPr lang="zh-CN" altLang="en-US" sz="3200" b="1">
                <a:solidFill>
                  <a:srgbClr val="002060"/>
                </a:solidFill>
              </a:rPr>
              <a:t>。</a:t>
            </a:r>
            <a:r>
              <a:rPr lang="zh-CN" altLang="en-US" sz="2800" b="1">
                <a:solidFill>
                  <a:srgbClr val="002060"/>
                </a:solidFill>
              </a:rPr>
              <a:t>汉武帝之前，汉国力不强，只好对匈奴卑辞厚币，还送女和亲，可是匈奴还是经常来边境抢劫。    </a:t>
            </a:r>
            <a:endParaRPr lang="zh-CN" altLang="en-US" sz="2800" b="1">
              <a:solidFill>
                <a:srgbClr val="00206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6510" y="3436620"/>
            <a:ext cx="989266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2060"/>
                </a:solidFill>
              </a:rPr>
              <a:t>     </a:t>
            </a:r>
            <a:r>
              <a:rPr lang="zh-CN" altLang="en-US" sz="3200" b="1">
                <a:solidFill>
                  <a:srgbClr val="002060"/>
                </a:solidFill>
              </a:rPr>
              <a:t>数量词定语后置，《过秦论》：铸以为</a:t>
            </a:r>
            <a:r>
              <a:rPr lang="zh-CN" altLang="en-US" sz="3200" b="1" u="sng">
                <a:solidFill>
                  <a:srgbClr val="002060"/>
                </a:solidFill>
              </a:rPr>
              <a:t>金人</a:t>
            </a:r>
            <a:r>
              <a:rPr lang="zh-CN" altLang="en-US" sz="3200" b="1" u="sng">
                <a:solidFill>
                  <a:srgbClr val="00B050"/>
                </a:solidFill>
              </a:rPr>
              <a:t>十二 </a:t>
            </a:r>
            <a:r>
              <a:rPr lang="zh-CN" altLang="en-US" sz="3200" b="1">
                <a:solidFill>
                  <a:srgbClr val="002060"/>
                </a:solidFill>
              </a:rPr>
              <a:t>     子孙</a:t>
            </a:r>
            <a:r>
              <a:rPr lang="zh-CN" altLang="en-US" sz="3200" b="1" u="sng">
                <a:solidFill>
                  <a:srgbClr val="002060"/>
                </a:solidFill>
              </a:rPr>
              <a:t>帝王</a:t>
            </a:r>
            <a:r>
              <a:rPr lang="zh-CN" altLang="en-US" sz="3200" b="1" u="sng">
                <a:solidFill>
                  <a:srgbClr val="00B050"/>
                </a:solidFill>
              </a:rPr>
              <a:t>万世</a:t>
            </a:r>
            <a:r>
              <a:rPr lang="zh-CN" altLang="en-US" sz="3200" b="1">
                <a:solidFill>
                  <a:srgbClr val="002060"/>
                </a:solidFill>
              </a:rPr>
              <a:t>之业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27700" y="6140450"/>
            <a:ext cx="41275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益：</a:t>
            </a:r>
            <a:r>
              <a:rPr lang="en-US" altLang="zh-CN" sz="3200" b="1">
                <a:solidFill>
                  <a:srgbClr val="FF0000"/>
                </a:solidFill>
              </a:rPr>
              <a:t>1</a:t>
            </a:r>
            <a:r>
              <a:rPr lang="zh-CN" altLang="en-US" sz="3200" b="1">
                <a:solidFill>
                  <a:srgbClr val="FF0000"/>
                </a:solidFill>
              </a:rPr>
              <a:t>、更加  </a:t>
            </a:r>
            <a:r>
              <a:rPr lang="en-US" altLang="zh-CN" sz="3200" b="1">
                <a:solidFill>
                  <a:srgbClr val="FF0000"/>
                </a:solidFill>
              </a:rPr>
              <a:t>2</a:t>
            </a:r>
            <a:r>
              <a:rPr lang="zh-CN" altLang="en-US" sz="3200" b="1">
                <a:solidFill>
                  <a:srgbClr val="FF0000"/>
                </a:solidFill>
              </a:rPr>
              <a:t>越来越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0488" y="-46355"/>
            <a:ext cx="11387667" cy="1143000"/>
          </a:xfrm>
        </p:spPr>
        <p:txBody>
          <a:bodyPr/>
          <a:p>
            <a:r>
              <a:rPr lang="zh-CN" altLang="en-US"/>
              <a:t>二、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  <a:sym typeface="+mn-ea"/>
              </a:rPr>
              <a:t>缑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  <a:sym typeface="+mn-ea"/>
              </a:rPr>
              <a:t>g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  <a:sym typeface="+mn-ea"/>
              </a:rPr>
              <a:t>ō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  <a:sym typeface="+mn-ea"/>
              </a:rPr>
              <a:t>u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  <a:sym typeface="+mn-ea"/>
              </a:rPr>
              <a:t>王谋反，殃及汉使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762635"/>
            <a:ext cx="5675630" cy="3931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42860" y="975360"/>
            <a:ext cx="3928110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</a:t>
            </a:r>
            <a:r>
              <a:rPr lang="zh-CN" altLang="en-US" sz="3200">
                <a:solidFill>
                  <a:srgbClr val="00B0F0"/>
                </a:solidFill>
              </a:rPr>
              <a:t>《</a:t>
            </a:r>
            <a:r>
              <a:rPr lang="zh-CN" altLang="en-US" sz="3200" b="1">
                <a:solidFill>
                  <a:srgbClr val="00B0F0"/>
                </a:solidFill>
              </a:rPr>
              <a:t>敖包相会》的和谐气氛背后暗流涌动，</a:t>
            </a:r>
            <a:r>
              <a:rPr lang="en-US" altLang="zh-CN" sz="3200" b="1">
                <a:solidFill>
                  <a:srgbClr val="00B0F0"/>
                </a:solidFill>
              </a:rPr>
              <a:t>1</a:t>
            </a:r>
            <a:r>
              <a:rPr lang="zh-CN" altLang="en-US" sz="3200" b="1">
                <a:solidFill>
                  <a:srgbClr val="00B0F0"/>
                </a:solidFill>
              </a:rPr>
              <a:t>、匈奴内部不稳定，前文已有伏笔；</a:t>
            </a:r>
            <a:r>
              <a:rPr lang="en-US" altLang="zh-CN" sz="3200" b="1">
                <a:solidFill>
                  <a:srgbClr val="00B0F0"/>
                </a:solidFill>
              </a:rPr>
              <a:t>2</a:t>
            </a:r>
            <a:r>
              <a:rPr lang="zh-CN" altLang="en-US" sz="3200" b="1">
                <a:solidFill>
                  <a:srgbClr val="00B0F0"/>
                </a:solidFill>
              </a:rPr>
              <a:t>、单于日益骄傲。</a:t>
            </a:r>
            <a:endParaRPr lang="zh-CN" altLang="en-US" sz="3200" b="1">
              <a:solidFill>
                <a:srgbClr val="00B0F0"/>
              </a:solidFill>
            </a:endParaRPr>
          </a:p>
          <a:p>
            <a:r>
              <a:rPr lang="zh-CN" altLang="en-US" sz="3200" b="1">
                <a:solidFill>
                  <a:srgbClr val="00B0F0"/>
                </a:solidFill>
              </a:rPr>
              <a:t>       情节平地波澜，跌宕起伏  </a:t>
            </a:r>
            <a:endParaRPr lang="zh-CN" altLang="en-US" sz="3200" b="1">
              <a:solidFill>
                <a:srgbClr val="00B0F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3930" y="4809490"/>
            <a:ext cx="1082167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方</a:t>
            </a:r>
            <a:r>
              <a:rPr lang="zh-CN" altLang="en-US" sz="3200" b="1">
                <a:solidFill>
                  <a:schemeClr val="tx1"/>
                </a:solidFill>
              </a:rPr>
              <a:t>欲发使送武等</a:t>
            </a:r>
            <a:r>
              <a:rPr lang="zh-CN" altLang="en-US" sz="3200" b="1">
                <a:solidFill>
                  <a:srgbClr val="002060"/>
                </a:solidFill>
              </a:rPr>
              <a:t>，</a:t>
            </a:r>
            <a:r>
              <a:rPr lang="zh-CN" altLang="en-US" sz="3200" b="1">
                <a:solidFill>
                  <a:srgbClr val="FF0000"/>
                </a:solidFill>
              </a:rPr>
              <a:t>会</a:t>
            </a:r>
            <a:r>
              <a:rPr lang="zh-CN" altLang="en-US" sz="3200" b="1">
                <a:solidFill>
                  <a:schemeClr val="tx1"/>
                </a:solidFill>
              </a:rPr>
              <a:t>缑王与</a:t>
            </a:r>
            <a:r>
              <a:rPr lang="zh-CN" altLang="en-US" sz="3200" b="1" u="sng">
                <a:solidFill>
                  <a:schemeClr val="tx1"/>
                </a:solidFill>
              </a:rPr>
              <a:t>长水</a:t>
            </a:r>
            <a:r>
              <a:rPr lang="zh-CN" altLang="en-US" sz="3200" b="1">
                <a:solidFill>
                  <a:schemeClr val="tx1"/>
                </a:solidFill>
              </a:rPr>
              <a:t>虞常等</a:t>
            </a:r>
            <a:r>
              <a:rPr lang="zh-CN" altLang="en-US" sz="3200" b="1" u="wavyHeavy">
                <a:solidFill>
                  <a:srgbClr val="FF0000"/>
                </a:solidFill>
                <a:uFillTx/>
              </a:rPr>
              <a:t>谋反</a:t>
            </a:r>
            <a:r>
              <a:rPr lang="zh-CN" altLang="en-US" sz="3200" b="1" u="wavyHeavy">
                <a:solidFill>
                  <a:srgbClr val="00B050"/>
                </a:solidFill>
                <a:uFillTx/>
              </a:rPr>
              <a:t>（于）匈奴中</a:t>
            </a:r>
            <a:r>
              <a:rPr lang="zh-CN" altLang="en-US" sz="3200" b="1">
                <a:solidFill>
                  <a:srgbClr val="002060"/>
                </a:solidFill>
              </a:rPr>
              <a:t>。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5370" y="5528945"/>
            <a:ext cx="1004887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方：正在。</a:t>
            </a:r>
            <a:r>
              <a:rPr lang="en-US" altLang="zh-CN" sz="3200" b="1">
                <a:solidFill>
                  <a:srgbClr val="FF0000"/>
                </a:solidFill>
              </a:rPr>
              <a:t>~</a:t>
            </a:r>
            <a:r>
              <a:rPr lang="zh-CN" altLang="en-US" sz="3200" b="1">
                <a:solidFill>
                  <a:srgbClr val="FF0000"/>
                </a:solidFill>
              </a:rPr>
              <a:t>兴未艾：新生事物正在蓬勃发展。血气</a:t>
            </a:r>
            <a:r>
              <a:rPr lang="en-US" altLang="zh-CN" sz="3200" b="1">
                <a:solidFill>
                  <a:srgbClr val="FF0000"/>
                </a:solidFill>
              </a:rPr>
              <a:t>~</a:t>
            </a:r>
            <a:r>
              <a:rPr lang="zh-CN" altLang="en-US" sz="3200" b="1">
                <a:solidFill>
                  <a:srgbClr val="FF0000"/>
                </a:solidFill>
              </a:rPr>
              <a:t>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77925" y="6108065"/>
            <a:ext cx="30410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会：恰好；正值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450" y="743585"/>
            <a:ext cx="10871200" cy="4498975"/>
          </a:xfrm>
        </p:spPr>
        <p:txBody>
          <a:bodyPr/>
          <a:p>
            <a:pPr marL="0" indent="0">
              <a:buNone/>
            </a:pPr>
            <a:r>
              <a:rPr lang="en-US" altLang="zh-CN"/>
              <a:t>    </a:t>
            </a:r>
            <a:r>
              <a:rPr lang="en-US" altLang="zh-CN" sz="3600"/>
              <a:t>  </a:t>
            </a:r>
            <a:r>
              <a:rPr lang="en-US" altLang="zh-CN" sz="3600" b="1">
                <a:solidFill>
                  <a:srgbClr val="FF0000"/>
                </a:solidFill>
              </a:rPr>
              <a:t>1</a:t>
            </a:r>
            <a:r>
              <a:rPr lang="zh-CN" altLang="en-US" sz="3600" b="1">
                <a:solidFill>
                  <a:srgbClr val="FF0000"/>
                </a:solidFill>
              </a:rPr>
              <a:t>、密谋：缑王</a:t>
            </a:r>
            <a:r>
              <a:rPr lang="en-US" altLang="zh-CN" sz="3600" b="1">
                <a:solidFill>
                  <a:srgbClr val="002060"/>
                </a:solidFill>
              </a:rPr>
              <a:t>(</a:t>
            </a:r>
            <a:r>
              <a:rPr lang="zh-CN" altLang="en-US" sz="3600" b="1">
                <a:solidFill>
                  <a:srgbClr val="002060"/>
                </a:solidFill>
              </a:rPr>
              <a:t>降汉，又被匈奴俘虏</a:t>
            </a:r>
            <a:r>
              <a:rPr lang="en-US" altLang="zh-CN" sz="3600" b="1">
                <a:solidFill>
                  <a:srgbClr val="002060"/>
                </a:solidFill>
              </a:rPr>
              <a:t>)</a:t>
            </a:r>
            <a:r>
              <a:rPr lang="en-US" altLang="zh-CN" sz="3600" b="1">
                <a:solidFill>
                  <a:srgbClr val="FF0000"/>
                </a:solidFill>
              </a:rPr>
              <a:t>   </a:t>
            </a:r>
            <a:r>
              <a:rPr lang="zh-CN" altLang="en-US" sz="3600" b="1">
                <a:solidFill>
                  <a:srgbClr val="FF0000"/>
                </a:solidFill>
              </a:rPr>
              <a:t>卫律的手下   副使张胜     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       </a:t>
            </a:r>
            <a:r>
              <a:rPr lang="zh-CN" altLang="en-US" sz="3600" b="1">
                <a:solidFill>
                  <a:schemeClr val="tx1"/>
                </a:solidFill>
              </a:rPr>
              <a:t>缑王者，昆邪王姊子也，与昆邪王俱降汉，后随浞野侯没</a:t>
            </a:r>
            <a:r>
              <a:rPr lang="zh-CN" altLang="en-US" sz="3600" b="1">
                <a:solidFill>
                  <a:srgbClr val="FF0000"/>
                </a:solidFill>
              </a:rPr>
              <a:t>（于）</a:t>
            </a:r>
            <a:r>
              <a:rPr lang="zh-CN" altLang="en-US" sz="3600" b="1">
                <a:solidFill>
                  <a:schemeClr val="tx1"/>
                </a:solidFill>
              </a:rPr>
              <a:t>胡中。及卫律所降者，</a:t>
            </a:r>
            <a:r>
              <a:rPr lang="zh-CN" altLang="en-US" sz="3600" b="1">
                <a:solidFill>
                  <a:srgbClr val="0066FF"/>
                </a:solidFill>
              </a:rPr>
              <a:t>阴</a:t>
            </a:r>
            <a:r>
              <a:rPr lang="zh-CN" altLang="en-US" sz="3600" b="1">
                <a:solidFill>
                  <a:srgbClr val="FF0000"/>
                </a:solidFill>
              </a:rPr>
              <a:t>相与</a:t>
            </a:r>
            <a:r>
              <a:rPr lang="zh-CN" altLang="en-US" sz="3600" b="1">
                <a:solidFill>
                  <a:schemeClr val="tx1"/>
                </a:solidFill>
              </a:rPr>
              <a:t>谋劫单于母阏氏归汉。</a:t>
            </a:r>
            <a:r>
              <a:rPr lang="zh-CN" altLang="en-US" sz="3600" b="1">
                <a:solidFill>
                  <a:srgbClr val="FF0000"/>
                </a:solidFill>
              </a:rPr>
              <a:t>会</a:t>
            </a:r>
            <a:r>
              <a:rPr lang="zh-CN" altLang="en-US" sz="3600" b="1">
                <a:solidFill>
                  <a:schemeClr val="tx1"/>
                </a:solidFill>
              </a:rPr>
              <a:t>武等至匈奴。虞常在汉时，</a:t>
            </a:r>
            <a:r>
              <a:rPr lang="zh-CN" altLang="en-US" sz="3600" b="1">
                <a:solidFill>
                  <a:srgbClr val="FF0000"/>
                </a:solidFill>
              </a:rPr>
              <a:t>素</a:t>
            </a:r>
            <a:r>
              <a:rPr lang="zh-CN" altLang="en-US" sz="3600" b="1">
                <a:solidFill>
                  <a:schemeClr val="tx1"/>
                </a:solidFill>
              </a:rPr>
              <a:t>与副张胜相知，私</a:t>
            </a:r>
            <a:r>
              <a:rPr lang="zh-CN" altLang="en-US" sz="3600" b="1">
                <a:solidFill>
                  <a:srgbClr val="0066FF"/>
                </a:solidFill>
              </a:rPr>
              <a:t>候</a:t>
            </a:r>
            <a:r>
              <a:rPr lang="zh-CN" altLang="en-US" sz="3600" b="1">
                <a:solidFill>
                  <a:schemeClr val="tx1"/>
                </a:solidFill>
              </a:rPr>
              <a:t>胜，曰：“闻汉天子甚怨卫律，常能为汉伏弩射杀之。吾母与弟在汉，</a:t>
            </a:r>
            <a:r>
              <a:rPr lang="zh-CN" altLang="en-US" sz="3600" b="1">
                <a:solidFill>
                  <a:srgbClr val="0066FF"/>
                </a:solidFill>
              </a:rPr>
              <a:t>幸</a:t>
            </a:r>
            <a:r>
              <a:rPr lang="zh-CN" altLang="en-US" sz="3600" b="1">
                <a:solidFill>
                  <a:schemeClr val="tx1"/>
                </a:solidFill>
              </a:rPr>
              <a:t>蒙其赏赐。”张胜许之，以货物与常</a:t>
            </a:r>
            <a:r>
              <a:rPr lang="zh-CN" altLang="en-US" b="1">
                <a:solidFill>
                  <a:schemeClr val="tx1"/>
                </a:solidFill>
              </a:rPr>
              <a:t>。      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61210" y="233680"/>
            <a:ext cx="9770110" cy="63900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2110" y="354965"/>
            <a:ext cx="1689100" cy="6065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002060"/>
                </a:solidFill>
                <a:sym typeface="+mn-ea"/>
              </a:rPr>
              <a:t>      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缑王造反缘由，本部落地盘河西走廊被霍去病夺取，在匈奴没有立足之地，很可能受歧视。</a:t>
            </a:r>
            <a:endParaRPr lang="zh-CN" altLang="en-US" sz="2800" b="1">
              <a:solidFill>
                <a:srgbClr val="002060"/>
              </a:solidFill>
              <a:sym typeface="+mn-ea"/>
            </a:endParaRPr>
          </a:p>
          <a:p>
            <a:r>
              <a:rPr lang="zh-CN" altLang="en-US" sz="2800" b="1">
                <a:solidFill>
                  <a:srgbClr val="002060"/>
                </a:solidFill>
                <a:sym typeface="+mn-ea"/>
              </a:rPr>
              <a:t>可见匈奴政治制度很原始、混乱。</a:t>
            </a:r>
            <a:endParaRPr lang="zh-CN" altLang="en-US" sz="2800" b="1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5005" y="927100"/>
            <a:ext cx="10871200" cy="4498975"/>
          </a:xfrm>
        </p:spPr>
        <p:txBody>
          <a:bodyPr/>
          <a:p>
            <a:r>
              <a:rPr lang="en-US" altLang="zh-CN" b="1">
                <a:solidFill>
                  <a:srgbClr val="FF0000"/>
                </a:solidFill>
              </a:rPr>
              <a:t>        2</a:t>
            </a:r>
            <a:r>
              <a:rPr lang="zh-CN" altLang="en-US" b="1">
                <a:solidFill>
                  <a:srgbClr val="FF0000"/>
                </a:solidFill>
              </a:rPr>
              <a:t>、事变</a:t>
            </a:r>
            <a:r>
              <a:rPr lang="zh-CN" altLang="en-US" b="1"/>
              <a:t>：后月余，单于出猎，独阏氏子弟在。虞常等七十余人欲</a:t>
            </a:r>
            <a:r>
              <a:rPr lang="zh-CN" altLang="en-US" b="1">
                <a:solidFill>
                  <a:srgbClr val="FF0000"/>
                </a:solidFill>
              </a:rPr>
              <a:t>发</a:t>
            </a:r>
            <a:r>
              <a:rPr lang="zh-CN" altLang="en-US" b="1"/>
              <a:t>；其一人夜</a:t>
            </a:r>
            <a:r>
              <a:rPr lang="zh-CN" altLang="en-US" b="1">
                <a:solidFill>
                  <a:srgbClr val="FF0000"/>
                </a:solidFill>
              </a:rPr>
              <a:t>亡</a:t>
            </a:r>
            <a:r>
              <a:rPr lang="zh-CN" altLang="en-US" b="1"/>
              <a:t>，告之。单于子弟发兵与</a:t>
            </a:r>
            <a:r>
              <a:rPr lang="zh-CN" altLang="en-US" b="1">
                <a:solidFill>
                  <a:srgbClr val="FF0000"/>
                </a:solidFill>
              </a:rPr>
              <a:t>（之）</a:t>
            </a:r>
            <a:r>
              <a:rPr lang="zh-CN" altLang="en-US" b="1"/>
              <a:t>战，缑王等皆死，虞常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生得</a:t>
            </a:r>
            <a:r>
              <a:rPr lang="zh-CN" altLang="en-US" b="1">
                <a:solidFill>
                  <a:srgbClr val="00B050"/>
                </a:solidFill>
                <a:uFillTx/>
              </a:rPr>
              <a:t>（被动）</a:t>
            </a:r>
            <a:r>
              <a:rPr lang="zh-CN" altLang="en-US" b="1"/>
              <a:t>。单于使卫律</a:t>
            </a:r>
            <a:r>
              <a:rPr lang="zh-CN" altLang="en-US" b="1">
                <a:solidFill>
                  <a:srgbClr val="FF0000"/>
                </a:solidFill>
              </a:rPr>
              <a:t>治</a:t>
            </a:r>
            <a:r>
              <a:rPr lang="zh-CN" altLang="en-US" b="1"/>
              <a:t>其事。</a:t>
            </a:r>
            <a:endParaRPr lang="zh-CN" altLang="en-US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2833370"/>
            <a:ext cx="4893945" cy="3318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81645" y="3448050"/>
            <a:ext cx="293751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002060"/>
                </a:solidFill>
              </a:rPr>
              <a:t>小人浑水摸鱼</a:t>
            </a:r>
            <a:endParaRPr lang="zh-CN" altLang="en-US" sz="36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三、不辱使命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278890"/>
            <a:ext cx="10871200" cy="4498975"/>
          </a:xfrm>
        </p:spPr>
        <p:txBody>
          <a:bodyPr/>
          <a:p>
            <a:r>
              <a:rPr lang="en-US" altLang="zh-CN"/>
              <a:t>     </a:t>
            </a:r>
            <a:r>
              <a:rPr lang="en-US" altLang="zh-CN" b="1">
                <a:solidFill>
                  <a:srgbClr val="002060"/>
                </a:solidFill>
              </a:rPr>
              <a:t>   </a:t>
            </a:r>
            <a:r>
              <a:rPr lang="zh-CN" altLang="en-US" b="1">
                <a:solidFill>
                  <a:schemeClr val="tx1"/>
                </a:solidFill>
              </a:rPr>
              <a:t>张胜闻之，恐前语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发</a:t>
            </a:r>
            <a:r>
              <a:rPr lang="zh-CN" altLang="en-US" b="1">
                <a:solidFill>
                  <a:srgbClr val="00B050"/>
                </a:solidFill>
                <a:uFillTx/>
              </a:rPr>
              <a:t>（被动）</a:t>
            </a:r>
            <a:r>
              <a:rPr lang="zh-CN" altLang="en-US" b="1">
                <a:solidFill>
                  <a:srgbClr val="002060"/>
                </a:solidFill>
              </a:rPr>
              <a:t>，</a:t>
            </a:r>
            <a:r>
              <a:rPr lang="zh-CN" altLang="en-US" b="1">
                <a:solidFill>
                  <a:schemeClr val="tx1"/>
                </a:solidFill>
              </a:rPr>
              <a:t>以状</a:t>
            </a:r>
            <a:r>
              <a:rPr lang="zh-CN" altLang="en-US" b="1">
                <a:solidFill>
                  <a:srgbClr val="FF0000"/>
                </a:solidFill>
              </a:rPr>
              <a:t>语</a:t>
            </a:r>
            <a:r>
              <a:rPr lang="zh-CN" altLang="en-US" b="1">
                <a:solidFill>
                  <a:schemeClr val="tx1"/>
                </a:solidFill>
              </a:rPr>
              <a:t>武。武曰：“事如此，此必及我。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见犯</a:t>
            </a:r>
            <a:r>
              <a:rPr lang="zh-CN" altLang="en-US" b="1">
                <a:solidFill>
                  <a:srgbClr val="00B050"/>
                </a:solidFill>
                <a:uFillTx/>
              </a:rPr>
              <a:t>（被动）</a:t>
            </a:r>
            <a:r>
              <a:rPr lang="zh-CN" altLang="en-US" b="1">
                <a:solidFill>
                  <a:schemeClr val="tx1"/>
                </a:solidFill>
              </a:rPr>
              <a:t>乃死，重负国！”欲自杀，胜、惠共止之。虞常果</a:t>
            </a:r>
            <a:r>
              <a:rPr lang="zh-CN" altLang="en-US" b="1">
                <a:solidFill>
                  <a:srgbClr val="FF0000"/>
                </a:solidFill>
              </a:rPr>
              <a:t>引</a:t>
            </a:r>
            <a:r>
              <a:rPr lang="zh-CN" altLang="en-US" b="1">
                <a:solidFill>
                  <a:schemeClr val="tx1"/>
                </a:solidFill>
              </a:rPr>
              <a:t>张胜。单于怒，召诸贵人议，欲杀汉使者。左伊秩訾曰：“</a:t>
            </a:r>
            <a:r>
              <a:rPr lang="zh-CN" altLang="en-US" b="1">
                <a:solidFill>
                  <a:srgbClr val="FF0000"/>
                </a:solidFill>
              </a:rPr>
              <a:t>即</a:t>
            </a:r>
            <a:r>
              <a:rPr lang="zh-CN" altLang="en-US" b="1">
                <a:solidFill>
                  <a:schemeClr val="tx1"/>
                </a:solidFill>
              </a:rPr>
              <a:t>谋单于，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何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以</a:t>
            </a:r>
            <a:r>
              <a:rPr lang="zh-CN" altLang="en-US" b="1">
                <a:solidFill>
                  <a:schemeClr val="tx1"/>
                </a:solidFill>
              </a:rPr>
              <a:t>复加？</a:t>
            </a:r>
            <a:r>
              <a:rPr lang="zh-CN" altLang="en-US" b="1">
                <a:solidFill>
                  <a:srgbClr val="FF0000"/>
                </a:solidFill>
              </a:rPr>
              <a:t>宜</a:t>
            </a:r>
            <a:r>
              <a:rPr lang="zh-CN" altLang="en-US" b="1">
                <a:solidFill>
                  <a:schemeClr val="tx1"/>
                </a:solidFill>
              </a:rPr>
              <a:t>皆</a:t>
            </a:r>
            <a:r>
              <a:rPr lang="zh-CN" altLang="en-US" b="1" u="sng">
                <a:solidFill>
                  <a:srgbClr val="7030A0"/>
                </a:solidFill>
              </a:rPr>
              <a:t>降</a:t>
            </a:r>
            <a:r>
              <a:rPr lang="zh-CN" altLang="en-US" b="1">
                <a:solidFill>
                  <a:schemeClr val="tx1"/>
                </a:solidFill>
              </a:rPr>
              <a:t>之。”单于使卫律召武</a:t>
            </a:r>
            <a:r>
              <a:rPr lang="zh-CN" altLang="en-US" b="1">
                <a:solidFill>
                  <a:srgbClr val="FF0000"/>
                </a:solidFill>
              </a:rPr>
              <a:t>受辞</a:t>
            </a:r>
            <a:r>
              <a:rPr lang="zh-CN" altLang="en-US" b="1">
                <a:solidFill>
                  <a:schemeClr val="tx1"/>
                </a:solidFill>
              </a:rPr>
              <a:t>，武谓惠等：“</a:t>
            </a:r>
            <a:r>
              <a:rPr lang="zh-CN" altLang="en-US" b="1" u="sng">
                <a:solidFill>
                  <a:srgbClr val="7030A0"/>
                </a:solidFill>
              </a:rPr>
              <a:t>屈</a:t>
            </a:r>
            <a:r>
              <a:rPr lang="zh-CN" altLang="en-US" b="1">
                <a:solidFill>
                  <a:schemeClr val="tx1"/>
                </a:solidFill>
              </a:rPr>
              <a:t>节</a:t>
            </a:r>
            <a:r>
              <a:rPr lang="zh-CN" altLang="en-US" b="1" u="sng">
                <a:solidFill>
                  <a:srgbClr val="7030A0"/>
                </a:solidFill>
              </a:rPr>
              <a:t>辱</a:t>
            </a:r>
            <a:r>
              <a:rPr lang="zh-CN" altLang="en-US" b="1">
                <a:solidFill>
                  <a:schemeClr val="tx1"/>
                </a:solidFill>
              </a:rPr>
              <a:t>命，虽生，何面目以归汉！”引佩刀自刺。卫律惊，自抱持武，驰召医。凿地为坎，置</a:t>
            </a:r>
            <a:r>
              <a:rPr lang="zh-CN" altLang="en-US" b="1">
                <a:solidFill>
                  <a:srgbClr val="FF0000"/>
                </a:solidFill>
              </a:rPr>
              <a:t>煴yūn</a:t>
            </a:r>
            <a:r>
              <a:rPr lang="zh-CN" altLang="en-US" b="1">
                <a:solidFill>
                  <a:schemeClr val="tx1"/>
                </a:solidFill>
              </a:rPr>
              <a:t>火，覆武其上，蹈其背以出血。武气绝，半日复息。惠等哭，</a:t>
            </a:r>
            <a:r>
              <a:rPr lang="zh-CN" altLang="en-US" b="1">
                <a:solidFill>
                  <a:srgbClr val="FF0000"/>
                </a:solidFill>
              </a:rPr>
              <a:t>舆</a:t>
            </a:r>
            <a:r>
              <a:rPr lang="zh-CN" altLang="en-US" b="1">
                <a:solidFill>
                  <a:schemeClr val="tx1"/>
                </a:solidFill>
              </a:rPr>
              <a:t>归营。单于</a:t>
            </a:r>
            <a:r>
              <a:rPr lang="zh-CN" altLang="en-US" b="1" u="sng">
                <a:solidFill>
                  <a:srgbClr val="7030A0"/>
                </a:solidFill>
              </a:rPr>
              <a:t>壮</a:t>
            </a:r>
            <a:r>
              <a:rPr lang="zh-CN" altLang="en-US" b="1">
                <a:solidFill>
                  <a:schemeClr val="tx1"/>
                </a:solidFill>
              </a:rPr>
              <a:t>其节，朝夕遣人</a:t>
            </a:r>
            <a:r>
              <a:rPr lang="zh-CN" altLang="en-US" b="1">
                <a:solidFill>
                  <a:srgbClr val="FF0000"/>
                </a:solidFill>
              </a:rPr>
              <a:t>候问</a:t>
            </a:r>
            <a:r>
              <a:rPr lang="zh-CN" altLang="en-US" b="1">
                <a:solidFill>
                  <a:schemeClr val="tx1"/>
                </a:solidFill>
              </a:rPr>
              <a:t>武，而收系张胜。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四、威武不能屈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371600"/>
            <a:ext cx="10871200" cy="2673350"/>
          </a:xfrm>
        </p:spPr>
        <p:txBody>
          <a:bodyPr/>
          <a:p>
            <a:r>
              <a:rPr lang="en-US" altLang="zh-CN"/>
              <a:t>       </a:t>
            </a:r>
            <a:r>
              <a:rPr lang="zh-CN" altLang="en-US" b="1"/>
              <a:t>武</a:t>
            </a:r>
            <a:r>
              <a:rPr lang="zh-CN" altLang="en-US" b="1">
                <a:solidFill>
                  <a:srgbClr val="FF0000"/>
                </a:solidFill>
              </a:rPr>
              <a:t>益</a:t>
            </a:r>
            <a:r>
              <a:rPr lang="zh-CN" altLang="en-US" b="1"/>
              <a:t>愈，单于使使</a:t>
            </a:r>
            <a:r>
              <a:rPr lang="zh-CN" altLang="en-US" b="1">
                <a:solidFill>
                  <a:srgbClr val="7030A0"/>
                </a:solidFill>
              </a:rPr>
              <a:t>晓</a:t>
            </a:r>
            <a:r>
              <a:rPr lang="zh-CN" altLang="en-US" b="1"/>
              <a:t>武，会论虞常，欲因此时</a:t>
            </a:r>
            <a:r>
              <a:rPr lang="zh-CN" altLang="en-US" b="1">
                <a:solidFill>
                  <a:srgbClr val="7030A0"/>
                </a:solidFill>
              </a:rPr>
              <a:t>降</a:t>
            </a:r>
            <a:r>
              <a:rPr lang="zh-CN" altLang="en-US" b="1"/>
              <a:t>武。剑斩虞常</a:t>
            </a:r>
            <a:r>
              <a:rPr lang="zh-CN" altLang="en-US" b="1">
                <a:solidFill>
                  <a:srgbClr val="FF0000"/>
                </a:solidFill>
              </a:rPr>
              <a:t>已</a:t>
            </a:r>
            <a:r>
              <a:rPr lang="zh-CN" altLang="en-US" b="1"/>
              <a:t>，律曰：“汉使张胜，谋杀单于近臣，当死。单于募降者赦罪。”举剑欲击之，胜请降。律谓武曰：“副有罪，当</a:t>
            </a:r>
            <a:r>
              <a:rPr lang="zh-CN" altLang="en-US" b="1">
                <a:solidFill>
                  <a:srgbClr val="FF0000"/>
                </a:solidFill>
              </a:rPr>
              <a:t>相坐</a:t>
            </a:r>
            <a:r>
              <a:rPr lang="zh-CN" altLang="en-US" b="1"/>
              <a:t>。”武曰：“本无谋，又非亲属，何谓相坐？”复举剑</a:t>
            </a:r>
            <a:r>
              <a:rPr lang="zh-CN" altLang="en-US" b="1">
                <a:solidFill>
                  <a:srgbClr val="FF0000"/>
                </a:solidFill>
              </a:rPr>
              <a:t>拟</a:t>
            </a:r>
            <a:r>
              <a:rPr lang="zh-CN" altLang="en-US" b="1"/>
              <a:t>之，武不动。</a:t>
            </a:r>
            <a:r>
              <a:rPr lang="zh-CN" altLang="en-US" b="1">
                <a:solidFill>
                  <a:srgbClr val="002060"/>
                </a:solidFill>
              </a:rPr>
              <a:t>（陪杀，杀鸡骇猴吓不倒）</a:t>
            </a:r>
            <a:endParaRPr lang="zh-CN" altLang="en-US" b="1">
              <a:solidFill>
                <a:srgbClr val="00206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4400" y="4044950"/>
            <a:ext cx="565912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晓：使知道白；通知   </a:t>
            </a:r>
            <a:r>
              <a:rPr lang="en-US" altLang="zh-CN" sz="3200" b="1">
                <a:solidFill>
                  <a:srgbClr val="FF0000"/>
                </a:solidFill>
              </a:rPr>
              <a:t>~</a:t>
            </a:r>
            <a:r>
              <a:rPr lang="zh-CN" altLang="en-US" sz="3200" b="1">
                <a:solidFill>
                  <a:srgbClr val="FF0000"/>
                </a:solidFill>
              </a:rPr>
              <a:t>之以理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400" y="4624070"/>
            <a:ext cx="89115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已：停止，结束    死而后</a:t>
            </a:r>
            <a:r>
              <a:rPr lang="en-US" altLang="zh-CN" sz="3200" b="1">
                <a:solidFill>
                  <a:srgbClr val="FF0000"/>
                </a:solidFill>
              </a:rPr>
              <a:t>~</a:t>
            </a:r>
            <a:r>
              <a:rPr lang="zh-CN" altLang="en-US" sz="3200" b="1">
                <a:solidFill>
                  <a:srgbClr val="FF0000"/>
                </a:solidFill>
              </a:rPr>
              <a:t>    风雨如晦，鸡鸣不</a:t>
            </a:r>
            <a:r>
              <a:rPr lang="en-US" altLang="zh-CN" sz="3200" b="1">
                <a:solidFill>
                  <a:srgbClr val="FF0000"/>
                </a:solidFill>
              </a:rPr>
              <a:t>~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4400" y="5203190"/>
            <a:ext cx="501332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坐：定罪   相坐：牵连定罪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73520" y="5203190"/>
            <a:ext cx="378587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拟：比划    草</a:t>
            </a:r>
            <a:r>
              <a:rPr lang="en-US" altLang="zh-CN" sz="3200" b="1">
                <a:solidFill>
                  <a:srgbClr val="FF0000"/>
                </a:solidFill>
              </a:rPr>
              <a:t>~</a:t>
            </a:r>
            <a:r>
              <a:rPr lang="zh-CN" altLang="en-US" sz="3200" b="1">
                <a:solidFill>
                  <a:srgbClr val="FF0000"/>
                </a:solidFill>
              </a:rPr>
              <a:t>  </a:t>
            </a:r>
            <a:r>
              <a:rPr lang="en-US" altLang="zh-CN" sz="3200" b="1">
                <a:solidFill>
                  <a:srgbClr val="FF0000"/>
                </a:solidFill>
              </a:rPr>
              <a:t>~</a:t>
            </a:r>
            <a:r>
              <a:rPr lang="zh-CN" altLang="en-US" sz="3200" b="1">
                <a:solidFill>
                  <a:srgbClr val="FF0000"/>
                </a:solidFill>
              </a:rPr>
              <a:t>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五、富贵不能淫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7560" y="1371600"/>
            <a:ext cx="10871200" cy="2648585"/>
          </a:xfrm>
        </p:spPr>
        <p:txBody>
          <a:bodyPr/>
          <a:p>
            <a:r>
              <a:rPr lang="en-US" altLang="zh-CN"/>
              <a:t>    </a:t>
            </a:r>
            <a:r>
              <a:rPr lang="en-US" altLang="zh-CN" b="1"/>
              <a:t>  </a:t>
            </a:r>
            <a:r>
              <a:rPr lang="zh-CN" altLang="en-US" b="1"/>
              <a:t>律曰：“苏君！律前</a:t>
            </a:r>
            <a:r>
              <a:rPr lang="zh-CN" altLang="en-US" b="1">
                <a:solidFill>
                  <a:srgbClr val="FF0000"/>
                </a:solidFill>
              </a:rPr>
              <a:t>负</a:t>
            </a:r>
            <a:r>
              <a:rPr lang="zh-CN" altLang="en-US" b="1"/>
              <a:t>汉归匈奴，</a:t>
            </a:r>
            <a:r>
              <a:rPr lang="zh-CN" altLang="en-US" b="1">
                <a:solidFill>
                  <a:srgbClr val="FF0000"/>
                </a:solidFill>
              </a:rPr>
              <a:t>幸</a:t>
            </a:r>
            <a:r>
              <a:rPr lang="zh-CN" altLang="en-US" b="1"/>
              <a:t>蒙大恩，赐号称王；拥众数万，马畜弥山，富贵</a:t>
            </a:r>
            <a:r>
              <a:rPr lang="zh-CN" altLang="en-US" b="1">
                <a:solidFill>
                  <a:srgbClr val="FF0000"/>
                </a:solidFill>
              </a:rPr>
              <a:t>如此</a:t>
            </a:r>
            <a:r>
              <a:rPr lang="zh-CN" altLang="en-US" b="1"/>
              <a:t>！苏君今日降，明日复然。空以身</a:t>
            </a:r>
            <a:r>
              <a:rPr lang="zh-CN" altLang="en-US" b="1" u="sng">
                <a:solidFill>
                  <a:srgbClr val="7030A0"/>
                </a:solidFill>
              </a:rPr>
              <a:t>膏</a:t>
            </a:r>
            <a:r>
              <a:rPr lang="zh-CN" altLang="en-US" b="1"/>
              <a:t>草野，谁复知之！”武不应。律曰：“君</a:t>
            </a:r>
            <a:r>
              <a:rPr lang="zh-CN" altLang="en-US" b="1">
                <a:solidFill>
                  <a:srgbClr val="FF0000"/>
                </a:solidFill>
              </a:rPr>
              <a:t>因</a:t>
            </a:r>
            <a:r>
              <a:rPr lang="zh-CN" altLang="en-US" b="1"/>
              <a:t>我降，与君为兄弟。今不听吾计，后虽欲复见我，</a:t>
            </a:r>
            <a:r>
              <a:rPr lang="zh-CN" altLang="en-US" b="1">
                <a:solidFill>
                  <a:srgbClr val="FF0000"/>
                </a:solidFill>
              </a:rPr>
              <a:t>尚</a:t>
            </a:r>
            <a:r>
              <a:rPr lang="zh-CN" altLang="en-US" b="1"/>
              <a:t>可</a:t>
            </a:r>
            <a:r>
              <a:rPr lang="zh-CN" altLang="en-US" b="1">
                <a:solidFill>
                  <a:schemeClr val="tx1"/>
                </a:solidFill>
              </a:rPr>
              <a:t>得</a:t>
            </a:r>
            <a:r>
              <a:rPr lang="zh-CN" altLang="en-US" b="1"/>
              <a:t>乎？”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468120" y="4197985"/>
            <a:ext cx="30410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幸：幸亏，幸而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8120" y="4777105"/>
            <a:ext cx="867156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膏：肥肉；肥沃    </a:t>
            </a:r>
            <a:r>
              <a:rPr lang="en-US" altLang="zh-CN" sz="3200" b="1">
                <a:solidFill>
                  <a:srgbClr val="FF0000"/>
                </a:solidFill>
              </a:rPr>
              <a:t>~</a:t>
            </a:r>
            <a:r>
              <a:rPr lang="zh-CN" altLang="en-US" sz="3200" b="1">
                <a:solidFill>
                  <a:srgbClr val="FF0000"/>
                </a:solidFill>
              </a:rPr>
              <a:t>粱子弟   </a:t>
            </a:r>
            <a:r>
              <a:rPr lang="en-US" altLang="zh-CN" sz="3200" b="1">
                <a:solidFill>
                  <a:srgbClr val="FF0000"/>
                </a:solidFill>
              </a:rPr>
              <a:t>~</a:t>
            </a:r>
            <a:r>
              <a:rPr lang="zh-CN" altLang="en-US" sz="3200" b="1">
                <a:solidFill>
                  <a:srgbClr val="FF0000"/>
                </a:solidFill>
              </a:rPr>
              <a:t>腴之地    焚</a:t>
            </a:r>
            <a:r>
              <a:rPr lang="en-US" altLang="zh-CN" sz="3200" b="1">
                <a:solidFill>
                  <a:srgbClr val="FF0000"/>
                </a:solidFill>
              </a:rPr>
              <a:t>~</a:t>
            </a:r>
            <a:r>
              <a:rPr lang="zh-CN" altLang="en-US" sz="3200" b="1">
                <a:solidFill>
                  <a:srgbClr val="FF0000"/>
                </a:solidFill>
              </a:rPr>
              <a:t>继晷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8120" y="5356225"/>
            <a:ext cx="623824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因：通过   </a:t>
            </a:r>
            <a:r>
              <a:rPr lang="zh-CN" altLang="en-US" sz="3200" b="1">
                <a:solidFill>
                  <a:srgbClr val="002060"/>
                </a:solidFill>
              </a:rPr>
              <a:t>因宾客至蔺相如门谢罪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8040" y="284480"/>
            <a:ext cx="10871200" cy="2970530"/>
          </a:xfrm>
        </p:spPr>
        <p:txBody>
          <a:bodyPr/>
          <a:p>
            <a:r>
              <a:rPr lang="en-US" altLang="zh-CN"/>
              <a:t>        </a:t>
            </a:r>
            <a:r>
              <a:rPr lang="zh-CN" altLang="en-US" b="1"/>
              <a:t>武骂律曰：“</a:t>
            </a:r>
            <a:r>
              <a:rPr lang="zh-CN" altLang="en-US" b="1" u="sng">
                <a:solidFill>
                  <a:srgbClr val="00B050"/>
                </a:solidFill>
              </a:rPr>
              <a:t>女</a:t>
            </a:r>
            <a:r>
              <a:rPr lang="zh-CN" altLang="en-US" b="1"/>
              <a:t>为人臣子，不顾恩义，</a:t>
            </a:r>
            <a:r>
              <a:rPr lang="zh-CN" altLang="en-US" b="1" u="sng">
                <a:solidFill>
                  <a:srgbClr val="00B050"/>
                </a:solidFill>
              </a:rPr>
              <a:t>畔</a:t>
            </a:r>
            <a:r>
              <a:rPr lang="zh-CN" altLang="en-US" b="1"/>
              <a:t>主背亲，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为降虏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于蛮夷</a:t>
            </a:r>
            <a:r>
              <a:rPr lang="zh-CN" altLang="en-US" b="1"/>
              <a:t>，何以</a:t>
            </a:r>
            <a:r>
              <a:rPr lang="zh-CN" altLang="en-US" b="1" u="sng">
                <a:solidFill>
                  <a:srgbClr val="00B050"/>
                </a:solidFill>
              </a:rPr>
              <a:t>女</a:t>
            </a:r>
            <a:r>
              <a:rPr lang="zh-CN" altLang="en-US" b="1"/>
              <a:t>为见！且单于信</a:t>
            </a:r>
            <a:r>
              <a:rPr lang="zh-CN" altLang="en-US" b="1" u="sng">
                <a:solidFill>
                  <a:srgbClr val="00B050"/>
                </a:solidFill>
              </a:rPr>
              <a:t>女</a:t>
            </a:r>
            <a:r>
              <a:rPr lang="zh-CN" altLang="en-US" b="1"/>
              <a:t>，使</a:t>
            </a:r>
            <a:r>
              <a:rPr lang="zh-CN" altLang="en-US" b="1">
                <a:solidFill>
                  <a:srgbClr val="FF0000"/>
                </a:solidFill>
              </a:rPr>
              <a:t>（汝）</a:t>
            </a:r>
            <a:r>
              <a:rPr lang="zh-CN" altLang="en-US" b="1"/>
              <a:t>决人死生；不平心持正，反欲</a:t>
            </a:r>
            <a:r>
              <a:rPr lang="zh-CN" altLang="en-US" b="1" u="sng">
                <a:solidFill>
                  <a:srgbClr val="7030A0"/>
                </a:solidFill>
              </a:rPr>
              <a:t>斗</a:t>
            </a:r>
            <a:r>
              <a:rPr lang="zh-CN" altLang="en-US" b="1"/>
              <a:t>两主，观祸败！南越杀汉使者，屠为九郡。宛王杀汉使者，头</a:t>
            </a:r>
            <a:r>
              <a:rPr lang="zh-CN" altLang="en-US" b="1" u="sng">
                <a:solidFill>
                  <a:srgbClr val="00B050"/>
                </a:solidFill>
              </a:rPr>
              <a:t>县</a:t>
            </a:r>
            <a:r>
              <a:rPr lang="zh-CN" altLang="en-US" b="1"/>
              <a:t>北阙。朝鲜杀汉使者，即时诛灭。独匈奴未耳。</a:t>
            </a:r>
            <a:r>
              <a:rPr lang="zh-CN" altLang="en-US" b="1">
                <a:solidFill>
                  <a:srgbClr val="FF0000"/>
                </a:solidFill>
              </a:rPr>
              <a:t>若</a:t>
            </a:r>
            <a:r>
              <a:rPr lang="zh-CN" altLang="en-US" b="1"/>
              <a:t>知我不降明，欲令两国相攻。匈奴之祸，从我始矣！”</a:t>
            </a:r>
            <a:endParaRPr lang="zh-CN" altLang="en-US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05" y="3255010"/>
            <a:ext cx="2708910" cy="11290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350" y="3255010"/>
            <a:ext cx="1964690" cy="1109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0500" y="4555490"/>
            <a:ext cx="5622290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0070C0"/>
                </a:solidFill>
              </a:rPr>
              <a:t>     </a:t>
            </a:r>
            <a:r>
              <a:rPr lang="zh-CN" altLang="en-US" sz="2800" b="1">
                <a:solidFill>
                  <a:srgbClr val="0070C0"/>
                </a:solidFill>
              </a:rPr>
              <a:t>现今日本全国分为47个一级行政区:一都(东京都)、一道(北海道)、二府(大阪府、京都府)、四十三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県</a:t>
            </a:r>
            <a:r>
              <a:rPr lang="zh-CN" altLang="en-US" sz="2800" b="1">
                <a:solidFill>
                  <a:srgbClr val="0070C0"/>
                </a:solidFill>
              </a:rPr>
              <a:t>，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12790" y="3024505"/>
            <a:ext cx="6513195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2060"/>
                </a:solidFill>
              </a:rPr>
              <a:t>       </a:t>
            </a:r>
            <a:r>
              <a:rPr lang="zh-CN" altLang="en-US" sz="2800" b="1">
                <a:solidFill>
                  <a:srgbClr val="002060"/>
                </a:solidFill>
              </a:rPr>
              <a:t>县：本意是悬挂。把罪人砍头之后悬挂在木桩上。春秋时期楚国扩张，把新征服的边远要害、孤悬于外的地方成为，</a:t>
            </a:r>
            <a:r>
              <a:rPr lang="en-US" altLang="zh-CN" sz="2800" b="1">
                <a:solidFill>
                  <a:srgbClr val="002060"/>
                </a:solidFill>
              </a:rPr>
              <a:t>“</a:t>
            </a:r>
            <a:r>
              <a:rPr lang="zh-CN" altLang="en-US" sz="2800" b="1">
                <a:solidFill>
                  <a:srgbClr val="002060"/>
                </a:solidFill>
              </a:rPr>
              <a:t>县</a:t>
            </a:r>
            <a:r>
              <a:rPr lang="en-US" altLang="zh-CN" sz="2800" b="1">
                <a:solidFill>
                  <a:srgbClr val="002060"/>
                </a:solidFill>
              </a:rPr>
              <a:t>”</a:t>
            </a:r>
            <a:r>
              <a:rPr lang="zh-CN" altLang="en-US" sz="2800" b="1">
                <a:solidFill>
                  <a:srgbClr val="002060"/>
                </a:solidFill>
              </a:rPr>
              <a:t>，不分封，实行任命制，其他国家也跟着模仿。</a:t>
            </a:r>
            <a:endParaRPr lang="zh-CN" altLang="en-US" sz="2800" b="1">
              <a:solidFill>
                <a:srgbClr val="002060"/>
              </a:solidFill>
            </a:endParaRPr>
          </a:p>
          <a:p>
            <a:endParaRPr lang="zh-CN" altLang="en-US" sz="2800" b="1">
              <a:solidFill>
                <a:srgbClr val="00206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635" y="5469255"/>
            <a:ext cx="560260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0070C0"/>
                </a:solidFill>
                <a:sym typeface="+mn-ea"/>
              </a:rPr>
              <a:t>      </a:t>
            </a:r>
            <a:r>
              <a:rPr lang="zh-CN" altLang="en-US" sz="3200" b="1">
                <a:solidFill>
                  <a:srgbClr val="0070C0"/>
                </a:solidFill>
                <a:sym typeface="+mn-ea"/>
              </a:rPr>
              <a:t>県</a:t>
            </a:r>
            <a:r>
              <a:rPr lang="en-US" altLang="zh-CN" sz="3200" b="1">
                <a:solidFill>
                  <a:srgbClr val="0070C0"/>
                </a:solidFill>
                <a:sym typeface="+mn-ea"/>
              </a:rPr>
              <a:t>——</a:t>
            </a:r>
            <a:r>
              <a:rPr lang="zh-CN" altLang="en-US" sz="3200" b="1">
                <a:solidFill>
                  <a:srgbClr val="0070C0"/>
                </a:solidFill>
                <a:sym typeface="+mn-ea"/>
              </a:rPr>
              <a:t>市</a:t>
            </a:r>
            <a:r>
              <a:rPr lang="en-US" altLang="zh-CN" sz="3200" b="1">
                <a:solidFill>
                  <a:srgbClr val="0070C0"/>
                </a:solidFill>
                <a:sym typeface="+mn-ea"/>
              </a:rPr>
              <a:t>——</a:t>
            </a:r>
            <a:r>
              <a:rPr lang="zh-CN" altLang="en-US" sz="3200" b="1">
                <a:solidFill>
                  <a:srgbClr val="0070C0"/>
                </a:solidFill>
                <a:sym typeface="+mn-ea"/>
              </a:rPr>
              <a:t>町</a:t>
            </a:r>
            <a:r>
              <a:rPr lang="en-US" altLang="zh-CN" sz="3200" b="1">
                <a:solidFill>
                  <a:srgbClr val="0070C0"/>
                </a:solidFill>
                <a:sym typeface="+mn-ea"/>
              </a:rPr>
              <a:t>——</a:t>
            </a:r>
            <a:r>
              <a:rPr lang="zh-CN" altLang="en-US" sz="3200" b="1">
                <a:solidFill>
                  <a:srgbClr val="0070C0"/>
                </a:solidFill>
                <a:sym typeface="+mn-ea"/>
              </a:rPr>
              <a:t>村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30120" y="1033780"/>
            <a:ext cx="7732395" cy="4182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74605" y="2686685"/>
            <a:ext cx="130937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70C0"/>
                </a:solidFill>
              </a:rPr>
              <a:t>羊：象征异乡草原生活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9202420" y="2959735"/>
            <a:ext cx="971550" cy="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5491480" y="802640"/>
            <a:ext cx="657225" cy="35877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148705" y="215900"/>
            <a:ext cx="533527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70C0"/>
                </a:solidFill>
              </a:rPr>
              <a:t>符节，皇帝授权象征，类似打狗棒；节度使；持节云中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1965325" y="1282700"/>
            <a:ext cx="612140" cy="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07085" y="802640"/>
            <a:ext cx="1158240" cy="541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/>
              <a:t>·</a:t>
            </a:r>
            <a:r>
              <a:rPr lang="zh-CN" altLang="en-US" sz="3200" b="1">
                <a:solidFill>
                  <a:srgbClr val="0070C0"/>
                </a:solidFill>
              </a:rPr>
              <a:t>马、鸟：思乡：</a:t>
            </a:r>
            <a:endParaRPr lang="zh-CN" altLang="en-US" sz="3200" b="1">
              <a:solidFill>
                <a:srgbClr val="0070C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胡马依北风，越鸟巢南枝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2861310" y="4433570"/>
            <a:ext cx="15240" cy="119507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598295" y="5868670"/>
            <a:ext cx="968502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0070C0"/>
                </a:solidFill>
              </a:rPr>
              <a:t>恶劣的 环境：不忘初心，</a:t>
            </a:r>
            <a:r>
              <a:rPr lang="en-US" altLang="zh-CN" sz="3200" b="1">
                <a:solidFill>
                  <a:srgbClr val="0070C0"/>
                </a:solidFill>
              </a:rPr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时穷节乃见，一一垂丹青</a:t>
            </a:r>
            <a:r>
              <a:rPr lang="en-US" altLang="zh-CN" sz="3200" b="1">
                <a:solidFill>
                  <a:srgbClr val="0070C0"/>
                </a:solidFill>
              </a:rPr>
              <a:t>”</a:t>
            </a:r>
            <a:endParaRPr lang="en-US" altLang="zh-CN" sz="32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五、贫贱不能移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445" y="1179830"/>
            <a:ext cx="10871200" cy="2190115"/>
          </a:xfrm>
        </p:spPr>
        <p:txBody>
          <a:bodyPr/>
          <a:p>
            <a:r>
              <a:rPr lang="en-US" altLang="zh-CN"/>
              <a:t>     </a:t>
            </a:r>
            <a:r>
              <a:rPr lang="en-US" altLang="zh-CN" b="1"/>
              <a:t>  </a:t>
            </a:r>
            <a:r>
              <a:rPr lang="zh-CN" altLang="en-US" b="1"/>
              <a:t>律知武</a:t>
            </a:r>
            <a:r>
              <a:rPr lang="zh-CN" altLang="en-US" b="1">
                <a:solidFill>
                  <a:srgbClr val="FF0000"/>
                </a:solidFill>
              </a:rPr>
              <a:t>终</a:t>
            </a:r>
            <a:r>
              <a:rPr lang="zh-CN" altLang="en-US" b="1"/>
              <a:t>不可胁，</a:t>
            </a:r>
            <a:r>
              <a:rPr lang="zh-CN" altLang="en-US" b="1">
                <a:solidFill>
                  <a:srgbClr val="FF0000"/>
                </a:solidFill>
              </a:rPr>
              <a:t>白</a:t>
            </a:r>
            <a:r>
              <a:rPr lang="zh-CN" altLang="en-US" b="1"/>
              <a:t>单于。单于愈</a:t>
            </a:r>
            <a:r>
              <a:rPr lang="zh-CN" altLang="en-US" b="1">
                <a:solidFill>
                  <a:srgbClr val="FF0000"/>
                </a:solidFill>
              </a:rPr>
              <a:t>益</a:t>
            </a:r>
            <a:r>
              <a:rPr lang="zh-CN" altLang="en-US" b="1"/>
              <a:t>欲</a:t>
            </a:r>
            <a:r>
              <a:rPr lang="zh-CN" altLang="en-US" b="1" u="sng">
                <a:solidFill>
                  <a:srgbClr val="7030A0"/>
                </a:solidFill>
              </a:rPr>
              <a:t>降</a:t>
            </a:r>
            <a:r>
              <a:rPr lang="zh-CN" altLang="en-US" b="1"/>
              <a:t>之，乃</a:t>
            </a:r>
            <a:r>
              <a:rPr lang="zh-CN" altLang="en-US" b="1">
                <a:solidFill>
                  <a:srgbClr val="FF0000"/>
                </a:solidFill>
              </a:rPr>
              <a:t>幽</a:t>
            </a:r>
            <a:r>
              <a:rPr lang="zh-CN" altLang="en-US" b="1"/>
              <a:t>武，置</a:t>
            </a:r>
            <a:r>
              <a:rPr lang="zh-CN" altLang="en-US" b="1">
                <a:solidFill>
                  <a:srgbClr val="FF0000"/>
                </a:solidFill>
              </a:rPr>
              <a:t>（于）</a:t>
            </a:r>
            <a:r>
              <a:rPr lang="zh-CN" altLang="en-US" b="1"/>
              <a:t>大窖中，绝不饮食。天</a:t>
            </a:r>
            <a:r>
              <a:rPr lang="zh-CN" altLang="en-US" b="1">
                <a:solidFill>
                  <a:srgbClr val="FF0000"/>
                </a:solidFill>
              </a:rPr>
              <a:t>雨</a:t>
            </a:r>
            <a:r>
              <a:rPr lang="zh-CN" altLang="en-US" b="1"/>
              <a:t>雪，武卧啮雪，与旃毛并咽之，数日不死。匈奴以为神，乃徙武北海上无人处，使牧</a:t>
            </a:r>
            <a:r>
              <a:rPr lang="zh-CN" altLang="en-US" b="1">
                <a:solidFill>
                  <a:srgbClr val="FF0000"/>
                </a:solidFill>
              </a:rPr>
              <a:t>羝</a:t>
            </a:r>
            <a:r>
              <a:rPr lang="zh-CN" altLang="en-US" b="1"/>
              <a:t>，羝乳乃得归。</a:t>
            </a:r>
            <a:r>
              <a:rPr lang="zh-CN" altLang="en-US" b="1">
                <a:solidFill>
                  <a:srgbClr val="FF0000"/>
                </a:solidFill>
              </a:rPr>
              <a:t>别</a:t>
            </a:r>
            <a:r>
              <a:rPr lang="zh-CN" altLang="en-US" b="1"/>
              <a:t>其官属常惠等，各置他所。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355090" y="3369945"/>
            <a:ext cx="487997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en-US" altLang="zh-CN" sz="3600" b="1">
                <a:solidFill>
                  <a:srgbClr val="002060"/>
                </a:solidFill>
              </a:rPr>
              <a:t>   </a:t>
            </a:r>
            <a:r>
              <a:rPr lang="zh-CN" altLang="en-US" sz="3600" b="1">
                <a:solidFill>
                  <a:srgbClr val="002060"/>
                </a:solidFill>
              </a:rPr>
              <a:t>存疑：毛发是很难消化的！！考古工作中，经常发现几百年甚至几千年不朽的头发。</a:t>
            </a:r>
            <a:endParaRPr lang="zh-CN" altLang="en-US" sz="3600" b="1">
              <a:solidFill>
                <a:srgbClr val="00206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2620" y="3492500"/>
            <a:ext cx="3707765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545" y="361315"/>
            <a:ext cx="8958580" cy="4498975"/>
          </a:xfrm>
        </p:spPr>
        <p:txBody>
          <a:bodyPr/>
          <a:p>
            <a:r>
              <a:rPr lang="en-US" altLang="zh-CN" sz="2800">
                <a:sym typeface="+mn-ea"/>
              </a:rPr>
              <a:t>       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1971年12月，长沙驻军在马王堆附近挖防空洞时发现一座墓葬。中国考古队开始对墓葬进行挖掘，一具保存完好的两千多年的女尸展现在人们眼前。形体完整，全身润泽，部分关节可以活动，软结蒂组织尚有弹性，几乎与新鲜尸体相似，，次年</a:t>
            </a:r>
            <a:r>
              <a:rPr lang="en-US" altLang="zh-CN" sz="2800" b="1">
                <a:solidFill>
                  <a:srgbClr val="002060"/>
                </a:solidFill>
                <a:sym typeface="+mn-ea"/>
              </a:rPr>
              <a:t>8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月在北京的中国科学院原子能研究所的实验室里，中国的核科学家们正将多根马王堆女尸头发送进核反应堆进行活化，以测定华夏古人体内微量元素的数值及各种微量元素之间的比例。中国科学家希望知道，在没有工业污染和大气污染的两千多年前，华夏古人体内的各种微量元素的表达。9月25日，日本首相田中角荣访华，希望中国能将马王堆女尸头发作为礼物赠给日本。周总理婉言拒绝。</a:t>
            </a:r>
            <a:endParaRPr lang="zh-CN" altLang="en-US" sz="2800" b="1">
              <a:solidFill>
                <a:srgbClr val="002060"/>
              </a:solidFill>
              <a:sym typeface="+mn-ea"/>
            </a:endParaRPr>
          </a:p>
          <a:p>
            <a:endParaRPr lang="zh-CN" altLang="en-US" sz="2800" b="1">
              <a:solidFill>
                <a:srgbClr val="002060"/>
              </a:solidFill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25" y="574675"/>
            <a:ext cx="2837815" cy="42856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贝加尔湖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179830"/>
            <a:ext cx="10871200" cy="1913890"/>
          </a:xfrm>
        </p:spPr>
        <p:txBody>
          <a:bodyPr/>
          <a:p>
            <a:r>
              <a:rPr lang="en-US" altLang="zh-CN" sz="2800" b="1"/>
              <a:t>       </a:t>
            </a:r>
            <a:r>
              <a:rPr lang="zh-CN" altLang="en-US" sz="2800" b="1"/>
              <a:t>是世界上年代最久的湖泊，为世界第七大湖，2015年贝加尔湖水体总容积23.6万亿立方米，面积31,500平方公里，最深处达1637米，蕴藏着地球全部淡水量的约20%，</a:t>
            </a:r>
            <a:endParaRPr lang="zh-CN" altLang="en-US" sz="2800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660" y="2800350"/>
            <a:ext cx="3918585" cy="2834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8530" y="2556510"/>
            <a:ext cx="6321425" cy="40709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6320" y="285115"/>
            <a:ext cx="10871200" cy="2633345"/>
          </a:xfrm>
        </p:spPr>
        <p:txBody>
          <a:bodyPr/>
          <a:p>
            <a:r>
              <a:rPr lang="en-US" altLang="zh-CN"/>
              <a:t>        </a:t>
            </a:r>
            <a:r>
              <a:rPr lang="zh-CN" altLang="en-US" b="1"/>
              <a:t>武</a:t>
            </a:r>
            <a:r>
              <a:rPr lang="zh-CN" altLang="en-US" b="1">
                <a:solidFill>
                  <a:srgbClr val="FF0000"/>
                </a:solidFill>
              </a:rPr>
              <a:t>既</a:t>
            </a:r>
            <a:r>
              <a:rPr lang="zh-CN" altLang="en-US" b="1"/>
              <a:t>至海上，</a:t>
            </a:r>
            <a:r>
              <a:rPr lang="zh-CN" altLang="en-US" b="1">
                <a:solidFill>
                  <a:srgbClr val="FF0000"/>
                </a:solidFill>
              </a:rPr>
              <a:t>廪</a:t>
            </a:r>
            <a:r>
              <a:rPr lang="zh-CN" altLang="en-US" b="1"/>
              <a:t>食不至，掘野鼠</a:t>
            </a:r>
            <a:r>
              <a:rPr lang="zh-CN" altLang="en-US" b="1" u="sng">
                <a:solidFill>
                  <a:srgbClr val="00B050"/>
                </a:solidFill>
              </a:rPr>
              <a:t>去</a:t>
            </a:r>
            <a:r>
              <a:rPr lang="zh-CN" altLang="en-US" b="1"/>
              <a:t>草实而食之。仗汉节牧羊，卧起操持，节旄尽落。积五六年，单于弟於靬王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弋射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（于）海上</a:t>
            </a:r>
            <a:r>
              <a:rPr lang="zh-CN" altLang="en-US" b="1"/>
              <a:t>。武能网、纺缴、</a:t>
            </a:r>
            <a:r>
              <a:rPr lang="zh-CN" altLang="en-US" b="1">
                <a:solidFill>
                  <a:srgbClr val="FF0000"/>
                </a:solidFill>
              </a:rPr>
              <a:t>檠</a:t>
            </a:r>
            <a:r>
              <a:rPr lang="zh-CN" altLang="en-US" b="1"/>
              <a:t>弓弩，於靬王爱之，给其衣食。三岁余，王病，赐武马畜、服匿、穹庐。王死后，人众徙去。其冬，丁令盗武牛羊，武复</a:t>
            </a:r>
            <a:r>
              <a:rPr lang="zh-CN" altLang="en-US" b="1">
                <a:solidFill>
                  <a:srgbClr val="FF0000"/>
                </a:solidFill>
              </a:rPr>
              <a:t>穷厄</a:t>
            </a:r>
            <a:r>
              <a:rPr lang="zh-CN" altLang="en-US" b="1"/>
              <a:t>。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345565" y="2795905"/>
            <a:ext cx="9998710" cy="1493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solidFill>
                  <a:srgbClr val="FF0000"/>
                </a:solidFill>
                <a:sym typeface="+mn-ea"/>
              </a:rPr>
              <a:t>      </a:t>
            </a:r>
            <a:r>
              <a:rPr lang="en-US" altLang="zh-CN" sz="2800" b="1">
                <a:solidFill>
                  <a:srgbClr val="002060"/>
                </a:solidFill>
                <a:sym typeface="+mn-ea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廪：米仓；仓米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仓廪实而知礼节  ，衣食足而知荣辱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粮仓充实、衣食饱暖，荣辱的观念才有条件深入人心，老百姓也才能自发、自觉、普遍的注重礼节、崇尚礼仪。 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 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8245" y="4403725"/>
            <a:ext cx="30410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sym typeface="+mn-ea"/>
              </a:rPr>
              <a:t>穷厄：走投无路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6695" y="4289425"/>
            <a:ext cx="380936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85140" y="424815"/>
            <a:ext cx="2867025" cy="228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730" y="234950"/>
            <a:ext cx="4066540" cy="228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40" y="3390265"/>
            <a:ext cx="4198620" cy="27819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3410" y="3714115"/>
            <a:ext cx="4476115" cy="28568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6585" y="1979295"/>
            <a:ext cx="4992370" cy="32315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364855" y="234950"/>
            <a:ext cx="335026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鼠兔的外形酷似兔子，身材和神态又很像鼠类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2800" y="422275"/>
            <a:ext cx="10871200" cy="5676900"/>
          </a:xfrm>
        </p:spPr>
        <p:txBody>
          <a:bodyPr/>
          <a:p>
            <a:pPr algn="ctr"/>
            <a:r>
              <a:rPr lang="zh-CN" altLang="en-US" sz="2800" b="1"/>
              <a:t>来说是非者，便是是非人”——《增广贤文》　</a:t>
            </a:r>
            <a:endParaRPr lang="zh-CN" altLang="en-US" sz="2800" b="1"/>
          </a:p>
          <a:p>
            <a:r>
              <a:rPr lang="zh-CN" altLang="en-US" sz="2800" b="1"/>
              <a:t>　　武则天信仰佛教，禁止天下人宰杀牲畜和捕捉鱼虾。适逢朝中右拾遗张德生家里生了个男孩，设宴庆贺，偷着宰杀了一只羊。同事杜肃在席上吃到了羊肉，就偷着藏起了一块，并上书告发了张德。第二天，武则天问张德：“你家中设宴哪里弄来的羊肉？”张德闻听吓了一身冷汗，连忙叩头谢罪。武则天却说：“我禁止屠宰，而喜事丧事不受干预。不过你以后请客人，也必须有选择。”杜肃告状不成，反而弄得无地自容。满朝文武官员无不佩服武则天的辩人之策。</a:t>
            </a:r>
            <a:endParaRPr lang="zh-CN" altLang="en-US" sz="2800" b="1"/>
          </a:p>
          <a:p>
            <a:r>
              <a:rPr lang="zh-CN" altLang="en-US" sz="2800" b="1"/>
              <a:t>　　连封建君主都知道让来说是非者止步，而现代社会的有些领导者却大力提倡拨弄是非者，使人不务正业，毁坏单位的清正之气，到头来，自己就毁在来说是非者口中。</a:t>
            </a:r>
            <a:endParaRPr lang="zh-CN" altLang="en-US" sz="2800" b="1"/>
          </a:p>
          <a:p>
            <a:r>
              <a:rPr lang="zh-CN" altLang="en-US" sz="2800" b="1"/>
              <a:t>   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378" y="36830"/>
            <a:ext cx="11387667" cy="1143000"/>
          </a:xfrm>
        </p:spPr>
        <p:txBody>
          <a:bodyPr/>
          <a:p>
            <a:r>
              <a:rPr lang="zh-CN" altLang="en-US" sz="4000" b="1">
                <a:solidFill>
                  <a:srgbClr val="002060"/>
                </a:solidFill>
              </a:rPr>
              <a:t>关于李陵的个人看法</a:t>
            </a:r>
            <a:endParaRPr lang="zh-CN" altLang="en-US" sz="4000" b="1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8845" y="949960"/>
            <a:ext cx="10871200" cy="4498975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</a:t>
            </a:r>
            <a:r>
              <a:rPr lang="en-US" altLang="zh-CN" sz="2800"/>
              <a:t>1</a:t>
            </a:r>
            <a:r>
              <a:rPr lang="zh-CN" altLang="en-US" sz="2800" b="1"/>
              <a:t>、非要率五千精兵出击匈奴的是李陵本人，不是汉武帝。　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　   </a:t>
            </a:r>
            <a:r>
              <a:rPr lang="en-US" altLang="zh-CN" sz="2800" b="1"/>
              <a:t>2</a:t>
            </a:r>
            <a:r>
              <a:rPr lang="zh-CN" altLang="en-US" sz="2800" b="1"/>
              <a:t>、五千步卒出击匈奴本身就很艰难很危险，居然随军的还有军妓，跑不了了，嫌她们累赘，又把她们都杀了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       </a:t>
            </a:r>
            <a:r>
              <a:rPr lang="en-US" altLang="zh-CN" sz="2800" b="1"/>
              <a:t>3</a:t>
            </a:r>
            <a:r>
              <a:rPr lang="zh-CN" altLang="en-US" sz="2800" b="1"/>
              <a:t>、汉军无望取胜，只剩下三千兵卒的时候，手下劝他投降，他“不死非壮士”的豪言鼓舞士兵继续战斗下去，可真等那一刻来临时，他却弃刀投降，士兵才逃回来四百多。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       </a:t>
            </a:r>
            <a:r>
              <a:rPr lang="en-US" altLang="zh-CN" sz="2800" b="1"/>
              <a:t>4</a:t>
            </a:r>
            <a:r>
              <a:rPr lang="zh-CN" altLang="en-US" sz="2800" b="1"/>
              <a:t>、 李陵投降一年多，汉武帝还派出军队，希望能迎回李陵，军队不见李陵，但抓到 个匈奴俘虏，俘虏说李陵为匈奴训练军队（那个人叫李绪）  ，汉武帝一怒之下把李陵全家族灭。实际上汉匈战争中很多汉朝都有过被俘经历，汉武帝也不把他们家人怎么样。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       </a:t>
            </a:r>
            <a:r>
              <a:rPr lang="en-US" altLang="zh-CN" sz="2800" b="1"/>
              <a:t>5</a:t>
            </a:r>
            <a:r>
              <a:rPr lang="zh-CN" altLang="en-US" sz="2800" b="1"/>
              <a:t>、李陵是身在异族心在汉，节操不如苏武，但绝不是汉奸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/>
              <a:t>        </a:t>
            </a:r>
            <a:endParaRPr lang="zh-CN" altLang="en-US" sz="28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3760" y="1294765"/>
            <a:ext cx="10871200" cy="2948940"/>
          </a:xfrm>
        </p:spPr>
        <p:txBody>
          <a:bodyPr/>
          <a:p>
            <a:r>
              <a:rPr lang="en-US" altLang="zh-CN"/>
              <a:t>       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en-US" b="1">
                <a:solidFill>
                  <a:srgbClr val="FF0000"/>
                </a:solidFill>
              </a:rPr>
              <a:t>、营造氛围：</a:t>
            </a:r>
            <a:r>
              <a:rPr lang="zh-CN" altLang="en-US" b="1"/>
              <a:t>初，武与李陵俱为侍中。武使匈奴</a:t>
            </a:r>
            <a:r>
              <a:rPr lang="zh-CN" altLang="en-US" b="1">
                <a:solidFill>
                  <a:srgbClr val="00B0F0"/>
                </a:solidFill>
              </a:rPr>
              <a:t>明年</a:t>
            </a:r>
            <a:r>
              <a:rPr lang="zh-CN" altLang="en-US" b="1"/>
              <a:t>，陵降，不敢求武。久之，单于使陵至海上，为武置酒设乐。</a:t>
            </a:r>
            <a:r>
              <a:rPr lang="zh-CN" altLang="en-US" b="1">
                <a:solidFill>
                  <a:srgbClr val="FF0000"/>
                </a:solidFill>
              </a:rPr>
              <a:t>因</a:t>
            </a:r>
            <a:r>
              <a:rPr lang="zh-CN" altLang="en-US" b="1"/>
              <a:t>谓武曰：“单于闻陵与子卿</a:t>
            </a:r>
            <a:r>
              <a:rPr lang="zh-CN" altLang="en-US" b="1">
                <a:solidFill>
                  <a:srgbClr val="FF0000"/>
                </a:solidFill>
              </a:rPr>
              <a:t>素厚</a:t>
            </a:r>
            <a:r>
              <a:rPr lang="zh-CN" altLang="en-US" b="1"/>
              <a:t>，故使陵来说足下，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虚心</a:t>
            </a:r>
            <a:r>
              <a:rPr lang="zh-CN" altLang="en-US" b="1"/>
              <a:t>欲相待。终不得归汉，空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自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苦</a:t>
            </a:r>
            <a:r>
              <a:rPr lang="zh-CN" altLang="en-US" b="1">
                <a:solidFill>
                  <a:srgbClr val="FF0000"/>
                </a:solidFill>
                <a:uFillTx/>
              </a:rPr>
              <a:t>（于）</a:t>
            </a:r>
            <a:r>
              <a:rPr lang="zh-CN" altLang="en-US" b="1">
                <a:solidFill>
                  <a:srgbClr val="00B050"/>
                </a:solidFill>
              </a:rPr>
              <a:t>亡</a:t>
            </a:r>
            <a:r>
              <a:rPr lang="zh-CN" altLang="en-US" b="1"/>
              <a:t>人之地，信义安所</a:t>
            </a:r>
            <a:r>
              <a:rPr lang="zh-CN" altLang="en-US" b="1" u="sng">
                <a:solidFill>
                  <a:srgbClr val="00B050"/>
                </a:solidFill>
              </a:rPr>
              <a:t>见</a:t>
            </a:r>
            <a:r>
              <a:rPr lang="zh-CN" altLang="en-US" b="1"/>
              <a:t>乎？</a:t>
            </a:r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4840605" y="480060"/>
            <a:ext cx="293751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六、攻心之术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9490" y="3905250"/>
            <a:ext cx="25654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因：趁机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2140" y="4001135"/>
            <a:ext cx="49098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2060"/>
                </a:solidFill>
              </a:rPr>
              <a:t>“</a:t>
            </a:r>
            <a:r>
              <a:rPr lang="zh-CN" altLang="en-US" sz="3200" b="1">
                <a:solidFill>
                  <a:srgbClr val="002060"/>
                </a:solidFill>
              </a:rPr>
              <a:t>自</a:t>
            </a:r>
            <a:r>
              <a:rPr lang="en-US" altLang="zh-CN" sz="3200" b="1">
                <a:solidFill>
                  <a:srgbClr val="002060"/>
                </a:solidFill>
              </a:rPr>
              <a:t>+</a:t>
            </a:r>
            <a:r>
              <a:rPr lang="zh-CN" altLang="en-US" sz="3200" b="1">
                <a:solidFill>
                  <a:srgbClr val="002060"/>
                </a:solidFill>
              </a:rPr>
              <a:t>动词</a:t>
            </a:r>
            <a:r>
              <a:rPr lang="en-US" altLang="zh-CN" sz="3200" b="1">
                <a:solidFill>
                  <a:srgbClr val="002060"/>
                </a:solidFill>
              </a:rPr>
              <a:t>”</a:t>
            </a:r>
            <a:r>
              <a:rPr lang="zh-CN" altLang="en-US" sz="3200" b="1">
                <a:solidFill>
                  <a:srgbClr val="002060"/>
                </a:solidFill>
              </a:rPr>
              <a:t>大多是倒装结构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9490" y="5173345"/>
            <a:ext cx="715962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wavyHeavy">
                <a:solidFill>
                  <a:srgbClr val="FF0000"/>
                </a:solidFill>
                <a:uFillTx/>
              </a:rPr>
              <a:t>自苦</a:t>
            </a:r>
            <a:r>
              <a:rPr lang="zh-CN" altLang="en-US" sz="3200" b="1" u="wavyHeavy">
                <a:solidFill>
                  <a:srgbClr val="00B050"/>
                </a:solidFill>
                <a:uFillTx/>
              </a:rPr>
              <a:t>（于）亡人之地</a:t>
            </a:r>
            <a:r>
              <a:rPr lang="zh-CN" altLang="en-US" sz="3200" b="1">
                <a:solidFill>
                  <a:srgbClr val="7030A0"/>
                </a:solidFill>
                <a:uFillTx/>
              </a:rPr>
              <a:t>      苦：</a:t>
            </a:r>
            <a:r>
              <a:rPr lang="zh-CN" altLang="en-US" sz="3200" b="1">
                <a:solidFill>
                  <a:srgbClr val="FF0000"/>
                </a:solidFill>
                <a:uFillTx/>
              </a:rPr>
              <a:t>使受苦</a:t>
            </a:r>
            <a:endParaRPr lang="zh-CN" altLang="en-US" sz="3200" b="1">
              <a:solidFill>
                <a:srgbClr val="FF0000"/>
              </a:solidFill>
              <a:uFillTx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4555" y="3723640"/>
            <a:ext cx="3334385" cy="239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8040" y="285115"/>
            <a:ext cx="10871200" cy="4498975"/>
          </a:xfrm>
        </p:spPr>
        <p:txBody>
          <a:bodyPr/>
          <a:p>
            <a:r>
              <a:rPr lang="en-US" altLang="zh-CN" b="1">
                <a:sym typeface="+mn-ea"/>
              </a:rPr>
              <a:t>       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、动之以情：苏武一家遭遇：</a:t>
            </a:r>
            <a:r>
              <a:rPr lang="zh-CN" altLang="en-US" b="1">
                <a:sym typeface="+mn-ea"/>
              </a:rPr>
              <a:t>前长君为</a:t>
            </a:r>
            <a:r>
              <a:rPr lang="zh-CN" altLang="en-US" b="1" u="sng">
                <a:sym typeface="+mn-ea"/>
              </a:rPr>
              <a:t>奉车</a:t>
            </a:r>
            <a:r>
              <a:rPr lang="zh-CN" altLang="en-US" b="1">
                <a:sym typeface="+mn-ea"/>
              </a:rPr>
              <a:t>，从至雍棫阳宫，扶辇下除，触柱折辕，</a:t>
            </a:r>
            <a:r>
              <a:rPr lang="zh-CN" altLang="en-US" b="1" u="wavyHeavy">
                <a:solidFill>
                  <a:srgbClr val="FF0000"/>
                </a:solidFill>
                <a:uFillTx/>
                <a:sym typeface="+mn-ea"/>
              </a:rPr>
              <a:t>劾</a:t>
            </a:r>
            <a:r>
              <a:rPr lang="zh-CN" altLang="en-US" b="1" u="wavyHeavy">
                <a:solidFill>
                  <a:srgbClr val="00B050"/>
                </a:solidFill>
                <a:uFillTx/>
                <a:sym typeface="+mn-ea"/>
              </a:rPr>
              <a:t>（被动）</a:t>
            </a:r>
            <a:r>
              <a:rPr lang="zh-CN" altLang="en-US" b="1">
                <a:sym typeface="+mn-ea"/>
              </a:rPr>
              <a:t>大不敬，伏剑自刎，赐钱二百万以葬。孺卿从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祠</a:t>
            </a:r>
            <a:r>
              <a:rPr lang="zh-CN" altLang="en-US" b="1">
                <a:sym typeface="+mn-ea"/>
              </a:rPr>
              <a:t>河东后土，宦骑与黄门驸马争船，推堕驸马河中溺死。宦骑亡，诏使孺卿逐捕，不得，惶恐饮药而死。来时，太夫人已不幸，陵送葬至阳陵。子卿妇年少，闻已更嫁矣。独有女弟二人，两女一男，今复十余年，存亡不可知</a:t>
            </a:r>
            <a:endParaRPr lang="zh-CN" altLang="en-US" b="1">
              <a:sym typeface="+mn-ea"/>
            </a:endParaRPr>
          </a:p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5475" y="3253105"/>
            <a:ext cx="3564890" cy="354901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0115" y="299720"/>
            <a:ext cx="10871200" cy="4498975"/>
          </a:xfrm>
        </p:spPr>
        <p:txBody>
          <a:bodyPr/>
          <a:p>
            <a:r>
              <a:rPr lang="en-US" altLang="zh-CN" b="1"/>
              <a:t>      3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0000"/>
                </a:solidFill>
              </a:rPr>
              <a:t>动之以情</a:t>
            </a:r>
            <a:r>
              <a:rPr lang="en-US" altLang="zh-CN" b="1">
                <a:solidFill>
                  <a:srgbClr val="FF0000"/>
                </a:solidFill>
              </a:rPr>
              <a:t>——</a:t>
            </a:r>
            <a:r>
              <a:rPr lang="zh-CN" altLang="en-US" b="1">
                <a:solidFill>
                  <a:srgbClr val="FF0000"/>
                </a:solidFill>
              </a:rPr>
              <a:t>李陵自己</a:t>
            </a:r>
            <a:r>
              <a:rPr lang="zh-CN" altLang="en-US" b="1"/>
              <a:t>：人生如朝露，何久</a:t>
            </a:r>
            <a:r>
              <a:rPr lang="zh-CN" altLang="en-US" b="1" u="wavyHeavy">
                <a:solidFill>
                  <a:srgbClr val="00B050"/>
                </a:solidFill>
                <a:uFillTx/>
                <a:sym typeface="+mn-ea"/>
              </a:rPr>
              <a:t>自</a:t>
            </a:r>
            <a:r>
              <a:rPr lang="zh-CN" altLang="en-US" b="1" u="wavyHeavy">
                <a:solidFill>
                  <a:srgbClr val="FF0000"/>
                </a:solidFill>
                <a:uFillTx/>
                <a:sym typeface="+mn-ea"/>
              </a:rPr>
              <a:t>苦</a:t>
            </a:r>
            <a:r>
              <a:rPr lang="zh-CN" altLang="en-US" b="1"/>
              <a:t>如此！陵始降时，忽忽如狂，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自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痛</a:t>
            </a:r>
            <a:r>
              <a:rPr lang="zh-CN" altLang="en-US" b="1"/>
              <a:t>负汉，加以老母系</a:t>
            </a:r>
            <a:r>
              <a:rPr lang="zh-CN" altLang="en-US" b="1">
                <a:solidFill>
                  <a:srgbClr val="FF0000"/>
                </a:solidFill>
              </a:rPr>
              <a:t>（于）</a:t>
            </a:r>
            <a:r>
              <a:rPr lang="zh-CN" altLang="en-US" b="1"/>
              <a:t>保宫，子卿不欲降，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何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以</a:t>
            </a:r>
            <a:r>
              <a:rPr lang="zh-CN" altLang="en-US" b="1"/>
              <a:t>过陵！</a:t>
            </a:r>
            <a:endParaRPr lang="zh-CN" altLang="en-US" b="1"/>
          </a:p>
          <a:p>
            <a:r>
              <a:rPr lang="zh-CN" altLang="en-US" b="1"/>
              <a:t>      </a:t>
            </a:r>
            <a:r>
              <a:rPr lang="en-US" altLang="zh-CN" b="1"/>
              <a:t>4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0000"/>
                </a:solidFill>
              </a:rPr>
              <a:t>晓之以理</a:t>
            </a:r>
            <a:r>
              <a:rPr lang="zh-CN" altLang="en-US" b="1"/>
              <a:t>：人生如朝露，何久自苦如此！</a:t>
            </a:r>
            <a:r>
              <a:rPr lang="en-US" altLang="zh-CN" b="1"/>
              <a:t>……</a:t>
            </a:r>
            <a:r>
              <a:rPr lang="zh-CN" altLang="en-US" b="1"/>
              <a:t>且陛下春秋高，法令</a:t>
            </a:r>
            <a:r>
              <a:rPr lang="zh-CN" altLang="en-US" b="1">
                <a:solidFill>
                  <a:srgbClr val="00B050"/>
                </a:solidFill>
              </a:rPr>
              <a:t>亡</a:t>
            </a:r>
            <a:r>
              <a:rPr lang="zh-CN" altLang="en-US" b="1"/>
              <a:t>常，大臣</a:t>
            </a:r>
            <a:r>
              <a:rPr lang="zh-CN" altLang="en-US" b="1">
                <a:solidFill>
                  <a:srgbClr val="00B050"/>
                </a:solidFill>
              </a:rPr>
              <a:t>亡</a:t>
            </a:r>
            <a:r>
              <a:rPr lang="zh-CN" altLang="en-US" b="1"/>
              <a:t>罪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夷灭</a:t>
            </a:r>
            <a:r>
              <a:rPr lang="zh-CN" altLang="en-US" b="1">
                <a:solidFill>
                  <a:srgbClr val="FF0000"/>
                </a:solidFill>
                <a:uFillTx/>
              </a:rPr>
              <a:t>（被动）</a:t>
            </a:r>
            <a:r>
              <a:rPr lang="zh-CN" altLang="en-US" b="1"/>
              <a:t>者数十家，安危不可知。子卿尚复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谁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为</a:t>
            </a:r>
            <a:r>
              <a:rPr lang="zh-CN" altLang="en-US" b="1"/>
              <a:t>乎？</a:t>
            </a:r>
            <a:r>
              <a:rPr lang="zh-CN" altLang="en-US" b="1">
                <a:solidFill>
                  <a:srgbClr val="FF0000"/>
                </a:solidFill>
              </a:rPr>
              <a:t>愿</a:t>
            </a:r>
            <a:r>
              <a:rPr lang="zh-CN" altLang="en-US" b="1"/>
              <a:t>听陵计，勿复有云！”</a:t>
            </a:r>
            <a:endParaRPr lang="zh-CN" altLang="en-US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3279140"/>
            <a:ext cx="5885180" cy="34823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4"/>
          <p:cNvSpPr/>
          <p:nvPr/>
        </p:nvSpPr>
        <p:spPr>
          <a:xfrm>
            <a:off x="1738313" y="1357313"/>
            <a:ext cx="5338762" cy="5327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0" eaLnBrk="1" hangingPunct="1">
              <a:lnSpc>
                <a:spcPct val="90000"/>
              </a:lnSpc>
              <a:spcBef>
                <a:spcPct val="20000"/>
              </a:spcBef>
              <a:buSzPct val="85000"/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字</a:t>
            </a:r>
            <a:r>
              <a:rPr lang="zh-CN" altLang="en-US" sz="3600" b="1" dirty="0">
                <a:solidFill>
                  <a:srgbClr val="0066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孟坚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,扶风安陵(今陕西咸阳东北)人,东汉著名</a:t>
            </a:r>
            <a:r>
              <a:rPr lang="zh-CN" altLang="en-US" sz="3600" b="1" dirty="0">
                <a:solidFill>
                  <a:srgbClr val="0066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史学家,文学家.</a:t>
            </a:r>
            <a:endParaRPr lang="zh-CN" altLang="en-US" sz="3600" b="1" dirty="0">
              <a:solidFill>
                <a:srgbClr val="0066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0" indent="0" eaLnBrk="1" hangingPunct="1">
              <a:lnSpc>
                <a:spcPct val="90000"/>
              </a:lnSpc>
              <a:spcBef>
                <a:spcPct val="20000"/>
              </a:spcBef>
              <a:buSzPct val="85000"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少年时就能作文诵诗赋,长大后博览群书.和帝永元元年(89)初,班固随大将军窦宪出征匈奴,为中护军.后来, 班固因窦宪专权受到株连,死于狱中. 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0" indent="0" eaLnBrk="1" hangingPunct="1">
              <a:lnSpc>
                <a:spcPct val="90000"/>
              </a:lnSpc>
              <a:spcBef>
                <a:spcPct val="20000"/>
              </a:spcBef>
              <a:buSzPct val="85000"/>
            </a:pPr>
            <a:r>
              <a:rPr lang="zh-CN" altLang="en-US" sz="9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9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87" name="Picture 5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4225" y="1268413"/>
            <a:ext cx="3209925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095500" y="571500"/>
            <a:ext cx="2500313" cy="6400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作者：班固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7690" y="621030"/>
            <a:ext cx="10871200" cy="2219325"/>
          </a:xfrm>
        </p:spPr>
        <p:txBody>
          <a:bodyPr/>
          <a:p>
            <a:r>
              <a:rPr lang="en-US" altLang="zh-CN" b="1"/>
              <a:t>5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0000"/>
                </a:solidFill>
              </a:rPr>
              <a:t>立誓明志</a:t>
            </a:r>
            <a:r>
              <a:rPr lang="zh-CN" altLang="en-US" b="1"/>
              <a:t>：武曰：“武父子亡功德，皆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为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陛下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所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成就</a:t>
            </a:r>
            <a:r>
              <a:rPr lang="zh-CN" altLang="en-US" b="1">
                <a:solidFill>
                  <a:srgbClr val="FF0000"/>
                </a:solidFill>
                <a:uFillTx/>
              </a:rPr>
              <a:t>（被动）</a:t>
            </a:r>
            <a:r>
              <a:rPr lang="zh-CN" altLang="en-US" b="1"/>
              <a:t>，位列将，爵通侯，兄弟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亲近</a:t>
            </a:r>
            <a:r>
              <a:rPr lang="zh-CN" altLang="en-US" b="1">
                <a:solidFill>
                  <a:srgbClr val="FF0000"/>
                </a:solidFill>
                <a:uFillTx/>
              </a:rPr>
              <a:t>（</a:t>
            </a:r>
            <a:r>
              <a:rPr lang="zh-CN" altLang="en-US" b="1">
                <a:solidFill>
                  <a:srgbClr val="00B050"/>
                </a:solidFill>
                <a:uFillTx/>
              </a:rPr>
              <a:t>被动</a:t>
            </a:r>
            <a:r>
              <a:rPr lang="zh-CN" altLang="en-US" b="1">
                <a:solidFill>
                  <a:srgbClr val="FF0000"/>
                </a:solidFill>
                <a:uFillTx/>
              </a:rPr>
              <a:t>）</a:t>
            </a:r>
            <a:r>
              <a:rPr lang="zh-CN" altLang="en-US" b="1"/>
              <a:t>，常</a:t>
            </a:r>
            <a:r>
              <a:rPr lang="zh-CN" altLang="en-US" b="1">
                <a:solidFill>
                  <a:srgbClr val="FF0000"/>
                </a:solidFill>
              </a:rPr>
              <a:t>愿</a:t>
            </a:r>
            <a:r>
              <a:rPr lang="zh-CN" altLang="en-US" b="1"/>
              <a:t>肝脑涂地。今</a:t>
            </a:r>
            <a:r>
              <a:rPr lang="zh-CN" altLang="en-US" b="1">
                <a:solidFill>
                  <a:srgbClr val="FF0000"/>
                </a:solidFill>
              </a:rPr>
              <a:t>得</a:t>
            </a:r>
            <a:r>
              <a:rPr lang="zh-CN" altLang="en-US" b="1"/>
              <a:t>杀身自效，</a:t>
            </a:r>
            <a:r>
              <a:rPr lang="zh-CN" altLang="en-US" b="1">
                <a:solidFill>
                  <a:srgbClr val="FF0000"/>
                </a:solidFill>
              </a:rPr>
              <a:t>虽</a:t>
            </a:r>
            <a:r>
              <a:rPr lang="zh-CN" altLang="en-US" b="1"/>
              <a:t>蒙斧钺汤镬，诚</a:t>
            </a:r>
            <a:r>
              <a:rPr lang="zh-CN" altLang="en-US" b="1">
                <a:solidFill>
                  <a:srgbClr val="7030A0"/>
                </a:solidFill>
              </a:rPr>
              <a:t>甘乐</a:t>
            </a:r>
            <a:r>
              <a:rPr lang="zh-CN" altLang="en-US" b="1"/>
              <a:t>之。臣事君，</a:t>
            </a:r>
            <a:r>
              <a:rPr lang="zh-CN" altLang="en-US" b="1">
                <a:solidFill>
                  <a:srgbClr val="FF0000"/>
                </a:solidFill>
              </a:rPr>
              <a:t>犹</a:t>
            </a:r>
            <a:r>
              <a:rPr lang="zh-CN" altLang="en-US" b="1"/>
              <a:t>子事父也；子为父死，</a:t>
            </a:r>
            <a:r>
              <a:rPr lang="zh-CN" altLang="en-US" b="1">
                <a:solidFill>
                  <a:srgbClr val="00B050"/>
                </a:solidFill>
              </a:rPr>
              <a:t>亡</a:t>
            </a:r>
            <a:r>
              <a:rPr lang="zh-CN" altLang="en-US" b="1"/>
              <a:t>所恨。</a:t>
            </a:r>
            <a:r>
              <a:rPr lang="zh-CN" altLang="en-US" b="1">
                <a:solidFill>
                  <a:srgbClr val="FF0000"/>
                </a:solidFill>
              </a:rPr>
              <a:t>愿</a:t>
            </a:r>
            <a:r>
              <a:rPr lang="zh-CN" altLang="en-US" b="1"/>
              <a:t>勿复再言！”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468120" y="3387090"/>
            <a:ext cx="826833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文天祥《正气歌》:"鼎镬甘如饴，求之不可得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8120" y="4274185"/>
            <a:ext cx="98634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7030A0"/>
                </a:solidFill>
              </a:rPr>
              <a:t>甘</a:t>
            </a:r>
            <a:r>
              <a:rPr lang="zh-CN" altLang="en-US" sz="3200" b="1">
                <a:solidFill>
                  <a:srgbClr val="FF0000"/>
                </a:solidFill>
              </a:rPr>
              <a:t>之如饴：为了从事某种工作，甘愿承受艰难、痛苦。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8120" y="5283835"/>
            <a:ext cx="1039050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7030A0"/>
                </a:solidFill>
              </a:rPr>
              <a:t>乐</a:t>
            </a:r>
            <a:r>
              <a:rPr lang="zh-CN" altLang="en-US" sz="3200" b="1">
                <a:solidFill>
                  <a:srgbClr val="FF0000"/>
                </a:solidFill>
              </a:rPr>
              <a:t>育人材：喜欢培育人材。用以赞颂学校或教育工作者。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6950" y="467995"/>
            <a:ext cx="10871200" cy="2128520"/>
          </a:xfrm>
        </p:spPr>
        <p:txBody>
          <a:bodyPr/>
          <a:p>
            <a:r>
              <a:rPr lang="en-US" altLang="zh-CN"/>
              <a:t>        </a:t>
            </a:r>
            <a:r>
              <a:rPr lang="zh-CN" altLang="en-US" b="1"/>
              <a:t>陵与武饮数日，复曰：“子卿壹听陵言。”武曰：“自</a:t>
            </a:r>
            <a:r>
              <a:rPr lang="zh-CN" altLang="en-US" b="1">
                <a:solidFill>
                  <a:srgbClr val="FF0000"/>
                </a:solidFill>
              </a:rPr>
              <a:t>分</a:t>
            </a:r>
            <a:r>
              <a:rPr lang="zh-CN" altLang="en-US" b="1"/>
              <a:t>已死久矣！王必欲</a:t>
            </a:r>
            <a:r>
              <a:rPr lang="zh-CN" altLang="en-US" b="1">
                <a:solidFill>
                  <a:srgbClr val="7030A0"/>
                </a:solidFill>
              </a:rPr>
              <a:t>降</a:t>
            </a:r>
            <a:r>
              <a:rPr lang="zh-CN" altLang="en-US" b="1"/>
              <a:t>武，</a:t>
            </a:r>
            <a:r>
              <a:rPr lang="zh-CN" altLang="en-US" b="1">
                <a:solidFill>
                  <a:srgbClr val="FF0000"/>
                </a:solidFill>
              </a:rPr>
              <a:t>请毕</a:t>
            </a:r>
            <a:r>
              <a:rPr lang="zh-CN" altLang="en-US" b="1"/>
              <a:t>今日之驩，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效死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于前</a:t>
            </a:r>
            <a:r>
              <a:rPr lang="zh-CN" altLang="en-US" b="1"/>
              <a:t>！”陵见其至诚，喟然叹曰：“嗟乎，义士！陵与卫律之罪，上通于天！”</a:t>
            </a:r>
            <a:r>
              <a:rPr lang="zh-CN" altLang="en-US" b="1">
                <a:solidFill>
                  <a:srgbClr val="FF0000"/>
                </a:solidFill>
              </a:rPr>
              <a:t>因</a:t>
            </a:r>
            <a:r>
              <a:rPr lang="zh-CN" altLang="en-US" b="1"/>
              <a:t>泣下霑衿，与武决去。</a:t>
            </a:r>
            <a:endParaRPr lang="zh-CN" altLang="en-US" sz="2250" b="1">
              <a:solidFill>
                <a:srgbClr val="00B05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6950" y="2948940"/>
            <a:ext cx="308927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00B050"/>
                </a:solidFill>
                <a:sym typeface="+mn-ea"/>
              </a:rPr>
              <a:t> </a:t>
            </a:r>
            <a:r>
              <a:rPr lang="zh-CN" altLang="en-US" sz="3200" b="1">
                <a:solidFill>
                  <a:srgbClr val="00B050"/>
                </a:solidFill>
                <a:sym typeface="+mn-ea"/>
              </a:rPr>
              <a:t>      在卫律、李陵以及张胜的对比映衬下，苏武的形象更加光彩夺目、熠熠生辉！</a:t>
            </a:r>
            <a:endParaRPr lang="zh-CN" altLang="en-US" sz="3200" b="1">
              <a:solidFill>
                <a:srgbClr val="00B050"/>
              </a:solidFill>
              <a:sym typeface="+mn-ea"/>
            </a:endParaRPr>
          </a:p>
          <a:p>
            <a:endParaRPr lang="zh-CN" altLang="en-US" sz="32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7355" y="2596515"/>
            <a:ext cx="7143115" cy="384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7210" y="453390"/>
            <a:ext cx="10871200" cy="3091815"/>
          </a:xfrm>
        </p:spPr>
        <p:txBody>
          <a:bodyPr/>
          <a:p>
            <a:r>
              <a:rPr lang="en-US" altLang="zh-CN"/>
              <a:t>        </a:t>
            </a:r>
            <a:r>
              <a:rPr lang="zh-CN" altLang="en-US" b="1"/>
              <a:t>昭帝即位，数年，匈奴与汉和亲。汉求武等，匈奴诡言武死。后汉使复至匈奴，常惠请其守者与</a:t>
            </a:r>
            <a:r>
              <a:rPr lang="zh-CN" altLang="en-US" b="1">
                <a:solidFill>
                  <a:srgbClr val="FF0000"/>
                </a:solidFill>
              </a:rPr>
              <a:t>（之）</a:t>
            </a:r>
            <a:r>
              <a:rPr lang="zh-CN" altLang="en-US" b="1"/>
              <a:t>俱，得夜见汉使，</a:t>
            </a:r>
            <a:r>
              <a:rPr lang="zh-CN" altLang="en-US" b="1">
                <a:solidFill>
                  <a:srgbClr val="FF0000"/>
                </a:solidFill>
              </a:rPr>
              <a:t>具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自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陈道</a:t>
            </a:r>
            <a:r>
              <a:rPr lang="zh-CN" altLang="en-US" b="1"/>
              <a:t>。教使者谓单于，言天子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射</a:t>
            </a:r>
            <a:r>
              <a:rPr lang="zh-CN" altLang="en-US" b="1" u="wavyHeavy">
                <a:solidFill>
                  <a:srgbClr val="00B050"/>
                </a:solidFill>
                <a:uFillTx/>
              </a:rPr>
              <a:t>（于）上林中</a:t>
            </a:r>
            <a:r>
              <a:rPr lang="zh-CN" altLang="en-US" b="1"/>
              <a:t>，得雁，足有系帛书，言武等在某泽中。使者大喜，</a:t>
            </a:r>
            <a:r>
              <a:rPr lang="zh-CN" altLang="en-US" b="1">
                <a:solidFill>
                  <a:srgbClr val="FF0000"/>
                </a:solidFill>
              </a:rPr>
              <a:t>如</a:t>
            </a:r>
            <a:r>
              <a:rPr lang="zh-CN" altLang="en-US" b="1"/>
              <a:t>惠语以</a:t>
            </a:r>
            <a:r>
              <a:rPr lang="zh-CN" altLang="en-US" b="1">
                <a:solidFill>
                  <a:srgbClr val="FF0000"/>
                </a:solidFill>
              </a:rPr>
              <a:t>让</a:t>
            </a:r>
            <a:r>
              <a:rPr lang="zh-CN" altLang="en-US" b="1"/>
              <a:t>单于。单于视左右而惊，</a:t>
            </a:r>
            <a:r>
              <a:rPr lang="zh-CN" altLang="en-US" b="1">
                <a:solidFill>
                  <a:srgbClr val="FF0000"/>
                </a:solidFill>
              </a:rPr>
              <a:t>谢</a:t>
            </a:r>
            <a:r>
              <a:rPr lang="zh-CN" altLang="en-US" b="1"/>
              <a:t>汉使曰：“武等实在。”</a:t>
            </a:r>
            <a:endParaRPr lang="zh-CN" altLang="en-US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5185" y="3254375"/>
            <a:ext cx="4443730" cy="322897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23950" y="2345055"/>
            <a:ext cx="5476875" cy="3986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50085" y="600710"/>
            <a:ext cx="9069705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</a:t>
            </a:r>
            <a:r>
              <a:rPr lang="en-US" altLang="zh-CN" sz="3200" b="1"/>
              <a:t>   </a:t>
            </a:r>
            <a:r>
              <a:rPr lang="zh-CN" altLang="en-US" sz="3200" b="1"/>
              <a:t>单于召会武官属，前已降及</a:t>
            </a:r>
            <a:r>
              <a:rPr lang="zh-CN" altLang="en-US" sz="3200" b="1">
                <a:solidFill>
                  <a:srgbClr val="FF0000"/>
                </a:solidFill>
              </a:rPr>
              <a:t>物故</a:t>
            </a:r>
            <a:r>
              <a:rPr lang="zh-CN" altLang="en-US" sz="3200" b="1"/>
              <a:t>，凡随武还者九人。武</a:t>
            </a:r>
            <a:r>
              <a:rPr lang="zh-CN" altLang="en-US" sz="3200" b="1">
                <a:solidFill>
                  <a:srgbClr val="FF0000"/>
                </a:solidFill>
              </a:rPr>
              <a:t>以</a:t>
            </a:r>
            <a:r>
              <a:rPr lang="zh-CN" altLang="en-US" sz="3200" b="1"/>
              <a:t>始元六年春至京师。武留匈奴凡十九岁，始</a:t>
            </a:r>
            <a:r>
              <a:rPr lang="zh-CN" altLang="en-US" sz="3200" b="1">
                <a:solidFill>
                  <a:srgbClr val="FF0000"/>
                </a:solidFill>
              </a:rPr>
              <a:t>以</a:t>
            </a:r>
            <a:r>
              <a:rPr lang="zh-CN" altLang="en-US" sz="3200" b="1"/>
              <a:t>强壮出，及还，须发尽白。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7219950" y="2867025"/>
            <a:ext cx="344551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以：在</a:t>
            </a:r>
            <a:r>
              <a:rPr lang="en-US" altLang="zh-CN" sz="3200" b="1">
                <a:solidFill>
                  <a:srgbClr val="FF0000"/>
                </a:solidFill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</a:rPr>
              <a:t>的时候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002060"/>
                </a:solidFill>
                <a:latin typeface="华文行楷" panose="02010800040101010101" charset="-122"/>
                <a:ea typeface="华文行楷" panose="02010800040101010101" charset="-122"/>
              </a:rPr>
              <a:t>正气歌</a:t>
            </a:r>
            <a:endParaRPr lang="zh-CN" altLang="en-US">
              <a:solidFill>
                <a:srgbClr val="00206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179830"/>
            <a:ext cx="10871200" cy="4498975"/>
          </a:xfrm>
        </p:spPr>
        <p:txBody>
          <a:bodyPr/>
          <a:p>
            <a:r>
              <a:rPr lang="en-US" altLang="zh-CN"/>
              <a:t>     </a:t>
            </a:r>
            <a:r>
              <a:rPr lang="en-US" altLang="zh-CN" sz="4000"/>
              <a:t> </a:t>
            </a:r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天地有正气，杂然赋流形。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      下则为河岳，上则为日星。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      于人曰浩然，沛乎塞苍冥。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      皇路当清夷，含和吐明庭。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      时穷节乃见，一一垂丹青。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en-US" altLang="zh-CN" sz="4000">
                <a:latin typeface="华文行楷" panose="02010800040101010101" charset="-122"/>
                <a:ea typeface="华文行楷" panose="02010800040101010101" charset="-122"/>
              </a:rPr>
              <a:t>       ……</a:t>
            </a:r>
            <a:endParaRPr lang="en-US" altLang="zh-CN" sz="40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en-US" altLang="zh-CN" sz="4000">
                <a:latin typeface="华文行楷" panose="02010800040101010101" charset="-122"/>
                <a:ea typeface="华文行楷" panose="02010800040101010101" charset="-122"/>
              </a:rPr>
              <a:t>      风檐展书读，古道照颜色。</a:t>
            </a:r>
            <a:endParaRPr lang="en-US" altLang="zh-CN" sz="40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Rectangle 6"/>
          <p:cNvSpPr>
            <a:spLocks noGrp="1"/>
          </p:cNvSpPr>
          <p:nvPr>
            <p:ph idx="1"/>
          </p:nvPr>
        </p:nvSpPr>
        <p:spPr>
          <a:xfrm>
            <a:off x="1981200" y="333375"/>
            <a:ext cx="9116695" cy="579310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endParaRPr lang="zh-CN" altLang="en-US" dirty="0"/>
          </a:p>
          <a:p>
            <a:pPr eaLnBrk="1" hangingPunct="1">
              <a:buNone/>
            </a:pPr>
            <a:r>
              <a:rPr lang="zh-CN" altLang="en-US" sz="4800" b="1" i="1" dirty="0">
                <a:ea typeface="隶书" panose="02010509060101010101" pitchFamily="49" charset="-122"/>
              </a:rPr>
              <a:t>家庭</a:t>
            </a:r>
            <a:r>
              <a:rPr lang="zh-CN" altLang="en-US" sz="4800" dirty="0"/>
              <a:t>----</a:t>
            </a:r>
            <a:r>
              <a:rPr lang="zh-CN" altLang="en-US" dirty="0"/>
              <a:t>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父亲:   班彪（史学家）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弟弟:   班超(投笔从戎) 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妹妹:   班昭(续写《汉书》)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dirty="0"/>
          </a:p>
          <a:p>
            <a:pPr eaLnBrk="1" hangingPunct="1">
              <a:buNone/>
            </a:pPr>
            <a:r>
              <a:rPr lang="zh-CN" altLang="en-US" sz="4800" b="1" i="1" dirty="0">
                <a:latin typeface="隶书" panose="02010509060101010101" pitchFamily="49" charset="-122"/>
                <a:ea typeface="隶书" panose="02010509060101010101" pitchFamily="49" charset="-122"/>
              </a:rPr>
              <a:t>作品</a:t>
            </a:r>
            <a:r>
              <a:rPr lang="zh-CN" altLang="en-US" sz="4000" b="1" i="1" dirty="0">
                <a:latin typeface="黑体" panose="02010609060101010101" pitchFamily="2" charset="-122"/>
                <a:ea typeface="黑体" panose="02010609060101010101" pitchFamily="2" charset="-122"/>
              </a:rPr>
              <a:t>----</a:t>
            </a:r>
            <a:r>
              <a:rPr lang="zh-CN" altLang="en-US" dirty="0"/>
              <a:t>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史书:   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《汉书》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辞赋:   《两都赋》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诗:     《咏史诗》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1752600" y="304800"/>
            <a:ext cx="8540750" cy="1143000"/>
          </a:xfrm>
        </p:spPr>
        <p:txBody>
          <a:bodyPr anchor="ctr"/>
          <a:p>
            <a:r>
              <a:rPr lang="en-US" altLang="zh-CN" b="1">
                <a:solidFill>
                  <a:schemeClr val="tx1"/>
                </a:solidFill>
                <a:ea typeface="方正隶书简体" pitchFamily="65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ea typeface="方正隶书简体" pitchFamily="65" charset="-122"/>
              </a:rPr>
              <a:t>汉书</a:t>
            </a:r>
            <a:r>
              <a:rPr lang="en-US" altLang="zh-CN" b="1">
                <a:solidFill>
                  <a:schemeClr val="tx1"/>
                </a:solidFill>
                <a:ea typeface="方正隶书简体" pitchFamily="65" charset="-122"/>
              </a:rPr>
              <a:t>》</a:t>
            </a:r>
            <a:r>
              <a:rPr lang="zh-CN" altLang="en-US" b="1">
                <a:solidFill>
                  <a:schemeClr val="tx1"/>
                </a:solidFill>
                <a:ea typeface="方正隶书简体" pitchFamily="65" charset="-122"/>
              </a:rPr>
              <a:t>与</a:t>
            </a:r>
            <a:r>
              <a:rPr lang="en-US" altLang="zh-CN" b="1">
                <a:solidFill>
                  <a:schemeClr val="tx1"/>
                </a:solidFill>
                <a:ea typeface="方正隶书简体" pitchFamily="65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ea typeface="方正隶书简体" pitchFamily="65" charset="-122"/>
              </a:rPr>
              <a:t>史记</a:t>
            </a:r>
            <a:r>
              <a:rPr lang="en-US" altLang="zh-CN" b="1">
                <a:solidFill>
                  <a:schemeClr val="tx1"/>
                </a:solidFill>
                <a:ea typeface="方正隶书简体" pitchFamily="65" charset="-122"/>
              </a:rPr>
              <a:t>》</a:t>
            </a:r>
            <a:r>
              <a:rPr lang="zh-CN" altLang="en-US" b="1">
                <a:solidFill>
                  <a:schemeClr val="tx1"/>
                </a:solidFill>
                <a:ea typeface="方正隶书简体" pitchFamily="65" charset="-122"/>
              </a:rPr>
              <a:t>之比较</a:t>
            </a:r>
            <a:endParaRPr lang="zh-CN" altLang="en-US" b="1">
              <a:solidFill>
                <a:schemeClr val="tx1"/>
              </a:solidFill>
              <a:ea typeface="方正隶书简体" pitchFamily="65" charset="-122"/>
            </a:endParaRPr>
          </a:p>
        </p:txBody>
      </p:sp>
      <p:sp>
        <p:nvSpPr>
          <p:cNvPr id="7171" name="文本占位符 7170"/>
          <p:cNvSpPr txBox="1"/>
          <p:nvPr>
            <p:ph type="body" idx="1"/>
          </p:nvPr>
        </p:nvSpPr>
        <p:spPr>
          <a:xfrm>
            <a:off x="3352800" y="1524000"/>
            <a:ext cx="7315200" cy="609600"/>
          </a:xfrm>
        </p:spPr>
        <p:txBody>
          <a:bodyPr vert="horz" wrap="square" anchor="t"/>
          <a:p>
            <a:pPr>
              <a:spcBef>
                <a:spcPct val="50000"/>
              </a:spcBef>
              <a:buNone/>
            </a:pPr>
            <a:r>
              <a:rPr lang="en-US" altLang="zh-CN" b="1">
                <a:latin typeface="方正隶书简体" pitchFamily="65" charset="-122"/>
                <a:ea typeface="方正隶书简体" pitchFamily="65" charset="-122"/>
              </a:rPr>
              <a:t>       </a:t>
            </a:r>
            <a:r>
              <a:rPr lang="en-US" altLang="zh-CN" b="1">
                <a:latin typeface="方正隶书简体" pitchFamily="65" charset="-122"/>
                <a:ea typeface="方正隶书简体" pitchFamily="65" charset="-122"/>
                <a:sym typeface="+mn-ea"/>
              </a:rPr>
              <a:t>《</a:t>
            </a:r>
            <a:r>
              <a:rPr lang="zh-CN" altLang="en-US" b="1">
                <a:latin typeface="方正隶书简体" pitchFamily="65" charset="-122"/>
                <a:ea typeface="方正隶书简体" pitchFamily="65" charset="-122"/>
                <a:sym typeface="+mn-ea"/>
              </a:rPr>
              <a:t>史记</a:t>
            </a:r>
            <a:r>
              <a:rPr lang="en-US" altLang="zh-CN" b="1">
                <a:latin typeface="方正隶书简体" pitchFamily="65" charset="-122"/>
                <a:ea typeface="方正隶书简体" pitchFamily="65" charset="-122"/>
                <a:sym typeface="+mn-ea"/>
              </a:rPr>
              <a:t>》</a:t>
            </a:r>
            <a:r>
              <a:rPr lang="en-US" altLang="zh-CN" b="1">
                <a:latin typeface="方正隶书简体" pitchFamily="65" charset="-122"/>
                <a:ea typeface="方正隶书简体" pitchFamily="65" charset="-122"/>
              </a:rPr>
              <a:t>          </a:t>
            </a:r>
            <a:r>
              <a:rPr lang="en-US" altLang="zh-CN" b="1">
                <a:latin typeface="方正隶书简体" pitchFamily="65" charset="-122"/>
                <a:ea typeface="方正隶书简体" pitchFamily="65" charset="-122"/>
                <a:sym typeface="+mn-ea"/>
              </a:rPr>
              <a:t>《</a:t>
            </a:r>
            <a:r>
              <a:rPr lang="zh-CN" altLang="en-US" b="1">
                <a:latin typeface="方正隶书简体" pitchFamily="65" charset="-122"/>
                <a:ea typeface="方正隶书简体" pitchFamily="65" charset="-122"/>
                <a:sym typeface="+mn-ea"/>
              </a:rPr>
              <a:t>汉书</a:t>
            </a:r>
            <a:r>
              <a:rPr lang="en-US" altLang="zh-CN" b="1">
                <a:latin typeface="方正隶书简体" pitchFamily="65" charset="-122"/>
                <a:ea typeface="方正隶书简体" pitchFamily="65" charset="-122"/>
                <a:sym typeface="+mn-ea"/>
              </a:rPr>
              <a:t>》</a:t>
            </a:r>
            <a:endParaRPr lang="en-US" altLang="zh-CN" b="1">
              <a:latin typeface="方正隶书简体" pitchFamily="65" charset="-122"/>
              <a:ea typeface="方正隶书简体" pitchFamily="65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600200" y="2057400"/>
            <a:ext cx="2362200" cy="432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方正隶书简体" pitchFamily="65" charset="-122"/>
              </a:rPr>
              <a:t>体裁</a:t>
            </a:r>
            <a:endParaRPr lang="zh-CN" altLang="en-US" sz="3200" b="1">
              <a:latin typeface="Arial" panose="020B0604020202020204" pitchFamily="34" charset="0"/>
              <a:ea typeface="方正隶书简体" pitchFamily="65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latin typeface="Arial" panose="020B0604020202020204" pitchFamily="34" charset="0"/>
              <a:ea typeface="方正隶书简体" pitchFamily="65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方正隶书简体" pitchFamily="65" charset="-122"/>
              </a:rPr>
              <a:t>时间跨度</a:t>
            </a:r>
            <a:endParaRPr lang="zh-CN" altLang="en-US" sz="3200" b="1">
              <a:latin typeface="Arial" panose="020B0604020202020204" pitchFamily="34" charset="0"/>
              <a:ea typeface="方正隶书简体" pitchFamily="65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latin typeface="Arial" panose="020B0604020202020204" pitchFamily="34" charset="0"/>
              <a:ea typeface="方正隶书简体" pitchFamily="65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方正隶书简体" pitchFamily="65" charset="-122"/>
              </a:rPr>
              <a:t>体例</a:t>
            </a:r>
            <a:endParaRPr lang="zh-CN" altLang="en-US" sz="3200" b="1">
              <a:latin typeface="Arial" panose="020B0604020202020204" pitchFamily="34" charset="0"/>
              <a:ea typeface="方正隶书简体" pitchFamily="65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>
              <a:solidFill>
                <a:srgbClr val="3333CC"/>
              </a:solidFill>
              <a:latin typeface="Arial" panose="020B0604020202020204" pitchFamily="34" charset="0"/>
              <a:ea typeface="方正隶书简体" pitchFamily="65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3352800" y="2209800"/>
            <a:ext cx="3200400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方正隶书简体" pitchFamily="65" charset="-122"/>
              </a:rPr>
              <a:t>我国第一部纪传体</a:t>
            </a:r>
            <a:r>
              <a:rPr lang="zh-CN" altLang="en-US" sz="2800" b="1">
                <a:latin typeface="Arial" panose="020B0604020202020204" pitchFamily="34" charset="0"/>
                <a:ea typeface="方正隶书简体" pitchFamily="65" charset="-122"/>
                <a:sym typeface="Arial" panose="020B0604020202020204" pitchFamily="34" charset="0"/>
              </a:rPr>
              <a:t>通史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方正隶书简体" pitchFamily="65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6781800" y="2209800"/>
            <a:ext cx="3429000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方正隶书简体" pitchFamily="65" charset="-122"/>
                <a:sym typeface="Arial" panose="020B0604020202020204" pitchFamily="34" charset="0"/>
              </a:rPr>
              <a:t>我国第一部纪传体断代史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方正隶书简体" pitchFamily="65" charset="-122"/>
              <a:sym typeface="Arial" panose="020B0604020202020204" pitchFamily="34" charset="0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3581400" y="3505200"/>
            <a:ext cx="28194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0" indent="0">
              <a:spcBef>
                <a:spcPct val="50000"/>
              </a:spcBef>
            </a:pPr>
            <a:r>
              <a:rPr lang="en-US" sz="2800" b="1">
                <a:solidFill>
                  <a:schemeClr val="tx1"/>
                </a:solidFill>
                <a:latin typeface="Arial" panose="020B0604020202020204" pitchFamily="34" charset="0"/>
                <a:ea typeface="方正隶书简体" pitchFamily="65" charset="-122"/>
                <a:sym typeface="Arial" panose="020B0604020202020204" pitchFamily="34" charset="0"/>
              </a:rPr>
              <a:t>3000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方正隶书简体" pitchFamily="65" charset="-122"/>
                <a:sym typeface="Arial" panose="020B0604020202020204" pitchFamily="34" charset="0"/>
              </a:rPr>
              <a:t>多年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方正隶书简体" pitchFamily="65" charset="-122"/>
              <a:sym typeface="Arial" panose="020B0604020202020204" pitchFamily="34" charset="0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6934200" y="3505200"/>
            <a:ext cx="28194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方正隶书简体" pitchFamily="65" charset="-122"/>
                <a:sym typeface="Arial" panose="020B0604020202020204" pitchFamily="34" charset="0"/>
              </a:rPr>
              <a:t>西汉</a:t>
            </a:r>
            <a:r>
              <a:rPr lang="en-US" sz="2800" b="1">
                <a:solidFill>
                  <a:schemeClr val="tx1"/>
                </a:solidFill>
                <a:latin typeface="Arial" panose="020B0604020202020204" pitchFamily="34" charset="0"/>
                <a:ea typeface="方正隶书简体" pitchFamily="65" charset="-122"/>
                <a:sym typeface="Arial" panose="020B0604020202020204" pitchFamily="34" charset="0"/>
              </a:rPr>
              <a:t>230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方正隶书简体" pitchFamily="65" charset="-122"/>
                <a:sym typeface="Arial" panose="020B0604020202020204" pitchFamily="34" charset="0"/>
              </a:rPr>
              <a:t>年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方正隶书简体" pitchFamily="65" charset="-122"/>
              <a:sym typeface="Arial" panose="020B0604020202020204" pitchFamily="34" charset="0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7010400" y="4678680"/>
            <a:ext cx="33528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方正隶书简体" pitchFamily="65" charset="-122"/>
                <a:sym typeface="Arial" panose="020B0604020202020204" pitchFamily="34" charset="0"/>
              </a:rPr>
              <a:t>纪、表、志、传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方正隶书简体" pitchFamily="65" charset="-122"/>
              <a:sym typeface="Arial" panose="020B0604020202020204" pitchFamily="34" charset="0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3429000" y="4465320"/>
            <a:ext cx="3581400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方正隶书简体" pitchFamily="65" charset="-122"/>
                <a:sym typeface="Arial" panose="020B0604020202020204" pitchFamily="34" charset="0"/>
              </a:rPr>
              <a:t>本纪、列传、世家、书、表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方正隶书简体" pitchFamily="65" charset="-122"/>
              <a:sym typeface="Arial" panose="020B0604020202020204" pitchFamily="34" charset="0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1676400" y="5638800"/>
            <a:ext cx="43434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两书合称为：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4191000" y="5638800"/>
            <a:ext cx="18288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史汉”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直接连接符 7180"/>
          <p:cNvSpPr/>
          <p:nvPr/>
        </p:nvSpPr>
        <p:spPr>
          <a:xfrm>
            <a:off x="1676400" y="2057400"/>
            <a:ext cx="861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82" name="直接连接符 7181"/>
          <p:cNvSpPr/>
          <p:nvPr/>
        </p:nvSpPr>
        <p:spPr>
          <a:xfrm>
            <a:off x="1752600" y="3505200"/>
            <a:ext cx="868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83" name="直接连接符 7182"/>
          <p:cNvSpPr/>
          <p:nvPr/>
        </p:nvSpPr>
        <p:spPr>
          <a:xfrm>
            <a:off x="1752600" y="5410200"/>
            <a:ext cx="861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84" name="直接连接符 7183"/>
          <p:cNvSpPr/>
          <p:nvPr/>
        </p:nvSpPr>
        <p:spPr>
          <a:xfrm>
            <a:off x="3276600" y="1600200"/>
            <a:ext cx="0" cy="3810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85" name="直接连接符 7184"/>
          <p:cNvSpPr/>
          <p:nvPr/>
        </p:nvSpPr>
        <p:spPr>
          <a:xfrm>
            <a:off x="6629400" y="1524000"/>
            <a:ext cx="0" cy="388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86" name="直接连接符 7185"/>
          <p:cNvSpPr/>
          <p:nvPr/>
        </p:nvSpPr>
        <p:spPr>
          <a:xfrm>
            <a:off x="1676400" y="4267200"/>
            <a:ext cx="868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38520" y="5638800"/>
            <a:ext cx="21443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两人合称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7869555" y="5638800"/>
            <a:ext cx="14058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/>
              <a:t>“</a:t>
            </a:r>
            <a:r>
              <a:rPr lang="zh-CN" altLang="en-US" sz="3200" b="1"/>
              <a:t>班马</a:t>
            </a:r>
            <a:r>
              <a:rPr lang="en-US" altLang="zh-CN" sz="3200" b="1"/>
              <a:t>”</a:t>
            </a:r>
            <a:endParaRPr lang="en-US" altLang="zh-CN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5" grpId="0"/>
      <p:bldP spid="7176" grpId="0"/>
      <p:bldP spid="7177" grpId="0"/>
      <p:bldP spid="7178" grpId="0"/>
      <p:bldP spid="7180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Rectangle 6"/>
          <p:cNvSpPr>
            <a:spLocks noGrp="1"/>
          </p:cNvSpPr>
          <p:nvPr>
            <p:ph idx="1"/>
          </p:nvPr>
        </p:nvSpPr>
        <p:spPr>
          <a:xfrm>
            <a:off x="2095500" y="428625"/>
            <a:ext cx="8229600" cy="6192838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史书形式-----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70C0"/>
                </a:solidFill>
                <a:ea typeface="黑体" panose="02010609060101010101" pitchFamily="2" charset="-122"/>
              </a:rPr>
              <a:t>编年体</a:t>
            </a:r>
            <a:r>
              <a:rPr lang="zh-CN" altLang="en-US" dirty="0"/>
              <a:t>:</a:t>
            </a:r>
            <a:r>
              <a:rPr lang="zh-CN" altLang="en-US" b="1" dirty="0">
                <a:ea typeface="黑体" panose="02010609060101010101" pitchFamily="2" charset="-122"/>
              </a:rPr>
              <a:t>按年月日有次序地记载史事的史书</a:t>
            </a:r>
            <a:endParaRPr lang="zh-CN" altLang="en-US" b="1" dirty="0"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dirty="0"/>
              <a:t>    </a:t>
            </a:r>
            <a:r>
              <a:rPr lang="zh-CN" altLang="en-US" b="1" dirty="0">
                <a:ea typeface="楷体_GB2312" pitchFamily="49" charset="-122"/>
              </a:rPr>
              <a:t>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春秋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(孔子)----最早的编年体史书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左传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(左丘明)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资治通鉴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(司马光)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70C0"/>
                </a:solidFill>
                <a:ea typeface="黑体" panose="02010609060101010101" pitchFamily="2" charset="-122"/>
              </a:rPr>
              <a:t>国别体</a:t>
            </a:r>
            <a:r>
              <a:rPr lang="zh-CN" altLang="en-US" dirty="0"/>
              <a:t>:</a:t>
            </a:r>
            <a:r>
              <a:rPr lang="zh-CN" altLang="en-US" b="1" dirty="0">
                <a:ea typeface="黑体" panose="02010609060101010101" pitchFamily="2" charset="-122"/>
              </a:rPr>
              <a:t>以国家为编排顺序记载史事的史书</a:t>
            </a:r>
            <a:endParaRPr lang="zh-CN" altLang="en-US" b="1" dirty="0"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dirty="0"/>
              <a:t>    </a:t>
            </a:r>
            <a:r>
              <a:rPr lang="zh-CN" altLang="en-US" b="1" dirty="0">
                <a:ea typeface="楷体_GB2312" pitchFamily="49" charset="-122"/>
              </a:rPr>
              <a:t>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国语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----第一部国别体史书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战国策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(刘向编订)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506" name="图片 5" descr="Zhuanti_HuaNiao_03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7"/>
          <p:cNvSpPr>
            <a:spLocks noGrp="1"/>
          </p:cNvSpPr>
          <p:nvPr>
            <p:ph idx="1"/>
          </p:nvPr>
        </p:nvSpPr>
        <p:spPr>
          <a:xfrm>
            <a:off x="1809750" y="1071563"/>
            <a:ext cx="9072563" cy="2786062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纪传体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:以为人物立传记的方式记叙史实的史书          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史记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(司马迁)----第一部纪传体通史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汉书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(班固)----第一部纪传体断代史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后汉书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(范晔)----纪传体断代史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 descr="Large confetti"/>
          <p:cNvSpPr>
            <a:spLocks noGrp="1"/>
          </p:cNvSpPr>
          <p:nvPr>
            <p:ph type="title"/>
          </p:nvPr>
        </p:nvSpPr>
        <p:spPr>
          <a:xfrm>
            <a:off x="5715000" y="500063"/>
            <a:ext cx="4953000" cy="76200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传记类文言文共性</a:t>
            </a:r>
            <a:endParaRPr kumimoji="1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24063" y="1643063"/>
            <a:ext cx="8143875" cy="25298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在体式上的特点较公式化：</a:t>
            </a:r>
            <a:endParaRPr kumimoji="1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某某（人）</a:t>
            </a:r>
            <a:r>
              <a:rPr kumimoji="1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+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基本情况（品）</a:t>
            </a:r>
            <a:r>
              <a:rPr kumimoji="1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+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具体材料</a:t>
            </a:r>
            <a:r>
              <a:rPr kumimoji="1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1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1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3……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（事）</a:t>
            </a:r>
            <a:r>
              <a:rPr kumimoji="1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+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作者评说</a:t>
            </a:r>
            <a:endParaRPr kumimoji="1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8145" y="228600"/>
            <a:ext cx="11387455" cy="867410"/>
          </a:xfrm>
        </p:spPr>
        <p:txBody>
          <a:bodyPr/>
          <a:p>
            <a:r>
              <a:rPr lang="zh-CN" altLang="en-US"/>
              <a:t>一、出身宦门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6620" y="1324610"/>
            <a:ext cx="10871200" cy="1394460"/>
          </a:xfrm>
        </p:spPr>
        <p:txBody>
          <a:bodyPr/>
          <a:p>
            <a:r>
              <a:rPr lang="en-US" altLang="zh-CN"/>
              <a:t>   </a:t>
            </a:r>
            <a:r>
              <a:rPr lang="en-US" altLang="zh-CN" b="1"/>
              <a:t>    </a:t>
            </a:r>
            <a:r>
              <a:rPr lang="zh-CN" altLang="en-US" b="1"/>
              <a:t>武字子卿，少</a:t>
            </a:r>
            <a:r>
              <a:rPr lang="zh-CN" altLang="en-US" b="1">
                <a:solidFill>
                  <a:srgbClr val="FF0000"/>
                </a:solidFill>
              </a:rPr>
              <a:t>以</a:t>
            </a:r>
            <a:r>
              <a:rPr lang="zh-CN" altLang="en-US" b="1"/>
              <a:t>父</a:t>
            </a:r>
            <a:r>
              <a:rPr lang="zh-CN" altLang="en-US" b="1" u="wavyHeavy">
                <a:solidFill>
                  <a:srgbClr val="FF0000"/>
                </a:solidFill>
                <a:uFillTx/>
              </a:rPr>
              <a:t>任</a:t>
            </a:r>
            <a:r>
              <a:rPr lang="zh-CN" altLang="en-US" b="1">
                <a:solidFill>
                  <a:srgbClr val="00B050"/>
                </a:solidFill>
                <a:uFillTx/>
              </a:rPr>
              <a:t>（被动句）</a:t>
            </a:r>
            <a:r>
              <a:rPr lang="zh-CN" altLang="en-US" b="1"/>
              <a:t>，兄弟并为郎，</a:t>
            </a:r>
            <a:r>
              <a:rPr lang="zh-CN" altLang="en-US" b="1">
                <a:solidFill>
                  <a:srgbClr val="FF0000"/>
                </a:solidFill>
              </a:rPr>
              <a:t>稍</a:t>
            </a:r>
            <a:r>
              <a:rPr lang="zh-CN" altLang="en-US" b="1"/>
              <a:t>迁至栘中厩监</a:t>
            </a:r>
            <a:r>
              <a:rPr lang="zh-CN" altLang="en-US" b="1">
                <a:solidFill>
                  <a:srgbClr val="FF0000"/>
                </a:solidFill>
              </a:rPr>
              <a:t>jiàn</a:t>
            </a:r>
            <a:r>
              <a:rPr lang="zh-CN" altLang="en-US" b="1"/>
              <a:t>。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896620" y="2428240"/>
            <a:ext cx="10787380" cy="4053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en-US" altLang="zh-CN" sz="2800"/>
              <a:t>   </a:t>
            </a:r>
            <a:r>
              <a:rPr lang="zh-CN" altLang="en-US" sz="2800" b="1">
                <a:solidFill>
                  <a:srgbClr val="002060"/>
                </a:solidFill>
              </a:rPr>
              <a:t>汉朝的官员选拔制度是察举制，另外高级官员子弟也可以从小官做起，有较严格的考核制度。魏晋南北朝世家大族把持政权，考核形同虚设。造成</a:t>
            </a:r>
            <a:r>
              <a:rPr lang="en-US" altLang="zh-CN" sz="2800" b="1">
                <a:solidFill>
                  <a:srgbClr val="002060"/>
                </a:solidFill>
              </a:rPr>
              <a:t>“</a:t>
            </a:r>
            <a:r>
              <a:rPr lang="zh-CN" altLang="en-US" sz="2800" b="1">
                <a:solidFill>
                  <a:srgbClr val="002060"/>
                </a:solidFill>
              </a:rPr>
              <a:t>上品无寒门，下品无士族</a:t>
            </a:r>
            <a:r>
              <a:rPr lang="en-US" altLang="zh-CN" sz="2800" b="1">
                <a:solidFill>
                  <a:srgbClr val="002060"/>
                </a:solidFill>
              </a:rPr>
              <a:t>”</a:t>
            </a:r>
            <a:r>
              <a:rPr lang="zh-CN" altLang="en-US" sz="2800" b="1">
                <a:solidFill>
                  <a:srgbClr val="002060"/>
                </a:solidFill>
              </a:rPr>
              <a:t>的阶级固化的政治格局，像陶潜曾祖陶侃这样从出身寒微官居高位的寥若晨星。明清规定只要功臣的子弟才可以有任官的权利。</a:t>
            </a:r>
            <a:endParaRPr lang="zh-CN" altLang="en-US" sz="2800" b="1">
              <a:solidFill>
                <a:srgbClr val="002060"/>
              </a:solidFill>
            </a:endParaRPr>
          </a:p>
          <a:p>
            <a:r>
              <a:rPr lang="zh-CN" altLang="en-US" sz="2800" b="1">
                <a:solidFill>
                  <a:srgbClr val="002060"/>
                </a:solidFill>
              </a:rPr>
              <a:t>       郎：汉代职位较低皇帝侍从。汉制年俸二千石（太守）以上，可保举其子弟为郎。</a:t>
            </a:r>
            <a:endParaRPr lang="zh-CN" altLang="en-US" sz="2800" b="1">
              <a:solidFill>
                <a:srgbClr val="002060"/>
              </a:solidFill>
            </a:endParaRPr>
          </a:p>
          <a:p>
            <a:r>
              <a:rPr lang="zh-CN" altLang="en-US" sz="3200" b="1">
                <a:solidFill>
                  <a:srgbClr val="002060"/>
                </a:solidFill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</a:rPr>
              <a:t>封妻荫yìn子：功臣的妻子得到封号，子孙世袭官职和特权。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5677</Words>
  <PresentationFormat>宽屏</PresentationFormat>
  <Paragraphs>247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Wingdings 2</vt:lpstr>
      <vt:lpstr>Times New Roman</vt:lpstr>
      <vt:lpstr>黑体</vt:lpstr>
      <vt:lpstr>隶书</vt:lpstr>
      <vt:lpstr>方正隶书简体</vt:lpstr>
      <vt:lpstr>楷体_GB2312</vt:lpstr>
      <vt:lpstr>微软雅黑</vt:lpstr>
      <vt:lpstr>Arial Unicode MS</vt:lpstr>
      <vt:lpstr>Calibri</vt:lpstr>
      <vt:lpstr>华文行楷</vt:lpstr>
      <vt:lpstr>新宋体</vt:lpstr>
      <vt:lpstr>吉祥如意</vt:lpstr>
      <vt:lpstr>PowerPoint 演示文稿</vt:lpstr>
      <vt:lpstr>PowerPoint 演示文稿</vt:lpstr>
      <vt:lpstr>PowerPoint 演示文稿</vt:lpstr>
      <vt:lpstr>PowerPoint 演示文稿</vt:lpstr>
      <vt:lpstr>《汉书》与《史记》之比较</vt:lpstr>
      <vt:lpstr>PowerPoint 演示文稿</vt:lpstr>
      <vt:lpstr>PowerPoint 演示文稿</vt:lpstr>
      <vt:lpstr>传记类文言文共性</vt:lpstr>
      <vt:lpstr>一、出身宦门</vt:lpstr>
      <vt:lpstr>二、出使匈奴，以求通好</vt:lpstr>
      <vt:lpstr>PowerPoint 演示文稿</vt:lpstr>
      <vt:lpstr>二、缑gōu王谋反，殃及汉使</vt:lpstr>
      <vt:lpstr>PowerPoint 演示文稿</vt:lpstr>
      <vt:lpstr>PowerPoint 演示文稿</vt:lpstr>
      <vt:lpstr>PowerPoint 演示文稿</vt:lpstr>
      <vt:lpstr>三、不辱使命</vt:lpstr>
      <vt:lpstr>四、威武不能屈</vt:lpstr>
      <vt:lpstr>五、富贵不能淫</vt:lpstr>
      <vt:lpstr>PowerPoint 演示文稿</vt:lpstr>
      <vt:lpstr>五、贫贱不能移</vt:lpstr>
      <vt:lpstr>PowerPoint 演示文稿</vt:lpstr>
      <vt:lpstr>贝加尔湖</vt:lpstr>
      <vt:lpstr>PowerPoint 演示文稿</vt:lpstr>
      <vt:lpstr>PowerPoint 演示文稿</vt:lpstr>
      <vt:lpstr>PowerPoint 演示文稿</vt:lpstr>
      <vt:lpstr>关于李陵的个人看法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正气歌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2016-06-26T12:39:00Z</dcterms:created>
  <dcterms:modified xsi:type="dcterms:W3CDTF">2018-05-09T06:07:33Z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