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61" r:id="rId3"/>
    <p:sldId id="262" r:id="rId4"/>
    <p:sldId id="263" r:id="rId5"/>
    <p:sldId id="264" r:id="rId6"/>
    <p:sldId id="265" r:id="rId7"/>
    <p:sldId id="266" r:id="rId8"/>
    <p:sldId id="267" r:id="rId9"/>
    <p:sldId id="268" r:id="rId10"/>
    <p:sldId id="270" r:id="rId11"/>
    <p:sldId id="271" r:id="rId12"/>
    <p:sldId id="272" r:id="rId13"/>
    <p:sldId id="273" r:id="rId14"/>
    <p:sldId id="274" r:id="rId15"/>
    <p:sldId id="275" r:id="rId16"/>
    <p:sldId id="276" r:id="rId17"/>
    <p:sldId id="277" r:id="rId18"/>
    <p:sldId id="278" r:id="rId19"/>
    <p:sldId id="279" r:id="rId20"/>
    <p:sldId id="284" r:id="rId21"/>
    <p:sldId id="282" r:id="rId22"/>
    <p:sldId id="285" r:id="rId23"/>
    <p:sldId id="287" r:id="rId24"/>
    <p:sldId id="288" r:id="rId25"/>
    <p:sldId id="286" r:id="rId26"/>
    <p:sldId id="289" r:id="rId27"/>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0" autoAdjust="0"/>
    <p:restoredTop sz="94660"/>
  </p:normalViewPr>
  <p:slideViewPr>
    <p:cSldViewPr snapToGrid="0">
      <p:cViewPr varScale="1">
        <p:scale>
          <a:sx n="63" d="100"/>
          <a:sy n="63" d="100"/>
        </p:scale>
        <p:origin x="-132" y="-540"/>
      </p:cViewPr>
      <p:guideLst>
        <p:guide orient="horz" pos="2126"/>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Pr>
        <a:solidFill>
          <a:srgbClr val="F2F1E8"/>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691610"/>
            <a:ext cx="12192000" cy="3482188"/>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Pr>
        <a:solidFill>
          <a:srgbClr val="F2F1E8"/>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4_标题幻灯片">
    <p:bg>
      <p:bgPr>
        <a:solidFill>
          <a:srgbClr val="F2F1E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6789" y="3691610"/>
            <a:ext cx="12192000" cy="3482188"/>
          </a:xfrm>
          <a:prstGeom prst="rect">
            <a:avLst/>
          </a:prstGeom>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6602292" y="0"/>
            <a:ext cx="5589708" cy="6858000"/>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a:solidFill>
                  <a:schemeClr val="bg1"/>
                </a:solidFill>
                <a:latin typeface="微软雅黑" panose="020B0503020204020204" pitchFamily="34" charset="-122"/>
                <a:ea typeface="微软雅黑" panose="020B0503020204020204" pitchFamily="34" charset="-122"/>
                <a:sym typeface="+mn-ea"/>
              </a:rPr>
              <a:t>PPT</a:t>
            </a:r>
            <a:r>
              <a:rPr lang="zh-CN" altLang="en-US" sz="30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1.png"/><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3.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51104"/>
            <a:ext cx="12192000" cy="3482188"/>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447499"/>
            <a:ext cx="2779776" cy="3410501"/>
          </a:xfrm>
          <a:prstGeom prst="rect">
            <a:avLst/>
          </a:prstGeom>
        </p:spPr>
      </p:pic>
      <p:sp>
        <p:nvSpPr>
          <p:cNvPr id="7" name="文本框 6"/>
          <p:cNvSpPr txBox="1"/>
          <p:nvPr/>
        </p:nvSpPr>
        <p:spPr>
          <a:xfrm>
            <a:off x="2435479" y="1643839"/>
            <a:ext cx="6278880" cy="1322070"/>
          </a:xfrm>
          <a:prstGeom prst="rect">
            <a:avLst/>
          </a:prstGeom>
          <a:noFill/>
        </p:spPr>
        <p:txBody>
          <a:bodyPr wrap="none" rtlCol="0">
            <a:spAutoFit/>
          </a:bodyPr>
          <a:lstStyle/>
          <a:p>
            <a:pPr algn="l"/>
            <a:r>
              <a:rPr kumimoji="1" lang="zh-CN" altLang="en-US" sz="8000">
                <a:solidFill>
                  <a:srgbClr val="FF0000"/>
                </a:solidFill>
                <a:latin typeface="华文行楷" panose="02010800040101010101" charset="-122"/>
                <a:ea typeface="华文行楷" panose="02010800040101010101" charset="-122"/>
                <a:cs typeface="WenYue GuDianMingChaoTi (Non-Commercial Use) W5" charset="-122"/>
              </a:rPr>
              <a:t>大战中的插曲</a:t>
            </a:r>
          </a:p>
        </p:txBody>
      </p:sp>
      <p:sp>
        <p:nvSpPr>
          <p:cNvPr id="8" name="文本框 7"/>
          <p:cNvSpPr txBox="1"/>
          <p:nvPr/>
        </p:nvSpPr>
        <p:spPr>
          <a:xfrm>
            <a:off x="5898515" y="3684905"/>
            <a:ext cx="2272030" cy="1106805"/>
          </a:xfrm>
          <a:prstGeom prst="rect">
            <a:avLst/>
          </a:prstGeom>
          <a:noFill/>
        </p:spPr>
        <p:txBody>
          <a:bodyPr wrap="square" rtlCol="0">
            <a:spAutoFit/>
          </a:bodyPr>
          <a:lstStyle/>
          <a:p>
            <a:pPr algn="r">
              <a:lnSpc>
                <a:spcPct val="150000"/>
              </a:lnSpc>
            </a:pPr>
            <a:r>
              <a:rPr kumimoji="1" lang="zh-CN" altLang="en-US" sz="4400" b="1">
                <a:solidFill>
                  <a:srgbClr val="640101"/>
                </a:solidFill>
                <a:latin typeface="华文行楷" panose="02010800040101010101" charset="-122"/>
                <a:ea typeface="华文行楷" panose="02010800040101010101" charset="-122"/>
                <a:cs typeface="WenYue GuDianMingChaoTi (Non-Commercial Use) W5" charset="-122"/>
              </a:rPr>
              <a:t>聂荣臻</a:t>
            </a:r>
          </a:p>
        </p:txBody>
      </p:sp>
      <p:pic>
        <p:nvPicPr>
          <p:cNvPr id="9" name="图片 8"/>
          <p:cNvPicPr>
            <a:picLocks noChangeAspect="1"/>
          </p:cNvPicPr>
          <p:nvPr/>
        </p:nvPicPr>
        <p:blipFill>
          <a:blip r:embed="rId6">
            <a:duotone>
              <a:prstClr val="black"/>
              <a:srgbClr val="640101">
                <a:tint val="45000"/>
                <a:satMod val="400000"/>
              </a:srgbClr>
            </a:duotone>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val="0"/>
              </a:ext>
            </a:extLst>
          </a:blip>
          <a:stretch>
            <a:fillRect/>
          </a:stretch>
        </p:blipFill>
        <p:spPr>
          <a:xfrm flipH="1">
            <a:off x="2658815" y="4077505"/>
            <a:ext cx="1991798" cy="2418195"/>
          </a:xfrm>
          <a:prstGeom prst="rect">
            <a:avLst/>
          </a:prstGeom>
          <a:effectLst>
            <a:outerShdw blurRad="50800" dist="76200" dir="2700000" sx="97000" sy="97000" algn="tl" rotWithShape="0">
              <a:prstClr val="black">
                <a:alpha val="36000"/>
              </a:prstClr>
            </a:outerShdw>
          </a:effectLst>
        </p:spPr>
      </p:pic>
      <p:pic>
        <p:nvPicPr>
          <p:cNvPr id="10" name="图片 9"/>
          <p:cNvPicPr>
            <a:picLocks noChangeAspect="1"/>
          </p:cNvPicPr>
          <p:nvPr/>
        </p:nvPicPr>
        <p:blipFill>
          <a:blip r:embed="rId8">
            <a:duotone>
              <a:prstClr val="black"/>
              <a:srgbClr val="640101">
                <a:tint val="45000"/>
                <a:satMod val="400000"/>
              </a:srgbClr>
            </a:duotone>
            <a:extLst>
              <a:ext uri="{BEBA8EAE-BF5A-486C-A8C5-ECC9F3942E4B}">
                <a14:imgProps xmlns:a14="http://schemas.microsoft.com/office/drawing/2010/main">
                  <a14:imgLayer r:embed="rId9">
                    <a14:imgEffect>
                      <a14:colorTemperature colorTemp="47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9485319" y="668655"/>
            <a:ext cx="2545502" cy="2545502"/>
          </a:xfrm>
          <a:prstGeom prst="rect">
            <a:avLst/>
          </a:prstGeom>
        </p:spPr>
      </p:pic>
      <p:pic>
        <p:nvPicPr>
          <p:cNvPr id="2" name="常静 - 画心">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48632" y="-764674"/>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nodeType="clickPar">
                      <p:stCondLst>
                        <p:cond delay="indefinite"/>
                        <p:cond evt="onBegin" delay="0">
                          <p:tn val="44"/>
                        </p:cond>
                      </p:stCondLst>
                      <p:childTnLst>
                        <p:par>
                          <p:cTn id="8" fill="hold" nodeType="afterGroup">
                            <p:stCondLst>
                              <p:cond delay="0"/>
                            </p:stCondLst>
                            <p:childTnLst>
                              <p:par>
                                <p:cTn id="9" presetID="42"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2"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53"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Prev" delay="0">
                      <p:tgtEl>
                        <p:sldTgt/>
                      </p:tgtEl>
                    </p:cond>
                    <p:cond evt="onStopAudio" delay="0">
                      <p:tgtEl>
                        <p:sldTgt/>
                      </p:tgtEl>
                    </p:cond>
                  </p:endCondLst>
                </p:cTn>
                <p:tgtEl>
                  <p:spTgt spid="2"/>
                </p:tgtEl>
              </p:cMediaNode>
            </p:audio>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920000" flipH="1">
            <a:off x="6765925" y="4628515"/>
            <a:ext cx="1476375" cy="2689860"/>
          </a:xfrm>
          <a:prstGeom prst="rect">
            <a:avLst/>
          </a:prstGeom>
        </p:spPr>
      </p:pic>
      <p:sp>
        <p:nvSpPr>
          <p:cNvPr id="101" name="文本框 100"/>
          <p:cNvSpPr txBox="1"/>
          <p:nvPr/>
        </p:nvSpPr>
        <p:spPr>
          <a:xfrm>
            <a:off x="374650" y="309880"/>
            <a:ext cx="8959215" cy="583565"/>
          </a:xfrm>
          <a:prstGeom prst="rect">
            <a:avLst/>
          </a:prstGeom>
          <a:solidFill>
            <a:srgbClr val="FFFF00"/>
          </a:solidFill>
          <a:ln w="9525">
            <a:noFill/>
          </a:ln>
        </p:spPr>
        <p:txBody>
          <a:bodyPr wrap="square">
            <a:spAutoFit/>
          </a:bodyPr>
          <a:lstStyle/>
          <a:p>
            <a:pPr indent="266700"/>
            <a:r>
              <a:rPr lang="zh-CN" sz="3200" b="1">
                <a:latin typeface="方正华隶简体" panose="03000509000000000000" charset="-122"/>
                <a:ea typeface="方正华隶简体" panose="03000509000000000000" charset="-122"/>
              </a:rPr>
              <a:t>读完这篇文章，你看到了一个怎样的聂荣臻？</a:t>
            </a:r>
            <a:endParaRPr lang="zh-CN" altLang="en-US" sz="3200" b="1">
              <a:latin typeface="方正华隶简体" panose="03000509000000000000" charset="-122"/>
              <a:ea typeface="方正华隶简体" panose="03000509000000000000" charset="-122"/>
            </a:endParaRPr>
          </a:p>
        </p:txBody>
      </p:sp>
      <p:sp>
        <p:nvSpPr>
          <p:cNvPr id="2" name="文本框 1"/>
          <p:cNvSpPr txBox="1"/>
          <p:nvPr/>
        </p:nvSpPr>
        <p:spPr>
          <a:xfrm>
            <a:off x="1295400" y="1192530"/>
            <a:ext cx="8504555" cy="3866515"/>
          </a:xfrm>
          <a:prstGeom prst="rect">
            <a:avLst/>
          </a:prstGeom>
          <a:noFill/>
          <a:ln w="9525">
            <a:solidFill>
              <a:schemeClr val="accent1"/>
            </a:solidFill>
          </a:ln>
        </p:spPr>
        <p:txBody>
          <a:bodyPr wrap="square">
            <a:spAutoFit/>
          </a:bodyPr>
          <a:lstStyle/>
          <a:p>
            <a:pPr indent="266700" fontAlgn="auto">
              <a:lnSpc>
                <a:spcPts val="3680"/>
              </a:lnSpc>
            </a:pPr>
            <a:r>
              <a:rPr lang="zh-CN" sz="2400" b="0">
                <a:latin typeface="方正北魏楷书简体" panose="03000509000000000000" charset="-122"/>
                <a:ea typeface="方正北魏楷书简体" panose="03000509000000000000" charset="-122"/>
                <a:cs typeface="方正北魏楷书简体" panose="03000509000000000000" charset="-122"/>
              </a:rPr>
              <a:t>井陉之战中，聂荣臻拯救了两个日本女孩，认为“孩子是无罪的”，表现了他的博大胸怀和革命人道主义精神；通过照料孤女的细节,我们可以看出他的细心慈爱、和善亲切；从给日本官兵的信中，我们可以看出他的深明大义、胸怀宽广、富有正义；在送回孤女之后，“每逢想起这件事，还常常为她们担心”体现出他的善良仁慈。聂荣臻具有革命人道主义精神和至仁至义的品质，具有政治家、军事家的远见卓识，是一位慈善仁义和蔼可亲、宽厚细心的将军。</a:t>
            </a:r>
            <a:endParaRPr lang="zh-CN" altLang="en-US" sz="2400" b="0">
              <a:latin typeface="方正北魏楷书简体" panose="03000509000000000000" charset="-122"/>
              <a:ea typeface="方正北魏楷书简体" panose="03000509000000000000" charset="-122"/>
              <a:cs typeface="方正北魏楷书简体" panose="03000509000000000000" charset="-122"/>
            </a:endParaRPr>
          </a:p>
        </p:txBody>
      </p:sp>
      <p:pic>
        <p:nvPicPr>
          <p:cNvPr id="3" name="图片 2"/>
          <p:cNvPicPr/>
          <p:nvPr/>
        </p:nvPicPr>
        <p:blipFill>
          <a:blip r:embed="rId3"/>
          <a:stretch>
            <a:fillRect/>
          </a:stretch>
        </p:blipFill>
        <p:spPr>
          <a:xfrm>
            <a:off x="9799955" y="892810"/>
            <a:ext cx="2391410" cy="432943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H="1">
            <a:off x="5566719" y="2689293"/>
            <a:ext cx="6720542" cy="4259179"/>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66719" y="2488277"/>
            <a:ext cx="3185298" cy="2109969"/>
          </a:xfrm>
          <a:prstGeom prst="rect">
            <a:avLst/>
          </a:prstGeom>
        </p:spPr>
      </p:pic>
      <p:sp>
        <p:nvSpPr>
          <p:cNvPr id="102" name="文本框 101"/>
          <p:cNvSpPr txBox="1"/>
          <p:nvPr/>
        </p:nvSpPr>
        <p:spPr>
          <a:xfrm>
            <a:off x="352425" y="332105"/>
            <a:ext cx="7607300" cy="583565"/>
          </a:xfrm>
          <a:prstGeom prst="rect">
            <a:avLst/>
          </a:prstGeom>
          <a:solidFill>
            <a:srgbClr val="FFFF00"/>
          </a:solidFill>
          <a:ln w="9525">
            <a:noFill/>
          </a:ln>
        </p:spPr>
        <p:txBody>
          <a:bodyPr wrap="square">
            <a:spAutoFit/>
          </a:bodyPr>
          <a:lstStyle/>
          <a:p>
            <a:pPr indent="0"/>
            <a:r>
              <a:rPr lang="zh-CN" sz="3200" b="0">
                <a:latin typeface="方正华隶简体" panose="03000509000000000000" charset="-122"/>
                <a:ea typeface="方正华隶简体" panose="03000509000000000000" charset="-122"/>
              </a:rPr>
              <a:t>我们的八路军是一支怎样的队伍？</a:t>
            </a:r>
            <a:endParaRPr lang="zh-CN" altLang="en-US" sz="3200" b="0">
              <a:latin typeface="方正华隶简体" panose="03000509000000000000" charset="-122"/>
              <a:ea typeface="方正华隶简体" panose="03000509000000000000" charset="-122"/>
            </a:endParaRPr>
          </a:p>
        </p:txBody>
      </p:sp>
      <p:sp>
        <p:nvSpPr>
          <p:cNvPr id="8" name="文本框 7"/>
          <p:cNvSpPr txBox="1"/>
          <p:nvPr/>
        </p:nvSpPr>
        <p:spPr>
          <a:xfrm>
            <a:off x="1106805" y="1629410"/>
            <a:ext cx="5345430" cy="2676525"/>
          </a:xfrm>
          <a:prstGeom prst="rect">
            <a:avLst/>
          </a:prstGeom>
          <a:noFill/>
          <a:ln w="9525">
            <a:solidFill>
              <a:schemeClr val="accent1"/>
            </a:solidFill>
          </a:ln>
        </p:spPr>
        <p:txBody>
          <a:bodyPr wrap="square">
            <a:spAutoFit/>
          </a:bodyPr>
          <a:lstStyle/>
          <a:p>
            <a:pPr indent="0" fontAlgn="auto">
              <a:lnSpc>
                <a:spcPct val="200000"/>
              </a:lnSpc>
            </a:pPr>
            <a:r>
              <a:rPr lang="en-US" altLang="zh-CN" sz="2800" b="0">
                <a:latin typeface="方正北魏楷书简体" panose="03000509000000000000" charset="-122"/>
                <a:ea typeface="方正北魏楷书简体" panose="03000509000000000000" charset="-122"/>
              </a:rPr>
              <a:t>      </a:t>
            </a:r>
            <a:r>
              <a:rPr lang="zh-CN" sz="2800" b="0">
                <a:latin typeface="方正北魏楷书简体" panose="03000509000000000000" charset="-122"/>
                <a:ea typeface="方正北魏楷书简体" panose="03000509000000000000" charset="-122"/>
              </a:rPr>
              <a:t>八路军怀有革命人道主义精神，是一支不畏强敌的仁义之师、正义之师。</a:t>
            </a:r>
            <a:endParaRPr lang="zh-CN" altLang="en-US" sz="2800" b="0">
              <a:latin typeface="方正北魏楷书简体" panose="03000509000000000000" charset="-122"/>
              <a:ea typeface="方正北魏楷书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43554"/>
            <a:ext cx="12192000" cy="3482188"/>
          </a:xfrm>
          <a:prstGeom prst="rect">
            <a:avLst/>
          </a:prstGeom>
        </p:spPr>
      </p:pic>
      <p:sp>
        <p:nvSpPr>
          <p:cNvPr id="102" name="文本框 101"/>
          <p:cNvSpPr txBox="1"/>
          <p:nvPr/>
        </p:nvSpPr>
        <p:spPr>
          <a:xfrm>
            <a:off x="319405" y="243840"/>
            <a:ext cx="6863080" cy="1076325"/>
          </a:xfrm>
          <a:prstGeom prst="rect">
            <a:avLst/>
          </a:prstGeom>
          <a:solidFill>
            <a:srgbClr val="FFFF00"/>
          </a:solidFill>
          <a:ln w="9525">
            <a:noFill/>
          </a:ln>
        </p:spPr>
        <p:txBody>
          <a:bodyPr wrap="square">
            <a:spAutoFit/>
          </a:bodyPr>
          <a:lstStyle/>
          <a:p>
            <a:pPr indent="0"/>
            <a:r>
              <a:rPr lang="zh-CN" sz="3200" b="0">
                <a:latin typeface="方正华隶简体" panose="03000509000000000000" charset="-122"/>
                <a:ea typeface="方正华隶简体" panose="03000509000000000000" charset="-122"/>
                <a:cs typeface="方正华隶简体" panose="03000509000000000000" charset="-122"/>
              </a:rPr>
              <a:t>本文的标题为“大战中的插曲”，作者是如何叙述这一“插曲”的？</a:t>
            </a:r>
            <a:endParaRPr lang="zh-CN" altLang="en-US" sz="3200" b="0">
              <a:latin typeface="方正华隶简体" panose="03000509000000000000" charset="-122"/>
              <a:ea typeface="方正华隶简体" panose="03000509000000000000" charset="-122"/>
              <a:cs typeface="方正华隶简体" panose="03000509000000000000" charset="-122"/>
            </a:endParaRPr>
          </a:p>
        </p:txBody>
      </p:sp>
      <p:sp>
        <p:nvSpPr>
          <p:cNvPr id="8" name="文本框 7"/>
          <p:cNvSpPr txBox="1"/>
          <p:nvPr/>
        </p:nvSpPr>
        <p:spPr>
          <a:xfrm>
            <a:off x="1550035" y="1624965"/>
            <a:ext cx="9302750" cy="3046095"/>
          </a:xfrm>
          <a:prstGeom prst="rect">
            <a:avLst/>
          </a:prstGeom>
          <a:noFill/>
          <a:ln w="9525">
            <a:solidFill>
              <a:schemeClr val="accent1"/>
            </a:solidFill>
          </a:ln>
        </p:spPr>
        <p:txBody>
          <a:bodyPr wrap="square">
            <a:spAutoFit/>
          </a:bodyPr>
          <a:lstStyle/>
          <a:p>
            <a:pPr indent="0"/>
            <a:r>
              <a:rPr lang="zh-CN" sz="2400" b="0">
                <a:latin typeface="方正北魏楷书简体" panose="03000509000000000000" charset="-122"/>
                <a:ea typeface="方正北魏楷书简体" panose="03000509000000000000" charset="-122"/>
                <a:cs typeface="方正北魏楷书简体" panose="03000509000000000000" charset="-122"/>
              </a:rPr>
              <a:t>文章第一自然段介绍故事背景，点题并引出“插曲”。再用倒叙的方式，叙述大战中聂荣臻拯救两个日本女孩并将她们送回日方的故事,体现了中国军人的革命人道主义精神。</a:t>
            </a:r>
          </a:p>
          <a:p>
            <a:pPr indent="0"/>
            <a:r>
              <a:rPr lang="zh-CN" sz="2400" b="0">
                <a:latin typeface="方正北魏楷书简体" panose="03000509000000000000" charset="-122"/>
                <a:ea typeface="方正北魏楷书简体" panose="03000509000000000000" charset="-122"/>
                <a:cs typeface="方正北魏楷书简体" panose="03000509000000000000" charset="-122"/>
              </a:rPr>
              <a:t>文章以小见大，通过叙述大战中的一个小小的“插曲”,写出中国军人在处理战争中各种问题的方式和态度，体现出中国军人的人道主义精神，这个故事也成为中日友谊的象征。</a:t>
            </a:r>
          </a:p>
          <a:p>
            <a:pPr indent="0"/>
            <a:r>
              <a:rPr lang="zh-CN" sz="2400" b="0">
                <a:latin typeface="方正北魏楷书简体" panose="03000509000000000000" charset="-122"/>
                <a:ea typeface="方正北魏楷书简体" panose="03000509000000000000" charset="-122"/>
                <a:cs typeface="方正北魏楷书简体" panose="03000509000000000000" charset="-122"/>
              </a:rPr>
              <a:t>文章用质朴、自然、亲切的语言回忆过去,用第一人称的方式叙述,流露出作者理性又真诚的感情</a:t>
            </a:r>
            <a:endParaRPr lang="zh-CN" altLang="en-US" sz="2400" b="0">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5500" y="0"/>
            <a:ext cx="3746500" cy="5149215"/>
          </a:xfrm>
          <a:prstGeom prst="rect">
            <a:avLst/>
          </a:prstGeom>
        </p:spPr>
      </p:pic>
      <p:pic>
        <p:nvPicPr>
          <p:cNvPr id="102" name="图片 101"/>
          <p:cNvPicPr/>
          <p:nvPr/>
        </p:nvPicPr>
        <p:blipFill>
          <a:blip r:embed="rId3"/>
          <a:stretch>
            <a:fillRect/>
          </a:stretch>
        </p:blipFill>
        <p:spPr>
          <a:xfrm>
            <a:off x="8650605" y="635"/>
            <a:ext cx="3541395" cy="5708015"/>
          </a:xfrm>
          <a:prstGeom prst="rect">
            <a:avLst/>
          </a:prstGeom>
          <a:noFill/>
          <a:ln w="9525">
            <a:noFill/>
          </a:ln>
        </p:spPr>
      </p:pic>
      <p:sp>
        <p:nvSpPr>
          <p:cNvPr id="103" name="文本框 102"/>
          <p:cNvSpPr txBox="1"/>
          <p:nvPr/>
        </p:nvSpPr>
        <p:spPr>
          <a:xfrm>
            <a:off x="353060" y="143510"/>
            <a:ext cx="7174865" cy="1076325"/>
          </a:xfrm>
          <a:prstGeom prst="rect">
            <a:avLst/>
          </a:prstGeom>
          <a:solidFill>
            <a:srgbClr val="FFFF00"/>
          </a:solidFill>
          <a:ln w="9525">
            <a:noFill/>
          </a:ln>
        </p:spPr>
        <p:txBody>
          <a:bodyPr wrap="square">
            <a:spAutoFit/>
          </a:bodyPr>
          <a:lstStyle/>
          <a:p>
            <a:pPr indent="0"/>
            <a:r>
              <a:rPr lang="zh-CN" sz="3200" b="0">
                <a:latin typeface="方正华隶简体" panose="03000509000000000000" charset="-122"/>
                <a:ea typeface="方正华隶简体" panose="03000509000000000000" charset="-122"/>
                <a:cs typeface="方正华隶简体" panose="03000509000000000000" charset="-122"/>
              </a:rPr>
              <a:t>聂荣臻在送回日本女孩的时候,为什么要写一封没有加封的信给日本军官？</a:t>
            </a:r>
            <a:endParaRPr lang="zh-CN" altLang="en-US" sz="3200" b="0">
              <a:latin typeface="方正华隶简体" panose="03000509000000000000" charset="-122"/>
              <a:ea typeface="方正华隶简体" panose="03000509000000000000" charset="-122"/>
              <a:cs typeface="方正华隶简体" panose="03000509000000000000" charset="-122"/>
            </a:endParaRPr>
          </a:p>
        </p:txBody>
      </p:sp>
      <p:sp>
        <p:nvSpPr>
          <p:cNvPr id="7" name="文本框 6"/>
          <p:cNvSpPr txBox="1"/>
          <p:nvPr/>
        </p:nvSpPr>
        <p:spPr>
          <a:xfrm>
            <a:off x="353060" y="1325245"/>
            <a:ext cx="8180705" cy="4892675"/>
          </a:xfrm>
          <a:prstGeom prst="rect">
            <a:avLst/>
          </a:prstGeom>
          <a:noFill/>
          <a:ln w="9525">
            <a:solidFill>
              <a:schemeClr val="accent1"/>
            </a:solidFill>
          </a:ln>
        </p:spPr>
        <p:txBody>
          <a:bodyPr wrap="square">
            <a:spAutoFit/>
          </a:bodyPr>
          <a:lstStyle/>
          <a:p>
            <a:pPr indent="266700"/>
            <a:r>
              <a:rPr lang="zh-CN" sz="2400" b="1">
                <a:latin typeface="方正北魏楷书简体" panose="03000509000000000000" charset="-122"/>
                <a:ea typeface="方正北魏楷书简体" panose="03000509000000000000" charset="-122"/>
                <a:cs typeface="方正北魏楷书简体" panose="03000509000000000000" charset="-122"/>
              </a:rPr>
              <a:t>聂荣臻写这封信是为了交代事件的原委并表明自己的立场。聂荣臻送回两个日本女孩是为了让她们回到自己的祖国，回到她们的亲人身边,这么做是出于对孩子的照顾，为孩子的安全和将来考虑。信件不加封是为了让更多的日本下层人员看到，以此了解我军的思想和精神，聂荣臻的信又正词严、不卑不亢，展现了其作为政治家、军事家的远见卓识，体现了其革命人道主义精神和至仁至义的品质，体现了我们的军队是一支不畏强敌的仁义之师、正义之师。战火中的信件体现了我们八路军对战争的认识和态度，日本士兵和日本人民都是战争的受害者，我们应给予同情；对于侵略我们的日本法西斯为了民族的生存和人类的和平，我们要抗战到底。
</a:t>
            </a:r>
            <a:endParaRPr lang="zh-CN" altLang="en-US" sz="2400" b="1">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43415" y="4622165"/>
            <a:ext cx="2726055" cy="2316480"/>
          </a:xfrm>
          <a:prstGeom prst="rect">
            <a:avLst/>
          </a:prstGeom>
        </p:spPr>
      </p:pic>
      <p:sp>
        <p:nvSpPr>
          <p:cNvPr id="7" name="文本框 6"/>
          <p:cNvSpPr txBox="1"/>
          <p:nvPr/>
        </p:nvSpPr>
        <p:spPr>
          <a:xfrm>
            <a:off x="498475" y="370840"/>
            <a:ext cx="3669665" cy="583565"/>
          </a:xfrm>
          <a:prstGeom prst="rect">
            <a:avLst/>
          </a:prstGeom>
          <a:solidFill>
            <a:srgbClr val="FFFF00"/>
          </a:solidFill>
        </p:spPr>
        <p:txBody>
          <a:bodyPr wrap="square" rtlCol="0">
            <a:spAutoFit/>
          </a:bodyPr>
          <a:lstStyle/>
          <a:p>
            <a:r>
              <a:rPr lang="zh-CN" altLang="en-US" sz="3200">
                <a:latin typeface="方正华隶简体" panose="03000509000000000000" charset="-122"/>
                <a:ea typeface="方正华隶简体" panose="03000509000000000000" charset="-122"/>
              </a:rPr>
              <a:t>品</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读</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精</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彩</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语</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段</a:t>
            </a:r>
            <a:r>
              <a:rPr lang="en-US" altLang="zh-CN" sz="3200">
                <a:latin typeface="方正华隶简体" panose="03000509000000000000" charset="-122"/>
                <a:ea typeface="方正华隶简体" panose="03000509000000000000" charset="-122"/>
              </a:rPr>
              <a:t> </a:t>
            </a:r>
            <a:endParaRPr lang="zh-CN" altLang="en-US" sz="3200">
              <a:latin typeface="方正华隶简体" panose="03000509000000000000" charset="-122"/>
              <a:ea typeface="方正华隶简体" panose="03000509000000000000" charset="-122"/>
            </a:endParaRPr>
          </a:p>
        </p:txBody>
      </p:sp>
      <p:sp>
        <p:nvSpPr>
          <p:cNvPr id="9" name="文本框 8"/>
          <p:cNvSpPr txBox="1"/>
          <p:nvPr/>
        </p:nvSpPr>
        <p:spPr>
          <a:xfrm>
            <a:off x="280670" y="1250315"/>
            <a:ext cx="10822305" cy="2968625"/>
          </a:xfrm>
          <a:prstGeom prst="rect">
            <a:avLst/>
          </a:prstGeom>
          <a:noFill/>
          <a:ln>
            <a:solidFill>
              <a:schemeClr val="accent1"/>
            </a:solidFill>
          </a:ln>
        </p:spPr>
        <p:txBody>
          <a:bodyPr wrap="square" rtlCol="0">
            <a:spAutoFit/>
          </a:bodyPr>
          <a:lstStyle/>
          <a:p>
            <a:pPr>
              <a:lnSpc>
                <a:spcPct val="130000"/>
              </a:lnSpc>
              <a:spcBef>
                <a:spcPct val="0"/>
              </a:spcBef>
              <a:spcAft>
                <a:spcPct val="0"/>
              </a:spcAft>
            </a:pPr>
            <a:r>
              <a:rPr lang="zh-CN" altLang="en-US" sz="2400" b="1" smtClean="0">
                <a:solidFill>
                  <a:prstClr val="black"/>
                </a:solidFill>
                <a:latin typeface="华文仿宋" panose="02010600040101010101" charset="-122"/>
                <a:ea typeface="华文仿宋" panose="02010600040101010101" charset="-122"/>
                <a:cs typeface="华文仿宋" panose="02010600040101010101" charset="-122"/>
              </a:rPr>
              <a:t>  </a:t>
            </a:r>
            <a:r>
              <a:rPr lang="zh-CN" altLang="en-US" sz="2400" b="1" smtClean="0">
                <a:solidFill>
                  <a:srgbClr val="00B050"/>
                </a:solidFill>
                <a:latin typeface="华文仿宋" panose="02010600040101010101" charset="-122"/>
                <a:ea typeface="华文仿宋" panose="02010600040101010101" charset="-122"/>
                <a:cs typeface="华文仿宋" panose="02010600040101010101" charset="-122"/>
              </a:rPr>
              <a:t>   </a:t>
            </a:r>
            <a:r>
              <a:rPr lang="zh-CN" altLang="en-US" sz="2400" b="1" smtClean="0">
                <a:solidFill>
                  <a:schemeClr val="tx1"/>
                </a:solidFill>
                <a:latin typeface="华文仿宋" panose="02010600040101010101" charset="-122"/>
                <a:ea typeface="华文仿宋" panose="02010600040101010101" charset="-122"/>
                <a:cs typeface="华文仿宋" panose="02010600040101010101" charset="-122"/>
              </a:rPr>
              <a:t> </a:t>
            </a:r>
            <a:r>
              <a:rPr lang="zh-CN" altLang="en-US" sz="2400" b="1">
                <a:solidFill>
                  <a:schemeClr val="tx1"/>
                </a:solidFill>
                <a:latin typeface="华文仿宋" panose="02010600040101010101" charset="-122"/>
                <a:ea typeface="华文仿宋" panose="02010600040101010101" charset="-122"/>
                <a:cs typeface="华文仿宋" panose="02010600040101010101" charset="-122"/>
              </a:rPr>
              <a:t>半天工夫，部队就派人把两个孩子送到了我的指挥所。我先抱起那个受伤的婴儿，看到伤口包扎得很好，孩子安详地睡着，我嘱咐医生和警卫员，好好护理这个孩子，看看附近村里有没有正在哺乳期的妇女，赶快给孩子喂喂奶。那个稍大些的孩子，很讨人喜欢，我牵着她的手，拿来梨子给她吃。小孩子还挺有意思，开始不肯吃，我用水把梨冲洗了以后，她才接了过去。</a:t>
            </a:r>
          </a:p>
          <a:p>
            <a:pPr>
              <a:lnSpc>
                <a:spcPct val="130000"/>
              </a:lnSpc>
              <a:spcBef>
                <a:spcPct val="0"/>
              </a:spcBef>
              <a:spcAft>
                <a:spcPct val="0"/>
              </a:spcAft>
            </a:pPr>
            <a:r>
              <a:rPr lang="zh-CN" altLang="en-US" sz="2400" b="1">
                <a:solidFill>
                  <a:schemeClr val="tx1"/>
                </a:solidFill>
                <a:latin typeface="华文仿宋" panose="02010600040101010101" charset="-122"/>
                <a:ea typeface="华文仿宋" panose="02010600040101010101" charset="-122"/>
                <a:cs typeface="华文仿宋" panose="02010600040101010101" charset="-122"/>
              </a:rPr>
              <a:t>      </a:t>
            </a:r>
          </a:p>
        </p:txBody>
      </p:sp>
      <p:sp>
        <p:nvSpPr>
          <p:cNvPr id="8" name="文本框 7"/>
          <p:cNvSpPr txBox="1"/>
          <p:nvPr/>
        </p:nvSpPr>
        <p:spPr>
          <a:xfrm>
            <a:off x="280670" y="4448175"/>
            <a:ext cx="9044305" cy="2122805"/>
          </a:xfrm>
          <a:prstGeom prst="rect">
            <a:avLst/>
          </a:prstGeom>
          <a:noFill/>
          <a:ln w="22225" cmpd="sng">
            <a:solidFill>
              <a:schemeClr val="accent1"/>
            </a:solidFill>
            <a:prstDash val="solid"/>
          </a:ln>
        </p:spPr>
        <p:txBody>
          <a:bodyPr wrap="square" rtlCol="0" anchor="t">
            <a:spAutoFit/>
          </a:bodyPr>
          <a:lstStyle/>
          <a:p>
            <a:pPr>
              <a:lnSpc>
                <a:spcPct val="150000"/>
              </a:lnSpc>
            </a:pPr>
            <a:r>
              <a:rPr lang="en-US" altLang="zh-CN" sz="2400" smtClean="0">
                <a:solidFill>
                  <a:prstClr val="black"/>
                </a:solidFill>
                <a:latin typeface="华文仿宋" panose="02010600040101010101" charset="-122"/>
                <a:ea typeface="华文仿宋" panose="02010600040101010101" charset="-122"/>
                <a:cs typeface="华文仿宋" panose="02010600040101010101" charset="-122"/>
                <a:sym typeface="+mn-ea"/>
              </a:rPr>
              <a:t>      </a:t>
            </a:r>
            <a:r>
              <a:rPr lang="zh-CN" altLang="en-US" sz="2400" smtClean="0">
                <a:solidFill>
                  <a:schemeClr val="tx1"/>
                </a:solidFill>
                <a:latin typeface="华文仿宋" panose="02010600040101010101" charset="-122"/>
                <a:ea typeface="华文仿宋" panose="02010600040101010101" charset="-122"/>
                <a:cs typeface="华文仿宋" panose="02010600040101010101" charset="-122"/>
                <a:sym typeface="+mn-ea"/>
              </a:rPr>
              <a:t>把</a:t>
            </a:r>
            <a:r>
              <a:rPr lang="zh-CN" altLang="en-US" sz="2400">
                <a:solidFill>
                  <a:schemeClr val="tx1"/>
                </a:solidFill>
                <a:latin typeface="华文仿宋" panose="02010600040101010101" charset="-122"/>
                <a:ea typeface="华文仿宋" panose="02010600040101010101" charset="-122"/>
                <a:cs typeface="华文仿宋" panose="02010600040101010101" charset="-122"/>
                <a:sym typeface="+mn-ea"/>
              </a:rPr>
              <a:t>两个孩子安顿下来，我让炊事员做了一盆稀饭，把那个稍大些的孩子拉在怀里，用小勺喂她，孩子就显得不那么拘束了。我问她叫什么名字，她“嗯嗯”地回答着。</a:t>
            </a:r>
            <a:endParaRPr lang="zh-CN" altLang="en-US" sz="2400">
              <a:solidFill>
                <a:prstClr val="black"/>
              </a:solidFill>
              <a:latin typeface="华文仿宋" panose="02010600040101010101" charset="-122"/>
              <a:ea typeface="华文仿宋" panose="02010600040101010101" charset="-122"/>
              <a:cs typeface="华文仿宋" panose="02010600040101010101" charset="-122"/>
              <a:sym typeface="+mn-ea"/>
            </a:endParaRPr>
          </a:p>
          <a:p>
            <a:r>
              <a:rPr lang="zh-CN" altLang="en-US" sz="2400">
                <a:solidFill>
                  <a:prstClr val="black"/>
                </a:solidFill>
                <a:latin typeface="华文仿宋" panose="02010600040101010101" charset="-122"/>
                <a:ea typeface="华文仿宋" panose="02010600040101010101" charset="-122"/>
                <a:cs typeface="华文仿宋" panose="0201060004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9334" y="0"/>
            <a:ext cx="4592666" cy="68580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1444" y="-914400"/>
            <a:ext cx="4320556" cy="5759116"/>
          </a:xfrm>
          <a:prstGeom prst="rect">
            <a:avLst/>
          </a:prstGeom>
        </p:spPr>
      </p:pic>
      <p:sp>
        <p:nvSpPr>
          <p:cNvPr id="7" name="文本框 6"/>
          <p:cNvSpPr txBox="1"/>
          <p:nvPr/>
        </p:nvSpPr>
        <p:spPr>
          <a:xfrm>
            <a:off x="498475" y="370840"/>
            <a:ext cx="3669665" cy="583565"/>
          </a:xfrm>
          <a:prstGeom prst="rect">
            <a:avLst/>
          </a:prstGeom>
          <a:solidFill>
            <a:srgbClr val="FFFF00"/>
          </a:solidFill>
        </p:spPr>
        <p:txBody>
          <a:bodyPr wrap="square" rtlCol="0">
            <a:spAutoFit/>
          </a:bodyPr>
          <a:lstStyle/>
          <a:p>
            <a:r>
              <a:rPr lang="zh-CN" altLang="en-US" sz="3200">
                <a:latin typeface="方正华隶简体" panose="03000509000000000000" charset="-122"/>
                <a:ea typeface="方正华隶简体" panose="03000509000000000000" charset="-122"/>
              </a:rPr>
              <a:t>品</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读</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精</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彩</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语</a:t>
            </a:r>
            <a:r>
              <a:rPr lang="en-US" altLang="zh-CN" sz="3200">
                <a:latin typeface="方正华隶简体" panose="03000509000000000000" charset="-122"/>
                <a:ea typeface="方正华隶简体" panose="03000509000000000000" charset="-122"/>
              </a:rPr>
              <a:t> </a:t>
            </a:r>
            <a:r>
              <a:rPr lang="zh-CN" altLang="en-US" sz="3200">
                <a:latin typeface="方正华隶简体" panose="03000509000000000000" charset="-122"/>
                <a:ea typeface="方正华隶简体" panose="03000509000000000000" charset="-122"/>
              </a:rPr>
              <a:t>段</a:t>
            </a:r>
            <a:r>
              <a:rPr lang="en-US" altLang="zh-CN" sz="3200">
                <a:latin typeface="方正华隶简体" panose="03000509000000000000" charset="-122"/>
                <a:ea typeface="方正华隶简体" panose="03000509000000000000" charset="-122"/>
              </a:rPr>
              <a:t> </a:t>
            </a:r>
            <a:endParaRPr lang="zh-CN" altLang="en-US" sz="3200">
              <a:latin typeface="方正华隶简体" panose="03000509000000000000" charset="-122"/>
              <a:ea typeface="方正华隶简体" panose="03000509000000000000" charset="-122"/>
            </a:endParaRPr>
          </a:p>
        </p:txBody>
      </p:sp>
      <p:sp>
        <p:nvSpPr>
          <p:cNvPr id="9" name="文本框 8"/>
          <p:cNvSpPr txBox="1"/>
          <p:nvPr/>
        </p:nvSpPr>
        <p:spPr>
          <a:xfrm>
            <a:off x="422275" y="1218565"/>
            <a:ext cx="7034530" cy="5141595"/>
          </a:xfrm>
          <a:prstGeom prst="rect">
            <a:avLst/>
          </a:prstGeom>
          <a:noFill/>
          <a:ln>
            <a:solidFill>
              <a:schemeClr val="accent1"/>
            </a:solidFill>
          </a:ln>
        </p:spPr>
        <p:txBody>
          <a:bodyPr wrap="square" rtlCol="0">
            <a:spAutoFit/>
          </a:bodyPr>
          <a:lstStyle/>
          <a:p>
            <a:pPr fontAlgn="auto">
              <a:lnSpc>
                <a:spcPts val="3580"/>
              </a:lnSpc>
            </a:pPr>
            <a:r>
              <a:rPr lang="zh-CN" altLang="en-US" sz="2400" smtClean="0">
                <a:solidFill>
                  <a:prstClr val="black"/>
                </a:solidFill>
                <a:latin typeface="华文仿宋" panose="02010600040101010101" charset="-122"/>
                <a:ea typeface="华文仿宋" panose="02010600040101010101" charset="-122"/>
                <a:cs typeface="华文仿宋" panose="02010600040101010101" charset="-122"/>
              </a:rPr>
              <a:t>      </a:t>
            </a:r>
            <a:r>
              <a:rPr lang="zh-CN" altLang="en-US" sz="2400">
                <a:latin typeface="方正华隶简体" panose="03000509000000000000" charset="-122"/>
                <a:ea typeface="方正华隶简体" panose="03000509000000000000" charset="-122"/>
                <a:cs typeface="方正华隶简体" panose="03000509000000000000" charset="-122"/>
              </a:rPr>
              <a:t>至于究竟怎样办，我考虑，或是由我把她们养起来，或是把她们送回去。我想，如果养起来，激烈的战事不知何时结束，边区的环境不仅艰苦，而且敌人“扫荡”频繁，部队经常转移，照顾两个小孩子，将有不少困难。再说，两个孤苦伶仃的孩子留在异国他乡，大的五六岁了，已经开始懂事，留下来她很可能会伤感的。她们失去了父母，只剩姐妹二人，不在本国的土地上，将来也会给她们造成痛苦。送回去，爸爸妈妈虽然死了，她们家里总还会有亲戚朋友可以照应吧。</a:t>
            </a:r>
            <a:r>
              <a:rPr lang="zh-CN" altLang="en-US" sz="2400">
                <a:solidFill>
                  <a:srgbClr val="FF0000"/>
                </a:solidFill>
                <a:latin typeface="方正华隶简体" panose="03000509000000000000" charset="-122"/>
                <a:ea typeface="方正华隶简体" panose="03000509000000000000" charset="-122"/>
                <a:cs typeface="方正华隶简体" panose="03000509000000000000" charset="-122"/>
              </a:rPr>
              <a:t>想来想去</a:t>
            </a:r>
            <a:r>
              <a:rPr lang="zh-CN" altLang="en-US" sz="2400">
                <a:latin typeface="方正华隶简体" panose="03000509000000000000" charset="-122"/>
                <a:ea typeface="方正华隶简体" panose="03000509000000000000" charset="-122"/>
                <a:cs typeface="方正华隶简体" panose="03000509000000000000" charset="-122"/>
              </a:rPr>
              <a:t>，我决定还是把她们送回去。</a:t>
            </a:r>
          </a:p>
        </p:txBody>
      </p:sp>
      <p:pic>
        <p:nvPicPr>
          <p:cNvPr id="13" name="图片 13" descr="timg (1)"/>
          <p:cNvPicPr>
            <a:picLocks noChangeAspect="1"/>
          </p:cNvPicPr>
          <p:nvPr/>
        </p:nvPicPr>
        <p:blipFill>
          <a:blip r:embed="rId4"/>
          <a:stretch>
            <a:fillRect/>
          </a:stretch>
        </p:blipFill>
        <p:spPr>
          <a:xfrm>
            <a:off x="7598410" y="786765"/>
            <a:ext cx="4286885" cy="55727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78180" y="419735"/>
            <a:ext cx="6641465" cy="553085"/>
          </a:xfrm>
          <a:prstGeom prst="rect">
            <a:avLst/>
          </a:prstGeom>
          <a:solidFill>
            <a:srgbClr val="FFFF00"/>
          </a:solidFill>
        </p:spPr>
        <p:txBody>
          <a:bodyPr wrap="square" rtlCol="0">
            <a:spAutoFit/>
          </a:bodyPr>
          <a:lstStyle/>
          <a:p>
            <a:pPr algn="ctr"/>
            <a:r>
              <a:rPr lang="zh-CN" altLang="en-US" sz="3000" smtClean="0">
                <a:solidFill>
                  <a:prstClr val="black"/>
                </a:solidFill>
                <a:latin typeface="黑体" panose="02010609060101010101" charset="-122"/>
                <a:ea typeface="黑体" panose="02010609060101010101" charset="-122"/>
                <a:sym typeface="+mn-ea"/>
              </a:rPr>
              <a:t>大战中的插曲  </a:t>
            </a:r>
            <a:r>
              <a:rPr lang="zh-CN" altLang="en-US" sz="3000" smtClean="0">
                <a:solidFill>
                  <a:schemeClr val="tx1"/>
                </a:solidFill>
                <a:latin typeface="黑体" panose="02010609060101010101" charset="-122"/>
                <a:ea typeface="黑体" panose="02010609060101010101" charset="-122"/>
                <a:sym typeface="+mn-ea"/>
              </a:rPr>
              <a:t>想来想去</a:t>
            </a:r>
          </a:p>
        </p:txBody>
      </p:sp>
      <p:graphicFrame>
        <p:nvGraphicFramePr>
          <p:cNvPr id="8" name="表格 7"/>
          <p:cNvGraphicFramePr>
            <a:graphicFrameLocks noGrp="1"/>
          </p:cNvGraphicFramePr>
          <p:nvPr>
            <p:custDataLst>
              <p:tags r:id="rId1"/>
            </p:custDataLst>
          </p:nvPr>
        </p:nvGraphicFramePr>
        <p:xfrm>
          <a:off x="1066165" y="1484630"/>
          <a:ext cx="7944485" cy="3167380"/>
        </p:xfrm>
        <a:graphic>
          <a:graphicData uri="http://schemas.openxmlformats.org/drawingml/2006/table">
            <a:tbl>
              <a:tblPr firstRow="1" bandRow="1">
                <a:tableStyleId>{5C22544A-7EE6-4342-B048-85BDC9FD1C3A}</a:tableStyleId>
              </a:tblPr>
              <a:tblGrid>
                <a:gridCol w="3508375"/>
                <a:gridCol w="4436110"/>
              </a:tblGrid>
              <a:tr h="3167380">
                <a:tc>
                  <a:txBody>
                    <a:bodyPr/>
                    <a:lstStyle/>
                    <a:p>
                      <a:pPr>
                        <a:buNone/>
                      </a:pPr>
                      <a:endParaRPr lang="zh-CN" altLang="en-US" sz="2800" b="0">
                        <a:solidFill>
                          <a:prstClr val="black"/>
                        </a:solidFill>
                        <a:latin typeface="华康楷体W5-A" panose="1A454350000000000000" charset="-122"/>
                        <a:ea typeface="华康楷体W5-A" panose="1A454350000000000000" charset="-122"/>
                      </a:endParaRPr>
                    </a:p>
                    <a:p>
                      <a:pPr>
                        <a:buNone/>
                      </a:pPr>
                      <a:r>
                        <a:rPr lang="zh-CN" altLang="en-US" sz="2800" b="0">
                          <a:solidFill>
                            <a:prstClr val="black"/>
                          </a:solidFill>
                          <a:latin typeface="华康楷体W5-A" panose="1A454350000000000000" charset="-122"/>
                          <a:ea typeface="华康楷体W5-A" panose="1A454350000000000000" charset="-122"/>
                          <a:sym typeface="+mn-ea"/>
                        </a:rPr>
                        <a:t>战事激烈，结束无期</a:t>
                      </a:r>
                      <a:endParaRPr lang="zh-CN" altLang="en-US" sz="2800" b="0">
                        <a:solidFill>
                          <a:prstClr val="black"/>
                        </a:solidFill>
                        <a:latin typeface="华康楷体W5-A" panose="1A454350000000000000" charset="-122"/>
                        <a:ea typeface="华康楷体W5-A" panose="1A454350000000000000" charset="-122"/>
                      </a:endParaRPr>
                    </a:p>
                    <a:p>
                      <a:pPr>
                        <a:buNone/>
                      </a:pPr>
                      <a:r>
                        <a:rPr lang="zh-CN" altLang="en-US" sz="2800" b="0">
                          <a:solidFill>
                            <a:prstClr val="black"/>
                          </a:solidFill>
                          <a:latin typeface="华康楷体W5-A" panose="1A454350000000000000" charset="-122"/>
                          <a:ea typeface="华康楷体W5-A" panose="1A454350000000000000" charset="-122"/>
                          <a:sym typeface="+mn-ea"/>
                        </a:rPr>
                        <a:t>边区环境艰苦</a:t>
                      </a:r>
                      <a:endParaRPr lang="zh-CN" altLang="en-US" sz="2800" b="0">
                        <a:solidFill>
                          <a:prstClr val="black"/>
                        </a:solidFill>
                        <a:latin typeface="华康楷体W5-A" panose="1A454350000000000000" charset="-122"/>
                        <a:ea typeface="华康楷体W5-A" panose="1A454350000000000000" charset="-122"/>
                      </a:endParaRPr>
                    </a:p>
                    <a:p>
                      <a:pPr>
                        <a:buNone/>
                      </a:pPr>
                      <a:r>
                        <a:rPr lang="zh-CN" altLang="en-US" sz="2800" b="0">
                          <a:solidFill>
                            <a:prstClr val="black"/>
                          </a:solidFill>
                          <a:latin typeface="华康楷体W5-A" panose="1A454350000000000000" charset="-122"/>
                          <a:ea typeface="华康楷体W5-A" panose="1A454350000000000000" charset="-122"/>
                          <a:sym typeface="+mn-ea"/>
                        </a:rPr>
                        <a:t>敌人扫荡频繁</a:t>
                      </a:r>
                      <a:endParaRPr lang="zh-CN" altLang="en-US" sz="2800" b="0">
                        <a:solidFill>
                          <a:prstClr val="black"/>
                        </a:solidFill>
                        <a:latin typeface="华康楷体W5-A" panose="1A454350000000000000" charset="-122"/>
                        <a:ea typeface="华康楷体W5-A" panose="1A454350000000000000" charset="-122"/>
                      </a:endParaRPr>
                    </a:p>
                    <a:p>
                      <a:pPr>
                        <a:buNone/>
                      </a:pPr>
                      <a:r>
                        <a:rPr lang="zh-CN" altLang="en-US" sz="2800" b="0">
                          <a:solidFill>
                            <a:prstClr val="black"/>
                          </a:solidFill>
                          <a:latin typeface="华康楷体W5-A" panose="1A454350000000000000" charset="-122"/>
                          <a:ea typeface="华康楷体W5-A" panose="1A454350000000000000" charset="-122"/>
                          <a:sym typeface="+mn-ea"/>
                        </a:rPr>
                        <a:t>部队经常转移</a:t>
                      </a:r>
                      <a:endParaRPr lang="zh-CN" altLang="en-US" sz="2800" b="0">
                        <a:solidFill>
                          <a:prstClr val="black"/>
                        </a:solidFill>
                        <a:latin typeface="华康楷体W5-A" panose="1A454350000000000000" charset="-122"/>
                        <a:ea typeface="华康楷体W5-A" panose="1A454350000000000000" charset="-122"/>
                      </a:endParaRPr>
                    </a:p>
                    <a:p>
                      <a:pPr>
                        <a:buNone/>
                      </a:pPr>
                      <a:endParaRPr lang="zh-CN" altLang="en-US" sz="2800" b="0">
                        <a:solidFill>
                          <a:prstClr val="black"/>
                        </a:solidFill>
                        <a:latin typeface="华康楷体W5-A" panose="1A454350000000000000" charset="-122"/>
                        <a:ea typeface="华康楷体W5-A" panose="1A454350000000000000" charset="-122"/>
                      </a:endParaRPr>
                    </a:p>
                  </a:txBody>
                  <a:tcPr>
                    <a:solidFill>
                      <a:schemeClr val="accent1"/>
                    </a:solidFill>
                  </a:tcPr>
                </a:tc>
                <a:tc>
                  <a:txBody>
                    <a:bodyPr/>
                    <a:lstStyle/>
                    <a:p>
                      <a:pPr>
                        <a:buNone/>
                      </a:pPr>
                      <a:endParaRPr lang="zh-CN" altLang="en-US" sz="2800" b="0">
                        <a:solidFill>
                          <a:prstClr val="black"/>
                        </a:solidFill>
                        <a:latin typeface="华康楷体W5-A" panose="1A454350000000000000" charset="-122"/>
                        <a:ea typeface="华康楷体W5-A" panose="1A454350000000000000" charset="-122"/>
                        <a:sym typeface="+mn-ea"/>
                      </a:endParaRPr>
                    </a:p>
                    <a:p>
                      <a:pPr>
                        <a:buNone/>
                      </a:pPr>
                      <a:r>
                        <a:rPr lang="zh-CN" altLang="en-US" sz="2800" b="0">
                          <a:solidFill>
                            <a:prstClr val="black"/>
                          </a:solidFill>
                          <a:latin typeface="华康楷体W5-A" panose="1A454350000000000000" charset="-122"/>
                          <a:ea typeface="华康楷体W5-A" panose="1A454350000000000000" charset="-122"/>
                          <a:sym typeface="+mn-ea"/>
                        </a:rPr>
                        <a:t>孤苦伶仃</a:t>
                      </a:r>
                    </a:p>
                    <a:p>
                      <a:pPr>
                        <a:buNone/>
                      </a:pPr>
                      <a:r>
                        <a:rPr lang="zh-CN" altLang="en-US" sz="2800" b="0">
                          <a:solidFill>
                            <a:prstClr val="black"/>
                          </a:solidFill>
                          <a:latin typeface="华康楷体W5-A" panose="1A454350000000000000" charset="-122"/>
                          <a:ea typeface="华康楷体W5-A" panose="1A454350000000000000" charset="-122"/>
                          <a:sym typeface="+mn-ea"/>
                        </a:rPr>
                        <a:t>且在异国他乡，恐留下来伤感给未来造成痛苦</a:t>
                      </a:r>
                    </a:p>
                    <a:p>
                      <a:pPr>
                        <a:buNone/>
                      </a:pPr>
                      <a:r>
                        <a:rPr lang="zh-CN" altLang="en-US" sz="2800" b="0">
                          <a:solidFill>
                            <a:prstClr val="black"/>
                          </a:solidFill>
                          <a:latin typeface="华康楷体W5-A" panose="1A454350000000000000" charset="-122"/>
                          <a:ea typeface="华康楷体W5-A" panose="1A454350000000000000" charset="-122"/>
                          <a:sym typeface="+mn-ea"/>
                        </a:rPr>
                        <a:t>回国还会有亲戚照料</a:t>
                      </a:r>
                    </a:p>
                    <a:p>
                      <a:pPr>
                        <a:buNone/>
                      </a:pPr>
                      <a:endParaRPr lang="zh-CN" altLang="en-US" sz="2800" b="0">
                        <a:solidFill>
                          <a:prstClr val="black"/>
                        </a:solidFill>
                        <a:latin typeface="华康楷体W5-A" panose="1A454350000000000000" charset="-122"/>
                        <a:ea typeface="华康楷体W5-A" panose="1A454350000000000000" charset="-122"/>
                        <a:sym typeface="+mn-ea"/>
                      </a:endParaRPr>
                    </a:p>
                  </a:txBody>
                  <a:tcPr>
                    <a:solidFill>
                      <a:schemeClr val="accent1"/>
                    </a:solid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75914"/>
            <a:ext cx="12192000" cy="3482188"/>
          </a:xfrm>
          <a:prstGeom prst="rect">
            <a:avLst/>
          </a:prstGeom>
        </p:spPr>
      </p:pic>
      <p:sp>
        <p:nvSpPr>
          <p:cNvPr id="8" name="文本框 7"/>
          <p:cNvSpPr txBox="1"/>
          <p:nvPr/>
        </p:nvSpPr>
        <p:spPr>
          <a:xfrm>
            <a:off x="184785" y="132080"/>
            <a:ext cx="9722485" cy="1568450"/>
          </a:xfrm>
          <a:prstGeom prst="rect">
            <a:avLst/>
          </a:prstGeom>
          <a:gradFill>
            <a:gsLst>
              <a:gs pos="0">
                <a:srgbClr val="FBFB11"/>
              </a:gs>
              <a:gs pos="100000">
                <a:srgbClr val="838309"/>
              </a:gs>
            </a:gsLst>
            <a:lin ang="5400000" scaled="0"/>
          </a:gradFill>
          <a:ln w="22225" cmpd="sng">
            <a:noFill/>
            <a:prstDash val="solid"/>
          </a:ln>
        </p:spPr>
        <p:txBody>
          <a:bodyPr wrap="square" rtlCol="0" anchor="t">
            <a:spAutoFit/>
          </a:bodyPr>
          <a:lstStyle/>
          <a:p>
            <a:pPr>
              <a:lnSpc>
                <a:spcPct val="150000"/>
              </a:lnSpc>
            </a:pPr>
            <a:r>
              <a:rPr lang="en-US" altLang="zh-CN"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 </a:t>
            </a:r>
            <a:r>
              <a:rPr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作者</a:t>
            </a:r>
            <a:r>
              <a:rPr lang="zh-CN"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回忆</a:t>
            </a:r>
            <a:r>
              <a:rPr lang="en-US" altLang="zh-CN"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a:t>
            </a:r>
            <a:r>
              <a:rPr lang="zh-CN"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大战中的</a:t>
            </a:r>
            <a:r>
              <a:rPr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插曲</a:t>
            </a:r>
            <a:r>
              <a:rPr lang="en-US"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a:t>
            </a:r>
            <a:r>
              <a:rPr lang="zh-CN" altLang="en-US"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a:t>
            </a:r>
            <a:r>
              <a:rPr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目的</a:t>
            </a:r>
            <a:r>
              <a:rPr lang="zh-CN"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是什么？</a:t>
            </a:r>
            <a:r>
              <a:rPr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    </a:t>
            </a:r>
          </a:p>
          <a:p>
            <a:pPr>
              <a:lnSpc>
                <a:spcPct val="150000"/>
              </a:lnSpc>
            </a:pPr>
            <a:r>
              <a:rPr sz="3200">
                <a:solidFill>
                  <a:prstClr val="black"/>
                </a:solidFill>
                <a:latin typeface="方正华隶简体" panose="03000509000000000000" charset="-122"/>
                <a:ea typeface="方正华隶简体" panose="03000509000000000000" charset="-122"/>
                <a:cs typeface="方正华隶简体" panose="03000509000000000000" charset="-122"/>
                <a:sym typeface="+mn-ea"/>
              </a:rPr>
              <a:t> </a:t>
            </a:r>
          </a:p>
        </p:txBody>
      </p:sp>
      <p:sp>
        <p:nvSpPr>
          <p:cNvPr id="9" name="文本框 8"/>
          <p:cNvSpPr txBox="1"/>
          <p:nvPr/>
        </p:nvSpPr>
        <p:spPr>
          <a:xfrm>
            <a:off x="252095" y="1281430"/>
            <a:ext cx="10769600" cy="2861310"/>
          </a:xfrm>
          <a:prstGeom prst="rect">
            <a:avLst/>
          </a:prstGeom>
          <a:noFill/>
          <a:ln w="44450">
            <a:solidFill>
              <a:schemeClr val="accent1"/>
            </a:solidFill>
          </a:ln>
        </p:spPr>
        <p:txBody>
          <a:bodyPr wrap="square" rtlCol="0" anchor="t">
            <a:spAutoFit/>
          </a:bodyPr>
          <a:lstStyle/>
          <a:p>
            <a:endParaRPr lang="en-US" altLang="zh-CN" sz="2400" b="1" smtClean="0">
              <a:solidFill>
                <a:srgbClr val="C00000"/>
              </a:solidFill>
              <a:latin typeface="华文仿宋" panose="02010600040101010101" charset="-122"/>
              <a:ea typeface="华文仿宋" panose="02010600040101010101" charset="-122"/>
              <a:cs typeface="华文仿宋" panose="02010600040101010101" charset="-122"/>
              <a:sym typeface="+mn-ea"/>
            </a:endParaRPr>
          </a:p>
          <a:p>
            <a:pPr>
              <a:lnSpc>
                <a:spcPct val="150000"/>
              </a:lnSpc>
            </a:pPr>
            <a:r>
              <a:rPr lang="zh-CN" altLang="en-US" sz="2400" b="1" smtClean="0">
                <a:solidFill>
                  <a:srgbClr val="C00000"/>
                </a:solidFill>
                <a:latin typeface="华文仿宋" panose="02010600040101010101" charset="-122"/>
                <a:ea typeface="华文仿宋" panose="02010600040101010101" charset="-122"/>
                <a:cs typeface="华文仿宋" panose="02010600040101010101" charset="-122"/>
                <a:sym typeface="+mn-ea"/>
              </a:rPr>
              <a:t>       </a:t>
            </a:r>
            <a:r>
              <a:rPr lang="zh-CN" altLang="en-US" sz="2400" b="1" smtClean="0">
                <a:solidFill>
                  <a:schemeClr val="tx1"/>
                </a:solidFill>
                <a:latin typeface="华文仿宋" panose="02010600040101010101" charset="-122"/>
                <a:ea typeface="华文仿宋" panose="02010600040101010101" charset="-122"/>
                <a:cs typeface="华文仿宋" panose="02010600040101010101" charset="-122"/>
                <a:sym typeface="+mn-ea"/>
              </a:rPr>
              <a:t>我</a:t>
            </a:r>
            <a:r>
              <a:rPr lang="zh-CN" altLang="en-US" sz="2400" b="1">
                <a:solidFill>
                  <a:schemeClr val="tx1"/>
                </a:solidFill>
                <a:latin typeface="华文仿宋" panose="02010600040101010101" charset="-122"/>
                <a:ea typeface="华文仿宋" panose="02010600040101010101" charset="-122"/>
                <a:cs typeface="华文仿宋" panose="02010600040101010101" charset="-122"/>
                <a:sym typeface="+mn-ea"/>
              </a:rPr>
              <a:t>对她讲，</a:t>
            </a:r>
            <a:r>
              <a:rPr lang="zh-CN" altLang="en-US" sz="2400" b="1">
                <a:solidFill>
                  <a:srgbClr val="FF0000"/>
                </a:solidFill>
                <a:latin typeface="华文仿宋" panose="02010600040101010101" charset="-122"/>
                <a:ea typeface="华文仿宋" panose="02010600040101010101" charset="-122"/>
                <a:cs typeface="华文仿宋" panose="02010600040101010101" charset="-122"/>
                <a:sym typeface="+mn-ea"/>
              </a:rPr>
              <a:t>这件事，不只是我一个人会这样做，我们的军队，不论谁，遇到这样的事情，同样都会这样做的</a:t>
            </a:r>
            <a:r>
              <a:rPr lang="zh-CN" altLang="en-US" sz="2400" b="1">
                <a:solidFill>
                  <a:schemeClr val="tx1"/>
                </a:solidFill>
                <a:latin typeface="华文仿宋" panose="02010600040101010101" charset="-122"/>
                <a:ea typeface="华文仿宋" panose="02010600040101010101" charset="-122"/>
                <a:cs typeface="华文仿宋" panose="02010600040101010101" charset="-122"/>
                <a:sym typeface="+mn-ea"/>
              </a:rPr>
              <a:t>，</a:t>
            </a:r>
            <a:r>
              <a:rPr lang="zh-CN" altLang="en-US" sz="2400" b="1">
                <a:solidFill>
                  <a:srgbClr val="00B050"/>
                </a:solidFill>
                <a:latin typeface="华文仿宋" panose="02010600040101010101" charset="-122"/>
                <a:ea typeface="华文仿宋" panose="02010600040101010101" charset="-122"/>
                <a:cs typeface="华文仿宋" panose="02010600040101010101" charset="-122"/>
                <a:sym typeface="+mn-ea"/>
              </a:rPr>
              <a:t>这是我们的政策，是我们军队的无产阶级性质所决定的</a:t>
            </a:r>
            <a:r>
              <a:rPr lang="zh-CN" altLang="en-US" sz="2400" b="1">
                <a:solidFill>
                  <a:schemeClr val="tx1"/>
                </a:solidFill>
                <a:latin typeface="华文仿宋" panose="02010600040101010101" charset="-122"/>
                <a:ea typeface="华文仿宋" panose="02010600040101010101" charset="-122"/>
                <a:cs typeface="华文仿宋" panose="02010600040101010101" charset="-122"/>
                <a:sym typeface="+mn-ea"/>
              </a:rPr>
              <a:t>。</a:t>
            </a:r>
          </a:p>
          <a:p>
            <a:endParaRPr lang="zh-CN" altLang="en-US" sz="2400" b="1">
              <a:solidFill>
                <a:schemeClr val="tx1"/>
              </a:solidFill>
              <a:latin typeface="华文仿宋" panose="02010600040101010101" charset="-122"/>
              <a:ea typeface="华文仿宋" panose="02010600040101010101" charset="-122"/>
              <a:cs typeface="华文仿宋" panose="02010600040101010101" charset="-122"/>
              <a:sym typeface="+mn-ea"/>
            </a:endParaRPr>
          </a:p>
          <a:p>
            <a:endParaRPr lang="zh-CN" altLang="en-US" sz="2400" b="1">
              <a:solidFill>
                <a:schemeClr val="tx1"/>
              </a:solidFill>
              <a:latin typeface="华文仿宋" panose="02010600040101010101" charset="-122"/>
              <a:ea typeface="华文仿宋" panose="02010600040101010101" charset="-122"/>
              <a:cs typeface="华文仿宋" panose="02010600040101010101" charset="-122"/>
              <a:sym typeface="+mn-ea"/>
            </a:endParaRPr>
          </a:p>
        </p:txBody>
      </p:sp>
      <p:sp>
        <p:nvSpPr>
          <p:cNvPr id="10" name="文本框 9"/>
          <p:cNvSpPr txBox="1"/>
          <p:nvPr/>
        </p:nvSpPr>
        <p:spPr>
          <a:xfrm>
            <a:off x="161290" y="3536950"/>
            <a:ext cx="10950575" cy="3321050"/>
          </a:xfrm>
          <a:prstGeom prst="rect">
            <a:avLst/>
          </a:prstGeom>
          <a:noFill/>
          <a:ln>
            <a:solidFill>
              <a:schemeClr val="accent1"/>
            </a:solidFill>
          </a:ln>
        </p:spPr>
        <p:txBody>
          <a:bodyPr wrap="square" rtlCol="0">
            <a:spAutoFit/>
          </a:bodyPr>
          <a:lstStyle/>
          <a:p>
            <a:pPr>
              <a:lnSpc>
                <a:spcPct val="135000"/>
              </a:lnSpc>
              <a:spcBef>
                <a:spcPct val="0"/>
              </a:spcBef>
              <a:spcAft>
                <a:spcPct val="0"/>
              </a:spcAft>
            </a:pPr>
            <a:r>
              <a:rPr lang="en-US" altLang="zh-CN" sz="2400">
                <a:solidFill>
                  <a:prstClr val="black"/>
                </a:solidFill>
                <a:latin typeface="华文仿宋" panose="02010600040101010101" charset="-122"/>
                <a:ea typeface="华文仿宋" panose="02010600040101010101" charset="-122"/>
                <a:cs typeface="华文仿宋" panose="02010600040101010101" charset="-122"/>
              </a:rPr>
              <a:t>   </a:t>
            </a:r>
            <a:r>
              <a:rPr lang="en-US" altLang="zh-CN" sz="2400" smtClean="0">
                <a:solidFill>
                  <a:prstClr val="black"/>
                </a:solidFill>
                <a:latin typeface="华文仿宋" panose="02010600040101010101" charset="-122"/>
                <a:ea typeface="华文仿宋" panose="02010600040101010101" charset="-122"/>
                <a:cs typeface="华文仿宋" panose="02010600040101010101" charset="-122"/>
              </a:rPr>
              <a:t>     </a:t>
            </a:r>
            <a:r>
              <a:rPr lang="zh-CN" altLang="en-US" sz="2400">
                <a:solidFill>
                  <a:srgbClr val="FF0000"/>
                </a:solidFill>
                <a:latin typeface="华文仿宋" panose="02010600040101010101" charset="-122"/>
                <a:ea typeface="华文仿宋" panose="02010600040101010101" charset="-122"/>
                <a:cs typeface="华文仿宋" panose="02010600040101010101" charset="-122"/>
              </a:rPr>
              <a:t>我们八路军决不搞日本侵略军那一套。</a:t>
            </a:r>
            <a:r>
              <a:rPr lang="zh-CN" altLang="en-US" sz="2400">
                <a:solidFill>
                  <a:prstClr val="black"/>
                </a:solidFill>
                <a:latin typeface="华文仿宋" panose="02010600040101010101" charset="-122"/>
                <a:ea typeface="华文仿宋" panose="02010600040101010101" charset="-122"/>
                <a:cs typeface="华文仿宋" panose="02010600040101010101" charset="-122"/>
              </a:rPr>
              <a:t>日本法西斯推行“杀光、烧光、抢光”的“三光政策”，不知杀害了我们多少无辜的群众，孩子、婴儿也不能幸免，惨无人道到了极点。</a:t>
            </a:r>
            <a:r>
              <a:rPr lang="zh-CN" altLang="en-US" sz="2400">
                <a:solidFill>
                  <a:srgbClr val="C00000"/>
                </a:solidFill>
                <a:latin typeface="华文仿宋" panose="02010600040101010101" charset="-122"/>
                <a:ea typeface="华文仿宋" panose="02010600040101010101" charset="-122"/>
                <a:cs typeface="华文仿宋" panose="02010600040101010101" charset="-122"/>
              </a:rPr>
              <a:t>我们共产党领导的八路军，实行革命的人道主义，对被俘士兵我们决不伤害，对日本人民我们</a:t>
            </a:r>
            <a:r>
              <a:rPr lang="zh-CN" altLang="en-US" sz="2400" b="1">
                <a:solidFill>
                  <a:srgbClr val="C00000"/>
                </a:solidFill>
                <a:latin typeface="华文仿宋" panose="02010600040101010101" charset="-122"/>
                <a:ea typeface="华文仿宋" panose="02010600040101010101" charset="-122"/>
                <a:cs typeface="华文仿宋" panose="02010600040101010101" charset="-122"/>
              </a:rPr>
              <a:t>不仅</a:t>
            </a:r>
            <a:r>
              <a:rPr lang="zh-CN" altLang="en-US" sz="2400">
                <a:solidFill>
                  <a:srgbClr val="C00000"/>
                </a:solidFill>
                <a:latin typeface="华文仿宋" panose="02010600040101010101" charset="-122"/>
                <a:ea typeface="华文仿宋" panose="02010600040101010101" charset="-122"/>
                <a:cs typeface="华文仿宋" panose="02010600040101010101" charset="-122"/>
              </a:rPr>
              <a:t>不伤害，还要尽最大力量给予爱护和照顾。</a:t>
            </a:r>
          </a:p>
          <a:p>
            <a:pPr>
              <a:lnSpc>
                <a:spcPct val="135000"/>
              </a:lnSpc>
              <a:spcBef>
                <a:spcPct val="0"/>
              </a:spcBef>
              <a:spcAft>
                <a:spcPct val="0"/>
              </a:spcAft>
            </a:pPr>
            <a:endParaRPr lang="zh-CN" altLang="en-US" sz="2400">
              <a:solidFill>
                <a:srgbClr val="C00000"/>
              </a:solidFill>
              <a:latin typeface="华文仿宋" panose="02010600040101010101" charset="-122"/>
              <a:ea typeface="华文仿宋" panose="02010600040101010101" charset="-122"/>
              <a:cs typeface="华文仿宋" panose="02010600040101010101" charset="-122"/>
            </a:endParaRPr>
          </a:p>
          <a:p>
            <a:endParaRPr lang="zh-CN" altLang="en-US" sz="2400">
              <a:solidFill>
                <a:prstClr val="black"/>
              </a:solidFill>
              <a:latin typeface="华文仿宋" panose="02010600040101010101" charset="-122"/>
              <a:ea typeface="华文仿宋" panose="02010600040101010101" charset="-122"/>
              <a:cs typeface="华文仿宋" panose="02010600040101010101" charset="-122"/>
            </a:endParaRPr>
          </a:p>
          <a:p>
            <a:endParaRPr lang="zh-CN" altLang="en-US" sz="2400">
              <a:solidFill>
                <a:prstClr val="black"/>
              </a:solidFill>
              <a:latin typeface="华文仿宋" panose="02010600040101010101" charset="-122"/>
              <a:ea typeface="华文仿宋" panose="02010600040101010101" charset="-122"/>
              <a:cs typeface="华文仿宋" panose="0201060004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249409" y="2018063"/>
            <a:ext cx="861774" cy="2349361"/>
          </a:xfrm>
          <a:prstGeom prst="rect">
            <a:avLst/>
          </a:prstGeom>
          <a:noFill/>
        </p:spPr>
        <p:txBody>
          <a:bodyPr vert="eaVert" wrap="none" rtlCol="0">
            <a:spAutoFit/>
          </a:bodyPr>
          <a:lstStyle/>
          <a:p>
            <a:r>
              <a:rPr kumimoji="1" lang="zh-CN" altLang="en-US" sz="4400">
                <a:solidFill>
                  <a:schemeClr val="bg1"/>
                </a:solidFill>
                <a:latin typeface="中山行书百年纪念版" panose="02010609000101010101" pitchFamily="49" charset="-122"/>
                <a:ea typeface="中山行书百年纪念版" panose="02010609000101010101" pitchFamily="49" charset="-122"/>
                <a:cs typeface="WenYue GuDianMingChaoTi (Non-Commercial Use) W5" charset="-122"/>
              </a:rPr>
              <a:t>山间小溪</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168543" y="-382123"/>
            <a:ext cx="4023457" cy="6911260"/>
          </a:xfrm>
          <a:prstGeom prst="rect">
            <a:avLst/>
          </a:prstGeom>
        </p:spPr>
      </p:pic>
      <p:sp>
        <p:nvSpPr>
          <p:cNvPr id="10" name="文本框 9"/>
          <p:cNvSpPr txBox="1"/>
          <p:nvPr/>
        </p:nvSpPr>
        <p:spPr>
          <a:xfrm>
            <a:off x="678180" y="320040"/>
            <a:ext cx="6641465" cy="553085"/>
          </a:xfrm>
          <a:prstGeom prst="rect">
            <a:avLst/>
          </a:prstGeom>
          <a:gradFill>
            <a:gsLst>
              <a:gs pos="0">
                <a:srgbClr val="FBFB11"/>
              </a:gs>
              <a:gs pos="100000">
                <a:srgbClr val="838309"/>
              </a:gs>
            </a:gsLst>
            <a:lin ang="5400000" scaled="0"/>
          </a:gradFill>
        </p:spPr>
        <p:txBody>
          <a:bodyPr wrap="square" rtlCol="0">
            <a:spAutoFit/>
          </a:bodyPr>
          <a:lstStyle/>
          <a:p>
            <a:pPr algn="ctr"/>
            <a:r>
              <a:rPr lang="zh-CN" altLang="en-US" sz="3000" smtClean="0">
                <a:solidFill>
                  <a:prstClr val="black"/>
                </a:solidFill>
                <a:latin typeface="黑体" panose="02010609060101010101" charset="-122"/>
                <a:ea typeface="黑体" panose="02010609060101010101" charset="-122"/>
                <a:sym typeface="+mn-ea"/>
              </a:rPr>
              <a:t>小</a:t>
            </a:r>
            <a:r>
              <a:rPr lang="en-US" altLang="zh-CN" sz="3000" smtClean="0">
                <a:solidFill>
                  <a:prstClr val="black"/>
                </a:solidFill>
                <a:latin typeface="黑体" panose="02010609060101010101" charset="-122"/>
                <a:ea typeface="黑体" panose="02010609060101010101" charset="-122"/>
                <a:sym typeface="+mn-ea"/>
              </a:rPr>
              <a:t>“</a:t>
            </a:r>
            <a:r>
              <a:rPr lang="zh-CN" altLang="en-US" sz="3000" smtClean="0">
                <a:solidFill>
                  <a:prstClr val="black"/>
                </a:solidFill>
                <a:latin typeface="黑体" panose="02010609060101010101" charset="-122"/>
                <a:ea typeface="黑体" panose="02010609060101010101" charset="-122"/>
                <a:sym typeface="+mn-ea"/>
              </a:rPr>
              <a:t>插曲</a:t>
            </a:r>
            <a:r>
              <a:rPr lang="en-US" altLang="zh-CN" sz="3000" smtClean="0">
                <a:solidFill>
                  <a:prstClr val="black"/>
                </a:solidFill>
                <a:latin typeface="黑体" panose="02010609060101010101" charset="-122"/>
                <a:ea typeface="黑体" panose="02010609060101010101" charset="-122"/>
                <a:sym typeface="+mn-ea"/>
              </a:rPr>
              <a:t>”</a:t>
            </a:r>
            <a:r>
              <a:rPr lang="zh-CN" altLang="en-US" sz="3000" smtClean="0">
                <a:solidFill>
                  <a:prstClr val="black"/>
                </a:solidFill>
                <a:latin typeface="黑体" panose="02010609060101010101" charset="-122"/>
                <a:ea typeface="黑体" panose="02010609060101010101" charset="-122"/>
                <a:sym typeface="+mn-ea"/>
              </a:rPr>
              <a:t>见大境界</a:t>
            </a:r>
          </a:p>
        </p:txBody>
      </p:sp>
      <p:sp>
        <p:nvSpPr>
          <p:cNvPr id="9" name="文本框 8"/>
          <p:cNvSpPr txBox="1"/>
          <p:nvPr/>
        </p:nvSpPr>
        <p:spPr>
          <a:xfrm>
            <a:off x="678180" y="1854835"/>
            <a:ext cx="7991475" cy="2676525"/>
          </a:xfrm>
          <a:prstGeom prst="rect">
            <a:avLst/>
          </a:prstGeom>
          <a:noFill/>
        </p:spPr>
        <p:txBody>
          <a:bodyPr wrap="square" rtlCol="0">
            <a:spAutoFit/>
          </a:bodyPr>
          <a:lstStyle/>
          <a:p>
            <a:r>
              <a:rPr lang="zh-CN" altLang="en-US" sz="2400" b="1">
                <a:latin typeface="华文楷体" panose="02010600040101010101" pitchFamily="2" charset="-122"/>
                <a:ea typeface="华文楷体" panose="02010600040101010101" pitchFamily="2" charset="-122"/>
              </a:rPr>
              <a:t>大战：炮火轰鸣 刀光剑影    小插曲：全力救助，至仁至义</a:t>
            </a:r>
          </a:p>
          <a:p>
            <a:endParaRPr lang="zh-CN" altLang="en-US" sz="2400">
              <a:latin typeface="华文楷体" panose="02010600040101010101" pitchFamily="2" charset="-122"/>
              <a:ea typeface="华文楷体" panose="02010600040101010101" pitchFamily="2" charset="-122"/>
            </a:endParaRPr>
          </a:p>
          <a:p>
            <a:r>
              <a:rPr lang="zh-CN" altLang="en-US" sz="2400">
                <a:latin typeface="华文楷体" panose="02010600040101010101" pitchFamily="2" charset="-122"/>
                <a:ea typeface="华文楷体" panose="02010600040101010101" pitchFamily="2" charset="-122"/>
              </a:rPr>
              <a:t>我缺医少药                  救治日本副站长、女婴       救死扶伤</a:t>
            </a:r>
          </a:p>
          <a:p>
            <a:r>
              <a:rPr lang="zh-CN" altLang="en-US" sz="2400">
                <a:latin typeface="华文楷体" panose="02010600040101010101" pitchFamily="2" charset="-122"/>
                <a:ea typeface="华文楷体" panose="02010600040101010101" pitchFamily="2" charset="-122"/>
              </a:rPr>
              <a:t>我条件艰苦                 尽我所能安顿日本女孩        仁至义尽</a:t>
            </a:r>
          </a:p>
          <a:p>
            <a:r>
              <a:rPr lang="zh-CN" altLang="en-US" sz="2400">
                <a:latin typeface="华文楷体" panose="02010600040101010101" pitchFamily="2" charset="-122"/>
                <a:ea typeface="华文楷体" panose="02010600040101010101" pitchFamily="2" charset="-122"/>
              </a:rPr>
              <a:t>日阀：烧杀淫掠         我对日本平民：决不为仇    国际主义</a:t>
            </a:r>
          </a:p>
          <a:p>
            <a:endParaRPr lang="zh-CN" altLang="en-US" sz="2400">
              <a:latin typeface="华文楷体" panose="02010600040101010101" pitchFamily="2" charset="-122"/>
              <a:ea typeface="华文楷体" panose="02010600040101010101" pitchFamily="2" charset="-122"/>
            </a:endParaRPr>
          </a:p>
          <a:p>
            <a:r>
              <a:rPr lang="zh-CN" altLang="en-US" sz="2400" b="1">
                <a:latin typeface="华文楷体" panose="02010600040101010101" pitchFamily="2" charset="-122"/>
                <a:ea typeface="华文楷体" panose="02010600040101010101" pitchFamily="2" charset="-122"/>
              </a:rPr>
              <a:t>小举止：全心全意    大精神：救死扶伤                 人道主义</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9095874" y="-351242"/>
            <a:ext cx="3096126" cy="5318345"/>
          </a:xfrm>
          <a:prstGeom prst="rect">
            <a:avLst/>
          </a:prstGeom>
        </p:spPr>
      </p:pic>
      <p:sp>
        <p:nvSpPr>
          <p:cNvPr id="10" name="文本框 9"/>
          <p:cNvSpPr txBox="1"/>
          <p:nvPr/>
        </p:nvSpPr>
        <p:spPr>
          <a:xfrm>
            <a:off x="201295" y="530225"/>
            <a:ext cx="6641465" cy="553085"/>
          </a:xfrm>
          <a:prstGeom prst="rect">
            <a:avLst/>
          </a:prstGeom>
          <a:gradFill>
            <a:gsLst>
              <a:gs pos="0">
                <a:srgbClr val="FBFB11"/>
              </a:gs>
              <a:gs pos="100000">
                <a:srgbClr val="838309"/>
              </a:gs>
            </a:gsLst>
            <a:lin ang="5400000" scaled="0"/>
          </a:gradFill>
        </p:spPr>
        <p:txBody>
          <a:bodyPr wrap="square" rtlCol="0">
            <a:spAutoFit/>
          </a:bodyPr>
          <a:lstStyle/>
          <a:p>
            <a:pPr algn="ctr"/>
            <a:r>
              <a:rPr lang="zh-CN" altLang="en-US" sz="3000" smtClean="0">
                <a:solidFill>
                  <a:prstClr val="black"/>
                </a:solidFill>
                <a:latin typeface="黑体" panose="02010609060101010101" charset="-122"/>
                <a:ea typeface="黑体" panose="02010609060101010101" charset="-122"/>
                <a:sym typeface="+mn-ea"/>
              </a:rPr>
              <a:t>小</a:t>
            </a:r>
            <a:r>
              <a:rPr lang="en-US" altLang="zh-CN" sz="3000" smtClean="0">
                <a:solidFill>
                  <a:prstClr val="black"/>
                </a:solidFill>
                <a:latin typeface="黑体" panose="02010609060101010101" charset="-122"/>
                <a:ea typeface="黑体" panose="02010609060101010101" charset="-122"/>
                <a:sym typeface="+mn-ea"/>
              </a:rPr>
              <a:t>“</a:t>
            </a:r>
            <a:r>
              <a:rPr lang="zh-CN" altLang="en-US" sz="3000" smtClean="0">
                <a:solidFill>
                  <a:prstClr val="black"/>
                </a:solidFill>
                <a:latin typeface="黑体" panose="02010609060101010101" charset="-122"/>
                <a:ea typeface="黑体" panose="02010609060101010101" charset="-122"/>
                <a:sym typeface="+mn-ea"/>
              </a:rPr>
              <a:t>插曲</a:t>
            </a:r>
            <a:r>
              <a:rPr lang="en-US" altLang="zh-CN" sz="3000" smtClean="0">
                <a:solidFill>
                  <a:prstClr val="black"/>
                </a:solidFill>
                <a:latin typeface="黑体" panose="02010609060101010101" charset="-122"/>
                <a:ea typeface="黑体" panose="02010609060101010101" charset="-122"/>
                <a:sym typeface="+mn-ea"/>
              </a:rPr>
              <a:t>”</a:t>
            </a:r>
            <a:r>
              <a:rPr lang="zh-CN" altLang="en-US" sz="3000" smtClean="0">
                <a:solidFill>
                  <a:prstClr val="black"/>
                </a:solidFill>
                <a:latin typeface="黑体" panose="02010609060101010101" charset="-122"/>
                <a:ea typeface="黑体" panose="02010609060101010101" charset="-122"/>
                <a:sym typeface="+mn-ea"/>
              </a:rPr>
              <a:t>见大境界   </a:t>
            </a:r>
            <a:r>
              <a:rPr lang="zh-CN" altLang="en-US" sz="3000">
                <a:latin typeface="华文楷体" panose="02010600040101010101" pitchFamily="2" charset="-122"/>
                <a:ea typeface="华文楷体" panose="02010600040101010101" pitchFamily="2" charset="-122"/>
                <a:sym typeface="+mn-ea"/>
              </a:rPr>
              <a:t>至仁至义</a:t>
            </a:r>
            <a:endParaRPr lang="zh-CN" altLang="en-US" sz="3000" smtClean="0">
              <a:solidFill>
                <a:prstClr val="black"/>
              </a:solidFill>
              <a:latin typeface="华文楷体" panose="02010600040101010101" pitchFamily="2" charset="-122"/>
              <a:ea typeface="华文楷体" panose="02010600040101010101" pitchFamily="2" charset="-122"/>
              <a:sym typeface="+mn-ea"/>
            </a:endParaRPr>
          </a:p>
        </p:txBody>
      </p:sp>
      <p:sp>
        <p:nvSpPr>
          <p:cNvPr id="9" name="文本框 8"/>
          <p:cNvSpPr txBox="1"/>
          <p:nvPr/>
        </p:nvSpPr>
        <p:spPr>
          <a:xfrm>
            <a:off x="436245" y="1579880"/>
            <a:ext cx="8659495" cy="2306955"/>
          </a:xfrm>
          <a:prstGeom prst="rect">
            <a:avLst/>
          </a:prstGeom>
          <a:noFill/>
          <a:ln>
            <a:solidFill>
              <a:schemeClr val="accent1"/>
            </a:solidFill>
          </a:ln>
        </p:spPr>
        <p:txBody>
          <a:bodyPr wrap="square" rtlCol="0">
            <a:spAutoFit/>
          </a:bodyPr>
          <a:lstStyle/>
          <a:p>
            <a:pPr fontAlgn="auto">
              <a:lnSpc>
                <a:spcPct val="150000"/>
              </a:lnSpc>
            </a:pPr>
            <a:r>
              <a:rPr lang="zh-CN" altLang="en-US" sz="2400">
                <a:latin typeface="方正华隶简体" panose="03000509000000000000" charset="-122"/>
                <a:ea typeface="方正华隶简体" panose="03000509000000000000" charset="-122"/>
              </a:rPr>
              <a:t>抢救重伤日本副站长和女婴，尽心尽力，竭尽全力</a:t>
            </a:r>
          </a:p>
          <a:p>
            <a:pPr fontAlgn="auto">
              <a:lnSpc>
                <a:spcPct val="150000"/>
              </a:lnSpc>
            </a:pPr>
            <a:r>
              <a:rPr lang="zh-CN" altLang="en-US" sz="2400">
                <a:latin typeface="方正华隶简体" panose="03000509000000000000" charset="-122"/>
                <a:ea typeface="方正华隶简体" panose="03000509000000000000" charset="-122"/>
              </a:rPr>
              <a:t>照顾日本小姐妹，全心全意，尽己所能</a:t>
            </a:r>
          </a:p>
          <a:p>
            <a:pPr fontAlgn="auto">
              <a:lnSpc>
                <a:spcPct val="150000"/>
              </a:lnSpc>
            </a:pPr>
            <a:r>
              <a:rPr lang="zh-CN" altLang="en-US" sz="2400">
                <a:latin typeface="方正华隶简体" panose="03000509000000000000" charset="-122"/>
                <a:ea typeface="方正华隶简体" panose="03000509000000000000" charset="-122"/>
              </a:rPr>
              <a:t>考虑孩子去留，方方面面，深思熟虑</a:t>
            </a:r>
          </a:p>
          <a:p>
            <a:pPr fontAlgn="auto">
              <a:lnSpc>
                <a:spcPct val="150000"/>
              </a:lnSpc>
            </a:pPr>
            <a:r>
              <a:rPr lang="zh-CN" altLang="en-US" sz="2400">
                <a:latin typeface="方正华隶简体" panose="03000509000000000000" charset="-122"/>
                <a:ea typeface="方正华隶简体" panose="03000509000000000000" charset="-122"/>
              </a:rPr>
              <a:t>不以日本士兵人民为敌，发扬人道主义、国际主义精神</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85"/>
            <a:ext cx="4112260" cy="6843395"/>
          </a:xfrm>
          <a:prstGeom prst="rect">
            <a:avLst/>
          </a:prstGeom>
        </p:spPr>
      </p:pic>
      <p:pic>
        <p:nvPicPr>
          <p:cNvPr id="3" name="图片 2"/>
          <p:cNvPicPr>
            <a:picLocks noChangeAspect="1"/>
          </p:cNvPicPr>
          <p:nvPr/>
        </p:nvPicPr>
        <p:blipFill>
          <a:blip r:embed="rId3">
            <a:duotone>
              <a:prstClr val="black"/>
              <a:srgbClr val="640101">
                <a:tint val="45000"/>
                <a:satMod val="400000"/>
              </a:srgbClr>
            </a:duotone>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flipH="1">
            <a:off x="665423" y="603504"/>
            <a:ext cx="1599568" cy="1941998"/>
          </a:xfrm>
          <a:prstGeom prst="rect">
            <a:avLst/>
          </a:prstGeom>
          <a:effectLst>
            <a:outerShdw blurRad="50800" dist="76200" dir="2700000" sx="97000" sy="97000" algn="tl" rotWithShape="0">
              <a:prstClr val="black">
                <a:alpha val="36000"/>
              </a:prstClr>
            </a:outerShdw>
          </a:effectLst>
        </p:spPr>
      </p:pic>
      <p:pic>
        <p:nvPicPr>
          <p:cNvPr id="4" name="图片 3"/>
          <p:cNvPicPr>
            <a:picLocks noChangeAspect="1"/>
          </p:cNvPicPr>
          <p:nvPr/>
        </p:nvPicPr>
        <p:blipFill>
          <a:blip r:embed="rId5">
            <a:duotone>
              <a:prstClr val="black"/>
              <a:srgbClr val="640101">
                <a:tint val="45000"/>
                <a:satMod val="400000"/>
              </a:srgbClr>
            </a:duotone>
            <a:extLst>
              <a:ext uri="{BEBA8EAE-BF5A-486C-A8C5-ECC9F3942E4B}">
                <a14:imgProps xmlns:a14="http://schemas.microsoft.com/office/drawing/2010/main">
                  <a14:imgLayer r:embed="rId6">
                    <a14:imgEffect>
                      <a14:colorTemperature colorTemp="47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9646498" y="0"/>
            <a:ext cx="2545502" cy="2545502"/>
          </a:xfrm>
          <a:prstGeom prst="rect">
            <a:avLst/>
          </a:prstGeom>
        </p:spPr>
      </p:pic>
      <p:sp>
        <p:nvSpPr>
          <p:cNvPr id="5" name="文本框 4"/>
          <p:cNvSpPr txBox="1"/>
          <p:nvPr/>
        </p:nvSpPr>
        <p:spPr>
          <a:xfrm>
            <a:off x="4324293" y="919641"/>
            <a:ext cx="2214880" cy="706755"/>
          </a:xfrm>
          <a:prstGeom prst="rect">
            <a:avLst/>
          </a:prstGeom>
          <a:solidFill>
            <a:srgbClr val="FFFF00"/>
          </a:solidFill>
        </p:spPr>
        <p:txBody>
          <a:bodyPr wrap="none" rtlCol="0">
            <a:spAutoFit/>
          </a:bodyPr>
          <a:lstStyle/>
          <a:p>
            <a:r>
              <a:rPr kumimoji="1" lang="zh-CN" altLang="en-US" sz="4000">
                <a:solidFill>
                  <a:srgbClr val="640101"/>
                </a:solidFill>
                <a:latin typeface="方正华隶简体" panose="03000509000000000000" charset="-122"/>
                <a:ea typeface="方正华隶简体" panose="03000509000000000000" charset="-122"/>
                <a:cs typeface="WenYue GuDianMingChaoTi (Non-Commercial Use) W5" charset="-122"/>
              </a:rPr>
              <a:t>学习目标</a:t>
            </a:r>
          </a:p>
        </p:txBody>
      </p:sp>
      <p:grpSp>
        <p:nvGrpSpPr>
          <p:cNvPr id="10" name="组 9"/>
          <p:cNvGrpSpPr/>
          <p:nvPr/>
        </p:nvGrpSpPr>
        <p:grpSpPr>
          <a:xfrm>
            <a:off x="5413064" y="2038735"/>
            <a:ext cx="4363112" cy="906529"/>
            <a:chOff x="5365439" y="2331470"/>
            <a:chExt cx="4363112" cy="906529"/>
          </a:xfrm>
        </p:grpSpPr>
        <p:sp>
          <p:nvSpPr>
            <p:cNvPr id="9" name="矩形 8"/>
            <p:cNvSpPr/>
            <p:nvPr/>
          </p:nvSpPr>
          <p:spPr>
            <a:xfrm>
              <a:off x="6278364" y="2699390"/>
              <a:ext cx="18000" cy="369332"/>
            </a:xfrm>
            <a:prstGeom prst="rect">
              <a:avLst/>
            </a:prstGeom>
            <a:solidFill>
              <a:srgbClr val="64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5365439" y="2530113"/>
              <a:ext cx="720069" cy="707886"/>
            </a:xfrm>
            <a:prstGeom prst="rect">
              <a:avLst/>
            </a:prstGeom>
            <a:noFill/>
          </p:spPr>
          <p:txBody>
            <a:bodyPr wrap="none" rtlCol="0">
              <a:spAutoFit/>
            </a:bodyPr>
            <a:lstStyle/>
            <a:p>
              <a:r>
                <a:rPr kumimoji="1" lang="zh-CN" altLang="en-US" sz="4000">
                  <a:solidFill>
                    <a:srgbClr val="640101"/>
                  </a:solidFill>
                  <a:latin typeface="中山行书百年纪念版" panose="02010609000101010101" pitchFamily="49" charset="-122"/>
                  <a:ea typeface="中山行书百年纪念版" panose="02010609000101010101" pitchFamily="49" charset="-122"/>
                  <a:cs typeface="WenYue GuDianMingChaoTi (Non-Commercial Use) W5" charset="-122"/>
                </a:rPr>
                <a:t>壹</a:t>
              </a:r>
            </a:p>
          </p:txBody>
        </p:sp>
        <p:sp>
          <p:nvSpPr>
            <p:cNvPr id="7" name="文本框 6"/>
            <p:cNvSpPr txBox="1"/>
            <p:nvPr/>
          </p:nvSpPr>
          <p:spPr>
            <a:xfrm>
              <a:off x="6539381" y="2331470"/>
              <a:ext cx="3189170" cy="737235"/>
            </a:xfrm>
            <a:prstGeom prst="rect">
              <a:avLst/>
            </a:prstGeom>
            <a:noFill/>
          </p:spPr>
          <p:txBody>
            <a:bodyPr wrap="square" rtlCol="0">
              <a:spAutoFit/>
            </a:bodyPr>
            <a:lstStyle/>
            <a:p>
              <a:pPr>
                <a:lnSpc>
                  <a:spcPct val="150000"/>
                </a:lnSpc>
              </a:pPr>
              <a:r>
                <a:rPr kumimoji="1" lang="zh-CN" altLang="en-US" sz="2800" b="1">
                  <a:solidFill>
                    <a:srgbClr val="640101"/>
                  </a:solidFill>
                  <a:latin typeface="中山行书百年纪念版" panose="02010609000101010101" pitchFamily="49" charset="-122"/>
                  <a:ea typeface="中山行书百年纪念版" panose="02010609000101010101" pitchFamily="49" charset="-122"/>
                  <a:cs typeface="WenYue GuDianMingChaoTi (Non-Commercial Use) W5" charset="-122"/>
                </a:rPr>
                <a:t>了解回忆录的特点。</a:t>
              </a:r>
            </a:p>
          </p:txBody>
        </p:sp>
      </p:grpSp>
      <p:grpSp>
        <p:nvGrpSpPr>
          <p:cNvPr id="11" name="组 10"/>
          <p:cNvGrpSpPr/>
          <p:nvPr/>
        </p:nvGrpSpPr>
        <p:grpSpPr>
          <a:xfrm>
            <a:off x="6762246" y="3052656"/>
            <a:ext cx="4341522" cy="883105"/>
            <a:chOff x="5365439" y="2354894"/>
            <a:chExt cx="4341522" cy="883105"/>
          </a:xfrm>
        </p:grpSpPr>
        <p:sp>
          <p:nvSpPr>
            <p:cNvPr id="12" name="矩形 11"/>
            <p:cNvSpPr/>
            <p:nvPr/>
          </p:nvSpPr>
          <p:spPr>
            <a:xfrm>
              <a:off x="6278364" y="2699390"/>
              <a:ext cx="18000" cy="369332"/>
            </a:xfrm>
            <a:prstGeom prst="rect">
              <a:avLst/>
            </a:prstGeom>
            <a:solidFill>
              <a:srgbClr val="64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12"/>
            <p:cNvSpPr txBox="1"/>
            <p:nvPr/>
          </p:nvSpPr>
          <p:spPr>
            <a:xfrm>
              <a:off x="5365439" y="2530113"/>
              <a:ext cx="720069" cy="707886"/>
            </a:xfrm>
            <a:prstGeom prst="rect">
              <a:avLst/>
            </a:prstGeom>
            <a:noFill/>
          </p:spPr>
          <p:txBody>
            <a:bodyPr wrap="none" rtlCol="0">
              <a:spAutoFit/>
            </a:bodyPr>
            <a:lstStyle/>
            <a:p>
              <a:r>
                <a:rPr kumimoji="1" lang="zh-CN" altLang="en-US" sz="4000">
                  <a:solidFill>
                    <a:srgbClr val="640101"/>
                  </a:solidFill>
                  <a:latin typeface="中山行书百年纪念版" panose="02010609000101010101" pitchFamily="49" charset="-122"/>
                  <a:ea typeface="中山行书百年纪念版" panose="02010609000101010101" pitchFamily="49" charset="-122"/>
                  <a:cs typeface="WenYue GuDianMingChaoTi (Non-Commercial Use) W5" charset="-122"/>
                </a:rPr>
                <a:t>贰</a:t>
              </a:r>
            </a:p>
          </p:txBody>
        </p:sp>
        <p:sp>
          <p:nvSpPr>
            <p:cNvPr id="14" name="文本框 13"/>
            <p:cNvSpPr txBox="1"/>
            <p:nvPr/>
          </p:nvSpPr>
          <p:spPr>
            <a:xfrm>
              <a:off x="6517791" y="2354894"/>
              <a:ext cx="3189170" cy="737235"/>
            </a:xfrm>
            <a:prstGeom prst="rect">
              <a:avLst/>
            </a:prstGeom>
            <a:noFill/>
          </p:spPr>
          <p:txBody>
            <a:bodyPr wrap="square" rtlCol="0">
              <a:spAutoFit/>
            </a:bodyPr>
            <a:lstStyle/>
            <a:p>
              <a:pPr>
                <a:lnSpc>
                  <a:spcPct val="150000"/>
                </a:lnSpc>
              </a:pPr>
              <a:r>
                <a:rPr kumimoji="1" lang="zh-CN" altLang="en-US" sz="2800" b="1">
                  <a:solidFill>
                    <a:srgbClr val="640101"/>
                  </a:solidFill>
                  <a:latin typeface="中山行书百年纪念版" panose="02010609000101010101" pitchFamily="49" charset="-122"/>
                  <a:ea typeface="中山行书百年纪念版" panose="02010609000101010101" pitchFamily="49" charset="-122"/>
                  <a:cs typeface="WenYue GuDianMingChaoTi (Non-Commercial Use) W5" charset="-122"/>
                </a:rPr>
                <a:t>了解作者及背景。 </a:t>
              </a:r>
            </a:p>
          </p:txBody>
        </p:sp>
      </p:grpSp>
      <p:grpSp>
        <p:nvGrpSpPr>
          <p:cNvPr id="19" name="组 18"/>
          <p:cNvGrpSpPr/>
          <p:nvPr/>
        </p:nvGrpSpPr>
        <p:grpSpPr>
          <a:xfrm>
            <a:off x="5019018" y="4065704"/>
            <a:ext cx="6324600" cy="737235"/>
            <a:chOff x="5365439" y="2518048"/>
            <a:chExt cx="6324600" cy="737235"/>
          </a:xfrm>
        </p:grpSpPr>
        <p:sp>
          <p:nvSpPr>
            <p:cNvPr id="20" name="矩形 19"/>
            <p:cNvSpPr/>
            <p:nvPr/>
          </p:nvSpPr>
          <p:spPr>
            <a:xfrm>
              <a:off x="6278364" y="2699390"/>
              <a:ext cx="18000" cy="369332"/>
            </a:xfrm>
            <a:prstGeom prst="rect">
              <a:avLst/>
            </a:prstGeom>
            <a:solidFill>
              <a:srgbClr val="64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文本框 20"/>
            <p:cNvSpPr txBox="1"/>
            <p:nvPr/>
          </p:nvSpPr>
          <p:spPr>
            <a:xfrm>
              <a:off x="5365439" y="2530113"/>
              <a:ext cx="697627" cy="707886"/>
            </a:xfrm>
            <a:prstGeom prst="rect">
              <a:avLst/>
            </a:prstGeom>
            <a:noFill/>
          </p:spPr>
          <p:txBody>
            <a:bodyPr wrap="none" rtlCol="0">
              <a:spAutoFit/>
            </a:bodyPr>
            <a:lstStyle/>
            <a:p>
              <a:r>
                <a:rPr kumimoji="1" lang="zh-CN" altLang="en-US" sz="4000">
                  <a:solidFill>
                    <a:srgbClr val="640101"/>
                  </a:solidFill>
                  <a:latin typeface="中山行书百年纪念版" panose="02010609000101010101" pitchFamily="49" charset="-122"/>
                  <a:ea typeface="中山行书百年纪念版" panose="02010609000101010101" pitchFamily="49" charset="-122"/>
                  <a:cs typeface="WenYue GuDianMingChaoTi (Non-Commercial Use) W5" charset="-122"/>
                </a:rPr>
                <a:t>叁</a:t>
              </a:r>
            </a:p>
          </p:txBody>
        </p:sp>
        <p:sp>
          <p:nvSpPr>
            <p:cNvPr id="22" name="文本框 21"/>
            <p:cNvSpPr txBox="1"/>
            <p:nvPr/>
          </p:nvSpPr>
          <p:spPr>
            <a:xfrm>
              <a:off x="6561144" y="2518048"/>
              <a:ext cx="5128895" cy="737235"/>
            </a:xfrm>
            <a:prstGeom prst="rect">
              <a:avLst/>
            </a:prstGeom>
            <a:noFill/>
          </p:spPr>
          <p:txBody>
            <a:bodyPr wrap="square" rtlCol="0">
              <a:spAutoFit/>
            </a:bodyPr>
            <a:lstStyle/>
            <a:p>
              <a:pPr>
                <a:lnSpc>
                  <a:spcPct val="150000"/>
                </a:lnSpc>
              </a:pPr>
              <a:r>
                <a:rPr kumimoji="1" lang="zh-CN" altLang="en-US" sz="2800" b="1">
                  <a:solidFill>
                    <a:srgbClr val="640101"/>
                  </a:solidFill>
                  <a:latin typeface="中山行书百年纪念版" panose="02010609000101010101" pitchFamily="49" charset="-122"/>
                  <a:ea typeface="中山行书百年纪念版" panose="02010609000101010101" pitchFamily="49" charset="-122"/>
                  <a:cs typeface="WenYue GuDianMingChaoTi (Non-Commercial Use) W5" charset="-122"/>
                </a:rPr>
                <a:t>归纳课文内容并梳理层次结构</a:t>
              </a:r>
            </a:p>
          </p:txBody>
        </p:sp>
      </p:grpSp>
      <p:grpSp>
        <p:nvGrpSpPr>
          <p:cNvPr id="23" name="组 22"/>
          <p:cNvGrpSpPr/>
          <p:nvPr/>
        </p:nvGrpSpPr>
        <p:grpSpPr>
          <a:xfrm>
            <a:off x="6118145" y="5102799"/>
            <a:ext cx="6073775" cy="1383665"/>
            <a:chOff x="5365439" y="2486933"/>
            <a:chExt cx="6073775" cy="1383665"/>
          </a:xfrm>
        </p:grpSpPr>
        <p:sp>
          <p:nvSpPr>
            <p:cNvPr id="24" name="矩形 23"/>
            <p:cNvSpPr/>
            <p:nvPr/>
          </p:nvSpPr>
          <p:spPr>
            <a:xfrm>
              <a:off x="6278364" y="2699390"/>
              <a:ext cx="18000" cy="369332"/>
            </a:xfrm>
            <a:prstGeom prst="rect">
              <a:avLst/>
            </a:prstGeom>
            <a:solidFill>
              <a:srgbClr val="64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文本框 24"/>
            <p:cNvSpPr txBox="1"/>
            <p:nvPr/>
          </p:nvSpPr>
          <p:spPr>
            <a:xfrm>
              <a:off x="5365439" y="2530113"/>
              <a:ext cx="720069" cy="707886"/>
            </a:xfrm>
            <a:prstGeom prst="rect">
              <a:avLst/>
            </a:prstGeom>
            <a:noFill/>
          </p:spPr>
          <p:txBody>
            <a:bodyPr wrap="none" rtlCol="0">
              <a:spAutoFit/>
            </a:bodyPr>
            <a:lstStyle/>
            <a:p>
              <a:r>
                <a:rPr kumimoji="1" lang="zh-CN" altLang="en-US" sz="4000">
                  <a:solidFill>
                    <a:srgbClr val="640101"/>
                  </a:solidFill>
                  <a:latin typeface="中山行书百年纪念版" panose="02010609000101010101" pitchFamily="49" charset="-122"/>
                  <a:ea typeface="中山行书百年纪念版" panose="02010609000101010101" pitchFamily="49" charset="-122"/>
                  <a:cs typeface="WenYue GuDianMingChaoTi (Non-Commercial Use) W5" charset="-122"/>
                </a:rPr>
                <a:t>肆</a:t>
              </a:r>
            </a:p>
          </p:txBody>
        </p:sp>
        <p:sp>
          <p:nvSpPr>
            <p:cNvPr id="26" name="文本框 25"/>
            <p:cNvSpPr txBox="1"/>
            <p:nvPr/>
          </p:nvSpPr>
          <p:spPr>
            <a:xfrm>
              <a:off x="6489389" y="2486933"/>
              <a:ext cx="4949825" cy="1383665"/>
            </a:xfrm>
            <a:prstGeom prst="rect">
              <a:avLst/>
            </a:prstGeom>
            <a:noFill/>
          </p:spPr>
          <p:txBody>
            <a:bodyPr wrap="square" rtlCol="0">
              <a:spAutoFit/>
            </a:bodyPr>
            <a:lstStyle/>
            <a:p>
              <a:pPr>
                <a:lnSpc>
                  <a:spcPct val="150000"/>
                </a:lnSpc>
              </a:pPr>
              <a:r>
                <a:rPr kumimoji="1" lang="zh-CN" altLang="en-US" sz="2800" b="1">
                  <a:solidFill>
                    <a:srgbClr val="640101"/>
                  </a:solidFill>
                  <a:latin typeface="中山行书百年纪念版" panose="02010609000101010101" pitchFamily="49" charset="-122"/>
                  <a:ea typeface="中山行书百年纪念版" panose="02010609000101010101" pitchFamily="49" charset="-122"/>
                  <a:cs typeface="WenYue GuDianMingChaoTi (Non-Commercial Use) W5" charset="-122"/>
                </a:rPr>
                <a:t>把握文章的思想内涵，感受伟大的革命人道主义精神。 </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2"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53"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53"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53"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childTnLst>
                    </p:cTn>
                  </p:par>
                  <p:par>
                    <p:cTn id="44" fill="hold" nodeType="clickPar">
                      <p:stCondLst>
                        <p:cond delay="indefinite"/>
                        <p:cond evt="onBegin" delay="0">
                          <p:tn val="43"/>
                        </p:cond>
                      </p:stCondLst>
                      <p:childTnLst>
                        <p:par>
                          <p:cTn id="45" fill="hold" nodeType="afterGroup">
                            <p:stCondLst>
                              <p:cond delay="0"/>
                            </p:stCondLst>
                            <p:childTnLst>
                              <p:par>
                                <p:cTn id="46" presetID="53" presetClass="entr" presetSubtype="0"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53" presetClass="entr" presetSubtype="0"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54045"/>
            <a:ext cx="12192000" cy="3704590"/>
          </a:xfrm>
          <a:prstGeom prst="rect">
            <a:avLst/>
          </a:prstGeom>
        </p:spPr>
      </p:pic>
      <p:sp>
        <p:nvSpPr>
          <p:cNvPr id="8" name="文本框 7"/>
          <p:cNvSpPr txBox="1"/>
          <p:nvPr/>
        </p:nvSpPr>
        <p:spPr>
          <a:xfrm>
            <a:off x="1146175" y="182880"/>
            <a:ext cx="6391910" cy="829945"/>
          </a:xfrm>
          <a:prstGeom prst="rect">
            <a:avLst/>
          </a:prstGeom>
          <a:gradFill>
            <a:gsLst>
              <a:gs pos="0">
                <a:srgbClr val="FBFB11"/>
              </a:gs>
              <a:gs pos="100000">
                <a:srgbClr val="838309"/>
              </a:gs>
            </a:gsLst>
            <a:lin ang="5400000" scaled="0"/>
          </a:gradFill>
        </p:spPr>
        <p:txBody>
          <a:bodyPr wrap="square" rtlCol="0" anchor="t">
            <a:spAutoFit/>
          </a:bodyPr>
          <a:lstStyle/>
          <a:p>
            <a:pPr>
              <a:lnSpc>
                <a:spcPct val="150000"/>
              </a:lnSpc>
            </a:pPr>
            <a:r>
              <a:rPr lang="zh-CN" altLang="en-US"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探究：</a:t>
            </a:r>
            <a:r>
              <a:rPr lang="en-US"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a:t>
            </a:r>
            <a:r>
              <a:rPr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大战中的插曲</a:t>
            </a:r>
            <a:r>
              <a:rPr lang="en-US"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a:t>
            </a:r>
            <a:r>
              <a:rPr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的意义</a:t>
            </a:r>
            <a:r>
              <a:rPr lang="zh-CN"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a:t>
            </a:r>
            <a:r>
              <a:rPr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 </a:t>
            </a:r>
            <a:endParaRPr lang="zh-CN" altLang="en-US" sz="3200">
              <a:latin typeface="方正黑体简体" panose="03000509000000000000" charset="-122"/>
              <a:ea typeface="方正黑体简体" panose="03000509000000000000" charset="-122"/>
              <a:cs typeface="方正黑体简体" panose="03000509000000000000" charset="-122"/>
            </a:endParaRPr>
          </a:p>
        </p:txBody>
      </p:sp>
      <p:sp>
        <p:nvSpPr>
          <p:cNvPr id="3" name="文本框 2"/>
          <p:cNvSpPr txBox="1"/>
          <p:nvPr/>
        </p:nvSpPr>
        <p:spPr>
          <a:xfrm>
            <a:off x="914400" y="1267460"/>
            <a:ext cx="9418320" cy="3046095"/>
          </a:xfrm>
          <a:prstGeom prst="rect">
            <a:avLst/>
          </a:prstGeom>
          <a:noFill/>
          <a:ln w="22225" cmpd="sng">
            <a:solidFill>
              <a:schemeClr val="accent1"/>
            </a:solidFill>
            <a:prstDash val="solid"/>
          </a:ln>
        </p:spPr>
        <p:txBody>
          <a:bodyPr wrap="square" rtlCol="0" anchor="t">
            <a:spAutoFit/>
          </a:bodyPr>
          <a:lstStyle/>
          <a:p>
            <a:pPr>
              <a:lnSpc>
                <a:spcPct val="100000"/>
              </a:lnSpc>
            </a:pPr>
            <a:r>
              <a:rPr lang="en-US" sz="2400" b="1">
                <a:solidFill>
                  <a:prstClr val="black"/>
                </a:solidFill>
                <a:latin typeface="华文仿宋" panose="02010600040101010101" charset="-122"/>
                <a:ea typeface="华文仿宋" panose="02010600040101010101" charset="-122"/>
                <a:cs typeface="华文仿宋" panose="02010600040101010101" charset="-122"/>
                <a:sym typeface="+mn-ea"/>
              </a:rPr>
              <a:t>    </a:t>
            </a:r>
            <a:r>
              <a:rPr sz="2400" b="1">
                <a:solidFill>
                  <a:prstClr val="black"/>
                </a:solidFill>
                <a:latin typeface="华文仿宋" panose="02010600040101010101" charset="-122"/>
                <a:ea typeface="华文仿宋" panose="02010600040101010101" charset="-122"/>
                <a:cs typeface="华文仿宋" panose="02010600040101010101" charset="-122"/>
                <a:sym typeface="+mn-ea"/>
              </a:rPr>
              <a:t>美穗子这件事，对中日友好产生了很好的影响。日本人民很受感动。那些参加过侵华战争的旧军人，得知这件事的来龙去脉，非常感慨。他们说，八路军拯救日本小姑娘这件事，更使他们认识到侵华战争的罪恶，表示要道歉，要感谢，赞扬八路军的革命人道主义。我收到了一大批来自日本各地的电报和书信。这些信电来自日本各地，北起北海道，南到九州，有的是请美穗子带来的，有的是直接寄来的，有的还送来了礼物。日本旧军人的一个组织也送来了信和礼物，还称我是什么“活菩萨”</a:t>
            </a:r>
            <a:r>
              <a:rPr lang="zh-CN" altLang="en-US" sz="2400" b="1">
                <a:solidFill>
                  <a:prstClr val="black"/>
                </a:solidFill>
                <a:latin typeface="华文仿宋" panose="02010600040101010101" charset="-122"/>
                <a:ea typeface="华文仿宋" panose="02010600040101010101" charset="-122"/>
                <a:cs typeface="华文仿宋" panose="02010600040101010101"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75914"/>
            <a:ext cx="12192000" cy="3482188"/>
          </a:xfrm>
          <a:prstGeom prst="rect">
            <a:avLst/>
          </a:prstGeom>
        </p:spPr>
      </p:pic>
      <p:sp>
        <p:nvSpPr>
          <p:cNvPr id="8" name="文本框 7"/>
          <p:cNvSpPr txBox="1"/>
          <p:nvPr/>
        </p:nvSpPr>
        <p:spPr>
          <a:xfrm>
            <a:off x="1268095" y="182880"/>
            <a:ext cx="6391910" cy="829945"/>
          </a:xfrm>
          <a:prstGeom prst="rect">
            <a:avLst/>
          </a:prstGeom>
          <a:gradFill>
            <a:gsLst>
              <a:gs pos="0">
                <a:srgbClr val="FBFB11"/>
              </a:gs>
              <a:gs pos="100000">
                <a:srgbClr val="838309"/>
              </a:gs>
            </a:gsLst>
            <a:lin ang="5400000" scaled="0"/>
          </a:gradFill>
        </p:spPr>
        <p:txBody>
          <a:bodyPr wrap="square" rtlCol="0" anchor="t">
            <a:spAutoFit/>
          </a:bodyPr>
          <a:lstStyle/>
          <a:p>
            <a:pPr>
              <a:lnSpc>
                <a:spcPct val="150000"/>
              </a:lnSpc>
            </a:pPr>
            <a:r>
              <a:rPr lang="zh-CN" altLang="en-US"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探究：</a:t>
            </a:r>
            <a:r>
              <a:rPr lang="en-US"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a:t>
            </a:r>
            <a:r>
              <a:rPr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大战中的插曲</a:t>
            </a:r>
            <a:r>
              <a:rPr lang="en-US"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a:t>
            </a:r>
            <a:r>
              <a:rPr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的意义</a:t>
            </a:r>
            <a:r>
              <a:rPr lang="zh-CN"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a:t>
            </a:r>
            <a:r>
              <a:rPr sz="3200">
                <a:solidFill>
                  <a:prstClr val="black"/>
                </a:solidFill>
                <a:latin typeface="方正黑体简体" panose="03000509000000000000" charset="-122"/>
                <a:ea typeface="方正黑体简体" panose="03000509000000000000" charset="-122"/>
                <a:cs typeface="方正黑体简体" panose="03000509000000000000" charset="-122"/>
                <a:sym typeface="+mn-ea"/>
              </a:rPr>
              <a:t> </a:t>
            </a:r>
            <a:endParaRPr lang="zh-CN" altLang="en-US" sz="3200">
              <a:latin typeface="方正黑体简体" panose="03000509000000000000" charset="-122"/>
              <a:ea typeface="方正黑体简体" panose="03000509000000000000" charset="-122"/>
              <a:cs typeface="方正黑体简体" panose="03000509000000000000" charset="-122"/>
            </a:endParaRPr>
          </a:p>
        </p:txBody>
      </p:sp>
      <p:sp>
        <p:nvSpPr>
          <p:cNvPr id="9" name="文本框 8"/>
          <p:cNvSpPr txBox="1"/>
          <p:nvPr/>
        </p:nvSpPr>
        <p:spPr>
          <a:xfrm>
            <a:off x="727710" y="1729740"/>
            <a:ext cx="8907145" cy="2861310"/>
          </a:xfrm>
          <a:prstGeom prst="rect">
            <a:avLst/>
          </a:prstGeom>
          <a:noFill/>
          <a:ln>
            <a:solidFill>
              <a:schemeClr val="accent1"/>
            </a:solidFill>
          </a:ln>
        </p:spPr>
        <p:txBody>
          <a:bodyPr wrap="square" rtlCol="0">
            <a:spAutoFit/>
          </a:bodyPr>
          <a:lstStyle/>
          <a:p>
            <a:pPr>
              <a:lnSpc>
                <a:spcPct val="150000"/>
              </a:lnSpc>
            </a:pPr>
            <a:r>
              <a:rPr lang="zh-CN" altLang="en-US" sz="2400" smtClean="0">
                <a:solidFill>
                  <a:prstClr val="black"/>
                </a:solidFill>
                <a:latin typeface="方正华隶简体" panose="03000509000000000000" charset="-122"/>
                <a:ea typeface="方正华隶简体" panose="03000509000000000000" charset="-122"/>
                <a:cs typeface="方正华隶简体" panose="03000509000000000000" charset="-122"/>
              </a:rPr>
              <a:t>      </a:t>
            </a:r>
            <a:r>
              <a:rPr lang="zh-CN" altLang="en-US" sz="2400">
                <a:latin typeface="方正华隶简体" panose="03000509000000000000" charset="-122"/>
                <a:ea typeface="方正华隶简体" panose="03000509000000000000" charset="-122"/>
                <a:cs typeface="方正华隶简体" panose="03000509000000000000" charset="-122"/>
              </a:rPr>
              <a:t>美穗子成为一个纯朴善良的人。</a:t>
            </a:r>
          </a:p>
          <a:p>
            <a:pPr>
              <a:lnSpc>
                <a:spcPct val="150000"/>
              </a:lnSpc>
            </a:pPr>
            <a:r>
              <a:rPr lang="zh-CN" altLang="en-US" sz="2400">
                <a:latin typeface="方正华隶简体" panose="03000509000000000000" charset="-122"/>
                <a:ea typeface="方正华隶简体" panose="03000509000000000000" charset="-122"/>
                <a:cs typeface="方正华隶简体" panose="03000509000000000000" charset="-122"/>
              </a:rPr>
              <a:t>      参加侵华战争的军人，认识到侵华战争的罪恶，要道</a:t>
            </a:r>
          </a:p>
          <a:p>
            <a:pPr>
              <a:lnSpc>
                <a:spcPct val="150000"/>
              </a:lnSpc>
            </a:pPr>
            <a:r>
              <a:rPr lang="zh-CN" altLang="en-US" sz="2400">
                <a:latin typeface="方正华隶简体" panose="03000509000000000000" charset="-122"/>
                <a:ea typeface="方正华隶简体" panose="03000509000000000000" charset="-122"/>
                <a:cs typeface="方正华隶简体" panose="03000509000000000000" charset="-122"/>
              </a:rPr>
              <a:t>         歉，要感谢，赞扬八路军的革命人道主义。</a:t>
            </a:r>
            <a:endParaRPr lang="en-US" altLang="zh-CN" sz="2400">
              <a:latin typeface="方正华隶简体" panose="03000509000000000000" charset="-122"/>
              <a:ea typeface="方正华隶简体" panose="03000509000000000000" charset="-122"/>
              <a:cs typeface="方正华隶简体" panose="03000509000000000000" charset="-122"/>
            </a:endParaRPr>
          </a:p>
          <a:p>
            <a:pPr>
              <a:lnSpc>
                <a:spcPct val="150000"/>
              </a:lnSpc>
            </a:pPr>
            <a:r>
              <a:rPr lang="zh-CN" altLang="en-US" sz="2400">
                <a:latin typeface="方正华隶简体" panose="03000509000000000000" charset="-122"/>
                <a:ea typeface="方正华隶简体" panose="03000509000000000000" charset="-122"/>
                <a:cs typeface="方正华隶简体" panose="03000509000000000000" charset="-122"/>
              </a:rPr>
              <a:t>     日本民众很受感动，给聂荣臻元帅寄来信件、礼物。</a:t>
            </a:r>
          </a:p>
          <a:p>
            <a:pPr>
              <a:lnSpc>
                <a:spcPct val="150000"/>
              </a:lnSpc>
            </a:pPr>
            <a:r>
              <a:rPr lang="zh-CN" altLang="en-US" sz="2400">
                <a:latin typeface="方正华隶简体" panose="03000509000000000000" charset="-122"/>
                <a:ea typeface="方正华隶简体" panose="03000509000000000000" charset="-122"/>
                <a:cs typeface="方正华隶简体" panose="03000509000000000000" charset="-122"/>
              </a:rPr>
              <a:t>      一些被俘日本士兵组成“反战同盟”。</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75914"/>
            <a:ext cx="12192000" cy="3482188"/>
          </a:xfrm>
          <a:prstGeom prst="rect">
            <a:avLst/>
          </a:prstGeom>
        </p:spPr>
      </p:pic>
      <p:sp>
        <p:nvSpPr>
          <p:cNvPr id="10" name="文本框 9"/>
          <p:cNvSpPr txBox="1"/>
          <p:nvPr/>
        </p:nvSpPr>
        <p:spPr>
          <a:xfrm>
            <a:off x="1520190" y="353060"/>
            <a:ext cx="6641465" cy="553085"/>
          </a:xfrm>
          <a:prstGeom prst="rect">
            <a:avLst/>
          </a:prstGeom>
          <a:gradFill>
            <a:gsLst>
              <a:gs pos="0">
                <a:srgbClr val="FBFB11"/>
              </a:gs>
              <a:gs pos="100000">
                <a:srgbClr val="838309"/>
              </a:gs>
            </a:gsLst>
            <a:lin ang="5400000" scaled="0"/>
          </a:gradFill>
        </p:spPr>
        <p:txBody>
          <a:bodyPr wrap="square" rtlCol="0">
            <a:spAutoFit/>
          </a:bodyPr>
          <a:lstStyle/>
          <a:p>
            <a:pPr algn="ctr"/>
            <a:r>
              <a:rPr sz="3000" smtClean="0">
                <a:solidFill>
                  <a:prstClr val="black"/>
                </a:solidFill>
                <a:latin typeface="黑体" panose="02010609060101010101" charset="-122"/>
                <a:ea typeface="黑体" panose="02010609060101010101" charset="-122"/>
              </a:rPr>
              <a:t> </a:t>
            </a:r>
            <a:r>
              <a:rPr lang="zh-CN" altLang="en-US" sz="3000">
                <a:latin typeface="华文楷体" panose="02010600040101010101" pitchFamily="2" charset="-122"/>
                <a:ea typeface="华文楷体" panose="02010600040101010101" pitchFamily="2" charset="-122"/>
                <a:sym typeface="+mn-ea"/>
              </a:rPr>
              <a:t>【</a:t>
            </a:r>
            <a:r>
              <a:rPr lang="zh-CN" altLang="en-US" sz="3000" smtClean="0">
                <a:solidFill>
                  <a:prstClr val="black"/>
                </a:solidFill>
                <a:latin typeface="黑体" panose="02010609060101010101" charset="-122"/>
                <a:ea typeface="黑体" panose="02010609060101010101" charset="-122"/>
                <a:sym typeface="+mn-ea"/>
              </a:rPr>
              <a:t>总结</a:t>
            </a:r>
            <a:r>
              <a:rPr lang="zh-CN" altLang="en-US" sz="3000">
                <a:latin typeface="华文楷体" panose="02010600040101010101" pitchFamily="2" charset="-122"/>
                <a:ea typeface="华文楷体" panose="02010600040101010101" pitchFamily="2" charset="-122"/>
                <a:sym typeface="+mn-ea"/>
              </a:rPr>
              <a:t>】</a:t>
            </a:r>
            <a:endParaRPr lang="zh-CN" altLang="en-US" sz="3000" smtClean="0">
              <a:solidFill>
                <a:prstClr val="black"/>
              </a:solidFill>
              <a:latin typeface="黑体" panose="02010609060101010101" charset="-122"/>
              <a:ea typeface="黑体" panose="02010609060101010101" charset="-122"/>
            </a:endParaRPr>
          </a:p>
        </p:txBody>
      </p:sp>
      <p:sp>
        <p:nvSpPr>
          <p:cNvPr id="9" name="文本框 8"/>
          <p:cNvSpPr txBox="1"/>
          <p:nvPr/>
        </p:nvSpPr>
        <p:spPr>
          <a:xfrm>
            <a:off x="1868805" y="1521460"/>
            <a:ext cx="8456295" cy="3192780"/>
          </a:xfrm>
          <a:prstGeom prst="rect">
            <a:avLst/>
          </a:prstGeom>
          <a:noFill/>
          <a:ln>
            <a:solidFill>
              <a:schemeClr val="accent1"/>
            </a:solidFill>
          </a:ln>
        </p:spPr>
        <p:txBody>
          <a:bodyPr wrap="square" rtlCol="0">
            <a:spAutoFit/>
          </a:bodyPr>
          <a:lstStyle/>
          <a:p>
            <a:pPr>
              <a:lnSpc>
                <a:spcPct val="120000"/>
              </a:lnSpc>
              <a:spcBef>
                <a:spcPct val="0"/>
              </a:spcBef>
              <a:spcAft>
                <a:spcPct val="0"/>
              </a:spcAft>
            </a:pPr>
            <a:r>
              <a:rPr lang="zh-CN" altLang="en-US" sz="2400" b="1" smtClean="0">
                <a:solidFill>
                  <a:prstClr val="black"/>
                </a:solidFill>
                <a:latin typeface="华康楷体W5-A" panose="1A454350000000000000" charset="-122"/>
                <a:ea typeface="华康楷体W5-A" panose="1A454350000000000000" charset="-122"/>
                <a:cs typeface="华康楷体W5-A" panose="1A454350000000000000" charset="-122"/>
              </a:rPr>
              <a:t>      </a:t>
            </a:r>
            <a:r>
              <a:rPr lang="zh-CN" altLang="en-US" sz="2400" b="1">
                <a:latin typeface="华康楷体W5-A" panose="1A454350000000000000" charset="-122"/>
                <a:ea typeface="华康楷体W5-A" panose="1A454350000000000000" charset="-122"/>
                <a:cs typeface="华康楷体W5-A" panose="1A454350000000000000" charset="-122"/>
              </a:rPr>
              <a:t>这篇回忆录，对中国人民军队指战员救助日本女孩的描写，没有浓墨重彩，而是轻描淡写，似乎略显平淡，不过细细品来，就会体悟到这些文字平实而不平淡，平中见奇，小中见大，耐人寻味。文章在看似平淡的叙述中，有层峦叠嶂，耸立着中国人民军队人道主义、国际主义精神的高峰；回忆录在种种艰难困苦与中国人民军队对待日本女孩态度的比照中，彰显出中国人民军队精神品格的峥嵘</a:t>
            </a:r>
            <a:r>
              <a:rPr lang="zh-CN" altLang="en-US" sz="2400" b="1">
                <a:latin typeface="华康楷体W5-A" panose="1A454350000000000000" charset="-122"/>
                <a:ea typeface="华康楷体W5-A" panose="1A454350000000000000" charset="-122"/>
                <a:cs typeface="华康楷体W5-A" panose="1A454350000000000000" charset="-122"/>
                <a:sym typeface="+mn-ea"/>
              </a:rPr>
              <a:t>气象。</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330200" y="1061085"/>
            <a:ext cx="10467340" cy="3784600"/>
          </a:xfrm>
          <a:prstGeom prst="rect">
            <a:avLst/>
          </a:prstGeom>
          <a:noFill/>
          <a:ln w="9525">
            <a:solidFill>
              <a:schemeClr val="accent1"/>
            </a:solidFill>
          </a:ln>
        </p:spPr>
        <p:txBody>
          <a:bodyPr wrap="square">
            <a:spAutoFit/>
          </a:bodyPr>
          <a:lstStyle/>
          <a:p>
            <a:pPr indent="0"/>
            <a:r>
              <a:rPr lang="zh-CN" sz="2400" b="0">
                <a:latin typeface="方正华隶简体" panose="03000509000000000000" charset="-122"/>
                <a:ea typeface="方正华隶简体" panose="03000509000000000000" charset="-122"/>
                <a:cs typeface="方正华隶简体" panose="03000509000000000000" charset="-122"/>
              </a:rPr>
              <a:t>（</a:t>
            </a:r>
            <a:r>
              <a:rPr lang="en-US" altLang="zh-CN" sz="2400" b="0">
                <a:latin typeface="方正华隶简体" panose="03000509000000000000" charset="-122"/>
                <a:ea typeface="方正华隶简体" panose="03000509000000000000" charset="-122"/>
                <a:cs typeface="方正华隶简体" panose="03000509000000000000" charset="-122"/>
              </a:rPr>
              <a:t>1</a:t>
            </a:r>
            <a:r>
              <a:rPr lang="zh-CN" sz="2400" b="0">
                <a:latin typeface="方正华隶简体" panose="03000509000000000000" charset="-122"/>
                <a:ea typeface="方正华隶简体" panose="03000509000000000000" charset="-122"/>
                <a:cs typeface="方正华隶简体" panose="03000509000000000000" charset="-122"/>
              </a:rPr>
              <a:t>）行文结构严谨文章采用总</a:t>
            </a:r>
            <a:r>
              <a:rPr lang="en-US" sz="2400" b="0">
                <a:latin typeface="方正华隶简体" panose="03000509000000000000" charset="-122"/>
                <a:ea typeface="方正华隶简体" panose="03000509000000000000" charset="-122"/>
                <a:cs typeface="方正华隶简体" panose="03000509000000000000" charset="-122"/>
              </a:rPr>
              <a:t>-</a:t>
            </a:r>
            <a:r>
              <a:rPr lang="zh-CN" sz="2400" b="0">
                <a:latin typeface="方正华隶简体" panose="03000509000000000000" charset="-122"/>
                <a:ea typeface="方正华隶简体" panose="03000509000000000000" charset="-122"/>
                <a:cs typeface="方正华隶简体" panose="03000509000000000000" charset="-122"/>
              </a:rPr>
              <a:t>分</a:t>
            </a:r>
            <a:r>
              <a:rPr lang="en-US" sz="2400" b="0">
                <a:latin typeface="方正华隶简体" panose="03000509000000000000" charset="-122"/>
                <a:ea typeface="方正华隶简体" panose="03000509000000000000" charset="-122"/>
                <a:cs typeface="方正华隶简体" panose="03000509000000000000" charset="-122"/>
              </a:rPr>
              <a:t>-</a:t>
            </a:r>
            <a:r>
              <a:rPr lang="zh-CN" sz="2400" b="0">
                <a:latin typeface="方正华隶简体" panose="03000509000000000000" charset="-122"/>
                <a:ea typeface="方正华隶简体" panose="03000509000000000000" charset="-122"/>
                <a:cs typeface="方正华隶简体" panose="03000509000000000000" charset="-122"/>
              </a:rPr>
              <a:t>总的结构，思路清晰，构思精巧。开头综述，引出“插曲”，接着叙述聂荣臻拯救日本孤女并送回她们的故事，之后叙述孤女谢恩，最后以总结“插曲”的影响和意义来结束全文。（</a:t>
            </a:r>
            <a:r>
              <a:rPr lang="en-US" altLang="zh-CN" sz="2400" b="0">
                <a:latin typeface="方正华隶简体" panose="03000509000000000000" charset="-122"/>
                <a:ea typeface="方正华隶简体" panose="03000509000000000000" charset="-122"/>
                <a:cs typeface="方正华隶简体" panose="03000509000000000000" charset="-122"/>
              </a:rPr>
              <a:t>2</a:t>
            </a:r>
            <a:r>
              <a:rPr lang="zh-CN" sz="2400" b="0">
                <a:latin typeface="方正华隶简体" panose="03000509000000000000" charset="-122"/>
                <a:ea typeface="方正华隶简体" panose="03000509000000000000" charset="-122"/>
                <a:cs typeface="方正华隶简体" panose="03000509000000000000" charset="-122"/>
              </a:rPr>
              <a:t>）语言质朴这是一篇回忆录，以第一人称的方式叙述故事，语言质朴，真诚感人。（</a:t>
            </a:r>
            <a:r>
              <a:rPr lang="en-US" altLang="zh-CN" sz="2400" b="0">
                <a:latin typeface="方正华隶简体" panose="03000509000000000000" charset="-122"/>
                <a:ea typeface="方正华隶简体" panose="03000509000000000000" charset="-122"/>
                <a:cs typeface="方正华隶简体" panose="03000509000000000000" charset="-122"/>
              </a:rPr>
              <a:t>3</a:t>
            </a:r>
            <a:r>
              <a:rPr lang="zh-CN" sz="2400" b="0">
                <a:latin typeface="方正华隶简体" panose="03000509000000000000" charset="-122"/>
                <a:ea typeface="方正华隶简体" panose="03000509000000000000" charset="-122"/>
                <a:cs typeface="方正华隶简体" panose="03000509000000000000" charset="-122"/>
              </a:rPr>
              <a:t>）态度鲜明在这篇回忆录里聂帅表明了救助小姑娘是出于人道主义救援，这两个日本小姑娘同样是战争的牺牲品，而我们的救助正是证明侵华战争的罪恶。
</a:t>
            </a:r>
            <a:endParaRPr lang="zh-CN" altLang="en-US" sz="2400">
              <a:latin typeface="方正华隶简体" panose="03000509000000000000" charset="-122"/>
              <a:ea typeface="方正华隶简体" panose="03000509000000000000" charset="-122"/>
              <a:cs typeface="方正华隶简体" panose="03000509000000000000" charset="-122"/>
            </a:endParaRPr>
          </a:p>
        </p:txBody>
      </p:sp>
      <p:sp>
        <p:nvSpPr>
          <p:cNvPr id="2" name="文本框 1"/>
          <p:cNvSpPr txBox="1"/>
          <p:nvPr/>
        </p:nvSpPr>
        <p:spPr>
          <a:xfrm>
            <a:off x="116840" y="275590"/>
            <a:ext cx="2880360" cy="583565"/>
          </a:xfrm>
          <a:prstGeom prst="rect">
            <a:avLst/>
          </a:prstGeom>
          <a:gradFill>
            <a:gsLst>
              <a:gs pos="0">
                <a:srgbClr val="FBFB11"/>
              </a:gs>
              <a:gs pos="100000">
                <a:srgbClr val="838309"/>
              </a:gs>
            </a:gsLst>
            <a:lin ang="5400000" scaled="0"/>
          </a:gradFill>
        </p:spPr>
        <p:txBody>
          <a:bodyPr wrap="square" rtlCol="0" anchor="t">
            <a:spAutoFit/>
          </a:bodyPr>
          <a:lstStyle/>
          <a:p>
            <a:r>
              <a:rPr lang="zh-CN" sz="3200" b="1">
                <a:latin typeface="方正华隶简体" panose="03000509000000000000" charset="-122"/>
                <a:ea typeface="方正华隶简体" panose="03000509000000000000" charset="-122"/>
                <a:cs typeface="方正华隶简体" panose="03000509000000000000" charset="-122"/>
                <a:sym typeface="+mn-ea"/>
              </a:rPr>
              <a:t>写</a:t>
            </a:r>
            <a:r>
              <a:rPr lang="en-US" sz="3200" b="1">
                <a:latin typeface="方正华隶简体" panose="03000509000000000000" charset="-122"/>
                <a:ea typeface="方正华隶简体" panose="03000509000000000000" charset="-122"/>
                <a:cs typeface="方正华隶简体" panose="03000509000000000000" charset="-122"/>
                <a:sym typeface="+mn-ea"/>
              </a:rPr>
              <a:t>  </a:t>
            </a:r>
            <a:r>
              <a:rPr lang="zh-CN" sz="3200" b="1">
                <a:latin typeface="方正华隶简体" panose="03000509000000000000" charset="-122"/>
                <a:ea typeface="方正华隶简体" panose="03000509000000000000" charset="-122"/>
                <a:cs typeface="方正华隶简体" panose="03000509000000000000" charset="-122"/>
                <a:sym typeface="+mn-ea"/>
              </a:rPr>
              <a:t>作</a:t>
            </a:r>
            <a:r>
              <a:rPr lang="en-US" sz="3200" b="1">
                <a:latin typeface="方正华隶简体" panose="03000509000000000000" charset="-122"/>
                <a:ea typeface="方正华隶简体" panose="03000509000000000000" charset="-122"/>
                <a:cs typeface="方正华隶简体" panose="03000509000000000000" charset="-122"/>
                <a:sym typeface="+mn-ea"/>
              </a:rPr>
              <a:t>  </a:t>
            </a:r>
            <a:r>
              <a:rPr lang="zh-CN" sz="3200" b="1">
                <a:latin typeface="方正华隶简体" panose="03000509000000000000" charset="-122"/>
                <a:ea typeface="方正华隶简体" panose="03000509000000000000" charset="-122"/>
                <a:cs typeface="方正华隶简体" panose="03000509000000000000" charset="-122"/>
                <a:sym typeface="+mn-ea"/>
              </a:rPr>
              <a:t>特</a:t>
            </a:r>
            <a:r>
              <a:rPr lang="en-US" sz="3200" b="1">
                <a:latin typeface="方正华隶简体" panose="03000509000000000000" charset="-122"/>
                <a:ea typeface="方正华隶简体" panose="03000509000000000000" charset="-122"/>
                <a:cs typeface="方正华隶简体" panose="03000509000000000000" charset="-122"/>
                <a:sym typeface="+mn-ea"/>
              </a:rPr>
              <a:t>  </a:t>
            </a:r>
            <a:r>
              <a:rPr lang="zh-CN" sz="3200" b="1">
                <a:latin typeface="方正华隶简体" panose="03000509000000000000" charset="-122"/>
                <a:ea typeface="方正华隶简体" panose="03000509000000000000" charset="-122"/>
                <a:cs typeface="方正华隶简体" panose="03000509000000000000" charset="-122"/>
                <a:sym typeface="+mn-ea"/>
              </a:rPr>
              <a:t>色</a:t>
            </a:r>
            <a:endParaRPr lang="zh-CN" altLang="en-US" sz="3200" b="1">
              <a:latin typeface="方正华隶简体" panose="03000509000000000000" charset="-122"/>
              <a:ea typeface="方正华隶简体" panose="03000509000000000000" charset="-122"/>
              <a:cs typeface="方正华隶简体" panose="03000509000000000000"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75914"/>
            <a:ext cx="12192000" cy="34821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518795" y="1171575"/>
            <a:ext cx="10843895" cy="3415030"/>
          </a:xfrm>
          <a:prstGeom prst="rect">
            <a:avLst/>
          </a:prstGeom>
          <a:noFill/>
          <a:ln w="9525">
            <a:solidFill>
              <a:schemeClr val="accent1"/>
            </a:solidFill>
          </a:ln>
        </p:spPr>
        <p:txBody>
          <a:bodyPr wrap="square">
            <a:spAutoFit/>
          </a:bodyPr>
          <a:lstStyle/>
          <a:p>
            <a:pPr indent="0"/>
            <a:r>
              <a:rPr lang="zh-CN" sz="2400" b="0">
                <a:latin typeface="方正华隶简体" panose="03000509000000000000" charset="-122"/>
                <a:ea typeface="方正华隶简体" panose="03000509000000000000" charset="-122"/>
                <a:cs typeface="方正华隶简体" panose="03000509000000000000" charset="-122"/>
              </a:rPr>
              <a:t>（</a:t>
            </a:r>
            <a:r>
              <a:rPr lang="en-US" altLang="zh-CN" sz="2400" b="0">
                <a:latin typeface="方正华隶简体" panose="03000509000000000000" charset="-122"/>
                <a:ea typeface="方正华隶简体" panose="03000509000000000000" charset="-122"/>
                <a:cs typeface="方正华隶简体" panose="03000509000000000000" charset="-122"/>
              </a:rPr>
              <a:t>4</a:t>
            </a:r>
            <a:r>
              <a:rPr lang="zh-CN" sz="2400" b="0">
                <a:latin typeface="方正华隶简体" panose="03000509000000000000" charset="-122"/>
                <a:ea typeface="方正华隶简体" panose="03000509000000000000" charset="-122"/>
                <a:cs typeface="方正华隶简体" panose="03000509000000000000" charset="-122"/>
              </a:rPr>
              <a:t>）条理清晰文章按照“总分总”的顺</a:t>
            </a:r>
            <a:r>
              <a:rPr lang="zh-CN" sz="2400" b="0">
                <a:highlight>
                  <a:srgbClr val="FFFF00"/>
                </a:highlight>
                <a:latin typeface="方正华隶简体" panose="03000509000000000000" charset="-122"/>
                <a:ea typeface="方正华隶简体" panose="03000509000000000000" charset="-122"/>
                <a:cs typeface="方正华隶简体" panose="03000509000000000000" charset="-122"/>
              </a:rPr>
              <a:t>序</a:t>
            </a:r>
            <a:r>
              <a:rPr lang="zh-CN" sz="2400" b="0">
                <a:latin typeface="方正华隶简体" panose="03000509000000000000" charset="-122"/>
                <a:ea typeface="方正华隶简体" panose="03000509000000000000" charset="-122"/>
                <a:cs typeface="方正华隶简体" panose="03000509000000000000" charset="-122"/>
              </a:rPr>
              <a:t>，先是开篇点名事件——在大战中救助了两个日本小女孩的插曲，就下来就回忆起救助小女孩的过程，以及后续美穗子及其全家的访华，聂帅在人民大会堂接见了他们，最后表明这个事件的意义，成为中日人民友好发热一段佳话。（</a:t>
            </a:r>
            <a:r>
              <a:rPr lang="en-US" altLang="zh-CN" sz="2400" b="0">
                <a:latin typeface="方正华隶简体" panose="03000509000000000000" charset="-122"/>
                <a:ea typeface="方正华隶简体" panose="03000509000000000000" charset="-122"/>
                <a:cs typeface="方正华隶简体" panose="03000509000000000000" charset="-122"/>
              </a:rPr>
              <a:t>5</a:t>
            </a:r>
            <a:r>
              <a:rPr lang="zh-CN" sz="2400" b="0">
                <a:latin typeface="方正华隶简体" panose="03000509000000000000" charset="-122"/>
                <a:ea typeface="方正华隶简体" panose="03000509000000000000" charset="-122"/>
                <a:cs typeface="方正华隶简体" panose="03000509000000000000" charset="-122"/>
              </a:rPr>
              <a:t>）材料运用恰如其分行文运用了多种记叙方式，既有顺叙、倒叙还有插叙，如在回忆录里收录了致日本官军的书信内容，使得回忆录具有了令人瞩目的历史意义和政治高度，能够深化主题，引起读者思考。
</a:t>
            </a:r>
            <a:endParaRPr lang="zh-CN" altLang="en-US" sz="2400">
              <a:latin typeface="方正华隶简体" panose="03000509000000000000" charset="-122"/>
              <a:ea typeface="方正华隶简体" panose="03000509000000000000" charset="-122"/>
              <a:cs typeface="方正华隶简体" panose="03000509000000000000"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75914"/>
            <a:ext cx="12192000" cy="3482188"/>
          </a:xfrm>
          <a:prstGeom prst="rect">
            <a:avLst/>
          </a:prstGeom>
        </p:spPr>
      </p:pic>
      <p:sp>
        <p:nvSpPr>
          <p:cNvPr id="3" name="文本框 2"/>
          <p:cNvSpPr txBox="1"/>
          <p:nvPr/>
        </p:nvSpPr>
        <p:spPr>
          <a:xfrm>
            <a:off x="116840" y="275590"/>
            <a:ext cx="2880360" cy="583565"/>
          </a:xfrm>
          <a:prstGeom prst="rect">
            <a:avLst/>
          </a:prstGeom>
          <a:gradFill>
            <a:gsLst>
              <a:gs pos="0">
                <a:srgbClr val="FBFB11"/>
              </a:gs>
              <a:gs pos="100000">
                <a:srgbClr val="838309"/>
              </a:gs>
            </a:gsLst>
            <a:lin ang="5400000" scaled="0"/>
          </a:gradFill>
        </p:spPr>
        <p:txBody>
          <a:bodyPr wrap="square" rtlCol="0" anchor="t">
            <a:spAutoFit/>
          </a:bodyPr>
          <a:lstStyle/>
          <a:p>
            <a:r>
              <a:rPr lang="zh-CN" sz="3200" b="1">
                <a:latin typeface="方正华隶简体" panose="03000509000000000000" charset="-122"/>
                <a:ea typeface="方正华隶简体" panose="03000509000000000000" charset="-122"/>
                <a:cs typeface="方正华隶简体" panose="03000509000000000000" charset="-122"/>
                <a:sym typeface="+mn-ea"/>
              </a:rPr>
              <a:t>写</a:t>
            </a:r>
            <a:r>
              <a:rPr lang="en-US" sz="3200" b="1">
                <a:latin typeface="方正华隶简体" panose="03000509000000000000" charset="-122"/>
                <a:ea typeface="方正华隶简体" panose="03000509000000000000" charset="-122"/>
                <a:cs typeface="方正华隶简体" panose="03000509000000000000" charset="-122"/>
                <a:sym typeface="+mn-ea"/>
              </a:rPr>
              <a:t>  </a:t>
            </a:r>
            <a:r>
              <a:rPr lang="zh-CN" sz="3200" b="1">
                <a:latin typeface="方正华隶简体" panose="03000509000000000000" charset="-122"/>
                <a:ea typeface="方正华隶简体" panose="03000509000000000000" charset="-122"/>
                <a:cs typeface="方正华隶简体" panose="03000509000000000000" charset="-122"/>
                <a:sym typeface="+mn-ea"/>
              </a:rPr>
              <a:t>作</a:t>
            </a:r>
            <a:r>
              <a:rPr lang="en-US" sz="3200" b="1">
                <a:latin typeface="方正华隶简体" panose="03000509000000000000" charset="-122"/>
                <a:ea typeface="方正华隶简体" panose="03000509000000000000" charset="-122"/>
                <a:cs typeface="方正华隶简体" panose="03000509000000000000" charset="-122"/>
                <a:sym typeface="+mn-ea"/>
              </a:rPr>
              <a:t>  </a:t>
            </a:r>
            <a:r>
              <a:rPr lang="zh-CN" sz="3200" b="1">
                <a:latin typeface="方正华隶简体" panose="03000509000000000000" charset="-122"/>
                <a:ea typeface="方正华隶简体" panose="03000509000000000000" charset="-122"/>
                <a:cs typeface="方正华隶简体" panose="03000509000000000000" charset="-122"/>
                <a:sym typeface="+mn-ea"/>
              </a:rPr>
              <a:t>特</a:t>
            </a:r>
            <a:r>
              <a:rPr lang="en-US" sz="3200" b="1">
                <a:latin typeface="方正华隶简体" panose="03000509000000000000" charset="-122"/>
                <a:ea typeface="方正华隶简体" panose="03000509000000000000" charset="-122"/>
                <a:cs typeface="方正华隶简体" panose="03000509000000000000" charset="-122"/>
                <a:sym typeface="+mn-ea"/>
              </a:rPr>
              <a:t>  </a:t>
            </a:r>
            <a:r>
              <a:rPr lang="zh-CN" sz="3200" b="1">
                <a:latin typeface="方正华隶简体" panose="03000509000000000000" charset="-122"/>
                <a:ea typeface="方正华隶简体" panose="03000509000000000000" charset="-122"/>
                <a:cs typeface="方正华隶简体" panose="03000509000000000000" charset="-122"/>
                <a:sym typeface="+mn-ea"/>
              </a:rPr>
              <a:t>色</a:t>
            </a:r>
            <a:endParaRPr lang="zh-CN" altLang="en-US" sz="3200" b="1">
              <a:latin typeface="方正华隶简体" panose="03000509000000000000" charset="-122"/>
              <a:ea typeface="方正华隶简体" panose="03000509000000000000" charset="-122"/>
              <a:cs typeface="方正华隶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3230" y="485140"/>
            <a:ext cx="2893060" cy="583565"/>
          </a:xfrm>
          <a:prstGeom prst="rect">
            <a:avLst/>
          </a:prstGeom>
          <a:gradFill>
            <a:gsLst>
              <a:gs pos="0">
                <a:srgbClr val="FECF40"/>
              </a:gs>
              <a:gs pos="100000">
                <a:srgbClr val="846C21"/>
              </a:gs>
            </a:gsLst>
            <a:lin ang="5400000" scaled="0"/>
          </a:gradFill>
        </p:spPr>
        <p:txBody>
          <a:bodyPr wrap="square" rtlCol="0">
            <a:spAutoFit/>
          </a:bodyPr>
          <a:lstStyle/>
          <a:p>
            <a:r>
              <a:rPr lang="zh-CN" altLang="en-US" sz="3200" b="1">
                <a:latin typeface="方正华隶简体" panose="03000509000000000000" charset="-122"/>
                <a:ea typeface="方正华隶简体" panose="03000509000000000000" charset="-122"/>
                <a:cs typeface="方正华隶简体" panose="03000509000000000000" charset="-122"/>
              </a:rPr>
              <a:t>知</a:t>
            </a:r>
            <a:r>
              <a:rPr lang="en-US" altLang="zh-CN" sz="3200" b="1">
                <a:latin typeface="方正华隶简体" panose="03000509000000000000" charset="-122"/>
                <a:ea typeface="方正华隶简体" panose="03000509000000000000" charset="-122"/>
                <a:cs typeface="方正华隶简体" panose="03000509000000000000" charset="-122"/>
              </a:rPr>
              <a:t>  </a:t>
            </a:r>
            <a:r>
              <a:rPr lang="zh-CN" altLang="en-US" sz="3200" b="1">
                <a:latin typeface="方正华隶简体" panose="03000509000000000000" charset="-122"/>
                <a:ea typeface="方正华隶简体" panose="03000509000000000000" charset="-122"/>
                <a:cs typeface="方正华隶简体" panose="03000509000000000000" charset="-122"/>
              </a:rPr>
              <a:t>识</a:t>
            </a:r>
            <a:r>
              <a:rPr lang="en-US" altLang="zh-CN" sz="3200" b="1">
                <a:latin typeface="方正华隶简体" panose="03000509000000000000" charset="-122"/>
                <a:ea typeface="方正华隶简体" panose="03000509000000000000" charset="-122"/>
                <a:cs typeface="方正华隶简体" panose="03000509000000000000" charset="-122"/>
              </a:rPr>
              <a:t>   </a:t>
            </a:r>
            <a:r>
              <a:rPr lang="zh-CN" altLang="en-US" sz="3200" b="1">
                <a:latin typeface="方正华隶简体" panose="03000509000000000000" charset="-122"/>
                <a:ea typeface="方正华隶简体" panose="03000509000000000000" charset="-122"/>
                <a:cs typeface="方正华隶简体" panose="03000509000000000000" charset="-122"/>
              </a:rPr>
              <a:t>拓</a:t>
            </a:r>
            <a:r>
              <a:rPr lang="en-US" altLang="zh-CN" sz="3200" b="1">
                <a:latin typeface="方正华隶简体" panose="03000509000000000000" charset="-122"/>
                <a:ea typeface="方正华隶简体" panose="03000509000000000000" charset="-122"/>
                <a:cs typeface="方正华隶简体" panose="03000509000000000000" charset="-122"/>
              </a:rPr>
              <a:t>   </a:t>
            </a:r>
            <a:r>
              <a:rPr lang="zh-CN" altLang="en-US" sz="3200" b="1">
                <a:latin typeface="方正华隶简体" panose="03000509000000000000" charset="-122"/>
                <a:ea typeface="方正华隶简体" panose="03000509000000000000" charset="-122"/>
                <a:cs typeface="方正华隶简体" panose="03000509000000000000" charset="-122"/>
              </a:rPr>
              <a:t>展</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75914"/>
            <a:ext cx="12192000" cy="3482188"/>
          </a:xfrm>
          <a:prstGeom prst="rect">
            <a:avLst/>
          </a:prstGeom>
        </p:spPr>
      </p:pic>
      <p:sp>
        <p:nvSpPr>
          <p:cNvPr id="103" name="文本框 102"/>
          <p:cNvSpPr txBox="1"/>
          <p:nvPr/>
        </p:nvSpPr>
        <p:spPr>
          <a:xfrm>
            <a:off x="1849120" y="1464945"/>
            <a:ext cx="8072120" cy="3322955"/>
          </a:xfrm>
          <a:prstGeom prst="rect">
            <a:avLst/>
          </a:prstGeom>
          <a:noFill/>
          <a:ln w="9525">
            <a:solidFill>
              <a:schemeClr val="accent1"/>
            </a:solidFill>
          </a:ln>
        </p:spPr>
        <p:txBody>
          <a:bodyPr wrap="square">
            <a:spAutoFit/>
          </a:bodyPr>
          <a:lstStyle/>
          <a:p>
            <a:pPr indent="0" fontAlgn="auto">
              <a:lnSpc>
                <a:spcPct val="150000"/>
              </a:lnSpc>
            </a:pPr>
            <a:r>
              <a:rPr lang="zh-CN" sz="2800" b="1">
                <a:latin typeface="方正华隶简体" panose="03000509000000000000" charset="-122"/>
                <a:ea typeface="方正华隶简体" panose="03000509000000000000" charset="-122"/>
                <a:cs typeface="方正华隶简体" panose="03000509000000000000" charset="-122"/>
              </a:rPr>
              <a:t>回忆录：</a:t>
            </a:r>
            <a:r>
              <a:rPr lang="zh-CN" sz="2800" b="0">
                <a:solidFill>
                  <a:srgbClr val="FF0000"/>
                </a:solidFill>
                <a:latin typeface="方正华隶简体" panose="03000509000000000000" charset="-122"/>
                <a:ea typeface="方正华隶简体" panose="03000509000000000000" charset="-122"/>
                <a:cs typeface="方正华隶简体" panose="03000509000000000000" charset="-122"/>
              </a:rPr>
              <a:t>回忆录是一种文体，主要记叙个人所经历的生活或所熟悉的历史事件。</a:t>
            </a:r>
            <a:r>
              <a:rPr lang="zh-CN" sz="2800" b="0">
                <a:latin typeface="方正华隶简体" panose="03000509000000000000" charset="-122"/>
                <a:ea typeface="方正华隶简体" panose="03000509000000000000" charset="-122"/>
                <a:cs typeface="方正华隶简体" panose="03000509000000000000" charset="-122"/>
              </a:rPr>
              <a:t>回忆录不像历史记录那样拘于形式,其口吻常闲逸而亲切，关注的焦点通常在作者所知的人物、事件或时代上。
</a:t>
            </a:r>
            <a:endParaRPr lang="zh-CN" altLang="en-US" sz="2800">
              <a:latin typeface="方正华隶简体" panose="03000509000000000000" charset="-122"/>
              <a:ea typeface="方正华隶简体" panose="03000509000000000000" charset="-122"/>
              <a:cs typeface="方正华隶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75914"/>
            <a:ext cx="12192000" cy="3482188"/>
          </a:xfrm>
          <a:prstGeom prst="rect">
            <a:avLst/>
          </a:prstGeom>
        </p:spPr>
      </p:pic>
      <p:pic>
        <p:nvPicPr>
          <p:cNvPr id="13" name="图片 13" descr="timg (1)"/>
          <p:cNvPicPr>
            <a:picLocks noChangeAspect="1"/>
          </p:cNvPicPr>
          <p:nvPr/>
        </p:nvPicPr>
        <p:blipFill>
          <a:blip r:embed="rId3"/>
          <a:stretch>
            <a:fillRect/>
          </a:stretch>
        </p:blipFill>
        <p:spPr>
          <a:xfrm>
            <a:off x="815340" y="1410970"/>
            <a:ext cx="4420235" cy="3204845"/>
          </a:xfrm>
          <a:prstGeom prst="rect">
            <a:avLst/>
          </a:prstGeom>
        </p:spPr>
      </p:pic>
      <p:sp>
        <p:nvSpPr>
          <p:cNvPr id="103" name="文本框 102"/>
          <p:cNvSpPr txBox="1"/>
          <p:nvPr/>
        </p:nvSpPr>
        <p:spPr>
          <a:xfrm>
            <a:off x="5384800" y="1587500"/>
            <a:ext cx="6442075" cy="3107690"/>
          </a:xfrm>
          <a:prstGeom prst="rect">
            <a:avLst/>
          </a:prstGeom>
          <a:noFill/>
          <a:ln w="9525">
            <a:solidFill>
              <a:schemeClr val="accent1"/>
            </a:solidFill>
          </a:ln>
        </p:spPr>
        <p:txBody>
          <a:bodyPr wrap="square">
            <a:spAutoFit/>
          </a:bodyPr>
          <a:lstStyle/>
          <a:p>
            <a:pPr indent="0"/>
            <a:r>
              <a:rPr lang="zh-CN" sz="2800" b="0">
                <a:latin typeface="方正华隶简体" panose="03000509000000000000" charset="-122"/>
                <a:ea typeface="方正华隶简体" panose="03000509000000000000" charset="-122"/>
                <a:cs typeface="方正华隶简体" panose="03000509000000000000" charset="-122"/>
              </a:rPr>
              <a:t>《聂荣臻和他的日本女儿》分为《拯救生命》和《传播友谊》两集，每集</a:t>
            </a:r>
            <a:r>
              <a:rPr lang="en-US" sz="2800" b="0">
                <a:latin typeface="方正华隶简体" panose="03000509000000000000" charset="-122"/>
                <a:ea typeface="方正华隶简体" panose="03000509000000000000" charset="-122"/>
                <a:cs typeface="方正华隶简体" panose="03000509000000000000" charset="-122"/>
              </a:rPr>
              <a:t>30</a:t>
            </a:r>
            <a:r>
              <a:rPr lang="zh-CN" sz="2800" b="0">
                <a:latin typeface="方正华隶简体" panose="03000509000000000000" charset="-122"/>
                <a:ea typeface="方正华隶简体" panose="03000509000000000000" charset="-122"/>
                <a:cs typeface="方正华隶简体" panose="03000509000000000000" charset="-122"/>
              </a:rPr>
              <a:t>分钟，以</a:t>
            </a:r>
            <a:r>
              <a:rPr lang="en-US" sz="2800" b="0">
                <a:latin typeface="方正华隶简体" panose="03000509000000000000" charset="-122"/>
                <a:ea typeface="方正华隶简体" panose="03000509000000000000" charset="-122"/>
                <a:cs typeface="方正华隶简体" panose="03000509000000000000" charset="-122"/>
              </a:rPr>
              <a:t>1940</a:t>
            </a:r>
            <a:r>
              <a:rPr lang="zh-CN" sz="2800" b="0">
                <a:latin typeface="方正华隶简体" panose="03000509000000000000" charset="-122"/>
                <a:ea typeface="方正华隶简体" panose="03000509000000000000" charset="-122"/>
                <a:cs typeface="方正华隶简体" panose="03000509000000000000" charset="-122"/>
              </a:rPr>
              <a:t>年</a:t>
            </a:r>
            <a:r>
              <a:rPr lang="en-US" sz="2800" b="0">
                <a:latin typeface="方正华隶简体" panose="03000509000000000000" charset="-122"/>
                <a:ea typeface="方正华隶简体" panose="03000509000000000000" charset="-122"/>
                <a:cs typeface="方正华隶简体" panose="03000509000000000000" charset="-122"/>
              </a:rPr>
              <a:t>8</a:t>
            </a:r>
            <a:r>
              <a:rPr lang="zh-CN" sz="2800" b="0">
                <a:latin typeface="方正华隶简体" panose="03000509000000000000" charset="-122"/>
                <a:ea typeface="方正华隶简体" panose="03000509000000000000" charset="-122"/>
                <a:cs typeface="方正华隶简体" panose="03000509000000000000" charset="-122"/>
              </a:rPr>
              <a:t>月百团大战期间，聂荣臻救助日本孤女美穗子的感人故事为背景，通过文物资料佐证、现场讲解、专家访谈、口述历史等方式，真实再现聂荣臻元帅的宽广胸怀。</a:t>
            </a:r>
            <a:endParaRPr lang="zh-CN" altLang="en-US" sz="2800">
              <a:latin typeface="方正华隶简体" panose="03000509000000000000" charset="-122"/>
              <a:ea typeface="方正华隶简体" panose="03000509000000000000" charset="-122"/>
              <a:cs typeface="方正华隶简体" panose="03000509000000000000" charset="-122"/>
            </a:endParaRPr>
          </a:p>
        </p:txBody>
      </p:sp>
      <p:sp>
        <p:nvSpPr>
          <p:cNvPr id="3" name="文本框 2"/>
          <p:cNvSpPr txBox="1"/>
          <p:nvPr/>
        </p:nvSpPr>
        <p:spPr>
          <a:xfrm>
            <a:off x="310515" y="551815"/>
            <a:ext cx="3202305" cy="583565"/>
          </a:xfrm>
          <a:prstGeom prst="rect">
            <a:avLst/>
          </a:prstGeom>
          <a:gradFill>
            <a:gsLst>
              <a:gs pos="0">
                <a:srgbClr val="FBFB11"/>
              </a:gs>
              <a:gs pos="100000">
                <a:srgbClr val="838309"/>
              </a:gs>
            </a:gsLst>
            <a:lin ang="5400000" scaled="0"/>
          </a:gradFill>
        </p:spPr>
        <p:txBody>
          <a:bodyPr wrap="square" rtlCol="0">
            <a:spAutoFit/>
          </a:bodyPr>
          <a:lstStyle/>
          <a:p>
            <a:r>
              <a:rPr lang="zh-CN" altLang="en-US" sz="3200" b="1"/>
              <a:t>影视作品推荐</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55619"/>
            <a:ext cx="12192000" cy="3482188"/>
          </a:xfrm>
          <a:prstGeom prst="rect">
            <a:avLst/>
          </a:prstGeom>
        </p:spPr>
      </p:pic>
      <p:pic>
        <p:nvPicPr>
          <p:cNvPr id="4" name="图片 3"/>
          <p:cNvPicPr>
            <a:picLocks noChangeAspect="1"/>
          </p:cNvPicPr>
          <p:nvPr/>
        </p:nvPicPr>
        <p:blipFill>
          <a:blip r:embed="rId3">
            <a:duotone>
              <a:prstClr val="black"/>
              <a:srgbClr val="640101">
                <a:tint val="45000"/>
                <a:satMod val="400000"/>
              </a:srgbClr>
            </a:duotone>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flipH="1">
            <a:off x="470605" y="4800135"/>
            <a:ext cx="1991798" cy="2418195"/>
          </a:xfrm>
          <a:prstGeom prst="rect">
            <a:avLst/>
          </a:prstGeom>
          <a:effectLst>
            <a:outerShdw blurRad="50800" dist="76200" dir="2700000" sx="97000" sy="97000" algn="tl" rotWithShape="0">
              <a:prstClr val="black">
                <a:alpha val="36000"/>
              </a:prstClr>
            </a:outerShdw>
          </a:effectLst>
        </p:spPr>
      </p:pic>
      <p:pic>
        <p:nvPicPr>
          <p:cNvPr id="5" name="图片 4"/>
          <p:cNvPicPr>
            <a:picLocks noChangeAspect="1"/>
          </p:cNvPicPr>
          <p:nvPr/>
        </p:nvPicPr>
        <p:blipFill>
          <a:blip r:embed="rId5">
            <a:duotone>
              <a:prstClr val="black"/>
              <a:srgbClr val="640101">
                <a:tint val="45000"/>
                <a:satMod val="400000"/>
              </a:srgbClr>
            </a:duotone>
            <a:extLst>
              <a:ext uri="{BEBA8EAE-BF5A-486C-A8C5-ECC9F3942E4B}">
                <a14:imgProps xmlns:a14="http://schemas.microsoft.com/office/drawing/2010/main">
                  <a14:imgLayer r:embed="rId6">
                    <a14:imgEffect>
                      <a14:colorTemperature colorTemp="47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9969824" y="86360"/>
            <a:ext cx="2545502" cy="2545502"/>
          </a:xfrm>
          <a:prstGeom prst="rect">
            <a:avLst/>
          </a:prstGeom>
        </p:spPr>
      </p:pic>
      <p:sp>
        <p:nvSpPr>
          <p:cNvPr id="8" name="文本框 7"/>
          <p:cNvSpPr txBox="1"/>
          <p:nvPr/>
        </p:nvSpPr>
        <p:spPr>
          <a:xfrm>
            <a:off x="3931285" y="377825"/>
            <a:ext cx="1905000" cy="583565"/>
          </a:xfrm>
          <a:prstGeom prst="rect">
            <a:avLst/>
          </a:prstGeom>
          <a:solidFill>
            <a:srgbClr val="FFFF00"/>
          </a:solidFill>
        </p:spPr>
        <p:txBody>
          <a:bodyPr wrap="square" rtlCol="0" anchor="t">
            <a:spAutoFit/>
          </a:bodyPr>
          <a:lstStyle/>
          <a:p>
            <a:r>
              <a:rPr lang="en-US" altLang="zh-CN" sz="3200" b="1">
                <a:latin typeface="方正华隶简体" panose="03000509000000000000" charset="-122"/>
                <a:ea typeface="方正华隶简体" panose="03000509000000000000" charset="-122"/>
                <a:cs typeface="方正华隶简体" panose="03000509000000000000" charset="-122"/>
              </a:rPr>
              <a:t>  </a:t>
            </a:r>
            <a:r>
              <a:rPr lang="zh-CN" altLang="en-US" sz="3200" b="1">
                <a:latin typeface="方正华隶简体" panose="03000509000000000000" charset="-122"/>
                <a:ea typeface="方正华隶简体" panose="03000509000000000000" charset="-122"/>
                <a:cs typeface="方正华隶简体" panose="03000509000000000000" charset="-122"/>
              </a:rPr>
              <a:t>解</a:t>
            </a:r>
            <a:r>
              <a:rPr lang="en-US" altLang="zh-CN" sz="3200" b="1">
                <a:latin typeface="方正华隶简体" panose="03000509000000000000" charset="-122"/>
                <a:ea typeface="方正华隶简体" panose="03000509000000000000" charset="-122"/>
                <a:cs typeface="方正华隶简体" panose="03000509000000000000" charset="-122"/>
              </a:rPr>
              <a:t>     </a:t>
            </a:r>
            <a:r>
              <a:rPr lang="zh-CN" altLang="en-US" sz="3200" b="1">
                <a:latin typeface="方正华隶简体" panose="03000509000000000000" charset="-122"/>
                <a:ea typeface="方正华隶简体" panose="03000509000000000000" charset="-122"/>
                <a:cs typeface="方正华隶简体" panose="03000509000000000000" charset="-122"/>
              </a:rPr>
              <a:t>题</a:t>
            </a:r>
          </a:p>
        </p:txBody>
      </p:sp>
      <p:sp>
        <p:nvSpPr>
          <p:cNvPr id="9" name="文本框 8"/>
          <p:cNvSpPr txBox="1"/>
          <p:nvPr/>
        </p:nvSpPr>
        <p:spPr>
          <a:xfrm>
            <a:off x="2229485" y="1228725"/>
            <a:ext cx="8002905" cy="4399915"/>
          </a:xfrm>
          <a:prstGeom prst="rect">
            <a:avLst/>
          </a:prstGeom>
          <a:noFill/>
          <a:ln>
            <a:solidFill>
              <a:schemeClr val="accent1"/>
            </a:solidFill>
          </a:ln>
        </p:spPr>
        <p:txBody>
          <a:bodyPr wrap="square" rtlCol="0" anchor="t">
            <a:spAutoFit/>
          </a:bodyPr>
          <a:lstStyle/>
          <a:p>
            <a:r>
              <a:rPr lang="zh-CN" altLang="en-US" sz="2800" dirty="0">
                <a:latin typeface="方正北魏楷书简体" panose="03000509000000000000" charset="-122"/>
                <a:ea typeface="方正北魏楷书简体" panose="03000509000000000000" charset="-122"/>
                <a:cs typeface="方正北魏楷书简体" panose="03000509000000000000" charset="-122"/>
              </a:rPr>
              <a:t>“大战”指的是抗战时期的“百团大战”,是中国抗日战争时期，中国八路军与日军在中国华北地区发生的一次规模最大、持续时间最长的战役。八路军参战部队达105个团，故中方称此为“百团大战”。在群众的配合下，向华北敌后主要的交通线和沿线据点发动攻击，取得重大胜利。在八路军抗战史中，百团大战有极特殊的历史地位。 </a:t>
            </a:r>
          </a:p>
          <a:p>
            <a:endParaRPr lang="zh-CN" altLang="en-US" sz="2800" dirty="0">
              <a:latin typeface="方正北魏楷书简体" panose="03000509000000000000" charset="-122"/>
              <a:ea typeface="方正北魏楷书简体" panose="03000509000000000000" charset="-122"/>
              <a:cs typeface="方正北魏楷书简体" panose="03000509000000000000" charset="-122"/>
            </a:endParaRPr>
          </a:p>
          <a:p>
            <a:r>
              <a:rPr lang="zh-CN" altLang="en-US" sz="2800" dirty="0">
                <a:latin typeface="方正北魏楷书简体" panose="03000509000000000000" charset="-122"/>
                <a:ea typeface="方正北魏楷书简体" panose="03000509000000000000" charset="-122"/>
                <a:cs typeface="方正北魏楷书简体" panose="03000509000000000000" charset="-122"/>
              </a:rPr>
              <a:t>“插曲”指的是中国人民救起了两个日本小姑娘的故事，体现出对革命人道主义精神的坚守。</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2"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53"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2"/>
          <a:stretch>
            <a:fillRect/>
          </a:stretch>
        </p:blipFill>
        <p:spPr>
          <a:xfrm>
            <a:off x="8890000" y="720090"/>
            <a:ext cx="3366770" cy="4589780"/>
          </a:xfrm>
          <a:prstGeom prst="ellipse">
            <a:avLst/>
          </a:prstGeom>
          <a:noFill/>
          <a:ln w="9525">
            <a:noFill/>
          </a:ln>
        </p:spPr>
      </p:pic>
      <p:sp>
        <p:nvSpPr>
          <p:cNvPr id="3" name="文本框 2"/>
          <p:cNvSpPr txBox="1"/>
          <p:nvPr/>
        </p:nvSpPr>
        <p:spPr>
          <a:xfrm>
            <a:off x="473710" y="239395"/>
            <a:ext cx="1627505" cy="583565"/>
          </a:xfrm>
          <a:prstGeom prst="rect">
            <a:avLst/>
          </a:prstGeom>
          <a:solidFill>
            <a:srgbClr val="FFFF00"/>
          </a:solidFill>
        </p:spPr>
        <p:txBody>
          <a:bodyPr wrap="square" rtlCol="0">
            <a:spAutoFit/>
          </a:bodyPr>
          <a:lstStyle/>
          <a:p>
            <a:r>
              <a:rPr lang="en-US" altLang="zh-CN" sz="3200" b="1">
                <a:latin typeface="方正华隶简体" panose="03000509000000000000" charset="-122"/>
                <a:ea typeface="方正华隶简体" panose="03000509000000000000" charset="-122"/>
              </a:rPr>
              <a:t> </a:t>
            </a:r>
            <a:r>
              <a:rPr lang="zh-CN" altLang="en-US" sz="3200" b="1">
                <a:latin typeface="方正华隶简体" panose="03000509000000000000" charset="-122"/>
                <a:ea typeface="方正华隶简体" panose="03000509000000000000" charset="-122"/>
              </a:rPr>
              <a:t>作</a:t>
            </a:r>
            <a:r>
              <a:rPr lang="en-US" altLang="zh-CN" sz="3200" b="1">
                <a:latin typeface="方正华隶简体" panose="03000509000000000000" charset="-122"/>
                <a:ea typeface="方正华隶简体" panose="03000509000000000000" charset="-122"/>
              </a:rPr>
              <a:t>   </a:t>
            </a:r>
            <a:r>
              <a:rPr lang="zh-CN" altLang="en-US" sz="3200" b="1">
                <a:latin typeface="方正华隶简体" panose="03000509000000000000" charset="-122"/>
                <a:ea typeface="方正华隶简体" panose="03000509000000000000" charset="-122"/>
              </a:rPr>
              <a:t>者</a:t>
            </a:r>
          </a:p>
        </p:txBody>
      </p:sp>
      <p:sp>
        <p:nvSpPr>
          <p:cNvPr id="101" name="文本框 100"/>
          <p:cNvSpPr txBox="1"/>
          <p:nvPr/>
        </p:nvSpPr>
        <p:spPr>
          <a:xfrm>
            <a:off x="645795" y="985520"/>
            <a:ext cx="8244205" cy="5262245"/>
          </a:xfrm>
          <a:prstGeom prst="rect">
            <a:avLst/>
          </a:prstGeom>
          <a:noFill/>
          <a:ln w="9525">
            <a:noFill/>
          </a:ln>
        </p:spPr>
        <p:txBody>
          <a:bodyPr wrap="square">
            <a:spAutoFit/>
          </a:bodyPr>
          <a:lstStyle/>
          <a:p>
            <a:pPr indent="0"/>
            <a:r>
              <a:rPr lang="en-US" altLang="zh-CN" sz="2800" b="0">
                <a:latin typeface="方正北魏楷书简体" panose="03000509000000000000" charset="-122"/>
                <a:ea typeface="方正北魏楷书简体" panose="03000509000000000000" charset="-122"/>
                <a:cs typeface="方正北魏楷书简体" panose="03000509000000000000" charset="-122"/>
              </a:rPr>
              <a:t>     </a:t>
            </a:r>
            <a:r>
              <a:rPr lang="zh-CN" sz="2800" b="0">
                <a:latin typeface="方正北魏楷书简体" panose="03000509000000000000" charset="-122"/>
                <a:ea typeface="方正北魏楷书简体" panose="03000509000000000000" charset="-122"/>
                <a:cs typeface="方正北魏楷书简体" panose="03000509000000000000" charset="-122"/>
              </a:rPr>
              <a:t>聂荣臻</a:t>
            </a:r>
            <a:r>
              <a:rPr lang="en-US" sz="2800" b="0">
                <a:latin typeface="方正北魏楷书简体" panose="03000509000000000000" charset="-122"/>
                <a:ea typeface="方正北魏楷书简体" panose="03000509000000000000" charset="-122"/>
                <a:cs typeface="方正北魏楷书简体" panose="03000509000000000000" charset="-122"/>
              </a:rPr>
              <a:t>(1899</a:t>
            </a:r>
            <a:r>
              <a:rPr lang="zh-CN" sz="2800" b="0">
                <a:latin typeface="方正北魏楷书简体" panose="03000509000000000000" charset="-122"/>
                <a:ea typeface="方正北魏楷书简体" panose="03000509000000000000" charset="-122"/>
                <a:cs typeface="方正北魏楷书简体" panose="03000509000000000000" charset="-122"/>
              </a:rPr>
              <a:t>年</a:t>
            </a:r>
            <a:r>
              <a:rPr lang="en-US" sz="2800" b="0">
                <a:latin typeface="方正北魏楷书简体" panose="03000509000000000000" charset="-122"/>
                <a:ea typeface="方正北魏楷书简体" panose="03000509000000000000" charset="-122"/>
                <a:cs typeface="方正北魏楷书简体" panose="03000509000000000000" charset="-122"/>
              </a:rPr>
              <a:t>12</a:t>
            </a:r>
            <a:r>
              <a:rPr lang="zh-CN" sz="2800" b="0">
                <a:latin typeface="方正北魏楷书简体" panose="03000509000000000000" charset="-122"/>
                <a:ea typeface="方正北魏楷书简体" panose="03000509000000000000" charset="-122"/>
                <a:cs typeface="方正北魏楷书简体" panose="03000509000000000000" charset="-122"/>
              </a:rPr>
              <a:t>月</a:t>
            </a:r>
            <a:r>
              <a:rPr lang="en-US" sz="2800" b="0">
                <a:latin typeface="方正北魏楷书简体" panose="03000509000000000000" charset="-122"/>
                <a:ea typeface="方正北魏楷书简体" panose="03000509000000000000" charset="-122"/>
                <a:cs typeface="方正北魏楷书简体" panose="03000509000000000000" charset="-122"/>
              </a:rPr>
              <a:t>29</a:t>
            </a:r>
            <a:r>
              <a:rPr lang="zh-CN" sz="2800" b="0">
                <a:latin typeface="方正北魏楷书简体" panose="03000509000000000000" charset="-122"/>
                <a:ea typeface="方正北魏楷书简体" panose="03000509000000000000" charset="-122"/>
                <a:cs typeface="方正北魏楷书简体" panose="03000509000000000000" charset="-122"/>
              </a:rPr>
              <a:t>日</a:t>
            </a:r>
            <a:r>
              <a:rPr lang="en-US" sz="2800" b="0">
                <a:latin typeface="方正北魏楷书简体" panose="03000509000000000000" charset="-122"/>
                <a:ea typeface="方正北魏楷书简体" panose="03000509000000000000" charset="-122"/>
                <a:cs typeface="方正北魏楷书简体" panose="03000509000000000000" charset="-122"/>
              </a:rPr>
              <a:t>-1992</a:t>
            </a:r>
            <a:r>
              <a:rPr lang="zh-CN" sz="2800" b="0">
                <a:latin typeface="方正北魏楷书简体" panose="03000509000000000000" charset="-122"/>
                <a:ea typeface="方正北魏楷书简体" panose="03000509000000000000" charset="-122"/>
                <a:cs typeface="方正北魏楷书简体" panose="03000509000000000000" charset="-122"/>
              </a:rPr>
              <a:t>年</a:t>
            </a:r>
            <a:r>
              <a:rPr lang="en-US" sz="2800" b="0">
                <a:latin typeface="方正北魏楷书简体" panose="03000509000000000000" charset="-122"/>
                <a:ea typeface="方正北魏楷书简体" panose="03000509000000000000" charset="-122"/>
                <a:cs typeface="方正北魏楷书简体" panose="03000509000000000000" charset="-122"/>
              </a:rPr>
              <a:t>5</a:t>
            </a:r>
            <a:r>
              <a:rPr lang="zh-CN" sz="2800" b="0">
                <a:latin typeface="方正北魏楷书简体" panose="03000509000000000000" charset="-122"/>
                <a:ea typeface="方正北魏楷书简体" panose="03000509000000000000" charset="-122"/>
                <a:cs typeface="方正北魏楷书简体" panose="03000509000000000000" charset="-122"/>
              </a:rPr>
              <a:t>月</a:t>
            </a:r>
            <a:r>
              <a:rPr lang="en-US" sz="2800" b="0">
                <a:latin typeface="方正北魏楷书简体" panose="03000509000000000000" charset="-122"/>
                <a:ea typeface="方正北魏楷书简体" panose="03000509000000000000" charset="-122"/>
                <a:cs typeface="方正北魏楷书简体" panose="03000509000000000000" charset="-122"/>
              </a:rPr>
              <a:t>14</a:t>
            </a:r>
            <a:r>
              <a:rPr lang="zh-CN" sz="2800" b="0">
                <a:latin typeface="方正北魏楷书简体" panose="03000509000000000000" charset="-122"/>
                <a:ea typeface="方正北魏楷书简体" panose="03000509000000000000" charset="-122"/>
                <a:cs typeface="方正北魏楷书简体" panose="03000509000000000000" charset="-122"/>
              </a:rPr>
              <a:t>日</a:t>
            </a:r>
            <a:r>
              <a:rPr lang="en-US" sz="2800" b="0">
                <a:latin typeface="方正北魏楷书简体" panose="03000509000000000000" charset="-122"/>
                <a:ea typeface="方正北魏楷书简体" panose="03000509000000000000" charset="-122"/>
                <a:cs typeface="方正北魏楷书简体" panose="03000509000000000000" charset="-122"/>
              </a:rPr>
              <a:t>)</a:t>
            </a:r>
            <a:r>
              <a:rPr lang="zh-CN" sz="2800" b="0">
                <a:latin typeface="方正北魏楷书简体" panose="03000509000000000000" charset="-122"/>
                <a:ea typeface="方正北魏楷书简体" panose="03000509000000000000" charset="-122"/>
                <a:cs typeface="方正北魏楷书简体" panose="03000509000000000000" charset="-122"/>
              </a:rPr>
              <a:t>，字福骈，曾用名聂云臻，出生于重庆江津吴滩镇。</a:t>
            </a:r>
            <a:r>
              <a:rPr lang="zh-CN" sz="280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无产阶级革命家、军事家，党和国家的卓越领导人，中国人民解放军的创建人之一，中华人民共和国元帅，中华人民共和国的开国元勋。</a:t>
            </a:r>
            <a:r>
              <a:rPr lang="en-US" sz="2800" b="0">
                <a:latin typeface="方正北魏楷书简体" panose="03000509000000000000" charset="-122"/>
                <a:ea typeface="方正北魏楷书简体" panose="03000509000000000000" charset="-122"/>
                <a:cs typeface="方正北魏楷书简体" panose="03000509000000000000" charset="-122"/>
              </a:rPr>
              <a:t>1923</a:t>
            </a:r>
            <a:r>
              <a:rPr lang="zh-CN" sz="2800" b="0">
                <a:latin typeface="方正北魏楷书简体" panose="03000509000000000000" charset="-122"/>
                <a:ea typeface="方正北魏楷书简体" panose="03000509000000000000" charset="-122"/>
                <a:cs typeface="方正北魏楷书简体" panose="03000509000000000000" charset="-122"/>
              </a:rPr>
              <a:t>年</a:t>
            </a:r>
            <a:r>
              <a:rPr lang="en-US" sz="2800" b="0">
                <a:latin typeface="方正北魏楷书简体" panose="03000509000000000000" charset="-122"/>
                <a:ea typeface="方正北魏楷书简体" panose="03000509000000000000" charset="-122"/>
                <a:cs typeface="方正北魏楷书简体" panose="03000509000000000000" charset="-122"/>
              </a:rPr>
              <a:t>3</a:t>
            </a:r>
            <a:r>
              <a:rPr lang="zh-CN" sz="2800" b="0">
                <a:latin typeface="方正北魏楷书简体" panose="03000509000000000000" charset="-122"/>
                <a:ea typeface="方正北魏楷书简体" panose="03000509000000000000" charset="-122"/>
                <a:cs typeface="方正北魏楷书简体" panose="03000509000000000000" charset="-122"/>
              </a:rPr>
              <a:t>月加入中国共产党，</a:t>
            </a:r>
            <a:r>
              <a:rPr lang="en-US" sz="2800" b="0">
                <a:latin typeface="方正北魏楷书简体" panose="03000509000000000000" charset="-122"/>
                <a:ea typeface="方正北魏楷书简体" panose="03000509000000000000" charset="-122"/>
                <a:cs typeface="方正北魏楷书简体" panose="03000509000000000000" charset="-122"/>
              </a:rPr>
              <a:t>1924</a:t>
            </a:r>
            <a:r>
              <a:rPr lang="zh-CN" sz="2800" b="0">
                <a:latin typeface="方正北魏楷书简体" panose="03000509000000000000" charset="-122"/>
                <a:ea typeface="方正北魏楷书简体" panose="03000509000000000000" charset="-122"/>
                <a:cs typeface="方正北魏楷书简体" panose="03000509000000000000" charset="-122"/>
              </a:rPr>
              <a:t>年到苏联学习。建国后，历任中央军委秘书长兼中国人民解放军代总参谋长，国防委员会副主席，中央军委副主席，国务院副总理兼国家科委主任、国防科委主任，中国老龄问题全国委员会名誉主任，中国发明协会名誉会长。</a:t>
            </a:r>
            <a:r>
              <a:rPr lang="en-US" sz="2800" b="0">
                <a:latin typeface="方正北魏楷书简体" panose="03000509000000000000" charset="-122"/>
                <a:ea typeface="方正北魏楷书简体" panose="03000509000000000000" charset="-122"/>
                <a:cs typeface="方正北魏楷书简体" panose="03000509000000000000" charset="-122"/>
              </a:rPr>
              <a:t>     1955</a:t>
            </a:r>
            <a:r>
              <a:rPr lang="zh-CN" sz="2800" b="0">
                <a:latin typeface="方正北魏楷书简体" panose="03000509000000000000" charset="-122"/>
                <a:ea typeface="方正北魏楷书简体" panose="03000509000000000000" charset="-122"/>
                <a:cs typeface="方正北魏楷书简体" panose="03000509000000000000" charset="-122"/>
              </a:rPr>
              <a:t>年被授予元帅军衔，曾获一级八一勋章、一级独立自由勋章、一级解放勋章。
</a:t>
            </a:r>
            <a:endParaRPr lang="zh-CN" altLang="en-US" sz="2800">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93672" y="0"/>
            <a:ext cx="4098328" cy="7039870"/>
          </a:xfrm>
          <a:prstGeom prst="rect">
            <a:avLst/>
          </a:prstGeom>
        </p:spPr>
      </p:pic>
      <p:sp>
        <p:nvSpPr>
          <p:cNvPr id="101" name="文本框 100"/>
          <p:cNvSpPr txBox="1"/>
          <p:nvPr/>
        </p:nvSpPr>
        <p:spPr>
          <a:xfrm>
            <a:off x="257175" y="327660"/>
            <a:ext cx="2395855" cy="583565"/>
          </a:xfrm>
          <a:prstGeom prst="rect">
            <a:avLst/>
          </a:prstGeom>
          <a:solidFill>
            <a:srgbClr val="FFFF00"/>
          </a:solidFill>
          <a:ln w="9525">
            <a:noFill/>
          </a:ln>
        </p:spPr>
        <p:txBody>
          <a:bodyPr wrap="square">
            <a:spAutoFit/>
          </a:bodyPr>
          <a:lstStyle/>
          <a:p>
            <a:pPr indent="0"/>
            <a:r>
              <a:rPr lang="zh-CN" sz="3200" b="1">
                <a:latin typeface="方正华隶简体" panose="03000509000000000000" charset="-122"/>
                <a:ea typeface="方正华隶简体" panose="03000509000000000000" charset="-122"/>
              </a:rPr>
              <a:t>写</a:t>
            </a:r>
            <a:r>
              <a:rPr lang="en-US" altLang="zh-CN" sz="3200" b="1">
                <a:latin typeface="方正华隶简体" panose="03000509000000000000" charset="-122"/>
                <a:ea typeface="方正华隶简体" panose="03000509000000000000" charset="-122"/>
              </a:rPr>
              <a:t> </a:t>
            </a:r>
            <a:r>
              <a:rPr lang="zh-CN" sz="3200" b="1">
                <a:latin typeface="方正华隶简体" panose="03000509000000000000" charset="-122"/>
                <a:ea typeface="方正华隶简体" panose="03000509000000000000" charset="-122"/>
              </a:rPr>
              <a:t>作</a:t>
            </a:r>
            <a:r>
              <a:rPr lang="en-US" altLang="zh-CN" sz="3200" b="1">
                <a:latin typeface="方正华隶简体" panose="03000509000000000000" charset="-122"/>
                <a:ea typeface="方正华隶简体" panose="03000509000000000000" charset="-122"/>
              </a:rPr>
              <a:t> </a:t>
            </a:r>
            <a:r>
              <a:rPr lang="zh-CN" sz="3200" b="1">
                <a:latin typeface="方正华隶简体" panose="03000509000000000000" charset="-122"/>
                <a:ea typeface="方正华隶简体" panose="03000509000000000000" charset="-122"/>
              </a:rPr>
              <a:t>背</a:t>
            </a:r>
            <a:r>
              <a:rPr lang="en-US" altLang="zh-CN" sz="3200" b="1">
                <a:latin typeface="方正华隶简体" panose="03000509000000000000" charset="-122"/>
                <a:ea typeface="方正华隶简体" panose="03000509000000000000" charset="-122"/>
              </a:rPr>
              <a:t> </a:t>
            </a:r>
            <a:r>
              <a:rPr lang="zh-CN" sz="3200" b="1">
                <a:latin typeface="方正华隶简体" panose="03000509000000000000" charset="-122"/>
                <a:ea typeface="方正华隶简体" panose="03000509000000000000" charset="-122"/>
              </a:rPr>
              <a:t>景</a:t>
            </a:r>
            <a:endParaRPr lang="zh-CN" altLang="en-US" sz="3200" b="1">
              <a:latin typeface="方正华隶简体" panose="03000509000000000000" charset="-122"/>
              <a:ea typeface="方正华隶简体" panose="03000509000000000000" charset="-122"/>
            </a:endParaRPr>
          </a:p>
        </p:txBody>
      </p:sp>
      <p:sp>
        <p:nvSpPr>
          <p:cNvPr id="5" name="文本框 4"/>
          <p:cNvSpPr txBox="1"/>
          <p:nvPr/>
        </p:nvSpPr>
        <p:spPr>
          <a:xfrm>
            <a:off x="1119505" y="1535430"/>
            <a:ext cx="6974840" cy="3969385"/>
          </a:xfrm>
          <a:prstGeom prst="rect">
            <a:avLst/>
          </a:prstGeom>
          <a:noFill/>
          <a:ln w="9525">
            <a:solidFill>
              <a:schemeClr val="accent1"/>
            </a:solidFill>
          </a:ln>
        </p:spPr>
        <p:txBody>
          <a:bodyPr wrap="square">
            <a:spAutoFit/>
          </a:bodyPr>
          <a:lstStyle/>
          <a:p>
            <a:pPr indent="0"/>
            <a:r>
              <a:rPr lang="en-US" altLang="zh-CN" sz="2800" b="0">
                <a:latin typeface="方正北魏楷书简体" panose="03000509000000000000" charset="-122"/>
                <a:ea typeface="方正北魏楷书简体" panose="03000509000000000000" charset="-122"/>
                <a:cs typeface="方正北魏楷书简体" panose="03000509000000000000" charset="-122"/>
              </a:rPr>
              <a:t>     </a:t>
            </a:r>
            <a:r>
              <a:rPr lang="zh-CN" sz="2800" b="0">
                <a:latin typeface="方正北魏楷书简体" panose="03000509000000000000" charset="-122"/>
                <a:ea typeface="方正北魏楷书简体" panose="03000509000000000000" charset="-122"/>
                <a:cs typeface="方正北魏楷书简体" panose="03000509000000000000" charset="-122"/>
              </a:rPr>
              <a:t>本文选自《聂荣臻回忆录》。</a:t>
            </a:r>
            <a:r>
              <a:rPr lang="en-US" sz="2800" b="0">
                <a:latin typeface="方正北魏楷书简体" panose="03000509000000000000" charset="-122"/>
                <a:ea typeface="方正北魏楷书简体" panose="03000509000000000000" charset="-122"/>
                <a:cs typeface="方正北魏楷书简体" panose="03000509000000000000" charset="-122"/>
              </a:rPr>
              <a:t>1940</a:t>
            </a:r>
            <a:r>
              <a:rPr lang="zh-CN" sz="2800" b="0">
                <a:latin typeface="方正北魏楷书简体" panose="03000509000000000000" charset="-122"/>
                <a:ea typeface="方正北魏楷书简体" panose="03000509000000000000" charset="-122"/>
                <a:cs typeface="方正北魏楷书简体" panose="03000509000000000000" charset="-122"/>
              </a:rPr>
              <a:t>年</a:t>
            </a:r>
            <a:r>
              <a:rPr lang="en-US" sz="2800" b="0">
                <a:latin typeface="方正北魏楷书简体" panose="03000509000000000000" charset="-122"/>
                <a:ea typeface="方正北魏楷书简体" panose="03000509000000000000" charset="-122"/>
                <a:cs typeface="方正北魏楷书简体" panose="03000509000000000000" charset="-122"/>
              </a:rPr>
              <a:t>8</a:t>
            </a:r>
            <a:r>
              <a:rPr lang="zh-CN" sz="2800" b="0">
                <a:latin typeface="方正北魏楷书简体" panose="03000509000000000000" charset="-122"/>
                <a:ea typeface="方正北魏楷书简体" panose="03000509000000000000" charset="-122"/>
                <a:cs typeface="方正北魏楷书简体" panose="03000509000000000000" charset="-122"/>
              </a:rPr>
              <a:t>月，我军打响了著名的“百团大战”，晋察冀军区是作战的主力之一。</a:t>
            </a:r>
            <a:r>
              <a:rPr lang="en-US" sz="2800" b="0">
                <a:latin typeface="方正北魏楷书简体" panose="03000509000000000000" charset="-122"/>
                <a:ea typeface="方正北魏楷书简体" panose="03000509000000000000" charset="-122"/>
                <a:cs typeface="方正北魏楷书简体" panose="03000509000000000000" charset="-122"/>
              </a:rPr>
              <a:t>1940</a:t>
            </a:r>
            <a:r>
              <a:rPr lang="zh-CN" sz="2800" b="0">
                <a:latin typeface="方正北魏楷书简体" panose="03000509000000000000" charset="-122"/>
                <a:ea typeface="方正北魏楷书简体" panose="03000509000000000000" charset="-122"/>
                <a:cs typeface="方正北魏楷书简体" panose="03000509000000000000" charset="-122"/>
              </a:rPr>
              <a:t>年</a:t>
            </a:r>
            <a:r>
              <a:rPr lang="en-US" sz="2800" b="0">
                <a:latin typeface="方正北魏楷书简体" panose="03000509000000000000" charset="-122"/>
                <a:ea typeface="方正北魏楷书简体" panose="03000509000000000000" charset="-122"/>
                <a:cs typeface="方正北魏楷书简体" panose="03000509000000000000" charset="-122"/>
              </a:rPr>
              <a:t>8</a:t>
            </a:r>
            <a:r>
              <a:rPr lang="zh-CN" sz="2800" b="0">
                <a:latin typeface="方正北魏楷书简体" panose="03000509000000000000" charset="-122"/>
                <a:ea typeface="方正北魏楷书简体" panose="03000509000000000000" charset="-122"/>
                <a:cs typeface="方正北魏楷书简体" panose="03000509000000000000" charset="-122"/>
              </a:rPr>
              <a:t>月</a:t>
            </a:r>
            <a:r>
              <a:rPr lang="en-US" sz="2800" b="0">
                <a:latin typeface="方正北魏楷书简体" panose="03000509000000000000" charset="-122"/>
                <a:ea typeface="方正北魏楷书简体" panose="03000509000000000000" charset="-122"/>
                <a:cs typeface="方正北魏楷书简体" panose="03000509000000000000" charset="-122"/>
              </a:rPr>
              <a:t>20</a:t>
            </a:r>
            <a:r>
              <a:rPr lang="zh-CN" sz="2800" b="0">
                <a:latin typeface="方正北魏楷书简体" panose="03000509000000000000" charset="-122"/>
                <a:ea typeface="方正北魏楷书简体" panose="03000509000000000000" charset="-122"/>
                <a:cs typeface="方正北魏楷书简体" panose="03000509000000000000" charset="-122"/>
              </a:rPr>
              <a:t>日晚，晋察冀军区司令员聂荣臻一声令下，中央纵队三团，在工人的配合下，扑向井经车站，</a:t>
            </a:r>
            <a:r>
              <a:rPr lang="en-US" sz="2800" b="0">
                <a:latin typeface="方正北魏楷书简体" panose="03000509000000000000" charset="-122"/>
                <a:ea typeface="方正北魏楷书简体" panose="03000509000000000000" charset="-122"/>
                <a:cs typeface="方正北魏楷书简体" panose="03000509000000000000" charset="-122"/>
              </a:rPr>
              <a:t>8</a:t>
            </a:r>
            <a:r>
              <a:rPr lang="zh-CN" sz="2800" b="0">
                <a:latin typeface="方正北魏楷书简体" panose="03000509000000000000" charset="-122"/>
                <a:ea typeface="方正北魏楷书简体" panose="03000509000000000000" charset="-122"/>
                <a:cs typeface="方正北魏楷书简体" panose="03000509000000000000" charset="-122"/>
              </a:rPr>
              <a:t>月</a:t>
            </a:r>
            <a:r>
              <a:rPr lang="en-US" sz="2800" b="0">
                <a:latin typeface="方正北魏楷书简体" panose="03000509000000000000" charset="-122"/>
                <a:ea typeface="方正北魏楷书简体" panose="03000509000000000000" charset="-122"/>
                <a:cs typeface="方正北魏楷书简体" panose="03000509000000000000" charset="-122"/>
              </a:rPr>
              <a:t>21</a:t>
            </a:r>
            <a:r>
              <a:rPr lang="zh-CN" sz="2800" b="0">
                <a:latin typeface="方正北魏楷书简体" panose="03000509000000000000" charset="-122"/>
                <a:ea typeface="方正北魏楷书简体" panose="03000509000000000000" charset="-122"/>
                <a:cs typeface="方正北魏楷书简体" panose="03000509000000000000" charset="-122"/>
              </a:rPr>
              <a:t>日黎明，矿区的日军全部被消灭。在这次战斗中，井经火车站的日本副站长夫妇去世，留下了一对女儿，被八路军从硝烟中救了出来。</a:t>
            </a:r>
            <a:endParaRPr lang="zh-CN" altLang="en-US" sz="2800">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1835" y="4776470"/>
            <a:ext cx="2706370" cy="1793240"/>
          </a:xfrm>
          <a:prstGeom prst="rect">
            <a:avLst/>
          </a:prstGeom>
        </p:spPr>
      </p:pic>
      <p:sp>
        <p:nvSpPr>
          <p:cNvPr id="101" name="文本框 100"/>
          <p:cNvSpPr txBox="1"/>
          <p:nvPr/>
        </p:nvSpPr>
        <p:spPr>
          <a:xfrm>
            <a:off x="246380" y="262890"/>
            <a:ext cx="4843145" cy="583565"/>
          </a:xfrm>
          <a:prstGeom prst="rect">
            <a:avLst/>
          </a:prstGeom>
          <a:solidFill>
            <a:srgbClr val="FFFF00"/>
          </a:solidFill>
          <a:ln w="9525">
            <a:noFill/>
          </a:ln>
        </p:spPr>
        <p:txBody>
          <a:bodyPr wrap="square">
            <a:spAutoFit/>
          </a:bodyPr>
          <a:lstStyle/>
          <a:p>
            <a:pPr indent="0"/>
            <a:r>
              <a:rPr lang="zh-CN" sz="3200" b="1">
                <a:latin typeface="方正华隶简体" panose="03000509000000000000" charset="-122"/>
                <a:ea typeface="方正华隶简体" panose="03000509000000000000" charset="-122"/>
                <a:cs typeface="方正华隶简体" panose="03000509000000000000" charset="-122"/>
              </a:rPr>
              <a:t>阅</a:t>
            </a:r>
            <a:r>
              <a:rPr lang="en-US" altLang="zh-CN" sz="3200" b="1">
                <a:latin typeface="方正华隶简体" panose="03000509000000000000" charset="-122"/>
                <a:ea typeface="方正华隶简体" panose="03000509000000000000" charset="-122"/>
                <a:cs typeface="方正华隶简体" panose="03000509000000000000" charset="-122"/>
              </a:rPr>
              <a:t> </a:t>
            </a:r>
            <a:r>
              <a:rPr lang="zh-CN" sz="3200" b="1">
                <a:latin typeface="方正华隶简体" panose="03000509000000000000" charset="-122"/>
                <a:ea typeface="方正华隶简体" panose="03000509000000000000" charset="-122"/>
                <a:cs typeface="方正华隶简体" panose="03000509000000000000" charset="-122"/>
              </a:rPr>
              <a:t>读</a:t>
            </a:r>
            <a:r>
              <a:rPr lang="en-US" altLang="zh-CN" sz="3200" b="1">
                <a:latin typeface="方正华隶简体" panose="03000509000000000000" charset="-122"/>
                <a:ea typeface="方正华隶简体" panose="03000509000000000000" charset="-122"/>
                <a:cs typeface="方正华隶简体" panose="03000509000000000000" charset="-122"/>
              </a:rPr>
              <a:t> </a:t>
            </a:r>
            <a:r>
              <a:rPr lang="zh-CN" sz="3200" b="1">
                <a:latin typeface="方正华隶简体" panose="03000509000000000000" charset="-122"/>
                <a:ea typeface="方正华隶简体" panose="03000509000000000000" charset="-122"/>
                <a:cs typeface="方正华隶简体" panose="03000509000000000000" charset="-122"/>
              </a:rPr>
              <a:t>文</a:t>
            </a:r>
            <a:r>
              <a:rPr lang="en-US" altLang="zh-CN" sz="3200" b="1">
                <a:latin typeface="方正华隶简体" panose="03000509000000000000" charset="-122"/>
                <a:ea typeface="方正华隶简体" panose="03000509000000000000" charset="-122"/>
                <a:cs typeface="方正华隶简体" panose="03000509000000000000" charset="-122"/>
              </a:rPr>
              <a:t> </a:t>
            </a:r>
            <a:r>
              <a:rPr lang="zh-CN" sz="3200" b="1">
                <a:latin typeface="方正华隶简体" panose="03000509000000000000" charset="-122"/>
                <a:ea typeface="方正华隶简体" panose="03000509000000000000" charset="-122"/>
                <a:cs typeface="方正华隶简体" panose="03000509000000000000" charset="-122"/>
              </a:rPr>
              <a:t>本</a:t>
            </a:r>
            <a:r>
              <a:rPr lang="en-US" altLang="zh-CN" sz="3200" b="1">
                <a:latin typeface="方正华隶简体" panose="03000509000000000000" charset="-122"/>
                <a:ea typeface="方正华隶简体" panose="03000509000000000000" charset="-122"/>
                <a:cs typeface="方正华隶简体" panose="03000509000000000000" charset="-122"/>
              </a:rPr>
              <a:t> </a:t>
            </a:r>
            <a:r>
              <a:rPr lang="zh-CN" sz="3200" b="1">
                <a:latin typeface="方正华隶简体" panose="03000509000000000000" charset="-122"/>
                <a:ea typeface="方正华隶简体" panose="03000509000000000000" charset="-122"/>
                <a:cs typeface="方正华隶简体" panose="03000509000000000000" charset="-122"/>
              </a:rPr>
              <a:t>梳</a:t>
            </a:r>
            <a:r>
              <a:rPr lang="en-US" sz="3200" b="1">
                <a:latin typeface="方正华隶简体" panose="03000509000000000000" charset="-122"/>
                <a:ea typeface="方正华隶简体" panose="03000509000000000000" charset="-122"/>
                <a:cs typeface="方正华隶简体" panose="03000509000000000000" charset="-122"/>
              </a:rPr>
              <a:t>  </a:t>
            </a:r>
            <a:r>
              <a:rPr lang="zh-CN" sz="3200" b="1">
                <a:latin typeface="方正华隶简体" panose="03000509000000000000" charset="-122"/>
                <a:ea typeface="方正华隶简体" panose="03000509000000000000" charset="-122"/>
                <a:cs typeface="方正华隶简体" panose="03000509000000000000" charset="-122"/>
              </a:rPr>
              <a:t>理</a:t>
            </a:r>
            <a:r>
              <a:rPr lang="en-US" sz="3200" b="1">
                <a:latin typeface="方正华隶简体" panose="03000509000000000000" charset="-122"/>
                <a:ea typeface="方正华隶简体" panose="03000509000000000000" charset="-122"/>
                <a:cs typeface="方正华隶简体" panose="03000509000000000000" charset="-122"/>
              </a:rPr>
              <a:t>  </a:t>
            </a:r>
            <a:r>
              <a:rPr lang="zh-CN" sz="3200" b="1">
                <a:latin typeface="方正华隶简体" panose="03000509000000000000" charset="-122"/>
                <a:ea typeface="方正华隶简体" panose="03000509000000000000" charset="-122"/>
                <a:cs typeface="方正华隶简体" panose="03000509000000000000" charset="-122"/>
              </a:rPr>
              <a:t>结</a:t>
            </a:r>
            <a:r>
              <a:rPr lang="en-US" sz="3200" b="1">
                <a:latin typeface="方正华隶简体" panose="03000509000000000000" charset="-122"/>
                <a:ea typeface="方正华隶简体" panose="03000509000000000000" charset="-122"/>
                <a:cs typeface="方正华隶简体" panose="03000509000000000000" charset="-122"/>
              </a:rPr>
              <a:t>  </a:t>
            </a:r>
            <a:r>
              <a:rPr lang="zh-CN" sz="3200" b="1">
                <a:latin typeface="方正华隶简体" panose="03000509000000000000" charset="-122"/>
                <a:ea typeface="方正华隶简体" panose="03000509000000000000" charset="-122"/>
                <a:cs typeface="方正华隶简体" panose="03000509000000000000" charset="-122"/>
              </a:rPr>
              <a:t>构</a:t>
            </a:r>
            <a:endParaRPr lang="zh-CN" altLang="en-US" sz="3200" b="1">
              <a:latin typeface="方正华隶简体" panose="03000509000000000000" charset="-122"/>
              <a:ea typeface="方正华隶简体" panose="03000509000000000000" charset="-122"/>
              <a:cs typeface="方正华隶简体" panose="03000509000000000000" charset="-122"/>
            </a:endParaRPr>
          </a:p>
        </p:txBody>
      </p:sp>
      <p:sp>
        <p:nvSpPr>
          <p:cNvPr id="4" name="文本框 3"/>
          <p:cNvSpPr txBox="1"/>
          <p:nvPr/>
        </p:nvSpPr>
        <p:spPr>
          <a:xfrm>
            <a:off x="456565" y="1257300"/>
            <a:ext cx="6539230" cy="3646170"/>
          </a:xfrm>
          <a:prstGeom prst="rect">
            <a:avLst/>
          </a:prstGeom>
          <a:noFill/>
          <a:ln w="9525">
            <a:gradFill>
              <a:gsLst>
                <a:gs pos="0">
                  <a:srgbClr val="FE4444"/>
                </a:gs>
                <a:gs pos="100000">
                  <a:srgbClr val="832B2B"/>
                </a:gs>
              </a:gsLst>
            </a:gradFill>
          </a:ln>
        </p:spPr>
        <p:txBody>
          <a:bodyPr wrap="square">
            <a:spAutoFit/>
          </a:bodyPr>
          <a:lstStyle/>
          <a:p>
            <a:pPr indent="0" fontAlgn="auto">
              <a:lnSpc>
                <a:spcPts val="3960"/>
              </a:lnSpc>
            </a:pPr>
            <a:r>
              <a:rPr lang="zh-CN" sz="2800" b="0">
                <a:latin typeface="方正北魏楷书简体" panose="03000509000000000000" charset="-122"/>
                <a:ea typeface="方正北魏楷书简体" panose="03000509000000000000" charset="-122"/>
                <a:cs typeface="方正北魏楷书简体" panose="03000509000000000000" charset="-122"/>
              </a:rPr>
              <a:t>一、（</a:t>
            </a:r>
            <a:r>
              <a:rPr lang="en-US" sz="2800" b="0">
                <a:latin typeface="方正北魏楷书简体" panose="03000509000000000000" charset="-122"/>
                <a:ea typeface="方正北魏楷书简体" panose="03000509000000000000" charset="-122"/>
                <a:cs typeface="方正北魏楷书简体" panose="03000509000000000000" charset="-122"/>
              </a:rPr>
              <a:t>1</a:t>
            </a:r>
            <a:r>
              <a:rPr lang="zh-CN" sz="2800" b="0">
                <a:latin typeface="方正北魏楷书简体" panose="03000509000000000000" charset="-122"/>
                <a:ea typeface="方正北魏楷书简体" panose="03000509000000000000" charset="-122"/>
                <a:cs typeface="方正北魏楷书简体" panose="03000509000000000000" charset="-122"/>
              </a:rPr>
              <a:t>）点明事件，写百团大战中救起了二个日本小姑娘。二（</a:t>
            </a:r>
            <a:r>
              <a:rPr lang="en-US" sz="2800" b="0">
                <a:latin typeface="方正北魏楷书简体" panose="03000509000000000000" charset="-122"/>
                <a:ea typeface="方正北魏楷书简体" panose="03000509000000000000" charset="-122"/>
                <a:cs typeface="方正北魏楷书简体" panose="03000509000000000000" charset="-122"/>
              </a:rPr>
              <a:t>2--10</a:t>
            </a:r>
            <a:r>
              <a:rPr lang="zh-CN" sz="2800" b="0">
                <a:latin typeface="方正北魏楷书简体" panose="03000509000000000000" charset="-122"/>
                <a:ea typeface="方正北魏楷书简体" panose="03000509000000000000" charset="-122"/>
                <a:cs typeface="方正北魏楷书简体" panose="03000509000000000000" charset="-122"/>
              </a:rPr>
              <a:t>）回忆救起日本小姑娘的过程；三、（</a:t>
            </a:r>
            <a:r>
              <a:rPr lang="en-US" sz="2800" b="0">
                <a:latin typeface="方正北魏楷书简体" panose="03000509000000000000" charset="-122"/>
                <a:ea typeface="方正北魏楷书简体" panose="03000509000000000000" charset="-122"/>
                <a:cs typeface="方正北魏楷书简体" panose="03000509000000000000" charset="-122"/>
              </a:rPr>
              <a:t>11--13</a:t>
            </a:r>
            <a:r>
              <a:rPr lang="zh-CN" sz="2800" b="0">
                <a:latin typeface="方正北魏楷书简体" panose="03000509000000000000" charset="-122"/>
                <a:ea typeface="方正北魏楷书简体" panose="03000509000000000000" charset="-122"/>
                <a:cs typeface="方正北魏楷书简体" panose="03000509000000000000" charset="-122"/>
              </a:rPr>
              <a:t>）聂帅惦念并寻找救起的日本小姑娘，以及战后美穗子回访聂帅。四、（</a:t>
            </a:r>
            <a:r>
              <a:rPr lang="en-US" sz="2800" b="0">
                <a:latin typeface="方正北魏楷书简体" panose="03000509000000000000" charset="-122"/>
                <a:ea typeface="方正北魏楷书简体" panose="03000509000000000000" charset="-122"/>
                <a:cs typeface="方正北魏楷书简体" panose="03000509000000000000" charset="-122"/>
              </a:rPr>
              <a:t>14--15</a:t>
            </a:r>
            <a:r>
              <a:rPr lang="zh-CN" sz="2800" b="0">
                <a:latin typeface="方正北魏楷书简体" panose="03000509000000000000" charset="-122"/>
                <a:ea typeface="方正北魏楷书简体" panose="03000509000000000000" charset="-122"/>
                <a:cs typeface="方正北魏楷书简体" panose="03000509000000000000" charset="-122"/>
              </a:rPr>
              <a:t>）点明事件的意义：这段大战中的插曲成为中日人民友好的佳话。
</a:t>
            </a:r>
            <a:endParaRPr lang="zh-CN" altLang="en-US" sz="2800">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duotone>
              <a:prstClr val="black"/>
              <a:srgbClr val="640101">
                <a:tint val="45000"/>
                <a:satMod val="400000"/>
              </a:srgbClr>
            </a:duotone>
            <a:extLst>
              <a:ext uri="{28A0092B-C50C-407E-A947-70E740481C1C}">
                <a14:useLocalDpi xmlns:a14="http://schemas.microsoft.com/office/drawing/2010/main" val="0"/>
              </a:ext>
            </a:extLst>
          </a:blip>
          <a:stretch>
            <a:fillRect/>
          </a:stretch>
        </p:blipFill>
        <p:spPr>
          <a:xfrm rot="10800000">
            <a:off x="7974965" y="161925"/>
            <a:ext cx="4350385" cy="6534150"/>
          </a:xfrm>
          <a:prstGeom prst="rect">
            <a:avLst/>
          </a:prstGeom>
        </p:spPr>
      </p:pic>
      <p:sp>
        <p:nvSpPr>
          <p:cNvPr id="101" name="文本框 100"/>
          <p:cNvSpPr txBox="1"/>
          <p:nvPr/>
        </p:nvSpPr>
        <p:spPr>
          <a:xfrm>
            <a:off x="286385" y="287655"/>
            <a:ext cx="4005580" cy="583565"/>
          </a:xfrm>
          <a:prstGeom prst="rect">
            <a:avLst/>
          </a:prstGeom>
          <a:solidFill>
            <a:srgbClr val="FFFF00"/>
          </a:solidFill>
          <a:ln w="9525">
            <a:noFill/>
          </a:ln>
        </p:spPr>
        <p:txBody>
          <a:bodyPr wrap="square">
            <a:spAutoFit/>
          </a:bodyPr>
          <a:lstStyle/>
          <a:p>
            <a:pPr indent="0"/>
            <a:r>
              <a:rPr lang="zh-CN" sz="3200" b="0">
                <a:latin typeface="方正华隶简体" panose="03000509000000000000" charset="-122"/>
                <a:ea typeface="方正华隶简体" panose="03000509000000000000" charset="-122"/>
              </a:rPr>
              <a:t>记叙的顺序上的特点</a:t>
            </a:r>
            <a:endParaRPr lang="zh-CN" altLang="en-US" sz="3200" b="0">
              <a:latin typeface="方正华隶简体" panose="03000509000000000000" charset="-122"/>
              <a:ea typeface="方正华隶简体" panose="03000509000000000000" charset="-122"/>
            </a:endParaRPr>
          </a:p>
        </p:txBody>
      </p:sp>
      <p:sp>
        <p:nvSpPr>
          <p:cNvPr id="2" name="文本框 1"/>
          <p:cNvSpPr txBox="1"/>
          <p:nvPr/>
        </p:nvSpPr>
        <p:spPr>
          <a:xfrm>
            <a:off x="685800" y="1304925"/>
            <a:ext cx="7439025" cy="5262245"/>
          </a:xfrm>
          <a:prstGeom prst="rect">
            <a:avLst/>
          </a:prstGeom>
          <a:noFill/>
          <a:ln w="9525">
            <a:solidFill>
              <a:schemeClr val="accent1"/>
            </a:solidFill>
          </a:ln>
        </p:spPr>
        <p:txBody>
          <a:bodyPr wrap="square">
            <a:spAutoFit/>
          </a:bodyPr>
          <a:lstStyle/>
          <a:p>
            <a:pPr indent="0" fontAlgn="auto">
              <a:lnSpc>
                <a:spcPct val="150000"/>
              </a:lnSpc>
            </a:pPr>
            <a:r>
              <a:rPr lang="zh-CN" sz="2800" b="0">
                <a:latin typeface="方正北魏楷书简体" panose="03000509000000000000" charset="-122"/>
                <a:ea typeface="方正北魏楷书简体" panose="03000509000000000000" charset="-122"/>
                <a:cs typeface="方正北魏楷书简体" panose="03000509000000000000" charset="-122"/>
              </a:rPr>
              <a:t>从整个文章可以看出，这是一篇回忆录，用的是倒叙的手法，中间叙述救起日本小姑娘的事情是按照时间的先后顺序来叙述的，是顺叙；在第</a:t>
            </a:r>
            <a:r>
              <a:rPr lang="en-US" sz="2800" b="0">
                <a:latin typeface="方正北魏楷书简体" panose="03000509000000000000" charset="-122"/>
                <a:ea typeface="方正北魏楷书简体" panose="03000509000000000000" charset="-122"/>
                <a:cs typeface="方正北魏楷书简体" panose="03000509000000000000" charset="-122"/>
              </a:rPr>
              <a:t>9</a:t>
            </a:r>
            <a:r>
              <a:rPr lang="zh-CN" sz="2800" b="0">
                <a:latin typeface="方正北魏楷书简体" panose="03000509000000000000" charset="-122"/>
                <a:ea typeface="方正北魏楷书简体" panose="03000509000000000000" charset="-122"/>
                <a:cs typeface="方正北魏楷书简体" panose="03000509000000000000" charset="-122"/>
              </a:rPr>
              <a:t>自然段，插叙了在晋察冀军区俘虏的叫中西的日本兵的故事，他不但自己留在晋察冀根据地，而且影响到其他被俘虏的日本兵留下来，组织成“反战同盟”。</a:t>
            </a:r>
          </a:p>
          <a:p>
            <a:pPr indent="0" fontAlgn="auto">
              <a:lnSpc>
                <a:spcPct val="150000"/>
              </a:lnSpc>
            </a:pPr>
            <a:r>
              <a:rPr lang="zh-CN" sz="2800">
                <a:latin typeface="方正北魏楷书简体" panose="03000509000000000000" charset="-122"/>
                <a:ea typeface="方正北魏楷书简体" panose="03000509000000000000" charset="-122"/>
                <a:cs typeface="方正北魏楷书简体" panose="03000509000000000000" charset="-122"/>
                <a:sym typeface="+mn-ea"/>
              </a:rPr>
              <a:t>多种方法的综合运用，有</a:t>
            </a:r>
            <a:r>
              <a:rPr lang="zh-CN" sz="280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顺叙、倒叙、插叙</a:t>
            </a:r>
            <a:r>
              <a:rPr lang="zh-CN" sz="2800">
                <a:latin typeface="方正北魏楷书简体" panose="03000509000000000000" charset="-122"/>
                <a:ea typeface="方正北魏楷书简体" panose="03000509000000000000" charset="-122"/>
                <a:cs typeface="方正北魏楷书简体" panose="03000509000000000000" charset="-122"/>
                <a:sym typeface="+mn-ea"/>
              </a:rPr>
              <a:t>。</a:t>
            </a:r>
            <a:endParaRPr lang="zh-CN" altLang="en-US" sz="2800">
              <a:latin typeface="方正北魏楷书简体" panose="03000509000000000000" charset="-122"/>
              <a:ea typeface="方正北魏楷书简体" panose="03000509000000000000" charset="-122"/>
              <a:cs typeface="方正北魏楷书简体" panose="03000509000000000000"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05" y="3521329"/>
            <a:ext cx="12192000" cy="3482188"/>
          </a:xfrm>
          <a:prstGeom prst="rect">
            <a:avLst/>
          </a:prstGeom>
        </p:spPr>
      </p:pic>
      <p:pic>
        <p:nvPicPr>
          <p:cNvPr id="5" name="图片 4"/>
          <p:cNvPicPr>
            <a:picLocks noChangeAspect="1"/>
          </p:cNvPicPr>
          <p:nvPr/>
        </p:nvPicPr>
        <p:blipFill>
          <a:blip r:embed="rId3">
            <a:duotone>
              <a:prstClr val="black"/>
              <a:srgbClr val="640101">
                <a:tint val="45000"/>
                <a:satMod val="400000"/>
              </a:srgbClr>
            </a:duotone>
            <a:extLst>
              <a:ext uri="{BEBA8EAE-BF5A-486C-A8C5-ECC9F3942E4B}">
                <a14:imgProps xmlns:a14="http://schemas.microsoft.com/office/drawing/2010/main">
                  <a14:imgLayer r:embed="rId4">
                    <a14:imgEffect>
                      <a14:colorTemperature colorTemp="47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9515799" y="3901440"/>
            <a:ext cx="2545502" cy="2545502"/>
          </a:xfrm>
          <a:prstGeom prst="rect">
            <a:avLst/>
          </a:prstGeom>
        </p:spPr>
      </p:pic>
      <p:sp>
        <p:nvSpPr>
          <p:cNvPr id="101" name="文本框 100"/>
          <p:cNvSpPr txBox="1"/>
          <p:nvPr/>
        </p:nvSpPr>
        <p:spPr>
          <a:xfrm>
            <a:off x="386080" y="398780"/>
            <a:ext cx="6510655" cy="583565"/>
          </a:xfrm>
          <a:prstGeom prst="rect">
            <a:avLst/>
          </a:prstGeom>
          <a:solidFill>
            <a:srgbClr val="FFFF00"/>
          </a:solidFill>
          <a:ln w="9525">
            <a:noFill/>
          </a:ln>
        </p:spPr>
        <p:txBody>
          <a:bodyPr wrap="square">
            <a:spAutoFit/>
          </a:bodyPr>
          <a:lstStyle/>
          <a:p>
            <a:pPr indent="0"/>
            <a:r>
              <a:rPr lang="zh-CN" sz="3200" b="0">
                <a:latin typeface="方正华隶简体" panose="03000509000000000000" charset="-122"/>
                <a:ea typeface="方正华隶简体" panose="03000509000000000000" charset="-122"/>
              </a:rPr>
              <a:t>为什么要在叙述事件前交代背景？</a:t>
            </a:r>
            <a:endParaRPr lang="zh-CN" altLang="en-US" sz="3200" b="0">
              <a:latin typeface="方正华隶简体" panose="03000509000000000000" charset="-122"/>
              <a:ea typeface="方正华隶简体" panose="03000509000000000000" charset="-122"/>
            </a:endParaRPr>
          </a:p>
        </p:txBody>
      </p:sp>
      <p:sp>
        <p:nvSpPr>
          <p:cNvPr id="8" name="文本框 7"/>
          <p:cNvSpPr txBox="1"/>
          <p:nvPr/>
        </p:nvSpPr>
        <p:spPr>
          <a:xfrm>
            <a:off x="1094740" y="1251585"/>
            <a:ext cx="9557385" cy="3969385"/>
          </a:xfrm>
          <a:prstGeom prst="rect">
            <a:avLst/>
          </a:prstGeom>
          <a:noFill/>
          <a:ln w="9525">
            <a:solidFill>
              <a:schemeClr val="accent1"/>
            </a:solidFill>
          </a:ln>
        </p:spPr>
        <p:txBody>
          <a:bodyPr wrap="square">
            <a:spAutoFit/>
          </a:bodyPr>
          <a:lstStyle/>
          <a:p>
            <a:pPr indent="0" fontAlgn="auto">
              <a:lnSpc>
                <a:spcPct val="150000"/>
              </a:lnSpc>
            </a:pPr>
            <a:r>
              <a:rPr lang="en-US" sz="2800" b="1">
                <a:latin typeface="方正北魏楷书简体" panose="03000509000000000000" charset="-122"/>
                <a:ea typeface="方正北魏楷书简体" panose="03000509000000000000" charset="-122"/>
                <a:cs typeface="方正北魏楷书简体" panose="03000509000000000000" charset="-122"/>
              </a:rPr>
              <a:t>1)</a:t>
            </a:r>
            <a:r>
              <a:rPr lang="zh-CN" sz="2800" b="1">
                <a:latin typeface="方正北魏楷书简体" panose="03000509000000000000" charset="-122"/>
                <a:ea typeface="方正北魏楷书简体" panose="03000509000000000000" charset="-122"/>
                <a:cs typeface="方正北魏楷书简体" panose="03000509000000000000" charset="-122"/>
              </a:rPr>
              <a:t>日本侵华战，</a:t>
            </a:r>
            <a:r>
              <a:rPr lang="en-US" sz="2800" b="1">
                <a:latin typeface="方正北魏楷书简体" panose="03000509000000000000" charset="-122"/>
                <a:ea typeface="方正北魏楷书简体" panose="03000509000000000000" charset="-122"/>
                <a:cs typeface="方正北魏楷书简体" panose="03000509000000000000" charset="-122"/>
              </a:rPr>
              <a:t>1940</a:t>
            </a:r>
            <a:r>
              <a:rPr lang="zh-CN" sz="2800" b="1">
                <a:latin typeface="方正北魏楷书简体" panose="03000509000000000000" charset="-122"/>
                <a:ea typeface="方正北魏楷书简体" panose="03000509000000000000" charset="-122"/>
                <a:cs typeface="方正北魏楷书简体" panose="03000509000000000000" charset="-122"/>
              </a:rPr>
              <a:t>年</a:t>
            </a:r>
            <a:r>
              <a:rPr lang="en-US" sz="2800" b="1">
                <a:latin typeface="方正北魏楷书简体" panose="03000509000000000000" charset="-122"/>
                <a:ea typeface="方正北魏楷书简体" panose="03000509000000000000" charset="-122"/>
                <a:cs typeface="方正北魏楷书简体" panose="03000509000000000000" charset="-122"/>
              </a:rPr>
              <a:t>10</a:t>
            </a:r>
            <a:r>
              <a:rPr lang="zh-CN" sz="2800" b="1">
                <a:latin typeface="方正北魏楷书简体" panose="03000509000000000000" charset="-122"/>
                <a:ea typeface="方正北魏楷书简体" panose="03000509000000000000" charset="-122"/>
                <a:cs typeface="方正北魏楷书简体" panose="03000509000000000000" charset="-122"/>
              </a:rPr>
              <a:t>月</a:t>
            </a:r>
            <a:r>
              <a:rPr lang="en-US" sz="2800" b="1">
                <a:latin typeface="方正北魏楷书简体" panose="03000509000000000000" charset="-122"/>
                <a:ea typeface="方正北魏楷书简体" panose="03000509000000000000" charset="-122"/>
                <a:cs typeface="方正北魏楷书简体" panose="03000509000000000000" charset="-122"/>
              </a:rPr>
              <a:t>20</a:t>
            </a:r>
            <a:r>
              <a:rPr lang="zh-CN" sz="2800" b="1">
                <a:latin typeface="方正北魏楷书简体" panose="03000509000000000000" charset="-122"/>
                <a:ea typeface="方正北魏楷书简体" panose="03000509000000000000" charset="-122"/>
                <a:cs typeface="方正北魏楷书简体" panose="03000509000000000000" charset="-122"/>
              </a:rPr>
              <a:t>日，八路军在华北地区向侵华日军发动了规模庞大的百团大战，晋察冀军区</a:t>
            </a:r>
            <a:r>
              <a:rPr lang="en-US" sz="2800" b="1">
                <a:latin typeface="方正北魏楷书简体" panose="03000509000000000000" charset="-122"/>
                <a:ea typeface="方正北魏楷书简体" panose="03000509000000000000" charset="-122"/>
                <a:cs typeface="方正北魏楷书简体" panose="03000509000000000000" charset="-122"/>
              </a:rPr>
              <a:t>3</a:t>
            </a:r>
            <a:r>
              <a:rPr lang="zh-CN" sz="2800" b="1">
                <a:latin typeface="方正北魏楷书简体" panose="03000509000000000000" charset="-122"/>
                <a:ea typeface="方正北魏楷书简体" panose="03000509000000000000" charset="-122"/>
                <a:cs typeface="方正北魏楷书简体" panose="03000509000000000000" charset="-122"/>
              </a:rPr>
              <a:t>团</a:t>
            </a:r>
            <a:r>
              <a:rPr lang="en-US" sz="2800" b="1">
                <a:latin typeface="方正北魏楷书简体" panose="03000509000000000000" charset="-122"/>
                <a:ea typeface="方正北魏楷书简体" panose="03000509000000000000" charset="-122"/>
                <a:cs typeface="方正北魏楷书简体" panose="03000509000000000000" charset="-122"/>
              </a:rPr>
              <a:t>1</a:t>
            </a:r>
            <a:r>
              <a:rPr lang="zh-CN" sz="2800" b="1">
                <a:latin typeface="方正北魏楷书简体" panose="03000509000000000000" charset="-122"/>
                <a:ea typeface="方正北魏楷书简体" panose="03000509000000000000" charset="-122"/>
                <a:cs typeface="方正北魏楷书简体" panose="03000509000000000000" charset="-122"/>
              </a:rPr>
              <a:t>营奉命进攻井陉煤矿。激烈的战事不知何时结束，边区的环境不仅艰苦，而且敌人“扫荡”频繁，部队经常转移，照顾两个小孩子，将有不少困难。</a:t>
            </a:r>
            <a:r>
              <a:rPr lang="en-US" sz="2800" b="1">
                <a:latin typeface="方正北魏楷书简体" panose="03000509000000000000" charset="-122"/>
                <a:ea typeface="方正北魏楷书简体" panose="03000509000000000000" charset="-122"/>
                <a:cs typeface="方正北魏楷书简体" panose="03000509000000000000" charset="-122"/>
              </a:rPr>
              <a:t>
</a:t>
            </a: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2"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96925" y="890270"/>
            <a:ext cx="10282555" cy="5077460"/>
          </a:xfrm>
          <a:prstGeom prst="rect">
            <a:avLst/>
          </a:prstGeom>
          <a:noFill/>
          <a:ln>
            <a:solidFill>
              <a:schemeClr val="accent1"/>
            </a:solidFill>
          </a:ln>
        </p:spPr>
        <p:txBody>
          <a:bodyPr wrap="square" rtlCol="0" anchor="t">
            <a:spAutoFit/>
          </a:bodyPr>
          <a:lstStyle/>
          <a:p>
            <a:pPr indent="0" fontAlgn="auto">
              <a:lnSpc>
                <a:spcPct val="150000"/>
              </a:lnSpc>
            </a:pPr>
            <a:r>
              <a:rPr lang="en-US" sz="2400">
                <a:latin typeface="方正北魏楷书简体" panose="03000509000000000000" charset="-122"/>
                <a:ea typeface="方正北魏楷书简体" panose="03000509000000000000" charset="-122"/>
                <a:cs typeface="方正北魏楷书简体" panose="03000509000000000000" charset="-122"/>
                <a:sym typeface="+mn-ea"/>
              </a:rPr>
              <a:t>2)</a:t>
            </a:r>
            <a:r>
              <a:rPr lang="zh-CN" sz="2400">
                <a:latin typeface="方正北魏楷书简体" panose="03000509000000000000" charset="-122"/>
                <a:ea typeface="方正北魏楷书简体" panose="03000509000000000000" charset="-122"/>
                <a:cs typeface="方正北魏楷书简体" panose="03000509000000000000" charset="-122"/>
                <a:sym typeface="+mn-ea"/>
              </a:rPr>
              <a:t>小姑娘的状况：两个日本小女孩，大的五六岁，小的还在襁褓之中。她们的父亲一井陉火车站的日本副站长，受了重伤，经抢救无效殒命，她们的母亲也在炮火中死亡。部队从战火里救起她们的时候，那个不满周岁的女孩伤势很重，经过我们的医务人员及时抢救和治疗，她脱离了危险。日本小姑娘的遭遇是日本侵华战争的结果，</a:t>
            </a:r>
          </a:p>
          <a:p>
            <a:pPr indent="0" fontAlgn="auto">
              <a:lnSpc>
                <a:spcPct val="150000"/>
              </a:lnSpc>
            </a:pPr>
            <a:r>
              <a:rPr lang="en-US" altLang="zh-CN" sz="2400">
                <a:latin typeface="方正北魏楷书简体" panose="03000509000000000000" charset="-122"/>
                <a:ea typeface="方正北魏楷书简体" panose="03000509000000000000" charset="-122"/>
                <a:cs typeface="方正北魏楷书简体" panose="03000509000000000000" charset="-122"/>
                <a:sym typeface="+mn-ea"/>
              </a:rPr>
              <a:t>3</a:t>
            </a:r>
            <a:r>
              <a:rPr lang="zh-CN" altLang="en-US" sz="2400">
                <a:latin typeface="方正北魏楷书简体" panose="03000509000000000000" charset="-122"/>
                <a:ea typeface="方正北魏楷书简体" panose="03000509000000000000" charset="-122"/>
                <a:cs typeface="方正北魏楷书简体" panose="03000509000000000000" charset="-122"/>
                <a:sym typeface="+mn-ea"/>
              </a:rPr>
              <a:t>）</a:t>
            </a:r>
            <a:r>
              <a:rPr lang="zh-CN" sz="2400">
                <a:latin typeface="方正北魏楷书简体" panose="03000509000000000000" charset="-122"/>
                <a:ea typeface="方正北魏楷书简体" panose="03000509000000000000" charset="-122"/>
                <a:cs typeface="方正北魏楷书简体" panose="03000509000000000000" charset="-122"/>
                <a:sym typeface="+mn-ea"/>
              </a:rPr>
              <a:t>不仅给中国人民带来深重灾难，同时也使得日本人民深受其害。正是反映了战争的残酷，使得百姓流离失所，家破人亡，而这种灾难都是日本侵略中国造成的，这是对日本人侵华罪行的控诉，而中国人民理智地救起日本战争遗孤表现出伟大的革命人道主义精神。</a:t>
            </a:r>
            <a:endParaRPr lang="zh-CN" altLang="en-US" sz="2400">
              <a:latin typeface="方正北魏楷书简体" panose="03000509000000000000" charset="-122"/>
              <a:ea typeface="方正北魏楷书简体" panose="03000509000000000000" charset="-122"/>
              <a:cs typeface="方正北魏楷书简体" panose="03000509000000000000" charset="-122"/>
            </a:endParaRPr>
          </a:p>
        </p:txBody>
      </p:sp>
      <p:sp>
        <p:nvSpPr>
          <p:cNvPr id="101" name="文本框 100"/>
          <p:cNvSpPr txBox="1"/>
          <p:nvPr/>
        </p:nvSpPr>
        <p:spPr>
          <a:xfrm>
            <a:off x="1715770" y="199390"/>
            <a:ext cx="6510655" cy="583565"/>
          </a:xfrm>
          <a:prstGeom prst="rect">
            <a:avLst/>
          </a:prstGeom>
          <a:solidFill>
            <a:srgbClr val="FFFF00"/>
          </a:solidFill>
          <a:ln w="9525">
            <a:noFill/>
          </a:ln>
        </p:spPr>
        <p:txBody>
          <a:bodyPr wrap="square">
            <a:spAutoFit/>
          </a:bodyPr>
          <a:lstStyle/>
          <a:p>
            <a:pPr indent="0"/>
            <a:r>
              <a:rPr lang="zh-CN" sz="3200" b="0">
                <a:latin typeface="方正华隶简体" panose="03000509000000000000" charset="-122"/>
                <a:ea typeface="方正华隶简体" panose="03000509000000000000" charset="-122"/>
              </a:rPr>
              <a:t>为什么要在叙述事件前交代背景？</a:t>
            </a:r>
            <a:endParaRPr lang="zh-CN" altLang="en-US" sz="3200" b="0">
              <a:latin typeface="方正华隶简体" panose="03000509000000000000" charset="-122"/>
              <a:ea typeface="方正华隶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625*249"/>
  <p:tag name="TABLE_ENDDRAG_RECT" val="89*136*625*249"/>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2564</Words>
  <Application>Microsoft Office PowerPoint</Application>
  <PresentationFormat>自定义</PresentationFormat>
  <Paragraphs>94</Paragraphs>
  <Slides>26</Slides>
  <Notes>0</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2021-08-19T11:34:11Z</cp:lastPrinted>
  <dcterms:created xsi:type="dcterms:W3CDTF">2021-08-19T11:34:11Z</dcterms:created>
  <dcterms:modified xsi:type="dcterms:W3CDTF">2021-08-25T05:08:10Z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