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2"/>
  </p:sldMasterIdLst>
  <p:notesMasterIdLst>
    <p:notesMasterId r:id="rId39"/>
  </p:notesMasterIdLst>
  <p:handoutMasterIdLst>
    <p:handoutMasterId r:id="rId40"/>
  </p:handoutMasterIdLst>
  <p:sldIdLst>
    <p:sldId id="790" r:id="rId3"/>
    <p:sldId id="791" r:id="rId4"/>
    <p:sldId id="792" r:id="rId5"/>
    <p:sldId id="793" r:id="rId6"/>
    <p:sldId id="794" r:id="rId7"/>
    <p:sldId id="795" r:id="rId8"/>
    <p:sldId id="796" r:id="rId9"/>
    <p:sldId id="797" r:id="rId10"/>
    <p:sldId id="798" r:id="rId11"/>
    <p:sldId id="799" r:id="rId12"/>
    <p:sldId id="800" r:id="rId13"/>
    <p:sldId id="801" r:id="rId14"/>
    <p:sldId id="802" r:id="rId15"/>
    <p:sldId id="803" r:id="rId16"/>
    <p:sldId id="804" r:id="rId17"/>
    <p:sldId id="805" r:id="rId18"/>
    <p:sldId id="806" r:id="rId19"/>
    <p:sldId id="807" r:id="rId20"/>
    <p:sldId id="808" r:id="rId21"/>
    <p:sldId id="809" r:id="rId22"/>
    <p:sldId id="810" r:id="rId23"/>
    <p:sldId id="811" r:id="rId24"/>
    <p:sldId id="812" r:id="rId25"/>
    <p:sldId id="813" r:id="rId26"/>
    <p:sldId id="814" r:id="rId27"/>
    <p:sldId id="815" r:id="rId28"/>
    <p:sldId id="816" r:id="rId29"/>
    <p:sldId id="817" r:id="rId30"/>
    <p:sldId id="818" r:id="rId31"/>
    <p:sldId id="819" r:id="rId32"/>
    <p:sldId id="820" r:id="rId33"/>
    <p:sldId id="821" r:id="rId34"/>
    <p:sldId id="822" r:id="rId35"/>
    <p:sldId id="823" r:id="rId36"/>
    <p:sldId id="824" r:id="rId37"/>
    <p:sldId id="825" r:id="rId38"/>
  </p:sldIdLst>
  <p:sldSz cx="9144000" cy="6858000" type="screen4x3"/>
  <p:notesSz cx="6858000" cy="9144000"/>
  <p:custDataLst>
    <p:tags r:id="rId41"/>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showGuides="1">
      <p:cViewPr varScale="1">
        <p:scale>
          <a:sx n="80" d="100"/>
          <a:sy n="80" d="100"/>
        </p:scale>
        <p:origin x="-132" y="-96"/>
      </p:cViewPr>
      <p:guideLst>
        <p:guide orient="horz" pos="2070"/>
        <p:guide pos="2899"/>
      </p:guideLst>
    </p:cSldViewPr>
  </p:slideViewPr>
  <p:notesTextViewPr>
    <p:cViewPr>
      <p:scale>
        <a:sx n="1" d="1"/>
        <a:sy n="1" d="1"/>
      </p:scale>
      <p:origin x="0" y="0"/>
    </p:cViewPr>
  </p:notesTextViewPr>
  <p:sorterViewPr showFormatting="0">
    <p:cViewPr>
      <p:scale>
        <a:sx n="66" d="100"/>
        <a:sy n="66" d="100"/>
      </p:scale>
      <p:origin x="0" y="198"/>
    </p:cViewPr>
  </p:sorterViewPr>
  <p:notesViewPr>
    <p:cSldViewPr>
      <p:cViewPr>
        <p:scale>
          <a:sx n="66" d="100"/>
          <a:sy n="66" d="100"/>
        </p:scale>
        <p:origin x="0" y="0"/>
      </p:cViewPr>
      <p:guideLst/>
    </p:cSldViewPr>
  </p:notesViewPr>
  <p:gridSpacing cx="72033" cy="7203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4BE51884-5B74-4AEF-ABFB-BD46BE41A3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458ECC6-E41A-4AE1-929D-5E0917479C7A}"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828976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Rot="1" noChangeAspect="1"/>
          </p:cNvSpPr>
          <p:nvPr>
            <p:ph type="sldImg" idx="2"/>
          </p:nvPr>
        </p:nvSpPr>
        <p:spPr>
          <a:xfrm>
            <a:off x="1141413" y="687388"/>
            <a:ext cx="4572000" cy="3294062"/>
          </a:xfrm>
          <a:prstGeom prst="rect">
            <a:avLst/>
          </a:prstGeom>
          <a:noFill/>
          <a:ln w="9525">
            <a:noFill/>
          </a:ln>
        </p:spPr>
      </p:sp>
      <p:sp>
        <p:nvSpPr>
          <p:cNvPr id="13315" name="Rectangle 3"/>
          <p:cNvSpPr>
            <a:spLocks noGrp="1" noRot="1" noChangeAspect="1" noChangeArrowheads="1"/>
          </p:cNvSpPr>
          <p:nvPr/>
        </p:nvSpPr>
        <p:spPr bwMode="auto">
          <a:xfrm>
            <a:off x="538163" y="4387850"/>
            <a:ext cx="5780088" cy="3952875"/>
          </a:xfrm>
          <a:prstGeom prst="rect">
            <a:avLst/>
          </a:prstGeom>
          <a:no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13316" name="Rectangle 4"/>
          <p:cNvSpPr>
            <a:spLocks noGrp="1" noChangeArrowheads="1"/>
          </p:cNvSpPr>
          <p:nvPr>
            <p:ph type="hdr" sz="quarter" idx="4294967295"/>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7" name="Rectangle 5"/>
          <p:cNvSpPr>
            <a:spLocks noGrp="1" noChangeArrowheads="1"/>
          </p:cNvSpPr>
          <p:nvPr>
            <p:ph type="dt" idx="1"/>
          </p:nvPr>
        </p:nvSpPr>
        <p:spPr bwMode="auto">
          <a:xfrm>
            <a:off x="3884613"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B10BEB44-AFEC-4AC4-ABA7-06BE94C0DE75}"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8"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9" name="Rectangle 7"/>
          <p:cNvSpPr>
            <a:spLocks noGrp="1" noChangeArrowheads="1"/>
          </p:cNvSpPr>
          <p:nvPr>
            <p:ph type="sldNum" sz="quarter" idx="5"/>
          </p:nvPr>
        </p:nvSpPr>
        <p:spPr bwMode="auto">
          <a:xfrm>
            <a:off x="3884613"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C771EFD-C753-4547-8FAF-0B7BB3095607}"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231455931"/>
      </p:ext>
    </p:extLst>
  </p:cSld>
  <p:clrMap bg1="lt1" tx1="dk1" bg2="lt2" tx2="dk2" accent1="accent1" accent2="accent2" accent3="accent3" accent4="accent4" accent5="accent5" accent6="accent6" hlink="hlink" folHlink="folHlink"/>
  <p:hf sldNum="0" hdr="0" ftr="0" dt="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8" name="矩形: 折角 24"/>
          <p:cNvSpPr>
            <a:spLocks noChangeArrowheads="1"/>
          </p:cNvSpPr>
          <p:nvPr/>
        </p:nvSpPr>
        <p:spPr bwMode="auto">
          <a:xfrm>
            <a:off x="2328863" y="514350"/>
            <a:ext cx="4486275" cy="409575"/>
          </a:xfrm>
          <a:prstGeom prst="foldedCorner">
            <a:avLst>
              <a:gd name="adj" fmla="val 16667"/>
            </a:avLst>
          </a:prstGeom>
          <a:solidFill>
            <a:srgbClr val="EF655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chemeClr val="tx1"/>
                </a:solidFill>
                <a:effectLst/>
                <a:uLnTx/>
                <a:uFillTx/>
                <a:latin typeface="方正兰亭粗黑简体" panose="02000000000000000000" pitchFamily="2" charset="-122"/>
                <a:ea typeface="方正兰亭粗黑简体" panose="02000000000000000000" pitchFamily="2" charset="-122"/>
                <a:cs typeface="+mn-cs"/>
              </a:rPr>
              <a:t>课程标准</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03FF2C5-CA7D-4624-ADAA-CB6A35F7879A}"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60B2F17B-6A05-48C9-8449-7D4D3E5B6F1A}"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0513DDF-41AD-44B7-B652-E8A0F9CCA0A8}"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978E839-2540-4BA4-A88D-AE43FE7B5DDE}"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6C05B5C-984F-4F35-8DF3-F0004C272FBF}"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63A1ED0-DA12-4794-A317-F2ED737C01A5}"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2459B269-B922-4534-A2A6-CA1DDB6CDDEA}"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60305B4-F512-47AE-8481-CE8B5F1F0099}"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F065769-9F85-4E5C-BC63-819D7CF6AAF0}"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08F025F-21FB-4253-8417-9185FFEC66D3}"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A34F6AE4-F68E-4DF4-BC2D-FD08EAE13C44}"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1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1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DD98C943-2258-461D-81C4-1FE77DEE3E38}"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F8BB28A-2175-4948-9467-EAA96C147127}"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7EB1937-5D6D-4A55-94EA-8C4426ACF650}"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4764322-ED3C-4288-9533-9B50D3280C29}"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1D3CADA0-35D6-45D3-9F97-2A3D0635FB13}"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A26C1BC-9635-43E5-9E82-F99BBC8F7B85}"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FAD1B43-01C0-4916-ADE3-D401765C64AE}"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F0829CB-5ADC-412F-A011-5232C13E3017}"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38FAAB13-604E-44A8-8DB9-4B657DC2A18D}"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kern="1200">
          <a:solidFill>
            <a:schemeClr val="tx2"/>
          </a:solidFill>
          <a:latin typeface="+mj-lt"/>
          <a:ea typeface="+mj-ea"/>
          <a:cs typeface="+mj-cs"/>
          <a:sym typeface="Arial" panose="020B0604020202020204" pitchFamily="34" charset="0"/>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9pPr>
    </p:titleStyle>
    <p:bodyStyle>
      <a:lvl1pPr marL="342900" indent="-342900" algn="l" defTabSz="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Arial" panose="020B0604020202020204" pitchFamily="34" charset="0"/>
        </a:defRPr>
      </a:lvl1pPr>
      <a:lvl2pPr marL="742950" indent="-285750" algn="l" defTabSz="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Arial" panose="020B0604020202020204" pitchFamily="34" charset="0"/>
        </a:defRPr>
      </a:lvl2pPr>
      <a:lvl3pPr marL="1143000" indent="-228600" algn="l" defTabSz="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Arial" panose="020B0604020202020204" pitchFamily="34" charset="0"/>
        </a:defRPr>
      </a:lvl3pPr>
      <a:lvl4pPr marL="1600200" indent="-228600" algn="l" defTabSz="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Arial" panose="020B0604020202020204" pitchFamily="34" charset="0"/>
        </a:defRPr>
      </a:lvl4pPr>
      <a:lvl5pPr marL="2057400" indent="-228600" algn="l" defTabSz="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p:nvPr/>
        </p:nvSpPr>
        <p:spPr>
          <a:xfrm>
            <a:off x="401955" y="2381250"/>
            <a:ext cx="8340090" cy="1106805"/>
          </a:xfrm>
          <a:prstGeom prst="rect">
            <a:avLst/>
          </a:prstGeom>
          <a:noFill/>
          <a:ln w="9525">
            <a:noFill/>
          </a:ln>
        </p:spPr>
        <p:txBody>
          <a:bodyPr wrap="square">
            <a:spAutoFit/>
          </a:bodyPr>
          <a:lstStyle/>
          <a:p>
            <a:pPr algn="ctr"/>
            <a:r>
              <a:rPr lang="en-US" altLang="zh-CN" sz="6600" b="1"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  </a:t>
            </a:r>
            <a:r>
              <a:rPr lang="zh-CN" altLang="en-US" sz="6600" b="1"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海燕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6715" y="1308735"/>
            <a:ext cx="8369935" cy="607695"/>
          </a:xfrm>
          <a:prstGeom prst="rect">
            <a:avLst/>
          </a:prstGeom>
          <a:noFill/>
        </p:spPr>
        <p:txBody>
          <a:bodyPr wrap="square" rtlCol="0">
            <a:spAutoFit/>
          </a:bodyPr>
          <a:lstStyle/>
          <a:p>
            <a:pPr marL="0" indent="0" algn="just" eaLnBrk="1" hangingPunct="1">
              <a:lnSpc>
                <a:spcPct val="120000"/>
              </a:lnSpc>
              <a:spcBef>
                <a:spcPct val="0"/>
              </a:spcBef>
              <a:spcAft>
                <a:spcPct val="0"/>
              </a:spcAft>
            </a:pPr>
            <a:r>
              <a:rPr lang="en-US" sz="2800" b="1">
                <a:latin typeface="宋体" panose="02010600030101010101" pitchFamily="2" charset="-122"/>
              </a:rPr>
              <a:t>1.</a:t>
            </a:r>
            <a:r>
              <a:rPr sz="2800" b="1">
                <a:latin typeface="宋体" panose="02010600030101010101" pitchFamily="2" charset="-122"/>
              </a:rPr>
              <a:t>课文写海鸥、海鸭、企鹅有何用意？</a:t>
            </a:r>
          </a:p>
        </p:txBody>
      </p:sp>
      <p:sp>
        <p:nvSpPr>
          <p:cNvPr id="6" name="文本框 1"/>
          <p:cNvSpPr txBox="1"/>
          <p:nvPr/>
        </p:nvSpPr>
        <p:spPr>
          <a:xfrm>
            <a:off x="243205" y="532130"/>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解疑释难</a:t>
            </a:r>
            <a:r>
              <a:rPr lang="en-US" altLang="zh-CN" sz="2800" b="1" smtClean="0">
                <a:solidFill>
                  <a:srgbClr val="FF0000"/>
                </a:solidFill>
                <a:latin typeface="宋体" panose="02010600030101010101" pitchFamily="2" charset="-122"/>
              </a:rPr>
              <a:t>】</a:t>
            </a:r>
            <a:endParaRPr lang="zh-CN" altLang="en-US" sz="2800" b="1">
              <a:solidFill>
                <a:srgbClr val="FF0000"/>
              </a:solidFill>
              <a:latin typeface="宋体" panose="02010600030101010101" pitchFamily="2" charset="-122"/>
            </a:endParaRPr>
          </a:p>
        </p:txBody>
      </p:sp>
      <p:sp>
        <p:nvSpPr>
          <p:cNvPr id="7" name="文本框 1"/>
          <p:cNvSpPr txBox="1"/>
          <p:nvPr/>
        </p:nvSpPr>
        <p:spPr>
          <a:xfrm>
            <a:off x="387350" y="2108835"/>
            <a:ext cx="8369300" cy="267525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海鸥、海鸭和企鹅等海鸟象征害怕革命破坏他们的安乐窝的形形色色的假革命者和不革命者。将它们的胆怯、自私和逃避现实与海燕进行对比，更加烘托出海燕勇敢、执着、不畏强暴和勇于献身的崇高精神。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6715" y="1308735"/>
            <a:ext cx="8369935" cy="607695"/>
          </a:xfrm>
          <a:prstGeom prst="rect">
            <a:avLst/>
          </a:prstGeom>
          <a:noFill/>
        </p:spPr>
        <p:txBody>
          <a:bodyPr wrap="square" rtlCol="0">
            <a:spAutoFit/>
          </a:bodyPr>
          <a:lstStyle/>
          <a:p>
            <a:pPr marL="379095" indent="-379095" algn="just" eaLnBrk="1" hangingPunct="1">
              <a:lnSpc>
                <a:spcPct val="120000"/>
              </a:lnSpc>
              <a:spcBef>
                <a:spcPct val="0"/>
              </a:spcBef>
              <a:spcAft>
                <a:spcPct val="0"/>
              </a:spcAft>
            </a:pPr>
            <a:r>
              <a:rPr lang="en-US" sz="2800" b="1">
                <a:latin typeface="宋体" panose="02010600030101010101" pitchFamily="2" charset="-122"/>
              </a:rPr>
              <a:t>2.</a:t>
            </a:r>
            <a:r>
              <a:rPr sz="2800" b="1">
                <a:latin typeface="宋体" panose="02010600030101010101" pitchFamily="2" charset="-122"/>
              </a:rPr>
              <a:t>为什么要写大海、狂风和乌云？</a:t>
            </a:r>
          </a:p>
        </p:txBody>
      </p:sp>
      <p:sp>
        <p:nvSpPr>
          <p:cNvPr id="7" name="文本框 1"/>
          <p:cNvSpPr txBox="1"/>
          <p:nvPr/>
        </p:nvSpPr>
        <p:spPr>
          <a:xfrm>
            <a:off x="387350" y="2108835"/>
            <a:ext cx="8369300" cy="112458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是为了点明海燕所处的艰苦环境,烘托海燕的战斗雄姿,突出其英勇形象。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6715" y="862330"/>
            <a:ext cx="8369935" cy="607695"/>
          </a:xfrm>
          <a:prstGeom prst="rect">
            <a:avLst/>
          </a:prstGeom>
          <a:noFill/>
        </p:spPr>
        <p:txBody>
          <a:bodyPr wrap="square" rtlCol="0">
            <a:spAutoFit/>
          </a:bodyPr>
          <a:lstStyle/>
          <a:p>
            <a:pPr marL="379095" indent="-379095" algn="just" eaLnBrk="1" hangingPunct="1">
              <a:lnSpc>
                <a:spcPct val="120000"/>
              </a:lnSpc>
              <a:spcBef>
                <a:spcPct val="0"/>
              </a:spcBef>
              <a:spcAft>
                <a:spcPct val="0"/>
              </a:spcAft>
            </a:pPr>
            <a:r>
              <a:rPr lang="en-US" sz="2800" b="1">
                <a:latin typeface="宋体" panose="02010600030101010101" pitchFamily="2" charset="-122"/>
              </a:rPr>
              <a:t>3.</a:t>
            </a:r>
            <a:r>
              <a:rPr sz="2800" b="1">
                <a:latin typeface="宋体" panose="02010600030101010101" pitchFamily="2" charset="-122"/>
              </a:rPr>
              <a:t>如何理解文中各种形象的象征意义？</a:t>
            </a:r>
          </a:p>
        </p:txBody>
      </p:sp>
      <p:sp>
        <p:nvSpPr>
          <p:cNvPr id="7" name="文本框 1"/>
          <p:cNvSpPr txBox="1"/>
          <p:nvPr/>
        </p:nvSpPr>
        <p:spPr>
          <a:xfrm>
            <a:off x="387350" y="1662430"/>
            <a:ext cx="8369300" cy="422592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文中“海燕”象征英勇善战、大智大勇的无产阶级革命的先驱；“暴风雨”象征1905年俄国革命爆发之前一触即发的革命形势，一场酝酿中的推翻沙皇独裁统治的无产阶级革命；“大海”象征广大人民群众的力量；“海鸥”“海鸭”“企鹅”这一组意象象征害怕革命会破坏他们的安乐窝的形形色色的假革命者和不革命者；“乌云”“闪电”“雷声”“狂风”这一组意象象征反革命的黑暗势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48615" y="1609725"/>
            <a:ext cx="8447405" cy="4742815"/>
          </a:xfrm>
          <a:prstGeom prst="rect">
            <a:avLst/>
          </a:prstGeom>
          <a:noFill/>
        </p:spPr>
        <p:txBody>
          <a:bodyPr wrap="square" rtlCol="0">
            <a:spAutoFit/>
          </a:bodyPr>
          <a:lstStyle/>
          <a:p>
            <a:pPr algn="just" eaLnBrk="1">
              <a:lnSpc>
                <a:spcPct val="120000"/>
              </a:lnSpc>
              <a:spcBef>
                <a:spcPct val="0"/>
              </a:spcBef>
              <a:spcAft>
                <a:spcPct val="0"/>
              </a:spcAft>
            </a:pPr>
            <a:r>
              <a:rPr sz="2800" b="1" smtClean="0">
                <a:solidFill>
                  <a:srgbClr val="0000FF"/>
                </a:solidFill>
                <a:latin typeface="宋体" panose="02010600030101010101" pitchFamily="2" charset="-122"/>
                <a:cs typeface="宋体" panose="02010600030101010101" pitchFamily="2" charset="-122"/>
              </a:rPr>
              <a:t>1. </a:t>
            </a:r>
            <a:r>
              <a:rPr lang="zh-CN" altLang="en-US" sz="2800" b="1" smtClean="0">
                <a:solidFill>
                  <a:srgbClr val="0000FF"/>
                </a:solidFill>
                <a:latin typeface="宋体" panose="02010600030101010101" pitchFamily="2" charset="-122"/>
                <a:cs typeface="宋体" panose="02010600030101010101" pitchFamily="2" charset="-122"/>
              </a:rPr>
              <a:t>根据</a:t>
            </a:r>
            <a:r>
              <a:rPr lang="zh-CN" altLang="en-US" sz="2800" b="1">
                <a:solidFill>
                  <a:srgbClr val="0000FF"/>
                </a:solidFill>
                <a:latin typeface="宋体" panose="02010600030101010101" pitchFamily="2" charset="-122"/>
                <a:cs typeface="宋体" panose="02010600030101010101" pitchFamily="2" charset="-122"/>
              </a:rPr>
              <a:t>拼音写出相应的词语。</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（1）在cāng máng（　   　）的大海上，狂风卷集着乌云。</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（2）在乌云和大海之间，海燕像黑色的闪电，在gāo ào（　   　）地飞翔。</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（3）hǎi ōu（　    　）在暴风雨来临之前呻吟着。</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（4）呻吟着，它们在大海上fēi cuàn（　   　），想把自己对暴风雨的恐惧，掩藏到大海深处。</a:t>
            </a:r>
          </a:p>
        </p:txBody>
      </p:sp>
      <p:sp>
        <p:nvSpPr>
          <p:cNvPr id="17410" name="矩形: 折角 1"/>
          <p:cNvSpPr/>
          <p:nvPr/>
        </p:nvSpPr>
        <p:spPr>
          <a:xfrm>
            <a:off x="2468880" y="285882"/>
            <a:ext cx="4206240" cy="795655"/>
          </a:xfrm>
          <a:prstGeom prst="ellipse">
            <a:avLst/>
          </a:prstGeom>
          <a:solidFill>
            <a:srgbClr val="EF6553"/>
          </a:solidFill>
          <a:ln w="9525">
            <a:noFill/>
          </a:ln>
        </p:spPr>
        <p:txBody>
          <a:bodyPr/>
          <a:lstStyle/>
          <a:p>
            <a:pPr algn="ctr"/>
            <a:r>
              <a:rPr lang="zh-CN" altLang="en-US" sz="3200" b="1">
                <a:latin typeface="方正仿宋_GBK" panose="03000509000000000000" pitchFamily="65" charset="-122"/>
                <a:ea typeface="方正仿宋_GBK" panose="03000509000000000000" pitchFamily="65" charset="-122"/>
              </a:rPr>
              <a:t>达标训练</a:t>
            </a:r>
          </a:p>
        </p:txBody>
      </p:sp>
      <p:sp>
        <p:nvSpPr>
          <p:cNvPr id="7" name="文本框 1"/>
          <p:cNvSpPr txBox="1"/>
          <p:nvPr/>
        </p:nvSpPr>
        <p:spPr>
          <a:xfrm>
            <a:off x="3974465" y="2134870"/>
            <a:ext cx="109982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苍茫</a:t>
            </a:r>
          </a:p>
        </p:txBody>
      </p:sp>
      <p:sp>
        <p:nvSpPr>
          <p:cNvPr id="8" name="文本框 1"/>
          <p:cNvSpPr txBox="1"/>
          <p:nvPr/>
        </p:nvSpPr>
        <p:spPr>
          <a:xfrm>
            <a:off x="2285365" y="3653155"/>
            <a:ext cx="118110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高傲</a:t>
            </a:r>
          </a:p>
        </p:txBody>
      </p:sp>
      <p:sp>
        <p:nvSpPr>
          <p:cNvPr id="9" name="文本框 1"/>
          <p:cNvSpPr txBox="1"/>
          <p:nvPr/>
        </p:nvSpPr>
        <p:spPr>
          <a:xfrm>
            <a:off x="3282950" y="4166235"/>
            <a:ext cx="1014095"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海鸥</a:t>
            </a:r>
          </a:p>
        </p:txBody>
      </p:sp>
      <p:sp>
        <p:nvSpPr>
          <p:cNvPr id="13" name="文本框 12"/>
          <p:cNvSpPr txBox="1"/>
          <p:nvPr/>
        </p:nvSpPr>
        <p:spPr>
          <a:xfrm>
            <a:off x="243840" y="107886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基础过关</a:t>
            </a:r>
            <a:r>
              <a:rPr lang="en-US" altLang="zh-CN" sz="2800" b="1" smtClean="0">
                <a:solidFill>
                  <a:srgbClr val="FF0000"/>
                </a:solidFill>
                <a:latin typeface="宋体" panose="02010600030101010101" pitchFamily="2" charset="-122"/>
              </a:rPr>
              <a:t>】</a:t>
            </a:r>
            <a:endParaRPr lang="zh-CN" altLang="en-US" sz="2800" b="1">
              <a:solidFill>
                <a:srgbClr val="0070C0"/>
              </a:solidFill>
              <a:latin typeface="宋体" panose="02010600030101010101" pitchFamily="2" charset="-122"/>
            </a:endParaRPr>
          </a:p>
        </p:txBody>
      </p:sp>
      <p:sp>
        <p:nvSpPr>
          <p:cNvPr id="2" name="文本框 1"/>
          <p:cNvSpPr txBox="1"/>
          <p:nvPr/>
        </p:nvSpPr>
        <p:spPr>
          <a:xfrm>
            <a:off x="6880860" y="5191125"/>
            <a:ext cx="1161415"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飞窜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ppt_x"/>
                                          </p:val>
                                        </p:tav>
                                        <p:tav tm="100000">
                                          <p:val>
                                            <p:strVal val="#ppt_x"/>
                                          </p:val>
                                        </p:tav>
                                      </p:tavLst>
                                    </p:anim>
                                    <p:anim calcmode="lin" valueType="num">
                                      <p:cBhvr additive="base">
                                        <p:cTn id="4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17410" grpId="1" animBg="1"/>
      <p:bldP spid="7" grpId="0"/>
      <p:bldP spid="8" grpId="0"/>
      <p:bldP spid="9" grpId="0"/>
      <p:bldP spid="13"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48615" y="1018540"/>
            <a:ext cx="8447405" cy="4742815"/>
          </a:xfrm>
          <a:prstGeom prst="rect">
            <a:avLst/>
          </a:prstGeom>
          <a:noFill/>
        </p:spPr>
        <p:txBody>
          <a:bodyPr wrap="square" rtlCol="0">
            <a:spAutoFit/>
          </a:bodyPr>
          <a:lstStyle/>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（5）chǔn bèn（　   　）的企鹅，胆怯地把肥胖的身体躲藏在悬崖底下……</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（6）狂风紧紧抱起一层层巨浪，恶狠狠地把它们甩到悬崖上，把这些大块的fěi cuì（　   　）摔成尘雾和碎末。</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（7）这个敏感的精灵，——它从雷声的震怒里，早就听出了kùn fá（　   　）。</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（8）大海抓住闪电的箭光，把它们xī miè        （　   　）在自己的深渊里。</a:t>
            </a:r>
          </a:p>
        </p:txBody>
      </p:sp>
      <p:sp>
        <p:nvSpPr>
          <p:cNvPr id="7" name="文本框 1"/>
          <p:cNvSpPr txBox="1"/>
          <p:nvPr/>
        </p:nvSpPr>
        <p:spPr>
          <a:xfrm>
            <a:off x="3329940" y="1018540"/>
            <a:ext cx="109982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蠢笨</a:t>
            </a:r>
          </a:p>
        </p:txBody>
      </p:sp>
      <p:sp>
        <p:nvSpPr>
          <p:cNvPr id="8" name="文本框 1"/>
          <p:cNvSpPr txBox="1"/>
          <p:nvPr/>
        </p:nvSpPr>
        <p:spPr>
          <a:xfrm>
            <a:off x="7250430" y="2555875"/>
            <a:ext cx="118110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翡翠</a:t>
            </a:r>
          </a:p>
        </p:txBody>
      </p:sp>
      <p:sp>
        <p:nvSpPr>
          <p:cNvPr id="9" name="文本框 1"/>
          <p:cNvSpPr txBox="1"/>
          <p:nvPr/>
        </p:nvSpPr>
        <p:spPr>
          <a:xfrm>
            <a:off x="4430395" y="4092575"/>
            <a:ext cx="1014095"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困乏</a:t>
            </a:r>
          </a:p>
        </p:txBody>
      </p:sp>
      <p:sp>
        <p:nvSpPr>
          <p:cNvPr id="2" name="文本框 1"/>
          <p:cNvSpPr txBox="1"/>
          <p:nvPr/>
        </p:nvSpPr>
        <p:spPr>
          <a:xfrm>
            <a:off x="1937385" y="5105400"/>
            <a:ext cx="1161415"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熄灭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7" grpId="0"/>
      <p:bldP spid="8" grpId="0"/>
      <p:bldP spid="9"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415925" y="530225"/>
            <a:ext cx="8370570" cy="3968115"/>
          </a:xfrm>
          <a:prstGeom prst="rect">
            <a:avLst/>
          </a:prstGeom>
          <a:noFill/>
        </p:spPr>
        <p:txBody>
          <a:bodyPr wrap="square" rtlCol="0">
            <a:spAutoFit/>
          </a:bodyPr>
          <a:lstStyle/>
          <a:p>
            <a:pPr marL="581660" indent="-581660" algn="just" eaLnBrk="1" hangingPunct="1">
              <a:lnSpc>
                <a:spcPct val="120000"/>
              </a:lnSpc>
              <a:spcBef>
                <a:spcPct val="0"/>
              </a:spcBef>
              <a:spcAft>
                <a:spcPct val="0"/>
              </a:spcAft>
            </a:pPr>
            <a:r>
              <a:rPr lang="en-US" sz="2800" b="1">
                <a:solidFill>
                  <a:srgbClr val="0000FF"/>
                </a:solidFill>
                <a:latin typeface="宋体" panose="02010600030101010101" pitchFamily="2" charset="-122"/>
                <a:cs typeface="宋体" panose="02010600030101010101" pitchFamily="2" charset="-122"/>
              </a:rPr>
              <a:t>2. </a:t>
            </a:r>
            <a:r>
              <a:rPr lang="zh-CN" sz="2800" b="1">
                <a:solidFill>
                  <a:srgbClr val="0000FF"/>
                </a:solidFill>
                <a:latin typeface="宋体" panose="02010600030101010101" pitchFamily="2" charset="-122"/>
                <a:cs typeface="宋体" panose="02010600030101010101" pitchFamily="2" charset="-122"/>
              </a:rPr>
              <a:t>下列各句中加点的词语，使用不恰当的一项是 （  　　）</a:t>
            </a:r>
          </a:p>
          <a:p>
            <a:pPr marL="726440" indent="-726440"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  A.</a:t>
            </a:r>
            <a:r>
              <a:rPr sz="2800" b="1">
                <a:solidFill>
                  <a:srgbClr val="FF0000"/>
                </a:solidFill>
                <a:latin typeface="宋体" panose="02010600030101010101" pitchFamily="2" charset="-122"/>
                <a:cs typeface="宋体" panose="02010600030101010101" pitchFamily="2" charset="-122"/>
              </a:rPr>
              <a:t>高傲</a:t>
            </a:r>
            <a:r>
              <a:rPr sz="2800" b="1">
                <a:latin typeface="宋体" panose="02010600030101010101" pitchFamily="2" charset="-122"/>
                <a:cs typeface="宋体" panose="02010600030101010101" pitchFamily="2" charset="-122"/>
              </a:rPr>
              <a:t>的梅花选择了在冬天开放。</a:t>
            </a:r>
          </a:p>
          <a:p>
            <a:pPr marL="726440" indent="-726440"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  B.他讲了几句十分含蓄的话，</a:t>
            </a:r>
            <a:r>
              <a:rPr sz="2800" b="1">
                <a:solidFill>
                  <a:srgbClr val="FF0000"/>
                </a:solidFill>
                <a:latin typeface="宋体" panose="02010600030101010101" pitchFamily="2" charset="-122"/>
                <a:cs typeface="宋体" panose="02010600030101010101" pitchFamily="2" charset="-122"/>
              </a:rPr>
              <a:t>蜿蜒</a:t>
            </a:r>
            <a:r>
              <a:rPr sz="2800" b="1">
                <a:latin typeface="宋体" panose="02010600030101010101" pitchFamily="2" charset="-122"/>
                <a:cs typeface="宋体" panose="02010600030101010101" pitchFamily="2" charset="-122"/>
              </a:rPr>
              <a:t>地表达了自己的观点。</a:t>
            </a:r>
          </a:p>
          <a:p>
            <a:pPr marL="726440" indent="-726440"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  C.勤能补拙的例子，在古代是</a:t>
            </a:r>
            <a:r>
              <a:rPr sz="2800" b="1">
                <a:solidFill>
                  <a:srgbClr val="FF0000"/>
                </a:solidFill>
                <a:latin typeface="宋体" panose="02010600030101010101" pitchFamily="2" charset="-122"/>
                <a:cs typeface="宋体" panose="02010600030101010101" pitchFamily="2" charset="-122"/>
              </a:rPr>
              <a:t>不胜枚举</a:t>
            </a:r>
            <a:r>
              <a:rPr sz="2800" b="1">
                <a:latin typeface="宋体" panose="02010600030101010101" pitchFamily="2" charset="-122"/>
                <a:cs typeface="宋体" panose="02010600030101010101" pitchFamily="2" charset="-122"/>
              </a:rPr>
              <a:t>的。</a:t>
            </a:r>
          </a:p>
          <a:p>
            <a:pPr marL="726440" indent="-726440"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  D.成绩不是很理想的同学，不应该</a:t>
            </a:r>
            <a:r>
              <a:rPr sz="2800" b="1">
                <a:solidFill>
                  <a:srgbClr val="FF0000"/>
                </a:solidFill>
                <a:latin typeface="宋体" panose="02010600030101010101" pitchFamily="2" charset="-122"/>
                <a:cs typeface="宋体" panose="02010600030101010101" pitchFamily="2" charset="-122"/>
              </a:rPr>
              <a:t>妄自菲薄</a:t>
            </a:r>
            <a:r>
              <a:rPr sz="2800" b="1">
                <a:latin typeface="宋体" panose="02010600030101010101" pitchFamily="2" charset="-122"/>
                <a:cs typeface="宋体" panose="02010600030101010101" pitchFamily="2" charset="-122"/>
              </a:rPr>
              <a:t>、甘于下游，应奋起直追。</a:t>
            </a:r>
          </a:p>
        </p:txBody>
      </p:sp>
      <p:sp>
        <p:nvSpPr>
          <p:cNvPr id="2" name="文本框 1"/>
          <p:cNvSpPr txBox="1"/>
          <p:nvPr/>
        </p:nvSpPr>
        <p:spPr>
          <a:xfrm>
            <a:off x="1671320" y="1042670"/>
            <a:ext cx="607695" cy="607695"/>
          </a:xfrm>
          <a:prstGeom prst="rect">
            <a:avLst/>
          </a:prstGeom>
          <a:noFill/>
        </p:spPr>
        <p:txBody>
          <a:bodyPr wrap="square" rtlCol="0">
            <a:spAutoFit/>
          </a:bodyPr>
          <a:lstStyle/>
          <a:p>
            <a:pPr algn="ctr" eaLnBrk="1">
              <a:lnSpc>
                <a:spcPct val="120000"/>
              </a:lnSpc>
              <a:spcBef>
                <a:spcPct val="0"/>
              </a:spcBef>
              <a:spcAft>
                <a:spcPct val="0"/>
              </a:spcAft>
            </a:pPr>
            <a:r>
              <a:rPr lang="en-US" altLang="zh-CN" sz="2800" b="1" smtClean="0">
                <a:solidFill>
                  <a:srgbClr val="FF0000"/>
                </a:solidFill>
                <a:latin typeface="宋体" panose="02010600030101010101" pitchFamily="2" charset="-122"/>
              </a:rPr>
              <a:t>B</a:t>
            </a:r>
          </a:p>
        </p:txBody>
      </p:sp>
      <p:sp>
        <p:nvSpPr>
          <p:cNvPr id="6" name="文本框 5"/>
          <p:cNvSpPr txBox="1"/>
          <p:nvPr/>
        </p:nvSpPr>
        <p:spPr>
          <a:xfrm>
            <a:off x="239395" y="4784090"/>
            <a:ext cx="8547100" cy="112458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解析</a:t>
            </a:r>
            <a:r>
              <a:rPr lang="en-US" altLang="zh-CN" sz="2800" b="1">
                <a:solidFill>
                  <a:srgbClr val="FF0000"/>
                </a:solidFill>
                <a:latin typeface="宋体" panose="02010600030101010101" pitchFamily="2" charset="-122"/>
              </a:rPr>
              <a:t>】“蜿蜒”指山脉、河流、道路等弯弯曲曲地延伸的样子，用在此处与句意不符。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415925" y="675005"/>
            <a:ext cx="8370570" cy="5820410"/>
          </a:xfrm>
          <a:prstGeom prst="rect">
            <a:avLst/>
          </a:prstGeom>
          <a:noFill/>
        </p:spPr>
        <p:txBody>
          <a:bodyPr wrap="square" rtlCol="0">
            <a:spAutoFit/>
          </a:bodyPr>
          <a:lstStyle/>
          <a:p>
            <a:pPr marL="581660" indent="-581660" algn="just" eaLnBrk="1" hangingPunct="1">
              <a:lnSpc>
                <a:spcPct val="120000"/>
              </a:lnSpc>
              <a:spcBef>
                <a:spcPct val="0"/>
              </a:spcBef>
              <a:spcAft>
                <a:spcPct val="0"/>
              </a:spcAft>
            </a:pPr>
            <a:r>
              <a:rPr lang="en-US" sz="2800" b="1">
                <a:solidFill>
                  <a:srgbClr val="0000FF"/>
                </a:solidFill>
                <a:latin typeface="宋体" panose="02010600030101010101" pitchFamily="2" charset="-122"/>
                <a:cs typeface="宋体" panose="02010600030101010101" pitchFamily="2" charset="-122"/>
              </a:rPr>
              <a:t>3. </a:t>
            </a:r>
            <a:r>
              <a:rPr lang="zh-CN" sz="2800" b="1">
                <a:solidFill>
                  <a:srgbClr val="0000FF"/>
                </a:solidFill>
                <a:latin typeface="宋体" panose="02010600030101010101" pitchFamily="2" charset="-122"/>
                <a:cs typeface="宋体" panose="02010600030101010101" pitchFamily="2" charset="-122"/>
              </a:rPr>
              <a:t>下列对病句的修改不正确的一项是（　　）</a:t>
            </a:r>
          </a:p>
          <a:p>
            <a:pPr marL="589915" indent="-353695" algn="just" eaLnBrk="1" hangingPunct="1">
              <a:lnSpc>
                <a:spcPct val="110000"/>
              </a:lnSpc>
              <a:spcBef>
                <a:spcPct val="0"/>
              </a:spcBef>
              <a:spcAft>
                <a:spcPct val="0"/>
              </a:spcAft>
            </a:pPr>
            <a:r>
              <a:rPr lang="zh-CN" sz="2800" b="1">
                <a:latin typeface="宋体" panose="02010600030101010101" pitchFamily="2" charset="-122"/>
                <a:cs typeface="宋体" panose="02010600030101010101" pitchFamily="2" charset="-122"/>
              </a:rPr>
              <a:t>A.看了有关中学生、大学生心理承受能力脆弱的报道，暴露出了教育中存在的不足之处，发人深思。</a:t>
            </a:r>
            <a:r>
              <a:rPr lang="zh-CN" sz="2800" b="1">
                <a:latin typeface="楷体" panose="02010609060101010101" charset="-122"/>
                <a:ea typeface="楷体" panose="02010609060101010101" charset="-122"/>
                <a:cs typeface="楷体" panose="02010609060101010101" charset="-122"/>
              </a:rPr>
              <a:t>（删除“看了”）</a:t>
            </a:r>
            <a:endParaRPr lang="zh-CN" sz="2800" b="1">
              <a:latin typeface="宋体" panose="02010600030101010101" pitchFamily="2" charset="-122"/>
              <a:cs typeface="宋体" panose="02010600030101010101" pitchFamily="2" charset="-122"/>
            </a:endParaRPr>
          </a:p>
          <a:p>
            <a:pPr marL="589915" indent="-353695" algn="just" eaLnBrk="1" hangingPunct="1">
              <a:lnSpc>
                <a:spcPct val="110000"/>
              </a:lnSpc>
              <a:spcBef>
                <a:spcPct val="0"/>
              </a:spcBef>
              <a:spcAft>
                <a:spcPct val="0"/>
              </a:spcAft>
            </a:pPr>
            <a:r>
              <a:rPr lang="zh-CN" sz="2800" b="1">
                <a:latin typeface="宋体" panose="02010600030101010101" pitchFamily="2" charset="-122"/>
                <a:cs typeface="宋体" panose="02010600030101010101" pitchFamily="2" charset="-122"/>
              </a:rPr>
              <a:t>B.纸媒和电视媒体，更有责任做出表率，杜绝用字不规范的现象，增加使用语言文字的规范意识。</a:t>
            </a:r>
            <a:r>
              <a:rPr lang="zh-CN" sz="2800" b="1">
                <a:latin typeface="楷体" panose="02010609060101010101" charset="-122"/>
                <a:ea typeface="楷体" panose="02010609060101010101" charset="-122"/>
                <a:cs typeface="楷体" panose="02010609060101010101" charset="-122"/>
              </a:rPr>
              <a:t>（改“增加”为“增强”）</a:t>
            </a:r>
            <a:endParaRPr lang="zh-CN" sz="2800" b="1">
              <a:latin typeface="宋体" panose="02010600030101010101" pitchFamily="2" charset="-122"/>
              <a:cs typeface="宋体" panose="02010600030101010101" pitchFamily="2" charset="-122"/>
            </a:endParaRPr>
          </a:p>
          <a:p>
            <a:pPr marL="589915" indent="-353695" algn="just" eaLnBrk="1" hangingPunct="1">
              <a:lnSpc>
                <a:spcPct val="110000"/>
              </a:lnSpc>
              <a:spcBef>
                <a:spcPct val="0"/>
              </a:spcBef>
              <a:spcAft>
                <a:spcPct val="0"/>
              </a:spcAft>
            </a:pPr>
            <a:r>
              <a:rPr lang="zh-CN" sz="2800" b="1">
                <a:latin typeface="宋体" panose="02010600030101010101" pitchFamily="2" charset="-122"/>
                <a:cs typeface="宋体" panose="02010600030101010101" pitchFamily="2" charset="-122"/>
              </a:rPr>
              <a:t>C.搜集史料不容易，鉴定和运用史料更不容易，中国过去的大部分史学家主要力量就用在这方面。</a:t>
            </a:r>
            <a:r>
              <a:rPr lang="zh-CN" sz="2800" b="1">
                <a:latin typeface="楷体" panose="02010609060101010101" charset="-122"/>
                <a:ea typeface="楷体" panose="02010609060101010101" charset="-122"/>
                <a:cs typeface="楷体" panose="02010609060101010101" charset="-122"/>
              </a:rPr>
              <a:t>（“搜集”和“鉴定”调换位置）</a:t>
            </a:r>
            <a:endParaRPr lang="zh-CN" sz="2800" b="1">
              <a:latin typeface="宋体" panose="02010600030101010101" pitchFamily="2" charset="-122"/>
              <a:cs typeface="宋体" panose="02010600030101010101" pitchFamily="2" charset="-122"/>
            </a:endParaRPr>
          </a:p>
          <a:p>
            <a:pPr marL="589915" indent="-353695" algn="just" eaLnBrk="1" hangingPunct="1">
              <a:lnSpc>
                <a:spcPct val="110000"/>
              </a:lnSpc>
              <a:spcBef>
                <a:spcPct val="0"/>
              </a:spcBef>
              <a:spcAft>
                <a:spcPct val="0"/>
              </a:spcAft>
            </a:pPr>
            <a:r>
              <a:rPr lang="zh-CN" sz="2800" b="1">
                <a:latin typeface="宋体" panose="02010600030101010101" pitchFamily="2" charset="-122"/>
                <a:cs typeface="宋体" panose="02010600030101010101" pitchFamily="2" charset="-122"/>
              </a:rPr>
              <a:t>D.“雪莲”牌衬衫，无论在款式上、质量上，还是包装上，都可以堪称全国一流。</a:t>
            </a:r>
            <a:r>
              <a:rPr lang="zh-CN" sz="2800" b="1">
                <a:latin typeface="楷体" panose="02010609060101010101" charset="-122"/>
                <a:ea typeface="楷体" panose="02010609060101010101" charset="-122"/>
                <a:cs typeface="楷体" panose="02010609060101010101" charset="-122"/>
              </a:rPr>
              <a:t>（去掉“可以”）</a:t>
            </a:r>
            <a:endParaRPr lang="zh-CN" sz="2800" b="1">
              <a:latin typeface="宋体" panose="02010600030101010101" pitchFamily="2" charset="-122"/>
              <a:cs typeface="宋体" panose="02010600030101010101" pitchFamily="2" charset="-122"/>
            </a:endParaRPr>
          </a:p>
        </p:txBody>
      </p:sp>
      <p:sp>
        <p:nvSpPr>
          <p:cNvPr id="2" name="文本框 1"/>
          <p:cNvSpPr txBox="1"/>
          <p:nvPr/>
        </p:nvSpPr>
        <p:spPr>
          <a:xfrm>
            <a:off x="6826250" y="662940"/>
            <a:ext cx="607695" cy="607695"/>
          </a:xfrm>
          <a:prstGeom prst="rect">
            <a:avLst/>
          </a:prstGeom>
          <a:noFill/>
        </p:spPr>
        <p:txBody>
          <a:bodyPr wrap="square" rtlCol="0">
            <a:spAutoFit/>
          </a:bodyPr>
          <a:lstStyle/>
          <a:p>
            <a:pPr algn="ctr" eaLnBrk="1">
              <a:lnSpc>
                <a:spcPct val="120000"/>
              </a:lnSpc>
              <a:spcBef>
                <a:spcPct val="0"/>
              </a:spcBef>
              <a:spcAft>
                <a:spcPct val="0"/>
              </a:spcAft>
            </a:pPr>
            <a:r>
              <a:rPr lang="en-US" altLang="zh-CN" sz="2800" b="1" smtClean="0">
                <a:solidFill>
                  <a:srgbClr val="FF0000"/>
                </a:solidFill>
                <a:latin typeface="宋体" panose="02010600030101010101" pitchFamily="2" charset="-122"/>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8450" y="1642745"/>
            <a:ext cx="8547100" cy="164147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sz="2800" b="1">
                <a:solidFill>
                  <a:srgbClr val="FF0000"/>
                </a:solidFill>
                <a:latin typeface="宋体" panose="02010600030101010101" pitchFamily="2" charset="-122"/>
                <a:sym typeface="+mn-ea"/>
              </a:rPr>
              <a:t>【解析】“这”指的是“搜集史料”还是“鉴定和运用史料”，指代不明确，可将“这方面”改为“前者上”或“后者上”。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6560" y="895350"/>
            <a:ext cx="8368665" cy="4742815"/>
          </a:xfrm>
          <a:prstGeom prst="rect">
            <a:avLst/>
          </a:prstGeom>
          <a:noFill/>
        </p:spPr>
        <p:txBody>
          <a:bodyPr wrap="square" rtlCol="0">
            <a:spAutoFit/>
          </a:bodyPr>
          <a:lstStyle/>
          <a:p>
            <a:pPr marL="553720" indent="-553720" algn="just" eaLnBrk="1">
              <a:lnSpc>
                <a:spcPct val="120000"/>
              </a:lnSpc>
              <a:spcBef>
                <a:spcPct val="0"/>
              </a:spcBef>
              <a:spcAft>
                <a:spcPct val="0"/>
              </a:spcAft>
            </a:pPr>
            <a:r>
              <a:rPr lang="zh-CN" altLang="en-US" sz="2800" b="1" smtClean="0">
                <a:solidFill>
                  <a:srgbClr val="0000FF"/>
                </a:solidFill>
                <a:latin typeface="宋体" panose="02010600030101010101" pitchFamily="2" charset="-122"/>
              </a:rPr>
              <a:t>4. 阅读下面材料，按要求作答。</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剪纸，又叫刻纸，是一种镂空艺术，是中国最古老的民间艺术之一。其在视觉上给人以透空的感觉和艺术享受。剪纸历史悠久，是在中国农村流传很广的一种民间艺术形式。这种民俗艺术的产生和流传与中国农村的节日风俗有着密切关系。现代剪纸内容更加丰富，高楼、立交桥、工作、舞蹈、娇花戏蝶、猛浪清涟，自然与生活种种皆能化入纸中，有更加丰富的想象与寓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6715" y="1308735"/>
            <a:ext cx="8369935" cy="607695"/>
          </a:xfrm>
          <a:prstGeom prst="rect">
            <a:avLst/>
          </a:prstGeom>
          <a:noFill/>
        </p:spPr>
        <p:txBody>
          <a:bodyPr wrap="square" rtlCol="0">
            <a:spAutoFit/>
          </a:bodyPr>
          <a:lstStyle/>
          <a:p>
            <a:pPr marL="379095" indent="-379095" algn="just" eaLnBrk="1" hangingPunct="1">
              <a:lnSpc>
                <a:spcPct val="120000"/>
              </a:lnSpc>
              <a:spcBef>
                <a:spcPct val="0"/>
              </a:spcBef>
              <a:spcAft>
                <a:spcPct val="0"/>
              </a:spcAft>
            </a:pPr>
            <a:r>
              <a:rPr sz="2800" b="1">
                <a:latin typeface="宋体" panose="02010600030101010101" pitchFamily="2" charset="-122"/>
              </a:rPr>
              <a:t>（1）请用一句话概括以上内容，不超过20字。</a:t>
            </a:r>
          </a:p>
        </p:txBody>
      </p:sp>
      <p:sp>
        <p:nvSpPr>
          <p:cNvPr id="7" name="文本框 1"/>
          <p:cNvSpPr txBox="1"/>
          <p:nvPr/>
        </p:nvSpPr>
        <p:spPr>
          <a:xfrm>
            <a:off x="387350" y="2108835"/>
            <a:ext cx="8369300" cy="60769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剪纸是古老的民间艺术，现代又有创新。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折角 1"/>
          <p:cNvSpPr/>
          <p:nvPr/>
        </p:nvSpPr>
        <p:spPr>
          <a:xfrm>
            <a:off x="2468880" y="757649"/>
            <a:ext cx="4206240" cy="795655"/>
          </a:xfrm>
          <a:prstGeom prst="ellipse">
            <a:avLst/>
          </a:prstGeom>
          <a:solidFill>
            <a:srgbClr val="EF6553"/>
          </a:solidFill>
          <a:ln w="9525">
            <a:noFill/>
          </a:ln>
        </p:spPr>
        <p:txBody>
          <a:bodyPr/>
          <a:lstStyle/>
          <a:p>
            <a:pPr algn="ctr"/>
            <a:r>
              <a:rPr lang="zh-CN" altLang="en-US" sz="3200" b="1" smtClean="0">
                <a:latin typeface="方正仿宋_GBK" panose="03000509000000000000" pitchFamily="65" charset="-122"/>
                <a:ea typeface="方正仿宋_GBK" panose="03000509000000000000" pitchFamily="65" charset="-122"/>
              </a:rPr>
              <a:t>学习导航</a:t>
            </a:r>
            <a:endParaRPr lang="zh-CN" altLang="en-US" sz="3200" b="1">
              <a:latin typeface="方正仿宋_GBK" panose="03000509000000000000" pitchFamily="65" charset="-122"/>
              <a:ea typeface="方正仿宋_GBK" panose="03000509000000000000" pitchFamily="65" charset="-122"/>
            </a:endParaRPr>
          </a:p>
        </p:txBody>
      </p:sp>
      <p:graphicFrame>
        <p:nvGraphicFramePr>
          <p:cNvPr id="2" name="表格 1"/>
          <p:cNvGraphicFramePr>
            <a:graphicFrameLocks noGrp="1"/>
          </p:cNvGraphicFramePr>
          <p:nvPr/>
        </p:nvGraphicFramePr>
        <p:xfrm>
          <a:off x="197485" y="1870710"/>
          <a:ext cx="8749030" cy="3072384"/>
        </p:xfrm>
        <a:graphic>
          <a:graphicData uri="http://schemas.openxmlformats.org/drawingml/2006/table">
            <a:tbl>
              <a:tblPr firstRow="1" bandRow="1">
                <a:tableStyleId>{5940675A-B579-460E-94D1-54222C63F5DA}</a:tableStyleId>
              </a:tblPr>
              <a:tblGrid>
                <a:gridCol w="984250"/>
                <a:gridCol w="7764780"/>
              </a:tblGrid>
              <a:tr h="3070860">
                <a:tc>
                  <a:txBody>
                    <a:bodyPr/>
                    <a:lstStyle/>
                    <a:p>
                      <a:pPr indent="0" algn="ctr" fontAlgn="auto">
                        <a:lnSpc>
                          <a:spcPct val="120000"/>
                        </a:lnSpc>
                        <a:buNone/>
                      </a:pPr>
                      <a:r>
                        <a:rPr lang="en-US" sz="2800" b="1" dirty="0" err="1">
                          <a:solidFill>
                            <a:srgbClr val="0000FF"/>
                          </a:solidFill>
                          <a:latin typeface="宋体" panose="02010600030101010101" pitchFamily="2" charset="-122"/>
                          <a:ea typeface="宋体" panose="02010600030101010101" pitchFamily="2" charset="-122"/>
                          <a:cs typeface="Calibri" panose="020F0502020204030204" pitchFamily="34" charset="0"/>
                        </a:rPr>
                        <a:t>学习目标</a:t>
                      </a:r>
                      <a:endParaRPr lang="en-US" altLang="en-US" sz="2800" b="1" dirty="0">
                        <a:solidFill>
                          <a:srgbClr val="0000FF"/>
                        </a:solidFill>
                        <a:latin typeface="宋体" panose="02010600030101010101" pitchFamily="2" charset="-122"/>
                        <a:ea typeface="宋体" panose="02010600030101010101" pitchFamily="2" charset="-122"/>
                        <a:cs typeface="Calibri" panose="020F0502020204030204" pitchFamily="34" charset="0"/>
                      </a:endParaRPr>
                    </a:p>
                  </a:txBody>
                  <a:tcPr marL="14604" marR="1460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1" dirty="0">
                          <a:latin typeface="宋体" panose="02010600030101010101" pitchFamily="2" charset="-122"/>
                          <a:ea typeface="宋体" panose="02010600030101010101" pitchFamily="2" charset="-122"/>
                          <a:cs typeface="宋体" panose="02010600030101010101" pitchFamily="2" charset="-122"/>
                        </a:rPr>
                        <a:t>　　1. </a:t>
                      </a:r>
                      <a:r>
                        <a:rPr lang="en-US" sz="2800" b="1" dirty="0" err="1">
                          <a:latin typeface="宋体" panose="02010600030101010101" pitchFamily="2" charset="-122"/>
                          <a:ea typeface="宋体" panose="02010600030101010101" pitchFamily="2" charset="-122"/>
                          <a:cs typeface="宋体" panose="02010600030101010101" pitchFamily="2" charset="-122"/>
                        </a:rPr>
                        <a:t>了解有关作者的文学常识和文章的写作背景；理解并积累文中的生字、生词</a:t>
                      </a:r>
                      <a:r>
                        <a:rPr lang="en-US" sz="2800" b="1" dirty="0">
                          <a:latin typeface="宋体" panose="02010600030101010101" pitchFamily="2" charset="-122"/>
                          <a:ea typeface="宋体" panose="02010600030101010101" pitchFamily="2" charset="-122"/>
                          <a:cs typeface="宋体" panose="02010600030101010101" pitchFamily="2" charset="-122"/>
                        </a:rPr>
                        <a:t>。</a:t>
                      </a:r>
                    </a:p>
                    <a:p>
                      <a:pPr indent="0" fontAlgn="auto">
                        <a:lnSpc>
                          <a:spcPct val="120000"/>
                        </a:lnSpc>
                        <a:buNone/>
                      </a:pPr>
                      <a:r>
                        <a:rPr lang="en-US" sz="2800" b="1" dirty="0">
                          <a:latin typeface="宋体" panose="02010600030101010101" pitchFamily="2" charset="-122"/>
                          <a:ea typeface="宋体" panose="02010600030101010101" pitchFamily="2" charset="-122"/>
                          <a:cs typeface="宋体" panose="02010600030101010101" pitchFamily="2" charset="-122"/>
                        </a:rPr>
                        <a:t>　　2. </a:t>
                      </a:r>
                      <a:r>
                        <a:rPr lang="en-US" sz="2800" b="1" dirty="0" err="1">
                          <a:latin typeface="宋体" panose="02010600030101010101" pitchFamily="2" charset="-122"/>
                          <a:ea typeface="宋体" panose="02010600030101010101" pitchFamily="2" charset="-122"/>
                          <a:cs typeface="宋体" panose="02010600030101010101" pitchFamily="2" charset="-122"/>
                        </a:rPr>
                        <a:t>把握海燕的形象，领会文中的象征手法，理解文章主题</a:t>
                      </a:r>
                      <a:r>
                        <a:rPr lang="en-US" sz="2800" b="1" dirty="0">
                          <a:latin typeface="宋体" panose="02010600030101010101" pitchFamily="2" charset="-122"/>
                          <a:ea typeface="宋体" panose="02010600030101010101" pitchFamily="2" charset="-122"/>
                          <a:cs typeface="宋体" panose="02010600030101010101" pitchFamily="2" charset="-122"/>
                        </a:rPr>
                        <a:t>。</a:t>
                      </a:r>
                    </a:p>
                    <a:p>
                      <a:pPr indent="0" fontAlgn="auto">
                        <a:lnSpc>
                          <a:spcPct val="120000"/>
                        </a:lnSpc>
                        <a:buNone/>
                      </a:pPr>
                      <a:r>
                        <a:rPr lang="en-US" sz="2800" b="1" dirty="0">
                          <a:latin typeface="宋体" panose="02010600030101010101" pitchFamily="2" charset="-122"/>
                          <a:ea typeface="宋体" panose="02010600030101010101" pitchFamily="2" charset="-122"/>
                          <a:cs typeface="宋体" panose="02010600030101010101" pitchFamily="2" charset="-122"/>
                        </a:rPr>
                        <a:t>　　3. </a:t>
                      </a:r>
                      <a:r>
                        <a:rPr lang="en-US" sz="2800" b="1" dirty="0" err="1">
                          <a:latin typeface="宋体" panose="02010600030101010101" pitchFamily="2" charset="-122"/>
                          <a:ea typeface="宋体" panose="02010600030101010101" pitchFamily="2" charset="-122"/>
                          <a:cs typeface="宋体" panose="02010600030101010101" pitchFamily="2" charset="-122"/>
                        </a:rPr>
                        <a:t>培养坚强无畏的革命理想主义精神和远大抱负</a:t>
                      </a:r>
                      <a:r>
                        <a:rPr lang="en-US" sz="2800" b="1" dirty="0">
                          <a:latin typeface="宋体" panose="02010600030101010101" pitchFamily="2" charset="-122"/>
                          <a:ea typeface="宋体" panose="02010600030101010101" pitchFamily="2" charset="-122"/>
                          <a:cs typeface="宋体" panose="02010600030101010101" pitchFamily="2" charset="-122"/>
                        </a:rPr>
                        <a:t>。</a:t>
                      </a:r>
                    </a:p>
                  </a:txBody>
                  <a:tcPr marL="14604" marR="1460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6715" y="1308735"/>
            <a:ext cx="8369935" cy="2158365"/>
          </a:xfrm>
          <a:prstGeom prst="rect">
            <a:avLst/>
          </a:prstGeom>
          <a:noFill/>
        </p:spPr>
        <p:txBody>
          <a:bodyPr wrap="square" rtlCol="0">
            <a:spAutoFit/>
          </a:bodyPr>
          <a:lstStyle/>
          <a:p>
            <a:pPr marL="916305" indent="-916305" algn="just" eaLnBrk="1" hangingPunct="1">
              <a:lnSpc>
                <a:spcPct val="120000"/>
              </a:lnSpc>
              <a:spcBef>
                <a:spcPct val="0"/>
              </a:spcBef>
              <a:spcAft>
                <a:spcPct val="0"/>
              </a:spcAft>
            </a:pPr>
            <a:r>
              <a:rPr lang="zh-CN" sz="2800" b="1">
                <a:latin typeface="宋体" panose="02010600030101010101" pitchFamily="2" charset="-122"/>
              </a:rPr>
              <a:t>（</a:t>
            </a:r>
            <a:r>
              <a:rPr lang="en-US" altLang="zh-CN" sz="2800" b="1">
                <a:latin typeface="宋体" panose="02010600030101010101" pitchFamily="2" charset="-122"/>
              </a:rPr>
              <a:t>2</a:t>
            </a:r>
            <a:r>
              <a:rPr lang="zh-CN" altLang="en-US" sz="2800" b="1">
                <a:latin typeface="宋体" panose="02010600030101010101" pitchFamily="2" charset="-122"/>
              </a:rPr>
              <a:t>）</a:t>
            </a:r>
            <a:r>
              <a:rPr sz="2800" b="1">
                <a:latin typeface="宋体" panose="02010600030101010101" pitchFamily="2" charset="-122"/>
              </a:rPr>
              <a:t>请根据对联常识，将以下词语组合成一副对联为剪纸做宣传。</a:t>
            </a:r>
          </a:p>
          <a:p>
            <a:pPr marL="379095" indent="-379095" algn="just" eaLnBrk="1" hangingPunct="1">
              <a:lnSpc>
                <a:spcPct val="120000"/>
              </a:lnSpc>
              <a:spcBef>
                <a:spcPct val="0"/>
              </a:spcBef>
              <a:spcAft>
                <a:spcPct val="0"/>
              </a:spcAft>
            </a:pPr>
            <a:r>
              <a:rPr sz="2800" b="1">
                <a:latin typeface="楷体" panose="02010609060101010101" charset="-122"/>
                <a:ea typeface="楷体" panose="02010609060101010101" charset="-122"/>
              </a:rPr>
              <a:t>   神桥飞架　百花开　心中　民生乐　纸上</a:t>
            </a:r>
          </a:p>
          <a:p>
            <a:pPr marL="379095" indent="-379095" algn="just" eaLnBrk="1" hangingPunct="1">
              <a:lnSpc>
                <a:spcPct val="120000"/>
              </a:lnSpc>
              <a:spcBef>
                <a:spcPct val="0"/>
              </a:spcBef>
              <a:spcAft>
                <a:spcPct val="0"/>
              </a:spcAft>
            </a:pPr>
            <a:r>
              <a:rPr sz="2800" b="1">
                <a:latin typeface="楷体" panose="02010609060101010101" charset="-122"/>
                <a:ea typeface="楷体" panose="02010609060101010101" charset="-122"/>
              </a:rPr>
              <a:t>   戏蝶轻舞　奇思妙想　精剪细裁</a:t>
            </a:r>
          </a:p>
        </p:txBody>
      </p:sp>
      <p:sp>
        <p:nvSpPr>
          <p:cNvPr id="7" name="文本框 1"/>
          <p:cNvSpPr txBox="1"/>
          <p:nvPr/>
        </p:nvSpPr>
        <p:spPr>
          <a:xfrm>
            <a:off x="931545" y="3592195"/>
            <a:ext cx="7014845" cy="112458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奇思妙想，心中神桥飞架民生乐；</a:t>
            </a:r>
          </a:p>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精剪细裁，纸上戏蝶轻舞百花开。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3840" y="24574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课内精读</a:t>
            </a:r>
            <a:endParaRPr lang="zh-CN" altLang="en-US" sz="2800" b="1">
              <a:solidFill>
                <a:srgbClr val="0070C0"/>
              </a:solidFill>
              <a:latin typeface="宋体" panose="02010600030101010101" pitchFamily="2" charset="-122"/>
            </a:endParaRPr>
          </a:p>
        </p:txBody>
      </p:sp>
      <p:sp>
        <p:nvSpPr>
          <p:cNvPr id="4" name="文本框 1"/>
          <p:cNvSpPr txBox="1"/>
          <p:nvPr/>
        </p:nvSpPr>
        <p:spPr>
          <a:xfrm>
            <a:off x="386715" y="774700"/>
            <a:ext cx="8370570" cy="5775960"/>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chemeClr val="tx1"/>
                </a:solidFill>
                <a:latin typeface="楷体" panose="02010609060101010101" charset="-122"/>
                <a:ea typeface="楷体" panose="02010609060101010101" charset="-122"/>
                <a:cs typeface="楷体" panose="02010609060101010101" charset="-122"/>
              </a:rPr>
              <a:t>    </a:t>
            </a:r>
            <a:r>
              <a:rPr lang="zh-CN" altLang="en-US" sz="2800" b="1" smtClean="0">
                <a:solidFill>
                  <a:schemeClr val="tx1"/>
                </a:solidFill>
                <a:latin typeface="楷体" panose="02010609060101010101" charset="-122"/>
                <a:ea typeface="楷体" panose="02010609060101010101" charset="-122"/>
                <a:cs typeface="楷体" panose="02010609060101010101" charset="-122"/>
              </a:rPr>
              <a:t>在苍茫的大海上，狂风卷集着乌云。在乌云和大海之间，海燕像黑色的闪电，在高傲地飞翔。</a:t>
            </a:r>
          </a:p>
          <a:p>
            <a:pPr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一会儿翅膀碰着波浪，一会儿箭一般地直冲向乌云，它叫喊着，——就在这鸟儿勇敢的叫喊声里，乌云听出了欢乐。</a:t>
            </a:r>
          </a:p>
          <a:p>
            <a:pPr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在这叫喊声里——充满着对暴风雨的渴望!在这叫喊声里，乌云听出了愤怒的力量、热情的火焰和胜利的信心。</a:t>
            </a:r>
          </a:p>
          <a:p>
            <a:pPr algn="just" eaLnBrk="1">
              <a:lnSpc>
                <a:spcPct val="120000"/>
              </a:lnSpc>
              <a:spcBef>
                <a:spcPct val="0"/>
              </a:spcBef>
              <a:spcAft>
                <a:spcPct val="0"/>
              </a:spcAft>
            </a:pPr>
            <a:r>
              <a:rPr sz="2800" b="1" smtClean="0">
                <a:latin typeface="楷体" panose="02010609060101010101" charset="-122"/>
                <a:ea typeface="楷体" panose="02010609060101010101" charset="-122"/>
                <a:cs typeface="楷体" panose="02010609060101010101" charset="-122"/>
                <a:sym typeface="+mn-ea"/>
              </a:rPr>
              <a:t>    海鸥在暴风雨来临之前呻吟着，——呻吟着，它们在大海上飞窜，想把自己对暴风雨的恐惧，掩藏到大海深处。</a:t>
            </a:r>
            <a:endParaRPr lang="zh-CN" altLang="en-US" sz="2800" b="1" smtClean="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86715" y="847090"/>
            <a:ext cx="8370570" cy="5259070"/>
          </a:xfrm>
          <a:prstGeom prst="rect">
            <a:avLst/>
          </a:prstGeom>
          <a:noFill/>
        </p:spPr>
        <p:txBody>
          <a:bodyPr wrap="square" rtlCol="0">
            <a:spAutoFit/>
          </a:bodyPr>
          <a:lstStyle/>
          <a:p>
            <a:pPr algn="just" eaLnBrk="1">
              <a:lnSpc>
                <a:spcPct val="120000"/>
              </a:lnSpc>
              <a:spcBef>
                <a:spcPct val="0"/>
              </a:spcBef>
              <a:spcAft>
                <a:spcPct val="0"/>
              </a:spcAft>
            </a:pPr>
            <a:r>
              <a:rPr sz="2800" b="1" smtClean="0">
                <a:solidFill>
                  <a:schemeClr val="tx1"/>
                </a:solidFill>
                <a:latin typeface="楷体" panose="02010609060101010101" charset="-122"/>
                <a:ea typeface="楷体" panose="02010609060101010101" charset="-122"/>
                <a:cs typeface="楷体" panose="02010609060101010101" charset="-122"/>
              </a:rPr>
              <a:t>　　海鸭也在呻吟着，——它们这些海鸭啊，享受不了生活的战斗的欢乐：轰隆隆的雷声就把它们吓坏了。</a:t>
            </a:r>
          </a:p>
          <a:p>
            <a:pPr algn="just" eaLnBrk="1">
              <a:lnSpc>
                <a:spcPct val="120000"/>
              </a:lnSpc>
              <a:spcBef>
                <a:spcPct val="0"/>
              </a:spcBef>
              <a:spcAft>
                <a:spcPct val="0"/>
              </a:spcAft>
            </a:pPr>
            <a:r>
              <a:rPr sz="2800" b="1" smtClean="0">
                <a:solidFill>
                  <a:schemeClr val="tx1"/>
                </a:solidFill>
                <a:latin typeface="楷体" panose="02010609060101010101" charset="-122"/>
                <a:ea typeface="楷体" panose="02010609060101010101" charset="-122"/>
                <a:cs typeface="楷体" panose="02010609060101010101" charset="-122"/>
              </a:rPr>
              <a:t>　　蠢笨的企鹅，胆怯地把肥胖的身体躲藏在悬崖底下……只有那高傲的海燕，勇敢地，自由自在地，在泛起白沫的大海上飞翔!</a:t>
            </a:r>
          </a:p>
          <a:p>
            <a:pPr algn="just" eaLnBrk="1">
              <a:lnSpc>
                <a:spcPct val="120000"/>
              </a:lnSpc>
              <a:spcBef>
                <a:spcPct val="0"/>
              </a:spcBef>
              <a:spcAft>
                <a:spcPct val="0"/>
              </a:spcAft>
            </a:pPr>
            <a:r>
              <a:rPr sz="2800" b="1" smtClean="0">
                <a:solidFill>
                  <a:schemeClr val="tx1"/>
                </a:solidFill>
                <a:latin typeface="楷体" panose="02010609060101010101" charset="-122"/>
                <a:ea typeface="楷体" panose="02010609060101010101" charset="-122"/>
                <a:cs typeface="楷体" panose="02010609060101010101" charset="-122"/>
              </a:rPr>
              <a:t>　　……</a:t>
            </a:r>
          </a:p>
          <a:p>
            <a:pPr algn="just" eaLnBrk="1">
              <a:lnSpc>
                <a:spcPct val="120000"/>
              </a:lnSpc>
              <a:spcBef>
                <a:spcPct val="0"/>
              </a:spcBef>
              <a:spcAft>
                <a:spcPct val="0"/>
              </a:spcAft>
            </a:pPr>
            <a:r>
              <a:rPr sz="2800" b="1" smtClean="0">
                <a:solidFill>
                  <a:schemeClr val="tx1"/>
                </a:solidFill>
                <a:latin typeface="楷体" panose="02010609060101010101" charset="-122"/>
                <a:ea typeface="楷体" panose="02010609060101010101" charset="-122"/>
                <a:cs typeface="楷体" panose="02010609060101010101" charset="-122"/>
              </a:rPr>
              <a:t>　　——暴风雨!暴风雨就要来啦!</a:t>
            </a:r>
          </a:p>
          <a:p>
            <a:pPr algn="just" eaLnBrk="1">
              <a:lnSpc>
                <a:spcPct val="120000"/>
              </a:lnSpc>
              <a:spcBef>
                <a:spcPct val="0"/>
              </a:spcBef>
              <a:spcAft>
                <a:spcPct val="0"/>
              </a:spcAft>
            </a:pPr>
            <a:r>
              <a:rPr sz="2800" b="1" smtClean="0">
                <a:solidFill>
                  <a:schemeClr val="tx1"/>
                </a:solidFill>
                <a:latin typeface="楷体" panose="02010609060101010101" charset="-122"/>
                <a:ea typeface="楷体" panose="02010609060101010101" charset="-122"/>
                <a:cs typeface="楷体" panose="02010609060101010101" charset="-122"/>
              </a:rPr>
              <a:t>　　……</a:t>
            </a:r>
          </a:p>
          <a:p>
            <a:pPr algn="just" eaLnBrk="1">
              <a:lnSpc>
                <a:spcPct val="120000"/>
              </a:lnSpc>
              <a:spcBef>
                <a:spcPct val="0"/>
              </a:spcBef>
              <a:spcAft>
                <a:spcPct val="0"/>
              </a:spcAft>
            </a:pPr>
            <a:r>
              <a:rPr sz="2800" b="1" smtClean="0">
                <a:solidFill>
                  <a:schemeClr val="tx1"/>
                </a:solidFill>
                <a:latin typeface="楷体" panose="02010609060101010101" charset="-122"/>
                <a:ea typeface="楷体" panose="02010609060101010101" charset="-122"/>
                <a:cs typeface="楷体" panose="02010609060101010101" charset="-122"/>
              </a:rPr>
              <a:t>　　——让暴风雨来得更猛烈些吧!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302385"/>
            <a:ext cx="858266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cs typeface="宋体" panose="02010600030101010101" pitchFamily="2" charset="-122"/>
              </a:rPr>
              <a:t>）开头第一段对海面景物的描写有什么作用？</a:t>
            </a:r>
          </a:p>
        </p:txBody>
      </p:sp>
      <p:sp>
        <p:nvSpPr>
          <p:cNvPr id="5" name="文本框 4"/>
          <p:cNvSpPr txBox="1"/>
          <p:nvPr/>
        </p:nvSpPr>
        <p:spPr>
          <a:xfrm>
            <a:off x="386715" y="2744470"/>
            <a:ext cx="8370570" cy="112458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点明海燕所处的恶劣环境，烘托海燕勇敢搏击的英勇形象。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242060"/>
            <a:ext cx="858266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2</a:t>
            </a:r>
            <a:r>
              <a:rPr lang="zh-CN" altLang="en-US" sz="2800" b="1">
                <a:solidFill>
                  <a:schemeClr val="tx1"/>
                </a:solidFill>
                <a:latin typeface="宋体" panose="02010600030101010101" pitchFamily="2" charset="-122"/>
                <a:cs typeface="宋体" panose="02010600030101010101" pitchFamily="2" charset="-122"/>
              </a:rPr>
              <a:t>）描写海鸥、海鸭和企鹅的作用是什么？</a:t>
            </a:r>
          </a:p>
        </p:txBody>
      </p:sp>
      <p:sp>
        <p:nvSpPr>
          <p:cNvPr id="5" name="文本框 4"/>
          <p:cNvSpPr txBox="1"/>
          <p:nvPr/>
        </p:nvSpPr>
        <p:spPr>
          <a:xfrm>
            <a:off x="416560" y="2319655"/>
            <a:ext cx="8370570" cy="164147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将它们的胆怯、自私和逃避现实与海燕进行对比，更加烘托出海燕勇敢、执着、不畏强暴和勇于献身的崇高精神。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085215"/>
            <a:ext cx="8582660" cy="164147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3</a:t>
            </a:r>
            <a:r>
              <a:rPr lang="zh-CN" altLang="en-US" sz="2800" b="1">
                <a:solidFill>
                  <a:schemeClr val="tx1"/>
                </a:solidFill>
                <a:latin typeface="宋体" panose="02010600030101010101" pitchFamily="2" charset="-122"/>
                <a:cs typeface="宋体" panose="02010600030101010101" pitchFamily="2" charset="-122"/>
              </a:rPr>
              <a:t>）“在乌云和大海之间，海燕像黑色的闪电，在高傲地飞翔。”这里为什么要把海燕比作“黑色的闪电”？</a:t>
            </a:r>
          </a:p>
        </p:txBody>
      </p:sp>
      <p:sp>
        <p:nvSpPr>
          <p:cNvPr id="5" name="文本框 4"/>
          <p:cNvSpPr txBox="1"/>
          <p:nvPr/>
        </p:nvSpPr>
        <p:spPr>
          <a:xfrm>
            <a:off x="416560" y="2898775"/>
            <a:ext cx="8370570" cy="164147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因为海燕的身体就是黑色的，再加上它在乌云下飞翔得非常迅捷，所以把它比作了“黑色的闪电”，突出了海燕勇猛、迅捷的特点。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085215"/>
            <a:ext cx="8582660" cy="164147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4</a:t>
            </a:r>
            <a:r>
              <a:rPr lang="zh-CN" altLang="en-US" sz="2800" b="1">
                <a:solidFill>
                  <a:schemeClr val="tx1"/>
                </a:solidFill>
                <a:latin typeface="宋体" panose="02010600030101010101" pitchFamily="2" charset="-122"/>
                <a:cs typeface="宋体" panose="02010600030101010101" pitchFamily="2" charset="-122"/>
              </a:rPr>
              <a:t>）“——暴风雨！暴风雨就要来啦！”“——让暴风雨来得更猛烈些吧!”两次大声疾呼表现了作者怎样的思想感情？</a:t>
            </a:r>
          </a:p>
        </p:txBody>
      </p:sp>
      <p:sp>
        <p:nvSpPr>
          <p:cNvPr id="5" name="文本框 4"/>
          <p:cNvSpPr txBox="1"/>
          <p:nvPr/>
        </p:nvSpPr>
        <p:spPr>
          <a:xfrm>
            <a:off x="416560" y="2898775"/>
            <a:ext cx="8370570" cy="267525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这是革命者掷地有声的战斗宣言，表现了自信豪迈的战斗情怀和高昂的革命乐观主义精神。这也是革命者从胸中迸发出来的对人民群众的革命召唤，号召人民行动起来，去迎接一场伟大的“暴风雨”般的革命。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3840" y="388620"/>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类文阅读</a:t>
            </a:r>
            <a:endParaRPr lang="zh-CN" altLang="en-US" sz="2800" b="1">
              <a:solidFill>
                <a:srgbClr val="0070C0"/>
              </a:solidFill>
              <a:latin typeface="宋体" panose="02010600030101010101" pitchFamily="2" charset="-122"/>
            </a:endParaRPr>
          </a:p>
        </p:txBody>
      </p:sp>
      <p:sp>
        <p:nvSpPr>
          <p:cNvPr id="4" name="文本框 1"/>
          <p:cNvSpPr txBox="1"/>
          <p:nvPr/>
        </p:nvSpPr>
        <p:spPr>
          <a:xfrm>
            <a:off x="417195" y="1130935"/>
            <a:ext cx="8369300" cy="5259070"/>
          </a:xfrm>
          <a:prstGeom prst="rect">
            <a:avLst/>
          </a:prstGeom>
          <a:noFill/>
        </p:spPr>
        <p:txBody>
          <a:bodyPr wrap="square" rtlCol="0">
            <a:spAutoFit/>
          </a:bodyPr>
          <a:lstStyle/>
          <a:p>
            <a:pPr algn="just" eaLnBrk="1">
              <a:lnSpc>
                <a:spcPct val="120000"/>
              </a:lnSpc>
              <a:spcBef>
                <a:spcPct val="0"/>
              </a:spcBef>
              <a:spcAft>
                <a:spcPct val="0"/>
              </a:spcAft>
              <a:buClrTx/>
              <a:buSzTx/>
              <a:buFontTx/>
            </a:pPr>
            <a:r>
              <a:rPr lang="zh-CN" altLang="en-US" sz="2800" b="1" smtClean="0">
                <a:solidFill>
                  <a:srgbClr val="0000FF"/>
                </a:solidFill>
                <a:latin typeface="宋体" panose="02010600030101010101" pitchFamily="2" charset="-122"/>
              </a:rPr>
              <a:t>阅读下面的文章，回答问题。</a:t>
            </a:r>
          </a:p>
          <a:p>
            <a:pPr algn="ctr" eaLnBrk="1">
              <a:lnSpc>
                <a:spcPct val="120000"/>
              </a:lnSpc>
              <a:spcBef>
                <a:spcPct val="0"/>
              </a:spcBef>
              <a:spcAft>
                <a:spcPct val="0"/>
              </a:spcAft>
            </a:pPr>
            <a:r>
              <a:rPr lang="zh-CN" altLang="en-US" sz="2800" b="1" smtClean="0">
                <a:solidFill>
                  <a:srgbClr val="0000FF"/>
                </a:solidFill>
                <a:latin typeface="微软雅黑" panose="020B0503020204020204" charset="-122"/>
                <a:ea typeface="微软雅黑" panose="020B0503020204020204" charset="-122"/>
                <a:cs typeface="微软雅黑" panose="020B0503020204020204" charset="-122"/>
              </a:rPr>
              <a:t>海   燕</a:t>
            </a:r>
            <a:endParaRPr lang="zh-CN" altLang="en-US" sz="2800" b="1" smtClean="0">
              <a:solidFill>
                <a:srgbClr val="0000FF"/>
              </a:solidFill>
              <a:latin typeface="宋体" panose="02010600030101010101" pitchFamily="2" charset="-122"/>
            </a:endParaRPr>
          </a:p>
          <a:p>
            <a:pPr algn="ctr"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rPr>
              <a:t>郑振铎</a:t>
            </a:r>
          </a:p>
          <a:p>
            <a:pPr indent="9525" algn="di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①海水是皎洁无比的蔚蓝色，海波平稳得如春晨的西湖一样，偶有微风，只吹起了绝细绝细的千万个粼粼的小波纹，这更使照晒于初夏之太阳光之下的、金光烂灿的水面显得温秀可喜。我没有见过那么美的海！天上也是皎洁无比的蔚蓝色，只有几片薄纱似的轻云，平贴于空中，就如一个女郎，穿了绝美的蓝色夏衣，而颈间却围绕了一段绝细绝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7195" y="575945"/>
            <a:ext cx="8369300" cy="5775960"/>
          </a:xfrm>
          <a:prstGeom prst="rect">
            <a:avLst/>
          </a:prstGeom>
          <a:noFill/>
        </p:spPr>
        <p:txBody>
          <a:bodyPr wrap="square" rtlCol="0">
            <a:spAutoFit/>
          </a:bodyPr>
          <a:lstStyle/>
          <a:p>
            <a:pPr indent="9525"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的白纱巾。我没有见过那么美的天空！我们倚在青色的船栏上，默默地望着这绝美的海天；我们一点杂念也没有，我们是被沉醉了，我们是被带入晶莹的天空中了。 </a:t>
            </a:r>
          </a:p>
          <a:p>
            <a:pPr indent="9525"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②就在这时，我们的小燕子，二只，三只，四只，在海上出现了。它们仍是隽逸地从容地在海面上斜掠着，如在小湖面上一样；海水被它的似剪的尾与翼尖一打，也仍是连漾了好几圈圆晕。小小的燕子，浩莽的大海，飞着飞着，不会觉得倦么？不会遇着暴风疾雨么？我们真替它们担心呢！</a:t>
            </a:r>
          </a:p>
          <a:p>
            <a:pPr indent="9525" algn="di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③小燕子却从容地憩着了。它们展开了双翼，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7195" y="575945"/>
            <a:ext cx="8369300" cy="5775960"/>
          </a:xfrm>
          <a:prstGeom prst="rect">
            <a:avLst/>
          </a:prstGeom>
          <a:noFill/>
        </p:spPr>
        <p:txBody>
          <a:bodyPr wrap="square" rtlCol="0">
            <a:spAutoFit/>
          </a:bodyPr>
          <a:lstStyle/>
          <a:p>
            <a:pPr indent="9525"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身子一落，落在海面上了，双翼如浮圈似的支持着体重，活是一只乌黑的小水禽，在随波上下地浮着，又安闲，又舒适。海是它们那么安好的家，我们真是想不到。 </a:t>
            </a:r>
          </a:p>
          <a:p>
            <a:pPr indent="9525"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④在故乡，我们还会想象得到我们的小燕子是这样的一个海上英雄么？ </a:t>
            </a:r>
          </a:p>
          <a:p>
            <a:pPr indent="9525"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⑤海水仍是平贴无波，许多绝小绝小的海鱼，为我们的船所惊动，成群向远处窜去；随了它们飞窜着，水面起了一条条的长痕，正如我们当孩子时用瓦片打水漂在水面所划起的长痕。这小鱼是我们小燕子的粮食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7195" y="805815"/>
            <a:ext cx="8369300" cy="5775960"/>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a:solidFill>
                  <a:srgbClr val="0000FF"/>
                </a:solidFill>
                <a:latin typeface="宋体" panose="02010600030101010101" pitchFamily="2" charset="-122"/>
                <a:cs typeface="宋体" panose="02010600030101010101" pitchFamily="2" charset="-122"/>
              </a:rPr>
              <a:t>理解事物的象征意义：</a:t>
            </a:r>
          </a:p>
          <a:p>
            <a:pPr indent="73977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象征是文学创作中的一种重要的表现手法，简而言之，就是根据事物间的某种联系，借助某一具体事物的形象（象征体），以表现某种抽象的概念、思想和情感（被象征的本体）。通俗点说，为了要说乙，因为甲跟乙有联系，所以只说甲不说乙，让读者通过甲的形象去领会乙，去理解抽象的象征义。象征能够使不容易或不便于直接说出的思想感情委婉、曲折、含蓄地表达出来，而且化抽象为具体，使思想更加形象、可感，极大地增强作品的艺术表现力和感染力。</a:t>
            </a:r>
          </a:p>
        </p:txBody>
      </p:sp>
      <p:sp>
        <p:nvSpPr>
          <p:cNvPr id="6" name="文本框 1"/>
          <p:cNvSpPr txBox="1"/>
          <p:nvPr/>
        </p:nvSpPr>
        <p:spPr>
          <a:xfrm>
            <a:off x="242914" y="259713"/>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高频考点</a:t>
            </a:r>
            <a:r>
              <a:rPr lang="en-US" altLang="zh-CN" sz="2800" b="1" smtClean="0">
                <a:solidFill>
                  <a:srgbClr val="FF0000"/>
                </a:solidFill>
                <a:latin typeface="宋体" panose="02010600030101010101" pitchFamily="2" charset="-122"/>
              </a:rPr>
              <a:t>】——</a:t>
            </a:r>
            <a:r>
              <a:rPr lang="zh-CN" altLang="en-US" sz="2800" b="1">
                <a:solidFill>
                  <a:srgbClr val="0070C0"/>
                </a:solidFill>
                <a:latin typeface="宋体" panose="02010600030101010101" pitchFamily="2" charset="-122"/>
              </a:rPr>
              <a:t>考点透视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87350" y="1739265"/>
            <a:ext cx="8369300" cy="1641475"/>
          </a:xfrm>
          <a:prstGeom prst="rect">
            <a:avLst/>
          </a:prstGeom>
          <a:noFill/>
        </p:spPr>
        <p:txBody>
          <a:bodyPr wrap="square" rtlCol="0">
            <a:spAutoFit/>
          </a:bodyPr>
          <a:lstStyle/>
          <a:p>
            <a:pPr indent="9525" algn="just" eaLnBrk="1">
              <a:lnSpc>
                <a:spcPct val="120000"/>
              </a:lnSpc>
              <a:spcBef>
                <a:spcPct val="0"/>
              </a:spcBef>
              <a:spcAft>
                <a:spcPct val="0"/>
              </a:spcAft>
            </a:pPr>
            <a:r>
              <a:rPr lang="en-US" altLang="zh-CN" sz="2800" b="1" smtClean="0">
                <a:solidFill>
                  <a:schemeClr val="tx1"/>
                </a:solidFill>
                <a:latin typeface="楷体" panose="02010609060101010101" charset="-122"/>
                <a:ea typeface="楷体" panose="02010609060101010101" charset="-122"/>
                <a:cs typeface="楷体" panose="02010609060101010101" charset="-122"/>
              </a:rPr>
              <a:t>    </a:t>
            </a:r>
            <a:r>
              <a:rPr lang="zh-CN" altLang="en-US" sz="2800" b="1" smtClean="0">
                <a:solidFill>
                  <a:schemeClr val="tx1"/>
                </a:solidFill>
                <a:latin typeface="楷体" panose="02010609060101010101" charset="-122"/>
                <a:ea typeface="楷体" panose="02010609060101010101" charset="-122"/>
                <a:cs typeface="楷体" panose="02010609060101010101" charset="-122"/>
              </a:rPr>
              <a:t>⑥小燕子在海面上斜掠着，浮憩着。它们果是我们故乡的小燕子么？ </a:t>
            </a:r>
          </a:p>
          <a:p>
            <a:pPr indent="9525"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⑦啊，乡愁呀，如轻烟似的乡愁呀！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01625" y="1386840"/>
            <a:ext cx="848487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cs typeface="宋体" panose="02010600030101010101" pitchFamily="2" charset="-122"/>
              </a:rPr>
              <a:t>）用简洁的语言概括选文的主要内容。</a:t>
            </a:r>
          </a:p>
        </p:txBody>
      </p:sp>
      <p:sp>
        <p:nvSpPr>
          <p:cNvPr id="2" name="文本框 1"/>
          <p:cNvSpPr txBox="1"/>
          <p:nvPr/>
        </p:nvSpPr>
        <p:spPr>
          <a:xfrm>
            <a:off x="411480" y="2254885"/>
            <a:ext cx="8485505" cy="164147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作者从遐想回到现实，对海上的小燕子进行了细致的描写，着力刻画了小燕子“海上英雄”的形象，抒发了思乡之情。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13055" y="1290320"/>
            <a:ext cx="847344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latin typeface="宋体" panose="02010600030101010101" pitchFamily="2" charset="-122"/>
                <a:cs typeface="宋体" panose="02010600030101010101" pitchFamily="2" charset="-122"/>
                <a:sym typeface="+mn-ea"/>
              </a:rPr>
              <a:t>（2）作者在文中反复强调“我们的小燕子”有什么用意？</a:t>
            </a:r>
          </a:p>
        </p:txBody>
      </p:sp>
      <p:sp>
        <p:nvSpPr>
          <p:cNvPr id="6" name="文本框 5"/>
          <p:cNvSpPr txBox="1"/>
          <p:nvPr/>
        </p:nvSpPr>
        <p:spPr>
          <a:xfrm>
            <a:off x="313055" y="2653665"/>
            <a:ext cx="8474075" cy="112458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把海上的小燕子当成了家乡的小燕子，表达了作者浓浓的思乡之情。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00355" y="1242060"/>
            <a:ext cx="848614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latin typeface="宋体" panose="02010600030101010101" pitchFamily="2" charset="-122"/>
                <a:cs typeface="宋体" panose="02010600030101010101" pitchFamily="2" charset="-122"/>
                <a:sym typeface="+mn-ea"/>
              </a:rPr>
              <a:t>（3）选文最后一段在全文有什么作用？</a:t>
            </a:r>
          </a:p>
        </p:txBody>
      </p:sp>
      <p:sp>
        <p:nvSpPr>
          <p:cNvPr id="9" name="文本框 8"/>
          <p:cNvSpPr txBox="1"/>
          <p:nvPr/>
        </p:nvSpPr>
        <p:spPr>
          <a:xfrm>
            <a:off x="300990" y="2403475"/>
            <a:ext cx="8486140" cy="60769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点明主旨，表达作者浓浓的思乡之情。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00355" y="916305"/>
            <a:ext cx="8486140" cy="164147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latin typeface="宋体" panose="02010600030101010101" pitchFamily="2" charset="-122"/>
                <a:cs typeface="宋体" panose="02010600030101010101" pitchFamily="2" charset="-122"/>
                <a:sym typeface="+mn-ea"/>
              </a:rPr>
              <a:t>（</a:t>
            </a:r>
            <a:r>
              <a:rPr lang="en-US" altLang="zh-CN" sz="2800" b="1">
                <a:latin typeface="宋体" panose="02010600030101010101" pitchFamily="2" charset="-122"/>
                <a:cs typeface="宋体" panose="02010600030101010101" pitchFamily="2" charset="-122"/>
                <a:sym typeface="+mn-ea"/>
              </a:rPr>
              <a:t>4</a:t>
            </a:r>
            <a:r>
              <a:rPr lang="zh-CN" altLang="en-US" sz="2800" b="1">
                <a:latin typeface="宋体" panose="02010600030101010101" pitchFamily="2" charset="-122"/>
                <a:cs typeface="宋体" panose="02010600030101010101" pitchFamily="2" charset="-122"/>
                <a:sym typeface="+mn-ea"/>
              </a:rPr>
              <a:t>）你喜欢选段中的哪句话？请找出来并说说喜欢的理由。（可从表达方式、修辞手法、思想内容等方面谈。）</a:t>
            </a:r>
          </a:p>
        </p:txBody>
      </p:sp>
      <p:sp>
        <p:nvSpPr>
          <p:cNvPr id="9" name="文本框 8"/>
          <p:cNvSpPr txBox="1"/>
          <p:nvPr/>
        </p:nvSpPr>
        <p:spPr>
          <a:xfrm>
            <a:off x="300990" y="2741295"/>
            <a:ext cx="8486140" cy="267525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示例：我喜欢“啊，乡愁呀，如轻烟似的乡愁呀！”一句。因为本句从表达方式上来看是抒情，从修辞手法上来看是反复，这句话表达了作者独在异乡的如轻烟一般，剪不断、理还乱的思乡念国的思想感情，给人以强烈的震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3840" y="895350"/>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读写综合</a:t>
            </a:r>
            <a:endParaRPr lang="zh-CN" altLang="en-US" sz="2800" b="1">
              <a:solidFill>
                <a:srgbClr val="0070C0"/>
              </a:solidFill>
              <a:latin typeface="宋体" panose="02010600030101010101" pitchFamily="2" charset="-122"/>
            </a:endParaRPr>
          </a:p>
        </p:txBody>
      </p:sp>
      <p:sp>
        <p:nvSpPr>
          <p:cNvPr id="4" name="文本框 1"/>
          <p:cNvSpPr txBox="1"/>
          <p:nvPr/>
        </p:nvSpPr>
        <p:spPr>
          <a:xfrm>
            <a:off x="417195" y="1999615"/>
            <a:ext cx="8369300" cy="2675255"/>
          </a:xfrm>
          <a:prstGeom prst="rect">
            <a:avLst/>
          </a:prstGeom>
          <a:noFill/>
        </p:spPr>
        <p:txBody>
          <a:bodyPr wrap="square" rtlCol="0">
            <a:spAutoFit/>
          </a:bodyPr>
          <a:lstStyle/>
          <a:p>
            <a:pPr algn="just" eaLnBrk="1">
              <a:lnSpc>
                <a:spcPct val="120000"/>
              </a:lnSpc>
              <a:spcBef>
                <a:spcPct val="0"/>
              </a:spcBef>
              <a:spcAft>
                <a:spcPct val="0"/>
              </a:spcAft>
              <a:buClrTx/>
              <a:buSzTx/>
              <a:buFontTx/>
            </a:pPr>
            <a:r>
              <a:rPr lang="en-US" altLang="zh-CN" sz="2800" b="1" smtClean="0">
                <a:solidFill>
                  <a:schemeClr val="tx1"/>
                </a:solidFill>
                <a:latin typeface="宋体" panose="02010600030101010101" pitchFamily="2" charset="-122"/>
              </a:rPr>
              <a:t>    </a:t>
            </a:r>
            <a:r>
              <a:rPr lang="zh-CN" altLang="en-US" sz="2800" b="1" spc="200" smtClean="0">
                <a:solidFill>
                  <a:schemeClr val="tx1"/>
                </a:solidFill>
                <a:uFillTx/>
                <a:latin typeface="宋体" panose="02010600030101010101" pitchFamily="2" charset="-122"/>
                <a:cs typeface="宋体" panose="02010600030101010101" pitchFamily="2" charset="-122"/>
              </a:rPr>
              <a:t>本文在对海燕的描写上，兼用比喻、拟人等修辞手法，生动传神地塑造了海燕英勇无畏、锐不可当的革命先驱者的形象。请你也兼用比喻、拟人的手法描写一个小动物，突出它的特点。（200字左右）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28930" y="998220"/>
            <a:ext cx="8486140" cy="474281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示例】一对雪白的天鹅，像两朵硕大的白莲似的浮在水面上。（比喻）那白瓷一般光滑的羽毛，没有一丝杂质，就算是一团浓墨泼上去，也会整个儿滚落下来，沾不上一星半点。此时，它们正用粉红色的脚掌划着湖水向前游，湖面上荡起一圈圈粼粼的波纹。它们一会儿追逐嬉戏，一会儿并肩畅游，不时地发出低沉而柔美的叫声，像在用歌声传达爱意。（拟人）远远望去，它们就好像两只白色的帆船在水中荡来荡去，又像天上的朵朵白云映在水面上。（比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7195" y="1445260"/>
            <a:ext cx="8369300" cy="2675255"/>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a:solidFill>
                  <a:srgbClr val="0000FF"/>
                </a:solidFill>
                <a:latin typeface="宋体" panose="02010600030101010101" pitchFamily="2" charset="-122"/>
                <a:cs typeface="宋体" panose="02010600030101010101" pitchFamily="2" charset="-122"/>
              </a:rPr>
              <a:t>常见的考查方式：</a:t>
            </a:r>
          </a:p>
          <a:p>
            <a:pPr indent="739775" algn="just" eaLnBrk="1" hangingPunct="1">
              <a:lnSpc>
                <a:spcPct val="120000"/>
              </a:lnSpc>
              <a:spcBef>
                <a:spcPct val="0"/>
              </a:spcBef>
              <a:spcAft>
                <a:spcPct val="0"/>
              </a:spcAft>
            </a:pPr>
            <a:r>
              <a:rPr lang="zh-CN" sz="2800" b="1">
                <a:solidFill>
                  <a:schemeClr val="tx1"/>
                </a:solidFill>
                <a:latin typeface="宋体" panose="02010600030101010101" pitchFamily="2" charset="-122"/>
                <a:cs typeface="宋体" panose="02010600030101010101" pitchFamily="2" charset="-122"/>
              </a:rPr>
              <a:t>（1）说说××一物在文中有何象征意义？</a:t>
            </a:r>
          </a:p>
          <a:p>
            <a:pPr indent="739775" algn="just" eaLnBrk="1" hangingPunct="1">
              <a:lnSpc>
                <a:spcPct val="120000"/>
              </a:lnSpc>
              <a:spcBef>
                <a:spcPct val="0"/>
              </a:spcBef>
              <a:spcAft>
                <a:spcPct val="0"/>
              </a:spcAft>
            </a:pPr>
            <a:r>
              <a:rPr lang="zh-CN" sz="2800" b="1">
                <a:solidFill>
                  <a:schemeClr val="tx1"/>
                </a:solidFill>
                <a:latin typeface="宋体" panose="02010600030101010101" pitchFamily="2" charset="-122"/>
                <a:cs typeface="宋体" panose="02010600030101010101" pitchFamily="2" charset="-122"/>
              </a:rPr>
              <a:t>（2）文中作者仅仅是在写××一物吗？作者运用了怎样的表现手法？结合全文，说说作者所要表达的情感等。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7195" y="1071245"/>
            <a:ext cx="8369300" cy="5259070"/>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a:solidFill>
                  <a:srgbClr val="0000FF"/>
                </a:solidFill>
                <a:latin typeface="宋体" panose="02010600030101010101" pitchFamily="2" charset="-122"/>
                <a:cs typeface="宋体" panose="02010600030101010101" pitchFamily="2" charset="-122"/>
              </a:rPr>
              <a:t>解答此类题目，可采用如下思路：</a:t>
            </a:r>
          </a:p>
          <a:p>
            <a:pPr indent="739775" algn="just" eaLnBrk="1" hangingPunct="1">
              <a:lnSpc>
                <a:spcPct val="120000"/>
              </a:lnSpc>
              <a:spcBef>
                <a:spcPct val="0"/>
              </a:spcBef>
              <a:spcAft>
                <a:spcPct val="0"/>
              </a:spcAft>
            </a:pPr>
            <a:r>
              <a:rPr lang="zh-CN" sz="2800" b="1" spc="200">
                <a:solidFill>
                  <a:schemeClr val="tx1"/>
                </a:solidFill>
                <a:uFillTx/>
                <a:latin typeface="宋体" panose="02010600030101010101" pitchFamily="2" charset="-122"/>
                <a:cs typeface="宋体" panose="02010600030101010101" pitchFamily="2" charset="-122"/>
              </a:rPr>
              <a:t>（1）把握事物的特征，找准象征物的具体形象与被象征的思想或感情之间的相似点，揣摩其象征义。</a:t>
            </a:r>
          </a:p>
          <a:p>
            <a:pPr indent="73977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（2）在日常学习中，要注意积累常见形象的一些象征义，以供解答具体题目借鉴。如松柏象征坚贞，竹象征气节，梅象征坚强不屈等。</a:t>
            </a:r>
          </a:p>
          <a:p>
            <a:pPr indent="73977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（3）要准确了解文章的写作背景和作者当时的思想感情，并且深入分析文中所描绘的情景和作者的艺术构思。</a:t>
            </a:r>
          </a:p>
        </p:txBody>
      </p:sp>
      <p:sp>
        <p:nvSpPr>
          <p:cNvPr id="6" name="文本框 1"/>
          <p:cNvSpPr txBox="1"/>
          <p:nvPr/>
        </p:nvSpPr>
        <p:spPr>
          <a:xfrm>
            <a:off x="242914" y="525143"/>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高频考点</a:t>
            </a:r>
            <a:r>
              <a:rPr lang="en-US" altLang="zh-CN" sz="2800" b="1" smtClean="0">
                <a:solidFill>
                  <a:srgbClr val="FF0000"/>
                </a:solidFill>
                <a:latin typeface="宋体" panose="02010600030101010101" pitchFamily="2" charset="-122"/>
              </a:rPr>
              <a:t>】——</a:t>
            </a:r>
            <a:r>
              <a:rPr lang="zh-CN" altLang="en-US" sz="2800" b="1">
                <a:solidFill>
                  <a:srgbClr val="0070C0"/>
                </a:solidFill>
                <a:latin typeface="宋体" panose="02010600030101010101" pitchFamily="2" charset="-122"/>
              </a:rPr>
              <a:t>答题秘诀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折角 1"/>
          <p:cNvSpPr/>
          <p:nvPr/>
        </p:nvSpPr>
        <p:spPr>
          <a:xfrm>
            <a:off x="2468880" y="447956"/>
            <a:ext cx="4206240" cy="795655"/>
          </a:xfrm>
          <a:prstGeom prst="ellipse">
            <a:avLst/>
          </a:prstGeom>
          <a:solidFill>
            <a:srgbClr val="EF6553"/>
          </a:solidFill>
          <a:ln w="9525">
            <a:noFill/>
          </a:ln>
        </p:spPr>
        <p:txBody>
          <a:bodyPr/>
          <a:lstStyle/>
          <a:p>
            <a:pPr algn="ctr"/>
            <a:r>
              <a:rPr lang="zh-CN" altLang="en-US" sz="3200" b="1" smtClean="0">
                <a:latin typeface="方正仿宋_GBK" panose="03000509000000000000" pitchFamily="65" charset="-122"/>
                <a:ea typeface="方正仿宋_GBK" panose="03000509000000000000" pitchFamily="65" charset="-122"/>
              </a:rPr>
              <a:t>课文梳理</a:t>
            </a:r>
            <a:endParaRPr lang="zh-CN" altLang="en-US" sz="3200" b="1">
              <a:latin typeface="方正仿宋_GBK" panose="03000509000000000000" pitchFamily="65" charset="-122"/>
              <a:ea typeface="方正仿宋_GBK" panose="03000509000000000000" pitchFamily="65" charset="-122"/>
            </a:endParaRPr>
          </a:p>
        </p:txBody>
      </p:sp>
      <p:sp>
        <p:nvSpPr>
          <p:cNvPr id="2" name="文本框 1"/>
          <p:cNvSpPr txBox="1"/>
          <p:nvPr/>
        </p:nvSpPr>
        <p:spPr>
          <a:xfrm>
            <a:off x="243840" y="160083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结构图解</a:t>
            </a:r>
            <a:endParaRPr lang="zh-CN" altLang="en-US" sz="2800" b="1">
              <a:solidFill>
                <a:srgbClr val="0070C0"/>
              </a:solidFill>
              <a:latin typeface="宋体" panose="02010600030101010101" pitchFamily="2" charset="-122"/>
            </a:endParaRPr>
          </a:p>
        </p:txBody>
      </p:sp>
      <p:pic>
        <p:nvPicPr>
          <p:cNvPr id="3" name="图片 2" descr="(V9DZ%%6H~4$X71Q4$EMKMX"/>
          <p:cNvPicPr>
            <a:picLocks noChangeAspect="1"/>
          </p:cNvPicPr>
          <p:nvPr/>
        </p:nvPicPr>
        <p:blipFill>
          <a:blip r:embed="rId2"/>
          <a:stretch>
            <a:fillRect/>
          </a:stretch>
        </p:blipFill>
        <p:spPr>
          <a:xfrm>
            <a:off x="360680" y="2317750"/>
            <a:ext cx="8422640" cy="36709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1" animBg="1"/>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7195" y="1964055"/>
            <a:ext cx="8369300" cy="2158365"/>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这首散文诗以宏伟壮丽的大自然作背景，塑造出一个“高傲的、黑色的暴风雨的精灵”般的“海燕”形象，来欢呼即将来临的革命风暴，鼓舞人们积极行动起来，去迎接伟大的战斗。</a:t>
            </a:r>
          </a:p>
        </p:txBody>
      </p:sp>
      <p:sp>
        <p:nvSpPr>
          <p:cNvPr id="6" name="文本框 1"/>
          <p:cNvSpPr txBox="1"/>
          <p:nvPr/>
        </p:nvSpPr>
        <p:spPr>
          <a:xfrm>
            <a:off x="242914" y="1224913"/>
            <a:ext cx="7080250" cy="54072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a:solidFill>
                  <a:srgbClr val="0070C0"/>
                </a:solidFill>
                <a:latin typeface="宋体" panose="02010600030101010101" pitchFamily="2" charset="-122"/>
              </a:rPr>
              <a:t>文章主旨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243205" y="478790"/>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写作特色</a:t>
            </a:r>
            <a:endParaRPr lang="zh-CN" altLang="en-US" sz="2800" b="1">
              <a:solidFill>
                <a:srgbClr val="0070C0"/>
              </a:solidFill>
              <a:latin typeface="宋体" panose="02010600030101010101" pitchFamily="2" charset="-122"/>
            </a:endParaRPr>
          </a:p>
        </p:txBody>
      </p:sp>
      <p:sp>
        <p:nvSpPr>
          <p:cNvPr id="5" name="文本框 1"/>
          <p:cNvSpPr txBox="1"/>
          <p:nvPr/>
        </p:nvSpPr>
        <p:spPr>
          <a:xfrm>
            <a:off x="344805" y="1415415"/>
            <a:ext cx="8455025" cy="2934335"/>
          </a:xfrm>
          <a:prstGeom prst="rect">
            <a:avLst/>
          </a:prstGeom>
          <a:noFill/>
        </p:spPr>
        <p:txBody>
          <a:bodyPr wrap="square" rtlCol="0">
            <a:spAutoFit/>
          </a:bodyPr>
          <a:lstStyle/>
          <a:p>
            <a:pPr algn="just" eaLnBrk="1" hangingPunct="1">
              <a:lnSpc>
                <a:spcPct val="110000"/>
              </a:lnSpc>
              <a:spcBef>
                <a:spcPct val="0"/>
              </a:spcBef>
              <a:spcAft>
                <a:spcPct val="0"/>
              </a:spcAft>
            </a:pPr>
            <a:r>
              <a:rPr lang="zh-CN" altLang="en-US" sz="2800" b="1" smtClean="0">
                <a:solidFill>
                  <a:srgbClr val="0000FF"/>
                </a:solidFill>
                <a:latin typeface="宋体" panose="02010600030101010101" pitchFamily="2" charset="-122"/>
                <a:cs typeface="宋体" panose="02010600030101010101" pitchFamily="2" charset="-122"/>
              </a:rPr>
              <a:t>    </a:t>
            </a:r>
            <a:r>
              <a:rPr lang="zh-CN" altLang="en-US" sz="2800" b="1">
                <a:solidFill>
                  <a:srgbClr val="0000FF"/>
                </a:solidFill>
                <a:latin typeface="宋体" panose="02010600030101010101" pitchFamily="2" charset="-122"/>
                <a:cs typeface="宋体" panose="02010600030101010101" pitchFamily="2" charset="-122"/>
              </a:rPr>
              <a:t>（1）巧用象征手法，拓展审美空间。</a:t>
            </a:r>
            <a:r>
              <a:rPr lang="zh-CN" sz="2800" b="1">
                <a:latin typeface="宋体" panose="02010600030101010101" pitchFamily="2" charset="-122"/>
                <a:cs typeface="宋体" panose="02010600030101010101" pitchFamily="2" charset="-122"/>
              </a:rPr>
              <a:t>本文最突出的特色是象征手法的运用。“海燕”象征英勇无畏的无产阶级革命先驱，“大海”象征革命高潮到来时人民群众排山倒海般的力量，“乌云”“狂风”象征反革命势力和黑暗的社会环境等。象征手法使思想更加形象可感，而且拓展了作品的思想内涵和审美空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356870" y="1391285"/>
            <a:ext cx="8430895" cy="2934335"/>
          </a:xfrm>
          <a:prstGeom prst="rect">
            <a:avLst/>
          </a:prstGeom>
          <a:noFill/>
        </p:spPr>
        <p:txBody>
          <a:bodyPr wrap="square" rtlCol="0">
            <a:spAutoFit/>
          </a:bodyPr>
          <a:lstStyle/>
          <a:p>
            <a:pPr algn="just" eaLnBrk="1" hangingPunct="1">
              <a:lnSpc>
                <a:spcPct val="110000"/>
              </a:lnSpc>
              <a:spcBef>
                <a:spcPct val="0"/>
              </a:spcBef>
              <a:spcAft>
                <a:spcPct val="0"/>
              </a:spcAft>
            </a:pPr>
            <a:r>
              <a:rPr lang="zh-CN" altLang="en-US" sz="2800" b="1" smtClean="0">
                <a:solidFill>
                  <a:srgbClr val="0000FF"/>
                </a:solidFill>
                <a:latin typeface="宋体" panose="02010600030101010101" pitchFamily="2" charset="-122"/>
                <a:cs typeface="宋体" panose="02010600030101010101" pitchFamily="2" charset="-122"/>
              </a:rPr>
              <a:t>    </a:t>
            </a:r>
            <a:r>
              <a:rPr lang="zh-CN" altLang="en-US" sz="2800" b="1">
                <a:solidFill>
                  <a:srgbClr val="0000FF"/>
                </a:solidFill>
                <a:latin typeface="宋体" panose="02010600030101010101" pitchFamily="2" charset="-122"/>
                <a:cs typeface="宋体" panose="02010600030101010101" pitchFamily="2" charset="-122"/>
              </a:rPr>
              <a:t>（</a:t>
            </a:r>
            <a:r>
              <a:rPr lang="en-US" altLang="zh-CN" sz="2800" b="1">
                <a:solidFill>
                  <a:srgbClr val="0000FF"/>
                </a:solidFill>
                <a:latin typeface="宋体" panose="02010600030101010101" pitchFamily="2" charset="-122"/>
                <a:cs typeface="宋体" panose="02010600030101010101" pitchFamily="2" charset="-122"/>
              </a:rPr>
              <a:t>2</a:t>
            </a:r>
            <a:r>
              <a:rPr lang="zh-CN" altLang="en-US" sz="2800" b="1">
                <a:solidFill>
                  <a:srgbClr val="0000FF"/>
                </a:solidFill>
                <a:latin typeface="宋体" panose="02010600030101010101" pitchFamily="2" charset="-122"/>
                <a:cs typeface="宋体" panose="02010600030101010101" pitchFamily="2" charset="-122"/>
              </a:rPr>
              <a:t>）</a:t>
            </a:r>
            <a:r>
              <a:rPr lang="en-US" altLang="zh-CN" sz="2800" b="1">
                <a:solidFill>
                  <a:srgbClr val="0000FF"/>
                </a:solidFill>
                <a:latin typeface="宋体" panose="02010600030101010101" pitchFamily="2" charset="-122"/>
                <a:cs typeface="宋体" panose="02010600030101010101" pitchFamily="2" charset="-122"/>
              </a:rPr>
              <a:t>运用多种修辞手法，突出艺术形象。</a:t>
            </a:r>
            <a:r>
              <a:rPr lang="zh-CN" sz="2800" b="1">
                <a:latin typeface="宋体" panose="02010600030101010101" pitchFamily="2" charset="-122"/>
                <a:cs typeface="宋体" panose="02010600030101010101" pitchFamily="2" charset="-122"/>
              </a:rPr>
              <a:t>综合运用多种修辞手法，极大地增强了《海燕》的艺术性，使之达到了极高的艺术水平。如“在乌云和大海之间，海燕像黑色的闪电，在高傲地飞翔”，运用比喻和拟人的修辞手法，从形、色两方面突出了海燕勇猛、善战的姿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7_自定义设计方案">
  <a:themeElements>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自定义设计方案">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1956</Words>
  <Application>Microsoft Office PowerPoint</Application>
  <PresentationFormat>全屏显示(4:3)</PresentationFormat>
  <Paragraphs>116</Paragraphs>
  <Slides>36</Slides>
  <Notes>0</Notes>
  <HiddenSlides>0</HiddenSlides>
  <MMClips>0</MMClips>
  <ScaleCrop>false</ScaleCrop>
  <HeadingPairs>
    <vt:vector size="4" baseType="variant">
      <vt:variant>
        <vt:lpstr>主题</vt:lpstr>
      </vt:variant>
      <vt:variant>
        <vt:i4>2</vt:i4>
      </vt:variant>
      <vt:variant>
        <vt:lpstr>幻灯片标题</vt:lpstr>
      </vt:variant>
      <vt:variant>
        <vt:i4>36</vt:i4>
      </vt:variant>
    </vt:vector>
  </HeadingPairs>
  <TitlesOfParts>
    <vt:vector size="38" baseType="lpstr">
      <vt:lpstr>7_自定义设计方案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2021-02-09T23:49:57Z</cp:lastPrinted>
  <dcterms:created xsi:type="dcterms:W3CDTF">2021-02-09T23:49:57Z</dcterms:created>
  <dcterms:modified xsi:type="dcterms:W3CDTF">2021-02-27T05:33:55Z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