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  <p:sldMasterId id="2147483684" r:id="rId5"/>
  </p:sldMasterIdLst>
  <p:sldIdLst>
    <p:sldId id="296" r:id="rId6"/>
    <p:sldId id="256" r:id="rId7"/>
    <p:sldId id="259" r:id="rId8"/>
    <p:sldId id="260" r:id="rId9"/>
    <p:sldId id="261" r:id="rId10"/>
    <p:sldId id="257" r:id="rId11"/>
    <p:sldId id="258" r:id="rId12"/>
    <p:sldId id="262" r:id="rId13"/>
    <p:sldId id="263" r:id="rId14"/>
    <p:sldId id="264" r:id="rId15"/>
    <p:sldId id="278" r:id="rId16"/>
    <p:sldId id="265" r:id="rId17"/>
    <p:sldId id="266" r:id="rId18"/>
    <p:sldId id="272" r:id="rId19"/>
    <p:sldId id="277" r:id="rId20"/>
    <p:sldId id="273" r:id="rId21"/>
    <p:sldId id="267" r:id="rId22"/>
    <p:sldId id="268" r:id="rId23"/>
    <p:sldId id="269" r:id="rId24"/>
    <p:sldId id="270" r:id="rId25"/>
    <p:sldId id="276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0D0A4-488C-405D-A3EC-14DA6E83A0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DC450-CC40-4C98-8E23-96C35E584F4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D44A52-E8CC-4650-B17E-2F80048680C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6EB3A-9F61-46CB-90EB-43EC8FB6FF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7211B-8987-4FBC-9AD1-8A20E1FFE75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F4581-829D-4CFF-BF68-DD09D5DCA7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2F873-69F7-4759-AB1E-DDD4F02BA00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2E79F-F7CB-4DEB-B42C-853C8FF5B3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008D3-7419-48D0-B914-C4AE57A7F85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90D0C-BACF-4992-885D-E6A48907B8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34664-72C0-4715-846E-6C41964C68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62585" indent="0" algn="ctr">
              <a:buNone/>
              <a:defRPr/>
            </a:lvl2pPr>
            <a:lvl3pPr marL="725805" indent="0" algn="ctr">
              <a:buNone/>
              <a:defRPr/>
            </a:lvl3pPr>
            <a:lvl4pPr marL="1088390" indent="0" algn="ctr">
              <a:buNone/>
              <a:defRPr/>
            </a:lvl4pPr>
            <a:lvl5pPr marL="1451610" indent="0" algn="ctr">
              <a:buNone/>
              <a:defRPr/>
            </a:lvl5pPr>
            <a:lvl6pPr marL="1814195" indent="0" algn="ctr">
              <a:buNone/>
              <a:defRPr/>
            </a:lvl6pPr>
            <a:lvl7pPr marL="2176780" indent="0" algn="ctr">
              <a:buNone/>
              <a:defRPr/>
            </a:lvl7pPr>
            <a:lvl8pPr marL="2540000" indent="0" algn="ctr">
              <a:buNone/>
              <a:defRPr/>
            </a:lvl8pPr>
            <a:lvl9pPr marL="2902585" indent="0" algn="ctr">
              <a:buNone/>
              <a:defRPr/>
            </a:lvl9pPr>
          </a:lstStyle>
          <a:p>
            <a:pPr fontAlgn="base"/>
            <a:r>
              <a:rPr lang="zh-CN" altLang="en-US" sz="254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3175" b="1" cap="all"/>
            </a:lvl1pPr>
          </a:lstStyle>
          <a:p>
            <a:pPr fontAlgn="base"/>
            <a:r>
              <a:rPr lang="zh-CN" altLang="en-US" sz="317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85"/>
            </a:lvl1pPr>
            <a:lvl2pPr marL="362585" indent="0">
              <a:buNone/>
              <a:defRPr sz="1430"/>
            </a:lvl2pPr>
            <a:lvl3pPr marL="725805" indent="0">
              <a:buNone/>
              <a:defRPr sz="1270"/>
            </a:lvl3pPr>
            <a:lvl4pPr marL="1088390" indent="0">
              <a:buNone/>
              <a:defRPr sz="1110"/>
            </a:lvl4pPr>
            <a:lvl5pPr marL="1451610" indent="0">
              <a:buNone/>
              <a:defRPr sz="1110"/>
            </a:lvl5pPr>
            <a:lvl6pPr marL="1814195" indent="0">
              <a:buNone/>
              <a:defRPr sz="1110"/>
            </a:lvl6pPr>
            <a:lvl7pPr marL="2176780" indent="0">
              <a:buNone/>
              <a:defRPr sz="1110"/>
            </a:lvl7pPr>
            <a:lvl8pPr marL="2540000" indent="0">
              <a:buNone/>
              <a:defRPr sz="1110"/>
            </a:lvl8pPr>
            <a:lvl9pPr marL="2902585" indent="0">
              <a:buNone/>
              <a:defRPr sz="1110"/>
            </a:lvl9pPr>
          </a:lstStyle>
          <a:p>
            <a:pPr lvl="0" fontAlgn="base"/>
            <a:r>
              <a:rPr lang="zh-CN" altLang="en-US" sz="158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220"/>
            </a:lvl1pPr>
            <a:lvl2pPr>
              <a:defRPr sz="1905"/>
            </a:lvl2pPr>
            <a:lvl3pPr>
              <a:defRPr sz="1585"/>
            </a:lvl3pPr>
            <a:lvl4pPr>
              <a:defRPr sz="1430"/>
            </a:lvl4pPr>
            <a:lvl5pPr>
              <a:defRPr sz="1430"/>
            </a:lvl5pPr>
            <a:lvl6pPr>
              <a:defRPr sz="1430"/>
            </a:lvl6pPr>
            <a:lvl7pPr>
              <a:defRPr sz="1430"/>
            </a:lvl7pPr>
            <a:lvl8pPr>
              <a:defRPr sz="1430"/>
            </a:lvl8pPr>
            <a:lvl9pPr>
              <a:defRPr sz="1430"/>
            </a:lvl9pPr>
          </a:lstStyle>
          <a:p>
            <a:pPr lvl="0" fontAlgn="base"/>
            <a:r>
              <a:rPr lang="zh-CN" altLang="en-US" sz="222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90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58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43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43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905" b="1"/>
            </a:lvl1pPr>
            <a:lvl2pPr marL="362585" indent="0">
              <a:buNone/>
              <a:defRPr sz="1585" b="1"/>
            </a:lvl2pPr>
            <a:lvl3pPr marL="725805" indent="0">
              <a:buNone/>
              <a:defRPr sz="1430" b="1"/>
            </a:lvl3pPr>
            <a:lvl4pPr marL="1088390" indent="0">
              <a:buNone/>
              <a:defRPr sz="1270" b="1"/>
            </a:lvl4pPr>
            <a:lvl5pPr marL="1451610" indent="0">
              <a:buNone/>
              <a:defRPr sz="1270" b="1"/>
            </a:lvl5pPr>
            <a:lvl6pPr marL="1814195" indent="0">
              <a:buNone/>
              <a:defRPr sz="1270" b="1"/>
            </a:lvl6pPr>
            <a:lvl7pPr marL="2176780" indent="0">
              <a:buNone/>
              <a:defRPr sz="1270" b="1"/>
            </a:lvl7pPr>
            <a:lvl8pPr marL="2540000" indent="0">
              <a:buNone/>
              <a:defRPr sz="1270" b="1"/>
            </a:lvl8pPr>
            <a:lvl9pPr marL="2902585" indent="0">
              <a:buNone/>
              <a:defRPr sz="1270" b="1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905"/>
            </a:lvl1pPr>
            <a:lvl2pPr>
              <a:defRPr sz="1585"/>
            </a:lvl2pPr>
            <a:lvl3pPr>
              <a:defRPr sz="1430"/>
            </a:lvl3pPr>
            <a:lvl4pPr>
              <a:defRPr sz="1270"/>
            </a:lvl4pPr>
            <a:lvl5pPr>
              <a:defRPr sz="1270"/>
            </a:lvl5pPr>
            <a:lvl6pPr>
              <a:defRPr sz="1270"/>
            </a:lvl6pPr>
            <a:lvl7pPr>
              <a:defRPr sz="1270"/>
            </a:lvl7pPr>
            <a:lvl8pPr>
              <a:defRPr sz="1270"/>
            </a:lvl8pPr>
            <a:lvl9pPr>
              <a:defRPr sz="1270"/>
            </a:lvl9pPr>
          </a:lstStyle>
          <a:p>
            <a:pPr lvl="0" fontAlgn="base"/>
            <a:r>
              <a:rPr lang="zh-CN" altLang="en-US" sz="1905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158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430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2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2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0"/>
            <a:ext cx="5111750" cy="5853113"/>
          </a:xfrm>
        </p:spPr>
        <p:txBody>
          <a:bodyPr/>
          <a:lstStyle>
            <a:lvl1pPr>
              <a:defRPr sz="2540"/>
            </a:lvl1pPr>
            <a:lvl2pPr>
              <a:defRPr sz="2220"/>
            </a:lvl2pPr>
            <a:lvl3pPr>
              <a:defRPr sz="1905"/>
            </a:lvl3pPr>
            <a:lvl4pPr>
              <a:defRPr sz="1585"/>
            </a:lvl4pPr>
            <a:lvl5pPr>
              <a:defRPr sz="1585"/>
            </a:lvl5pPr>
            <a:lvl6pPr>
              <a:defRPr sz="1585"/>
            </a:lvl6pPr>
            <a:lvl7pPr>
              <a:defRPr sz="1585"/>
            </a:lvl7pPr>
            <a:lvl8pPr>
              <a:defRPr sz="1585"/>
            </a:lvl8pPr>
            <a:lvl9pPr>
              <a:defRPr sz="1585"/>
            </a:lvl9pPr>
          </a:lstStyle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691063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85" b="1"/>
            </a:lvl1pPr>
          </a:lstStyle>
          <a:p>
            <a:pPr fontAlgn="base"/>
            <a:r>
              <a:rPr lang="zh-CN" altLang="en-US" sz="158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540"/>
            </a:lvl1pPr>
            <a:lvl2pPr marL="362585" indent="0">
              <a:buNone/>
              <a:defRPr sz="2220"/>
            </a:lvl2pPr>
            <a:lvl3pPr marL="725805" indent="0">
              <a:buNone/>
              <a:defRPr sz="1905"/>
            </a:lvl3pPr>
            <a:lvl4pPr marL="1088390" indent="0">
              <a:buNone/>
              <a:defRPr sz="1585"/>
            </a:lvl4pPr>
            <a:lvl5pPr marL="1451610" indent="0">
              <a:buNone/>
              <a:defRPr sz="1585"/>
            </a:lvl5pPr>
            <a:lvl6pPr marL="1814195" indent="0">
              <a:buNone/>
              <a:defRPr sz="1585"/>
            </a:lvl6pPr>
            <a:lvl7pPr marL="2176780" indent="0">
              <a:buNone/>
              <a:defRPr sz="1585"/>
            </a:lvl7pPr>
            <a:lvl8pPr marL="2540000" indent="0">
              <a:buNone/>
              <a:defRPr sz="1585"/>
            </a:lvl8pPr>
            <a:lvl9pPr marL="2902585" indent="0">
              <a:buNone/>
              <a:defRPr sz="1585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110"/>
            </a:lvl1pPr>
            <a:lvl2pPr marL="362585" indent="0">
              <a:buNone/>
              <a:defRPr sz="950"/>
            </a:lvl2pPr>
            <a:lvl3pPr marL="725805" indent="0">
              <a:buNone/>
              <a:defRPr sz="795"/>
            </a:lvl3pPr>
            <a:lvl4pPr marL="1088390" indent="0">
              <a:buNone/>
              <a:defRPr sz="715"/>
            </a:lvl4pPr>
            <a:lvl5pPr marL="1451610" indent="0">
              <a:buNone/>
              <a:defRPr sz="715"/>
            </a:lvl5pPr>
            <a:lvl6pPr marL="1814195" indent="0">
              <a:buNone/>
              <a:defRPr sz="715"/>
            </a:lvl6pPr>
            <a:lvl7pPr marL="2176780" indent="0">
              <a:buNone/>
              <a:defRPr sz="715"/>
            </a:lvl7pPr>
            <a:lvl8pPr marL="2540000" indent="0">
              <a:buNone/>
              <a:defRPr sz="715"/>
            </a:lvl8pPr>
            <a:lvl9pPr marL="2902585" indent="0">
              <a:buNone/>
              <a:defRPr sz="715"/>
            </a:lvl9pPr>
          </a:lstStyle>
          <a:p>
            <a:pPr lvl="0" fontAlgn="base"/>
            <a:r>
              <a:rPr lang="zh-CN" altLang="en-US" sz="1110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z="349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z="254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220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z="1905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585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585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3" Type="http://schemas.openxmlformats.org/officeDocument/2006/relationships/theme" Target="../theme/theme3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C023E10-6D33-4FCC-B3C0-387767987BCE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fontAlgn="base"/>
            <a:r>
              <a:rPr lang="es-ES" altLang="zh-CN" sz="3490" strike="noStrike" noProof="1" dirty="0"/>
              <a:t>Haga clic para cambiar el estilo de título	</a:t>
            </a:r>
            <a:endParaRPr lang="es-ES" altLang="zh-CN" strike="noStrike" noProof="1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 fontAlgn="base"/>
            <a:r>
              <a:rPr lang="es-ES" altLang="zh-CN" sz="2540" strike="noStrike" noProof="1" dirty="0"/>
              <a:t>Haga clic para modificar el estilo de texto del patrón</a:t>
            </a:r>
            <a:endParaRPr lang="es-ES" altLang="zh-CN" strike="noStrike" noProof="1" dirty="0"/>
          </a:p>
          <a:p>
            <a:pPr lvl="1" indent="-285750" fontAlgn="base"/>
            <a:r>
              <a:rPr lang="es-ES" altLang="zh-CN" sz="2220" strike="noStrike" noProof="1" dirty="0"/>
              <a:t>Segundo nivel</a:t>
            </a:r>
            <a:endParaRPr lang="es-ES" altLang="zh-CN" strike="noStrike" noProof="1" dirty="0"/>
          </a:p>
          <a:p>
            <a:pPr lvl="2" indent="-228600" fontAlgn="base"/>
            <a:r>
              <a:rPr lang="es-ES" altLang="zh-CN" sz="1905" strike="noStrike" noProof="1" dirty="0"/>
              <a:t>Tercer nivel</a:t>
            </a:r>
            <a:endParaRPr lang="es-ES" altLang="zh-CN" strike="noStrike" noProof="1" dirty="0"/>
          </a:p>
          <a:p>
            <a:pPr lvl="3" indent="-228600" fontAlgn="base"/>
            <a:r>
              <a:rPr lang="es-ES" altLang="zh-CN" sz="1585" strike="noStrike" noProof="1" dirty="0"/>
              <a:t>Cuarto nivel</a:t>
            </a:r>
            <a:endParaRPr lang="es-ES" altLang="zh-CN" strike="noStrike" noProof="1" dirty="0"/>
          </a:p>
          <a:p>
            <a:pPr lvl="4" indent="-228600" fontAlgn="base"/>
            <a:r>
              <a:rPr lang="es-ES" altLang="zh-CN" sz="1585" strike="noStrike" noProof="1" dirty="0"/>
              <a:t>Quinto nivel</a:t>
            </a:r>
            <a:endParaRPr lang="es-ES" altLang="zh-CN" strike="noStrike" noProof="1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11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110"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fld id="{9A0DB2DC-4C9A-4742-B13C-FB6460FD3503}" type="slidenum">
              <a:rPr lang="zh-CN" altLang="en-US" sz="111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9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272415" indent="-272415" algn="l" rtl="0" eaLnBrk="0" fontAlgn="base" hangingPunct="0">
        <a:spcBef>
          <a:spcPts val="75"/>
        </a:spcBef>
        <a:spcAft>
          <a:spcPct val="0"/>
        </a:spcAft>
        <a:buChar char="•"/>
        <a:defRPr sz="2540">
          <a:solidFill>
            <a:schemeClr val="tx1"/>
          </a:solidFill>
          <a:latin typeface="+mn-lt"/>
          <a:ea typeface="+mn-ea"/>
          <a:cs typeface="+mn-cs"/>
        </a:defRPr>
      </a:lvl1pPr>
      <a:lvl2pPr marL="589915" indent="-226695" algn="l" rtl="0" eaLnBrk="0" fontAlgn="base" hangingPunct="0">
        <a:spcBef>
          <a:spcPts val="75"/>
        </a:spcBef>
        <a:spcAft>
          <a:spcPct val="0"/>
        </a:spcAft>
        <a:buChar char="–"/>
        <a:defRPr sz="2220">
          <a:solidFill>
            <a:schemeClr val="tx1"/>
          </a:solidFill>
          <a:latin typeface="+mn-lt"/>
          <a:cs typeface="+mn-cs"/>
        </a:defRPr>
      </a:lvl2pPr>
      <a:lvl3pPr marL="906780" indent="-181610" algn="l" rtl="0" eaLnBrk="0" fontAlgn="base" hangingPunct="0">
        <a:spcBef>
          <a:spcPts val="75"/>
        </a:spcBef>
        <a:spcAft>
          <a:spcPct val="0"/>
        </a:spcAft>
        <a:buChar char="•"/>
        <a:defRPr sz="1905">
          <a:solidFill>
            <a:schemeClr val="tx1"/>
          </a:solidFill>
          <a:latin typeface="+mn-lt"/>
          <a:cs typeface="+mn-cs"/>
        </a:defRPr>
      </a:lvl3pPr>
      <a:lvl4pPr marL="1270000" indent="-181610" algn="l" rtl="0" eaLnBrk="0" fontAlgn="base" hangingPunct="0">
        <a:spcBef>
          <a:spcPts val="75"/>
        </a:spcBef>
        <a:spcAft>
          <a:spcPct val="0"/>
        </a:spcAft>
        <a:buChar char="–"/>
        <a:defRPr sz="1585">
          <a:solidFill>
            <a:schemeClr val="tx1"/>
          </a:solidFill>
          <a:latin typeface="+mn-lt"/>
          <a:cs typeface="+mn-cs"/>
        </a:defRPr>
      </a:lvl4pPr>
      <a:lvl5pPr marL="1632585" indent="-181610" algn="l" rtl="0" eaLnBrk="0" fontAlgn="base" hangingPunct="0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5pPr>
      <a:lvl6pPr marL="199580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6pPr>
      <a:lvl7pPr marL="2358390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7pPr>
      <a:lvl8pPr marL="272097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8pPr>
      <a:lvl9pPr marL="3084195" indent="-181610" algn="l" rtl="0" fontAlgn="base">
        <a:spcBef>
          <a:spcPts val="75"/>
        </a:spcBef>
        <a:spcAft>
          <a:spcPct val="0"/>
        </a:spcAft>
        <a:buChar char="»"/>
        <a:defRPr sz="1585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1pPr>
      <a:lvl2pPr marL="36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2pPr>
      <a:lvl3pPr marL="72580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3pPr>
      <a:lvl4pPr marL="108839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4pPr>
      <a:lvl5pPr marL="145161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5pPr>
      <a:lvl6pPr marL="181419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6pPr>
      <a:lvl7pPr marL="217678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7pPr>
      <a:lvl8pPr marL="2540000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8pPr>
      <a:lvl9pPr marL="2902585" algn="l" defTabSz="725805" rtl="0" eaLnBrk="1" latinLnBrk="0" hangingPunct="1">
        <a:defRPr sz="14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1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文本框 1"/>
          <p:cNvSpPr txBox="1"/>
          <p:nvPr/>
        </p:nvSpPr>
        <p:spPr>
          <a:xfrm>
            <a:off x="-536575" y="1323975"/>
            <a:ext cx="8991600" cy="26149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 defTabSz="914400">
              <a:buClrTx/>
              <a:buSzTx/>
              <a:buFontTx/>
              <a:defRPr/>
            </a:pPr>
            <a:r>
              <a:rPr lang="zh-CN" altLang="en-US" sz="6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r>
              <a:rPr lang="zh-CN" altLang="en-US" sz="6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第四单元</a:t>
            </a:r>
            <a:endParaRPr lang="en-US" altLang="zh-CN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44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14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白杨礼赞</a:t>
            </a: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>
              <a:buClrTx/>
              <a:buSzTx/>
              <a:buFontTx/>
              <a:defRPr/>
            </a:pPr>
            <a:r>
              <a:rPr lang="en-US" altLang="zh-CN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             </a:t>
            </a:r>
            <a:r>
              <a:rPr lang="zh-CN" altLang="en-US" sz="3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第二课时</a:t>
            </a:r>
            <a:endParaRPr lang="zh-CN" altLang="en-US" sz="1905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280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文章如何展开联想，由树及人？四个排比反问句是怎样逐句加深的？</a:t>
            </a:r>
            <a:r>
              <a:rPr lang="en-US" sz="3200" b="1" dirty="0" smtClean="0">
                <a:latin typeface="+mn-ea"/>
              </a:rPr>
              <a:t> 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785926"/>
            <a:ext cx="85725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作者以亲切谈心的语气将读者的视线引向“积雪初融”的高原，连用四个反问句，由树及人，写出了白杨树的象征意义。意思一句比一句深化，发人深</a:t>
            </a:r>
            <a:r>
              <a:rPr lang="en-US" sz="2800" b="1" dirty="0" smtClean="0">
                <a:solidFill>
                  <a:srgbClr val="FF0000"/>
                </a:solidFill>
                <a:latin typeface="+mn-ea"/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思。第一句由树及人的过渡，启发人们深思不应该只觉得它是树，那么，应该觉得它是什么呢？后面三个“难道”，就由浅入深地写出了它的象征意义。“不想到”“不联想到”“不更远一点想到”等词语就反映了一层比一层深的含义。</a:t>
            </a:r>
            <a:endParaRPr lang="zh-CN" altLang="en-US" sz="28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980728"/>
            <a:ext cx="777686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第二句从白杨树的性格出发，点明白杨“至少”象征着“朴质、严肃、坚强不屈”的北方农民。第三句从白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杨树“傲然挺立”的形象出发，把它象征为在敌后坚强不屈守卫家乡的哨兵。第四句从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白杨树的“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紧团结，力求上进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的品质出发，把它象征为在中国共产党领导下的抗日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军民和整个中华民族的精神和意志。感情得到升华，文章达到高潮。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朗读第８自然段，思考讨论：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428596" y="1142984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这段赞美白杨树和第１、４、６自然段有什么不同？</a:t>
            </a: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683568" y="2492896"/>
            <a:ext cx="764386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作者直接把白杨树与北方农民联系起来，总结了它们的相似之处：一是“极普通，不被人重视”，二是“有极强的生命力”。用一递进关系的复句阐述了赞美白杨树的原因。在这段文字里，作者改用肯定的句式，正面论述，更加鲜明地强调白杨树的象征意义。</a:t>
            </a:r>
            <a:r>
              <a:rPr lang="en-US" sz="32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zh-CN" altLang="en-US" sz="32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92696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刚才我们讨论的都是写白杨树的，但文章的第</a:t>
            </a:r>
            <a:r>
              <a:rPr lang="en-US" altLang="zh-CN" sz="3600" b="1" dirty="0" smtClean="0">
                <a:latin typeface="+mn-ea"/>
              </a:rPr>
              <a:t>2</a:t>
            </a:r>
            <a:r>
              <a:rPr lang="zh-CN" altLang="en-US" sz="3600" b="1" dirty="0" smtClean="0">
                <a:latin typeface="+mn-ea"/>
              </a:rPr>
              <a:t>段似乎不是写白杨树的，这一段写了什么呢？它与白杨树有关系吗？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3573016"/>
            <a:ext cx="750099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这一段是描绘西北高原的壮美景色，它是白杨树的生长环境。</a:t>
            </a:r>
            <a:r>
              <a:rPr lang="en-US" sz="4000" b="1" dirty="0" smtClean="0">
                <a:solidFill>
                  <a:srgbClr val="FF0000"/>
                </a:solidFill>
              </a:rPr>
              <a:t> 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dministrator\Desktop\黄土高原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357158" y="214290"/>
            <a:ext cx="2454269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黄土高原</a:t>
            </a:r>
            <a:endParaRPr lang="en-US" altLang="zh-CN" b="1" u="sng" dirty="0">
              <a:effectLst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152775" imgH="1895475" progId="PBrush">
                  <p:embed/>
                </p:oleObj>
              </mc:Choice>
              <mc:Fallback>
                <p:oleObj name="" r:id="rId1" imgW="3152775" imgH="1895475" progId="PBrush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5943600"/>
            <a:ext cx="5638800" cy="7000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chemeClr val="bg1"/>
                </a:solidFill>
                <a:ea typeface="华文中宋" panose="02010600040101010101" pitchFamily="2" charset="-122"/>
              </a:rPr>
              <a:t>黄土高原上的白杨树</a:t>
            </a:r>
            <a:endParaRPr lang="zh-CN" altLang="en-US" sz="4000" dirty="0">
              <a:solidFill>
                <a:schemeClr val="bg1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 txBox="1">
            <a:spLocks noChangeArrowheads="1"/>
          </p:cNvSpPr>
          <p:nvPr/>
        </p:nvSpPr>
        <p:spPr bwMode="auto">
          <a:xfrm>
            <a:off x="914400" y="1143000"/>
            <a:ext cx="44196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+mn-ea"/>
              </a:rPr>
              <a:t>生长环境：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5357818" y="2285992"/>
            <a:ext cx="15696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色彩</a:t>
            </a:r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5357818" y="3214686"/>
            <a:ext cx="15696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幅员</a:t>
            </a:r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5436096" y="4221088"/>
            <a:ext cx="156966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(</a:t>
            </a:r>
            <a:r>
              <a:rPr lang="zh-CN" altLang="en-US" sz="3600" dirty="0">
                <a:solidFill>
                  <a:srgbClr val="FF0000"/>
                </a:solidFill>
                <a:latin typeface="+mn-ea"/>
              </a:rPr>
              <a:t>地势</a:t>
            </a:r>
            <a:r>
              <a:rPr lang="en-US" altLang="zh-CN" sz="3600" dirty="0">
                <a:solidFill>
                  <a:srgbClr val="FF0000"/>
                </a:solidFill>
                <a:latin typeface="+mn-ea"/>
              </a:rPr>
              <a:t>)</a:t>
            </a:r>
            <a:endParaRPr lang="en-US" altLang="zh-CN" sz="3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1428728" y="2285992"/>
            <a:ext cx="20313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</a:rPr>
              <a:t>黄绿错综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1475656" y="3286124"/>
            <a:ext cx="20313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+mn-ea"/>
              </a:rPr>
              <a:t>无边无垠</a:t>
            </a:r>
            <a:endParaRPr lang="zh-CN" altLang="en-US" sz="3600" dirty="0">
              <a:latin typeface="+mn-ea"/>
            </a:endParaRPr>
          </a:p>
        </p:txBody>
      </p:sp>
      <p:sp>
        <p:nvSpPr>
          <p:cNvPr id="49164" name="Rectangle 12"/>
          <p:cNvSpPr>
            <a:spLocks noChangeArrowheads="1"/>
          </p:cNvSpPr>
          <p:nvPr/>
        </p:nvSpPr>
        <p:spPr bwMode="auto">
          <a:xfrm>
            <a:off x="1500166" y="4286256"/>
            <a:ext cx="26289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+mn-ea"/>
              </a:rPr>
              <a:t>坦荡如砥</a:t>
            </a:r>
            <a:endParaRPr lang="zh-CN" altLang="en-US" sz="3600" dirty="0">
              <a:latin typeface="+mn-ea"/>
            </a:endParaRPr>
          </a:p>
        </p:txBody>
      </p:sp>
      <p:sp>
        <p:nvSpPr>
          <p:cNvPr id="39947" name="Text Box 13"/>
          <p:cNvSpPr txBox="1">
            <a:spLocks noChangeArrowheads="1"/>
          </p:cNvSpPr>
          <p:nvPr/>
        </p:nvSpPr>
        <p:spPr bwMode="auto">
          <a:xfrm>
            <a:off x="762000" y="457200"/>
            <a:ext cx="6553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9948" name="Text Box 14"/>
          <p:cNvSpPr txBox="1">
            <a:spLocks noChangeArrowheads="1"/>
          </p:cNvSpPr>
          <p:nvPr/>
        </p:nvSpPr>
        <p:spPr bwMode="auto">
          <a:xfrm>
            <a:off x="0" y="357166"/>
            <a:ext cx="91440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/>
              <a:t>作者是从哪几个方面来描绘西北高原的？</a:t>
            </a:r>
            <a:endParaRPr lang="zh-CN" altLang="en-US" sz="4000" b="1" dirty="0"/>
          </a:p>
        </p:txBody>
      </p:sp>
      <p:sp>
        <p:nvSpPr>
          <p:cNvPr id="49167" name="AutoShape 15"/>
          <p:cNvSpPr/>
          <p:nvPr/>
        </p:nvSpPr>
        <p:spPr bwMode="auto">
          <a:xfrm>
            <a:off x="1115616" y="2420888"/>
            <a:ext cx="228600" cy="2286000"/>
          </a:xfrm>
          <a:prstGeom prst="leftBrace">
            <a:avLst>
              <a:gd name="adj1" fmla="val 83333"/>
              <a:gd name="adj2" fmla="val 51042"/>
            </a:avLst>
          </a:prstGeom>
          <a:noFill/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  <p:bldP spid="49155" grpId="0" autoUpdateAnimBg="0"/>
      <p:bldP spid="49156" grpId="0" autoUpdateAnimBg="0"/>
      <p:bldP spid="49157" grpId="0" autoUpdateAnimBg="0"/>
      <p:bldP spid="49162" grpId="0" autoUpdateAnimBg="0"/>
      <p:bldP spid="49163" grpId="0" autoUpdateAnimBg="0"/>
      <p:bldP spid="49164" grpId="0" autoUpdateAnimBg="0"/>
      <p:bldP spid="39948" grpId="0"/>
      <p:bldP spid="4916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764704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/>
              <a:t>作者为什么要着意描写黄土高原？</a:t>
            </a:r>
            <a:endParaRPr lang="zh-CN" altLang="en-US" sz="4000" b="1" dirty="0"/>
          </a:p>
        </p:txBody>
      </p:sp>
      <p:sp>
        <p:nvSpPr>
          <p:cNvPr id="4" name="矩形 3"/>
          <p:cNvSpPr/>
          <p:nvPr/>
        </p:nvSpPr>
        <p:spPr>
          <a:xfrm>
            <a:off x="395536" y="1844824"/>
            <a:ext cx="800105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作者之所以要着意描写黄土高原，是为了给白杨树的出现设好背景，不平凡的环境培育了不平凡的白杨树，描写黄土高原有烘托白杨树的作用。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1747" y="476672"/>
            <a:ext cx="89322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/>
              <a:t>作者最后为什么又写楠木，目的何在？</a:t>
            </a:r>
            <a:endParaRPr lang="zh-CN" altLang="en-US" sz="4000" b="1" dirty="0"/>
          </a:p>
        </p:txBody>
      </p:sp>
      <p:sp>
        <p:nvSpPr>
          <p:cNvPr id="3" name="矩形 2"/>
          <p:cNvSpPr/>
          <p:nvPr/>
        </p:nvSpPr>
        <p:spPr>
          <a:xfrm>
            <a:off x="395536" y="1556792"/>
            <a:ext cx="821537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茅盾曾说：“贵族化的楠木象征国民党反动派。我写此散文是这样想的。”</a:t>
            </a:r>
            <a:r>
              <a:rPr lang="en-US" sz="32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结尾把楠木和白杨树对比，再次强调白杨树的不平凡，与顽固派的观点形成对比，表明作者鲜明的爱憎之情，歌颂抗日军民，斥责“积极反共，消极抗日”的国民党反动派，呼应篇首。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2285992"/>
            <a:ext cx="78374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了解本文的多种抒情方式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63688" y="1772816"/>
            <a:ext cx="56166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 smtClean="0">
                <a:latin typeface="+mn-ea"/>
              </a:rPr>
              <a:t>1.</a:t>
            </a:r>
            <a:r>
              <a:rPr lang="zh-CN" altLang="en-US" sz="4800" b="1" dirty="0" smtClean="0">
                <a:latin typeface="+mn-ea"/>
              </a:rPr>
              <a:t>听写生字。 </a:t>
            </a:r>
            <a:endParaRPr lang="en-US" altLang="zh-CN" sz="4800" b="1" dirty="0" smtClean="0">
              <a:latin typeface="+mn-ea"/>
            </a:endParaRPr>
          </a:p>
          <a:p>
            <a:br>
              <a:rPr lang="zh-CN" altLang="en-US" sz="4800" b="1" dirty="0" smtClean="0">
                <a:latin typeface="+mn-ea"/>
              </a:rPr>
            </a:br>
            <a:r>
              <a:rPr lang="en-US" altLang="zh-CN" sz="4800" b="1" dirty="0" smtClean="0">
                <a:latin typeface="+mn-ea"/>
              </a:rPr>
              <a:t>2.</a:t>
            </a:r>
            <a:r>
              <a:rPr lang="zh-CN" altLang="en-US" sz="4800" b="1" dirty="0" smtClean="0">
                <a:latin typeface="+mn-ea"/>
              </a:rPr>
              <a:t>复习象征手法。</a:t>
            </a:r>
            <a:endParaRPr lang="zh-CN" altLang="en-US" sz="4800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33265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复 习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844824"/>
            <a:ext cx="82868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latin typeface="+mn-ea"/>
              </a:rPr>
              <a:t>1.</a:t>
            </a:r>
            <a:r>
              <a:rPr lang="zh-CN" altLang="en-US" sz="3600" b="1" dirty="0" smtClean="0">
                <a:latin typeface="+mn-ea"/>
              </a:rPr>
              <a:t>课文运用了“托物言志”的手法，使得文章的主旨含而不露，隐而不晦。</a:t>
            </a:r>
            <a:r>
              <a:rPr lang="en-US" sz="3600" b="1" dirty="0" smtClean="0">
                <a:latin typeface="+mn-ea"/>
              </a:rPr>
              <a:t> </a:t>
            </a:r>
            <a:br>
              <a:rPr lang="en-US" sz="3600" b="1" dirty="0" smtClean="0">
                <a:latin typeface="+mn-ea"/>
              </a:rPr>
            </a:br>
            <a:endParaRPr lang="en-US" sz="3600" b="1" dirty="0" smtClean="0">
              <a:latin typeface="+mn-ea"/>
            </a:endParaRPr>
          </a:p>
          <a:p>
            <a:r>
              <a:rPr lang="en-US" sz="3600" b="1" dirty="0" smtClean="0">
                <a:latin typeface="+mn-ea"/>
              </a:rPr>
              <a:t>2.</a:t>
            </a:r>
            <a:r>
              <a:rPr lang="zh-CN" altLang="en-US" sz="3600" b="1" dirty="0" smtClean="0">
                <a:latin typeface="+mn-ea"/>
              </a:rPr>
              <a:t>散文中记叙、描写是抒情、议论的基础，抒情、议论是记叙、描写的深化。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528" y="476672"/>
            <a:ext cx="13292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extrusionClr>
                <a:schemeClr val="bg1"/>
              </a:extrusionClr>
              <a:contourClr>
                <a:schemeClr val="tx1"/>
              </a:contourClr>
            </a:sp3d>
          </a:bodyPr>
          <a:lstStyle/>
          <a:p>
            <a:pPr algn="ctr"/>
            <a:r>
              <a:rPr lang="zh-CN" altLang="en-US" sz="4000" b="1" dirty="0" smtClean="0">
                <a:ln w="11430"/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小 结</a:t>
            </a:r>
            <a:endParaRPr lang="zh-CN" altLang="en-US" sz="4000" b="1" cap="none" spc="0" dirty="0">
              <a:ln w="11430"/>
              <a:effectLst>
                <a:outerShdw blurRad="50800" dist="50800" dir="5400000" algn="ctr" rotWithShape="0">
                  <a:schemeClr val="bg1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836712"/>
            <a:ext cx="7715304" cy="450892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287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谢谢</a:t>
            </a:r>
            <a:endParaRPr lang="zh-CN" altLang="en-US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7030A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260648"/>
            <a:ext cx="2400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000" b="1" dirty="0" smtClean="0">
                <a:ln w="11430"/>
              </a:rPr>
              <a:t>研读课文</a:t>
            </a:r>
            <a:r>
              <a:rPr lang="zh-CN" altLang="en-US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 </a:t>
            </a:r>
            <a:endParaRPr lang="zh-CN" altLang="en-US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00100" y="1857364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本文是借赞美白杨树来赞美北方农民的，作者到底是怎样把它们联系起来的呢？</a:t>
            </a: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1187624" y="3861048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运用象征，表面上是写树，其实处处在写人。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27584" y="1268760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找出写白杨树的段落（第</a:t>
            </a:r>
            <a:r>
              <a:rPr lang="en-US" altLang="zh-CN" sz="3600" b="1" dirty="0" smtClean="0"/>
              <a:t>5</a:t>
            </a:r>
            <a:r>
              <a:rPr lang="zh-CN" altLang="en-US" sz="3600" b="1" dirty="0" smtClean="0"/>
              <a:t>－</a:t>
            </a:r>
            <a:r>
              <a:rPr lang="en-US" altLang="zh-CN" sz="3600" b="1" dirty="0" smtClean="0"/>
              <a:t>8</a:t>
            </a:r>
            <a:r>
              <a:rPr lang="zh-CN" altLang="en-US" sz="3600" b="1" dirty="0" smtClean="0"/>
              <a:t>段）说说这几段是写什么的？</a:t>
            </a:r>
            <a:endParaRPr lang="zh-CN" altLang="en-US" sz="3600" b="1" dirty="0"/>
          </a:p>
        </p:txBody>
      </p:sp>
      <p:sp>
        <p:nvSpPr>
          <p:cNvPr id="4" name="矩形 3"/>
          <p:cNvSpPr/>
          <p:nvPr/>
        </p:nvSpPr>
        <p:spPr>
          <a:xfrm>
            <a:off x="1043608" y="2924944"/>
            <a:ext cx="70723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第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5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6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段写白杨树的</a:t>
            </a:r>
            <a:r>
              <a:rPr lang="zh-CN" altLang="en-US" sz="3600" b="1" dirty="0" smtClean="0">
                <a:solidFill>
                  <a:srgbClr val="0070C0"/>
                </a:solidFill>
                <a:latin typeface="+mn-ea"/>
              </a:rPr>
              <a:t>形象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和</a:t>
            </a:r>
            <a:r>
              <a:rPr lang="zh-CN" altLang="en-US" sz="3600" b="1" dirty="0" smtClean="0">
                <a:solidFill>
                  <a:srgbClr val="0070C0"/>
                </a:solidFill>
                <a:latin typeface="+mn-ea"/>
              </a:rPr>
              <a:t>气质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。第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7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、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8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段写白杨树的</a:t>
            </a:r>
            <a:r>
              <a:rPr lang="zh-CN" altLang="en-US" sz="3600" b="1" dirty="0" smtClean="0">
                <a:solidFill>
                  <a:srgbClr val="0070C0"/>
                </a:solidFill>
                <a:latin typeface="+mn-ea"/>
              </a:rPr>
              <a:t>象征意义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43608" y="1772816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用“圈点法”画出有关描绘白杨树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外部形态</a:t>
            </a:r>
            <a:r>
              <a:rPr lang="zh-CN" altLang="en-US" sz="3600" b="1" dirty="0" smtClean="0"/>
              <a:t>和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内在气质</a:t>
            </a:r>
            <a:r>
              <a:rPr lang="zh-CN" altLang="en-US" sz="3600" b="1" dirty="0" smtClean="0"/>
              <a:t>的重要词语。由这些词语你联想到了什么？ 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610136"/>
            <a:ext cx="7143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总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的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形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象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：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力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争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上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游</a:t>
            </a:r>
            <a:r>
              <a:rPr lang="en-US" sz="40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zh-CN" altLang="en-US" sz="40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3104" y="1340768"/>
            <a:ext cx="47149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干：笔直、绝无旁枝</a:t>
            </a:r>
            <a: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b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en-US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枝：笔直、紧紧靠拢</a:t>
            </a:r>
            <a: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b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en-US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叶：片片向上</a:t>
            </a:r>
            <a: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br>
              <a:rPr 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</a:br>
            <a:endParaRPr lang="en-US" sz="3600" b="1" dirty="0" smtClean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36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皮：光滑、淡青色</a:t>
            </a:r>
            <a:endParaRPr lang="zh-CN" altLang="en-US" sz="36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8148" y="714356"/>
            <a:ext cx="1239442" cy="50783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内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在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气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质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：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倔强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挺立</a:t>
            </a:r>
            <a:r>
              <a:rPr lang="en-US" sz="3600" b="1" dirty="0" smtClean="0">
                <a:solidFill>
                  <a:srgbClr val="FF0000"/>
                </a:solidFill>
                <a:latin typeface="+mn-ea"/>
              </a:rPr>
              <a:t> </a:t>
            </a:r>
            <a:endParaRPr lang="en-US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不折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不挠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72194" y="134076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（正直）</a:t>
            </a:r>
            <a:endParaRPr lang="zh-CN" altLang="en-US" sz="36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72194" y="241233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（团结）</a:t>
            </a:r>
            <a:endParaRPr lang="zh-CN" altLang="en-US" sz="36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43632" y="3483908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（进取）</a:t>
            </a:r>
            <a:endParaRPr lang="zh-CN" altLang="en-US" sz="36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3632" y="4626916"/>
            <a:ext cx="20377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（质朴）</a:t>
            </a:r>
            <a:endParaRPr lang="zh-CN" altLang="en-US" sz="3600" b="1" dirty="0">
              <a:solidFill>
                <a:srgbClr val="0070C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332656"/>
            <a:ext cx="25010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外部形态</a:t>
            </a:r>
            <a:r>
              <a:rPr lang="en-US" sz="4000" b="1" dirty="0" smtClean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zh-CN" altLang="en-US" sz="40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971600" y="1626520"/>
            <a:ext cx="500066" cy="3429024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大括号 10"/>
          <p:cNvSpPr/>
          <p:nvPr/>
        </p:nvSpPr>
        <p:spPr>
          <a:xfrm>
            <a:off x="7258144" y="1626520"/>
            <a:ext cx="642942" cy="3429024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692696"/>
            <a:ext cx="478634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这一段描写了白杨树的形象美和精神美，使人们透过白杨树不平凡的形象，看到它的不平凡的精神，从而产生崇敬、赞美之情。文章的第６自然段，再次抒发了这种感情，突出了白杨树的不平凡。</a:t>
            </a:r>
            <a:endParaRPr lang="zh-CN" altLang="en-US" sz="3600" b="1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Picture 5" descr="TINB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2066" y="2009756"/>
            <a:ext cx="4071934" cy="4848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282" y="214290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/>
              <a:t>朗读第７自然段，讨论：</a:t>
            </a:r>
            <a:endParaRPr lang="zh-CN" altLang="en-US" sz="3600" b="1" dirty="0"/>
          </a:p>
        </p:txBody>
      </p:sp>
      <p:sp>
        <p:nvSpPr>
          <p:cNvPr id="3" name="矩形 2"/>
          <p:cNvSpPr/>
          <p:nvPr/>
        </p:nvSpPr>
        <p:spPr>
          <a:xfrm>
            <a:off x="214282" y="1285860"/>
            <a:ext cx="45005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本段可分几个层次？为什么说白杨树是树中的“伟丈夫”？采用了什么手法？</a:t>
            </a:r>
            <a:r>
              <a:rPr lang="en-US" sz="3200" b="1" dirty="0" smtClean="0">
                <a:latin typeface="+mn-ea"/>
              </a:rPr>
              <a:t> </a:t>
            </a:r>
            <a:r>
              <a:rPr lang="en-US" sz="3200" b="1" dirty="0" smtClean="0">
                <a:latin typeface="隶书" panose="02010509060101010101" pitchFamily="49" charset="-122"/>
                <a:ea typeface="隶书" panose="02010509060101010101" pitchFamily="49" charset="-122"/>
              </a:rPr>
              <a:t> </a:t>
            </a:r>
            <a:endPara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3429000"/>
            <a:ext cx="42484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本段可分两个层次。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1-4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句是第一层，</a:t>
            </a:r>
            <a:endParaRPr lang="en-US" altLang="zh-CN" sz="36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5-8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句是第二层。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5" name="Picture 3" descr="1190_73669_70005c648e8be3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192705" y="2276872"/>
            <a:ext cx="3951295" cy="4581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548680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作者欲扬先抑，先虚写一笔，用否定句式暂退一步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: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白杨“没有婆娑的姿态” “没有屈曲盘旋的虬枝 ”。由于审美观点不同，承认白杨“算不得树中的好女子 ” 这是 “抑”。接着，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突然转折，连用七个感情色彩强烈的褒义词语“伟岸”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正直”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朴质”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严肃”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温和”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坚强不屈”</a:t>
            </a:r>
            <a:r>
              <a:rPr lang="en-US" altLang="zh-CN" sz="36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</a:rPr>
              <a:t>挺拔”，热情赞美它是“树中的伟丈夫”，这是“扬”。</a:t>
            </a:r>
            <a:endParaRPr lang="zh-CN" altLang="en-US" sz="36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80005666678090">
  <a:themeElements>
    <a:clrScheme name="8000566667809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8000566667809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8000566667809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000566667809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000566667809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1568</Words>
  <Application>WPS 演示</Application>
  <PresentationFormat>全屏显示(4:3)</PresentationFormat>
  <Paragraphs>122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幼圆</vt:lpstr>
      <vt:lpstr>微软雅黑</vt:lpstr>
      <vt:lpstr>华文仿宋</vt:lpstr>
      <vt:lpstr>隶书</vt:lpstr>
      <vt:lpstr>Arial Unicode MS</vt:lpstr>
      <vt:lpstr>华文中宋</vt:lpstr>
      <vt:lpstr>华文隶书</vt:lpstr>
      <vt:lpstr>Times New Roman</vt:lpstr>
      <vt:lpstr>Office 主题</vt:lpstr>
      <vt:lpstr>1_Office 主题</vt:lpstr>
      <vt:lpstr>80005666678090</vt:lpstr>
      <vt:lpstr>2_Diseño predeterminado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41</cp:revision>
  <dcterms:created xsi:type="dcterms:W3CDTF">2017-10-02T03:23:47Z</dcterms:created>
  <dcterms:modified xsi:type="dcterms:W3CDTF">2017-10-02T03:25:16Z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