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A4591-C872-4407-901F-E1AB166A3358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BBE48-83EB-4E10-9ACB-CB6397B972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42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70"/>
            <a:ext cx="6300192" cy="6865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424152" y="5196001"/>
            <a:ext cx="615553" cy="16561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李森</a:t>
            </a:r>
            <a:r>
              <a:rPr lang="zh-CN" altLang="en-US" sz="2800" dirty="0"/>
              <a:t>祥</a:t>
            </a:r>
          </a:p>
        </p:txBody>
      </p:sp>
      <p:sp>
        <p:nvSpPr>
          <p:cNvPr id="7" name="TextBox 6"/>
          <p:cNvSpPr txBox="1"/>
          <p:nvPr/>
        </p:nvSpPr>
        <p:spPr>
          <a:xfrm rot="5400000">
            <a:off x="5021995" y="2471518"/>
            <a:ext cx="5256586" cy="1538883"/>
          </a:xfrm>
          <a:prstGeom prst="rect">
            <a:avLst/>
          </a:prstGeom>
          <a:noFill/>
        </p:spPr>
        <p:txBody>
          <a:bodyPr vert="eaVert" wrap="none" rtlCol="0">
            <a:prstTxWarp prst="textPlain">
              <a:avLst/>
            </a:prstTxWarp>
            <a:spAutoFit/>
            <a:scene3d>
              <a:camera prst="isometricOffAxis1Righ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zh-CN" altLang="en-US" sz="8800" dirty="0" smtClean="0">
                <a:effectLst>
                  <a:reflection blurRad="6350" stA="55000" endA="50" endPos="85000" dir="5400000" sy="-100000" algn="bl" rotWithShape="0"/>
                </a:effectLst>
              </a:rPr>
              <a:t>台</a:t>
            </a:r>
            <a:r>
              <a:rPr lang="en-US" altLang="zh-CN" sz="8800" dirty="0">
                <a:effectLst>
                  <a:reflection blurRad="6350" stA="55000" endA="50" endPos="85000" dir="5400000" sy="-100000" algn="bl" rotWithShape="0"/>
                </a:effectLst>
              </a:rPr>
              <a:t> </a:t>
            </a:r>
            <a:r>
              <a:rPr lang="en-US" altLang="zh-CN" sz="8800" dirty="0" smtClean="0">
                <a:effectLst>
                  <a:reflection blurRad="6350" stA="55000" endA="50" endPos="85000" dir="5400000" sy="-100000" algn="bl" rotWithShape="0"/>
                </a:effectLst>
              </a:rPr>
              <a:t>    </a:t>
            </a:r>
            <a:r>
              <a:rPr lang="zh-CN" altLang="en-US" sz="8800" dirty="0" smtClean="0">
                <a:effectLst>
                  <a:reflection blurRad="6350" stA="55000" endA="50" endPos="85000" dir="5400000" sy="-100000" algn="bl" rotWithShape="0"/>
                </a:effectLst>
              </a:rPr>
              <a:t>阶</a:t>
            </a:r>
            <a:endParaRPr lang="zh-CN" altLang="en-US" sz="8800" dirty="0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pic>
        <p:nvPicPr>
          <p:cNvPr id="8" name="筷子兄弟-父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90138" y="3078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1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4737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总结</a:t>
            </a:r>
            <a:endParaRPr lang="zh-CN" alt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124744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Arial" charset="0"/>
                <a:ea typeface="宋体" pitchFamily="2" charset="-122"/>
              </a:rPr>
              <a:t>从凄楚、辛酸中走来的父辈，可能他们的愿望、追求，在儿子的眼里，不是耀眼、精彩的。但却是实实在在的，他们血管中流淌着的那份坚韧不拔、拼命硬干的生命因子，恰是撑托事业辉煌的砥柱。让我们从心底祈愿，造好了新屋、砌上了九级台阶的劳苦的父辈们能尽享这份收获和喜悦，感谢父亲</a:t>
            </a:r>
            <a:r>
              <a:rPr lang="en-US" altLang="zh-CN" sz="3600" b="1" dirty="0">
                <a:latin typeface="Arial" charset="0"/>
                <a:ea typeface="宋体" pitchFamily="2" charset="-122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2900409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课后作业</a:t>
            </a:r>
            <a:endParaRPr lang="zh-CN" alt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2959" y="1484784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课外寻找关于“父亲”的文章，诗歌进行自主阅读。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82953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4722115415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5" y="-2075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254080"/>
            <a:ext cx="756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使你的父亲感到荣耀的莫过于你以最大的热忱继续你的学业，并努力奋发以期成为一个诚实而杰出的男子汉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r>
              <a:rPr lang="en-US" altLang="zh-CN" sz="3600" b="1" dirty="0">
                <a:solidFill>
                  <a:srgbClr val="0070C0"/>
                </a:solidFill>
              </a:rPr>
              <a:t> 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                                                ------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贝多芬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30" y="290346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ea"/>
              </a:rPr>
              <a:t>作者简介</a:t>
            </a:r>
            <a:endParaRPr lang="zh-CN" alt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943" y="1124744"/>
            <a:ext cx="84969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李森祥，</a:t>
            </a:r>
            <a:r>
              <a:rPr lang="en-US" altLang="zh-CN" sz="3200" dirty="0"/>
              <a:t>1956</a:t>
            </a:r>
            <a:r>
              <a:rPr lang="zh-CN" altLang="en-US" sz="3200" dirty="0"/>
              <a:t>年生 ， 浙江衢州人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r>
              <a:rPr lang="zh-CN" altLang="en-US" sz="3200" dirty="0" smtClean="0"/>
              <a:t>当代</a:t>
            </a:r>
            <a:r>
              <a:rPr lang="zh-CN" altLang="en-US" sz="3200" dirty="0"/>
              <a:t>作家，浙江省作协的专业作家</a:t>
            </a:r>
            <a:r>
              <a:rPr lang="zh-CN" altLang="en-US" sz="3200" dirty="0" smtClean="0"/>
              <a:t>，</a:t>
            </a:r>
            <a:endParaRPr lang="en-US" altLang="zh-CN" sz="3200" dirty="0" smtClean="0"/>
          </a:p>
          <a:p>
            <a:r>
              <a:rPr lang="zh-CN" altLang="en-US" sz="3200" dirty="0" smtClean="0"/>
              <a:t>现</a:t>
            </a:r>
            <a:r>
              <a:rPr lang="zh-CN" altLang="en-US" sz="3200" dirty="0"/>
              <a:t>主要从事电视剧编剧工作</a:t>
            </a:r>
            <a:r>
              <a:rPr lang="zh-CN" altLang="en-US" sz="3200" dirty="0" smtClean="0"/>
              <a:t>。</a:t>
            </a:r>
            <a:r>
              <a:rPr lang="en-US" altLang="zh-CN" sz="3200" dirty="0" smtClean="0"/>
              <a:t>1986</a:t>
            </a:r>
            <a:r>
              <a:rPr lang="zh-CN" altLang="en-US" sz="3200" dirty="0" smtClean="0"/>
              <a:t>年</a:t>
            </a:r>
            <a:endParaRPr lang="en-US" altLang="zh-CN" sz="3200" dirty="0" smtClean="0"/>
          </a:p>
          <a:p>
            <a:r>
              <a:rPr lang="en-US" altLang="zh-CN" sz="3200" dirty="0" smtClean="0"/>
              <a:t>《</a:t>
            </a:r>
            <a:r>
              <a:rPr lang="zh-CN" altLang="en-US" sz="3200" dirty="0"/>
              <a:t>烟雨楼</a:t>
            </a:r>
            <a:r>
              <a:rPr lang="en-US" altLang="zh-CN" sz="3200" dirty="0"/>
              <a:t>》</a:t>
            </a:r>
            <a:r>
              <a:rPr lang="zh-CN" altLang="en-US" sz="3200" dirty="0"/>
              <a:t>杂志发表处女作</a:t>
            </a:r>
            <a:r>
              <a:rPr lang="en-US" altLang="zh-CN" sz="3200" dirty="0"/>
              <a:t>《</a:t>
            </a:r>
            <a:r>
              <a:rPr lang="zh-CN" altLang="en-US" sz="3200" dirty="0"/>
              <a:t>半个月亮爬上来</a:t>
            </a:r>
            <a:r>
              <a:rPr lang="en-US" altLang="zh-CN" sz="3200" dirty="0"/>
              <a:t>》</a:t>
            </a:r>
            <a:r>
              <a:rPr lang="zh-CN" altLang="en-US" sz="3200" dirty="0"/>
              <a:t>后迅速成长。近年来发表小说颇多，主要有</a:t>
            </a:r>
            <a:r>
              <a:rPr lang="en-US" altLang="zh-CN" sz="3200" dirty="0"/>
              <a:t>《</a:t>
            </a:r>
            <a:r>
              <a:rPr lang="zh-CN" altLang="en-US" sz="3200" dirty="0"/>
              <a:t>十八里营房</a:t>
            </a:r>
            <a:r>
              <a:rPr lang="en-US" altLang="zh-CN" sz="3200" dirty="0"/>
              <a:t>》《</a:t>
            </a:r>
            <a:r>
              <a:rPr lang="zh-CN" altLang="en-US" sz="3200" dirty="0"/>
              <a:t>金奎银奎</a:t>
            </a:r>
            <a:r>
              <a:rPr lang="en-US" altLang="zh-CN" sz="3200" dirty="0"/>
              <a:t>》《</a:t>
            </a:r>
            <a:r>
              <a:rPr lang="zh-CN" altLang="en-US" sz="3200" dirty="0"/>
              <a:t>小学老师</a:t>
            </a:r>
            <a:r>
              <a:rPr lang="en-US" altLang="zh-CN" sz="3200" dirty="0"/>
              <a:t>》《</a:t>
            </a:r>
            <a:r>
              <a:rPr lang="zh-CN" altLang="en-US" sz="3200" dirty="0"/>
              <a:t>塌鼻大娘</a:t>
            </a:r>
            <a:r>
              <a:rPr lang="en-US" altLang="zh-CN" sz="3200" dirty="0"/>
              <a:t>》</a:t>
            </a:r>
            <a:r>
              <a:rPr lang="zh-CN" altLang="en-US" sz="3200" dirty="0"/>
              <a:t>。</a:t>
            </a:r>
            <a:r>
              <a:rPr lang="en-US" altLang="zh-CN" sz="3200" dirty="0"/>
              <a:t>1987</a:t>
            </a:r>
            <a:r>
              <a:rPr lang="zh-CN" altLang="en-US" sz="3200" dirty="0"/>
              <a:t>年开始文学创作，代表作有</a:t>
            </a:r>
            <a:r>
              <a:rPr lang="en-US" altLang="zh-CN" sz="3200" dirty="0">
                <a:solidFill>
                  <a:srgbClr val="FF0000"/>
                </a:solidFill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</a:rPr>
              <a:t>小学老师</a:t>
            </a:r>
            <a:r>
              <a:rPr lang="en-US" altLang="zh-CN" sz="3200" dirty="0">
                <a:solidFill>
                  <a:srgbClr val="FF0000"/>
                </a:solidFill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</a:rPr>
              <a:t>、</a:t>
            </a:r>
            <a:r>
              <a:rPr lang="en-US" altLang="zh-CN" sz="3200" dirty="0">
                <a:solidFill>
                  <a:srgbClr val="FF0000"/>
                </a:solidFill>
              </a:rPr>
              <a:t>《 </a:t>
            </a:r>
            <a:r>
              <a:rPr lang="zh-CN" altLang="en-US" sz="3200" dirty="0">
                <a:solidFill>
                  <a:srgbClr val="FF0000"/>
                </a:solidFill>
              </a:rPr>
              <a:t>抒情年代</a:t>
            </a:r>
            <a:r>
              <a:rPr lang="en-US" altLang="zh-CN" sz="3200" dirty="0">
                <a:solidFill>
                  <a:srgbClr val="FF0000"/>
                </a:solidFill>
              </a:rPr>
              <a:t>》《</a:t>
            </a:r>
            <a:r>
              <a:rPr lang="zh-CN" altLang="en-US" sz="3200" dirty="0">
                <a:solidFill>
                  <a:srgbClr val="FF0000"/>
                </a:solidFill>
              </a:rPr>
              <a:t>情世诗文</a:t>
            </a:r>
            <a:r>
              <a:rPr lang="en-US" altLang="zh-CN" sz="3200" dirty="0">
                <a:solidFill>
                  <a:srgbClr val="FF0000"/>
                </a:solidFill>
              </a:rPr>
              <a:t>》 </a:t>
            </a:r>
            <a:r>
              <a:rPr lang="zh-CN" altLang="en-US" sz="3200" dirty="0"/>
              <a:t>等</a:t>
            </a:r>
            <a:r>
              <a:rPr lang="zh-CN" altLang="en-US" sz="3200" dirty="0" smtClean="0"/>
              <a:t>，</a:t>
            </a:r>
            <a:r>
              <a:rPr lang="zh-CN" altLang="en-US" sz="3200" dirty="0">
                <a:solidFill>
                  <a:srgbClr val="FF0000"/>
                </a:solidFill>
              </a:rPr>
              <a:t>其艺术特色是文字简洁，善抓细节。</a:t>
            </a:r>
            <a:r>
              <a:rPr lang="en-US" altLang="zh-CN" sz="3200" dirty="0" smtClean="0"/>
              <a:t>《</a:t>
            </a:r>
            <a:r>
              <a:rPr lang="zh-CN" altLang="en-US" sz="3200" dirty="0"/>
              <a:t>台阶</a:t>
            </a:r>
            <a:r>
              <a:rPr lang="en-US" altLang="zh-CN" sz="3200" dirty="0"/>
              <a:t>》</a:t>
            </a:r>
            <a:r>
              <a:rPr lang="zh-CN" altLang="en-US" sz="3200" dirty="0"/>
              <a:t>是作者亲历农村生活的深刻感受，后被选入初中课本</a:t>
            </a:r>
            <a:r>
              <a:rPr lang="zh-CN" altLang="en-US" sz="3200" dirty="0" smtClean="0"/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175" y="96327"/>
            <a:ext cx="2306083" cy="25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13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整体感知</a:t>
            </a:r>
            <a:endParaRPr lang="zh-CN" alt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03" y="1361350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请同学们准确读出下面的字音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67544" y="235910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</a:rPr>
              <a:t>凼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71800" y="2365897"/>
            <a:ext cx="13227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prstClr val="black"/>
                </a:solidFill>
              </a:rPr>
              <a:t>晌午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80112" y="2405180"/>
            <a:ext cx="13227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</a:rPr>
              <a:t>掺上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2578" y="343347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</a:rPr>
              <a:t>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884010" y="343347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</a:rPr>
              <a:t>涎水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836592" y="345246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</a:rPr>
              <a:t>揩</a:t>
            </a:r>
            <a:r>
              <a:rPr lang="en-US" altLang="zh-CN" sz="4000" dirty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200504" y="2386159"/>
            <a:ext cx="12602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</a:rPr>
              <a:t>dàng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988009" y="2453197"/>
            <a:ext cx="1592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</a:rPr>
              <a:t>shăng</a:t>
            </a:r>
            <a:r>
              <a:rPr lang="zh-CN" altLang="en-US" sz="4000" dirty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679132" y="2457671"/>
            <a:ext cx="1343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</a:rPr>
              <a:t>cha̅n</a:t>
            </a:r>
            <a:r>
              <a:rPr lang="en-US" altLang="zh-CN" sz="4000" dirty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290205" y="3422903"/>
            <a:ext cx="6880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</a:rPr>
              <a:t>gè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094598" y="3452462"/>
            <a:ext cx="11128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</a:rPr>
              <a:t>xián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615147" y="3573016"/>
            <a:ext cx="955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</a:rPr>
              <a:t>kāi</a:t>
            </a:r>
            <a:r>
              <a:rPr lang="en-US" altLang="zh-CN" sz="4000" dirty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5671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2.</a:t>
            </a:r>
            <a:r>
              <a:rPr lang="zh-CN" altLang="en-US" sz="4000" dirty="0" smtClean="0"/>
              <a:t>请同学们速读课文，复述故事情节。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1020293" y="2132856"/>
            <a:ext cx="71034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父亲觉得自家的台阶低</a:t>
            </a:r>
            <a:r>
              <a:rPr lang="en-US" altLang="zh-CN" sz="3200" dirty="0"/>
              <a:t>,</a:t>
            </a:r>
            <a:r>
              <a:rPr lang="zh-CN" altLang="en-US" sz="3200" dirty="0"/>
              <a:t>望着别人家的高高的台阶</a:t>
            </a:r>
            <a:r>
              <a:rPr lang="en-US" altLang="zh-CN" sz="3200" dirty="0"/>
              <a:t>,</a:t>
            </a:r>
            <a:r>
              <a:rPr lang="zh-CN" altLang="en-US" sz="3200" dirty="0"/>
              <a:t>羡慕不已。他不甘心低人一等</a:t>
            </a:r>
            <a:r>
              <a:rPr lang="en-US" altLang="zh-CN" sz="3200" dirty="0"/>
              <a:t>,</a:t>
            </a:r>
            <a:r>
              <a:rPr lang="zh-CN" altLang="en-US" sz="3200" dirty="0"/>
              <a:t>立下宏愿</a:t>
            </a:r>
            <a:r>
              <a:rPr lang="en-US" altLang="zh-CN" sz="3200" dirty="0"/>
              <a:t>,</a:t>
            </a:r>
            <a:r>
              <a:rPr lang="zh-CN" altLang="en-US" sz="3200" dirty="0"/>
              <a:t>也要造一栋高台阶的新屋</a:t>
            </a:r>
            <a:r>
              <a:rPr lang="en-US" altLang="zh-CN" sz="3200" dirty="0"/>
              <a:t>,</a:t>
            </a:r>
            <a:r>
              <a:rPr lang="zh-CN" altLang="en-US" sz="3200" dirty="0"/>
              <a:t>于是终年幸劳</a:t>
            </a:r>
            <a:r>
              <a:rPr lang="en-US" altLang="zh-CN" sz="3200" dirty="0"/>
              <a:t>,</a:t>
            </a:r>
            <a:r>
              <a:rPr lang="zh-CN" altLang="en-US" sz="3200" dirty="0"/>
              <a:t>准备了大半辈子</a:t>
            </a:r>
            <a:r>
              <a:rPr lang="en-US" altLang="zh-CN" sz="3200" dirty="0"/>
              <a:t>,</a:t>
            </a:r>
            <a:r>
              <a:rPr lang="zh-CN" altLang="en-US" sz="3200" dirty="0"/>
              <a:t>终于造成了有九级台阶的新屋。</a:t>
            </a:r>
          </a:p>
        </p:txBody>
      </p:sp>
    </p:spTree>
    <p:extLst>
      <p:ext uri="{BB962C8B-B14F-4D97-AF65-F5344CB8AC3E}">
        <p14:creationId xmlns:p14="http://schemas.microsoft.com/office/powerpoint/2010/main" val="395545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86093"/>
            <a:ext cx="7560840" cy="707886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小组讨论，合作探究</a:t>
            </a:r>
            <a:endParaRPr lang="zh-CN" alt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1463" y="1556792"/>
            <a:ext cx="5256584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第一台阶：</a:t>
            </a:r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 action="ppaction://hlinksldjump"/>
              </a:rPr>
              <a:t>读懂父亲</a:t>
            </a:r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第二台阶：</a:t>
            </a:r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读懂作者</a:t>
            </a:r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第三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台阶：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读出问题</a:t>
            </a:r>
            <a:endParaRPr lang="zh-CN" altLang="en-US" sz="3600" b="1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第四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台阶：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5" action="ppaction://hlinksldjump"/>
              </a:rPr>
              <a:t>读出自己</a:t>
            </a:r>
            <a:endParaRPr lang="en-US" altLang="zh-CN" sz="3600" b="1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250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88" y="188640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第一台阶：读懂</a:t>
            </a:r>
            <a:r>
              <a:rPr lang="zh-CN" altLang="en-US" sz="3600" b="1" spc="50" dirty="0" smtClean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父亲</a:t>
            </a:r>
            <a:endParaRPr lang="en-US" altLang="zh-CN" sz="3600" b="1" spc="50" dirty="0" smtClean="0">
              <a:ln w="1143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268760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找出文中最让你感动的描写父亲的语句，并说说是你感动的原因。</a:t>
            </a:r>
            <a:endParaRPr lang="en-US" altLang="zh-CN" sz="3200" dirty="0" smtClean="0"/>
          </a:p>
          <a:p>
            <a:endParaRPr lang="en-US" altLang="zh-CN" sz="3200" dirty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你觉得文中刻画的父亲是个怎样的人？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988926" y="4005064"/>
            <a:ext cx="660741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i="1" dirty="0">
                <a:solidFill>
                  <a:srgbClr val="002060"/>
                </a:solidFill>
              </a:rPr>
              <a:t>敢想敢做、坚韧不拔、</a:t>
            </a:r>
            <a:r>
              <a:rPr lang="zh-CN" altLang="en-US" sz="3200" b="1" i="1" dirty="0" smtClean="0">
                <a:solidFill>
                  <a:srgbClr val="002060"/>
                </a:solidFill>
              </a:rPr>
              <a:t>吃苦耐劳</a:t>
            </a:r>
            <a:endParaRPr lang="en-US" altLang="zh-CN" sz="3200" b="1" i="1" dirty="0" smtClean="0">
              <a:solidFill>
                <a:srgbClr val="002060"/>
              </a:solidFill>
            </a:endParaRPr>
          </a:p>
          <a:p>
            <a:r>
              <a:rPr lang="zh-CN" altLang="en-US" sz="3200" b="1" i="1" dirty="0" smtClean="0">
                <a:solidFill>
                  <a:srgbClr val="002060"/>
                </a:solidFill>
              </a:rPr>
              <a:t>朴实</a:t>
            </a:r>
            <a:r>
              <a:rPr lang="zh-CN" altLang="en-US" sz="3200" b="1" i="1" dirty="0">
                <a:solidFill>
                  <a:srgbClr val="002060"/>
                </a:solidFill>
              </a:rPr>
              <a:t>厚道、和善谦卑、倔强</a:t>
            </a:r>
          </a:p>
          <a:p>
            <a:endParaRPr lang="zh-CN" altLang="en-US" dirty="0"/>
          </a:p>
        </p:txBody>
      </p:sp>
      <p:sp>
        <p:nvSpPr>
          <p:cNvPr id="5" name="右弧形箭头 4">
            <a:hlinkClick r:id="rId2" action="ppaction://hlinksldjump"/>
          </p:cNvPr>
          <p:cNvSpPr/>
          <p:nvPr/>
        </p:nvSpPr>
        <p:spPr>
          <a:xfrm>
            <a:off x="7992380" y="5331492"/>
            <a:ext cx="792088" cy="1022047"/>
          </a:xfrm>
          <a:prstGeom prst="curvedLeftArrow">
            <a:avLst/>
          </a:prstGeom>
          <a:gradFill flip="none" rotWithShape="1">
            <a:gsLst>
              <a:gs pos="0">
                <a:schemeClr val="accent3">
                  <a:tint val="100000"/>
                  <a:shade val="50000"/>
                  <a:hueMod val="100000"/>
                  <a:satMod val="250000"/>
                </a:schemeClr>
              </a:gs>
              <a:gs pos="75000">
                <a:schemeClr val="accent3">
                  <a:tint val="80000"/>
                  <a:shade val="100000"/>
                  <a:hueMod val="100000"/>
                  <a:satMod val="375000"/>
                </a:schemeClr>
              </a:gs>
              <a:gs pos="100000">
                <a:schemeClr val="accent3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9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119" y="116632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第二台阶：读懂作者</a:t>
            </a:r>
            <a:endParaRPr lang="en-US" altLang="zh-CN" sz="3600" b="1" spc="50" dirty="0">
              <a:ln w="1143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811" y="105273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作者在父亲身上倾注了怎样的情感？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755576" y="1844823"/>
            <a:ext cx="70567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kern="0" dirty="0">
                <a:solidFill>
                  <a:srgbClr val="990000"/>
                </a:solidFill>
                <a:latin typeface="Arial"/>
                <a:ea typeface="宋体"/>
              </a:rPr>
              <a:t>作者对父亲的优秀品质表示</a:t>
            </a:r>
            <a:r>
              <a:rPr lang="zh-CN" altLang="en-US" sz="5400" b="1" kern="0" dirty="0">
                <a:solidFill>
                  <a:srgbClr val="0000FF"/>
                </a:solidFill>
                <a:latin typeface="Arial"/>
                <a:ea typeface="宋体"/>
              </a:rPr>
              <a:t>敬仰</a:t>
            </a:r>
            <a:r>
              <a:rPr lang="zh-CN" altLang="en-US" sz="4400" b="1" kern="0" dirty="0">
                <a:solidFill>
                  <a:srgbClr val="000000"/>
                </a:solidFill>
                <a:latin typeface="Arial"/>
                <a:ea typeface="宋体"/>
              </a:rPr>
              <a:t>和</a:t>
            </a:r>
            <a:r>
              <a:rPr lang="zh-CN" altLang="en-US" sz="5400" b="1" kern="0" dirty="0">
                <a:solidFill>
                  <a:srgbClr val="0000FF"/>
                </a:solidFill>
                <a:latin typeface="Arial"/>
                <a:ea typeface="宋体"/>
              </a:rPr>
              <a:t>赞叹</a:t>
            </a:r>
            <a:r>
              <a:rPr lang="zh-CN" altLang="en-US" sz="4400" b="1" kern="0" dirty="0">
                <a:solidFill>
                  <a:srgbClr val="990000"/>
                </a:solidFill>
                <a:latin typeface="Arial"/>
                <a:ea typeface="宋体"/>
              </a:rPr>
              <a:t>；对父亲身上的中国传统农民所特有的谦卑表示</a:t>
            </a:r>
            <a:r>
              <a:rPr lang="zh-CN" altLang="en-US" sz="5400" b="1" kern="0" dirty="0">
                <a:solidFill>
                  <a:srgbClr val="0000FF"/>
                </a:solidFill>
                <a:latin typeface="Arial"/>
                <a:ea typeface="宋体"/>
              </a:rPr>
              <a:t>同情</a:t>
            </a:r>
            <a:r>
              <a:rPr lang="zh-CN" altLang="en-US" sz="4400" b="1" kern="0" dirty="0">
                <a:solidFill>
                  <a:srgbClr val="990000"/>
                </a:solidFill>
                <a:latin typeface="Arial"/>
                <a:ea typeface="宋体"/>
              </a:rPr>
              <a:t>；对改变农村的面貌寄予</a:t>
            </a:r>
            <a:r>
              <a:rPr lang="zh-CN" altLang="en-US" sz="5400" b="1" kern="0" dirty="0">
                <a:solidFill>
                  <a:srgbClr val="0000FF"/>
                </a:solidFill>
                <a:latin typeface="Arial"/>
                <a:ea typeface="宋体"/>
              </a:rPr>
              <a:t>希望</a:t>
            </a:r>
            <a:r>
              <a:rPr lang="zh-CN" altLang="en-US" sz="4400" b="1" kern="0" dirty="0">
                <a:solidFill>
                  <a:srgbClr val="A674F0"/>
                </a:solidFill>
                <a:latin typeface="Arial"/>
                <a:ea typeface="宋体"/>
              </a:rPr>
              <a:t>。</a:t>
            </a:r>
            <a:r>
              <a:rPr lang="zh-CN" altLang="en-US" sz="6000" b="1" kern="0" dirty="0">
                <a:solidFill>
                  <a:srgbClr val="A674F0"/>
                </a:solidFill>
                <a:latin typeface="Arial"/>
                <a:ea typeface="宋体"/>
              </a:rPr>
              <a:t> </a:t>
            </a:r>
            <a:endParaRPr lang="zh-CN" altLang="en-US" dirty="0"/>
          </a:p>
        </p:txBody>
      </p:sp>
      <p:sp>
        <p:nvSpPr>
          <p:cNvPr id="5" name="右弧形箭头 4">
            <a:hlinkClick r:id="rId2" action="ppaction://hlinksldjump"/>
          </p:cNvPr>
          <p:cNvSpPr/>
          <p:nvPr/>
        </p:nvSpPr>
        <p:spPr>
          <a:xfrm>
            <a:off x="7992380" y="5331492"/>
            <a:ext cx="792088" cy="1022047"/>
          </a:xfrm>
          <a:prstGeom prst="curvedLeftArrow">
            <a:avLst/>
          </a:prstGeom>
          <a:gradFill flip="none" rotWithShape="1">
            <a:gsLst>
              <a:gs pos="0">
                <a:schemeClr val="accent3">
                  <a:tint val="100000"/>
                  <a:shade val="50000"/>
                  <a:hueMod val="100000"/>
                  <a:satMod val="250000"/>
                </a:schemeClr>
              </a:gs>
              <a:gs pos="75000">
                <a:schemeClr val="accent3">
                  <a:tint val="80000"/>
                  <a:shade val="100000"/>
                  <a:hueMod val="100000"/>
                  <a:satMod val="375000"/>
                </a:schemeClr>
              </a:gs>
              <a:gs pos="100000">
                <a:schemeClr val="accent3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657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429" y="116632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 smtClean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第三台阶</a:t>
            </a:r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：读出问题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1268760"/>
            <a:ext cx="8136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发现问题比解决问题难得多！让我们都做文章的研究者吧！思考在课文学习过程中，还存在哪些疑惑。提出来，大家共同交流。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</a:rPr>
              <a:t>这个“台阶”文章标题能不能换位“父亲”或“新屋”？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</a:rPr>
              <a:t>为台阶，父亲付出了岁月，青春，健康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</a:t>
            </a:r>
            <a:r>
              <a:rPr lang="zh-CN" altLang="en-US" sz="3200" dirty="0" smtClean="0">
                <a:solidFill>
                  <a:srgbClr val="FF0000"/>
                </a:solidFill>
              </a:rPr>
              <a:t>父亲这样做，你认为值得吗？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右弧形箭头 3">
            <a:hlinkClick r:id="rId2" action="ppaction://hlinksldjump"/>
          </p:cNvPr>
          <p:cNvSpPr/>
          <p:nvPr/>
        </p:nvSpPr>
        <p:spPr>
          <a:xfrm>
            <a:off x="7992380" y="5331492"/>
            <a:ext cx="792088" cy="1022047"/>
          </a:xfrm>
          <a:prstGeom prst="curvedLeftArrow">
            <a:avLst/>
          </a:prstGeom>
          <a:gradFill flip="none" rotWithShape="1">
            <a:gsLst>
              <a:gs pos="0">
                <a:schemeClr val="accent3">
                  <a:tint val="100000"/>
                  <a:shade val="50000"/>
                  <a:hueMod val="100000"/>
                  <a:satMod val="250000"/>
                </a:schemeClr>
              </a:gs>
              <a:gs pos="75000">
                <a:schemeClr val="accent3">
                  <a:tint val="80000"/>
                  <a:shade val="100000"/>
                  <a:hueMod val="100000"/>
                  <a:satMod val="375000"/>
                </a:schemeClr>
              </a:gs>
              <a:gs pos="100000">
                <a:schemeClr val="accent3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69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6632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 smtClean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第四台阶</a:t>
            </a:r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：读出自己</a:t>
            </a:r>
            <a:endParaRPr lang="en-US" altLang="zh-CN" sz="3600" b="1" spc="50" dirty="0">
              <a:ln w="1143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</a:rPr>
              <a:t>想想你的父亲，学完这篇文章，假如父亲节到了，你会送给你的父亲什么礼物呢？为什么？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2287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130</TotalTime>
  <Words>609</Words>
  <Application>Microsoft Office PowerPoint</Application>
  <PresentationFormat>全屏显示(4:3)</PresentationFormat>
  <Paragraphs>55</Paragraphs>
  <Slides>12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龙腾四海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</dc:creator>
  <cp:lastModifiedBy>SKY</cp:lastModifiedBy>
  <cp:revision>13</cp:revision>
  <dcterms:created xsi:type="dcterms:W3CDTF">2017-03-05T01:40:10Z</dcterms:created>
  <dcterms:modified xsi:type="dcterms:W3CDTF">2017-03-05T14:06:33Z</dcterms:modified>
</cp:coreProperties>
</file>