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9" r:id="rId9"/>
    <p:sldId id="271" r:id="rId10"/>
    <p:sldId id="270" r:id="rId11"/>
    <p:sldId id="272" r:id="rId12"/>
    <p:sldId id="273" r:id="rId13"/>
    <p:sldId id="263" r:id="rId14"/>
    <p:sldId id="274" r:id="rId15"/>
    <p:sldId id="266" r:id="rId16"/>
    <p:sldId id="267" r:id="rId17"/>
    <p:sldId id="277" r:id="rId18"/>
    <p:sldId id="276" r:id="rId19"/>
    <p:sldId id="268" r:id="rId20"/>
    <p:sldId id="279" r:id="rId21"/>
    <p:sldId id="280" r:id="rId22"/>
    <p:sldId id="281" r:id="rId23"/>
    <p:sldId id="282" r:id="rId24"/>
    <p:sldId id="284" r:id="rId25"/>
    <p:sldId id="287" r:id="rId26"/>
    <p:sldId id="288" r:id="rId27"/>
    <p:sldId id="289" r:id="rId28"/>
    <p:sldId id="290" r:id="rId29"/>
    <p:sldId id="292" r:id="rId30"/>
    <p:sldId id="293" r:id="rId31"/>
    <p:sldId id="294" r:id="rId32"/>
    <p:sldId id="291" r:id="rId33"/>
    <p:sldId id="29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90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诗人介绍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13" name="文本框 12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诗人介绍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学习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13" name="文本框 12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学习内容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精读小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精读小序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品读诗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品读诗歌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感受音乐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感受音乐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理解人物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理解人物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理解人物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4148" y="-8328"/>
            <a:ext cx="12220296" cy="6873917"/>
            <a:chOff x="-14148" y="-8328"/>
            <a:chExt cx="12220296" cy="68739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-14148" y="-8328"/>
              <a:ext cx="12220296" cy="687391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-14148" y="-8328"/>
              <a:ext cx="122061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70000"/>
                  </a:schemeClr>
                </a:gs>
                <a:gs pos="33000">
                  <a:schemeClr val="tx1">
                    <a:lumMod val="95000"/>
                    <a:lumOff val="5000"/>
                    <a:alpha val="80000"/>
                  </a:schemeClr>
                </a:gs>
                <a:gs pos="64000">
                  <a:schemeClr val="tx1">
                    <a:lumMod val="95000"/>
                    <a:lumOff val="5000"/>
                    <a:alpha val="80000"/>
                  </a:schemeClr>
                </a:gs>
                <a:gs pos="100000">
                  <a:schemeClr val="tx1">
                    <a:lumMod val="29000"/>
                    <a:alpha val="8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-14148" y="7589"/>
              <a:ext cx="2938810" cy="914402"/>
              <a:chOff x="-14148" y="7589"/>
              <a:chExt cx="2938810" cy="91440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148" y="7589"/>
                <a:ext cx="914402" cy="914402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934497" y="220115"/>
                <a:ext cx="1990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  <a:cs typeface="+mn-ea"/>
                    <a:sym typeface="+mn-lt"/>
                  </a:rPr>
                  <a:t>课外练习</a:t>
                </a: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607D9-6105-4C9D-BC26-8F552C78D446}" type="datetimeFigureOut">
              <a:rPr lang="zh-CN" altLang="en-US" smtClean="0"/>
              <a:t>2021/6/11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D3580-52B4-4A03-946D-9894C4EE91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microsoft.com/office/2007/relationships/hdphoto" Target="../media/image7.wdp" /><Relationship Id="rId4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-14148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6171" y="-3118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35000">
                <a:schemeClr val="tx1">
                  <a:lumMod val="95000"/>
                  <a:lumOff val="5000"/>
                  <a:alpha val="80000"/>
                </a:schemeClr>
              </a:gs>
              <a:gs pos="64000">
                <a:schemeClr val="tx1">
                  <a:lumMod val="95000"/>
                  <a:lumOff val="5000"/>
                  <a:alpha val="85000"/>
                </a:schemeClr>
              </a:gs>
              <a:gs pos="100000">
                <a:schemeClr val="tx1">
                  <a:lumMod val="2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 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2542" y="432390"/>
            <a:ext cx="11818620" cy="61990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转轴拨弦三两声，未成曲调先有情。弦弦掩抑声声思，似诉平生不得志。低眉信手续续弹，说尽心中无限事。轻拢慢捻抹复挑，初为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《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霓裳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》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后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《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六幺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》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。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东船西舫悄无言，唯见江心秋月白。</a:t>
            </a:r>
            <a:endParaRPr lang="zh-CN" altLang="en-US" sz="4200">
              <a:solidFill>
                <a:schemeClr val="bg1">
                  <a:lumMod val="95000"/>
                  <a:alpha val="5000"/>
                </a:schemeClr>
              </a:solidFill>
              <a:latin typeface="汉仪尚巍手书简" panose="00020600040101010101" pitchFamily="18" charset="-122"/>
              <a:ea typeface="汉仪尚巍手书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824" y="2356605"/>
            <a:ext cx="6402810" cy="968259"/>
          </a:xfrm>
        </p:spPr>
        <p:txBody>
          <a:bodyPr vert="horz" anchor="ctr">
            <a:no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琵琶行</a:t>
            </a:r>
            <a:r>
              <a:rPr lang="zh-CN" altLang="en-US" sz="20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 </a:t>
            </a:r>
            <a:r>
              <a:rPr lang="zh-CN" altLang="en-US" sz="48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并序</a:t>
            </a:r>
            <a:endParaRPr lang="zh-CN" altLang="en-US" sz="9600">
              <a:solidFill>
                <a:schemeClr val="bg1"/>
              </a:solidFill>
              <a:latin typeface="汉仪尚巍手书简" panose="00020600040101010101" pitchFamily="18" charset="-122"/>
              <a:ea typeface="汉仪尚巍手书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5" b="20967"/>
          <a:stretch>
            <a:fillRect/>
          </a:stretch>
        </p:blipFill>
        <p:spPr>
          <a:xfrm>
            <a:off x="6172807" y="208992"/>
            <a:ext cx="6005045" cy="555123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02229" y="3812555"/>
            <a:ext cx="301743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唐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白居易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-36171" y="29162"/>
            <a:ext cx="33657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统编本</a:t>
            </a:r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语文</a:t>
            </a:r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必修（上册）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735" y="1508312"/>
            <a:ext cx="3933457" cy="5365236"/>
          </a:xfrm>
          <a:prstGeom prst="rect">
            <a:avLst/>
          </a:prstGeom>
        </p:spPr>
      </p:pic>
      <p:sp>
        <p:nvSpPr>
          <p:cNvPr id="15" name="任意多边形: 形状 14"/>
          <p:cNvSpPr/>
          <p:nvPr/>
        </p:nvSpPr>
        <p:spPr>
          <a:xfrm>
            <a:off x="3207034" y="2114983"/>
            <a:ext cx="6019091" cy="4437557"/>
          </a:xfrm>
          <a:custGeom>
            <a:rect l="l" t="t" r="r" b="b"/>
            <a:pathLst>
              <a:path w="7287777" h="5372892">
                <a:moveTo>
                  <a:pt x="2950517" y="0"/>
                </a:moveTo>
                <a:cubicBezTo>
                  <a:pt x="3304579" y="196701"/>
                  <a:pt x="3609466" y="295052"/>
                  <a:pt x="3865177" y="295052"/>
                </a:cubicBezTo>
                <a:cubicBezTo>
                  <a:pt x="3727486" y="491753"/>
                  <a:pt x="3599631" y="835980"/>
                  <a:pt x="3481610" y="1327733"/>
                </a:cubicBezTo>
                <a:cubicBezTo>
                  <a:pt x="3402930" y="1622785"/>
                  <a:pt x="3314414" y="1908001"/>
                  <a:pt x="3216064" y="2183383"/>
                </a:cubicBezTo>
                <a:cubicBezTo>
                  <a:pt x="3373425" y="2321074"/>
                  <a:pt x="3648806" y="2576786"/>
                  <a:pt x="4042209" y="2950518"/>
                </a:cubicBezTo>
                <a:cubicBezTo>
                  <a:pt x="4770003" y="3638972"/>
                  <a:pt x="5242086" y="4032374"/>
                  <a:pt x="5458457" y="4130725"/>
                </a:cubicBezTo>
                <a:cubicBezTo>
                  <a:pt x="5497797" y="4150395"/>
                  <a:pt x="5566643" y="4179900"/>
                  <a:pt x="5664993" y="4219240"/>
                </a:cubicBezTo>
                <a:cubicBezTo>
                  <a:pt x="6294437" y="4514292"/>
                  <a:pt x="6756685" y="4750333"/>
                  <a:pt x="7051736" y="4927364"/>
                </a:cubicBezTo>
                <a:cubicBezTo>
                  <a:pt x="7209097" y="5025715"/>
                  <a:pt x="7287777" y="5114230"/>
                  <a:pt x="7287777" y="5192911"/>
                </a:cubicBezTo>
                <a:cubicBezTo>
                  <a:pt x="7287777" y="5271592"/>
                  <a:pt x="7199262" y="5310932"/>
                  <a:pt x="7022231" y="5310932"/>
                </a:cubicBezTo>
                <a:cubicBezTo>
                  <a:pt x="6550148" y="5330602"/>
                  <a:pt x="6068231" y="5310932"/>
                  <a:pt x="5576477" y="5251921"/>
                </a:cubicBezTo>
                <a:cubicBezTo>
                  <a:pt x="5183075" y="5212581"/>
                  <a:pt x="4888024" y="5045385"/>
                  <a:pt x="4691322" y="4750333"/>
                </a:cubicBezTo>
                <a:cubicBezTo>
                  <a:pt x="4553631" y="4573302"/>
                  <a:pt x="4327426" y="4268416"/>
                  <a:pt x="4012703" y="3835673"/>
                </a:cubicBezTo>
                <a:cubicBezTo>
                  <a:pt x="3579961" y="3225900"/>
                  <a:pt x="3265239" y="2812827"/>
                  <a:pt x="3068538" y="2596456"/>
                </a:cubicBezTo>
                <a:cubicBezTo>
                  <a:pt x="2655465" y="3737323"/>
                  <a:pt x="2173547" y="4543797"/>
                  <a:pt x="1622784" y="5015880"/>
                </a:cubicBezTo>
                <a:cubicBezTo>
                  <a:pt x="1052351" y="5448623"/>
                  <a:pt x="511423" y="5487963"/>
                  <a:pt x="0" y="5133901"/>
                </a:cubicBezTo>
                <a:cubicBezTo>
                  <a:pt x="1416248" y="4504457"/>
                  <a:pt x="2380083" y="3235735"/>
                  <a:pt x="2891507" y="1327733"/>
                </a:cubicBezTo>
                <a:cubicBezTo>
                  <a:pt x="3029197" y="757300"/>
                  <a:pt x="3048868" y="314722"/>
                  <a:pt x="2950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32944" y="6300029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长安倡女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02018" y="5146268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花中魁首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71092" y="4164554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年老色衰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73466" y="3215615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委身商人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034907" y="6300029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少年才气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765363" y="5146267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位极人臣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827341" y="4164553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因馋糟贬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058268" y="3244579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病卧浔阳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192154" y="2217472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独守空船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503956" y="2246436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丝竹难觅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391876" y="1677889"/>
            <a:ext cx="1538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知音难寻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7919" y="1934785"/>
            <a:ext cx="5382866" cy="5382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101518"/>
            <a:ext cx="5500012" cy="5202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8578" y="921991"/>
            <a:ext cx="6316798" cy="594359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58435" y="2147653"/>
            <a:ext cx="288906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90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回忆曾经五陵年少争缠头的岁月，想想现在去来江口守空船的日子，不由得梦啼妆泪红阑干。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27047" y="2272123"/>
            <a:ext cx="364919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琵琶女的音乐，让作者回忆起了京城岁月，而琵琶女的故事，让作者深有同感，不自觉想起自己的故事，也终于让自己有了被贬谪的感觉。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17" y="1500353"/>
            <a:ext cx="3933457" cy="53652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7919" y="1934785"/>
            <a:ext cx="5382866" cy="538286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14148" y="-8328"/>
            <a:ext cx="12220296" cy="68739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4148" y="7589"/>
            <a:ext cx="12206148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0000"/>
                </a:schemeClr>
              </a:gs>
              <a:gs pos="26000">
                <a:schemeClr val="tx1">
                  <a:lumMod val="95000"/>
                  <a:lumOff val="5000"/>
                  <a:alpha val="60000"/>
                </a:schemeClr>
              </a:gs>
              <a:gs pos="51000">
                <a:schemeClr val="tx1">
                  <a:lumMod val="95000"/>
                  <a:lumOff val="5000"/>
                  <a:alpha val="70000"/>
                </a:schemeClr>
              </a:gs>
              <a:gs pos="100000">
                <a:schemeClr val="tx1">
                  <a:lumMod val="29000"/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511" y="2836423"/>
            <a:ext cx="5222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品读诗歌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774" y="1086364"/>
            <a:ext cx="4700448" cy="470044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829492" y="997702"/>
            <a:ext cx="651886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浔阳江头夜送客，枫叶荻花秋瑟瑟。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主人下马客在船，举酒欲饮无管弦。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醉不成欢惨将别，别时茫茫江浸月。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0356" y="4584846"/>
            <a:ext cx="1095856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互文：上下两句或一句话中的两个部分，看似各说一件事，实则是互相呼应，互相阐发，互相补充， 说的是一件事。由上下文意互相交错，互相渗透，互相补充来表达一个完整句子意思的修辞方法。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0356" y="6065276"/>
            <a:ext cx="96422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主人下马客在船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主人和客人都下了马，上了船。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8393" y="2916874"/>
            <a:ext cx="1185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事件：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8392" y="3441192"/>
            <a:ext cx="1185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环境：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0356" y="3966191"/>
            <a:ext cx="1185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背景：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46061" y="2916874"/>
            <a:ext cx="30484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浔阳江头夜送客</a:t>
            </a:r>
            <a:endParaRPr lang="en-US" altLang="zh-CN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31912" y="3441192"/>
            <a:ext cx="68709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枫叶荻花秋瑟瑟     别时茫茫江浸月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031913" y="3966191"/>
            <a:ext cx="68709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举酒欲饮无管弦     醉不成欢惨将别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29492" y="997702"/>
            <a:ext cx="651886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浔阳江头夜送客，枫叶荻花秋瑟瑟。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主人下马客在船，举酒欲饮无管弦。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醉不成欢惨将别，别时茫茫江浸月。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74725" y="4316851"/>
            <a:ext cx="3396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送客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惨别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65126" y="3646485"/>
            <a:ext cx="847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1.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主客二人送别的状态是怎样的，为什么会变成这样？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5126" y="4987218"/>
            <a:ext cx="703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2.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作者又是如何渲染惨别的环境的？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208544" y="990976"/>
            <a:ext cx="777491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忽闻水上琵琶声，主人忘归客不发。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寻声暗问弹者谁，琵琶声停欲语迟。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移船相近邀相见，添酒回灯重开宴。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千呼万唤始出来，犹抱琵琶半遮面。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48838" y="4159182"/>
            <a:ext cx="6094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举酒欲饮无管弦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忽闻水上琵琶声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48838" y="4942060"/>
            <a:ext cx="6094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醉不成欢惨将别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添酒回灯重开宴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9246" y="3492233"/>
            <a:ext cx="25405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两个转折：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225296" y="5528978"/>
            <a:ext cx="29091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轻拢慢捻抹复挑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4711" y="962294"/>
            <a:ext cx="856413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转轴拨弦三两声，未成曲调先有情。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弦弦掩抑声声思，似诉平生不得志。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低眉信手续续弹，说尽心中无限事。</a:t>
            </a:r>
          </a:p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轻拢慢捻抹复挑，初为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霓裳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后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六幺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5296" y="4058486"/>
            <a:ext cx="3693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转轴拨弦三两声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23573" y="4049047"/>
            <a:ext cx="32515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未成曲调先有情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25296" y="3464272"/>
            <a:ext cx="35570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对演奏动作的描写：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9690" y="3442232"/>
            <a:ext cx="39296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对演奏效果的描写：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25296" y="4786255"/>
            <a:ext cx="24300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低眉信手续续弹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5296" y="6271700"/>
            <a:ext cx="31355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曲终收拨当心画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23573" y="4789931"/>
            <a:ext cx="30137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说尽心中无限事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23573" y="6271700"/>
            <a:ext cx="4970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东船西舫悄无言，唯见江心秋月白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3573" y="5530815"/>
            <a:ext cx="30137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似诉平生不得志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4" grpId="0"/>
      <p:bldP spid="10" grpId="0"/>
      <p:bldP spid="14" grpId="0"/>
      <p:bldP spid="16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1813932" y="3962335"/>
            <a:ext cx="85641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）迟、出、抱、遮的表达效果。</a:t>
            </a:r>
            <a:endParaRPr lang="en-US" altLang="zh-CN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13932" y="2489643"/>
            <a:ext cx="85641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）寻、问、移、添、回、呼、唤的表达效果。</a:t>
            </a:r>
            <a:endParaRPr lang="en-US" altLang="zh-CN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13932" y="1440952"/>
            <a:ext cx="85641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赏析：</a:t>
            </a:r>
            <a:endParaRPr lang="en-US" altLang="zh-CN" sz="32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14148" y="-8328"/>
            <a:ext cx="12220296" cy="68739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4148" y="7589"/>
            <a:ext cx="12206148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0000"/>
                </a:schemeClr>
              </a:gs>
              <a:gs pos="26000">
                <a:schemeClr val="tx1">
                  <a:lumMod val="95000"/>
                  <a:lumOff val="5000"/>
                  <a:alpha val="60000"/>
                </a:schemeClr>
              </a:gs>
              <a:gs pos="51000">
                <a:schemeClr val="tx1">
                  <a:lumMod val="95000"/>
                  <a:lumOff val="5000"/>
                  <a:alpha val="70000"/>
                </a:schemeClr>
              </a:gs>
              <a:gs pos="100000">
                <a:schemeClr val="tx1">
                  <a:lumMod val="29000"/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511" y="2836423"/>
            <a:ext cx="5222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感受音乐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774" y="1086364"/>
            <a:ext cx="4700448" cy="470044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353684" y="1339651"/>
            <a:ext cx="748463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大弦嘈嘈如急雨，小弦切切如私语。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嘈嘈切切错杂弹，大珠小珠落玉盘。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间关莺语花底滑，幽咽泉流冰下难。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冰泉冷涩弦凝绝，凝绝不通声暂歇。</a:t>
            </a:r>
            <a:endParaRPr lang="en-US" altLang="zh-CN" sz="320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别有幽愁暗恨生，此时无声胜有声。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银瓶乍破水浆迸，铁骑突出刀枪鸣。</a:t>
            </a:r>
          </a:p>
          <a:p>
            <a:pPr algn="dist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曲终收拨当心画，四弦一声如裂帛。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366396"/>
            <a:ext cx="5798824" cy="3502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7360" y="910223"/>
            <a:ext cx="9290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白居易（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772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年－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846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年），字乐天，号香山居士，又号醉吟先生。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7359" y="2209042"/>
            <a:ext cx="90585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白居易的诗歌题材广泛，形式多样，语言平易通俗，有“诗魔”和“诗王”之称。有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白氏长庆集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传世，代表诗作有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长恨歌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》《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卖炭翁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》《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琵琶行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0253" y="1371888"/>
            <a:ext cx="90585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唐代伟大的现实主义诗人，唐代三大诗人之一。白居易与元稹共同倡导新乐府运动，世称“元白”，与刘禹锡并称“刘白”。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4497" y="5335669"/>
            <a:ext cx="63516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创作主张：文章合为时而著，歌诗合为事而作。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作品风格：语言优美、通俗、音调和谐，形象鲜明、政治讽喻。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34497" y="3403024"/>
            <a:ext cx="88082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艺术特色：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讽喻诗，题材集中，一般只选择最典型的一件事，突出一个主题，“一吟悲一事”，主题非常明确。为使主题更明确传达给读者，或诗题下加小序点明主题，或“卒章显其志”突出主题。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闲适诗，语言风格浅切平易、意绪情调淡泊悠闲的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1441719" y="1114023"/>
          <a:ext cx="9865932" cy="4627189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632696"/>
                <a:gridCol w="3573014"/>
                <a:gridCol w="3660222"/>
              </a:tblGrid>
              <a:tr h="66102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2800" b="1" kern="1200">
                          <a:solidFill>
                            <a:schemeClr val="bg1"/>
                          </a:solidFill>
                          <a:effectLst/>
                        </a:rPr>
                        <a:t>乐章</a:t>
                      </a:r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2800" b="1" kern="1200">
                          <a:solidFill>
                            <a:schemeClr val="bg1"/>
                          </a:solidFill>
                          <a:effectLst/>
                        </a:rPr>
                        <a:t>内容</a:t>
                      </a:r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2800" b="1" kern="1200">
                          <a:solidFill>
                            <a:schemeClr val="bg1"/>
                          </a:solidFill>
                          <a:effectLst/>
                        </a:rPr>
                        <a:t>效果</a:t>
                      </a:r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02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sz="2400" kern="100">
                          <a:solidFill>
                            <a:schemeClr val="bg1"/>
                          </a:solidFill>
                          <a:effectLst/>
                        </a:rPr>
                        <a:t>序曲</a:t>
                      </a:r>
                      <a:endParaRPr lang="zh-CN" sz="2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02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sz="2400" kern="100">
                          <a:solidFill>
                            <a:schemeClr val="bg1"/>
                          </a:solidFill>
                          <a:effectLst/>
                        </a:rPr>
                        <a:t>第一乐章</a:t>
                      </a:r>
                      <a:endParaRPr lang="zh-CN" sz="2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02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sz="2400" kern="100">
                          <a:solidFill>
                            <a:schemeClr val="bg1"/>
                          </a:solidFill>
                          <a:effectLst/>
                        </a:rPr>
                        <a:t>第二乐章</a:t>
                      </a:r>
                      <a:endParaRPr lang="zh-CN" sz="2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02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sz="2400" kern="100">
                          <a:solidFill>
                            <a:schemeClr val="bg1"/>
                          </a:solidFill>
                          <a:effectLst/>
                        </a:rPr>
                        <a:t>第三乐章</a:t>
                      </a:r>
                      <a:endParaRPr lang="zh-CN" sz="2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02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sz="2400" kern="100">
                          <a:solidFill>
                            <a:schemeClr val="bg1"/>
                          </a:solidFill>
                          <a:effectLst/>
                        </a:rPr>
                        <a:t>第四乐章</a:t>
                      </a:r>
                      <a:endParaRPr lang="zh-CN" sz="2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02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sz="2400" kern="100">
                          <a:solidFill>
                            <a:schemeClr val="bg1"/>
                          </a:solidFill>
                          <a:effectLst/>
                        </a:rPr>
                        <a:t>曲终</a:t>
                      </a:r>
                      <a:endParaRPr lang="zh-CN" sz="2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159876" y="1940950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zh-CN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调弦校音</a:t>
            </a:r>
            <a:r>
              <a:rPr lang="en-US" altLang="zh-CN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演奏名曲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9876" y="2621385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珠落玉盘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9876" y="3328471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幽咽凝绝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9876" y="4008906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铁骑突出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59876" y="4568134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曲终收拨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59876" y="5248569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江心月白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50050" y="1940950"/>
            <a:ext cx="3657601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情随声出 倾诉悲情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43780" y="2591417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急切愉悦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43780" y="3310985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幽愁暗恨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43780" y="3904734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激越雄壮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43780" y="4595135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戛然而止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43780" y="5268324"/>
            <a:ext cx="3387144" cy="38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200"/>
              </a:lnSpc>
            </a:pP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余韵无穷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36517" y="1343869"/>
            <a:ext cx="95700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en-US" altLang="zh-CN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1. </a:t>
            </a:r>
            <a:r>
              <a:rPr lang="zh-CN" altLang="zh-CN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“大弦嘈嘈如急雨，小弦切切如私语。嘈嘈切切错杂弹，大珠小珠落玉盘。”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6518" y="2736502"/>
            <a:ext cx="94869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运用了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比喻和叠词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的手法，通过“嘈嘈”“切切”等叠词来模拟乐声，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强化了听觉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，又用“如急雨”“如私语”等比喻，使得描写进一步形象化，而“大珠小珠落玉盘”则使得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听觉与视觉相融合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，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将抽象画的乐声变得形象可感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。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而乐声由急促粗重到急促轻细，纷繁清脆，也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表现了感情由悲愤到凄苦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，最后倾泻而出，达到了演奏的高潮。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36517" y="1501569"/>
            <a:ext cx="94453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en-US" altLang="zh-CN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2. “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间关莺语花底滑，幽咽泉流冰下难。冰泉冷涩弦凝绝，凝绝不通声暂歇。别有幽愁暗恨生，此时无声胜有声。”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6518" y="3105296"/>
            <a:ext cx="944533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“间关莺语”、“幽咽泉流”“冰泉冷涩”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三个比喻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，将上个乐章的高潮转入婉转低回，艰涩难通，低到无声；</a:t>
            </a:r>
          </a:p>
          <a:p>
            <a:pPr indent="359410" algn="just"/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感情由悲愤凄苦转为哀怨，进而转为凄苦难言，以至无声。这是演奏的低潮，亦是情感的低潮。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“别有”两句，既写出了乐曲因幽咽低沉而暂停，也写出了琵琶女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情感的极度压抑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而这些在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侧面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也反映出了作者听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乐的入迷和欣赏水平的高超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，颇有高山流水之感。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36518" y="2736502"/>
            <a:ext cx="970510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乐声暂歇时积聚的力量终于爆发，连用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比喻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将乐声再次推向高潮，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既写出了乐声的雄壮激越，又寓写琵琶女情感的激昂愤慨。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乐曲在高潮时却又戛然而止，使得听者咀嚼不尽。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“一声如裂帛”，撕心裂肺，传达出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琵琶女的凄凉悲愤之情。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“悄无言”写出了听众如痴如醉的情状，用</a:t>
            </a:r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侧面描写来表现乐声的动人美妙。</a:t>
            </a:r>
          </a:p>
          <a:p>
            <a:pPr indent="359410" algn="just"/>
            <a:r>
              <a:rPr lang="zh-CN" altLang="en-US" sz="2800" kern="100">
                <a:solidFill>
                  <a:srgbClr val="C000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“秋月白”照应前文“江浸月”，拓展了读者的想象空间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6517" y="1266105"/>
            <a:ext cx="9705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en-US" altLang="zh-CN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3.</a:t>
            </a:r>
            <a:r>
              <a:rPr lang="zh-CN" altLang="en-US" sz="28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“银瓶乍破水浆迸，铁骑突出刀枪鸣。曲终收拨当心画，四弦一声如裂帛。东船西舫悄无言，唯见江心秋月白。”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14148" y="-8328"/>
            <a:ext cx="12220296" cy="68739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4148" y="7589"/>
            <a:ext cx="12206148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0000"/>
                </a:schemeClr>
              </a:gs>
              <a:gs pos="26000">
                <a:schemeClr val="tx1">
                  <a:lumMod val="95000"/>
                  <a:lumOff val="5000"/>
                  <a:alpha val="60000"/>
                </a:schemeClr>
              </a:gs>
              <a:gs pos="51000">
                <a:schemeClr val="tx1">
                  <a:lumMod val="95000"/>
                  <a:lumOff val="5000"/>
                  <a:alpha val="70000"/>
                </a:schemeClr>
              </a:gs>
              <a:gs pos="100000">
                <a:schemeClr val="tx1">
                  <a:lumMod val="29000"/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511" y="2836423"/>
            <a:ext cx="5222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理解人物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774" y="1086364"/>
            <a:ext cx="4700448" cy="470044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36517" y="2093407"/>
            <a:ext cx="970510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“沉吟”的神态，表明了琵琶女所说的内容，与询问者有关，而沉吟也表明了琵琶女欲说还休的挣扎；</a:t>
            </a:r>
          </a:p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“放拨”“插弦中”“整顿衣裳”“起”“敛容”，一系列的动作与表情则表现出了琵琶女下定决心吐露心声的决绝。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6517" y="1266105"/>
            <a:ext cx="9705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沉吟放拨插弦中，整顿衣裳起敛容。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6516" y="4847123"/>
            <a:ext cx="9705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介绍了籍贯，与小序中“铮铮然有京都声”遥相呼应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36516" y="4019821"/>
            <a:ext cx="9705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自言本是京城女，家在虾蟆陵下住。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36518" y="2414954"/>
            <a:ext cx="9705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琵琶女早年间色艺双绝的状态；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6517" y="1266105"/>
            <a:ext cx="9705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十三学得琵琶成，名属教坊第一部。曲罢曾教善才服，妆成每被秋娘妒。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6517" y="5168670"/>
            <a:ext cx="97051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写出了琵琶女年少时被人追捧的欢乐时光，与下文“去来江口守空船”的悲惨岁月行程鲜明的对比。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36516" y="3442773"/>
            <a:ext cx="9705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五陵年少争缠头，一曲红绡不知数。钿头银篦击节碎，血色罗裙翻酒污。今年欢笑复明年，秋月春风等闲度。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36518" y="2414954"/>
            <a:ext cx="9705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交代了自己漂沦憔悴的原因。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6517" y="1266105"/>
            <a:ext cx="9705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弟走从军阿姨死，暮去朝来颜色故。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3446" y="4470592"/>
            <a:ext cx="97051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以“鞍马稀”来表达了自己“人老珠黄”之后的凄凉情境，而这也就迫使琵琶女不得不嫁给商人为妇。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36516" y="3442773"/>
            <a:ext cx="9705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门前冷落车马稀，老大嫁作商人妇。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36516" y="1888501"/>
            <a:ext cx="970510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嫁给商人之后的琵琶女一个人孤苦伶仃，商人重利寡情，不理解琵琶女内心凄苦，使得琵琶女独守空船，寂寞无依，而最后两句则是琵琶女的真实写照，每当梦到年少时的欢乐，再回到如今的孤苦，今夕对比，更让人伤怀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6517" y="1266105"/>
            <a:ext cx="9705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商人重利轻别离</a:t>
            </a:r>
            <a:r>
              <a:rPr lang="en-US" altLang="zh-CN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梦啼妆泪红阑干。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1771650" y="2151727"/>
            <a:ext cx="86487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同是天涯沦落人</a:t>
            </a:r>
            <a:endParaRPr lang="en-US" altLang="zh-CN" sz="8000">
              <a:solidFill>
                <a:schemeClr val="bg1"/>
              </a:solidFill>
              <a:latin typeface="汉仪尚巍手书简" panose="00020600040101010101" pitchFamily="18" charset="-122"/>
              <a:ea typeface="汉仪尚巍手书简" panose="00020600040101010101" pitchFamily="18" charset="-122"/>
              <a:cs typeface="+mn-ea"/>
              <a:sym typeface="+mn-lt"/>
            </a:endParaRPr>
          </a:p>
          <a:p>
            <a:pPr algn="ctr"/>
            <a:r>
              <a:rPr lang="zh-CN" altLang="en-US" sz="80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相逢何必曾相识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54060" y="885232"/>
            <a:ext cx="11283880" cy="583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唐宪宗元和十年（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815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）六月，唐朝藩镇势力派刺客在长安街头刺死了宰相武元衡，刺伤了御史中丞裴度，朝野大哗，藩镇势力又进一步提出要求罢免裴度，以安藩镇“反侧”之心。白居易上表主张严缉凶手，有“擅越职分”之嫌，而且平素多作讽喻诗，得罪了朝中权贵，于是被贬为江州司马。司马是刺史的助手，在中唐时期多专门安置“犯罪”官员，属于变相发配。这件事对白居易影响很大，是他思想变化的转折点，从此他早期的斗争锐气逐渐销磨，消极情绪日渐增多。</a:t>
            </a:r>
          </a:p>
          <a:p>
            <a:pPr indent="720090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元和十一年（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816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）秋天，白居易在浔阳江头送别客人，偶遇一位弹琵琶的长安倡女，便用为题材，这首叙事长诗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琵琶行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40415" y="2397093"/>
            <a:ext cx="97051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两句中蕴含了丰富的社会内容。虽然诗人和琵琶女的社会地位迥然不同，但他们同是来自于京都，同样才华出众，却又同时沦落到偏僻的浔阳江畔、命运凄惨。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33484" y="4030564"/>
            <a:ext cx="97051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琵琶女的艺术生涯毁于“老”，诗人的政治生涯毁于“谪”，相同额命运，将两个人紧紧的联系在了一起，而这也道出了当时社会诸多文人与艺人的辛酸。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40415" y="2397093"/>
            <a:ext cx="97051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两句中蕴含了丰富的社会内容。虽然诗人和琵琶女的社会地位迥然不同，但他们同是来自于京都，同样才华出众，却又同时沦落到偏僻的浔阳江畔、命运凄惨。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33484" y="4030564"/>
            <a:ext cx="97051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琵琶女的艺术生涯毁于“老”，诗人的政治生涯毁于“谪”，相同额命运，将两个人紧紧的联系在了一起，而这也道出了当时社会诸多文人与艺人的辛酸。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40415" y="2397093"/>
            <a:ext cx="97051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“皆掩泣”表现了琵琶女演奏技艺的高超，效果动人，与上文中“仙乐”等相互照应。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0415" y="3785865"/>
            <a:ext cx="97051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司马青衫湿，不光是对琵琶女的同情之泪，更是对自己遭贬自伤，表明了作者感伤程度之深，也从侧面表现了琵琶女的技艺高超。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3502" y="1287695"/>
            <a:ext cx="97051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感我此言良久立，却坐促弦弦转急。凄凄不似向前声，满座重闻皆掩泣。座中泣下谁最多，江州司马青衫湿。</a:t>
            </a:r>
            <a:endParaRPr lang="zh-CN" altLang="zh-CN" sz="2800" kern="10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0415" y="5702670"/>
            <a:ext cx="9705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9410" algn="just"/>
            <a:r>
              <a:rPr lang="zh-CN" altLang="en-US" sz="2800" kern="10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司马青衫：指极度悲伤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4148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42000">
                <a:schemeClr val="tx1">
                  <a:lumMod val="95000"/>
                  <a:lumOff val="5000"/>
                  <a:alpha val="80000"/>
                </a:schemeClr>
              </a:gs>
              <a:gs pos="64000">
                <a:schemeClr val="tx1">
                  <a:lumMod val="95000"/>
                  <a:lumOff val="5000"/>
                  <a:alpha val="95000"/>
                </a:schemeClr>
              </a:gs>
              <a:gs pos="100000">
                <a:schemeClr val="tx1">
                  <a:lumMod val="2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 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2542" y="432390"/>
            <a:ext cx="11818620" cy="61990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转轴拨弦三两声，未成曲调先有情。弦弦掩抑声声思，似诉平生不得志。低眉信手续续弹，说尽心中无限事。轻拢慢捻抹复挑，初为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《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霓裳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》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后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《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六幺</a:t>
            </a:r>
            <a:r>
              <a:rPr lang="en-US" altLang="zh-CN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》</a:t>
            </a:r>
            <a:r>
              <a:rPr lang="zh-CN" altLang="en-US" sz="4200" b="0" i="0">
                <a:solidFill>
                  <a:schemeClr val="bg1">
                    <a:lumMod val="95000"/>
                    <a:alpha val="5000"/>
                  </a:schemeClr>
                </a:solidFill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。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东船西舫悄无言，唯见江心秋月白。</a:t>
            </a:r>
            <a:endParaRPr lang="zh-CN" altLang="en-US" sz="4200">
              <a:solidFill>
                <a:schemeClr val="bg1">
                  <a:lumMod val="95000"/>
                  <a:alpha val="5000"/>
                </a:schemeClr>
              </a:solidFill>
              <a:latin typeface="汉仪尚巍手书简" panose="00020600040101010101" pitchFamily="18" charset="-122"/>
              <a:ea typeface="汉仪尚巍手书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0631" y="3002134"/>
            <a:ext cx="6402810" cy="968259"/>
          </a:xfrm>
        </p:spPr>
        <p:txBody>
          <a:bodyPr vert="horz" anchor="ctr">
            <a:noAutofit/>
          </a:bodyPr>
          <a:lstStyle/>
          <a:p>
            <a:pPr algn="dist"/>
            <a:r>
              <a:rPr lang="zh-CN" altLang="en-US" sz="96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5" b="20967"/>
          <a:stretch>
            <a:fillRect/>
          </a:stretch>
        </p:blipFill>
        <p:spPr>
          <a:xfrm>
            <a:off x="6223126" y="226516"/>
            <a:ext cx="6005045" cy="5551237"/>
          </a:xfrm>
          <a:prstGeom prst="rect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99900" y="10541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851356" y="1693579"/>
            <a:ext cx="1754642" cy="3477692"/>
            <a:chOff x="2862608" y="1779912"/>
            <a:chExt cx="1754642" cy="347769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6" t="9940" r="8408" b="8730"/>
            <a:stretch>
              <a:fillRect/>
            </a:stretch>
          </p:blipFill>
          <p:spPr>
            <a:xfrm>
              <a:off x="2862608" y="1779912"/>
              <a:ext cx="1754642" cy="3298175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273944" y="2063449"/>
              <a:ext cx="914402" cy="3194155"/>
              <a:chOff x="3273944" y="2063449"/>
              <a:chExt cx="914402" cy="319415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376742" y="2536567"/>
                <a:ext cx="738664" cy="2721037"/>
              </a:xfrm>
              <a:prstGeom prst="rect">
                <a:avLst/>
              </a:prstGeom>
              <a:noFill/>
            </p:spPr>
            <p:txBody>
              <a:bodyPr vert="eaVert" wrap="square" anchor="ctr">
                <a:spAutoFit/>
              </a:bodyPr>
              <a:lstStyle/>
              <a:p>
                <a:pPr algn="ctr"/>
                <a:r>
                  <a:rPr lang="zh-CN" altLang="en-US" sz="3600">
                    <a:solidFill>
                      <a:schemeClr val="bg1"/>
                    </a:solidFill>
                    <a:cs typeface="+mn-ea"/>
                    <a:sym typeface="+mn-lt"/>
                  </a:rPr>
                  <a:t>精读小序</a:t>
                </a:r>
                <a:endParaRPr lang="en-US" altLang="zh-CN" sz="3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3944" y="2063449"/>
                <a:ext cx="914402" cy="914402"/>
              </a:xfrm>
              <a:prstGeom prst="rect">
                <a:avLst/>
              </a:prstGeom>
            </p:spPr>
          </p:pic>
        </p:grpSp>
      </p:grpSp>
      <p:grpSp>
        <p:nvGrpSpPr>
          <p:cNvPr id="31" name="组合 30"/>
          <p:cNvGrpSpPr/>
          <p:nvPr/>
        </p:nvGrpSpPr>
        <p:grpSpPr>
          <a:xfrm>
            <a:off x="3762905" y="1693579"/>
            <a:ext cx="1754642" cy="3486020"/>
            <a:chOff x="3329055" y="1771584"/>
            <a:chExt cx="1754642" cy="348602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6" t="9940" r="8408" b="8730"/>
            <a:stretch>
              <a:fillRect/>
            </a:stretch>
          </p:blipFill>
          <p:spPr>
            <a:xfrm>
              <a:off x="3329055" y="1771584"/>
              <a:ext cx="1754642" cy="3298175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3734061" y="2063449"/>
              <a:ext cx="914402" cy="3194155"/>
              <a:chOff x="4855490" y="2063449"/>
              <a:chExt cx="914402" cy="319415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4943359" y="2536567"/>
                <a:ext cx="738664" cy="2721037"/>
              </a:xfrm>
              <a:prstGeom prst="rect">
                <a:avLst/>
              </a:prstGeom>
              <a:noFill/>
            </p:spPr>
            <p:txBody>
              <a:bodyPr vert="eaVert" wrap="square" anchor="ctr">
                <a:spAutoFit/>
              </a:bodyPr>
              <a:lstStyle/>
              <a:p>
                <a:pPr algn="ctr"/>
                <a:r>
                  <a:rPr lang="zh-CN" altLang="en-US" sz="3600">
                    <a:solidFill>
                      <a:schemeClr val="bg1"/>
                    </a:solidFill>
                    <a:cs typeface="+mn-ea"/>
                    <a:sym typeface="+mn-lt"/>
                  </a:rPr>
                  <a:t>品读诗歌</a:t>
                </a:r>
                <a:endParaRPr lang="en-US" altLang="zh-CN" sz="3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55490" y="2063449"/>
                <a:ext cx="914402" cy="914402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6674453" y="1693579"/>
            <a:ext cx="1754642" cy="3442813"/>
            <a:chOff x="5081618" y="1771583"/>
            <a:chExt cx="1754642" cy="344281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6" t="9940" r="8408" b="8730"/>
            <a:stretch>
              <a:fillRect/>
            </a:stretch>
          </p:blipFill>
          <p:spPr>
            <a:xfrm>
              <a:off x="5081618" y="1771583"/>
              <a:ext cx="1754642" cy="3298175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5507679" y="2020241"/>
              <a:ext cx="914402" cy="3194155"/>
              <a:chOff x="6422110" y="2063449"/>
              <a:chExt cx="914402" cy="3194155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509976" y="2536567"/>
                <a:ext cx="738664" cy="2721037"/>
              </a:xfrm>
              <a:prstGeom prst="rect">
                <a:avLst/>
              </a:prstGeom>
              <a:noFill/>
            </p:spPr>
            <p:txBody>
              <a:bodyPr vert="eaVert" wrap="square" anchor="ctr">
                <a:spAutoFit/>
              </a:bodyPr>
              <a:lstStyle/>
              <a:p>
                <a:pPr algn="ctr"/>
                <a:r>
                  <a:rPr lang="zh-CN" altLang="en-US" sz="3600">
                    <a:solidFill>
                      <a:schemeClr val="bg1"/>
                    </a:solidFill>
                    <a:cs typeface="+mn-ea"/>
                    <a:sym typeface="+mn-lt"/>
                  </a:rPr>
                  <a:t>感受音乐</a:t>
                </a:r>
                <a:endParaRPr lang="en-US" altLang="zh-CN" sz="3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2110" y="2063449"/>
                <a:ext cx="914402" cy="914402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9586002" y="1693579"/>
            <a:ext cx="1754642" cy="3389469"/>
            <a:chOff x="9302142" y="1688618"/>
            <a:chExt cx="1754642" cy="338946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6" t="9940" r="8408" b="8730"/>
            <a:stretch>
              <a:fillRect/>
            </a:stretch>
          </p:blipFill>
          <p:spPr>
            <a:xfrm>
              <a:off x="9302142" y="1688618"/>
              <a:ext cx="1754642" cy="3298175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9726124" y="1899849"/>
              <a:ext cx="914402" cy="3178238"/>
              <a:chOff x="7988724" y="2079366"/>
              <a:chExt cx="914402" cy="3178238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8076593" y="2536567"/>
                <a:ext cx="738664" cy="2721037"/>
              </a:xfrm>
              <a:prstGeom prst="rect">
                <a:avLst/>
              </a:prstGeom>
              <a:noFill/>
            </p:spPr>
            <p:txBody>
              <a:bodyPr vert="eaVert" wrap="square" rtlCol="0" anchor="ctr">
                <a:spAutoFit/>
              </a:bodyPr>
              <a:lstStyle/>
              <a:p>
                <a:pPr algn="ctr"/>
                <a:r>
                  <a:rPr lang="zh-CN" altLang="en-US" sz="3600">
                    <a:solidFill>
                      <a:schemeClr val="bg1"/>
                    </a:solidFill>
                    <a:cs typeface="+mn-ea"/>
                    <a:sym typeface="+mn-lt"/>
                  </a:rPr>
                  <a:t>理解人物</a:t>
                </a: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88724" y="2079366"/>
                <a:ext cx="914402" cy="91440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14148" y="-8328"/>
            <a:ext cx="12220296" cy="68739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4148" y="7589"/>
            <a:ext cx="12206148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0000"/>
                </a:schemeClr>
              </a:gs>
              <a:gs pos="26000">
                <a:schemeClr val="tx1">
                  <a:lumMod val="95000"/>
                  <a:lumOff val="5000"/>
                  <a:alpha val="60000"/>
                </a:schemeClr>
              </a:gs>
              <a:gs pos="51000">
                <a:schemeClr val="tx1">
                  <a:lumMod val="95000"/>
                  <a:lumOff val="5000"/>
                  <a:alpha val="70000"/>
                </a:schemeClr>
              </a:gs>
              <a:gs pos="100000">
                <a:schemeClr val="tx1">
                  <a:lumMod val="29000"/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511" y="2836423"/>
            <a:ext cx="5222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cs typeface="+mn-ea"/>
                <a:sym typeface="+mn-lt"/>
              </a:rPr>
              <a:t>精读小序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774" y="1086364"/>
            <a:ext cx="4700448" cy="470044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01270" y="1022426"/>
            <a:ext cx="10989459" cy="3900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元和十年，予左迁九江郡司马。明年秋，送客湓浦口，闻舟中夜弹琵琶者，听其音，铮铮然有京都声。问其人，本长安倡女，尝学琵琶于穆、曹二善才，年长色衰，委身为贾人妇。遂命酒，使快弹数曲。曲罢悯然，自叙少小时欢乐事，今漂沦憔悴，转徙于江湖间。予出官二年，恬然自安，感斯人言，是夕始觉有迁谪意。因为长句，歌以赠之，凡六百一十六言，命曰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琵琶行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25524" y="5538429"/>
            <a:ext cx="9726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左迁：贬官，降职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                                   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委身：嫁人的意思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出官：（京官）外调</a:t>
            </a: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                               </a:t>
            </a: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因为：因，于是；为，创作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3541" y="1146539"/>
            <a:ext cx="110849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元和十年，我被贬为九江郡司马。第二年秋季的一天，送客到湓浦口，夜里听到船上有人弹琵琶。听那声音，铮铮铿铿有京都流行的声韵。探问这个人，原来是长安的歌女，曾经向穆、曹两位琵琶大师学艺。后来年纪大了，红颜退尽，嫁给商人为妻。于是命人摆酒叫她畅快地弹几曲。她弹完后，有些闷闷不乐的样子，自己说起了少年时欢乐之事，而今漂泊沉沦，形容憔悴，在江湖之间辗转流浪。我离京调外任职两年来，随遇而安，自得其乐，而今被这个人的话所感触，这天夜里才有被降职的感觉。于是撰写一首长诗赠送给她，共六百一十二字，题为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琵琶行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25524" y="1742993"/>
            <a:ext cx="9726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1.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遂命酒，使快弹数曲。曲罢悯然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5524" y="3637680"/>
            <a:ext cx="9726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2.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予出官二年，恬然自安，感斯人言，是夕始觉有迁谪意。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56303" y="2474893"/>
            <a:ext cx="9211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快，畅快。既然是畅快的弹奏，为何弹完之后反而会有一些闷闷不乐的样子？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6303" y="4296332"/>
            <a:ext cx="9296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作者被贬两年，恬然自安，为何在听琵琶女讲述了自己的故事之后，才突然觉得有了被贬谪的感觉？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1764576" y="2767280"/>
            <a:ext cx="8648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汉仪尚巍手书简" panose="00020600040101010101" pitchFamily="18" charset="-122"/>
                <a:ea typeface="汉仪尚巍手书简" panose="00020600040101010101" pitchFamily="18" charset="-122"/>
                <a:cs typeface="+mn-ea"/>
                <a:sym typeface="+mn-lt"/>
              </a:rPr>
              <a:t>同是天涯沦落人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ogf2eee">
      <a:majorFont>
        <a:latin typeface="思源宋体 CN SemiBold"/>
        <a:ea typeface="思源宋体 CN"/>
        <a:cs typeface="Arial"/>
      </a:majorFont>
      <a:minorFont>
        <a:latin typeface="思源宋体 CN SemiBold"/>
        <a:ea typeface="思源宋体 CN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0">
      <vt:lpstr>Arial</vt:lpstr>
      <vt:lpstr>思源宋体 CN SemiBold</vt:lpstr>
      <vt:lpstr>思源宋体 CN</vt:lpstr>
      <vt:lpstr>汉仪尚巍手书简</vt:lpstr>
      <vt:lpstr>Times New Roman</vt:lpstr>
      <vt:lpstr>思源宋体 CN Heavy</vt:lpstr>
      <vt:lpstr>Office 主题​​</vt:lpstr>
      <vt:lpstr>琵琶行 并序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谢谢观看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2021-06-11T01:11:29.111</cp:lastPrinted>
  <dcterms:created xsi:type="dcterms:W3CDTF">2021-06-11T01:11:29Z</dcterms:created>
  <dcterms:modified xsi:type="dcterms:W3CDTF">2021-06-10T17:11:37Z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