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Masters/slideMaster87.xml" ContentType="application/vnd.openxmlformats-officedocument.presentationml.slideMaster+xml"/>
  <Override PartName="/ppt/slideMasters/slideMaster88.xml" ContentType="application/vnd.openxmlformats-officedocument.presentationml.slideMaster+xml"/>
  <Override PartName="/ppt/slideMasters/slideMaster89.xml" ContentType="application/vnd.openxmlformats-officedocument.presentationml.slideMaster+xml"/>
  <Override PartName="/ppt/slideMasters/slideMaster9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theme/theme9.xml" ContentType="application/vnd.openxmlformats-officedocument.theme+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theme/theme11.xml" ContentType="application/vnd.openxmlformats-officedocument.theme+xml"/>
  <Override PartName="/ppt/slideLayouts/slideLayout22.xml" ContentType="application/vnd.openxmlformats-officedocument.presentationml.slideLayout+xml"/>
  <Override PartName="/ppt/theme/theme12.xml" ContentType="application/vnd.openxmlformats-officedocument.theme+xml"/>
  <Override PartName="/ppt/slideLayouts/slideLayout23.xml" ContentType="application/vnd.openxmlformats-officedocument.presentationml.slideLayout+xml"/>
  <Override PartName="/ppt/theme/theme13.xml" ContentType="application/vnd.openxmlformats-officedocument.theme+xml"/>
  <Override PartName="/ppt/slideLayouts/slideLayout24.xml" ContentType="application/vnd.openxmlformats-officedocument.presentationml.slideLayout+xml"/>
  <Override PartName="/ppt/theme/theme14.xml" ContentType="application/vnd.openxmlformats-officedocument.theme+xml"/>
  <Override PartName="/ppt/slideLayouts/slideLayout25.xml" ContentType="application/vnd.openxmlformats-officedocument.presentationml.slideLayout+xml"/>
  <Override PartName="/ppt/theme/theme15.xml" ContentType="application/vnd.openxmlformats-officedocument.theme+xml"/>
  <Override PartName="/ppt/slideLayouts/slideLayout26.xml" ContentType="application/vnd.openxmlformats-officedocument.presentationml.slideLayout+xml"/>
  <Override PartName="/ppt/theme/theme16.xml" ContentType="application/vnd.openxmlformats-officedocument.theme+xml"/>
  <Override PartName="/ppt/slideLayouts/slideLayout27.xml" ContentType="application/vnd.openxmlformats-officedocument.presentationml.slideLayout+xml"/>
  <Override PartName="/ppt/theme/theme17.xml" ContentType="application/vnd.openxmlformats-officedocument.theme+xml"/>
  <Override PartName="/ppt/slideLayouts/slideLayout28.xml" ContentType="application/vnd.openxmlformats-officedocument.presentationml.slideLayout+xml"/>
  <Override PartName="/ppt/theme/theme18.xml" ContentType="application/vnd.openxmlformats-officedocument.theme+xml"/>
  <Override PartName="/ppt/slideLayouts/slideLayout29.xml" ContentType="application/vnd.openxmlformats-officedocument.presentationml.slideLayout+xml"/>
  <Override PartName="/ppt/theme/theme19.xml" ContentType="application/vnd.openxmlformats-officedocument.theme+xml"/>
  <Override PartName="/ppt/slideLayouts/slideLayout30.xml" ContentType="application/vnd.openxmlformats-officedocument.presentationml.slideLayout+xml"/>
  <Override PartName="/ppt/theme/theme20.xml" ContentType="application/vnd.openxmlformats-officedocument.theme+xml"/>
  <Override PartName="/ppt/slideLayouts/slideLayout31.xml" ContentType="application/vnd.openxmlformats-officedocument.presentationml.slideLayout+xml"/>
  <Override PartName="/ppt/theme/theme21.xml" ContentType="application/vnd.openxmlformats-officedocument.theme+xml"/>
  <Override PartName="/ppt/slideLayouts/slideLayout32.xml" ContentType="application/vnd.openxmlformats-officedocument.presentationml.slideLayout+xml"/>
  <Override PartName="/ppt/theme/theme22.xml" ContentType="application/vnd.openxmlformats-officedocument.theme+xml"/>
  <Override PartName="/ppt/slideLayouts/slideLayout33.xml" ContentType="application/vnd.openxmlformats-officedocument.presentationml.slideLayout+xml"/>
  <Override PartName="/ppt/theme/theme23.xml" ContentType="application/vnd.openxmlformats-officedocument.theme+xml"/>
  <Override PartName="/ppt/slideLayouts/slideLayout34.xml" ContentType="application/vnd.openxmlformats-officedocument.presentationml.slideLayout+xml"/>
  <Override PartName="/ppt/theme/theme24.xml" ContentType="application/vnd.openxmlformats-officedocument.theme+xml"/>
  <Override PartName="/ppt/slideLayouts/slideLayout35.xml" ContentType="application/vnd.openxmlformats-officedocument.presentationml.slideLayout+xml"/>
  <Override PartName="/ppt/theme/theme25.xml" ContentType="application/vnd.openxmlformats-officedocument.theme+xml"/>
  <Override PartName="/ppt/slideLayouts/slideLayout36.xml" ContentType="application/vnd.openxmlformats-officedocument.presentationml.slideLayout+xml"/>
  <Override PartName="/ppt/theme/theme26.xml" ContentType="application/vnd.openxmlformats-officedocument.theme+xml"/>
  <Override PartName="/ppt/slideLayouts/slideLayout37.xml" ContentType="application/vnd.openxmlformats-officedocument.presentationml.slideLayout+xml"/>
  <Override PartName="/ppt/theme/theme27.xml" ContentType="application/vnd.openxmlformats-officedocument.theme+xml"/>
  <Override PartName="/ppt/slideLayouts/slideLayout38.xml" ContentType="application/vnd.openxmlformats-officedocument.presentationml.slideLayout+xml"/>
  <Override PartName="/ppt/theme/theme28.xml" ContentType="application/vnd.openxmlformats-officedocument.theme+xml"/>
  <Override PartName="/ppt/slideLayouts/slideLayout39.xml" ContentType="application/vnd.openxmlformats-officedocument.presentationml.slideLayout+xml"/>
  <Override PartName="/ppt/theme/theme29.xml" ContentType="application/vnd.openxmlformats-officedocument.theme+xml"/>
  <Override PartName="/ppt/slideLayouts/slideLayout40.xml" ContentType="application/vnd.openxmlformats-officedocument.presentationml.slideLayout+xml"/>
  <Override PartName="/ppt/theme/theme30.xml" ContentType="application/vnd.openxmlformats-officedocument.theme+xml"/>
  <Override PartName="/ppt/slideLayouts/slideLayout41.xml" ContentType="application/vnd.openxmlformats-officedocument.presentationml.slideLayout+xml"/>
  <Override PartName="/ppt/theme/theme31.xml" ContentType="application/vnd.openxmlformats-officedocument.theme+xml"/>
  <Override PartName="/ppt/slideLayouts/slideLayout42.xml" ContentType="application/vnd.openxmlformats-officedocument.presentationml.slideLayout+xml"/>
  <Override PartName="/ppt/theme/theme32.xml" ContentType="application/vnd.openxmlformats-officedocument.theme+xml"/>
  <Override PartName="/ppt/slideLayouts/slideLayout43.xml" ContentType="application/vnd.openxmlformats-officedocument.presentationml.slideLayout+xml"/>
  <Override PartName="/ppt/theme/theme33.xml" ContentType="application/vnd.openxmlformats-officedocument.theme+xml"/>
  <Override PartName="/ppt/slideLayouts/slideLayout44.xml" ContentType="application/vnd.openxmlformats-officedocument.presentationml.slideLayout+xml"/>
  <Override PartName="/ppt/theme/theme34.xml" ContentType="application/vnd.openxmlformats-officedocument.theme+xml"/>
  <Override PartName="/ppt/slideLayouts/slideLayout45.xml" ContentType="application/vnd.openxmlformats-officedocument.presentationml.slideLayout+xml"/>
  <Override PartName="/ppt/theme/theme35.xml" ContentType="application/vnd.openxmlformats-officedocument.theme+xml"/>
  <Override PartName="/ppt/slideLayouts/slideLayout46.xml" ContentType="application/vnd.openxmlformats-officedocument.presentationml.slideLayout+xml"/>
  <Override PartName="/ppt/theme/theme36.xml" ContentType="application/vnd.openxmlformats-officedocument.theme+xml"/>
  <Override PartName="/ppt/slideLayouts/slideLayout47.xml" ContentType="application/vnd.openxmlformats-officedocument.presentationml.slideLayout+xml"/>
  <Override PartName="/ppt/theme/theme37.xml" ContentType="application/vnd.openxmlformats-officedocument.theme+xml"/>
  <Override PartName="/ppt/slideLayouts/slideLayout48.xml" ContentType="application/vnd.openxmlformats-officedocument.presentationml.slideLayout+xml"/>
  <Override PartName="/ppt/theme/theme38.xml" ContentType="application/vnd.openxmlformats-officedocument.theme+xml"/>
  <Override PartName="/ppt/slideLayouts/slideLayout49.xml" ContentType="application/vnd.openxmlformats-officedocument.presentationml.slideLayout+xml"/>
  <Override PartName="/ppt/theme/theme39.xml" ContentType="application/vnd.openxmlformats-officedocument.theme+xml"/>
  <Override PartName="/ppt/slideLayouts/slideLayout50.xml" ContentType="application/vnd.openxmlformats-officedocument.presentationml.slideLayout+xml"/>
  <Override PartName="/ppt/theme/theme40.xml" ContentType="application/vnd.openxmlformats-officedocument.theme+xml"/>
  <Override PartName="/ppt/slideLayouts/slideLayout51.xml" ContentType="application/vnd.openxmlformats-officedocument.presentationml.slideLayout+xml"/>
  <Override PartName="/ppt/theme/theme41.xml" ContentType="application/vnd.openxmlformats-officedocument.theme+xml"/>
  <Override PartName="/ppt/slideLayouts/slideLayout52.xml" ContentType="application/vnd.openxmlformats-officedocument.presentationml.slideLayout+xml"/>
  <Override PartName="/ppt/theme/theme42.xml" ContentType="application/vnd.openxmlformats-officedocument.theme+xml"/>
  <Override PartName="/ppt/slideLayouts/slideLayout53.xml" ContentType="application/vnd.openxmlformats-officedocument.presentationml.slideLayout+xml"/>
  <Override PartName="/ppt/theme/theme43.xml" ContentType="application/vnd.openxmlformats-officedocument.theme+xml"/>
  <Override PartName="/ppt/slideLayouts/slideLayout54.xml" ContentType="application/vnd.openxmlformats-officedocument.presentationml.slideLayout+xml"/>
  <Override PartName="/ppt/theme/theme44.xml" ContentType="application/vnd.openxmlformats-officedocument.theme+xml"/>
  <Override PartName="/ppt/slideLayouts/slideLayout55.xml" ContentType="application/vnd.openxmlformats-officedocument.presentationml.slideLayout+xml"/>
  <Override PartName="/ppt/theme/theme45.xml" ContentType="application/vnd.openxmlformats-officedocument.theme+xml"/>
  <Override PartName="/ppt/slideLayouts/slideLayout56.xml" ContentType="application/vnd.openxmlformats-officedocument.presentationml.slideLayout+xml"/>
  <Override PartName="/ppt/theme/theme46.xml" ContentType="application/vnd.openxmlformats-officedocument.theme+xml"/>
  <Override PartName="/ppt/slideLayouts/slideLayout57.xml" ContentType="application/vnd.openxmlformats-officedocument.presentationml.slideLayout+xml"/>
  <Override PartName="/ppt/theme/theme47.xml" ContentType="application/vnd.openxmlformats-officedocument.theme+xml"/>
  <Override PartName="/ppt/slideLayouts/slideLayout58.xml" ContentType="application/vnd.openxmlformats-officedocument.presentationml.slideLayout+xml"/>
  <Override PartName="/ppt/theme/theme48.xml" ContentType="application/vnd.openxmlformats-officedocument.theme+xml"/>
  <Override PartName="/ppt/slideLayouts/slideLayout59.xml" ContentType="application/vnd.openxmlformats-officedocument.presentationml.slideLayout+xml"/>
  <Override PartName="/ppt/theme/theme49.xml" ContentType="application/vnd.openxmlformats-officedocument.theme+xml"/>
  <Override PartName="/ppt/slideLayouts/slideLayout60.xml" ContentType="application/vnd.openxmlformats-officedocument.presentationml.slideLayout+xml"/>
  <Override PartName="/ppt/theme/theme50.xml" ContentType="application/vnd.openxmlformats-officedocument.theme+xml"/>
  <Override PartName="/ppt/slideLayouts/slideLayout61.xml" ContentType="application/vnd.openxmlformats-officedocument.presentationml.slideLayout+xml"/>
  <Override PartName="/ppt/theme/theme51.xml" ContentType="application/vnd.openxmlformats-officedocument.theme+xml"/>
  <Override PartName="/ppt/slideLayouts/slideLayout62.xml" ContentType="application/vnd.openxmlformats-officedocument.presentationml.slideLayout+xml"/>
  <Override PartName="/ppt/theme/theme52.xml" ContentType="application/vnd.openxmlformats-officedocument.theme+xml"/>
  <Override PartName="/ppt/slideLayouts/slideLayout63.xml" ContentType="application/vnd.openxmlformats-officedocument.presentationml.slideLayout+xml"/>
  <Override PartName="/ppt/theme/theme53.xml" ContentType="application/vnd.openxmlformats-officedocument.theme+xml"/>
  <Override PartName="/ppt/slideLayouts/slideLayout64.xml" ContentType="application/vnd.openxmlformats-officedocument.presentationml.slideLayout+xml"/>
  <Override PartName="/ppt/theme/theme54.xml" ContentType="application/vnd.openxmlformats-officedocument.theme+xml"/>
  <Override PartName="/ppt/slideLayouts/slideLayout65.xml" ContentType="application/vnd.openxmlformats-officedocument.presentationml.slideLayout+xml"/>
  <Override PartName="/ppt/theme/theme55.xml" ContentType="application/vnd.openxmlformats-officedocument.theme+xml"/>
  <Override PartName="/ppt/slideLayouts/slideLayout66.xml" ContentType="application/vnd.openxmlformats-officedocument.presentationml.slideLayout+xml"/>
  <Override PartName="/ppt/theme/theme56.xml" ContentType="application/vnd.openxmlformats-officedocument.theme+xml"/>
  <Override PartName="/ppt/slideLayouts/slideLayout67.xml" ContentType="application/vnd.openxmlformats-officedocument.presentationml.slideLayout+xml"/>
  <Override PartName="/ppt/theme/theme57.xml" ContentType="application/vnd.openxmlformats-officedocument.theme+xml"/>
  <Override PartName="/ppt/slideLayouts/slideLayout68.xml" ContentType="application/vnd.openxmlformats-officedocument.presentationml.slideLayout+xml"/>
  <Override PartName="/ppt/theme/theme58.xml" ContentType="application/vnd.openxmlformats-officedocument.theme+xml"/>
  <Override PartName="/ppt/slideLayouts/slideLayout69.xml" ContentType="application/vnd.openxmlformats-officedocument.presentationml.slideLayout+xml"/>
  <Override PartName="/ppt/theme/theme59.xml" ContentType="application/vnd.openxmlformats-officedocument.theme+xml"/>
  <Override PartName="/ppt/slideLayouts/slideLayout70.xml" ContentType="application/vnd.openxmlformats-officedocument.presentationml.slideLayout+xml"/>
  <Override PartName="/ppt/theme/theme60.xml" ContentType="application/vnd.openxmlformats-officedocument.theme+xml"/>
  <Override PartName="/ppt/slideLayouts/slideLayout71.xml" ContentType="application/vnd.openxmlformats-officedocument.presentationml.slideLayout+xml"/>
  <Override PartName="/ppt/theme/theme61.xml" ContentType="application/vnd.openxmlformats-officedocument.theme+xml"/>
  <Override PartName="/ppt/slideLayouts/slideLayout72.xml" ContentType="application/vnd.openxmlformats-officedocument.presentationml.slideLayout+xml"/>
  <Override PartName="/ppt/theme/theme62.xml" ContentType="application/vnd.openxmlformats-officedocument.theme+xml"/>
  <Override PartName="/ppt/slideLayouts/slideLayout73.xml" ContentType="application/vnd.openxmlformats-officedocument.presentationml.slideLayout+xml"/>
  <Override PartName="/ppt/theme/theme63.xml" ContentType="application/vnd.openxmlformats-officedocument.theme+xml"/>
  <Override PartName="/ppt/slideLayouts/slideLayout74.xml" ContentType="application/vnd.openxmlformats-officedocument.presentationml.slideLayout+xml"/>
  <Override PartName="/ppt/theme/theme64.xml" ContentType="application/vnd.openxmlformats-officedocument.theme+xml"/>
  <Override PartName="/ppt/slideLayouts/slideLayout75.xml" ContentType="application/vnd.openxmlformats-officedocument.presentationml.slideLayout+xml"/>
  <Override PartName="/ppt/theme/theme65.xml" ContentType="application/vnd.openxmlformats-officedocument.theme+xml"/>
  <Override PartName="/ppt/slideLayouts/slideLayout76.xml" ContentType="application/vnd.openxmlformats-officedocument.presentationml.slideLayout+xml"/>
  <Override PartName="/ppt/theme/theme66.xml" ContentType="application/vnd.openxmlformats-officedocument.theme+xml"/>
  <Override PartName="/ppt/slideLayouts/slideLayout77.xml" ContentType="application/vnd.openxmlformats-officedocument.presentationml.slideLayout+xml"/>
  <Override PartName="/ppt/theme/theme67.xml" ContentType="application/vnd.openxmlformats-officedocument.theme+xml"/>
  <Override PartName="/ppt/slideLayouts/slideLayout78.xml" ContentType="application/vnd.openxmlformats-officedocument.presentationml.slideLayout+xml"/>
  <Override PartName="/ppt/theme/theme68.xml" ContentType="application/vnd.openxmlformats-officedocument.theme+xml"/>
  <Override PartName="/ppt/slideLayouts/slideLayout79.xml" ContentType="application/vnd.openxmlformats-officedocument.presentationml.slideLayout+xml"/>
  <Override PartName="/ppt/theme/theme69.xml" ContentType="application/vnd.openxmlformats-officedocument.theme+xml"/>
  <Override PartName="/ppt/slideLayouts/slideLayout80.xml" ContentType="application/vnd.openxmlformats-officedocument.presentationml.slideLayout+xml"/>
  <Override PartName="/ppt/theme/theme70.xml" ContentType="application/vnd.openxmlformats-officedocument.theme+xml"/>
  <Override PartName="/ppt/slideLayouts/slideLayout81.xml" ContentType="application/vnd.openxmlformats-officedocument.presentationml.slideLayout+xml"/>
  <Override PartName="/ppt/theme/theme71.xml" ContentType="application/vnd.openxmlformats-officedocument.theme+xml"/>
  <Override PartName="/ppt/slideLayouts/slideLayout82.xml" ContentType="application/vnd.openxmlformats-officedocument.presentationml.slideLayout+xml"/>
  <Override PartName="/ppt/theme/theme72.xml" ContentType="application/vnd.openxmlformats-officedocument.theme+xml"/>
  <Override PartName="/ppt/slideLayouts/slideLayout83.xml" ContentType="application/vnd.openxmlformats-officedocument.presentationml.slideLayout+xml"/>
  <Override PartName="/ppt/theme/theme73.xml" ContentType="application/vnd.openxmlformats-officedocument.theme+xml"/>
  <Override PartName="/ppt/slideLayouts/slideLayout84.xml" ContentType="application/vnd.openxmlformats-officedocument.presentationml.slideLayout+xml"/>
  <Override PartName="/ppt/theme/theme74.xml" ContentType="application/vnd.openxmlformats-officedocument.theme+xml"/>
  <Override PartName="/ppt/slideLayouts/slideLayout85.xml" ContentType="application/vnd.openxmlformats-officedocument.presentationml.slideLayout+xml"/>
  <Override PartName="/ppt/theme/theme75.xml" ContentType="application/vnd.openxmlformats-officedocument.theme+xml"/>
  <Override PartName="/ppt/slideLayouts/slideLayout86.xml" ContentType="application/vnd.openxmlformats-officedocument.presentationml.slideLayout+xml"/>
  <Override PartName="/ppt/theme/theme76.xml" ContentType="application/vnd.openxmlformats-officedocument.theme+xml"/>
  <Override PartName="/ppt/slideLayouts/slideLayout87.xml" ContentType="application/vnd.openxmlformats-officedocument.presentationml.slideLayout+xml"/>
  <Override PartName="/ppt/theme/theme77.xml" ContentType="application/vnd.openxmlformats-officedocument.theme+xml"/>
  <Override PartName="/ppt/slideLayouts/slideLayout88.xml" ContentType="application/vnd.openxmlformats-officedocument.presentationml.slideLayout+xml"/>
  <Override PartName="/ppt/theme/theme78.xml" ContentType="application/vnd.openxmlformats-officedocument.theme+xml"/>
  <Override PartName="/ppt/slideLayouts/slideLayout89.xml" ContentType="application/vnd.openxmlformats-officedocument.presentationml.slideLayout+xml"/>
  <Override PartName="/ppt/theme/theme79.xml" ContentType="application/vnd.openxmlformats-officedocument.theme+xml"/>
  <Override PartName="/ppt/slideLayouts/slideLayout90.xml" ContentType="application/vnd.openxmlformats-officedocument.presentationml.slideLayout+xml"/>
  <Override PartName="/ppt/theme/theme80.xml" ContentType="application/vnd.openxmlformats-officedocument.theme+xml"/>
  <Override PartName="/ppt/slideLayouts/slideLayout91.xml" ContentType="application/vnd.openxmlformats-officedocument.presentationml.slideLayout+xml"/>
  <Override PartName="/ppt/theme/theme81.xml" ContentType="application/vnd.openxmlformats-officedocument.theme+xml"/>
  <Override PartName="/ppt/slideLayouts/slideLayout92.xml" ContentType="application/vnd.openxmlformats-officedocument.presentationml.slideLayout+xml"/>
  <Override PartName="/ppt/theme/theme82.xml" ContentType="application/vnd.openxmlformats-officedocument.theme+xml"/>
  <Override PartName="/ppt/slideLayouts/slideLayout93.xml" ContentType="application/vnd.openxmlformats-officedocument.presentationml.slideLayout+xml"/>
  <Override PartName="/ppt/theme/theme83.xml" ContentType="application/vnd.openxmlformats-officedocument.theme+xml"/>
  <Override PartName="/ppt/slideLayouts/slideLayout94.xml" ContentType="application/vnd.openxmlformats-officedocument.presentationml.slideLayout+xml"/>
  <Override PartName="/ppt/theme/theme84.xml" ContentType="application/vnd.openxmlformats-officedocument.theme+xml"/>
  <Override PartName="/ppt/slideLayouts/slideLayout95.xml" ContentType="application/vnd.openxmlformats-officedocument.presentationml.slideLayout+xml"/>
  <Override PartName="/ppt/theme/theme85.xml" ContentType="application/vnd.openxmlformats-officedocument.theme+xml"/>
  <Override PartName="/ppt/slideLayouts/slideLayout96.xml" ContentType="application/vnd.openxmlformats-officedocument.presentationml.slideLayout+xml"/>
  <Override PartName="/ppt/theme/theme86.xml" ContentType="application/vnd.openxmlformats-officedocument.theme+xml"/>
  <Override PartName="/ppt/slideLayouts/slideLayout97.xml" ContentType="application/vnd.openxmlformats-officedocument.presentationml.slideLayout+xml"/>
  <Override PartName="/ppt/theme/theme87.xml" ContentType="application/vnd.openxmlformats-officedocument.theme+xml"/>
  <Override PartName="/ppt/slideLayouts/slideLayout98.xml" ContentType="application/vnd.openxmlformats-officedocument.presentationml.slideLayout+xml"/>
  <Override PartName="/ppt/theme/theme88.xml" ContentType="application/vnd.openxmlformats-officedocument.theme+xml"/>
  <Override PartName="/ppt/slideLayouts/slideLayout99.xml" ContentType="application/vnd.openxmlformats-officedocument.presentationml.slideLayout+xml"/>
  <Override PartName="/ppt/theme/theme89.xml" ContentType="application/vnd.openxmlformats-officedocument.theme+xml"/>
  <Override PartName="/ppt/slideLayouts/slideLayout100.xml" ContentType="application/vnd.openxmlformats-officedocument.presentationml.slideLayout+xml"/>
  <Override PartName="/ppt/theme/theme9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63" r:id="rId3"/>
    <p:sldMasterId id="2147483665" r:id="rId4"/>
    <p:sldMasterId id="2147483667" r:id="rId5"/>
    <p:sldMasterId id="2147483669" r:id="rId6"/>
    <p:sldMasterId id="2147483671" r:id="rId7"/>
    <p:sldMasterId id="2147483673" r:id="rId8"/>
    <p:sldMasterId id="2147483675" r:id="rId9"/>
    <p:sldMasterId id="2147483677" r:id="rId10"/>
    <p:sldMasterId id="2147483679" r:id="rId11"/>
    <p:sldMasterId id="2147483681" r:id="rId12"/>
    <p:sldMasterId id="2147483683" r:id="rId13"/>
    <p:sldMasterId id="2147483685" r:id="rId14"/>
    <p:sldMasterId id="2147483687" r:id="rId15"/>
    <p:sldMasterId id="2147483689" r:id="rId16"/>
    <p:sldMasterId id="2147483691" r:id="rId17"/>
    <p:sldMasterId id="2147483693" r:id="rId18"/>
    <p:sldMasterId id="2147483695" r:id="rId19"/>
    <p:sldMasterId id="2147483697" r:id="rId20"/>
    <p:sldMasterId id="2147483699" r:id="rId21"/>
    <p:sldMasterId id="2147483701" r:id="rId22"/>
    <p:sldMasterId id="2147483703" r:id="rId23"/>
    <p:sldMasterId id="2147483705" r:id="rId24"/>
    <p:sldMasterId id="2147483707" r:id="rId25"/>
    <p:sldMasterId id="2147483709" r:id="rId26"/>
    <p:sldMasterId id="2147483711" r:id="rId27"/>
    <p:sldMasterId id="2147483713" r:id="rId28"/>
    <p:sldMasterId id="2147483715" r:id="rId29"/>
    <p:sldMasterId id="2147483717" r:id="rId30"/>
    <p:sldMasterId id="2147483719" r:id="rId31"/>
    <p:sldMasterId id="2147483721" r:id="rId32"/>
    <p:sldMasterId id="2147483723" r:id="rId33"/>
    <p:sldMasterId id="2147483725" r:id="rId34"/>
    <p:sldMasterId id="2147483727" r:id="rId35"/>
    <p:sldMasterId id="2147483729" r:id="rId36"/>
    <p:sldMasterId id="2147483731" r:id="rId37"/>
    <p:sldMasterId id="2147483733" r:id="rId38"/>
    <p:sldMasterId id="2147483735" r:id="rId39"/>
    <p:sldMasterId id="2147483737" r:id="rId40"/>
    <p:sldMasterId id="2147483739" r:id="rId41"/>
    <p:sldMasterId id="2147483741" r:id="rId42"/>
    <p:sldMasterId id="2147483743" r:id="rId43"/>
    <p:sldMasterId id="2147483745" r:id="rId44"/>
    <p:sldMasterId id="2147483747" r:id="rId45"/>
    <p:sldMasterId id="2147483749" r:id="rId46"/>
    <p:sldMasterId id="2147483751" r:id="rId47"/>
    <p:sldMasterId id="2147483753" r:id="rId48"/>
    <p:sldMasterId id="2147483755" r:id="rId49"/>
    <p:sldMasterId id="2147483757" r:id="rId50"/>
    <p:sldMasterId id="2147483759" r:id="rId51"/>
    <p:sldMasterId id="2147483761" r:id="rId52"/>
    <p:sldMasterId id="2147483763" r:id="rId53"/>
    <p:sldMasterId id="2147483765" r:id="rId54"/>
    <p:sldMasterId id="2147483767" r:id="rId55"/>
    <p:sldMasterId id="2147483769" r:id="rId56"/>
    <p:sldMasterId id="2147483771" r:id="rId57"/>
    <p:sldMasterId id="2147483773" r:id="rId58"/>
    <p:sldMasterId id="2147483775" r:id="rId59"/>
    <p:sldMasterId id="2147483777" r:id="rId60"/>
    <p:sldMasterId id="2147483779" r:id="rId61"/>
    <p:sldMasterId id="2147483781" r:id="rId62"/>
    <p:sldMasterId id="2147483783" r:id="rId63"/>
    <p:sldMasterId id="2147483785" r:id="rId64"/>
    <p:sldMasterId id="2147483787" r:id="rId65"/>
    <p:sldMasterId id="2147483789" r:id="rId66"/>
    <p:sldMasterId id="2147483791" r:id="rId67"/>
    <p:sldMasterId id="2147483793" r:id="rId68"/>
    <p:sldMasterId id="2147483795" r:id="rId69"/>
    <p:sldMasterId id="2147483797" r:id="rId70"/>
    <p:sldMasterId id="2147483799" r:id="rId71"/>
    <p:sldMasterId id="2147483801" r:id="rId72"/>
    <p:sldMasterId id="2147483803" r:id="rId73"/>
    <p:sldMasterId id="2147483805" r:id="rId74"/>
    <p:sldMasterId id="2147483807" r:id="rId75"/>
    <p:sldMasterId id="2147483809" r:id="rId76"/>
    <p:sldMasterId id="2147483811" r:id="rId77"/>
    <p:sldMasterId id="2147483813" r:id="rId78"/>
    <p:sldMasterId id="2147483815" r:id="rId79"/>
    <p:sldMasterId id="2147483817" r:id="rId80"/>
    <p:sldMasterId id="2147483819" r:id="rId81"/>
    <p:sldMasterId id="2147483821" r:id="rId82"/>
    <p:sldMasterId id="2147483823" r:id="rId83"/>
    <p:sldMasterId id="2147483825" r:id="rId84"/>
    <p:sldMasterId id="2147483827" r:id="rId85"/>
    <p:sldMasterId id="2147483829" r:id="rId86"/>
    <p:sldMasterId id="2147483831" r:id="rId87"/>
    <p:sldMasterId id="2147483833" r:id="rId88"/>
    <p:sldMasterId id="2147483835" r:id="rId89"/>
    <p:sldMasterId id="2147483837" r:id="rId90"/>
  </p:sldMasterIdLst>
  <p:sldIdLst>
    <p:sldId id="259" r:id="rId91"/>
    <p:sldId id="262" r:id="rId92"/>
    <p:sldId id="265" r:id="rId93"/>
    <p:sldId id="268" r:id="rId94"/>
    <p:sldId id="271" r:id="rId95"/>
    <p:sldId id="274" r:id="rId96"/>
    <p:sldId id="277" r:id="rId97"/>
    <p:sldId id="280" r:id="rId98"/>
    <p:sldId id="283" r:id="rId99"/>
    <p:sldId id="286" r:id="rId100"/>
    <p:sldId id="289" r:id="rId101"/>
    <p:sldId id="292" r:id="rId102"/>
    <p:sldId id="295" r:id="rId103"/>
    <p:sldId id="298" r:id="rId104"/>
    <p:sldId id="301" r:id="rId105"/>
    <p:sldId id="304" r:id="rId106"/>
    <p:sldId id="307" r:id="rId107"/>
    <p:sldId id="310" r:id="rId108"/>
    <p:sldId id="313" r:id="rId109"/>
    <p:sldId id="316" r:id="rId110"/>
    <p:sldId id="319" r:id="rId111"/>
    <p:sldId id="322" r:id="rId112"/>
    <p:sldId id="325" r:id="rId113"/>
    <p:sldId id="328" r:id="rId114"/>
    <p:sldId id="331" r:id="rId115"/>
    <p:sldId id="334" r:id="rId116"/>
    <p:sldId id="337" r:id="rId117"/>
    <p:sldId id="340" r:id="rId118"/>
    <p:sldId id="343" r:id="rId119"/>
    <p:sldId id="346" r:id="rId120"/>
    <p:sldId id="349" r:id="rId121"/>
    <p:sldId id="352" r:id="rId122"/>
    <p:sldId id="355" r:id="rId123"/>
    <p:sldId id="358" r:id="rId124"/>
    <p:sldId id="361" r:id="rId125"/>
    <p:sldId id="364" r:id="rId126"/>
    <p:sldId id="367" r:id="rId127"/>
    <p:sldId id="370" r:id="rId128"/>
    <p:sldId id="373" r:id="rId129"/>
    <p:sldId id="376" r:id="rId130"/>
    <p:sldId id="379" r:id="rId131"/>
    <p:sldId id="382" r:id="rId132"/>
    <p:sldId id="385" r:id="rId133"/>
    <p:sldId id="388" r:id="rId134"/>
    <p:sldId id="391" r:id="rId135"/>
    <p:sldId id="394" r:id="rId136"/>
    <p:sldId id="397" r:id="rId137"/>
    <p:sldId id="400" r:id="rId138"/>
    <p:sldId id="403" r:id="rId139"/>
    <p:sldId id="406" r:id="rId140"/>
    <p:sldId id="409" r:id="rId141"/>
    <p:sldId id="412" r:id="rId142"/>
    <p:sldId id="415" r:id="rId143"/>
    <p:sldId id="418" r:id="rId144"/>
    <p:sldId id="421" r:id="rId145"/>
    <p:sldId id="424" r:id="rId146"/>
    <p:sldId id="427" r:id="rId147"/>
    <p:sldId id="430" r:id="rId148"/>
    <p:sldId id="433" r:id="rId149"/>
    <p:sldId id="436" r:id="rId150"/>
    <p:sldId id="439" r:id="rId151"/>
    <p:sldId id="442" r:id="rId152"/>
    <p:sldId id="445" r:id="rId153"/>
    <p:sldId id="448" r:id="rId154"/>
    <p:sldId id="451" r:id="rId155"/>
    <p:sldId id="454" r:id="rId156"/>
    <p:sldId id="457" r:id="rId157"/>
    <p:sldId id="460" r:id="rId158"/>
    <p:sldId id="463" r:id="rId159"/>
    <p:sldId id="466" r:id="rId160"/>
    <p:sldId id="469" r:id="rId161"/>
    <p:sldId id="472" r:id="rId162"/>
    <p:sldId id="475" r:id="rId163"/>
    <p:sldId id="478" r:id="rId164"/>
    <p:sldId id="481" r:id="rId165"/>
    <p:sldId id="484" r:id="rId166"/>
    <p:sldId id="487" r:id="rId167"/>
    <p:sldId id="490" r:id="rId168"/>
    <p:sldId id="493" r:id="rId169"/>
    <p:sldId id="496" r:id="rId170"/>
    <p:sldId id="499" r:id="rId171"/>
    <p:sldId id="502" r:id="rId172"/>
    <p:sldId id="505" r:id="rId173"/>
    <p:sldId id="508" r:id="rId174"/>
    <p:sldId id="511" r:id="rId175"/>
    <p:sldId id="514" r:id="rId176"/>
    <p:sldId id="517" r:id="rId177"/>
    <p:sldId id="520" r:id="rId178"/>
    <p:sldId id="523" r:id="rId179"/>
  </p:sldIdLst>
  <p:sldSz cx="9144000" cy="6858000" type="screen4x3"/>
  <p:notesSz cx="6858000" cy="9144000"/>
  <p:custDataLst>
    <p:tags r:id="rId180"/>
  </p:custDataLst>
  <p:defaultText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27.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Master" Target="slideMasters/slideMaster84.xml"/><Relationship Id="rId89" Type="http://schemas.openxmlformats.org/officeDocument/2006/relationships/slideMaster" Target="slideMasters/slideMaster89.xml"/><Relationship Id="rId112" Type="http://schemas.openxmlformats.org/officeDocument/2006/relationships/slide" Target="slides/slide22.xml"/><Relationship Id="rId133" Type="http://schemas.openxmlformats.org/officeDocument/2006/relationships/slide" Target="slides/slide43.xml"/><Relationship Id="rId138" Type="http://schemas.openxmlformats.org/officeDocument/2006/relationships/slide" Target="slides/slide48.xml"/><Relationship Id="rId154" Type="http://schemas.openxmlformats.org/officeDocument/2006/relationships/slide" Target="slides/slide64.xml"/><Relationship Id="rId159" Type="http://schemas.openxmlformats.org/officeDocument/2006/relationships/slide" Target="slides/slide69.xml"/><Relationship Id="rId175" Type="http://schemas.openxmlformats.org/officeDocument/2006/relationships/slide" Target="slides/slide85.xml"/><Relationship Id="rId170" Type="http://schemas.openxmlformats.org/officeDocument/2006/relationships/slide" Target="slides/slide80.xml"/><Relationship Id="rId16" Type="http://schemas.openxmlformats.org/officeDocument/2006/relationships/slideMaster" Target="slideMasters/slideMaster16.xml"/><Relationship Id="rId107" Type="http://schemas.openxmlformats.org/officeDocument/2006/relationships/slide" Target="slides/slide17.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Master" Target="slideMasters/slideMaster74.xml"/><Relationship Id="rId79" Type="http://schemas.openxmlformats.org/officeDocument/2006/relationships/slideMaster" Target="slideMasters/slideMaster79.xml"/><Relationship Id="rId102" Type="http://schemas.openxmlformats.org/officeDocument/2006/relationships/slide" Target="slides/slide12.xml"/><Relationship Id="rId123" Type="http://schemas.openxmlformats.org/officeDocument/2006/relationships/slide" Target="slides/slide33.xml"/><Relationship Id="rId128" Type="http://schemas.openxmlformats.org/officeDocument/2006/relationships/slide" Target="slides/slide38.xml"/><Relationship Id="rId144" Type="http://schemas.openxmlformats.org/officeDocument/2006/relationships/slide" Target="slides/slide54.xml"/><Relationship Id="rId149" Type="http://schemas.openxmlformats.org/officeDocument/2006/relationships/slide" Target="slides/slide59.xml"/><Relationship Id="rId5" Type="http://schemas.openxmlformats.org/officeDocument/2006/relationships/slideMaster" Target="slideMasters/slideMaster5.xml"/><Relationship Id="rId90" Type="http://schemas.openxmlformats.org/officeDocument/2006/relationships/slideMaster" Target="slideMasters/slideMaster90.xml"/><Relationship Id="rId95" Type="http://schemas.openxmlformats.org/officeDocument/2006/relationships/slide" Target="slides/slide5.xml"/><Relationship Id="rId160" Type="http://schemas.openxmlformats.org/officeDocument/2006/relationships/slide" Target="slides/slide70.xml"/><Relationship Id="rId165" Type="http://schemas.openxmlformats.org/officeDocument/2006/relationships/slide" Target="slides/slide75.xml"/><Relationship Id="rId181" Type="http://schemas.openxmlformats.org/officeDocument/2006/relationships/presProps" Target="presProps.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113" Type="http://schemas.openxmlformats.org/officeDocument/2006/relationships/slide" Target="slides/slide23.xml"/><Relationship Id="rId118" Type="http://schemas.openxmlformats.org/officeDocument/2006/relationships/slide" Target="slides/slide28.xml"/><Relationship Id="rId134" Type="http://schemas.openxmlformats.org/officeDocument/2006/relationships/slide" Target="slides/slide44.xml"/><Relationship Id="rId139" Type="http://schemas.openxmlformats.org/officeDocument/2006/relationships/slide" Target="slides/slide49.xml"/><Relationship Id="rId80" Type="http://schemas.openxmlformats.org/officeDocument/2006/relationships/slideMaster" Target="slideMasters/slideMaster80.xml"/><Relationship Id="rId85" Type="http://schemas.openxmlformats.org/officeDocument/2006/relationships/slideMaster" Target="slideMasters/slideMaster85.xml"/><Relationship Id="rId150" Type="http://schemas.openxmlformats.org/officeDocument/2006/relationships/slide" Target="slides/slide60.xml"/><Relationship Id="rId155" Type="http://schemas.openxmlformats.org/officeDocument/2006/relationships/slide" Target="slides/slide65.xml"/><Relationship Id="rId171" Type="http://schemas.openxmlformats.org/officeDocument/2006/relationships/slide" Target="slides/slide81.xml"/><Relationship Id="rId176" Type="http://schemas.openxmlformats.org/officeDocument/2006/relationships/slide" Target="slides/slide86.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13.xml"/><Relationship Id="rId108" Type="http://schemas.openxmlformats.org/officeDocument/2006/relationships/slide" Target="slides/slide18.xml"/><Relationship Id="rId124" Type="http://schemas.openxmlformats.org/officeDocument/2006/relationships/slide" Target="slides/slide34.xml"/><Relationship Id="rId129" Type="http://schemas.openxmlformats.org/officeDocument/2006/relationships/slide" Target="slides/slide39.xml"/><Relationship Id="rId54" Type="http://schemas.openxmlformats.org/officeDocument/2006/relationships/slideMaster" Target="slideMasters/slideMaster54.xml"/><Relationship Id="rId70" Type="http://schemas.openxmlformats.org/officeDocument/2006/relationships/slideMaster" Target="slideMasters/slideMaster70.xml"/><Relationship Id="rId75" Type="http://schemas.openxmlformats.org/officeDocument/2006/relationships/slideMaster" Target="slideMasters/slideMaster75.xml"/><Relationship Id="rId91" Type="http://schemas.openxmlformats.org/officeDocument/2006/relationships/slide" Target="slides/slide1.xml"/><Relationship Id="rId96" Type="http://schemas.openxmlformats.org/officeDocument/2006/relationships/slide" Target="slides/slide6.xml"/><Relationship Id="rId140" Type="http://schemas.openxmlformats.org/officeDocument/2006/relationships/slide" Target="slides/slide50.xml"/><Relationship Id="rId145" Type="http://schemas.openxmlformats.org/officeDocument/2006/relationships/slide" Target="slides/slide55.xml"/><Relationship Id="rId161" Type="http://schemas.openxmlformats.org/officeDocument/2006/relationships/slide" Target="slides/slide71.xml"/><Relationship Id="rId166" Type="http://schemas.openxmlformats.org/officeDocument/2006/relationships/slide" Target="slides/slide76.xml"/><Relationship Id="rId18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 Target="slides/slide24.xml"/><Relationship Id="rId119" Type="http://schemas.openxmlformats.org/officeDocument/2006/relationships/slide" Target="slides/slide29.xml"/><Relationship Id="rId44" Type="http://schemas.openxmlformats.org/officeDocument/2006/relationships/slideMaster" Target="slideMasters/slideMaster44.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81" Type="http://schemas.openxmlformats.org/officeDocument/2006/relationships/slideMaster" Target="slideMasters/slideMaster81.xml"/><Relationship Id="rId86" Type="http://schemas.openxmlformats.org/officeDocument/2006/relationships/slideMaster" Target="slideMasters/slideMaster86.xml"/><Relationship Id="rId130" Type="http://schemas.openxmlformats.org/officeDocument/2006/relationships/slide" Target="slides/slide40.xml"/><Relationship Id="rId135" Type="http://schemas.openxmlformats.org/officeDocument/2006/relationships/slide" Target="slides/slide45.xml"/><Relationship Id="rId151" Type="http://schemas.openxmlformats.org/officeDocument/2006/relationships/slide" Target="slides/slide61.xml"/><Relationship Id="rId156" Type="http://schemas.openxmlformats.org/officeDocument/2006/relationships/slide" Target="slides/slide66.xml"/><Relationship Id="rId177" Type="http://schemas.openxmlformats.org/officeDocument/2006/relationships/slide" Target="slides/slide87.xml"/><Relationship Id="rId4" Type="http://schemas.openxmlformats.org/officeDocument/2006/relationships/slideMaster" Target="slideMasters/slideMaster4.xml"/><Relationship Id="rId9" Type="http://schemas.openxmlformats.org/officeDocument/2006/relationships/slideMaster" Target="slideMasters/slideMaster9.xml"/><Relationship Id="rId172" Type="http://schemas.openxmlformats.org/officeDocument/2006/relationships/slide" Target="slides/slide82.xml"/><Relationship Id="rId180" Type="http://schemas.openxmlformats.org/officeDocument/2006/relationships/tags" Target="tags/tag1.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19.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Master" Target="slideMasters/slideMaster76.xml"/><Relationship Id="rId97" Type="http://schemas.openxmlformats.org/officeDocument/2006/relationships/slide" Target="slides/slide7.xml"/><Relationship Id="rId104" Type="http://schemas.openxmlformats.org/officeDocument/2006/relationships/slide" Target="slides/slide14.xml"/><Relationship Id="rId120" Type="http://schemas.openxmlformats.org/officeDocument/2006/relationships/slide" Target="slides/slide30.xml"/><Relationship Id="rId125" Type="http://schemas.openxmlformats.org/officeDocument/2006/relationships/slide" Target="slides/slide35.xml"/><Relationship Id="rId141" Type="http://schemas.openxmlformats.org/officeDocument/2006/relationships/slide" Target="slides/slide51.xml"/><Relationship Id="rId146" Type="http://schemas.openxmlformats.org/officeDocument/2006/relationships/slide" Target="slides/slide56.xml"/><Relationship Id="rId167" Type="http://schemas.openxmlformats.org/officeDocument/2006/relationships/slide" Target="slides/slide77.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 Target="slides/slide2.xml"/><Relationship Id="rId162" Type="http://schemas.openxmlformats.org/officeDocument/2006/relationships/slide" Target="slides/slide72.xml"/><Relationship Id="rId183"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Master" Target="slideMasters/slideMaster87.xml"/><Relationship Id="rId110" Type="http://schemas.openxmlformats.org/officeDocument/2006/relationships/slide" Target="slides/slide20.xml"/><Relationship Id="rId115" Type="http://schemas.openxmlformats.org/officeDocument/2006/relationships/slide" Target="slides/slide25.xml"/><Relationship Id="rId131" Type="http://schemas.openxmlformats.org/officeDocument/2006/relationships/slide" Target="slides/slide41.xml"/><Relationship Id="rId136" Type="http://schemas.openxmlformats.org/officeDocument/2006/relationships/slide" Target="slides/slide46.xml"/><Relationship Id="rId157" Type="http://schemas.openxmlformats.org/officeDocument/2006/relationships/slide" Target="slides/slide67.xml"/><Relationship Id="rId178" Type="http://schemas.openxmlformats.org/officeDocument/2006/relationships/slide" Target="slides/slide88.xml"/><Relationship Id="rId61" Type="http://schemas.openxmlformats.org/officeDocument/2006/relationships/slideMaster" Target="slideMasters/slideMaster61.xml"/><Relationship Id="rId82" Type="http://schemas.openxmlformats.org/officeDocument/2006/relationships/slideMaster" Target="slideMasters/slideMaster82.xml"/><Relationship Id="rId152" Type="http://schemas.openxmlformats.org/officeDocument/2006/relationships/slide" Target="slides/slide62.xml"/><Relationship Id="rId173" Type="http://schemas.openxmlformats.org/officeDocument/2006/relationships/slide" Target="slides/slide8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Master" Target="slideMasters/slideMaster77.xml"/><Relationship Id="rId100" Type="http://schemas.openxmlformats.org/officeDocument/2006/relationships/slide" Target="slides/slide10.xml"/><Relationship Id="rId105" Type="http://schemas.openxmlformats.org/officeDocument/2006/relationships/slide" Target="slides/slide15.xml"/><Relationship Id="rId126" Type="http://schemas.openxmlformats.org/officeDocument/2006/relationships/slide" Target="slides/slide36.xml"/><Relationship Id="rId147" Type="http://schemas.openxmlformats.org/officeDocument/2006/relationships/slide" Target="slides/slide57.xml"/><Relationship Id="rId168" Type="http://schemas.openxmlformats.org/officeDocument/2006/relationships/slide" Target="slides/slide78.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 Target="slides/slide3.xml"/><Relationship Id="rId98" Type="http://schemas.openxmlformats.org/officeDocument/2006/relationships/slide" Target="slides/slide8.xml"/><Relationship Id="rId121" Type="http://schemas.openxmlformats.org/officeDocument/2006/relationships/slide" Target="slides/slide31.xml"/><Relationship Id="rId142" Type="http://schemas.openxmlformats.org/officeDocument/2006/relationships/slide" Target="slides/slide52.xml"/><Relationship Id="rId163" Type="http://schemas.openxmlformats.org/officeDocument/2006/relationships/slide" Target="slides/slide73.xml"/><Relationship Id="rId184"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116" Type="http://schemas.openxmlformats.org/officeDocument/2006/relationships/slide" Target="slides/slide26.xml"/><Relationship Id="rId137" Type="http://schemas.openxmlformats.org/officeDocument/2006/relationships/slide" Target="slides/slide47.xml"/><Relationship Id="rId158" Type="http://schemas.openxmlformats.org/officeDocument/2006/relationships/slide" Target="slides/slide68.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Master" Target="slideMasters/slideMaster83.xml"/><Relationship Id="rId88" Type="http://schemas.openxmlformats.org/officeDocument/2006/relationships/slideMaster" Target="slideMasters/slideMaster88.xml"/><Relationship Id="rId111" Type="http://schemas.openxmlformats.org/officeDocument/2006/relationships/slide" Target="slides/slide21.xml"/><Relationship Id="rId132" Type="http://schemas.openxmlformats.org/officeDocument/2006/relationships/slide" Target="slides/slide42.xml"/><Relationship Id="rId153" Type="http://schemas.openxmlformats.org/officeDocument/2006/relationships/slide" Target="slides/slide63.xml"/><Relationship Id="rId174" Type="http://schemas.openxmlformats.org/officeDocument/2006/relationships/slide" Target="slides/slide84.xml"/><Relationship Id="rId179" Type="http://schemas.openxmlformats.org/officeDocument/2006/relationships/slide" Target="slides/slide89.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106" Type="http://schemas.openxmlformats.org/officeDocument/2006/relationships/slide" Target="slides/slide16.xml"/><Relationship Id="rId127" Type="http://schemas.openxmlformats.org/officeDocument/2006/relationships/slide" Target="slides/slide37.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Master" Target="slideMasters/slideMaster73.xml"/><Relationship Id="rId78" Type="http://schemas.openxmlformats.org/officeDocument/2006/relationships/slideMaster" Target="slideMasters/slideMaster78.xml"/><Relationship Id="rId94" Type="http://schemas.openxmlformats.org/officeDocument/2006/relationships/slide" Target="slides/slide4.xml"/><Relationship Id="rId99" Type="http://schemas.openxmlformats.org/officeDocument/2006/relationships/slide" Target="slides/slide9.xml"/><Relationship Id="rId101" Type="http://schemas.openxmlformats.org/officeDocument/2006/relationships/slide" Target="slides/slide11.xml"/><Relationship Id="rId122" Type="http://schemas.openxmlformats.org/officeDocument/2006/relationships/slide" Target="slides/slide32.xml"/><Relationship Id="rId143" Type="http://schemas.openxmlformats.org/officeDocument/2006/relationships/slide" Target="slides/slide53.xml"/><Relationship Id="rId148" Type="http://schemas.openxmlformats.org/officeDocument/2006/relationships/slide" Target="slides/slide58.xml"/><Relationship Id="rId164" Type="http://schemas.openxmlformats.org/officeDocument/2006/relationships/slide" Target="slides/slide74.xml"/><Relationship Id="rId169" Type="http://schemas.openxmlformats.org/officeDocument/2006/relationships/slide" Target="slides/slide7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smtId="4294967295">
                <a:solidFill>
                  <a:schemeClr val="tx1">
                    <a:tint val="75000"/>
                  </a:schemeClr>
                </a:solidFill>
              </a:defRPr>
            </a:lvl1pPr>
            <a:lvl2pPr marL="457200" indent="0" algn="ctr">
              <a:buNone/>
              <a:defRPr smtId="4294967295">
                <a:solidFill>
                  <a:schemeClr val="tx1">
                    <a:tint val="75000"/>
                  </a:schemeClr>
                </a:solidFill>
              </a:defRPr>
            </a:lvl2pPr>
            <a:lvl3pPr marL="914400" indent="0" algn="ctr">
              <a:buNone/>
              <a:defRPr smtId="4294967295">
                <a:solidFill>
                  <a:schemeClr val="tx1">
                    <a:tint val="75000"/>
                  </a:schemeClr>
                </a:solidFill>
              </a:defRPr>
            </a:lvl3pPr>
            <a:lvl4pPr marL="1371600" indent="0" algn="ctr">
              <a:buNone/>
              <a:defRPr smtId="4294967295">
                <a:solidFill>
                  <a:schemeClr val="tx1">
                    <a:tint val="75000"/>
                  </a:schemeClr>
                </a:solidFill>
              </a:defRPr>
            </a:lvl4pPr>
            <a:lvl5pPr marL="1828800" indent="0" algn="ctr">
              <a:buNone/>
              <a:defRPr smtId="4294967295">
                <a:solidFill>
                  <a:schemeClr val="tx1">
                    <a:tint val="75000"/>
                  </a:schemeClr>
                </a:solidFill>
              </a:defRPr>
            </a:lvl5pPr>
            <a:lvl6pPr marL="2286000" indent="0" algn="ctr">
              <a:buNone/>
              <a:defRPr smtId="4294967295">
                <a:solidFill>
                  <a:schemeClr val="tx1">
                    <a:tint val="75000"/>
                  </a:schemeClr>
                </a:solidFill>
              </a:defRPr>
            </a:lvl6pPr>
            <a:lvl7pPr marL="2743200" indent="0" algn="ctr">
              <a:buNone/>
              <a:defRPr smtId="4294967295">
                <a:solidFill>
                  <a:schemeClr val="tx1">
                    <a:tint val="75000"/>
                  </a:schemeClr>
                </a:solidFill>
              </a:defRPr>
            </a:lvl7pPr>
            <a:lvl8pPr marL="3200400" indent="0" algn="ctr">
              <a:buNone/>
              <a:defRPr smtId="4294967295">
                <a:solidFill>
                  <a:schemeClr val="tx1">
                    <a:tint val="75000"/>
                  </a:schemeClr>
                </a:solidFill>
              </a:defRPr>
            </a:lvl8pPr>
            <a:lvl9pPr marL="3657600" indent="0" algn="ctr">
              <a:buNone/>
              <a:defRPr smtId="4294967295">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7E31C3A8-DECD-4175-9AA3-B34847FC77D3}" type="datetimeFigureOut">
              <a:rPr lang="en-US" smtClean="0" smtId="4294967295"/>
              <a:t>9/24/2018</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2BD40806-1815-4D27-BAE0-9298DD2AEE40}" type="datetimeFigureOut">
              <a:rPr lang="en-US" smtClean="0" smtId="4294967295"/>
              <a:t>9/24/2018</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0EC254E4-30F0-402C-91C1-505F4F8FBE8F}" type="datetimeFigureOut">
              <a:rPr lang="en-US" smtClean="0" smtId="4294967295"/>
              <a:t>9/24/2018</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209393AC-7212-4176-91BE-4B9DA9DEBBA6}" type="datetimeFigureOut">
              <a:rPr lang="en-US" smtClean="0" smtId="4294967295"/>
              <a:t>9/24/2018</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000" b="1" cap="all" smtId="4294967295"/>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000" smtId="4294967295">
                <a:solidFill>
                  <a:schemeClr val="tx1">
                    <a:tint val="75000"/>
                  </a:schemeClr>
                </a:solidFill>
              </a:defRPr>
            </a:lvl1pPr>
            <a:lvl2pPr marL="457200" indent="0">
              <a:buNone/>
              <a:defRPr sz="1800" smtId="4294967295">
                <a:solidFill>
                  <a:schemeClr val="tx1">
                    <a:tint val="75000"/>
                  </a:schemeClr>
                </a:solidFill>
              </a:defRPr>
            </a:lvl2pPr>
            <a:lvl3pPr marL="914400" indent="0">
              <a:buNone/>
              <a:defRPr sz="1600" smtId="4294967295">
                <a:solidFill>
                  <a:schemeClr val="tx1">
                    <a:tint val="75000"/>
                  </a:schemeClr>
                </a:solidFill>
              </a:defRPr>
            </a:lvl3pPr>
            <a:lvl4pPr marL="1371600" indent="0">
              <a:buNone/>
              <a:defRPr sz="1400" smtId="4294967295">
                <a:solidFill>
                  <a:schemeClr val="tx1">
                    <a:tint val="75000"/>
                  </a:schemeClr>
                </a:solidFill>
              </a:defRPr>
            </a:lvl4pPr>
            <a:lvl5pPr marL="1828800" indent="0">
              <a:buNone/>
              <a:defRPr sz="1400" smtId="4294967295">
                <a:solidFill>
                  <a:schemeClr val="tx1">
                    <a:tint val="75000"/>
                  </a:schemeClr>
                </a:solidFill>
              </a:defRPr>
            </a:lvl5pPr>
            <a:lvl6pPr marL="2286000" indent="0">
              <a:buNone/>
              <a:defRPr sz="1400" smtId="4294967295">
                <a:solidFill>
                  <a:schemeClr val="tx1">
                    <a:tint val="75000"/>
                  </a:schemeClr>
                </a:solidFill>
              </a:defRPr>
            </a:lvl6pPr>
            <a:lvl7pPr marL="2743200" indent="0">
              <a:buNone/>
              <a:defRPr sz="1400" smtId="4294967295">
                <a:solidFill>
                  <a:schemeClr val="tx1">
                    <a:tint val="75000"/>
                  </a:schemeClr>
                </a:solidFill>
              </a:defRPr>
            </a:lvl7pPr>
            <a:lvl8pPr marL="3200400" indent="0">
              <a:buNone/>
              <a:defRPr sz="1400" smtId="4294967295">
                <a:solidFill>
                  <a:schemeClr val="tx1">
                    <a:tint val="75000"/>
                  </a:schemeClr>
                </a:solidFill>
              </a:defRPr>
            </a:lvl8pPr>
            <a:lvl9pPr marL="3657600" indent="0">
              <a:buNone/>
              <a:defRPr sz="1400" smtId="4294967295">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E898B913-9A53-4469-9C00-9A130849E319}" type="datetimeFigureOut">
              <a:rPr lang="en-US" smtClean="0" smtId="4294967295"/>
              <a:t>9/24/2018</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2800" smtId="4294967295"/>
            </a:lvl1pPr>
            <a:lvl2pPr>
              <a:defRPr sz="2400" smtId="4294967295"/>
            </a:lvl2pPr>
            <a:lvl3pPr>
              <a:defRPr sz="2000" smtId="4294967295"/>
            </a:lvl3pPr>
            <a:lvl4pPr>
              <a:defRPr sz="1800" smtId="4294967295"/>
            </a:lvl4pPr>
            <a:lvl5pPr>
              <a:defRPr sz="1800" smtId="4294967295"/>
            </a:lvl5pPr>
            <a:lvl6pPr>
              <a:defRPr sz="1800" smtId="4294967295"/>
            </a:lvl6pPr>
            <a:lvl7pPr>
              <a:defRPr sz="1800" smtId="4294967295"/>
            </a:lvl7pPr>
            <a:lvl8pPr>
              <a:defRPr sz="1800" smtId="4294967295"/>
            </a:lvl8pPr>
            <a:lvl9pPr>
              <a:defRPr sz="1800" smtId="4294967295"/>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2800" smtId="4294967295"/>
            </a:lvl1pPr>
            <a:lvl2pPr>
              <a:defRPr sz="2400" smtId="4294967295"/>
            </a:lvl2pPr>
            <a:lvl3pPr>
              <a:defRPr sz="2000" smtId="4294967295"/>
            </a:lvl3pPr>
            <a:lvl4pPr>
              <a:defRPr sz="1800" smtId="4294967295"/>
            </a:lvl4pPr>
            <a:lvl5pPr>
              <a:defRPr sz="1800" smtId="4294967295"/>
            </a:lvl5pPr>
            <a:lvl6pPr>
              <a:defRPr sz="1800" smtId="4294967295"/>
            </a:lvl6pPr>
            <a:lvl7pPr>
              <a:defRPr sz="1800" smtId="4294967295"/>
            </a:lvl7pPr>
            <a:lvl8pPr>
              <a:defRPr sz="1800" smtId="4294967295"/>
            </a:lvl8pPr>
            <a:lvl9pPr>
              <a:defRPr sz="1800" smtId="4294967295"/>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95B791C7-071A-46B7-83C8-E08CAE60689F}" type="datetimeFigureOut">
              <a:rPr lang="en-US" smtClean="0" smtId="4294967295"/>
              <a:t>9/24/2018</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400" b="1" smtId="4294967295"/>
            </a:lvl1pPr>
            <a:lvl2pPr marL="457200" indent="0">
              <a:buNone/>
              <a:defRPr sz="2000" b="1" smtId="4294967295"/>
            </a:lvl2pPr>
            <a:lvl3pPr marL="914400" indent="0">
              <a:buNone/>
              <a:defRPr sz="1800" b="1" smtId="4294967295"/>
            </a:lvl3pPr>
            <a:lvl4pPr marL="1371600" indent="0">
              <a:buNone/>
              <a:defRPr sz="1600" b="1" smtId="4294967295"/>
            </a:lvl4pPr>
            <a:lvl5pPr marL="1828800" indent="0">
              <a:buNone/>
              <a:defRPr sz="1600" b="1" smtId="4294967295"/>
            </a:lvl5pPr>
            <a:lvl6pPr marL="2286000" indent="0">
              <a:buNone/>
              <a:defRPr sz="1600" b="1" smtId="4294967295"/>
            </a:lvl6pPr>
            <a:lvl7pPr marL="2743200" indent="0">
              <a:buNone/>
              <a:defRPr sz="1600" b="1" smtId="4294967295"/>
            </a:lvl7pPr>
            <a:lvl8pPr marL="3200400" indent="0">
              <a:buNone/>
              <a:defRPr sz="1600" b="1" smtId="4294967295"/>
            </a:lvl8pPr>
            <a:lvl9pPr marL="3657600" indent="0">
              <a:buNone/>
              <a:defRPr sz="1600" b="1" smtId="4294967295"/>
            </a:lvl9pPr>
          </a:lstStyle>
          <a:p>
            <a:r>
              <a:rPr lang="en-US"/>
              <a:t>Click to edit Master text styles</a:t>
            </a:r>
          </a:p>
        </p:txBody>
      </p:sp>
      <p:sp>
        <p:nvSpPr>
          <p:cNvPr id="4" name="Content Placeholder 3"/>
          <p:cNvSpPr>
            <a:spLocks noGrp="1"/>
          </p:cNvSpPr>
          <p:nvPr>
            <p:ph sz="half" idx="2"/>
          </p:nvPr>
        </p:nvSpPr>
        <p:spPr/>
        <p:txBody>
          <a:bodyPr/>
          <a:lstStyle>
            <a:lvl1pPr>
              <a:defRPr sz="2400" smtId="4294967295"/>
            </a:lvl1pPr>
            <a:lvl2pPr>
              <a:defRPr sz="2000" smtId="4294967295"/>
            </a:lvl2pPr>
            <a:lvl3pPr>
              <a:defRPr sz="1800" smtId="4294967295"/>
            </a:lvl3pPr>
            <a:lvl4pPr>
              <a:defRPr sz="1600" smtId="4294967295"/>
            </a:lvl4pPr>
            <a:lvl5pPr>
              <a:defRPr sz="1600" smtId="4294967295"/>
            </a:lvl5pPr>
            <a:lvl6pPr>
              <a:defRPr sz="1600" smtId="4294967295"/>
            </a:lvl6pPr>
            <a:lvl7pPr>
              <a:defRPr sz="1600" smtId="4294967295"/>
            </a:lvl7pPr>
            <a:lvl8pPr>
              <a:defRPr sz="1600" smtId="4294967295"/>
            </a:lvl8pPr>
            <a:lvl9pPr>
              <a:defRPr sz="1600" smtId="4294967295"/>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400" b="1" smtId="4294967295"/>
            </a:lvl1pPr>
            <a:lvl2pPr marL="457200" indent="0">
              <a:buNone/>
              <a:defRPr sz="2000" b="1" smtId="4294967295"/>
            </a:lvl2pPr>
            <a:lvl3pPr marL="914400" indent="0">
              <a:buNone/>
              <a:defRPr sz="1800" b="1" smtId="4294967295"/>
            </a:lvl3pPr>
            <a:lvl4pPr marL="1371600" indent="0">
              <a:buNone/>
              <a:defRPr sz="1600" b="1" smtId="4294967295"/>
            </a:lvl4pPr>
            <a:lvl5pPr marL="1828800" indent="0">
              <a:buNone/>
              <a:defRPr sz="1600" b="1" smtId="4294967295"/>
            </a:lvl5pPr>
            <a:lvl6pPr marL="2286000" indent="0">
              <a:buNone/>
              <a:defRPr sz="1600" b="1" smtId="4294967295"/>
            </a:lvl6pPr>
            <a:lvl7pPr marL="2743200" indent="0">
              <a:buNone/>
              <a:defRPr sz="1600" b="1" smtId="4294967295"/>
            </a:lvl7pPr>
            <a:lvl8pPr marL="3200400" indent="0">
              <a:buNone/>
              <a:defRPr sz="1600" b="1" smtId="4294967295"/>
            </a:lvl8pPr>
            <a:lvl9pPr marL="3657600" indent="0">
              <a:buNone/>
              <a:defRPr sz="1600" b="1" smtId="4294967295"/>
            </a:lvl9pPr>
          </a:lstStyle>
          <a:p>
            <a:r>
              <a:rPr lang="en-US"/>
              <a:t>Click to edit Master text styles</a:t>
            </a:r>
          </a:p>
        </p:txBody>
      </p:sp>
      <p:sp>
        <p:nvSpPr>
          <p:cNvPr id="6" name="Content Placeholder 5"/>
          <p:cNvSpPr>
            <a:spLocks noGrp="1"/>
          </p:cNvSpPr>
          <p:nvPr>
            <p:ph sz="quarter" idx="4"/>
          </p:nvPr>
        </p:nvSpPr>
        <p:spPr/>
        <p:txBody>
          <a:bodyPr/>
          <a:lstStyle>
            <a:lvl1pPr>
              <a:defRPr sz="2400" smtId="4294967295"/>
            </a:lvl1pPr>
            <a:lvl2pPr>
              <a:defRPr sz="2000" smtId="4294967295"/>
            </a:lvl2pPr>
            <a:lvl3pPr>
              <a:defRPr sz="1800" smtId="4294967295"/>
            </a:lvl3pPr>
            <a:lvl4pPr>
              <a:defRPr sz="1600" smtId="4294967295"/>
            </a:lvl4pPr>
            <a:lvl5pPr>
              <a:defRPr sz="1600" smtId="4294967295"/>
            </a:lvl5pPr>
            <a:lvl6pPr>
              <a:defRPr sz="1600" smtId="4294967295"/>
            </a:lvl6pPr>
            <a:lvl7pPr>
              <a:defRPr sz="1600" smtId="4294967295"/>
            </a:lvl7pPr>
            <a:lvl8pPr>
              <a:defRPr sz="1600" smtId="4294967295"/>
            </a:lvl8pPr>
            <a:lvl9pPr>
              <a:defRPr sz="1600" smtId="4294967295"/>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863E2C84-574F-4132-86EC-B9F402971EB4}" type="datetimeFigureOut">
              <a:rPr lang="en-US" smtClean="0" smtId="4294967295"/>
              <a:t>9/24/2018</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447EC6ED-3F54-4574-82C2-AD3EC227A653}" type="datetimeFigureOut">
              <a:rPr lang="en-US" smtClean="0" smtId="4294967295"/>
              <a:t>9/24/2018</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BAA1804D-2A00-4AA6-9245-6999732D10BE}" type="datetimeFigureOut">
              <a:rPr lang="en-US" smtClean="0" smtId="4294967295"/>
              <a:t>9/24/2018</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smtId="4294967295"/>
            </a:lvl1pPr>
          </a:lstStyle>
          <a:p>
            <a:r>
              <a:rPr lang="en-US"/>
              <a:t>Click to edit Master title style</a:t>
            </a:r>
          </a:p>
        </p:txBody>
      </p:sp>
      <p:sp>
        <p:nvSpPr>
          <p:cNvPr id="3" name="Content Placeholder 2"/>
          <p:cNvSpPr>
            <a:spLocks noGrp="1"/>
          </p:cNvSpPr>
          <p:nvPr>
            <p:ph idx="1"/>
          </p:nvPr>
        </p:nvSpPr>
        <p:spPr/>
        <p:txBody>
          <a:bodyPr/>
          <a:lstStyle>
            <a:lvl1pPr>
              <a:defRPr sz="3200" smtId="4294967295"/>
            </a:lvl1pPr>
            <a:lvl2pPr>
              <a:defRPr sz="2800" smtId="4294967295"/>
            </a:lvl2pPr>
            <a:lvl3pPr>
              <a:defRPr sz="2400" smtId="4294967295"/>
            </a:lvl3pPr>
            <a:lvl4pPr>
              <a:defRPr sz="2000" smtId="4294967295"/>
            </a:lvl4pPr>
            <a:lvl5pPr>
              <a:defRPr sz="2000" smtId="4294967295"/>
            </a:lvl5pPr>
            <a:lvl6pPr>
              <a:defRPr sz="2000" smtId="4294967295"/>
            </a:lvl6pPr>
            <a:lvl7pPr>
              <a:defRPr sz="2000" smtId="4294967295"/>
            </a:lvl7pPr>
            <a:lvl8pPr>
              <a:defRPr sz="2000" smtId="4294967295"/>
            </a:lvl8pPr>
            <a:lvl9pPr>
              <a:defRPr sz="2000" smtId="4294967295"/>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400" smtId="4294967295"/>
            </a:lvl1pPr>
            <a:lvl2pPr marL="457200" indent="0">
              <a:buNone/>
              <a:defRPr sz="1200" smtId="4294967295"/>
            </a:lvl2pPr>
            <a:lvl3pPr marL="914400" indent="0">
              <a:buNone/>
              <a:defRPr sz="1000" smtId="4294967295"/>
            </a:lvl3pPr>
            <a:lvl4pPr marL="1371600" indent="0">
              <a:buNone/>
              <a:defRPr sz="900" smtId="4294967295"/>
            </a:lvl4pPr>
            <a:lvl5pPr marL="1828800" indent="0">
              <a:buNone/>
              <a:defRPr sz="900" smtId="4294967295"/>
            </a:lvl5pPr>
            <a:lvl6pPr marL="2286000" indent="0">
              <a:buNone/>
              <a:defRPr sz="900" smtId="4294967295"/>
            </a:lvl6pPr>
            <a:lvl7pPr marL="2743200" indent="0">
              <a:buNone/>
              <a:defRPr sz="900" smtId="4294967295"/>
            </a:lvl7pPr>
            <a:lvl8pPr marL="3200400" indent="0">
              <a:buNone/>
              <a:defRPr sz="900" smtId="4294967295"/>
            </a:lvl8pPr>
            <a:lvl9pPr marL="3657600" indent="0">
              <a:buNone/>
              <a:defRPr sz="900" smtId="4294967295"/>
            </a:lvl9pPr>
          </a:lstStyle>
          <a:p>
            <a:r>
              <a:rPr lang="en-US"/>
              <a:t>Click to edit Master text styles</a:t>
            </a:r>
          </a:p>
        </p:txBody>
      </p:sp>
      <p:sp>
        <p:nvSpPr>
          <p:cNvPr id="5" name="Date Placeholder 4"/>
          <p:cNvSpPr>
            <a:spLocks noGrp="1"/>
          </p:cNvSpPr>
          <p:nvPr>
            <p:ph type="dt" sz="half" idx="3"/>
          </p:nvPr>
        </p:nvSpPr>
        <p:spPr/>
        <p:txBody>
          <a:bodyPr/>
          <a:lstStyle/>
          <a:p>
            <a:fld id="{177C7817-0399-4F8C-B764-2883E76CEFF6}" type="datetimeFigureOut">
              <a:rPr lang="en-US" smtClean="0" smtId="4294967295"/>
              <a:t>9/24/2018</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smtId="4294967295"/>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200" smtId="4294967295"/>
            </a:lvl1pPr>
            <a:lvl2pPr marL="457200" indent="0">
              <a:buNone/>
              <a:defRPr sz="2800" smtId="4294967295"/>
            </a:lvl2pPr>
            <a:lvl3pPr marL="914400" indent="0">
              <a:buNone/>
              <a:defRPr sz="2400" smtId="4294967295"/>
            </a:lvl3pPr>
            <a:lvl4pPr marL="1371600" indent="0">
              <a:buNone/>
              <a:defRPr sz="2000" smtId="4294967295"/>
            </a:lvl4pPr>
            <a:lvl5pPr marL="1828800" indent="0">
              <a:buNone/>
              <a:defRPr sz="2000" smtId="4294967295"/>
            </a:lvl5pPr>
            <a:lvl6pPr marL="2286000" indent="0">
              <a:buNone/>
              <a:defRPr sz="2000" smtId="4294967295"/>
            </a:lvl6pPr>
            <a:lvl7pPr marL="2743200" indent="0">
              <a:buNone/>
              <a:defRPr sz="2000" smtId="4294967295"/>
            </a:lvl7pPr>
            <a:lvl8pPr marL="3200400" indent="0">
              <a:buNone/>
              <a:defRPr sz="2000" smtId="4294967295"/>
            </a:lvl8pPr>
            <a:lvl9pPr marL="3657600" indent="0">
              <a:buNone/>
              <a:defRPr sz="2000" smtId="4294967295"/>
            </a:lvl9pPr>
          </a:lstStyle>
          <a:p>
            <a:endParaRPr lang="en-US"/>
          </a:p>
        </p:txBody>
      </p:sp>
      <p:sp>
        <p:nvSpPr>
          <p:cNvPr id="4" name="Text Placeholder 3"/>
          <p:cNvSpPr>
            <a:spLocks noGrp="1"/>
          </p:cNvSpPr>
          <p:nvPr>
            <p:ph type="body" sz="half" idx="2"/>
          </p:nvPr>
        </p:nvSpPr>
        <p:spPr/>
        <p:txBody>
          <a:bodyPr/>
          <a:lstStyle>
            <a:lvl1pPr marL="0" indent="0">
              <a:buNone/>
              <a:defRPr sz="1400" smtId="4294967295"/>
            </a:lvl1pPr>
            <a:lvl2pPr marL="457200" indent="0">
              <a:buNone/>
              <a:defRPr sz="1200" smtId="4294967295"/>
            </a:lvl2pPr>
            <a:lvl3pPr marL="914400" indent="0">
              <a:buNone/>
              <a:defRPr sz="1000" smtId="4294967295"/>
            </a:lvl3pPr>
            <a:lvl4pPr marL="1371600" indent="0">
              <a:buNone/>
              <a:defRPr sz="900" smtId="4294967295"/>
            </a:lvl4pPr>
            <a:lvl5pPr marL="1828800" indent="0">
              <a:buNone/>
              <a:defRPr sz="900" smtId="4294967295"/>
            </a:lvl5pPr>
            <a:lvl6pPr marL="2286000" indent="0">
              <a:buNone/>
              <a:defRPr sz="900" smtId="4294967295"/>
            </a:lvl6pPr>
            <a:lvl7pPr marL="2743200" indent="0">
              <a:buNone/>
              <a:defRPr sz="900" smtId="4294967295"/>
            </a:lvl7pPr>
            <a:lvl8pPr marL="3200400" indent="0">
              <a:buNone/>
              <a:defRPr sz="900" smtId="4294967295"/>
            </a:lvl8pPr>
            <a:lvl9pPr marL="3657600" indent="0">
              <a:buNone/>
              <a:defRPr sz="900" smtId="4294967295"/>
            </a:lvl9pPr>
          </a:lstStyle>
          <a:p>
            <a:r>
              <a:rPr lang="en-US"/>
              <a:t>Click to edit Master text styles</a:t>
            </a:r>
          </a:p>
        </p:txBody>
      </p:sp>
      <p:sp>
        <p:nvSpPr>
          <p:cNvPr id="5" name="Date Placeholder 4"/>
          <p:cNvSpPr>
            <a:spLocks noGrp="1"/>
          </p:cNvSpPr>
          <p:nvPr>
            <p:ph type="dt" sz="half" idx="3"/>
          </p:nvPr>
        </p:nvSpPr>
        <p:spPr/>
        <p:txBody>
          <a:bodyPr/>
          <a:lstStyle/>
          <a:p>
            <a:fld id="{E0AA1AB5-44A6-437D-BA96-D969EA04195F}" type="datetimeFigureOut">
              <a:rPr lang="en-US" smtClean="0" smtId="4294967295"/>
              <a:t>9/24/2018</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smtId="4294967295"/>
              <a:t>‹#›</a:t>
            </a:fld>
            <a:endParaRPr 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9/24/2018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3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3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3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3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3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3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3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3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4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4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4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4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4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4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4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4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4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5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5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5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5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5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5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5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5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5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6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6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6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6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64.xml"/></Relationships>
</file>

<file path=ppt/slideMasters/_rels/slideMaster55.xml.rels><?xml version="1.0" encoding="UTF-8" standalone="yes"?>
<Relationships xmlns="http://schemas.openxmlformats.org/package/2006/relationships"><Relationship Id="rId2" Type="http://schemas.openxmlformats.org/officeDocument/2006/relationships/theme" Target="../theme/theme55.xml"/><Relationship Id="rId1" Type="http://schemas.openxmlformats.org/officeDocument/2006/relationships/slideLayout" Target="../slideLayouts/slideLayout65.xml"/></Relationships>
</file>

<file path=ppt/slideMasters/_rels/slideMaster56.xml.rels><?xml version="1.0" encoding="UTF-8" standalone="yes"?>
<Relationships xmlns="http://schemas.openxmlformats.org/package/2006/relationships"><Relationship Id="rId2" Type="http://schemas.openxmlformats.org/officeDocument/2006/relationships/theme" Target="../theme/theme56.xml"/><Relationship Id="rId1" Type="http://schemas.openxmlformats.org/officeDocument/2006/relationships/slideLayout" Target="../slideLayouts/slideLayout6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6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6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7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71.xml"/></Relationships>
</file>

<file path=ppt/slideMasters/_rels/slideMaster62.xml.rels><?xml version="1.0" encoding="UTF-8" standalone="yes"?>
<Relationships xmlns="http://schemas.openxmlformats.org/package/2006/relationships"><Relationship Id="rId2" Type="http://schemas.openxmlformats.org/officeDocument/2006/relationships/theme" Target="../theme/theme62.xml"/><Relationship Id="rId1" Type="http://schemas.openxmlformats.org/officeDocument/2006/relationships/slideLayout" Target="../slideLayouts/slideLayout72.xml"/></Relationships>
</file>

<file path=ppt/slideMasters/_rels/slideMaster63.xml.rels><?xml version="1.0" encoding="UTF-8" standalone="yes"?>
<Relationships xmlns="http://schemas.openxmlformats.org/package/2006/relationships"><Relationship Id="rId2" Type="http://schemas.openxmlformats.org/officeDocument/2006/relationships/theme" Target="../theme/theme63.xml"/><Relationship Id="rId1" Type="http://schemas.openxmlformats.org/officeDocument/2006/relationships/slideLayout" Target="../slideLayouts/slideLayout73.xml"/></Relationships>
</file>

<file path=ppt/slideMasters/_rels/slideMaster64.xml.rels><?xml version="1.0" encoding="UTF-8" standalone="yes"?>
<Relationships xmlns="http://schemas.openxmlformats.org/package/2006/relationships"><Relationship Id="rId2" Type="http://schemas.openxmlformats.org/officeDocument/2006/relationships/theme" Target="../theme/theme64.xml"/><Relationship Id="rId1" Type="http://schemas.openxmlformats.org/officeDocument/2006/relationships/slideLayout" Target="../slideLayouts/slideLayout74.xml"/></Relationships>
</file>

<file path=ppt/slideMasters/_rels/slideMaster65.xml.rels><?xml version="1.0" encoding="UTF-8" standalone="yes"?>
<Relationships xmlns="http://schemas.openxmlformats.org/package/2006/relationships"><Relationship Id="rId2" Type="http://schemas.openxmlformats.org/officeDocument/2006/relationships/theme" Target="../theme/theme65.xml"/><Relationship Id="rId1" Type="http://schemas.openxmlformats.org/officeDocument/2006/relationships/slideLayout" Target="../slideLayouts/slideLayout75.xml"/></Relationships>
</file>

<file path=ppt/slideMasters/_rels/slideMaster66.xml.rels><?xml version="1.0" encoding="UTF-8" standalone="yes"?>
<Relationships xmlns="http://schemas.openxmlformats.org/package/2006/relationships"><Relationship Id="rId2" Type="http://schemas.openxmlformats.org/officeDocument/2006/relationships/theme" Target="../theme/theme66.xml"/><Relationship Id="rId1" Type="http://schemas.openxmlformats.org/officeDocument/2006/relationships/slideLayout" Target="../slideLayouts/slideLayout76.xml"/></Relationships>
</file>

<file path=ppt/slideMasters/_rels/slideMaster67.xml.rels><?xml version="1.0" encoding="UTF-8" standalone="yes"?>
<Relationships xmlns="http://schemas.openxmlformats.org/package/2006/relationships"><Relationship Id="rId2" Type="http://schemas.openxmlformats.org/officeDocument/2006/relationships/theme" Target="../theme/theme67.xml"/><Relationship Id="rId1" Type="http://schemas.openxmlformats.org/officeDocument/2006/relationships/slideLayout" Target="../slideLayouts/slideLayout77.xml"/></Relationships>
</file>

<file path=ppt/slideMasters/_rels/slideMaster68.xml.rels><?xml version="1.0" encoding="UTF-8" standalone="yes"?>
<Relationships xmlns="http://schemas.openxmlformats.org/package/2006/relationships"><Relationship Id="rId2" Type="http://schemas.openxmlformats.org/officeDocument/2006/relationships/theme" Target="../theme/theme68.xml"/><Relationship Id="rId1" Type="http://schemas.openxmlformats.org/officeDocument/2006/relationships/slideLayout" Target="../slideLayouts/slideLayout78.xml"/></Relationships>
</file>

<file path=ppt/slideMasters/_rels/slideMaster69.xml.rels><?xml version="1.0" encoding="UTF-8" standalone="yes"?>
<Relationships xmlns="http://schemas.openxmlformats.org/package/2006/relationships"><Relationship Id="rId2" Type="http://schemas.openxmlformats.org/officeDocument/2006/relationships/theme" Target="../theme/theme69.xml"/><Relationship Id="rId1"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70.xml.rels><?xml version="1.0" encoding="UTF-8" standalone="yes"?>
<Relationships xmlns="http://schemas.openxmlformats.org/package/2006/relationships"><Relationship Id="rId2" Type="http://schemas.openxmlformats.org/officeDocument/2006/relationships/theme" Target="../theme/theme70.xml"/><Relationship Id="rId1" Type="http://schemas.openxmlformats.org/officeDocument/2006/relationships/slideLayout" Target="../slideLayouts/slideLayout80.xml"/></Relationships>
</file>

<file path=ppt/slideMasters/_rels/slideMaster71.xml.rels><?xml version="1.0" encoding="UTF-8" standalone="yes"?>
<Relationships xmlns="http://schemas.openxmlformats.org/package/2006/relationships"><Relationship Id="rId2" Type="http://schemas.openxmlformats.org/officeDocument/2006/relationships/theme" Target="../theme/theme71.xml"/><Relationship Id="rId1" Type="http://schemas.openxmlformats.org/officeDocument/2006/relationships/slideLayout" Target="../slideLayouts/slideLayout81.xml"/></Relationships>
</file>

<file path=ppt/slideMasters/_rels/slideMaster72.xml.rels><?xml version="1.0" encoding="UTF-8" standalone="yes"?>
<Relationships xmlns="http://schemas.openxmlformats.org/package/2006/relationships"><Relationship Id="rId2" Type="http://schemas.openxmlformats.org/officeDocument/2006/relationships/theme" Target="../theme/theme72.xml"/><Relationship Id="rId1" Type="http://schemas.openxmlformats.org/officeDocument/2006/relationships/slideLayout" Target="../slideLayouts/slideLayout82.xml"/></Relationships>
</file>

<file path=ppt/slideMasters/_rels/slideMaster73.xml.rels><?xml version="1.0" encoding="UTF-8" standalone="yes"?>
<Relationships xmlns="http://schemas.openxmlformats.org/package/2006/relationships"><Relationship Id="rId2" Type="http://schemas.openxmlformats.org/officeDocument/2006/relationships/theme" Target="../theme/theme73.xml"/><Relationship Id="rId1" Type="http://schemas.openxmlformats.org/officeDocument/2006/relationships/slideLayout" Target="../slideLayouts/slideLayout83.xml"/></Relationships>
</file>

<file path=ppt/slideMasters/_rels/slideMaster74.xml.rels><?xml version="1.0" encoding="UTF-8" standalone="yes"?>
<Relationships xmlns="http://schemas.openxmlformats.org/package/2006/relationships"><Relationship Id="rId2" Type="http://schemas.openxmlformats.org/officeDocument/2006/relationships/theme" Target="../theme/theme74.xml"/><Relationship Id="rId1" Type="http://schemas.openxmlformats.org/officeDocument/2006/relationships/slideLayout" Target="../slideLayouts/slideLayout84.xml"/></Relationships>
</file>

<file path=ppt/slideMasters/_rels/slideMaster75.xml.rels><?xml version="1.0" encoding="UTF-8" standalone="yes"?>
<Relationships xmlns="http://schemas.openxmlformats.org/package/2006/relationships"><Relationship Id="rId2" Type="http://schemas.openxmlformats.org/officeDocument/2006/relationships/theme" Target="../theme/theme75.xml"/><Relationship Id="rId1" Type="http://schemas.openxmlformats.org/officeDocument/2006/relationships/slideLayout" Target="../slideLayouts/slideLayout85.xml"/></Relationships>
</file>

<file path=ppt/slideMasters/_rels/slideMaster76.xml.rels><?xml version="1.0" encoding="UTF-8" standalone="yes"?>
<Relationships xmlns="http://schemas.openxmlformats.org/package/2006/relationships"><Relationship Id="rId2" Type="http://schemas.openxmlformats.org/officeDocument/2006/relationships/theme" Target="../theme/theme76.xml"/><Relationship Id="rId1" Type="http://schemas.openxmlformats.org/officeDocument/2006/relationships/slideLayout" Target="../slideLayouts/slideLayout86.xml"/></Relationships>
</file>

<file path=ppt/slideMasters/_rels/slideMaster77.xml.rels><?xml version="1.0" encoding="UTF-8" standalone="yes"?>
<Relationships xmlns="http://schemas.openxmlformats.org/package/2006/relationships"><Relationship Id="rId2" Type="http://schemas.openxmlformats.org/officeDocument/2006/relationships/theme" Target="../theme/theme77.xml"/><Relationship Id="rId1" Type="http://schemas.openxmlformats.org/officeDocument/2006/relationships/slideLayout" Target="../slideLayouts/slideLayout87.xml"/></Relationships>
</file>

<file path=ppt/slideMasters/_rels/slideMaster78.xml.rels><?xml version="1.0" encoding="UTF-8" standalone="yes"?>
<Relationships xmlns="http://schemas.openxmlformats.org/package/2006/relationships"><Relationship Id="rId2" Type="http://schemas.openxmlformats.org/officeDocument/2006/relationships/theme" Target="../theme/theme78.xml"/><Relationship Id="rId1" Type="http://schemas.openxmlformats.org/officeDocument/2006/relationships/slideLayout" Target="../slideLayouts/slideLayout88.xml"/></Relationships>
</file>

<file path=ppt/slideMasters/_rels/slideMaster79.xml.rels><?xml version="1.0" encoding="UTF-8" standalone="yes"?>
<Relationships xmlns="http://schemas.openxmlformats.org/package/2006/relationships"><Relationship Id="rId2" Type="http://schemas.openxmlformats.org/officeDocument/2006/relationships/theme" Target="../theme/theme79.xml"/><Relationship Id="rId1" Type="http://schemas.openxmlformats.org/officeDocument/2006/relationships/slideLayout" Target="../slideLayouts/slideLayout8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80.xml.rels><?xml version="1.0" encoding="UTF-8" standalone="yes"?>
<Relationships xmlns="http://schemas.openxmlformats.org/package/2006/relationships"><Relationship Id="rId2" Type="http://schemas.openxmlformats.org/officeDocument/2006/relationships/theme" Target="../theme/theme80.xml"/><Relationship Id="rId1" Type="http://schemas.openxmlformats.org/officeDocument/2006/relationships/slideLayout" Target="../slideLayouts/slideLayout90.xml"/></Relationships>
</file>

<file path=ppt/slideMasters/_rels/slideMaster81.xml.rels><?xml version="1.0" encoding="UTF-8" standalone="yes"?>
<Relationships xmlns="http://schemas.openxmlformats.org/package/2006/relationships"><Relationship Id="rId2" Type="http://schemas.openxmlformats.org/officeDocument/2006/relationships/theme" Target="../theme/theme81.xml"/><Relationship Id="rId1" Type="http://schemas.openxmlformats.org/officeDocument/2006/relationships/slideLayout" Target="../slideLayouts/slideLayout91.xml"/></Relationships>
</file>

<file path=ppt/slideMasters/_rels/slideMaster82.xml.rels><?xml version="1.0" encoding="UTF-8" standalone="yes"?>
<Relationships xmlns="http://schemas.openxmlformats.org/package/2006/relationships"><Relationship Id="rId2" Type="http://schemas.openxmlformats.org/officeDocument/2006/relationships/theme" Target="../theme/theme82.xml"/><Relationship Id="rId1" Type="http://schemas.openxmlformats.org/officeDocument/2006/relationships/slideLayout" Target="../slideLayouts/slideLayout92.xml"/></Relationships>
</file>

<file path=ppt/slideMasters/_rels/slideMaster83.xml.rels><?xml version="1.0" encoding="UTF-8" standalone="yes"?>
<Relationships xmlns="http://schemas.openxmlformats.org/package/2006/relationships"><Relationship Id="rId2" Type="http://schemas.openxmlformats.org/officeDocument/2006/relationships/theme" Target="../theme/theme83.xml"/><Relationship Id="rId1" Type="http://schemas.openxmlformats.org/officeDocument/2006/relationships/slideLayout" Target="../slideLayouts/slideLayout93.xml"/></Relationships>
</file>

<file path=ppt/slideMasters/_rels/slideMaster84.xml.rels><?xml version="1.0" encoding="UTF-8" standalone="yes"?>
<Relationships xmlns="http://schemas.openxmlformats.org/package/2006/relationships"><Relationship Id="rId2" Type="http://schemas.openxmlformats.org/officeDocument/2006/relationships/theme" Target="../theme/theme84.xml"/><Relationship Id="rId1" Type="http://schemas.openxmlformats.org/officeDocument/2006/relationships/slideLayout" Target="../slideLayouts/slideLayout94.xml"/></Relationships>
</file>

<file path=ppt/slideMasters/_rels/slideMaster85.xml.rels><?xml version="1.0" encoding="UTF-8" standalone="yes"?>
<Relationships xmlns="http://schemas.openxmlformats.org/package/2006/relationships"><Relationship Id="rId2" Type="http://schemas.openxmlformats.org/officeDocument/2006/relationships/theme" Target="../theme/theme85.xml"/><Relationship Id="rId1" Type="http://schemas.openxmlformats.org/officeDocument/2006/relationships/slideLayout" Target="../slideLayouts/slideLayout95.xml"/></Relationships>
</file>

<file path=ppt/slideMasters/_rels/slideMaster86.xml.rels><?xml version="1.0" encoding="UTF-8" standalone="yes"?>
<Relationships xmlns="http://schemas.openxmlformats.org/package/2006/relationships"><Relationship Id="rId2" Type="http://schemas.openxmlformats.org/officeDocument/2006/relationships/theme" Target="../theme/theme86.xml"/><Relationship Id="rId1" Type="http://schemas.openxmlformats.org/officeDocument/2006/relationships/slideLayout" Target="../slideLayouts/slideLayout96.xml"/></Relationships>
</file>

<file path=ppt/slideMasters/_rels/slideMaster87.xml.rels><?xml version="1.0" encoding="UTF-8" standalone="yes"?>
<Relationships xmlns="http://schemas.openxmlformats.org/package/2006/relationships"><Relationship Id="rId2" Type="http://schemas.openxmlformats.org/officeDocument/2006/relationships/theme" Target="../theme/theme87.xml"/><Relationship Id="rId1" Type="http://schemas.openxmlformats.org/officeDocument/2006/relationships/slideLayout" Target="../slideLayouts/slideLayout97.xml"/></Relationships>
</file>

<file path=ppt/slideMasters/_rels/slideMaster88.xml.rels><?xml version="1.0" encoding="UTF-8" standalone="yes"?>
<Relationships xmlns="http://schemas.openxmlformats.org/package/2006/relationships"><Relationship Id="rId2" Type="http://schemas.openxmlformats.org/officeDocument/2006/relationships/theme" Target="../theme/theme88.xml"/><Relationship Id="rId1" Type="http://schemas.openxmlformats.org/officeDocument/2006/relationships/slideLayout" Target="../slideLayouts/slideLayout98.xml"/></Relationships>
</file>

<file path=ppt/slideMasters/_rels/slideMaster89.xml.rels><?xml version="1.0" encoding="UTF-8" standalone="yes"?>
<Relationships xmlns="http://schemas.openxmlformats.org/package/2006/relationships"><Relationship Id="rId2" Type="http://schemas.openxmlformats.org/officeDocument/2006/relationships/theme" Target="../theme/theme89.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_rels/slideMaster90.xml.rels><?xml version="1.0" encoding="UTF-8" standalone="yes"?>
<Relationships xmlns="http://schemas.openxmlformats.org/package/2006/relationships"><Relationship Id="rId2" Type="http://schemas.openxmlformats.org/officeDocument/2006/relationships/theme" Target="../theme/theme90.xml"/><Relationship Id="rId1"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smtId="4294967295">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smtId="4294967295">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smtId="4294967295">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smtId="4294967295">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smtId="4294967295">
          <a:solidFill>
            <a:schemeClr val="tx1"/>
          </a:solidFill>
          <a:latin typeface="+mn-lt"/>
          <a:ea typeface="+mn-ea"/>
          <a:cs typeface="+mn-cs"/>
        </a:defRPr>
      </a:lvl9pPr>
    </p:bodyStyle>
    <p:other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defPPr>
              <a:defRPr lang="en-US" smtId="4294967295"/>
            </a:defPPr>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defPPr>
              <a:defRPr lang="en-US" smtId="4294967295"/>
            </a:defPPr>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9/24/2018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defPPr>
              <a:defRPr lang="en-US" smtId="4294967295"/>
            </a:defPPr>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8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5.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7.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1.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3.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4.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6.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7.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8.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9.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0.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1.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3.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4.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5.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6.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7.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8.xml"/></Relationships>
</file>

<file path=ppt/slides/_rels/slide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9.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0.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1.xml"/></Relationships>
</file>

<file path=ppt/slides/_rels/slide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2.xml"/></Relationships>
</file>

<file path=ppt/slides/_rels/slide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3.xml"/></Relationships>
</file>

<file path=ppt/slides/_rels/slide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4.xml"/></Relationships>
</file>

<file path=ppt/slides/_rels/slide7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5.xml"/></Relationships>
</file>

<file path=ppt/slides/_rels/slide7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6.xml"/></Relationships>
</file>

<file path=ppt/slides/_rels/slide7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7.xml"/></Relationships>
</file>

<file path=ppt/slides/_rels/slide7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8.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9.xml"/></Relationships>
</file>

<file path=ppt/slides/_rels/slide7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0.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1.xml"/></Relationships>
</file>

<file path=ppt/slides/_rels/slide8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2.xml"/></Relationships>
</file>

<file path=ppt/slides/_rels/slide8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3.xml"/></Relationships>
</file>

<file path=ppt/slides/_rels/slide8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4.xml"/></Relationships>
</file>

<file path=ppt/slides/_rels/slide8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5.xml"/></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6.xml"/></Relationships>
</file>

<file path=ppt/slides/_rels/slide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7.xml"/></Relationships>
</file>

<file path=ppt/slides/_rels/slide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420113" y="1682668"/>
            <a:ext cx="7079101" cy="6412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010"/>
              </a:lnSpc>
              <a:spcBef>
                <a:spcPct val="0"/>
              </a:spcBef>
              <a:spcAft>
                <a:spcPct val="0"/>
              </a:spcAft>
            </a:pPr>
            <a:r>
              <a:rPr sz="4400" dirty="0">
                <a:solidFill>
                  <a:srgbClr val="404040"/>
                </a:solidFill>
                <a:latin typeface="BMNDTM+STZhongsong"/>
                <a:cs typeface="BMNDTM+STZhongsong"/>
              </a:rPr>
              <a:t>小说散文核心考点突破</a:t>
            </a:r>
            <a:r>
              <a:rPr lang="en-US" altLang="zh-CN" sz="4400" dirty="0">
                <a:solidFill>
                  <a:srgbClr val="404040"/>
                </a:solidFill>
                <a:latin typeface="BMNDTM+STZhongsong"/>
                <a:cs typeface="BMNDTM+STZhongsong"/>
              </a:rPr>
              <a:t>2</a:t>
            </a:r>
            <a:endParaRPr sz="4400" dirty="0">
              <a:solidFill>
                <a:srgbClr val="404040"/>
              </a:solidFill>
              <a:latin typeface="BMNDTM+STZhongsong"/>
              <a:cs typeface="BMNDTM+STZhongsong"/>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60471"/>
            <a:ext cx="9961409" cy="28724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2932" marR="0">
              <a:lnSpc>
                <a:spcPts val="2644"/>
              </a:lnSpc>
              <a:spcBef>
                <a:spcPct val="0"/>
              </a:spcBef>
              <a:spcAft>
                <a:spcPct val="0"/>
              </a:spcAft>
            </a:pPr>
            <a:r>
              <a:rPr sz="2000">
                <a:solidFill>
                  <a:srgbClr val="000000"/>
                </a:solidFill>
                <a:latin typeface="TDQBJU+MicrosoftYaHei"/>
                <a:cs typeface="TDQBJU+MicrosoftYaHei"/>
              </a:rPr>
              <a:t>莫谷青沉稳了许多:“在下回去将对局反复推演</a:t>
            </a:r>
            <a:r>
              <a:rPr sz="2000">
                <a:solidFill>
                  <a:srgbClr val="000000"/>
                </a:solidFill>
                <a:latin typeface="CVKLSF+MicrosoftYaHei"/>
                <a:cs typeface="CVKLSF+MicrosoftYaHei"/>
              </a:rPr>
              <a:t>,</a:t>
            </a:r>
            <a:r>
              <a:rPr sz="2000">
                <a:solidFill>
                  <a:srgbClr val="000000"/>
                </a:solidFill>
                <a:latin typeface="TDQBJU+MicrosoftYaHei"/>
                <a:cs typeface="TDQBJU+MicrosoftYaHei"/>
              </a:rPr>
              <a:t>发现是大人存心相让</a:t>
            </a:r>
            <a:r>
              <a:rPr sz="2000">
                <a:solidFill>
                  <a:srgbClr val="000000"/>
                </a:solidFill>
                <a:latin typeface="CVKLSF+MicrosoftYaHei"/>
                <a:cs typeface="CVKLSF+MicrosoftYaHei"/>
              </a:rPr>
              <a:t>,</a:t>
            </a:r>
            <a:r>
              <a:rPr sz="2000">
                <a:solidFill>
                  <a:srgbClr val="000000"/>
                </a:solidFill>
                <a:latin typeface="TDQBJU+MicrosoftYaHei"/>
                <a:cs typeface="TDQBJU+MicrosoftYaHei"/>
              </a:rPr>
              <a:t>寝食</a:t>
            </a:r>
          </a:p>
          <a:p>
            <a:pPr marL="0" marR="0">
              <a:lnSpc>
                <a:spcPts val="2644"/>
              </a:lnSpc>
              <a:spcBef>
                <a:spcPts val="935"/>
              </a:spcBef>
              <a:spcAft>
                <a:spcPct val="0"/>
              </a:spcAft>
            </a:pPr>
            <a:r>
              <a:rPr sz="2000">
                <a:solidFill>
                  <a:srgbClr val="000000"/>
                </a:solidFill>
                <a:latin typeface="TDQBJU+MicrosoftYaHei"/>
                <a:cs typeface="TDQBJU+MicrosoftYaHei"/>
              </a:rPr>
              <a:t>难安。士可杀不可辱</a:t>
            </a:r>
            <a:r>
              <a:rPr sz="2000">
                <a:solidFill>
                  <a:srgbClr val="000000"/>
                </a:solidFill>
                <a:latin typeface="CVKLSF+MicrosoftYaHei"/>
                <a:cs typeface="CVKLSF+MicrosoftYaHei"/>
              </a:rPr>
              <a:t>,</a:t>
            </a:r>
            <a:r>
              <a:rPr sz="2000">
                <a:solidFill>
                  <a:srgbClr val="000000"/>
                </a:solidFill>
                <a:latin typeface="TDQBJU+MicrosoftYaHei"/>
                <a:cs typeface="TDQBJU+MicrosoftYaHei"/>
              </a:rPr>
              <a:t>在下想与大人再弈一局</a:t>
            </a:r>
            <a:r>
              <a:rPr sz="2000">
                <a:solidFill>
                  <a:srgbClr val="000000"/>
                </a:solidFill>
                <a:latin typeface="CVKLSF+MicrosoftYaHei"/>
                <a:cs typeface="CVKLSF+MicrosoftYaHei"/>
              </a:rPr>
              <a:t>,</a:t>
            </a:r>
            <a:r>
              <a:rPr sz="2000">
                <a:solidFill>
                  <a:srgbClr val="000000"/>
                </a:solidFill>
                <a:latin typeface="TDQBJU+MicrosoftYaHei"/>
                <a:cs typeface="TDQBJU+MicrosoftYaHei"/>
              </a:rPr>
              <a:t>务请大人放出手段</a:t>
            </a:r>
            <a:r>
              <a:rPr sz="2000">
                <a:solidFill>
                  <a:srgbClr val="000000"/>
                </a:solidFill>
                <a:latin typeface="CVKLSF+MicrosoftYaHei"/>
                <a:cs typeface="CVKLSF+MicrosoftYaHei"/>
              </a:rPr>
              <a:t>,</a:t>
            </a:r>
            <a:r>
              <a:rPr sz="2000">
                <a:solidFill>
                  <a:srgbClr val="000000"/>
                </a:solidFill>
                <a:latin typeface="TDQBJU+MicrosoftYaHei"/>
                <a:cs typeface="TDQBJU+MicrosoftYaHei"/>
              </a:rPr>
              <a:t>使出‘江南棋</a:t>
            </a:r>
          </a:p>
          <a:p>
            <a:pPr marL="0" marR="0">
              <a:lnSpc>
                <a:spcPts val="2644"/>
              </a:lnSpc>
              <a:spcBef>
                <a:spcPts val="715"/>
              </a:spcBef>
              <a:spcAft>
                <a:spcPct val="0"/>
              </a:spcAft>
            </a:pPr>
            <a:r>
              <a:rPr sz="2000">
                <a:solidFill>
                  <a:srgbClr val="000000"/>
                </a:solidFill>
                <a:latin typeface="TDQBJU+MicrosoftYaHei"/>
                <a:cs typeface="TDQBJU+MicrosoftYaHei"/>
              </a:rPr>
              <a:t>王’真本领</a:t>
            </a:r>
            <a:r>
              <a:rPr sz="2000">
                <a:solidFill>
                  <a:srgbClr val="000000"/>
                </a:solidFill>
                <a:latin typeface="CVKLSF+MicrosoftYaHei"/>
                <a:cs typeface="CVKLSF+MicrosoftYaHei"/>
              </a:rPr>
              <a:t>,</a:t>
            </a:r>
            <a:r>
              <a:rPr sz="2000">
                <a:solidFill>
                  <a:srgbClr val="000000"/>
                </a:solidFill>
                <a:latin typeface="TDQBJU+MicrosoftYaHei"/>
                <a:cs typeface="TDQBJU+MicrosoftYaHei"/>
              </a:rPr>
              <a:t>让在下输得口服心服!”随即从身上掏出一张押单,“在下渡江之前</a:t>
            </a:r>
            <a:r>
              <a:rPr sz="2000">
                <a:solidFill>
                  <a:srgbClr val="000000"/>
                </a:solidFill>
                <a:latin typeface="CVKLSF+MicrosoftYaHei"/>
                <a:cs typeface="CVKLSF+MicrosoftYaHei"/>
              </a:rPr>
              <a:t>,</a:t>
            </a:r>
          </a:p>
          <a:p>
            <a:pPr marL="0" marR="0">
              <a:lnSpc>
                <a:spcPts val="2644"/>
              </a:lnSpc>
              <a:spcBef>
                <a:spcPts val="765"/>
              </a:spcBef>
              <a:spcAft>
                <a:spcPct val="0"/>
              </a:spcAft>
            </a:pPr>
            <a:r>
              <a:rPr sz="2000">
                <a:solidFill>
                  <a:srgbClr val="000000"/>
                </a:solidFill>
                <a:latin typeface="TDQBJU+MicrosoftYaHei"/>
                <a:cs typeface="TDQBJU+MicrosoftYaHei"/>
              </a:rPr>
              <a:t>已托贵国商人将价值十万两白银的货物押在江州大兴隆栈</a:t>
            </a:r>
            <a:r>
              <a:rPr sz="2000">
                <a:solidFill>
                  <a:srgbClr val="000000"/>
                </a:solidFill>
                <a:latin typeface="CVKLSF+MicrosoftYaHei"/>
                <a:cs typeface="CVKLSF+MicrosoftYaHei"/>
              </a:rPr>
              <a:t>,</a:t>
            </a:r>
            <a:r>
              <a:rPr sz="2000">
                <a:solidFill>
                  <a:srgbClr val="000000"/>
                </a:solidFill>
                <a:latin typeface="TDQBJU+MicrosoftYaHei"/>
                <a:cs typeface="TDQBJU+MicrosoftYaHei"/>
              </a:rPr>
              <a:t>这是押单。在下就</a:t>
            </a:r>
          </a:p>
          <a:p>
            <a:pPr marL="0" marR="0">
              <a:lnSpc>
                <a:spcPts val="2644"/>
              </a:lnSpc>
              <a:spcBef>
                <a:spcPts val="768"/>
              </a:spcBef>
              <a:spcAft>
                <a:spcPct val="0"/>
              </a:spcAft>
            </a:pPr>
            <a:r>
              <a:rPr sz="2000">
                <a:solidFill>
                  <a:srgbClr val="000000"/>
                </a:solidFill>
                <a:latin typeface="TDQBJU+MicrosoftYaHei"/>
                <a:cs typeface="TDQBJU+MicrosoftYaHei"/>
              </a:rPr>
              <a:t>以此物为注</a:t>
            </a:r>
            <a:r>
              <a:rPr sz="2000">
                <a:solidFill>
                  <a:srgbClr val="000000"/>
                </a:solidFill>
                <a:latin typeface="CVKLSF+MicrosoftYaHei"/>
                <a:cs typeface="CVKLSF+MicrosoftYaHei"/>
              </a:rPr>
              <a:t>,</a:t>
            </a:r>
            <a:r>
              <a:rPr sz="2000">
                <a:solidFill>
                  <a:srgbClr val="000000"/>
                </a:solidFill>
                <a:latin typeface="TDQBJU+MicrosoftYaHei"/>
                <a:cs typeface="TDQBJU+MicrosoftYaHei"/>
              </a:rPr>
              <a:t>和王大人对弈一局。”王景文一愣</a:t>
            </a:r>
            <a:r>
              <a:rPr sz="2000">
                <a:solidFill>
                  <a:srgbClr val="000000"/>
                </a:solidFill>
                <a:latin typeface="CVKLSF+MicrosoftYaHei"/>
                <a:cs typeface="CVKLSF+MicrosoftYaHei"/>
              </a:rPr>
              <a:t>,</a:t>
            </a:r>
            <a:r>
              <a:rPr sz="2000">
                <a:solidFill>
                  <a:srgbClr val="000000"/>
                </a:solidFill>
                <a:latin typeface="TDQBJU+MicrosoftYaHei"/>
                <a:cs typeface="TDQBJU+MicrosoftYaHei"/>
              </a:rPr>
              <a:t>笑了:“公子是怕王某不肯竭尽</a:t>
            </a:r>
          </a:p>
          <a:p>
            <a:pPr marL="0" marR="0">
              <a:lnSpc>
                <a:spcPts val="2644"/>
              </a:lnSpc>
              <a:spcBef>
                <a:spcPts val="715"/>
              </a:spcBef>
              <a:spcAft>
                <a:spcPct val="0"/>
              </a:spcAft>
            </a:pPr>
            <a:r>
              <a:rPr sz="2000">
                <a:solidFill>
                  <a:srgbClr val="000000"/>
                </a:solidFill>
                <a:latin typeface="TDQBJU+MicrosoftYaHei"/>
                <a:cs typeface="TDQBJU+MicrosoftYaHei"/>
              </a:rPr>
              <a:t>全力</a:t>
            </a:r>
            <a:r>
              <a:rPr sz="2000">
                <a:solidFill>
                  <a:srgbClr val="000000"/>
                </a:solidFill>
                <a:latin typeface="CVKLSF+MicrosoftYaHei"/>
                <a:cs typeface="CVKLSF+MicrosoftYaHei"/>
              </a:rPr>
              <a:t>,</a:t>
            </a:r>
            <a:r>
              <a:rPr sz="2000">
                <a:solidFill>
                  <a:srgbClr val="000000"/>
                </a:solidFill>
                <a:latin typeface="TDQBJU+MicrosoftYaHei"/>
                <a:cs typeface="TDQBJU+MicrosoftYaHei"/>
              </a:rPr>
              <a:t>故以此相激啊</a:t>
            </a:r>
            <a:r>
              <a:rPr sz="2000">
                <a:solidFill>
                  <a:srgbClr val="000000"/>
                </a:solidFill>
                <a:latin typeface="CVKLSF+MicrosoftYaHei"/>
                <a:cs typeface="CVKLSF+MicrosoftYaHei"/>
              </a:rPr>
              <a:t>?</a:t>
            </a:r>
            <a:r>
              <a:rPr sz="2000">
                <a:solidFill>
                  <a:srgbClr val="000000"/>
                </a:solidFill>
                <a:latin typeface="TDQBJU+MicrosoftYaHei"/>
                <a:cs typeface="TDQBJU+MicrosoftYaHei"/>
              </a:rPr>
              <a:t>王某应了</a:t>
            </a:r>
            <a:r>
              <a:rPr sz="2000">
                <a:solidFill>
                  <a:srgbClr val="000000"/>
                </a:solidFill>
                <a:latin typeface="CVKLSF+MicrosoftYaHei"/>
                <a:cs typeface="CVKLSF+MicrosoftYaHei"/>
              </a:rPr>
              <a:t>,</a:t>
            </a:r>
            <a:r>
              <a:rPr sz="2000">
                <a:solidFill>
                  <a:srgbClr val="000000"/>
                </a:solidFill>
                <a:latin typeface="TDQBJU+MicrosoftYaHei"/>
                <a:cs typeface="TDQBJU+MicrosoftYaHei"/>
              </a:rPr>
              <a:t>此局若输给足下</a:t>
            </a:r>
            <a:r>
              <a:rPr sz="2000">
                <a:solidFill>
                  <a:srgbClr val="000000"/>
                </a:solidFill>
                <a:latin typeface="CVKLSF+MicrosoftYaHei"/>
                <a:cs typeface="CVKLSF+MicrosoftYaHei"/>
              </a:rPr>
              <a:t>,</a:t>
            </a:r>
            <a:r>
              <a:rPr sz="2000">
                <a:solidFill>
                  <a:srgbClr val="000000"/>
                </a:solidFill>
                <a:latin typeface="TDQBJU+MicrosoftYaHei"/>
                <a:cs typeface="TDQBJU+MicrosoftYaHei"/>
              </a:rPr>
              <a:t>照数赔还。请!”</a:t>
            </a:r>
          </a:p>
        </p:txBody>
      </p:sp>
      <p:sp>
        <p:nvSpPr>
          <p:cNvPr id="4" name="object 4"/>
          <p:cNvSpPr txBox="1"/>
          <p:nvPr/>
        </p:nvSpPr>
        <p:spPr>
          <a:xfrm>
            <a:off x="288340" y="2742762"/>
            <a:ext cx="9947692" cy="4131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TDQBJU+MicrosoftYaHei"/>
                <a:cs typeface="TDQBJU+MicrosoftYaHei"/>
              </a:rPr>
              <a:t>莫谷青执黑先行</a:t>
            </a:r>
            <a:r>
              <a:rPr sz="2000">
                <a:solidFill>
                  <a:srgbClr val="000000"/>
                </a:solidFill>
                <a:latin typeface="CVKLSF+MicrosoftYaHei"/>
                <a:cs typeface="CVKLSF+MicrosoftYaHei"/>
              </a:rPr>
              <a:t>,</a:t>
            </a:r>
            <a:r>
              <a:rPr sz="2000">
                <a:solidFill>
                  <a:srgbClr val="000000"/>
                </a:solidFill>
                <a:latin typeface="TDQBJU+MicrosoftYaHei"/>
                <a:cs typeface="TDQBJU+MicrosoftYaHei"/>
              </a:rPr>
              <a:t>步步为营。王景文应对看似平淡无奇</a:t>
            </a:r>
            <a:r>
              <a:rPr sz="2000">
                <a:solidFill>
                  <a:srgbClr val="000000"/>
                </a:solidFill>
                <a:latin typeface="CVKLSF+MicrosoftYaHei"/>
                <a:cs typeface="CVKLSF+MicrosoftYaHei"/>
              </a:rPr>
              <a:t>,</a:t>
            </a:r>
            <a:r>
              <a:rPr sz="2000">
                <a:solidFill>
                  <a:srgbClr val="000000"/>
                </a:solidFill>
                <a:latin typeface="TDQBJU+MicrosoftYaHei"/>
                <a:cs typeface="TDQBJU+MicrosoftYaHei"/>
              </a:rPr>
              <a:t>实则蕴藏着绵绵后</a:t>
            </a:r>
          </a:p>
          <a:p>
            <a:pPr marL="0" marR="0">
              <a:lnSpc>
                <a:spcPts val="2648"/>
              </a:lnSpc>
              <a:spcBef>
                <a:spcPts val="761"/>
              </a:spcBef>
              <a:spcAft>
                <a:spcPct val="0"/>
              </a:spcAft>
            </a:pPr>
            <a:r>
              <a:rPr sz="2000">
                <a:solidFill>
                  <a:srgbClr val="000000"/>
                </a:solidFill>
                <a:latin typeface="TDQBJU+MicrosoftYaHei"/>
                <a:cs typeface="TDQBJU+MicrosoftYaHei"/>
              </a:rPr>
              <a:t>劲。双方进入“官子”阶段</a:t>
            </a:r>
            <a:r>
              <a:rPr sz="2000">
                <a:solidFill>
                  <a:srgbClr val="000000"/>
                </a:solidFill>
                <a:latin typeface="CVKLSF+MicrosoftYaHei"/>
                <a:cs typeface="CVKLSF+MicrosoftYaHei"/>
              </a:rPr>
              <a:t>,</a:t>
            </a:r>
            <a:r>
              <a:rPr sz="2000">
                <a:solidFill>
                  <a:srgbClr val="000000"/>
                </a:solidFill>
                <a:latin typeface="TDQBJU+MicrosoftYaHei"/>
                <a:cs typeface="TDQBJU+MicrosoftYaHei"/>
              </a:rPr>
              <a:t>莫谷青见盘面上白棋形势略优</a:t>
            </a:r>
            <a:r>
              <a:rPr sz="2000">
                <a:solidFill>
                  <a:srgbClr val="000000"/>
                </a:solidFill>
                <a:latin typeface="CVKLSF+MicrosoftYaHei"/>
                <a:cs typeface="CVKLSF+MicrosoftYaHei"/>
              </a:rPr>
              <a:t>,</a:t>
            </a:r>
            <a:r>
              <a:rPr sz="2000">
                <a:solidFill>
                  <a:srgbClr val="000000"/>
                </a:solidFill>
                <a:latin typeface="TDQBJU+MicrosoftYaHei"/>
                <a:cs typeface="TDQBJU+MicrosoftYaHei"/>
              </a:rPr>
              <a:t>不由心头焦急。就</a:t>
            </a:r>
          </a:p>
          <a:p>
            <a:pPr marL="0" marR="0">
              <a:lnSpc>
                <a:spcPts val="2644"/>
              </a:lnSpc>
              <a:spcBef>
                <a:spcPts val="767"/>
              </a:spcBef>
              <a:spcAft>
                <a:spcPct val="0"/>
              </a:spcAft>
            </a:pPr>
            <a:r>
              <a:rPr sz="2000">
                <a:solidFill>
                  <a:srgbClr val="000000"/>
                </a:solidFill>
                <a:latin typeface="TDQBJU+MicrosoftYaHei"/>
                <a:cs typeface="TDQBJU+MicrosoftYaHei"/>
              </a:rPr>
              <a:t>在这时</a:t>
            </a:r>
            <a:r>
              <a:rPr sz="2000">
                <a:solidFill>
                  <a:srgbClr val="000000"/>
                </a:solidFill>
                <a:latin typeface="CVKLSF+MicrosoftYaHei"/>
                <a:cs typeface="CVKLSF+MicrosoftYaHei"/>
              </a:rPr>
              <a:t>,</a:t>
            </a:r>
            <a:r>
              <a:rPr sz="2000">
                <a:solidFill>
                  <a:srgbClr val="000000"/>
                </a:solidFill>
                <a:latin typeface="TDQBJU+MicrosoftYaHei"/>
                <a:cs typeface="TDQBJU+MicrosoftYaHei"/>
              </a:rPr>
              <a:t>一个家人进来禀报:“皇上圣旨到</a:t>
            </a:r>
            <a:r>
              <a:rPr sz="2000">
                <a:solidFill>
                  <a:srgbClr val="000000"/>
                </a:solidFill>
                <a:latin typeface="CVKLSF+MicrosoftYaHei"/>
                <a:cs typeface="CVKLSF+MicrosoftYaHei"/>
              </a:rPr>
              <a:t>,</a:t>
            </a:r>
            <a:r>
              <a:rPr sz="2000">
                <a:solidFill>
                  <a:srgbClr val="000000"/>
                </a:solidFill>
                <a:latin typeface="TDQBJU+MicrosoftYaHei"/>
                <a:cs typeface="TDQBJU+MicrosoftYaHei"/>
              </a:rPr>
              <a:t>请大人即刻接旨!”王景文一怔</a:t>
            </a:r>
            <a:r>
              <a:rPr sz="2000">
                <a:solidFill>
                  <a:srgbClr val="000000"/>
                </a:solidFill>
                <a:latin typeface="CVKLSF+MicrosoftYaHei"/>
                <a:cs typeface="CVKLSF+MicrosoftYaHei"/>
              </a:rPr>
              <a:t>,</a:t>
            </a:r>
            <a:r>
              <a:rPr sz="2000">
                <a:solidFill>
                  <a:srgbClr val="000000"/>
                </a:solidFill>
                <a:latin typeface="TDQBJU+MicrosoftYaHei"/>
                <a:cs typeface="TDQBJU+MicrosoftYaHei"/>
              </a:rPr>
              <a:t>对莫</a:t>
            </a:r>
          </a:p>
          <a:p>
            <a:pPr marL="0" marR="0">
              <a:lnSpc>
                <a:spcPts val="2644"/>
              </a:lnSpc>
              <a:spcBef>
                <a:spcPts val="715"/>
              </a:spcBef>
              <a:spcAft>
                <a:spcPct val="0"/>
              </a:spcAft>
            </a:pPr>
            <a:r>
              <a:rPr sz="2000">
                <a:solidFill>
                  <a:srgbClr val="000000"/>
                </a:solidFill>
                <a:latin typeface="TDQBJU+MicrosoftYaHei"/>
                <a:cs typeface="TDQBJU+MicrosoftYaHei"/>
              </a:rPr>
              <a:t>谷青说声“失陪”</a:t>
            </a:r>
            <a:r>
              <a:rPr sz="2000">
                <a:solidFill>
                  <a:srgbClr val="000000"/>
                </a:solidFill>
                <a:latin typeface="CVKLSF+MicrosoftYaHei"/>
                <a:cs typeface="CVKLSF+MicrosoftYaHei"/>
              </a:rPr>
              <a:t>,</a:t>
            </a:r>
            <a:r>
              <a:rPr sz="2000">
                <a:solidFill>
                  <a:srgbClr val="000000"/>
                </a:solidFill>
                <a:latin typeface="TDQBJU+MicrosoftYaHei"/>
                <a:cs typeface="TDQBJU+MicrosoftYaHei"/>
              </a:rPr>
              <a:t>走出房间。约莫半个时辰</a:t>
            </a:r>
            <a:r>
              <a:rPr sz="2000">
                <a:solidFill>
                  <a:srgbClr val="000000"/>
                </a:solidFill>
                <a:latin typeface="CVKLSF+MicrosoftYaHei"/>
                <a:cs typeface="CVKLSF+MicrosoftYaHei"/>
              </a:rPr>
              <a:t>,</a:t>
            </a:r>
            <a:r>
              <a:rPr sz="2000">
                <a:solidFill>
                  <a:srgbClr val="000000"/>
                </a:solidFill>
                <a:latin typeface="TDQBJU+MicrosoftYaHei"/>
                <a:cs typeface="TDQBJU+MicrosoftYaHei"/>
              </a:rPr>
              <a:t>王景文进来</a:t>
            </a:r>
            <a:r>
              <a:rPr sz="2000">
                <a:solidFill>
                  <a:srgbClr val="000000"/>
                </a:solidFill>
                <a:latin typeface="CVKLSF+MicrosoftYaHei"/>
                <a:cs typeface="CVKLSF+MicrosoftYaHei"/>
              </a:rPr>
              <a:t>,</a:t>
            </a:r>
            <a:r>
              <a:rPr sz="2000">
                <a:solidFill>
                  <a:srgbClr val="000000"/>
                </a:solidFill>
                <a:latin typeface="TDQBJU+MicrosoftYaHei"/>
                <a:cs typeface="TDQBJU+MicrosoftYaHei"/>
              </a:rPr>
              <a:t>朝莫谷青抱歉地一</a:t>
            </a:r>
          </a:p>
          <a:p>
            <a:pPr marL="0" marR="0">
              <a:lnSpc>
                <a:spcPts val="2648"/>
              </a:lnSpc>
              <a:spcBef>
                <a:spcPts val="761"/>
              </a:spcBef>
              <a:spcAft>
                <a:spcPct val="0"/>
              </a:spcAft>
            </a:pPr>
            <a:r>
              <a:rPr sz="2000">
                <a:solidFill>
                  <a:srgbClr val="000000"/>
                </a:solidFill>
                <a:latin typeface="TDQBJU+MicrosoftYaHei"/>
                <a:cs typeface="TDQBJU+MicrosoftYaHei"/>
              </a:rPr>
              <a:t>笑:“官身不由己</a:t>
            </a:r>
            <a:r>
              <a:rPr sz="2000">
                <a:solidFill>
                  <a:srgbClr val="000000"/>
                </a:solidFill>
                <a:latin typeface="CVKLSF+MicrosoftYaHei"/>
                <a:cs typeface="CVKLSF+MicrosoftYaHei"/>
              </a:rPr>
              <a:t>,</a:t>
            </a:r>
            <a:r>
              <a:rPr sz="2000">
                <a:solidFill>
                  <a:srgbClr val="000000"/>
                </a:solidFill>
                <a:latin typeface="TDQBJU+MicrosoftYaHei"/>
                <a:cs typeface="TDQBJU+MicrosoftYaHei"/>
              </a:rPr>
              <a:t>让公子久等了。”莫谷青也不说话,“叭”地落下一子。王景</a:t>
            </a:r>
          </a:p>
          <a:p>
            <a:pPr marL="0" marR="0">
              <a:lnSpc>
                <a:spcPts val="2644"/>
              </a:lnSpc>
              <a:spcBef>
                <a:spcPts val="718"/>
              </a:spcBef>
              <a:spcAft>
                <a:spcPct val="0"/>
              </a:spcAft>
            </a:pPr>
            <a:r>
              <a:rPr sz="2000">
                <a:solidFill>
                  <a:srgbClr val="000000"/>
                </a:solidFill>
                <a:latin typeface="TDQBJU+MicrosoftYaHei"/>
                <a:cs typeface="TDQBJU+MicrosoftYaHei"/>
              </a:rPr>
              <a:t>文一愣</a:t>
            </a:r>
            <a:r>
              <a:rPr sz="2000">
                <a:solidFill>
                  <a:srgbClr val="000000"/>
                </a:solidFill>
                <a:latin typeface="CVKLSF+MicrosoftYaHei"/>
                <a:cs typeface="CVKLSF+MicrosoftYaHei"/>
              </a:rPr>
              <a:t>,</a:t>
            </a:r>
            <a:r>
              <a:rPr sz="2000">
                <a:solidFill>
                  <a:srgbClr val="000000"/>
                </a:solidFill>
                <a:latin typeface="TDQBJU+MicrosoftYaHei"/>
                <a:cs typeface="TDQBJU+MicrosoftYaHei"/>
              </a:rPr>
              <a:t>仓促落下一子。莫谷青却连发妙手</a:t>
            </a:r>
            <a:r>
              <a:rPr sz="2000">
                <a:solidFill>
                  <a:srgbClr val="000000"/>
                </a:solidFill>
                <a:latin typeface="CVKLSF+MicrosoftYaHei"/>
                <a:cs typeface="CVKLSF+MicrosoftYaHei"/>
              </a:rPr>
              <a:t>,</a:t>
            </a:r>
            <a:r>
              <a:rPr sz="2000">
                <a:solidFill>
                  <a:srgbClr val="000000"/>
                </a:solidFill>
                <a:latin typeface="TDQBJU+MicrosoftYaHei"/>
                <a:cs typeface="TDQBJU+MicrosoftYaHei"/>
              </a:rPr>
              <a:t>终盘一数</a:t>
            </a:r>
            <a:r>
              <a:rPr sz="2000">
                <a:solidFill>
                  <a:srgbClr val="000000"/>
                </a:solidFill>
                <a:latin typeface="CVKLSF+MicrosoftYaHei"/>
                <a:cs typeface="CVKLSF+MicrosoftYaHei"/>
              </a:rPr>
              <a:t>,</a:t>
            </a:r>
            <a:r>
              <a:rPr sz="2000">
                <a:solidFill>
                  <a:srgbClr val="000000"/>
                </a:solidFill>
                <a:latin typeface="TDQBJU+MicrosoftYaHei"/>
                <a:cs typeface="TDQBJU+MicrosoftYaHei"/>
              </a:rPr>
              <a:t>莫谷青恰胜一子。</a:t>
            </a:r>
          </a:p>
          <a:p>
            <a:pPr marL="448360" marR="0">
              <a:lnSpc>
                <a:spcPts val="2644"/>
              </a:lnSpc>
              <a:spcBef>
                <a:spcPts val="765"/>
              </a:spcBef>
              <a:spcAft>
                <a:spcPct val="0"/>
              </a:spcAft>
            </a:pPr>
            <a:r>
              <a:rPr sz="2000">
                <a:solidFill>
                  <a:srgbClr val="000000"/>
                </a:solidFill>
                <a:latin typeface="TDQBJU+MicrosoftYaHei"/>
                <a:cs typeface="TDQBJU+MicrosoftYaHei"/>
              </a:rPr>
              <a:t>王景文看着棋盘</a:t>
            </a:r>
            <a:r>
              <a:rPr sz="2000">
                <a:solidFill>
                  <a:srgbClr val="000000"/>
                </a:solidFill>
                <a:latin typeface="CVKLSF+MicrosoftYaHei"/>
                <a:cs typeface="CVKLSF+MicrosoftYaHei"/>
              </a:rPr>
              <a:t>,</a:t>
            </a:r>
            <a:r>
              <a:rPr sz="2000">
                <a:solidFill>
                  <a:srgbClr val="000000"/>
                </a:solidFill>
                <a:latin typeface="TDQBJU+MicrosoftYaHei"/>
                <a:cs typeface="TDQBJU+MicrosoftYaHei"/>
              </a:rPr>
              <a:t>呆了一阵</a:t>
            </a:r>
            <a:r>
              <a:rPr sz="2000">
                <a:solidFill>
                  <a:srgbClr val="000000"/>
                </a:solidFill>
                <a:latin typeface="CVKLSF+MicrosoftYaHei"/>
                <a:cs typeface="CVKLSF+MicrosoftYaHei"/>
              </a:rPr>
              <a:t>,</a:t>
            </a:r>
            <a:r>
              <a:rPr sz="2000">
                <a:solidFill>
                  <a:srgbClr val="000000"/>
                </a:solidFill>
                <a:latin typeface="TDQBJU+MicrosoftYaHei"/>
                <a:cs typeface="TDQBJU+MicrosoftYaHei"/>
              </a:rPr>
              <a:t>苦笑道:“迅速备银十万两</a:t>
            </a:r>
            <a:r>
              <a:rPr sz="2000">
                <a:solidFill>
                  <a:srgbClr val="000000"/>
                </a:solidFill>
                <a:latin typeface="CVKLSF+MicrosoftYaHei"/>
                <a:cs typeface="CVKLSF+MicrosoftYaHei"/>
              </a:rPr>
              <a:t>,</a:t>
            </a:r>
            <a:r>
              <a:rPr sz="2000">
                <a:solidFill>
                  <a:srgbClr val="000000"/>
                </a:solidFill>
                <a:latin typeface="TDQBJU+MicrosoftYaHei"/>
                <a:cs typeface="TDQBJU+MicrosoftYaHei"/>
              </a:rPr>
              <a:t>送莫棋友出城过江!”</a:t>
            </a:r>
          </a:p>
          <a:p>
            <a:pPr marL="0" marR="0">
              <a:lnSpc>
                <a:spcPts val="2644"/>
              </a:lnSpc>
              <a:spcBef>
                <a:spcPts val="764"/>
              </a:spcBef>
              <a:spcAft>
                <a:spcPct val="0"/>
              </a:spcAft>
            </a:pPr>
            <a:r>
              <a:rPr sz="2000">
                <a:solidFill>
                  <a:srgbClr val="000000"/>
                </a:solidFill>
                <a:latin typeface="TDQBJU+MicrosoftYaHei"/>
                <a:cs typeface="TDQBJU+MicrosoftYaHei"/>
              </a:rPr>
              <a:t>莫谷青拦住了:“此局在下虽胜了王大人</a:t>
            </a:r>
            <a:r>
              <a:rPr sz="2000">
                <a:solidFill>
                  <a:srgbClr val="000000"/>
                </a:solidFill>
                <a:latin typeface="CVKLSF+MicrosoftYaHei"/>
                <a:cs typeface="CVKLSF+MicrosoftYaHei"/>
              </a:rPr>
              <a:t>,</a:t>
            </a:r>
            <a:r>
              <a:rPr sz="2000">
                <a:solidFill>
                  <a:srgbClr val="000000"/>
                </a:solidFill>
                <a:latin typeface="TDQBJU+MicrosoftYaHei"/>
                <a:cs typeface="TDQBJU+MicrosoftYaHei"/>
              </a:rPr>
              <a:t>仍属侥幸。这十万两银子请暂时存放</a:t>
            </a:r>
          </a:p>
          <a:p>
            <a:pPr marL="0" marR="0">
              <a:lnSpc>
                <a:spcPts val="2644"/>
              </a:lnSpc>
              <a:spcBef>
                <a:spcPts val="717"/>
              </a:spcBef>
              <a:spcAft>
                <a:spcPct val="0"/>
              </a:spcAft>
            </a:pPr>
            <a:r>
              <a:rPr sz="2000">
                <a:solidFill>
                  <a:srgbClr val="000000"/>
                </a:solidFill>
                <a:latin typeface="TDQBJU+MicrosoftYaHei"/>
                <a:cs typeface="TDQBJU+MicrosoftYaHei"/>
              </a:rPr>
              <a:t>在贵府</a:t>
            </a:r>
            <a:r>
              <a:rPr sz="2000">
                <a:solidFill>
                  <a:srgbClr val="000000"/>
                </a:solidFill>
                <a:latin typeface="CVKLSF+MicrosoftYaHei"/>
                <a:cs typeface="CVKLSF+MicrosoftYaHei"/>
              </a:rPr>
              <a:t>,</a:t>
            </a:r>
            <a:r>
              <a:rPr sz="2000">
                <a:solidFill>
                  <a:srgbClr val="000000"/>
                </a:solidFill>
                <a:latin typeface="TDQBJU+MicrosoftYaHei"/>
                <a:cs typeface="TDQBJU+MicrosoftYaHei"/>
              </a:rPr>
              <a:t>待数月后王大人公务稍闲</a:t>
            </a:r>
            <a:r>
              <a:rPr sz="2000">
                <a:solidFill>
                  <a:srgbClr val="000000"/>
                </a:solidFill>
                <a:latin typeface="CVKLSF+MicrosoftYaHei"/>
                <a:cs typeface="CVKLSF+MicrosoftYaHei"/>
              </a:rPr>
              <a:t>,</a:t>
            </a:r>
            <a:r>
              <a:rPr sz="2000">
                <a:solidFill>
                  <a:srgbClr val="000000"/>
                </a:solidFill>
                <a:latin typeface="TDQBJU+MicrosoftYaHei"/>
                <a:cs typeface="TDQBJU+MicrosoftYaHei"/>
              </a:rPr>
              <a:t>在下再来与王大人重博一局。”</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869945" cy="2088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360" marR="0">
              <a:lnSpc>
                <a:spcPts val="2644"/>
              </a:lnSpc>
              <a:spcBef>
                <a:spcPct val="0"/>
              </a:spcBef>
              <a:spcAft>
                <a:spcPct val="0"/>
              </a:spcAft>
            </a:pPr>
            <a:r>
              <a:rPr sz="2000">
                <a:solidFill>
                  <a:srgbClr val="000000"/>
                </a:solidFill>
                <a:latin typeface="NISKGU+MicrosoftYaHei"/>
                <a:cs typeface="NISKGU+MicrosoftYaHei"/>
              </a:rPr>
              <a:t>王景文一笑:“感谢公子厚爱</a:t>
            </a:r>
            <a:r>
              <a:rPr sz="2000">
                <a:solidFill>
                  <a:srgbClr val="000000"/>
                </a:solidFill>
                <a:latin typeface="KBCVUN+MicrosoftYaHei"/>
                <a:cs typeface="KBCVUN+MicrosoftYaHei"/>
              </a:rPr>
              <a:t>!</a:t>
            </a:r>
            <a:r>
              <a:rPr sz="2000">
                <a:solidFill>
                  <a:srgbClr val="000000"/>
                </a:solidFill>
                <a:latin typeface="NISKGU+MicrosoftYaHei"/>
                <a:cs typeface="NISKGU+MicrosoftYaHei"/>
              </a:rPr>
              <a:t>只是王某再也无缘与公子共研棋艺了。”说</a:t>
            </a:r>
          </a:p>
          <a:p>
            <a:pPr marL="0" marR="0">
              <a:lnSpc>
                <a:spcPts val="2644"/>
              </a:lnSpc>
              <a:spcBef>
                <a:spcPts val="957"/>
              </a:spcBef>
              <a:spcAft>
                <a:spcPct val="0"/>
              </a:spcAft>
            </a:pPr>
            <a:r>
              <a:rPr sz="2000">
                <a:solidFill>
                  <a:srgbClr val="000000"/>
                </a:solidFill>
                <a:latin typeface="NISKGU+MicrosoftYaHei"/>
                <a:cs typeface="NISKGU+MicrosoftYaHei"/>
              </a:rPr>
              <a:t>着</a:t>
            </a:r>
            <a:r>
              <a:rPr sz="2000">
                <a:solidFill>
                  <a:srgbClr val="000000"/>
                </a:solidFill>
                <a:latin typeface="KBCVUN+MicrosoftYaHei"/>
                <a:cs typeface="KBCVUN+MicrosoftYaHei"/>
              </a:rPr>
              <a:t>,</a:t>
            </a:r>
            <a:r>
              <a:rPr sz="2000">
                <a:solidFill>
                  <a:srgbClr val="000000"/>
                </a:solidFill>
                <a:latin typeface="NISKGU+MicrosoftYaHei"/>
                <a:cs typeface="NISKGU+MicrosoftYaHei"/>
              </a:rPr>
              <a:t>从衣袖里掏出圣旨</a:t>
            </a:r>
            <a:r>
              <a:rPr sz="2000">
                <a:solidFill>
                  <a:srgbClr val="000000"/>
                </a:solidFill>
                <a:latin typeface="KBCVUN+MicrosoftYaHei"/>
                <a:cs typeface="KBCVUN+MicrosoftYaHei"/>
              </a:rPr>
              <a:t>,</a:t>
            </a:r>
            <a:r>
              <a:rPr sz="2000">
                <a:solidFill>
                  <a:srgbClr val="000000"/>
                </a:solidFill>
                <a:latin typeface="NISKGU+MicrosoftYaHei"/>
                <a:cs typeface="NISKGU+MicrosoftYaHei"/>
              </a:rPr>
              <a:t>展开念道:“奉天承运</a:t>
            </a:r>
            <a:r>
              <a:rPr sz="2000">
                <a:solidFill>
                  <a:srgbClr val="000000"/>
                </a:solidFill>
                <a:latin typeface="KBCVUN+MicrosoftYaHei"/>
                <a:cs typeface="KBCVUN+MicrosoftYaHei"/>
              </a:rPr>
              <a:t>,</a:t>
            </a:r>
            <a:r>
              <a:rPr sz="2000">
                <a:solidFill>
                  <a:srgbClr val="000000"/>
                </a:solidFill>
                <a:latin typeface="NISKGU+MicrosoftYaHei"/>
                <a:cs typeface="NISKGU+MicrosoftYaHei"/>
              </a:rPr>
              <a:t>皇帝诏曰</a:t>
            </a:r>
            <a:r>
              <a:rPr sz="2000">
                <a:solidFill>
                  <a:srgbClr val="000000"/>
                </a:solidFill>
                <a:latin typeface="KBCVUN+MicrosoftYaHei"/>
                <a:cs typeface="KBCVUN+MicrosoftYaHei"/>
              </a:rPr>
              <a:t>:</a:t>
            </a:r>
            <a:r>
              <a:rPr sz="2000">
                <a:solidFill>
                  <a:srgbClr val="000000"/>
                </a:solidFill>
                <a:latin typeface="NISKGU+MicrosoftYaHei"/>
                <a:cs typeface="NISKGU+MicrosoftYaHei"/>
              </a:rPr>
              <a:t>尚书仆射、江州刺史王</a:t>
            </a:r>
          </a:p>
          <a:p>
            <a:pPr marL="0" marR="0">
              <a:lnSpc>
                <a:spcPts val="2644"/>
              </a:lnSpc>
              <a:spcBef>
                <a:spcPts val="955"/>
              </a:spcBef>
              <a:spcAft>
                <a:spcPct val="0"/>
              </a:spcAft>
            </a:pPr>
            <a:r>
              <a:rPr sz="2000">
                <a:solidFill>
                  <a:srgbClr val="000000"/>
                </a:solidFill>
                <a:latin typeface="NISKGU+MicrosoftYaHei"/>
                <a:cs typeface="NISKGU+MicrosoftYaHei"/>
              </a:rPr>
              <a:t>景文勾通敌国</a:t>
            </a:r>
            <a:r>
              <a:rPr sz="2000">
                <a:solidFill>
                  <a:srgbClr val="000000"/>
                </a:solidFill>
                <a:latin typeface="KBCVUN+MicrosoftYaHei"/>
                <a:cs typeface="KBCVUN+MicrosoftYaHei"/>
              </a:rPr>
              <a:t>,</a:t>
            </a:r>
            <a:r>
              <a:rPr sz="2000">
                <a:solidFill>
                  <a:srgbClr val="000000"/>
                </a:solidFill>
                <a:latin typeface="NISKGU+MicrosoftYaHei"/>
                <a:cs typeface="NISKGU+MicrosoftYaHei"/>
              </a:rPr>
              <a:t>与燕帝三子慕容白交游</a:t>
            </a:r>
            <a:r>
              <a:rPr sz="2000">
                <a:solidFill>
                  <a:srgbClr val="000000"/>
                </a:solidFill>
                <a:latin typeface="KBCVUN+MicrosoftYaHei"/>
                <a:cs typeface="KBCVUN+MicrosoftYaHei"/>
              </a:rPr>
              <a:t>,</a:t>
            </a:r>
            <a:r>
              <a:rPr sz="2000">
                <a:solidFill>
                  <a:srgbClr val="000000"/>
                </a:solidFill>
                <a:latin typeface="NISKGU+MicrosoftYaHei"/>
                <a:cs typeface="NISKGU+MicrosoftYaHei"/>
              </a:rPr>
              <a:t>图谋不轨</a:t>
            </a:r>
            <a:r>
              <a:rPr sz="2000">
                <a:solidFill>
                  <a:srgbClr val="000000"/>
                </a:solidFill>
                <a:latin typeface="KBCVUN+MicrosoftYaHei"/>
                <a:cs typeface="KBCVUN+MicrosoftYaHei"/>
              </a:rPr>
              <a:t>,</a:t>
            </a:r>
            <a:r>
              <a:rPr sz="2000">
                <a:solidFill>
                  <a:srgbClr val="000000"/>
                </a:solidFill>
                <a:latin typeface="NISKGU+MicrosoftYaHei"/>
                <a:cs typeface="NISKGU+MicrosoftYaHei"/>
              </a:rPr>
              <a:t>着即赐死。钦此。”早就在门</a:t>
            </a:r>
          </a:p>
          <a:p>
            <a:pPr marL="0" marR="0">
              <a:lnSpc>
                <a:spcPts val="2644"/>
              </a:lnSpc>
              <a:spcBef>
                <a:spcPts val="955"/>
              </a:spcBef>
              <a:spcAft>
                <a:spcPct val="0"/>
              </a:spcAft>
            </a:pPr>
            <a:r>
              <a:rPr sz="2000">
                <a:solidFill>
                  <a:srgbClr val="000000"/>
                </a:solidFill>
                <a:latin typeface="NISKGU+MicrosoftYaHei"/>
                <a:cs typeface="NISKGU+MicrosoftYaHei"/>
              </a:rPr>
              <a:t>外等得不耐烦的两个黑衣使者端着一壶“鹤顶红”应声而进。</a:t>
            </a:r>
          </a:p>
        </p:txBody>
      </p:sp>
      <p:sp>
        <p:nvSpPr>
          <p:cNvPr id="4" name="object 4"/>
          <p:cNvSpPr txBox="1"/>
          <p:nvPr/>
        </p:nvSpPr>
        <p:spPr>
          <a:xfrm>
            <a:off x="288340" y="1948758"/>
            <a:ext cx="9890954" cy="43750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684" marR="0">
              <a:lnSpc>
                <a:spcPts val="2644"/>
              </a:lnSpc>
              <a:spcBef>
                <a:spcPct val="0"/>
              </a:spcBef>
              <a:spcAft>
                <a:spcPct val="0"/>
              </a:spcAft>
            </a:pPr>
            <a:r>
              <a:rPr sz="2000">
                <a:solidFill>
                  <a:srgbClr val="000000"/>
                </a:solidFill>
                <a:latin typeface="NISKGU+MicrosoftYaHei"/>
                <a:cs typeface="NISKGU+MicrosoftYaHei"/>
              </a:rPr>
              <a:t>王景文对众人一笑:“这酒不便相劝大家了。”刚一举壶</a:t>
            </a:r>
            <a:r>
              <a:rPr sz="2000">
                <a:solidFill>
                  <a:srgbClr val="000000"/>
                </a:solidFill>
                <a:latin typeface="KBCVUN+MicrosoftYaHei"/>
                <a:cs typeface="KBCVUN+MicrosoftYaHei"/>
              </a:rPr>
              <a:t>,</a:t>
            </a:r>
            <a:r>
              <a:rPr sz="2000">
                <a:solidFill>
                  <a:srgbClr val="000000"/>
                </a:solidFill>
                <a:latin typeface="NISKGU+MicrosoftYaHei"/>
                <a:cs typeface="NISKGU+MicrosoftYaHei"/>
              </a:rPr>
              <a:t>莫谷青身形一闪</a:t>
            </a:r>
            <a:r>
              <a:rPr sz="2000">
                <a:solidFill>
                  <a:srgbClr val="000000"/>
                </a:solidFill>
                <a:latin typeface="KBCVUN+MicrosoftYaHei"/>
                <a:cs typeface="KBCVUN+MicrosoftYaHei"/>
              </a:rPr>
              <a:t>,</a:t>
            </a:r>
          </a:p>
          <a:p>
            <a:pPr marL="0" marR="0">
              <a:lnSpc>
                <a:spcPts val="2644"/>
              </a:lnSpc>
              <a:spcBef>
                <a:spcPts val="955"/>
              </a:spcBef>
              <a:spcAft>
                <a:spcPct val="0"/>
              </a:spcAft>
            </a:pPr>
            <a:r>
              <a:rPr sz="2000">
                <a:solidFill>
                  <a:srgbClr val="000000"/>
                </a:solidFill>
                <a:latin typeface="NISKGU+MicrosoftYaHei"/>
                <a:cs typeface="NISKGU+MicrosoftYaHei"/>
              </a:rPr>
              <a:t>夺下酒壶</a:t>
            </a:r>
            <a:r>
              <a:rPr sz="2000">
                <a:solidFill>
                  <a:srgbClr val="000000"/>
                </a:solidFill>
                <a:latin typeface="KBCVUN+MicrosoftYaHei"/>
                <a:cs typeface="KBCVUN+MicrosoftYaHei"/>
              </a:rPr>
              <a:t>,</a:t>
            </a:r>
            <a:r>
              <a:rPr sz="2000">
                <a:solidFill>
                  <a:srgbClr val="000000"/>
                </a:solidFill>
                <a:latin typeface="NISKGU+MicrosoftYaHei"/>
                <a:cs typeface="NISKGU+MicrosoftYaHei"/>
              </a:rPr>
              <a:t>朗声道:“在下慕容白两番渡江</a:t>
            </a:r>
            <a:r>
              <a:rPr sz="2000">
                <a:solidFill>
                  <a:srgbClr val="000000"/>
                </a:solidFill>
                <a:latin typeface="KBCVUN+MicrosoftYaHei"/>
                <a:cs typeface="KBCVUN+MicrosoftYaHei"/>
              </a:rPr>
              <a:t>,</a:t>
            </a:r>
            <a:r>
              <a:rPr sz="2000">
                <a:solidFill>
                  <a:srgbClr val="000000"/>
                </a:solidFill>
                <a:latin typeface="NISKGU+MicrosoftYaHei"/>
                <a:cs typeface="NISKGU+MicrosoftYaHei"/>
              </a:rPr>
              <a:t>不过是想与王大人切磋棋艺。既然祸</a:t>
            </a:r>
          </a:p>
          <a:p>
            <a:pPr marL="0" marR="0">
              <a:lnSpc>
                <a:spcPts val="2644"/>
              </a:lnSpc>
              <a:spcBef>
                <a:spcPts val="955"/>
              </a:spcBef>
              <a:spcAft>
                <a:spcPct val="0"/>
              </a:spcAft>
            </a:pPr>
            <a:r>
              <a:rPr sz="2000">
                <a:solidFill>
                  <a:srgbClr val="000000"/>
                </a:solidFill>
                <a:latin typeface="NISKGU+MicrosoftYaHei"/>
                <a:cs typeface="NISKGU+MicrosoftYaHei"/>
              </a:rPr>
              <a:t>由我起</a:t>
            </a:r>
            <a:r>
              <a:rPr sz="2000">
                <a:solidFill>
                  <a:srgbClr val="000000"/>
                </a:solidFill>
                <a:latin typeface="KBCVUN+MicrosoftYaHei"/>
                <a:cs typeface="KBCVUN+MicrosoftYaHei"/>
              </a:rPr>
              <a:t>,</a:t>
            </a:r>
            <a:r>
              <a:rPr sz="2000">
                <a:solidFill>
                  <a:srgbClr val="000000"/>
                </a:solidFill>
                <a:latin typeface="NISKGU+MicrosoftYaHei"/>
                <a:cs typeface="NISKGU+MicrosoftYaHei"/>
              </a:rPr>
              <a:t>就请贵使者将我押解到京城</a:t>
            </a:r>
            <a:r>
              <a:rPr sz="2000">
                <a:solidFill>
                  <a:srgbClr val="000000"/>
                </a:solidFill>
                <a:latin typeface="KBCVUN+MicrosoftYaHei"/>
                <a:cs typeface="KBCVUN+MicrosoftYaHei"/>
              </a:rPr>
              <a:t>,</a:t>
            </a:r>
            <a:r>
              <a:rPr sz="2000">
                <a:solidFill>
                  <a:srgbClr val="000000"/>
                </a:solidFill>
                <a:latin typeface="NISKGU+MicrosoftYaHei"/>
                <a:cs typeface="NISKGU+MicrosoftYaHei"/>
              </a:rPr>
              <a:t>以释王大人清白!”说着将双手反在身后。</a:t>
            </a:r>
          </a:p>
          <a:p>
            <a:pPr marL="373684" marR="0">
              <a:lnSpc>
                <a:spcPts val="2644"/>
              </a:lnSpc>
              <a:spcBef>
                <a:spcPts val="957"/>
              </a:spcBef>
              <a:spcAft>
                <a:spcPct val="0"/>
              </a:spcAft>
            </a:pPr>
            <a:r>
              <a:rPr sz="2000">
                <a:solidFill>
                  <a:srgbClr val="000000"/>
                </a:solidFill>
                <a:latin typeface="NISKGU+MicrosoftYaHei"/>
                <a:cs typeface="NISKGU+MicrosoftYaHei"/>
              </a:rPr>
              <a:t>王景文叹息道:“慕容公子</a:t>
            </a:r>
            <a:r>
              <a:rPr sz="2000">
                <a:solidFill>
                  <a:srgbClr val="000000"/>
                </a:solidFill>
                <a:latin typeface="KBCVUN+MicrosoftYaHei"/>
                <a:cs typeface="KBCVUN+MicrosoftYaHei"/>
              </a:rPr>
              <a:t>,</a:t>
            </a:r>
            <a:r>
              <a:rPr sz="2000">
                <a:solidFill>
                  <a:srgbClr val="000000"/>
                </a:solidFill>
                <a:latin typeface="NISKGU+MicrosoftYaHei"/>
                <a:cs typeface="NISKGU+MicrosoftYaHei"/>
              </a:rPr>
              <a:t>你上次在敝府养伤时</a:t>
            </a:r>
            <a:r>
              <a:rPr sz="2000">
                <a:solidFill>
                  <a:srgbClr val="000000"/>
                </a:solidFill>
                <a:latin typeface="KBCVUN+MicrosoftYaHei"/>
                <a:cs typeface="KBCVUN+MicrosoftYaHei"/>
              </a:rPr>
              <a:t>,</a:t>
            </a:r>
            <a:r>
              <a:rPr sz="2000">
                <a:solidFill>
                  <a:srgbClr val="000000"/>
                </a:solidFill>
                <a:latin typeface="NISKGU+MicrosoftYaHei"/>
                <a:cs typeface="NISKGU+MicrosoftYaHei"/>
              </a:rPr>
              <a:t>我就查明了你的身份。但</a:t>
            </a:r>
          </a:p>
          <a:p>
            <a:pPr marL="0" marR="0">
              <a:lnSpc>
                <a:spcPts val="2644"/>
              </a:lnSpc>
              <a:spcBef>
                <a:spcPts val="955"/>
              </a:spcBef>
              <a:spcAft>
                <a:spcPct val="0"/>
              </a:spcAft>
            </a:pPr>
            <a:r>
              <a:rPr sz="2000">
                <a:solidFill>
                  <a:srgbClr val="000000"/>
                </a:solidFill>
                <a:latin typeface="NISKGU+MicrosoftYaHei"/>
                <a:cs typeface="NISKGU+MicrosoftYaHei"/>
              </a:rPr>
              <a:t>我和你同样醉心棋道</a:t>
            </a:r>
            <a:r>
              <a:rPr sz="2000">
                <a:solidFill>
                  <a:srgbClr val="000000"/>
                </a:solidFill>
                <a:latin typeface="KBCVUN+MicrosoftYaHei"/>
                <a:cs typeface="KBCVUN+MicrosoftYaHei"/>
              </a:rPr>
              <a:t>,</a:t>
            </a:r>
            <a:r>
              <a:rPr sz="2000">
                <a:solidFill>
                  <a:srgbClr val="000000"/>
                </a:solidFill>
                <a:latin typeface="NISKGU+MicrosoftYaHei"/>
                <a:cs typeface="NISKGU+MicrosoftYaHei"/>
              </a:rPr>
              <a:t>愿南北棋界有所交流</a:t>
            </a:r>
            <a:r>
              <a:rPr sz="2000">
                <a:solidFill>
                  <a:srgbClr val="000000"/>
                </a:solidFill>
                <a:latin typeface="KBCVUN+MicrosoftYaHei"/>
                <a:cs typeface="KBCVUN+MicrosoftYaHei"/>
              </a:rPr>
              <a:t>,</a:t>
            </a:r>
            <a:r>
              <a:rPr sz="2000">
                <a:solidFill>
                  <a:srgbClr val="000000"/>
                </a:solidFill>
                <a:latin typeface="NISKGU+MicrosoftYaHei"/>
                <a:cs typeface="NISKGU+MicrosoftYaHei"/>
              </a:rPr>
              <a:t>所以两次和你对局。我死不足惜</a:t>
            </a:r>
            <a:r>
              <a:rPr sz="2000">
                <a:solidFill>
                  <a:srgbClr val="000000"/>
                </a:solidFill>
                <a:latin typeface="KBCVUN+MicrosoftYaHei"/>
                <a:cs typeface="KBCVUN+MicrosoftYaHei"/>
              </a:rPr>
              <a:t>,</a:t>
            </a:r>
            <a:r>
              <a:rPr sz="2000">
                <a:solidFill>
                  <a:srgbClr val="000000"/>
                </a:solidFill>
                <a:latin typeface="NISKGU+MicrosoftYaHei"/>
                <a:cs typeface="NISKGU+MicrosoftYaHei"/>
              </a:rPr>
              <a:t>你</a:t>
            </a:r>
          </a:p>
          <a:p>
            <a:pPr marL="0" marR="0">
              <a:lnSpc>
                <a:spcPts val="2644"/>
              </a:lnSpc>
              <a:spcBef>
                <a:spcPts val="955"/>
              </a:spcBef>
              <a:spcAft>
                <a:spcPct val="0"/>
              </a:spcAft>
            </a:pPr>
            <a:r>
              <a:rPr sz="2000">
                <a:solidFill>
                  <a:srgbClr val="000000"/>
                </a:solidFill>
                <a:latin typeface="NISKGU+MicrosoftYaHei"/>
                <a:cs typeface="NISKGU+MicrosoftYaHei"/>
              </a:rPr>
              <a:t>赶紧走吧!”说着</a:t>
            </a:r>
            <a:r>
              <a:rPr sz="2000">
                <a:solidFill>
                  <a:srgbClr val="000000"/>
                </a:solidFill>
                <a:latin typeface="KBCVUN+MicrosoftYaHei"/>
                <a:cs typeface="KBCVUN+MicrosoftYaHei"/>
              </a:rPr>
              <a:t>,</a:t>
            </a:r>
            <a:r>
              <a:rPr sz="2000">
                <a:solidFill>
                  <a:srgbClr val="000000"/>
                </a:solidFill>
                <a:latin typeface="NISKGU+MicrosoftYaHei"/>
                <a:cs typeface="NISKGU+MicrosoftYaHei"/>
              </a:rPr>
              <a:t>一把抓过酒壶</a:t>
            </a:r>
            <a:r>
              <a:rPr sz="2000">
                <a:solidFill>
                  <a:srgbClr val="000000"/>
                </a:solidFill>
                <a:latin typeface="KBCVUN+MicrosoftYaHei"/>
                <a:cs typeface="KBCVUN+MicrosoftYaHei"/>
              </a:rPr>
              <a:t>,</a:t>
            </a:r>
            <a:r>
              <a:rPr sz="2000">
                <a:solidFill>
                  <a:srgbClr val="000000"/>
                </a:solidFill>
                <a:latin typeface="NISKGU+MicrosoftYaHei"/>
                <a:cs typeface="NISKGU+MicrosoftYaHei"/>
              </a:rPr>
              <a:t>一仰头吞下大半</a:t>
            </a:r>
            <a:r>
              <a:rPr sz="2000">
                <a:solidFill>
                  <a:srgbClr val="000000"/>
                </a:solidFill>
                <a:latin typeface="KBCVUN+MicrosoftYaHei"/>
                <a:cs typeface="KBCVUN+MicrosoftYaHei"/>
              </a:rPr>
              <a:t>,</a:t>
            </a:r>
            <a:r>
              <a:rPr sz="2000">
                <a:solidFill>
                  <a:srgbClr val="000000"/>
                </a:solidFill>
                <a:latin typeface="NISKGU+MicrosoftYaHei"/>
                <a:cs typeface="NISKGU+MicrosoftYaHei"/>
              </a:rPr>
              <a:t>身子一晃</a:t>
            </a:r>
            <a:r>
              <a:rPr sz="2000">
                <a:solidFill>
                  <a:srgbClr val="000000"/>
                </a:solidFill>
                <a:latin typeface="KBCVUN+MicrosoftYaHei"/>
                <a:cs typeface="KBCVUN+MicrosoftYaHei"/>
              </a:rPr>
              <a:t>,</a:t>
            </a:r>
            <a:r>
              <a:rPr sz="2000">
                <a:solidFill>
                  <a:srgbClr val="000000"/>
                </a:solidFill>
                <a:latin typeface="NISKGU+MicrosoftYaHei"/>
                <a:cs typeface="NISKGU+MicrosoftYaHei"/>
              </a:rPr>
              <a:t>栽倒在地。慕容白</a:t>
            </a:r>
          </a:p>
          <a:p>
            <a:pPr marL="0" marR="0">
              <a:lnSpc>
                <a:spcPts val="2644"/>
              </a:lnSpc>
              <a:spcBef>
                <a:spcPts val="958"/>
              </a:spcBef>
              <a:spcAft>
                <a:spcPct val="0"/>
              </a:spcAft>
            </a:pPr>
            <a:r>
              <a:rPr sz="2000">
                <a:solidFill>
                  <a:srgbClr val="000000"/>
                </a:solidFill>
                <a:latin typeface="NISKGU+MicrosoftYaHei"/>
                <a:cs typeface="NISKGU+MicrosoftYaHei"/>
              </a:rPr>
              <a:t>双膝跪地</a:t>
            </a:r>
            <a:r>
              <a:rPr sz="2000">
                <a:solidFill>
                  <a:srgbClr val="000000"/>
                </a:solidFill>
                <a:latin typeface="KBCVUN+MicrosoftYaHei"/>
                <a:cs typeface="KBCVUN+MicrosoftYaHei"/>
              </a:rPr>
              <a:t>,</a:t>
            </a:r>
            <a:r>
              <a:rPr sz="2000">
                <a:solidFill>
                  <a:srgbClr val="000000"/>
                </a:solidFill>
                <a:latin typeface="NISKGU+MicrosoftYaHei"/>
                <a:cs typeface="NISKGU+MicrosoftYaHei"/>
              </a:rPr>
              <a:t>拉住王景文的手</a:t>
            </a:r>
            <a:r>
              <a:rPr sz="2000">
                <a:solidFill>
                  <a:srgbClr val="000000"/>
                </a:solidFill>
                <a:latin typeface="KBCVUN+MicrosoftYaHei"/>
                <a:cs typeface="KBCVUN+MicrosoftYaHei"/>
              </a:rPr>
              <a:t>,</a:t>
            </a:r>
            <a:r>
              <a:rPr sz="2000">
                <a:solidFill>
                  <a:srgbClr val="000000"/>
                </a:solidFill>
                <a:latin typeface="NISKGU+MicrosoftYaHei"/>
                <a:cs typeface="NISKGU+MicrosoftYaHei"/>
              </a:rPr>
              <a:t>含泪笑道:“王大人棋艺超凡</a:t>
            </a:r>
            <a:r>
              <a:rPr sz="2000">
                <a:solidFill>
                  <a:srgbClr val="000000"/>
                </a:solidFill>
                <a:latin typeface="KBCVUN+MicrosoftYaHei"/>
                <a:cs typeface="KBCVUN+MicrosoftYaHei"/>
              </a:rPr>
              <a:t>,</a:t>
            </a:r>
            <a:r>
              <a:rPr sz="2000">
                <a:solidFill>
                  <a:srgbClr val="000000"/>
                </a:solidFill>
                <a:latin typeface="NISKGU+MicrosoftYaHei"/>
                <a:cs typeface="NISKGU+MicrosoftYaHei"/>
              </a:rPr>
              <a:t>地府中哪有对手</a:t>
            </a:r>
            <a:r>
              <a:rPr sz="2000">
                <a:solidFill>
                  <a:srgbClr val="000000"/>
                </a:solidFill>
                <a:latin typeface="KBCVUN+MicrosoftYaHei"/>
                <a:cs typeface="KBCVUN+MicrosoftYaHei"/>
              </a:rPr>
              <a:t>?</a:t>
            </a:r>
            <a:r>
              <a:rPr sz="2000">
                <a:solidFill>
                  <a:srgbClr val="000000"/>
                </a:solidFill>
                <a:latin typeface="NISKGU+MicrosoftYaHei"/>
                <a:cs typeface="NISKGU+MicrosoftYaHei"/>
              </a:rPr>
              <a:t>南北</a:t>
            </a:r>
          </a:p>
          <a:p>
            <a:pPr marL="0" marR="0">
              <a:lnSpc>
                <a:spcPts val="2644"/>
              </a:lnSpc>
              <a:spcBef>
                <a:spcPts val="955"/>
              </a:spcBef>
              <a:spcAft>
                <a:spcPct val="0"/>
              </a:spcAft>
            </a:pPr>
            <a:r>
              <a:rPr sz="2000">
                <a:solidFill>
                  <a:srgbClr val="000000"/>
                </a:solidFill>
                <a:latin typeface="NISKGU+MicrosoftYaHei"/>
                <a:cs typeface="NISKGU+MicrosoftYaHei"/>
              </a:rPr>
              <a:t>有界</a:t>
            </a:r>
            <a:r>
              <a:rPr sz="2000">
                <a:solidFill>
                  <a:srgbClr val="000000"/>
                </a:solidFill>
                <a:latin typeface="KBCVUN+MicrosoftYaHei"/>
                <a:cs typeface="KBCVUN+MicrosoftYaHei"/>
              </a:rPr>
              <a:t>,</a:t>
            </a:r>
            <a:r>
              <a:rPr sz="2000">
                <a:solidFill>
                  <a:srgbClr val="000000"/>
                </a:solidFill>
                <a:latin typeface="NISKGU+MicrosoftYaHei"/>
                <a:cs typeface="NISKGU+MicrosoftYaHei"/>
              </a:rPr>
              <a:t>不如阴曹畅通无阻。在下愿做你的两世棋友</a:t>
            </a:r>
            <a:r>
              <a:rPr sz="2000">
                <a:solidFill>
                  <a:srgbClr val="000000"/>
                </a:solidFill>
                <a:latin typeface="KBCVUN+MicrosoftYaHei"/>
                <a:cs typeface="KBCVUN+MicrosoftYaHei"/>
              </a:rPr>
              <a:t>,</a:t>
            </a:r>
            <a:r>
              <a:rPr sz="2000">
                <a:solidFill>
                  <a:srgbClr val="000000"/>
                </a:solidFill>
                <a:latin typeface="NISKGU+MicrosoftYaHei"/>
                <a:cs typeface="NISKGU+MicrosoftYaHei"/>
              </a:rPr>
              <a:t>也好无羁无绊地下棋!”抓过</a:t>
            </a:r>
          </a:p>
          <a:p>
            <a:pPr marL="0" marR="0">
              <a:lnSpc>
                <a:spcPts val="2644"/>
              </a:lnSpc>
              <a:spcBef>
                <a:spcPts val="954"/>
              </a:spcBef>
              <a:spcAft>
                <a:spcPct val="0"/>
              </a:spcAft>
            </a:pPr>
            <a:r>
              <a:rPr sz="2000">
                <a:solidFill>
                  <a:srgbClr val="000000"/>
                </a:solidFill>
                <a:latin typeface="NISKGU+MicrosoftYaHei"/>
                <a:cs typeface="NISKGU+MicrosoftYaHei"/>
              </a:rPr>
              <a:t>剩余的小半壶酒</a:t>
            </a:r>
            <a:r>
              <a:rPr sz="2000">
                <a:solidFill>
                  <a:srgbClr val="000000"/>
                </a:solidFill>
                <a:latin typeface="KBCVUN+MicrosoftYaHei"/>
                <a:cs typeface="KBCVUN+MicrosoftYaHei"/>
              </a:rPr>
              <a:t>,</a:t>
            </a:r>
            <a:r>
              <a:rPr sz="2000">
                <a:solidFill>
                  <a:srgbClr val="000000"/>
                </a:solidFill>
                <a:latin typeface="NISKGU+MicrosoftYaHei"/>
                <a:cs typeface="NISKGU+MicrosoftYaHei"/>
              </a:rPr>
              <a:t>一饮而尽</a:t>
            </a:r>
            <a:r>
              <a:rPr sz="2000">
                <a:solidFill>
                  <a:srgbClr val="000000"/>
                </a:solidFill>
                <a:latin typeface="KBCVUN+MicrosoftYaHei"/>
                <a:cs typeface="KBCVUN+MicrosoftYaHei"/>
              </a:rPr>
              <a:t>,</a:t>
            </a:r>
            <a:r>
              <a:rPr sz="2000">
                <a:solidFill>
                  <a:srgbClr val="000000"/>
                </a:solidFill>
                <a:latin typeface="NISKGU+MicrosoftYaHei"/>
                <a:cs typeface="NISKGU+MicrosoftYaHei"/>
              </a:rPr>
              <a:t>亦倒在地上。</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0040" y="409137"/>
            <a:ext cx="9658285" cy="16316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ENDFWM+MicrosoftYaHei"/>
                <a:cs typeface="ENDFWM+MicrosoftYaHei"/>
              </a:rPr>
              <a:t>（</a:t>
            </a:r>
            <a:r>
              <a:rPr sz="2000">
                <a:solidFill>
                  <a:srgbClr val="000000"/>
                </a:solidFill>
                <a:latin typeface="WLEQOE+MicrosoftYaHei"/>
                <a:cs typeface="WLEQOE+MicrosoftYaHei"/>
              </a:rPr>
              <a:t>1</a:t>
            </a:r>
            <a:r>
              <a:rPr sz="2000">
                <a:solidFill>
                  <a:srgbClr val="000000"/>
                </a:solidFill>
                <a:latin typeface="ENDFWM+MicrosoftYaHei"/>
                <a:cs typeface="ENDFWM+MicrosoftYaHei"/>
              </a:rPr>
              <a:t>）下列对这篇小说有关内容的分析和概括</a:t>
            </a:r>
            <a:r>
              <a:rPr sz="2000">
                <a:solidFill>
                  <a:srgbClr val="000000"/>
                </a:solidFill>
                <a:latin typeface="WLEQOE+MicrosoftYaHei"/>
                <a:cs typeface="WLEQOE+MicrosoftYaHei"/>
              </a:rPr>
              <a:t>,</a:t>
            </a:r>
            <a:r>
              <a:rPr sz="2000">
                <a:solidFill>
                  <a:srgbClr val="000000"/>
                </a:solidFill>
                <a:latin typeface="ENDFWM+MicrosoftYaHei"/>
                <a:cs typeface="ENDFWM+MicrosoftYaHei"/>
              </a:rPr>
              <a:t>最恰当的两项是</a:t>
            </a:r>
            <a:r>
              <a:rPr sz="2000">
                <a:solidFill>
                  <a:srgbClr val="000000"/>
                </a:solidFill>
                <a:latin typeface="WLEQOE+MicrosoftYaHei"/>
                <a:cs typeface="WLEQOE+MicrosoftYaHei"/>
              </a:rPr>
              <a:t>(</a:t>
            </a:r>
            <a:r>
              <a:rPr sz="2000" spc="544">
                <a:solidFill>
                  <a:srgbClr val="000000"/>
                </a:solidFill>
                <a:latin typeface="WLEQOE+MicrosoftYaHei"/>
                <a:cs typeface="WLEQOE+MicrosoftYaHei"/>
              </a:rPr>
              <a:t> </a:t>
            </a:r>
            <a:r>
              <a:rPr sz="2000">
                <a:solidFill>
                  <a:srgbClr val="000000"/>
                </a:solidFill>
                <a:latin typeface="WLEQOE+MicrosoftYaHei"/>
                <a:cs typeface="WLEQOE+MicrosoftYaHei"/>
              </a:rPr>
              <a:t>)</a:t>
            </a:r>
          </a:p>
          <a:p>
            <a:pPr marL="914704" marR="0">
              <a:lnSpc>
                <a:spcPts val="2644"/>
              </a:lnSpc>
              <a:spcBef>
                <a:spcPts val="958"/>
              </a:spcBef>
              <a:spcAft>
                <a:spcPct val="0"/>
              </a:spcAft>
            </a:pPr>
            <a:r>
              <a:rPr sz="2000">
                <a:solidFill>
                  <a:srgbClr val="000000"/>
                </a:solidFill>
                <a:latin typeface="WLEQOE+MicrosoftYaHei"/>
                <a:cs typeface="WLEQOE+MicrosoftYaHei"/>
              </a:rPr>
              <a:t>A.</a:t>
            </a:r>
            <a:r>
              <a:rPr sz="2000">
                <a:solidFill>
                  <a:srgbClr val="000000"/>
                </a:solidFill>
                <a:latin typeface="ENDFWM+MicrosoftYaHei"/>
                <a:cs typeface="ENDFWM+MicrosoftYaHei"/>
              </a:rPr>
              <a:t>小说开端细致描写了莫谷青入门时的状态</a:t>
            </a:r>
            <a:r>
              <a:rPr sz="2000">
                <a:solidFill>
                  <a:srgbClr val="000000"/>
                </a:solidFill>
                <a:latin typeface="WLEQOE+MicrosoftYaHei"/>
                <a:cs typeface="WLEQOE+MicrosoftYaHei"/>
              </a:rPr>
              <a:t>,</a:t>
            </a:r>
            <a:r>
              <a:rPr sz="2000">
                <a:solidFill>
                  <a:srgbClr val="000000"/>
                </a:solidFill>
                <a:latin typeface="ENDFWM+MicrosoftYaHei"/>
                <a:cs typeface="ENDFWM+MicrosoftYaHei"/>
              </a:rPr>
              <a:t>制造了悬念</a:t>
            </a:r>
            <a:r>
              <a:rPr sz="2000">
                <a:solidFill>
                  <a:srgbClr val="000000"/>
                </a:solidFill>
                <a:latin typeface="WLEQOE+MicrosoftYaHei"/>
                <a:cs typeface="WLEQOE+MicrosoftYaHei"/>
              </a:rPr>
              <a:t>,</a:t>
            </a:r>
            <a:r>
              <a:rPr sz="2000">
                <a:solidFill>
                  <a:srgbClr val="000000"/>
                </a:solidFill>
                <a:latin typeface="ENDFWM+MicrosoftYaHei"/>
                <a:cs typeface="ENDFWM+MicrosoftYaHei"/>
              </a:rPr>
              <a:t>暗示了南北</a:t>
            </a:r>
          </a:p>
          <a:p>
            <a:pPr marL="0" marR="0">
              <a:lnSpc>
                <a:spcPts val="2644"/>
              </a:lnSpc>
              <a:spcBef>
                <a:spcPts val="955"/>
              </a:spcBef>
              <a:spcAft>
                <a:spcPct val="0"/>
              </a:spcAft>
            </a:pPr>
            <a:r>
              <a:rPr sz="2000">
                <a:solidFill>
                  <a:srgbClr val="000000"/>
                </a:solidFill>
                <a:latin typeface="ENDFWM+MicrosoftYaHei"/>
                <a:cs typeface="ENDFWM+MicrosoftYaHei"/>
              </a:rPr>
              <a:t>分裂的紧张局势</a:t>
            </a:r>
            <a:r>
              <a:rPr sz="2000">
                <a:solidFill>
                  <a:srgbClr val="000000"/>
                </a:solidFill>
                <a:latin typeface="WLEQOE+MicrosoftYaHei"/>
                <a:cs typeface="WLEQOE+MicrosoftYaHei"/>
              </a:rPr>
              <a:t>,</a:t>
            </a:r>
            <a:r>
              <a:rPr sz="2000">
                <a:solidFill>
                  <a:srgbClr val="000000"/>
                </a:solidFill>
                <a:latin typeface="ENDFWM+MicrosoftYaHei"/>
                <a:cs typeface="ENDFWM+MicrosoftYaHei"/>
              </a:rPr>
              <a:t>也暗示了来人的真实身份。</a:t>
            </a:r>
          </a:p>
        </p:txBody>
      </p:sp>
      <p:sp>
        <p:nvSpPr>
          <p:cNvPr id="4" name="object 4"/>
          <p:cNvSpPr txBox="1"/>
          <p:nvPr/>
        </p:nvSpPr>
        <p:spPr>
          <a:xfrm>
            <a:off x="320040" y="1781118"/>
            <a:ext cx="9779771" cy="30035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WLEQOE+MicrosoftYaHei"/>
                <a:cs typeface="WLEQOE+MicrosoftYaHei"/>
              </a:rPr>
              <a:t>B.</a:t>
            </a:r>
            <a:r>
              <a:rPr sz="2000">
                <a:solidFill>
                  <a:srgbClr val="000000"/>
                </a:solidFill>
                <a:latin typeface="ENDFWM+MicrosoftYaHei"/>
                <a:cs typeface="ENDFWM+MicrosoftYaHei"/>
              </a:rPr>
              <a:t>小说第二、三两段交代了王景文的刺史身份和他姐姐深得皇上宠幸</a:t>
            </a:r>
          </a:p>
          <a:p>
            <a:pPr marL="0" marR="0">
              <a:lnSpc>
                <a:spcPts val="2644"/>
              </a:lnSpc>
              <a:spcBef>
                <a:spcPts val="957"/>
              </a:spcBef>
              <a:spcAft>
                <a:spcPct val="0"/>
              </a:spcAft>
            </a:pPr>
            <a:r>
              <a:rPr sz="2000">
                <a:solidFill>
                  <a:srgbClr val="000000"/>
                </a:solidFill>
                <a:latin typeface="ENDFWM+MicrosoftYaHei"/>
                <a:cs typeface="ENDFWM+MicrosoftYaHei"/>
              </a:rPr>
              <a:t>的情况</a:t>
            </a:r>
            <a:r>
              <a:rPr sz="2000">
                <a:solidFill>
                  <a:srgbClr val="000000"/>
                </a:solidFill>
                <a:latin typeface="WLEQOE+MicrosoftYaHei"/>
                <a:cs typeface="WLEQOE+MicrosoftYaHei"/>
              </a:rPr>
              <a:t>,</a:t>
            </a:r>
            <a:r>
              <a:rPr sz="2000">
                <a:solidFill>
                  <a:srgbClr val="000000"/>
                </a:solidFill>
                <a:latin typeface="ENDFWM+MicrosoftYaHei"/>
                <a:cs typeface="ENDFWM+MicrosoftYaHei"/>
              </a:rPr>
              <a:t>目的是与结尾王景文被赐死一节形成反差</a:t>
            </a:r>
            <a:r>
              <a:rPr sz="2000">
                <a:solidFill>
                  <a:srgbClr val="000000"/>
                </a:solidFill>
                <a:latin typeface="WLEQOE+MicrosoftYaHei"/>
                <a:cs typeface="WLEQOE+MicrosoftYaHei"/>
              </a:rPr>
              <a:t>,</a:t>
            </a:r>
            <a:r>
              <a:rPr sz="2000">
                <a:solidFill>
                  <a:srgbClr val="000000"/>
                </a:solidFill>
                <a:latin typeface="ENDFWM+MicrosoftYaHei"/>
                <a:cs typeface="ENDFWM+MicrosoftYaHei"/>
              </a:rPr>
              <a:t>制造了情节上的波澜。</a:t>
            </a:r>
          </a:p>
          <a:p>
            <a:pPr marL="914704" marR="0">
              <a:lnSpc>
                <a:spcPts val="2644"/>
              </a:lnSpc>
              <a:spcBef>
                <a:spcPts val="955"/>
              </a:spcBef>
              <a:spcAft>
                <a:spcPct val="0"/>
              </a:spcAft>
            </a:pPr>
            <a:r>
              <a:rPr sz="2000">
                <a:solidFill>
                  <a:srgbClr val="000000"/>
                </a:solidFill>
                <a:latin typeface="WLEQOE+MicrosoftYaHei"/>
                <a:cs typeface="WLEQOE+MicrosoftYaHei"/>
              </a:rPr>
              <a:t>C.</a:t>
            </a:r>
            <a:r>
              <a:rPr sz="2000">
                <a:solidFill>
                  <a:srgbClr val="000000"/>
                </a:solidFill>
                <a:latin typeface="ENDFWM+MicrosoftYaHei"/>
                <a:cs typeface="ENDFWM+MicrosoftYaHei"/>
              </a:rPr>
              <a:t>第一次弈棋时</a:t>
            </a:r>
            <a:r>
              <a:rPr sz="2000">
                <a:solidFill>
                  <a:srgbClr val="000000"/>
                </a:solidFill>
                <a:latin typeface="WLEQOE+MicrosoftYaHei"/>
                <a:cs typeface="WLEQOE+MicrosoftYaHei"/>
              </a:rPr>
              <a:t>,</a:t>
            </a:r>
            <a:r>
              <a:rPr sz="2000">
                <a:solidFill>
                  <a:srgbClr val="000000"/>
                </a:solidFill>
                <a:latin typeface="ENDFWM+MicrosoftYaHei"/>
                <a:cs typeface="ENDFWM+MicrosoftYaHei"/>
              </a:rPr>
              <a:t>王景文故意下出一招坏棋</a:t>
            </a:r>
            <a:r>
              <a:rPr sz="2000">
                <a:solidFill>
                  <a:srgbClr val="000000"/>
                </a:solidFill>
                <a:latin typeface="WLEQOE+MicrosoftYaHei"/>
                <a:cs typeface="WLEQOE+MicrosoftYaHei"/>
              </a:rPr>
              <a:t>,</a:t>
            </a:r>
            <a:r>
              <a:rPr sz="2000">
                <a:solidFill>
                  <a:srgbClr val="000000"/>
                </a:solidFill>
                <a:latin typeface="ENDFWM+MicrosoftYaHei"/>
                <a:cs typeface="ENDFWM+MicrosoftYaHei"/>
              </a:rPr>
              <a:t>输给对方</a:t>
            </a:r>
            <a:r>
              <a:rPr sz="2000">
                <a:solidFill>
                  <a:srgbClr val="000000"/>
                </a:solidFill>
                <a:latin typeface="WLEQOE+MicrosoftYaHei"/>
                <a:cs typeface="WLEQOE+MicrosoftYaHei"/>
              </a:rPr>
              <a:t>,</a:t>
            </a:r>
            <a:r>
              <a:rPr sz="2000">
                <a:solidFill>
                  <a:srgbClr val="000000"/>
                </a:solidFill>
                <a:latin typeface="ENDFWM+MicrosoftYaHei"/>
                <a:cs typeface="ENDFWM+MicrosoftYaHei"/>
              </a:rPr>
              <a:t>是希望他能够领</a:t>
            </a:r>
          </a:p>
          <a:p>
            <a:pPr marL="0" marR="0">
              <a:lnSpc>
                <a:spcPts val="2644"/>
              </a:lnSpc>
              <a:spcBef>
                <a:spcPts val="955"/>
              </a:spcBef>
              <a:spcAft>
                <a:spcPct val="0"/>
              </a:spcAft>
            </a:pPr>
            <a:r>
              <a:rPr sz="2000">
                <a:solidFill>
                  <a:srgbClr val="000000"/>
                </a:solidFill>
                <a:latin typeface="ENDFWM+MicrosoftYaHei"/>
                <a:cs typeface="ENDFWM+MicrosoftYaHei"/>
              </a:rPr>
              <a:t>悟棋道精神</a:t>
            </a:r>
            <a:r>
              <a:rPr sz="2000">
                <a:solidFill>
                  <a:srgbClr val="000000"/>
                </a:solidFill>
                <a:latin typeface="WLEQOE+MicrosoftYaHei"/>
                <a:cs typeface="WLEQOE+MicrosoftYaHei"/>
              </a:rPr>
              <a:t>,</a:t>
            </a:r>
            <a:r>
              <a:rPr sz="2000">
                <a:solidFill>
                  <a:srgbClr val="000000"/>
                </a:solidFill>
                <a:latin typeface="ENDFWM+MicrosoftYaHei"/>
                <a:cs typeface="ENDFWM+MicrosoftYaHei"/>
              </a:rPr>
              <a:t>在棋艺上继续提高</a:t>
            </a:r>
            <a:r>
              <a:rPr sz="2000">
                <a:solidFill>
                  <a:srgbClr val="000000"/>
                </a:solidFill>
                <a:latin typeface="WLEQOE+MicrosoftYaHei"/>
                <a:cs typeface="WLEQOE+MicrosoftYaHei"/>
              </a:rPr>
              <a:t>,</a:t>
            </a:r>
            <a:r>
              <a:rPr sz="2000">
                <a:solidFill>
                  <a:srgbClr val="000000"/>
                </a:solidFill>
                <a:latin typeface="ENDFWM+MicrosoftYaHei"/>
                <a:cs typeface="ENDFWM+MicrosoftYaHei"/>
              </a:rPr>
              <a:t>不至于因输棋而一蹶不振。</a:t>
            </a:r>
          </a:p>
          <a:p>
            <a:pPr marL="914704" marR="0">
              <a:lnSpc>
                <a:spcPts val="2644"/>
              </a:lnSpc>
              <a:spcBef>
                <a:spcPts val="958"/>
              </a:spcBef>
              <a:spcAft>
                <a:spcPct val="0"/>
              </a:spcAft>
            </a:pPr>
            <a:r>
              <a:rPr sz="2000" spc="-66">
                <a:solidFill>
                  <a:srgbClr val="000000"/>
                </a:solidFill>
                <a:latin typeface="WLEQOE+MicrosoftYaHei"/>
                <a:cs typeface="WLEQOE+MicrosoftYaHei"/>
              </a:rPr>
              <a:t>D.</a:t>
            </a:r>
            <a:r>
              <a:rPr sz="2000">
                <a:solidFill>
                  <a:srgbClr val="000000"/>
                </a:solidFill>
                <a:latin typeface="ENDFWM+MicrosoftYaHei"/>
                <a:cs typeface="ENDFWM+MicrosoftYaHei"/>
              </a:rPr>
              <a:t>第二次弈棋时</a:t>
            </a:r>
            <a:r>
              <a:rPr sz="2000">
                <a:solidFill>
                  <a:srgbClr val="000000"/>
                </a:solidFill>
                <a:latin typeface="WLEQOE+MicrosoftYaHei"/>
                <a:cs typeface="WLEQOE+MicrosoftYaHei"/>
              </a:rPr>
              <a:t>,</a:t>
            </a:r>
            <a:r>
              <a:rPr sz="2000">
                <a:solidFill>
                  <a:srgbClr val="000000"/>
                </a:solidFill>
                <a:latin typeface="ENDFWM+MicrosoftYaHei"/>
                <a:cs typeface="ENDFWM+MicrosoftYaHei"/>
              </a:rPr>
              <a:t>莫谷青看出王景文又在让棋</a:t>
            </a:r>
            <a:r>
              <a:rPr sz="2000">
                <a:solidFill>
                  <a:srgbClr val="000000"/>
                </a:solidFill>
                <a:latin typeface="WLEQOE+MicrosoftYaHei"/>
                <a:cs typeface="WLEQOE+MicrosoftYaHei"/>
              </a:rPr>
              <a:t>,</a:t>
            </a:r>
            <a:r>
              <a:rPr sz="2000">
                <a:solidFill>
                  <a:srgbClr val="000000"/>
                </a:solidFill>
                <a:latin typeface="ENDFWM+MicrosoftYaHei"/>
                <a:cs typeface="ENDFWM+MicrosoftYaHei"/>
              </a:rPr>
              <a:t>认为自己赢得侥幸</a:t>
            </a:r>
            <a:r>
              <a:rPr sz="2000">
                <a:solidFill>
                  <a:srgbClr val="000000"/>
                </a:solidFill>
                <a:latin typeface="WLEQOE+MicrosoftYaHei"/>
                <a:cs typeface="WLEQOE+MicrosoftYaHei"/>
              </a:rPr>
              <a:t>,</a:t>
            </a:r>
            <a:r>
              <a:rPr sz="2000">
                <a:solidFill>
                  <a:srgbClr val="000000"/>
                </a:solidFill>
                <a:latin typeface="ENDFWM+MicrosoftYaHei"/>
                <a:cs typeface="ENDFWM+MicrosoftYaHei"/>
              </a:rPr>
              <a:t>所以</a:t>
            </a:r>
          </a:p>
          <a:p>
            <a:pPr marL="0" marR="0">
              <a:lnSpc>
                <a:spcPts val="2644"/>
              </a:lnSpc>
              <a:spcBef>
                <a:spcPts val="955"/>
              </a:spcBef>
              <a:spcAft>
                <a:spcPct val="0"/>
              </a:spcAft>
            </a:pPr>
            <a:r>
              <a:rPr sz="2000">
                <a:solidFill>
                  <a:srgbClr val="000000"/>
                </a:solidFill>
                <a:latin typeface="ENDFWM+MicrosoftYaHei"/>
                <a:cs typeface="ENDFWM+MicrosoftYaHei"/>
              </a:rPr>
              <a:t>不愿接受赌银</a:t>
            </a:r>
            <a:r>
              <a:rPr sz="2000">
                <a:solidFill>
                  <a:srgbClr val="000000"/>
                </a:solidFill>
                <a:latin typeface="WLEQOE+MicrosoftYaHei"/>
                <a:cs typeface="WLEQOE+MicrosoftYaHei"/>
              </a:rPr>
              <a:t>,</a:t>
            </a:r>
            <a:r>
              <a:rPr sz="2000">
                <a:solidFill>
                  <a:srgbClr val="000000"/>
                </a:solidFill>
                <a:latin typeface="ENDFWM+MicrosoftYaHei"/>
                <a:cs typeface="ENDFWM+MicrosoftYaHei"/>
              </a:rPr>
              <a:t>想等王景文公务闲时再博一局。</a:t>
            </a:r>
          </a:p>
        </p:txBody>
      </p:sp>
      <p:sp>
        <p:nvSpPr>
          <p:cNvPr id="5" name="object 5"/>
          <p:cNvSpPr txBox="1"/>
          <p:nvPr/>
        </p:nvSpPr>
        <p:spPr>
          <a:xfrm>
            <a:off x="320040" y="4524953"/>
            <a:ext cx="9540413" cy="11743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WLEQOE+MicrosoftYaHei"/>
                <a:cs typeface="WLEQOE+MicrosoftYaHei"/>
              </a:rPr>
              <a:t>E.</a:t>
            </a:r>
            <a:r>
              <a:rPr sz="2000">
                <a:solidFill>
                  <a:srgbClr val="000000"/>
                </a:solidFill>
                <a:latin typeface="ENDFWM+MicrosoftYaHei"/>
                <a:cs typeface="ENDFWM+MicrosoftYaHei"/>
              </a:rPr>
              <a:t>小说以王景文和慕容白双双自尽为结尾</a:t>
            </a:r>
            <a:r>
              <a:rPr sz="2000">
                <a:solidFill>
                  <a:srgbClr val="000000"/>
                </a:solidFill>
                <a:latin typeface="WLEQOE+MicrosoftYaHei"/>
                <a:cs typeface="WLEQOE+MicrosoftYaHei"/>
              </a:rPr>
              <a:t>,</a:t>
            </a:r>
            <a:r>
              <a:rPr sz="2000">
                <a:solidFill>
                  <a:srgbClr val="000000"/>
                </a:solidFill>
                <a:latin typeface="ENDFWM+MicrosoftYaHei"/>
                <a:cs typeface="ENDFWM+MicrosoftYaHei"/>
              </a:rPr>
              <a:t>为读者展现了两个为冲破</a:t>
            </a:r>
          </a:p>
          <a:p>
            <a:pPr marL="0" marR="0">
              <a:lnSpc>
                <a:spcPts val="2644"/>
              </a:lnSpc>
              <a:spcBef>
                <a:spcPts val="957"/>
              </a:spcBef>
              <a:spcAft>
                <a:spcPct val="0"/>
              </a:spcAft>
            </a:pPr>
            <a:r>
              <a:rPr sz="2000">
                <a:solidFill>
                  <a:srgbClr val="000000"/>
                </a:solidFill>
                <a:latin typeface="ENDFWM+MicrosoftYaHei"/>
                <a:cs typeface="ENDFWM+MicrosoftYaHei"/>
              </a:rPr>
              <a:t>阻隔、增进交流而不惜牺牲生命的高大形象</a:t>
            </a:r>
            <a:r>
              <a:rPr sz="2000">
                <a:solidFill>
                  <a:srgbClr val="000000"/>
                </a:solidFill>
                <a:latin typeface="WLEQOE+MicrosoftYaHei"/>
                <a:cs typeface="WLEQOE+MicrosoftYaHei"/>
              </a:rPr>
              <a:t>,</a:t>
            </a:r>
            <a:r>
              <a:rPr sz="2000">
                <a:solidFill>
                  <a:srgbClr val="000000"/>
                </a:solidFill>
                <a:latin typeface="ENDFWM+MicrosoftYaHei"/>
                <a:cs typeface="ENDFWM+MicrosoftYaHei"/>
              </a:rPr>
              <a:t>将情节推向了高潮。</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12850" y="300338"/>
            <a:ext cx="8877038" cy="645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HGAOPA+MicrosoftYaHei"/>
                <a:cs typeface="HGAOPA+MicrosoftYaHei"/>
              </a:rPr>
              <a:t>清晨,家丁刚刚打开大门,突然跌进一个人来。这是一个二十五六岁的青年人,双</a:t>
            </a:r>
          </a:p>
        </p:txBody>
      </p:sp>
      <p:sp>
        <p:nvSpPr>
          <p:cNvPr id="4" name="object 4"/>
          <p:cNvSpPr txBox="1"/>
          <p:nvPr/>
        </p:nvSpPr>
        <p:spPr>
          <a:xfrm>
            <a:off x="246278" y="776402"/>
            <a:ext cx="9805475" cy="31141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GAOPA+MicrosoftYaHei"/>
                <a:cs typeface="HGAOPA+MicrosoftYaHei"/>
              </a:rPr>
              <a:t>目紧闭,浑身水湿,左臂负了刀伤,鲜血湿透了衣袖。王管家赶忙吩咐送到下房急救。</a:t>
            </a:r>
          </a:p>
          <a:p>
            <a:pPr marL="478536" marR="0">
              <a:lnSpc>
                <a:spcPts val="2375"/>
              </a:lnSpc>
              <a:spcBef>
                <a:spcPts val="814"/>
              </a:spcBef>
              <a:spcAft>
                <a:spcPct val="0"/>
              </a:spcAft>
            </a:pPr>
            <a:r>
              <a:rPr sz="1800">
                <a:solidFill>
                  <a:srgbClr val="000000"/>
                </a:solidFill>
                <a:latin typeface="HGAOPA+MicrosoftYaHei"/>
                <a:cs typeface="HGAOPA+MicrosoftYaHei"/>
              </a:rPr>
              <a:t>许久,青年人才醒了过来,问道:“这里可是江州刺史王景文大人的府第?”王管家点</a:t>
            </a:r>
          </a:p>
          <a:p>
            <a:pPr marL="0" marR="0">
              <a:lnSpc>
                <a:spcPts val="2375"/>
              </a:lnSpc>
              <a:spcBef>
                <a:spcPts val="864"/>
              </a:spcBef>
              <a:spcAft>
                <a:spcPct val="0"/>
              </a:spcAft>
            </a:pPr>
            <a:r>
              <a:rPr sz="1800">
                <a:solidFill>
                  <a:srgbClr val="000000"/>
                </a:solidFill>
                <a:latin typeface="HGAOPA+MicrosoftYaHei"/>
                <a:cs typeface="HGAOPA+MicrosoftYaHei"/>
              </a:rPr>
              <a:t>点头:“请问足下从何而来?”青年人笑道:“小人莫谷青,江北中州人氏,自幼好围棋,因</a:t>
            </a:r>
          </a:p>
          <a:p>
            <a:pPr marL="0" marR="0">
              <a:lnSpc>
                <a:spcPts val="2375"/>
              </a:lnSpc>
              <a:spcBef>
                <a:spcPts val="817"/>
              </a:spcBef>
              <a:spcAft>
                <a:spcPct val="0"/>
              </a:spcAft>
            </a:pPr>
            <a:r>
              <a:rPr sz="1800">
                <a:solidFill>
                  <a:srgbClr val="000000"/>
                </a:solidFill>
                <a:latin typeface="HGAOPA+MicrosoftYaHei"/>
                <a:cs typeface="HGAOPA+MicrosoftYaHei"/>
              </a:rPr>
              <a:t>得知王大人棋艺精绝,便有心来切磋棋艺。只因两国以江为界,各守疆域,小人只好于夜</a:t>
            </a:r>
          </a:p>
          <a:p>
            <a:pPr marL="0" marR="0">
              <a:lnSpc>
                <a:spcPts val="2375"/>
              </a:lnSpc>
              <a:spcBef>
                <a:spcPts val="814"/>
              </a:spcBef>
              <a:spcAft>
                <a:spcPct val="0"/>
              </a:spcAft>
            </a:pPr>
            <a:r>
              <a:rPr sz="1800">
                <a:solidFill>
                  <a:srgbClr val="000000"/>
                </a:solidFill>
                <a:latin typeface="HGAOPA+MicrosoftYaHei"/>
                <a:cs typeface="HGAOPA+MicrosoftYaHei"/>
              </a:rPr>
              <a:t>间偷渡。上岸后又路遇劫匪,寡不敌众。不过终于可以一会王大人了!”王管家听了急</a:t>
            </a:r>
          </a:p>
          <a:p>
            <a:pPr marL="0" marR="0">
              <a:lnSpc>
                <a:spcPts val="2375"/>
              </a:lnSpc>
              <a:spcBef>
                <a:spcPts val="864"/>
              </a:spcBef>
              <a:spcAft>
                <a:spcPct val="0"/>
              </a:spcAft>
            </a:pPr>
            <a:r>
              <a:rPr sz="1800">
                <a:solidFill>
                  <a:srgbClr val="000000"/>
                </a:solidFill>
                <a:latin typeface="HGAOPA+MicrosoftYaHei"/>
                <a:cs typeface="HGAOPA+MicrosoftYaHei"/>
              </a:rPr>
              <a:t>进内堂禀报,回来后道:“老爷说,足下远道而来,身体又有所不适,先请静养数日,待到神</a:t>
            </a:r>
          </a:p>
          <a:p>
            <a:pPr marL="0" marR="0">
              <a:lnSpc>
                <a:spcPts val="2375"/>
              </a:lnSpc>
              <a:spcBef>
                <a:spcPts val="816"/>
              </a:spcBef>
              <a:spcAft>
                <a:spcPct val="0"/>
              </a:spcAft>
            </a:pPr>
            <a:r>
              <a:rPr sz="1800">
                <a:solidFill>
                  <a:srgbClr val="000000"/>
                </a:solidFill>
                <a:latin typeface="HGAOPA+MicrosoftYaHei"/>
                <a:cs typeface="HGAOPA+MicrosoftYaHei"/>
              </a:rPr>
              <a:t>定气足后,再请公子赐教。”</a:t>
            </a:r>
          </a:p>
        </p:txBody>
      </p:sp>
      <p:sp>
        <p:nvSpPr>
          <p:cNvPr id="5" name="object 5"/>
          <p:cNvSpPr txBox="1"/>
          <p:nvPr/>
        </p:nvSpPr>
        <p:spPr>
          <a:xfrm>
            <a:off x="246278" y="3657398"/>
            <a:ext cx="9855102" cy="10560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HGAOPA+MicrosoftYaHei"/>
                <a:cs typeface="HGAOPA+MicrosoftYaHei"/>
              </a:rPr>
              <a:t>十天后,莫谷青终于跨进了王府的“松云轩”。只见堂中檀木椅上端坐着一个中年</a:t>
            </a:r>
          </a:p>
          <a:p>
            <a:pPr marL="0" marR="0">
              <a:lnSpc>
                <a:spcPts val="2375"/>
              </a:lnSpc>
              <a:spcBef>
                <a:spcPts val="814"/>
              </a:spcBef>
              <a:spcAft>
                <a:spcPct val="0"/>
              </a:spcAft>
            </a:pPr>
            <a:r>
              <a:rPr sz="1800">
                <a:solidFill>
                  <a:srgbClr val="000000"/>
                </a:solidFill>
                <a:latin typeface="HGAOPA+MicrosoftYaHei"/>
                <a:cs typeface="HGAOPA+MicrosoftYaHei"/>
              </a:rPr>
              <a:t>人,三绺长须,面色祥和。这人就是当今深得皇上宠幸的皇太妃王燕春的亲弟弟王景文。</a:t>
            </a:r>
          </a:p>
        </p:txBody>
      </p:sp>
      <p:sp>
        <p:nvSpPr>
          <p:cNvPr id="6" name="object 6"/>
          <p:cNvSpPr txBox="1"/>
          <p:nvPr/>
        </p:nvSpPr>
        <p:spPr>
          <a:xfrm>
            <a:off x="42367" y="4477956"/>
            <a:ext cx="10259048" cy="11558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VCRNDH+TwCenMT-Regular"/>
                <a:cs typeface="VCRNDH+TwCenMT-Regular"/>
              </a:rPr>
              <a:t>A.</a:t>
            </a:r>
            <a:r>
              <a:rPr sz="2400">
                <a:solidFill>
                  <a:srgbClr val="000000"/>
                </a:solidFill>
                <a:latin typeface="SimSun"/>
                <a:cs typeface="SimSun"/>
              </a:rPr>
              <a:t>小说开端细致描写了莫谷青入门时的状态</a:t>
            </a:r>
            <a:r>
              <a:rPr sz="2400">
                <a:solidFill>
                  <a:srgbClr val="000000"/>
                </a:solidFill>
                <a:latin typeface="VCRNDH+TwCenMT-Regular"/>
                <a:cs typeface="VCRNDH+TwCenMT-Regular"/>
              </a:rPr>
              <a:t>,</a:t>
            </a:r>
            <a:r>
              <a:rPr sz="2400">
                <a:solidFill>
                  <a:srgbClr val="000000"/>
                </a:solidFill>
                <a:latin typeface="SimSun"/>
                <a:cs typeface="SimSun"/>
              </a:rPr>
              <a:t>制造了悬念</a:t>
            </a:r>
            <a:r>
              <a:rPr sz="2400">
                <a:solidFill>
                  <a:srgbClr val="000000"/>
                </a:solidFill>
                <a:latin typeface="VCRNDH+TwCenMT-Regular"/>
                <a:cs typeface="VCRNDH+TwCenMT-Regular"/>
              </a:rPr>
              <a:t>,</a:t>
            </a:r>
            <a:r>
              <a:rPr sz="2400">
                <a:solidFill>
                  <a:srgbClr val="000000"/>
                </a:solidFill>
                <a:latin typeface="SimSun"/>
                <a:cs typeface="SimSun"/>
              </a:rPr>
              <a:t>暗示了南北</a:t>
            </a:r>
          </a:p>
          <a:p>
            <a:pPr marL="0" marR="0">
              <a:lnSpc>
                <a:spcPts val="2613"/>
              </a:lnSpc>
              <a:spcBef>
                <a:spcPts val="266"/>
              </a:spcBef>
              <a:spcAft>
                <a:spcPct val="0"/>
              </a:spcAft>
            </a:pPr>
            <a:r>
              <a:rPr sz="2400">
                <a:solidFill>
                  <a:srgbClr val="000000"/>
                </a:solidFill>
                <a:latin typeface="SimSun"/>
                <a:cs typeface="SimSun"/>
              </a:rPr>
              <a:t>分裂的紧张局势</a:t>
            </a:r>
            <a:r>
              <a:rPr sz="2400">
                <a:solidFill>
                  <a:srgbClr val="000000"/>
                </a:solidFill>
                <a:latin typeface="VCRNDH+TwCenMT-Regular"/>
                <a:cs typeface="VCRNDH+TwCenMT-Regular"/>
              </a:rPr>
              <a:t>,</a:t>
            </a:r>
            <a:r>
              <a:rPr sz="2400">
                <a:solidFill>
                  <a:srgbClr val="000000"/>
                </a:solidFill>
                <a:latin typeface="SimSun"/>
                <a:cs typeface="SimSun"/>
              </a:rPr>
              <a:t>也暗示了来人的真实身份。</a:t>
            </a:r>
          </a:p>
        </p:txBody>
      </p:sp>
      <p:sp>
        <p:nvSpPr>
          <p:cNvPr id="7" name="object 7"/>
          <p:cNvSpPr txBox="1"/>
          <p:nvPr/>
        </p:nvSpPr>
        <p:spPr>
          <a:xfrm>
            <a:off x="246278" y="5303699"/>
            <a:ext cx="9780843" cy="10560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GAOPA+MicrosoftYaHei"/>
                <a:cs typeface="HGAOPA+MicrosoftYaHei"/>
              </a:rPr>
              <a:t>礼拘之。”说着,</a:t>
            </a:r>
            <a:r>
              <a:rPr sz="1800" spc="-14">
                <a:solidFill>
                  <a:srgbClr val="000000"/>
                </a:solidFill>
                <a:latin typeface="HGAOPA+MicrosoftYaHei"/>
                <a:cs typeface="HGAOPA+MicrosoftYaHei"/>
              </a:rPr>
              <a:t>躬身向莫谷青道,“公子过奖了</a:t>
            </a:r>
            <a:r>
              <a:rPr sz="1800">
                <a:solidFill>
                  <a:srgbClr val="000000"/>
                </a:solidFill>
                <a:latin typeface="HGAOPA+MicrosoftYaHei"/>
                <a:cs typeface="HGAOPA+MicrosoftYaHei"/>
              </a:rPr>
              <a:t>,老夫怎能担当‘棋王’二字?今天公子</a:t>
            </a:r>
          </a:p>
          <a:p>
            <a:pPr marL="0" marR="0">
              <a:lnSpc>
                <a:spcPts val="2375"/>
              </a:lnSpc>
              <a:spcBef>
                <a:spcPts val="813"/>
              </a:spcBef>
              <a:spcAft>
                <a:spcPct val="0"/>
              </a:spcAft>
            </a:pPr>
            <a:r>
              <a:rPr sz="1800">
                <a:solidFill>
                  <a:srgbClr val="000000"/>
                </a:solidFill>
                <a:latin typeface="HGAOPA+MicrosoftYaHei"/>
                <a:cs typeface="HGAOPA+MicrosoftYaHei"/>
              </a:rPr>
              <a:t>前来指教,老夫喜不自胜。请!”便令摆上棋盘,与莫谷青分宾主落座。</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6390"/>
            <a:ext cx="10066667"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spc="-34">
                <a:solidFill>
                  <a:srgbClr val="000000"/>
                </a:solidFill>
                <a:latin typeface="OLHEIW+TwCenMT-Regular"/>
                <a:cs typeface="OLHEIW+TwCenMT-Regular"/>
              </a:rPr>
              <a:t>B.</a:t>
            </a:r>
            <a:r>
              <a:rPr sz="2400">
                <a:solidFill>
                  <a:srgbClr val="000000"/>
                </a:solidFill>
                <a:latin typeface="SimSun"/>
                <a:cs typeface="SimSun"/>
              </a:rPr>
              <a:t>小说第二、三两段交代了王景文的刺史身份和他姐姐深得皇上宠</a:t>
            </a:r>
          </a:p>
          <a:p>
            <a:pPr marL="0" marR="0">
              <a:lnSpc>
                <a:spcPts val="2613"/>
              </a:lnSpc>
              <a:spcBef>
                <a:spcPts val="268"/>
              </a:spcBef>
              <a:spcAft>
                <a:spcPct val="0"/>
              </a:spcAft>
            </a:pPr>
            <a:r>
              <a:rPr sz="2400">
                <a:solidFill>
                  <a:srgbClr val="000000"/>
                </a:solidFill>
                <a:latin typeface="SimSun"/>
                <a:cs typeface="SimSun"/>
              </a:rPr>
              <a:t>幸的情况</a:t>
            </a:r>
            <a:r>
              <a:rPr sz="2400">
                <a:solidFill>
                  <a:srgbClr val="000000"/>
                </a:solidFill>
                <a:latin typeface="OLHEIW+TwCenMT-Regular"/>
                <a:cs typeface="OLHEIW+TwCenMT-Regular"/>
              </a:rPr>
              <a:t>,</a:t>
            </a:r>
            <a:r>
              <a:rPr sz="2400">
                <a:solidFill>
                  <a:srgbClr val="000000"/>
                </a:solidFill>
                <a:latin typeface="SimSun"/>
                <a:cs typeface="SimSun"/>
              </a:rPr>
              <a:t>目的是与结尾王景文被赐死一节形成反差</a:t>
            </a:r>
            <a:r>
              <a:rPr sz="2400">
                <a:solidFill>
                  <a:srgbClr val="000000"/>
                </a:solidFill>
                <a:latin typeface="OLHEIW+TwCenMT-Regular"/>
                <a:cs typeface="OLHEIW+TwCenMT-Regular"/>
              </a:rPr>
              <a:t>,</a:t>
            </a:r>
            <a:r>
              <a:rPr sz="2400">
                <a:solidFill>
                  <a:srgbClr val="000000"/>
                </a:solidFill>
                <a:latin typeface="SimSun"/>
                <a:cs typeface="SimSun"/>
              </a:rPr>
              <a:t>制造了情节上</a:t>
            </a:r>
          </a:p>
          <a:p>
            <a:pPr marL="0" marR="0">
              <a:lnSpc>
                <a:spcPts val="2400"/>
              </a:lnSpc>
              <a:spcBef>
                <a:spcPts val="480"/>
              </a:spcBef>
              <a:spcAft>
                <a:spcPct val="0"/>
              </a:spcAft>
            </a:pPr>
            <a:r>
              <a:rPr sz="2400">
                <a:solidFill>
                  <a:srgbClr val="000000"/>
                </a:solidFill>
                <a:latin typeface="SimSun"/>
                <a:cs typeface="SimSun"/>
              </a:rPr>
              <a:t>的波澜。</a:t>
            </a:r>
          </a:p>
        </p:txBody>
      </p:sp>
      <p:sp>
        <p:nvSpPr>
          <p:cNvPr id="4" name="object 4"/>
          <p:cNvSpPr txBox="1"/>
          <p:nvPr/>
        </p:nvSpPr>
        <p:spPr>
          <a:xfrm>
            <a:off x="724814" y="1187882"/>
            <a:ext cx="9255159"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AIEDGC+MicrosoftYaHei"/>
                <a:cs typeface="AIEDGC+MicrosoftYaHei"/>
              </a:rPr>
              <a:t>许久,青年人才醒了过来,问道:“这里可是江州刺史王景文大人的府第?”王管家点</a:t>
            </a:r>
          </a:p>
        </p:txBody>
      </p:sp>
      <p:sp>
        <p:nvSpPr>
          <p:cNvPr id="5" name="object 5"/>
          <p:cNvSpPr txBox="1"/>
          <p:nvPr/>
        </p:nvSpPr>
        <p:spPr>
          <a:xfrm>
            <a:off x="246278" y="1599363"/>
            <a:ext cx="9656065" cy="22911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AIEDGC+MicrosoftYaHei"/>
                <a:cs typeface="AIEDGC+MicrosoftYaHei"/>
              </a:rPr>
              <a:t>点头:“请问足下从何而来?”青年人笑道:“小人莫谷青,江北中州人氏,自幼好围棋,因</a:t>
            </a:r>
          </a:p>
          <a:p>
            <a:pPr marL="0" marR="0">
              <a:lnSpc>
                <a:spcPts val="2375"/>
              </a:lnSpc>
              <a:spcBef>
                <a:spcPts val="817"/>
              </a:spcBef>
              <a:spcAft>
                <a:spcPct val="0"/>
              </a:spcAft>
            </a:pPr>
            <a:r>
              <a:rPr sz="1800">
                <a:solidFill>
                  <a:srgbClr val="000000"/>
                </a:solidFill>
                <a:latin typeface="AIEDGC+MicrosoftYaHei"/>
                <a:cs typeface="AIEDGC+MicrosoftYaHei"/>
              </a:rPr>
              <a:t>得知王大人棋艺精绝,便有心来切磋棋艺。只因两国以江为界,各守疆域,小人只好于夜</a:t>
            </a:r>
          </a:p>
          <a:p>
            <a:pPr marL="0" marR="0">
              <a:lnSpc>
                <a:spcPts val="2375"/>
              </a:lnSpc>
              <a:spcBef>
                <a:spcPts val="864"/>
              </a:spcBef>
              <a:spcAft>
                <a:spcPct val="0"/>
              </a:spcAft>
            </a:pPr>
            <a:r>
              <a:rPr sz="1800">
                <a:solidFill>
                  <a:srgbClr val="000000"/>
                </a:solidFill>
                <a:latin typeface="AIEDGC+MicrosoftYaHei"/>
                <a:cs typeface="AIEDGC+MicrosoftYaHei"/>
              </a:rPr>
              <a:t>间偷渡。上岸后又路遇劫匪,寡不敌众。不过终于可以一会王大人了!”王管家听了急</a:t>
            </a:r>
          </a:p>
          <a:p>
            <a:pPr marL="0" marR="0">
              <a:lnSpc>
                <a:spcPts val="2375"/>
              </a:lnSpc>
              <a:spcBef>
                <a:spcPts val="814"/>
              </a:spcBef>
              <a:spcAft>
                <a:spcPct val="0"/>
              </a:spcAft>
            </a:pPr>
            <a:r>
              <a:rPr sz="1800">
                <a:solidFill>
                  <a:srgbClr val="000000"/>
                </a:solidFill>
                <a:latin typeface="AIEDGC+MicrosoftYaHei"/>
                <a:cs typeface="AIEDGC+MicrosoftYaHei"/>
              </a:rPr>
              <a:t>进内堂禀报,回来后道:“老爷说,足下远道而来,身体又有所不适,先请静养数日,待到神</a:t>
            </a:r>
          </a:p>
          <a:p>
            <a:pPr marL="0" marR="0">
              <a:lnSpc>
                <a:spcPts val="2375"/>
              </a:lnSpc>
              <a:spcBef>
                <a:spcPts val="816"/>
              </a:spcBef>
              <a:spcAft>
                <a:spcPct val="0"/>
              </a:spcAft>
            </a:pPr>
            <a:r>
              <a:rPr sz="1800">
                <a:solidFill>
                  <a:srgbClr val="000000"/>
                </a:solidFill>
                <a:latin typeface="AIEDGC+MicrosoftYaHei"/>
                <a:cs typeface="AIEDGC+MicrosoftYaHei"/>
              </a:rPr>
              <a:t>定气足后,再请公子赐教。”</a:t>
            </a:r>
          </a:p>
        </p:txBody>
      </p:sp>
      <p:sp>
        <p:nvSpPr>
          <p:cNvPr id="6" name="object 6"/>
          <p:cNvSpPr txBox="1"/>
          <p:nvPr/>
        </p:nvSpPr>
        <p:spPr>
          <a:xfrm>
            <a:off x="246278" y="3657398"/>
            <a:ext cx="9855102" cy="27023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AIEDGC+MicrosoftYaHei"/>
                <a:cs typeface="AIEDGC+MicrosoftYaHei"/>
              </a:rPr>
              <a:t>十天后,莫谷青终于跨进了王府的“松云轩”。只见堂中檀木椅上端坐着一个中年</a:t>
            </a:r>
          </a:p>
          <a:p>
            <a:pPr marL="0" marR="0">
              <a:lnSpc>
                <a:spcPts val="2375"/>
              </a:lnSpc>
              <a:spcBef>
                <a:spcPts val="814"/>
              </a:spcBef>
              <a:spcAft>
                <a:spcPct val="0"/>
              </a:spcAft>
            </a:pPr>
            <a:r>
              <a:rPr sz="1800">
                <a:solidFill>
                  <a:srgbClr val="000000"/>
                </a:solidFill>
                <a:latin typeface="AIEDGC+MicrosoftYaHei"/>
                <a:cs typeface="AIEDGC+MicrosoftYaHei"/>
              </a:rPr>
              <a:t>人,三绺长须,面色祥和。这人就是当今深得皇上宠幸的皇太妃王燕春的亲弟弟王景文。</a:t>
            </a:r>
          </a:p>
          <a:p>
            <a:pPr marL="0" marR="0">
              <a:lnSpc>
                <a:spcPts val="2378"/>
              </a:lnSpc>
              <a:spcBef>
                <a:spcPts val="861"/>
              </a:spcBef>
              <a:spcAft>
                <a:spcPct val="0"/>
              </a:spcAft>
            </a:pPr>
            <a:r>
              <a:rPr sz="1800">
                <a:solidFill>
                  <a:srgbClr val="000000"/>
                </a:solidFill>
                <a:latin typeface="AIEDGC+MicrosoftYaHei"/>
                <a:cs typeface="AIEDGC+MicrosoftYaHei"/>
              </a:rPr>
              <a:t>莫谷青双手一揖,朗声说道:“江北棋士莫谷青,特来向江南棋王领教!”王管家见莫谷青</a:t>
            </a:r>
          </a:p>
          <a:p>
            <a:pPr marL="0" marR="0">
              <a:lnSpc>
                <a:spcPts val="2375"/>
              </a:lnSpc>
              <a:spcBef>
                <a:spcPts val="817"/>
              </a:spcBef>
              <a:spcAft>
                <a:spcPct val="0"/>
              </a:spcAft>
            </a:pPr>
            <a:r>
              <a:rPr sz="1800">
                <a:solidFill>
                  <a:srgbClr val="000000"/>
                </a:solidFill>
                <a:latin typeface="AIEDGC+MicrosoftYaHei"/>
                <a:cs typeface="AIEDGC+MicrosoftYaHei"/>
              </a:rPr>
              <a:t>长揖不跪,正要厉声呵斥,王景文摇手止住:“莫谷公子不远千里而来,以棋会友,不可以常</a:t>
            </a:r>
          </a:p>
          <a:p>
            <a:pPr marL="0" marR="0">
              <a:lnSpc>
                <a:spcPts val="2375"/>
              </a:lnSpc>
              <a:spcBef>
                <a:spcPts val="814"/>
              </a:spcBef>
              <a:spcAft>
                <a:spcPct val="0"/>
              </a:spcAft>
            </a:pPr>
            <a:r>
              <a:rPr sz="1800">
                <a:solidFill>
                  <a:srgbClr val="000000"/>
                </a:solidFill>
                <a:latin typeface="AIEDGC+MicrosoftYaHei"/>
                <a:cs typeface="AIEDGC+MicrosoftYaHei"/>
              </a:rPr>
              <a:t>礼拘之。”说着,</a:t>
            </a:r>
            <a:r>
              <a:rPr sz="1800" spc="-14">
                <a:solidFill>
                  <a:srgbClr val="000000"/>
                </a:solidFill>
                <a:latin typeface="AIEDGC+MicrosoftYaHei"/>
                <a:cs typeface="AIEDGC+MicrosoftYaHei"/>
              </a:rPr>
              <a:t>躬身向莫谷青道,“公子过奖了</a:t>
            </a:r>
            <a:r>
              <a:rPr sz="1800">
                <a:solidFill>
                  <a:srgbClr val="000000"/>
                </a:solidFill>
                <a:latin typeface="AIEDGC+MicrosoftYaHei"/>
                <a:cs typeface="AIEDGC+MicrosoftYaHei"/>
              </a:rPr>
              <a:t>,老夫怎能担当‘棋王’二字?今天公子</a:t>
            </a:r>
          </a:p>
          <a:p>
            <a:pPr marL="0" marR="0">
              <a:lnSpc>
                <a:spcPts val="2375"/>
              </a:lnSpc>
              <a:spcBef>
                <a:spcPts val="863"/>
              </a:spcBef>
              <a:spcAft>
                <a:spcPct val="0"/>
              </a:spcAft>
            </a:pPr>
            <a:r>
              <a:rPr sz="1800">
                <a:solidFill>
                  <a:srgbClr val="000000"/>
                </a:solidFill>
                <a:latin typeface="AIEDGC+MicrosoftYaHei"/>
                <a:cs typeface="AIEDGC+MicrosoftYaHei"/>
              </a:rPr>
              <a:t>前来指教,老夫喜不自胜。请!”便令摆上棋盘,与莫谷青分宾主落座。</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2088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CEGUKQ+MicrosoftYaHei"/>
                <a:cs typeface="CEGUKQ+MicrosoftYaHei"/>
              </a:rPr>
              <a:t>两个时辰过去</a:t>
            </a:r>
            <a:r>
              <a:rPr sz="2000">
                <a:solidFill>
                  <a:srgbClr val="000000"/>
                </a:solidFill>
                <a:latin typeface="DPNRMT+MicrosoftYaHei"/>
                <a:cs typeface="DPNRMT+MicrosoftYaHei"/>
              </a:rPr>
              <a:t>,</a:t>
            </a:r>
            <a:r>
              <a:rPr sz="2000">
                <a:solidFill>
                  <a:srgbClr val="000000"/>
                </a:solidFill>
                <a:latin typeface="CEGUKQ+MicrosoftYaHei"/>
                <a:cs typeface="CEGUKQ+MicrosoftYaHei"/>
              </a:rPr>
              <a:t>双方各分秋色。这时</a:t>
            </a:r>
            <a:r>
              <a:rPr sz="2000">
                <a:solidFill>
                  <a:srgbClr val="000000"/>
                </a:solidFill>
                <a:latin typeface="DPNRMT+MicrosoftYaHei"/>
                <a:cs typeface="DPNRMT+MicrosoftYaHei"/>
              </a:rPr>
              <a:t>,</a:t>
            </a:r>
            <a:r>
              <a:rPr sz="2000">
                <a:solidFill>
                  <a:srgbClr val="000000"/>
                </a:solidFill>
                <a:latin typeface="CEGUKQ+MicrosoftYaHei"/>
                <a:cs typeface="CEGUKQ+MicrosoftYaHei"/>
              </a:rPr>
              <a:t>莫谷青执子强行打入白方腹地</a:t>
            </a:r>
            <a:r>
              <a:rPr sz="2000">
                <a:solidFill>
                  <a:srgbClr val="000000"/>
                </a:solidFill>
                <a:latin typeface="DPNRMT+MicrosoftYaHei"/>
                <a:cs typeface="DPNRMT+MicrosoftYaHei"/>
              </a:rPr>
              <a:t>,</a:t>
            </a:r>
            <a:r>
              <a:rPr sz="2000">
                <a:solidFill>
                  <a:srgbClr val="000000"/>
                </a:solidFill>
                <a:latin typeface="CEGUKQ+MicrosoftYaHei"/>
                <a:cs typeface="CEGUKQ+MicrosoftYaHei"/>
              </a:rPr>
              <a:t>结果</a:t>
            </a:r>
          </a:p>
          <a:p>
            <a:pPr marL="0" marR="0">
              <a:lnSpc>
                <a:spcPts val="2644"/>
              </a:lnSpc>
              <a:spcBef>
                <a:spcPts val="957"/>
              </a:spcBef>
              <a:spcAft>
                <a:spcPct val="0"/>
              </a:spcAft>
            </a:pPr>
            <a:r>
              <a:rPr sz="2000">
                <a:solidFill>
                  <a:srgbClr val="000000"/>
                </a:solidFill>
                <a:latin typeface="CEGUKQ+MicrosoftYaHei"/>
                <a:cs typeface="CEGUKQ+MicrosoftYaHei"/>
              </a:rPr>
              <a:t>被王景文击中要害</a:t>
            </a:r>
            <a:r>
              <a:rPr sz="2000">
                <a:solidFill>
                  <a:srgbClr val="000000"/>
                </a:solidFill>
                <a:latin typeface="DPNRMT+MicrosoftYaHei"/>
                <a:cs typeface="DPNRMT+MicrosoftYaHei"/>
              </a:rPr>
              <a:t>,</a:t>
            </a:r>
            <a:r>
              <a:rPr sz="2000">
                <a:solidFill>
                  <a:srgbClr val="000000"/>
                </a:solidFill>
                <a:latin typeface="CEGUKQ+MicrosoftYaHei"/>
                <a:cs typeface="CEGUKQ+MicrosoftYaHei"/>
              </a:rPr>
              <a:t>首尾难顾。莫谷青额间沁出了细汗</a:t>
            </a:r>
            <a:r>
              <a:rPr sz="2000">
                <a:solidFill>
                  <a:srgbClr val="000000"/>
                </a:solidFill>
                <a:latin typeface="DPNRMT+MicrosoftYaHei"/>
                <a:cs typeface="DPNRMT+MicrosoftYaHei"/>
              </a:rPr>
              <a:t>,</a:t>
            </a:r>
            <a:r>
              <a:rPr sz="2000">
                <a:solidFill>
                  <a:srgbClr val="000000"/>
                </a:solidFill>
                <a:latin typeface="CEGUKQ+MicrosoftYaHei"/>
                <a:cs typeface="CEGUKQ+MicrosoftYaHei"/>
              </a:rPr>
              <a:t>一口腥血蹿上喉咙。他</a:t>
            </a:r>
          </a:p>
          <a:p>
            <a:pPr marL="0" marR="0">
              <a:lnSpc>
                <a:spcPts val="2644"/>
              </a:lnSpc>
              <a:spcBef>
                <a:spcPts val="955"/>
              </a:spcBef>
              <a:spcAft>
                <a:spcPct val="0"/>
              </a:spcAft>
            </a:pPr>
            <a:r>
              <a:rPr sz="2000">
                <a:solidFill>
                  <a:srgbClr val="000000"/>
                </a:solidFill>
                <a:latin typeface="CEGUKQ+MicrosoftYaHei"/>
                <a:cs typeface="CEGUKQ+MicrosoftYaHei"/>
              </a:rPr>
              <a:t>不动声色地咽了回去</a:t>
            </a:r>
            <a:r>
              <a:rPr sz="2000">
                <a:solidFill>
                  <a:srgbClr val="000000"/>
                </a:solidFill>
                <a:latin typeface="DPNRMT+MicrosoftYaHei"/>
                <a:cs typeface="DPNRMT+MicrosoftYaHei"/>
              </a:rPr>
              <a:t>,</a:t>
            </a:r>
            <a:r>
              <a:rPr sz="2000">
                <a:solidFill>
                  <a:srgbClr val="000000"/>
                </a:solidFill>
                <a:latin typeface="CEGUKQ+MicrosoftYaHei"/>
                <a:cs typeface="CEGUKQ+MicrosoftYaHei"/>
              </a:rPr>
              <a:t>颤抖地投下一子。王景文身后的幕僚们</a:t>
            </a:r>
            <a:r>
              <a:rPr sz="2000">
                <a:solidFill>
                  <a:srgbClr val="000000"/>
                </a:solidFill>
                <a:latin typeface="DPNRMT+MicrosoftYaHei"/>
                <a:cs typeface="DPNRMT+MicrosoftYaHei"/>
              </a:rPr>
              <a:t>,</a:t>
            </a:r>
            <a:r>
              <a:rPr sz="2000">
                <a:solidFill>
                  <a:srgbClr val="000000"/>
                </a:solidFill>
                <a:latin typeface="CEGUKQ+MicrosoftYaHei"/>
                <a:cs typeface="CEGUKQ+MicrosoftYaHei"/>
              </a:rPr>
              <a:t>个个面露喜色。</a:t>
            </a:r>
          </a:p>
          <a:p>
            <a:pPr marL="0" marR="0">
              <a:lnSpc>
                <a:spcPts val="2644"/>
              </a:lnSpc>
              <a:spcBef>
                <a:spcPts val="955"/>
              </a:spcBef>
              <a:spcAft>
                <a:spcPct val="0"/>
              </a:spcAft>
            </a:pPr>
            <a:r>
              <a:rPr sz="2000">
                <a:solidFill>
                  <a:srgbClr val="000000"/>
                </a:solidFill>
                <a:latin typeface="CEGUKQ+MicrosoftYaHei"/>
                <a:cs typeface="CEGUKQ+MicrosoftYaHei"/>
              </a:rPr>
              <a:t>谁知</a:t>
            </a:r>
            <a:r>
              <a:rPr sz="2000">
                <a:solidFill>
                  <a:srgbClr val="000000"/>
                </a:solidFill>
                <a:latin typeface="DPNRMT+MicrosoftYaHei"/>
                <a:cs typeface="DPNRMT+MicrosoftYaHei"/>
              </a:rPr>
              <a:t>,</a:t>
            </a:r>
            <a:r>
              <a:rPr sz="2000">
                <a:solidFill>
                  <a:srgbClr val="000000"/>
                </a:solidFill>
                <a:latin typeface="CEGUKQ+MicrosoftYaHei"/>
                <a:cs typeface="CEGUKQ+MicrosoftYaHei"/>
              </a:rPr>
              <a:t>王景文落子竟下出一步坏棋。莫谷青抓住机会</a:t>
            </a:r>
            <a:r>
              <a:rPr sz="2000">
                <a:solidFill>
                  <a:srgbClr val="000000"/>
                </a:solidFill>
                <a:latin typeface="DPNRMT+MicrosoftYaHei"/>
                <a:cs typeface="DPNRMT+MicrosoftYaHei"/>
              </a:rPr>
              <a:t>,</a:t>
            </a:r>
            <a:r>
              <a:rPr sz="2000">
                <a:solidFill>
                  <a:srgbClr val="000000"/>
                </a:solidFill>
                <a:latin typeface="CEGUKQ+MicrosoftYaHei"/>
                <a:cs typeface="CEGUKQ+MicrosoftYaHei"/>
              </a:rPr>
              <a:t>逆转了棋局。王景文微微</a:t>
            </a:r>
          </a:p>
        </p:txBody>
      </p:sp>
      <p:sp>
        <p:nvSpPr>
          <p:cNvPr id="4" name="object 4"/>
          <p:cNvSpPr txBox="1"/>
          <p:nvPr/>
        </p:nvSpPr>
        <p:spPr>
          <a:xfrm>
            <a:off x="91439" y="2048184"/>
            <a:ext cx="9993124" cy="11564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5"/>
              </a:lnSpc>
              <a:spcBef>
                <a:spcPct val="0"/>
              </a:spcBef>
              <a:spcAft>
                <a:spcPct val="0"/>
              </a:spcAft>
            </a:pPr>
            <a:r>
              <a:rPr sz="2400">
                <a:solidFill>
                  <a:srgbClr val="000000"/>
                </a:solidFill>
                <a:latin typeface="VJWQQO+TwCenMT-Regular"/>
                <a:cs typeface="VJWQQO+TwCenMT-Regular"/>
              </a:rPr>
              <a:t>C.</a:t>
            </a:r>
            <a:r>
              <a:rPr sz="2400">
                <a:solidFill>
                  <a:srgbClr val="000000"/>
                </a:solidFill>
                <a:latin typeface="SimSun"/>
                <a:cs typeface="SimSun"/>
              </a:rPr>
              <a:t>第一次弈棋时</a:t>
            </a:r>
            <a:r>
              <a:rPr sz="2400">
                <a:solidFill>
                  <a:srgbClr val="000000"/>
                </a:solidFill>
                <a:latin typeface="VJWQQO+TwCenMT-Regular"/>
                <a:cs typeface="VJWQQO+TwCenMT-Regular"/>
              </a:rPr>
              <a:t>,</a:t>
            </a:r>
            <a:r>
              <a:rPr sz="2400">
                <a:solidFill>
                  <a:srgbClr val="000000"/>
                </a:solidFill>
                <a:latin typeface="SimSun"/>
                <a:cs typeface="SimSun"/>
              </a:rPr>
              <a:t>王景文故意下出一招坏棋</a:t>
            </a:r>
            <a:r>
              <a:rPr sz="2400">
                <a:solidFill>
                  <a:srgbClr val="000000"/>
                </a:solidFill>
                <a:latin typeface="VJWQQO+TwCenMT-Regular"/>
                <a:cs typeface="VJWQQO+TwCenMT-Regular"/>
              </a:rPr>
              <a:t>,</a:t>
            </a:r>
            <a:r>
              <a:rPr sz="2400">
                <a:solidFill>
                  <a:srgbClr val="000000"/>
                </a:solidFill>
                <a:latin typeface="SimSun"/>
                <a:cs typeface="SimSun"/>
              </a:rPr>
              <a:t>输给对方</a:t>
            </a:r>
            <a:r>
              <a:rPr sz="2400">
                <a:solidFill>
                  <a:srgbClr val="000000"/>
                </a:solidFill>
                <a:latin typeface="VJWQQO+TwCenMT-Regular"/>
                <a:cs typeface="VJWQQO+TwCenMT-Regular"/>
              </a:rPr>
              <a:t>,</a:t>
            </a:r>
            <a:r>
              <a:rPr sz="2400">
                <a:solidFill>
                  <a:srgbClr val="000000"/>
                </a:solidFill>
                <a:latin typeface="SimSun"/>
                <a:cs typeface="SimSun"/>
              </a:rPr>
              <a:t>是希望他能够</a:t>
            </a:r>
          </a:p>
          <a:p>
            <a:pPr marL="0" marR="0">
              <a:lnSpc>
                <a:spcPts val="2613"/>
              </a:lnSpc>
              <a:spcBef>
                <a:spcPts val="268"/>
              </a:spcBef>
              <a:spcAft>
                <a:spcPct val="0"/>
              </a:spcAft>
            </a:pPr>
            <a:r>
              <a:rPr sz="2400">
                <a:solidFill>
                  <a:srgbClr val="000000"/>
                </a:solidFill>
                <a:latin typeface="SimSun"/>
                <a:cs typeface="SimSun"/>
              </a:rPr>
              <a:t>领悟棋道精神</a:t>
            </a:r>
            <a:r>
              <a:rPr sz="2400">
                <a:solidFill>
                  <a:srgbClr val="000000"/>
                </a:solidFill>
                <a:latin typeface="VJWQQO+TwCenMT-Regular"/>
                <a:cs typeface="VJWQQO+TwCenMT-Regular"/>
              </a:rPr>
              <a:t>,</a:t>
            </a:r>
            <a:r>
              <a:rPr sz="2400">
                <a:solidFill>
                  <a:srgbClr val="000000"/>
                </a:solidFill>
                <a:latin typeface="SimSun"/>
                <a:cs typeface="SimSun"/>
              </a:rPr>
              <a:t>在棋艺上继续提高</a:t>
            </a:r>
            <a:r>
              <a:rPr sz="2400">
                <a:solidFill>
                  <a:srgbClr val="000000"/>
                </a:solidFill>
                <a:latin typeface="VJWQQO+TwCenMT-Regular"/>
                <a:cs typeface="VJWQQO+TwCenMT-Regular"/>
              </a:rPr>
              <a:t>,</a:t>
            </a:r>
            <a:r>
              <a:rPr sz="2400">
                <a:solidFill>
                  <a:srgbClr val="000000"/>
                </a:solidFill>
                <a:latin typeface="SimSun"/>
                <a:cs typeface="SimSun"/>
              </a:rPr>
              <a:t>不至于因输棋而一蹶不振。</a:t>
            </a:r>
          </a:p>
        </p:txBody>
      </p:sp>
      <p:sp>
        <p:nvSpPr>
          <p:cNvPr id="5" name="object 5"/>
          <p:cNvSpPr txBox="1"/>
          <p:nvPr/>
        </p:nvSpPr>
        <p:spPr>
          <a:xfrm>
            <a:off x="288340" y="2863158"/>
            <a:ext cx="9799489" cy="25463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CEGUKQ+MicrosoftYaHei"/>
                <a:cs typeface="CEGUKQ+MicrosoftYaHei"/>
              </a:rPr>
              <a:t>王景文望着莫谷青背影</a:t>
            </a:r>
            <a:r>
              <a:rPr sz="2000">
                <a:solidFill>
                  <a:srgbClr val="000000"/>
                </a:solidFill>
                <a:latin typeface="DPNRMT+MicrosoftYaHei"/>
                <a:cs typeface="DPNRMT+MicrosoftYaHei"/>
              </a:rPr>
              <a:t>,</a:t>
            </a:r>
            <a:r>
              <a:rPr sz="2000">
                <a:solidFill>
                  <a:srgbClr val="000000"/>
                </a:solidFill>
                <a:latin typeface="CEGUKQ+MicrosoftYaHei"/>
                <a:cs typeface="CEGUKQ+MicrosoftYaHei"/>
              </a:rPr>
              <a:t>沉吟不语。一个幕僚不解问道:“这局棋大人有</a:t>
            </a:r>
          </a:p>
          <a:p>
            <a:pPr marL="0" marR="0">
              <a:lnSpc>
                <a:spcPts val="2644"/>
              </a:lnSpc>
              <a:spcBef>
                <a:spcPts val="957"/>
              </a:spcBef>
              <a:spcAft>
                <a:spcPct val="0"/>
              </a:spcAft>
            </a:pPr>
            <a:r>
              <a:rPr sz="2000">
                <a:solidFill>
                  <a:srgbClr val="000000"/>
                </a:solidFill>
                <a:latin typeface="CEGUKQ+MicrosoftYaHei"/>
                <a:cs typeface="CEGUKQ+MicrosoftYaHei"/>
              </a:rPr>
              <a:t>两次可以杀死黑方大龙</a:t>
            </a:r>
            <a:r>
              <a:rPr sz="2000">
                <a:solidFill>
                  <a:srgbClr val="000000"/>
                </a:solidFill>
                <a:latin typeface="DPNRMT+MicrosoftYaHei"/>
                <a:cs typeface="DPNRMT+MicrosoftYaHei"/>
              </a:rPr>
              <a:t>,</a:t>
            </a:r>
            <a:r>
              <a:rPr sz="2000">
                <a:solidFill>
                  <a:srgbClr val="000000"/>
                </a:solidFill>
                <a:latin typeface="CEGUKQ+MicrosoftYaHei"/>
                <a:cs typeface="CEGUKQ+MicrosoftYaHei"/>
              </a:rPr>
              <a:t>为何将它放过了?”王景文笑道:“此人棋力不下于我</a:t>
            </a:r>
            <a:r>
              <a:rPr sz="2000">
                <a:solidFill>
                  <a:srgbClr val="000000"/>
                </a:solidFill>
                <a:latin typeface="DPNRMT+MicrosoftYaHei"/>
                <a:cs typeface="DPNRMT+MicrosoftYaHei"/>
              </a:rPr>
              <a:t>,</a:t>
            </a:r>
          </a:p>
          <a:p>
            <a:pPr marL="0" marR="0">
              <a:lnSpc>
                <a:spcPts val="2644"/>
              </a:lnSpc>
              <a:spcBef>
                <a:spcPts val="955"/>
              </a:spcBef>
              <a:spcAft>
                <a:spcPct val="0"/>
              </a:spcAft>
            </a:pPr>
            <a:r>
              <a:rPr sz="2000">
                <a:solidFill>
                  <a:srgbClr val="000000"/>
                </a:solidFill>
                <a:latin typeface="CEGUKQ+MicrosoftYaHei"/>
                <a:cs typeface="CEGUKQ+MicrosoftYaHei"/>
              </a:rPr>
              <a:t>但锋芒太露</a:t>
            </a:r>
            <a:r>
              <a:rPr sz="2000">
                <a:solidFill>
                  <a:srgbClr val="000000"/>
                </a:solidFill>
                <a:latin typeface="DPNRMT+MicrosoftYaHei"/>
                <a:cs typeface="DPNRMT+MicrosoftYaHei"/>
              </a:rPr>
              <a:t>,</a:t>
            </a:r>
            <a:r>
              <a:rPr sz="2000">
                <a:solidFill>
                  <a:srgbClr val="000000"/>
                </a:solidFill>
                <a:latin typeface="CEGUKQ+MicrosoftYaHei"/>
                <a:cs typeface="CEGUKQ+MicrosoftYaHei"/>
              </a:rPr>
              <a:t>这就和棋道不符了。我见他少年得志</a:t>
            </a:r>
            <a:r>
              <a:rPr sz="2000">
                <a:solidFill>
                  <a:srgbClr val="000000"/>
                </a:solidFill>
                <a:latin typeface="DPNRMT+MicrosoftYaHei"/>
                <a:cs typeface="DPNRMT+MicrosoftYaHei"/>
              </a:rPr>
              <a:t>,</a:t>
            </a:r>
            <a:r>
              <a:rPr sz="2000">
                <a:solidFill>
                  <a:srgbClr val="000000"/>
                </a:solidFill>
                <a:latin typeface="CEGUKQ+MicrosoftYaHei"/>
                <a:cs typeface="CEGUKQ+MicrosoftYaHei"/>
              </a:rPr>
              <a:t>心性极高</a:t>
            </a:r>
            <a:r>
              <a:rPr sz="2000">
                <a:solidFill>
                  <a:srgbClr val="000000"/>
                </a:solidFill>
                <a:latin typeface="DPNRMT+MicrosoftYaHei"/>
                <a:cs typeface="DPNRMT+MicrosoftYaHei"/>
              </a:rPr>
              <a:t>,</a:t>
            </a:r>
            <a:r>
              <a:rPr sz="2000">
                <a:solidFill>
                  <a:srgbClr val="000000"/>
                </a:solidFill>
                <a:latin typeface="CEGUKQ+MicrosoftYaHei"/>
                <a:cs typeface="CEGUKQ+MicrosoftYaHei"/>
              </a:rPr>
              <a:t>我若胜了这一局</a:t>
            </a:r>
            <a:r>
              <a:rPr sz="2000">
                <a:solidFill>
                  <a:srgbClr val="000000"/>
                </a:solidFill>
                <a:latin typeface="DPNRMT+MicrosoftYaHei"/>
                <a:cs typeface="DPNRMT+MicrosoftYaHei"/>
              </a:rPr>
              <a:t>,</a:t>
            </a:r>
          </a:p>
          <a:p>
            <a:pPr marL="0" marR="0">
              <a:lnSpc>
                <a:spcPts val="2644"/>
              </a:lnSpc>
              <a:spcBef>
                <a:spcPts val="955"/>
              </a:spcBef>
              <a:spcAft>
                <a:spcPct val="0"/>
              </a:spcAft>
            </a:pPr>
            <a:r>
              <a:rPr sz="2000">
                <a:solidFill>
                  <a:srgbClr val="000000"/>
                </a:solidFill>
                <a:latin typeface="CEGUKQ+MicrosoftYaHei"/>
                <a:cs typeface="CEGUKQ+MicrosoftYaHei"/>
              </a:rPr>
              <a:t>他轻则一蹶不振</a:t>
            </a:r>
            <a:r>
              <a:rPr sz="2000">
                <a:solidFill>
                  <a:srgbClr val="000000"/>
                </a:solidFill>
                <a:latin typeface="DPNRMT+MicrosoftYaHei"/>
                <a:cs typeface="DPNRMT+MicrosoftYaHei"/>
              </a:rPr>
              <a:t>,</a:t>
            </a:r>
            <a:r>
              <a:rPr sz="2000">
                <a:solidFill>
                  <a:srgbClr val="000000"/>
                </a:solidFill>
                <a:latin typeface="CEGUKQ+MicrosoftYaHei"/>
                <a:cs typeface="CEGUKQ+MicrosoftYaHei"/>
              </a:rPr>
              <a:t>重则会呕血而死啊。但愿他回去复盘时明白其中道理</a:t>
            </a:r>
            <a:r>
              <a:rPr sz="2000">
                <a:solidFill>
                  <a:srgbClr val="000000"/>
                </a:solidFill>
                <a:latin typeface="DPNRMT+MicrosoftYaHei"/>
                <a:cs typeface="DPNRMT+MicrosoftYaHei"/>
              </a:rPr>
              <a:t>,</a:t>
            </a:r>
            <a:r>
              <a:rPr sz="2000">
                <a:solidFill>
                  <a:srgbClr val="000000"/>
                </a:solidFill>
                <a:latin typeface="CEGUKQ+MicrosoftYaHei"/>
                <a:cs typeface="CEGUKQ+MicrosoftYaHei"/>
              </a:rPr>
              <a:t>修身养</a:t>
            </a:r>
          </a:p>
          <a:p>
            <a:pPr marL="0" marR="0">
              <a:lnSpc>
                <a:spcPts val="2644"/>
              </a:lnSpc>
              <a:spcBef>
                <a:spcPts val="958"/>
              </a:spcBef>
              <a:spcAft>
                <a:spcPct val="0"/>
              </a:spcAft>
            </a:pPr>
            <a:r>
              <a:rPr sz="2000">
                <a:solidFill>
                  <a:srgbClr val="000000"/>
                </a:solidFill>
                <a:latin typeface="CEGUKQ+MicrosoftYaHei"/>
                <a:cs typeface="CEGUKQ+MicrosoftYaHei"/>
              </a:rPr>
              <a:t>性</a:t>
            </a:r>
            <a:r>
              <a:rPr sz="2000">
                <a:solidFill>
                  <a:srgbClr val="000000"/>
                </a:solidFill>
                <a:latin typeface="DPNRMT+MicrosoftYaHei"/>
                <a:cs typeface="DPNRMT+MicrosoftYaHei"/>
              </a:rPr>
              <a:t>,</a:t>
            </a:r>
            <a:r>
              <a:rPr sz="2000">
                <a:solidFill>
                  <a:srgbClr val="000000"/>
                </a:solidFill>
                <a:latin typeface="CEGUKQ+MicrosoftYaHei"/>
                <a:cs typeface="CEGUKQ+MicrosoftYaHei"/>
              </a:rPr>
              <a:t>领悟棋道精神</a:t>
            </a:r>
            <a:r>
              <a:rPr sz="2000">
                <a:solidFill>
                  <a:srgbClr val="000000"/>
                </a:solidFill>
                <a:latin typeface="DPNRMT+MicrosoftYaHei"/>
                <a:cs typeface="DPNRMT+MicrosoftYaHei"/>
              </a:rPr>
              <a:t>,</a:t>
            </a:r>
            <a:r>
              <a:rPr sz="2000">
                <a:solidFill>
                  <a:srgbClr val="000000"/>
                </a:solidFill>
                <a:latin typeface="CEGUKQ+MicrosoftYaHei"/>
                <a:cs typeface="CEGUKQ+MicrosoftYaHei"/>
              </a:rPr>
              <a:t>可望成为一个旷世奇才。”</a:t>
            </a:r>
          </a:p>
        </p:txBody>
      </p:sp>
      <p:sp>
        <p:nvSpPr>
          <p:cNvPr id="6" name="object 6"/>
          <p:cNvSpPr txBox="1"/>
          <p:nvPr/>
        </p:nvSpPr>
        <p:spPr>
          <a:xfrm>
            <a:off x="288340" y="5149793"/>
            <a:ext cx="9517281" cy="1174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CEGUKQ+MicrosoftYaHei"/>
                <a:cs typeface="CEGUKQ+MicrosoftYaHei"/>
              </a:rPr>
              <a:t>几个月后皇太妃因病薨逝</a:t>
            </a:r>
            <a:r>
              <a:rPr sz="2000">
                <a:solidFill>
                  <a:srgbClr val="000000"/>
                </a:solidFill>
                <a:latin typeface="DPNRMT+MicrosoftYaHei"/>
                <a:cs typeface="DPNRMT+MicrosoftYaHei"/>
              </a:rPr>
              <a:t>,</a:t>
            </a:r>
            <a:r>
              <a:rPr sz="2000">
                <a:solidFill>
                  <a:srgbClr val="000000"/>
                </a:solidFill>
                <a:latin typeface="CEGUKQ+MicrosoftYaHei"/>
                <a:cs typeface="CEGUKQ+MicrosoftYaHei"/>
              </a:rPr>
              <a:t>接着</a:t>
            </a:r>
            <a:r>
              <a:rPr sz="2000">
                <a:solidFill>
                  <a:srgbClr val="000000"/>
                </a:solidFill>
                <a:latin typeface="DPNRMT+MicrosoftYaHei"/>
                <a:cs typeface="DPNRMT+MicrosoftYaHei"/>
              </a:rPr>
              <a:t>,</a:t>
            </a:r>
            <a:r>
              <a:rPr sz="2000">
                <a:solidFill>
                  <a:srgbClr val="000000"/>
                </a:solidFill>
                <a:latin typeface="CEGUKQ+MicrosoftYaHei"/>
                <a:cs typeface="CEGUKQ+MicrosoftYaHei"/>
              </a:rPr>
              <a:t>先帝禅位于太子。王景文刚从朝中回到</a:t>
            </a:r>
          </a:p>
          <a:p>
            <a:pPr marL="0" marR="0">
              <a:lnSpc>
                <a:spcPts val="2644"/>
              </a:lnSpc>
              <a:spcBef>
                <a:spcPts val="954"/>
              </a:spcBef>
              <a:spcAft>
                <a:spcPct val="0"/>
              </a:spcAft>
            </a:pPr>
            <a:r>
              <a:rPr sz="2000">
                <a:solidFill>
                  <a:srgbClr val="000000"/>
                </a:solidFill>
                <a:latin typeface="CEGUKQ+MicrosoftYaHei"/>
                <a:cs typeface="CEGUKQ+MicrosoftYaHei"/>
              </a:rPr>
              <a:t>江州</a:t>
            </a:r>
            <a:r>
              <a:rPr sz="2000">
                <a:solidFill>
                  <a:srgbClr val="000000"/>
                </a:solidFill>
                <a:latin typeface="DPNRMT+MicrosoftYaHei"/>
                <a:cs typeface="DPNRMT+MicrosoftYaHei"/>
              </a:rPr>
              <a:t>,</a:t>
            </a:r>
            <a:r>
              <a:rPr sz="2000">
                <a:solidFill>
                  <a:srgbClr val="000000"/>
                </a:solidFill>
                <a:latin typeface="CEGUKQ+MicrosoftYaHei"/>
                <a:cs typeface="CEGUKQ+MicrosoftYaHei"/>
              </a:rPr>
              <a:t>王管家来报</a:t>
            </a:r>
            <a:r>
              <a:rPr sz="2000">
                <a:solidFill>
                  <a:srgbClr val="000000"/>
                </a:solidFill>
                <a:latin typeface="DPNRMT+MicrosoftYaHei"/>
                <a:cs typeface="DPNRMT+MicrosoftYaHei"/>
              </a:rPr>
              <a:t>:</a:t>
            </a:r>
            <a:r>
              <a:rPr sz="2000">
                <a:solidFill>
                  <a:srgbClr val="000000"/>
                </a:solidFill>
                <a:latin typeface="CEGUKQ+MicrosoftYaHei"/>
                <a:cs typeface="CEGUKQ+MicrosoftYaHei"/>
              </a:rPr>
              <a:t>那个莫谷青又来了</a:t>
            </a:r>
            <a:r>
              <a:rPr sz="2000">
                <a:solidFill>
                  <a:srgbClr val="000000"/>
                </a:solidFill>
                <a:latin typeface="DPNRMT+MicrosoftYaHei"/>
                <a:cs typeface="DPNRMT+MicrosoftYaHei"/>
              </a:rPr>
              <a: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60471"/>
            <a:ext cx="9961409" cy="20186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2932" marR="0">
              <a:lnSpc>
                <a:spcPts val="2644"/>
              </a:lnSpc>
              <a:spcBef>
                <a:spcPct val="0"/>
              </a:spcBef>
              <a:spcAft>
                <a:spcPct val="0"/>
              </a:spcAft>
            </a:pPr>
            <a:r>
              <a:rPr sz="2000">
                <a:solidFill>
                  <a:srgbClr val="000000"/>
                </a:solidFill>
                <a:latin typeface="DKDVSM+MicrosoftYaHei"/>
                <a:cs typeface="DKDVSM+MicrosoftYaHei"/>
              </a:rPr>
              <a:t>莫谷青沉稳了许多:“在下回去将对局反复推演</a:t>
            </a:r>
            <a:r>
              <a:rPr sz="2000">
                <a:solidFill>
                  <a:srgbClr val="000000"/>
                </a:solidFill>
                <a:latin typeface="PSVMBO+MicrosoftYaHei"/>
                <a:cs typeface="PSVMBO+MicrosoftYaHei"/>
              </a:rPr>
              <a:t>,</a:t>
            </a:r>
            <a:r>
              <a:rPr sz="2000">
                <a:solidFill>
                  <a:srgbClr val="000000"/>
                </a:solidFill>
                <a:latin typeface="DKDVSM+MicrosoftYaHei"/>
                <a:cs typeface="DKDVSM+MicrosoftYaHei"/>
              </a:rPr>
              <a:t>发现是大人存心相让</a:t>
            </a:r>
            <a:r>
              <a:rPr sz="2000">
                <a:solidFill>
                  <a:srgbClr val="000000"/>
                </a:solidFill>
                <a:latin typeface="PSVMBO+MicrosoftYaHei"/>
                <a:cs typeface="PSVMBO+MicrosoftYaHei"/>
              </a:rPr>
              <a:t>,</a:t>
            </a:r>
            <a:r>
              <a:rPr sz="2000">
                <a:solidFill>
                  <a:srgbClr val="000000"/>
                </a:solidFill>
                <a:latin typeface="DKDVSM+MicrosoftYaHei"/>
                <a:cs typeface="DKDVSM+MicrosoftYaHei"/>
              </a:rPr>
              <a:t>寝食</a:t>
            </a:r>
          </a:p>
          <a:p>
            <a:pPr marL="0" marR="0">
              <a:lnSpc>
                <a:spcPts val="2644"/>
              </a:lnSpc>
              <a:spcBef>
                <a:spcPts val="935"/>
              </a:spcBef>
              <a:spcAft>
                <a:spcPct val="0"/>
              </a:spcAft>
            </a:pPr>
            <a:r>
              <a:rPr sz="2000">
                <a:solidFill>
                  <a:srgbClr val="000000"/>
                </a:solidFill>
                <a:latin typeface="DKDVSM+MicrosoftYaHei"/>
                <a:cs typeface="DKDVSM+MicrosoftYaHei"/>
              </a:rPr>
              <a:t>难安。士可杀不可辱</a:t>
            </a:r>
            <a:r>
              <a:rPr sz="2000">
                <a:solidFill>
                  <a:srgbClr val="000000"/>
                </a:solidFill>
                <a:latin typeface="PSVMBO+MicrosoftYaHei"/>
                <a:cs typeface="PSVMBO+MicrosoftYaHei"/>
              </a:rPr>
              <a:t>,</a:t>
            </a:r>
            <a:r>
              <a:rPr sz="2000">
                <a:solidFill>
                  <a:srgbClr val="000000"/>
                </a:solidFill>
                <a:latin typeface="DKDVSM+MicrosoftYaHei"/>
                <a:cs typeface="DKDVSM+MicrosoftYaHei"/>
              </a:rPr>
              <a:t>在下想与大人再弈一局</a:t>
            </a:r>
            <a:r>
              <a:rPr sz="2000">
                <a:solidFill>
                  <a:srgbClr val="000000"/>
                </a:solidFill>
                <a:latin typeface="PSVMBO+MicrosoftYaHei"/>
                <a:cs typeface="PSVMBO+MicrosoftYaHei"/>
              </a:rPr>
              <a:t>,</a:t>
            </a:r>
            <a:r>
              <a:rPr sz="2000">
                <a:solidFill>
                  <a:srgbClr val="000000"/>
                </a:solidFill>
                <a:latin typeface="DKDVSM+MicrosoftYaHei"/>
                <a:cs typeface="DKDVSM+MicrosoftYaHei"/>
              </a:rPr>
              <a:t>务请大人放出手段</a:t>
            </a:r>
            <a:r>
              <a:rPr sz="2000">
                <a:solidFill>
                  <a:srgbClr val="000000"/>
                </a:solidFill>
                <a:latin typeface="PSVMBO+MicrosoftYaHei"/>
                <a:cs typeface="PSVMBO+MicrosoftYaHei"/>
              </a:rPr>
              <a:t>,</a:t>
            </a:r>
            <a:r>
              <a:rPr sz="2000">
                <a:solidFill>
                  <a:srgbClr val="000000"/>
                </a:solidFill>
                <a:latin typeface="DKDVSM+MicrosoftYaHei"/>
                <a:cs typeface="DKDVSM+MicrosoftYaHei"/>
              </a:rPr>
              <a:t>使出‘江南棋</a:t>
            </a:r>
          </a:p>
          <a:p>
            <a:pPr marL="0" marR="0">
              <a:lnSpc>
                <a:spcPts val="2644"/>
              </a:lnSpc>
              <a:spcBef>
                <a:spcPts val="715"/>
              </a:spcBef>
              <a:spcAft>
                <a:spcPct val="0"/>
              </a:spcAft>
            </a:pPr>
            <a:r>
              <a:rPr sz="2000">
                <a:solidFill>
                  <a:srgbClr val="000000"/>
                </a:solidFill>
                <a:latin typeface="DKDVSM+MicrosoftYaHei"/>
                <a:cs typeface="DKDVSM+MicrosoftYaHei"/>
              </a:rPr>
              <a:t>王’真本领</a:t>
            </a:r>
            <a:r>
              <a:rPr sz="2000">
                <a:solidFill>
                  <a:srgbClr val="000000"/>
                </a:solidFill>
                <a:latin typeface="PSVMBO+MicrosoftYaHei"/>
                <a:cs typeface="PSVMBO+MicrosoftYaHei"/>
              </a:rPr>
              <a:t>,</a:t>
            </a:r>
            <a:r>
              <a:rPr sz="2000">
                <a:solidFill>
                  <a:srgbClr val="000000"/>
                </a:solidFill>
                <a:latin typeface="DKDVSM+MicrosoftYaHei"/>
                <a:cs typeface="DKDVSM+MicrosoftYaHei"/>
              </a:rPr>
              <a:t>让在下输得口服心服!”随即从身上掏出一张押单,“在下渡江之前</a:t>
            </a:r>
            <a:r>
              <a:rPr sz="2000">
                <a:solidFill>
                  <a:srgbClr val="000000"/>
                </a:solidFill>
                <a:latin typeface="PSVMBO+MicrosoftYaHei"/>
                <a:cs typeface="PSVMBO+MicrosoftYaHei"/>
              </a:rPr>
              <a:t>,</a:t>
            </a:r>
          </a:p>
          <a:p>
            <a:pPr marL="0" marR="0">
              <a:lnSpc>
                <a:spcPts val="2644"/>
              </a:lnSpc>
              <a:spcBef>
                <a:spcPts val="765"/>
              </a:spcBef>
              <a:spcAft>
                <a:spcPct val="0"/>
              </a:spcAft>
            </a:pPr>
            <a:r>
              <a:rPr sz="2000">
                <a:solidFill>
                  <a:srgbClr val="000000"/>
                </a:solidFill>
                <a:latin typeface="DKDVSM+MicrosoftYaHei"/>
                <a:cs typeface="DKDVSM+MicrosoftYaHei"/>
              </a:rPr>
              <a:t>已托贵国商人将价值十万两白银的货物押在江州大兴隆栈</a:t>
            </a:r>
            <a:r>
              <a:rPr sz="2000">
                <a:solidFill>
                  <a:srgbClr val="000000"/>
                </a:solidFill>
                <a:latin typeface="PSVMBO+MicrosoftYaHei"/>
                <a:cs typeface="PSVMBO+MicrosoftYaHei"/>
              </a:rPr>
              <a:t>,</a:t>
            </a:r>
            <a:r>
              <a:rPr sz="2000">
                <a:solidFill>
                  <a:srgbClr val="000000"/>
                </a:solidFill>
                <a:latin typeface="DKDVSM+MicrosoftYaHei"/>
                <a:cs typeface="DKDVSM+MicrosoftYaHei"/>
              </a:rPr>
              <a:t>这是押单。在下就</a:t>
            </a:r>
          </a:p>
        </p:txBody>
      </p:sp>
      <p:sp>
        <p:nvSpPr>
          <p:cNvPr id="4" name="object 4"/>
          <p:cNvSpPr txBox="1"/>
          <p:nvPr/>
        </p:nvSpPr>
        <p:spPr>
          <a:xfrm>
            <a:off x="91439" y="1962848"/>
            <a:ext cx="9983144" cy="11559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spc="-34">
                <a:solidFill>
                  <a:srgbClr val="000000"/>
                </a:solidFill>
                <a:latin typeface="NOHVSL+TwCenMT-Regular"/>
                <a:cs typeface="NOHVSL+TwCenMT-Regular"/>
              </a:rPr>
              <a:t>D.</a:t>
            </a:r>
            <a:r>
              <a:rPr sz="2400">
                <a:solidFill>
                  <a:srgbClr val="000000"/>
                </a:solidFill>
                <a:latin typeface="SimSun"/>
                <a:cs typeface="SimSun"/>
              </a:rPr>
              <a:t>第二次弈棋时</a:t>
            </a:r>
            <a:r>
              <a:rPr sz="2400">
                <a:solidFill>
                  <a:srgbClr val="000000"/>
                </a:solidFill>
                <a:latin typeface="NOHVSL+TwCenMT-Regular"/>
                <a:cs typeface="NOHVSL+TwCenMT-Regular"/>
              </a:rPr>
              <a:t>,</a:t>
            </a:r>
            <a:r>
              <a:rPr sz="2400">
                <a:solidFill>
                  <a:srgbClr val="000000"/>
                </a:solidFill>
                <a:latin typeface="SimSun"/>
                <a:cs typeface="SimSun"/>
              </a:rPr>
              <a:t>莫谷青看出王景文又在让棋</a:t>
            </a:r>
            <a:r>
              <a:rPr sz="2400">
                <a:solidFill>
                  <a:srgbClr val="000000"/>
                </a:solidFill>
                <a:latin typeface="NOHVSL+TwCenMT-Regular"/>
                <a:cs typeface="NOHVSL+TwCenMT-Regular"/>
              </a:rPr>
              <a:t>,</a:t>
            </a:r>
            <a:r>
              <a:rPr sz="2400">
                <a:solidFill>
                  <a:srgbClr val="000000"/>
                </a:solidFill>
                <a:latin typeface="SimSun"/>
                <a:cs typeface="SimSun"/>
              </a:rPr>
              <a:t>认为自己赢得侥幸</a:t>
            </a:r>
            <a:r>
              <a:rPr sz="2400">
                <a:solidFill>
                  <a:srgbClr val="000000"/>
                </a:solidFill>
                <a:latin typeface="NOHVSL+TwCenMT-Regular"/>
                <a:cs typeface="NOHVSL+TwCenMT-Regular"/>
              </a:rPr>
              <a:t>,</a:t>
            </a:r>
            <a:r>
              <a:rPr sz="2400">
                <a:solidFill>
                  <a:srgbClr val="000000"/>
                </a:solidFill>
                <a:latin typeface="SimSun"/>
                <a:cs typeface="SimSun"/>
              </a:rPr>
              <a:t>所</a:t>
            </a:r>
          </a:p>
          <a:p>
            <a:pPr marL="0" marR="0">
              <a:lnSpc>
                <a:spcPts val="2615"/>
              </a:lnSpc>
              <a:spcBef>
                <a:spcPts val="264"/>
              </a:spcBef>
              <a:spcAft>
                <a:spcPct val="0"/>
              </a:spcAft>
            </a:pPr>
            <a:r>
              <a:rPr sz="2400">
                <a:solidFill>
                  <a:srgbClr val="000000"/>
                </a:solidFill>
                <a:latin typeface="SimSun"/>
                <a:cs typeface="SimSun"/>
              </a:rPr>
              <a:t>以不愿接受赌银</a:t>
            </a:r>
            <a:r>
              <a:rPr sz="2400">
                <a:solidFill>
                  <a:srgbClr val="000000"/>
                </a:solidFill>
                <a:latin typeface="NOHVSL+TwCenMT-Regular"/>
                <a:cs typeface="NOHVSL+TwCenMT-Regular"/>
              </a:rPr>
              <a:t>,</a:t>
            </a:r>
            <a:r>
              <a:rPr sz="2400">
                <a:solidFill>
                  <a:srgbClr val="000000"/>
                </a:solidFill>
                <a:latin typeface="SimSun"/>
                <a:cs typeface="SimSun"/>
              </a:rPr>
              <a:t>想等王景文公务闲时再博一局。</a:t>
            </a:r>
          </a:p>
        </p:txBody>
      </p:sp>
      <p:sp>
        <p:nvSpPr>
          <p:cNvPr id="5" name="object 5"/>
          <p:cNvSpPr txBox="1"/>
          <p:nvPr/>
        </p:nvSpPr>
        <p:spPr>
          <a:xfrm>
            <a:off x="288340" y="2742762"/>
            <a:ext cx="9947692" cy="4131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DKDVSM+MicrosoftYaHei"/>
                <a:cs typeface="DKDVSM+MicrosoftYaHei"/>
              </a:rPr>
              <a:t>莫谷青执黑先行</a:t>
            </a:r>
            <a:r>
              <a:rPr sz="2000">
                <a:solidFill>
                  <a:srgbClr val="000000"/>
                </a:solidFill>
                <a:latin typeface="PSVMBO+MicrosoftYaHei"/>
                <a:cs typeface="PSVMBO+MicrosoftYaHei"/>
              </a:rPr>
              <a:t>,</a:t>
            </a:r>
            <a:r>
              <a:rPr sz="2000">
                <a:solidFill>
                  <a:srgbClr val="000000"/>
                </a:solidFill>
                <a:latin typeface="DKDVSM+MicrosoftYaHei"/>
                <a:cs typeface="DKDVSM+MicrosoftYaHei"/>
              </a:rPr>
              <a:t>步步为营。王景文应对看似平淡无奇</a:t>
            </a:r>
            <a:r>
              <a:rPr sz="2000">
                <a:solidFill>
                  <a:srgbClr val="000000"/>
                </a:solidFill>
                <a:latin typeface="PSVMBO+MicrosoftYaHei"/>
                <a:cs typeface="PSVMBO+MicrosoftYaHei"/>
              </a:rPr>
              <a:t>,</a:t>
            </a:r>
            <a:r>
              <a:rPr sz="2000">
                <a:solidFill>
                  <a:srgbClr val="000000"/>
                </a:solidFill>
                <a:latin typeface="DKDVSM+MicrosoftYaHei"/>
                <a:cs typeface="DKDVSM+MicrosoftYaHei"/>
              </a:rPr>
              <a:t>实则蕴藏着绵绵后</a:t>
            </a:r>
          </a:p>
          <a:p>
            <a:pPr marL="0" marR="0">
              <a:lnSpc>
                <a:spcPts val="2648"/>
              </a:lnSpc>
              <a:spcBef>
                <a:spcPts val="761"/>
              </a:spcBef>
              <a:spcAft>
                <a:spcPct val="0"/>
              </a:spcAft>
            </a:pPr>
            <a:r>
              <a:rPr sz="2000">
                <a:solidFill>
                  <a:srgbClr val="000000"/>
                </a:solidFill>
                <a:latin typeface="DKDVSM+MicrosoftYaHei"/>
                <a:cs typeface="DKDVSM+MicrosoftYaHei"/>
              </a:rPr>
              <a:t>劲。双方进入“官子”阶段</a:t>
            </a:r>
            <a:r>
              <a:rPr sz="2000">
                <a:solidFill>
                  <a:srgbClr val="000000"/>
                </a:solidFill>
                <a:latin typeface="PSVMBO+MicrosoftYaHei"/>
                <a:cs typeface="PSVMBO+MicrosoftYaHei"/>
              </a:rPr>
              <a:t>,</a:t>
            </a:r>
            <a:r>
              <a:rPr sz="2000">
                <a:solidFill>
                  <a:srgbClr val="000000"/>
                </a:solidFill>
                <a:latin typeface="DKDVSM+MicrosoftYaHei"/>
                <a:cs typeface="DKDVSM+MicrosoftYaHei"/>
              </a:rPr>
              <a:t>莫谷青见盘面上白棋形势略优</a:t>
            </a:r>
            <a:r>
              <a:rPr sz="2000">
                <a:solidFill>
                  <a:srgbClr val="000000"/>
                </a:solidFill>
                <a:latin typeface="PSVMBO+MicrosoftYaHei"/>
                <a:cs typeface="PSVMBO+MicrosoftYaHei"/>
              </a:rPr>
              <a:t>,</a:t>
            </a:r>
            <a:r>
              <a:rPr sz="2000">
                <a:solidFill>
                  <a:srgbClr val="000000"/>
                </a:solidFill>
                <a:latin typeface="DKDVSM+MicrosoftYaHei"/>
                <a:cs typeface="DKDVSM+MicrosoftYaHei"/>
              </a:rPr>
              <a:t>不由心头焦急。就</a:t>
            </a:r>
          </a:p>
          <a:p>
            <a:pPr marL="0" marR="0">
              <a:lnSpc>
                <a:spcPts val="2644"/>
              </a:lnSpc>
              <a:spcBef>
                <a:spcPts val="767"/>
              </a:spcBef>
              <a:spcAft>
                <a:spcPct val="0"/>
              </a:spcAft>
            </a:pPr>
            <a:r>
              <a:rPr sz="2000">
                <a:solidFill>
                  <a:srgbClr val="000000"/>
                </a:solidFill>
                <a:latin typeface="DKDVSM+MicrosoftYaHei"/>
                <a:cs typeface="DKDVSM+MicrosoftYaHei"/>
              </a:rPr>
              <a:t>在这时</a:t>
            </a:r>
            <a:r>
              <a:rPr sz="2000">
                <a:solidFill>
                  <a:srgbClr val="000000"/>
                </a:solidFill>
                <a:latin typeface="PSVMBO+MicrosoftYaHei"/>
                <a:cs typeface="PSVMBO+MicrosoftYaHei"/>
              </a:rPr>
              <a:t>,</a:t>
            </a:r>
            <a:r>
              <a:rPr sz="2000">
                <a:solidFill>
                  <a:srgbClr val="000000"/>
                </a:solidFill>
                <a:latin typeface="DKDVSM+MicrosoftYaHei"/>
                <a:cs typeface="DKDVSM+MicrosoftYaHei"/>
              </a:rPr>
              <a:t>一个家人进来禀报:“皇上圣旨到</a:t>
            </a:r>
            <a:r>
              <a:rPr sz="2000">
                <a:solidFill>
                  <a:srgbClr val="000000"/>
                </a:solidFill>
                <a:latin typeface="PSVMBO+MicrosoftYaHei"/>
                <a:cs typeface="PSVMBO+MicrosoftYaHei"/>
              </a:rPr>
              <a:t>,</a:t>
            </a:r>
            <a:r>
              <a:rPr sz="2000">
                <a:solidFill>
                  <a:srgbClr val="000000"/>
                </a:solidFill>
                <a:latin typeface="DKDVSM+MicrosoftYaHei"/>
                <a:cs typeface="DKDVSM+MicrosoftYaHei"/>
              </a:rPr>
              <a:t>请大人即刻接旨!”王景文一怔</a:t>
            </a:r>
            <a:r>
              <a:rPr sz="2000">
                <a:solidFill>
                  <a:srgbClr val="000000"/>
                </a:solidFill>
                <a:latin typeface="PSVMBO+MicrosoftYaHei"/>
                <a:cs typeface="PSVMBO+MicrosoftYaHei"/>
              </a:rPr>
              <a:t>,</a:t>
            </a:r>
            <a:r>
              <a:rPr sz="2000">
                <a:solidFill>
                  <a:srgbClr val="000000"/>
                </a:solidFill>
                <a:latin typeface="DKDVSM+MicrosoftYaHei"/>
                <a:cs typeface="DKDVSM+MicrosoftYaHei"/>
              </a:rPr>
              <a:t>对莫</a:t>
            </a:r>
          </a:p>
          <a:p>
            <a:pPr marL="0" marR="0">
              <a:lnSpc>
                <a:spcPts val="2644"/>
              </a:lnSpc>
              <a:spcBef>
                <a:spcPts val="715"/>
              </a:spcBef>
              <a:spcAft>
                <a:spcPct val="0"/>
              </a:spcAft>
            </a:pPr>
            <a:r>
              <a:rPr sz="2000">
                <a:solidFill>
                  <a:srgbClr val="000000"/>
                </a:solidFill>
                <a:latin typeface="DKDVSM+MicrosoftYaHei"/>
                <a:cs typeface="DKDVSM+MicrosoftYaHei"/>
              </a:rPr>
              <a:t>谷青说声“失陪”</a:t>
            </a:r>
            <a:r>
              <a:rPr sz="2000">
                <a:solidFill>
                  <a:srgbClr val="000000"/>
                </a:solidFill>
                <a:latin typeface="PSVMBO+MicrosoftYaHei"/>
                <a:cs typeface="PSVMBO+MicrosoftYaHei"/>
              </a:rPr>
              <a:t>,</a:t>
            </a:r>
            <a:r>
              <a:rPr sz="2000">
                <a:solidFill>
                  <a:srgbClr val="000000"/>
                </a:solidFill>
                <a:latin typeface="DKDVSM+MicrosoftYaHei"/>
                <a:cs typeface="DKDVSM+MicrosoftYaHei"/>
              </a:rPr>
              <a:t>走出房间。约莫半个时辰</a:t>
            </a:r>
            <a:r>
              <a:rPr sz="2000">
                <a:solidFill>
                  <a:srgbClr val="000000"/>
                </a:solidFill>
                <a:latin typeface="PSVMBO+MicrosoftYaHei"/>
                <a:cs typeface="PSVMBO+MicrosoftYaHei"/>
              </a:rPr>
              <a:t>,</a:t>
            </a:r>
            <a:r>
              <a:rPr sz="2000">
                <a:solidFill>
                  <a:srgbClr val="000000"/>
                </a:solidFill>
                <a:latin typeface="DKDVSM+MicrosoftYaHei"/>
                <a:cs typeface="DKDVSM+MicrosoftYaHei"/>
              </a:rPr>
              <a:t>王景文进来</a:t>
            </a:r>
            <a:r>
              <a:rPr sz="2000">
                <a:solidFill>
                  <a:srgbClr val="000000"/>
                </a:solidFill>
                <a:latin typeface="PSVMBO+MicrosoftYaHei"/>
                <a:cs typeface="PSVMBO+MicrosoftYaHei"/>
              </a:rPr>
              <a:t>,</a:t>
            </a:r>
            <a:r>
              <a:rPr sz="2000">
                <a:solidFill>
                  <a:srgbClr val="000000"/>
                </a:solidFill>
                <a:latin typeface="DKDVSM+MicrosoftYaHei"/>
                <a:cs typeface="DKDVSM+MicrosoftYaHei"/>
              </a:rPr>
              <a:t>朝莫谷青抱歉地一</a:t>
            </a:r>
          </a:p>
          <a:p>
            <a:pPr marL="0" marR="0">
              <a:lnSpc>
                <a:spcPts val="2648"/>
              </a:lnSpc>
              <a:spcBef>
                <a:spcPts val="761"/>
              </a:spcBef>
              <a:spcAft>
                <a:spcPct val="0"/>
              </a:spcAft>
            </a:pPr>
            <a:r>
              <a:rPr sz="2000">
                <a:solidFill>
                  <a:srgbClr val="000000"/>
                </a:solidFill>
                <a:latin typeface="DKDVSM+MicrosoftYaHei"/>
                <a:cs typeface="DKDVSM+MicrosoftYaHei"/>
              </a:rPr>
              <a:t>笑:“官身不由己</a:t>
            </a:r>
            <a:r>
              <a:rPr sz="2000">
                <a:solidFill>
                  <a:srgbClr val="000000"/>
                </a:solidFill>
                <a:latin typeface="PSVMBO+MicrosoftYaHei"/>
                <a:cs typeface="PSVMBO+MicrosoftYaHei"/>
              </a:rPr>
              <a:t>,</a:t>
            </a:r>
            <a:r>
              <a:rPr sz="2000">
                <a:solidFill>
                  <a:srgbClr val="000000"/>
                </a:solidFill>
                <a:latin typeface="DKDVSM+MicrosoftYaHei"/>
                <a:cs typeface="DKDVSM+MicrosoftYaHei"/>
              </a:rPr>
              <a:t>让公子久等了。”莫谷青也不说话,“叭”地落下一子。王景</a:t>
            </a:r>
          </a:p>
          <a:p>
            <a:pPr marL="0" marR="0">
              <a:lnSpc>
                <a:spcPts val="2644"/>
              </a:lnSpc>
              <a:spcBef>
                <a:spcPts val="718"/>
              </a:spcBef>
              <a:spcAft>
                <a:spcPct val="0"/>
              </a:spcAft>
            </a:pPr>
            <a:r>
              <a:rPr sz="2000">
                <a:solidFill>
                  <a:srgbClr val="000000"/>
                </a:solidFill>
                <a:latin typeface="DKDVSM+MicrosoftYaHei"/>
                <a:cs typeface="DKDVSM+MicrosoftYaHei"/>
              </a:rPr>
              <a:t>文一愣</a:t>
            </a:r>
            <a:r>
              <a:rPr sz="2000">
                <a:solidFill>
                  <a:srgbClr val="000000"/>
                </a:solidFill>
                <a:latin typeface="PSVMBO+MicrosoftYaHei"/>
                <a:cs typeface="PSVMBO+MicrosoftYaHei"/>
              </a:rPr>
              <a:t>,</a:t>
            </a:r>
            <a:r>
              <a:rPr sz="2000">
                <a:solidFill>
                  <a:srgbClr val="000000"/>
                </a:solidFill>
                <a:latin typeface="DKDVSM+MicrosoftYaHei"/>
                <a:cs typeface="DKDVSM+MicrosoftYaHei"/>
              </a:rPr>
              <a:t>仓促落下一子。莫谷青却连发妙手</a:t>
            </a:r>
            <a:r>
              <a:rPr sz="2000">
                <a:solidFill>
                  <a:srgbClr val="000000"/>
                </a:solidFill>
                <a:latin typeface="PSVMBO+MicrosoftYaHei"/>
                <a:cs typeface="PSVMBO+MicrosoftYaHei"/>
              </a:rPr>
              <a:t>,</a:t>
            </a:r>
            <a:r>
              <a:rPr sz="2000">
                <a:solidFill>
                  <a:srgbClr val="000000"/>
                </a:solidFill>
                <a:latin typeface="DKDVSM+MicrosoftYaHei"/>
                <a:cs typeface="DKDVSM+MicrosoftYaHei"/>
              </a:rPr>
              <a:t>终盘一数</a:t>
            </a:r>
            <a:r>
              <a:rPr sz="2000">
                <a:solidFill>
                  <a:srgbClr val="000000"/>
                </a:solidFill>
                <a:latin typeface="PSVMBO+MicrosoftYaHei"/>
                <a:cs typeface="PSVMBO+MicrosoftYaHei"/>
              </a:rPr>
              <a:t>,</a:t>
            </a:r>
            <a:r>
              <a:rPr sz="2000">
                <a:solidFill>
                  <a:srgbClr val="000000"/>
                </a:solidFill>
                <a:latin typeface="DKDVSM+MicrosoftYaHei"/>
                <a:cs typeface="DKDVSM+MicrosoftYaHei"/>
              </a:rPr>
              <a:t>莫谷青恰胜一子。</a:t>
            </a:r>
          </a:p>
          <a:p>
            <a:pPr marL="448360" marR="0">
              <a:lnSpc>
                <a:spcPts val="2644"/>
              </a:lnSpc>
              <a:spcBef>
                <a:spcPts val="765"/>
              </a:spcBef>
              <a:spcAft>
                <a:spcPct val="0"/>
              </a:spcAft>
            </a:pPr>
            <a:r>
              <a:rPr sz="2000">
                <a:solidFill>
                  <a:srgbClr val="000000"/>
                </a:solidFill>
                <a:latin typeface="DKDVSM+MicrosoftYaHei"/>
                <a:cs typeface="DKDVSM+MicrosoftYaHei"/>
              </a:rPr>
              <a:t>王景文看着棋盘</a:t>
            </a:r>
            <a:r>
              <a:rPr sz="2000">
                <a:solidFill>
                  <a:srgbClr val="000000"/>
                </a:solidFill>
                <a:latin typeface="PSVMBO+MicrosoftYaHei"/>
                <a:cs typeface="PSVMBO+MicrosoftYaHei"/>
              </a:rPr>
              <a:t>,</a:t>
            </a:r>
            <a:r>
              <a:rPr sz="2000">
                <a:solidFill>
                  <a:srgbClr val="000000"/>
                </a:solidFill>
                <a:latin typeface="DKDVSM+MicrosoftYaHei"/>
                <a:cs typeface="DKDVSM+MicrosoftYaHei"/>
              </a:rPr>
              <a:t>呆了一阵</a:t>
            </a:r>
            <a:r>
              <a:rPr sz="2000">
                <a:solidFill>
                  <a:srgbClr val="000000"/>
                </a:solidFill>
                <a:latin typeface="PSVMBO+MicrosoftYaHei"/>
                <a:cs typeface="PSVMBO+MicrosoftYaHei"/>
              </a:rPr>
              <a:t>,</a:t>
            </a:r>
            <a:r>
              <a:rPr sz="2000">
                <a:solidFill>
                  <a:srgbClr val="000000"/>
                </a:solidFill>
                <a:latin typeface="DKDVSM+MicrosoftYaHei"/>
                <a:cs typeface="DKDVSM+MicrosoftYaHei"/>
              </a:rPr>
              <a:t>苦笑道:“迅速备银十万两</a:t>
            </a:r>
            <a:r>
              <a:rPr sz="2000">
                <a:solidFill>
                  <a:srgbClr val="000000"/>
                </a:solidFill>
                <a:latin typeface="PSVMBO+MicrosoftYaHei"/>
                <a:cs typeface="PSVMBO+MicrosoftYaHei"/>
              </a:rPr>
              <a:t>,</a:t>
            </a:r>
            <a:r>
              <a:rPr sz="2000">
                <a:solidFill>
                  <a:srgbClr val="000000"/>
                </a:solidFill>
                <a:latin typeface="DKDVSM+MicrosoftYaHei"/>
                <a:cs typeface="DKDVSM+MicrosoftYaHei"/>
              </a:rPr>
              <a:t>送莫棋友出城过江!”</a:t>
            </a:r>
          </a:p>
          <a:p>
            <a:pPr marL="0" marR="0">
              <a:lnSpc>
                <a:spcPts val="2644"/>
              </a:lnSpc>
              <a:spcBef>
                <a:spcPts val="764"/>
              </a:spcBef>
              <a:spcAft>
                <a:spcPct val="0"/>
              </a:spcAft>
            </a:pPr>
            <a:r>
              <a:rPr sz="2000">
                <a:solidFill>
                  <a:srgbClr val="000000"/>
                </a:solidFill>
                <a:latin typeface="DKDVSM+MicrosoftYaHei"/>
                <a:cs typeface="DKDVSM+MicrosoftYaHei"/>
              </a:rPr>
              <a:t>莫谷青拦住了:“此局在下虽胜了王大人</a:t>
            </a:r>
            <a:r>
              <a:rPr sz="2000">
                <a:solidFill>
                  <a:srgbClr val="000000"/>
                </a:solidFill>
                <a:latin typeface="PSVMBO+MicrosoftYaHei"/>
                <a:cs typeface="PSVMBO+MicrosoftYaHei"/>
              </a:rPr>
              <a:t>,</a:t>
            </a:r>
            <a:r>
              <a:rPr sz="2000">
                <a:solidFill>
                  <a:srgbClr val="000000"/>
                </a:solidFill>
                <a:latin typeface="DKDVSM+MicrosoftYaHei"/>
                <a:cs typeface="DKDVSM+MicrosoftYaHei"/>
              </a:rPr>
              <a:t>仍属侥幸。这十万两银子请暂时存放</a:t>
            </a:r>
          </a:p>
          <a:p>
            <a:pPr marL="0" marR="0">
              <a:lnSpc>
                <a:spcPts val="2644"/>
              </a:lnSpc>
              <a:spcBef>
                <a:spcPts val="717"/>
              </a:spcBef>
              <a:spcAft>
                <a:spcPct val="0"/>
              </a:spcAft>
            </a:pPr>
            <a:r>
              <a:rPr sz="2000">
                <a:solidFill>
                  <a:srgbClr val="000000"/>
                </a:solidFill>
                <a:latin typeface="DKDVSM+MicrosoftYaHei"/>
                <a:cs typeface="DKDVSM+MicrosoftYaHei"/>
              </a:rPr>
              <a:t>在贵府</a:t>
            </a:r>
            <a:r>
              <a:rPr sz="2000">
                <a:solidFill>
                  <a:srgbClr val="000000"/>
                </a:solidFill>
                <a:latin typeface="PSVMBO+MicrosoftYaHei"/>
                <a:cs typeface="PSVMBO+MicrosoftYaHei"/>
              </a:rPr>
              <a:t>,</a:t>
            </a:r>
            <a:r>
              <a:rPr sz="2000">
                <a:solidFill>
                  <a:srgbClr val="000000"/>
                </a:solidFill>
                <a:latin typeface="DKDVSM+MicrosoftYaHei"/>
                <a:cs typeface="DKDVSM+MicrosoftYaHei"/>
              </a:rPr>
              <a:t>待数月后王大人公务稍闲</a:t>
            </a:r>
            <a:r>
              <a:rPr sz="2000">
                <a:solidFill>
                  <a:srgbClr val="000000"/>
                </a:solidFill>
                <a:latin typeface="PSVMBO+MicrosoftYaHei"/>
                <a:cs typeface="PSVMBO+MicrosoftYaHei"/>
              </a:rPr>
              <a:t>,</a:t>
            </a:r>
            <a:r>
              <a:rPr sz="2000">
                <a:solidFill>
                  <a:srgbClr val="000000"/>
                </a:solidFill>
                <a:latin typeface="DKDVSM+MicrosoftYaHei"/>
                <a:cs typeface="DKDVSM+MicrosoftYaHei"/>
              </a:rPr>
              <a:t>在下再来与王大人重博一局。”</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869945" cy="2088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360" marR="0">
              <a:lnSpc>
                <a:spcPts val="2644"/>
              </a:lnSpc>
              <a:spcBef>
                <a:spcPct val="0"/>
              </a:spcBef>
              <a:spcAft>
                <a:spcPct val="0"/>
              </a:spcAft>
            </a:pPr>
            <a:r>
              <a:rPr sz="2000">
                <a:solidFill>
                  <a:srgbClr val="000000"/>
                </a:solidFill>
                <a:latin typeface="GBADQO+MicrosoftYaHei"/>
                <a:cs typeface="GBADQO+MicrosoftYaHei"/>
              </a:rPr>
              <a:t>王景文一笑:“感谢公子厚爱</a:t>
            </a:r>
            <a:r>
              <a:rPr sz="2000">
                <a:solidFill>
                  <a:srgbClr val="000000"/>
                </a:solidFill>
                <a:latin typeface="DHRSPB+MicrosoftYaHei"/>
                <a:cs typeface="DHRSPB+MicrosoftYaHei"/>
              </a:rPr>
              <a:t>!</a:t>
            </a:r>
            <a:r>
              <a:rPr sz="2000">
                <a:solidFill>
                  <a:srgbClr val="000000"/>
                </a:solidFill>
                <a:latin typeface="GBADQO+MicrosoftYaHei"/>
                <a:cs typeface="GBADQO+MicrosoftYaHei"/>
              </a:rPr>
              <a:t>只是王某再也无缘与公子共研棋艺了。”说</a:t>
            </a:r>
          </a:p>
          <a:p>
            <a:pPr marL="0" marR="0">
              <a:lnSpc>
                <a:spcPts val="2644"/>
              </a:lnSpc>
              <a:spcBef>
                <a:spcPts val="957"/>
              </a:spcBef>
              <a:spcAft>
                <a:spcPct val="0"/>
              </a:spcAft>
            </a:pPr>
            <a:r>
              <a:rPr sz="2000">
                <a:solidFill>
                  <a:srgbClr val="000000"/>
                </a:solidFill>
                <a:latin typeface="GBADQO+MicrosoftYaHei"/>
                <a:cs typeface="GBADQO+MicrosoftYaHei"/>
              </a:rPr>
              <a:t>着</a:t>
            </a:r>
            <a:r>
              <a:rPr sz="2000">
                <a:solidFill>
                  <a:srgbClr val="000000"/>
                </a:solidFill>
                <a:latin typeface="DHRSPB+MicrosoftYaHei"/>
                <a:cs typeface="DHRSPB+MicrosoftYaHei"/>
              </a:rPr>
              <a:t>,</a:t>
            </a:r>
            <a:r>
              <a:rPr sz="2000">
                <a:solidFill>
                  <a:srgbClr val="000000"/>
                </a:solidFill>
                <a:latin typeface="GBADQO+MicrosoftYaHei"/>
                <a:cs typeface="GBADQO+MicrosoftYaHei"/>
              </a:rPr>
              <a:t>从衣袖里掏出圣旨</a:t>
            </a:r>
            <a:r>
              <a:rPr sz="2000">
                <a:solidFill>
                  <a:srgbClr val="000000"/>
                </a:solidFill>
                <a:latin typeface="DHRSPB+MicrosoftYaHei"/>
                <a:cs typeface="DHRSPB+MicrosoftYaHei"/>
              </a:rPr>
              <a:t>,</a:t>
            </a:r>
            <a:r>
              <a:rPr sz="2000">
                <a:solidFill>
                  <a:srgbClr val="000000"/>
                </a:solidFill>
                <a:latin typeface="GBADQO+MicrosoftYaHei"/>
                <a:cs typeface="GBADQO+MicrosoftYaHei"/>
              </a:rPr>
              <a:t>展开念道:“奉天承运</a:t>
            </a:r>
            <a:r>
              <a:rPr sz="2000">
                <a:solidFill>
                  <a:srgbClr val="000000"/>
                </a:solidFill>
                <a:latin typeface="DHRSPB+MicrosoftYaHei"/>
                <a:cs typeface="DHRSPB+MicrosoftYaHei"/>
              </a:rPr>
              <a:t>,</a:t>
            </a:r>
            <a:r>
              <a:rPr sz="2000">
                <a:solidFill>
                  <a:srgbClr val="000000"/>
                </a:solidFill>
                <a:latin typeface="GBADQO+MicrosoftYaHei"/>
                <a:cs typeface="GBADQO+MicrosoftYaHei"/>
              </a:rPr>
              <a:t>皇帝诏曰</a:t>
            </a:r>
            <a:r>
              <a:rPr sz="2000">
                <a:solidFill>
                  <a:srgbClr val="000000"/>
                </a:solidFill>
                <a:latin typeface="DHRSPB+MicrosoftYaHei"/>
                <a:cs typeface="DHRSPB+MicrosoftYaHei"/>
              </a:rPr>
              <a:t>:</a:t>
            </a:r>
            <a:r>
              <a:rPr sz="2000">
                <a:solidFill>
                  <a:srgbClr val="000000"/>
                </a:solidFill>
                <a:latin typeface="GBADQO+MicrosoftYaHei"/>
                <a:cs typeface="GBADQO+MicrosoftYaHei"/>
              </a:rPr>
              <a:t>尚书仆射、江州刺史王</a:t>
            </a:r>
          </a:p>
          <a:p>
            <a:pPr marL="0" marR="0">
              <a:lnSpc>
                <a:spcPts val="2644"/>
              </a:lnSpc>
              <a:spcBef>
                <a:spcPts val="955"/>
              </a:spcBef>
              <a:spcAft>
                <a:spcPct val="0"/>
              </a:spcAft>
            </a:pPr>
            <a:r>
              <a:rPr sz="2000">
                <a:solidFill>
                  <a:srgbClr val="000000"/>
                </a:solidFill>
                <a:latin typeface="GBADQO+MicrosoftYaHei"/>
                <a:cs typeface="GBADQO+MicrosoftYaHei"/>
              </a:rPr>
              <a:t>景文勾通敌国</a:t>
            </a:r>
            <a:r>
              <a:rPr sz="2000">
                <a:solidFill>
                  <a:srgbClr val="000000"/>
                </a:solidFill>
                <a:latin typeface="DHRSPB+MicrosoftYaHei"/>
                <a:cs typeface="DHRSPB+MicrosoftYaHei"/>
              </a:rPr>
              <a:t>,</a:t>
            </a:r>
            <a:r>
              <a:rPr sz="2000">
                <a:solidFill>
                  <a:srgbClr val="000000"/>
                </a:solidFill>
                <a:latin typeface="GBADQO+MicrosoftYaHei"/>
                <a:cs typeface="GBADQO+MicrosoftYaHei"/>
              </a:rPr>
              <a:t>与燕帝三子慕容白交游</a:t>
            </a:r>
            <a:r>
              <a:rPr sz="2000">
                <a:solidFill>
                  <a:srgbClr val="000000"/>
                </a:solidFill>
                <a:latin typeface="DHRSPB+MicrosoftYaHei"/>
                <a:cs typeface="DHRSPB+MicrosoftYaHei"/>
              </a:rPr>
              <a:t>,</a:t>
            </a:r>
            <a:r>
              <a:rPr sz="2000">
                <a:solidFill>
                  <a:srgbClr val="000000"/>
                </a:solidFill>
                <a:latin typeface="GBADQO+MicrosoftYaHei"/>
                <a:cs typeface="GBADQO+MicrosoftYaHei"/>
              </a:rPr>
              <a:t>图谋不轨</a:t>
            </a:r>
            <a:r>
              <a:rPr sz="2000">
                <a:solidFill>
                  <a:srgbClr val="000000"/>
                </a:solidFill>
                <a:latin typeface="DHRSPB+MicrosoftYaHei"/>
                <a:cs typeface="DHRSPB+MicrosoftYaHei"/>
              </a:rPr>
              <a:t>,</a:t>
            </a:r>
            <a:r>
              <a:rPr sz="2000">
                <a:solidFill>
                  <a:srgbClr val="000000"/>
                </a:solidFill>
                <a:latin typeface="GBADQO+MicrosoftYaHei"/>
                <a:cs typeface="GBADQO+MicrosoftYaHei"/>
              </a:rPr>
              <a:t>着即赐死。钦此。”早就在门</a:t>
            </a:r>
          </a:p>
          <a:p>
            <a:pPr marL="0" marR="0">
              <a:lnSpc>
                <a:spcPts val="2644"/>
              </a:lnSpc>
              <a:spcBef>
                <a:spcPts val="955"/>
              </a:spcBef>
              <a:spcAft>
                <a:spcPct val="0"/>
              </a:spcAft>
            </a:pPr>
            <a:r>
              <a:rPr sz="2000">
                <a:solidFill>
                  <a:srgbClr val="000000"/>
                </a:solidFill>
                <a:latin typeface="GBADQO+MicrosoftYaHei"/>
                <a:cs typeface="GBADQO+MicrosoftYaHei"/>
              </a:rPr>
              <a:t>外等得不耐烦的两个黑衣使者端着一壶“鹤顶红”应声而进。</a:t>
            </a:r>
          </a:p>
        </p:txBody>
      </p:sp>
      <p:sp>
        <p:nvSpPr>
          <p:cNvPr id="4" name="object 4"/>
          <p:cNvSpPr txBox="1"/>
          <p:nvPr/>
        </p:nvSpPr>
        <p:spPr>
          <a:xfrm>
            <a:off x="91439" y="1977072"/>
            <a:ext cx="10124040" cy="11558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VKKVNI+TwCenMT-Regular"/>
                <a:cs typeface="VKKVNI+TwCenMT-Regular"/>
              </a:rPr>
              <a:t>E.</a:t>
            </a:r>
            <a:r>
              <a:rPr sz="2400">
                <a:solidFill>
                  <a:srgbClr val="000000"/>
                </a:solidFill>
                <a:latin typeface="SimSun"/>
                <a:cs typeface="SimSun"/>
              </a:rPr>
              <a:t>小说以王景文和慕容白双双自尽为结尾</a:t>
            </a:r>
            <a:r>
              <a:rPr sz="2400">
                <a:solidFill>
                  <a:srgbClr val="000000"/>
                </a:solidFill>
                <a:latin typeface="VKKVNI+TwCenMT-Regular"/>
                <a:cs typeface="VKKVNI+TwCenMT-Regular"/>
              </a:rPr>
              <a:t>,</a:t>
            </a:r>
            <a:r>
              <a:rPr sz="2400">
                <a:solidFill>
                  <a:srgbClr val="000000"/>
                </a:solidFill>
                <a:latin typeface="SimSun"/>
                <a:cs typeface="SimSun"/>
              </a:rPr>
              <a:t>为读者展现了两个为冲破</a:t>
            </a:r>
          </a:p>
          <a:p>
            <a:pPr marL="0" marR="0">
              <a:lnSpc>
                <a:spcPts val="2613"/>
              </a:lnSpc>
              <a:spcBef>
                <a:spcPts val="266"/>
              </a:spcBef>
              <a:spcAft>
                <a:spcPct val="0"/>
              </a:spcAft>
            </a:pPr>
            <a:r>
              <a:rPr sz="2400">
                <a:solidFill>
                  <a:srgbClr val="000000"/>
                </a:solidFill>
                <a:latin typeface="SimSun"/>
                <a:cs typeface="SimSun"/>
              </a:rPr>
              <a:t>阻隔、增进交流而不惜牺牲生命的高大形象</a:t>
            </a:r>
            <a:r>
              <a:rPr sz="2400">
                <a:solidFill>
                  <a:srgbClr val="000000"/>
                </a:solidFill>
                <a:latin typeface="VKKVNI+TwCenMT-Regular"/>
                <a:cs typeface="VKKVNI+TwCenMT-Regular"/>
              </a:rPr>
              <a:t>,</a:t>
            </a:r>
            <a:r>
              <a:rPr sz="2400">
                <a:solidFill>
                  <a:srgbClr val="000000"/>
                </a:solidFill>
                <a:latin typeface="SimSun"/>
                <a:cs typeface="SimSun"/>
              </a:rPr>
              <a:t>将情节推向了高潮。</a:t>
            </a:r>
          </a:p>
        </p:txBody>
      </p:sp>
      <p:sp>
        <p:nvSpPr>
          <p:cNvPr id="5" name="object 5"/>
          <p:cNvSpPr txBox="1"/>
          <p:nvPr/>
        </p:nvSpPr>
        <p:spPr>
          <a:xfrm>
            <a:off x="288340" y="2863158"/>
            <a:ext cx="9890954" cy="34606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GBADQO+MicrosoftYaHei"/>
                <a:cs typeface="GBADQO+MicrosoftYaHei"/>
              </a:rPr>
              <a:t>由我起</a:t>
            </a:r>
            <a:r>
              <a:rPr sz="2000">
                <a:solidFill>
                  <a:srgbClr val="000000"/>
                </a:solidFill>
                <a:latin typeface="DHRSPB+MicrosoftYaHei"/>
                <a:cs typeface="DHRSPB+MicrosoftYaHei"/>
              </a:rPr>
              <a:t>,</a:t>
            </a:r>
            <a:r>
              <a:rPr sz="2000">
                <a:solidFill>
                  <a:srgbClr val="000000"/>
                </a:solidFill>
                <a:latin typeface="GBADQO+MicrosoftYaHei"/>
                <a:cs typeface="GBADQO+MicrosoftYaHei"/>
              </a:rPr>
              <a:t>就请贵使者将我押解到京城</a:t>
            </a:r>
            <a:r>
              <a:rPr sz="2000">
                <a:solidFill>
                  <a:srgbClr val="000000"/>
                </a:solidFill>
                <a:latin typeface="DHRSPB+MicrosoftYaHei"/>
                <a:cs typeface="DHRSPB+MicrosoftYaHei"/>
              </a:rPr>
              <a:t>,</a:t>
            </a:r>
            <a:r>
              <a:rPr sz="2000">
                <a:solidFill>
                  <a:srgbClr val="000000"/>
                </a:solidFill>
                <a:latin typeface="GBADQO+MicrosoftYaHei"/>
                <a:cs typeface="GBADQO+MicrosoftYaHei"/>
              </a:rPr>
              <a:t>以释王大人清白!”说着将双手反在身后。</a:t>
            </a:r>
          </a:p>
          <a:p>
            <a:pPr marL="373684" marR="0">
              <a:lnSpc>
                <a:spcPts val="2644"/>
              </a:lnSpc>
              <a:spcBef>
                <a:spcPts val="957"/>
              </a:spcBef>
              <a:spcAft>
                <a:spcPct val="0"/>
              </a:spcAft>
            </a:pPr>
            <a:r>
              <a:rPr sz="2000">
                <a:solidFill>
                  <a:srgbClr val="000000"/>
                </a:solidFill>
                <a:latin typeface="GBADQO+MicrosoftYaHei"/>
                <a:cs typeface="GBADQO+MicrosoftYaHei"/>
              </a:rPr>
              <a:t>王景文叹息道:“慕容公子</a:t>
            </a:r>
            <a:r>
              <a:rPr sz="2000">
                <a:solidFill>
                  <a:srgbClr val="000000"/>
                </a:solidFill>
                <a:latin typeface="DHRSPB+MicrosoftYaHei"/>
                <a:cs typeface="DHRSPB+MicrosoftYaHei"/>
              </a:rPr>
              <a:t>,</a:t>
            </a:r>
            <a:r>
              <a:rPr sz="2000">
                <a:solidFill>
                  <a:srgbClr val="000000"/>
                </a:solidFill>
                <a:latin typeface="GBADQO+MicrosoftYaHei"/>
                <a:cs typeface="GBADQO+MicrosoftYaHei"/>
              </a:rPr>
              <a:t>你上次在敝府养伤时</a:t>
            </a:r>
            <a:r>
              <a:rPr sz="2000">
                <a:solidFill>
                  <a:srgbClr val="000000"/>
                </a:solidFill>
                <a:latin typeface="DHRSPB+MicrosoftYaHei"/>
                <a:cs typeface="DHRSPB+MicrosoftYaHei"/>
              </a:rPr>
              <a:t>,</a:t>
            </a:r>
            <a:r>
              <a:rPr sz="2000">
                <a:solidFill>
                  <a:srgbClr val="000000"/>
                </a:solidFill>
                <a:latin typeface="GBADQO+MicrosoftYaHei"/>
                <a:cs typeface="GBADQO+MicrosoftYaHei"/>
              </a:rPr>
              <a:t>我就查明了你的身份。但</a:t>
            </a:r>
          </a:p>
          <a:p>
            <a:pPr marL="0" marR="0">
              <a:lnSpc>
                <a:spcPts val="2644"/>
              </a:lnSpc>
              <a:spcBef>
                <a:spcPts val="955"/>
              </a:spcBef>
              <a:spcAft>
                <a:spcPct val="0"/>
              </a:spcAft>
            </a:pPr>
            <a:r>
              <a:rPr sz="2000">
                <a:solidFill>
                  <a:srgbClr val="000000"/>
                </a:solidFill>
                <a:latin typeface="GBADQO+MicrosoftYaHei"/>
                <a:cs typeface="GBADQO+MicrosoftYaHei"/>
              </a:rPr>
              <a:t>我和你同样醉心棋道</a:t>
            </a:r>
            <a:r>
              <a:rPr sz="2000">
                <a:solidFill>
                  <a:srgbClr val="000000"/>
                </a:solidFill>
                <a:latin typeface="DHRSPB+MicrosoftYaHei"/>
                <a:cs typeface="DHRSPB+MicrosoftYaHei"/>
              </a:rPr>
              <a:t>,</a:t>
            </a:r>
            <a:r>
              <a:rPr sz="2000">
                <a:solidFill>
                  <a:srgbClr val="000000"/>
                </a:solidFill>
                <a:latin typeface="GBADQO+MicrosoftYaHei"/>
                <a:cs typeface="GBADQO+MicrosoftYaHei"/>
              </a:rPr>
              <a:t>愿南北棋界有所交流</a:t>
            </a:r>
            <a:r>
              <a:rPr sz="2000">
                <a:solidFill>
                  <a:srgbClr val="000000"/>
                </a:solidFill>
                <a:latin typeface="DHRSPB+MicrosoftYaHei"/>
                <a:cs typeface="DHRSPB+MicrosoftYaHei"/>
              </a:rPr>
              <a:t>,</a:t>
            </a:r>
            <a:r>
              <a:rPr sz="2000">
                <a:solidFill>
                  <a:srgbClr val="000000"/>
                </a:solidFill>
                <a:latin typeface="GBADQO+MicrosoftYaHei"/>
                <a:cs typeface="GBADQO+MicrosoftYaHei"/>
              </a:rPr>
              <a:t>所以两次和你对局。我死不足惜</a:t>
            </a:r>
            <a:r>
              <a:rPr sz="2000">
                <a:solidFill>
                  <a:srgbClr val="000000"/>
                </a:solidFill>
                <a:latin typeface="DHRSPB+MicrosoftYaHei"/>
                <a:cs typeface="DHRSPB+MicrosoftYaHei"/>
              </a:rPr>
              <a:t>,</a:t>
            </a:r>
            <a:r>
              <a:rPr sz="2000">
                <a:solidFill>
                  <a:srgbClr val="000000"/>
                </a:solidFill>
                <a:latin typeface="GBADQO+MicrosoftYaHei"/>
                <a:cs typeface="GBADQO+MicrosoftYaHei"/>
              </a:rPr>
              <a:t>你</a:t>
            </a:r>
          </a:p>
          <a:p>
            <a:pPr marL="0" marR="0">
              <a:lnSpc>
                <a:spcPts val="2644"/>
              </a:lnSpc>
              <a:spcBef>
                <a:spcPts val="955"/>
              </a:spcBef>
              <a:spcAft>
                <a:spcPct val="0"/>
              </a:spcAft>
            </a:pPr>
            <a:r>
              <a:rPr sz="2000">
                <a:solidFill>
                  <a:srgbClr val="000000"/>
                </a:solidFill>
                <a:latin typeface="GBADQO+MicrosoftYaHei"/>
                <a:cs typeface="GBADQO+MicrosoftYaHei"/>
              </a:rPr>
              <a:t>赶紧走吧!”说着</a:t>
            </a:r>
            <a:r>
              <a:rPr sz="2000">
                <a:solidFill>
                  <a:srgbClr val="000000"/>
                </a:solidFill>
                <a:latin typeface="DHRSPB+MicrosoftYaHei"/>
                <a:cs typeface="DHRSPB+MicrosoftYaHei"/>
              </a:rPr>
              <a:t>,</a:t>
            </a:r>
            <a:r>
              <a:rPr sz="2000">
                <a:solidFill>
                  <a:srgbClr val="000000"/>
                </a:solidFill>
                <a:latin typeface="GBADQO+MicrosoftYaHei"/>
                <a:cs typeface="GBADQO+MicrosoftYaHei"/>
              </a:rPr>
              <a:t>一把抓过酒壶</a:t>
            </a:r>
            <a:r>
              <a:rPr sz="2000">
                <a:solidFill>
                  <a:srgbClr val="000000"/>
                </a:solidFill>
                <a:latin typeface="DHRSPB+MicrosoftYaHei"/>
                <a:cs typeface="DHRSPB+MicrosoftYaHei"/>
              </a:rPr>
              <a:t>,</a:t>
            </a:r>
            <a:r>
              <a:rPr sz="2000">
                <a:solidFill>
                  <a:srgbClr val="000000"/>
                </a:solidFill>
                <a:latin typeface="GBADQO+MicrosoftYaHei"/>
                <a:cs typeface="GBADQO+MicrosoftYaHei"/>
              </a:rPr>
              <a:t>一仰头吞下大半</a:t>
            </a:r>
            <a:r>
              <a:rPr sz="2000">
                <a:solidFill>
                  <a:srgbClr val="000000"/>
                </a:solidFill>
                <a:latin typeface="DHRSPB+MicrosoftYaHei"/>
                <a:cs typeface="DHRSPB+MicrosoftYaHei"/>
              </a:rPr>
              <a:t>,</a:t>
            </a:r>
            <a:r>
              <a:rPr sz="2000">
                <a:solidFill>
                  <a:srgbClr val="000000"/>
                </a:solidFill>
                <a:latin typeface="GBADQO+MicrosoftYaHei"/>
                <a:cs typeface="GBADQO+MicrosoftYaHei"/>
              </a:rPr>
              <a:t>身子一晃</a:t>
            </a:r>
            <a:r>
              <a:rPr sz="2000">
                <a:solidFill>
                  <a:srgbClr val="000000"/>
                </a:solidFill>
                <a:latin typeface="DHRSPB+MicrosoftYaHei"/>
                <a:cs typeface="DHRSPB+MicrosoftYaHei"/>
              </a:rPr>
              <a:t>,</a:t>
            </a:r>
            <a:r>
              <a:rPr sz="2000">
                <a:solidFill>
                  <a:srgbClr val="000000"/>
                </a:solidFill>
                <a:latin typeface="GBADQO+MicrosoftYaHei"/>
                <a:cs typeface="GBADQO+MicrosoftYaHei"/>
              </a:rPr>
              <a:t>栽倒在地。慕容白</a:t>
            </a:r>
          </a:p>
          <a:p>
            <a:pPr marL="0" marR="0">
              <a:lnSpc>
                <a:spcPts val="2644"/>
              </a:lnSpc>
              <a:spcBef>
                <a:spcPts val="958"/>
              </a:spcBef>
              <a:spcAft>
                <a:spcPct val="0"/>
              </a:spcAft>
            </a:pPr>
            <a:r>
              <a:rPr sz="2000">
                <a:solidFill>
                  <a:srgbClr val="000000"/>
                </a:solidFill>
                <a:latin typeface="GBADQO+MicrosoftYaHei"/>
                <a:cs typeface="GBADQO+MicrosoftYaHei"/>
              </a:rPr>
              <a:t>双膝跪地</a:t>
            </a:r>
            <a:r>
              <a:rPr sz="2000">
                <a:solidFill>
                  <a:srgbClr val="000000"/>
                </a:solidFill>
                <a:latin typeface="DHRSPB+MicrosoftYaHei"/>
                <a:cs typeface="DHRSPB+MicrosoftYaHei"/>
              </a:rPr>
              <a:t>,</a:t>
            </a:r>
            <a:r>
              <a:rPr sz="2000">
                <a:solidFill>
                  <a:srgbClr val="000000"/>
                </a:solidFill>
                <a:latin typeface="GBADQO+MicrosoftYaHei"/>
                <a:cs typeface="GBADQO+MicrosoftYaHei"/>
              </a:rPr>
              <a:t>拉住王景文的手</a:t>
            </a:r>
            <a:r>
              <a:rPr sz="2000">
                <a:solidFill>
                  <a:srgbClr val="000000"/>
                </a:solidFill>
                <a:latin typeface="DHRSPB+MicrosoftYaHei"/>
                <a:cs typeface="DHRSPB+MicrosoftYaHei"/>
              </a:rPr>
              <a:t>,</a:t>
            </a:r>
            <a:r>
              <a:rPr sz="2000">
                <a:solidFill>
                  <a:srgbClr val="000000"/>
                </a:solidFill>
                <a:latin typeface="GBADQO+MicrosoftYaHei"/>
                <a:cs typeface="GBADQO+MicrosoftYaHei"/>
              </a:rPr>
              <a:t>含泪笑道:“王大人棋艺超凡</a:t>
            </a:r>
            <a:r>
              <a:rPr sz="2000">
                <a:solidFill>
                  <a:srgbClr val="000000"/>
                </a:solidFill>
                <a:latin typeface="DHRSPB+MicrosoftYaHei"/>
                <a:cs typeface="DHRSPB+MicrosoftYaHei"/>
              </a:rPr>
              <a:t>,</a:t>
            </a:r>
            <a:r>
              <a:rPr sz="2000">
                <a:solidFill>
                  <a:srgbClr val="000000"/>
                </a:solidFill>
                <a:latin typeface="GBADQO+MicrosoftYaHei"/>
                <a:cs typeface="GBADQO+MicrosoftYaHei"/>
              </a:rPr>
              <a:t>地府中哪有对手</a:t>
            </a:r>
            <a:r>
              <a:rPr sz="2000">
                <a:solidFill>
                  <a:srgbClr val="000000"/>
                </a:solidFill>
                <a:latin typeface="DHRSPB+MicrosoftYaHei"/>
                <a:cs typeface="DHRSPB+MicrosoftYaHei"/>
              </a:rPr>
              <a:t>?</a:t>
            </a:r>
            <a:r>
              <a:rPr sz="2000">
                <a:solidFill>
                  <a:srgbClr val="000000"/>
                </a:solidFill>
                <a:latin typeface="GBADQO+MicrosoftYaHei"/>
                <a:cs typeface="GBADQO+MicrosoftYaHei"/>
              </a:rPr>
              <a:t>南北</a:t>
            </a:r>
          </a:p>
          <a:p>
            <a:pPr marL="0" marR="0">
              <a:lnSpc>
                <a:spcPts val="2644"/>
              </a:lnSpc>
              <a:spcBef>
                <a:spcPts val="955"/>
              </a:spcBef>
              <a:spcAft>
                <a:spcPct val="0"/>
              </a:spcAft>
            </a:pPr>
            <a:r>
              <a:rPr sz="2000">
                <a:solidFill>
                  <a:srgbClr val="000000"/>
                </a:solidFill>
                <a:latin typeface="GBADQO+MicrosoftYaHei"/>
                <a:cs typeface="GBADQO+MicrosoftYaHei"/>
              </a:rPr>
              <a:t>有界</a:t>
            </a:r>
            <a:r>
              <a:rPr sz="2000">
                <a:solidFill>
                  <a:srgbClr val="000000"/>
                </a:solidFill>
                <a:latin typeface="DHRSPB+MicrosoftYaHei"/>
                <a:cs typeface="DHRSPB+MicrosoftYaHei"/>
              </a:rPr>
              <a:t>,</a:t>
            </a:r>
            <a:r>
              <a:rPr sz="2000">
                <a:solidFill>
                  <a:srgbClr val="000000"/>
                </a:solidFill>
                <a:latin typeface="GBADQO+MicrosoftYaHei"/>
                <a:cs typeface="GBADQO+MicrosoftYaHei"/>
              </a:rPr>
              <a:t>不如阴曹畅通无阻。在下愿做你的两世棋友</a:t>
            </a:r>
            <a:r>
              <a:rPr sz="2000">
                <a:solidFill>
                  <a:srgbClr val="000000"/>
                </a:solidFill>
                <a:latin typeface="DHRSPB+MicrosoftYaHei"/>
                <a:cs typeface="DHRSPB+MicrosoftYaHei"/>
              </a:rPr>
              <a:t>,</a:t>
            </a:r>
            <a:r>
              <a:rPr sz="2000">
                <a:solidFill>
                  <a:srgbClr val="000000"/>
                </a:solidFill>
                <a:latin typeface="GBADQO+MicrosoftYaHei"/>
                <a:cs typeface="GBADQO+MicrosoftYaHei"/>
              </a:rPr>
              <a:t>也好无羁无绊地下棋!”抓过</a:t>
            </a:r>
          </a:p>
          <a:p>
            <a:pPr marL="0" marR="0">
              <a:lnSpc>
                <a:spcPts val="2644"/>
              </a:lnSpc>
              <a:spcBef>
                <a:spcPts val="954"/>
              </a:spcBef>
              <a:spcAft>
                <a:spcPct val="0"/>
              </a:spcAft>
            </a:pPr>
            <a:r>
              <a:rPr sz="2000">
                <a:solidFill>
                  <a:srgbClr val="000000"/>
                </a:solidFill>
                <a:latin typeface="GBADQO+MicrosoftYaHei"/>
                <a:cs typeface="GBADQO+MicrosoftYaHei"/>
              </a:rPr>
              <a:t>剩余的小半壶酒</a:t>
            </a:r>
            <a:r>
              <a:rPr sz="2000">
                <a:solidFill>
                  <a:srgbClr val="000000"/>
                </a:solidFill>
                <a:latin typeface="DHRSPB+MicrosoftYaHei"/>
                <a:cs typeface="DHRSPB+MicrosoftYaHei"/>
              </a:rPr>
              <a:t>,</a:t>
            </a:r>
            <a:r>
              <a:rPr sz="2000">
                <a:solidFill>
                  <a:srgbClr val="000000"/>
                </a:solidFill>
                <a:latin typeface="GBADQO+MicrosoftYaHei"/>
                <a:cs typeface="GBADQO+MicrosoftYaHei"/>
              </a:rPr>
              <a:t>一饮而尽</a:t>
            </a:r>
            <a:r>
              <a:rPr sz="2000">
                <a:solidFill>
                  <a:srgbClr val="000000"/>
                </a:solidFill>
                <a:latin typeface="DHRSPB+MicrosoftYaHei"/>
                <a:cs typeface="DHRSPB+MicrosoftYaHei"/>
              </a:rPr>
              <a:t>,</a:t>
            </a:r>
            <a:r>
              <a:rPr sz="2000">
                <a:solidFill>
                  <a:srgbClr val="000000"/>
                </a:solidFill>
                <a:latin typeface="GBADQO+MicrosoftYaHei"/>
                <a:cs typeface="GBADQO+MicrosoftYaHei"/>
              </a:rPr>
              <a:t>亦倒在地上。</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7090" y="1545278"/>
            <a:ext cx="8625975" cy="14085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2848" marR="0">
              <a:lnSpc>
                <a:spcPts val="3167"/>
              </a:lnSpc>
              <a:spcBef>
                <a:spcPct val="0"/>
              </a:spcBef>
              <a:spcAft>
                <a:spcPct val="0"/>
              </a:spcAft>
            </a:pPr>
            <a:r>
              <a:rPr sz="2400">
                <a:solidFill>
                  <a:srgbClr val="000000"/>
                </a:solidFill>
                <a:latin typeface="SRABAW+MicrosoftYaHei"/>
                <a:cs typeface="SRABAW+MicrosoftYaHei"/>
              </a:rPr>
              <a:t>（</a:t>
            </a:r>
            <a:r>
              <a:rPr sz="2400">
                <a:solidFill>
                  <a:srgbClr val="000000"/>
                </a:solidFill>
                <a:latin typeface="UEWHRS+MicrosoftYaHei"/>
                <a:cs typeface="UEWHRS+MicrosoftYaHei"/>
              </a:rPr>
              <a:t>2</a:t>
            </a:r>
            <a:r>
              <a:rPr sz="2400">
                <a:solidFill>
                  <a:srgbClr val="000000"/>
                </a:solidFill>
                <a:latin typeface="SRABAW+MicrosoftYaHei"/>
                <a:cs typeface="SRABAW+MicrosoftYaHei"/>
              </a:rPr>
              <a:t>）以“棋魂”为题</a:t>
            </a:r>
            <a:r>
              <a:rPr sz="2400">
                <a:solidFill>
                  <a:srgbClr val="000000"/>
                </a:solidFill>
                <a:latin typeface="UEWHRS+MicrosoftYaHei"/>
                <a:cs typeface="UEWHRS+MicrosoftYaHei"/>
              </a:rPr>
              <a:t>,</a:t>
            </a:r>
            <a:r>
              <a:rPr sz="2400">
                <a:solidFill>
                  <a:srgbClr val="000000"/>
                </a:solidFill>
                <a:latin typeface="SRABAW+MicrosoftYaHei"/>
                <a:cs typeface="SRABAW+MicrosoftYaHei"/>
              </a:rPr>
              <a:t>暗示着</a:t>
            </a:r>
            <a:r>
              <a:rPr sz="2400">
                <a:solidFill>
                  <a:srgbClr val="FF0000"/>
                </a:solidFill>
                <a:latin typeface="SRABAW+MicrosoftYaHei"/>
                <a:cs typeface="SRABAW+MicrosoftYaHei"/>
              </a:rPr>
              <a:t>做人的精神</a:t>
            </a:r>
            <a:r>
              <a:rPr sz="2400">
                <a:solidFill>
                  <a:srgbClr val="000000"/>
                </a:solidFill>
                <a:latin typeface="SRABAW+MicrosoftYaHei"/>
                <a:cs typeface="SRABAW+MicrosoftYaHei"/>
              </a:rPr>
              <a:t>。你认为这</a:t>
            </a:r>
          </a:p>
          <a:p>
            <a:pPr marL="0" marR="0">
              <a:lnSpc>
                <a:spcPts val="3167"/>
              </a:lnSpc>
              <a:spcBef>
                <a:spcPts val="1105"/>
              </a:spcBef>
              <a:spcAft>
                <a:spcPct val="0"/>
              </a:spcAft>
            </a:pPr>
            <a:r>
              <a:rPr sz="2400">
                <a:solidFill>
                  <a:srgbClr val="000000"/>
                </a:solidFill>
                <a:latin typeface="SRABAW+MicrosoftYaHei"/>
                <a:cs typeface="SRABAW+MicrosoftYaHei"/>
              </a:rPr>
              <a:t>个题目在文中有哪些具体内涵</a:t>
            </a:r>
            <a:r>
              <a:rPr sz="2400">
                <a:solidFill>
                  <a:srgbClr val="000000"/>
                </a:solidFill>
                <a:latin typeface="UEWHRS+MicrosoftYaHei"/>
                <a:cs typeface="UEWHRS+MicrosoftYaHei"/>
              </a:rPr>
              <a:t>?</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30035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EABODW+MicrosoftYaHei"/>
                <a:cs typeface="EABODW+MicrosoftYaHei"/>
              </a:rPr>
              <a:t>两个时辰过去</a:t>
            </a:r>
            <a:r>
              <a:rPr sz="2000">
                <a:solidFill>
                  <a:srgbClr val="000000"/>
                </a:solidFill>
                <a:latin typeface="OSGECH+MicrosoftYaHei"/>
                <a:cs typeface="OSGECH+MicrosoftYaHei"/>
              </a:rPr>
              <a:t>,</a:t>
            </a:r>
            <a:r>
              <a:rPr sz="2000">
                <a:solidFill>
                  <a:srgbClr val="000000"/>
                </a:solidFill>
                <a:latin typeface="EABODW+MicrosoftYaHei"/>
                <a:cs typeface="EABODW+MicrosoftYaHei"/>
              </a:rPr>
              <a:t>双方各分秋色。这时</a:t>
            </a:r>
            <a:r>
              <a:rPr sz="2000">
                <a:solidFill>
                  <a:srgbClr val="000000"/>
                </a:solidFill>
                <a:latin typeface="OSGECH+MicrosoftYaHei"/>
                <a:cs typeface="OSGECH+MicrosoftYaHei"/>
              </a:rPr>
              <a:t>,</a:t>
            </a:r>
            <a:r>
              <a:rPr sz="2000">
                <a:solidFill>
                  <a:srgbClr val="000000"/>
                </a:solidFill>
                <a:latin typeface="EABODW+MicrosoftYaHei"/>
                <a:cs typeface="EABODW+MicrosoftYaHei"/>
              </a:rPr>
              <a:t>莫谷青执子强行打入白方腹地</a:t>
            </a:r>
            <a:r>
              <a:rPr sz="2000">
                <a:solidFill>
                  <a:srgbClr val="000000"/>
                </a:solidFill>
                <a:latin typeface="OSGECH+MicrosoftYaHei"/>
                <a:cs typeface="OSGECH+MicrosoftYaHei"/>
              </a:rPr>
              <a:t>,</a:t>
            </a:r>
            <a:r>
              <a:rPr sz="2000">
                <a:solidFill>
                  <a:srgbClr val="000000"/>
                </a:solidFill>
                <a:latin typeface="EABODW+MicrosoftYaHei"/>
                <a:cs typeface="EABODW+MicrosoftYaHei"/>
              </a:rPr>
              <a:t>结果</a:t>
            </a:r>
          </a:p>
          <a:p>
            <a:pPr marL="0" marR="0">
              <a:lnSpc>
                <a:spcPts val="2644"/>
              </a:lnSpc>
              <a:spcBef>
                <a:spcPts val="957"/>
              </a:spcBef>
              <a:spcAft>
                <a:spcPct val="0"/>
              </a:spcAft>
            </a:pPr>
            <a:r>
              <a:rPr sz="2000">
                <a:solidFill>
                  <a:srgbClr val="000000"/>
                </a:solidFill>
                <a:latin typeface="EABODW+MicrosoftYaHei"/>
                <a:cs typeface="EABODW+MicrosoftYaHei"/>
              </a:rPr>
              <a:t>被王景文击中要害</a:t>
            </a:r>
            <a:r>
              <a:rPr sz="2000">
                <a:solidFill>
                  <a:srgbClr val="000000"/>
                </a:solidFill>
                <a:latin typeface="OSGECH+MicrosoftYaHei"/>
                <a:cs typeface="OSGECH+MicrosoftYaHei"/>
              </a:rPr>
              <a:t>,</a:t>
            </a:r>
            <a:r>
              <a:rPr sz="2000">
                <a:solidFill>
                  <a:srgbClr val="000000"/>
                </a:solidFill>
                <a:latin typeface="EABODW+MicrosoftYaHei"/>
                <a:cs typeface="EABODW+MicrosoftYaHei"/>
              </a:rPr>
              <a:t>首尾难顾。莫谷青额间沁出了细汗</a:t>
            </a:r>
            <a:r>
              <a:rPr sz="2000">
                <a:solidFill>
                  <a:srgbClr val="000000"/>
                </a:solidFill>
                <a:latin typeface="OSGECH+MicrosoftYaHei"/>
                <a:cs typeface="OSGECH+MicrosoftYaHei"/>
              </a:rPr>
              <a:t>,</a:t>
            </a:r>
            <a:r>
              <a:rPr sz="2000">
                <a:solidFill>
                  <a:srgbClr val="000000"/>
                </a:solidFill>
                <a:latin typeface="EABODW+MicrosoftYaHei"/>
                <a:cs typeface="EABODW+MicrosoftYaHei"/>
              </a:rPr>
              <a:t>一口腥血蹿上喉咙。他</a:t>
            </a:r>
          </a:p>
          <a:p>
            <a:pPr marL="0" marR="0">
              <a:lnSpc>
                <a:spcPts val="2644"/>
              </a:lnSpc>
              <a:spcBef>
                <a:spcPts val="955"/>
              </a:spcBef>
              <a:spcAft>
                <a:spcPct val="0"/>
              </a:spcAft>
            </a:pPr>
            <a:r>
              <a:rPr sz="2000">
                <a:solidFill>
                  <a:srgbClr val="000000"/>
                </a:solidFill>
                <a:latin typeface="EABODW+MicrosoftYaHei"/>
                <a:cs typeface="EABODW+MicrosoftYaHei"/>
              </a:rPr>
              <a:t>不动声色地咽了回去</a:t>
            </a:r>
            <a:r>
              <a:rPr sz="2000">
                <a:solidFill>
                  <a:srgbClr val="000000"/>
                </a:solidFill>
                <a:latin typeface="OSGECH+MicrosoftYaHei"/>
                <a:cs typeface="OSGECH+MicrosoftYaHei"/>
              </a:rPr>
              <a:t>,</a:t>
            </a:r>
            <a:r>
              <a:rPr sz="2000">
                <a:solidFill>
                  <a:srgbClr val="000000"/>
                </a:solidFill>
                <a:latin typeface="EABODW+MicrosoftYaHei"/>
                <a:cs typeface="EABODW+MicrosoftYaHei"/>
              </a:rPr>
              <a:t>颤抖地投下一子。</a:t>
            </a:r>
            <a:r>
              <a:rPr sz="2000">
                <a:solidFill>
                  <a:srgbClr val="7030A0"/>
                </a:solidFill>
                <a:latin typeface="EABODW+MicrosoftYaHei"/>
                <a:cs typeface="EABODW+MicrosoftYaHei"/>
              </a:rPr>
              <a:t>王景文</a:t>
            </a:r>
            <a:r>
              <a:rPr sz="2000">
                <a:solidFill>
                  <a:srgbClr val="FF0000"/>
                </a:solidFill>
                <a:latin typeface="EABODW+MicrosoftYaHei"/>
                <a:cs typeface="EABODW+MicrosoftYaHei"/>
              </a:rPr>
              <a:t>身后的幕僚们</a:t>
            </a:r>
            <a:r>
              <a:rPr sz="2000">
                <a:solidFill>
                  <a:srgbClr val="FF0000"/>
                </a:solidFill>
                <a:latin typeface="OSGECH+MicrosoftYaHei"/>
                <a:cs typeface="OSGECH+MicrosoftYaHei"/>
              </a:rPr>
              <a:t>,</a:t>
            </a:r>
            <a:r>
              <a:rPr sz="2000">
                <a:solidFill>
                  <a:srgbClr val="FF0000"/>
                </a:solidFill>
                <a:latin typeface="EABODW+MicrosoftYaHei"/>
                <a:cs typeface="EABODW+MicrosoftYaHei"/>
              </a:rPr>
              <a:t>个个面露喜色。</a:t>
            </a:r>
          </a:p>
          <a:p>
            <a:pPr marL="0" marR="0">
              <a:lnSpc>
                <a:spcPts val="2644"/>
              </a:lnSpc>
              <a:spcBef>
                <a:spcPts val="955"/>
              </a:spcBef>
              <a:spcAft>
                <a:spcPct val="0"/>
              </a:spcAft>
            </a:pPr>
            <a:r>
              <a:rPr sz="2000">
                <a:solidFill>
                  <a:srgbClr val="FF0000"/>
                </a:solidFill>
                <a:latin typeface="EABODW+MicrosoftYaHei"/>
                <a:cs typeface="EABODW+MicrosoftYaHei"/>
              </a:rPr>
              <a:t>谁知</a:t>
            </a:r>
            <a:r>
              <a:rPr sz="2000">
                <a:solidFill>
                  <a:srgbClr val="FF0000"/>
                </a:solidFill>
                <a:latin typeface="OSGECH+MicrosoftYaHei"/>
                <a:cs typeface="OSGECH+MicrosoftYaHei"/>
              </a:rPr>
              <a:t>,</a:t>
            </a:r>
            <a:r>
              <a:rPr sz="2000">
                <a:solidFill>
                  <a:srgbClr val="FF0000"/>
                </a:solidFill>
                <a:latin typeface="EABODW+MicrosoftYaHei"/>
                <a:cs typeface="EABODW+MicrosoftYaHei"/>
              </a:rPr>
              <a:t>王景文落子竟下出一步坏棋。莫谷青抓住机会</a:t>
            </a:r>
            <a:r>
              <a:rPr sz="2000">
                <a:solidFill>
                  <a:srgbClr val="FF0000"/>
                </a:solidFill>
                <a:latin typeface="OSGECH+MicrosoftYaHei"/>
                <a:cs typeface="OSGECH+MicrosoftYaHei"/>
              </a:rPr>
              <a:t>,</a:t>
            </a:r>
            <a:r>
              <a:rPr sz="2000">
                <a:solidFill>
                  <a:srgbClr val="FF0000"/>
                </a:solidFill>
                <a:latin typeface="EABODW+MicrosoftYaHei"/>
                <a:cs typeface="EABODW+MicrosoftYaHei"/>
              </a:rPr>
              <a:t>逆转了棋局。</a:t>
            </a:r>
            <a:r>
              <a:rPr sz="2000">
                <a:solidFill>
                  <a:srgbClr val="7030A0"/>
                </a:solidFill>
                <a:latin typeface="EABODW+MicrosoftYaHei"/>
                <a:cs typeface="EABODW+MicrosoftYaHei"/>
              </a:rPr>
              <a:t>王景文</a:t>
            </a:r>
            <a:r>
              <a:rPr sz="2000">
                <a:solidFill>
                  <a:srgbClr val="FF0000"/>
                </a:solidFill>
                <a:latin typeface="EABODW+MicrosoftYaHei"/>
                <a:cs typeface="EABODW+MicrosoftYaHei"/>
              </a:rPr>
              <a:t>微微</a:t>
            </a:r>
          </a:p>
          <a:p>
            <a:pPr marL="0" marR="0">
              <a:lnSpc>
                <a:spcPts val="2644"/>
              </a:lnSpc>
              <a:spcBef>
                <a:spcPts val="958"/>
              </a:spcBef>
              <a:spcAft>
                <a:spcPct val="0"/>
              </a:spcAft>
            </a:pPr>
            <a:r>
              <a:rPr sz="2000">
                <a:solidFill>
                  <a:srgbClr val="FF0000"/>
                </a:solidFill>
                <a:latin typeface="EABODW+MicrosoftYaHei"/>
                <a:cs typeface="EABODW+MicrosoftYaHei"/>
              </a:rPr>
              <a:t>一笑</a:t>
            </a:r>
            <a:r>
              <a:rPr sz="2000">
                <a:solidFill>
                  <a:srgbClr val="FF0000"/>
                </a:solidFill>
                <a:latin typeface="OSGECH+MicrosoftYaHei"/>
                <a:cs typeface="OSGECH+MicrosoftYaHei"/>
              </a:rPr>
              <a:t>,</a:t>
            </a:r>
            <a:r>
              <a:rPr sz="2000">
                <a:solidFill>
                  <a:srgbClr val="FF0000"/>
                </a:solidFill>
                <a:latin typeface="EABODW+MicrosoftYaHei"/>
                <a:cs typeface="EABODW+MicrosoftYaHei"/>
              </a:rPr>
              <a:t>推枰认输:“公子少年英雄</a:t>
            </a:r>
            <a:r>
              <a:rPr sz="2000">
                <a:solidFill>
                  <a:srgbClr val="FF0000"/>
                </a:solidFill>
                <a:latin typeface="OSGECH+MicrosoftYaHei"/>
                <a:cs typeface="OSGECH+MicrosoftYaHei"/>
              </a:rPr>
              <a:t>,</a:t>
            </a:r>
            <a:r>
              <a:rPr sz="2000">
                <a:solidFill>
                  <a:srgbClr val="FF0000"/>
                </a:solidFill>
                <a:latin typeface="EABODW+MicrosoftYaHei"/>
                <a:cs typeface="EABODW+MicrosoftYaHei"/>
              </a:rPr>
              <a:t>老夫领教了!”</a:t>
            </a:r>
            <a:r>
              <a:rPr sz="2000">
                <a:solidFill>
                  <a:srgbClr val="7030A0"/>
                </a:solidFill>
                <a:latin typeface="EABODW+MicrosoftYaHei"/>
                <a:cs typeface="EABODW+MicrosoftYaHei"/>
              </a:rPr>
              <a:t>莫谷青</a:t>
            </a:r>
            <a:r>
              <a:rPr sz="2000">
                <a:solidFill>
                  <a:srgbClr val="FF0000"/>
                </a:solidFill>
                <a:latin typeface="EABODW+MicrosoftYaHei"/>
                <a:cs typeface="EABODW+MicrosoftYaHei"/>
              </a:rPr>
              <a:t>笑道:“在下胜得侥幸</a:t>
            </a:r>
            <a:r>
              <a:rPr sz="2000">
                <a:solidFill>
                  <a:srgbClr val="FF0000"/>
                </a:solidFill>
                <a:latin typeface="OSGECH+MicrosoftYaHei"/>
                <a:cs typeface="OSGECH+MicrosoftYaHei"/>
              </a:rPr>
              <a:t>,</a:t>
            </a:r>
          </a:p>
          <a:p>
            <a:pPr marL="0" marR="0">
              <a:lnSpc>
                <a:spcPts val="2644"/>
              </a:lnSpc>
              <a:spcBef>
                <a:spcPts val="955"/>
              </a:spcBef>
              <a:spcAft>
                <a:spcPct val="0"/>
              </a:spcAft>
            </a:pPr>
            <a:r>
              <a:rPr sz="2000">
                <a:solidFill>
                  <a:srgbClr val="FF0000"/>
                </a:solidFill>
                <a:latin typeface="EABODW+MicrosoftYaHei"/>
                <a:cs typeface="EABODW+MicrosoftYaHei"/>
              </a:rPr>
              <a:t>受教不少</a:t>
            </a:r>
            <a:r>
              <a:rPr sz="2000">
                <a:solidFill>
                  <a:srgbClr val="FF0000"/>
                </a:solidFill>
                <a:latin typeface="OSGECH+MicrosoftYaHei"/>
                <a:cs typeface="OSGECH+MicrosoftYaHei"/>
              </a:rPr>
              <a:t>,</a:t>
            </a:r>
            <a:r>
              <a:rPr sz="2000">
                <a:solidFill>
                  <a:srgbClr val="FF0000"/>
                </a:solidFill>
                <a:latin typeface="EABODW+MicrosoftYaHei"/>
                <a:cs typeface="EABODW+MicrosoftYaHei"/>
              </a:rPr>
              <a:t>就此告辞!”起身一揖飘出门去。</a:t>
            </a:r>
          </a:p>
        </p:txBody>
      </p:sp>
      <p:sp>
        <p:nvSpPr>
          <p:cNvPr id="4" name="object 4"/>
          <p:cNvSpPr txBox="1"/>
          <p:nvPr/>
        </p:nvSpPr>
        <p:spPr>
          <a:xfrm>
            <a:off x="288340" y="2863158"/>
            <a:ext cx="9799489" cy="25463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EABODW+MicrosoftYaHei"/>
                <a:cs typeface="EABODW+MicrosoftYaHei"/>
              </a:rPr>
              <a:t>王景文望着莫谷青背影</a:t>
            </a:r>
            <a:r>
              <a:rPr sz="2000">
                <a:solidFill>
                  <a:srgbClr val="000000"/>
                </a:solidFill>
                <a:latin typeface="OSGECH+MicrosoftYaHei"/>
                <a:cs typeface="OSGECH+MicrosoftYaHei"/>
              </a:rPr>
              <a:t>,</a:t>
            </a:r>
            <a:r>
              <a:rPr sz="2000">
                <a:solidFill>
                  <a:srgbClr val="000000"/>
                </a:solidFill>
                <a:latin typeface="EABODW+MicrosoftYaHei"/>
                <a:cs typeface="EABODW+MicrosoftYaHei"/>
              </a:rPr>
              <a:t>沉吟不语。一个幕僚不解问道:“这局棋大人有</a:t>
            </a:r>
          </a:p>
          <a:p>
            <a:pPr marL="0" marR="0">
              <a:lnSpc>
                <a:spcPts val="2644"/>
              </a:lnSpc>
              <a:spcBef>
                <a:spcPts val="957"/>
              </a:spcBef>
              <a:spcAft>
                <a:spcPct val="0"/>
              </a:spcAft>
            </a:pPr>
            <a:r>
              <a:rPr sz="2000">
                <a:solidFill>
                  <a:srgbClr val="000000"/>
                </a:solidFill>
                <a:latin typeface="EABODW+MicrosoftYaHei"/>
                <a:cs typeface="EABODW+MicrosoftYaHei"/>
              </a:rPr>
              <a:t>两次可以杀死黑方大龙</a:t>
            </a:r>
            <a:r>
              <a:rPr sz="2000">
                <a:solidFill>
                  <a:srgbClr val="000000"/>
                </a:solidFill>
                <a:latin typeface="OSGECH+MicrosoftYaHei"/>
                <a:cs typeface="OSGECH+MicrosoftYaHei"/>
              </a:rPr>
              <a:t>,</a:t>
            </a:r>
            <a:r>
              <a:rPr sz="2000">
                <a:solidFill>
                  <a:srgbClr val="000000"/>
                </a:solidFill>
                <a:latin typeface="EABODW+MicrosoftYaHei"/>
                <a:cs typeface="EABODW+MicrosoftYaHei"/>
              </a:rPr>
              <a:t>为何将它放过了?”</a:t>
            </a:r>
            <a:r>
              <a:rPr sz="2000">
                <a:solidFill>
                  <a:srgbClr val="7030A0"/>
                </a:solidFill>
                <a:latin typeface="EABODW+MicrosoftYaHei"/>
                <a:cs typeface="EABODW+MicrosoftYaHei"/>
              </a:rPr>
              <a:t>王景文</a:t>
            </a:r>
            <a:r>
              <a:rPr sz="2000">
                <a:solidFill>
                  <a:srgbClr val="FF0000"/>
                </a:solidFill>
                <a:latin typeface="EABODW+MicrosoftYaHei"/>
                <a:cs typeface="EABODW+MicrosoftYaHei"/>
              </a:rPr>
              <a:t>笑道:“此人棋力不下于我</a:t>
            </a:r>
            <a:r>
              <a:rPr sz="2000">
                <a:solidFill>
                  <a:srgbClr val="FF0000"/>
                </a:solidFill>
                <a:latin typeface="OSGECH+MicrosoftYaHei"/>
                <a:cs typeface="OSGECH+MicrosoftYaHei"/>
              </a:rPr>
              <a:t>,</a:t>
            </a:r>
          </a:p>
          <a:p>
            <a:pPr marL="0" marR="0">
              <a:lnSpc>
                <a:spcPts val="2644"/>
              </a:lnSpc>
              <a:spcBef>
                <a:spcPts val="955"/>
              </a:spcBef>
              <a:spcAft>
                <a:spcPct val="0"/>
              </a:spcAft>
            </a:pPr>
            <a:r>
              <a:rPr sz="2000">
                <a:solidFill>
                  <a:srgbClr val="FF0000"/>
                </a:solidFill>
                <a:latin typeface="EABODW+MicrosoftYaHei"/>
                <a:cs typeface="EABODW+MicrosoftYaHei"/>
              </a:rPr>
              <a:t>但锋芒太露</a:t>
            </a:r>
            <a:r>
              <a:rPr sz="2000">
                <a:solidFill>
                  <a:srgbClr val="FF0000"/>
                </a:solidFill>
                <a:latin typeface="OSGECH+MicrosoftYaHei"/>
                <a:cs typeface="OSGECH+MicrosoftYaHei"/>
              </a:rPr>
              <a:t>,</a:t>
            </a:r>
            <a:r>
              <a:rPr sz="2000">
                <a:solidFill>
                  <a:srgbClr val="FF0000"/>
                </a:solidFill>
                <a:latin typeface="EABODW+MicrosoftYaHei"/>
                <a:cs typeface="EABODW+MicrosoftYaHei"/>
              </a:rPr>
              <a:t>这就和棋道不符了。我见他少年得志</a:t>
            </a:r>
            <a:r>
              <a:rPr sz="2000">
                <a:solidFill>
                  <a:srgbClr val="FF0000"/>
                </a:solidFill>
                <a:latin typeface="OSGECH+MicrosoftYaHei"/>
                <a:cs typeface="OSGECH+MicrosoftYaHei"/>
              </a:rPr>
              <a:t>,</a:t>
            </a:r>
            <a:r>
              <a:rPr sz="2000">
                <a:solidFill>
                  <a:srgbClr val="FF0000"/>
                </a:solidFill>
                <a:latin typeface="EABODW+MicrosoftYaHei"/>
                <a:cs typeface="EABODW+MicrosoftYaHei"/>
              </a:rPr>
              <a:t>心性极高</a:t>
            </a:r>
            <a:r>
              <a:rPr sz="2000">
                <a:solidFill>
                  <a:srgbClr val="FF0000"/>
                </a:solidFill>
                <a:latin typeface="OSGECH+MicrosoftYaHei"/>
                <a:cs typeface="OSGECH+MicrosoftYaHei"/>
              </a:rPr>
              <a:t>,</a:t>
            </a:r>
            <a:r>
              <a:rPr sz="2000">
                <a:solidFill>
                  <a:srgbClr val="FF0000"/>
                </a:solidFill>
                <a:latin typeface="EABODW+MicrosoftYaHei"/>
                <a:cs typeface="EABODW+MicrosoftYaHei"/>
              </a:rPr>
              <a:t>我若胜了这一局</a:t>
            </a:r>
            <a:r>
              <a:rPr sz="2000">
                <a:solidFill>
                  <a:srgbClr val="FF0000"/>
                </a:solidFill>
                <a:latin typeface="OSGECH+MicrosoftYaHei"/>
                <a:cs typeface="OSGECH+MicrosoftYaHei"/>
              </a:rPr>
              <a:t>,</a:t>
            </a:r>
          </a:p>
          <a:p>
            <a:pPr marL="0" marR="0">
              <a:lnSpc>
                <a:spcPts val="2644"/>
              </a:lnSpc>
              <a:spcBef>
                <a:spcPts val="955"/>
              </a:spcBef>
              <a:spcAft>
                <a:spcPct val="0"/>
              </a:spcAft>
            </a:pPr>
            <a:r>
              <a:rPr sz="2000">
                <a:solidFill>
                  <a:srgbClr val="FF0000"/>
                </a:solidFill>
                <a:latin typeface="EABODW+MicrosoftYaHei"/>
                <a:cs typeface="EABODW+MicrosoftYaHei"/>
              </a:rPr>
              <a:t>他轻则一蹶不振</a:t>
            </a:r>
            <a:r>
              <a:rPr sz="2000">
                <a:solidFill>
                  <a:srgbClr val="FF0000"/>
                </a:solidFill>
                <a:latin typeface="OSGECH+MicrosoftYaHei"/>
                <a:cs typeface="OSGECH+MicrosoftYaHei"/>
              </a:rPr>
              <a:t>,</a:t>
            </a:r>
            <a:r>
              <a:rPr sz="2000">
                <a:solidFill>
                  <a:srgbClr val="FF0000"/>
                </a:solidFill>
                <a:latin typeface="EABODW+MicrosoftYaHei"/>
                <a:cs typeface="EABODW+MicrosoftYaHei"/>
              </a:rPr>
              <a:t>重则会呕血而死啊。但愿他回去复盘时明白其中道理</a:t>
            </a:r>
            <a:r>
              <a:rPr sz="2000">
                <a:solidFill>
                  <a:srgbClr val="FF0000"/>
                </a:solidFill>
                <a:latin typeface="OSGECH+MicrosoftYaHei"/>
                <a:cs typeface="OSGECH+MicrosoftYaHei"/>
              </a:rPr>
              <a:t>,</a:t>
            </a:r>
            <a:r>
              <a:rPr sz="2000">
                <a:solidFill>
                  <a:srgbClr val="FF0000"/>
                </a:solidFill>
                <a:latin typeface="EABODW+MicrosoftYaHei"/>
                <a:cs typeface="EABODW+MicrosoftYaHei"/>
              </a:rPr>
              <a:t>修身养</a:t>
            </a:r>
          </a:p>
          <a:p>
            <a:pPr marL="0" marR="0">
              <a:lnSpc>
                <a:spcPts val="2644"/>
              </a:lnSpc>
              <a:spcBef>
                <a:spcPts val="958"/>
              </a:spcBef>
              <a:spcAft>
                <a:spcPct val="0"/>
              </a:spcAft>
            </a:pPr>
            <a:r>
              <a:rPr sz="2000">
                <a:solidFill>
                  <a:srgbClr val="FF0000"/>
                </a:solidFill>
                <a:latin typeface="EABODW+MicrosoftYaHei"/>
                <a:cs typeface="EABODW+MicrosoftYaHei"/>
              </a:rPr>
              <a:t>性</a:t>
            </a:r>
            <a:r>
              <a:rPr sz="2000">
                <a:solidFill>
                  <a:srgbClr val="FF0000"/>
                </a:solidFill>
                <a:latin typeface="OSGECH+MicrosoftYaHei"/>
                <a:cs typeface="OSGECH+MicrosoftYaHei"/>
              </a:rPr>
              <a:t>,</a:t>
            </a:r>
            <a:r>
              <a:rPr sz="2000">
                <a:solidFill>
                  <a:srgbClr val="FF0000"/>
                </a:solidFill>
                <a:latin typeface="EABODW+MicrosoftYaHei"/>
                <a:cs typeface="EABODW+MicrosoftYaHei"/>
              </a:rPr>
              <a:t>领悟棋道精神</a:t>
            </a:r>
            <a:r>
              <a:rPr sz="2000">
                <a:solidFill>
                  <a:srgbClr val="FF0000"/>
                </a:solidFill>
                <a:latin typeface="OSGECH+MicrosoftYaHei"/>
                <a:cs typeface="OSGECH+MicrosoftYaHei"/>
              </a:rPr>
              <a:t>,</a:t>
            </a:r>
            <a:r>
              <a:rPr sz="2000">
                <a:solidFill>
                  <a:srgbClr val="FF0000"/>
                </a:solidFill>
                <a:latin typeface="EABODW+MicrosoftYaHei"/>
                <a:cs typeface="EABODW+MicrosoftYaHei"/>
              </a:rPr>
              <a:t>可望成为一个旷世奇才。”</a:t>
            </a:r>
          </a:p>
        </p:txBody>
      </p:sp>
      <p:sp>
        <p:nvSpPr>
          <p:cNvPr id="5" name="object 5"/>
          <p:cNvSpPr txBox="1"/>
          <p:nvPr/>
        </p:nvSpPr>
        <p:spPr>
          <a:xfrm>
            <a:off x="288340" y="5149793"/>
            <a:ext cx="9517281" cy="1174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EABODW+MicrosoftYaHei"/>
                <a:cs typeface="EABODW+MicrosoftYaHei"/>
              </a:rPr>
              <a:t>几个月后皇太妃因病薨逝</a:t>
            </a:r>
            <a:r>
              <a:rPr sz="2000">
                <a:solidFill>
                  <a:srgbClr val="000000"/>
                </a:solidFill>
                <a:latin typeface="OSGECH+MicrosoftYaHei"/>
                <a:cs typeface="OSGECH+MicrosoftYaHei"/>
              </a:rPr>
              <a:t>,</a:t>
            </a:r>
            <a:r>
              <a:rPr sz="2000">
                <a:solidFill>
                  <a:srgbClr val="000000"/>
                </a:solidFill>
                <a:latin typeface="EABODW+MicrosoftYaHei"/>
                <a:cs typeface="EABODW+MicrosoftYaHei"/>
              </a:rPr>
              <a:t>接着</a:t>
            </a:r>
            <a:r>
              <a:rPr sz="2000">
                <a:solidFill>
                  <a:srgbClr val="000000"/>
                </a:solidFill>
                <a:latin typeface="OSGECH+MicrosoftYaHei"/>
                <a:cs typeface="OSGECH+MicrosoftYaHei"/>
              </a:rPr>
              <a:t>,</a:t>
            </a:r>
            <a:r>
              <a:rPr sz="2000">
                <a:solidFill>
                  <a:srgbClr val="000000"/>
                </a:solidFill>
                <a:latin typeface="EABODW+MicrosoftYaHei"/>
                <a:cs typeface="EABODW+MicrosoftYaHei"/>
              </a:rPr>
              <a:t>先帝禅位于太子。王景文刚从朝中回到</a:t>
            </a:r>
          </a:p>
          <a:p>
            <a:pPr marL="0" marR="0">
              <a:lnSpc>
                <a:spcPts val="2644"/>
              </a:lnSpc>
              <a:spcBef>
                <a:spcPts val="954"/>
              </a:spcBef>
              <a:spcAft>
                <a:spcPct val="0"/>
              </a:spcAft>
            </a:pPr>
            <a:r>
              <a:rPr sz="2000">
                <a:solidFill>
                  <a:srgbClr val="000000"/>
                </a:solidFill>
                <a:latin typeface="EABODW+MicrosoftYaHei"/>
                <a:cs typeface="EABODW+MicrosoftYaHei"/>
              </a:rPr>
              <a:t>江州</a:t>
            </a:r>
            <a:r>
              <a:rPr sz="2000">
                <a:solidFill>
                  <a:srgbClr val="000000"/>
                </a:solidFill>
                <a:latin typeface="OSGECH+MicrosoftYaHei"/>
                <a:cs typeface="OSGECH+MicrosoftYaHei"/>
              </a:rPr>
              <a:t>,</a:t>
            </a:r>
            <a:r>
              <a:rPr sz="2000">
                <a:solidFill>
                  <a:srgbClr val="000000"/>
                </a:solidFill>
                <a:latin typeface="EABODW+MicrosoftYaHei"/>
                <a:cs typeface="EABODW+MicrosoftYaHei"/>
              </a:rPr>
              <a:t>王管家来报</a:t>
            </a:r>
            <a:r>
              <a:rPr sz="2000">
                <a:solidFill>
                  <a:srgbClr val="000000"/>
                </a:solidFill>
                <a:latin typeface="OSGECH+MicrosoftYaHei"/>
                <a:cs typeface="OSGECH+MicrosoftYaHei"/>
              </a:rPr>
              <a:t>:</a:t>
            </a:r>
            <a:r>
              <a:rPr sz="2000">
                <a:solidFill>
                  <a:srgbClr val="000000"/>
                </a:solidFill>
                <a:latin typeface="EABODW+MicrosoftYaHei"/>
                <a:cs typeface="EABODW+MicrosoftYaHei"/>
              </a:rPr>
              <a:t>那个莫谷青又来了</a:t>
            </a:r>
            <a:r>
              <a:rPr sz="2000">
                <a:solidFill>
                  <a:srgbClr val="000000"/>
                </a:solidFill>
                <a:latin typeface="OSGECH+MicrosoftYaHei"/>
                <a:cs typeface="OSGECH+MicrosoftYaHei"/>
              </a:rPr>
              <a:t>!</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904"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AISMMU+å¾®è½¯éÿFD»,Bold"/>
                <a:cs typeface="AISMMU+å¾®è½¯éÿFD»,Bold"/>
              </a:rPr>
              <a:t>课程回顾</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AISMMU+å¾®è½¯éÿFD»,Bold"/>
                <a:cs typeface="AISMMU+å¾®è½¯éÿFD»,Bold"/>
              </a:rPr>
              <a:t>一</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60471"/>
            <a:ext cx="9961409" cy="28724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2932" marR="0">
              <a:lnSpc>
                <a:spcPts val="2644"/>
              </a:lnSpc>
              <a:spcBef>
                <a:spcPct val="0"/>
              </a:spcBef>
              <a:spcAft>
                <a:spcPct val="0"/>
              </a:spcAft>
            </a:pPr>
            <a:r>
              <a:rPr sz="2000">
                <a:solidFill>
                  <a:srgbClr val="7030A0"/>
                </a:solidFill>
                <a:latin typeface="TBGTOQ+MicrosoftYaHei"/>
                <a:cs typeface="TBGTOQ+MicrosoftYaHei"/>
              </a:rPr>
              <a:t>莫谷青</a:t>
            </a:r>
            <a:r>
              <a:rPr sz="2000">
                <a:solidFill>
                  <a:srgbClr val="FF0000"/>
                </a:solidFill>
                <a:latin typeface="TBGTOQ+MicrosoftYaHei"/>
                <a:cs typeface="TBGTOQ+MicrosoftYaHei"/>
              </a:rPr>
              <a:t>沉稳了许多:“在下回去将对局反复推演</a:t>
            </a:r>
            <a:r>
              <a:rPr sz="2000">
                <a:solidFill>
                  <a:srgbClr val="FF0000"/>
                </a:solidFill>
                <a:latin typeface="AESGTS+MicrosoftYaHei"/>
                <a:cs typeface="AESGTS+MicrosoftYaHei"/>
              </a:rPr>
              <a:t>,</a:t>
            </a:r>
            <a:r>
              <a:rPr sz="2000">
                <a:solidFill>
                  <a:srgbClr val="FF0000"/>
                </a:solidFill>
                <a:latin typeface="TBGTOQ+MicrosoftYaHei"/>
                <a:cs typeface="TBGTOQ+MicrosoftYaHei"/>
              </a:rPr>
              <a:t>发现是大人存心相让</a:t>
            </a:r>
            <a:r>
              <a:rPr sz="2000">
                <a:solidFill>
                  <a:srgbClr val="FF0000"/>
                </a:solidFill>
                <a:latin typeface="AESGTS+MicrosoftYaHei"/>
                <a:cs typeface="AESGTS+MicrosoftYaHei"/>
              </a:rPr>
              <a:t>,</a:t>
            </a:r>
            <a:r>
              <a:rPr sz="2000">
                <a:solidFill>
                  <a:srgbClr val="FF0000"/>
                </a:solidFill>
                <a:latin typeface="TBGTOQ+MicrosoftYaHei"/>
                <a:cs typeface="TBGTOQ+MicrosoftYaHei"/>
              </a:rPr>
              <a:t>寝食</a:t>
            </a:r>
          </a:p>
          <a:p>
            <a:pPr marL="0" marR="0">
              <a:lnSpc>
                <a:spcPts val="2644"/>
              </a:lnSpc>
              <a:spcBef>
                <a:spcPts val="935"/>
              </a:spcBef>
              <a:spcAft>
                <a:spcPct val="0"/>
              </a:spcAft>
            </a:pPr>
            <a:r>
              <a:rPr sz="2000">
                <a:solidFill>
                  <a:srgbClr val="FF0000"/>
                </a:solidFill>
                <a:latin typeface="TBGTOQ+MicrosoftYaHei"/>
                <a:cs typeface="TBGTOQ+MicrosoftYaHei"/>
              </a:rPr>
              <a:t>难安。士可杀不可辱</a:t>
            </a:r>
            <a:r>
              <a:rPr sz="2000">
                <a:solidFill>
                  <a:srgbClr val="FF0000"/>
                </a:solidFill>
                <a:latin typeface="AESGTS+MicrosoftYaHei"/>
                <a:cs typeface="AESGTS+MicrosoftYaHei"/>
              </a:rPr>
              <a:t>,</a:t>
            </a:r>
            <a:r>
              <a:rPr sz="2000">
                <a:solidFill>
                  <a:srgbClr val="FF0000"/>
                </a:solidFill>
                <a:latin typeface="TBGTOQ+MicrosoftYaHei"/>
                <a:cs typeface="TBGTOQ+MicrosoftYaHei"/>
              </a:rPr>
              <a:t>在下想与大人再弈一局</a:t>
            </a:r>
            <a:r>
              <a:rPr sz="2000">
                <a:solidFill>
                  <a:srgbClr val="FF0000"/>
                </a:solidFill>
                <a:latin typeface="AESGTS+MicrosoftYaHei"/>
                <a:cs typeface="AESGTS+MicrosoftYaHei"/>
              </a:rPr>
              <a:t>,</a:t>
            </a:r>
            <a:r>
              <a:rPr sz="2000">
                <a:solidFill>
                  <a:srgbClr val="FF0000"/>
                </a:solidFill>
                <a:latin typeface="TBGTOQ+MicrosoftYaHei"/>
                <a:cs typeface="TBGTOQ+MicrosoftYaHei"/>
              </a:rPr>
              <a:t>务请大人放出手段</a:t>
            </a:r>
            <a:r>
              <a:rPr sz="2000">
                <a:solidFill>
                  <a:srgbClr val="FF0000"/>
                </a:solidFill>
                <a:latin typeface="AESGTS+MicrosoftYaHei"/>
                <a:cs typeface="AESGTS+MicrosoftYaHei"/>
              </a:rPr>
              <a:t>,</a:t>
            </a:r>
            <a:r>
              <a:rPr sz="2000">
                <a:solidFill>
                  <a:srgbClr val="FF0000"/>
                </a:solidFill>
                <a:latin typeface="TBGTOQ+MicrosoftYaHei"/>
                <a:cs typeface="TBGTOQ+MicrosoftYaHei"/>
              </a:rPr>
              <a:t>使出‘江南棋</a:t>
            </a:r>
          </a:p>
          <a:p>
            <a:pPr marL="0" marR="0">
              <a:lnSpc>
                <a:spcPts val="2644"/>
              </a:lnSpc>
              <a:spcBef>
                <a:spcPts val="715"/>
              </a:spcBef>
              <a:spcAft>
                <a:spcPct val="0"/>
              </a:spcAft>
            </a:pPr>
            <a:r>
              <a:rPr sz="2000">
                <a:solidFill>
                  <a:srgbClr val="FF0000"/>
                </a:solidFill>
                <a:latin typeface="TBGTOQ+MicrosoftYaHei"/>
                <a:cs typeface="TBGTOQ+MicrosoftYaHei"/>
              </a:rPr>
              <a:t>王’真本领</a:t>
            </a:r>
            <a:r>
              <a:rPr sz="2000">
                <a:solidFill>
                  <a:srgbClr val="FF0000"/>
                </a:solidFill>
                <a:latin typeface="AESGTS+MicrosoftYaHei"/>
                <a:cs typeface="AESGTS+MicrosoftYaHei"/>
              </a:rPr>
              <a:t>,</a:t>
            </a:r>
            <a:r>
              <a:rPr sz="2000">
                <a:solidFill>
                  <a:srgbClr val="FF0000"/>
                </a:solidFill>
                <a:latin typeface="TBGTOQ+MicrosoftYaHei"/>
                <a:cs typeface="TBGTOQ+MicrosoftYaHei"/>
              </a:rPr>
              <a:t>让在下输得口服心服!”</a:t>
            </a:r>
            <a:r>
              <a:rPr sz="2000" spc="-10">
                <a:solidFill>
                  <a:srgbClr val="000000"/>
                </a:solidFill>
                <a:latin typeface="TBGTOQ+MicrosoftYaHei"/>
                <a:cs typeface="TBGTOQ+MicrosoftYaHei"/>
              </a:rPr>
              <a:t>随即从身上掏出一张押单,“在下渡江之前</a:t>
            </a:r>
            <a:r>
              <a:rPr sz="2000">
                <a:solidFill>
                  <a:srgbClr val="000000"/>
                </a:solidFill>
                <a:latin typeface="AESGTS+MicrosoftYaHei"/>
                <a:cs typeface="AESGTS+MicrosoftYaHei"/>
              </a:rPr>
              <a:t>,</a:t>
            </a:r>
          </a:p>
          <a:p>
            <a:pPr marL="0" marR="0">
              <a:lnSpc>
                <a:spcPts val="2644"/>
              </a:lnSpc>
              <a:spcBef>
                <a:spcPts val="765"/>
              </a:spcBef>
              <a:spcAft>
                <a:spcPct val="0"/>
              </a:spcAft>
            </a:pPr>
            <a:r>
              <a:rPr sz="2000">
                <a:solidFill>
                  <a:srgbClr val="000000"/>
                </a:solidFill>
                <a:latin typeface="TBGTOQ+MicrosoftYaHei"/>
                <a:cs typeface="TBGTOQ+MicrosoftYaHei"/>
              </a:rPr>
              <a:t>已托贵国商人将价值十万两白银的货物押在江州大兴隆栈</a:t>
            </a:r>
            <a:r>
              <a:rPr sz="2000">
                <a:solidFill>
                  <a:srgbClr val="000000"/>
                </a:solidFill>
                <a:latin typeface="AESGTS+MicrosoftYaHei"/>
                <a:cs typeface="AESGTS+MicrosoftYaHei"/>
              </a:rPr>
              <a:t>,</a:t>
            </a:r>
            <a:r>
              <a:rPr sz="2000">
                <a:solidFill>
                  <a:srgbClr val="000000"/>
                </a:solidFill>
                <a:latin typeface="TBGTOQ+MicrosoftYaHei"/>
                <a:cs typeface="TBGTOQ+MicrosoftYaHei"/>
              </a:rPr>
              <a:t>这是押单。在下就</a:t>
            </a:r>
          </a:p>
          <a:p>
            <a:pPr marL="0" marR="0">
              <a:lnSpc>
                <a:spcPts val="2644"/>
              </a:lnSpc>
              <a:spcBef>
                <a:spcPts val="768"/>
              </a:spcBef>
              <a:spcAft>
                <a:spcPct val="0"/>
              </a:spcAft>
            </a:pPr>
            <a:r>
              <a:rPr sz="2000">
                <a:solidFill>
                  <a:srgbClr val="000000"/>
                </a:solidFill>
                <a:latin typeface="TBGTOQ+MicrosoftYaHei"/>
                <a:cs typeface="TBGTOQ+MicrosoftYaHei"/>
              </a:rPr>
              <a:t>以此物为注</a:t>
            </a:r>
            <a:r>
              <a:rPr sz="2000">
                <a:solidFill>
                  <a:srgbClr val="000000"/>
                </a:solidFill>
                <a:latin typeface="AESGTS+MicrosoftYaHei"/>
                <a:cs typeface="AESGTS+MicrosoftYaHei"/>
              </a:rPr>
              <a:t>,</a:t>
            </a:r>
            <a:r>
              <a:rPr sz="2000">
                <a:solidFill>
                  <a:srgbClr val="000000"/>
                </a:solidFill>
                <a:latin typeface="TBGTOQ+MicrosoftYaHei"/>
                <a:cs typeface="TBGTOQ+MicrosoftYaHei"/>
              </a:rPr>
              <a:t>和王大人对弈一局。”王景文一愣</a:t>
            </a:r>
            <a:r>
              <a:rPr sz="2000">
                <a:solidFill>
                  <a:srgbClr val="000000"/>
                </a:solidFill>
                <a:latin typeface="AESGTS+MicrosoftYaHei"/>
                <a:cs typeface="AESGTS+MicrosoftYaHei"/>
              </a:rPr>
              <a:t>,</a:t>
            </a:r>
            <a:r>
              <a:rPr sz="2000">
                <a:solidFill>
                  <a:srgbClr val="000000"/>
                </a:solidFill>
                <a:latin typeface="TBGTOQ+MicrosoftYaHei"/>
                <a:cs typeface="TBGTOQ+MicrosoftYaHei"/>
              </a:rPr>
              <a:t>笑了:“公子是怕王某不肯竭尽</a:t>
            </a:r>
          </a:p>
          <a:p>
            <a:pPr marL="0" marR="0">
              <a:lnSpc>
                <a:spcPts val="2644"/>
              </a:lnSpc>
              <a:spcBef>
                <a:spcPts val="715"/>
              </a:spcBef>
              <a:spcAft>
                <a:spcPct val="0"/>
              </a:spcAft>
            </a:pPr>
            <a:r>
              <a:rPr sz="2000">
                <a:solidFill>
                  <a:srgbClr val="000000"/>
                </a:solidFill>
                <a:latin typeface="TBGTOQ+MicrosoftYaHei"/>
                <a:cs typeface="TBGTOQ+MicrosoftYaHei"/>
              </a:rPr>
              <a:t>全力</a:t>
            </a:r>
            <a:r>
              <a:rPr sz="2000">
                <a:solidFill>
                  <a:srgbClr val="000000"/>
                </a:solidFill>
                <a:latin typeface="AESGTS+MicrosoftYaHei"/>
                <a:cs typeface="AESGTS+MicrosoftYaHei"/>
              </a:rPr>
              <a:t>,</a:t>
            </a:r>
            <a:r>
              <a:rPr sz="2000">
                <a:solidFill>
                  <a:srgbClr val="000000"/>
                </a:solidFill>
                <a:latin typeface="TBGTOQ+MicrosoftYaHei"/>
                <a:cs typeface="TBGTOQ+MicrosoftYaHei"/>
              </a:rPr>
              <a:t>故以此相激啊</a:t>
            </a:r>
            <a:r>
              <a:rPr sz="2000">
                <a:solidFill>
                  <a:srgbClr val="000000"/>
                </a:solidFill>
                <a:latin typeface="AESGTS+MicrosoftYaHei"/>
                <a:cs typeface="AESGTS+MicrosoftYaHei"/>
              </a:rPr>
              <a:t>?</a:t>
            </a:r>
            <a:r>
              <a:rPr sz="2000">
                <a:solidFill>
                  <a:srgbClr val="000000"/>
                </a:solidFill>
                <a:latin typeface="TBGTOQ+MicrosoftYaHei"/>
                <a:cs typeface="TBGTOQ+MicrosoftYaHei"/>
              </a:rPr>
              <a:t>王某应了</a:t>
            </a:r>
            <a:r>
              <a:rPr sz="2000">
                <a:solidFill>
                  <a:srgbClr val="000000"/>
                </a:solidFill>
                <a:latin typeface="AESGTS+MicrosoftYaHei"/>
                <a:cs typeface="AESGTS+MicrosoftYaHei"/>
              </a:rPr>
              <a:t>,</a:t>
            </a:r>
            <a:r>
              <a:rPr sz="2000">
                <a:solidFill>
                  <a:srgbClr val="000000"/>
                </a:solidFill>
                <a:latin typeface="TBGTOQ+MicrosoftYaHei"/>
                <a:cs typeface="TBGTOQ+MicrosoftYaHei"/>
              </a:rPr>
              <a:t>此局若输给足下</a:t>
            </a:r>
            <a:r>
              <a:rPr sz="2000">
                <a:solidFill>
                  <a:srgbClr val="000000"/>
                </a:solidFill>
                <a:latin typeface="AESGTS+MicrosoftYaHei"/>
                <a:cs typeface="AESGTS+MicrosoftYaHei"/>
              </a:rPr>
              <a:t>,</a:t>
            </a:r>
            <a:r>
              <a:rPr sz="2000">
                <a:solidFill>
                  <a:srgbClr val="000000"/>
                </a:solidFill>
                <a:latin typeface="TBGTOQ+MicrosoftYaHei"/>
                <a:cs typeface="TBGTOQ+MicrosoftYaHei"/>
              </a:rPr>
              <a:t>照数赔还。请!”</a:t>
            </a:r>
          </a:p>
        </p:txBody>
      </p:sp>
      <p:sp>
        <p:nvSpPr>
          <p:cNvPr id="4" name="object 4"/>
          <p:cNvSpPr txBox="1"/>
          <p:nvPr/>
        </p:nvSpPr>
        <p:spPr>
          <a:xfrm>
            <a:off x="288340" y="2742762"/>
            <a:ext cx="9947692" cy="4131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TBGTOQ+MicrosoftYaHei"/>
                <a:cs typeface="TBGTOQ+MicrosoftYaHei"/>
              </a:rPr>
              <a:t>莫谷青执黑先行</a:t>
            </a:r>
            <a:r>
              <a:rPr sz="2000">
                <a:solidFill>
                  <a:srgbClr val="000000"/>
                </a:solidFill>
                <a:latin typeface="AESGTS+MicrosoftYaHei"/>
                <a:cs typeface="AESGTS+MicrosoftYaHei"/>
              </a:rPr>
              <a:t>,</a:t>
            </a:r>
            <a:r>
              <a:rPr sz="2000">
                <a:solidFill>
                  <a:srgbClr val="000000"/>
                </a:solidFill>
                <a:latin typeface="TBGTOQ+MicrosoftYaHei"/>
                <a:cs typeface="TBGTOQ+MicrosoftYaHei"/>
              </a:rPr>
              <a:t>步步为营。王景文应对看似平淡无奇</a:t>
            </a:r>
            <a:r>
              <a:rPr sz="2000">
                <a:solidFill>
                  <a:srgbClr val="000000"/>
                </a:solidFill>
                <a:latin typeface="AESGTS+MicrosoftYaHei"/>
                <a:cs typeface="AESGTS+MicrosoftYaHei"/>
              </a:rPr>
              <a:t>,</a:t>
            </a:r>
            <a:r>
              <a:rPr sz="2000">
                <a:solidFill>
                  <a:srgbClr val="000000"/>
                </a:solidFill>
                <a:latin typeface="TBGTOQ+MicrosoftYaHei"/>
                <a:cs typeface="TBGTOQ+MicrosoftYaHei"/>
              </a:rPr>
              <a:t>实则蕴藏着绵绵后</a:t>
            </a:r>
          </a:p>
          <a:p>
            <a:pPr marL="0" marR="0">
              <a:lnSpc>
                <a:spcPts val="2648"/>
              </a:lnSpc>
              <a:spcBef>
                <a:spcPts val="761"/>
              </a:spcBef>
              <a:spcAft>
                <a:spcPct val="0"/>
              </a:spcAft>
            </a:pPr>
            <a:r>
              <a:rPr sz="2000">
                <a:solidFill>
                  <a:srgbClr val="000000"/>
                </a:solidFill>
                <a:latin typeface="TBGTOQ+MicrosoftYaHei"/>
                <a:cs typeface="TBGTOQ+MicrosoftYaHei"/>
              </a:rPr>
              <a:t>劲。双方进入“官子”阶段</a:t>
            </a:r>
            <a:r>
              <a:rPr sz="2000">
                <a:solidFill>
                  <a:srgbClr val="000000"/>
                </a:solidFill>
                <a:latin typeface="AESGTS+MicrosoftYaHei"/>
                <a:cs typeface="AESGTS+MicrosoftYaHei"/>
              </a:rPr>
              <a:t>,</a:t>
            </a:r>
            <a:r>
              <a:rPr sz="2000">
                <a:solidFill>
                  <a:srgbClr val="000000"/>
                </a:solidFill>
                <a:latin typeface="TBGTOQ+MicrosoftYaHei"/>
                <a:cs typeface="TBGTOQ+MicrosoftYaHei"/>
              </a:rPr>
              <a:t>莫谷青见盘面上白棋形势略优</a:t>
            </a:r>
            <a:r>
              <a:rPr sz="2000">
                <a:solidFill>
                  <a:srgbClr val="000000"/>
                </a:solidFill>
                <a:latin typeface="AESGTS+MicrosoftYaHei"/>
                <a:cs typeface="AESGTS+MicrosoftYaHei"/>
              </a:rPr>
              <a:t>,</a:t>
            </a:r>
            <a:r>
              <a:rPr sz="2000">
                <a:solidFill>
                  <a:srgbClr val="000000"/>
                </a:solidFill>
                <a:latin typeface="TBGTOQ+MicrosoftYaHei"/>
                <a:cs typeface="TBGTOQ+MicrosoftYaHei"/>
              </a:rPr>
              <a:t>不由心头焦急。就</a:t>
            </a:r>
          </a:p>
          <a:p>
            <a:pPr marL="0" marR="0">
              <a:lnSpc>
                <a:spcPts val="2644"/>
              </a:lnSpc>
              <a:spcBef>
                <a:spcPts val="767"/>
              </a:spcBef>
              <a:spcAft>
                <a:spcPct val="0"/>
              </a:spcAft>
            </a:pPr>
            <a:r>
              <a:rPr sz="2000">
                <a:solidFill>
                  <a:srgbClr val="000000"/>
                </a:solidFill>
                <a:latin typeface="TBGTOQ+MicrosoftYaHei"/>
                <a:cs typeface="TBGTOQ+MicrosoftYaHei"/>
              </a:rPr>
              <a:t>在这时</a:t>
            </a:r>
            <a:r>
              <a:rPr sz="2000">
                <a:solidFill>
                  <a:srgbClr val="000000"/>
                </a:solidFill>
                <a:latin typeface="AESGTS+MicrosoftYaHei"/>
                <a:cs typeface="AESGTS+MicrosoftYaHei"/>
              </a:rPr>
              <a:t>,</a:t>
            </a:r>
            <a:r>
              <a:rPr sz="2000">
                <a:solidFill>
                  <a:srgbClr val="000000"/>
                </a:solidFill>
                <a:latin typeface="TBGTOQ+MicrosoftYaHei"/>
                <a:cs typeface="TBGTOQ+MicrosoftYaHei"/>
              </a:rPr>
              <a:t>一个家人进来禀报:“皇上圣旨到</a:t>
            </a:r>
            <a:r>
              <a:rPr sz="2000">
                <a:solidFill>
                  <a:srgbClr val="000000"/>
                </a:solidFill>
                <a:latin typeface="AESGTS+MicrosoftYaHei"/>
                <a:cs typeface="AESGTS+MicrosoftYaHei"/>
              </a:rPr>
              <a:t>,</a:t>
            </a:r>
            <a:r>
              <a:rPr sz="2000">
                <a:solidFill>
                  <a:srgbClr val="000000"/>
                </a:solidFill>
                <a:latin typeface="TBGTOQ+MicrosoftYaHei"/>
                <a:cs typeface="TBGTOQ+MicrosoftYaHei"/>
              </a:rPr>
              <a:t>请大人即刻接旨!”王景文一怔</a:t>
            </a:r>
            <a:r>
              <a:rPr sz="2000">
                <a:solidFill>
                  <a:srgbClr val="000000"/>
                </a:solidFill>
                <a:latin typeface="AESGTS+MicrosoftYaHei"/>
                <a:cs typeface="AESGTS+MicrosoftYaHei"/>
              </a:rPr>
              <a:t>,</a:t>
            </a:r>
            <a:r>
              <a:rPr sz="2000">
                <a:solidFill>
                  <a:srgbClr val="000000"/>
                </a:solidFill>
                <a:latin typeface="TBGTOQ+MicrosoftYaHei"/>
                <a:cs typeface="TBGTOQ+MicrosoftYaHei"/>
              </a:rPr>
              <a:t>对莫</a:t>
            </a:r>
          </a:p>
          <a:p>
            <a:pPr marL="0" marR="0">
              <a:lnSpc>
                <a:spcPts val="2644"/>
              </a:lnSpc>
              <a:spcBef>
                <a:spcPts val="715"/>
              </a:spcBef>
              <a:spcAft>
                <a:spcPct val="0"/>
              </a:spcAft>
            </a:pPr>
            <a:r>
              <a:rPr sz="2000">
                <a:solidFill>
                  <a:srgbClr val="000000"/>
                </a:solidFill>
                <a:latin typeface="TBGTOQ+MicrosoftYaHei"/>
                <a:cs typeface="TBGTOQ+MicrosoftYaHei"/>
              </a:rPr>
              <a:t>谷青说声“失陪”</a:t>
            </a:r>
            <a:r>
              <a:rPr sz="2000">
                <a:solidFill>
                  <a:srgbClr val="000000"/>
                </a:solidFill>
                <a:latin typeface="AESGTS+MicrosoftYaHei"/>
                <a:cs typeface="AESGTS+MicrosoftYaHei"/>
              </a:rPr>
              <a:t>,</a:t>
            </a:r>
            <a:r>
              <a:rPr sz="2000">
                <a:solidFill>
                  <a:srgbClr val="000000"/>
                </a:solidFill>
                <a:latin typeface="TBGTOQ+MicrosoftYaHei"/>
                <a:cs typeface="TBGTOQ+MicrosoftYaHei"/>
              </a:rPr>
              <a:t>走出房间。约莫半个时辰</a:t>
            </a:r>
            <a:r>
              <a:rPr sz="2000">
                <a:solidFill>
                  <a:srgbClr val="000000"/>
                </a:solidFill>
                <a:latin typeface="AESGTS+MicrosoftYaHei"/>
                <a:cs typeface="AESGTS+MicrosoftYaHei"/>
              </a:rPr>
              <a:t>,</a:t>
            </a:r>
            <a:r>
              <a:rPr sz="2000">
                <a:solidFill>
                  <a:srgbClr val="000000"/>
                </a:solidFill>
                <a:latin typeface="TBGTOQ+MicrosoftYaHei"/>
                <a:cs typeface="TBGTOQ+MicrosoftYaHei"/>
              </a:rPr>
              <a:t>王景文进来</a:t>
            </a:r>
            <a:r>
              <a:rPr sz="2000">
                <a:solidFill>
                  <a:srgbClr val="000000"/>
                </a:solidFill>
                <a:latin typeface="AESGTS+MicrosoftYaHei"/>
                <a:cs typeface="AESGTS+MicrosoftYaHei"/>
              </a:rPr>
              <a:t>,</a:t>
            </a:r>
            <a:r>
              <a:rPr sz="2000">
                <a:solidFill>
                  <a:srgbClr val="000000"/>
                </a:solidFill>
                <a:latin typeface="TBGTOQ+MicrosoftYaHei"/>
                <a:cs typeface="TBGTOQ+MicrosoftYaHei"/>
              </a:rPr>
              <a:t>朝莫谷青抱歉地一</a:t>
            </a:r>
          </a:p>
          <a:p>
            <a:pPr marL="0" marR="0">
              <a:lnSpc>
                <a:spcPts val="2648"/>
              </a:lnSpc>
              <a:spcBef>
                <a:spcPts val="761"/>
              </a:spcBef>
              <a:spcAft>
                <a:spcPct val="0"/>
              </a:spcAft>
            </a:pPr>
            <a:r>
              <a:rPr sz="2000">
                <a:solidFill>
                  <a:srgbClr val="000000"/>
                </a:solidFill>
                <a:latin typeface="TBGTOQ+MicrosoftYaHei"/>
                <a:cs typeface="TBGTOQ+MicrosoftYaHei"/>
              </a:rPr>
              <a:t>笑:“官身不由己</a:t>
            </a:r>
            <a:r>
              <a:rPr sz="2000">
                <a:solidFill>
                  <a:srgbClr val="000000"/>
                </a:solidFill>
                <a:latin typeface="AESGTS+MicrosoftYaHei"/>
                <a:cs typeface="AESGTS+MicrosoftYaHei"/>
              </a:rPr>
              <a:t>,</a:t>
            </a:r>
            <a:r>
              <a:rPr sz="2000">
                <a:solidFill>
                  <a:srgbClr val="000000"/>
                </a:solidFill>
                <a:latin typeface="TBGTOQ+MicrosoftYaHei"/>
                <a:cs typeface="TBGTOQ+MicrosoftYaHei"/>
              </a:rPr>
              <a:t>让公子久等了。”莫谷青也不说话,“叭”地落下一子。王景</a:t>
            </a:r>
          </a:p>
          <a:p>
            <a:pPr marL="0" marR="0">
              <a:lnSpc>
                <a:spcPts val="2644"/>
              </a:lnSpc>
              <a:spcBef>
                <a:spcPts val="718"/>
              </a:spcBef>
              <a:spcAft>
                <a:spcPct val="0"/>
              </a:spcAft>
            </a:pPr>
            <a:r>
              <a:rPr sz="2000">
                <a:solidFill>
                  <a:srgbClr val="000000"/>
                </a:solidFill>
                <a:latin typeface="TBGTOQ+MicrosoftYaHei"/>
                <a:cs typeface="TBGTOQ+MicrosoftYaHei"/>
              </a:rPr>
              <a:t>文一愣</a:t>
            </a:r>
            <a:r>
              <a:rPr sz="2000">
                <a:solidFill>
                  <a:srgbClr val="000000"/>
                </a:solidFill>
                <a:latin typeface="AESGTS+MicrosoftYaHei"/>
                <a:cs typeface="AESGTS+MicrosoftYaHei"/>
              </a:rPr>
              <a:t>,</a:t>
            </a:r>
            <a:r>
              <a:rPr sz="2000">
                <a:solidFill>
                  <a:srgbClr val="000000"/>
                </a:solidFill>
                <a:latin typeface="TBGTOQ+MicrosoftYaHei"/>
                <a:cs typeface="TBGTOQ+MicrosoftYaHei"/>
              </a:rPr>
              <a:t>仓促落下一子。莫谷青却连发妙手</a:t>
            </a:r>
            <a:r>
              <a:rPr sz="2000">
                <a:solidFill>
                  <a:srgbClr val="000000"/>
                </a:solidFill>
                <a:latin typeface="AESGTS+MicrosoftYaHei"/>
                <a:cs typeface="AESGTS+MicrosoftYaHei"/>
              </a:rPr>
              <a:t>,</a:t>
            </a:r>
            <a:r>
              <a:rPr sz="2000">
                <a:solidFill>
                  <a:srgbClr val="000000"/>
                </a:solidFill>
                <a:latin typeface="TBGTOQ+MicrosoftYaHei"/>
                <a:cs typeface="TBGTOQ+MicrosoftYaHei"/>
              </a:rPr>
              <a:t>终盘一数</a:t>
            </a:r>
            <a:r>
              <a:rPr sz="2000">
                <a:solidFill>
                  <a:srgbClr val="000000"/>
                </a:solidFill>
                <a:latin typeface="AESGTS+MicrosoftYaHei"/>
                <a:cs typeface="AESGTS+MicrosoftYaHei"/>
              </a:rPr>
              <a:t>,</a:t>
            </a:r>
            <a:r>
              <a:rPr sz="2000">
                <a:solidFill>
                  <a:srgbClr val="000000"/>
                </a:solidFill>
                <a:latin typeface="TBGTOQ+MicrosoftYaHei"/>
                <a:cs typeface="TBGTOQ+MicrosoftYaHei"/>
              </a:rPr>
              <a:t>莫谷青恰胜一子。</a:t>
            </a:r>
          </a:p>
          <a:p>
            <a:pPr marL="448360" marR="0">
              <a:lnSpc>
                <a:spcPts val="2644"/>
              </a:lnSpc>
              <a:spcBef>
                <a:spcPts val="765"/>
              </a:spcBef>
              <a:spcAft>
                <a:spcPct val="0"/>
              </a:spcAft>
            </a:pPr>
            <a:r>
              <a:rPr sz="2000">
                <a:solidFill>
                  <a:srgbClr val="000000"/>
                </a:solidFill>
                <a:latin typeface="TBGTOQ+MicrosoftYaHei"/>
                <a:cs typeface="TBGTOQ+MicrosoftYaHei"/>
              </a:rPr>
              <a:t>王景文看着棋盘</a:t>
            </a:r>
            <a:r>
              <a:rPr sz="2000">
                <a:solidFill>
                  <a:srgbClr val="000000"/>
                </a:solidFill>
                <a:latin typeface="AESGTS+MicrosoftYaHei"/>
                <a:cs typeface="AESGTS+MicrosoftYaHei"/>
              </a:rPr>
              <a:t>,</a:t>
            </a:r>
            <a:r>
              <a:rPr sz="2000">
                <a:solidFill>
                  <a:srgbClr val="000000"/>
                </a:solidFill>
                <a:latin typeface="TBGTOQ+MicrosoftYaHei"/>
                <a:cs typeface="TBGTOQ+MicrosoftYaHei"/>
              </a:rPr>
              <a:t>呆了一阵</a:t>
            </a:r>
            <a:r>
              <a:rPr sz="2000">
                <a:solidFill>
                  <a:srgbClr val="000000"/>
                </a:solidFill>
                <a:latin typeface="AESGTS+MicrosoftYaHei"/>
                <a:cs typeface="AESGTS+MicrosoftYaHei"/>
              </a:rPr>
              <a:t>,</a:t>
            </a:r>
            <a:r>
              <a:rPr sz="2000">
                <a:solidFill>
                  <a:srgbClr val="000000"/>
                </a:solidFill>
                <a:latin typeface="TBGTOQ+MicrosoftYaHei"/>
                <a:cs typeface="TBGTOQ+MicrosoftYaHei"/>
              </a:rPr>
              <a:t>苦笑道:“迅速备银十万两</a:t>
            </a:r>
            <a:r>
              <a:rPr sz="2000">
                <a:solidFill>
                  <a:srgbClr val="000000"/>
                </a:solidFill>
                <a:latin typeface="AESGTS+MicrosoftYaHei"/>
                <a:cs typeface="AESGTS+MicrosoftYaHei"/>
              </a:rPr>
              <a:t>,</a:t>
            </a:r>
            <a:r>
              <a:rPr sz="2000">
                <a:solidFill>
                  <a:srgbClr val="000000"/>
                </a:solidFill>
                <a:latin typeface="TBGTOQ+MicrosoftYaHei"/>
                <a:cs typeface="TBGTOQ+MicrosoftYaHei"/>
              </a:rPr>
              <a:t>送莫棋友出城过江!”</a:t>
            </a:r>
          </a:p>
          <a:p>
            <a:pPr marL="0" marR="0">
              <a:lnSpc>
                <a:spcPts val="2644"/>
              </a:lnSpc>
              <a:spcBef>
                <a:spcPts val="764"/>
              </a:spcBef>
              <a:spcAft>
                <a:spcPct val="0"/>
              </a:spcAft>
            </a:pPr>
            <a:r>
              <a:rPr sz="2000">
                <a:solidFill>
                  <a:srgbClr val="000000"/>
                </a:solidFill>
                <a:latin typeface="TBGTOQ+MicrosoftYaHei"/>
                <a:cs typeface="TBGTOQ+MicrosoftYaHei"/>
              </a:rPr>
              <a:t>莫谷青拦住了:“此局在下虽胜了王大人</a:t>
            </a:r>
            <a:r>
              <a:rPr sz="2000">
                <a:solidFill>
                  <a:srgbClr val="000000"/>
                </a:solidFill>
                <a:latin typeface="AESGTS+MicrosoftYaHei"/>
                <a:cs typeface="AESGTS+MicrosoftYaHei"/>
              </a:rPr>
              <a:t>,</a:t>
            </a:r>
            <a:r>
              <a:rPr sz="2000">
                <a:solidFill>
                  <a:srgbClr val="000000"/>
                </a:solidFill>
                <a:latin typeface="TBGTOQ+MicrosoftYaHei"/>
                <a:cs typeface="TBGTOQ+MicrosoftYaHei"/>
              </a:rPr>
              <a:t>仍属侥幸。这十万两银子请暂时存放</a:t>
            </a:r>
          </a:p>
          <a:p>
            <a:pPr marL="0" marR="0">
              <a:lnSpc>
                <a:spcPts val="2644"/>
              </a:lnSpc>
              <a:spcBef>
                <a:spcPts val="717"/>
              </a:spcBef>
              <a:spcAft>
                <a:spcPct val="0"/>
              </a:spcAft>
            </a:pPr>
            <a:r>
              <a:rPr sz="2000">
                <a:solidFill>
                  <a:srgbClr val="000000"/>
                </a:solidFill>
                <a:latin typeface="TBGTOQ+MicrosoftYaHei"/>
                <a:cs typeface="TBGTOQ+MicrosoftYaHei"/>
              </a:rPr>
              <a:t>在贵府</a:t>
            </a:r>
            <a:r>
              <a:rPr sz="2000">
                <a:solidFill>
                  <a:srgbClr val="000000"/>
                </a:solidFill>
                <a:latin typeface="AESGTS+MicrosoftYaHei"/>
                <a:cs typeface="AESGTS+MicrosoftYaHei"/>
              </a:rPr>
              <a:t>,</a:t>
            </a:r>
            <a:r>
              <a:rPr sz="2000">
                <a:solidFill>
                  <a:srgbClr val="000000"/>
                </a:solidFill>
                <a:latin typeface="TBGTOQ+MicrosoftYaHei"/>
                <a:cs typeface="TBGTOQ+MicrosoftYaHei"/>
              </a:rPr>
              <a:t>待数月后王大人公务稍闲</a:t>
            </a:r>
            <a:r>
              <a:rPr sz="2000">
                <a:solidFill>
                  <a:srgbClr val="000000"/>
                </a:solidFill>
                <a:latin typeface="AESGTS+MicrosoftYaHei"/>
                <a:cs typeface="AESGTS+MicrosoftYaHei"/>
              </a:rPr>
              <a:t>,</a:t>
            </a:r>
            <a:r>
              <a:rPr sz="2000">
                <a:solidFill>
                  <a:srgbClr val="000000"/>
                </a:solidFill>
                <a:latin typeface="TBGTOQ+MicrosoftYaHei"/>
                <a:cs typeface="TBGTOQ+MicrosoftYaHei"/>
              </a:rPr>
              <a:t>在下再来与王大人重博一局。”</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869945" cy="2088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360" marR="0">
              <a:lnSpc>
                <a:spcPts val="2644"/>
              </a:lnSpc>
              <a:spcBef>
                <a:spcPct val="0"/>
              </a:spcBef>
              <a:spcAft>
                <a:spcPct val="0"/>
              </a:spcAft>
            </a:pPr>
            <a:r>
              <a:rPr sz="2000">
                <a:solidFill>
                  <a:srgbClr val="000000"/>
                </a:solidFill>
                <a:latin typeface="UJJASG+MicrosoftYaHei"/>
                <a:cs typeface="UJJASG+MicrosoftYaHei"/>
              </a:rPr>
              <a:t>王景文一笑:“感谢公子厚爱</a:t>
            </a:r>
            <a:r>
              <a:rPr sz="2000">
                <a:solidFill>
                  <a:srgbClr val="000000"/>
                </a:solidFill>
                <a:latin typeface="FSVKWA+MicrosoftYaHei"/>
                <a:cs typeface="FSVKWA+MicrosoftYaHei"/>
              </a:rPr>
              <a:t>!</a:t>
            </a:r>
            <a:r>
              <a:rPr sz="2000">
                <a:solidFill>
                  <a:srgbClr val="000000"/>
                </a:solidFill>
                <a:latin typeface="UJJASG+MicrosoftYaHei"/>
                <a:cs typeface="UJJASG+MicrosoftYaHei"/>
              </a:rPr>
              <a:t>只是王某再也无缘与公子共研棋艺了。”说</a:t>
            </a:r>
          </a:p>
          <a:p>
            <a:pPr marL="0" marR="0">
              <a:lnSpc>
                <a:spcPts val="2644"/>
              </a:lnSpc>
              <a:spcBef>
                <a:spcPts val="957"/>
              </a:spcBef>
              <a:spcAft>
                <a:spcPct val="0"/>
              </a:spcAft>
            </a:pPr>
            <a:r>
              <a:rPr sz="2000">
                <a:solidFill>
                  <a:srgbClr val="000000"/>
                </a:solidFill>
                <a:latin typeface="UJJASG+MicrosoftYaHei"/>
                <a:cs typeface="UJJASG+MicrosoftYaHei"/>
              </a:rPr>
              <a:t>着</a:t>
            </a:r>
            <a:r>
              <a:rPr sz="2000">
                <a:solidFill>
                  <a:srgbClr val="000000"/>
                </a:solidFill>
                <a:latin typeface="FSVKWA+MicrosoftYaHei"/>
                <a:cs typeface="FSVKWA+MicrosoftYaHei"/>
              </a:rPr>
              <a:t>,</a:t>
            </a:r>
            <a:r>
              <a:rPr sz="2000">
                <a:solidFill>
                  <a:srgbClr val="000000"/>
                </a:solidFill>
                <a:latin typeface="UJJASG+MicrosoftYaHei"/>
                <a:cs typeface="UJJASG+MicrosoftYaHei"/>
              </a:rPr>
              <a:t>从衣袖里掏出圣旨</a:t>
            </a:r>
            <a:r>
              <a:rPr sz="2000">
                <a:solidFill>
                  <a:srgbClr val="000000"/>
                </a:solidFill>
                <a:latin typeface="FSVKWA+MicrosoftYaHei"/>
                <a:cs typeface="FSVKWA+MicrosoftYaHei"/>
              </a:rPr>
              <a:t>,</a:t>
            </a:r>
            <a:r>
              <a:rPr sz="2000">
                <a:solidFill>
                  <a:srgbClr val="000000"/>
                </a:solidFill>
                <a:latin typeface="UJJASG+MicrosoftYaHei"/>
                <a:cs typeface="UJJASG+MicrosoftYaHei"/>
              </a:rPr>
              <a:t>展开念道:“奉天承运</a:t>
            </a:r>
            <a:r>
              <a:rPr sz="2000">
                <a:solidFill>
                  <a:srgbClr val="000000"/>
                </a:solidFill>
                <a:latin typeface="FSVKWA+MicrosoftYaHei"/>
                <a:cs typeface="FSVKWA+MicrosoftYaHei"/>
              </a:rPr>
              <a:t>,</a:t>
            </a:r>
            <a:r>
              <a:rPr sz="2000">
                <a:solidFill>
                  <a:srgbClr val="000000"/>
                </a:solidFill>
                <a:latin typeface="UJJASG+MicrosoftYaHei"/>
                <a:cs typeface="UJJASG+MicrosoftYaHei"/>
              </a:rPr>
              <a:t>皇帝诏曰</a:t>
            </a:r>
            <a:r>
              <a:rPr sz="2000">
                <a:solidFill>
                  <a:srgbClr val="000000"/>
                </a:solidFill>
                <a:latin typeface="FSVKWA+MicrosoftYaHei"/>
                <a:cs typeface="FSVKWA+MicrosoftYaHei"/>
              </a:rPr>
              <a:t>:</a:t>
            </a:r>
            <a:r>
              <a:rPr sz="2000">
                <a:solidFill>
                  <a:srgbClr val="000000"/>
                </a:solidFill>
                <a:latin typeface="UJJASG+MicrosoftYaHei"/>
                <a:cs typeface="UJJASG+MicrosoftYaHei"/>
              </a:rPr>
              <a:t>尚书仆射、江州刺史王</a:t>
            </a:r>
          </a:p>
          <a:p>
            <a:pPr marL="0" marR="0">
              <a:lnSpc>
                <a:spcPts val="2644"/>
              </a:lnSpc>
              <a:spcBef>
                <a:spcPts val="955"/>
              </a:spcBef>
              <a:spcAft>
                <a:spcPct val="0"/>
              </a:spcAft>
            </a:pPr>
            <a:r>
              <a:rPr sz="2000">
                <a:solidFill>
                  <a:srgbClr val="000000"/>
                </a:solidFill>
                <a:latin typeface="UJJASG+MicrosoftYaHei"/>
                <a:cs typeface="UJJASG+MicrosoftYaHei"/>
              </a:rPr>
              <a:t>景文勾通敌国</a:t>
            </a:r>
            <a:r>
              <a:rPr sz="2000">
                <a:solidFill>
                  <a:srgbClr val="000000"/>
                </a:solidFill>
                <a:latin typeface="FSVKWA+MicrosoftYaHei"/>
                <a:cs typeface="FSVKWA+MicrosoftYaHei"/>
              </a:rPr>
              <a:t>,</a:t>
            </a:r>
            <a:r>
              <a:rPr sz="2000">
                <a:solidFill>
                  <a:srgbClr val="000000"/>
                </a:solidFill>
                <a:latin typeface="UJJASG+MicrosoftYaHei"/>
                <a:cs typeface="UJJASG+MicrosoftYaHei"/>
              </a:rPr>
              <a:t>与燕帝三子慕容白交游</a:t>
            </a:r>
            <a:r>
              <a:rPr sz="2000">
                <a:solidFill>
                  <a:srgbClr val="000000"/>
                </a:solidFill>
                <a:latin typeface="FSVKWA+MicrosoftYaHei"/>
                <a:cs typeface="FSVKWA+MicrosoftYaHei"/>
              </a:rPr>
              <a:t>,</a:t>
            </a:r>
            <a:r>
              <a:rPr sz="2000">
                <a:solidFill>
                  <a:srgbClr val="000000"/>
                </a:solidFill>
                <a:latin typeface="UJJASG+MicrosoftYaHei"/>
                <a:cs typeface="UJJASG+MicrosoftYaHei"/>
              </a:rPr>
              <a:t>图谋不轨</a:t>
            </a:r>
            <a:r>
              <a:rPr sz="2000">
                <a:solidFill>
                  <a:srgbClr val="000000"/>
                </a:solidFill>
                <a:latin typeface="FSVKWA+MicrosoftYaHei"/>
                <a:cs typeface="FSVKWA+MicrosoftYaHei"/>
              </a:rPr>
              <a:t>,</a:t>
            </a:r>
            <a:r>
              <a:rPr sz="2000">
                <a:solidFill>
                  <a:srgbClr val="000000"/>
                </a:solidFill>
                <a:latin typeface="UJJASG+MicrosoftYaHei"/>
                <a:cs typeface="UJJASG+MicrosoftYaHei"/>
              </a:rPr>
              <a:t>着即赐死。钦此。”早就在门</a:t>
            </a:r>
          </a:p>
          <a:p>
            <a:pPr marL="0" marR="0">
              <a:lnSpc>
                <a:spcPts val="2644"/>
              </a:lnSpc>
              <a:spcBef>
                <a:spcPts val="955"/>
              </a:spcBef>
              <a:spcAft>
                <a:spcPct val="0"/>
              </a:spcAft>
            </a:pPr>
            <a:r>
              <a:rPr sz="2000">
                <a:solidFill>
                  <a:srgbClr val="000000"/>
                </a:solidFill>
                <a:latin typeface="UJJASG+MicrosoftYaHei"/>
                <a:cs typeface="UJJASG+MicrosoftYaHei"/>
              </a:rPr>
              <a:t>外等得不耐烦的两个黑衣使者端着一壶“鹤顶红”应声而进。</a:t>
            </a:r>
          </a:p>
        </p:txBody>
      </p:sp>
      <p:sp>
        <p:nvSpPr>
          <p:cNvPr id="4" name="object 4"/>
          <p:cNvSpPr txBox="1"/>
          <p:nvPr/>
        </p:nvSpPr>
        <p:spPr>
          <a:xfrm>
            <a:off x="288340" y="1948758"/>
            <a:ext cx="9890954" cy="43750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684" marR="0">
              <a:lnSpc>
                <a:spcPts val="2644"/>
              </a:lnSpc>
              <a:spcBef>
                <a:spcPct val="0"/>
              </a:spcBef>
              <a:spcAft>
                <a:spcPct val="0"/>
              </a:spcAft>
            </a:pPr>
            <a:r>
              <a:rPr sz="2000">
                <a:solidFill>
                  <a:srgbClr val="000000"/>
                </a:solidFill>
                <a:latin typeface="UJJASG+MicrosoftYaHei"/>
                <a:cs typeface="UJJASG+MicrosoftYaHei"/>
              </a:rPr>
              <a:t>王景文对众人一笑:“这酒不便相劝大家了。”刚一举壶</a:t>
            </a:r>
            <a:r>
              <a:rPr sz="2000">
                <a:solidFill>
                  <a:srgbClr val="000000"/>
                </a:solidFill>
                <a:latin typeface="FSVKWA+MicrosoftYaHei"/>
                <a:cs typeface="FSVKWA+MicrosoftYaHei"/>
              </a:rPr>
              <a:t>,</a:t>
            </a:r>
            <a:r>
              <a:rPr sz="2000">
                <a:solidFill>
                  <a:srgbClr val="000000"/>
                </a:solidFill>
                <a:latin typeface="UJJASG+MicrosoftYaHei"/>
                <a:cs typeface="UJJASG+MicrosoftYaHei"/>
              </a:rPr>
              <a:t>莫谷青身形一闪</a:t>
            </a:r>
            <a:r>
              <a:rPr sz="2000">
                <a:solidFill>
                  <a:srgbClr val="000000"/>
                </a:solidFill>
                <a:latin typeface="FSVKWA+MicrosoftYaHei"/>
                <a:cs typeface="FSVKWA+MicrosoftYaHei"/>
              </a:rPr>
              <a:t>,</a:t>
            </a:r>
          </a:p>
          <a:p>
            <a:pPr marL="0" marR="0">
              <a:lnSpc>
                <a:spcPts val="2644"/>
              </a:lnSpc>
              <a:spcBef>
                <a:spcPts val="955"/>
              </a:spcBef>
              <a:spcAft>
                <a:spcPct val="0"/>
              </a:spcAft>
            </a:pPr>
            <a:r>
              <a:rPr sz="2000">
                <a:solidFill>
                  <a:srgbClr val="000000"/>
                </a:solidFill>
                <a:latin typeface="UJJASG+MicrosoftYaHei"/>
                <a:cs typeface="UJJASG+MicrosoftYaHei"/>
              </a:rPr>
              <a:t>夺下酒壶</a:t>
            </a:r>
            <a:r>
              <a:rPr sz="2000">
                <a:solidFill>
                  <a:srgbClr val="000000"/>
                </a:solidFill>
                <a:latin typeface="FSVKWA+MicrosoftYaHei"/>
                <a:cs typeface="FSVKWA+MicrosoftYaHei"/>
              </a:rPr>
              <a:t>,</a:t>
            </a:r>
            <a:r>
              <a:rPr sz="2000">
                <a:solidFill>
                  <a:srgbClr val="000000"/>
                </a:solidFill>
                <a:latin typeface="UJJASG+MicrosoftYaHei"/>
                <a:cs typeface="UJJASG+MicrosoftYaHei"/>
              </a:rPr>
              <a:t>朗声道:“在下慕容白两番渡江</a:t>
            </a:r>
            <a:r>
              <a:rPr sz="2000">
                <a:solidFill>
                  <a:srgbClr val="000000"/>
                </a:solidFill>
                <a:latin typeface="FSVKWA+MicrosoftYaHei"/>
                <a:cs typeface="FSVKWA+MicrosoftYaHei"/>
              </a:rPr>
              <a:t>,</a:t>
            </a:r>
            <a:r>
              <a:rPr sz="2000">
                <a:solidFill>
                  <a:srgbClr val="000000"/>
                </a:solidFill>
                <a:latin typeface="UJJASG+MicrosoftYaHei"/>
                <a:cs typeface="UJJASG+MicrosoftYaHei"/>
              </a:rPr>
              <a:t>不过是想与王大人切磋棋艺。既然祸</a:t>
            </a:r>
          </a:p>
          <a:p>
            <a:pPr marL="0" marR="0">
              <a:lnSpc>
                <a:spcPts val="2644"/>
              </a:lnSpc>
              <a:spcBef>
                <a:spcPts val="955"/>
              </a:spcBef>
              <a:spcAft>
                <a:spcPct val="0"/>
              </a:spcAft>
            </a:pPr>
            <a:r>
              <a:rPr sz="2000">
                <a:solidFill>
                  <a:srgbClr val="000000"/>
                </a:solidFill>
                <a:latin typeface="UJJASG+MicrosoftYaHei"/>
                <a:cs typeface="UJJASG+MicrosoftYaHei"/>
              </a:rPr>
              <a:t>由我起</a:t>
            </a:r>
            <a:r>
              <a:rPr sz="2000">
                <a:solidFill>
                  <a:srgbClr val="000000"/>
                </a:solidFill>
                <a:latin typeface="FSVKWA+MicrosoftYaHei"/>
                <a:cs typeface="FSVKWA+MicrosoftYaHei"/>
              </a:rPr>
              <a:t>,</a:t>
            </a:r>
            <a:r>
              <a:rPr sz="2000">
                <a:solidFill>
                  <a:srgbClr val="000000"/>
                </a:solidFill>
                <a:latin typeface="UJJASG+MicrosoftYaHei"/>
                <a:cs typeface="UJJASG+MicrosoftYaHei"/>
              </a:rPr>
              <a:t>就请贵使者将我押解到京城</a:t>
            </a:r>
            <a:r>
              <a:rPr sz="2000">
                <a:solidFill>
                  <a:srgbClr val="000000"/>
                </a:solidFill>
                <a:latin typeface="FSVKWA+MicrosoftYaHei"/>
                <a:cs typeface="FSVKWA+MicrosoftYaHei"/>
              </a:rPr>
              <a:t>,</a:t>
            </a:r>
            <a:r>
              <a:rPr sz="2000">
                <a:solidFill>
                  <a:srgbClr val="000000"/>
                </a:solidFill>
                <a:latin typeface="UJJASG+MicrosoftYaHei"/>
                <a:cs typeface="UJJASG+MicrosoftYaHei"/>
              </a:rPr>
              <a:t>以释王大人清白!”说着将双手反在身后。</a:t>
            </a:r>
          </a:p>
          <a:p>
            <a:pPr marL="373684" marR="0">
              <a:lnSpc>
                <a:spcPts val="2644"/>
              </a:lnSpc>
              <a:spcBef>
                <a:spcPts val="957"/>
              </a:spcBef>
              <a:spcAft>
                <a:spcPct val="0"/>
              </a:spcAft>
            </a:pPr>
            <a:r>
              <a:rPr sz="2000">
                <a:solidFill>
                  <a:srgbClr val="7030A0"/>
                </a:solidFill>
                <a:latin typeface="UJJASG+MicrosoftYaHei"/>
                <a:cs typeface="UJJASG+MicrosoftYaHei"/>
              </a:rPr>
              <a:t>王景文</a:t>
            </a:r>
            <a:r>
              <a:rPr sz="2000">
                <a:solidFill>
                  <a:srgbClr val="FF0000"/>
                </a:solidFill>
                <a:latin typeface="UJJASG+MicrosoftYaHei"/>
                <a:cs typeface="UJJASG+MicrosoftYaHei"/>
              </a:rPr>
              <a:t>叹息道:“慕容公子</a:t>
            </a:r>
            <a:r>
              <a:rPr sz="2000">
                <a:solidFill>
                  <a:srgbClr val="FF0000"/>
                </a:solidFill>
                <a:latin typeface="FSVKWA+MicrosoftYaHei"/>
                <a:cs typeface="FSVKWA+MicrosoftYaHei"/>
              </a:rPr>
              <a:t>,</a:t>
            </a:r>
            <a:r>
              <a:rPr sz="2000">
                <a:solidFill>
                  <a:srgbClr val="FF0000"/>
                </a:solidFill>
                <a:latin typeface="UJJASG+MicrosoftYaHei"/>
                <a:cs typeface="UJJASG+MicrosoftYaHei"/>
              </a:rPr>
              <a:t>你上次在敝府养伤时</a:t>
            </a:r>
            <a:r>
              <a:rPr sz="2000">
                <a:solidFill>
                  <a:srgbClr val="FF0000"/>
                </a:solidFill>
                <a:latin typeface="FSVKWA+MicrosoftYaHei"/>
                <a:cs typeface="FSVKWA+MicrosoftYaHei"/>
              </a:rPr>
              <a:t>,</a:t>
            </a:r>
            <a:r>
              <a:rPr sz="2000">
                <a:solidFill>
                  <a:srgbClr val="FF0000"/>
                </a:solidFill>
                <a:latin typeface="UJJASG+MicrosoftYaHei"/>
                <a:cs typeface="UJJASG+MicrosoftYaHei"/>
              </a:rPr>
              <a:t>我就查明了你的身份。但</a:t>
            </a:r>
          </a:p>
          <a:p>
            <a:pPr marL="0" marR="0">
              <a:lnSpc>
                <a:spcPts val="2644"/>
              </a:lnSpc>
              <a:spcBef>
                <a:spcPts val="955"/>
              </a:spcBef>
              <a:spcAft>
                <a:spcPct val="0"/>
              </a:spcAft>
            </a:pPr>
            <a:r>
              <a:rPr sz="2000">
                <a:solidFill>
                  <a:srgbClr val="FF0000"/>
                </a:solidFill>
                <a:latin typeface="UJJASG+MicrosoftYaHei"/>
                <a:cs typeface="UJJASG+MicrosoftYaHei"/>
              </a:rPr>
              <a:t>我和你同样醉心棋道</a:t>
            </a:r>
            <a:r>
              <a:rPr sz="2000">
                <a:solidFill>
                  <a:srgbClr val="FF0000"/>
                </a:solidFill>
                <a:latin typeface="FSVKWA+MicrosoftYaHei"/>
                <a:cs typeface="FSVKWA+MicrosoftYaHei"/>
              </a:rPr>
              <a:t>,</a:t>
            </a:r>
            <a:r>
              <a:rPr sz="2000">
                <a:solidFill>
                  <a:srgbClr val="FF0000"/>
                </a:solidFill>
                <a:latin typeface="UJJASG+MicrosoftYaHei"/>
                <a:cs typeface="UJJASG+MicrosoftYaHei"/>
              </a:rPr>
              <a:t>愿南北棋界有所交流</a:t>
            </a:r>
            <a:r>
              <a:rPr sz="2000">
                <a:solidFill>
                  <a:srgbClr val="FF0000"/>
                </a:solidFill>
                <a:latin typeface="FSVKWA+MicrosoftYaHei"/>
                <a:cs typeface="FSVKWA+MicrosoftYaHei"/>
              </a:rPr>
              <a:t>,</a:t>
            </a:r>
            <a:r>
              <a:rPr sz="2000">
                <a:solidFill>
                  <a:srgbClr val="FF0000"/>
                </a:solidFill>
                <a:latin typeface="UJJASG+MicrosoftYaHei"/>
                <a:cs typeface="UJJASG+MicrosoftYaHei"/>
              </a:rPr>
              <a:t>所以两次和你对局。我死不足惜</a:t>
            </a:r>
            <a:r>
              <a:rPr sz="2000">
                <a:solidFill>
                  <a:srgbClr val="FF0000"/>
                </a:solidFill>
                <a:latin typeface="FSVKWA+MicrosoftYaHei"/>
                <a:cs typeface="FSVKWA+MicrosoftYaHei"/>
              </a:rPr>
              <a:t>,</a:t>
            </a:r>
            <a:r>
              <a:rPr sz="2000">
                <a:solidFill>
                  <a:srgbClr val="FF0000"/>
                </a:solidFill>
                <a:latin typeface="UJJASG+MicrosoftYaHei"/>
                <a:cs typeface="UJJASG+MicrosoftYaHei"/>
              </a:rPr>
              <a:t>你</a:t>
            </a:r>
          </a:p>
          <a:p>
            <a:pPr marL="0" marR="0">
              <a:lnSpc>
                <a:spcPts val="2644"/>
              </a:lnSpc>
              <a:spcBef>
                <a:spcPts val="955"/>
              </a:spcBef>
              <a:spcAft>
                <a:spcPct val="0"/>
              </a:spcAft>
            </a:pPr>
            <a:r>
              <a:rPr sz="2000">
                <a:solidFill>
                  <a:srgbClr val="FF0000"/>
                </a:solidFill>
                <a:latin typeface="UJJASG+MicrosoftYaHei"/>
                <a:cs typeface="UJJASG+MicrosoftYaHei"/>
              </a:rPr>
              <a:t>赶紧走吧!”说着</a:t>
            </a:r>
            <a:r>
              <a:rPr sz="2000">
                <a:solidFill>
                  <a:srgbClr val="FF0000"/>
                </a:solidFill>
                <a:latin typeface="FSVKWA+MicrosoftYaHei"/>
                <a:cs typeface="FSVKWA+MicrosoftYaHei"/>
              </a:rPr>
              <a:t>,</a:t>
            </a:r>
            <a:r>
              <a:rPr sz="2000">
                <a:solidFill>
                  <a:srgbClr val="FF0000"/>
                </a:solidFill>
                <a:latin typeface="UJJASG+MicrosoftYaHei"/>
                <a:cs typeface="UJJASG+MicrosoftYaHei"/>
              </a:rPr>
              <a:t>一把抓过酒壶</a:t>
            </a:r>
            <a:r>
              <a:rPr sz="2000">
                <a:solidFill>
                  <a:srgbClr val="FF0000"/>
                </a:solidFill>
                <a:latin typeface="FSVKWA+MicrosoftYaHei"/>
                <a:cs typeface="FSVKWA+MicrosoftYaHei"/>
              </a:rPr>
              <a:t>,</a:t>
            </a:r>
            <a:r>
              <a:rPr sz="2000">
                <a:solidFill>
                  <a:srgbClr val="FF0000"/>
                </a:solidFill>
                <a:latin typeface="UJJASG+MicrosoftYaHei"/>
                <a:cs typeface="UJJASG+MicrosoftYaHei"/>
              </a:rPr>
              <a:t>一仰头吞下大半</a:t>
            </a:r>
            <a:r>
              <a:rPr sz="2000">
                <a:solidFill>
                  <a:srgbClr val="FF0000"/>
                </a:solidFill>
                <a:latin typeface="FSVKWA+MicrosoftYaHei"/>
                <a:cs typeface="FSVKWA+MicrosoftYaHei"/>
              </a:rPr>
              <a:t>,</a:t>
            </a:r>
            <a:r>
              <a:rPr sz="2000">
                <a:solidFill>
                  <a:srgbClr val="FF0000"/>
                </a:solidFill>
                <a:latin typeface="UJJASG+MicrosoftYaHei"/>
                <a:cs typeface="UJJASG+MicrosoftYaHei"/>
              </a:rPr>
              <a:t>身子一晃</a:t>
            </a:r>
            <a:r>
              <a:rPr sz="2000">
                <a:solidFill>
                  <a:srgbClr val="FF0000"/>
                </a:solidFill>
                <a:latin typeface="FSVKWA+MicrosoftYaHei"/>
                <a:cs typeface="FSVKWA+MicrosoftYaHei"/>
              </a:rPr>
              <a:t>,</a:t>
            </a:r>
            <a:r>
              <a:rPr sz="2000">
                <a:solidFill>
                  <a:srgbClr val="FF0000"/>
                </a:solidFill>
                <a:latin typeface="UJJASG+MicrosoftYaHei"/>
                <a:cs typeface="UJJASG+MicrosoftYaHei"/>
              </a:rPr>
              <a:t>栽倒在地。</a:t>
            </a:r>
            <a:r>
              <a:rPr sz="2000">
                <a:solidFill>
                  <a:srgbClr val="7030A0"/>
                </a:solidFill>
                <a:latin typeface="UJJASG+MicrosoftYaHei"/>
                <a:cs typeface="UJJASG+MicrosoftYaHei"/>
              </a:rPr>
              <a:t>慕容白</a:t>
            </a:r>
          </a:p>
          <a:p>
            <a:pPr marL="0" marR="0">
              <a:lnSpc>
                <a:spcPts val="2644"/>
              </a:lnSpc>
              <a:spcBef>
                <a:spcPts val="958"/>
              </a:spcBef>
              <a:spcAft>
                <a:spcPct val="0"/>
              </a:spcAft>
            </a:pPr>
            <a:r>
              <a:rPr sz="2000">
                <a:solidFill>
                  <a:srgbClr val="FF0000"/>
                </a:solidFill>
                <a:latin typeface="UJJASG+MicrosoftYaHei"/>
                <a:cs typeface="UJJASG+MicrosoftYaHei"/>
              </a:rPr>
              <a:t>双膝跪地</a:t>
            </a:r>
            <a:r>
              <a:rPr sz="2000">
                <a:solidFill>
                  <a:srgbClr val="FF0000"/>
                </a:solidFill>
                <a:latin typeface="FSVKWA+MicrosoftYaHei"/>
                <a:cs typeface="FSVKWA+MicrosoftYaHei"/>
              </a:rPr>
              <a:t>,</a:t>
            </a:r>
            <a:r>
              <a:rPr sz="2000">
                <a:solidFill>
                  <a:srgbClr val="FF0000"/>
                </a:solidFill>
                <a:latin typeface="UJJASG+MicrosoftYaHei"/>
                <a:cs typeface="UJJASG+MicrosoftYaHei"/>
              </a:rPr>
              <a:t>拉住王景文的手</a:t>
            </a:r>
            <a:r>
              <a:rPr sz="2000">
                <a:solidFill>
                  <a:srgbClr val="FF0000"/>
                </a:solidFill>
                <a:latin typeface="FSVKWA+MicrosoftYaHei"/>
                <a:cs typeface="FSVKWA+MicrosoftYaHei"/>
              </a:rPr>
              <a:t>,</a:t>
            </a:r>
            <a:r>
              <a:rPr sz="2000">
                <a:solidFill>
                  <a:srgbClr val="FF0000"/>
                </a:solidFill>
                <a:latin typeface="UJJASG+MicrosoftYaHei"/>
                <a:cs typeface="UJJASG+MicrosoftYaHei"/>
              </a:rPr>
              <a:t>含泪笑道:“王大人棋艺超凡</a:t>
            </a:r>
            <a:r>
              <a:rPr sz="2000">
                <a:solidFill>
                  <a:srgbClr val="FF0000"/>
                </a:solidFill>
                <a:latin typeface="FSVKWA+MicrosoftYaHei"/>
                <a:cs typeface="FSVKWA+MicrosoftYaHei"/>
              </a:rPr>
              <a:t>,</a:t>
            </a:r>
            <a:r>
              <a:rPr sz="2000">
                <a:solidFill>
                  <a:srgbClr val="FF0000"/>
                </a:solidFill>
                <a:latin typeface="UJJASG+MicrosoftYaHei"/>
                <a:cs typeface="UJJASG+MicrosoftYaHei"/>
              </a:rPr>
              <a:t>地府中哪有对手</a:t>
            </a:r>
            <a:r>
              <a:rPr sz="2000">
                <a:solidFill>
                  <a:srgbClr val="FF0000"/>
                </a:solidFill>
                <a:latin typeface="FSVKWA+MicrosoftYaHei"/>
                <a:cs typeface="FSVKWA+MicrosoftYaHei"/>
              </a:rPr>
              <a:t>?</a:t>
            </a:r>
            <a:r>
              <a:rPr sz="2000">
                <a:solidFill>
                  <a:srgbClr val="FF0000"/>
                </a:solidFill>
                <a:latin typeface="UJJASG+MicrosoftYaHei"/>
                <a:cs typeface="UJJASG+MicrosoftYaHei"/>
              </a:rPr>
              <a:t>南北</a:t>
            </a:r>
          </a:p>
          <a:p>
            <a:pPr marL="0" marR="0">
              <a:lnSpc>
                <a:spcPts val="2644"/>
              </a:lnSpc>
              <a:spcBef>
                <a:spcPts val="955"/>
              </a:spcBef>
              <a:spcAft>
                <a:spcPct val="0"/>
              </a:spcAft>
            </a:pPr>
            <a:r>
              <a:rPr sz="2000">
                <a:solidFill>
                  <a:srgbClr val="FF0000"/>
                </a:solidFill>
                <a:latin typeface="UJJASG+MicrosoftYaHei"/>
                <a:cs typeface="UJJASG+MicrosoftYaHei"/>
              </a:rPr>
              <a:t>有界</a:t>
            </a:r>
            <a:r>
              <a:rPr sz="2000">
                <a:solidFill>
                  <a:srgbClr val="FF0000"/>
                </a:solidFill>
                <a:latin typeface="FSVKWA+MicrosoftYaHei"/>
                <a:cs typeface="FSVKWA+MicrosoftYaHei"/>
              </a:rPr>
              <a:t>,</a:t>
            </a:r>
            <a:r>
              <a:rPr sz="2000">
                <a:solidFill>
                  <a:srgbClr val="FF0000"/>
                </a:solidFill>
                <a:latin typeface="UJJASG+MicrosoftYaHei"/>
                <a:cs typeface="UJJASG+MicrosoftYaHei"/>
              </a:rPr>
              <a:t>不如阴曹畅通无阻。在下愿做你的两世棋友</a:t>
            </a:r>
            <a:r>
              <a:rPr sz="2000">
                <a:solidFill>
                  <a:srgbClr val="FF0000"/>
                </a:solidFill>
                <a:latin typeface="FSVKWA+MicrosoftYaHei"/>
                <a:cs typeface="FSVKWA+MicrosoftYaHei"/>
              </a:rPr>
              <a:t>,</a:t>
            </a:r>
            <a:r>
              <a:rPr sz="2000">
                <a:solidFill>
                  <a:srgbClr val="FF0000"/>
                </a:solidFill>
                <a:latin typeface="UJJASG+MicrosoftYaHei"/>
                <a:cs typeface="UJJASG+MicrosoftYaHei"/>
              </a:rPr>
              <a:t>也好无羁无绊地下棋!”</a:t>
            </a:r>
            <a:r>
              <a:rPr sz="2000">
                <a:solidFill>
                  <a:srgbClr val="000000"/>
                </a:solidFill>
                <a:latin typeface="UJJASG+MicrosoftYaHei"/>
                <a:cs typeface="UJJASG+MicrosoftYaHei"/>
              </a:rPr>
              <a:t>抓过</a:t>
            </a:r>
          </a:p>
          <a:p>
            <a:pPr marL="0" marR="0">
              <a:lnSpc>
                <a:spcPts val="2644"/>
              </a:lnSpc>
              <a:spcBef>
                <a:spcPts val="954"/>
              </a:spcBef>
              <a:spcAft>
                <a:spcPct val="0"/>
              </a:spcAft>
            </a:pPr>
            <a:r>
              <a:rPr sz="2000">
                <a:solidFill>
                  <a:srgbClr val="000000"/>
                </a:solidFill>
                <a:latin typeface="UJJASG+MicrosoftYaHei"/>
                <a:cs typeface="UJJASG+MicrosoftYaHei"/>
              </a:rPr>
              <a:t>剩余的小半壶酒</a:t>
            </a:r>
            <a:r>
              <a:rPr sz="2000">
                <a:solidFill>
                  <a:srgbClr val="000000"/>
                </a:solidFill>
                <a:latin typeface="FSVKWA+MicrosoftYaHei"/>
                <a:cs typeface="FSVKWA+MicrosoftYaHei"/>
              </a:rPr>
              <a:t>,</a:t>
            </a:r>
            <a:r>
              <a:rPr sz="2000">
                <a:solidFill>
                  <a:srgbClr val="000000"/>
                </a:solidFill>
                <a:latin typeface="UJJASG+MicrosoftYaHei"/>
                <a:cs typeface="UJJASG+MicrosoftYaHei"/>
              </a:rPr>
              <a:t>一饮而尽</a:t>
            </a:r>
            <a:r>
              <a:rPr sz="2000">
                <a:solidFill>
                  <a:srgbClr val="000000"/>
                </a:solidFill>
                <a:latin typeface="FSVKWA+MicrosoftYaHei"/>
                <a:cs typeface="FSVKWA+MicrosoftYaHei"/>
              </a:rPr>
              <a:t>,</a:t>
            </a:r>
            <a:r>
              <a:rPr sz="2000">
                <a:solidFill>
                  <a:srgbClr val="000000"/>
                </a:solidFill>
                <a:latin typeface="UJJASG+MicrosoftYaHei"/>
                <a:cs typeface="UJJASG+MicrosoftYaHei"/>
              </a:rPr>
              <a:t>亦倒在地上。</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36727" y="954025"/>
            <a:ext cx="1140855" cy="8598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DFVSKH+MicrosoftYaHei"/>
                <a:cs typeface="DFVSKH+MicrosoftYaHei"/>
              </a:rPr>
              <a:t>答案</a:t>
            </a:r>
            <a:r>
              <a:rPr sz="2400">
                <a:solidFill>
                  <a:srgbClr val="000000"/>
                </a:solidFill>
                <a:latin typeface="ROBFBH+MicrosoftYaHei"/>
                <a:cs typeface="ROBFBH+MicrosoftYaHei"/>
              </a:rPr>
              <a:t>:</a:t>
            </a:r>
          </a:p>
        </p:txBody>
      </p:sp>
      <p:sp>
        <p:nvSpPr>
          <p:cNvPr id="4" name="object 4"/>
          <p:cNvSpPr txBox="1"/>
          <p:nvPr/>
        </p:nvSpPr>
        <p:spPr>
          <a:xfrm>
            <a:off x="1360677" y="1503241"/>
            <a:ext cx="1245542"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DFVSKH+MicrosoftYaHei"/>
                <a:cs typeface="DFVSKH+MicrosoftYaHei"/>
              </a:rPr>
              <a:t>（</a:t>
            </a:r>
            <a:r>
              <a:rPr sz="2400">
                <a:solidFill>
                  <a:srgbClr val="000000"/>
                </a:solidFill>
                <a:latin typeface="ROBFBH+MicrosoftYaHei"/>
                <a:cs typeface="ROBFBH+MicrosoftYaHei"/>
              </a:rPr>
              <a:t>2</a:t>
            </a:r>
            <a:r>
              <a:rPr sz="2400">
                <a:solidFill>
                  <a:srgbClr val="000000"/>
                </a:solidFill>
                <a:latin typeface="DFVSKH+MicrosoftYaHei"/>
                <a:cs typeface="DFVSKH+MicrosoftYaHei"/>
              </a:rPr>
              <a:t>）</a:t>
            </a:r>
          </a:p>
        </p:txBody>
      </p:sp>
      <p:sp>
        <p:nvSpPr>
          <p:cNvPr id="5" name="object 5"/>
          <p:cNvSpPr txBox="1"/>
          <p:nvPr/>
        </p:nvSpPr>
        <p:spPr>
          <a:xfrm>
            <a:off x="636727" y="2051881"/>
            <a:ext cx="8783904" cy="14083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DFVSKH+MicrosoftYaHei"/>
                <a:cs typeface="DFVSKH+MicrosoftYaHei"/>
              </a:rPr>
              <a:t>①弈棋如做人</a:t>
            </a:r>
            <a:r>
              <a:rPr sz="2400">
                <a:solidFill>
                  <a:srgbClr val="000000"/>
                </a:solidFill>
                <a:latin typeface="ROBFBH+MicrosoftYaHei"/>
                <a:cs typeface="ROBFBH+MicrosoftYaHei"/>
              </a:rPr>
              <a:t>,</a:t>
            </a:r>
            <a:r>
              <a:rPr sz="2400">
                <a:solidFill>
                  <a:srgbClr val="000000"/>
                </a:solidFill>
                <a:latin typeface="DFVSKH+MicrosoftYaHei"/>
                <a:cs typeface="DFVSKH+MicrosoftYaHei"/>
              </a:rPr>
              <a:t>棋道为上</a:t>
            </a:r>
            <a:r>
              <a:rPr sz="2400">
                <a:solidFill>
                  <a:srgbClr val="000000"/>
                </a:solidFill>
                <a:latin typeface="ROBFBH+MicrosoftYaHei"/>
                <a:cs typeface="ROBFBH+MicrosoftYaHei"/>
              </a:rPr>
              <a:t>,</a:t>
            </a:r>
            <a:r>
              <a:rPr sz="2400">
                <a:solidFill>
                  <a:srgbClr val="000000"/>
                </a:solidFill>
                <a:latin typeface="DFVSKH+MicrosoftYaHei"/>
                <a:cs typeface="DFVSKH+MicrosoftYaHei"/>
              </a:rPr>
              <a:t>荣辱其次。</a:t>
            </a:r>
            <a:r>
              <a:rPr sz="2400">
                <a:solidFill>
                  <a:srgbClr val="000000"/>
                </a:solidFill>
                <a:latin typeface="ROBFBH+MicrosoftYaHei"/>
                <a:cs typeface="ROBFBH+MicrosoftYaHei"/>
              </a:rPr>
              <a:t>(</a:t>
            </a:r>
            <a:r>
              <a:rPr sz="2400">
                <a:solidFill>
                  <a:srgbClr val="000000"/>
                </a:solidFill>
                <a:latin typeface="DFVSKH+MicrosoftYaHei"/>
                <a:cs typeface="DFVSKH+MicrosoftYaHei"/>
              </a:rPr>
              <a:t>人与人之间重在交流</a:t>
            </a:r>
            <a:r>
              <a:rPr sz="2400">
                <a:solidFill>
                  <a:srgbClr val="000000"/>
                </a:solidFill>
                <a:latin typeface="ROBFBH+MicrosoftYaHei"/>
                <a:cs typeface="ROBFBH+MicrosoftYaHei"/>
              </a:rPr>
              <a:t>,</a:t>
            </a:r>
          </a:p>
          <a:p>
            <a:pPr marL="0" marR="0">
              <a:lnSpc>
                <a:spcPts val="3167"/>
              </a:lnSpc>
              <a:spcBef>
                <a:spcPts val="1104"/>
              </a:spcBef>
              <a:spcAft>
                <a:spcPct val="0"/>
              </a:spcAft>
            </a:pPr>
            <a:r>
              <a:rPr sz="2400">
                <a:solidFill>
                  <a:srgbClr val="000000"/>
                </a:solidFill>
                <a:latin typeface="DFVSKH+MicrosoftYaHei"/>
                <a:cs typeface="DFVSKH+MicrosoftYaHei"/>
              </a:rPr>
              <a:t>赢输其次</a:t>
            </a:r>
            <a:r>
              <a:rPr sz="2400">
                <a:solidFill>
                  <a:srgbClr val="000000"/>
                </a:solidFill>
                <a:latin typeface="ROBFBH+MicrosoftYaHei"/>
                <a:cs typeface="ROBFBH+MicrosoftYaHei"/>
              </a:rPr>
              <a:t>)</a:t>
            </a:r>
          </a:p>
        </p:txBody>
      </p:sp>
      <p:sp>
        <p:nvSpPr>
          <p:cNvPr id="6" name="object 6"/>
          <p:cNvSpPr txBox="1"/>
          <p:nvPr/>
        </p:nvSpPr>
        <p:spPr>
          <a:xfrm>
            <a:off x="636727" y="3149415"/>
            <a:ext cx="8888945" cy="19571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DFVSKH+MicrosoftYaHei"/>
                <a:cs typeface="DFVSKH+MicrosoftYaHei"/>
              </a:rPr>
              <a:t>②对他人尤其是暂不如己的人</a:t>
            </a:r>
            <a:r>
              <a:rPr sz="2400">
                <a:solidFill>
                  <a:srgbClr val="000000"/>
                </a:solidFill>
                <a:latin typeface="ROBFBH+MicrosoftYaHei"/>
                <a:cs typeface="ROBFBH+MicrosoftYaHei"/>
              </a:rPr>
              <a:t>,</a:t>
            </a:r>
            <a:r>
              <a:rPr sz="2400">
                <a:solidFill>
                  <a:srgbClr val="000000"/>
                </a:solidFill>
                <a:latin typeface="DFVSKH+MicrosoftYaHei"/>
                <a:cs typeface="DFVSKH+MicrosoftYaHei"/>
              </a:rPr>
              <a:t>应有宽容与爱惜的精神。</a:t>
            </a:r>
          </a:p>
          <a:p>
            <a:pPr marL="0" marR="0">
              <a:lnSpc>
                <a:spcPts val="3170"/>
              </a:lnSpc>
              <a:spcBef>
                <a:spcPts val="1149"/>
              </a:spcBef>
              <a:spcAft>
                <a:spcPct val="0"/>
              </a:spcAft>
            </a:pPr>
            <a:r>
              <a:rPr sz="2400">
                <a:solidFill>
                  <a:srgbClr val="000000"/>
                </a:solidFill>
                <a:latin typeface="DFVSKH+MicrosoftYaHei"/>
                <a:cs typeface="DFVSKH+MicrosoftYaHei"/>
              </a:rPr>
              <a:t>③不受权势约束的人格的独立。</a:t>
            </a:r>
            <a:r>
              <a:rPr sz="2400">
                <a:solidFill>
                  <a:srgbClr val="000000"/>
                </a:solidFill>
                <a:latin typeface="ROBFBH+MicrosoftYaHei"/>
                <a:cs typeface="ROBFBH+MicrosoftYaHei"/>
              </a:rPr>
              <a:t>(</a:t>
            </a:r>
            <a:r>
              <a:rPr sz="2400">
                <a:solidFill>
                  <a:srgbClr val="000000"/>
                </a:solidFill>
                <a:latin typeface="DFVSKH+MicrosoftYaHei"/>
                <a:cs typeface="DFVSKH+MicrosoftYaHei"/>
              </a:rPr>
              <a:t>士可杀不可辱的傲岸是棋</a:t>
            </a:r>
          </a:p>
          <a:p>
            <a:pPr marL="0" marR="0">
              <a:lnSpc>
                <a:spcPts val="3167"/>
              </a:lnSpc>
              <a:spcBef>
                <a:spcPts val="1105"/>
              </a:spcBef>
              <a:spcAft>
                <a:spcPct val="0"/>
              </a:spcAft>
            </a:pPr>
            <a:r>
              <a:rPr sz="2400">
                <a:solidFill>
                  <a:srgbClr val="000000"/>
                </a:solidFill>
                <a:latin typeface="DFVSKH+MicrosoftYaHei"/>
                <a:cs typeface="DFVSKH+MicrosoftYaHei"/>
              </a:rPr>
              <a:t>道的精髓之一</a:t>
            </a:r>
            <a:r>
              <a:rPr sz="2400">
                <a:solidFill>
                  <a:srgbClr val="000000"/>
                </a:solidFill>
                <a:latin typeface="ROBFBH+MicrosoftYaHei"/>
                <a:cs typeface="ROBFBH+MicrosoftYaHei"/>
              </a:rPr>
              <a:t>)</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5688" y="1715457"/>
            <a:ext cx="9290183"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JFDUQI+MicrosoftYaHei"/>
                <a:cs typeface="JFDUQI+MicrosoftYaHei"/>
              </a:rPr>
              <a:t>（</a:t>
            </a:r>
            <a:r>
              <a:rPr sz="2800">
                <a:solidFill>
                  <a:srgbClr val="000000"/>
                </a:solidFill>
                <a:latin typeface="JOAKDC+MicrosoftYaHei"/>
                <a:cs typeface="JOAKDC+MicrosoftYaHei"/>
              </a:rPr>
              <a:t>3</a:t>
            </a:r>
            <a:r>
              <a:rPr sz="2800">
                <a:solidFill>
                  <a:srgbClr val="000000"/>
                </a:solidFill>
                <a:latin typeface="JFDUQI+MicrosoftYaHei"/>
                <a:cs typeface="JFDUQI+MicrosoftYaHei"/>
              </a:rPr>
              <a:t>）小说中莫谷青</a:t>
            </a:r>
            <a:r>
              <a:rPr sz="2800">
                <a:solidFill>
                  <a:srgbClr val="000000"/>
                </a:solidFill>
                <a:latin typeface="JOAKDC+MicrosoftYaHei"/>
                <a:cs typeface="JOAKDC+MicrosoftYaHei"/>
              </a:rPr>
              <a:t>(</a:t>
            </a:r>
            <a:r>
              <a:rPr sz="2800">
                <a:solidFill>
                  <a:srgbClr val="000000"/>
                </a:solidFill>
                <a:latin typeface="JFDUQI+MicrosoftYaHei"/>
                <a:cs typeface="JFDUQI+MicrosoftYaHei"/>
              </a:rPr>
              <a:t>慕容白</a:t>
            </a:r>
            <a:r>
              <a:rPr sz="2800">
                <a:solidFill>
                  <a:srgbClr val="000000"/>
                </a:solidFill>
                <a:latin typeface="JOAKDC+MicrosoftYaHei"/>
                <a:cs typeface="JOAKDC+MicrosoftYaHei"/>
              </a:rPr>
              <a:t>)</a:t>
            </a:r>
            <a:r>
              <a:rPr sz="2800">
                <a:solidFill>
                  <a:srgbClr val="000000"/>
                </a:solidFill>
                <a:latin typeface="JFDUQI+MicrosoftYaHei"/>
                <a:cs typeface="JFDUQI+MicrosoftYaHei"/>
              </a:rPr>
              <a:t>这个人物有哪些特点</a:t>
            </a:r>
            <a:r>
              <a:rPr sz="2800">
                <a:solidFill>
                  <a:srgbClr val="000000"/>
                </a:solidFill>
                <a:latin typeface="JOAKDC+MicrosoftYaHei"/>
                <a:cs typeface="JOAKDC+MicrosoftYaHei"/>
              </a:rPr>
              <a:t>?</a:t>
            </a:r>
            <a:r>
              <a:rPr sz="2800">
                <a:solidFill>
                  <a:srgbClr val="000000"/>
                </a:solidFill>
                <a:latin typeface="JFDUQI+MicrosoftYaHei"/>
                <a:cs typeface="JFDUQI+MicrosoftYaHei"/>
              </a:rPr>
              <a:t>请</a:t>
            </a:r>
          </a:p>
        </p:txBody>
      </p:sp>
      <p:sp>
        <p:nvSpPr>
          <p:cNvPr id="4" name="object 4"/>
          <p:cNvSpPr txBox="1"/>
          <p:nvPr/>
        </p:nvSpPr>
        <p:spPr>
          <a:xfrm>
            <a:off x="405688" y="2355918"/>
            <a:ext cx="2310079"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JFDUQI+MicrosoftYaHei"/>
                <a:cs typeface="JFDUQI+MicrosoftYaHei"/>
              </a:rPr>
              <a:t>简要分析。</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12850" y="300338"/>
            <a:ext cx="8877038" cy="645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FF0000"/>
                </a:solidFill>
                <a:latin typeface="WVVKUF+MicrosoftYaHei"/>
                <a:cs typeface="WVVKUF+MicrosoftYaHei"/>
              </a:rPr>
              <a:t>清晨,家丁刚刚打开大门,突然跌进一个人来。这是一个二十五六岁的青年人,双</a:t>
            </a:r>
          </a:p>
        </p:txBody>
      </p:sp>
      <p:sp>
        <p:nvSpPr>
          <p:cNvPr id="4" name="object 4"/>
          <p:cNvSpPr txBox="1"/>
          <p:nvPr/>
        </p:nvSpPr>
        <p:spPr>
          <a:xfrm>
            <a:off x="246278" y="776402"/>
            <a:ext cx="9752896" cy="31141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VVKUF+MicrosoftYaHei"/>
                <a:cs typeface="WVVKUF+MicrosoftYaHei"/>
              </a:rPr>
              <a:t>目紧闭,浑身水湿,左臂负了刀伤,鲜血湿透了衣袖。王管家赶忙吩咐送到下房急救。</a:t>
            </a:r>
          </a:p>
          <a:p>
            <a:pPr marL="204215" marR="0">
              <a:lnSpc>
                <a:spcPts val="2375"/>
              </a:lnSpc>
              <a:spcBef>
                <a:spcPts val="814"/>
              </a:spcBef>
              <a:spcAft>
                <a:spcPct val="0"/>
              </a:spcAft>
            </a:pPr>
            <a:r>
              <a:rPr sz="1800">
                <a:solidFill>
                  <a:srgbClr val="000000"/>
                </a:solidFill>
                <a:latin typeface="WVVKUF+MicrosoftYaHei"/>
                <a:cs typeface="WVVKUF+MicrosoftYaHei"/>
              </a:rPr>
              <a:t>许久,青年人才醒了过来,问道:“这里可是江州刺史王景文大人的府第?”王管家点点</a:t>
            </a:r>
          </a:p>
          <a:p>
            <a:pPr marL="0" marR="0">
              <a:lnSpc>
                <a:spcPts val="2375"/>
              </a:lnSpc>
              <a:spcBef>
                <a:spcPts val="864"/>
              </a:spcBef>
              <a:spcAft>
                <a:spcPct val="0"/>
              </a:spcAft>
            </a:pPr>
            <a:r>
              <a:rPr sz="1800">
                <a:solidFill>
                  <a:srgbClr val="000000"/>
                </a:solidFill>
                <a:latin typeface="WVVKUF+MicrosoftYaHei"/>
                <a:cs typeface="WVVKUF+MicrosoftYaHei"/>
              </a:rPr>
              <a:t>头:“请问足下从何而来?”青年人笑道:“小人莫谷青,江北中州人氏,自幼好围棋,因得</a:t>
            </a:r>
          </a:p>
          <a:p>
            <a:pPr marL="0" marR="0">
              <a:lnSpc>
                <a:spcPts val="2375"/>
              </a:lnSpc>
              <a:spcBef>
                <a:spcPts val="817"/>
              </a:spcBef>
              <a:spcAft>
                <a:spcPct val="0"/>
              </a:spcAft>
            </a:pPr>
            <a:r>
              <a:rPr sz="1800">
                <a:solidFill>
                  <a:srgbClr val="000000"/>
                </a:solidFill>
                <a:latin typeface="WVVKUF+MicrosoftYaHei"/>
                <a:cs typeface="WVVKUF+MicrosoftYaHei"/>
              </a:rPr>
              <a:t>知王大人棋艺精绝,便有心来切磋棋艺。只因两国以江为界,各守疆域,小人只好于夜间</a:t>
            </a:r>
          </a:p>
          <a:p>
            <a:pPr marL="0" marR="0">
              <a:lnSpc>
                <a:spcPts val="2375"/>
              </a:lnSpc>
              <a:spcBef>
                <a:spcPts val="814"/>
              </a:spcBef>
              <a:spcAft>
                <a:spcPct val="0"/>
              </a:spcAft>
            </a:pPr>
            <a:r>
              <a:rPr sz="1800">
                <a:solidFill>
                  <a:srgbClr val="000000"/>
                </a:solidFill>
                <a:latin typeface="WVVKUF+MicrosoftYaHei"/>
                <a:cs typeface="WVVKUF+MicrosoftYaHei"/>
              </a:rPr>
              <a:t>偷渡。上岸后又路遇劫匪,寡不敌众。不过终于可以一会王大人了!”王管家听了急进</a:t>
            </a:r>
          </a:p>
          <a:p>
            <a:pPr marL="0" marR="0">
              <a:lnSpc>
                <a:spcPts val="2375"/>
              </a:lnSpc>
              <a:spcBef>
                <a:spcPts val="864"/>
              </a:spcBef>
              <a:spcAft>
                <a:spcPct val="0"/>
              </a:spcAft>
            </a:pPr>
            <a:r>
              <a:rPr sz="1800">
                <a:solidFill>
                  <a:srgbClr val="000000"/>
                </a:solidFill>
                <a:latin typeface="WVVKUF+MicrosoftYaHei"/>
                <a:cs typeface="WVVKUF+MicrosoftYaHei"/>
              </a:rPr>
              <a:t>内堂禀报,回来后道:“老爷说,足下远道而来,身体又有所不适,先请静养数日,待到神定</a:t>
            </a:r>
          </a:p>
          <a:p>
            <a:pPr marL="0" marR="0">
              <a:lnSpc>
                <a:spcPts val="2375"/>
              </a:lnSpc>
              <a:spcBef>
                <a:spcPts val="816"/>
              </a:spcBef>
              <a:spcAft>
                <a:spcPct val="0"/>
              </a:spcAft>
            </a:pPr>
            <a:r>
              <a:rPr sz="1800">
                <a:solidFill>
                  <a:srgbClr val="000000"/>
                </a:solidFill>
                <a:latin typeface="WVVKUF+MicrosoftYaHei"/>
                <a:cs typeface="WVVKUF+MicrosoftYaHei"/>
              </a:rPr>
              <a:t>气足后,再请公子赐教。”</a:t>
            </a:r>
          </a:p>
        </p:txBody>
      </p:sp>
      <p:sp>
        <p:nvSpPr>
          <p:cNvPr id="5" name="object 5"/>
          <p:cNvSpPr txBox="1"/>
          <p:nvPr/>
        </p:nvSpPr>
        <p:spPr>
          <a:xfrm>
            <a:off x="246278" y="3657398"/>
            <a:ext cx="9855102" cy="27023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WVVKUF+MicrosoftYaHei"/>
                <a:cs typeface="WVVKUF+MicrosoftYaHei"/>
              </a:rPr>
              <a:t>十天后,莫谷青终于跨进了王府的“松云轩”。只见堂中檀木椅上端坐着一个中年</a:t>
            </a:r>
          </a:p>
          <a:p>
            <a:pPr marL="0" marR="0">
              <a:lnSpc>
                <a:spcPts val="2375"/>
              </a:lnSpc>
              <a:spcBef>
                <a:spcPts val="814"/>
              </a:spcBef>
              <a:spcAft>
                <a:spcPct val="0"/>
              </a:spcAft>
            </a:pPr>
            <a:r>
              <a:rPr sz="1800">
                <a:solidFill>
                  <a:srgbClr val="000000"/>
                </a:solidFill>
                <a:latin typeface="WVVKUF+MicrosoftYaHei"/>
                <a:cs typeface="WVVKUF+MicrosoftYaHei"/>
              </a:rPr>
              <a:t>人,三绺长须,面色祥和。这人就是当今深得皇上宠幸的皇太妃王燕春的亲弟弟王景文。</a:t>
            </a:r>
          </a:p>
          <a:p>
            <a:pPr marL="0" marR="0">
              <a:lnSpc>
                <a:spcPts val="2378"/>
              </a:lnSpc>
              <a:spcBef>
                <a:spcPts val="861"/>
              </a:spcBef>
              <a:spcAft>
                <a:spcPct val="0"/>
              </a:spcAft>
            </a:pPr>
            <a:r>
              <a:rPr sz="1800">
                <a:solidFill>
                  <a:srgbClr val="000000"/>
                </a:solidFill>
                <a:latin typeface="WVVKUF+MicrosoftYaHei"/>
                <a:cs typeface="WVVKUF+MicrosoftYaHei"/>
              </a:rPr>
              <a:t>莫谷青双手一揖,朗声说道:“江北棋士莫谷青,特来向江南棋王领教!”王管家见莫谷青</a:t>
            </a:r>
          </a:p>
          <a:p>
            <a:pPr marL="0" marR="0">
              <a:lnSpc>
                <a:spcPts val="2375"/>
              </a:lnSpc>
              <a:spcBef>
                <a:spcPts val="817"/>
              </a:spcBef>
              <a:spcAft>
                <a:spcPct val="0"/>
              </a:spcAft>
            </a:pPr>
            <a:r>
              <a:rPr sz="1800">
                <a:solidFill>
                  <a:srgbClr val="000000"/>
                </a:solidFill>
                <a:latin typeface="WVVKUF+MicrosoftYaHei"/>
                <a:cs typeface="WVVKUF+MicrosoftYaHei"/>
              </a:rPr>
              <a:t>长揖不跪,正要厉声呵斥,王景文摇手止住:“莫谷公子不远千里而来,以棋会友,不可以常</a:t>
            </a:r>
          </a:p>
          <a:p>
            <a:pPr marL="0" marR="0">
              <a:lnSpc>
                <a:spcPts val="2375"/>
              </a:lnSpc>
              <a:spcBef>
                <a:spcPts val="814"/>
              </a:spcBef>
              <a:spcAft>
                <a:spcPct val="0"/>
              </a:spcAft>
            </a:pPr>
            <a:r>
              <a:rPr sz="1800">
                <a:solidFill>
                  <a:srgbClr val="000000"/>
                </a:solidFill>
                <a:latin typeface="WVVKUF+MicrosoftYaHei"/>
                <a:cs typeface="WVVKUF+MicrosoftYaHei"/>
              </a:rPr>
              <a:t>礼拘之。”说着,</a:t>
            </a:r>
            <a:r>
              <a:rPr sz="1800" spc="-14">
                <a:solidFill>
                  <a:srgbClr val="000000"/>
                </a:solidFill>
                <a:latin typeface="WVVKUF+MicrosoftYaHei"/>
                <a:cs typeface="WVVKUF+MicrosoftYaHei"/>
              </a:rPr>
              <a:t>躬身向莫谷青道,“公子过奖了</a:t>
            </a:r>
            <a:r>
              <a:rPr sz="1800">
                <a:solidFill>
                  <a:srgbClr val="000000"/>
                </a:solidFill>
                <a:latin typeface="WVVKUF+MicrosoftYaHei"/>
                <a:cs typeface="WVVKUF+MicrosoftYaHei"/>
              </a:rPr>
              <a:t>,老夫怎能担当‘棋王’二字?今天公子</a:t>
            </a:r>
          </a:p>
          <a:p>
            <a:pPr marL="0" marR="0">
              <a:lnSpc>
                <a:spcPts val="2375"/>
              </a:lnSpc>
              <a:spcBef>
                <a:spcPts val="863"/>
              </a:spcBef>
              <a:spcAft>
                <a:spcPct val="0"/>
              </a:spcAft>
            </a:pPr>
            <a:r>
              <a:rPr sz="1800">
                <a:solidFill>
                  <a:srgbClr val="000000"/>
                </a:solidFill>
                <a:latin typeface="WVVKUF+MicrosoftYaHei"/>
                <a:cs typeface="WVVKUF+MicrosoftYaHei"/>
              </a:rPr>
              <a:t>前来指教,老夫喜不自胜。请!”便令摆上棋盘,与莫谷青分宾主落座。</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30035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KLGROF+MicrosoftYaHei"/>
                <a:cs typeface="KLGROF+MicrosoftYaHei"/>
              </a:rPr>
              <a:t>两个时辰过去</a:t>
            </a:r>
            <a:r>
              <a:rPr sz="2000">
                <a:solidFill>
                  <a:srgbClr val="000000"/>
                </a:solidFill>
                <a:latin typeface="GGLWVA+MicrosoftYaHei"/>
                <a:cs typeface="GGLWVA+MicrosoftYaHei"/>
              </a:rPr>
              <a:t>,</a:t>
            </a:r>
            <a:r>
              <a:rPr sz="2000">
                <a:solidFill>
                  <a:srgbClr val="000000"/>
                </a:solidFill>
                <a:latin typeface="KLGROF+MicrosoftYaHei"/>
                <a:cs typeface="KLGROF+MicrosoftYaHei"/>
              </a:rPr>
              <a:t>双方各分秋色。这时</a:t>
            </a:r>
            <a:r>
              <a:rPr sz="2000">
                <a:solidFill>
                  <a:srgbClr val="000000"/>
                </a:solidFill>
                <a:latin typeface="GGLWVA+MicrosoftYaHei"/>
                <a:cs typeface="GGLWVA+MicrosoftYaHei"/>
              </a:rPr>
              <a:t>,</a:t>
            </a:r>
            <a:r>
              <a:rPr sz="2000">
                <a:solidFill>
                  <a:srgbClr val="000000"/>
                </a:solidFill>
                <a:latin typeface="KLGROF+MicrosoftYaHei"/>
                <a:cs typeface="KLGROF+MicrosoftYaHei"/>
              </a:rPr>
              <a:t>莫谷青执子强行打入白方腹地</a:t>
            </a:r>
            <a:r>
              <a:rPr sz="2000">
                <a:solidFill>
                  <a:srgbClr val="000000"/>
                </a:solidFill>
                <a:latin typeface="GGLWVA+MicrosoftYaHei"/>
                <a:cs typeface="GGLWVA+MicrosoftYaHei"/>
              </a:rPr>
              <a:t>,</a:t>
            </a:r>
            <a:r>
              <a:rPr sz="2000">
                <a:solidFill>
                  <a:srgbClr val="000000"/>
                </a:solidFill>
                <a:latin typeface="KLGROF+MicrosoftYaHei"/>
                <a:cs typeface="KLGROF+MicrosoftYaHei"/>
              </a:rPr>
              <a:t>结果</a:t>
            </a:r>
          </a:p>
          <a:p>
            <a:pPr marL="0" marR="0">
              <a:lnSpc>
                <a:spcPts val="2644"/>
              </a:lnSpc>
              <a:spcBef>
                <a:spcPts val="957"/>
              </a:spcBef>
              <a:spcAft>
                <a:spcPct val="0"/>
              </a:spcAft>
            </a:pPr>
            <a:r>
              <a:rPr sz="2000">
                <a:solidFill>
                  <a:srgbClr val="000000"/>
                </a:solidFill>
                <a:latin typeface="KLGROF+MicrosoftYaHei"/>
                <a:cs typeface="KLGROF+MicrosoftYaHei"/>
              </a:rPr>
              <a:t>被王景文击中要害</a:t>
            </a:r>
            <a:r>
              <a:rPr sz="2000">
                <a:solidFill>
                  <a:srgbClr val="000000"/>
                </a:solidFill>
                <a:latin typeface="GGLWVA+MicrosoftYaHei"/>
                <a:cs typeface="GGLWVA+MicrosoftYaHei"/>
              </a:rPr>
              <a:t>,</a:t>
            </a:r>
            <a:r>
              <a:rPr sz="2000">
                <a:solidFill>
                  <a:srgbClr val="000000"/>
                </a:solidFill>
                <a:latin typeface="KLGROF+MicrosoftYaHei"/>
                <a:cs typeface="KLGROF+MicrosoftYaHei"/>
              </a:rPr>
              <a:t>首尾难顾。莫谷青额间沁出了细汗</a:t>
            </a:r>
            <a:r>
              <a:rPr sz="2000">
                <a:solidFill>
                  <a:srgbClr val="000000"/>
                </a:solidFill>
                <a:latin typeface="GGLWVA+MicrosoftYaHei"/>
                <a:cs typeface="GGLWVA+MicrosoftYaHei"/>
              </a:rPr>
              <a:t>,</a:t>
            </a:r>
            <a:r>
              <a:rPr sz="2000">
                <a:solidFill>
                  <a:srgbClr val="000000"/>
                </a:solidFill>
                <a:latin typeface="KLGROF+MicrosoftYaHei"/>
                <a:cs typeface="KLGROF+MicrosoftYaHei"/>
              </a:rPr>
              <a:t>一口腥血蹿上喉咙。他</a:t>
            </a:r>
          </a:p>
          <a:p>
            <a:pPr marL="0" marR="0">
              <a:lnSpc>
                <a:spcPts val="2644"/>
              </a:lnSpc>
              <a:spcBef>
                <a:spcPts val="955"/>
              </a:spcBef>
              <a:spcAft>
                <a:spcPct val="0"/>
              </a:spcAft>
            </a:pPr>
            <a:r>
              <a:rPr sz="2000">
                <a:solidFill>
                  <a:srgbClr val="000000"/>
                </a:solidFill>
                <a:latin typeface="KLGROF+MicrosoftYaHei"/>
                <a:cs typeface="KLGROF+MicrosoftYaHei"/>
              </a:rPr>
              <a:t>不动声色地咽了回去</a:t>
            </a:r>
            <a:r>
              <a:rPr sz="2000">
                <a:solidFill>
                  <a:srgbClr val="000000"/>
                </a:solidFill>
                <a:latin typeface="GGLWVA+MicrosoftYaHei"/>
                <a:cs typeface="GGLWVA+MicrosoftYaHei"/>
              </a:rPr>
              <a:t>,</a:t>
            </a:r>
            <a:r>
              <a:rPr sz="2000">
                <a:solidFill>
                  <a:srgbClr val="000000"/>
                </a:solidFill>
                <a:latin typeface="KLGROF+MicrosoftYaHei"/>
                <a:cs typeface="KLGROF+MicrosoftYaHei"/>
              </a:rPr>
              <a:t>颤抖地投下一子。王景文身后的幕僚们</a:t>
            </a:r>
            <a:r>
              <a:rPr sz="2000">
                <a:solidFill>
                  <a:srgbClr val="000000"/>
                </a:solidFill>
                <a:latin typeface="GGLWVA+MicrosoftYaHei"/>
                <a:cs typeface="GGLWVA+MicrosoftYaHei"/>
              </a:rPr>
              <a:t>,</a:t>
            </a:r>
            <a:r>
              <a:rPr sz="2000">
                <a:solidFill>
                  <a:srgbClr val="000000"/>
                </a:solidFill>
                <a:latin typeface="KLGROF+MicrosoftYaHei"/>
                <a:cs typeface="KLGROF+MicrosoftYaHei"/>
              </a:rPr>
              <a:t>个个面露喜色。</a:t>
            </a:r>
          </a:p>
          <a:p>
            <a:pPr marL="0" marR="0">
              <a:lnSpc>
                <a:spcPts val="2644"/>
              </a:lnSpc>
              <a:spcBef>
                <a:spcPts val="955"/>
              </a:spcBef>
              <a:spcAft>
                <a:spcPct val="0"/>
              </a:spcAft>
            </a:pPr>
            <a:r>
              <a:rPr sz="2000">
                <a:solidFill>
                  <a:srgbClr val="000000"/>
                </a:solidFill>
                <a:latin typeface="KLGROF+MicrosoftYaHei"/>
                <a:cs typeface="KLGROF+MicrosoftYaHei"/>
              </a:rPr>
              <a:t>谁知</a:t>
            </a:r>
            <a:r>
              <a:rPr sz="2000">
                <a:solidFill>
                  <a:srgbClr val="000000"/>
                </a:solidFill>
                <a:latin typeface="GGLWVA+MicrosoftYaHei"/>
                <a:cs typeface="GGLWVA+MicrosoftYaHei"/>
              </a:rPr>
              <a:t>,</a:t>
            </a:r>
            <a:r>
              <a:rPr sz="2000">
                <a:solidFill>
                  <a:srgbClr val="000000"/>
                </a:solidFill>
                <a:latin typeface="KLGROF+MicrosoftYaHei"/>
                <a:cs typeface="KLGROF+MicrosoftYaHei"/>
              </a:rPr>
              <a:t>王景文落子竟下出一步坏棋。莫谷青抓住机会</a:t>
            </a:r>
            <a:r>
              <a:rPr sz="2000">
                <a:solidFill>
                  <a:srgbClr val="000000"/>
                </a:solidFill>
                <a:latin typeface="GGLWVA+MicrosoftYaHei"/>
                <a:cs typeface="GGLWVA+MicrosoftYaHei"/>
              </a:rPr>
              <a:t>,</a:t>
            </a:r>
            <a:r>
              <a:rPr sz="2000">
                <a:solidFill>
                  <a:srgbClr val="000000"/>
                </a:solidFill>
                <a:latin typeface="KLGROF+MicrosoftYaHei"/>
                <a:cs typeface="KLGROF+MicrosoftYaHei"/>
              </a:rPr>
              <a:t>逆转了棋局。王景文微微</a:t>
            </a:r>
          </a:p>
          <a:p>
            <a:pPr marL="0" marR="0">
              <a:lnSpc>
                <a:spcPts val="2644"/>
              </a:lnSpc>
              <a:spcBef>
                <a:spcPts val="958"/>
              </a:spcBef>
              <a:spcAft>
                <a:spcPct val="0"/>
              </a:spcAft>
            </a:pPr>
            <a:r>
              <a:rPr sz="2000">
                <a:solidFill>
                  <a:srgbClr val="000000"/>
                </a:solidFill>
                <a:latin typeface="KLGROF+MicrosoftYaHei"/>
                <a:cs typeface="KLGROF+MicrosoftYaHei"/>
              </a:rPr>
              <a:t>一笑</a:t>
            </a:r>
            <a:r>
              <a:rPr sz="2000">
                <a:solidFill>
                  <a:srgbClr val="000000"/>
                </a:solidFill>
                <a:latin typeface="GGLWVA+MicrosoftYaHei"/>
                <a:cs typeface="GGLWVA+MicrosoftYaHei"/>
              </a:rPr>
              <a:t>,</a:t>
            </a:r>
            <a:r>
              <a:rPr sz="2000">
                <a:solidFill>
                  <a:srgbClr val="000000"/>
                </a:solidFill>
                <a:latin typeface="KLGROF+MicrosoftYaHei"/>
                <a:cs typeface="KLGROF+MicrosoftYaHei"/>
              </a:rPr>
              <a:t>推枰认输:“公子少年英雄</a:t>
            </a:r>
            <a:r>
              <a:rPr sz="2000">
                <a:solidFill>
                  <a:srgbClr val="000000"/>
                </a:solidFill>
                <a:latin typeface="GGLWVA+MicrosoftYaHei"/>
                <a:cs typeface="GGLWVA+MicrosoftYaHei"/>
              </a:rPr>
              <a:t>,</a:t>
            </a:r>
            <a:r>
              <a:rPr sz="2000">
                <a:solidFill>
                  <a:srgbClr val="000000"/>
                </a:solidFill>
                <a:latin typeface="KLGROF+MicrosoftYaHei"/>
                <a:cs typeface="KLGROF+MicrosoftYaHei"/>
              </a:rPr>
              <a:t>老夫领教了!”莫谷青笑道:“在下胜得侥幸</a:t>
            </a:r>
            <a:r>
              <a:rPr sz="2000">
                <a:solidFill>
                  <a:srgbClr val="000000"/>
                </a:solidFill>
                <a:latin typeface="GGLWVA+MicrosoftYaHei"/>
                <a:cs typeface="GGLWVA+MicrosoftYaHei"/>
              </a:rPr>
              <a:t>,</a:t>
            </a:r>
          </a:p>
          <a:p>
            <a:pPr marL="0" marR="0">
              <a:lnSpc>
                <a:spcPts val="2644"/>
              </a:lnSpc>
              <a:spcBef>
                <a:spcPts val="955"/>
              </a:spcBef>
              <a:spcAft>
                <a:spcPct val="0"/>
              </a:spcAft>
            </a:pPr>
            <a:r>
              <a:rPr sz="2000">
                <a:solidFill>
                  <a:srgbClr val="000000"/>
                </a:solidFill>
                <a:latin typeface="KLGROF+MicrosoftYaHei"/>
                <a:cs typeface="KLGROF+MicrosoftYaHei"/>
              </a:rPr>
              <a:t>受教不少</a:t>
            </a:r>
            <a:r>
              <a:rPr sz="2000">
                <a:solidFill>
                  <a:srgbClr val="000000"/>
                </a:solidFill>
                <a:latin typeface="GGLWVA+MicrosoftYaHei"/>
                <a:cs typeface="GGLWVA+MicrosoftYaHei"/>
              </a:rPr>
              <a:t>,</a:t>
            </a:r>
            <a:r>
              <a:rPr sz="2000">
                <a:solidFill>
                  <a:srgbClr val="000000"/>
                </a:solidFill>
                <a:latin typeface="KLGROF+MicrosoftYaHei"/>
                <a:cs typeface="KLGROF+MicrosoftYaHei"/>
              </a:rPr>
              <a:t>就此告辞!”起身一揖飘出门去。</a:t>
            </a:r>
          </a:p>
        </p:txBody>
      </p:sp>
      <p:sp>
        <p:nvSpPr>
          <p:cNvPr id="4" name="object 4"/>
          <p:cNvSpPr txBox="1"/>
          <p:nvPr/>
        </p:nvSpPr>
        <p:spPr>
          <a:xfrm>
            <a:off x="288340" y="2863158"/>
            <a:ext cx="9799489" cy="25463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KLGROF+MicrosoftYaHei"/>
                <a:cs typeface="KLGROF+MicrosoftYaHei"/>
              </a:rPr>
              <a:t>王景文望着莫谷青背影</a:t>
            </a:r>
            <a:r>
              <a:rPr sz="2000">
                <a:solidFill>
                  <a:srgbClr val="000000"/>
                </a:solidFill>
                <a:latin typeface="GGLWVA+MicrosoftYaHei"/>
                <a:cs typeface="GGLWVA+MicrosoftYaHei"/>
              </a:rPr>
              <a:t>,</a:t>
            </a:r>
            <a:r>
              <a:rPr sz="2000">
                <a:solidFill>
                  <a:srgbClr val="000000"/>
                </a:solidFill>
                <a:latin typeface="KLGROF+MicrosoftYaHei"/>
                <a:cs typeface="KLGROF+MicrosoftYaHei"/>
              </a:rPr>
              <a:t>沉吟不语。一个幕僚不解问道:“这局棋大人有</a:t>
            </a:r>
          </a:p>
          <a:p>
            <a:pPr marL="0" marR="0">
              <a:lnSpc>
                <a:spcPts val="2644"/>
              </a:lnSpc>
              <a:spcBef>
                <a:spcPts val="957"/>
              </a:spcBef>
              <a:spcAft>
                <a:spcPct val="0"/>
              </a:spcAft>
            </a:pPr>
            <a:r>
              <a:rPr sz="2000">
                <a:solidFill>
                  <a:srgbClr val="000000"/>
                </a:solidFill>
                <a:latin typeface="KLGROF+MicrosoftYaHei"/>
                <a:cs typeface="KLGROF+MicrosoftYaHei"/>
              </a:rPr>
              <a:t>两次可以杀死黑方大龙</a:t>
            </a:r>
            <a:r>
              <a:rPr sz="2000">
                <a:solidFill>
                  <a:srgbClr val="000000"/>
                </a:solidFill>
                <a:latin typeface="GGLWVA+MicrosoftYaHei"/>
                <a:cs typeface="GGLWVA+MicrosoftYaHei"/>
              </a:rPr>
              <a:t>,</a:t>
            </a:r>
            <a:r>
              <a:rPr sz="2000">
                <a:solidFill>
                  <a:srgbClr val="000000"/>
                </a:solidFill>
                <a:latin typeface="KLGROF+MicrosoftYaHei"/>
                <a:cs typeface="KLGROF+MicrosoftYaHei"/>
              </a:rPr>
              <a:t>为何将它放过了?”</a:t>
            </a:r>
            <a:r>
              <a:rPr sz="2000">
                <a:solidFill>
                  <a:srgbClr val="FF0000"/>
                </a:solidFill>
                <a:latin typeface="KLGROF+MicrosoftYaHei"/>
                <a:cs typeface="KLGROF+MicrosoftYaHei"/>
              </a:rPr>
              <a:t>王景文笑道:“此人棋力不下于我</a:t>
            </a:r>
            <a:r>
              <a:rPr sz="2000">
                <a:solidFill>
                  <a:srgbClr val="FF0000"/>
                </a:solidFill>
                <a:latin typeface="GGLWVA+MicrosoftYaHei"/>
                <a:cs typeface="GGLWVA+MicrosoftYaHei"/>
              </a:rPr>
              <a:t>,</a:t>
            </a:r>
          </a:p>
          <a:p>
            <a:pPr marL="0" marR="0">
              <a:lnSpc>
                <a:spcPts val="2644"/>
              </a:lnSpc>
              <a:spcBef>
                <a:spcPts val="955"/>
              </a:spcBef>
              <a:spcAft>
                <a:spcPct val="0"/>
              </a:spcAft>
            </a:pPr>
            <a:r>
              <a:rPr sz="2000">
                <a:solidFill>
                  <a:srgbClr val="FF0000"/>
                </a:solidFill>
                <a:latin typeface="KLGROF+MicrosoftYaHei"/>
                <a:cs typeface="KLGROF+MicrosoftYaHei"/>
              </a:rPr>
              <a:t>但锋芒太露</a:t>
            </a:r>
            <a:r>
              <a:rPr sz="2000">
                <a:solidFill>
                  <a:srgbClr val="FF0000"/>
                </a:solidFill>
                <a:latin typeface="GGLWVA+MicrosoftYaHei"/>
                <a:cs typeface="GGLWVA+MicrosoftYaHei"/>
              </a:rPr>
              <a:t>,</a:t>
            </a:r>
            <a:r>
              <a:rPr sz="2000">
                <a:solidFill>
                  <a:srgbClr val="FF0000"/>
                </a:solidFill>
                <a:latin typeface="KLGROF+MicrosoftYaHei"/>
                <a:cs typeface="KLGROF+MicrosoftYaHei"/>
              </a:rPr>
              <a:t>这就和棋道不符了。我见他少年得志</a:t>
            </a:r>
            <a:r>
              <a:rPr sz="2000">
                <a:solidFill>
                  <a:srgbClr val="FF0000"/>
                </a:solidFill>
                <a:latin typeface="GGLWVA+MicrosoftYaHei"/>
                <a:cs typeface="GGLWVA+MicrosoftYaHei"/>
              </a:rPr>
              <a:t>,</a:t>
            </a:r>
            <a:r>
              <a:rPr sz="2000">
                <a:solidFill>
                  <a:srgbClr val="FF0000"/>
                </a:solidFill>
                <a:latin typeface="KLGROF+MicrosoftYaHei"/>
                <a:cs typeface="KLGROF+MicrosoftYaHei"/>
              </a:rPr>
              <a:t>心性极高</a:t>
            </a:r>
            <a:r>
              <a:rPr sz="2000">
                <a:solidFill>
                  <a:srgbClr val="FF0000"/>
                </a:solidFill>
                <a:latin typeface="GGLWVA+MicrosoftYaHei"/>
                <a:cs typeface="GGLWVA+MicrosoftYaHei"/>
              </a:rPr>
              <a:t>,</a:t>
            </a:r>
            <a:r>
              <a:rPr sz="2000">
                <a:solidFill>
                  <a:srgbClr val="FF0000"/>
                </a:solidFill>
                <a:latin typeface="KLGROF+MicrosoftYaHei"/>
                <a:cs typeface="KLGROF+MicrosoftYaHei"/>
              </a:rPr>
              <a:t>我若胜了这一局</a:t>
            </a:r>
            <a:r>
              <a:rPr sz="2000">
                <a:solidFill>
                  <a:srgbClr val="FF0000"/>
                </a:solidFill>
                <a:latin typeface="GGLWVA+MicrosoftYaHei"/>
                <a:cs typeface="GGLWVA+MicrosoftYaHei"/>
              </a:rPr>
              <a:t>,</a:t>
            </a:r>
          </a:p>
          <a:p>
            <a:pPr marL="0" marR="0">
              <a:lnSpc>
                <a:spcPts val="2644"/>
              </a:lnSpc>
              <a:spcBef>
                <a:spcPts val="955"/>
              </a:spcBef>
              <a:spcAft>
                <a:spcPct val="0"/>
              </a:spcAft>
            </a:pPr>
            <a:r>
              <a:rPr sz="2000">
                <a:solidFill>
                  <a:srgbClr val="FF0000"/>
                </a:solidFill>
                <a:latin typeface="KLGROF+MicrosoftYaHei"/>
                <a:cs typeface="KLGROF+MicrosoftYaHei"/>
              </a:rPr>
              <a:t>他轻则一蹶不振</a:t>
            </a:r>
            <a:r>
              <a:rPr sz="2000">
                <a:solidFill>
                  <a:srgbClr val="FF0000"/>
                </a:solidFill>
                <a:latin typeface="GGLWVA+MicrosoftYaHei"/>
                <a:cs typeface="GGLWVA+MicrosoftYaHei"/>
              </a:rPr>
              <a:t>,</a:t>
            </a:r>
            <a:r>
              <a:rPr sz="2000">
                <a:solidFill>
                  <a:srgbClr val="FF0000"/>
                </a:solidFill>
                <a:latin typeface="KLGROF+MicrosoftYaHei"/>
                <a:cs typeface="KLGROF+MicrosoftYaHei"/>
              </a:rPr>
              <a:t>重则会呕血而死啊。但愿他回去复盘时明白其中道理</a:t>
            </a:r>
            <a:r>
              <a:rPr sz="2000">
                <a:solidFill>
                  <a:srgbClr val="FF0000"/>
                </a:solidFill>
                <a:latin typeface="GGLWVA+MicrosoftYaHei"/>
                <a:cs typeface="GGLWVA+MicrosoftYaHei"/>
              </a:rPr>
              <a:t>,</a:t>
            </a:r>
            <a:r>
              <a:rPr sz="2000">
                <a:solidFill>
                  <a:srgbClr val="FF0000"/>
                </a:solidFill>
                <a:latin typeface="KLGROF+MicrosoftYaHei"/>
                <a:cs typeface="KLGROF+MicrosoftYaHei"/>
              </a:rPr>
              <a:t>修身养</a:t>
            </a:r>
          </a:p>
          <a:p>
            <a:pPr marL="0" marR="0">
              <a:lnSpc>
                <a:spcPts val="2644"/>
              </a:lnSpc>
              <a:spcBef>
                <a:spcPts val="958"/>
              </a:spcBef>
              <a:spcAft>
                <a:spcPct val="0"/>
              </a:spcAft>
            </a:pPr>
            <a:r>
              <a:rPr sz="2000">
                <a:solidFill>
                  <a:srgbClr val="FF0000"/>
                </a:solidFill>
                <a:latin typeface="KLGROF+MicrosoftYaHei"/>
                <a:cs typeface="KLGROF+MicrosoftYaHei"/>
              </a:rPr>
              <a:t>性</a:t>
            </a:r>
            <a:r>
              <a:rPr sz="2000">
                <a:solidFill>
                  <a:srgbClr val="FF0000"/>
                </a:solidFill>
                <a:latin typeface="GGLWVA+MicrosoftYaHei"/>
                <a:cs typeface="GGLWVA+MicrosoftYaHei"/>
              </a:rPr>
              <a:t>,</a:t>
            </a:r>
            <a:r>
              <a:rPr sz="2000">
                <a:solidFill>
                  <a:srgbClr val="FF0000"/>
                </a:solidFill>
                <a:latin typeface="KLGROF+MicrosoftYaHei"/>
                <a:cs typeface="KLGROF+MicrosoftYaHei"/>
              </a:rPr>
              <a:t>领悟棋道精神</a:t>
            </a:r>
            <a:r>
              <a:rPr sz="2000">
                <a:solidFill>
                  <a:srgbClr val="FF0000"/>
                </a:solidFill>
                <a:latin typeface="GGLWVA+MicrosoftYaHei"/>
                <a:cs typeface="GGLWVA+MicrosoftYaHei"/>
              </a:rPr>
              <a:t>,</a:t>
            </a:r>
            <a:r>
              <a:rPr sz="2000">
                <a:solidFill>
                  <a:srgbClr val="FF0000"/>
                </a:solidFill>
                <a:latin typeface="KLGROF+MicrosoftYaHei"/>
                <a:cs typeface="KLGROF+MicrosoftYaHei"/>
              </a:rPr>
              <a:t>可望成为一个旷世奇才。”</a:t>
            </a:r>
          </a:p>
        </p:txBody>
      </p:sp>
      <p:sp>
        <p:nvSpPr>
          <p:cNvPr id="5" name="object 5"/>
          <p:cNvSpPr txBox="1"/>
          <p:nvPr/>
        </p:nvSpPr>
        <p:spPr>
          <a:xfrm>
            <a:off x="288340" y="5149793"/>
            <a:ext cx="9517281" cy="1174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KLGROF+MicrosoftYaHei"/>
                <a:cs typeface="KLGROF+MicrosoftYaHei"/>
              </a:rPr>
              <a:t>几个月后皇太妃因病薨逝</a:t>
            </a:r>
            <a:r>
              <a:rPr sz="2000">
                <a:solidFill>
                  <a:srgbClr val="000000"/>
                </a:solidFill>
                <a:latin typeface="GGLWVA+MicrosoftYaHei"/>
                <a:cs typeface="GGLWVA+MicrosoftYaHei"/>
              </a:rPr>
              <a:t>,</a:t>
            </a:r>
            <a:r>
              <a:rPr sz="2000">
                <a:solidFill>
                  <a:srgbClr val="000000"/>
                </a:solidFill>
                <a:latin typeface="KLGROF+MicrosoftYaHei"/>
                <a:cs typeface="KLGROF+MicrosoftYaHei"/>
              </a:rPr>
              <a:t>接着</a:t>
            </a:r>
            <a:r>
              <a:rPr sz="2000">
                <a:solidFill>
                  <a:srgbClr val="000000"/>
                </a:solidFill>
                <a:latin typeface="GGLWVA+MicrosoftYaHei"/>
                <a:cs typeface="GGLWVA+MicrosoftYaHei"/>
              </a:rPr>
              <a:t>,</a:t>
            </a:r>
            <a:r>
              <a:rPr sz="2000">
                <a:solidFill>
                  <a:srgbClr val="000000"/>
                </a:solidFill>
                <a:latin typeface="KLGROF+MicrosoftYaHei"/>
                <a:cs typeface="KLGROF+MicrosoftYaHei"/>
              </a:rPr>
              <a:t>先帝禅位于太子。王景文刚从朝中回到</a:t>
            </a:r>
          </a:p>
          <a:p>
            <a:pPr marL="0" marR="0">
              <a:lnSpc>
                <a:spcPts val="2644"/>
              </a:lnSpc>
              <a:spcBef>
                <a:spcPts val="954"/>
              </a:spcBef>
              <a:spcAft>
                <a:spcPct val="0"/>
              </a:spcAft>
            </a:pPr>
            <a:r>
              <a:rPr sz="2000">
                <a:solidFill>
                  <a:srgbClr val="000000"/>
                </a:solidFill>
                <a:latin typeface="KLGROF+MicrosoftYaHei"/>
                <a:cs typeface="KLGROF+MicrosoftYaHei"/>
              </a:rPr>
              <a:t>江州</a:t>
            </a:r>
            <a:r>
              <a:rPr sz="2000">
                <a:solidFill>
                  <a:srgbClr val="000000"/>
                </a:solidFill>
                <a:latin typeface="GGLWVA+MicrosoftYaHei"/>
                <a:cs typeface="GGLWVA+MicrosoftYaHei"/>
              </a:rPr>
              <a:t>,</a:t>
            </a:r>
            <a:r>
              <a:rPr sz="2000">
                <a:solidFill>
                  <a:srgbClr val="000000"/>
                </a:solidFill>
                <a:latin typeface="KLGROF+MicrosoftYaHei"/>
                <a:cs typeface="KLGROF+MicrosoftYaHei"/>
              </a:rPr>
              <a:t>王管家来报</a:t>
            </a:r>
            <a:r>
              <a:rPr sz="2000">
                <a:solidFill>
                  <a:srgbClr val="000000"/>
                </a:solidFill>
                <a:latin typeface="GGLWVA+MicrosoftYaHei"/>
                <a:cs typeface="GGLWVA+MicrosoftYaHei"/>
              </a:rPr>
              <a:t>:</a:t>
            </a:r>
            <a:r>
              <a:rPr sz="2000">
                <a:solidFill>
                  <a:srgbClr val="000000"/>
                </a:solidFill>
                <a:latin typeface="KLGROF+MicrosoftYaHei"/>
                <a:cs typeface="KLGROF+MicrosoftYaHei"/>
              </a:rPr>
              <a:t>那个莫谷青又来了</a:t>
            </a:r>
            <a:r>
              <a:rPr sz="2000">
                <a:solidFill>
                  <a:srgbClr val="000000"/>
                </a:solidFill>
                <a:latin typeface="GGLWVA+MicrosoftYaHei"/>
                <a:cs typeface="GGLWVA+MicrosoftYaHei"/>
              </a:rPr>
              <a:t>!</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60471"/>
            <a:ext cx="9961409" cy="28724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2932" marR="0">
              <a:lnSpc>
                <a:spcPts val="2644"/>
              </a:lnSpc>
              <a:spcBef>
                <a:spcPct val="0"/>
              </a:spcBef>
              <a:spcAft>
                <a:spcPct val="0"/>
              </a:spcAft>
            </a:pPr>
            <a:r>
              <a:rPr sz="2000">
                <a:solidFill>
                  <a:srgbClr val="FF0000"/>
                </a:solidFill>
                <a:latin typeface="KUKRJU+MicrosoftYaHei"/>
                <a:cs typeface="KUKRJU+MicrosoftYaHei"/>
              </a:rPr>
              <a:t>莫谷青沉稳了许多:“在下回去将对局反复推演</a:t>
            </a:r>
            <a:r>
              <a:rPr sz="2000">
                <a:solidFill>
                  <a:srgbClr val="FF0000"/>
                </a:solidFill>
                <a:latin typeface="IHJCFI+MicrosoftYaHei"/>
                <a:cs typeface="IHJCFI+MicrosoftYaHei"/>
              </a:rPr>
              <a:t>,</a:t>
            </a:r>
            <a:r>
              <a:rPr sz="2000">
                <a:solidFill>
                  <a:srgbClr val="FF0000"/>
                </a:solidFill>
                <a:latin typeface="KUKRJU+MicrosoftYaHei"/>
                <a:cs typeface="KUKRJU+MicrosoftYaHei"/>
              </a:rPr>
              <a:t>发现是大人存心相让</a:t>
            </a:r>
            <a:r>
              <a:rPr sz="2000">
                <a:solidFill>
                  <a:srgbClr val="FF0000"/>
                </a:solidFill>
                <a:latin typeface="IHJCFI+MicrosoftYaHei"/>
                <a:cs typeface="IHJCFI+MicrosoftYaHei"/>
              </a:rPr>
              <a:t>,</a:t>
            </a:r>
            <a:r>
              <a:rPr sz="2000">
                <a:solidFill>
                  <a:srgbClr val="FF0000"/>
                </a:solidFill>
                <a:latin typeface="KUKRJU+MicrosoftYaHei"/>
                <a:cs typeface="KUKRJU+MicrosoftYaHei"/>
              </a:rPr>
              <a:t>寝食</a:t>
            </a:r>
          </a:p>
          <a:p>
            <a:pPr marL="0" marR="0">
              <a:lnSpc>
                <a:spcPts val="2644"/>
              </a:lnSpc>
              <a:spcBef>
                <a:spcPts val="935"/>
              </a:spcBef>
              <a:spcAft>
                <a:spcPct val="0"/>
              </a:spcAft>
            </a:pPr>
            <a:r>
              <a:rPr sz="2000">
                <a:solidFill>
                  <a:srgbClr val="FF0000"/>
                </a:solidFill>
                <a:latin typeface="KUKRJU+MicrosoftYaHei"/>
                <a:cs typeface="KUKRJU+MicrosoftYaHei"/>
              </a:rPr>
              <a:t>难安。士可杀不可辱</a:t>
            </a:r>
            <a:r>
              <a:rPr sz="2000">
                <a:solidFill>
                  <a:srgbClr val="FF0000"/>
                </a:solidFill>
                <a:latin typeface="IHJCFI+MicrosoftYaHei"/>
                <a:cs typeface="IHJCFI+MicrosoftYaHei"/>
              </a:rPr>
              <a:t>,</a:t>
            </a:r>
            <a:r>
              <a:rPr sz="2000">
                <a:solidFill>
                  <a:srgbClr val="FF0000"/>
                </a:solidFill>
                <a:latin typeface="KUKRJU+MicrosoftYaHei"/>
                <a:cs typeface="KUKRJU+MicrosoftYaHei"/>
              </a:rPr>
              <a:t>在下想与大人再弈一局</a:t>
            </a:r>
            <a:r>
              <a:rPr sz="2000">
                <a:solidFill>
                  <a:srgbClr val="FF0000"/>
                </a:solidFill>
                <a:latin typeface="IHJCFI+MicrosoftYaHei"/>
                <a:cs typeface="IHJCFI+MicrosoftYaHei"/>
              </a:rPr>
              <a:t>,</a:t>
            </a:r>
            <a:r>
              <a:rPr sz="2000">
                <a:solidFill>
                  <a:srgbClr val="FF0000"/>
                </a:solidFill>
                <a:latin typeface="KUKRJU+MicrosoftYaHei"/>
                <a:cs typeface="KUKRJU+MicrosoftYaHei"/>
              </a:rPr>
              <a:t>务请大人放出手段</a:t>
            </a:r>
            <a:r>
              <a:rPr sz="2000">
                <a:solidFill>
                  <a:srgbClr val="FF0000"/>
                </a:solidFill>
                <a:latin typeface="IHJCFI+MicrosoftYaHei"/>
                <a:cs typeface="IHJCFI+MicrosoftYaHei"/>
              </a:rPr>
              <a:t>,</a:t>
            </a:r>
            <a:r>
              <a:rPr sz="2000">
                <a:solidFill>
                  <a:srgbClr val="FF0000"/>
                </a:solidFill>
                <a:latin typeface="KUKRJU+MicrosoftYaHei"/>
                <a:cs typeface="KUKRJU+MicrosoftYaHei"/>
              </a:rPr>
              <a:t>使出‘江南棋</a:t>
            </a:r>
          </a:p>
          <a:p>
            <a:pPr marL="0" marR="0">
              <a:lnSpc>
                <a:spcPts val="2644"/>
              </a:lnSpc>
              <a:spcBef>
                <a:spcPts val="715"/>
              </a:spcBef>
              <a:spcAft>
                <a:spcPct val="0"/>
              </a:spcAft>
            </a:pPr>
            <a:r>
              <a:rPr sz="2000">
                <a:solidFill>
                  <a:srgbClr val="FF0000"/>
                </a:solidFill>
                <a:latin typeface="KUKRJU+MicrosoftYaHei"/>
                <a:cs typeface="KUKRJU+MicrosoftYaHei"/>
              </a:rPr>
              <a:t>王’真本领</a:t>
            </a:r>
            <a:r>
              <a:rPr sz="2000">
                <a:solidFill>
                  <a:srgbClr val="FF0000"/>
                </a:solidFill>
                <a:latin typeface="IHJCFI+MicrosoftYaHei"/>
                <a:cs typeface="IHJCFI+MicrosoftYaHei"/>
              </a:rPr>
              <a:t>,</a:t>
            </a:r>
            <a:r>
              <a:rPr sz="2000">
                <a:solidFill>
                  <a:srgbClr val="FF0000"/>
                </a:solidFill>
                <a:latin typeface="KUKRJU+MicrosoftYaHei"/>
                <a:cs typeface="KUKRJU+MicrosoftYaHei"/>
              </a:rPr>
              <a:t>让在下输得口服心服!”</a:t>
            </a:r>
            <a:r>
              <a:rPr sz="2000" spc="-10">
                <a:solidFill>
                  <a:srgbClr val="000000"/>
                </a:solidFill>
                <a:latin typeface="KUKRJU+MicrosoftYaHei"/>
                <a:cs typeface="KUKRJU+MicrosoftYaHei"/>
              </a:rPr>
              <a:t>随即从身上掏出一张押单,“在下渡江之前</a:t>
            </a:r>
            <a:r>
              <a:rPr sz="2000">
                <a:solidFill>
                  <a:srgbClr val="000000"/>
                </a:solidFill>
                <a:latin typeface="IHJCFI+MicrosoftYaHei"/>
                <a:cs typeface="IHJCFI+MicrosoftYaHei"/>
              </a:rPr>
              <a:t>,</a:t>
            </a:r>
          </a:p>
          <a:p>
            <a:pPr marL="0" marR="0">
              <a:lnSpc>
                <a:spcPts val="2644"/>
              </a:lnSpc>
              <a:spcBef>
                <a:spcPts val="765"/>
              </a:spcBef>
              <a:spcAft>
                <a:spcPct val="0"/>
              </a:spcAft>
            </a:pPr>
            <a:r>
              <a:rPr sz="2000">
                <a:solidFill>
                  <a:srgbClr val="000000"/>
                </a:solidFill>
                <a:latin typeface="KUKRJU+MicrosoftYaHei"/>
                <a:cs typeface="KUKRJU+MicrosoftYaHei"/>
              </a:rPr>
              <a:t>已托贵国商人将价值十万两白银的货物押在江州大兴隆栈</a:t>
            </a:r>
            <a:r>
              <a:rPr sz="2000">
                <a:solidFill>
                  <a:srgbClr val="000000"/>
                </a:solidFill>
                <a:latin typeface="IHJCFI+MicrosoftYaHei"/>
                <a:cs typeface="IHJCFI+MicrosoftYaHei"/>
              </a:rPr>
              <a:t>,</a:t>
            </a:r>
            <a:r>
              <a:rPr sz="2000">
                <a:solidFill>
                  <a:srgbClr val="000000"/>
                </a:solidFill>
                <a:latin typeface="KUKRJU+MicrosoftYaHei"/>
                <a:cs typeface="KUKRJU+MicrosoftYaHei"/>
              </a:rPr>
              <a:t>这是押单。在下就</a:t>
            </a:r>
          </a:p>
          <a:p>
            <a:pPr marL="0" marR="0">
              <a:lnSpc>
                <a:spcPts val="2644"/>
              </a:lnSpc>
              <a:spcBef>
                <a:spcPts val="768"/>
              </a:spcBef>
              <a:spcAft>
                <a:spcPct val="0"/>
              </a:spcAft>
            </a:pPr>
            <a:r>
              <a:rPr sz="2000">
                <a:solidFill>
                  <a:srgbClr val="000000"/>
                </a:solidFill>
                <a:latin typeface="KUKRJU+MicrosoftYaHei"/>
                <a:cs typeface="KUKRJU+MicrosoftYaHei"/>
              </a:rPr>
              <a:t>以此物为注</a:t>
            </a:r>
            <a:r>
              <a:rPr sz="2000">
                <a:solidFill>
                  <a:srgbClr val="000000"/>
                </a:solidFill>
                <a:latin typeface="IHJCFI+MicrosoftYaHei"/>
                <a:cs typeface="IHJCFI+MicrosoftYaHei"/>
              </a:rPr>
              <a:t>,</a:t>
            </a:r>
            <a:r>
              <a:rPr sz="2000">
                <a:solidFill>
                  <a:srgbClr val="000000"/>
                </a:solidFill>
                <a:latin typeface="KUKRJU+MicrosoftYaHei"/>
                <a:cs typeface="KUKRJU+MicrosoftYaHei"/>
              </a:rPr>
              <a:t>和王大人对弈一局。”王景文一愣</a:t>
            </a:r>
            <a:r>
              <a:rPr sz="2000">
                <a:solidFill>
                  <a:srgbClr val="000000"/>
                </a:solidFill>
                <a:latin typeface="IHJCFI+MicrosoftYaHei"/>
                <a:cs typeface="IHJCFI+MicrosoftYaHei"/>
              </a:rPr>
              <a:t>,</a:t>
            </a:r>
            <a:r>
              <a:rPr sz="2000">
                <a:solidFill>
                  <a:srgbClr val="000000"/>
                </a:solidFill>
                <a:latin typeface="KUKRJU+MicrosoftYaHei"/>
                <a:cs typeface="KUKRJU+MicrosoftYaHei"/>
              </a:rPr>
              <a:t>笑了:“公子是怕王某不肯竭尽</a:t>
            </a:r>
          </a:p>
          <a:p>
            <a:pPr marL="0" marR="0">
              <a:lnSpc>
                <a:spcPts val="2644"/>
              </a:lnSpc>
              <a:spcBef>
                <a:spcPts val="715"/>
              </a:spcBef>
              <a:spcAft>
                <a:spcPct val="0"/>
              </a:spcAft>
            </a:pPr>
            <a:r>
              <a:rPr sz="2000">
                <a:solidFill>
                  <a:srgbClr val="000000"/>
                </a:solidFill>
                <a:latin typeface="KUKRJU+MicrosoftYaHei"/>
                <a:cs typeface="KUKRJU+MicrosoftYaHei"/>
              </a:rPr>
              <a:t>全力</a:t>
            </a:r>
            <a:r>
              <a:rPr sz="2000">
                <a:solidFill>
                  <a:srgbClr val="000000"/>
                </a:solidFill>
                <a:latin typeface="IHJCFI+MicrosoftYaHei"/>
                <a:cs typeface="IHJCFI+MicrosoftYaHei"/>
              </a:rPr>
              <a:t>,</a:t>
            </a:r>
            <a:r>
              <a:rPr sz="2000">
                <a:solidFill>
                  <a:srgbClr val="000000"/>
                </a:solidFill>
                <a:latin typeface="KUKRJU+MicrosoftYaHei"/>
                <a:cs typeface="KUKRJU+MicrosoftYaHei"/>
              </a:rPr>
              <a:t>故以此相激啊</a:t>
            </a:r>
            <a:r>
              <a:rPr sz="2000">
                <a:solidFill>
                  <a:srgbClr val="000000"/>
                </a:solidFill>
                <a:latin typeface="IHJCFI+MicrosoftYaHei"/>
                <a:cs typeface="IHJCFI+MicrosoftYaHei"/>
              </a:rPr>
              <a:t>?</a:t>
            </a:r>
            <a:r>
              <a:rPr sz="2000">
                <a:solidFill>
                  <a:srgbClr val="000000"/>
                </a:solidFill>
                <a:latin typeface="KUKRJU+MicrosoftYaHei"/>
                <a:cs typeface="KUKRJU+MicrosoftYaHei"/>
              </a:rPr>
              <a:t>王某应了</a:t>
            </a:r>
            <a:r>
              <a:rPr sz="2000">
                <a:solidFill>
                  <a:srgbClr val="000000"/>
                </a:solidFill>
                <a:latin typeface="IHJCFI+MicrosoftYaHei"/>
                <a:cs typeface="IHJCFI+MicrosoftYaHei"/>
              </a:rPr>
              <a:t>,</a:t>
            </a:r>
            <a:r>
              <a:rPr sz="2000">
                <a:solidFill>
                  <a:srgbClr val="000000"/>
                </a:solidFill>
                <a:latin typeface="KUKRJU+MicrosoftYaHei"/>
                <a:cs typeface="KUKRJU+MicrosoftYaHei"/>
              </a:rPr>
              <a:t>此局若输给足下</a:t>
            </a:r>
            <a:r>
              <a:rPr sz="2000">
                <a:solidFill>
                  <a:srgbClr val="000000"/>
                </a:solidFill>
                <a:latin typeface="IHJCFI+MicrosoftYaHei"/>
                <a:cs typeface="IHJCFI+MicrosoftYaHei"/>
              </a:rPr>
              <a:t>,</a:t>
            </a:r>
            <a:r>
              <a:rPr sz="2000">
                <a:solidFill>
                  <a:srgbClr val="000000"/>
                </a:solidFill>
                <a:latin typeface="KUKRJU+MicrosoftYaHei"/>
                <a:cs typeface="KUKRJU+MicrosoftYaHei"/>
              </a:rPr>
              <a:t>照数赔还。请!”</a:t>
            </a:r>
          </a:p>
        </p:txBody>
      </p:sp>
      <p:sp>
        <p:nvSpPr>
          <p:cNvPr id="4" name="object 4"/>
          <p:cNvSpPr txBox="1"/>
          <p:nvPr/>
        </p:nvSpPr>
        <p:spPr>
          <a:xfrm>
            <a:off x="288340" y="2742762"/>
            <a:ext cx="9947692" cy="4131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KUKRJU+MicrosoftYaHei"/>
                <a:cs typeface="KUKRJU+MicrosoftYaHei"/>
              </a:rPr>
              <a:t>莫谷青执黑先行</a:t>
            </a:r>
            <a:r>
              <a:rPr sz="2000">
                <a:solidFill>
                  <a:srgbClr val="000000"/>
                </a:solidFill>
                <a:latin typeface="IHJCFI+MicrosoftYaHei"/>
                <a:cs typeface="IHJCFI+MicrosoftYaHei"/>
              </a:rPr>
              <a:t>,</a:t>
            </a:r>
            <a:r>
              <a:rPr sz="2000">
                <a:solidFill>
                  <a:srgbClr val="000000"/>
                </a:solidFill>
                <a:latin typeface="KUKRJU+MicrosoftYaHei"/>
                <a:cs typeface="KUKRJU+MicrosoftYaHei"/>
              </a:rPr>
              <a:t>步步为营。王景文应对看似平淡无奇</a:t>
            </a:r>
            <a:r>
              <a:rPr sz="2000">
                <a:solidFill>
                  <a:srgbClr val="000000"/>
                </a:solidFill>
                <a:latin typeface="IHJCFI+MicrosoftYaHei"/>
                <a:cs typeface="IHJCFI+MicrosoftYaHei"/>
              </a:rPr>
              <a:t>,</a:t>
            </a:r>
            <a:r>
              <a:rPr sz="2000">
                <a:solidFill>
                  <a:srgbClr val="000000"/>
                </a:solidFill>
                <a:latin typeface="KUKRJU+MicrosoftYaHei"/>
                <a:cs typeface="KUKRJU+MicrosoftYaHei"/>
              </a:rPr>
              <a:t>实则蕴藏着绵绵后</a:t>
            </a:r>
          </a:p>
          <a:p>
            <a:pPr marL="0" marR="0">
              <a:lnSpc>
                <a:spcPts val="2648"/>
              </a:lnSpc>
              <a:spcBef>
                <a:spcPts val="761"/>
              </a:spcBef>
              <a:spcAft>
                <a:spcPct val="0"/>
              </a:spcAft>
            </a:pPr>
            <a:r>
              <a:rPr sz="2000">
                <a:solidFill>
                  <a:srgbClr val="000000"/>
                </a:solidFill>
                <a:latin typeface="KUKRJU+MicrosoftYaHei"/>
                <a:cs typeface="KUKRJU+MicrosoftYaHei"/>
              </a:rPr>
              <a:t>劲。双方进入“官子”阶段</a:t>
            </a:r>
            <a:r>
              <a:rPr sz="2000">
                <a:solidFill>
                  <a:srgbClr val="000000"/>
                </a:solidFill>
                <a:latin typeface="IHJCFI+MicrosoftYaHei"/>
                <a:cs typeface="IHJCFI+MicrosoftYaHei"/>
              </a:rPr>
              <a:t>,</a:t>
            </a:r>
            <a:r>
              <a:rPr sz="2000">
                <a:solidFill>
                  <a:srgbClr val="000000"/>
                </a:solidFill>
                <a:latin typeface="KUKRJU+MicrosoftYaHei"/>
                <a:cs typeface="KUKRJU+MicrosoftYaHei"/>
              </a:rPr>
              <a:t>莫谷青见盘面上白棋形势略优</a:t>
            </a:r>
            <a:r>
              <a:rPr sz="2000">
                <a:solidFill>
                  <a:srgbClr val="000000"/>
                </a:solidFill>
                <a:latin typeface="IHJCFI+MicrosoftYaHei"/>
                <a:cs typeface="IHJCFI+MicrosoftYaHei"/>
              </a:rPr>
              <a:t>,</a:t>
            </a:r>
            <a:r>
              <a:rPr sz="2000">
                <a:solidFill>
                  <a:srgbClr val="000000"/>
                </a:solidFill>
                <a:latin typeface="KUKRJU+MicrosoftYaHei"/>
                <a:cs typeface="KUKRJU+MicrosoftYaHei"/>
              </a:rPr>
              <a:t>不由心头焦急。就</a:t>
            </a:r>
          </a:p>
          <a:p>
            <a:pPr marL="0" marR="0">
              <a:lnSpc>
                <a:spcPts val="2644"/>
              </a:lnSpc>
              <a:spcBef>
                <a:spcPts val="767"/>
              </a:spcBef>
              <a:spcAft>
                <a:spcPct val="0"/>
              </a:spcAft>
            </a:pPr>
            <a:r>
              <a:rPr sz="2000">
                <a:solidFill>
                  <a:srgbClr val="000000"/>
                </a:solidFill>
                <a:latin typeface="KUKRJU+MicrosoftYaHei"/>
                <a:cs typeface="KUKRJU+MicrosoftYaHei"/>
              </a:rPr>
              <a:t>在这时</a:t>
            </a:r>
            <a:r>
              <a:rPr sz="2000">
                <a:solidFill>
                  <a:srgbClr val="000000"/>
                </a:solidFill>
                <a:latin typeface="IHJCFI+MicrosoftYaHei"/>
                <a:cs typeface="IHJCFI+MicrosoftYaHei"/>
              </a:rPr>
              <a:t>,</a:t>
            </a:r>
            <a:r>
              <a:rPr sz="2000">
                <a:solidFill>
                  <a:srgbClr val="000000"/>
                </a:solidFill>
                <a:latin typeface="KUKRJU+MicrosoftYaHei"/>
                <a:cs typeface="KUKRJU+MicrosoftYaHei"/>
              </a:rPr>
              <a:t>一个家人进来禀报:“皇上圣旨到</a:t>
            </a:r>
            <a:r>
              <a:rPr sz="2000">
                <a:solidFill>
                  <a:srgbClr val="000000"/>
                </a:solidFill>
                <a:latin typeface="IHJCFI+MicrosoftYaHei"/>
                <a:cs typeface="IHJCFI+MicrosoftYaHei"/>
              </a:rPr>
              <a:t>,</a:t>
            </a:r>
            <a:r>
              <a:rPr sz="2000">
                <a:solidFill>
                  <a:srgbClr val="000000"/>
                </a:solidFill>
                <a:latin typeface="KUKRJU+MicrosoftYaHei"/>
                <a:cs typeface="KUKRJU+MicrosoftYaHei"/>
              </a:rPr>
              <a:t>请大人即刻接旨!”王景文一怔</a:t>
            </a:r>
            <a:r>
              <a:rPr sz="2000">
                <a:solidFill>
                  <a:srgbClr val="000000"/>
                </a:solidFill>
                <a:latin typeface="IHJCFI+MicrosoftYaHei"/>
                <a:cs typeface="IHJCFI+MicrosoftYaHei"/>
              </a:rPr>
              <a:t>,</a:t>
            </a:r>
            <a:r>
              <a:rPr sz="2000">
                <a:solidFill>
                  <a:srgbClr val="000000"/>
                </a:solidFill>
                <a:latin typeface="KUKRJU+MicrosoftYaHei"/>
                <a:cs typeface="KUKRJU+MicrosoftYaHei"/>
              </a:rPr>
              <a:t>对莫</a:t>
            </a:r>
          </a:p>
          <a:p>
            <a:pPr marL="0" marR="0">
              <a:lnSpc>
                <a:spcPts val="2644"/>
              </a:lnSpc>
              <a:spcBef>
                <a:spcPts val="715"/>
              </a:spcBef>
              <a:spcAft>
                <a:spcPct val="0"/>
              </a:spcAft>
            </a:pPr>
            <a:r>
              <a:rPr sz="2000">
                <a:solidFill>
                  <a:srgbClr val="000000"/>
                </a:solidFill>
                <a:latin typeface="KUKRJU+MicrosoftYaHei"/>
                <a:cs typeface="KUKRJU+MicrosoftYaHei"/>
              </a:rPr>
              <a:t>谷青说声“失陪”</a:t>
            </a:r>
            <a:r>
              <a:rPr sz="2000">
                <a:solidFill>
                  <a:srgbClr val="000000"/>
                </a:solidFill>
                <a:latin typeface="IHJCFI+MicrosoftYaHei"/>
                <a:cs typeface="IHJCFI+MicrosoftYaHei"/>
              </a:rPr>
              <a:t>,</a:t>
            </a:r>
            <a:r>
              <a:rPr sz="2000">
                <a:solidFill>
                  <a:srgbClr val="000000"/>
                </a:solidFill>
                <a:latin typeface="KUKRJU+MicrosoftYaHei"/>
                <a:cs typeface="KUKRJU+MicrosoftYaHei"/>
              </a:rPr>
              <a:t>走出房间。约莫半个时辰</a:t>
            </a:r>
            <a:r>
              <a:rPr sz="2000">
                <a:solidFill>
                  <a:srgbClr val="000000"/>
                </a:solidFill>
                <a:latin typeface="IHJCFI+MicrosoftYaHei"/>
                <a:cs typeface="IHJCFI+MicrosoftYaHei"/>
              </a:rPr>
              <a:t>,</a:t>
            </a:r>
            <a:r>
              <a:rPr sz="2000">
                <a:solidFill>
                  <a:srgbClr val="000000"/>
                </a:solidFill>
                <a:latin typeface="KUKRJU+MicrosoftYaHei"/>
                <a:cs typeface="KUKRJU+MicrosoftYaHei"/>
              </a:rPr>
              <a:t>王景文进来</a:t>
            </a:r>
            <a:r>
              <a:rPr sz="2000">
                <a:solidFill>
                  <a:srgbClr val="000000"/>
                </a:solidFill>
                <a:latin typeface="IHJCFI+MicrosoftYaHei"/>
                <a:cs typeface="IHJCFI+MicrosoftYaHei"/>
              </a:rPr>
              <a:t>,</a:t>
            </a:r>
            <a:r>
              <a:rPr sz="2000">
                <a:solidFill>
                  <a:srgbClr val="000000"/>
                </a:solidFill>
                <a:latin typeface="KUKRJU+MicrosoftYaHei"/>
                <a:cs typeface="KUKRJU+MicrosoftYaHei"/>
              </a:rPr>
              <a:t>朝莫谷青抱歉地一</a:t>
            </a:r>
          </a:p>
          <a:p>
            <a:pPr marL="0" marR="0">
              <a:lnSpc>
                <a:spcPts val="2648"/>
              </a:lnSpc>
              <a:spcBef>
                <a:spcPts val="761"/>
              </a:spcBef>
              <a:spcAft>
                <a:spcPct val="0"/>
              </a:spcAft>
            </a:pPr>
            <a:r>
              <a:rPr sz="2000">
                <a:solidFill>
                  <a:srgbClr val="000000"/>
                </a:solidFill>
                <a:latin typeface="KUKRJU+MicrosoftYaHei"/>
                <a:cs typeface="KUKRJU+MicrosoftYaHei"/>
              </a:rPr>
              <a:t>笑:“官身不由己</a:t>
            </a:r>
            <a:r>
              <a:rPr sz="2000">
                <a:solidFill>
                  <a:srgbClr val="000000"/>
                </a:solidFill>
                <a:latin typeface="IHJCFI+MicrosoftYaHei"/>
                <a:cs typeface="IHJCFI+MicrosoftYaHei"/>
              </a:rPr>
              <a:t>,</a:t>
            </a:r>
            <a:r>
              <a:rPr sz="2000">
                <a:solidFill>
                  <a:srgbClr val="000000"/>
                </a:solidFill>
                <a:latin typeface="KUKRJU+MicrosoftYaHei"/>
                <a:cs typeface="KUKRJU+MicrosoftYaHei"/>
              </a:rPr>
              <a:t>让公子久等了。”莫谷青也不说话,“叭”地落下一子。王景</a:t>
            </a:r>
          </a:p>
          <a:p>
            <a:pPr marL="0" marR="0">
              <a:lnSpc>
                <a:spcPts val="2644"/>
              </a:lnSpc>
              <a:spcBef>
                <a:spcPts val="718"/>
              </a:spcBef>
              <a:spcAft>
                <a:spcPct val="0"/>
              </a:spcAft>
            </a:pPr>
            <a:r>
              <a:rPr sz="2000">
                <a:solidFill>
                  <a:srgbClr val="000000"/>
                </a:solidFill>
                <a:latin typeface="KUKRJU+MicrosoftYaHei"/>
                <a:cs typeface="KUKRJU+MicrosoftYaHei"/>
              </a:rPr>
              <a:t>文一愣</a:t>
            </a:r>
            <a:r>
              <a:rPr sz="2000">
                <a:solidFill>
                  <a:srgbClr val="000000"/>
                </a:solidFill>
                <a:latin typeface="IHJCFI+MicrosoftYaHei"/>
                <a:cs typeface="IHJCFI+MicrosoftYaHei"/>
              </a:rPr>
              <a:t>,</a:t>
            </a:r>
            <a:r>
              <a:rPr sz="2000">
                <a:solidFill>
                  <a:srgbClr val="000000"/>
                </a:solidFill>
                <a:latin typeface="KUKRJU+MicrosoftYaHei"/>
                <a:cs typeface="KUKRJU+MicrosoftYaHei"/>
              </a:rPr>
              <a:t>仓促落下一子。莫谷青却连发妙手</a:t>
            </a:r>
            <a:r>
              <a:rPr sz="2000">
                <a:solidFill>
                  <a:srgbClr val="000000"/>
                </a:solidFill>
                <a:latin typeface="IHJCFI+MicrosoftYaHei"/>
                <a:cs typeface="IHJCFI+MicrosoftYaHei"/>
              </a:rPr>
              <a:t>,</a:t>
            </a:r>
            <a:r>
              <a:rPr sz="2000">
                <a:solidFill>
                  <a:srgbClr val="000000"/>
                </a:solidFill>
                <a:latin typeface="KUKRJU+MicrosoftYaHei"/>
                <a:cs typeface="KUKRJU+MicrosoftYaHei"/>
              </a:rPr>
              <a:t>终盘一数</a:t>
            </a:r>
            <a:r>
              <a:rPr sz="2000">
                <a:solidFill>
                  <a:srgbClr val="000000"/>
                </a:solidFill>
                <a:latin typeface="IHJCFI+MicrosoftYaHei"/>
                <a:cs typeface="IHJCFI+MicrosoftYaHei"/>
              </a:rPr>
              <a:t>,</a:t>
            </a:r>
            <a:r>
              <a:rPr sz="2000">
                <a:solidFill>
                  <a:srgbClr val="000000"/>
                </a:solidFill>
                <a:latin typeface="KUKRJU+MicrosoftYaHei"/>
                <a:cs typeface="KUKRJU+MicrosoftYaHei"/>
              </a:rPr>
              <a:t>莫谷青恰胜一子。</a:t>
            </a:r>
          </a:p>
          <a:p>
            <a:pPr marL="448360" marR="0">
              <a:lnSpc>
                <a:spcPts val="2644"/>
              </a:lnSpc>
              <a:spcBef>
                <a:spcPts val="765"/>
              </a:spcBef>
              <a:spcAft>
                <a:spcPct val="0"/>
              </a:spcAft>
            </a:pPr>
            <a:r>
              <a:rPr sz="2000">
                <a:solidFill>
                  <a:srgbClr val="000000"/>
                </a:solidFill>
                <a:latin typeface="KUKRJU+MicrosoftYaHei"/>
                <a:cs typeface="KUKRJU+MicrosoftYaHei"/>
              </a:rPr>
              <a:t>王景文看着棋盘</a:t>
            </a:r>
            <a:r>
              <a:rPr sz="2000">
                <a:solidFill>
                  <a:srgbClr val="000000"/>
                </a:solidFill>
                <a:latin typeface="IHJCFI+MicrosoftYaHei"/>
                <a:cs typeface="IHJCFI+MicrosoftYaHei"/>
              </a:rPr>
              <a:t>,</a:t>
            </a:r>
            <a:r>
              <a:rPr sz="2000">
                <a:solidFill>
                  <a:srgbClr val="000000"/>
                </a:solidFill>
                <a:latin typeface="KUKRJU+MicrosoftYaHei"/>
                <a:cs typeface="KUKRJU+MicrosoftYaHei"/>
              </a:rPr>
              <a:t>呆了一阵</a:t>
            </a:r>
            <a:r>
              <a:rPr sz="2000">
                <a:solidFill>
                  <a:srgbClr val="000000"/>
                </a:solidFill>
                <a:latin typeface="IHJCFI+MicrosoftYaHei"/>
                <a:cs typeface="IHJCFI+MicrosoftYaHei"/>
              </a:rPr>
              <a:t>,</a:t>
            </a:r>
            <a:r>
              <a:rPr sz="2000">
                <a:solidFill>
                  <a:srgbClr val="000000"/>
                </a:solidFill>
                <a:latin typeface="KUKRJU+MicrosoftYaHei"/>
                <a:cs typeface="KUKRJU+MicrosoftYaHei"/>
              </a:rPr>
              <a:t>苦笑道:“迅速备银十万两</a:t>
            </a:r>
            <a:r>
              <a:rPr sz="2000">
                <a:solidFill>
                  <a:srgbClr val="000000"/>
                </a:solidFill>
                <a:latin typeface="IHJCFI+MicrosoftYaHei"/>
                <a:cs typeface="IHJCFI+MicrosoftYaHei"/>
              </a:rPr>
              <a:t>,</a:t>
            </a:r>
            <a:r>
              <a:rPr sz="2000">
                <a:solidFill>
                  <a:srgbClr val="000000"/>
                </a:solidFill>
                <a:latin typeface="KUKRJU+MicrosoftYaHei"/>
                <a:cs typeface="KUKRJU+MicrosoftYaHei"/>
              </a:rPr>
              <a:t>送莫棋友出城过江!”</a:t>
            </a:r>
          </a:p>
          <a:p>
            <a:pPr marL="0" marR="0">
              <a:lnSpc>
                <a:spcPts val="2644"/>
              </a:lnSpc>
              <a:spcBef>
                <a:spcPts val="764"/>
              </a:spcBef>
              <a:spcAft>
                <a:spcPct val="0"/>
              </a:spcAft>
            </a:pPr>
            <a:r>
              <a:rPr sz="2000">
                <a:solidFill>
                  <a:srgbClr val="000000"/>
                </a:solidFill>
                <a:latin typeface="KUKRJU+MicrosoftYaHei"/>
                <a:cs typeface="KUKRJU+MicrosoftYaHei"/>
              </a:rPr>
              <a:t>莫谷青拦住了:“此局在下虽胜了王大人</a:t>
            </a:r>
            <a:r>
              <a:rPr sz="2000">
                <a:solidFill>
                  <a:srgbClr val="000000"/>
                </a:solidFill>
                <a:latin typeface="IHJCFI+MicrosoftYaHei"/>
                <a:cs typeface="IHJCFI+MicrosoftYaHei"/>
              </a:rPr>
              <a:t>,</a:t>
            </a:r>
            <a:r>
              <a:rPr sz="2000">
                <a:solidFill>
                  <a:srgbClr val="000000"/>
                </a:solidFill>
                <a:latin typeface="KUKRJU+MicrosoftYaHei"/>
                <a:cs typeface="KUKRJU+MicrosoftYaHei"/>
              </a:rPr>
              <a:t>仍属侥幸。这十万两银子请暂时存放</a:t>
            </a:r>
          </a:p>
          <a:p>
            <a:pPr marL="0" marR="0">
              <a:lnSpc>
                <a:spcPts val="2644"/>
              </a:lnSpc>
              <a:spcBef>
                <a:spcPts val="717"/>
              </a:spcBef>
              <a:spcAft>
                <a:spcPct val="0"/>
              </a:spcAft>
            </a:pPr>
            <a:r>
              <a:rPr sz="2000">
                <a:solidFill>
                  <a:srgbClr val="000000"/>
                </a:solidFill>
                <a:latin typeface="KUKRJU+MicrosoftYaHei"/>
                <a:cs typeface="KUKRJU+MicrosoftYaHei"/>
              </a:rPr>
              <a:t>在贵府</a:t>
            </a:r>
            <a:r>
              <a:rPr sz="2000">
                <a:solidFill>
                  <a:srgbClr val="000000"/>
                </a:solidFill>
                <a:latin typeface="IHJCFI+MicrosoftYaHei"/>
                <a:cs typeface="IHJCFI+MicrosoftYaHei"/>
              </a:rPr>
              <a:t>,</a:t>
            </a:r>
            <a:r>
              <a:rPr sz="2000">
                <a:solidFill>
                  <a:srgbClr val="000000"/>
                </a:solidFill>
                <a:latin typeface="KUKRJU+MicrosoftYaHei"/>
                <a:cs typeface="KUKRJU+MicrosoftYaHei"/>
              </a:rPr>
              <a:t>待数月后王大人公务稍闲</a:t>
            </a:r>
            <a:r>
              <a:rPr sz="2000">
                <a:solidFill>
                  <a:srgbClr val="000000"/>
                </a:solidFill>
                <a:latin typeface="IHJCFI+MicrosoftYaHei"/>
                <a:cs typeface="IHJCFI+MicrosoftYaHei"/>
              </a:rPr>
              <a:t>,</a:t>
            </a:r>
            <a:r>
              <a:rPr sz="2000">
                <a:solidFill>
                  <a:srgbClr val="000000"/>
                </a:solidFill>
                <a:latin typeface="KUKRJU+MicrosoftYaHei"/>
                <a:cs typeface="KUKRJU+MicrosoftYaHei"/>
              </a:rPr>
              <a:t>在下再来与王大人重博一局。”</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869945" cy="2088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360" marR="0">
              <a:lnSpc>
                <a:spcPts val="2644"/>
              </a:lnSpc>
              <a:spcBef>
                <a:spcPct val="0"/>
              </a:spcBef>
              <a:spcAft>
                <a:spcPct val="0"/>
              </a:spcAft>
            </a:pPr>
            <a:r>
              <a:rPr sz="2000">
                <a:solidFill>
                  <a:srgbClr val="000000"/>
                </a:solidFill>
                <a:latin typeface="DHMMWO+MicrosoftYaHei"/>
                <a:cs typeface="DHMMWO+MicrosoftYaHei"/>
              </a:rPr>
              <a:t>王景文一笑:“感谢公子厚爱</a:t>
            </a:r>
            <a:r>
              <a:rPr sz="2000">
                <a:solidFill>
                  <a:srgbClr val="000000"/>
                </a:solidFill>
                <a:latin typeface="GEVDDD+MicrosoftYaHei"/>
                <a:cs typeface="GEVDDD+MicrosoftYaHei"/>
              </a:rPr>
              <a:t>!</a:t>
            </a:r>
            <a:r>
              <a:rPr sz="2000">
                <a:solidFill>
                  <a:srgbClr val="000000"/>
                </a:solidFill>
                <a:latin typeface="DHMMWO+MicrosoftYaHei"/>
                <a:cs typeface="DHMMWO+MicrosoftYaHei"/>
              </a:rPr>
              <a:t>只是王某再也无缘与公子共研棋艺了。”说</a:t>
            </a:r>
          </a:p>
          <a:p>
            <a:pPr marL="0" marR="0">
              <a:lnSpc>
                <a:spcPts val="2644"/>
              </a:lnSpc>
              <a:spcBef>
                <a:spcPts val="957"/>
              </a:spcBef>
              <a:spcAft>
                <a:spcPct val="0"/>
              </a:spcAft>
            </a:pPr>
            <a:r>
              <a:rPr sz="2000">
                <a:solidFill>
                  <a:srgbClr val="000000"/>
                </a:solidFill>
                <a:latin typeface="DHMMWO+MicrosoftYaHei"/>
                <a:cs typeface="DHMMWO+MicrosoftYaHei"/>
              </a:rPr>
              <a:t>着</a:t>
            </a:r>
            <a:r>
              <a:rPr sz="2000">
                <a:solidFill>
                  <a:srgbClr val="000000"/>
                </a:solidFill>
                <a:latin typeface="GEVDDD+MicrosoftYaHei"/>
                <a:cs typeface="GEVDDD+MicrosoftYaHei"/>
              </a:rPr>
              <a:t>,</a:t>
            </a:r>
            <a:r>
              <a:rPr sz="2000">
                <a:solidFill>
                  <a:srgbClr val="000000"/>
                </a:solidFill>
                <a:latin typeface="DHMMWO+MicrosoftYaHei"/>
                <a:cs typeface="DHMMWO+MicrosoftYaHei"/>
              </a:rPr>
              <a:t>从衣袖里掏出圣旨</a:t>
            </a:r>
            <a:r>
              <a:rPr sz="2000">
                <a:solidFill>
                  <a:srgbClr val="000000"/>
                </a:solidFill>
                <a:latin typeface="GEVDDD+MicrosoftYaHei"/>
                <a:cs typeface="GEVDDD+MicrosoftYaHei"/>
              </a:rPr>
              <a:t>,</a:t>
            </a:r>
            <a:r>
              <a:rPr sz="2000">
                <a:solidFill>
                  <a:srgbClr val="000000"/>
                </a:solidFill>
                <a:latin typeface="DHMMWO+MicrosoftYaHei"/>
                <a:cs typeface="DHMMWO+MicrosoftYaHei"/>
              </a:rPr>
              <a:t>展开念道:“奉天承运</a:t>
            </a:r>
            <a:r>
              <a:rPr sz="2000">
                <a:solidFill>
                  <a:srgbClr val="000000"/>
                </a:solidFill>
                <a:latin typeface="GEVDDD+MicrosoftYaHei"/>
                <a:cs typeface="GEVDDD+MicrosoftYaHei"/>
              </a:rPr>
              <a:t>,</a:t>
            </a:r>
            <a:r>
              <a:rPr sz="2000">
                <a:solidFill>
                  <a:srgbClr val="000000"/>
                </a:solidFill>
                <a:latin typeface="DHMMWO+MicrosoftYaHei"/>
                <a:cs typeface="DHMMWO+MicrosoftYaHei"/>
              </a:rPr>
              <a:t>皇帝诏曰</a:t>
            </a:r>
            <a:r>
              <a:rPr sz="2000">
                <a:solidFill>
                  <a:srgbClr val="000000"/>
                </a:solidFill>
                <a:latin typeface="GEVDDD+MicrosoftYaHei"/>
                <a:cs typeface="GEVDDD+MicrosoftYaHei"/>
              </a:rPr>
              <a:t>:</a:t>
            </a:r>
            <a:r>
              <a:rPr sz="2000">
                <a:solidFill>
                  <a:srgbClr val="000000"/>
                </a:solidFill>
                <a:latin typeface="DHMMWO+MicrosoftYaHei"/>
                <a:cs typeface="DHMMWO+MicrosoftYaHei"/>
              </a:rPr>
              <a:t>尚书仆射、江州刺史王</a:t>
            </a:r>
          </a:p>
          <a:p>
            <a:pPr marL="0" marR="0">
              <a:lnSpc>
                <a:spcPts val="2644"/>
              </a:lnSpc>
              <a:spcBef>
                <a:spcPts val="955"/>
              </a:spcBef>
              <a:spcAft>
                <a:spcPct val="0"/>
              </a:spcAft>
            </a:pPr>
            <a:r>
              <a:rPr sz="2000">
                <a:solidFill>
                  <a:srgbClr val="000000"/>
                </a:solidFill>
                <a:latin typeface="DHMMWO+MicrosoftYaHei"/>
                <a:cs typeface="DHMMWO+MicrosoftYaHei"/>
              </a:rPr>
              <a:t>景文勾通敌国</a:t>
            </a:r>
            <a:r>
              <a:rPr sz="2000">
                <a:solidFill>
                  <a:srgbClr val="000000"/>
                </a:solidFill>
                <a:latin typeface="GEVDDD+MicrosoftYaHei"/>
                <a:cs typeface="GEVDDD+MicrosoftYaHei"/>
              </a:rPr>
              <a:t>,</a:t>
            </a:r>
            <a:r>
              <a:rPr sz="2000">
                <a:solidFill>
                  <a:srgbClr val="000000"/>
                </a:solidFill>
                <a:latin typeface="DHMMWO+MicrosoftYaHei"/>
                <a:cs typeface="DHMMWO+MicrosoftYaHei"/>
              </a:rPr>
              <a:t>与燕帝三子慕容白交游</a:t>
            </a:r>
            <a:r>
              <a:rPr sz="2000">
                <a:solidFill>
                  <a:srgbClr val="000000"/>
                </a:solidFill>
                <a:latin typeface="GEVDDD+MicrosoftYaHei"/>
                <a:cs typeface="GEVDDD+MicrosoftYaHei"/>
              </a:rPr>
              <a:t>,</a:t>
            </a:r>
            <a:r>
              <a:rPr sz="2000">
                <a:solidFill>
                  <a:srgbClr val="000000"/>
                </a:solidFill>
                <a:latin typeface="DHMMWO+MicrosoftYaHei"/>
                <a:cs typeface="DHMMWO+MicrosoftYaHei"/>
              </a:rPr>
              <a:t>图谋不轨</a:t>
            </a:r>
            <a:r>
              <a:rPr sz="2000">
                <a:solidFill>
                  <a:srgbClr val="000000"/>
                </a:solidFill>
                <a:latin typeface="GEVDDD+MicrosoftYaHei"/>
                <a:cs typeface="GEVDDD+MicrosoftYaHei"/>
              </a:rPr>
              <a:t>,</a:t>
            </a:r>
            <a:r>
              <a:rPr sz="2000">
                <a:solidFill>
                  <a:srgbClr val="000000"/>
                </a:solidFill>
                <a:latin typeface="DHMMWO+MicrosoftYaHei"/>
                <a:cs typeface="DHMMWO+MicrosoftYaHei"/>
              </a:rPr>
              <a:t>着即赐死。钦此。”早就在门</a:t>
            </a:r>
          </a:p>
          <a:p>
            <a:pPr marL="0" marR="0">
              <a:lnSpc>
                <a:spcPts val="2644"/>
              </a:lnSpc>
              <a:spcBef>
                <a:spcPts val="955"/>
              </a:spcBef>
              <a:spcAft>
                <a:spcPct val="0"/>
              </a:spcAft>
            </a:pPr>
            <a:r>
              <a:rPr sz="2000">
                <a:solidFill>
                  <a:srgbClr val="000000"/>
                </a:solidFill>
                <a:latin typeface="DHMMWO+MicrosoftYaHei"/>
                <a:cs typeface="DHMMWO+MicrosoftYaHei"/>
              </a:rPr>
              <a:t>外等得不耐烦的两个黑衣使者端着一壶“鹤顶红”应声而进。</a:t>
            </a:r>
          </a:p>
        </p:txBody>
      </p:sp>
      <p:sp>
        <p:nvSpPr>
          <p:cNvPr id="4" name="object 4"/>
          <p:cNvSpPr txBox="1"/>
          <p:nvPr/>
        </p:nvSpPr>
        <p:spPr>
          <a:xfrm>
            <a:off x="288340" y="1948758"/>
            <a:ext cx="9890954" cy="43750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684" marR="0">
              <a:lnSpc>
                <a:spcPts val="2644"/>
              </a:lnSpc>
              <a:spcBef>
                <a:spcPct val="0"/>
              </a:spcBef>
              <a:spcAft>
                <a:spcPct val="0"/>
              </a:spcAft>
            </a:pPr>
            <a:r>
              <a:rPr sz="2000">
                <a:solidFill>
                  <a:srgbClr val="000000"/>
                </a:solidFill>
                <a:latin typeface="DHMMWO+MicrosoftYaHei"/>
                <a:cs typeface="DHMMWO+MicrosoftYaHei"/>
              </a:rPr>
              <a:t>王景文对众人一笑:“这酒不便相劝大家了。”刚一举壶</a:t>
            </a:r>
            <a:r>
              <a:rPr sz="2000">
                <a:solidFill>
                  <a:srgbClr val="000000"/>
                </a:solidFill>
                <a:latin typeface="GEVDDD+MicrosoftYaHei"/>
                <a:cs typeface="GEVDDD+MicrosoftYaHei"/>
              </a:rPr>
              <a:t>,</a:t>
            </a:r>
            <a:r>
              <a:rPr sz="2000">
                <a:solidFill>
                  <a:srgbClr val="000000"/>
                </a:solidFill>
                <a:latin typeface="DHMMWO+MicrosoftYaHei"/>
                <a:cs typeface="DHMMWO+MicrosoftYaHei"/>
              </a:rPr>
              <a:t>莫谷青身形一闪</a:t>
            </a:r>
            <a:r>
              <a:rPr sz="2000">
                <a:solidFill>
                  <a:srgbClr val="000000"/>
                </a:solidFill>
                <a:latin typeface="GEVDDD+MicrosoftYaHei"/>
                <a:cs typeface="GEVDDD+MicrosoftYaHei"/>
              </a:rPr>
              <a:t>,</a:t>
            </a:r>
          </a:p>
          <a:p>
            <a:pPr marL="0" marR="0">
              <a:lnSpc>
                <a:spcPts val="2644"/>
              </a:lnSpc>
              <a:spcBef>
                <a:spcPts val="955"/>
              </a:spcBef>
              <a:spcAft>
                <a:spcPct val="0"/>
              </a:spcAft>
            </a:pPr>
            <a:r>
              <a:rPr sz="2000">
                <a:solidFill>
                  <a:srgbClr val="000000"/>
                </a:solidFill>
                <a:latin typeface="DHMMWO+MicrosoftYaHei"/>
                <a:cs typeface="DHMMWO+MicrosoftYaHei"/>
              </a:rPr>
              <a:t>夺下酒壶</a:t>
            </a:r>
            <a:r>
              <a:rPr sz="2000">
                <a:solidFill>
                  <a:srgbClr val="000000"/>
                </a:solidFill>
                <a:latin typeface="GEVDDD+MicrosoftYaHei"/>
                <a:cs typeface="GEVDDD+MicrosoftYaHei"/>
              </a:rPr>
              <a:t>,</a:t>
            </a:r>
            <a:r>
              <a:rPr sz="2000">
                <a:solidFill>
                  <a:srgbClr val="000000"/>
                </a:solidFill>
                <a:latin typeface="DHMMWO+MicrosoftYaHei"/>
                <a:cs typeface="DHMMWO+MicrosoftYaHei"/>
              </a:rPr>
              <a:t>朗声道:“在下慕容白两番渡江</a:t>
            </a:r>
            <a:r>
              <a:rPr sz="2000">
                <a:solidFill>
                  <a:srgbClr val="000000"/>
                </a:solidFill>
                <a:latin typeface="GEVDDD+MicrosoftYaHei"/>
                <a:cs typeface="GEVDDD+MicrosoftYaHei"/>
              </a:rPr>
              <a:t>,</a:t>
            </a:r>
            <a:r>
              <a:rPr sz="2000">
                <a:solidFill>
                  <a:srgbClr val="000000"/>
                </a:solidFill>
                <a:latin typeface="DHMMWO+MicrosoftYaHei"/>
                <a:cs typeface="DHMMWO+MicrosoftYaHei"/>
              </a:rPr>
              <a:t>不过是想与王大人切磋棋艺。既然祸</a:t>
            </a:r>
          </a:p>
          <a:p>
            <a:pPr marL="0" marR="0">
              <a:lnSpc>
                <a:spcPts val="2644"/>
              </a:lnSpc>
              <a:spcBef>
                <a:spcPts val="955"/>
              </a:spcBef>
              <a:spcAft>
                <a:spcPct val="0"/>
              </a:spcAft>
            </a:pPr>
            <a:r>
              <a:rPr sz="2000">
                <a:solidFill>
                  <a:srgbClr val="000000"/>
                </a:solidFill>
                <a:latin typeface="DHMMWO+MicrosoftYaHei"/>
                <a:cs typeface="DHMMWO+MicrosoftYaHei"/>
              </a:rPr>
              <a:t>由我起</a:t>
            </a:r>
            <a:r>
              <a:rPr sz="2000">
                <a:solidFill>
                  <a:srgbClr val="000000"/>
                </a:solidFill>
                <a:latin typeface="GEVDDD+MicrosoftYaHei"/>
                <a:cs typeface="GEVDDD+MicrosoftYaHei"/>
              </a:rPr>
              <a:t>,</a:t>
            </a:r>
            <a:r>
              <a:rPr sz="2000">
                <a:solidFill>
                  <a:srgbClr val="000000"/>
                </a:solidFill>
                <a:latin typeface="DHMMWO+MicrosoftYaHei"/>
                <a:cs typeface="DHMMWO+MicrosoftYaHei"/>
              </a:rPr>
              <a:t>就请贵使者将我押解到京城</a:t>
            </a:r>
            <a:r>
              <a:rPr sz="2000">
                <a:solidFill>
                  <a:srgbClr val="000000"/>
                </a:solidFill>
                <a:latin typeface="GEVDDD+MicrosoftYaHei"/>
                <a:cs typeface="GEVDDD+MicrosoftYaHei"/>
              </a:rPr>
              <a:t>,</a:t>
            </a:r>
            <a:r>
              <a:rPr sz="2000">
                <a:solidFill>
                  <a:srgbClr val="000000"/>
                </a:solidFill>
                <a:latin typeface="DHMMWO+MicrosoftYaHei"/>
                <a:cs typeface="DHMMWO+MicrosoftYaHei"/>
              </a:rPr>
              <a:t>以释王大人清白!”说着将双手反在身后。</a:t>
            </a:r>
          </a:p>
          <a:p>
            <a:pPr marL="373684" marR="0">
              <a:lnSpc>
                <a:spcPts val="2644"/>
              </a:lnSpc>
              <a:spcBef>
                <a:spcPts val="957"/>
              </a:spcBef>
              <a:spcAft>
                <a:spcPct val="0"/>
              </a:spcAft>
            </a:pPr>
            <a:r>
              <a:rPr sz="2000">
                <a:solidFill>
                  <a:srgbClr val="000000"/>
                </a:solidFill>
                <a:latin typeface="DHMMWO+MicrosoftYaHei"/>
                <a:cs typeface="DHMMWO+MicrosoftYaHei"/>
              </a:rPr>
              <a:t>王景文叹息道:“慕容公子</a:t>
            </a:r>
            <a:r>
              <a:rPr sz="2000">
                <a:solidFill>
                  <a:srgbClr val="000000"/>
                </a:solidFill>
                <a:latin typeface="GEVDDD+MicrosoftYaHei"/>
                <a:cs typeface="GEVDDD+MicrosoftYaHei"/>
              </a:rPr>
              <a:t>,</a:t>
            </a:r>
            <a:r>
              <a:rPr sz="2000">
                <a:solidFill>
                  <a:srgbClr val="000000"/>
                </a:solidFill>
                <a:latin typeface="DHMMWO+MicrosoftYaHei"/>
                <a:cs typeface="DHMMWO+MicrosoftYaHei"/>
              </a:rPr>
              <a:t>你上次在敝府养伤时</a:t>
            </a:r>
            <a:r>
              <a:rPr sz="2000">
                <a:solidFill>
                  <a:srgbClr val="000000"/>
                </a:solidFill>
                <a:latin typeface="GEVDDD+MicrosoftYaHei"/>
                <a:cs typeface="GEVDDD+MicrosoftYaHei"/>
              </a:rPr>
              <a:t>,</a:t>
            </a:r>
            <a:r>
              <a:rPr sz="2000">
                <a:solidFill>
                  <a:srgbClr val="000000"/>
                </a:solidFill>
                <a:latin typeface="DHMMWO+MicrosoftYaHei"/>
                <a:cs typeface="DHMMWO+MicrosoftYaHei"/>
              </a:rPr>
              <a:t>我就查明了你的身份。但</a:t>
            </a:r>
          </a:p>
          <a:p>
            <a:pPr marL="0" marR="0">
              <a:lnSpc>
                <a:spcPts val="2644"/>
              </a:lnSpc>
              <a:spcBef>
                <a:spcPts val="955"/>
              </a:spcBef>
              <a:spcAft>
                <a:spcPct val="0"/>
              </a:spcAft>
            </a:pPr>
            <a:r>
              <a:rPr sz="2000">
                <a:solidFill>
                  <a:srgbClr val="000000"/>
                </a:solidFill>
                <a:latin typeface="DHMMWO+MicrosoftYaHei"/>
                <a:cs typeface="DHMMWO+MicrosoftYaHei"/>
              </a:rPr>
              <a:t>我和你同样醉心棋道</a:t>
            </a:r>
            <a:r>
              <a:rPr sz="2000">
                <a:solidFill>
                  <a:srgbClr val="000000"/>
                </a:solidFill>
                <a:latin typeface="GEVDDD+MicrosoftYaHei"/>
                <a:cs typeface="GEVDDD+MicrosoftYaHei"/>
              </a:rPr>
              <a:t>,</a:t>
            </a:r>
            <a:r>
              <a:rPr sz="2000">
                <a:solidFill>
                  <a:srgbClr val="000000"/>
                </a:solidFill>
                <a:latin typeface="DHMMWO+MicrosoftYaHei"/>
                <a:cs typeface="DHMMWO+MicrosoftYaHei"/>
              </a:rPr>
              <a:t>愿南北棋界有所交流</a:t>
            </a:r>
            <a:r>
              <a:rPr sz="2000">
                <a:solidFill>
                  <a:srgbClr val="000000"/>
                </a:solidFill>
                <a:latin typeface="GEVDDD+MicrosoftYaHei"/>
                <a:cs typeface="GEVDDD+MicrosoftYaHei"/>
              </a:rPr>
              <a:t>,</a:t>
            </a:r>
            <a:r>
              <a:rPr sz="2000">
                <a:solidFill>
                  <a:srgbClr val="000000"/>
                </a:solidFill>
                <a:latin typeface="DHMMWO+MicrosoftYaHei"/>
                <a:cs typeface="DHMMWO+MicrosoftYaHei"/>
              </a:rPr>
              <a:t>所以两次和你对局。我死不足惜</a:t>
            </a:r>
            <a:r>
              <a:rPr sz="2000">
                <a:solidFill>
                  <a:srgbClr val="000000"/>
                </a:solidFill>
                <a:latin typeface="GEVDDD+MicrosoftYaHei"/>
                <a:cs typeface="GEVDDD+MicrosoftYaHei"/>
              </a:rPr>
              <a:t>,</a:t>
            </a:r>
            <a:r>
              <a:rPr sz="2000">
                <a:solidFill>
                  <a:srgbClr val="000000"/>
                </a:solidFill>
                <a:latin typeface="DHMMWO+MicrosoftYaHei"/>
                <a:cs typeface="DHMMWO+MicrosoftYaHei"/>
              </a:rPr>
              <a:t>你</a:t>
            </a:r>
          </a:p>
          <a:p>
            <a:pPr marL="0" marR="0">
              <a:lnSpc>
                <a:spcPts val="2644"/>
              </a:lnSpc>
              <a:spcBef>
                <a:spcPts val="955"/>
              </a:spcBef>
              <a:spcAft>
                <a:spcPct val="0"/>
              </a:spcAft>
            </a:pPr>
            <a:r>
              <a:rPr sz="2000">
                <a:solidFill>
                  <a:srgbClr val="000000"/>
                </a:solidFill>
                <a:latin typeface="DHMMWO+MicrosoftYaHei"/>
                <a:cs typeface="DHMMWO+MicrosoftYaHei"/>
              </a:rPr>
              <a:t>赶紧走吧!”说着</a:t>
            </a:r>
            <a:r>
              <a:rPr sz="2000">
                <a:solidFill>
                  <a:srgbClr val="000000"/>
                </a:solidFill>
                <a:latin typeface="GEVDDD+MicrosoftYaHei"/>
                <a:cs typeface="GEVDDD+MicrosoftYaHei"/>
              </a:rPr>
              <a:t>,</a:t>
            </a:r>
            <a:r>
              <a:rPr sz="2000">
                <a:solidFill>
                  <a:srgbClr val="000000"/>
                </a:solidFill>
                <a:latin typeface="DHMMWO+MicrosoftYaHei"/>
                <a:cs typeface="DHMMWO+MicrosoftYaHei"/>
              </a:rPr>
              <a:t>一把抓过酒壶</a:t>
            </a:r>
            <a:r>
              <a:rPr sz="2000">
                <a:solidFill>
                  <a:srgbClr val="000000"/>
                </a:solidFill>
                <a:latin typeface="GEVDDD+MicrosoftYaHei"/>
                <a:cs typeface="GEVDDD+MicrosoftYaHei"/>
              </a:rPr>
              <a:t>,</a:t>
            </a:r>
            <a:r>
              <a:rPr sz="2000">
                <a:solidFill>
                  <a:srgbClr val="000000"/>
                </a:solidFill>
                <a:latin typeface="DHMMWO+MicrosoftYaHei"/>
                <a:cs typeface="DHMMWO+MicrosoftYaHei"/>
              </a:rPr>
              <a:t>一仰头吞下大半</a:t>
            </a:r>
            <a:r>
              <a:rPr sz="2000">
                <a:solidFill>
                  <a:srgbClr val="000000"/>
                </a:solidFill>
                <a:latin typeface="GEVDDD+MicrosoftYaHei"/>
                <a:cs typeface="GEVDDD+MicrosoftYaHei"/>
              </a:rPr>
              <a:t>,</a:t>
            </a:r>
            <a:r>
              <a:rPr sz="2000">
                <a:solidFill>
                  <a:srgbClr val="000000"/>
                </a:solidFill>
                <a:latin typeface="DHMMWO+MicrosoftYaHei"/>
                <a:cs typeface="DHMMWO+MicrosoftYaHei"/>
              </a:rPr>
              <a:t>身子一晃</a:t>
            </a:r>
            <a:r>
              <a:rPr sz="2000">
                <a:solidFill>
                  <a:srgbClr val="000000"/>
                </a:solidFill>
                <a:latin typeface="GEVDDD+MicrosoftYaHei"/>
                <a:cs typeface="GEVDDD+MicrosoftYaHei"/>
              </a:rPr>
              <a:t>,</a:t>
            </a:r>
            <a:r>
              <a:rPr sz="2000">
                <a:solidFill>
                  <a:srgbClr val="000000"/>
                </a:solidFill>
                <a:latin typeface="DHMMWO+MicrosoftYaHei"/>
                <a:cs typeface="DHMMWO+MicrosoftYaHei"/>
              </a:rPr>
              <a:t>栽倒在地。</a:t>
            </a:r>
            <a:r>
              <a:rPr sz="2000">
                <a:solidFill>
                  <a:srgbClr val="FF0000"/>
                </a:solidFill>
                <a:latin typeface="DHMMWO+MicrosoftYaHei"/>
                <a:cs typeface="DHMMWO+MicrosoftYaHei"/>
              </a:rPr>
              <a:t>慕容白</a:t>
            </a:r>
          </a:p>
          <a:p>
            <a:pPr marL="0" marR="0">
              <a:lnSpc>
                <a:spcPts val="2644"/>
              </a:lnSpc>
              <a:spcBef>
                <a:spcPts val="958"/>
              </a:spcBef>
              <a:spcAft>
                <a:spcPct val="0"/>
              </a:spcAft>
            </a:pPr>
            <a:r>
              <a:rPr sz="2000">
                <a:solidFill>
                  <a:srgbClr val="FF0000"/>
                </a:solidFill>
                <a:latin typeface="DHMMWO+MicrosoftYaHei"/>
                <a:cs typeface="DHMMWO+MicrosoftYaHei"/>
              </a:rPr>
              <a:t>双膝跪地</a:t>
            </a:r>
            <a:r>
              <a:rPr sz="2000">
                <a:solidFill>
                  <a:srgbClr val="FF0000"/>
                </a:solidFill>
                <a:latin typeface="GEVDDD+MicrosoftYaHei"/>
                <a:cs typeface="GEVDDD+MicrosoftYaHei"/>
              </a:rPr>
              <a:t>,</a:t>
            </a:r>
            <a:r>
              <a:rPr sz="2000">
                <a:solidFill>
                  <a:srgbClr val="FF0000"/>
                </a:solidFill>
                <a:latin typeface="DHMMWO+MicrosoftYaHei"/>
                <a:cs typeface="DHMMWO+MicrosoftYaHei"/>
              </a:rPr>
              <a:t>拉住王景文的手</a:t>
            </a:r>
            <a:r>
              <a:rPr sz="2000">
                <a:solidFill>
                  <a:srgbClr val="FF0000"/>
                </a:solidFill>
                <a:latin typeface="GEVDDD+MicrosoftYaHei"/>
                <a:cs typeface="GEVDDD+MicrosoftYaHei"/>
              </a:rPr>
              <a:t>,</a:t>
            </a:r>
            <a:r>
              <a:rPr sz="2000">
                <a:solidFill>
                  <a:srgbClr val="FF0000"/>
                </a:solidFill>
                <a:latin typeface="DHMMWO+MicrosoftYaHei"/>
                <a:cs typeface="DHMMWO+MicrosoftYaHei"/>
              </a:rPr>
              <a:t>含泪笑道:“王大人棋艺超凡</a:t>
            </a:r>
            <a:r>
              <a:rPr sz="2000">
                <a:solidFill>
                  <a:srgbClr val="FF0000"/>
                </a:solidFill>
                <a:latin typeface="GEVDDD+MicrosoftYaHei"/>
                <a:cs typeface="GEVDDD+MicrosoftYaHei"/>
              </a:rPr>
              <a:t>,</a:t>
            </a:r>
            <a:r>
              <a:rPr sz="2000">
                <a:solidFill>
                  <a:srgbClr val="FF0000"/>
                </a:solidFill>
                <a:latin typeface="DHMMWO+MicrosoftYaHei"/>
                <a:cs typeface="DHMMWO+MicrosoftYaHei"/>
              </a:rPr>
              <a:t>地府中哪有对手</a:t>
            </a:r>
            <a:r>
              <a:rPr sz="2000">
                <a:solidFill>
                  <a:srgbClr val="FF0000"/>
                </a:solidFill>
                <a:latin typeface="GEVDDD+MicrosoftYaHei"/>
                <a:cs typeface="GEVDDD+MicrosoftYaHei"/>
              </a:rPr>
              <a:t>?</a:t>
            </a:r>
            <a:r>
              <a:rPr sz="2000">
                <a:solidFill>
                  <a:srgbClr val="FF0000"/>
                </a:solidFill>
                <a:latin typeface="DHMMWO+MicrosoftYaHei"/>
                <a:cs typeface="DHMMWO+MicrosoftYaHei"/>
              </a:rPr>
              <a:t>南北</a:t>
            </a:r>
          </a:p>
          <a:p>
            <a:pPr marL="0" marR="0">
              <a:lnSpc>
                <a:spcPts val="2644"/>
              </a:lnSpc>
              <a:spcBef>
                <a:spcPts val="955"/>
              </a:spcBef>
              <a:spcAft>
                <a:spcPct val="0"/>
              </a:spcAft>
            </a:pPr>
            <a:r>
              <a:rPr sz="2000">
                <a:solidFill>
                  <a:srgbClr val="FF0000"/>
                </a:solidFill>
                <a:latin typeface="DHMMWO+MicrosoftYaHei"/>
                <a:cs typeface="DHMMWO+MicrosoftYaHei"/>
              </a:rPr>
              <a:t>有界</a:t>
            </a:r>
            <a:r>
              <a:rPr sz="2000">
                <a:solidFill>
                  <a:srgbClr val="FF0000"/>
                </a:solidFill>
                <a:latin typeface="GEVDDD+MicrosoftYaHei"/>
                <a:cs typeface="GEVDDD+MicrosoftYaHei"/>
              </a:rPr>
              <a:t>,</a:t>
            </a:r>
            <a:r>
              <a:rPr sz="2000">
                <a:solidFill>
                  <a:srgbClr val="FF0000"/>
                </a:solidFill>
                <a:latin typeface="DHMMWO+MicrosoftYaHei"/>
                <a:cs typeface="DHMMWO+MicrosoftYaHei"/>
              </a:rPr>
              <a:t>不如阴曹畅通无阻。在下愿做你的两世棋友</a:t>
            </a:r>
            <a:r>
              <a:rPr sz="2000">
                <a:solidFill>
                  <a:srgbClr val="FF0000"/>
                </a:solidFill>
                <a:latin typeface="GEVDDD+MicrosoftYaHei"/>
                <a:cs typeface="GEVDDD+MicrosoftYaHei"/>
              </a:rPr>
              <a:t>,</a:t>
            </a:r>
            <a:r>
              <a:rPr sz="2000">
                <a:solidFill>
                  <a:srgbClr val="FF0000"/>
                </a:solidFill>
                <a:latin typeface="DHMMWO+MicrosoftYaHei"/>
                <a:cs typeface="DHMMWO+MicrosoftYaHei"/>
              </a:rPr>
              <a:t>也好无羁无绊地下棋!”抓过</a:t>
            </a:r>
          </a:p>
          <a:p>
            <a:pPr marL="0" marR="0">
              <a:lnSpc>
                <a:spcPts val="2644"/>
              </a:lnSpc>
              <a:spcBef>
                <a:spcPts val="954"/>
              </a:spcBef>
              <a:spcAft>
                <a:spcPct val="0"/>
              </a:spcAft>
            </a:pPr>
            <a:r>
              <a:rPr sz="2000">
                <a:solidFill>
                  <a:srgbClr val="FF0000"/>
                </a:solidFill>
                <a:latin typeface="DHMMWO+MicrosoftYaHei"/>
                <a:cs typeface="DHMMWO+MicrosoftYaHei"/>
              </a:rPr>
              <a:t>剩余的小半壶酒</a:t>
            </a:r>
            <a:r>
              <a:rPr sz="2000">
                <a:solidFill>
                  <a:srgbClr val="FF0000"/>
                </a:solidFill>
                <a:latin typeface="GEVDDD+MicrosoftYaHei"/>
                <a:cs typeface="GEVDDD+MicrosoftYaHei"/>
              </a:rPr>
              <a:t>,</a:t>
            </a:r>
            <a:r>
              <a:rPr sz="2000">
                <a:solidFill>
                  <a:srgbClr val="FF0000"/>
                </a:solidFill>
                <a:latin typeface="DHMMWO+MicrosoftYaHei"/>
                <a:cs typeface="DHMMWO+MicrosoftYaHei"/>
              </a:rPr>
              <a:t>一饮而尽</a:t>
            </a:r>
            <a:r>
              <a:rPr sz="2000">
                <a:solidFill>
                  <a:srgbClr val="FF0000"/>
                </a:solidFill>
                <a:latin typeface="GEVDDD+MicrosoftYaHei"/>
                <a:cs typeface="GEVDDD+MicrosoftYaHei"/>
              </a:rPr>
              <a:t>,</a:t>
            </a:r>
            <a:r>
              <a:rPr sz="2000">
                <a:solidFill>
                  <a:srgbClr val="FF0000"/>
                </a:solidFill>
                <a:latin typeface="DHMMWO+MicrosoftYaHei"/>
                <a:cs typeface="DHMMWO+MicrosoftYaHei"/>
              </a:rPr>
              <a:t>亦倒在地上。</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20268" y="1164533"/>
            <a:ext cx="951281"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BKNPDQ+MicrosoftYaHei"/>
                <a:cs typeface="BKNPDQ+MicrosoftYaHei"/>
              </a:rPr>
              <a:t>答案</a:t>
            </a:r>
            <a:r>
              <a:rPr sz="2000">
                <a:solidFill>
                  <a:srgbClr val="000000"/>
                </a:solidFill>
                <a:latin typeface="KFGMBH+MicrosoftYaHei"/>
                <a:cs typeface="KFGMBH+MicrosoftYaHei"/>
              </a:rPr>
              <a:t>:</a:t>
            </a:r>
          </a:p>
        </p:txBody>
      </p:sp>
      <p:sp>
        <p:nvSpPr>
          <p:cNvPr id="4" name="object 4"/>
          <p:cNvSpPr txBox="1"/>
          <p:nvPr/>
        </p:nvSpPr>
        <p:spPr>
          <a:xfrm>
            <a:off x="620268" y="1637353"/>
            <a:ext cx="9282500" cy="250565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BKNPDQ+MicrosoftYaHei"/>
                <a:cs typeface="BKNPDQ+MicrosoftYaHei"/>
              </a:rPr>
              <a:t>①酷爱棋艺</a:t>
            </a:r>
            <a:r>
              <a:rPr sz="2400">
                <a:solidFill>
                  <a:srgbClr val="000000"/>
                </a:solidFill>
                <a:latin typeface="KFGMBH+MicrosoftYaHei"/>
                <a:cs typeface="KFGMBH+MicrosoftYaHei"/>
              </a:rPr>
              <a:t>,</a:t>
            </a:r>
            <a:r>
              <a:rPr sz="2400">
                <a:solidFill>
                  <a:srgbClr val="000000"/>
                </a:solidFill>
                <a:latin typeface="BKNPDQ+MicrosoftYaHei"/>
                <a:cs typeface="BKNPDQ+MicrosoftYaHei"/>
              </a:rPr>
              <a:t>为与弈棋高手切磋</a:t>
            </a:r>
            <a:r>
              <a:rPr sz="2400">
                <a:solidFill>
                  <a:srgbClr val="000000"/>
                </a:solidFill>
                <a:latin typeface="KFGMBH+MicrosoftYaHei"/>
                <a:cs typeface="KFGMBH+MicrosoftYaHei"/>
              </a:rPr>
              <a:t>,</a:t>
            </a:r>
            <a:r>
              <a:rPr sz="2400">
                <a:solidFill>
                  <a:srgbClr val="000000"/>
                </a:solidFill>
                <a:latin typeface="BKNPDQ+MicrosoftYaHei"/>
                <a:cs typeface="BKNPDQ+MicrosoftYaHei"/>
              </a:rPr>
              <a:t>不惜冒着生命危险渡江而来。</a:t>
            </a:r>
          </a:p>
          <a:p>
            <a:pPr marL="0" marR="0">
              <a:lnSpc>
                <a:spcPts val="3167"/>
              </a:lnSpc>
              <a:spcBef>
                <a:spcPts val="1102"/>
              </a:spcBef>
              <a:spcAft>
                <a:spcPct val="0"/>
              </a:spcAft>
            </a:pPr>
            <a:r>
              <a:rPr sz="2400">
                <a:solidFill>
                  <a:srgbClr val="000000"/>
                </a:solidFill>
                <a:latin typeface="BKNPDQ+MicrosoftYaHei"/>
                <a:cs typeface="BKNPDQ+MicrosoftYaHei"/>
              </a:rPr>
              <a:t>②心性浮躁</a:t>
            </a:r>
            <a:r>
              <a:rPr sz="2400">
                <a:solidFill>
                  <a:srgbClr val="000000"/>
                </a:solidFill>
                <a:latin typeface="KFGMBH+MicrosoftYaHei"/>
                <a:cs typeface="KFGMBH+MicrosoftYaHei"/>
              </a:rPr>
              <a:t>,</a:t>
            </a:r>
            <a:r>
              <a:rPr sz="2400">
                <a:solidFill>
                  <a:srgbClr val="000000"/>
                </a:solidFill>
                <a:latin typeface="BKNPDQ+MicrosoftYaHei"/>
                <a:cs typeface="BKNPDQ+MicrosoftYaHei"/>
              </a:rPr>
              <a:t>棋力不低</a:t>
            </a:r>
            <a:r>
              <a:rPr sz="2400">
                <a:solidFill>
                  <a:srgbClr val="000000"/>
                </a:solidFill>
                <a:latin typeface="KFGMBH+MicrosoftYaHei"/>
                <a:cs typeface="KFGMBH+MicrosoftYaHei"/>
              </a:rPr>
              <a:t>,</a:t>
            </a:r>
            <a:r>
              <a:rPr sz="2400">
                <a:solidFill>
                  <a:srgbClr val="000000"/>
                </a:solidFill>
                <a:latin typeface="BKNPDQ+MicrosoftYaHei"/>
                <a:cs typeface="BKNPDQ+MicrosoftYaHei"/>
              </a:rPr>
              <a:t>但锋芒毕露</a:t>
            </a:r>
            <a:r>
              <a:rPr sz="2400">
                <a:solidFill>
                  <a:srgbClr val="000000"/>
                </a:solidFill>
                <a:latin typeface="KFGMBH+MicrosoftYaHei"/>
                <a:cs typeface="KFGMBH+MicrosoftYaHei"/>
              </a:rPr>
              <a:t>,</a:t>
            </a:r>
            <a:r>
              <a:rPr sz="2400">
                <a:solidFill>
                  <a:srgbClr val="000000"/>
                </a:solidFill>
                <a:latin typeface="BKNPDQ+MicrosoftYaHei"/>
                <a:cs typeface="BKNPDQ+MicrosoftYaHei"/>
              </a:rPr>
              <a:t>不知内敛</a:t>
            </a:r>
            <a:r>
              <a:rPr sz="2400">
                <a:solidFill>
                  <a:srgbClr val="000000"/>
                </a:solidFill>
                <a:latin typeface="KFGMBH+MicrosoftYaHei"/>
                <a:cs typeface="KFGMBH+MicrosoftYaHei"/>
              </a:rPr>
              <a:t>;</a:t>
            </a:r>
            <a:r>
              <a:rPr sz="2400">
                <a:solidFill>
                  <a:srgbClr val="000000"/>
                </a:solidFill>
                <a:latin typeface="BKNPDQ+MicrosoftYaHei"/>
                <a:cs typeface="BKNPDQ+MicrosoftYaHei"/>
              </a:rPr>
              <a:t>求胜心切</a:t>
            </a:r>
            <a:r>
              <a:rPr sz="2400">
                <a:solidFill>
                  <a:srgbClr val="000000"/>
                </a:solidFill>
                <a:latin typeface="KFGMBH+MicrosoftYaHei"/>
                <a:cs typeface="KFGMBH+MicrosoftYaHei"/>
              </a:rPr>
              <a:t>,</a:t>
            </a:r>
            <a:r>
              <a:rPr sz="2400">
                <a:solidFill>
                  <a:srgbClr val="000000"/>
                </a:solidFill>
                <a:latin typeface="BKNPDQ+MicrosoftYaHei"/>
                <a:cs typeface="BKNPDQ+MicrosoftYaHei"/>
              </a:rPr>
              <a:t>强行</a:t>
            </a:r>
          </a:p>
          <a:p>
            <a:pPr marL="0" marR="0">
              <a:lnSpc>
                <a:spcPts val="3167"/>
              </a:lnSpc>
              <a:spcBef>
                <a:spcPts val="1104"/>
              </a:spcBef>
              <a:spcAft>
                <a:spcPct val="0"/>
              </a:spcAft>
            </a:pPr>
            <a:r>
              <a:rPr sz="2400">
                <a:solidFill>
                  <a:srgbClr val="000000"/>
                </a:solidFill>
                <a:latin typeface="BKNPDQ+MicrosoftYaHei"/>
                <a:cs typeface="BKNPDQ+MicrosoftYaHei"/>
              </a:rPr>
              <a:t>用出险招</a:t>
            </a:r>
            <a:r>
              <a:rPr sz="2400">
                <a:solidFill>
                  <a:srgbClr val="000000"/>
                </a:solidFill>
                <a:latin typeface="KFGMBH+MicrosoftYaHei"/>
                <a:cs typeface="KFGMBH+MicrosoftYaHei"/>
              </a:rPr>
              <a:t>,</a:t>
            </a:r>
            <a:r>
              <a:rPr sz="2400">
                <a:solidFill>
                  <a:srgbClr val="000000"/>
                </a:solidFill>
                <a:latin typeface="BKNPDQ+MicrosoftYaHei"/>
                <a:cs typeface="BKNPDQ+MicrosoftYaHei"/>
              </a:rPr>
              <a:t>导致处于劣势</a:t>
            </a:r>
            <a:r>
              <a:rPr sz="2400">
                <a:solidFill>
                  <a:srgbClr val="000000"/>
                </a:solidFill>
                <a:latin typeface="KFGMBH+MicrosoftYaHei"/>
                <a:cs typeface="KFGMBH+MicrosoftYaHei"/>
              </a:rPr>
              <a:t>;</a:t>
            </a:r>
            <a:r>
              <a:rPr sz="2400">
                <a:solidFill>
                  <a:srgbClr val="000000"/>
                </a:solidFill>
                <a:latin typeface="BKNPDQ+MicrosoftYaHei"/>
                <a:cs typeface="BKNPDQ+MicrosoftYaHei"/>
              </a:rPr>
              <a:t>处于劣势时心头焦急</a:t>
            </a:r>
            <a:r>
              <a:rPr sz="2400">
                <a:solidFill>
                  <a:srgbClr val="000000"/>
                </a:solidFill>
                <a:latin typeface="KFGMBH+MicrosoftYaHei"/>
                <a:cs typeface="KFGMBH+MicrosoftYaHei"/>
              </a:rPr>
              <a:t>,</a:t>
            </a:r>
            <a:r>
              <a:rPr sz="2400">
                <a:solidFill>
                  <a:srgbClr val="000000"/>
                </a:solidFill>
                <a:latin typeface="BKNPDQ+MicrosoftYaHei"/>
                <a:cs typeface="BKNPDQ+MicrosoftYaHei"/>
              </a:rPr>
              <a:t>胸中气血翻滚</a:t>
            </a:r>
            <a:r>
              <a:rPr sz="2400">
                <a:solidFill>
                  <a:srgbClr val="000000"/>
                </a:solidFill>
                <a:latin typeface="KFGMBH+MicrosoftYaHei"/>
                <a:cs typeface="KFGMBH+MicrosoftYaHei"/>
              </a:rPr>
              <a:t>,</a:t>
            </a:r>
          </a:p>
          <a:p>
            <a:pPr marL="0" marR="0">
              <a:lnSpc>
                <a:spcPts val="3167"/>
              </a:lnSpc>
              <a:spcBef>
                <a:spcPts val="1102"/>
              </a:spcBef>
              <a:spcAft>
                <a:spcPct val="0"/>
              </a:spcAft>
            </a:pPr>
            <a:r>
              <a:rPr sz="2400">
                <a:solidFill>
                  <a:srgbClr val="000000"/>
                </a:solidFill>
                <a:latin typeface="BKNPDQ+MicrosoftYaHei"/>
                <a:cs typeface="BKNPDQ+MicrosoftYaHei"/>
              </a:rPr>
              <a:t>无法自已。</a:t>
            </a:r>
          </a:p>
        </p:txBody>
      </p:sp>
      <p:sp>
        <p:nvSpPr>
          <p:cNvPr id="5" name="object 5"/>
          <p:cNvSpPr txBox="1"/>
          <p:nvPr/>
        </p:nvSpPr>
        <p:spPr>
          <a:xfrm>
            <a:off x="620268" y="3832167"/>
            <a:ext cx="9282500" cy="19571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BKNPDQ+MicrosoftYaHei"/>
                <a:cs typeface="BKNPDQ+MicrosoftYaHei"/>
              </a:rPr>
              <a:t>③心性傲岸</a:t>
            </a:r>
            <a:r>
              <a:rPr sz="2400">
                <a:solidFill>
                  <a:srgbClr val="000000"/>
                </a:solidFill>
                <a:latin typeface="KFGMBH+MicrosoftYaHei"/>
                <a:cs typeface="KFGMBH+MicrosoftYaHei"/>
              </a:rPr>
              <a:t>,</a:t>
            </a:r>
            <a:r>
              <a:rPr sz="2400">
                <a:solidFill>
                  <a:srgbClr val="000000"/>
                </a:solidFill>
                <a:latin typeface="BKNPDQ+MicrosoftYaHei"/>
                <a:cs typeface="BKNPDQ+MicrosoftYaHei"/>
              </a:rPr>
              <a:t>不愿接受对方的故意相让</a:t>
            </a:r>
            <a:r>
              <a:rPr sz="2400">
                <a:solidFill>
                  <a:srgbClr val="000000"/>
                </a:solidFill>
                <a:latin typeface="KFGMBH+MicrosoftYaHei"/>
                <a:cs typeface="KFGMBH+MicrosoftYaHei"/>
              </a:rPr>
              <a:t>,</a:t>
            </a:r>
            <a:r>
              <a:rPr sz="2400">
                <a:solidFill>
                  <a:srgbClr val="000000"/>
                </a:solidFill>
                <a:latin typeface="BKNPDQ+MicrosoftYaHei"/>
                <a:cs typeface="BKNPDQ+MicrosoftYaHei"/>
              </a:rPr>
              <a:t>数月后再度渡江弈棋。</a:t>
            </a:r>
          </a:p>
          <a:p>
            <a:pPr marL="0" marR="0">
              <a:lnSpc>
                <a:spcPts val="3167"/>
              </a:lnSpc>
              <a:spcBef>
                <a:spcPts val="1105"/>
              </a:spcBef>
              <a:spcAft>
                <a:spcPct val="0"/>
              </a:spcAft>
            </a:pPr>
            <a:r>
              <a:rPr sz="2400">
                <a:solidFill>
                  <a:srgbClr val="000000"/>
                </a:solidFill>
                <a:latin typeface="BKNPDQ+MicrosoftYaHei"/>
                <a:cs typeface="BKNPDQ+MicrosoftYaHei"/>
              </a:rPr>
              <a:t>④道义为上</a:t>
            </a:r>
            <a:r>
              <a:rPr sz="2400">
                <a:solidFill>
                  <a:srgbClr val="000000"/>
                </a:solidFill>
                <a:latin typeface="KFGMBH+MicrosoftYaHei"/>
                <a:cs typeface="KFGMBH+MicrosoftYaHei"/>
              </a:rPr>
              <a:t>,</a:t>
            </a:r>
            <a:r>
              <a:rPr sz="2400">
                <a:solidFill>
                  <a:srgbClr val="000000"/>
                </a:solidFill>
                <a:latin typeface="BKNPDQ+MicrosoftYaHei"/>
                <a:cs typeface="BKNPDQ+MicrosoftYaHei"/>
              </a:rPr>
              <a:t>在得知王景文因自己而被赐死后</a:t>
            </a:r>
            <a:r>
              <a:rPr sz="2400">
                <a:solidFill>
                  <a:srgbClr val="000000"/>
                </a:solidFill>
                <a:latin typeface="KFGMBH+MicrosoftYaHei"/>
                <a:cs typeface="KFGMBH+MicrosoftYaHei"/>
              </a:rPr>
              <a:t>,</a:t>
            </a:r>
            <a:r>
              <a:rPr sz="2400">
                <a:solidFill>
                  <a:srgbClr val="000000"/>
                </a:solidFill>
                <a:latin typeface="BKNPDQ+MicrosoftYaHei"/>
                <a:cs typeface="BKNPDQ+MicrosoftYaHei"/>
              </a:rPr>
              <a:t>也饮鸩自尽而</a:t>
            </a:r>
          </a:p>
          <a:p>
            <a:pPr marL="0" marR="0">
              <a:lnSpc>
                <a:spcPts val="3167"/>
              </a:lnSpc>
              <a:spcBef>
                <a:spcPts val="1102"/>
              </a:spcBef>
              <a:spcAft>
                <a:spcPct val="0"/>
              </a:spcAft>
            </a:pPr>
            <a:r>
              <a:rPr sz="2400">
                <a:solidFill>
                  <a:srgbClr val="000000"/>
                </a:solidFill>
                <a:latin typeface="BKNPDQ+MicrosoftYaHei"/>
                <a:cs typeface="BKNPDQ+MicrosoftYaHei"/>
              </a:rPr>
              <a:t>不苟活。</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20598" y="1475866"/>
            <a:ext cx="8906392" cy="22830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174" marR="0">
              <a:lnSpc>
                <a:spcPts val="3693"/>
              </a:lnSpc>
              <a:spcBef>
                <a:spcPct val="0"/>
              </a:spcBef>
              <a:spcAft>
                <a:spcPct val="0"/>
              </a:spcAft>
            </a:pPr>
            <a:r>
              <a:rPr sz="2800">
                <a:solidFill>
                  <a:srgbClr val="000000"/>
                </a:solidFill>
                <a:latin typeface="DOMHIT+MicrosoftYaHei"/>
                <a:cs typeface="DOMHIT+MicrosoftYaHei"/>
              </a:rPr>
              <a:t>（</a:t>
            </a:r>
            <a:r>
              <a:rPr sz="2800">
                <a:solidFill>
                  <a:srgbClr val="000000"/>
                </a:solidFill>
                <a:latin typeface="EHLJGJ+MicrosoftYaHei"/>
                <a:cs typeface="EHLJGJ+MicrosoftYaHei"/>
              </a:rPr>
              <a:t>4</a:t>
            </a:r>
            <a:r>
              <a:rPr sz="2800">
                <a:solidFill>
                  <a:srgbClr val="000000"/>
                </a:solidFill>
                <a:latin typeface="DOMHIT+MicrosoftYaHei"/>
                <a:cs typeface="DOMHIT+MicrosoftYaHei"/>
              </a:rPr>
              <a:t>）有人认为小说中主人公是王景文</a:t>
            </a:r>
            <a:r>
              <a:rPr sz="2800">
                <a:solidFill>
                  <a:srgbClr val="000000"/>
                </a:solidFill>
                <a:latin typeface="EHLJGJ+MicrosoftYaHei"/>
                <a:cs typeface="EHLJGJ+MicrosoftYaHei"/>
              </a:rPr>
              <a:t>,</a:t>
            </a:r>
            <a:r>
              <a:rPr sz="2800">
                <a:solidFill>
                  <a:srgbClr val="000000"/>
                </a:solidFill>
                <a:latin typeface="DOMHIT+MicrosoftYaHei"/>
                <a:cs typeface="DOMHIT+MicrosoftYaHei"/>
              </a:rPr>
              <a:t>但也</a:t>
            </a:r>
          </a:p>
          <a:p>
            <a:pPr marL="0" marR="0">
              <a:lnSpc>
                <a:spcPts val="3690"/>
              </a:lnSpc>
              <a:spcBef>
                <a:spcPts val="1302"/>
              </a:spcBef>
              <a:spcAft>
                <a:spcPct val="0"/>
              </a:spcAft>
            </a:pPr>
            <a:r>
              <a:rPr sz="2800">
                <a:solidFill>
                  <a:srgbClr val="000000"/>
                </a:solidFill>
                <a:latin typeface="DOMHIT+MicrosoftYaHei"/>
                <a:cs typeface="DOMHIT+MicrosoftYaHei"/>
              </a:rPr>
              <a:t>有人认为是莫谷青。你认为小说的主人公是谁</a:t>
            </a:r>
            <a:r>
              <a:rPr sz="2800">
                <a:solidFill>
                  <a:srgbClr val="000000"/>
                </a:solidFill>
                <a:latin typeface="EHLJGJ+MicrosoftYaHei"/>
                <a:cs typeface="EHLJGJ+MicrosoftYaHei"/>
              </a:rPr>
              <a:t>?</a:t>
            </a:r>
            <a:r>
              <a:rPr sz="2800" spc="50">
                <a:solidFill>
                  <a:srgbClr val="000000"/>
                </a:solidFill>
                <a:latin typeface="EHLJGJ+MicrosoftYaHei"/>
                <a:cs typeface="EHLJGJ+MicrosoftYaHei"/>
              </a:rPr>
              <a:t> </a:t>
            </a:r>
            <a:r>
              <a:rPr sz="2800">
                <a:solidFill>
                  <a:srgbClr val="000000"/>
                </a:solidFill>
                <a:latin typeface="DOMHIT+MicrosoftYaHei"/>
                <a:cs typeface="DOMHIT+MicrosoftYaHei"/>
              </a:rPr>
              <a:t>请</a:t>
            </a:r>
          </a:p>
          <a:p>
            <a:pPr marL="0" marR="0">
              <a:lnSpc>
                <a:spcPts val="3693"/>
              </a:lnSpc>
              <a:spcBef>
                <a:spcPts val="1396"/>
              </a:spcBef>
              <a:spcAft>
                <a:spcPct val="0"/>
              </a:spcAft>
            </a:pPr>
            <a:r>
              <a:rPr sz="2800">
                <a:solidFill>
                  <a:srgbClr val="000000"/>
                </a:solidFill>
                <a:latin typeface="DOMHIT+MicrosoftYaHei"/>
                <a:cs typeface="DOMHIT+MicrosoftYaHei"/>
              </a:rPr>
              <a:t>结合全文</a:t>
            </a:r>
            <a:r>
              <a:rPr sz="2800">
                <a:solidFill>
                  <a:srgbClr val="000000"/>
                </a:solidFill>
                <a:latin typeface="EHLJGJ+MicrosoftYaHei"/>
                <a:cs typeface="EHLJGJ+MicrosoftYaHei"/>
              </a:rPr>
              <a:t>,</a:t>
            </a:r>
            <a:r>
              <a:rPr sz="2800">
                <a:solidFill>
                  <a:srgbClr val="000000"/>
                </a:solidFill>
                <a:latin typeface="DOMHIT+MicrosoftYaHei"/>
                <a:cs typeface="DOMHIT+MicrosoftYaHei"/>
              </a:rPr>
              <a:t>谈谈你的看法。</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718561" y="1732258"/>
            <a:ext cx="4679442"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PQSGLJ+MicrosoftYaHei"/>
                <a:cs typeface="PQSGLJ+MicrosoftYaHei"/>
              </a:rPr>
              <a:t>文学类文本答题口诀：</a:t>
            </a:r>
          </a:p>
        </p:txBody>
      </p:sp>
      <p:sp>
        <p:nvSpPr>
          <p:cNvPr id="4" name="object 4"/>
          <p:cNvSpPr txBox="1"/>
          <p:nvPr/>
        </p:nvSpPr>
        <p:spPr>
          <a:xfrm>
            <a:off x="933602" y="2667103"/>
            <a:ext cx="8367963" cy="23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816" marR="0">
              <a:lnSpc>
                <a:spcPts val="5274"/>
              </a:lnSpc>
              <a:spcBef>
                <a:spcPct val="0"/>
              </a:spcBef>
              <a:spcAft>
                <a:spcPct val="0"/>
              </a:spcAft>
            </a:pPr>
            <a:r>
              <a:rPr sz="4000">
                <a:solidFill>
                  <a:srgbClr val="000000"/>
                </a:solidFill>
                <a:latin typeface="BIGDTR+MicrosoftYaHei"/>
                <a:cs typeface="BIGDTR+MicrosoftYaHei"/>
              </a:rPr>
              <a:t>1.</a:t>
            </a:r>
            <a:r>
              <a:rPr sz="4000">
                <a:solidFill>
                  <a:srgbClr val="000000"/>
                </a:solidFill>
                <a:latin typeface="PQSGLJ+MicrosoftYaHei"/>
                <a:cs typeface="PQSGLJ+MicrosoftYaHei"/>
              </a:rPr>
              <a:t>准备工作：</a:t>
            </a:r>
            <a:r>
              <a:rPr sz="4000" spc="226">
                <a:solidFill>
                  <a:srgbClr val="000000"/>
                </a:solidFill>
                <a:latin typeface="Times New Roman"/>
                <a:cs typeface="Times New Roman"/>
              </a:rPr>
              <a:t> </a:t>
            </a:r>
            <a:r>
              <a:rPr sz="4000">
                <a:solidFill>
                  <a:srgbClr val="000000"/>
                </a:solidFill>
                <a:latin typeface="PQSGLJ+MicrosoftYaHei"/>
                <a:cs typeface="PQSGLJ+MicrosoftYaHei"/>
              </a:rPr>
              <a:t>速读、标注、</a:t>
            </a:r>
            <a:r>
              <a:rPr sz="4000">
                <a:solidFill>
                  <a:srgbClr val="FF0000"/>
                </a:solidFill>
                <a:latin typeface="PQSGLJ+MicrosoftYaHei"/>
                <a:cs typeface="PQSGLJ+MicrosoftYaHei"/>
              </a:rPr>
              <a:t>题型</a:t>
            </a:r>
          </a:p>
          <a:p>
            <a:pPr marL="0" marR="0">
              <a:lnSpc>
                <a:spcPts val="5815"/>
              </a:lnSpc>
              <a:spcBef>
                <a:spcPts val="1384"/>
              </a:spcBef>
              <a:spcAft>
                <a:spcPct val="0"/>
              </a:spcAft>
            </a:pPr>
            <a:r>
              <a:rPr sz="4000">
                <a:solidFill>
                  <a:srgbClr val="000000"/>
                </a:solidFill>
                <a:latin typeface="BIGDTR+MicrosoftYaHei"/>
                <a:cs typeface="BIGDTR+MicrosoftYaHei"/>
              </a:rPr>
              <a:t>2.</a:t>
            </a:r>
            <a:r>
              <a:rPr sz="4000">
                <a:solidFill>
                  <a:srgbClr val="000000"/>
                </a:solidFill>
                <a:latin typeface="PQSGLJ+MicrosoftYaHei"/>
                <a:cs typeface="PQSGLJ+MicrosoftYaHei"/>
              </a:rPr>
              <a:t>答题核心：</a:t>
            </a:r>
            <a:r>
              <a:rPr sz="4000" spc="226">
                <a:solidFill>
                  <a:srgbClr val="000000"/>
                </a:solidFill>
                <a:latin typeface="Times New Roman"/>
                <a:cs typeface="Times New Roman"/>
              </a:rPr>
              <a:t> </a:t>
            </a:r>
            <a:r>
              <a:rPr sz="4400">
                <a:solidFill>
                  <a:srgbClr val="FF0000"/>
                </a:solidFill>
                <a:latin typeface="PQSGLJ+MicrosoftYaHei"/>
                <a:cs typeface="PQSGLJ+MicrosoftYaHei"/>
              </a:rPr>
              <a:t>分析</a:t>
            </a:r>
            <a:r>
              <a:rPr sz="4000">
                <a:solidFill>
                  <a:srgbClr val="000000"/>
                </a:solidFill>
                <a:latin typeface="PQSGLJ+MicrosoftYaHei"/>
                <a:cs typeface="PQSGLJ+MicrosoftYaHei"/>
              </a:rPr>
              <a:t>、踩点、规范</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5714" y="954025"/>
            <a:ext cx="1140855" cy="8598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WTMVFG+MicrosoftYaHei"/>
                <a:cs typeface="WTMVFG+MicrosoftYaHei"/>
              </a:rPr>
              <a:t>答案</a:t>
            </a:r>
            <a:r>
              <a:rPr sz="2400">
                <a:solidFill>
                  <a:srgbClr val="000000"/>
                </a:solidFill>
                <a:latin typeface="BLWLAL+MicrosoftYaHei"/>
                <a:cs typeface="BLWLAL+MicrosoftYaHei"/>
              </a:rPr>
              <a:t>:</a:t>
            </a:r>
          </a:p>
        </p:txBody>
      </p:sp>
      <p:sp>
        <p:nvSpPr>
          <p:cNvPr id="4" name="object 4"/>
          <p:cNvSpPr txBox="1"/>
          <p:nvPr/>
        </p:nvSpPr>
        <p:spPr>
          <a:xfrm>
            <a:off x="305714" y="1481761"/>
            <a:ext cx="3481072"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TMVFG+MicrosoftYaHei"/>
                <a:cs typeface="WTMVFG+MicrosoftYaHei"/>
              </a:rPr>
              <a:t>第一种观点</a:t>
            </a:r>
            <a:r>
              <a:rPr sz="1800">
                <a:solidFill>
                  <a:srgbClr val="000000"/>
                </a:solidFill>
                <a:latin typeface="BLWLAL+MicrosoftYaHei"/>
                <a:cs typeface="BLWLAL+MicrosoftYaHei"/>
              </a:rPr>
              <a:t>,</a:t>
            </a:r>
            <a:r>
              <a:rPr sz="1800">
                <a:solidFill>
                  <a:srgbClr val="000000"/>
                </a:solidFill>
                <a:latin typeface="WTMVFG+MicrosoftYaHei"/>
                <a:cs typeface="WTMVFG+MicrosoftYaHei"/>
              </a:rPr>
              <a:t>主人公是王景文。</a:t>
            </a:r>
          </a:p>
        </p:txBody>
      </p:sp>
      <p:sp>
        <p:nvSpPr>
          <p:cNvPr id="5" name="object 5"/>
          <p:cNvSpPr txBox="1"/>
          <p:nvPr/>
        </p:nvSpPr>
        <p:spPr>
          <a:xfrm>
            <a:off x="305714" y="1893241"/>
            <a:ext cx="4469129"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TMVFG+MicrosoftYaHei"/>
                <a:cs typeface="WTMVFG+MicrosoftYaHei"/>
              </a:rPr>
              <a:t>①故事发生的地点设置在王景文一方。</a:t>
            </a:r>
          </a:p>
        </p:txBody>
      </p:sp>
      <p:sp>
        <p:nvSpPr>
          <p:cNvPr id="6" name="object 6"/>
          <p:cNvSpPr txBox="1"/>
          <p:nvPr/>
        </p:nvSpPr>
        <p:spPr>
          <a:xfrm>
            <a:off x="305714" y="2304720"/>
            <a:ext cx="9591657" cy="1879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TMVFG+MicrosoftYaHei"/>
                <a:cs typeface="WTMVFG+MicrosoftYaHei"/>
              </a:rPr>
              <a:t>②文章实际上是以王景文的命运起伏为线索来组织小说情节的。</a:t>
            </a:r>
          </a:p>
          <a:p>
            <a:pPr marL="0" marR="0">
              <a:lnSpc>
                <a:spcPts val="2375"/>
              </a:lnSpc>
              <a:spcBef>
                <a:spcPts val="816"/>
              </a:spcBef>
              <a:spcAft>
                <a:spcPct val="0"/>
              </a:spcAft>
            </a:pPr>
            <a:r>
              <a:rPr sz="1800">
                <a:solidFill>
                  <a:srgbClr val="000000"/>
                </a:solidFill>
                <a:latin typeface="WTMVFG+MicrosoftYaHei"/>
                <a:cs typeface="WTMVFG+MicrosoftYaHei"/>
              </a:rPr>
              <a:t>③对其他人尤其是对莫谷青的精彩描写有力烘托了王景文这一核心人物形象。</a:t>
            </a:r>
          </a:p>
          <a:p>
            <a:pPr marL="0" marR="0">
              <a:lnSpc>
                <a:spcPts val="2375"/>
              </a:lnSpc>
              <a:spcBef>
                <a:spcPts val="864"/>
              </a:spcBef>
              <a:spcAft>
                <a:spcPct val="0"/>
              </a:spcAft>
            </a:pPr>
            <a:r>
              <a:rPr sz="1800">
                <a:solidFill>
                  <a:srgbClr val="000000"/>
                </a:solidFill>
                <a:latin typeface="WTMVFG+MicrosoftYaHei"/>
                <a:cs typeface="WTMVFG+MicrosoftYaHei"/>
              </a:rPr>
              <a:t>④对王景文的描写</a:t>
            </a:r>
            <a:r>
              <a:rPr sz="1800">
                <a:solidFill>
                  <a:srgbClr val="000000"/>
                </a:solidFill>
                <a:latin typeface="BLWLAL+MicrosoftYaHei"/>
                <a:cs typeface="BLWLAL+MicrosoftYaHei"/>
              </a:rPr>
              <a:t>,</a:t>
            </a:r>
            <a:r>
              <a:rPr sz="1800">
                <a:solidFill>
                  <a:srgbClr val="000000"/>
                </a:solidFill>
                <a:latin typeface="WTMVFG+MicrosoftYaHei"/>
                <a:cs typeface="WTMVFG+MicrosoftYaHei"/>
              </a:rPr>
              <a:t>凸显了文章的主旨。王景文明明早知对方身份</a:t>
            </a:r>
            <a:r>
              <a:rPr sz="1800">
                <a:solidFill>
                  <a:srgbClr val="000000"/>
                </a:solidFill>
                <a:latin typeface="BLWLAL+MicrosoftYaHei"/>
                <a:cs typeface="BLWLAL+MicrosoftYaHei"/>
              </a:rPr>
              <a:t>,</a:t>
            </a:r>
            <a:r>
              <a:rPr sz="1800">
                <a:solidFill>
                  <a:srgbClr val="000000"/>
                </a:solidFill>
                <a:latin typeface="WTMVFG+MicrosoftYaHei"/>
                <a:cs typeface="WTMVFG+MicrosoftYaHei"/>
              </a:rPr>
              <a:t>却不为苟利而将其</a:t>
            </a:r>
          </a:p>
          <a:p>
            <a:pPr marL="0" marR="0">
              <a:lnSpc>
                <a:spcPts val="2375"/>
              </a:lnSpc>
              <a:spcBef>
                <a:spcPts val="814"/>
              </a:spcBef>
              <a:spcAft>
                <a:spcPct val="0"/>
              </a:spcAft>
            </a:pPr>
            <a:r>
              <a:rPr sz="1800">
                <a:solidFill>
                  <a:srgbClr val="000000"/>
                </a:solidFill>
                <a:latin typeface="WTMVFG+MicrosoftYaHei"/>
                <a:cs typeface="WTMVFG+MicrosoftYaHei"/>
              </a:rPr>
              <a:t>出卖</a:t>
            </a:r>
            <a:r>
              <a:rPr sz="1800">
                <a:solidFill>
                  <a:srgbClr val="000000"/>
                </a:solidFill>
                <a:latin typeface="BLWLAL+MicrosoftYaHei"/>
                <a:cs typeface="BLWLAL+MicrosoftYaHei"/>
              </a:rPr>
              <a:t>,</a:t>
            </a:r>
            <a:r>
              <a:rPr sz="1800">
                <a:solidFill>
                  <a:srgbClr val="000000"/>
                </a:solidFill>
                <a:latin typeface="WTMVFG+MicrosoftYaHei"/>
                <a:cs typeface="WTMVFG+MicrosoftYaHei"/>
              </a:rPr>
              <a:t>凸显出作者要彰显的精神。</a:t>
            </a:r>
          </a:p>
        </p:txBody>
      </p:sp>
      <p:sp>
        <p:nvSpPr>
          <p:cNvPr id="7" name="object 7"/>
          <p:cNvSpPr txBox="1"/>
          <p:nvPr/>
        </p:nvSpPr>
        <p:spPr>
          <a:xfrm>
            <a:off x="305714" y="3950572"/>
            <a:ext cx="3485495" cy="645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WTMVFG+MicrosoftYaHei"/>
                <a:cs typeface="WTMVFG+MicrosoftYaHei"/>
              </a:rPr>
              <a:t>第二种观点</a:t>
            </a:r>
            <a:r>
              <a:rPr sz="1800">
                <a:solidFill>
                  <a:srgbClr val="000000"/>
                </a:solidFill>
                <a:latin typeface="BLWLAL+MicrosoftYaHei"/>
                <a:cs typeface="BLWLAL+MicrosoftYaHei"/>
              </a:rPr>
              <a:t>,</a:t>
            </a:r>
            <a:r>
              <a:rPr sz="1800">
                <a:solidFill>
                  <a:srgbClr val="000000"/>
                </a:solidFill>
                <a:latin typeface="WTMVFG+MicrosoftYaHei"/>
                <a:cs typeface="WTMVFG+MicrosoftYaHei"/>
              </a:rPr>
              <a:t>主人公是莫谷青。</a:t>
            </a:r>
          </a:p>
        </p:txBody>
      </p:sp>
      <p:sp>
        <p:nvSpPr>
          <p:cNvPr id="8" name="object 8"/>
          <p:cNvSpPr txBox="1"/>
          <p:nvPr/>
        </p:nvSpPr>
        <p:spPr>
          <a:xfrm>
            <a:off x="305714" y="4362756"/>
            <a:ext cx="9790724" cy="22908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TMVFG+MicrosoftYaHei"/>
                <a:cs typeface="WTMVFG+MicrosoftYaHei"/>
              </a:rPr>
              <a:t>①莫谷青是最早出现的人物</a:t>
            </a:r>
            <a:r>
              <a:rPr sz="1800">
                <a:solidFill>
                  <a:srgbClr val="000000"/>
                </a:solidFill>
                <a:latin typeface="BLWLAL+MicrosoftYaHei"/>
                <a:cs typeface="BLWLAL+MicrosoftYaHei"/>
              </a:rPr>
              <a:t>,</a:t>
            </a:r>
            <a:r>
              <a:rPr sz="1800">
                <a:solidFill>
                  <a:srgbClr val="000000"/>
                </a:solidFill>
                <a:latin typeface="WTMVFG+MicrosoftYaHei"/>
                <a:cs typeface="WTMVFG+MicrosoftYaHei"/>
              </a:rPr>
              <a:t>因为这个人物展开了情节。</a:t>
            </a:r>
          </a:p>
          <a:p>
            <a:pPr marL="0" marR="0">
              <a:lnSpc>
                <a:spcPts val="2375"/>
              </a:lnSpc>
              <a:spcBef>
                <a:spcPts val="814"/>
              </a:spcBef>
              <a:spcAft>
                <a:spcPct val="0"/>
              </a:spcAft>
            </a:pPr>
            <a:r>
              <a:rPr sz="1800">
                <a:solidFill>
                  <a:srgbClr val="000000"/>
                </a:solidFill>
                <a:latin typeface="WTMVFG+MicrosoftYaHei"/>
                <a:cs typeface="WTMVFG+MicrosoftYaHei"/>
              </a:rPr>
              <a:t>②莫谷青的两次到来推动了情节的发展</a:t>
            </a:r>
            <a:r>
              <a:rPr sz="1800">
                <a:solidFill>
                  <a:srgbClr val="000000"/>
                </a:solidFill>
                <a:latin typeface="BLWLAL+MicrosoftYaHei"/>
                <a:cs typeface="BLWLAL+MicrosoftYaHei"/>
              </a:rPr>
              <a:t>,</a:t>
            </a:r>
            <a:r>
              <a:rPr sz="1800">
                <a:solidFill>
                  <a:srgbClr val="000000"/>
                </a:solidFill>
                <a:latin typeface="WTMVFG+MicrosoftYaHei"/>
                <a:cs typeface="WTMVFG+MicrosoftYaHei"/>
              </a:rPr>
              <a:t>而莫谷青的自杀又把小说推向了高潮。</a:t>
            </a:r>
          </a:p>
          <a:p>
            <a:pPr marL="0" marR="0">
              <a:lnSpc>
                <a:spcPts val="2375"/>
              </a:lnSpc>
              <a:spcBef>
                <a:spcPts val="864"/>
              </a:spcBef>
              <a:spcAft>
                <a:spcPct val="0"/>
              </a:spcAft>
            </a:pPr>
            <a:r>
              <a:rPr sz="1800">
                <a:solidFill>
                  <a:srgbClr val="000000"/>
                </a:solidFill>
                <a:latin typeface="WTMVFG+MicrosoftYaHei"/>
                <a:cs typeface="WTMVFG+MicrosoftYaHei"/>
              </a:rPr>
              <a:t>③对王景文形象的刻画</a:t>
            </a:r>
            <a:r>
              <a:rPr sz="1800">
                <a:solidFill>
                  <a:srgbClr val="000000"/>
                </a:solidFill>
                <a:latin typeface="BLWLAL+MicrosoftYaHei"/>
                <a:cs typeface="BLWLAL+MicrosoftYaHei"/>
              </a:rPr>
              <a:t>,</a:t>
            </a:r>
            <a:r>
              <a:rPr sz="1800">
                <a:solidFill>
                  <a:srgbClr val="000000"/>
                </a:solidFill>
                <a:latin typeface="WTMVFG+MicrosoftYaHei"/>
                <a:cs typeface="WTMVFG+MicrosoftYaHei"/>
              </a:rPr>
              <a:t>有力地烘托了莫谷青的形象</a:t>
            </a:r>
            <a:r>
              <a:rPr sz="1800">
                <a:solidFill>
                  <a:srgbClr val="000000"/>
                </a:solidFill>
                <a:latin typeface="BLWLAL+MicrosoftYaHei"/>
                <a:cs typeface="BLWLAL+MicrosoftYaHei"/>
              </a:rPr>
              <a:t>,</a:t>
            </a:r>
            <a:r>
              <a:rPr sz="1800">
                <a:solidFill>
                  <a:srgbClr val="000000"/>
                </a:solidFill>
                <a:latin typeface="WTMVFG+MicrosoftYaHei"/>
                <a:cs typeface="WTMVFG+MicrosoftYaHei"/>
              </a:rPr>
              <a:t>凸显了他们之间的志同道合。</a:t>
            </a:r>
          </a:p>
          <a:p>
            <a:pPr marL="0" marR="0">
              <a:lnSpc>
                <a:spcPts val="2375"/>
              </a:lnSpc>
              <a:spcBef>
                <a:spcPts val="816"/>
              </a:spcBef>
              <a:spcAft>
                <a:spcPct val="0"/>
              </a:spcAft>
            </a:pPr>
            <a:r>
              <a:rPr sz="1800">
                <a:solidFill>
                  <a:srgbClr val="000000"/>
                </a:solidFill>
                <a:latin typeface="WTMVFG+MicrosoftYaHei"/>
                <a:cs typeface="WTMVFG+MicrosoftYaHei"/>
              </a:rPr>
              <a:t>④莫谷青的身上寄托了作者的人格理想</a:t>
            </a:r>
            <a:r>
              <a:rPr sz="1800">
                <a:solidFill>
                  <a:srgbClr val="000000"/>
                </a:solidFill>
                <a:latin typeface="BLWLAL+MicrosoftYaHei"/>
                <a:cs typeface="BLWLAL+MicrosoftYaHei"/>
              </a:rPr>
              <a:t>,</a:t>
            </a:r>
            <a:r>
              <a:rPr sz="1800">
                <a:solidFill>
                  <a:srgbClr val="000000"/>
                </a:solidFill>
                <a:latin typeface="WTMVFG+MicrosoftYaHei"/>
                <a:cs typeface="WTMVFG+MicrosoftYaHei"/>
              </a:rPr>
              <a:t>突出了作品的主旨。莫谷青的以棋道为上、超</a:t>
            </a:r>
          </a:p>
          <a:p>
            <a:pPr marL="0" marR="0">
              <a:lnSpc>
                <a:spcPts val="2375"/>
              </a:lnSpc>
              <a:spcBef>
                <a:spcPts val="814"/>
              </a:spcBef>
              <a:spcAft>
                <a:spcPct val="0"/>
              </a:spcAft>
            </a:pPr>
            <a:r>
              <a:rPr sz="1800">
                <a:solidFill>
                  <a:srgbClr val="000000"/>
                </a:solidFill>
                <a:latin typeface="WTMVFG+MicrosoftYaHei"/>
                <a:cs typeface="WTMVFG+MicrosoftYaHei"/>
              </a:rPr>
              <a:t>越政治对立的行为为作者所欣赏。</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33089" y="1838647"/>
            <a:ext cx="3374135" cy="22824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065530" marR="0">
              <a:lnSpc>
                <a:spcPts val="3690"/>
              </a:lnSpc>
              <a:spcBef>
                <a:spcPct val="0"/>
              </a:spcBef>
              <a:spcAft>
                <a:spcPct val="0"/>
              </a:spcAft>
            </a:pPr>
            <a:r>
              <a:rPr sz="2800">
                <a:solidFill>
                  <a:srgbClr val="000000"/>
                </a:solidFill>
                <a:latin typeface="EFKRRB+MicrosoftYaHei"/>
                <a:cs typeface="EFKRRB+MicrosoftYaHei"/>
              </a:rPr>
              <a:t>例题</a:t>
            </a:r>
          </a:p>
          <a:p>
            <a:pPr marL="0" marR="0">
              <a:lnSpc>
                <a:spcPts val="3690"/>
              </a:lnSpc>
              <a:spcBef>
                <a:spcPts val="1301"/>
              </a:spcBef>
              <a:spcAft>
                <a:spcPct val="0"/>
              </a:spcAft>
            </a:pPr>
            <a:r>
              <a:rPr sz="2800">
                <a:solidFill>
                  <a:srgbClr val="000000"/>
                </a:solidFill>
                <a:latin typeface="EFKRRB+MicrosoftYaHei"/>
                <a:cs typeface="EFKRRB+MicrosoftYaHei"/>
              </a:rPr>
              <a:t>窗棂上挂串红辣椒</a:t>
            </a:r>
          </a:p>
          <a:p>
            <a:pPr marL="888492" marR="0">
              <a:lnSpc>
                <a:spcPts val="3690"/>
              </a:lnSpc>
              <a:spcBef>
                <a:spcPts val="1399"/>
              </a:spcBef>
              <a:spcAft>
                <a:spcPct val="0"/>
              </a:spcAft>
            </a:pPr>
            <a:r>
              <a:rPr sz="2800">
                <a:solidFill>
                  <a:srgbClr val="000000"/>
                </a:solidFill>
                <a:latin typeface="EFKRRB+MicrosoftYaHei"/>
                <a:cs typeface="EFKRRB+MicrosoftYaHei"/>
              </a:rPr>
              <a:t>王长元</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36040" y="339254"/>
            <a:ext cx="9285465" cy="680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5"/>
              </a:lnSpc>
              <a:spcBef>
                <a:spcPct val="0"/>
              </a:spcBef>
              <a:spcAft>
                <a:spcPct val="0"/>
              </a:spcAft>
            </a:pPr>
            <a:r>
              <a:rPr sz="1900">
                <a:solidFill>
                  <a:srgbClr val="000000"/>
                </a:solidFill>
                <a:latin typeface="EINKEP+MicrosoftYaHei"/>
                <a:cs typeface="EINKEP+MicrosoftYaHei"/>
              </a:rPr>
              <a:t>多村长带着那拨儿人进屋的时候</a:t>
            </a:r>
            <a:r>
              <a:rPr sz="1900" spc="10">
                <a:solidFill>
                  <a:srgbClr val="000000"/>
                </a:solidFill>
                <a:latin typeface="EINKEP+MicrosoftYaHei"/>
                <a:cs typeface="EINKEP+MicrosoftYaHei"/>
              </a:rPr>
              <a:t>,</a:t>
            </a:r>
            <a:r>
              <a:rPr sz="1900">
                <a:solidFill>
                  <a:srgbClr val="000000"/>
                </a:solidFill>
                <a:latin typeface="EINKEP+MicrosoftYaHei"/>
                <a:cs typeface="EINKEP+MicrosoftYaHei"/>
              </a:rPr>
              <a:t>老太太正在扫地。灰尘沸沸扬扬,仿佛是鲜活</a:t>
            </a:r>
          </a:p>
        </p:txBody>
      </p:sp>
      <p:sp>
        <p:nvSpPr>
          <p:cNvPr id="4" name="object 4"/>
          <p:cNvSpPr txBox="1"/>
          <p:nvPr/>
        </p:nvSpPr>
        <p:spPr>
          <a:xfrm>
            <a:off x="91439" y="848846"/>
            <a:ext cx="5889493" cy="11140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INKEP+MicrosoftYaHei"/>
                <a:cs typeface="EINKEP+MicrosoftYaHei"/>
              </a:rPr>
              <a:t>的跳蚤在空气中上下跳动,弄得人眼睛迷迷茫茫。</a:t>
            </a:r>
          </a:p>
          <a:p>
            <a:pPr marL="571500" marR="0">
              <a:lnSpc>
                <a:spcPts val="2502"/>
              </a:lnSpc>
              <a:spcBef>
                <a:spcPts val="917"/>
              </a:spcBef>
              <a:spcAft>
                <a:spcPct val="0"/>
              </a:spcAft>
            </a:pPr>
            <a:r>
              <a:rPr sz="1900">
                <a:solidFill>
                  <a:srgbClr val="000000"/>
                </a:solidFill>
                <a:latin typeface="EINKEP+MicrosoftYaHei"/>
                <a:cs typeface="EINKEP+MicrosoftYaHei"/>
              </a:rPr>
              <a:t>“那啥,顶子哪?”</a:t>
            </a:r>
          </a:p>
        </p:txBody>
      </p:sp>
      <p:sp>
        <p:nvSpPr>
          <p:cNvPr id="5" name="object 5"/>
          <p:cNvSpPr txBox="1"/>
          <p:nvPr/>
        </p:nvSpPr>
        <p:spPr>
          <a:xfrm>
            <a:off x="591312" y="1717204"/>
            <a:ext cx="2772917" cy="680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5"/>
              </a:lnSpc>
              <a:spcBef>
                <a:spcPct val="0"/>
              </a:spcBef>
              <a:spcAft>
                <a:spcPct val="0"/>
              </a:spcAft>
            </a:pPr>
            <a:r>
              <a:rPr sz="1900">
                <a:solidFill>
                  <a:srgbClr val="000000"/>
                </a:solidFill>
                <a:latin typeface="EINKEP+MicrosoftYaHei"/>
                <a:cs typeface="EINKEP+MicrosoftYaHei"/>
              </a:rPr>
              <a:t>“下甸子打草去啦。”</a:t>
            </a:r>
          </a:p>
        </p:txBody>
      </p:sp>
      <p:sp>
        <p:nvSpPr>
          <p:cNvPr id="6" name="object 6"/>
          <p:cNvSpPr txBox="1"/>
          <p:nvPr/>
        </p:nvSpPr>
        <p:spPr>
          <a:xfrm>
            <a:off x="591312" y="2152247"/>
            <a:ext cx="1922982"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INKEP+MicrosoftYaHei"/>
                <a:cs typeface="EINKEP+MicrosoftYaHei"/>
              </a:rPr>
              <a:t>“啥时走的?”</a:t>
            </a:r>
          </a:p>
        </p:txBody>
      </p:sp>
      <p:sp>
        <p:nvSpPr>
          <p:cNvPr id="7" name="object 7"/>
          <p:cNvSpPr txBox="1"/>
          <p:nvPr/>
        </p:nvSpPr>
        <p:spPr>
          <a:xfrm>
            <a:off x="591312" y="2586587"/>
            <a:ext cx="2290114"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INKEP+MicrosoftYaHei"/>
                <a:cs typeface="EINKEP+MicrosoftYaHei"/>
              </a:rPr>
              <a:t>“小半个月啦。”</a:t>
            </a:r>
          </a:p>
        </p:txBody>
      </p:sp>
      <p:sp>
        <p:nvSpPr>
          <p:cNvPr id="8" name="object 8"/>
          <p:cNvSpPr txBox="1"/>
          <p:nvPr/>
        </p:nvSpPr>
        <p:spPr>
          <a:xfrm>
            <a:off x="591312" y="3020927"/>
            <a:ext cx="1922982"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INKEP+MicrosoftYaHei"/>
                <a:cs typeface="EINKEP+MicrosoftYaHei"/>
              </a:rPr>
              <a:t>“回来过没?”</a:t>
            </a:r>
          </a:p>
        </p:txBody>
      </p:sp>
      <p:sp>
        <p:nvSpPr>
          <p:cNvPr id="9" name="object 9"/>
          <p:cNvSpPr txBox="1"/>
          <p:nvPr/>
        </p:nvSpPr>
        <p:spPr>
          <a:xfrm>
            <a:off x="591312" y="3455521"/>
            <a:ext cx="7676564" cy="11140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spc="-15">
                <a:solidFill>
                  <a:srgbClr val="000000"/>
                </a:solidFill>
                <a:latin typeface="EINKEP+MicrosoftYaHei"/>
                <a:cs typeface="EINKEP+MicrosoftYaHei"/>
              </a:rPr>
              <a:t>“没。”村长吸溜一下鼻子,“二婶</a:t>
            </a:r>
            <a:r>
              <a:rPr sz="1900">
                <a:solidFill>
                  <a:srgbClr val="000000"/>
                </a:solidFill>
                <a:latin typeface="EINKEP+MicrosoftYaHei"/>
                <a:cs typeface="EINKEP+MicrosoftYaHei"/>
              </a:rPr>
              <a:t>,还不知道吧,顶子出事了。”</a:t>
            </a:r>
          </a:p>
          <a:p>
            <a:pPr marL="143255" marR="0">
              <a:lnSpc>
                <a:spcPts val="2502"/>
              </a:lnSpc>
              <a:spcBef>
                <a:spcPts val="917"/>
              </a:spcBef>
              <a:spcAft>
                <a:spcPct val="0"/>
              </a:spcAft>
            </a:pPr>
            <a:r>
              <a:rPr sz="1900">
                <a:solidFill>
                  <a:srgbClr val="000000"/>
                </a:solidFill>
                <a:latin typeface="EINKEP+MicrosoftYaHei"/>
                <a:cs typeface="EINKEP+MicrosoftYaHei"/>
              </a:rPr>
              <a:t>二婶就一惊:“出了啥事?”</a:t>
            </a:r>
          </a:p>
        </p:txBody>
      </p:sp>
      <p:sp>
        <p:nvSpPr>
          <p:cNvPr id="10" name="object 10"/>
          <p:cNvSpPr txBox="1"/>
          <p:nvPr/>
        </p:nvSpPr>
        <p:spPr>
          <a:xfrm>
            <a:off x="91439" y="4324201"/>
            <a:ext cx="10050132" cy="19831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502"/>
              </a:lnSpc>
              <a:spcBef>
                <a:spcPct val="0"/>
              </a:spcBef>
              <a:spcAft>
                <a:spcPct val="0"/>
              </a:spcAft>
            </a:pPr>
            <a:r>
              <a:rPr sz="1900">
                <a:solidFill>
                  <a:srgbClr val="000000"/>
                </a:solidFill>
                <a:latin typeface="EINKEP+MicrosoftYaHei"/>
                <a:cs typeface="EINKEP+MicrosoftYaHei"/>
              </a:rPr>
              <a:t>“杀人啦,顶子。这不,官家正寻他哪!”</a:t>
            </a:r>
          </a:p>
          <a:p>
            <a:pPr marL="356615" marR="0">
              <a:lnSpc>
                <a:spcPts val="2502"/>
              </a:lnSpc>
              <a:spcBef>
                <a:spcPts val="920"/>
              </a:spcBef>
              <a:spcAft>
                <a:spcPct val="0"/>
              </a:spcAft>
            </a:pPr>
            <a:r>
              <a:rPr sz="1900">
                <a:solidFill>
                  <a:srgbClr val="000000"/>
                </a:solidFill>
                <a:latin typeface="EINKEP+MicrosoftYaHei"/>
                <a:cs typeface="EINKEP+MicrosoftYaHei"/>
              </a:rPr>
              <a:t>“啥?”老太太便呆在那里,眼睛就直直地看着炕沿边上的那几个人。她这才发现</a:t>
            </a:r>
          </a:p>
          <a:p>
            <a:pPr marL="0" marR="0">
              <a:lnSpc>
                <a:spcPts val="2502"/>
              </a:lnSpc>
              <a:spcBef>
                <a:spcPts val="917"/>
              </a:spcBef>
              <a:spcAft>
                <a:spcPct val="0"/>
              </a:spcAft>
            </a:pPr>
            <a:r>
              <a:rPr sz="1900">
                <a:solidFill>
                  <a:srgbClr val="000000"/>
                </a:solidFill>
                <a:latin typeface="EINKEP+MicrosoftYaHei"/>
                <a:cs typeface="EINKEP+MicrosoftYaHei"/>
              </a:rPr>
              <a:t>其中一个戴大沿帽的已经带了绑绳和黑亮亮的枪。立马她心一颤动</a:t>
            </a:r>
            <a:r>
              <a:rPr sz="1900" spc="10">
                <a:solidFill>
                  <a:srgbClr val="000000"/>
                </a:solidFill>
                <a:latin typeface="EINKEP+MicrosoftYaHei"/>
                <a:cs typeface="EINKEP+MicrosoftYaHei"/>
              </a:rPr>
              <a:t>,</a:t>
            </a:r>
            <a:r>
              <a:rPr sz="1900">
                <a:solidFill>
                  <a:srgbClr val="000000"/>
                </a:solidFill>
                <a:latin typeface="EINKEP+MicrosoftYaHei"/>
                <a:cs typeface="EINKEP+MicrosoftYaHei"/>
              </a:rPr>
              <a:t>眼仁儿就朝上翻</a:t>
            </a:r>
          </a:p>
          <a:p>
            <a:pPr marL="0" marR="0">
              <a:lnSpc>
                <a:spcPts val="2502"/>
              </a:lnSpc>
              <a:spcBef>
                <a:spcPts val="967"/>
              </a:spcBef>
              <a:spcAft>
                <a:spcPct val="0"/>
              </a:spcAft>
            </a:pPr>
            <a:r>
              <a:rPr sz="1900">
                <a:solidFill>
                  <a:srgbClr val="000000"/>
                </a:solidFill>
                <a:latin typeface="EINKEP+MicrosoftYaHei"/>
                <a:cs typeface="EINKEP+MicrosoftYaHei"/>
              </a:rPr>
              <a:t>过去,人便跟着向门框斜过去。几个人惊恐地奔了过去,将老太太放到炕上。</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209"/>
            <a:ext cx="10204660" cy="1879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QDHF+MicrosoftYaHei"/>
                <a:cs typeface="ISQDHF+MicrosoftYaHei"/>
              </a:rPr>
              <a:t>一忽儿</a:t>
            </a:r>
            <a:r>
              <a:rPr sz="1800">
                <a:solidFill>
                  <a:srgbClr val="000000"/>
                </a:solidFill>
                <a:latin typeface="MDKJCD+MicrosoftYaHei"/>
                <a:cs typeface="MDKJCD+MicrosoftYaHei"/>
              </a:rPr>
              <a:t>,</a:t>
            </a:r>
            <a:r>
              <a:rPr sz="1800">
                <a:solidFill>
                  <a:srgbClr val="000000"/>
                </a:solidFill>
                <a:latin typeface="ISQDHF+MicrosoftYaHei"/>
                <a:cs typeface="ISQDHF+MicrosoftYaHei"/>
              </a:rPr>
              <a:t>老太太的鼻翅儿便扇动一下</a:t>
            </a:r>
            <a:r>
              <a:rPr sz="1800">
                <a:solidFill>
                  <a:srgbClr val="000000"/>
                </a:solidFill>
                <a:latin typeface="MDKJCD+MicrosoftYaHei"/>
                <a:cs typeface="MDKJCD+MicrosoftYaHei"/>
              </a:rPr>
              <a:t>,</a:t>
            </a:r>
            <a:r>
              <a:rPr sz="1800">
                <a:solidFill>
                  <a:srgbClr val="000000"/>
                </a:solidFill>
                <a:latin typeface="ISQDHF+MicrosoftYaHei"/>
                <a:cs typeface="ISQDHF+MicrosoftYaHei"/>
              </a:rPr>
              <a:t>翻转的眸子虽归了原位</a:t>
            </a:r>
            <a:r>
              <a:rPr sz="1800">
                <a:solidFill>
                  <a:srgbClr val="000000"/>
                </a:solidFill>
                <a:latin typeface="MDKJCD+MicrosoftYaHei"/>
                <a:cs typeface="MDKJCD+MicrosoftYaHei"/>
              </a:rPr>
              <a:t>,</a:t>
            </a:r>
            <a:r>
              <a:rPr sz="1800">
                <a:solidFill>
                  <a:srgbClr val="000000"/>
                </a:solidFill>
                <a:latin typeface="ISQDHF+MicrosoftYaHei"/>
                <a:cs typeface="ISQDHF+MicrosoftYaHei"/>
              </a:rPr>
              <a:t>但依旧是愣愣向上看着。</a:t>
            </a:r>
          </a:p>
          <a:p>
            <a:pPr marL="0" marR="0">
              <a:lnSpc>
                <a:spcPts val="2375"/>
              </a:lnSpc>
              <a:spcBef>
                <a:spcPts val="816"/>
              </a:spcBef>
              <a:spcAft>
                <a:spcPct val="0"/>
              </a:spcAft>
            </a:pPr>
            <a:r>
              <a:rPr sz="1800">
                <a:solidFill>
                  <a:srgbClr val="000000"/>
                </a:solidFill>
                <a:latin typeface="ISQDHF+MicrosoftYaHei"/>
                <a:cs typeface="ISQDHF+MicrosoftYaHei"/>
              </a:rPr>
              <a:t>“二婶</a:t>
            </a:r>
            <a:r>
              <a:rPr sz="1800">
                <a:solidFill>
                  <a:srgbClr val="000000"/>
                </a:solidFill>
                <a:latin typeface="MDKJCD+MicrosoftYaHei"/>
                <a:cs typeface="MDKJCD+MicrosoftYaHei"/>
              </a:rPr>
              <a:t>,</a:t>
            </a:r>
            <a:r>
              <a:rPr sz="1800">
                <a:solidFill>
                  <a:srgbClr val="000000"/>
                </a:solidFill>
                <a:latin typeface="ISQDHF+MicrosoftYaHei"/>
                <a:cs typeface="ISQDHF+MicrosoftYaHei"/>
              </a:rPr>
              <a:t>你看你啥个身板还不知道</a:t>
            </a:r>
            <a:r>
              <a:rPr sz="1800">
                <a:solidFill>
                  <a:srgbClr val="000000"/>
                </a:solidFill>
                <a:latin typeface="MDKJCD+MicrosoftYaHei"/>
                <a:cs typeface="MDKJCD+MicrosoftYaHei"/>
              </a:rPr>
              <a:t>,</a:t>
            </a:r>
            <a:r>
              <a:rPr sz="1800">
                <a:solidFill>
                  <a:srgbClr val="000000"/>
                </a:solidFill>
                <a:latin typeface="ISQDHF+MicrosoftYaHei"/>
                <a:cs typeface="ISQDHF+MicrosoftYaHei"/>
              </a:rPr>
              <a:t>上甚火</a:t>
            </a:r>
            <a:r>
              <a:rPr sz="1800">
                <a:solidFill>
                  <a:srgbClr val="000000"/>
                </a:solidFill>
                <a:latin typeface="MDKJCD+MicrosoftYaHei"/>
                <a:cs typeface="MDKJCD+MicrosoftYaHei"/>
              </a:rPr>
              <a:t>?</a:t>
            </a:r>
            <a:r>
              <a:rPr sz="1800">
                <a:solidFill>
                  <a:srgbClr val="000000"/>
                </a:solidFill>
                <a:latin typeface="ISQDHF+MicrosoftYaHei"/>
                <a:cs typeface="ISQDHF+MicrosoftYaHei"/>
              </a:rPr>
              <a:t>既是杀了人</a:t>
            </a:r>
            <a:r>
              <a:rPr sz="1800">
                <a:solidFill>
                  <a:srgbClr val="000000"/>
                </a:solidFill>
                <a:latin typeface="MDKJCD+MicrosoftYaHei"/>
                <a:cs typeface="MDKJCD+MicrosoftYaHei"/>
              </a:rPr>
              <a:t>,</a:t>
            </a:r>
            <a:r>
              <a:rPr sz="1800">
                <a:solidFill>
                  <a:srgbClr val="000000"/>
                </a:solidFill>
                <a:latin typeface="ISQDHF+MicrosoftYaHei"/>
                <a:cs typeface="ISQDHF+MicrosoftYaHei"/>
              </a:rPr>
              <a:t>顶子就不是原先的顶子了</a:t>
            </a:r>
            <a:r>
              <a:rPr sz="1800">
                <a:solidFill>
                  <a:srgbClr val="000000"/>
                </a:solidFill>
                <a:latin typeface="MDKJCD+MicrosoftYaHei"/>
                <a:cs typeface="MDKJCD+MicrosoftYaHei"/>
              </a:rPr>
              <a:t>,</a:t>
            </a:r>
            <a:r>
              <a:rPr sz="1800">
                <a:solidFill>
                  <a:srgbClr val="000000"/>
                </a:solidFill>
                <a:latin typeface="ISQDHF+MicrosoftYaHei"/>
                <a:cs typeface="ISQDHF+MicrosoftYaHei"/>
              </a:rPr>
              <a:t>那便是犯</a:t>
            </a:r>
          </a:p>
          <a:p>
            <a:pPr marL="0" marR="0">
              <a:lnSpc>
                <a:spcPts val="2375"/>
              </a:lnSpc>
              <a:spcBef>
                <a:spcPts val="864"/>
              </a:spcBef>
              <a:spcAft>
                <a:spcPct val="0"/>
              </a:spcAft>
            </a:pPr>
            <a:r>
              <a:rPr sz="1800">
                <a:solidFill>
                  <a:srgbClr val="000000"/>
                </a:solidFill>
                <a:latin typeface="ISQDHF+MicrosoftYaHei"/>
                <a:cs typeface="ISQDHF+MicrosoftYaHei"/>
              </a:rPr>
              <a:t>了王法。犯了王法的顶子你还伤心个甚</a:t>
            </a:r>
            <a:r>
              <a:rPr sz="1800">
                <a:solidFill>
                  <a:srgbClr val="000000"/>
                </a:solidFill>
                <a:latin typeface="MDKJCD+MicrosoftYaHei"/>
                <a:cs typeface="MDKJCD+MicrosoftYaHei"/>
              </a:rPr>
              <a:t>!</a:t>
            </a:r>
            <a:r>
              <a:rPr sz="1800">
                <a:solidFill>
                  <a:srgbClr val="000000"/>
                </a:solidFill>
                <a:latin typeface="ISQDHF+MicrosoftYaHei"/>
                <a:cs typeface="ISQDHF+MicrosoftYaHei"/>
              </a:rPr>
              <a:t>麻溜缓缓</a:t>
            </a:r>
            <a:r>
              <a:rPr sz="1800">
                <a:solidFill>
                  <a:srgbClr val="000000"/>
                </a:solidFill>
                <a:latin typeface="MDKJCD+MicrosoftYaHei"/>
                <a:cs typeface="MDKJCD+MicrosoftYaHei"/>
              </a:rPr>
              <a:t>,</a:t>
            </a:r>
            <a:r>
              <a:rPr sz="1800">
                <a:solidFill>
                  <a:srgbClr val="000000"/>
                </a:solidFill>
                <a:latin typeface="ISQDHF+MicrosoftYaHei"/>
                <a:cs typeface="ISQDHF+MicrosoftYaHei"/>
              </a:rPr>
              <a:t>人家公安局还有事情跟你说。”老太太</a:t>
            </a:r>
          </a:p>
          <a:p>
            <a:pPr marL="0" marR="0">
              <a:lnSpc>
                <a:spcPts val="2375"/>
              </a:lnSpc>
              <a:spcBef>
                <a:spcPts val="814"/>
              </a:spcBef>
              <a:spcAft>
                <a:spcPct val="0"/>
              </a:spcAft>
            </a:pPr>
            <a:r>
              <a:rPr sz="1800">
                <a:solidFill>
                  <a:srgbClr val="000000"/>
                </a:solidFill>
                <a:latin typeface="ISQDHF+MicrosoftYaHei"/>
                <a:cs typeface="ISQDHF+MicrosoftYaHei"/>
              </a:rPr>
              <a:t>眸子这才转了一轮儿</a:t>
            </a:r>
            <a:r>
              <a:rPr sz="1800">
                <a:solidFill>
                  <a:srgbClr val="000000"/>
                </a:solidFill>
                <a:latin typeface="MDKJCD+MicrosoftYaHei"/>
                <a:cs typeface="MDKJCD+MicrosoftYaHei"/>
              </a:rPr>
              <a:t>,</a:t>
            </a:r>
            <a:r>
              <a:rPr sz="1800">
                <a:solidFill>
                  <a:srgbClr val="000000"/>
                </a:solidFill>
                <a:latin typeface="ISQDHF+MicrosoftYaHei"/>
                <a:cs typeface="ISQDHF+MicrosoftYaHei"/>
              </a:rPr>
              <a:t>一汪亮亮的湿润便映在里面。</a:t>
            </a:r>
          </a:p>
        </p:txBody>
      </p:sp>
      <p:sp>
        <p:nvSpPr>
          <p:cNvPr id="4" name="object 4"/>
          <p:cNvSpPr txBox="1"/>
          <p:nvPr/>
        </p:nvSpPr>
        <p:spPr>
          <a:xfrm>
            <a:off x="91439" y="1759060"/>
            <a:ext cx="10243655" cy="18797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8"/>
              </a:lnSpc>
              <a:spcBef>
                <a:spcPct val="0"/>
              </a:spcBef>
              <a:spcAft>
                <a:spcPct val="0"/>
              </a:spcAft>
            </a:pPr>
            <a:r>
              <a:rPr sz="1800">
                <a:solidFill>
                  <a:srgbClr val="000000"/>
                </a:solidFill>
                <a:latin typeface="ISQDHF+MicrosoftYaHei"/>
                <a:cs typeface="ISQDHF+MicrosoftYaHei"/>
              </a:rPr>
              <a:t>看着老太太有了活气</a:t>
            </a:r>
            <a:r>
              <a:rPr sz="1800">
                <a:solidFill>
                  <a:srgbClr val="000000"/>
                </a:solidFill>
                <a:latin typeface="MDKJCD+MicrosoftYaHei"/>
                <a:cs typeface="MDKJCD+MicrosoftYaHei"/>
              </a:rPr>
              <a:t>,</a:t>
            </a:r>
            <a:r>
              <a:rPr sz="1800">
                <a:solidFill>
                  <a:srgbClr val="000000"/>
                </a:solidFill>
                <a:latin typeface="ISQDHF+MicrosoftYaHei"/>
                <a:cs typeface="ISQDHF+MicrosoftYaHei"/>
              </a:rPr>
              <a:t>警察就轻轻一笑</a:t>
            </a:r>
            <a:r>
              <a:rPr sz="1800">
                <a:solidFill>
                  <a:srgbClr val="000000"/>
                </a:solidFill>
                <a:latin typeface="MDKJCD+MicrosoftYaHei"/>
                <a:cs typeface="MDKJCD+MicrosoftYaHei"/>
              </a:rPr>
              <a:t>,</a:t>
            </a:r>
            <a:r>
              <a:rPr sz="1800">
                <a:solidFill>
                  <a:srgbClr val="000000"/>
                </a:solidFill>
                <a:latin typeface="ISQDHF+MicrosoftYaHei"/>
                <a:cs typeface="ISQDHF+MicrosoftYaHei"/>
              </a:rPr>
              <a:t>说:“老人家</a:t>
            </a:r>
            <a:r>
              <a:rPr sz="1800">
                <a:solidFill>
                  <a:srgbClr val="000000"/>
                </a:solidFill>
                <a:latin typeface="MDKJCD+MicrosoftYaHei"/>
                <a:cs typeface="MDKJCD+MicrosoftYaHei"/>
              </a:rPr>
              <a:t>,</a:t>
            </a:r>
            <a:r>
              <a:rPr sz="1800">
                <a:solidFill>
                  <a:srgbClr val="000000"/>
                </a:solidFill>
                <a:latin typeface="ISQDHF+MicrosoftYaHei"/>
                <a:cs typeface="ISQDHF+MicrosoftYaHei"/>
              </a:rPr>
              <a:t>您的心情我们是理解的</a:t>
            </a:r>
            <a:r>
              <a:rPr sz="1800">
                <a:solidFill>
                  <a:srgbClr val="000000"/>
                </a:solidFill>
                <a:latin typeface="MDKJCD+MicrosoftYaHei"/>
                <a:cs typeface="MDKJCD+MicrosoftYaHei"/>
              </a:rPr>
              <a:t>,</a:t>
            </a:r>
            <a:r>
              <a:rPr sz="1800">
                <a:solidFill>
                  <a:srgbClr val="000000"/>
                </a:solidFill>
                <a:latin typeface="ISQDHF+MicrosoftYaHei"/>
                <a:cs typeface="ISQDHF+MicrosoftYaHei"/>
              </a:rPr>
              <a:t>但是儿子</a:t>
            </a:r>
          </a:p>
          <a:p>
            <a:pPr marL="0" marR="0">
              <a:lnSpc>
                <a:spcPts val="2375"/>
              </a:lnSpc>
              <a:spcBef>
                <a:spcPts val="817"/>
              </a:spcBef>
              <a:spcAft>
                <a:spcPct val="0"/>
              </a:spcAft>
            </a:pPr>
            <a:r>
              <a:rPr sz="1800">
                <a:solidFill>
                  <a:srgbClr val="000000"/>
                </a:solidFill>
                <a:latin typeface="ISQDHF+MicrosoftYaHei"/>
                <a:cs typeface="ISQDHF+MicrosoftYaHei"/>
              </a:rPr>
              <a:t>杀了人</a:t>
            </a:r>
            <a:r>
              <a:rPr sz="1800">
                <a:solidFill>
                  <a:srgbClr val="000000"/>
                </a:solidFill>
                <a:latin typeface="MDKJCD+MicrosoftYaHei"/>
                <a:cs typeface="MDKJCD+MicrosoftYaHei"/>
              </a:rPr>
              <a:t>,</a:t>
            </a:r>
            <a:r>
              <a:rPr sz="1800">
                <a:solidFill>
                  <a:srgbClr val="000000"/>
                </a:solidFill>
                <a:latin typeface="ISQDHF+MicrosoftYaHei"/>
                <a:cs typeface="ISQDHF+MicrosoftYaHei"/>
              </a:rPr>
              <a:t>犯了罪</a:t>
            </a:r>
            <a:r>
              <a:rPr sz="1800">
                <a:solidFill>
                  <a:srgbClr val="000000"/>
                </a:solidFill>
                <a:latin typeface="MDKJCD+MicrosoftYaHei"/>
                <a:cs typeface="MDKJCD+MicrosoftYaHei"/>
              </a:rPr>
              <a:t>,</a:t>
            </a:r>
            <a:r>
              <a:rPr sz="1800">
                <a:solidFill>
                  <a:srgbClr val="000000"/>
                </a:solidFill>
                <a:latin typeface="ISQDHF+MicrosoftYaHei"/>
                <a:cs typeface="ISQDHF+MicrosoftYaHei"/>
              </a:rPr>
              <a:t>如今又跑掉了。这</a:t>
            </a:r>
            <a:r>
              <a:rPr sz="1800">
                <a:solidFill>
                  <a:srgbClr val="000000"/>
                </a:solidFill>
                <a:latin typeface="MDKJCD+MicrosoftYaHei"/>
                <a:cs typeface="MDKJCD+MicrosoftYaHei"/>
              </a:rPr>
              <a:t>,</a:t>
            </a:r>
            <a:r>
              <a:rPr sz="1800">
                <a:solidFill>
                  <a:srgbClr val="000000"/>
                </a:solidFill>
                <a:latin typeface="ISQDHF+MicrosoftYaHei"/>
                <a:cs typeface="ISQDHF+MicrosoftYaHei"/>
              </a:rPr>
              <a:t>国法是不能容的。我们希望您控制住感情</a:t>
            </a:r>
            <a:r>
              <a:rPr sz="1800">
                <a:solidFill>
                  <a:srgbClr val="000000"/>
                </a:solidFill>
                <a:latin typeface="MDKJCD+MicrosoftYaHei"/>
                <a:cs typeface="MDKJCD+MicrosoftYaHei"/>
              </a:rPr>
              <a:t>,</a:t>
            </a:r>
            <a:r>
              <a:rPr sz="1800">
                <a:solidFill>
                  <a:srgbClr val="000000"/>
                </a:solidFill>
                <a:latin typeface="ISQDHF+MicrosoftYaHei"/>
                <a:cs typeface="ISQDHF+MicrosoftYaHei"/>
              </a:rPr>
              <a:t>配合我们来抓</a:t>
            </a:r>
          </a:p>
          <a:p>
            <a:pPr marL="0" marR="0">
              <a:lnSpc>
                <a:spcPts val="2375"/>
              </a:lnSpc>
              <a:spcBef>
                <a:spcPts val="864"/>
              </a:spcBef>
              <a:spcAft>
                <a:spcPct val="0"/>
              </a:spcAft>
            </a:pPr>
            <a:r>
              <a:rPr sz="1800">
                <a:solidFill>
                  <a:srgbClr val="000000"/>
                </a:solidFill>
                <a:latin typeface="ISQDHF+MicrosoftYaHei"/>
                <a:cs typeface="ISQDHF+MicrosoftYaHei"/>
              </a:rPr>
              <a:t>凶犯。否则</a:t>
            </a:r>
            <a:r>
              <a:rPr sz="1800">
                <a:solidFill>
                  <a:srgbClr val="000000"/>
                </a:solidFill>
                <a:latin typeface="MDKJCD+MicrosoftYaHei"/>
                <a:cs typeface="MDKJCD+MicrosoftYaHei"/>
              </a:rPr>
              <a:t>,</a:t>
            </a:r>
            <a:r>
              <a:rPr sz="1800">
                <a:solidFill>
                  <a:srgbClr val="000000"/>
                </a:solidFill>
                <a:latin typeface="ISQDHF+MicrosoftYaHei"/>
                <a:cs typeface="ISQDHF+MicrosoftYaHei"/>
              </a:rPr>
              <a:t>比如说包庇儿子、袒护儿子</a:t>
            </a:r>
            <a:r>
              <a:rPr sz="1800">
                <a:solidFill>
                  <a:srgbClr val="000000"/>
                </a:solidFill>
                <a:latin typeface="MDKJCD+MicrosoftYaHei"/>
                <a:cs typeface="MDKJCD+MicrosoftYaHei"/>
              </a:rPr>
              <a:t>,</a:t>
            </a:r>
            <a:r>
              <a:rPr sz="1800">
                <a:solidFill>
                  <a:srgbClr val="000000"/>
                </a:solidFill>
                <a:latin typeface="ISQDHF+MicrosoftYaHei"/>
                <a:cs typeface="ISQDHF+MicrosoftYaHei"/>
              </a:rPr>
              <a:t>那样您老人家也有罪了。按我们的经验</a:t>
            </a:r>
            <a:r>
              <a:rPr sz="1800">
                <a:solidFill>
                  <a:srgbClr val="000000"/>
                </a:solidFill>
                <a:latin typeface="MDKJCD+MicrosoftYaHei"/>
                <a:cs typeface="MDKJCD+MicrosoftYaHei"/>
              </a:rPr>
              <a:t>,</a:t>
            </a:r>
            <a:r>
              <a:rPr sz="1800">
                <a:solidFill>
                  <a:srgbClr val="000000"/>
                </a:solidFill>
                <a:latin typeface="ISQDHF+MicrosoftYaHei"/>
                <a:cs typeface="ISQDHF+MicrosoftYaHei"/>
              </a:rPr>
              <a:t>您的儿子</a:t>
            </a:r>
          </a:p>
          <a:p>
            <a:pPr marL="0" marR="0">
              <a:lnSpc>
                <a:spcPts val="2375"/>
              </a:lnSpc>
              <a:spcBef>
                <a:spcPts val="814"/>
              </a:spcBef>
              <a:spcAft>
                <a:spcPct val="0"/>
              </a:spcAft>
            </a:pPr>
            <a:r>
              <a:rPr sz="1800">
                <a:solidFill>
                  <a:srgbClr val="000000"/>
                </a:solidFill>
                <a:latin typeface="ISQDHF+MicrosoftYaHei"/>
                <a:cs typeface="ISQDHF+MicrosoftYaHei"/>
              </a:rPr>
              <a:t>还会回家来的</a:t>
            </a:r>
            <a:r>
              <a:rPr sz="1800">
                <a:solidFill>
                  <a:srgbClr val="000000"/>
                </a:solidFill>
                <a:latin typeface="MDKJCD+MicrosoftYaHei"/>
                <a:cs typeface="MDKJCD+MicrosoftYaHei"/>
              </a:rPr>
              <a:t>,</a:t>
            </a:r>
            <a:r>
              <a:rPr sz="1800">
                <a:solidFill>
                  <a:srgbClr val="000000"/>
                </a:solidFill>
                <a:latin typeface="ISQDHF+MicrosoftYaHei"/>
                <a:cs typeface="ISQDHF+MicrosoftYaHei"/>
              </a:rPr>
              <a:t>那时您必须报告我们。”</a:t>
            </a:r>
          </a:p>
        </p:txBody>
      </p:sp>
      <p:sp>
        <p:nvSpPr>
          <p:cNvPr id="5" name="object 5"/>
          <p:cNvSpPr txBox="1"/>
          <p:nvPr/>
        </p:nvSpPr>
        <p:spPr>
          <a:xfrm>
            <a:off x="91439" y="3405937"/>
            <a:ext cx="10249262" cy="10560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QDHF+MicrosoftYaHei"/>
                <a:cs typeface="ISQDHF+MicrosoftYaHei"/>
              </a:rPr>
              <a:t>“顶子真若是回家</a:t>
            </a:r>
            <a:r>
              <a:rPr sz="1800">
                <a:solidFill>
                  <a:srgbClr val="000000"/>
                </a:solidFill>
                <a:latin typeface="MDKJCD+MicrosoftYaHei"/>
                <a:cs typeface="MDKJCD+MicrosoftYaHei"/>
              </a:rPr>
              <a:t>,</a:t>
            </a:r>
            <a:r>
              <a:rPr sz="1800">
                <a:solidFill>
                  <a:srgbClr val="000000"/>
                </a:solidFill>
                <a:latin typeface="ISQDHF+MicrosoftYaHei"/>
                <a:cs typeface="ISQDHF+MicrosoftYaHei"/>
              </a:rPr>
              <a:t>你可得说呀!”村长眼睛觑觑着</a:t>
            </a:r>
            <a:r>
              <a:rPr sz="1800">
                <a:solidFill>
                  <a:srgbClr val="000000"/>
                </a:solidFill>
                <a:latin typeface="MDKJCD+MicrosoftYaHei"/>
                <a:cs typeface="MDKJCD+MicrosoftYaHei"/>
              </a:rPr>
              <a:t>,</a:t>
            </a:r>
            <a:r>
              <a:rPr sz="1800" spc="-23">
                <a:solidFill>
                  <a:srgbClr val="000000"/>
                </a:solidFill>
                <a:latin typeface="ISQDHF+MicrosoftYaHei"/>
                <a:cs typeface="ISQDHF+MicrosoftYaHei"/>
              </a:rPr>
              <a:t>冲着她说,“要不</a:t>
            </a:r>
            <a:r>
              <a:rPr sz="1800">
                <a:solidFill>
                  <a:srgbClr val="000000"/>
                </a:solidFill>
                <a:latin typeface="MDKJCD+MicrosoftYaHei"/>
                <a:cs typeface="MDKJCD+MicrosoftYaHei"/>
              </a:rPr>
              <a:t>,</a:t>
            </a:r>
            <a:r>
              <a:rPr sz="1800">
                <a:solidFill>
                  <a:srgbClr val="000000"/>
                </a:solidFill>
                <a:latin typeface="ISQDHF+MicrosoftYaHei"/>
                <a:cs typeface="ISQDHF+MicrosoftYaHei"/>
              </a:rPr>
              <a:t>那叫什么</a:t>
            </a:r>
            <a:r>
              <a:rPr sz="1800">
                <a:solidFill>
                  <a:srgbClr val="000000"/>
                </a:solidFill>
                <a:latin typeface="MDKJCD+MicrosoftYaHei"/>
                <a:cs typeface="MDKJCD+MicrosoftYaHei"/>
              </a:rPr>
              <a:t>?</a:t>
            </a:r>
            <a:r>
              <a:rPr sz="1800">
                <a:solidFill>
                  <a:srgbClr val="000000"/>
                </a:solidFill>
                <a:latin typeface="ISQDHF+MicrosoftYaHei"/>
                <a:cs typeface="ISQDHF+MicrosoftYaHei"/>
              </a:rPr>
              <a:t>对</a:t>
            </a:r>
            <a:r>
              <a:rPr sz="1800">
                <a:solidFill>
                  <a:srgbClr val="000000"/>
                </a:solidFill>
                <a:latin typeface="MDKJCD+MicrosoftYaHei"/>
                <a:cs typeface="MDKJCD+MicrosoftYaHei"/>
              </a:rPr>
              <a:t>,</a:t>
            </a:r>
            <a:r>
              <a:rPr sz="1800">
                <a:solidFill>
                  <a:srgbClr val="000000"/>
                </a:solidFill>
                <a:latin typeface="ISQDHF+MicrosoftYaHei"/>
                <a:cs typeface="ISQDHF+MicrosoftYaHei"/>
              </a:rPr>
              <a:t>叫窝</a:t>
            </a:r>
          </a:p>
          <a:p>
            <a:pPr marL="0" marR="0">
              <a:lnSpc>
                <a:spcPts val="2375"/>
              </a:lnSpc>
              <a:spcBef>
                <a:spcPts val="814"/>
              </a:spcBef>
              <a:spcAft>
                <a:spcPct val="0"/>
              </a:spcAft>
            </a:pPr>
            <a:r>
              <a:rPr sz="1800">
                <a:solidFill>
                  <a:srgbClr val="000000"/>
                </a:solidFill>
                <a:latin typeface="ISQDHF+MicrosoftYaHei"/>
                <a:cs typeface="ISQDHF+MicrosoftYaHei"/>
              </a:rPr>
              <a:t>藏。二婶</a:t>
            </a:r>
            <a:r>
              <a:rPr sz="1800">
                <a:solidFill>
                  <a:srgbClr val="000000"/>
                </a:solidFill>
                <a:latin typeface="MDKJCD+MicrosoftYaHei"/>
                <a:cs typeface="MDKJCD+MicrosoftYaHei"/>
              </a:rPr>
              <a:t>,</a:t>
            </a:r>
            <a:r>
              <a:rPr sz="1800">
                <a:solidFill>
                  <a:srgbClr val="000000"/>
                </a:solidFill>
                <a:latin typeface="ISQDHF+MicrosoftYaHei"/>
                <a:cs typeface="ISQDHF+MicrosoftYaHei"/>
              </a:rPr>
              <a:t>咱可不能糊涂啊!”</a:t>
            </a:r>
          </a:p>
        </p:txBody>
      </p:sp>
      <p:sp>
        <p:nvSpPr>
          <p:cNvPr id="6" name="object 6"/>
          <p:cNvSpPr txBox="1"/>
          <p:nvPr/>
        </p:nvSpPr>
        <p:spPr>
          <a:xfrm>
            <a:off x="91439" y="4228898"/>
            <a:ext cx="10205098" cy="10564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QDHF+MicrosoftYaHei"/>
                <a:cs typeface="ISQDHF+MicrosoftYaHei"/>
              </a:rPr>
              <a:t>她痴痴地点着头</a:t>
            </a:r>
            <a:r>
              <a:rPr sz="1800">
                <a:solidFill>
                  <a:srgbClr val="000000"/>
                </a:solidFill>
                <a:latin typeface="MDKJCD+MicrosoftYaHei"/>
                <a:cs typeface="MDKJCD+MicrosoftYaHei"/>
              </a:rPr>
              <a:t>,</a:t>
            </a:r>
            <a:r>
              <a:rPr sz="1800">
                <a:solidFill>
                  <a:srgbClr val="000000"/>
                </a:solidFill>
                <a:latin typeface="ISQDHF+MicrosoftYaHei"/>
                <a:cs typeface="ISQDHF+MicrosoftYaHei"/>
              </a:rPr>
              <a:t>两行老泪缓缓漫过面颊的褶皱</a:t>
            </a:r>
            <a:r>
              <a:rPr sz="1800">
                <a:solidFill>
                  <a:srgbClr val="000000"/>
                </a:solidFill>
                <a:latin typeface="MDKJCD+MicrosoftYaHei"/>
                <a:cs typeface="MDKJCD+MicrosoftYaHei"/>
              </a:rPr>
              <a:t>,</a:t>
            </a:r>
            <a:r>
              <a:rPr sz="1800">
                <a:solidFill>
                  <a:srgbClr val="000000"/>
                </a:solidFill>
                <a:latin typeface="ISQDHF+MicrosoftYaHei"/>
                <a:cs typeface="ISQDHF+MicrosoftYaHei"/>
              </a:rPr>
              <a:t>整个面庞已经全是泪水了</a:t>
            </a:r>
            <a:r>
              <a:rPr sz="1800">
                <a:solidFill>
                  <a:srgbClr val="000000"/>
                </a:solidFill>
                <a:latin typeface="MDKJCD+MicrosoftYaHei"/>
                <a:cs typeface="MDKJCD+MicrosoftYaHei"/>
              </a:rPr>
              <a:t>,</a:t>
            </a:r>
            <a:r>
              <a:rPr sz="1800">
                <a:solidFill>
                  <a:srgbClr val="000000"/>
                </a:solidFill>
                <a:latin typeface="ISQDHF+MicrosoftYaHei"/>
                <a:cs typeface="ISQDHF+MicrosoftYaHei"/>
              </a:rPr>
              <a:t>闪着亮晶晶</a:t>
            </a:r>
          </a:p>
          <a:p>
            <a:pPr marL="0" marR="0">
              <a:lnSpc>
                <a:spcPts val="2375"/>
              </a:lnSpc>
              <a:spcBef>
                <a:spcPts val="817"/>
              </a:spcBef>
              <a:spcAft>
                <a:spcPct val="0"/>
              </a:spcAft>
            </a:pPr>
            <a:r>
              <a:rPr sz="1800">
                <a:solidFill>
                  <a:srgbClr val="000000"/>
                </a:solidFill>
                <a:latin typeface="ISQDHF+MicrosoftYaHei"/>
                <a:cs typeface="ISQDHF+MicrosoftYaHei"/>
              </a:rPr>
              <a:t>的光芒。</a:t>
            </a:r>
          </a:p>
        </p:txBody>
      </p:sp>
      <p:sp>
        <p:nvSpPr>
          <p:cNvPr id="7" name="object 7"/>
          <p:cNvSpPr txBox="1"/>
          <p:nvPr/>
        </p:nvSpPr>
        <p:spPr>
          <a:xfrm>
            <a:off x="91439" y="5052238"/>
            <a:ext cx="10333519" cy="14676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7011" marR="0">
              <a:lnSpc>
                <a:spcPts val="2375"/>
              </a:lnSpc>
              <a:spcBef>
                <a:spcPct val="0"/>
              </a:spcBef>
              <a:spcAft>
                <a:spcPct val="0"/>
              </a:spcAft>
            </a:pPr>
            <a:r>
              <a:rPr sz="1800">
                <a:solidFill>
                  <a:srgbClr val="000000"/>
                </a:solidFill>
                <a:latin typeface="ISQDHF+MicrosoftYaHei"/>
                <a:cs typeface="ISQDHF+MicrosoftYaHei"/>
              </a:rPr>
              <a:t>村长最费思索的是</a:t>
            </a:r>
            <a:r>
              <a:rPr sz="1800">
                <a:solidFill>
                  <a:srgbClr val="000000"/>
                </a:solidFill>
                <a:latin typeface="MDKJCD+MicrosoftYaHei"/>
                <a:cs typeface="MDKJCD+MicrosoftYaHei"/>
              </a:rPr>
              <a:t>:</a:t>
            </a:r>
            <a:r>
              <a:rPr sz="1800">
                <a:solidFill>
                  <a:srgbClr val="000000"/>
                </a:solidFill>
                <a:latin typeface="ISQDHF+MicrosoftYaHei"/>
                <a:cs typeface="ISQDHF+MicrosoftYaHei"/>
              </a:rPr>
              <a:t>她儿子若回来</a:t>
            </a:r>
            <a:r>
              <a:rPr sz="1800">
                <a:solidFill>
                  <a:srgbClr val="000000"/>
                </a:solidFill>
                <a:latin typeface="MDKJCD+MicrosoftYaHei"/>
                <a:cs typeface="MDKJCD+MicrosoftYaHei"/>
              </a:rPr>
              <a:t>,</a:t>
            </a:r>
            <a:r>
              <a:rPr sz="1800">
                <a:solidFill>
                  <a:srgbClr val="000000"/>
                </a:solidFill>
                <a:latin typeface="ISQDHF+MicrosoftYaHei"/>
                <a:cs typeface="ISQDHF+MicrosoftYaHei"/>
              </a:rPr>
              <a:t>她怎么告诉他们哪</a:t>
            </a:r>
            <a:r>
              <a:rPr sz="1800">
                <a:solidFill>
                  <a:srgbClr val="000000"/>
                </a:solidFill>
                <a:latin typeface="MDKJCD+MicrosoftYaHei"/>
                <a:cs typeface="MDKJCD+MicrosoftYaHei"/>
              </a:rPr>
              <a:t>?</a:t>
            </a:r>
            <a:r>
              <a:rPr sz="1800">
                <a:solidFill>
                  <a:srgbClr val="000000"/>
                </a:solidFill>
                <a:latin typeface="ISQDHF+MicrosoftYaHei"/>
                <a:cs typeface="ISQDHF+MicrosoftYaHei"/>
              </a:rPr>
              <a:t>他猝然发现了粮囤上那串红辣椒</a:t>
            </a:r>
            <a:r>
              <a:rPr sz="1800">
                <a:solidFill>
                  <a:srgbClr val="000000"/>
                </a:solidFill>
                <a:latin typeface="MDKJCD+MicrosoftYaHei"/>
                <a:cs typeface="MDKJCD+MicrosoftYaHei"/>
              </a:rPr>
              <a:t>,</a:t>
            </a:r>
          </a:p>
          <a:p>
            <a:pPr marL="0" marR="0">
              <a:lnSpc>
                <a:spcPts val="2375"/>
              </a:lnSpc>
              <a:spcBef>
                <a:spcPts val="813"/>
              </a:spcBef>
              <a:spcAft>
                <a:spcPct val="0"/>
              </a:spcAft>
            </a:pPr>
            <a:r>
              <a:rPr sz="1800">
                <a:solidFill>
                  <a:srgbClr val="000000"/>
                </a:solidFill>
                <a:latin typeface="ISQDHF+MicrosoftYaHei"/>
                <a:cs typeface="ISQDHF+MicrosoftYaHei"/>
              </a:rPr>
              <a:t>眼睛立时闪出光亮</a:t>
            </a:r>
            <a:r>
              <a:rPr sz="1800">
                <a:solidFill>
                  <a:srgbClr val="000000"/>
                </a:solidFill>
                <a:latin typeface="MDKJCD+MicrosoftYaHei"/>
                <a:cs typeface="MDKJCD+MicrosoftYaHei"/>
              </a:rPr>
              <a:t>,</a:t>
            </a:r>
            <a:r>
              <a:rPr sz="1800">
                <a:solidFill>
                  <a:srgbClr val="000000"/>
                </a:solidFill>
                <a:latin typeface="ISQDHF+MicrosoftYaHei"/>
                <a:cs typeface="ISQDHF+MicrosoftYaHei"/>
              </a:rPr>
              <a:t>便指着红辣椒说:“对</a:t>
            </a:r>
            <a:r>
              <a:rPr sz="1800">
                <a:solidFill>
                  <a:srgbClr val="000000"/>
                </a:solidFill>
                <a:latin typeface="MDKJCD+MicrosoftYaHei"/>
                <a:cs typeface="MDKJCD+MicrosoftYaHei"/>
              </a:rPr>
              <a:t>,</a:t>
            </a:r>
            <a:r>
              <a:rPr sz="1800">
                <a:solidFill>
                  <a:srgbClr val="000000"/>
                </a:solidFill>
                <a:latin typeface="ISQDHF+MicrosoftYaHei"/>
                <a:cs typeface="ISQDHF+MicrosoftYaHei"/>
              </a:rPr>
              <a:t>就用它。二婶</a:t>
            </a:r>
            <a:r>
              <a:rPr sz="1800">
                <a:solidFill>
                  <a:srgbClr val="000000"/>
                </a:solidFill>
                <a:latin typeface="MDKJCD+MicrosoftYaHei"/>
                <a:cs typeface="MDKJCD+MicrosoftYaHei"/>
              </a:rPr>
              <a:t>,</a:t>
            </a:r>
            <a:r>
              <a:rPr sz="1800">
                <a:solidFill>
                  <a:srgbClr val="000000"/>
                </a:solidFill>
                <a:latin typeface="ISQDHF+MicrosoftYaHei"/>
                <a:cs typeface="ISQDHF+MicrosoftYaHei"/>
              </a:rPr>
              <a:t>他若是回来</a:t>
            </a:r>
            <a:r>
              <a:rPr sz="1800">
                <a:solidFill>
                  <a:srgbClr val="000000"/>
                </a:solidFill>
                <a:latin typeface="MDKJCD+MicrosoftYaHei"/>
                <a:cs typeface="MDKJCD+MicrosoftYaHei"/>
              </a:rPr>
              <a:t>,</a:t>
            </a:r>
            <a:r>
              <a:rPr sz="1800">
                <a:solidFill>
                  <a:srgbClr val="000000"/>
                </a:solidFill>
                <a:latin typeface="ISQDHF+MicrosoftYaHei"/>
                <a:cs typeface="ISQDHF+MicrosoftYaHei"/>
              </a:rPr>
              <a:t>您就将这串红辣椒挂</a:t>
            </a:r>
          </a:p>
          <a:p>
            <a:pPr marL="0" marR="0">
              <a:lnSpc>
                <a:spcPts val="2378"/>
              </a:lnSpc>
              <a:spcBef>
                <a:spcPts val="861"/>
              </a:spcBef>
              <a:spcAft>
                <a:spcPct val="0"/>
              </a:spcAft>
            </a:pPr>
            <a:r>
              <a:rPr sz="1800">
                <a:solidFill>
                  <a:srgbClr val="000000"/>
                </a:solidFill>
                <a:latin typeface="ISQDHF+MicrosoftYaHei"/>
                <a:cs typeface="ISQDHF+MicrosoftYaHei"/>
              </a:rPr>
              <a:t>到窗户上。”</a:t>
            </a:r>
          </a:p>
        </p:txBody>
      </p:sp>
      <p:sp>
        <p:nvSpPr>
          <p:cNvPr id="8" name="object 8"/>
          <p:cNvSpPr txBox="1"/>
          <p:nvPr/>
        </p:nvSpPr>
        <p:spPr>
          <a:xfrm>
            <a:off x="569976" y="6286933"/>
            <a:ext cx="4006735"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ISQDHF+MicrosoftYaHei"/>
                <a:cs typeface="ISQDHF+MicrosoftYaHei"/>
              </a:rPr>
              <a:t>她又痴痴点点头</a:t>
            </a:r>
            <a:r>
              <a:rPr sz="1800">
                <a:solidFill>
                  <a:srgbClr val="000000"/>
                </a:solidFill>
                <a:latin typeface="MDKJCD+MicrosoftYaHei"/>
                <a:cs typeface="MDKJCD+MicrosoftYaHei"/>
              </a:rPr>
              <a:t>,</a:t>
            </a:r>
            <a:r>
              <a:rPr sz="1800">
                <a:solidFill>
                  <a:srgbClr val="000000"/>
                </a:solidFill>
                <a:latin typeface="ISQDHF+MicrosoftYaHei"/>
                <a:cs typeface="ISQDHF+MicrosoftYaHei"/>
              </a:rPr>
              <a:t>看了一眼红辣椒。</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917"/>
            <a:ext cx="10254310" cy="4667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248"/>
              </a:lnSpc>
              <a:spcBef>
                <a:spcPct val="0"/>
              </a:spcBef>
              <a:spcAft>
                <a:spcPct val="0"/>
              </a:spcAft>
            </a:pPr>
            <a:r>
              <a:rPr sz="1700">
                <a:solidFill>
                  <a:srgbClr val="000000"/>
                </a:solidFill>
                <a:latin typeface="DUUWOC+MicrosoftYaHei"/>
                <a:cs typeface="DUUWOC+MicrosoftYaHei"/>
              </a:rPr>
              <a:t>顶子伏在高梁地垅沟里已经三天了。事情来得太突兀了</a:t>
            </a:r>
            <a:r>
              <a:rPr sz="1700">
                <a:solidFill>
                  <a:srgbClr val="000000"/>
                </a:solidFill>
                <a:latin typeface="VISEAJ+MicrosoftYaHei"/>
                <a:cs typeface="VISEAJ+MicrosoftYaHei"/>
              </a:rPr>
              <a:t>,</a:t>
            </a:r>
            <a:r>
              <a:rPr sz="1700">
                <a:solidFill>
                  <a:srgbClr val="000000"/>
                </a:solidFill>
                <a:latin typeface="DUUWOC+MicrosoftYaHei"/>
                <a:cs typeface="DUUWOC+MicrosoftYaHei"/>
              </a:rPr>
              <a:t>突兀得他只有逃到高梁地之后才</a:t>
            </a:r>
          </a:p>
          <a:p>
            <a:pPr marL="0" marR="0">
              <a:lnSpc>
                <a:spcPts val="2248"/>
              </a:lnSpc>
              <a:spcBef>
                <a:spcPts val="575"/>
              </a:spcBef>
              <a:spcAft>
                <a:spcPct val="0"/>
              </a:spcAft>
            </a:pPr>
            <a:r>
              <a:rPr sz="1700">
                <a:solidFill>
                  <a:srgbClr val="000000"/>
                </a:solidFill>
                <a:latin typeface="DUUWOC+MicrosoftYaHei"/>
                <a:cs typeface="DUUWOC+MicrosoftYaHei"/>
              </a:rPr>
              <a:t>想起后悔</a:t>
            </a:r>
            <a:r>
              <a:rPr sz="1700">
                <a:solidFill>
                  <a:srgbClr val="000000"/>
                </a:solidFill>
                <a:latin typeface="VISEAJ+MicrosoftYaHei"/>
                <a:cs typeface="VISEAJ+MicrosoftYaHei"/>
              </a:rPr>
              <a:t>,</a:t>
            </a:r>
            <a:r>
              <a:rPr sz="1700">
                <a:solidFill>
                  <a:srgbClr val="000000"/>
                </a:solidFill>
                <a:latin typeface="DUUWOC+MicrosoftYaHei"/>
                <a:cs typeface="DUUWOC+MicrosoftYaHei"/>
              </a:rPr>
              <a:t>悔自己不该为小事冲动</a:t>
            </a:r>
            <a:r>
              <a:rPr sz="1700">
                <a:solidFill>
                  <a:srgbClr val="000000"/>
                </a:solidFill>
                <a:latin typeface="VISEAJ+MicrosoftYaHei"/>
                <a:cs typeface="VISEAJ+MicrosoftYaHei"/>
              </a:rPr>
              <a:t>,</a:t>
            </a:r>
            <a:r>
              <a:rPr sz="1700">
                <a:solidFill>
                  <a:srgbClr val="000000"/>
                </a:solidFill>
                <a:latin typeface="DUUWOC+MicrosoftYaHei"/>
                <a:cs typeface="DUUWOC+MicrosoftYaHei"/>
              </a:rPr>
              <a:t>悔自己冲动时不该抡那镰刀。战战兢兢挨了三天</a:t>
            </a:r>
            <a:r>
              <a:rPr sz="1700">
                <a:solidFill>
                  <a:srgbClr val="000000"/>
                </a:solidFill>
                <a:latin typeface="VISEAJ+MicrosoftYaHei"/>
                <a:cs typeface="VISEAJ+MicrosoftYaHei"/>
              </a:rPr>
              <a:t>,</a:t>
            </a:r>
            <a:r>
              <a:rPr sz="1700">
                <a:solidFill>
                  <a:srgbClr val="000000"/>
                </a:solidFill>
                <a:latin typeface="DUUWOC+MicrosoftYaHei"/>
                <a:cs typeface="DUUWOC+MicrosoftYaHei"/>
              </a:rPr>
              <a:t>吃喝现在全</a:t>
            </a:r>
          </a:p>
          <a:p>
            <a:pPr marL="0" marR="0">
              <a:lnSpc>
                <a:spcPts val="2248"/>
              </a:lnSpc>
              <a:spcBef>
                <a:spcPts val="453"/>
              </a:spcBef>
              <a:spcAft>
                <a:spcPct val="0"/>
              </a:spcAft>
            </a:pPr>
            <a:r>
              <a:rPr sz="1700">
                <a:solidFill>
                  <a:srgbClr val="000000"/>
                </a:solidFill>
                <a:latin typeface="DUUWOC+MicrosoftYaHei"/>
                <a:cs typeface="DUUWOC+MicrosoftYaHei"/>
              </a:rPr>
              <a:t>成了问题</a:t>
            </a:r>
            <a:r>
              <a:rPr sz="1700">
                <a:solidFill>
                  <a:srgbClr val="000000"/>
                </a:solidFill>
                <a:latin typeface="VISEAJ+MicrosoftYaHei"/>
                <a:cs typeface="VISEAJ+MicrosoftYaHei"/>
              </a:rPr>
              <a:t>,</a:t>
            </a:r>
            <a:r>
              <a:rPr sz="1700">
                <a:solidFill>
                  <a:srgbClr val="000000"/>
                </a:solidFill>
                <a:latin typeface="DUUWOC+MicrosoftYaHei"/>
                <a:cs typeface="DUUWOC+MicrosoftYaHei"/>
              </a:rPr>
              <a:t>最讨厌的是那垅上的风</a:t>
            </a:r>
            <a:r>
              <a:rPr sz="1700">
                <a:solidFill>
                  <a:srgbClr val="000000"/>
                </a:solidFill>
                <a:latin typeface="VISEAJ+MicrosoftYaHei"/>
                <a:cs typeface="VISEAJ+MicrosoftYaHei"/>
              </a:rPr>
              <a:t>,</a:t>
            </a:r>
            <a:r>
              <a:rPr sz="1700">
                <a:solidFill>
                  <a:srgbClr val="000000"/>
                </a:solidFill>
                <a:latin typeface="DUUWOC+MicrosoftYaHei"/>
                <a:cs typeface="DUUWOC+MicrosoftYaHei"/>
              </a:rPr>
              <a:t>哗啦哗啦吹得叶子直响</a:t>
            </a:r>
            <a:r>
              <a:rPr sz="1700">
                <a:solidFill>
                  <a:srgbClr val="000000"/>
                </a:solidFill>
                <a:latin typeface="VISEAJ+MicrosoftYaHei"/>
                <a:cs typeface="VISEAJ+MicrosoftYaHei"/>
              </a:rPr>
              <a:t>,</a:t>
            </a:r>
            <a:r>
              <a:rPr sz="1700">
                <a:solidFill>
                  <a:srgbClr val="000000"/>
                </a:solidFill>
                <a:latin typeface="DUUWOC+MicrosoftYaHei"/>
                <a:cs typeface="DUUWOC+MicrosoftYaHei"/>
              </a:rPr>
              <a:t>仿佛有无数个脚步向他走来</a:t>
            </a:r>
            <a:r>
              <a:rPr sz="1700">
                <a:solidFill>
                  <a:srgbClr val="000000"/>
                </a:solidFill>
                <a:latin typeface="VISEAJ+MicrosoftYaHei"/>
                <a:cs typeface="VISEAJ+MicrosoftYaHei"/>
              </a:rPr>
              <a:t>,</a:t>
            </a:r>
            <a:r>
              <a:rPr sz="1700">
                <a:solidFill>
                  <a:srgbClr val="000000"/>
                </a:solidFill>
                <a:latin typeface="DUUWOC+MicrosoftYaHei"/>
                <a:cs typeface="DUUWOC+MicrosoftYaHei"/>
              </a:rPr>
              <a:t>把他弄得</a:t>
            </a:r>
          </a:p>
          <a:p>
            <a:pPr marL="0" marR="0">
              <a:lnSpc>
                <a:spcPts val="2248"/>
              </a:lnSpc>
              <a:spcBef>
                <a:spcPts val="403"/>
              </a:spcBef>
              <a:spcAft>
                <a:spcPct val="0"/>
              </a:spcAft>
            </a:pPr>
            <a:r>
              <a:rPr sz="1700">
                <a:solidFill>
                  <a:srgbClr val="000000"/>
                </a:solidFill>
                <a:latin typeface="DUUWOC+MicrosoftYaHei"/>
                <a:cs typeface="DUUWOC+MicrosoftYaHei"/>
              </a:rPr>
              <a:t>一惊一乍的……</a:t>
            </a:r>
          </a:p>
          <a:p>
            <a:pPr marL="445008" marR="0">
              <a:lnSpc>
                <a:spcPts val="2248"/>
              </a:lnSpc>
              <a:spcBef>
                <a:spcPts val="453"/>
              </a:spcBef>
              <a:spcAft>
                <a:spcPct val="0"/>
              </a:spcAft>
            </a:pPr>
            <a:r>
              <a:rPr sz="1700">
                <a:solidFill>
                  <a:srgbClr val="000000"/>
                </a:solidFill>
                <a:latin typeface="DUUWOC+MicrosoftYaHei"/>
                <a:cs typeface="DUUWOC+MicrosoftYaHei"/>
              </a:rPr>
              <a:t>可是一想到出逃</a:t>
            </a:r>
            <a:r>
              <a:rPr sz="1700">
                <a:solidFill>
                  <a:srgbClr val="000000"/>
                </a:solidFill>
                <a:latin typeface="VISEAJ+MicrosoftYaHei"/>
                <a:cs typeface="VISEAJ+MicrosoftYaHei"/>
              </a:rPr>
              <a:t>,</a:t>
            </a:r>
            <a:r>
              <a:rPr sz="1700">
                <a:solidFill>
                  <a:srgbClr val="000000"/>
                </a:solidFill>
                <a:latin typeface="DUUWOC+MicrosoftYaHei"/>
                <a:cs typeface="DUUWOC+MicrosoftYaHei"/>
              </a:rPr>
              <a:t>他又茫然了</a:t>
            </a:r>
            <a:r>
              <a:rPr sz="1700">
                <a:solidFill>
                  <a:srgbClr val="000000"/>
                </a:solidFill>
                <a:latin typeface="VISEAJ+MicrosoftYaHei"/>
                <a:cs typeface="VISEAJ+MicrosoftYaHei"/>
              </a:rPr>
              <a:t>,</a:t>
            </a:r>
            <a:r>
              <a:rPr sz="1700">
                <a:solidFill>
                  <a:srgbClr val="000000"/>
                </a:solidFill>
                <a:latin typeface="DUUWOC+MicrosoftYaHei"/>
                <a:cs typeface="DUUWOC+MicrosoftYaHei"/>
              </a:rPr>
              <a:t>天下这么大</a:t>
            </a:r>
            <a:r>
              <a:rPr sz="1700">
                <a:solidFill>
                  <a:srgbClr val="000000"/>
                </a:solidFill>
                <a:latin typeface="VISEAJ+MicrosoftYaHei"/>
                <a:cs typeface="VISEAJ+MicrosoftYaHei"/>
              </a:rPr>
              <a:t>,</a:t>
            </a:r>
            <a:r>
              <a:rPr sz="1700">
                <a:solidFill>
                  <a:srgbClr val="000000"/>
                </a:solidFill>
                <a:latin typeface="DUUWOC+MicrosoftYaHei"/>
                <a:cs typeface="DUUWOC+MicrosoftYaHei"/>
              </a:rPr>
              <a:t>地面这么广</a:t>
            </a:r>
            <a:r>
              <a:rPr sz="1700">
                <a:solidFill>
                  <a:srgbClr val="000000"/>
                </a:solidFill>
                <a:latin typeface="VISEAJ+MicrosoftYaHei"/>
                <a:cs typeface="VISEAJ+MicrosoftYaHei"/>
              </a:rPr>
              <a:t>,</a:t>
            </a:r>
            <a:r>
              <a:rPr sz="1700">
                <a:solidFill>
                  <a:srgbClr val="000000"/>
                </a:solidFill>
                <a:latin typeface="DUUWOC+MicrosoftYaHei"/>
                <a:cs typeface="DUUWOC+MicrosoftYaHei"/>
              </a:rPr>
              <a:t>去哪里呢</a:t>
            </a:r>
            <a:r>
              <a:rPr sz="1700">
                <a:solidFill>
                  <a:srgbClr val="000000"/>
                </a:solidFill>
                <a:latin typeface="VISEAJ+MicrosoftYaHei"/>
                <a:cs typeface="VISEAJ+MicrosoftYaHei"/>
              </a:rPr>
              <a:t>?</a:t>
            </a:r>
            <a:r>
              <a:rPr sz="1700">
                <a:solidFill>
                  <a:srgbClr val="000000"/>
                </a:solidFill>
                <a:latin typeface="DUUWOC+MicrosoftYaHei"/>
                <a:cs typeface="DUUWOC+MicrosoftYaHei"/>
              </a:rPr>
              <a:t>可是</a:t>
            </a:r>
            <a:r>
              <a:rPr sz="1700">
                <a:solidFill>
                  <a:srgbClr val="000000"/>
                </a:solidFill>
                <a:latin typeface="VISEAJ+MicrosoftYaHei"/>
                <a:cs typeface="VISEAJ+MicrosoftYaHei"/>
              </a:rPr>
              <a:t>,</a:t>
            </a:r>
            <a:r>
              <a:rPr sz="1700">
                <a:solidFill>
                  <a:srgbClr val="000000"/>
                </a:solidFill>
                <a:latin typeface="DUUWOC+MicrosoftYaHei"/>
                <a:cs typeface="DUUWOC+MicrosoftYaHei"/>
              </a:rPr>
              <a:t>不管去哪里</a:t>
            </a:r>
            <a:r>
              <a:rPr sz="1700">
                <a:solidFill>
                  <a:srgbClr val="000000"/>
                </a:solidFill>
                <a:latin typeface="VISEAJ+MicrosoftYaHei"/>
                <a:cs typeface="VISEAJ+MicrosoftYaHei"/>
              </a:rPr>
              <a:t>,</a:t>
            </a:r>
            <a:r>
              <a:rPr sz="1700">
                <a:solidFill>
                  <a:srgbClr val="000000"/>
                </a:solidFill>
                <a:latin typeface="DUUWOC+MicrosoftYaHei"/>
                <a:cs typeface="DUUWOC+MicrosoftYaHei"/>
              </a:rPr>
              <a:t>在要走之</a:t>
            </a:r>
          </a:p>
          <a:p>
            <a:pPr marL="0" marR="0">
              <a:lnSpc>
                <a:spcPts val="2252"/>
              </a:lnSpc>
              <a:spcBef>
                <a:spcPts val="349"/>
              </a:spcBef>
              <a:spcAft>
                <a:spcPct val="0"/>
              </a:spcAft>
            </a:pPr>
            <a:r>
              <a:rPr sz="1700">
                <a:solidFill>
                  <a:srgbClr val="000000"/>
                </a:solidFill>
                <a:latin typeface="DUUWOC+MicrosoftYaHei"/>
                <a:cs typeface="DUUWOC+MicrosoftYaHei"/>
              </a:rPr>
              <a:t>前</a:t>
            </a:r>
            <a:r>
              <a:rPr sz="1700">
                <a:solidFill>
                  <a:srgbClr val="000000"/>
                </a:solidFill>
                <a:latin typeface="VISEAJ+MicrosoftYaHei"/>
                <a:cs typeface="VISEAJ+MicrosoftYaHei"/>
              </a:rPr>
              <a:t>,</a:t>
            </a:r>
            <a:r>
              <a:rPr sz="1700">
                <a:solidFill>
                  <a:srgbClr val="000000"/>
                </a:solidFill>
                <a:latin typeface="DUUWOC+MicrosoftYaHei"/>
                <a:cs typeface="DUUWOC+MicrosoftYaHei"/>
              </a:rPr>
              <a:t>他一定要回家看一眼老娘。</a:t>
            </a:r>
          </a:p>
          <a:p>
            <a:pPr marL="445008" marR="0">
              <a:lnSpc>
                <a:spcPts val="2248"/>
              </a:lnSpc>
              <a:spcBef>
                <a:spcPts val="456"/>
              </a:spcBef>
              <a:spcAft>
                <a:spcPct val="0"/>
              </a:spcAft>
            </a:pPr>
            <a:r>
              <a:rPr sz="1700">
                <a:solidFill>
                  <a:srgbClr val="000000"/>
                </a:solidFill>
                <a:latin typeface="DUUWOC+MicrosoftYaHei"/>
                <a:cs typeface="DUUWOC+MicrosoftYaHei"/>
              </a:rPr>
              <a:t>老太太送走了那些公家的人之后</a:t>
            </a:r>
            <a:r>
              <a:rPr sz="1700">
                <a:solidFill>
                  <a:srgbClr val="000000"/>
                </a:solidFill>
                <a:latin typeface="VISEAJ+MicrosoftYaHei"/>
                <a:cs typeface="VISEAJ+MicrosoftYaHei"/>
              </a:rPr>
              <a:t>,</a:t>
            </a:r>
            <a:r>
              <a:rPr sz="1700">
                <a:solidFill>
                  <a:srgbClr val="000000"/>
                </a:solidFill>
                <a:latin typeface="DUUWOC+MicrosoftYaHei"/>
                <a:cs typeface="DUUWOC+MicrosoftYaHei"/>
              </a:rPr>
              <a:t>就把家里仅有的二十几斤白面都烙成饼</a:t>
            </a:r>
            <a:r>
              <a:rPr sz="1700">
                <a:solidFill>
                  <a:srgbClr val="000000"/>
                </a:solidFill>
                <a:latin typeface="VISEAJ+MicrosoftYaHei"/>
                <a:cs typeface="VISEAJ+MicrosoftYaHei"/>
              </a:rPr>
              <a:t>,</a:t>
            </a:r>
            <a:r>
              <a:rPr sz="1700">
                <a:solidFill>
                  <a:srgbClr val="000000"/>
                </a:solidFill>
                <a:latin typeface="DUUWOC+MicrosoftYaHei"/>
                <a:cs typeface="DUUWOC+MicrosoftYaHei"/>
              </a:rPr>
              <a:t>然后就一张一张</a:t>
            </a:r>
          </a:p>
          <a:p>
            <a:pPr marL="0" marR="0">
              <a:lnSpc>
                <a:spcPts val="2248"/>
              </a:lnSpc>
              <a:spcBef>
                <a:spcPts val="403"/>
              </a:spcBef>
              <a:spcAft>
                <a:spcPct val="0"/>
              </a:spcAft>
            </a:pPr>
            <a:r>
              <a:rPr sz="1700">
                <a:solidFill>
                  <a:srgbClr val="000000"/>
                </a:solidFill>
                <a:latin typeface="DUUWOC+MicrosoftYaHei"/>
                <a:cs typeface="DUUWOC+MicrosoftYaHei"/>
              </a:rPr>
              <a:t>地折叠</a:t>
            </a:r>
            <a:r>
              <a:rPr sz="1700">
                <a:solidFill>
                  <a:srgbClr val="000000"/>
                </a:solidFill>
                <a:latin typeface="VISEAJ+MicrosoftYaHei"/>
                <a:cs typeface="VISEAJ+MicrosoftYaHei"/>
              </a:rPr>
              <a:t>,</a:t>
            </a:r>
            <a:r>
              <a:rPr sz="1700">
                <a:solidFill>
                  <a:srgbClr val="000000"/>
                </a:solidFill>
                <a:latin typeface="DUUWOC+MicrosoftYaHei"/>
                <a:cs typeface="DUUWOC+MicrosoftYaHei"/>
              </a:rPr>
              <a:t>用纸包好</a:t>
            </a:r>
            <a:r>
              <a:rPr sz="1700">
                <a:solidFill>
                  <a:srgbClr val="000000"/>
                </a:solidFill>
                <a:latin typeface="VISEAJ+MicrosoftYaHei"/>
                <a:cs typeface="VISEAJ+MicrosoftYaHei"/>
              </a:rPr>
              <a:t>,</a:t>
            </a:r>
            <a:r>
              <a:rPr sz="1700">
                <a:solidFill>
                  <a:srgbClr val="000000"/>
                </a:solidFill>
                <a:latin typeface="DUUWOC+MicrosoftYaHei"/>
                <a:cs typeface="DUUWOC+MicrosoftYaHei"/>
              </a:rPr>
              <a:t>一沓一沓塞进帆布口袋里。又包了二斤盐巴</a:t>
            </a:r>
            <a:r>
              <a:rPr sz="1700">
                <a:solidFill>
                  <a:srgbClr val="000000"/>
                </a:solidFill>
                <a:latin typeface="VISEAJ+MicrosoftYaHei"/>
                <a:cs typeface="VISEAJ+MicrosoftYaHei"/>
              </a:rPr>
              <a:t>,</a:t>
            </a:r>
            <a:r>
              <a:rPr sz="1700">
                <a:solidFill>
                  <a:srgbClr val="000000"/>
                </a:solidFill>
                <a:latin typeface="DUUWOC+MicrosoftYaHei"/>
                <a:cs typeface="DUUWOC+MicrosoftYaHei"/>
              </a:rPr>
              <a:t>塞在缝隙处。她早已谋算好</a:t>
            </a:r>
            <a:r>
              <a:rPr sz="1700">
                <a:solidFill>
                  <a:srgbClr val="000000"/>
                </a:solidFill>
                <a:latin typeface="VISEAJ+MicrosoftYaHei"/>
                <a:cs typeface="VISEAJ+MicrosoftYaHei"/>
              </a:rPr>
              <a:t>,</a:t>
            </a:r>
            <a:r>
              <a:rPr sz="1700">
                <a:solidFill>
                  <a:srgbClr val="000000"/>
                </a:solidFill>
                <a:latin typeface="DUUWOC+MicrosoftYaHei"/>
                <a:cs typeface="DUUWOC+MicrosoftYaHei"/>
              </a:rPr>
              <a:t>顶子</a:t>
            </a:r>
          </a:p>
          <a:p>
            <a:pPr marL="0" marR="0">
              <a:lnSpc>
                <a:spcPts val="2248"/>
              </a:lnSpc>
              <a:spcBef>
                <a:spcPts val="453"/>
              </a:spcBef>
              <a:spcAft>
                <a:spcPct val="0"/>
              </a:spcAft>
            </a:pPr>
            <a:r>
              <a:rPr sz="1700">
                <a:solidFill>
                  <a:srgbClr val="000000"/>
                </a:solidFill>
                <a:latin typeface="DUUWOC+MicrosoftYaHei"/>
                <a:cs typeface="DUUWOC+MicrosoftYaHei"/>
              </a:rPr>
              <a:t>若回来</a:t>
            </a:r>
            <a:r>
              <a:rPr sz="1700">
                <a:solidFill>
                  <a:srgbClr val="000000"/>
                </a:solidFill>
                <a:latin typeface="VISEAJ+MicrosoftYaHei"/>
                <a:cs typeface="VISEAJ+MicrosoftYaHei"/>
              </a:rPr>
              <a:t>,</a:t>
            </a:r>
            <a:r>
              <a:rPr sz="1700">
                <a:solidFill>
                  <a:srgbClr val="000000"/>
                </a:solidFill>
                <a:latin typeface="DUUWOC+MicrosoftYaHei"/>
                <a:cs typeface="DUUWOC+MicrosoftYaHei"/>
              </a:rPr>
              <a:t>就让他躲进小南山的石洞里</a:t>
            </a:r>
            <a:r>
              <a:rPr sz="1700">
                <a:solidFill>
                  <a:srgbClr val="000000"/>
                </a:solidFill>
                <a:latin typeface="VISEAJ+MicrosoftYaHei"/>
                <a:cs typeface="VISEAJ+MicrosoftYaHei"/>
              </a:rPr>
              <a:t>,</a:t>
            </a:r>
            <a:r>
              <a:rPr sz="1700">
                <a:solidFill>
                  <a:srgbClr val="000000"/>
                </a:solidFill>
                <a:latin typeface="DUUWOC+MicrosoftYaHei"/>
                <a:cs typeface="DUUWOC+MicrosoftYaHei"/>
              </a:rPr>
              <a:t>过个十天半月的</a:t>
            </a:r>
            <a:r>
              <a:rPr sz="1700">
                <a:solidFill>
                  <a:srgbClr val="000000"/>
                </a:solidFill>
                <a:latin typeface="VISEAJ+MicrosoftYaHei"/>
                <a:cs typeface="VISEAJ+MicrosoftYaHei"/>
              </a:rPr>
              <a:t>,</a:t>
            </a:r>
            <a:r>
              <a:rPr sz="1700">
                <a:solidFill>
                  <a:srgbClr val="000000"/>
                </a:solidFill>
                <a:latin typeface="DUUWOC+MicrosoftYaHei"/>
                <a:cs typeface="DUUWOC+MicrosoftYaHei"/>
              </a:rPr>
              <a:t>看看风声</a:t>
            </a:r>
            <a:r>
              <a:rPr sz="1700">
                <a:solidFill>
                  <a:srgbClr val="000000"/>
                </a:solidFill>
                <a:latin typeface="VISEAJ+MicrosoftYaHei"/>
                <a:cs typeface="VISEAJ+MicrosoftYaHei"/>
              </a:rPr>
              <a:t>,</a:t>
            </a:r>
            <a:r>
              <a:rPr sz="1700">
                <a:solidFill>
                  <a:srgbClr val="000000"/>
                </a:solidFill>
                <a:latin typeface="DUUWOC+MicrosoftYaHei"/>
                <a:cs typeface="DUUWOC+MicrosoftYaHei"/>
              </a:rPr>
              <a:t>她再想办法。她相信</a:t>
            </a:r>
            <a:r>
              <a:rPr sz="1700">
                <a:solidFill>
                  <a:srgbClr val="000000"/>
                </a:solidFill>
                <a:latin typeface="VISEAJ+MicrosoftYaHei"/>
                <a:cs typeface="VISEAJ+MicrosoftYaHei"/>
              </a:rPr>
              <a:t>,</a:t>
            </a:r>
            <a:r>
              <a:rPr sz="1700">
                <a:solidFill>
                  <a:srgbClr val="000000"/>
                </a:solidFill>
                <a:latin typeface="DUUWOC+MicrosoftYaHei"/>
                <a:cs typeface="DUUWOC+MicrosoftYaHei"/>
              </a:rPr>
              <a:t>办法总是有</a:t>
            </a:r>
          </a:p>
          <a:p>
            <a:pPr marL="0" marR="0">
              <a:lnSpc>
                <a:spcPts val="2252"/>
              </a:lnSpc>
              <a:spcBef>
                <a:spcPts val="349"/>
              </a:spcBef>
              <a:spcAft>
                <a:spcPct val="0"/>
              </a:spcAft>
            </a:pPr>
            <a:r>
              <a:rPr sz="1700">
                <a:solidFill>
                  <a:srgbClr val="000000"/>
                </a:solidFill>
                <a:latin typeface="DUUWOC+MicrosoftYaHei"/>
                <a:cs typeface="DUUWOC+MicrosoftYaHei"/>
              </a:rPr>
              <a:t>的。记得</a:t>
            </a:r>
            <a:r>
              <a:rPr sz="1700">
                <a:solidFill>
                  <a:srgbClr val="000000"/>
                </a:solidFill>
                <a:latin typeface="VISEAJ+MicrosoftYaHei"/>
                <a:cs typeface="VISEAJ+MicrosoftYaHei"/>
              </a:rPr>
              <a:t>,</a:t>
            </a:r>
            <a:r>
              <a:rPr sz="1700">
                <a:solidFill>
                  <a:srgbClr val="000000"/>
                </a:solidFill>
                <a:latin typeface="DUUWOC+MicrosoftYaHei"/>
                <a:cs typeface="DUUWOC+MicrosoftYaHei"/>
              </a:rPr>
              <a:t>她刚十岁那会儿</a:t>
            </a:r>
            <a:r>
              <a:rPr sz="1700">
                <a:solidFill>
                  <a:srgbClr val="000000"/>
                </a:solidFill>
                <a:latin typeface="VISEAJ+MicrosoftYaHei"/>
                <a:cs typeface="VISEAJ+MicrosoftYaHei"/>
              </a:rPr>
              <a:t>,</a:t>
            </a:r>
            <a:r>
              <a:rPr sz="1700">
                <a:solidFill>
                  <a:srgbClr val="000000"/>
                </a:solidFill>
                <a:latin typeface="DUUWOC+MicrosoftYaHei"/>
                <a:cs typeface="DUUWOC+MicrosoftYaHei"/>
              </a:rPr>
              <a:t>还扎着羊角辫呢</a:t>
            </a:r>
            <a:r>
              <a:rPr sz="1700">
                <a:solidFill>
                  <a:srgbClr val="000000"/>
                </a:solidFill>
                <a:latin typeface="VISEAJ+MicrosoftYaHei"/>
                <a:cs typeface="VISEAJ+MicrosoftYaHei"/>
              </a:rPr>
              <a:t>,</a:t>
            </a:r>
            <a:r>
              <a:rPr sz="1700">
                <a:solidFill>
                  <a:srgbClr val="000000"/>
                </a:solidFill>
                <a:latin typeface="DUUWOC+MicrosoftYaHei"/>
                <a:cs typeface="DUUWOC+MicrosoftYaHei"/>
              </a:rPr>
              <a:t>就给八路军伤病员往那山洞里送过饭</a:t>
            </a:r>
            <a:r>
              <a:rPr sz="1700">
                <a:solidFill>
                  <a:srgbClr val="000000"/>
                </a:solidFill>
                <a:latin typeface="VISEAJ+MicrosoftYaHei"/>
                <a:cs typeface="VISEAJ+MicrosoftYaHei"/>
              </a:rPr>
              <a:t>,</a:t>
            </a:r>
            <a:r>
              <a:rPr sz="1700">
                <a:solidFill>
                  <a:srgbClr val="000000"/>
                </a:solidFill>
                <a:latin typeface="DUUWOC+MicrosoftYaHei"/>
                <a:cs typeface="DUUWOC+MicrosoftYaHei"/>
              </a:rPr>
              <a:t>想想那会儿她</a:t>
            </a:r>
          </a:p>
          <a:p>
            <a:pPr marL="0" marR="0">
              <a:lnSpc>
                <a:spcPts val="2248"/>
              </a:lnSpc>
              <a:spcBef>
                <a:spcPts val="455"/>
              </a:spcBef>
              <a:spcAft>
                <a:spcPct val="0"/>
              </a:spcAft>
            </a:pPr>
            <a:r>
              <a:rPr sz="1700">
                <a:solidFill>
                  <a:srgbClr val="000000"/>
                </a:solidFill>
                <a:latin typeface="DUUWOC+MicrosoftYaHei"/>
                <a:cs typeface="DUUWOC+MicrosoftYaHei"/>
              </a:rPr>
              <a:t>都从没断过伤病员的一顿饭。如今</a:t>
            </a:r>
            <a:r>
              <a:rPr sz="1700">
                <a:solidFill>
                  <a:srgbClr val="000000"/>
                </a:solidFill>
                <a:latin typeface="VISEAJ+MicrosoftYaHei"/>
                <a:cs typeface="VISEAJ+MicrosoftYaHei"/>
              </a:rPr>
              <a:t>,</a:t>
            </a:r>
            <a:r>
              <a:rPr sz="1700">
                <a:solidFill>
                  <a:srgbClr val="000000"/>
                </a:solidFill>
                <a:latin typeface="DUUWOC+MicrosoftYaHei"/>
                <a:cs typeface="DUUWOC+MicrosoftYaHei"/>
              </a:rPr>
              <a:t>为了儿子</a:t>
            </a:r>
            <a:r>
              <a:rPr sz="1700">
                <a:solidFill>
                  <a:srgbClr val="000000"/>
                </a:solidFill>
                <a:latin typeface="VISEAJ+MicrosoftYaHei"/>
                <a:cs typeface="VISEAJ+MicrosoftYaHei"/>
              </a:rPr>
              <a:t>,</a:t>
            </a:r>
            <a:r>
              <a:rPr sz="1700">
                <a:solidFill>
                  <a:srgbClr val="000000"/>
                </a:solidFill>
                <a:latin typeface="DUUWOC+MicrosoftYaHei"/>
                <a:cs typeface="DUUWOC+MicrosoftYaHei"/>
              </a:rPr>
              <a:t>她还会没有办法</a:t>
            </a:r>
            <a:r>
              <a:rPr sz="1700">
                <a:solidFill>
                  <a:srgbClr val="000000"/>
                </a:solidFill>
                <a:latin typeface="VISEAJ+MicrosoftYaHei"/>
                <a:cs typeface="VISEAJ+MicrosoftYaHei"/>
              </a:rPr>
              <a:t>?</a:t>
            </a:r>
          </a:p>
          <a:p>
            <a:pPr marL="445008" marR="0">
              <a:lnSpc>
                <a:spcPts val="2248"/>
              </a:lnSpc>
              <a:spcBef>
                <a:spcPts val="403"/>
              </a:spcBef>
              <a:spcAft>
                <a:spcPct val="0"/>
              </a:spcAft>
            </a:pPr>
            <a:r>
              <a:rPr sz="1700">
                <a:solidFill>
                  <a:srgbClr val="000000"/>
                </a:solidFill>
                <a:latin typeface="DUUWOC+MicrosoftYaHei"/>
                <a:cs typeface="DUUWOC+MicrosoftYaHei"/>
              </a:rPr>
              <a:t>小风轻轻拍打着窗棂</a:t>
            </a:r>
            <a:r>
              <a:rPr sz="1700">
                <a:solidFill>
                  <a:srgbClr val="000000"/>
                </a:solidFill>
                <a:latin typeface="VISEAJ+MicrosoftYaHei"/>
                <a:cs typeface="VISEAJ+MicrosoftYaHei"/>
              </a:rPr>
              <a:t>,</a:t>
            </a:r>
            <a:r>
              <a:rPr sz="1700">
                <a:solidFill>
                  <a:srgbClr val="000000"/>
                </a:solidFill>
                <a:latin typeface="DUUWOC+MicrosoftYaHei"/>
                <a:cs typeface="DUUWOC+MicrosoftYaHei"/>
              </a:rPr>
              <a:t>蟋蟀在墙角嘟嘟地叫</a:t>
            </a:r>
            <a:r>
              <a:rPr sz="1700">
                <a:solidFill>
                  <a:srgbClr val="000000"/>
                </a:solidFill>
                <a:latin typeface="VISEAJ+MicrosoftYaHei"/>
                <a:cs typeface="VISEAJ+MicrosoftYaHei"/>
              </a:rPr>
              <a:t>,</a:t>
            </a:r>
            <a:r>
              <a:rPr sz="1700">
                <a:solidFill>
                  <a:srgbClr val="000000"/>
                </a:solidFill>
                <a:latin typeface="DUUWOC+MicrosoftYaHei"/>
                <a:cs typeface="DUUWOC+MicrosoftYaHei"/>
              </a:rPr>
              <a:t>老太太迷迷怔怔刚要闩门的当儿</a:t>
            </a:r>
            <a:r>
              <a:rPr sz="1700">
                <a:solidFill>
                  <a:srgbClr val="000000"/>
                </a:solidFill>
                <a:latin typeface="VISEAJ+MicrosoftYaHei"/>
                <a:cs typeface="VISEAJ+MicrosoftYaHei"/>
              </a:rPr>
              <a:t>,</a:t>
            </a:r>
            <a:r>
              <a:rPr sz="1700">
                <a:solidFill>
                  <a:srgbClr val="000000"/>
                </a:solidFill>
                <a:latin typeface="DUUWOC+MicrosoftYaHei"/>
                <a:cs typeface="DUUWOC+MicrosoftYaHei"/>
              </a:rPr>
              <a:t>突然间</a:t>
            </a:r>
            <a:r>
              <a:rPr sz="1700">
                <a:solidFill>
                  <a:srgbClr val="000000"/>
                </a:solidFill>
                <a:latin typeface="VISEAJ+MicrosoftYaHei"/>
                <a:cs typeface="VISEAJ+MicrosoftYaHei"/>
              </a:rPr>
              <a:t>,</a:t>
            </a:r>
            <a:r>
              <a:rPr sz="1700">
                <a:solidFill>
                  <a:srgbClr val="000000"/>
                </a:solidFill>
                <a:latin typeface="DUUWOC+MicrosoftYaHei"/>
                <a:cs typeface="DUUWOC+MicrosoftYaHei"/>
              </a:rPr>
              <a:t>门“吱</a:t>
            </a:r>
          </a:p>
          <a:p>
            <a:pPr marL="0" marR="0">
              <a:lnSpc>
                <a:spcPts val="2248"/>
              </a:lnSpc>
              <a:spcBef>
                <a:spcPts val="453"/>
              </a:spcBef>
              <a:spcAft>
                <a:spcPct val="0"/>
              </a:spcAft>
            </a:pPr>
            <a:r>
              <a:rPr sz="1700">
                <a:solidFill>
                  <a:srgbClr val="000000"/>
                </a:solidFill>
                <a:latin typeface="DUUWOC+MicrosoftYaHei"/>
                <a:cs typeface="DUUWOC+MicrosoftYaHei"/>
              </a:rPr>
              <a:t>呀”一声开了</a:t>
            </a:r>
            <a:r>
              <a:rPr sz="1700">
                <a:solidFill>
                  <a:srgbClr val="000000"/>
                </a:solidFill>
                <a:latin typeface="VISEAJ+MicrosoftYaHei"/>
                <a:cs typeface="VISEAJ+MicrosoftYaHei"/>
              </a:rPr>
              <a:t>,</a:t>
            </a:r>
            <a:r>
              <a:rPr sz="1700">
                <a:solidFill>
                  <a:srgbClr val="000000"/>
                </a:solidFill>
                <a:latin typeface="DUUWOC+MicrosoftYaHei"/>
                <a:cs typeface="DUUWOC+MicrosoftYaHei"/>
              </a:rPr>
              <a:t>顶子站在了她的面前。</a:t>
            </a:r>
          </a:p>
        </p:txBody>
      </p:sp>
      <p:sp>
        <p:nvSpPr>
          <p:cNvPr id="4" name="object 4"/>
          <p:cNvSpPr txBox="1"/>
          <p:nvPr/>
        </p:nvSpPr>
        <p:spPr>
          <a:xfrm>
            <a:off x="536448" y="4508175"/>
            <a:ext cx="2990636" cy="6098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52"/>
              </a:lnSpc>
              <a:spcBef>
                <a:spcPct val="0"/>
              </a:spcBef>
              <a:spcAft>
                <a:spcPct val="0"/>
              </a:spcAft>
            </a:pPr>
            <a:r>
              <a:rPr sz="1700">
                <a:solidFill>
                  <a:srgbClr val="000000"/>
                </a:solidFill>
                <a:latin typeface="DUUWOC+MicrosoftYaHei"/>
                <a:cs typeface="DUUWOC+MicrosoftYaHei"/>
              </a:rPr>
              <a:t>老太太眼泪马上就下来了。</a:t>
            </a:r>
          </a:p>
        </p:txBody>
      </p:sp>
      <p:sp>
        <p:nvSpPr>
          <p:cNvPr id="5" name="object 5"/>
          <p:cNvSpPr txBox="1"/>
          <p:nvPr/>
        </p:nvSpPr>
        <p:spPr>
          <a:xfrm>
            <a:off x="91439" y="4845683"/>
            <a:ext cx="10133853" cy="16199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248"/>
              </a:lnSpc>
              <a:spcBef>
                <a:spcPct val="0"/>
              </a:spcBef>
              <a:spcAft>
                <a:spcPct val="0"/>
              </a:spcAft>
            </a:pPr>
            <a:r>
              <a:rPr sz="1700">
                <a:solidFill>
                  <a:srgbClr val="000000"/>
                </a:solidFill>
                <a:latin typeface="DUUWOC+MicrosoftYaHei"/>
                <a:cs typeface="DUUWOC+MicrosoftYaHei"/>
              </a:rPr>
              <a:t>顶子狼吞虎咽地吃着饼</a:t>
            </a:r>
            <a:r>
              <a:rPr sz="1700">
                <a:solidFill>
                  <a:srgbClr val="000000"/>
                </a:solidFill>
                <a:latin typeface="VISEAJ+MicrosoftYaHei"/>
                <a:cs typeface="VISEAJ+MicrosoftYaHei"/>
              </a:rPr>
              <a:t>,</a:t>
            </a:r>
            <a:r>
              <a:rPr sz="1700">
                <a:solidFill>
                  <a:srgbClr val="000000"/>
                </a:solidFill>
                <a:latin typeface="DUUWOC+MicrosoftYaHei"/>
                <a:cs typeface="DUUWOC+MicrosoftYaHei"/>
              </a:rPr>
              <a:t>眼睛贼溜溜地寻觑着</a:t>
            </a:r>
            <a:r>
              <a:rPr sz="1700">
                <a:solidFill>
                  <a:srgbClr val="000000"/>
                </a:solidFill>
                <a:latin typeface="VISEAJ+MicrosoftYaHei"/>
                <a:cs typeface="VISEAJ+MicrosoftYaHei"/>
              </a:rPr>
              <a:t>,</a:t>
            </a:r>
            <a:r>
              <a:rPr sz="1700">
                <a:solidFill>
                  <a:srgbClr val="000000"/>
                </a:solidFill>
                <a:latin typeface="DUUWOC+MicrosoftYaHei"/>
                <a:cs typeface="DUUWOC+MicrosoftYaHei"/>
              </a:rPr>
              <a:t>待最后一口食物从喉咙处咕噜一声咽下之后</a:t>
            </a:r>
            <a:r>
              <a:rPr sz="1700">
                <a:solidFill>
                  <a:srgbClr val="000000"/>
                </a:solidFill>
                <a:latin typeface="VISEAJ+MicrosoftYaHei"/>
                <a:cs typeface="VISEAJ+MicrosoftYaHei"/>
              </a:rPr>
              <a:t>,</a:t>
            </a:r>
          </a:p>
          <a:p>
            <a:pPr marL="0" marR="0">
              <a:lnSpc>
                <a:spcPts val="2248"/>
              </a:lnSpc>
              <a:spcBef>
                <a:spcPts val="453"/>
              </a:spcBef>
              <a:spcAft>
                <a:spcPct val="0"/>
              </a:spcAft>
            </a:pPr>
            <a:r>
              <a:rPr sz="1700">
                <a:solidFill>
                  <a:srgbClr val="000000"/>
                </a:solidFill>
                <a:latin typeface="DUUWOC+MicrosoftYaHei"/>
                <a:cs typeface="DUUWOC+MicrosoftYaHei"/>
              </a:rPr>
              <a:t>他才急急地说:“娘</a:t>
            </a:r>
            <a:r>
              <a:rPr sz="1700">
                <a:solidFill>
                  <a:srgbClr val="000000"/>
                </a:solidFill>
                <a:latin typeface="VISEAJ+MicrosoftYaHei"/>
                <a:cs typeface="VISEAJ+MicrosoftYaHei"/>
              </a:rPr>
              <a:t>,</a:t>
            </a:r>
            <a:r>
              <a:rPr sz="1700">
                <a:solidFill>
                  <a:srgbClr val="000000"/>
                </a:solidFill>
                <a:latin typeface="DUUWOC+MicrosoftYaHei"/>
                <a:cs typeface="DUUWOC+MicrosoftYaHei"/>
              </a:rPr>
              <a:t>我看你一眼就得走了</a:t>
            </a:r>
            <a:r>
              <a:rPr sz="1700">
                <a:solidFill>
                  <a:srgbClr val="000000"/>
                </a:solidFill>
                <a:latin typeface="VISEAJ+MicrosoftYaHei"/>
                <a:cs typeface="VISEAJ+MicrosoftYaHei"/>
              </a:rPr>
              <a:t>,</a:t>
            </a:r>
            <a:r>
              <a:rPr sz="1700">
                <a:solidFill>
                  <a:srgbClr val="000000"/>
                </a:solidFill>
                <a:latin typeface="DUUWOC+MicrosoftYaHei"/>
                <a:cs typeface="DUUWOC+MicrosoftYaHei"/>
              </a:rPr>
              <a:t>有没有钱啥的</a:t>
            </a:r>
            <a:r>
              <a:rPr sz="1700">
                <a:solidFill>
                  <a:srgbClr val="000000"/>
                </a:solidFill>
                <a:latin typeface="VISEAJ+MicrosoftYaHei"/>
                <a:cs typeface="VISEAJ+MicrosoftYaHei"/>
              </a:rPr>
              <a:t>,</a:t>
            </a:r>
            <a:r>
              <a:rPr sz="1700">
                <a:solidFill>
                  <a:srgbClr val="000000"/>
                </a:solidFill>
                <a:latin typeface="DUUWOC+MicrosoftYaHei"/>
                <a:cs typeface="DUUWOC+MicrosoftYaHei"/>
              </a:rPr>
              <a:t>给我准备点。”</a:t>
            </a:r>
          </a:p>
          <a:p>
            <a:pPr marL="190500" marR="0">
              <a:lnSpc>
                <a:spcPts val="2248"/>
              </a:lnSpc>
              <a:spcBef>
                <a:spcPts val="452"/>
              </a:spcBef>
              <a:spcAft>
                <a:spcPct val="0"/>
              </a:spcAft>
            </a:pPr>
            <a:r>
              <a:rPr sz="1700">
                <a:solidFill>
                  <a:srgbClr val="000000"/>
                </a:solidFill>
                <a:latin typeface="DUUWOC+MicrosoftYaHei"/>
                <a:cs typeface="DUUWOC+MicrosoftYaHei"/>
              </a:rPr>
              <a:t>老太太赶忙把裤腰子拽开</a:t>
            </a:r>
            <a:r>
              <a:rPr sz="1700">
                <a:solidFill>
                  <a:srgbClr val="000000"/>
                </a:solidFill>
                <a:latin typeface="VISEAJ+MicrosoftYaHei"/>
                <a:cs typeface="VISEAJ+MicrosoftYaHei"/>
              </a:rPr>
              <a:t>,</a:t>
            </a:r>
            <a:r>
              <a:rPr sz="1700">
                <a:solidFill>
                  <a:srgbClr val="000000"/>
                </a:solidFill>
                <a:latin typeface="DUUWOC+MicrosoftYaHei"/>
                <a:cs typeface="DUUWOC+MicrosoftYaHei"/>
              </a:rPr>
              <a:t>从里面掏出厚厚的一沓钱</a:t>
            </a:r>
            <a:r>
              <a:rPr sz="1700">
                <a:solidFill>
                  <a:srgbClr val="000000"/>
                </a:solidFill>
                <a:latin typeface="VISEAJ+MicrosoftYaHei"/>
                <a:cs typeface="VISEAJ+MicrosoftYaHei"/>
              </a:rPr>
              <a:t>,</a:t>
            </a:r>
            <a:r>
              <a:rPr sz="1700">
                <a:solidFill>
                  <a:srgbClr val="000000"/>
                </a:solidFill>
                <a:latin typeface="DUUWOC+MicrosoftYaHei"/>
                <a:cs typeface="DUUWOC+MicrosoftYaHei"/>
              </a:rPr>
              <a:t>递给顶子</a:t>
            </a:r>
            <a:r>
              <a:rPr sz="1700">
                <a:solidFill>
                  <a:srgbClr val="000000"/>
                </a:solidFill>
                <a:latin typeface="VISEAJ+MicrosoftYaHei"/>
                <a:cs typeface="VISEAJ+MicrosoftYaHei"/>
              </a:rPr>
              <a:t>,</a:t>
            </a:r>
            <a:r>
              <a:rPr sz="1700">
                <a:solidFill>
                  <a:srgbClr val="000000"/>
                </a:solidFill>
                <a:latin typeface="DUUWOC+MicrosoftYaHei"/>
                <a:cs typeface="DUUWOC+MicrosoftYaHei"/>
              </a:rPr>
              <a:t>说:“就这些了</a:t>
            </a:r>
            <a:r>
              <a:rPr sz="1700">
                <a:solidFill>
                  <a:srgbClr val="000000"/>
                </a:solidFill>
                <a:latin typeface="VISEAJ+MicrosoftYaHei"/>
                <a:cs typeface="VISEAJ+MicrosoftYaHei"/>
              </a:rPr>
              <a:t>,</a:t>
            </a:r>
            <a:r>
              <a:rPr sz="1700">
                <a:solidFill>
                  <a:srgbClr val="000000"/>
                </a:solidFill>
                <a:latin typeface="DUUWOC+MicrosoftYaHei"/>
                <a:cs typeface="DUUWOC+MicrosoftYaHei"/>
              </a:rPr>
              <a:t>都拿着吧</a:t>
            </a:r>
            <a:r>
              <a:rPr sz="1700">
                <a:solidFill>
                  <a:srgbClr val="000000"/>
                </a:solidFill>
                <a:latin typeface="VISEAJ+MicrosoftYaHei"/>
                <a:cs typeface="VISEAJ+MicrosoftYaHei"/>
              </a:rPr>
              <a:t>!</a:t>
            </a:r>
            <a:r>
              <a:rPr sz="1700">
                <a:solidFill>
                  <a:srgbClr val="000000"/>
                </a:solidFill>
                <a:latin typeface="DUUWOC+MicrosoftYaHei"/>
                <a:cs typeface="DUUWOC+MicrosoftYaHei"/>
              </a:rPr>
              <a:t>顶子</a:t>
            </a:r>
            <a:r>
              <a:rPr sz="1700">
                <a:solidFill>
                  <a:srgbClr val="000000"/>
                </a:solidFill>
                <a:latin typeface="VISEAJ+MicrosoftYaHei"/>
                <a:cs typeface="VISEAJ+MicrosoftYaHei"/>
              </a:rPr>
              <a:t>,</a:t>
            </a:r>
          </a:p>
          <a:p>
            <a:pPr marL="0" marR="0">
              <a:lnSpc>
                <a:spcPts val="2252"/>
              </a:lnSpc>
              <a:spcBef>
                <a:spcPts val="349"/>
              </a:spcBef>
              <a:spcAft>
                <a:spcPct val="0"/>
              </a:spcAft>
            </a:pPr>
            <a:r>
              <a:rPr sz="1700">
                <a:solidFill>
                  <a:srgbClr val="000000"/>
                </a:solidFill>
                <a:latin typeface="DUUWOC+MicrosoftYaHei"/>
                <a:cs typeface="DUUWOC+MicrosoftYaHei"/>
              </a:rPr>
              <a:t>你要去哪里?”</a:t>
            </a:r>
          </a:p>
        </p:txBody>
      </p:sp>
      <p:sp>
        <p:nvSpPr>
          <p:cNvPr id="6" name="object 6"/>
          <p:cNvSpPr txBox="1"/>
          <p:nvPr/>
        </p:nvSpPr>
        <p:spPr>
          <a:xfrm>
            <a:off x="472440" y="6193153"/>
            <a:ext cx="2548631" cy="609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DUUWOC+MicrosoftYaHei"/>
                <a:cs typeface="DUUWOC+MicrosoftYaHei"/>
              </a:rPr>
              <a:t>“娘</a:t>
            </a:r>
            <a:r>
              <a:rPr sz="1700">
                <a:solidFill>
                  <a:srgbClr val="000000"/>
                </a:solidFill>
                <a:latin typeface="VISEAJ+MicrosoftYaHei"/>
                <a:cs typeface="VISEAJ+MicrosoftYaHei"/>
              </a:rPr>
              <a:t>,</a:t>
            </a:r>
            <a:r>
              <a:rPr sz="1700">
                <a:solidFill>
                  <a:srgbClr val="000000"/>
                </a:solidFill>
                <a:latin typeface="DUUWOC+MicrosoftYaHei"/>
                <a:cs typeface="DUUWOC+MicrosoftYaHei"/>
              </a:rPr>
              <a:t>这您就不要管了。</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96463"/>
            <a:ext cx="10296228" cy="157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9955" marR="0">
              <a:lnSpc>
                <a:spcPts val="2644"/>
              </a:lnSpc>
              <a:spcBef>
                <a:spcPct val="0"/>
              </a:spcBef>
              <a:spcAft>
                <a:spcPct val="0"/>
              </a:spcAft>
            </a:pPr>
            <a:r>
              <a:rPr sz="2000">
                <a:solidFill>
                  <a:srgbClr val="000000"/>
                </a:solidFill>
                <a:latin typeface="IJGVJL+MicrosoftYaHei"/>
                <a:cs typeface="IJGVJL+MicrosoftYaHei"/>
              </a:rPr>
              <a:t>“顶子,你把饼带上,到小南山的石洞里躲躲。”</a:t>
            </a:r>
          </a:p>
          <a:p>
            <a:pPr marL="448055" marR="0">
              <a:lnSpc>
                <a:spcPts val="2644"/>
              </a:lnSpc>
              <a:spcBef>
                <a:spcPts val="767"/>
              </a:spcBef>
              <a:spcAft>
                <a:spcPct val="0"/>
              </a:spcAft>
            </a:pPr>
            <a:r>
              <a:rPr sz="2000">
                <a:solidFill>
                  <a:srgbClr val="000000"/>
                </a:solidFill>
                <a:latin typeface="IJGVJL+MicrosoftYaHei"/>
                <a:cs typeface="IJGVJL+MicrosoftYaHei"/>
              </a:rPr>
              <a:t>“娘,您就别管我了,我这一走,是死是活,真的不好说,啥年月能见到您,也都不敢</a:t>
            </a:r>
          </a:p>
          <a:p>
            <a:pPr marL="0" marR="0">
              <a:lnSpc>
                <a:spcPts val="2644"/>
              </a:lnSpc>
              <a:spcBef>
                <a:spcPts val="765"/>
              </a:spcBef>
              <a:spcAft>
                <a:spcPct val="0"/>
              </a:spcAft>
            </a:pPr>
            <a:r>
              <a:rPr sz="2000">
                <a:solidFill>
                  <a:srgbClr val="000000"/>
                </a:solidFill>
                <a:latin typeface="IJGVJL+MicrosoftYaHei"/>
                <a:cs typeface="IJGVJL+MicrosoftYaHei"/>
              </a:rPr>
              <a:t>想。娘,只求您自己保重啦!”</a:t>
            </a:r>
          </a:p>
        </p:txBody>
      </p:sp>
      <p:sp>
        <p:nvSpPr>
          <p:cNvPr id="4" name="object 4"/>
          <p:cNvSpPr txBox="1"/>
          <p:nvPr/>
        </p:nvSpPr>
        <p:spPr>
          <a:xfrm>
            <a:off x="539495" y="1376877"/>
            <a:ext cx="7458019" cy="11440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spc="-12">
                <a:solidFill>
                  <a:srgbClr val="000000"/>
                </a:solidFill>
                <a:latin typeface="IJGVJL+MicrosoftYaHei"/>
                <a:cs typeface="IJGVJL+MicrosoftYaHei"/>
              </a:rPr>
              <a:t>“顶子,”老太太整个抖动起来</a:t>
            </a:r>
            <a:r>
              <a:rPr sz="2000">
                <a:solidFill>
                  <a:srgbClr val="000000"/>
                </a:solidFill>
                <a:latin typeface="IJGVJL+MicrosoftYaHei"/>
                <a:cs typeface="IJGVJL+MicrosoftYaHei"/>
              </a:rPr>
              <a:t>,亮亮的泪珠向脸颊处滚动。</a:t>
            </a:r>
          </a:p>
          <a:p>
            <a:pPr marL="0" marR="0">
              <a:lnSpc>
                <a:spcPts val="2644"/>
              </a:lnSpc>
              <a:spcBef>
                <a:spcPts val="768"/>
              </a:spcBef>
              <a:spcAft>
                <a:spcPct val="0"/>
              </a:spcAft>
            </a:pPr>
            <a:r>
              <a:rPr sz="2000">
                <a:solidFill>
                  <a:srgbClr val="000000"/>
                </a:solidFill>
                <a:latin typeface="IJGVJL+MicrosoftYaHei"/>
                <a:cs typeface="IJGVJL+MicrosoftYaHei"/>
              </a:rPr>
              <a:t>“娘,还有一事,把咱家那把菜刀给我。”</a:t>
            </a:r>
          </a:p>
        </p:txBody>
      </p:sp>
      <p:sp>
        <p:nvSpPr>
          <p:cNvPr id="5" name="object 5"/>
          <p:cNvSpPr txBox="1"/>
          <p:nvPr/>
        </p:nvSpPr>
        <p:spPr>
          <a:xfrm>
            <a:off x="614172" y="2230698"/>
            <a:ext cx="4450286"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IJGVJL+MicrosoftYaHei"/>
                <a:cs typeface="IJGVJL+MicrosoftYaHei"/>
              </a:rPr>
              <a:t>老太太抹了眼泪,愣了,说:“干啥?”</a:t>
            </a:r>
          </a:p>
        </p:txBody>
      </p:sp>
      <p:sp>
        <p:nvSpPr>
          <p:cNvPr id="6" name="object 6"/>
          <p:cNvSpPr txBox="1"/>
          <p:nvPr/>
        </p:nvSpPr>
        <p:spPr>
          <a:xfrm>
            <a:off x="539495" y="2657418"/>
            <a:ext cx="8120508" cy="11437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4676" marR="0">
              <a:lnSpc>
                <a:spcPts val="2644"/>
              </a:lnSpc>
              <a:spcBef>
                <a:spcPct val="0"/>
              </a:spcBef>
              <a:spcAft>
                <a:spcPct val="0"/>
              </a:spcAft>
            </a:pPr>
            <a:r>
              <a:rPr sz="2000">
                <a:solidFill>
                  <a:srgbClr val="000000"/>
                </a:solidFill>
                <a:latin typeface="IJGVJL+MicrosoftYaHei"/>
                <a:cs typeface="IJGVJL+MicrosoftYaHei"/>
              </a:rPr>
              <a:t>顶子咬了下嘴唇说:“娘,我手头怎么也得有个应手的家伙呀。”</a:t>
            </a:r>
          </a:p>
          <a:p>
            <a:pPr marL="0" marR="0">
              <a:lnSpc>
                <a:spcPts val="2648"/>
              </a:lnSpc>
              <a:spcBef>
                <a:spcPts val="761"/>
              </a:spcBef>
              <a:spcAft>
                <a:spcPct val="0"/>
              </a:spcAft>
            </a:pPr>
            <a:r>
              <a:rPr sz="2000">
                <a:solidFill>
                  <a:srgbClr val="000000"/>
                </a:solidFill>
                <a:latin typeface="IJGVJL+MicrosoftYaHei"/>
                <a:cs typeface="IJGVJL+MicrosoftYaHei"/>
              </a:rPr>
              <a:t>“啥?”老太太倒吸了一口冷气。</a:t>
            </a:r>
          </a:p>
        </p:txBody>
      </p:sp>
      <p:sp>
        <p:nvSpPr>
          <p:cNvPr id="7" name="object 7"/>
          <p:cNvSpPr txBox="1"/>
          <p:nvPr/>
        </p:nvSpPr>
        <p:spPr>
          <a:xfrm>
            <a:off x="91439" y="3511112"/>
            <a:ext cx="10140251" cy="19974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379" marR="0">
              <a:lnSpc>
                <a:spcPts val="2644"/>
              </a:lnSpc>
              <a:spcBef>
                <a:spcPct val="0"/>
              </a:spcBef>
              <a:spcAft>
                <a:spcPct val="0"/>
              </a:spcAft>
            </a:pPr>
            <a:r>
              <a:rPr sz="2000">
                <a:solidFill>
                  <a:srgbClr val="000000"/>
                </a:solidFill>
                <a:latin typeface="IJGVJL+MicrosoftYaHei"/>
                <a:cs typeface="IJGVJL+MicrosoftYaHei"/>
              </a:rPr>
              <a:t>“娘,我现在已经想好,谁真若是抓我逮我,我已没有别的路了,就得拼了,反正我</a:t>
            </a:r>
          </a:p>
          <a:p>
            <a:pPr marL="0" marR="0">
              <a:lnSpc>
                <a:spcPts val="2644"/>
              </a:lnSpc>
              <a:spcBef>
                <a:spcPts val="765"/>
              </a:spcBef>
              <a:spcAft>
                <a:spcPct val="0"/>
              </a:spcAft>
            </a:pPr>
            <a:r>
              <a:rPr sz="2000">
                <a:solidFill>
                  <a:srgbClr val="000000"/>
                </a:solidFill>
                <a:latin typeface="IJGVJL+MicrosoftYaHei"/>
                <a:cs typeface="IJGVJL+MicrosoftYaHei"/>
              </a:rPr>
              <a:t>已是有人命的人啦,杀一个够本,杀俩就赚一个。”</a:t>
            </a:r>
          </a:p>
          <a:p>
            <a:pPr marL="448055" marR="0">
              <a:lnSpc>
                <a:spcPts val="2644"/>
              </a:lnSpc>
              <a:spcBef>
                <a:spcPts val="765"/>
              </a:spcBef>
              <a:spcAft>
                <a:spcPct val="0"/>
              </a:spcAft>
            </a:pPr>
            <a:r>
              <a:rPr sz="2000">
                <a:solidFill>
                  <a:srgbClr val="000000"/>
                </a:solidFill>
                <a:latin typeface="IJGVJL+MicrosoftYaHei"/>
                <a:cs typeface="IJGVJL+MicrosoftYaHei"/>
              </a:rPr>
              <a:t>“轰”地一声,老太太就觉得脑袋像被谁猛然击打了一样,眼前金光四射,她颤</a:t>
            </a:r>
          </a:p>
          <a:p>
            <a:pPr marL="0" marR="0">
              <a:lnSpc>
                <a:spcPts val="2644"/>
              </a:lnSpc>
              <a:spcBef>
                <a:spcPts val="718"/>
              </a:spcBef>
              <a:spcAft>
                <a:spcPct val="0"/>
              </a:spcAft>
            </a:pPr>
            <a:r>
              <a:rPr sz="2000">
                <a:solidFill>
                  <a:srgbClr val="000000"/>
                </a:solidFill>
                <a:latin typeface="IJGVJL+MicrosoftYaHei"/>
                <a:cs typeface="IJGVJL+MicrosoftYaHei"/>
              </a:rPr>
              <a:t>颤地向前走了一步。</a:t>
            </a:r>
          </a:p>
        </p:txBody>
      </p:sp>
      <p:sp>
        <p:nvSpPr>
          <p:cNvPr id="8" name="object 8"/>
          <p:cNvSpPr txBox="1"/>
          <p:nvPr/>
        </p:nvSpPr>
        <p:spPr>
          <a:xfrm>
            <a:off x="539495" y="5218373"/>
            <a:ext cx="3289982"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IJGVJL+MicrosoftYaHei"/>
                <a:cs typeface="IJGVJL+MicrosoftYaHei"/>
              </a:rPr>
              <a:t>“娘,快快给我取刀来。”</a:t>
            </a:r>
          </a:p>
        </p:txBody>
      </p:sp>
      <p:sp>
        <p:nvSpPr>
          <p:cNvPr id="9" name="object 9"/>
          <p:cNvSpPr txBox="1"/>
          <p:nvPr/>
        </p:nvSpPr>
        <p:spPr>
          <a:xfrm>
            <a:off x="91439" y="5645042"/>
            <a:ext cx="10082411" cy="11439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055" marR="0">
              <a:lnSpc>
                <a:spcPts val="2644"/>
              </a:lnSpc>
              <a:spcBef>
                <a:spcPct val="0"/>
              </a:spcBef>
              <a:spcAft>
                <a:spcPct val="0"/>
              </a:spcAft>
            </a:pPr>
            <a:r>
              <a:rPr sz="2000">
                <a:solidFill>
                  <a:srgbClr val="000000"/>
                </a:solidFill>
                <a:latin typeface="IJGVJL+MicrosoftYaHei"/>
                <a:cs typeface="IJGVJL+MicrosoftYaHei"/>
              </a:rPr>
              <a:t>老太太表面应允着他,脚步便悄然向窗前靠近,趁儿子回身的工夫,就把那串红</a:t>
            </a:r>
          </a:p>
          <a:p>
            <a:pPr marL="0" marR="0">
              <a:lnSpc>
                <a:spcPts val="2644"/>
              </a:lnSpc>
              <a:spcBef>
                <a:spcPts val="767"/>
              </a:spcBef>
              <a:spcAft>
                <a:spcPct val="0"/>
              </a:spcAft>
            </a:pPr>
            <a:r>
              <a:rPr sz="2000">
                <a:solidFill>
                  <a:srgbClr val="000000"/>
                </a:solidFill>
                <a:latin typeface="IJGVJL+MicrosoftYaHei"/>
                <a:cs typeface="IJGVJL+MicrosoftYaHei"/>
              </a:rPr>
              <a:t>辣椒牢牢地挂在了窗户上。</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0040" y="409137"/>
            <a:ext cx="9657177" cy="30035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CIFAEK+MicrosoftYaHei"/>
                <a:cs typeface="CIFAEK+MicrosoftYaHei"/>
              </a:rPr>
              <a:t>（</a:t>
            </a:r>
            <a:r>
              <a:rPr sz="2000">
                <a:solidFill>
                  <a:srgbClr val="000000"/>
                </a:solidFill>
                <a:latin typeface="FIKFAA+MicrosoftYaHei"/>
                <a:cs typeface="FIKFAA+MicrosoftYaHei"/>
              </a:rPr>
              <a:t>1</a:t>
            </a:r>
            <a:r>
              <a:rPr sz="2000">
                <a:solidFill>
                  <a:srgbClr val="000000"/>
                </a:solidFill>
                <a:latin typeface="CIFAEK+MicrosoftYaHei"/>
                <a:cs typeface="CIFAEK+MicrosoftYaHei"/>
              </a:rPr>
              <a:t>）下列对作品有关内容的分析和概括</a:t>
            </a:r>
            <a:r>
              <a:rPr sz="2000">
                <a:solidFill>
                  <a:srgbClr val="000000"/>
                </a:solidFill>
                <a:latin typeface="FIKFAA+MicrosoftYaHei"/>
                <a:cs typeface="FIKFAA+MicrosoftYaHei"/>
              </a:rPr>
              <a:t>,</a:t>
            </a:r>
            <a:r>
              <a:rPr sz="2000">
                <a:solidFill>
                  <a:srgbClr val="000000"/>
                </a:solidFill>
                <a:latin typeface="CIFAEK+MicrosoftYaHei"/>
                <a:cs typeface="CIFAEK+MicrosoftYaHei"/>
              </a:rPr>
              <a:t>最恰当的两项是</a:t>
            </a:r>
            <a:r>
              <a:rPr sz="2000">
                <a:solidFill>
                  <a:srgbClr val="000000"/>
                </a:solidFill>
                <a:latin typeface="FIKFAA+MicrosoftYaHei"/>
                <a:cs typeface="FIKFAA+MicrosoftYaHei"/>
              </a:rPr>
              <a:t>(</a:t>
            </a:r>
            <a:r>
              <a:rPr sz="2000" spc="1127">
                <a:solidFill>
                  <a:srgbClr val="000000"/>
                </a:solidFill>
                <a:latin typeface="FIKFAA+MicrosoftYaHei"/>
                <a:cs typeface="FIKFAA+MicrosoftYaHei"/>
              </a:rPr>
              <a:t> </a:t>
            </a:r>
            <a:r>
              <a:rPr sz="2000">
                <a:solidFill>
                  <a:srgbClr val="000000"/>
                </a:solidFill>
                <a:latin typeface="FIKFAA+MicrosoftYaHei"/>
                <a:cs typeface="FIKFAA+MicrosoftYaHei"/>
              </a:rPr>
              <a:t>)</a:t>
            </a:r>
          </a:p>
          <a:p>
            <a:pPr marL="914704" marR="0">
              <a:lnSpc>
                <a:spcPts val="2644"/>
              </a:lnSpc>
              <a:spcBef>
                <a:spcPts val="958"/>
              </a:spcBef>
              <a:spcAft>
                <a:spcPct val="0"/>
              </a:spcAft>
            </a:pPr>
            <a:r>
              <a:rPr sz="2000">
                <a:solidFill>
                  <a:srgbClr val="000000"/>
                </a:solidFill>
                <a:latin typeface="FIKFAA+MicrosoftYaHei"/>
                <a:cs typeface="FIKFAA+MicrosoftYaHei"/>
              </a:rPr>
              <a:t>A.</a:t>
            </a:r>
            <a:r>
              <a:rPr sz="2000">
                <a:solidFill>
                  <a:srgbClr val="000000"/>
                </a:solidFill>
                <a:latin typeface="CIFAEK+MicrosoftYaHei"/>
                <a:cs typeface="CIFAEK+MicrosoftYaHei"/>
              </a:rPr>
              <a:t>村长在老太太苏醒后</a:t>
            </a:r>
            <a:r>
              <a:rPr sz="2000">
                <a:solidFill>
                  <a:srgbClr val="000000"/>
                </a:solidFill>
                <a:latin typeface="FIKFAA+MicrosoftYaHei"/>
                <a:cs typeface="FIKFAA+MicrosoftYaHei"/>
              </a:rPr>
              <a:t>,</a:t>
            </a:r>
            <a:r>
              <a:rPr sz="2000">
                <a:solidFill>
                  <a:srgbClr val="000000"/>
                </a:solidFill>
                <a:latin typeface="CIFAEK+MicrosoftYaHei"/>
                <a:cs typeface="CIFAEK+MicrosoftYaHei"/>
              </a:rPr>
              <a:t>劝慰她说“犯了王法的顶子你还伤心个甚”</a:t>
            </a:r>
            <a:r>
              <a:rPr sz="2000">
                <a:solidFill>
                  <a:srgbClr val="000000"/>
                </a:solidFill>
                <a:latin typeface="FIKFAA+MicrosoftYaHei"/>
                <a:cs typeface="FIKFAA+MicrosoftYaHei"/>
              </a:rPr>
              <a:t>,</a:t>
            </a:r>
          </a:p>
          <a:p>
            <a:pPr marL="0" marR="0">
              <a:lnSpc>
                <a:spcPts val="2644"/>
              </a:lnSpc>
              <a:spcBef>
                <a:spcPts val="955"/>
              </a:spcBef>
              <a:spcAft>
                <a:spcPct val="0"/>
              </a:spcAft>
            </a:pPr>
            <a:r>
              <a:rPr sz="2000">
                <a:solidFill>
                  <a:srgbClr val="000000"/>
                </a:solidFill>
                <a:latin typeface="CIFAEK+MicrosoftYaHei"/>
                <a:cs typeface="CIFAEK+MicrosoftYaHei"/>
              </a:rPr>
              <a:t>这句话为老太太在最后把红辣椒挂在了窗户上作了伏笔。</a:t>
            </a:r>
          </a:p>
          <a:p>
            <a:pPr marL="914704" marR="0">
              <a:lnSpc>
                <a:spcPts val="2644"/>
              </a:lnSpc>
              <a:spcBef>
                <a:spcPts val="955"/>
              </a:spcBef>
              <a:spcAft>
                <a:spcPct val="0"/>
              </a:spcAft>
            </a:pPr>
            <a:r>
              <a:rPr sz="2000" spc="-15">
                <a:solidFill>
                  <a:srgbClr val="000000"/>
                </a:solidFill>
                <a:latin typeface="CIFAEK+MicrosoftYaHei"/>
                <a:cs typeface="CIFAEK+MicrosoftYaHei"/>
              </a:rPr>
              <a:t>B.“小风轻轻拍打着窗棂</a:t>
            </a:r>
            <a:r>
              <a:rPr sz="2000">
                <a:solidFill>
                  <a:srgbClr val="000000"/>
                </a:solidFill>
                <a:latin typeface="FIKFAA+MicrosoftYaHei"/>
                <a:cs typeface="FIKFAA+MicrosoftYaHei"/>
              </a:rPr>
              <a:t>,</a:t>
            </a:r>
            <a:r>
              <a:rPr sz="2000">
                <a:solidFill>
                  <a:srgbClr val="000000"/>
                </a:solidFill>
                <a:latin typeface="CIFAEK+MicrosoftYaHei"/>
                <a:cs typeface="CIFAEK+MicrosoftYaHei"/>
              </a:rPr>
              <a:t>蟋蟀在墙角嘟嘟地叫”的环境描写</a:t>
            </a:r>
            <a:r>
              <a:rPr sz="2000">
                <a:solidFill>
                  <a:srgbClr val="000000"/>
                </a:solidFill>
                <a:latin typeface="FIKFAA+MicrosoftYaHei"/>
                <a:cs typeface="FIKFAA+MicrosoftYaHei"/>
              </a:rPr>
              <a:t>,</a:t>
            </a:r>
            <a:r>
              <a:rPr sz="2000">
                <a:solidFill>
                  <a:srgbClr val="000000"/>
                </a:solidFill>
                <a:latin typeface="CIFAEK+MicrosoftYaHei"/>
                <a:cs typeface="CIFAEK+MicrosoftYaHei"/>
              </a:rPr>
              <a:t>不仅渲</a:t>
            </a:r>
          </a:p>
          <a:p>
            <a:pPr marL="0" marR="0">
              <a:lnSpc>
                <a:spcPts val="2644"/>
              </a:lnSpc>
              <a:spcBef>
                <a:spcPts val="957"/>
              </a:spcBef>
              <a:spcAft>
                <a:spcPct val="0"/>
              </a:spcAft>
            </a:pPr>
            <a:r>
              <a:rPr sz="2000">
                <a:solidFill>
                  <a:srgbClr val="000000"/>
                </a:solidFill>
                <a:latin typeface="CIFAEK+MicrosoftYaHei"/>
                <a:cs typeface="CIFAEK+MicrosoftYaHei"/>
              </a:rPr>
              <a:t>染了一种静谧的氛围</a:t>
            </a:r>
            <a:r>
              <a:rPr sz="2000">
                <a:solidFill>
                  <a:srgbClr val="000000"/>
                </a:solidFill>
                <a:latin typeface="FIKFAA+MicrosoftYaHei"/>
                <a:cs typeface="FIKFAA+MicrosoftYaHei"/>
              </a:rPr>
              <a:t>,</a:t>
            </a:r>
            <a:r>
              <a:rPr sz="2000">
                <a:solidFill>
                  <a:srgbClr val="000000"/>
                </a:solidFill>
                <a:latin typeface="CIFAEK+MicrosoftYaHei"/>
                <a:cs typeface="CIFAEK+MicrosoftYaHei"/>
              </a:rPr>
              <a:t>更暗示了老太太苦痛难受的心情</a:t>
            </a:r>
            <a:r>
              <a:rPr sz="2000">
                <a:solidFill>
                  <a:srgbClr val="000000"/>
                </a:solidFill>
                <a:latin typeface="FIKFAA+MicrosoftYaHei"/>
                <a:cs typeface="FIKFAA+MicrosoftYaHei"/>
              </a:rPr>
              <a:t>,</a:t>
            </a:r>
            <a:r>
              <a:rPr sz="2000">
                <a:solidFill>
                  <a:srgbClr val="000000"/>
                </a:solidFill>
                <a:latin typeface="CIFAEK+MicrosoftYaHei"/>
                <a:cs typeface="CIFAEK+MicrosoftYaHei"/>
              </a:rPr>
              <a:t>也为顶子回家提供背</a:t>
            </a:r>
          </a:p>
          <a:p>
            <a:pPr marL="0" marR="0">
              <a:lnSpc>
                <a:spcPts val="2644"/>
              </a:lnSpc>
              <a:spcBef>
                <a:spcPts val="955"/>
              </a:spcBef>
              <a:spcAft>
                <a:spcPct val="0"/>
              </a:spcAft>
            </a:pPr>
            <a:r>
              <a:rPr sz="2000">
                <a:solidFill>
                  <a:srgbClr val="000000"/>
                </a:solidFill>
                <a:latin typeface="CIFAEK+MicrosoftYaHei"/>
                <a:cs typeface="CIFAEK+MicrosoftYaHei"/>
              </a:rPr>
              <a:t>景。</a:t>
            </a:r>
          </a:p>
        </p:txBody>
      </p:sp>
      <p:sp>
        <p:nvSpPr>
          <p:cNvPr id="4" name="object 4"/>
          <p:cNvSpPr txBox="1"/>
          <p:nvPr/>
        </p:nvSpPr>
        <p:spPr>
          <a:xfrm>
            <a:off x="320040" y="3152972"/>
            <a:ext cx="9729034" cy="25463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FIKFAA+MicrosoftYaHei"/>
                <a:cs typeface="FIKFAA+MicrosoftYaHei"/>
              </a:rPr>
              <a:t>C.</a:t>
            </a:r>
            <a:r>
              <a:rPr sz="2000">
                <a:solidFill>
                  <a:srgbClr val="000000"/>
                </a:solidFill>
                <a:latin typeface="CIFAEK+MicrosoftYaHei"/>
                <a:cs typeface="CIFAEK+MicrosoftYaHei"/>
              </a:rPr>
              <a:t>老太太希望顶子躲进小南山的石洞</a:t>
            </a:r>
            <a:r>
              <a:rPr sz="2000">
                <a:solidFill>
                  <a:srgbClr val="000000"/>
                </a:solidFill>
                <a:latin typeface="FIKFAA+MicrosoftYaHei"/>
                <a:cs typeface="FIKFAA+MicrosoftYaHei"/>
              </a:rPr>
              <a:t>,</a:t>
            </a:r>
            <a:r>
              <a:rPr sz="2000">
                <a:solidFill>
                  <a:srgbClr val="000000"/>
                </a:solidFill>
                <a:latin typeface="CIFAEK+MicrosoftYaHei"/>
                <a:cs typeface="CIFAEK+MicrosoftYaHei"/>
              </a:rPr>
              <a:t>可是顶子不要老太太管他</a:t>
            </a:r>
            <a:r>
              <a:rPr sz="2000">
                <a:solidFill>
                  <a:srgbClr val="000000"/>
                </a:solidFill>
                <a:latin typeface="FIKFAA+MicrosoftYaHei"/>
                <a:cs typeface="FIKFAA+MicrosoftYaHei"/>
              </a:rPr>
              <a:t>,</a:t>
            </a:r>
            <a:r>
              <a:rPr sz="2000">
                <a:solidFill>
                  <a:srgbClr val="000000"/>
                </a:solidFill>
                <a:latin typeface="CIFAEK+MicrosoftYaHei"/>
                <a:cs typeface="CIFAEK+MicrosoftYaHei"/>
              </a:rPr>
              <a:t>因为</a:t>
            </a:r>
          </a:p>
          <a:p>
            <a:pPr marL="0" marR="0">
              <a:lnSpc>
                <a:spcPts val="2644"/>
              </a:lnSpc>
              <a:spcBef>
                <a:spcPts val="958"/>
              </a:spcBef>
              <a:spcAft>
                <a:spcPct val="0"/>
              </a:spcAft>
            </a:pPr>
            <a:r>
              <a:rPr sz="2000">
                <a:solidFill>
                  <a:srgbClr val="000000"/>
                </a:solidFill>
                <a:latin typeface="CIFAEK+MicrosoftYaHei"/>
                <a:cs typeface="CIFAEK+MicrosoftYaHei"/>
              </a:rPr>
              <a:t>顶子觉得那个地方村里人都知道不安全</a:t>
            </a:r>
            <a:r>
              <a:rPr sz="2000">
                <a:solidFill>
                  <a:srgbClr val="000000"/>
                </a:solidFill>
                <a:latin typeface="FIKFAA+MicrosoftYaHei"/>
                <a:cs typeface="FIKFAA+MicrosoftYaHei"/>
              </a:rPr>
              <a:t>,</a:t>
            </a:r>
            <a:r>
              <a:rPr sz="2000">
                <a:solidFill>
                  <a:srgbClr val="000000"/>
                </a:solidFill>
                <a:latin typeface="CIFAEK+MicrosoftYaHei"/>
                <a:cs typeface="CIFAEK+MicrosoftYaHei"/>
              </a:rPr>
              <a:t>还不如逃到外面更容易活下来。</a:t>
            </a:r>
          </a:p>
          <a:p>
            <a:pPr marL="914704" marR="0">
              <a:lnSpc>
                <a:spcPts val="2644"/>
              </a:lnSpc>
              <a:spcBef>
                <a:spcPts val="955"/>
              </a:spcBef>
              <a:spcAft>
                <a:spcPct val="0"/>
              </a:spcAft>
            </a:pPr>
            <a:r>
              <a:rPr sz="2000" spc="-66">
                <a:solidFill>
                  <a:srgbClr val="000000"/>
                </a:solidFill>
                <a:latin typeface="FIKFAA+MicrosoftYaHei"/>
                <a:cs typeface="FIKFAA+MicrosoftYaHei"/>
              </a:rPr>
              <a:t>D.</a:t>
            </a:r>
            <a:r>
              <a:rPr sz="2000">
                <a:solidFill>
                  <a:srgbClr val="000000"/>
                </a:solidFill>
                <a:latin typeface="CIFAEK+MicrosoftYaHei"/>
                <a:cs typeface="CIFAEK+MicrosoftYaHei"/>
              </a:rPr>
              <a:t>作品叙述了经历儿子杀人这一生活变故后老太太复杂的情感世界</a:t>
            </a:r>
            <a:r>
              <a:rPr sz="2000">
                <a:solidFill>
                  <a:srgbClr val="000000"/>
                </a:solidFill>
                <a:latin typeface="FIKFAA+MicrosoftYaHei"/>
                <a:cs typeface="FIKFAA+MicrosoftYaHei"/>
              </a:rPr>
              <a:t>,</a:t>
            </a:r>
          </a:p>
          <a:p>
            <a:pPr marL="0" marR="0">
              <a:lnSpc>
                <a:spcPts val="2644"/>
              </a:lnSpc>
              <a:spcBef>
                <a:spcPts val="955"/>
              </a:spcBef>
              <a:spcAft>
                <a:spcPct val="0"/>
              </a:spcAft>
            </a:pPr>
            <a:r>
              <a:rPr sz="2000">
                <a:solidFill>
                  <a:srgbClr val="000000"/>
                </a:solidFill>
                <a:latin typeface="CIFAEK+MicrosoftYaHei"/>
                <a:cs typeface="CIFAEK+MicrosoftYaHei"/>
              </a:rPr>
              <a:t>展现了老太太平凡而伟大的形象</a:t>
            </a:r>
            <a:r>
              <a:rPr sz="2000">
                <a:solidFill>
                  <a:srgbClr val="000000"/>
                </a:solidFill>
                <a:latin typeface="FIKFAA+MicrosoftYaHei"/>
                <a:cs typeface="FIKFAA+MicrosoftYaHei"/>
              </a:rPr>
              <a:t>,</a:t>
            </a:r>
            <a:r>
              <a:rPr sz="2000">
                <a:solidFill>
                  <a:srgbClr val="000000"/>
                </a:solidFill>
                <a:latin typeface="CIFAEK+MicrosoftYaHei"/>
                <a:cs typeface="CIFAEK+MicrosoftYaHei"/>
              </a:rPr>
              <a:t>表达了作者对农民式的质朴而不愚昧的母爱</a:t>
            </a:r>
          </a:p>
          <a:p>
            <a:pPr marL="0" marR="0">
              <a:lnSpc>
                <a:spcPts val="2644"/>
              </a:lnSpc>
              <a:spcBef>
                <a:spcPts val="957"/>
              </a:spcBef>
              <a:spcAft>
                <a:spcPct val="0"/>
              </a:spcAft>
            </a:pPr>
            <a:r>
              <a:rPr sz="2000">
                <a:solidFill>
                  <a:srgbClr val="000000"/>
                </a:solidFill>
                <a:latin typeface="CIFAEK+MicrosoftYaHei"/>
                <a:cs typeface="CIFAEK+MicrosoftYaHei"/>
              </a:rPr>
              <a:t>的赞美。</a:t>
            </a:r>
          </a:p>
        </p:txBody>
      </p:sp>
      <p:sp>
        <p:nvSpPr>
          <p:cNvPr id="5" name="object 5"/>
          <p:cNvSpPr txBox="1"/>
          <p:nvPr/>
        </p:nvSpPr>
        <p:spPr>
          <a:xfrm>
            <a:off x="320040" y="5439607"/>
            <a:ext cx="9612718" cy="1174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FIKFAA+MicrosoftYaHei"/>
                <a:cs typeface="FIKFAA+MicrosoftYaHei"/>
              </a:rPr>
              <a:t>E.</a:t>
            </a:r>
            <a:r>
              <a:rPr sz="2000">
                <a:solidFill>
                  <a:srgbClr val="000000"/>
                </a:solidFill>
                <a:latin typeface="CIFAEK+MicrosoftYaHei"/>
                <a:cs typeface="CIFAEK+MicrosoftYaHei"/>
              </a:rPr>
              <a:t>作品的段落大都很短小</a:t>
            </a:r>
            <a:r>
              <a:rPr sz="2000">
                <a:solidFill>
                  <a:srgbClr val="000000"/>
                </a:solidFill>
                <a:latin typeface="FIKFAA+MicrosoftYaHei"/>
                <a:cs typeface="FIKFAA+MicrosoftYaHei"/>
              </a:rPr>
              <a:t>,</a:t>
            </a:r>
            <a:r>
              <a:rPr sz="2000">
                <a:solidFill>
                  <a:srgbClr val="000000"/>
                </a:solidFill>
                <a:latin typeface="CIFAEK+MicrosoftYaHei"/>
                <a:cs typeface="CIFAEK+MicrosoftYaHei"/>
              </a:rPr>
              <a:t>甚至大量使用一句一段的结构形式</a:t>
            </a:r>
            <a:r>
              <a:rPr sz="2000">
                <a:solidFill>
                  <a:srgbClr val="000000"/>
                </a:solidFill>
                <a:latin typeface="FIKFAA+MicrosoftYaHei"/>
                <a:cs typeface="FIKFAA+MicrosoftYaHei"/>
              </a:rPr>
              <a:t>,</a:t>
            </a:r>
            <a:r>
              <a:rPr sz="2000">
                <a:solidFill>
                  <a:srgbClr val="000000"/>
                </a:solidFill>
                <a:latin typeface="CIFAEK+MicrosoftYaHei"/>
                <a:cs typeface="CIFAEK+MicrosoftYaHei"/>
              </a:rPr>
              <a:t>语言朴</a:t>
            </a:r>
          </a:p>
          <a:p>
            <a:pPr marL="0" marR="0">
              <a:lnSpc>
                <a:spcPts val="2644"/>
              </a:lnSpc>
              <a:spcBef>
                <a:spcPts val="955"/>
              </a:spcBef>
              <a:spcAft>
                <a:spcPct val="0"/>
              </a:spcAft>
            </a:pPr>
            <a:r>
              <a:rPr sz="2000">
                <a:solidFill>
                  <a:srgbClr val="000000"/>
                </a:solidFill>
                <a:latin typeface="CIFAEK+MicrosoftYaHei"/>
                <a:cs typeface="CIFAEK+MicrosoftYaHei"/>
              </a:rPr>
              <a:t>实简练</a:t>
            </a:r>
            <a:r>
              <a:rPr sz="2000">
                <a:solidFill>
                  <a:srgbClr val="000000"/>
                </a:solidFill>
                <a:latin typeface="FIKFAA+MicrosoftYaHei"/>
                <a:cs typeface="FIKFAA+MicrosoftYaHei"/>
              </a:rPr>
              <a:t>,</a:t>
            </a:r>
            <a:r>
              <a:rPr sz="2000">
                <a:solidFill>
                  <a:srgbClr val="000000"/>
                </a:solidFill>
                <a:latin typeface="CIFAEK+MicrosoftYaHei"/>
                <a:cs typeface="CIFAEK+MicrosoftYaHei"/>
              </a:rPr>
              <a:t>富于生活化、口语化</a:t>
            </a:r>
            <a:r>
              <a:rPr sz="2000">
                <a:solidFill>
                  <a:srgbClr val="000000"/>
                </a:solidFill>
                <a:latin typeface="FIKFAA+MicrosoftYaHei"/>
                <a:cs typeface="FIKFAA+MicrosoftYaHei"/>
              </a:rPr>
              <a:t>,</a:t>
            </a:r>
            <a:r>
              <a:rPr sz="2000">
                <a:solidFill>
                  <a:srgbClr val="000000"/>
                </a:solidFill>
                <a:latin typeface="CIFAEK+MicrosoftYaHei"/>
                <a:cs typeface="CIFAEK+MicrosoftYaHei"/>
              </a:rPr>
              <a:t>这样写切合表现农民生活的题材内容。</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209"/>
            <a:ext cx="10204660" cy="1879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TVDA+MicrosoftYaHei"/>
                <a:cs typeface="ISTVDA+MicrosoftYaHei"/>
              </a:rPr>
              <a:t>一忽儿</a:t>
            </a:r>
            <a:r>
              <a:rPr sz="1800">
                <a:solidFill>
                  <a:srgbClr val="000000"/>
                </a:solidFill>
                <a:latin typeface="BOCPLN+MicrosoftYaHei"/>
                <a:cs typeface="BOCPLN+MicrosoftYaHei"/>
              </a:rPr>
              <a:t>,</a:t>
            </a:r>
            <a:r>
              <a:rPr sz="1800">
                <a:solidFill>
                  <a:srgbClr val="000000"/>
                </a:solidFill>
                <a:latin typeface="ISTVDA+MicrosoftYaHei"/>
                <a:cs typeface="ISTVDA+MicrosoftYaHei"/>
              </a:rPr>
              <a:t>老太太的鼻翅儿便扇动一下</a:t>
            </a:r>
            <a:r>
              <a:rPr sz="1800">
                <a:solidFill>
                  <a:srgbClr val="000000"/>
                </a:solidFill>
                <a:latin typeface="BOCPLN+MicrosoftYaHei"/>
                <a:cs typeface="BOCPLN+MicrosoftYaHei"/>
              </a:rPr>
              <a:t>,</a:t>
            </a:r>
            <a:r>
              <a:rPr sz="1800">
                <a:solidFill>
                  <a:srgbClr val="000000"/>
                </a:solidFill>
                <a:latin typeface="ISTVDA+MicrosoftYaHei"/>
                <a:cs typeface="ISTVDA+MicrosoftYaHei"/>
              </a:rPr>
              <a:t>翻转的眸子虽归了原位</a:t>
            </a:r>
            <a:r>
              <a:rPr sz="1800">
                <a:solidFill>
                  <a:srgbClr val="000000"/>
                </a:solidFill>
                <a:latin typeface="BOCPLN+MicrosoftYaHei"/>
                <a:cs typeface="BOCPLN+MicrosoftYaHei"/>
              </a:rPr>
              <a:t>,</a:t>
            </a:r>
            <a:r>
              <a:rPr sz="1800">
                <a:solidFill>
                  <a:srgbClr val="000000"/>
                </a:solidFill>
                <a:latin typeface="ISTVDA+MicrosoftYaHei"/>
                <a:cs typeface="ISTVDA+MicrosoftYaHei"/>
              </a:rPr>
              <a:t>但依旧是愣愣向上看着。</a:t>
            </a:r>
          </a:p>
          <a:p>
            <a:pPr marL="0" marR="0">
              <a:lnSpc>
                <a:spcPts val="2375"/>
              </a:lnSpc>
              <a:spcBef>
                <a:spcPts val="816"/>
              </a:spcBef>
              <a:spcAft>
                <a:spcPct val="0"/>
              </a:spcAft>
            </a:pPr>
            <a:r>
              <a:rPr sz="1800">
                <a:solidFill>
                  <a:srgbClr val="000000"/>
                </a:solidFill>
                <a:latin typeface="ISTVDA+MicrosoftYaHei"/>
                <a:cs typeface="ISTVDA+MicrosoftYaHei"/>
              </a:rPr>
              <a:t>“二婶</a:t>
            </a:r>
            <a:r>
              <a:rPr sz="1800">
                <a:solidFill>
                  <a:srgbClr val="000000"/>
                </a:solidFill>
                <a:latin typeface="BOCPLN+MicrosoftYaHei"/>
                <a:cs typeface="BOCPLN+MicrosoftYaHei"/>
              </a:rPr>
              <a:t>,</a:t>
            </a:r>
            <a:r>
              <a:rPr sz="1800">
                <a:solidFill>
                  <a:srgbClr val="000000"/>
                </a:solidFill>
                <a:latin typeface="ISTVDA+MicrosoftYaHei"/>
                <a:cs typeface="ISTVDA+MicrosoftYaHei"/>
              </a:rPr>
              <a:t>你看你啥个身板还不知道</a:t>
            </a:r>
            <a:r>
              <a:rPr sz="1800">
                <a:solidFill>
                  <a:srgbClr val="000000"/>
                </a:solidFill>
                <a:latin typeface="BOCPLN+MicrosoftYaHei"/>
                <a:cs typeface="BOCPLN+MicrosoftYaHei"/>
              </a:rPr>
              <a:t>,</a:t>
            </a:r>
            <a:r>
              <a:rPr sz="1800">
                <a:solidFill>
                  <a:srgbClr val="000000"/>
                </a:solidFill>
                <a:latin typeface="ISTVDA+MicrosoftYaHei"/>
                <a:cs typeface="ISTVDA+MicrosoftYaHei"/>
              </a:rPr>
              <a:t>上甚火</a:t>
            </a:r>
            <a:r>
              <a:rPr sz="1800">
                <a:solidFill>
                  <a:srgbClr val="000000"/>
                </a:solidFill>
                <a:latin typeface="BOCPLN+MicrosoftYaHei"/>
                <a:cs typeface="BOCPLN+MicrosoftYaHei"/>
              </a:rPr>
              <a:t>?</a:t>
            </a:r>
            <a:r>
              <a:rPr sz="1800">
                <a:solidFill>
                  <a:srgbClr val="000000"/>
                </a:solidFill>
                <a:latin typeface="ISTVDA+MicrosoftYaHei"/>
                <a:cs typeface="ISTVDA+MicrosoftYaHei"/>
              </a:rPr>
              <a:t>既是杀了人</a:t>
            </a:r>
            <a:r>
              <a:rPr sz="1800">
                <a:solidFill>
                  <a:srgbClr val="000000"/>
                </a:solidFill>
                <a:latin typeface="BOCPLN+MicrosoftYaHei"/>
                <a:cs typeface="BOCPLN+MicrosoftYaHei"/>
              </a:rPr>
              <a:t>,</a:t>
            </a:r>
            <a:r>
              <a:rPr sz="1800">
                <a:solidFill>
                  <a:srgbClr val="000000"/>
                </a:solidFill>
                <a:latin typeface="ISTVDA+MicrosoftYaHei"/>
                <a:cs typeface="ISTVDA+MicrosoftYaHei"/>
              </a:rPr>
              <a:t>顶子就不是原先的顶子了</a:t>
            </a:r>
            <a:r>
              <a:rPr sz="1800">
                <a:solidFill>
                  <a:srgbClr val="000000"/>
                </a:solidFill>
                <a:latin typeface="BOCPLN+MicrosoftYaHei"/>
                <a:cs typeface="BOCPLN+MicrosoftYaHei"/>
              </a:rPr>
              <a:t>,</a:t>
            </a:r>
            <a:r>
              <a:rPr sz="1800">
                <a:solidFill>
                  <a:srgbClr val="000000"/>
                </a:solidFill>
                <a:latin typeface="ISTVDA+MicrosoftYaHei"/>
                <a:cs typeface="ISTVDA+MicrosoftYaHei"/>
              </a:rPr>
              <a:t>那便是犯</a:t>
            </a:r>
          </a:p>
          <a:p>
            <a:pPr marL="0" marR="0">
              <a:lnSpc>
                <a:spcPts val="2375"/>
              </a:lnSpc>
              <a:spcBef>
                <a:spcPts val="864"/>
              </a:spcBef>
              <a:spcAft>
                <a:spcPct val="0"/>
              </a:spcAft>
            </a:pPr>
            <a:r>
              <a:rPr sz="1800">
                <a:solidFill>
                  <a:srgbClr val="000000"/>
                </a:solidFill>
                <a:latin typeface="ISTVDA+MicrosoftYaHei"/>
                <a:cs typeface="ISTVDA+MicrosoftYaHei"/>
              </a:rPr>
              <a:t>了王法。犯了王法的顶子你还伤心个甚</a:t>
            </a:r>
            <a:r>
              <a:rPr sz="1800">
                <a:solidFill>
                  <a:srgbClr val="000000"/>
                </a:solidFill>
                <a:latin typeface="BOCPLN+MicrosoftYaHei"/>
                <a:cs typeface="BOCPLN+MicrosoftYaHei"/>
              </a:rPr>
              <a:t>!</a:t>
            </a:r>
            <a:r>
              <a:rPr sz="1800">
                <a:solidFill>
                  <a:srgbClr val="000000"/>
                </a:solidFill>
                <a:latin typeface="ISTVDA+MicrosoftYaHei"/>
                <a:cs typeface="ISTVDA+MicrosoftYaHei"/>
              </a:rPr>
              <a:t>麻溜缓缓</a:t>
            </a:r>
            <a:r>
              <a:rPr sz="1800">
                <a:solidFill>
                  <a:srgbClr val="000000"/>
                </a:solidFill>
                <a:latin typeface="BOCPLN+MicrosoftYaHei"/>
                <a:cs typeface="BOCPLN+MicrosoftYaHei"/>
              </a:rPr>
              <a:t>,</a:t>
            </a:r>
            <a:r>
              <a:rPr sz="1800">
                <a:solidFill>
                  <a:srgbClr val="000000"/>
                </a:solidFill>
                <a:latin typeface="ISTVDA+MicrosoftYaHei"/>
                <a:cs typeface="ISTVDA+MicrosoftYaHei"/>
              </a:rPr>
              <a:t>人家公安局还有事情跟你说。”老太太</a:t>
            </a:r>
          </a:p>
          <a:p>
            <a:pPr marL="0" marR="0">
              <a:lnSpc>
                <a:spcPts val="2375"/>
              </a:lnSpc>
              <a:spcBef>
                <a:spcPts val="814"/>
              </a:spcBef>
              <a:spcAft>
                <a:spcPct val="0"/>
              </a:spcAft>
            </a:pPr>
            <a:r>
              <a:rPr sz="1800">
                <a:solidFill>
                  <a:srgbClr val="000000"/>
                </a:solidFill>
                <a:latin typeface="ISTVDA+MicrosoftYaHei"/>
                <a:cs typeface="ISTVDA+MicrosoftYaHei"/>
              </a:rPr>
              <a:t>眸子这才转了一轮儿</a:t>
            </a:r>
            <a:r>
              <a:rPr sz="1800">
                <a:solidFill>
                  <a:srgbClr val="000000"/>
                </a:solidFill>
                <a:latin typeface="BOCPLN+MicrosoftYaHei"/>
                <a:cs typeface="BOCPLN+MicrosoftYaHei"/>
              </a:rPr>
              <a:t>,</a:t>
            </a:r>
            <a:r>
              <a:rPr sz="1800">
                <a:solidFill>
                  <a:srgbClr val="000000"/>
                </a:solidFill>
                <a:latin typeface="ISTVDA+MicrosoftYaHei"/>
                <a:cs typeface="ISTVDA+MicrosoftYaHei"/>
              </a:rPr>
              <a:t>一汪亮亮的湿润便映在里面。</a:t>
            </a:r>
          </a:p>
        </p:txBody>
      </p:sp>
      <p:sp>
        <p:nvSpPr>
          <p:cNvPr id="4" name="object 4"/>
          <p:cNvSpPr txBox="1"/>
          <p:nvPr/>
        </p:nvSpPr>
        <p:spPr>
          <a:xfrm>
            <a:off x="91439" y="1877123"/>
            <a:ext cx="10259453" cy="14264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WCOOIW+TwCenMT-Regular"/>
                <a:cs typeface="WCOOIW+TwCenMT-Regular"/>
              </a:rPr>
              <a:t>A.</a:t>
            </a:r>
            <a:r>
              <a:rPr sz="2400">
                <a:solidFill>
                  <a:srgbClr val="000000"/>
                </a:solidFill>
                <a:latin typeface="SimSun"/>
                <a:cs typeface="SimSun"/>
              </a:rPr>
              <a:t>村长在老太太苏醒后</a:t>
            </a:r>
            <a:r>
              <a:rPr sz="2400">
                <a:solidFill>
                  <a:srgbClr val="000000"/>
                </a:solidFill>
                <a:latin typeface="WCOOIW+TwCenMT-Regular"/>
                <a:cs typeface="WCOOIW+TwCenMT-Regular"/>
              </a:rPr>
              <a:t>,</a:t>
            </a:r>
            <a:r>
              <a:rPr sz="2400">
                <a:solidFill>
                  <a:srgbClr val="000000"/>
                </a:solidFill>
                <a:latin typeface="SimSun"/>
                <a:cs typeface="SimSun"/>
              </a:rPr>
              <a:t>劝慰她说“犯了王法的顶子你还伤心个甚”</a:t>
            </a:r>
            <a:r>
              <a:rPr sz="2400">
                <a:solidFill>
                  <a:srgbClr val="000000"/>
                </a:solidFill>
                <a:latin typeface="WCOOIW+TwCenMT-Regular"/>
                <a:cs typeface="WCOOIW+TwCenMT-Regular"/>
              </a:rPr>
              <a:t>,</a:t>
            </a:r>
          </a:p>
          <a:p>
            <a:pPr marL="0" marR="0">
              <a:lnSpc>
                <a:spcPts val="2400"/>
              </a:lnSpc>
              <a:spcBef>
                <a:spcPts val="480"/>
              </a:spcBef>
              <a:spcAft>
                <a:spcPct val="0"/>
              </a:spcAft>
            </a:pPr>
            <a:r>
              <a:rPr sz="2400">
                <a:solidFill>
                  <a:srgbClr val="000000"/>
                </a:solidFill>
                <a:latin typeface="SimSun"/>
                <a:cs typeface="SimSun"/>
              </a:rPr>
              <a:t>这句话为老太太在最后把红辣椒挂在了窗户上作了伏笔。</a:t>
            </a:r>
          </a:p>
          <a:p>
            <a:pPr marL="0" marR="0">
              <a:lnSpc>
                <a:spcPts val="2375"/>
              </a:lnSpc>
              <a:spcBef>
                <a:spcPts val="142"/>
              </a:spcBef>
              <a:spcAft>
                <a:spcPct val="0"/>
              </a:spcAft>
            </a:pPr>
            <a:r>
              <a:rPr sz="1800">
                <a:solidFill>
                  <a:srgbClr val="000000"/>
                </a:solidFill>
                <a:latin typeface="ISTVDA+MicrosoftYaHei"/>
                <a:cs typeface="ISTVDA+MicrosoftYaHei"/>
              </a:rPr>
              <a:t>凶犯。否则</a:t>
            </a:r>
            <a:r>
              <a:rPr sz="1800">
                <a:solidFill>
                  <a:srgbClr val="000000"/>
                </a:solidFill>
                <a:latin typeface="BOCPLN+MicrosoftYaHei"/>
                <a:cs typeface="BOCPLN+MicrosoftYaHei"/>
              </a:rPr>
              <a:t>,</a:t>
            </a:r>
            <a:r>
              <a:rPr sz="1800">
                <a:solidFill>
                  <a:srgbClr val="000000"/>
                </a:solidFill>
                <a:latin typeface="ISTVDA+MicrosoftYaHei"/>
                <a:cs typeface="ISTVDA+MicrosoftYaHei"/>
              </a:rPr>
              <a:t>比如说包庇儿子、袒护儿子</a:t>
            </a:r>
            <a:r>
              <a:rPr sz="1800">
                <a:solidFill>
                  <a:srgbClr val="000000"/>
                </a:solidFill>
                <a:latin typeface="BOCPLN+MicrosoftYaHei"/>
                <a:cs typeface="BOCPLN+MicrosoftYaHei"/>
              </a:rPr>
              <a:t>,</a:t>
            </a:r>
            <a:r>
              <a:rPr sz="1800">
                <a:solidFill>
                  <a:srgbClr val="000000"/>
                </a:solidFill>
                <a:latin typeface="ISTVDA+MicrosoftYaHei"/>
                <a:cs typeface="ISTVDA+MicrosoftYaHei"/>
              </a:rPr>
              <a:t>那样您老人家也有罪了。按我们的经验</a:t>
            </a:r>
            <a:r>
              <a:rPr sz="1800">
                <a:solidFill>
                  <a:srgbClr val="000000"/>
                </a:solidFill>
                <a:latin typeface="BOCPLN+MicrosoftYaHei"/>
                <a:cs typeface="BOCPLN+MicrosoftYaHei"/>
              </a:rPr>
              <a:t>,</a:t>
            </a:r>
            <a:r>
              <a:rPr sz="1800">
                <a:solidFill>
                  <a:srgbClr val="000000"/>
                </a:solidFill>
                <a:latin typeface="ISTVDA+MicrosoftYaHei"/>
                <a:cs typeface="ISTVDA+MicrosoftYaHei"/>
              </a:rPr>
              <a:t>您的儿子</a:t>
            </a:r>
          </a:p>
        </p:txBody>
      </p:sp>
      <p:sp>
        <p:nvSpPr>
          <p:cNvPr id="5" name="object 5"/>
          <p:cNvSpPr txBox="1"/>
          <p:nvPr/>
        </p:nvSpPr>
        <p:spPr>
          <a:xfrm>
            <a:off x="91439" y="2994204"/>
            <a:ext cx="4532515"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ISTVDA+MicrosoftYaHei"/>
                <a:cs typeface="ISTVDA+MicrosoftYaHei"/>
              </a:rPr>
              <a:t>还会回家来的</a:t>
            </a:r>
            <a:r>
              <a:rPr sz="1800">
                <a:solidFill>
                  <a:srgbClr val="000000"/>
                </a:solidFill>
                <a:latin typeface="BOCPLN+MicrosoftYaHei"/>
                <a:cs typeface="BOCPLN+MicrosoftYaHei"/>
              </a:rPr>
              <a:t>,</a:t>
            </a:r>
            <a:r>
              <a:rPr sz="1800">
                <a:solidFill>
                  <a:srgbClr val="000000"/>
                </a:solidFill>
                <a:latin typeface="ISTVDA+MicrosoftYaHei"/>
                <a:cs typeface="ISTVDA+MicrosoftYaHei"/>
              </a:rPr>
              <a:t>那时您必须报告我们。”</a:t>
            </a:r>
          </a:p>
        </p:txBody>
      </p:sp>
      <p:sp>
        <p:nvSpPr>
          <p:cNvPr id="6" name="object 6"/>
          <p:cNvSpPr txBox="1"/>
          <p:nvPr/>
        </p:nvSpPr>
        <p:spPr>
          <a:xfrm>
            <a:off x="91439" y="3405937"/>
            <a:ext cx="10249262" cy="10560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TVDA+MicrosoftYaHei"/>
                <a:cs typeface="ISTVDA+MicrosoftYaHei"/>
              </a:rPr>
              <a:t>“顶子真若是回家</a:t>
            </a:r>
            <a:r>
              <a:rPr sz="1800">
                <a:solidFill>
                  <a:srgbClr val="000000"/>
                </a:solidFill>
                <a:latin typeface="BOCPLN+MicrosoftYaHei"/>
                <a:cs typeface="BOCPLN+MicrosoftYaHei"/>
              </a:rPr>
              <a:t>,</a:t>
            </a:r>
            <a:r>
              <a:rPr sz="1800">
                <a:solidFill>
                  <a:srgbClr val="000000"/>
                </a:solidFill>
                <a:latin typeface="ISTVDA+MicrosoftYaHei"/>
                <a:cs typeface="ISTVDA+MicrosoftYaHei"/>
              </a:rPr>
              <a:t>你可得说呀!”村长眼睛觑觑着</a:t>
            </a:r>
            <a:r>
              <a:rPr sz="1800">
                <a:solidFill>
                  <a:srgbClr val="000000"/>
                </a:solidFill>
                <a:latin typeface="BOCPLN+MicrosoftYaHei"/>
                <a:cs typeface="BOCPLN+MicrosoftYaHei"/>
              </a:rPr>
              <a:t>,</a:t>
            </a:r>
            <a:r>
              <a:rPr sz="1800" spc="-23">
                <a:solidFill>
                  <a:srgbClr val="000000"/>
                </a:solidFill>
                <a:latin typeface="ISTVDA+MicrosoftYaHei"/>
                <a:cs typeface="ISTVDA+MicrosoftYaHei"/>
              </a:rPr>
              <a:t>冲着她说,“要不</a:t>
            </a:r>
            <a:r>
              <a:rPr sz="1800">
                <a:solidFill>
                  <a:srgbClr val="000000"/>
                </a:solidFill>
                <a:latin typeface="BOCPLN+MicrosoftYaHei"/>
                <a:cs typeface="BOCPLN+MicrosoftYaHei"/>
              </a:rPr>
              <a:t>,</a:t>
            </a:r>
            <a:r>
              <a:rPr sz="1800">
                <a:solidFill>
                  <a:srgbClr val="000000"/>
                </a:solidFill>
                <a:latin typeface="ISTVDA+MicrosoftYaHei"/>
                <a:cs typeface="ISTVDA+MicrosoftYaHei"/>
              </a:rPr>
              <a:t>那叫什么</a:t>
            </a:r>
            <a:r>
              <a:rPr sz="1800">
                <a:solidFill>
                  <a:srgbClr val="000000"/>
                </a:solidFill>
                <a:latin typeface="BOCPLN+MicrosoftYaHei"/>
                <a:cs typeface="BOCPLN+MicrosoftYaHei"/>
              </a:rPr>
              <a:t>?</a:t>
            </a:r>
            <a:r>
              <a:rPr sz="1800">
                <a:solidFill>
                  <a:srgbClr val="000000"/>
                </a:solidFill>
                <a:latin typeface="ISTVDA+MicrosoftYaHei"/>
                <a:cs typeface="ISTVDA+MicrosoftYaHei"/>
              </a:rPr>
              <a:t>对</a:t>
            </a:r>
            <a:r>
              <a:rPr sz="1800">
                <a:solidFill>
                  <a:srgbClr val="000000"/>
                </a:solidFill>
                <a:latin typeface="BOCPLN+MicrosoftYaHei"/>
                <a:cs typeface="BOCPLN+MicrosoftYaHei"/>
              </a:rPr>
              <a:t>,</a:t>
            </a:r>
            <a:r>
              <a:rPr sz="1800">
                <a:solidFill>
                  <a:srgbClr val="000000"/>
                </a:solidFill>
                <a:latin typeface="ISTVDA+MicrosoftYaHei"/>
                <a:cs typeface="ISTVDA+MicrosoftYaHei"/>
              </a:rPr>
              <a:t>叫窝</a:t>
            </a:r>
          </a:p>
          <a:p>
            <a:pPr marL="0" marR="0">
              <a:lnSpc>
                <a:spcPts val="2375"/>
              </a:lnSpc>
              <a:spcBef>
                <a:spcPts val="814"/>
              </a:spcBef>
              <a:spcAft>
                <a:spcPct val="0"/>
              </a:spcAft>
            </a:pPr>
            <a:r>
              <a:rPr sz="1800">
                <a:solidFill>
                  <a:srgbClr val="000000"/>
                </a:solidFill>
                <a:latin typeface="ISTVDA+MicrosoftYaHei"/>
                <a:cs typeface="ISTVDA+MicrosoftYaHei"/>
              </a:rPr>
              <a:t>藏。二婶</a:t>
            </a:r>
            <a:r>
              <a:rPr sz="1800">
                <a:solidFill>
                  <a:srgbClr val="000000"/>
                </a:solidFill>
                <a:latin typeface="BOCPLN+MicrosoftYaHei"/>
                <a:cs typeface="BOCPLN+MicrosoftYaHei"/>
              </a:rPr>
              <a:t>,</a:t>
            </a:r>
            <a:r>
              <a:rPr sz="1800">
                <a:solidFill>
                  <a:srgbClr val="000000"/>
                </a:solidFill>
                <a:latin typeface="ISTVDA+MicrosoftYaHei"/>
                <a:cs typeface="ISTVDA+MicrosoftYaHei"/>
              </a:rPr>
              <a:t>咱可不能糊涂啊!”</a:t>
            </a:r>
          </a:p>
        </p:txBody>
      </p:sp>
      <p:sp>
        <p:nvSpPr>
          <p:cNvPr id="7" name="object 7"/>
          <p:cNvSpPr txBox="1"/>
          <p:nvPr/>
        </p:nvSpPr>
        <p:spPr>
          <a:xfrm>
            <a:off x="91439" y="4228898"/>
            <a:ext cx="10205098" cy="10564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ISTVDA+MicrosoftYaHei"/>
                <a:cs typeface="ISTVDA+MicrosoftYaHei"/>
              </a:rPr>
              <a:t>她痴痴地点着头</a:t>
            </a:r>
            <a:r>
              <a:rPr sz="1800">
                <a:solidFill>
                  <a:srgbClr val="000000"/>
                </a:solidFill>
                <a:latin typeface="BOCPLN+MicrosoftYaHei"/>
                <a:cs typeface="BOCPLN+MicrosoftYaHei"/>
              </a:rPr>
              <a:t>,</a:t>
            </a:r>
            <a:r>
              <a:rPr sz="1800">
                <a:solidFill>
                  <a:srgbClr val="000000"/>
                </a:solidFill>
                <a:latin typeface="ISTVDA+MicrosoftYaHei"/>
                <a:cs typeface="ISTVDA+MicrosoftYaHei"/>
              </a:rPr>
              <a:t>两行老泪缓缓漫过面颊的褶皱</a:t>
            </a:r>
            <a:r>
              <a:rPr sz="1800">
                <a:solidFill>
                  <a:srgbClr val="000000"/>
                </a:solidFill>
                <a:latin typeface="BOCPLN+MicrosoftYaHei"/>
                <a:cs typeface="BOCPLN+MicrosoftYaHei"/>
              </a:rPr>
              <a:t>,</a:t>
            </a:r>
            <a:r>
              <a:rPr sz="1800">
                <a:solidFill>
                  <a:srgbClr val="000000"/>
                </a:solidFill>
                <a:latin typeface="ISTVDA+MicrosoftYaHei"/>
                <a:cs typeface="ISTVDA+MicrosoftYaHei"/>
              </a:rPr>
              <a:t>整个面庞已经全是泪水了</a:t>
            </a:r>
            <a:r>
              <a:rPr sz="1800">
                <a:solidFill>
                  <a:srgbClr val="000000"/>
                </a:solidFill>
                <a:latin typeface="BOCPLN+MicrosoftYaHei"/>
                <a:cs typeface="BOCPLN+MicrosoftYaHei"/>
              </a:rPr>
              <a:t>,</a:t>
            </a:r>
            <a:r>
              <a:rPr sz="1800">
                <a:solidFill>
                  <a:srgbClr val="000000"/>
                </a:solidFill>
                <a:latin typeface="ISTVDA+MicrosoftYaHei"/>
                <a:cs typeface="ISTVDA+MicrosoftYaHei"/>
              </a:rPr>
              <a:t>闪着亮晶晶</a:t>
            </a:r>
          </a:p>
          <a:p>
            <a:pPr marL="0" marR="0">
              <a:lnSpc>
                <a:spcPts val="2375"/>
              </a:lnSpc>
              <a:spcBef>
                <a:spcPts val="817"/>
              </a:spcBef>
              <a:spcAft>
                <a:spcPct val="0"/>
              </a:spcAft>
            </a:pPr>
            <a:r>
              <a:rPr sz="1800">
                <a:solidFill>
                  <a:srgbClr val="000000"/>
                </a:solidFill>
                <a:latin typeface="ISTVDA+MicrosoftYaHei"/>
                <a:cs typeface="ISTVDA+MicrosoftYaHei"/>
              </a:rPr>
              <a:t>的光芒。</a:t>
            </a:r>
          </a:p>
        </p:txBody>
      </p:sp>
      <p:sp>
        <p:nvSpPr>
          <p:cNvPr id="8" name="object 8"/>
          <p:cNvSpPr txBox="1"/>
          <p:nvPr/>
        </p:nvSpPr>
        <p:spPr>
          <a:xfrm>
            <a:off x="91439" y="5052238"/>
            <a:ext cx="10333519" cy="14676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7011" marR="0">
              <a:lnSpc>
                <a:spcPts val="2375"/>
              </a:lnSpc>
              <a:spcBef>
                <a:spcPct val="0"/>
              </a:spcBef>
              <a:spcAft>
                <a:spcPct val="0"/>
              </a:spcAft>
            </a:pPr>
            <a:r>
              <a:rPr sz="1800">
                <a:solidFill>
                  <a:srgbClr val="000000"/>
                </a:solidFill>
                <a:latin typeface="ISTVDA+MicrosoftYaHei"/>
                <a:cs typeface="ISTVDA+MicrosoftYaHei"/>
              </a:rPr>
              <a:t>村长最费思索的是</a:t>
            </a:r>
            <a:r>
              <a:rPr sz="1800">
                <a:solidFill>
                  <a:srgbClr val="000000"/>
                </a:solidFill>
                <a:latin typeface="BOCPLN+MicrosoftYaHei"/>
                <a:cs typeface="BOCPLN+MicrosoftYaHei"/>
              </a:rPr>
              <a:t>:</a:t>
            </a:r>
            <a:r>
              <a:rPr sz="1800">
                <a:solidFill>
                  <a:srgbClr val="000000"/>
                </a:solidFill>
                <a:latin typeface="ISTVDA+MicrosoftYaHei"/>
                <a:cs typeface="ISTVDA+MicrosoftYaHei"/>
              </a:rPr>
              <a:t>她儿子若回来</a:t>
            </a:r>
            <a:r>
              <a:rPr sz="1800">
                <a:solidFill>
                  <a:srgbClr val="000000"/>
                </a:solidFill>
                <a:latin typeface="BOCPLN+MicrosoftYaHei"/>
                <a:cs typeface="BOCPLN+MicrosoftYaHei"/>
              </a:rPr>
              <a:t>,</a:t>
            </a:r>
            <a:r>
              <a:rPr sz="1800">
                <a:solidFill>
                  <a:srgbClr val="000000"/>
                </a:solidFill>
                <a:latin typeface="ISTVDA+MicrosoftYaHei"/>
                <a:cs typeface="ISTVDA+MicrosoftYaHei"/>
              </a:rPr>
              <a:t>她怎么告诉他们哪</a:t>
            </a:r>
            <a:r>
              <a:rPr sz="1800">
                <a:solidFill>
                  <a:srgbClr val="000000"/>
                </a:solidFill>
                <a:latin typeface="BOCPLN+MicrosoftYaHei"/>
                <a:cs typeface="BOCPLN+MicrosoftYaHei"/>
              </a:rPr>
              <a:t>?</a:t>
            </a:r>
            <a:r>
              <a:rPr sz="1800">
                <a:solidFill>
                  <a:srgbClr val="000000"/>
                </a:solidFill>
                <a:latin typeface="ISTVDA+MicrosoftYaHei"/>
                <a:cs typeface="ISTVDA+MicrosoftYaHei"/>
              </a:rPr>
              <a:t>他猝然发现了粮囤上那串红辣椒</a:t>
            </a:r>
            <a:r>
              <a:rPr sz="1800">
                <a:solidFill>
                  <a:srgbClr val="000000"/>
                </a:solidFill>
                <a:latin typeface="BOCPLN+MicrosoftYaHei"/>
                <a:cs typeface="BOCPLN+MicrosoftYaHei"/>
              </a:rPr>
              <a:t>,</a:t>
            </a:r>
          </a:p>
          <a:p>
            <a:pPr marL="0" marR="0">
              <a:lnSpc>
                <a:spcPts val="2375"/>
              </a:lnSpc>
              <a:spcBef>
                <a:spcPts val="813"/>
              </a:spcBef>
              <a:spcAft>
                <a:spcPct val="0"/>
              </a:spcAft>
            </a:pPr>
            <a:r>
              <a:rPr sz="1800">
                <a:solidFill>
                  <a:srgbClr val="000000"/>
                </a:solidFill>
                <a:latin typeface="ISTVDA+MicrosoftYaHei"/>
                <a:cs typeface="ISTVDA+MicrosoftYaHei"/>
              </a:rPr>
              <a:t>眼睛立时闪出光亮</a:t>
            </a:r>
            <a:r>
              <a:rPr sz="1800">
                <a:solidFill>
                  <a:srgbClr val="000000"/>
                </a:solidFill>
                <a:latin typeface="BOCPLN+MicrosoftYaHei"/>
                <a:cs typeface="BOCPLN+MicrosoftYaHei"/>
              </a:rPr>
              <a:t>,</a:t>
            </a:r>
            <a:r>
              <a:rPr sz="1800">
                <a:solidFill>
                  <a:srgbClr val="000000"/>
                </a:solidFill>
                <a:latin typeface="ISTVDA+MicrosoftYaHei"/>
                <a:cs typeface="ISTVDA+MicrosoftYaHei"/>
              </a:rPr>
              <a:t>便指着红辣椒说:“对</a:t>
            </a:r>
            <a:r>
              <a:rPr sz="1800">
                <a:solidFill>
                  <a:srgbClr val="000000"/>
                </a:solidFill>
                <a:latin typeface="BOCPLN+MicrosoftYaHei"/>
                <a:cs typeface="BOCPLN+MicrosoftYaHei"/>
              </a:rPr>
              <a:t>,</a:t>
            </a:r>
            <a:r>
              <a:rPr sz="1800">
                <a:solidFill>
                  <a:srgbClr val="000000"/>
                </a:solidFill>
                <a:latin typeface="ISTVDA+MicrosoftYaHei"/>
                <a:cs typeface="ISTVDA+MicrosoftYaHei"/>
              </a:rPr>
              <a:t>就用它。二婶</a:t>
            </a:r>
            <a:r>
              <a:rPr sz="1800">
                <a:solidFill>
                  <a:srgbClr val="000000"/>
                </a:solidFill>
                <a:latin typeface="BOCPLN+MicrosoftYaHei"/>
                <a:cs typeface="BOCPLN+MicrosoftYaHei"/>
              </a:rPr>
              <a:t>,</a:t>
            </a:r>
            <a:r>
              <a:rPr sz="1800">
                <a:solidFill>
                  <a:srgbClr val="000000"/>
                </a:solidFill>
                <a:latin typeface="ISTVDA+MicrosoftYaHei"/>
                <a:cs typeface="ISTVDA+MicrosoftYaHei"/>
              </a:rPr>
              <a:t>他若是回来</a:t>
            </a:r>
            <a:r>
              <a:rPr sz="1800">
                <a:solidFill>
                  <a:srgbClr val="000000"/>
                </a:solidFill>
                <a:latin typeface="BOCPLN+MicrosoftYaHei"/>
                <a:cs typeface="BOCPLN+MicrosoftYaHei"/>
              </a:rPr>
              <a:t>,</a:t>
            </a:r>
            <a:r>
              <a:rPr sz="1800">
                <a:solidFill>
                  <a:srgbClr val="000000"/>
                </a:solidFill>
                <a:latin typeface="ISTVDA+MicrosoftYaHei"/>
                <a:cs typeface="ISTVDA+MicrosoftYaHei"/>
              </a:rPr>
              <a:t>您就将这串红辣椒挂</a:t>
            </a:r>
          </a:p>
          <a:p>
            <a:pPr marL="0" marR="0">
              <a:lnSpc>
                <a:spcPts val="2378"/>
              </a:lnSpc>
              <a:spcBef>
                <a:spcPts val="861"/>
              </a:spcBef>
              <a:spcAft>
                <a:spcPct val="0"/>
              </a:spcAft>
            </a:pPr>
            <a:r>
              <a:rPr sz="1800">
                <a:solidFill>
                  <a:srgbClr val="000000"/>
                </a:solidFill>
                <a:latin typeface="ISTVDA+MicrosoftYaHei"/>
                <a:cs typeface="ISTVDA+MicrosoftYaHei"/>
              </a:rPr>
              <a:t>到窗户上。”</a:t>
            </a:r>
          </a:p>
        </p:txBody>
      </p:sp>
      <p:sp>
        <p:nvSpPr>
          <p:cNvPr id="9" name="object 9"/>
          <p:cNvSpPr txBox="1"/>
          <p:nvPr/>
        </p:nvSpPr>
        <p:spPr>
          <a:xfrm>
            <a:off x="569976" y="6286933"/>
            <a:ext cx="4006735"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ISTVDA+MicrosoftYaHei"/>
                <a:cs typeface="ISTVDA+MicrosoftYaHei"/>
              </a:rPr>
              <a:t>她又痴痴点点头</a:t>
            </a:r>
            <a:r>
              <a:rPr sz="1800">
                <a:solidFill>
                  <a:srgbClr val="000000"/>
                </a:solidFill>
                <a:latin typeface="BOCPLN+MicrosoftYaHei"/>
                <a:cs typeface="BOCPLN+MicrosoftYaHei"/>
              </a:rPr>
              <a:t>,</a:t>
            </a:r>
            <a:r>
              <a:rPr sz="1800">
                <a:solidFill>
                  <a:srgbClr val="000000"/>
                </a:solidFill>
                <a:latin typeface="ISTVDA+MicrosoftYaHei"/>
                <a:cs typeface="ISTVDA+MicrosoftYaHei"/>
              </a:rPr>
              <a:t>看了一眼红辣椒。</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917"/>
            <a:ext cx="10194401" cy="230906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248"/>
              </a:lnSpc>
              <a:spcBef>
                <a:spcPct val="0"/>
              </a:spcBef>
              <a:spcAft>
                <a:spcPct val="0"/>
              </a:spcAft>
            </a:pPr>
            <a:r>
              <a:rPr sz="1700">
                <a:solidFill>
                  <a:srgbClr val="000000"/>
                </a:solidFill>
                <a:latin typeface="LKBNQL+MicrosoftYaHei"/>
                <a:cs typeface="LKBNQL+MicrosoftYaHei"/>
              </a:rPr>
              <a:t>顶子伏在高梁地垅沟里已经三天了。事情来得太突兀了</a:t>
            </a:r>
            <a:r>
              <a:rPr sz="1700">
                <a:solidFill>
                  <a:srgbClr val="000000"/>
                </a:solidFill>
                <a:latin typeface="EEOVDM+MicrosoftYaHei"/>
                <a:cs typeface="EEOVDM+MicrosoftYaHei"/>
              </a:rPr>
              <a:t>,</a:t>
            </a:r>
            <a:r>
              <a:rPr sz="1700">
                <a:solidFill>
                  <a:srgbClr val="000000"/>
                </a:solidFill>
                <a:latin typeface="LKBNQL+MicrosoftYaHei"/>
                <a:cs typeface="LKBNQL+MicrosoftYaHei"/>
              </a:rPr>
              <a:t>突兀得他只有逃到高梁地之后才</a:t>
            </a:r>
          </a:p>
          <a:p>
            <a:pPr marL="0" marR="0">
              <a:lnSpc>
                <a:spcPts val="2248"/>
              </a:lnSpc>
              <a:spcBef>
                <a:spcPts val="575"/>
              </a:spcBef>
              <a:spcAft>
                <a:spcPct val="0"/>
              </a:spcAft>
            </a:pPr>
            <a:r>
              <a:rPr sz="1700">
                <a:solidFill>
                  <a:srgbClr val="000000"/>
                </a:solidFill>
                <a:latin typeface="LKBNQL+MicrosoftYaHei"/>
                <a:cs typeface="LKBNQL+MicrosoftYaHei"/>
              </a:rPr>
              <a:t>想起后悔</a:t>
            </a:r>
            <a:r>
              <a:rPr sz="1700">
                <a:solidFill>
                  <a:srgbClr val="000000"/>
                </a:solidFill>
                <a:latin typeface="EEOVDM+MicrosoftYaHei"/>
                <a:cs typeface="EEOVDM+MicrosoftYaHei"/>
              </a:rPr>
              <a:t>,</a:t>
            </a:r>
            <a:r>
              <a:rPr sz="1700">
                <a:solidFill>
                  <a:srgbClr val="000000"/>
                </a:solidFill>
                <a:latin typeface="LKBNQL+MicrosoftYaHei"/>
                <a:cs typeface="LKBNQL+MicrosoftYaHei"/>
              </a:rPr>
              <a:t>悔自己不该为小事冲动</a:t>
            </a:r>
            <a:r>
              <a:rPr sz="1700">
                <a:solidFill>
                  <a:srgbClr val="000000"/>
                </a:solidFill>
                <a:latin typeface="EEOVDM+MicrosoftYaHei"/>
                <a:cs typeface="EEOVDM+MicrosoftYaHei"/>
              </a:rPr>
              <a:t>,</a:t>
            </a:r>
            <a:r>
              <a:rPr sz="1700">
                <a:solidFill>
                  <a:srgbClr val="000000"/>
                </a:solidFill>
                <a:latin typeface="LKBNQL+MicrosoftYaHei"/>
                <a:cs typeface="LKBNQL+MicrosoftYaHei"/>
              </a:rPr>
              <a:t>悔自己冲动时不该抡那镰刀。战战兢兢挨了三天</a:t>
            </a:r>
            <a:r>
              <a:rPr sz="1700">
                <a:solidFill>
                  <a:srgbClr val="000000"/>
                </a:solidFill>
                <a:latin typeface="EEOVDM+MicrosoftYaHei"/>
                <a:cs typeface="EEOVDM+MicrosoftYaHei"/>
              </a:rPr>
              <a:t>,</a:t>
            </a:r>
            <a:r>
              <a:rPr sz="1700">
                <a:solidFill>
                  <a:srgbClr val="000000"/>
                </a:solidFill>
                <a:latin typeface="LKBNQL+MicrosoftYaHei"/>
                <a:cs typeface="LKBNQL+MicrosoftYaHei"/>
              </a:rPr>
              <a:t>吃喝现在全</a:t>
            </a:r>
          </a:p>
          <a:p>
            <a:pPr marL="0" marR="0">
              <a:lnSpc>
                <a:spcPts val="2248"/>
              </a:lnSpc>
              <a:spcBef>
                <a:spcPts val="453"/>
              </a:spcBef>
              <a:spcAft>
                <a:spcPct val="0"/>
              </a:spcAft>
            </a:pPr>
            <a:r>
              <a:rPr sz="1700">
                <a:solidFill>
                  <a:srgbClr val="000000"/>
                </a:solidFill>
                <a:latin typeface="LKBNQL+MicrosoftYaHei"/>
                <a:cs typeface="LKBNQL+MicrosoftYaHei"/>
              </a:rPr>
              <a:t>成了问题</a:t>
            </a:r>
            <a:r>
              <a:rPr sz="1700">
                <a:solidFill>
                  <a:srgbClr val="000000"/>
                </a:solidFill>
                <a:latin typeface="EEOVDM+MicrosoftYaHei"/>
                <a:cs typeface="EEOVDM+MicrosoftYaHei"/>
              </a:rPr>
              <a:t>,</a:t>
            </a:r>
            <a:r>
              <a:rPr sz="1700">
                <a:solidFill>
                  <a:srgbClr val="000000"/>
                </a:solidFill>
                <a:latin typeface="LKBNQL+MicrosoftYaHei"/>
                <a:cs typeface="LKBNQL+MicrosoftYaHei"/>
              </a:rPr>
              <a:t>最讨厌的是那垅上的风</a:t>
            </a:r>
            <a:r>
              <a:rPr sz="1700">
                <a:solidFill>
                  <a:srgbClr val="000000"/>
                </a:solidFill>
                <a:latin typeface="EEOVDM+MicrosoftYaHei"/>
                <a:cs typeface="EEOVDM+MicrosoftYaHei"/>
              </a:rPr>
              <a:t>,</a:t>
            </a:r>
            <a:r>
              <a:rPr sz="1700">
                <a:solidFill>
                  <a:srgbClr val="000000"/>
                </a:solidFill>
                <a:latin typeface="LKBNQL+MicrosoftYaHei"/>
                <a:cs typeface="LKBNQL+MicrosoftYaHei"/>
              </a:rPr>
              <a:t>哗啦哗啦吹得叶子直响</a:t>
            </a:r>
            <a:r>
              <a:rPr sz="1700">
                <a:solidFill>
                  <a:srgbClr val="000000"/>
                </a:solidFill>
                <a:latin typeface="EEOVDM+MicrosoftYaHei"/>
                <a:cs typeface="EEOVDM+MicrosoftYaHei"/>
              </a:rPr>
              <a:t>,</a:t>
            </a:r>
            <a:r>
              <a:rPr sz="1700">
                <a:solidFill>
                  <a:srgbClr val="000000"/>
                </a:solidFill>
                <a:latin typeface="LKBNQL+MicrosoftYaHei"/>
                <a:cs typeface="LKBNQL+MicrosoftYaHei"/>
              </a:rPr>
              <a:t>仿佛有无数个脚步向他走来</a:t>
            </a:r>
            <a:r>
              <a:rPr sz="1700">
                <a:solidFill>
                  <a:srgbClr val="000000"/>
                </a:solidFill>
                <a:latin typeface="EEOVDM+MicrosoftYaHei"/>
                <a:cs typeface="EEOVDM+MicrosoftYaHei"/>
              </a:rPr>
              <a:t>,</a:t>
            </a:r>
            <a:r>
              <a:rPr sz="1700">
                <a:solidFill>
                  <a:srgbClr val="000000"/>
                </a:solidFill>
                <a:latin typeface="LKBNQL+MicrosoftYaHei"/>
                <a:cs typeface="LKBNQL+MicrosoftYaHei"/>
              </a:rPr>
              <a:t>把他弄得</a:t>
            </a:r>
          </a:p>
          <a:p>
            <a:pPr marL="0" marR="0">
              <a:lnSpc>
                <a:spcPts val="2248"/>
              </a:lnSpc>
              <a:spcBef>
                <a:spcPts val="403"/>
              </a:spcBef>
              <a:spcAft>
                <a:spcPct val="0"/>
              </a:spcAft>
            </a:pPr>
            <a:r>
              <a:rPr sz="1700">
                <a:solidFill>
                  <a:srgbClr val="000000"/>
                </a:solidFill>
                <a:latin typeface="LKBNQL+MicrosoftYaHei"/>
                <a:cs typeface="LKBNQL+MicrosoftYaHei"/>
              </a:rPr>
              <a:t>一惊一乍的……</a:t>
            </a:r>
          </a:p>
          <a:p>
            <a:pPr marL="445008" marR="0">
              <a:lnSpc>
                <a:spcPts val="2248"/>
              </a:lnSpc>
              <a:spcBef>
                <a:spcPts val="453"/>
              </a:spcBef>
              <a:spcAft>
                <a:spcPct val="0"/>
              </a:spcAft>
            </a:pPr>
            <a:r>
              <a:rPr sz="1700">
                <a:solidFill>
                  <a:srgbClr val="000000"/>
                </a:solidFill>
                <a:latin typeface="LKBNQL+MicrosoftYaHei"/>
                <a:cs typeface="LKBNQL+MicrosoftYaHei"/>
              </a:rPr>
              <a:t>可是一想到出逃</a:t>
            </a:r>
            <a:r>
              <a:rPr sz="1700">
                <a:solidFill>
                  <a:srgbClr val="000000"/>
                </a:solidFill>
                <a:latin typeface="EEOVDM+MicrosoftYaHei"/>
                <a:cs typeface="EEOVDM+MicrosoftYaHei"/>
              </a:rPr>
              <a:t>,</a:t>
            </a:r>
            <a:r>
              <a:rPr sz="1700">
                <a:solidFill>
                  <a:srgbClr val="000000"/>
                </a:solidFill>
                <a:latin typeface="LKBNQL+MicrosoftYaHei"/>
                <a:cs typeface="LKBNQL+MicrosoftYaHei"/>
              </a:rPr>
              <a:t>他又茫然了</a:t>
            </a:r>
            <a:r>
              <a:rPr sz="1700">
                <a:solidFill>
                  <a:srgbClr val="000000"/>
                </a:solidFill>
                <a:latin typeface="EEOVDM+MicrosoftYaHei"/>
                <a:cs typeface="EEOVDM+MicrosoftYaHei"/>
              </a:rPr>
              <a:t>,</a:t>
            </a:r>
            <a:r>
              <a:rPr sz="1700">
                <a:solidFill>
                  <a:srgbClr val="000000"/>
                </a:solidFill>
                <a:latin typeface="LKBNQL+MicrosoftYaHei"/>
                <a:cs typeface="LKBNQL+MicrosoftYaHei"/>
              </a:rPr>
              <a:t>天下这么大</a:t>
            </a:r>
            <a:r>
              <a:rPr sz="1700">
                <a:solidFill>
                  <a:srgbClr val="000000"/>
                </a:solidFill>
                <a:latin typeface="EEOVDM+MicrosoftYaHei"/>
                <a:cs typeface="EEOVDM+MicrosoftYaHei"/>
              </a:rPr>
              <a:t>,</a:t>
            </a:r>
            <a:r>
              <a:rPr sz="1700">
                <a:solidFill>
                  <a:srgbClr val="000000"/>
                </a:solidFill>
                <a:latin typeface="LKBNQL+MicrosoftYaHei"/>
                <a:cs typeface="LKBNQL+MicrosoftYaHei"/>
              </a:rPr>
              <a:t>地面这么广</a:t>
            </a:r>
            <a:r>
              <a:rPr sz="1700">
                <a:solidFill>
                  <a:srgbClr val="000000"/>
                </a:solidFill>
                <a:latin typeface="EEOVDM+MicrosoftYaHei"/>
                <a:cs typeface="EEOVDM+MicrosoftYaHei"/>
              </a:rPr>
              <a:t>,</a:t>
            </a:r>
            <a:r>
              <a:rPr sz="1700">
                <a:solidFill>
                  <a:srgbClr val="000000"/>
                </a:solidFill>
                <a:latin typeface="LKBNQL+MicrosoftYaHei"/>
                <a:cs typeface="LKBNQL+MicrosoftYaHei"/>
              </a:rPr>
              <a:t>去哪里呢</a:t>
            </a:r>
            <a:r>
              <a:rPr sz="1700">
                <a:solidFill>
                  <a:srgbClr val="000000"/>
                </a:solidFill>
                <a:latin typeface="EEOVDM+MicrosoftYaHei"/>
                <a:cs typeface="EEOVDM+MicrosoftYaHei"/>
              </a:rPr>
              <a:t>?</a:t>
            </a:r>
            <a:r>
              <a:rPr sz="1700">
                <a:solidFill>
                  <a:srgbClr val="000000"/>
                </a:solidFill>
                <a:latin typeface="LKBNQL+MicrosoftYaHei"/>
                <a:cs typeface="LKBNQL+MicrosoftYaHei"/>
              </a:rPr>
              <a:t>可是</a:t>
            </a:r>
            <a:r>
              <a:rPr sz="1700">
                <a:solidFill>
                  <a:srgbClr val="000000"/>
                </a:solidFill>
                <a:latin typeface="EEOVDM+MicrosoftYaHei"/>
                <a:cs typeface="EEOVDM+MicrosoftYaHei"/>
              </a:rPr>
              <a:t>,</a:t>
            </a:r>
            <a:r>
              <a:rPr sz="1700">
                <a:solidFill>
                  <a:srgbClr val="000000"/>
                </a:solidFill>
                <a:latin typeface="LKBNQL+MicrosoftYaHei"/>
                <a:cs typeface="LKBNQL+MicrosoftYaHei"/>
              </a:rPr>
              <a:t>不管去哪里</a:t>
            </a:r>
            <a:r>
              <a:rPr sz="1700">
                <a:solidFill>
                  <a:srgbClr val="000000"/>
                </a:solidFill>
                <a:latin typeface="EEOVDM+MicrosoftYaHei"/>
                <a:cs typeface="EEOVDM+MicrosoftYaHei"/>
              </a:rPr>
              <a:t>,</a:t>
            </a:r>
            <a:r>
              <a:rPr sz="1700">
                <a:solidFill>
                  <a:srgbClr val="000000"/>
                </a:solidFill>
                <a:latin typeface="LKBNQL+MicrosoftYaHei"/>
                <a:cs typeface="LKBNQL+MicrosoftYaHei"/>
              </a:rPr>
              <a:t>在要走之</a:t>
            </a:r>
          </a:p>
          <a:p>
            <a:pPr marL="0" marR="0">
              <a:lnSpc>
                <a:spcPts val="2252"/>
              </a:lnSpc>
              <a:spcBef>
                <a:spcPts val="349"/>
              </a:spcBef>
              <a:spcAft>
                <a:spcPct val="0"/>
              </a:spcAft>
            </a:pPr>
            <a:r>
              <a:rPr sz="1700">
                <a:solidFill>
                  <a:srgbClr val="000000"/>
                </a:solidFill>
                <a:latin typeface="LKBNQL+MicrosoftYaHei"/>
                <a:cs typeface="LKBNQL+MicrosoftYaHei"/>
              </a:rPr>
              <a:t>前</a:t>
            </a:r>
            <a:r>
              <a:rPr sz="1700">
                <a:solidFill>
                  <a:srgbClr val="000000"/>
                </a:solidFill>
                <a:latin typeface="EEOVDM+MicrosoftYaHei"/>
                <a:cs typeface="EEOVDM+MicrosoftYaHei"/>
              </a:rPr>
              <a:t>,</a:t>
            </a:r>
            <a:r>
              <a:rPr sz="1700">
                <a:solidFill>
                  <a:srgbClr val="000000"/>
                </a:solidFill>
                <a:latin typeface="LKBNQL+MicrosoftYaHei"/>
                <a:cs typeface="LKBNQL+MicrosoftYaHei"/>
              </a:rPr>
              <a:t>他一定要回家看一眼老娘。</a:t>
            </a:r>
          </a:p>
        </p:txBody>
      </p:sp>
      <p:sp>
        <p:nvSpPr>
          <p:cNvPr id="4" name="object 4"/>
          <p:cNvSpPr txBox="1"/>
          <p:nvPr/>
        </p:nvSpPr>
        <p:spPr>
          <a:xfrm>
            <a:off x="536448" y="2150616"/>
            <a:ext cx="9576846" cy="609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LKBNQL+MicrosoftYaHei"/>
                <a:cs typeface="LKBNQL+MicrosoftYaHei"/>
              </a:rPr>
              <a:t>老太太送走了那些公家的人之后</a:t>
            </a:r>
            <a:r>
              <a:rPr sz="1700">
                <a:solidFill>
                  <a:srgbClr val="000000"/>
                </a:solidFill>
                <a:latin typeface="EEOVDM+MicrosoftYaHei"/>
                <a:cs typeface="EEOVDM+MicrosoftYaHei"/>
              </a:rPr>
              <a:t>,</a:t>
            </a:r>
            <a:r>
              <a:rPr sz="1700">
                <a:solidFill>
                  <a:srgbClr val="000000"/>
                </a:solidFill>
                <a:latin typeface="LKBNQL+MicrosoftYaHei"/>
                <a:cs typeface="LKBNQL+MicrosoftYaHei"/>
              </a:rPr>
              <a:t>就把家里仅有的二十几斤白面都烙成饼</a:t>
            </a:r>
            <a:r>
              <a:rPr sz="1700">
                <a:solidFill>
                  <a:srgbClr val="000000"/>
                </a:solidFill>
                <a:latin typeface="EEOVDM+MicrosoftYaHei"/>
                <a:cs typeface="EEOVDM+MicrosoftYaHei"/>
              </a:rPr>
              <a:t>,</a:t>
            </a:r>
            <a:r>
              <a:rPr sz="1700">
                <a:solidFill>
                  <a:srgbClr val="000000"/>
                </a:solidFill>
                <a:latin typeface="LKBNQL+MicrosoftYaHei"/>
                <a:cs typeface="LKBNQL+MicrosoftYaHei"/>
              </a:rPr>
              <a:t>然后就一张一张</a:t>
            </a:r>
          </a:p>
        </p:txBody>
      </p:sp>
      <p:sp>
        <p:nvSpPr>
          <p:cNvPr id="5" name="object 5"/>
          <p:cNvSpPr txBox="1"/>
          <p:nvPr/>
        </p:nvSpPr>
        <p:spPr>
          <a:xfrm>
            <a:off x="91439" y="2487420"/>
            <a:ext cx="10194401" cy="609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LKBNQL+MicrosoftYaHei"/>
                <a:cs typeface="LKBNQL+MicrosoftYaHei"/>
              </a:rPr>
              <a:t>地折叠</a:t>
            </a:r>
            <a:r>
              <a:rPr sz="1700">
                <a:solidFill>
                  <a:srgbClr val="000000"/>
                </a:solidFill>
                <a:latin typeface="EEOVDM+MicrosoftYaHei"/>
                <a:cs typeface="EEOVDM+MicrosoftYaHei"/>
              </a:rPr>
              <a:t>,</a:t>
            </a:r>
            <a:r>
              <a:rPr sz="1700">
                <a:solidFill>
                  <a:srgbClr val="000000"/>
                </a:solidFill>
                <a:latin typeface="LKBNQL+MicrosoftYaHei"/>
                <a:cs typeface="LKBNQL+MicrosoftYaHei"/>
              </a:rPr>
              <a:t>用纸包好</a:t>
            </a:r>
            <a:r>
              <a:rPr sz="1700">
                <a:solidFill>
                  <a:srgbClr val="000000"/>
                </a:solidFill>
                <a:latin typeface="EEOVDM+MicrosoftYaHei"/>
                <a:cs typeface="EEOVDM+MicrosoftYaHei"/>
              </a:rPr>
              <a:t>,</a:t>
            </a:r>
            <a:r>
              <a:rPr sz="1700">
                <a:solidFill>
                  <a:srgbClr val="000000"/>
                </a:solidFill>
                <a:latin typeface="LKBNQL+MicrosoftYaHei"/>
                <a:cs typeface="LKBNQL+MicrosoftYaHei"/>
              </a:rPr>
              <a:t>一沓一沓塞进帆布口袋里。又包了二斤盐巴</a:t>
            </a:r>
            <a:r>
              <a:rPr sz="1700">
                <a:solidFill>
                  <a:srgbClr val="000000"/>
                </a:solidFill>
                <a:latin typeface="EEOVDM+MicrosoftYaHei"/>
                <a:cs typeface="EEOVDM+MicrosoftYaHei"/>
              </a:rPr>
              <a:t>,</a:t>
            </a:r>
            <a:r>
              <a:rPr sz="1700">
                <a:solidFill>
                  <a:srgbClr val="000000"/>
                </a:solidFill>
                <a:latin typeface="LKBNQL+MicrosoftYaHei"/>
                <a:cs typeface="LKBNQL+MicrosoftYaHei"/>
              </a:rPr>
              <a:t>塞在缝隙处。她早已谋算好</a:t>
            </a:r>
            <a:r>
              <a:rPr sz="1700">
                <a:solidFill>
                  <a:srgbClr val="000000"/>
                </a:solidFill>
                <a:latin typeface="EEOVDM+MicrosoftYaHei"/>
                <a:cs typeface="EEOVDM+MicrosoftYaHei"/>
              </a:rPr>
              <a:t>,</a:t>
            </a:r>
            <a:r>
              <a:rPr sz="1700">
                <a:solidFill>
                  <a:srgbClr val="000000"/>
                </a:solidFill>
                <a:latin typeface="LKBNQL+MicrosoftYaHei"/>
                <a:cs typeface="LKBNQL+MicrosoftYaHei"/>
              </a:rPr>
              <a:t>顶子</a:t>
            </a:r>
          </a:p>
        </p:txBody>
      </p:sp>
      <p:sp>
        <p:nvSpPr>
          <p:cNvPr id="6" name="object 6"/>
          <p:cNvSpPr txBox="1"/>
          <p:nvPr/>
        </p:nvSpPr>
        <p:spPr>
          <a:xfrm>
            <a:off x="91439" y="2662610"/>
            <a:ext cx="10014711" cy="79046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5"/>
              </a:lnSpc>
              <a:spcBef>
                <a:spcPct val="0"/>
              </a:spcBef>
              <a:spcAft>
                <a:spcPct val="0"/>
              </a:spcAft>
            </a:pPr>
            <a:r>
              <a:rPr sz="2400" spc="-23">
                <a:solidFill>
                  <a:srgbClr val="000000"/>
                </a:solidFill>
                <a:latin typeface="JMCRCV+TwCenMT-Regular"/>
                <a:cs typeface="JMCRCV+TwCenMT-Regular"/>
              </a:rPr>
              <a:t>B.“</a:t>
            </a:r>
            <a:r>
              <a:rPr sz="2400">
                <a:solidFill>
                  <a:srgbClr val="000000"/>
                </a:solidFill>
                <a:latin typeface="SimSun"/>
                <a:cs typeface="SimSun"/>
              </a:rPr>
              <a:t>小风轻轻拍打着窗棂</a:t>
            </a:r>
            <a:r>
              <a:rPr sz="2400">
                <a:solidFill>
                  <a:srgbClr val="000000"/>
                </a:solidFill>
                <a:latin typeface="ISGBHA+TwCenMT-Regular"/>
                <a:cs typeface="ISGBHA+TwCenMT-Regular"/>
              </a:rPr>
              <a:t>,</a:t>
            </a:r>
            <a:r>
              <a:rPr sz="2400">
                <a:solidFill>
                  <a:srgbClr val="000000"/>
                </a:solidFill>
                <a:latin typeface="SimSun"/>
                <a:cs typeface="SimSun"/>
              </a:rPr>
              <a:t>蟋蟀在墙角嘟嘟地叫”的环境描写</a:t>
            </a:r>
            <a:r>
              <a:rPr sz="2400">
                <a:solidFill>
                  <a:srgbClr val="000000"/>
                </a:solidFill>
                <a:latin typeface="ISGBHA+TwCenMT-Regular"/>
                <a:cs typeface="ISGBHA+TwCenMT-Regular"/>
              </a:rPr>
              <a:t>,</a:t>
            </a:r>
            <a:r>
              <a:rPr sz="2400">
                <a:solidFill>
                  <a:srgbClr val="000000"/>
                </a:solidFill>
                <a:latin typeface="SimSun"/>
                <a:cs typeface="SimSun"/>
              </a:rPr>
              <a:t>不仅渲</a:t>
            </a:r>
          </a:p>
        </p:txBody>
      </p:sp>
      <p:sp>
        <p:nvSpPr>
          <p:cNvPr id="7" name="object 7"/>
          <p:cNvSpPr txBox="1"/>
          <p:nvPr/>
        </p:nvSpPr>
        <p:spPr>
          <a:xfrm>
            <a:off x="91439" y="3029013"/>
            <a:ext cx="9970248"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SimSun"/>
                <a:cs typeface="SimSun"/>
              </a:rPr>
              <a:t>染了一种静谧的氛围</a:t>
            </a:r>
            <a:r>
              <a:rPr sz="2400">
                <a:solidFill>
                  <a:srgbClr val="000000"/>
                </a:solidFill>
                <a:latin typeface="ISGBHA+TwCenMT-Regular"/>
                <a:cs typeface="ISGBHA+TwCenMT-Regular"/>
              </a:rPr>
              <a:t>,</a:t>
            </a:r>
            <a:r>
              <a:rPr sz="2400">
                <a:solidFill>
                  <a:srgbClr val="000000"/>
                </a:solidFill>
                <a:latin typeface="SimSun"/>
                <a:cs typeface="SimSun"/>
              </a:rPr>
              <a:t>更暗示了老太太苦痛难受的心情</a:t>
            </a:r>
            <a:r>
              <a:rPr sz="2400">
                <a:solidFill>
                  <a:srgbClr val="000000"/>
                </a:solidFill>
                <a:latin typeface="ISGBHA+TwCenMT-Regular"/>
                <a:cs typeface="ISGBHA+TwCenMT-Regular"/>
              </a:rPr>
              <a:t>,</a:t>
            </a:r>
            <a:r>
              <a:rPr sz="2400">
                <a:solidFill>
                  <a:srgbClr val="000000"/>
                </a:solidFill>
                <a:latin typeface="SimSun"/>
                <a:cs typeface="SimSun"/>
              </a:rPr>
              <a:t>也为顶子回</a:t>
            </a:r>
          </a:p>
          <a:p>
            <a:pPr marL="0" marR="0">
              <a:lnSpc>
                <a:spcPts val="2400"/>
              </a:lnSpc>
              <a:spcBef>
                <a:spcPts val="479"/>
              </a:spcBef>
              <a:spcAft>
                <a:spcPct val="0"/>
              </a:spcAft>
            </a:pPr>
            <a:r>
              <a:rPr sz="2400">
                <a:solidFill>
                  <a:srgbClr val="000000"/>
                </a:solidFill>
                <a:latin typeface="SimSun"/>
                <a:cs typeface="SimSun"/>
              </a:rPr>
              <a:t>家提供背景。</a:t>
            </a:r>
          </a:p>
        </p:txBody>
      </p:sp>
      <p:sp>
        <p:nvSpPr>
          <p:cNvPr id="8" name="object 8"/>
          <p:cNvSpPr txBox="1"/>
          <p:nvPr/>
        </p:nvSpPr>
        <p:spPr>
          <a:xfrm>
            <a:off x="91439" y="3834890"/>
            <a:ext cx="10194581" cy="9462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248"/>
              </a:lnSpc>
              <a:spcBef>
                <a:spcPct val="0"/>
              </a:spcBef>
              <a:spcAft>
                <a:spcPct val="0"/>
              </a:spcAft>
            </a:pPr>
            <a:r>
              <a:rPr sz="1700">
                <a:solidFill>
                  <a:srgbClr val="000000"/>
                </a:solidFill>
                <a:latin typeface="LKBNQL+MicrosoftYaHei"/>
                <a:cs typeface="LKBNQL+MicrosoftYaHei"/>
              </a:rPr>
              <a:t>小风轻轻拍打着窗棂</a:t>
            </a:r>
            <a:r>
              <a:rPr sz="1700">
                <a:solidFill>
                  <a:srgbClr val="000000"/>
                </a:solidFill>
                <a:latin typeface="EEOVDM+MicrosoftYaHei"/>
                <a:cs typeface="EEOVDM+MicrosoftYaHei"/>
              </a:rPr>
              <a:t>,</a:t>
            </a:r>
            <a:r>
              <a:rPr sz="1700">
                <a:solidFill>
                  <a:srgbClr val="000000"/>
                </a:solidFill>
                <a:latin typeface="LKBNQL+MicrosoftYaHei"/>
                <a:cs typeface="LKBNQL+MicrosoftYaHei"/>
              </a:rPr>
              <a:t>蟋蟀在墙角嘟嘟地叫</a:t>
            </a:r>
            <a:r>
              <a:rPr sz="1700">
                <a:solidFill>
                  <a:srgbClr val="000000"/>
                </a:solidFill>
                <a:latin typeface="EEOVDM+MicrosoftYaHei"/>
                <a:cs typeface="EEOVDM+MicrosoftYaHei"/>
              </a:rPr>
              <a:t>,</a:t>
            </a:r>
            <a:r>
              <a:rPr sz="1700">
                <a:solidFill>
                  <a:srgbClr val="000000"/>
                </a:solidFill>
                <a:latin typeface="LKBNQL+MicrosoftYaHei"/>
                <a:cs typeface="LKBNQL+MicrosoftYaHei"/>
              </a:rPr>
              <a:t>老太太迷迷怔怔刚要闩门的当儿</a:t>
            </a:r>
            <a:r>
              <a:rPr sz="1700">
                <a:solidFill>
                  <a:srgbClr val="000000"/>
                </a:solidFill>
                <a:latin typeface="EEOVDM+MicrosoftYaHei"/>
                <a:cs typeface="EEOVDM+MicrosoftYaHei"/>
              </a:rPr>
              <a:t>,</a:t>
            </a:r>
            <a:r>
              <a:rPr sz="1700">
                <a:solidFill>
                  <a:srgbClr val="000000"/>
                </a:solidFill>
                <a:latin typeface="LKBNQL+MicrosoftYaHei"/>
                <a:cs typeface="LKBNQL+MicrosoftYaHei"/>
              </a:rPr>
              <a:t>突然间</a:t>
            </a:r>
            <a:r>
              <a:rPr sz="1700">
                <a:solidFill>
                  <a:srgbClr val="000000"/>
                </a:solidFill>
                <a:latin typeface="EEOVDM+MicrosoftYaHei"/>
                <a:cs typeface="EEOVDM+MicrosoftYaHei"/>
              </a:rPr>
              <a:t>,</a:t>
            </a:r>
            <a:r>
              <a:rPr sz="1700">
                <a:solidFill>
                  <a:srgbClr val="000000"/>
                </a:solidFill>
                <a:latin typeface="LKBNQL+MicrosoftYaHei"/>
                <a:cs typeface="LKBNQL+MicrosoftYaHei"/>
              </a:rPr>
              <a:t>门“吱</a:t>
            </a:r>
          </a:p>
          <a:p>
            <a:pPr marL="0" marR="0">
              <a:lnSpc>
                <a:spcPts val="2248"/>
              </a:lnSpc>
              <a:spcBef>
                <a:spcPts val="453"/>
              </a:spcBef>
              <a:spcAft>
                <a:spcPct val="0"/>
              </a:spcAft>
            </a:pPr>
            <a:r>
              <a:rPr sz="1700">
                <a:solidFill>
                  <a:srgbClr val="000000"/>
                </a:solidFill>
                <a:latin typeface="LKBNQL+MicrosoftYaHei"/>
                <a:cs typeface="LKBNQL+MicrosoftYaHei"/>
              </a:rPr>
              <a:t>呀”一声开了</a:t>
            </a:r>
            <a:r>
              <a:rPr sz="1700">
                <a:solidFill>
                  <a:srgbClr val="000000"/>
                </a:solidFill>
                <a:latin typeface="EEOVDM+MicrosoftYaHei"/>
                <a:cs typeface="EEOVDM+MicrosoftYaHei"/>
              </a:rPr>
              <a:t>,</a:t>
            </a:r>
            <a:r>
              <a:rPr sz="1700">
                <a:solidFill>
                  <a:srgbClr val="000000"/>
                </a:solidFill>
                <a:latin typeface="LKBNQL+MicrosoftYaHei"/>
                <a:cs typeface="LKBNQL+MicrosoftYaHei"/>
              </a:rPr>
              <a:t>顶子站在了她的面前。</a:t>
            </a:r>
          </a:p>
        </p:txBody>
      </p:sp>
      <p:sp>
        <p:nvSpPr>
          <p:cNvPr id="9" name="object 9"/>
          <p:cNvSpPr txBox="1"/>
          <p:nvPr/>
        </p:nvSpPr>
        <p:spPr>
          <a:xfrm>
            <a:off x="536448" y="4508175"/>
            <a:ext cx="2990636" cy="6098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52"/>
              </a:lnSpc>
              <a:spcBef>
                <a:spcPct val="0"/>
              </a:spcBef>
              <a:spcAft>
                <a:spcPct val="0"/>
              </a:spcAft>
            </a:pPr>
            <a:r>
              <a:rPr sz="1700">
                <a:solidFill>
                  <a:srgbClr val="000000"/>
                </a:solidFill>
                <a:latin typeface="LKBNQL+MicrosoftYaHei"/>
                <a:cs typeface="LKBNQL+MicrosoftYaHei"/>
              </a:rPr>
              <a:t>老太太眼泪马上就下来了。</a:t>
            </a:r>
          </a:p>
        </p:txBody>
      </p:sp>
      <p:sp>
        <p:nvSpPr>
          <p:cNvPr id="10" name="object 10"/>
          <p:cNvSpPr txBox="1"/>
          <p:nvPr/>
        </p:nvSpPr>
        <p:spPr>
          <a:xfrm>
            <a:off x="91439" y="4845683"/>
            <a:ext cx="10133853" cy="16199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248"/>
              </a:lnSpc>
              <a:spcBef>
                <a:spcPct val="0"/>
              </a:spcBef>
              <a:spcAft>
                <a:spcPct val="0"/>
              </a:spcAft>
            </a:pPr>
            <a:r>
              <a:rPr sz="1700">
                <a:solidFill>
                  <a:srgbClr val="000000"/>
                </a:solidFill>
                <a:latin typeface="LKBNQL+MicrosoftYaHei"/>
                <a:cs typeface="LKBNQL+MicrosoftYaHei"/>
              </a:rPr>
              <a:t>顶子狼吞虎咽地吃着饼</a:t>
            </a:r>
            <a:r>
              <a:rPr sz="1700">
                <a:solidFill>
                  <a:srgbClr val="000000"/>
                </a:solidFill>
                <a:latin typeface="EEOVDM+MicrosoftYaHei"/>
                <a:cs typeface="EEOVDM+MicrosoftYaHei"/>
              </a:rPr>
              <a:t>,</a:t>
            </a:r>
            <a:r>
              <a:rPr sz="1700">
                <a:solidFill>
                  <a:srgbClr val="000000"/>
                </a:solidFill>
                <a:latin typeface="LKBNQL+MicrosoftYaHei"/>
                <a:cs typeface="LKBNQL+MicrosoftYaHei"/>
              </a:rPr>
              <a:t>眼睛贼溜溜地寻觑着</a:t>
            </a:r>
            <a:r>
              <a:rPr sz="1700">
                <a:solidFill>
                  <a:srgbClr val="000000"/>
                </a:solidFill>
                <a:latin typeface="EEOVDM+MicrosoftYaHei"/>
                <a:cs typeface="EEOVDM+MicrosoftYaHei"/>
              </a:rPr>
              <a:t>,</a:t>
            </a:r>
            <a:r>
              <a:rPr sz="1700">
                <a:solidFill>
                  <a:srgbClr val="000000"/>
                </a:solidFill>
                <a:latin typeface="LKBNQL+MicrosoftYaHei"/>
                <a:cs typeface="LKBNQL+MicrosoftYaHei"/>
              </a:rPr>
              <a:t>待最后一口食物从喉咙处咕噜一声咽下之后</a:t>
            </a:r>
            <a:r>
              <a:rPr sz="1700">
                <a:solidFill>
                  <a:srgbClr val="000000"/>
                </a:solidFill>
                <a:latin typeface="EEOVDM+MicrosoftYaHei"/>
                <a:cs typeface="EEOVDM+MicrosoftYaHei"/>
              </a:rPr>
              <a:t>,</a:t>
            </a:r>
          </a:p>
          <a:p>
            <a:pPr marL="0" marR="0">
              <a:lnSpc>
                <a:spcPts val="2248"/>
              </a:lnSpc>
              <a:spcBef>
                <a:spcPts val="453"/>
              </a:spcBef>
              <a:spcAft>
                <a:spcPct val="0"/>
              </a:spcAft>
            </a:pPr>
            <a:r>
              <a:rPr sz="1700">
                <a:solidFill>
                  <a:srgbClr val="000000"/>
                </a:solidFill>
                <a:latin typeface="LKBNQL+MicrosoftYaHei"/>
                <a:cs typeface="LKBNQL+MicrosoftYaHei"/>
              </a:rPr>
              <a:t>他才急急地说:“娘</a:t>
            </a:r>
            <a:r>
              <a:rPr sz="1700">
                <a:solidFill>
                  <a:srgbClr val="000000"/>
                </a:solidFill>
                <a:latin typeface="EEOVDM+MicrosoftYaHei"/>
                <a:cs typeface="EEOVDM+MicrosoftYaHei"/>
              </a:rPr>
              <a:t>,</a:t>
            </a:r>
            <a:r>
              <a:rPr sz="1700">
                <a:solidFill>
                  <a:srgbClr val="000000"/>
                </a:solidFill>
                <a:latin typeface="LKBNQL+MicrosoftYaHei"/>
                <a:cs typeface="LKBNQL+MicrosoftYaHei"/>
              </a:rPr>
              <a:t>我看你一眼就得走了</a:t>
            </a:r>
            <a:r>
              <a:rPr sz="1700">
                <a:solidFill>
                  <a:srgbClr val="000000"/>
                </a:solidFill>
                <a:latin typeface="EEOVDM+MicrosoftYaHei"/>
                <a:cs typeface="EEOVDM+MicrosoftYaHei"/>
              </a:rPr>
              <a:t>,</a:t>
            </a:r>
            <a:r>
              <a:rPr sz="1700">
                <a:solidFill>
                  <a:srgbClr val="000000"/>
                </a:solidFill>
                <a:latin typeface="LKBNQL+MicrosoftYaHei"/>
                <a:cs typeface="LKBNQL+MicrosoftYaHei"/>
              </a:rPr>
              <a:t>有没有钱啥的</a:t>
            </a:r>
            <a:r>
              <a:rPr sz="1700">
                <a:solidFill>
                  <a:srgbClr val="000000"/>
                </a:solidFill>
                <a:latin typeface="EEOVDM+MicrosoftYaHei"/>
                <a:cs typeface="EEOVDM+MicrosoftYaHei"/>
              </a:rPr>
              <a:t>,</a:t>
            </a:r>
            <a:r>
              <a:rPr sz="1700">
                <a:solidFill>
                  <a:srgbClr val="000000"/>
                </a:solidFill>
                <a:latin typeface="LKBNQL+MicrosoftYaHei"/>
                <a:cs typeface="LKBNQL+MicrosoftYaHei"/>
              </a:rPr>
              <a:t>给我准备点。”</a:t>
            </a:r>
          </a:p>
          <a:p>
            <a:pPr marL="190500" marR="0">
              <a:lnSpc>
                <a:spcPts val="2248"/>
              </a:lnSpc>
              <a:spcBef>
                <a:spcPts val="452"/>
              </a:spcBef>
              <a:spcAft>
                <a:spcPct val="0"/>
              </a:spcAft>
            </a:pPr>
            <a:r>
              <a:rPr sz="1700">
                <a:solidFill>
                  <a:srgbClr val="000000"/>
                </a:solidFill>
                <a:latin typeface="LKBNQL+MicrosoftYaHei"/>
                <a:cs typeface="LKBNQL+MicrosoftYaHei"/>
              </a:rPr>
              <a:t>老太太赶忙把裤腰子拽开</a:t>
            </a:r>
            <a:r>
              <a:rPr sz="1700">
                <a:solidFill>
                  <a:srgbClr val="000000"/>
                </a:solidFill>
                <a:latin typeface="EEOVDM+MicrosoftYaHei"/>
                <a:cs typeface="EEOVDM+MicrosoftYaHei"/>
              </a:rPr>
              <a:t>,</a:t>
            </a:r>
            <a:r>
              <a:rPr sz="1700">
                <a:solidFill>
                  <a:srgbClr val="000000"/>
                </a:solidFill>
                <a:latin typeface="LKBNQL+MicrosoftYaHei"/>
                <a:cs typeface="LKBNQL+MicrosoftYaHei"/>
              </a:rPr>
              <a:t>从里面掏出厚厚的一沓钱</a:t>
            </a:r>
            <a:r>
              <a:rPr sz="1700">
                <a:solidFill>
                  <a:srgbClr val="000000"/>
                </a:solidFill>
                <a:latin typeface="EEOVDM+MicrosoftYaHei"/>
                <a:cs typeface="EEOVDM+MicrosoftYaHei"/>
              </a:rPr>
              <a:t>,</a:t>
            </a:r>
            <a:r>
              <a:rPr sz="1700">
                <a:solidFill>
                  <a:srgbClr val="000000"/>
                </a:solidFill>
                <a:latin typeface="LKBNQL+MicrosoftYaHei"/>
                <a:cs typeface="LKBNQL+MicrosoftYaHei"/>
              </a:rPr>
              <a:t>递给顶子</a:t>
            </a:r>
            <a:r>
              <a:rPr sz="1700">
                <a:solidFill>
                  <a:srgbClr val="000000"/>
                </a:solidFill>
                <a:latin typeface="EEOVDM+MicrosoftYaHei"/>
                <a:cs typeface="EEOVDM+MicrosoftYaHei"/>
              </a:rPr>
              <a:t>,</a:t>
            </a:r>
            <a:r>
              <a:rPr sz="1700">
                <a:solidFill>
                  <a:srgbClr val="000000"/>
                </a:solidFill>
                <a:latin typeface="LKBNQL+MicrosoftYaHei"/>
                <a:cs typeface="LKBNQL+MicrosoftYaHei"/>
              </a:rPr>
              <a:t>说:“就这些了</a:t>
            </a:r>
            <a:r>
              <a:rPr sz="1700">
                <a:solidFill>
                  <a:srgbClr val="000000"/>
                </a:solidFill>
                <a:latin typeface="EEOVDM+MicrosoftYaHei"/>
                <a:cs typeface="EEOVDM+MicrosoftYaHei"/>
              </a:rPr>
              <a:t>,</a:t>
            </a:r>
            <a:r>
              <a:rPr sz="1700">
                <a:solidFill>
                  <a:srgbClr val="000000"/>
                </a:solidFill>
                <a:latin typeface="LKBNQL+MicrosoftYaHei"/>
                <a:cs typeface="LKBNQL+MicrosoftYaHei"/>
              </a:rPr>
              <a:t>都拿着吧</a:t>
            </a:r>
            <a:r>
              <a:rPr sz="1700">
                <a:solidFill>
                  <a:srgbClr val="000000"/>
                </a:solidFill>
                <a:latin typeface="EEOVDM+MicrosoftYaHei"/>
                <a:cs typeface="EEOVDM+MicrosoftYaHei"/>
              </a:rPr>
              <a:t>!</a:t>
            </a:r>
            <a:r>
              <a:rPr sz="1700">
                <a:solidFill>
                  <a:srgbClr val="000000"/>
                </a:solidFill>
                <a:latin typeface="LKBNQL+MicrosoftYaHei"/>
                <a:cs typeface="LKBNQL+MicrosoftYaHei"/>
              </a:rPr>
              <a:t>顶子</a:t>
            </a:r>
            <a:r>
              <a:rPr sz="1700">
                <a:solidFill>
                  <a:srgbClr val="000000"/>
                </a:solidFill>
                <a:latin typeface="EEOVDM+MicrosoftYaHei"/>
                <a:cs typeface="EEOVDM+MicrosoftYaHei"/>
              </a:rPr>
              <a:t>,</a:t>
            </a:r>
          </a:p>
          <a:p>
            <a:pPr marL="0" marR="0">
              <a:lnSpc>
                <a:spcPts val="2252"/>
              </a:lnSpc>
              <a:spcBef>
                <a:spcPts val="349"/>
              </a:spcBef>
              <a:spcAft>
                <a:spcPct val="0"/>
              </a:spcAft>
            </a:pPr>
            <a:r>
              <a:rPr sz="1700">
                <a:solidFill>
                  <a:srgbClr val="000000"/>
                </a:solidFill>
                <a:latin typeface="LKBNQL+MicrosoftYaHei"/>
                <a:cs typeface="LKBNQL+MicrosoftYaHei"/>
              </a:rPr>
              <a:t>你要去哪里?”</a:t>
            </a:r>
          </a:p>
        </p:txBody>
      </p:sp>
      <p:sp>
        <p:nvSpPr>
          <p:cNvPr id="11" name="object 11"/>
          <p:cNvSpPr txBox="1"/>
          <p:nvPr/>
        </p:nvSpPr>
        <p:spPr>
          <a:xfrm>
            <a:off x="472440" y="6193153"/>
            <a:ext cx="2548631" cy="609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LKBNQL+MicrosoftYaHei"/>
                <a:cs typeface="LKBNQL+MicrosoftYaHei"/>
              </a:rPr>
              <a:t>“娘</a:t>
            </a:r>
            <a:r>
              <a:rPr sz="1700">
                <a:solidFill>
                  <a:srgbClr val="000000"/>
                </a:solidFill>
                <a:latin typeface="EEOVDM+MicrosoftYaHei"/>
                <a:cs typeface="EEOVDM+MicrosoftYaHei"/>
              </a:rPr>
              <a:t>,</a:t>
            </a:r>
            <a:r>
              <a:rPr sz="1700">
                <a:solidFill>
                  <a:srgbClr val="000000"/>
                </a:solidFill>
                <a:latin typeface="LKBNQL+MicrosoftYaHei"/>
                <a:cs typeface="LKBNQL+MicrosoftYaHei"/>
              </a:rPr>
              <a:t>这您就不要管了。</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96463"/>
            <a:ext cx="10296228" cy="157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9955" marR="0">
              <a:lnSpc>
                <a:spcPts val="2644"/>
              </a:lnSpc>
              <a:spcBef>
                <a:spcPct val="0"/>
              </a:spcBef>
              <a:spcAft>
                <a:spcPct val="0"/>
              </a:spcAft>
            </a:pPr>
            <a:r>
              <a:rPr sz="2000">
                <a:solidFill>
                  <a:srgbClr val="000000"/>
                </a:solidFill>
                <a:latin typeface="WEQGPV+MicrosoftYaHei"/>
                <a:cs typeface="WEQGPV+MicrosoftYaHei"/>
              </a:rPr>
              <a:t>“顶子,你把饼带上,到小南山的石洞里躲躲。”</a:t>
            </a:r>
          </a:p>
          <a:p>
            <a:pPr marL="448055" marR="0">
              <a:lnSpc>
                <a:spcPts val="2644"/>
              </a:lnSpc>
              <a:spcBef>
                <a:spcPts val="767"/>
              </a:spcBef>
              <a:spcAft>
                <a:spcPct val="0"/>
              </a:spcAft>
            </a:pPr>
            <a:r>
              <a:rPr sz="2000">
                <a:solidFill>
                  <a:srgbClr val="000000"/>
                </a:solidFill>
                <a:latin typeface="WEQGPV+MicrosoftYaHei"/>
                <a:cs typeface="WEQGPV+MicrosoftYaHei"/>
              </a:rPr>
              <a:t>“娘,您就别管我了,我这一走,是死是活,真的不好说,啥年月能见到您,也都不敢</a:t>
            </a:r>
          </a:p>
          <a:p>
            <a:pPr marL="0" marR="0">
              <a:lnSpc>
                <a:spcPts val="2644"/>
              </a:lnSpc>
              <a:spcBef>
                <a:spcPts val="765"/>
              </a:spcBef>
              <a:spcAft>
                <a:spcPct val="0"/>
              </a:spcAft>
            </a:pPr>
            <a:r>
              <a:rPr sz="2000">
                <a:solidFill>
                  <a:srgbClr val="000000"/>
                </a:solidFill>
                <a:latin typeface="WEQGPV+MicrosoftYaHei"/>
                <a:cs typeface="WEQGPV+MicrosoftYaHei"/>
              </a:rPr>
              <a:t>想。娘,只求您自己保重啦!”</a:t>
            </a:r>
          </a:p>
        </p:txBody>
      </p:sp>
      <p:sp>
        <p:nvSpPr>
          <p:cNvPr id="4" name="object 4"/>
          <p:cNvSpPr txBox="1"/>
          <p:nvPr/>
        </p:nvSpPr>
        <p:spPr>
          <a:xfrm>
            <a:off x="539495" y="1376877"/>
            <a:ext cx="7458019" cy="11440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spc="-12">
                <a:solidFill>
                  <a:srgbClr val="000000"/>
                </a:solidFill>
                <a:latin typeface="WEQGPV+MicrosoftYaHei"/>
                <a:cs typeface="WEQGPV+MicrosoftYaHei"/>
              </a:rPr>
              <a:t>“顶子,”老太太整个抖动起来</a:t>
            </a:r>
            <a:r>
              <a:rPr sz="2000">
                <a:solidFill>
                  <a:srgbClr val="000000"/>
                </a:solidFill>
                <a:latin typeface="WEQGPV+MicrosoftYaHei"/>
                <a:cs typeface="WEQGPV+MicrosoftYaHei"/>
              </a:rPr>
              <a:t>,亮亮的泪珠向脸颊处滚动。</a:t>
            </a:r>
          </a:p>
          <a:p>
            <a:pPr marL="0" marR="0">
              <a:lnSpc>
                <a:spcPts val="2644"/>
              </a:lnSpc>
              <a:spcBef>
                <a:spcPts val="768"/>
              </a:spcBef>
              <a:spcAft>
                <a:spcPct val="0"/>
              </a:spcAft>
            </a:pPr>
            <a:r>
              <a:rPr sz="2000">
                <a:solidFill>
                  <a:srgbClr val="000000"/>
                </a:solidFill>
                <a:latin typeface="WEQGPV+MicrosoftYaHei"/>
                <a:cs typeface="WEQGPV+MicrosoftYaHei"/>
              </a:rPr>
              <a:t>“娘,还有一事,把咱家那把菜刀给我。”</a:t>
            </a:r>
          </a:p>
        </p:txBody>
      </p:sp>
      <p:sp>
        <p:nvSpPr>
          <p:cNvPr id="5" name="object 5"/>
          <p:cNvSpPr txBox="1"/>
          <p:nvPr/>
        </p:nvSpPr>
        <p:spPr>
          <a:xfrm>
            <a:off x="614172" y="2230698"/>
            <a:ext cx="4450286"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WEQGPV+MicrosoftYaHei"/>
                <a:cs typeface="WEQGPV+MicrosoftYaHei"/>
              </a:rPr>
              <a:t>老太太抹了眼泪,愣了,说:“干啥?”</a:t>
            </a:r>
          </a:p>
        </p:txBody>
      </p:sp>
      <p:sp>
        <p:nvSpPr>
          <p:cNvPr id="6" name="object 6"/>
          <p:cNvSpPr txBox="1"/>
          <p:nvPr/>
        </p:nvSpPr>
        <p:spPr>
          <a:xfrm>
            <a:off x="539495" y="2657418"/>
            <a:ext cx="8120508" cy="11437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4676" marR="0">
              <a:lnSpc>
                <a:spcPts val="2644"/>
              </a:lnSpc>
              <a:spcBef>
                <a:spcPct val="0"/>
              </a:spcBef>
              <a:spcAft>
                <a:spcPct val="0"/>
              </a:spcAft>
            </a:pPr>
            <a:r>
              <a:rPr sz="2000">
                <a:solidFill>
                  <a:srgbClr val="000000"/>
                </a:solidFill>
                <a:latin typeface="WEQGPV+MicrosoftYaHei"/>
                <a:cs typeface="WEQGPV+MicrosoftYaHei"/>
              </a:rPr>
              <a:t>顶子咬了下嘴唇说:“娘,我手头怎么也得有个应手的家伙呀。”</a:t>
            </a:r>
          </a:p>
          <a:p>
            <a:pPr marL="0" marR="0">
              <a:lnSpc>
                <a:spcPts val="2648"/>
              </a:lnSpc>
              <a:spcBef>
                <a:spcPts val="761"/>
              </a:spcBef>
              <a:spcAft>
                <a:spcPct val="0"/>
              </a:spcAft>
            </a:pPr>
            <a:r>
              <a:rPr sz="2000">
                <a:solidFill>
                  <a:srgbClr val="000000"/>
                </a:solidFill>
                <a:latin typeface="WEQGPV+MicrosoftYaHei"/>
                <a:cs typeface="WEQGPV+MicrosoftYaHei"/>
              </a:rPr>
              <a:t>“啥?”老太太倒吸了一口冷气。</a:t>
            </a:r>
          </a:p>
        </p:txBody>
      </p:sp>
      <p:sp>
        <p:nvSpPr>
          <p:cNvPr id="7" name="object 7"/>
          <p:cNvSpPr txBox="1"/>
          <p:nvPr/>
        </p:nvSpPr>
        <p:spPr>
          <a:xfrm>
            <a:off x="91439" y="3511112"/>
            <a:ext cx="10140251" cy="11436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379" marR="0">
              <a:lnSpc>
                <a:spcPts val="2644"/>
              </a:lnSpc>
              <a:spcBef>
                <a:spcPct val="0"/>
              </a:spcBef>
              <a:spcAft>
                <a:spcPct val="0"/>
              </a:spcAft>
            </a:pPr>
            <a:r>
              <a:rPr sz="2000">
                <a:solidFill>
                  <a:srgbClr val="000000"/>
                </a:solidFill>
                <a:latin typeface="WEQGPV+MicrosoftYaHei"/>
                <a:cs typeface="WEQGPV+MicrosoftYaHei"/>
              </a:rPr>
              <a:t>“娘,我现在已经想好,谁真若是抓我逮我,我已没有别的路了,就得拼了,反正我</a:t>
            </a:r>
          </a:p>
          <a:p>
            <a:pPr marL="0" marR="0">
              <a:lnSpc>
                <a:spcPts val="2644"/>
              </a:lnSpc>
              <a:spcBef>
                <a:spcPts val="765"/>
              </a:spcBef>
              <a:spcAft>
                <a:spcPct val="0"/>
              </a:spcAft>
            </a:pPr>
            <a:r>
              <a:rPr sz="2000">
                <a:solidFill>
                  <a:srgbClr val="000000"/>
                </a:solidFill>
                <a:latin typeface="WEQGPV+MicrosoftYaHei"/>
                <a:cs typeface="WEQGPV+MicrosoftYaHei"/>
              </a:rPr>
              <a:t>已是有人命的人啦,杀一个够本,杀俩就赚一个。”</a:t>
            </a:r>
          </a:p>
        </p:txBody>
      </p:sp>
      <p:sp>
        <p:nvSpPr>
          <p:cNvPr id="8" name="object 8"/>
          <p:cNvSpPr txBox="1"/>
          <p:nvPr/>
        </p:nvSpPr>
        <p:spPr>
          <a:xfrm>
            <a:off x="91439" y="4435030"/>
            <a:ext cx="10259778"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LIBWIH+TwCenMT-Regular"/>
                <a:cs typeface="LIBWIH+TwCenMT-Regular"/>
              </a:rPr>
              <a:t>C.</a:t>
            </a:r>
            <a:r>
              <a:rPr sz="2400">
                <a:solidFill>
                  <a:srgbClr val="000000"/>
                </a:solidFill>
                <a:latin typeface="SimSun"/>
                <a:cs typeface="SimSun"/>
              </a:rPr>
              <a:t>老太太希望顶子躲进小南山的石洞</a:t>
            </a:r>
            <a:r>
              <a:rPr sz="2400">
                <a:solidFill>
                  <a:srgbClr val="000000"/>
                </a:solidFill>
                <a:latin typeface="LIBWIH+TwCenMT-Regular"/>
                <a:cs typeface="LIBWIH+TwCenMT-Regular"/>
              </a:rPr>
              <a:t>,</a:t>
            </a:r>
            <a:r>
              <a:rPr sz="2400">
                <a:solidFill>
                  <a:srgbClr val="000000"/>
                </a:solidFill>
                <a:latin typeface="SimSun"/>
                <a:cs typeface="SimSun"/>
              </a:rPr>
              <a:t>可是顶子不要老太太管他</a:t>
            </a:r>
            <a:r>
              <a:rPr sz="2400">
                <a:solidFill>
                  <a:srgbClr val="000000"/>
                </a:solidFill>
                <a:latin typeface="LIBWIH+TwCenMT-Regular"/>
                <a:cs typeface="LIBWIH+TwCenMT-Regular"/>
              </a:rPr>
              <a:t>,</a:t>
            </a:r>
            <a:r>
              <a:rPr sz="2400">
                <a:solidFill>
                  <a:srgbClr val="000000"/>
                </a:solidFill>
                <a:latin typeface="SimSun"/>
                <a:cs typeface="SimSun"/>
              </a:rPr>
              <a:t>因为</a:t>
            </a:r>
          </a:p>
          <a:p>
            <a:pPr marL="0" marR="0">
              <a:lnSpc>
                <a:spcPts val="2613"/>
              </a:lnSpc>
              <a:spcBef>
                <a:spcPts val="268"/>
              </a:spcBef>
              <a:spcAft>
                <a:spcPct val="0"/>
              </a:spcAft>
            </a:pPr>
            <a:r>
              <a:rPr sz="2400">
                <a:solidFill>
                  <a:srgbClr val="000000"/>
                </a:solidFill>
                <a:latin typeface="SimSun"/>
                <a:cs typeface="SimSun"/>
              </a:rPr>
              <a:t>顶子觉得那个地方村里人都知道不安全</a:t>
            </a:r>
            <a:r>
              <a:rPr sz="2400">
                <a:solidFill>
                  <a:srgbClr val="000000"/>
                </a:solidFill>
                <a:latin typeface="LIBWIH+TwCenMT-Regular"/>
                <a:cs typeface="LIBWIH+TwCenMT-Regular"/>
              </a:rPr>
              <a:t>,</a:t>
            </a:r>
            <a:r>
              <a:rPr sz="2400">
                <a:solidFill>
                  <a:srgbClr val="000000"/>
                </a:solidFill>
                <a:latin typeface="SimSun"/>
                <a:cs typeface="SimSun"/>
              </a:rPr>
              <a:t>还不如逃到外面更容易活下</a:t>
            </a:r>
          </a:p>
          <a:p>
            <a:pPr marL="0" marR="0">
              <a:lnSpc>
                <a:spcPts val="2400"/>
              </a:lnSpc>
              <a:spcBef>
                <a:spcPts val="479"/>
              </a:spcBef>
              <a:spcAft>
                <a:spcPct val="0"/>
              </a:spcAft>
            </a:pPr>
            <a:r>
              <a:rPr sz="2400">
                <a:solidFill>
                  <a:srgbClr val="000000"/>
                </a:solidFill>
                <a:latin typeface="SimSun"/>
                <a:cs typeface="SimSun"/>
              </a:rPr>
              <a:t>来。</a:t>
            </a:r>
          </a:p>
        </p:txBody>
      </p:sp>
      <p:sp>
        <p:nvSpPr>
          <p:cNvPr id="9" name="object 9"/>
          <p:cNvSpPr txBox="1"/>
          <p:nvPr/>
        </p:nvSpPr>
        <p:spPr>
          <a:xfrm>
            <a:off x="539495" y="5645042"/>
            <a:ext cx="9577261"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WEQGPV+MicrosoftYaHei"/>
                <a:cs typeface="WEQGPV+MicrosoftYaHei"/>
              </a:rPr>
              <a:t>老太太表面应允着他,脚步便悄然向窗前靠近,趁儿子回身的工夫,就把那串红</a:t>
            </a:r>
          </a:p>
        </p:txBody>
      </p:sp>
      <p:sp>
        <p:nvSpPr>
          <p:cNvPr id="10" name="object 10"/>
          <p:cNvSpPr txBox="1"/>
          <p:nvPr/>
        </p:nvSpPr>
        <p:spPr>
          <a:xfrm>
            <a:off x="91439" y="6072067"/>
            <a:ext cx="3512211"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WEQGPV+MicrosoftYaHei"/>
                <a:cs typeface="WEQGPV+MicrosoftYaHei"/>
              </a:rPr>
              <a:t>辣椒牢牢地挂在了窗户上。</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768473" y="373194"/>
            <a:ext cx="4084319"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b="1">
                <a:solidFill>
                  <a:srgbClr val="000000"/>
                </a:solidFill>
                <a:latin typeface="CINPWQ+å¾®è½¯éÿFD»,Bold"/>
                <a:cs typeface="CINPWQ+å¾®è½¯éÿFD»,Bold"/>
              </a:rPr>
              <a:t>小说考点对应题型规律</a:t>
            </a:r>
          </a:p>
        </p:txBody>
      </p:sp>
      <p:sp>
        <p:nvSpPr>
          <p:cNvPr id="4" name="object 4"/>
          <p:cNvSpPr txBox="1"/>
          <p:nvPr/>
        </p:nvSpPr>
        <p:spPr>
          <a:xfrm>
            <a:off x="1097889" y="998162"/>
            <a:ext cx="4206561"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NEELHQ+MicrosoftYaHei"/>
                <a:cs typeface="NEELHQ+MicrosoftYaHei"/>
              </a:rPr>
              <a:t>一、</a:t>
            </a:r>
            <a:r>
              <a:rPr sz="2400">
                <a:solidFill>
                  <a:srgbClr val="FF0000"/>
                </a:solidFill>
                <a:latin typeface="NEELHQ+MicrosoftYaHei"/>
                <a:cs typeface="NEELHQ+MicrosoftYaHei"/>
              </a:rPr>
              <a:t>客观题</a:t>
            </a:r>
            <a:r>
              <a:rPr sz="2400">
                <a:solidFill>
                  <a:srgbClr val="000000"/>
                </a:solidFill>
                <a:latin typeface="NEELHQ+MicrosoftYaHei"/>
                <a:cs typeface="NEELHQ+MicrosoftYaHei"/>
              </a:rPr>
              <a:t>（单选、多选）</a:t>
            </a:r>
          </a:p>
        </p:txBody>
      </p:sp>
      <p:sp>
        <p:nvSpPr>
          <p:cNvPr id="5" name="object 5"/>
          <p:cNvSpPr txBox="1"/>
          <p:nvPr/>
        </p:nvSpPr>
        <p:spPr>
          <a:xfrm>
            <a:off x="1097889" y="1546802"/>
            <a:ext cx="1981200"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NEELHQ+MicrosoftYaHei"/>
                <a:cs typeface="NEELHQ+MicrosoftYaHei"/>
              </a:rPr>
              <a:t>二、主观题</a:t>
            </a:r>
          </a:p>
        </p:txBody>
      </p:sp>
      <p:sp>
        <p:nvSpPr>
          <p:cNvPr id="6" name="object 6"/>
          <p:cNvSpPr txBox="1"/>
          <p:nvPr/>
        </p:nvSpPr>
        <p:spPr>
          <a:xfrm>
            <a:off x="1097889" y="2095120"/>
            <a:ext cx="1714830" cy="8598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FF0000"/>
                </a:solidFill>
                <a:latin typeface="BCWGBU+MicrosoftYaHei"/>
                <a:cs typeface="BCWGBU+MicrosoftYaHei"/>
              </a:rPr>
              <a:t>1.</a:t>
            </a:r>
            <a:r>
              <a:rPr sz="2400" spc="11">
                <a:solidFill>
                  <a:srgbClr val="FF0000"/>
                </a:solidFill>
                <a:latin typeface="BCWGBU+MicrosoftYaHei"/>
                <a:cs typeface="BCWGBU+MicrosoftYaHei"/>
              </a:rPr>
              <a:t> </a:t>
            </a:r>
            <a:r>
              <a:rPr sz="2400">
                <a:solidFill>
                  <a:srgbClr val="FF0000"/>
                </a:solidFill>
                <a:latin typeface="NEELHQ+MicrosoftYaHei"/>
                <a:cs typeface="NEELHQ+MicrosoftYaHei"/>
              </a:rPr>
              <a:t>概括题</a:t>
            </a:r>
          </a:p>
        </p:txBody>
      </p:sp>
      <p:sp>
        <p:nvSpPr>
          <p:cNvPr id="7" name="object 7"/>
          <p:cNvSpPr txBox="1"/>
          <p:nvPr/>
        </p:nvSpPr>
        <p:spPr>
          <a:xfrm>
            <a:off x="1097889" y="2644463"/>
            <a:ext cx="1714525"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FF0000"/>
                </a:solidFill>
                <a:latin typeface="BCWGBU+MicrosoftYaHei"/>
                <a:cs typeface="BCWGBU+MicrosoftYaHei"/>
              </a:rPr>
              <a:t>2.</a:t>
            </a:r>
            <a:r>
              <a:rPr sz="2400" spc="11">
                <a:solidFill>
                  <a:srgbClr val="FF0000"/>
                </a:solidFill>
                <a:latin typeface="BCWGBU+MicrosoftYaHei"/>
                <a:cs typeface="BCWGBU+MicrosoftYaHei"/>
              </a:rPr>
              <a:t> </a:t>
            </a:r>
            <a:r>
              <a:rPr sz="2400">
                <a:solidFill>
                  <a:srgbClr val="FF0000"/>
                </a:solidFill>
                <a:latin typeface="NEELHQ+MicrosoftYaHei"/>
                <a:cs typeface="NEELHQ+MicrosoftYaHei"/>
              </a:rPr>
              <a:t>形象题</a:t>
            </a:r>
          </a:p>
        </p:txBody>
      </p:sp>
      <p:sp>
        <p:nvSpPr>
          <p:cNvPr id="8" name="object 8"/>
          <p:cNvSpPr txBox="1"/>
          <p:nvPr/>
        </p:nvSpPr>
        <p:spPr>
          <a:xfrm>
            <a:off x="1097889" y="3193103"/>
            <a:ext cx="1714525"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FF0000"/>
                </a:solidFill>
                <a:latin typeface="BCWGBU+MicrosoftYaHei"/>
                <a:cs typeface="BCWGBU+MicrosoftYaHei"/>
              </a:rPr>
              <a:t>3.</a:t>
            </a:r>
            <a:r>
              <a:rPr sz="2400" spc="11">
                <a:solidFill>
                  <a:srgbClr val="FF0000"/>
                </a:solidFill>
                <a:latin typeface="BCWGBU+MicrosoftYaHei"/>
                <a:cs typeface="BCWGBU+MicrosoftYaHei"/>
              </a:rPr>
              <a:t> </a:t>
            </a:r>
            <a:r>
              <a:rPr sz="2400">
                <a:solidFill>
                  <a:srgbClr val="FF0000"/>
                </a:solidFill>
                <a:latin typeface="NEELHQ+MicrosoftYaHei"/>
                <a:cs typeface="NEELHQ+MicrosoftYaHei"/>
              </a:rPr>
              <a:t>作用题</a:t>
            </a:r>
          </a:p>
        </p:txBody>
      </p:sp>
      <p:sp>
        <p:nvSpPr>
          <p:cNvPr id="9" name="object 9"/>
          <p:cNvSpPr txBox="1"/>
          <p:nvPr/>
        </p:nvSpPr>
        <p:spPr>
          <a:xfrm>
            <a:off x="1097889" y="3741997"/>
            <a:ext cx="1714525"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FF0000"/>
                </a:solidFill>
                <a:latin typeface="BCWGBU+MicrosoftYaHei"/>
                <a:cs typeface="BCWGBU+MicrosoftYaHei"/>
              </a:rPr>
              <a:t>4.</a:t>
            </a:r>
            <a:r>
              <a:rPr sz="2400" spc="11">
                <a:solidFill>
                  <a:srgbClr val="FF0000"/>
                </a:solidFill>
                <a:latin typeface="BCWGBU+MicrosoftYaHei"/>
                <a:cs typeface="BCWGBU+MicrosoftYaHei"/>
              </a:rPr>
              <a:t> </a:t>
            </a:r>
            <a:r>
              <a:rPr sz="2400">
                <a:solidFill>
                  <a:srgbClr val="FF0000"/>
                </a:solidFill>
                <a:latin typeface="NEELHQ+MicrosoftYaHei"/>
                <a:cs typeface="NEELHQ+MicrosoftYaHei"/>
              </a:rPr>
              <a:t>主题题</a:t>
            </a:r>
          </a:p>
        </p:txBody>
      </p:sp>
      <p:sp>
        <p:nvSpPr>
          <p:cNvPr id="10" name="object 10"/>
          <p:cNvSpPr txBox="1"/>
          <p:nvPr/>
        </p:nvSpPr>
        <p:spPr>
          <a:xfrm>
            <a:off x="1097889" y="4290637"/>
            <a:ext cx="1714525" cy="859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FF0000"/>
                </a:solidFill>
                <a:latin typeface="BCWGBU+MicrosoftYaHei"/>
                <a:cs typeface="BCWGBU+MicrosoftYaHei"/>
              </a:rPr>
              <a:t>5.</a:t>
            </a:r>
            <a:r>
              <a:rPr sz="2400" spc="11">
                <a:solidFill>
                  <a:srgbClr val="FF0000"/>
                </a:solidFill>
                <a:latin typeface="BCWGBU+MicrosoftYaHei"/>
                <a:cs typeface="BCWGBU+MicrosoftYaHei"/>
              </a:rPr>
              <a:t> </a:t>
            </a:r>
            <a:r>
              <a:rPr sz="2400">
                <a:solidFill>
                  <a:srgbClr val="FF0000"/>
                </a:solidFill>
                <a:latin typeface="NEELHQ+MicrosoftYaHei"/>
                <a:cs typeface="NEELHQ+MicrosoftYaHei"/>
              </a:rPr>
              <a:t>含义题</a:t>
            </a:r>
          </a:p>
        </p:txBody>
      </p:sp>
      <p:sp>
        <p:nvSpPr>
          <p:cNvPr id="11" name="object 11"/>
          <p:cNvSpPr txBox="1"/>
          <p:nvPr/>
        </p:nvSpPr>
        <p:spPr>
          <a:xfrm>
            <a:off x="1097889" y="4838955"/>
            <a:ext cx="7055617" cy="14087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BCWGBU+MicrosoftYaHei"/>
                <a:cs typeface="BCWGBU+MicrosoftYaHei"/>
              </a:rPr>
              <a:t>6.</a:t>
            </a:r>
            <a:r>
              <a:rPr sz="2400" spc="11">
                <a:solidFill>
                  <a:srgbClr val="000000"/>
                </a:solidFill>
                <a:latin typeface="BCWGBU+MicrosoftYaHei"/>
                <a:cs typeface="BCWGBU+MicrosoftYaHei"/>
              </a:rPr>
              <a:t> </a:t>
            </a:r>
            <a:r>
              <a:rPr sz="2400">
                <a:solidFill>
                  <a:srgbClr val="000000"/>
                </a:solidFill>
                <a:latin typeface="NEELHQ+MicrosoftYaHei"/>
                <a:cs typeface="NEELHQ+MicrosoftYaHei"/>
              </a:rPr>
              <a:t>手法题（技巧、赏析、</a:t>
            </a:r>
            <a:r>
              <a:rPr sz="2400">
                <a:solidFill>
                  <a:srgbClr val="FF0000"/>
                </a:solidFill>
                <a:latin typeface="NEELHQ+MicrosoftYaHei"/>
                <a:cs typeface="NEELHQ+MicrosoftYaHei"/>
              </a:rPr>
              <a:t>语言风格、特色</a:t>
            </a:r>
            <a:r>
              <a:rPr sz="2400">
                <a:solidFill>
                  <a:srgbClr val="000000"/>
                </a:solidFill>
                <a:latin typeface="NEELHQ+MicrosoftYaHei"/>
                <a:cs typeface="NEELHQ+MicrosoftYaHei"/>
              </a:rPr>
              <a:t>题）</a:t>
            </a:r>
          </a:p>
          <a:p>
            <a:pPr marL="0" marR="0">
              <a:lnSpc>
                <a:spcPts val="3167"/>
              </a:lnSpc>
              <a:spcBef>
                <a:spcPts val="1104"/>
              </a:spcBef>
              <a:spcAft>
                <a:spcPct val="0"/>
              </a:spcAft>
            </a:pPr>
            <a:r>
              <a:rPr sz="2400">
                <a:solidFill>
                  <a:srgbClr val="000000"/>
                </a:solidFill>
                <a:latin typeface="BCWGBU+MicrosoftYaHei"/>
                <a:cs typeface="BCWGBU+MicrosoftYaHei"/>
              </a:rPr>
              <a:t>7</a:t>
            </a:r>
            <a:r>
              <a:rPr sz="2400">
                <a:solidFill>
                  <a:srgbClr val="000000"/>
                </a:solidFill>
                <a:latin typeface="NEELHQ+MicrosoftYaHei"/>
                <a:cs typeface="NEELHQ+MicrosoftYaHei"/>
              </a:rPr>
              <a:t>、情节特点题、探究题</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7090" y="1545278"/>
            <a:ext cx="8625537" cy="14085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2848" marR="0">
              <a:lnSpc>
                <a:spcPts val="3167"/>
              </a:lnSpc>
              <a:spcBef>
                <a:spcPct val="0"/>
              </a:spcBef>
              <a:spcAft>
                <a:spcPct val="0"/>
              </a:spcAft>
            </a:pPr>
            <a:r>
              <a:rPr sz="2400">
                <a:solidFill>
                  <a:srgbClr val="000000"/>
                </a:solidFill>
                <a:latin typeface="WFRKHP+MicrosoftYaHei"/>
                <a:cs typeface="WFRKHP+MicrosoftYaHei"/>
              </a:rPr>
              <a:t>（</a:t>
            </a:r>
            <a:r>
              <a:rPr sz="2400">
                <a:solidFill>
                  <a:srgbClr val="000000"/>
                </a:solidFill>
                <a:latin typeface="HGRDBE+MicrosoftYaHei"/>
                <a:cs typeface="HGRDBE+MicrosoftYaHei"/>
              </a:rPr>
              <a:t>2</a:t>
            </a:r>
            <a:r>
              <a:rPr sz="2400">
                <a:solidFill>
                  <a:srgbClr val="000000"/>
                </a:solidFill>
                <a:latin typeface="WFRKHP+MicrosoftYaHei"/>
                <a:cs typeface="WFRKHP+MicrosoftYaHei"/>
              </a:rPr>
              <a:t>）本文在</a:t>
            </a:r>
            <a:r>
              <a:rPr sz="2400">
                <a:solidFill>
                  <a:srgbClr val="FF0000"/>
                </a:solidFill>
                <a:latin typeface="WFRKHP+MicrosoftYaHei"/>
                <a:cs typeface="WFRKHP+MicrosoftYaHei"/>
              </a:rPr>
              <a:t>叙述故事</a:t>
            </a:r>
            <a:r>
              <a:rPr sz="2400">
                <a:solidFill>
                  <a:srgbClr val="000000"/>
                </a:solidFill>
                <a:latin typeface="WFRKHP+MicrosoftYaHei"/>
                <a:cs typeface="WFRKHP+MicrosoftYaHei"/>
              </a:rPr>
              <a:t>时有哪些</a:t>
            </a:r>
            <a:r>
              <a:rPr sz="2400">
                <a:solidFill>
                  <a:srgbClr val="FF0000"/>
                </a:solidFill>
                <a:latin typeface="WFRKHP+MicrosoftYaHei"/>
                <a:cs typeface="WFRKHP+MicrosoftYaHei"/>
              </a:rPr>
              <a:t>特点</a:t>
            </a:r>
            <a:r>
              <a:rPr sz="2400">
                <a:solidFill>
                  <a:srgbClr val="000000"/>
                </a:solidFill>
                <a:latin typeface="HGRDBE+MicrosoftYaHei"/>
                <a:cs typeface="HGRDBE+MicrosoftYaHei"/>
              </a:rPr>
              <a:t>,</a:t>
            </a:r>
            <a:r>
              <a:rPr sz="2400">
                <a:solidFill>
                  <a:srgbClr val="000000"/>
                </a:solidFill>
                <a:latin typeface="WFRKHP+MicrosoftYaHei"/>
                <a:cs typeface="WFRKHP+MicrosoftYaHei"/>
              </a:rPr>
              <a:t>这样写有什么好</a:t>
            </a:r>
          </a:p>
          <a:p>
            <a:pPr marL="0" marR="0">
              <a:lnSpc>
                <a:spcPts val="3167"/>
              </a:lnSpc>
              <a:spcBef>
                <a:spcPts val="1105"/>
              </a:spcBef>
              <a:spcAft>
                <a:spcPct val="0"/>
              </a:spcAft>
            </a:pPr>
            <a:r>
              <a:rPr sz="2400">
                <a:solidFill>
                  <a:srgbClr val="000000"/>
                </a:solidFill>
                <a:latin typeface="WFRKHP+MicrosoftYaHei"/>
                <a:cs typeface="WFRKHP+MicrosoftYaHei"/>
              </a:rPr>
              <a:t>处</a:t>
            </a:r>
            <a:r>
              <a:rPr sz="2400">
                <a:solidFill>
                  <a:srgbClr val="000000"/>
                </a:solidFill>
                <a:latin typeface="HGRDBE+MicrosoftYaHei"/>
                <a:cs typeface="HGRDBE+MicrosoftYaHei"/>
              </a:rPr>
              <a:t>?</a:t>
            </a:r>
            <a:r>
              <a:rPr sz="2400">
                <a:solidFill>
                  <a:srgbClr val="000000"/>
                </a:solidFill>
                <a:latin typeface="WFRKHP+MicrosoftYaHei"/>
                <a:cs typeface="WFRKHP+MicrosoftYaHei"/>
              </a:rPr>
              <a:t>请简要分析。</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77037" y="424724"/>
            <a:ext cx="9640515" cy="11470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31"/>
              </a:lnSpc>
              <a:spcBef>
                <a:spcPct val="0"/>
              </a:spcBef>
              <a:spcAft>
                <a:spcPct val="0"/>
              </a:spcAft>
            </a:pPr>
            <a:r>
              <a:rPr sz="3200" spc="10">
                <a:solidFill>
                  <a:srgbClr val="000000"/>
                </a:solidFill>
                <a:latin typeface="EKIDRU+MicrosoftYaHei"/>
                <a:cs typeface="EKIDRU+MicrosoftYaHei"/>
              </a:rPr>
              <a:t>6</a:t>
            </a:r>
            <a:r>
              <a:rPr sz="3200">
                <a:solidFill>
                  <a:srgbClr val="000000"/>
                </a:solidFill>
                <a:latin typeface="UJEDBU+MicrosoftYaHei"/>
                <a:cs typeface="UJEDBU+MicrosoftYaHei"/>
              </a:rPr>
              <a:t>、手法题（技巧、赏析、语言风格、特色题）</a:t>
            </a:r>
          </a:p>
        </p:txBody>
      </p:sp>
      <p:sp>
        <p:nvSpPr>
          <p:cNvPr id="4" name="object 4"/>
          <p:cNvSpPr txBox="1"/>
          <p:nvPr/>
        </p:nvSpPr>
        <p:spPr>
          <a:xfrm>
            <a:off x="354177" y="1121587"/>
            <a:ext cx="4361169"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EKIDRU+MicrosoftYaHei"/>
                <a:cs typeface="EKIDRU+MicrosoftYaHei"/>
              </a:rPr>
              <a:t>1</a:t>
            </a:r>
            <a:r>
              <a:rPr sz="2200">
                <a:solidFill>
                  <a:srgbClr val="000000"/>
                </a:solidFill>
                <a:latin typeface="UJEDBU+MicrosoftYaHei"/>
                <a:cs typeface="UJEDBU+MicrosoftYaHei"/>
              </a:rPr>
              <a:t>、人称（第一、第二、第三）</a:t>
            </a:r>
          </a:p>
        </p:txBody>
      </p:sp>
      <p:sp>
        <p:nvSpPr>
          <p:cNvPr id="5" name="object 5"/>
          <p:cNvSpPr txBox="1"/>
          <p:nvPr/>
        </p:nvSpPr>
        <p:spPr>
          <a:xfrm>
            <a:off x="354177" y="1624507"/>
            <a:ext cx="9836243" cy="12904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EKIDRU+MicrosoftYaHei"/>
                <a:cs typeface="EKIDRU+MicrosoftYaHei"/>
              </a:rPr>
              <a:t>2</a:t>
            </a:r>
            <a:r>
              <a:rPr sz="2200">
                <a:solidFill>
                  <a:srgbClr val="000000"/>
                </a:solidFill>
                <a:latin typeface="UJEDBU+MicrosoftYaHei"/>
                <a:cs typeface="UJEDBU+MicrosoftYaHei"/>
              </a:rPr>
              <a:t>、表达方式：叙述（顺序、倒叙、插叙、补叙、平叙）描写（白描、</a:t>
            </a:r>
          </a:p>
          <a:p>
            <a:pPr marL="0" marR="0">
              <a:lnSpc>
                <a:spcPts val="2898"/>
              </a:lnSpc>
              <a:spcBef>
                <a:spcPts val="1064"/>
              </a:spcBef>
              <a:spcAft>
                <a:spcPct val="0"/>
              </a:spcAft>
            </a:pPr>
            <a:r>
              <a:rPr sz="2200">
                <a:solidFill>
                  <a:srgbClr val="000000"/>
                </a:solidFill>
                <a:latin typeface="UJEDBU+MicrosoftYaHei"/>
                <a:cs typeface="UJEDBU+MicrosoftYaHei"/>
              </a:rPr>
              <a:t>细描、景物描写、人物描写）</a:t>
            </a:r>
          </a:p>
        </p:txBody>
      </p:sp>
      <p:sp>
        <p:nvSpPr>
          <p:cNvPr id="6" name="object 6"/>
          <p:cNvSpPr txBox="1"/>
          <p:nvPr/>
        </p:nvSpPr>
        <p:spPr>
          <a:xfrm>
            <a:off x="354177" y="2630728"/>
            <a:ext cx="9504806" cy="1290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EKIDRU+MicrosoftYaHei"/>
                <a:cs typeface="EKIDRU+MicrosoftYaHei"/>
              </a:rPr>
              <a:t>3</a:t>
            </a:r>
            <a:r>
              <a:rPr sz="2200">
                <a:solidFill>
                  <a:srgbClr val="000000"/>
                </a:solidFill>
                <a:latin typeface="UJEDBU+MicrosoftYaHei"/>
                <a:cs typeface="UJEDBU+MicrosoftYaHei"/>
              </a:rPr>
              <a:t>、修辞（比喻、拟人、借代、夸张、设问、反问、对偶、反复、排</a:t>
            </a:r>
          </a:p>
          <a:p>
            <a:pPr marL="0" marR="0">
              <a:lnSpc>
                <a:spcPts val="2898"/>
              </a:lnSpc>
              <a:spcBef>
                <a:spcPts val="1061"/>
              </a:spcBef>
              <a:spcAft>
                <a:spcPct val="0"/>
              </a:spcAft>
            </a:pPr>
            <a:r>
              <a:rPr sz="2200">
                <a:solidFill>
                  <a:srgbClr val="000000"/>
                </a:solidFill>
                <a:latin typeface="UJEDBU+MicrosoftYaHei"/>
                <a:cs typeface="UJEDBU+MicrosoftYaHei"/>
              </a:rPr>
              <a:t>比）</a:t>
            </a:r>
          </a:p>
        </p:txBody>
      </p:sp>
      <p:sp>
        <p:nvSpPr>
          <p:cNvPr id="7" name="object 7"/>
          <p:cNvSpPr txBox="1"/>
          <p:nvPr/>
        </p:nvSpPr>
        <p:spPr>
          <a:xfrm>
            <a:off x="354177" y="3636822"/>
            <a:ext cx="9638710" cy="22962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EKIDRU+MicrosoftYaHei"/>
                <a:cs typeface="EKIDRU+MicrosoftYaHei"/>
              </a:rPr>
              <a:t>4</a:t>
            </a:r>
            <a:r>
              <a:rPr sz="2200">
                <a:solidFill>
                  <a:srgbClr val="000000"/>
                </a:solidFill>
                <a:latin typeface="UJEDBU+MicrosoftYaHei"/>
                <a:cs typeface="UJEDBU+MicrosoftYaHei"/>
              </a:rPr>
              <a:t>、表现手法（对比、衬托、象征、欲扬先抑）</a:t>
            </a:r>
          </a:p>
          <a:p>
            <a:pPr marL="0" marR="0">
              <a:lnSpc>
                <a:spcPts val="2898"/>
              </a:lnSpc>
              <a:spcBef>
                <a:spcPts val="1061"/>
              </a:spcBef>
              <a:spcAft>
                <a:spcPct val="0"/>
              </a:spcAft>
            </a:pPr>
            <a:r>
              <a:rPr sz="2200">
                <a:solidFill>
                  <a:srgbClr val="000000"/>
                </a:solidFill>
                <a:latin typeface="EKIDRU+MicrosoftYaHei"/>
                <a:cs typeface="EKIDRU+MicrosoftYaHei"/>
              </a:rPr>
              <a:t>5</a:t>
            </a:r>
            <a:r>
              <a:rPr sz="2200">
                <a:solidFill>
                  <a:srgbClr val="000000"/>
                </a:solidFill>
                <a:latin typeface="UJEDBU+MicrosoftYaHei"/>
                <a:cs typeface="UJEDBU+MicrosoftYaHei"/>
              </a:rPr>
              <a:t>、语言风格（平实自然，简洁明快（亲切和煦、鲜活真实）幽默辛</a:t>
            </a:r>
          </a:p>
          <a:p>
            <a:pPr marL="0" marR="0">
              <a:lnSpc>
                <a:spcPts val="2901"/>
              </a:lnSpc>
              <a:spcBef>
                <a:spcPts val="1008"/>
              </a:spcBef>
              <a:spcAft>
                <a:spcPct val="0"/>
              </a:spcAft>
            </a:pPr>
            <a:r>
              <a:rPr sz="2200">
                <a:solidFill>
                  <a:srgbClr val="000000"/>
                </a:solidFill>
                <a:latin typeface="UJEDBU+MicrosoftYaHei"/>
                <a:cs typeface="UJEDBU+MicrosoftYaHei"/>
              </a:rPr>
              <a:t>辣、寓庄于谐、清新淡雅，生动风趣、辞藻华丽、多用口语，含蓄深</a:t>
            </a:r>
          </a:p>
          <a:p>
            <a:pPr marL="0" marR="0">
              <a:lnSpc>
                <a:spcPts val="2898"/>
              </a:lnSpc>
              <a:spcBef>
                <a:spcPts val="1063"/>
              </a:spcBef>
              <a:spcAft>
                <a:spcPct val="0"/>
              </a:spcAft>
            </a:pPr>
            <a:r>
              <a:rPr sz="2200">
                <a:solidFill>
                  <a:srgbClr val="000000"/>
                </a:solidFill>
                <a:latin typeface="UJEDBU+MicrosoftYaHei"/>
                <a:cs typeface="UJEDBU+MicrosoftYaHei"/>
              </a:rPr>
              <a:t>沉，委婉深刻）</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676" y="90844"/>
            <a:ext cx="10024812" cy="642873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983054" marR="0">
              <a:lnSpc>
                <a:spcPts val="2100"/>
              </a:lnSpc>
              <a:spcBef>
                <a:spcPct val="0"/>
              </a:spcBef>
              <a:spcAft>
                <a:spcPct val="0"/>
              </a:spcAft>
            </a:pPr>
            <a:r>
              <a:rPr sz="2100" spc="11">
                <a:solidFill>
                  <a:srgbClr val="000000"/>
                </a:solidFill>
                <a:latin typeface="FangSong"/>
                <a:cs typeface="FangSong"/>
              </a:rPr>
              <a:t>小说“情节结构”安排上的特点与效果</a:t>
            </a:r>
          </a:p>
          <a:p>
            <a:pPr marL="0" marR="0">
              <a:lnSpc>
                <a:spcPts val="2102"/>
              </a:lnSpc>
              <a:spcBef>
                <a:spcPts val="417"/>
              </a:spcBef>
              <a:spcAft>
                <a:spcPct val="0"/>
              </a:spcAft>
            </a:pPr>
            <a:r>
              <a:rPr sz="2100" spc="11">
                <a:solidFill>
                  <a:srgbClr val="7030A0"/>
                </a:solidFill>
                <a:latin typeface="FangSong"/>
                <a:cs typeface="FangSong"/>
              </a:rPr>
              <a:t>开头</a:t>
            </a:r>
            <a:r>
              <a:rPr sz="2100">
                <a:solidFill>
                  <a:srgbClr val="000000"/>
                </a:solidFill>
                <a:latin typeface="FangSong"/>
                <a:cs typeface="FangSong"/>
              </a:rPr>
              <a:t>：</a:t>
            </a:r>
            <a:r>
              <a:rPr sz="2100" spc="555">
                <a:solidFill>
                  <a:srgbClr val="000000"/>
                </a:solidFill>
                <a:latin typeface="Times New Roman"/>
                <a:cs typeface="Times New Roman"/>
              </a:rPr>
              <a:t> </a:t>
            </a:r>
            <a:r>
              <a:rPr sz="2100" spc="11">
                <a:solidFill>
                  <a:srgbClr val="000000"/>
                </a:solidFill>
                <a:latin typeface="FangSong"/>
                <a:cs typeface="FangSong"/>
              </a:rPr>
              <a:t>倒叙开篇式</a:t>
            </a:r>
            <a:r>
              <a:rPr sz="2100" spc="546">
                <a:solidFill>
                  <a:srgbClr val="000000"/>
                </a:solidFill>
                <a:latin typeface="Times New Roman"/>
                <a:cs typeface="Times New Roman"/>
              </a:rPr>
              <a:t> </a:t>
            </a:r>
            <a:r>
              <a:rPr sz="2100" spc="11">
                <a:solidFill>
                  <a:srgbClr val="000000"/>
                </a:solidFill>
                <a:latin typeface="FangSong"/>
                <a:cs typeface="FangSong"/>
              </a:rPr>
              <a:t>设置悬念，激发读者的阅读兴趣，引发读者的思考。</a:t>
            </a:r>
          </a:p>
          <a:p>
            <a:pPr marL="3792296" marR="0">
              <a:lnSpc>
                <a:spcPts val="2100"/>
              </a:lnSpc>
              <a:spcBef>
                <a:spcPts val="422"/>
              </a:spcBef>
              <a:spcAft>
                <a:spcPct val="0"/>
              </a:spcAft>
            </a:pPr>
            <a:r>
              <a:rPr sz="2100" spc="11">
                <a:solidFill>
                  <a:srgbClr val="7030A0"/>
                </a:solidFill>
                <a:latin typeface="FangSong"/>
                <a:cs typeface="FangSong"/>
              </a:rPr>
              <a:t>结尾</a:t>
            </a:r>
            <a:r>
              <a:rPr sz="2100" spc="542">
                <a:solidFill>
                  <a:srgbClr val="7030A0"/>
                </a:solidFill>
                <a:latin typeface="Times New Roman"/>
                <a:cs typeface="Times New Roman"/>
              </a:rPr>
              <a:t> </a:t>
            </a:r>
            <a:r>
              <a:rPr sz="2100">
                <a:solidFill>
                  <a:srgbClr val="000000"/>
                </a:solidFill>
                <a:latin typeface="FangSong"/>
                <a:cs typeface="FangSong"/>
              </a:rPr>
              <a:t>：</a:t>
            </a:r>
          </a:p>
          <a:p>
            <a:pPr marL="0" marR="0">
              <a:lnSpc>
                <a:spcPts val="2100"/>
              </a:lnSpc>
              <a:spcBef>
                <a:spcPts val="470"/>
              </a:spcBef>
              <a:spcAft>
                <a:spcPct val="0"/>
              </a:spcAft>
            </a:pPr>
            <a:r>
              <a:rPr sz="2100" spc="11">
                <a:solidFill>
                  <a:srgbClr val="FF0000"/>
                </a:solidFill>
                <a:latin typeface="FangSong"/>
                <a:cs typeface="FangSong"/>
              </a:rPr>
              <a:t>结尾突转式</a:t>
            </a:r>
            <a:r>
              <a:rPr sz="2100">
                <a:solidFill>
                  <a:srgbClr val="000000"/>
                </a:solidFill>
                <a:latin typeface="FangSong"/>
                <a:cs typeface="FangSong"/>
              </a:rPr>
              <a:t>：</a:t>
            </a:r>
            <a:r>
              <a:rPr sz="2100" spc="555">
                <a:solidFill>
                  <a:srgbClr val="000000"/>
                </a:solidFill>
                <a:latin typeface="Times New Roman"/>
                <a:cs typeface="Times New Roman"/>
              </a:rPr>
              <a:t> </a:t>
            </a:r>
            <a:r>
              <a:rPr sz="2100" spc="14">
                <a:solidFill>
                  <a:srgbClr val="000000"/>
                </a:solidFill>
                <a:latin typeface="FangSong"/>
                <a:cs typeface="FangSong"/>
              </a:rPr>
              <a:t>结尾巧设突转，出人意料，使故事情节陡生波澜，产生震</a:t>
            </a:r>
          </a:p>
          <a:p>
            <a:pPr marL="0" marR="0">
              <a:lnSpc>
                <a:spcPts val="2100"/>
              </a:lnSpc>
              <a:spcBef>
                <a:spcPts val="419"/>
              </a:spcBef>
              <a:spcAft>
                <a:spcPct val="0"/>
              </a:spcAft>
            </a:pPr>
            <a:r>
              <a:rPr sz="2100" spc="11">
                <a:solidFill>
                  <a:srgbClr val="000000"/>
                </a:solidFill>
                <a:latin typeface="FangSong"/>
                <a:cs typeface="FangSong"/>
              </a:rPr>
              <a:t>撼人心的力量。</a:t>
            </a:r>
          </a:p>
          <a:p>
            <a:pPr marL="0" marR="0">
              <a:lnSpc>
                <a:spcPts val="2102"/>
              </a:lnSpc>
              <a:spcBef>
                <a:spcPts val="417"/>
              </a:spcBef>
              <a:spcAft>
                <a:spcPct val="0"/>
              </a:spcAft>
            </a:pPr>
            <a:r>
              <a:rPr sz="2100" spc="11">
                <a:solidFill>
                  <a:srgbClr val="FF0000"/>
                </a:solidFill>
                <a:latin typeface="FangSong"/>
                <a:cs typeface="FangSong"/>
              </a:rPr>
              <a:t>戛然而止式</a:t>
            </a:r>
            <a:r>
              <a:rPr sz="2100" spc="542">
                <a:solidFill>
                  <a:srgbClr val="FF0000"/>
                </a:solidFill>
                <a:latin typeface="Times New Roman"/>
                <a:cs typeface="Times New Roman"/>
              </a:rPr>
              <a:t> </a:t>
            </a:r>
            <a:r>
              <a:rPr sz="2100" spc="11">
                <a:solidFill>
                  <a:srgbClr val="000000"/>
                </a:solidFill>
                <a:latin typeface="FangSong"/>
                <a:cs typeface="FangSong"/>
              </a:rPr>
              <a:t>：给读者留下充分的想象空间，发人深省；意味深远，令读</a:t>
            </a:r>
          </a:p>
          <a:p>
            <a:pPr marL="0" marR="0">
              <a:lnSpc>
                <a:spcPts val="2100"/>
              </a:lnSpc>
              <a:spcBef>
                <a:spcPts val="423"/>
              </a:spcBef>
              <a:spcAft>
                <a:spcPct val="0"/>
              </a:spcAft>
            </a:pPr>
            <a:r>
              <a:rPr sz="2100">
                <a:solidFill>
                  <a:srgbClr val="000000"/>
                </a:solidFill>
                <a:latin typeface="FangSong"/>
                <a:cs typeface="FangSong"/>
              </a:rPr>
              <a:t>者</a:t>
            </a:r>
            <a:r>
              <a:rPr sz="2100" spc="555">
                <a:solidFill>
                  <a:srgbClr val="000000"/>
                </a:solidFill>
                <a:latin typeface="Times New Roman"/>
                <a:cs typeface="Times New Roman"/>
              </a:rPr>
              <a:t> </a:t>
            </a:r>
            <a:r>
              <a:rPr sz="2100" spc="11">
                <a:solidFill>
                  <a:srgbClr val="000000"/>
                </a:solidFill>
                <a:latin typeface="FangSong"/>
                <a:cs typeface="FangSong"/>
              </a:rPr>
              <a:t>思考、回味。</a:t>
            </a:r>
          </a:p>
          <a:p>
            <a:pPr marL="0" marR="0">
              <a:lnSpc>
                <a:spcPts val="2100"/>
              </a:lnSpc>
              <a:spcBef>
                <a:spcPts val="419"/>
              </a:spcBef>
              <a:spcAft>
                <a:spcPct val="0"/>
              </a:spcAft>
            </a:pPr>
            <a:r>
              <a:rPr sz="2100" spc="11">
                <a:solidFill>
                  <a:srgbClr val="FF0000"/>
                </a:solidFill>
                <a:latin typeface="FangSong"/>
                <a:cs typeface="FangSong"/>
              </a:rPr>
              <a:t>喜剧式</a:t>
            </a:r>
            <a:r>
              <a:rPr sz="2100" spc="542">
                <a:solidFill>
                  <a:srgbClr val="FF0000"/>
                </a:solidFill>
                <a:latin typeface="Times New Roman"/>
                <a:cs typeface="Times New Roman"/>
              </a:rPr>
              <a:t> </a:t>
            </a:r>
            <a:r>
              <a:rPr sz="2100" spc="11">
                <a:solidFill>
                  <a:srgbClr val="000000"/>
                </a:solidFill>
                <a:latin typeface="FangSong"/>
                <a:cs typeface="FangSong"/>
              </a:rPr>
              <a:t>：突出主题，表现人物性格，符合人们阅读心理，给人欣慰愉悦</a:t>
            </a:r>
          </a:p>
          <a:p>
            <a:pPr marL="0" marR="0">
              <a:lnSpc>
                <a:spcPts val="2100"/>
              </a:lnSpc>
              <a:spcBef>
                <a:spcPts val="470"/>
              </a:spcBef>
              <a:spcAft>
                <a:spcPct val="0"/>
              </a:spcAft>
            </a:pPr>
            <a:r>
              <a:rPr sz="2100" spc="11">
                <a:solidFill>
                  <a:srgbClr val="000000"/>
                </a:solidFill>
                <a:latin typeface="FangSong"/>
                <a:cs typeface="FangSong"/>
              </a:rPr>
              <a:t>之感寄托美好的向往。</a:t>
            </a:r>
          </a:p>
          <a:p>
            <a:pPr marL="0" marR="0">
              <a:lnSpc>
                <a:spcPts val="2102"/>
              </a:lnSpc>
              <a:spcBef>
                <a:spcPts val="417"/>
              </a:spcBef>
              <a:spcAft>
                <a:spcPct val="0"/>
              </a:spcAft>
            </a:pPr>
            <a:r>
              <a:rPr sz="2100" spc="11">
                <a:solidFill>
                  <a:srgbClr val="FF0000"/>
                </a:solidFill>
                <a:latin typeface="FangSong"/>
                <a:cs typeface="FangSong"/>
              </a:rPr>
              <a:t>悲剧式</a:t>
            </a:r>
            <a:r>
              <a:rPr sz="2100">
                <a:solidFill>
                  <a:srgbClr val="000000"/>
                </a:solidFill>
                <a:latin typeface="FangSong"/>
                <a:cs typeface="FangSong"/>
              </a:rPr>
              <a:t>：</a:t>
            </a:r>
            <a:r>
              <a:rPr sz="2100" spc="555">
                <a:solidFill>
                  <a:srgbClr val="000000"/>
                </a:solidFill>
                <a:latin typeface="Times New Roman"/>
                <a:cs typeface="Times New Roman"/>
              </a:rPr>
              <a:t> </a:t>
            </a:r>
            <a:r>
              <a:rPr sz="2100" spc="11">
                <a:solidFill>
                  <a:srgbClr val="000000"/>
                </a:solidFill>
                <a:latin typeface="FangSong"/>
                <a:cs typeface="FangSong"/>
              </a:rPr>
              <a:t>结局令人感动、回味、思考；深化小说主题；突出人物形象。</a:t>
            </a:r>
          </a:p>
          <a:p>
            <a:pPr marL="0" marR="0">
              <a:lnSpc>
                <a:spcPts val="2100"/>
              </a:lnSpc>
              <a:spcBef>
                <a:spcPts val="422"/>
              </a:spcBef>
              <a:spcAft>
                <a:spcPct val="0"/>
              </a:spcAft>
            </a:pPr>
            <a:r>
              <a:rPr sz="2100" spc="11">
                <a:solidFill>
                  <a:srgbClr val="7030A0"/>
                </a:solidFill>
                <a:latin typeface="FangSong"/>
                <a:cs typeface="FangSong"/>
              </a:rPr>
              <a:t>首尾</a:t>
            </a:r>
            <a:r>
              <a:rPr sz="2100">
                <a:solidFill>
                  <a:srgbClr val="000000"/>
                </a:solidFill>
                <a:latin typeface="FangSong"/>
                <a:cs typeface="FangSong"/>
              </a:rPr>
              <a:t>：</a:t>
            </a:r>
            <a:r>
              <a:rPr sz="2100" spc="555">
                <a:solidFill>
                  <a:srgbClr val="000000"/>
                </a:solidFill>
                <a:latin typeface="Times New Roman"/>
                <a:cs typeface="Times New Roman"/>
              </a:rPr>
              <a:t> </a:t>
            </a:r>
            <a:r>
              <a:rPr sz="2100" spc="11">
                <a:solidFill>
                  <a:srgbClr val="000000"/>
                </a:solidFill>
                <a:latin typeface="FangSong"/>
                <a:cs typeface="FangSong"/>
              </a:rPr>
              <a:t>首尾呼应式</a:t>
            </a:r>
            <a:r>
              <a:rPr sz="2100" spc="546">
                <a:solidFill>
                  <a:srgbClr val="000000"/>
                </a:solidFill>
                <a:latin typeface="Times New Roman"/>
                <a:cs typeface="Times New Roman"/>
              </a:rPr>
              <a:t> </a:t>
            </a:r>
            <a:r>
              <a:rPr sz="2100" spc="11">
                <a:solidFill>
                  <a:srgbClr val="000000"/>
                </a:solidFill>
                <a:latin typeface="FangSong"/>
                <a:cs typeface="FangSong"/>
              </a:rPr>
              <a:t>首尾照应，使得结构紧密、完整。</a:t>
            </a:r>
          </a:p>
          <a:p>
            <a:pPr marL="3994988" marR="0">
              <a:lnSpc>
                <a:spcPts val="2100"/>
              </a:lnSpc>
              <a:spcBef>
                <a:spcPts val="420"/>
              </a:spcBef>
              <a:spcAft>
                <a:spcPct val="0"/>
              </a:spcAft>
            </a:pPr>
            <a:r>
              <a:rPr sz="2100" spc="11">
                <a:solidFill>
                  <a:srgbClr val="7030A0"/>
                </a:solidFill>
                <a:latin typeface="FangSong"/>
                <a:cs typeface="FangSong"/>
              </a:rPr>
              <a:t>全文</a:t>
            </a:r>
          </a:p>
          <a:p>
            <a:pPr marL="0" marR="0">
              <a:lnSpc>
                <a:spcPts val="2100"/>
              </a:lnSpc>
              <a:spcBef>
                <a:spcPts val="419"/>
              </a:spcBef>
              <a:spcAft>
                <a:spcPct val="0"/>
              </a:spcAft>
            </a:pPr>
            <a:r>
              <a:rPr sz="2100" spc="11">
                <a:solidFill>
                  <a:srgbClr val="FF0000"/>
                </a:solidFill>
                <a:latin typeface="FangSong"/>
                <a:cs typeface="FangSong"/>
              </a:rPr>
              <a:t>一波三折式</a:t>
            </a:r>
            <a:r>
              <a:rPr sz="2100" spc="542">
                <a:solidFill>
                  <a:srgbClr val="FF0000"/>
                </a:solidFill>
                <a:latin typeface="Times New Roman"/>
                <a:cs typeface="Times New Roman"/>
              </a:rPr>
              <a:t> </a:t>
            </a:r>
            <a:r>
              <a:rPr sz="2100" spc="11">
                <a:solidFill>
                  <a:srgbClr val="000000"/>
                </a:solidFill>
                <a:latin typeface="FangSong"/>
                <a:cs typeface="FangSong"/>
              </a:rPr>
              <a:t>：引人入胜，扣人心弦，增强故事的戏剧性、可读性。</a:t>
            </a:r>
          </a:p>
          <a:p>
            <a:pPr marL="0" marR="0">
              <a:lnSpc>
                <a:spcPts val="2100"/>
              </a:lnSpc>
              <a:spcBef>
                <a:spcPts val="470"/>
              </a:spcBef>
              <a:spcAft>
                <a:spcPct val="0"/>
              </a:spcAft>
            </a:pPr>
            <a:r>
              <a:rPr sz="2100" spc="11">
                <a:solidFill>
                  <a:srgbClr val="FF0000"/>
                </a:solidFill>
                <a:latin typeface="FangSong"/>
                <a:cs typeface="FangSong"/>
              </a:rPr>
              <a:t>铺垫伏笔式</a:t>
            </a:r>
            <a:r>
              <a:rPr sz="2100">
                <a:solidFill>
                  <a:srgbClr val="000000"/>
                </a:solidFill>
                <a:latin typeface="FangSong"/>
                <a:cs typeface="FangSong"/>
              </a:rPr>
              <a:t>：</a:t>
            </a:r>
            <a:r>
              <a:rPr sz="2100" spc="555">
                <a:solidFill>
                  <a:srgbClr val="000000"/>
                </a:solidFill>
                <a:latin typeface="Times New Roman"/>
                <a:cs typeface="Times New Roman"/>
              </a:rPr>
              <a:t> </a:t>
            </a:r>
            <a:r>
              <a:rPr sz="2100" spc="14">
                <a:solidFill>
                  <a:srgbClr val="000000"/>
                </a:solidFill>
                <a:latin typeface="FangSong"/>
                <a:cs typeface="FangSong"/>
              </a:rPr>
              <a:t>为后文解开真相埋下伏笔（设下铺垫），使读者觉得最后</a:t>
            </a:r>
          </a:p>
          <a:p>
            <a:pPr marL="0" marR="0">
              <a:lnSpc>
                <a:spcPts val="2102"/>
              </a:lnSpc>
              <a:spcBef>
                <a:spcPts val="417"/>
              </a:spcBef>
              <a:spcAft>
                <a:spcPct val="0"/>
              </a:spcAft>
            </a:pPr>
            <a:r>
              <a:rPr sz="2100" spc="11">
                <a:solidFill>
                  <a:srgbClr val="000000"/>
                </a:solidFill>
                <a:latin typeface="FangSong"/>
                <a:cs typeface="FangSong"/>
              </a:rPr>
              <a:t>的真相既在意料之外又在情理之中。</a:t>
            </a:r>
          </a:p>
          <a:p>
            <a:pPr marL="0" marR="0">
              <a:lnSpc>
                <a:spcPts val="2100"/>
              </a:lnSpc>
              <a:spcBef>
                <a:spcPts val="422"/>
              </a:spcBef>
              <a:spcAft>
                <a:spcPct val="0"/>
              </a:spcAft>
            </a:pPr>
            <a:r>
              <a:rPr sz="2100" spc="11">
                <a:solidFill>
                  <a:srgbClr val="FF0000"/>
                </a:solidFill>
                <a:latin typeface="FangSong"/>
                <a:cs typeface="FangSong"/>
              </a:rPr>
              <a:t>对比式</a:t>
            </a:r>
            <a:r>
              <a:rPr sz="2100">
                <a:solidFill>
                  <a:srgbClr val="000000"/>
                </a:solidFill>
                <a:latin typeface="FangSong"/>
                <a:cs typeface="FangSong"/>
              </a:rPr>
              <a:t>：</a:t>
            </a:r>
            <a:r>
              <a:rPr sz="2100" spc="555">
                <a:solidFill>
                  <a:srgbClr val="000000"/>
                </a:solidFill>
                <a:latin typeface="Times New Roman"/>
                <a:cs typeface="Times New Roman"/>
              </a:rPr>
              <a:t> </a:t>
            </a:r>
            <a:r>
              <a:rPr sz="2100" spc="11">
                <a:solidFill>
                  <a:srgbClr val="000000"/>
                </a:solidFill>
                <a:latin typeface="FangSong"/>
                <a:cs typeface="FangSong"/>
              </a:rPr>
              <a:t>造成巨大的反差，增强了讽刺效果，能更好地表现小说的主题；</a:t>
            </a:r>
          </a:p>
          <a:p>
            <a:pPr marL="0" marR="0">
              <a:lnSpc>
                <a:spcPts val="2100"/>
              </a:lnSpc>
              <a:spcBef>
                <a:spcPts val="420"/>
              </a:spcBef>
              <a:spcAft>
                <a:spcPct val="0"/>
              </a:spcAft>
            </a:pPr>
            <a:r>
              <a:rPr sz="2100" spc="11">
                <a:solidFill>
                  <a:srgbClr val="000000"/>
                </a:solidFill>
                <a:latin typeface="FangSong"/>
                <a:cs typeface="FangSong"/>
              </a:rPr>
              <a:t>有力地表现两个人物不同的性格特点，使得人物性格的塑造更为鲜明。</a:t>
            </a:r>
          </a:p>
          <a:p>
            <a:pPr marL="0" marR="0">
              <a:lnSpc>
                <a:spcPts val="2100"/>
              </a:lnSpc>
              <a:spcBef>
                <a:spcPts val="419"/>
              </a:spcBef>
              <a:spcAft>
                <a:spcPct val="0"/>
              </a:spcAft>
            </a:pPr>
            <a:r>
              <a:rPr sz="2100" spc="11">
                <a:solidFill>
                  <a:srgbClr val="FF0000"/>
                </a:solidFill>
                <a:latin typeface="FangSong"/>
                <a:cs typeface="FangSong"/>
              </a:rPr>
              <a:t>一线贯通式</a:t>
            </a:r>
            <a:r>
              <a:rPr sz="2100">
                <a:solidFill>
                  <a:srgbClr val="000000"/>
                </a:solidFill>
                <a:latin typeface="FangSong"/>
                <a:cs typeface="FangSong"/>
              </a:rPr>
              <a:t>：</a:t>
            </a:r>
            <a:r>
              <a:rPr sz="2100" spc="555">
                <a:solidFill>
                  <a:srgbClr val="000000"/>
                </a:solidFill>
                <a:latin typeface="Times New Roman"/>
                <a:cs typeface="Times New Roman"/>
              </a:rPr>
              <a:t> </a:t>
            </a:r>
            <a:r>
              <a:rPr sz="2100" spc="14">
                <a:solidFill>
                  <a:srgbClr val="000000"/>
                </a:solidFill>
                <a:latin typeface="FangSong"/>
                <a:cs typeface="FangSong"/>
              </a:rPr>
              <a:t>小说以“某某”为线索，贯穿全文，能够起到概括故事情</a:t>
            </a:r>
          </a:p>
          <a:p>
            <a:pPr marL="0" marR="0">
              <a:lnSpc>
                <a:spcPts val="2102"/>
              </a:lnSpc>
              <a:spcBef>
                <a:spcPts val="467"/>
              </a:spcBef>
              <a:spcAft>
                <a:spcPct val="0"/>
              </a:spcAft>
            </a:pPr>
            <a:r>
              <a:rPr sz="2100" spc="11">
                <a:solidFill>
                  <a:srgbClr val="000000"/>
                </a:solidFill>
                <a:latin typeface="FangSong"/>
                <a:cs typeface="FangSong"/>
              </a:rPr>
              <a:t>节、</a:t>
            </a:r>
            <a:r>
              <a:rPr sz="2100" spc="542">
                <a:solidFill>
                  <a:srgbClr val="000000"/>
                </a:solidFill>
                <a:latin typeface="Times New Roman"/>
                <a:cs typeface="Times New Roman"/>
              </a:rPr>
              <a:t> </a:t>
            </a:r>
            <a:r>
              <a:rPr sz="2100" spc="11">
                <a:solidFill>
                  <a:srgbClr val="000000"/>
                </a:solidFill>
                <a:latin typeface="FangSong"/>
                <a:cs typeface="FangSong"/>
              </a:rPr>
              <a:t>突出人物形象、表现小说主题的作用。</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36727" y="954025"/>
            <a:ext cx="1140855" cy="8598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GVNUFK+MicrosoftYaHei"/>
                <a:cs typeface="GVNUFK+MicrosoftYaHei"/>
              </a:rPr>
              <a:t>答案</a:t>
            </a:r>
            <a:r>
              <a:rPr sz="2400">
                <a:solidFill>
                  <a:srgbClr val="000000"/>
                </a:solidFill>
                <a:latin typeface="KBSKAK+MicrosoftYaHei"/>
                <a:cs typeface="KBSKAK+MicrosoftYaHei"/>
              </a:rPr>
              <a:t>:</a:t>
            </a:r>
          </a:p>
        </p:txBody>
      </p:sp>
      <p:sp>
        <p:nvSpPr>
          <p:cNvPr id="4" name="object 4"/>
          <p:cNvSpPr txBox="1"/>
          <p:nvPr/>
        </p:nvSpPr>
        <p:spPr>
          <a:xfrm>
            <a:off x="636727" y="1503241"/>
            <a:ext cx="8940685" cy="36033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GVNUFK+MicrosoftYaHei"/>
                <a:cs typeface="GVNUFK+MicrosoftYaHei"/>
              </a:rPr>
              <a:t>①以第三人称全知全能的视角叙述故事</a:t>
            </a:r>
            <a:r>
              <a:rPr sz="2400">
                <a:solidFill>
                  <a:srgbClr val="000000"/>
                </a:solidFill>
                <a:latin typeface="KBSKAK+MicrosoftYaHei"/>
                <a:cs typeface="KBSKAK+MicrosoftYaHei"/>
              </a:rPr>
              <a:t>,</a:t>
            </a:r>
            <a:r>
              <a:rPr sz="2400">
                <a:solidFill>
                  <a:srgbClr val="000000"/>
                </a:solidFill>
                <a:latin typeface="GVNUFK+MicrosoftYaHei"/>
                <a:cs typeface="GVNUFK+MicrosoftYaHei"/>
              </a:rPr>
              <a:t>这样写更能全面细</a:t>
            </a:r>
          </a:p>
          <a:p>
            <a:pPr marL="0" marR="0">
              <a:lnSpc>
                <a:spcPts val="3167"/>
              </a:lnSpc>
              <a:spcBef>
                <a:spcPts val="1102"/>
              </a:spcBef>
              <a:spcAft>
                <a:spcPct val="0"/>
              </a:spcAft>
            </a:pPr>
            <a:r>
              <a:rPr sz="2400">
                <a:solidFill>
                  <a:srgbClr val="000000"/>
                </a:solidFill>
                <a:latin typeface="GVNUFK+MicrosoftYaHei"/>
                <a:cs typeface="GVNUFK+MicrosoftYaHei"/>
              </a:rPr>
              <a:t>致地描述老太太的形象</a:t>
            </a:r>
            <a:r>
              <a:rPr sz="2400">
                <a:solidFill>
                  <a:srgbClr val="000000"/>
                </a:solidFill>
                <a:latin typeface="KBSKAK+MicrosoftYaHei"/>
                <a:cs typeface="KBSKAK+MicrosoftYaHei"/>
              </a:rPr>
              <a:t>,</a:t>
            </a:r>
            <a:r>
              <a:rPr sz="2400">
                <a:solidFill>
                  <a:srgbClr val="000000"/>
                </a:solidFill>
                <a:latin typeface="GVNUFK+MicrosoftYaHei"/>
                <a:cs typeface="GVNUFK+MicrosoftYaHei"/>
              </a:rPr>
              <a:t>展开故事情节。</a:t>
            </a:r>
          </a:p>
          <a:p>
            <a:pPr marL="0" marR="0">
              <a:lnSpc>
                <a:spcPts val="3167"/>
              </a:lnSpc>
              <a:spcBef>
                <a:spcPts val="1104"/>
              </a:spcBef>
              <a:spcAft>
                <a:spcPct val="0"/>
              </a:spcAft>
            </a:pPr>
            <a:r>
              <a:rPr sz="2400">
                <a:solidFill>
                  <a:srgbClr val="000000"/>
                </a:solidFill>
                <a:latin typeface="GVNUFK+MicrosoftYaHei"/>
                <a:cs typeface="GVNUFK+MicrosoftYaHei"/>
              </a:rPr>
              <a:t>②以“儿子杀人”事件为线索</a:t>
            </a:r>
            <a:r>
              <a:rPr sz="2400">
                <a:solidFill>
                  <a:srgbClr val="000000"/>
                </a:solidFill>
                <a:latin typeface="KBSKAK+MicrosoftYaHei"/>
                <a:cs typeface="KBSKAK+MicrosoftYaHei"/>
              </a:rPr>
              <a:t>,</a:t>
            </a:r>
            <a:r>
              <a:rPr sz="2400">
                <a:solidFill>
                  <a:srgbClr val="000000"/>
                </a:solidFill>
                <a:latin typeface="GVNUFK+MicrosoftYaHei"/>
                <a:cs typeface="GVNUFK+MicrosoftYaHei"/>
              </a:rPr>
              <a:t>展现了老太太思想、心理变</a:t>
            </a:r>
          </a:p>
          <a:p>
            <a:pPr marL="0" marR="0">
              <a:lnSpc>
                <a:spcPts val="3167"/>
              </a:lnSpc>
              <a:spcBef>
                <a:spcPts val="1102"/>
              </a:spcBef>
              <a:spcAft>
                <a:spcPct val="0"/>
              </a:spcAft>
            </a:pPr>
            <a:r>
              <a:rPr sz="2400">
                <a:solidFill>
                  <a:srgbClr val="000000"/>
                </a:solidFill>
                <a:latin typeface="GVNUFK+MicrosoftYaHei"/>
                <a:cs typeface="GVNUFK+MicrosoftYaHei"/>
              </a:rPr>
              <a:t>化的过程</a:t>
            </a:r>
            <a:r>
              <a:rPr sz="2400">
                <a:solidFill>
                  <a:srgbClr val="000000"/>
                </a:solidFill>
                <a:latin typeface="KBSKAK+MicrosoftYaHei"/>
                <a:cs typeface="KBSKAK+MicrosoftYaHei"/>
              </a:rPr>
              <a:t>,</a:t>
            </a:r>
            <a:r>
              <a:rPr sz="2400">
                <a:solidFill>
                  <a:srgbClr val="000000"/>
                </a:solidFill>
                <a:latin typeface="GVNUFK+MicrosoftYaHei"/>
                <a:cs typeface="GVNUFK+MicrosoftYaHei"/>
              </a:rPr>
              <a:t>在前后对比中突出了人物性格。</a:t>
            </a:r>
          </a:p>
          <a:p>
            <a:pPr marL="0" marR="0">
              <a:lnSpc>
                <a:spcPts val="3170"/>
              </a:lnSpc>
              <a:spcBef>
                <a:spcPts val="1149"/>
              </a:spcBef>
              <a:spcAft>
                <a:spcPct val="0"/>
              </a:spcAft>
            </a:pPr>
            <a:r>
              <a:rPr sz="2400">
                <a:solidFill>
                  <a:srgbClr val="000000"/>
                </a:solidFill>
                <a:latin typeface="GVNUFK+MicrosoftYaHei"/>
                <a:cs typeface="GVNUFK+MicrosoftYaHei"/>
              </a:rPr>
              <a:t>③多用对话形式</a:t>
            </a:r>
            <a:r>
              <a:rPr sz="2400">
                <a:solidFill>
                  <a:srgbClr val="000000"/>
                </a:solidFill>
                <a:latin typeface="KBSKAK+MicrosoftYaHei"/>
                <a:cs typeface="KBSKAK+MicrosoftYaHei"/>
              </a:rPr>
              <a:t>,</a:t>
            </a:r>
            <a:r>
              <a:rPr sz="2400">
                <a:solidFill>
                  <a:srgbClr val="000000"/>
                </a:solidFill>
                <a:latin typeface="GVNUFK+MicrosoftYaHei"/>
                <a:cs typeface="GVNUFK+MicrosoftYaHei"/>
              </a:rPr>
              <a:t>以人物之间的对话推动故事情节的发展</a:t>
            </a:r>
            <a:r>
              <a:rPr sz="2400">
                <a:solidFill>
                  <a:srgbClr val="000000"/>
                </a:solidFill>
                <a:latin typeface="KBSKAK+MicrosoftYaHei"/>
                <a:cs typeface="KBSKAK+MicrosoftYaHei"/>
              </a:rPr>
              <a:t>,</a:t>
            </a:r>
            <a:r>
              <a:rPr sz="2400">
                <a:solidFill>
                  <a:srgbClr val="000000"/>
                </a:solidFill>
                <a:latin typeface="GVNUFK+MicrosoftYaHei"/>
                <a:cs typeface="GVNUFK+MicrosoftYaHei"/>
              </a:rPr>
              <a:t>这</a:t>
            </a:r>
          </a:p>
          <a:p>
            <a:pPr marL="0" marR="0">
              <a:lnSpc>
                <a:spcPts val="3167"/>
              </a:lnSpc>
              <a:spcBef>
                <a:spcPts val="1155"/>
              </a:spcBef>
              <a:spcAft>
                <a:spcPct val="0"/>
              </a:spcAft>
            </a:pPr>
            <a:r>
              <a:rPr sz="2400">
                <a:solidFill>
                  <a:srgbClr val="000000"/>
                </a:solidFill>
                <a:latin typeface="GVNUFK+MicrosoftYaHei"/>
                <a:cs typeface="GVNUFK+MicrosoftYaHei"/>
              </a:rPr>
              <a:t>样写能够使叙述的故事更加集中。</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5688" y="1715457"/>
            <a:ext cx="9424605"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AMJHWO+MicrosoftYaHei"/>
                <a:cs typeface="AMJHWO+MicrosoftYaHei"/>
              </a:rPr>
              <a:t>（</a:t>
            </a:r>
            <a:r>
              <a:rPr sz="2800">
                <a:solidFill>
                  <a:srgbClr val="000000"/>
                </a:solidFill>
                <a:latin typeface="HLBAFR+MicrosoftYaHei"/>
                <a:cs typeface="HLBAFR+MicrosoftYaHei"/>
              </a:rPr>
              <a:t>3</a:t>
            </a:r>
            <a:r>
              <a:rPr sz="2800">
                <a:solidFill>
                  <a:srgbClr val="000000"/>
                </a:solidFill>
                <a:latin typeface="AMJHWO+MicrosoftYaHei"/>
                <a:cs typeface="AMJHWO+MicrosoftYaHei"/>
              </a:rPr>
              <a:t>）小说中的老太太有哪些性格特点</a:t>
            </a:r>
            <a:r>
              <a:rPr sz="2800">
                <a:solidFill>
                  <a:srgbClr val="000000"/>
                </a:solidFill>
                <a:latin typeface="HLBAFR+MicrosoftYaHei"/>
                <a:cs typeface="HLBAFR+MicrosoftYaHei"/>
              </a:rPr>
              <a:t>?</a:t>
            </a:r>
            <a:r>
              <a:rPr sz="2800">
                <a:solidFill>
                  <a:srgbClr val="000000"/>
                </a:solidFill>
                <a:latin typeface="AMJHWO+MicrosoftYaHei"/>
                <a:cs typeface="AMJHWO+MicrosoftYaHei"/>
              </a:rPr>
              <a:t>请结合文本内</a:t>
            </a:r>
          </a:p>
        </p:txBody>
      </p:sp>
      <p:sp>
        <p:nvSpPr>
          <p:cNvPr id="4" name="object 4"/>
          <p:cNvSpPr txBox="1"/>
          <p:nvPr/>
        </p:nvSpPr>
        <p:spPr>
          <a:xfrm>
            <a:off x="405688" y="2355918"/>
            <a:ext cx="2665476"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AMJHWO+MicrosoftYaHei"/>
                <a:cs typeface="AMJHWO+MicrosoftYaHei"/>
              </a:rPr>
              <a:t>容简要分析。</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36040" y="339254"/>
            <a:ext cx="9285465" cy="680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5"/>
              </a:lnSpc>
              <a:spcBef>
                <a:spcPct val="0"/>
              </a:spcBef>
              <a:spcAft>
                <a:spcPct val="0"/>
              </a:spcAft>
            </a:pPr>
            <a:r>
              <a:rPr sz="1900">
                <a:solidFill>
                  <a:srgbClr val="000000"/>
                </a:solidFill>
                <a:latin typeface="EUBDDS+MicrosoftYaHei"/>
                <a:cs typeface="EUBDDS+MicrosoftYaHei"/>
              </a:rPr>
              <a:t>多村长带着那拨儿人进屋的时候</a:t>
            </a:r>
            <a:r>
              <a:rPr sz="1900" spc="10">
                <a:solidFill>
                  <a:srgbClr val="000000"/>
                </a:solidFill>
                <a:latin typeface="EUBDDS+MicrosoftYaHei"/>
                <a:cs typeface="EUBDDS+MicrosoftYaHei"/>
              </a:rPr>
              <a:t>,</a:t>
            </a:r>
            <a:r>
              <a:rPr sz="1900">
                <a:solidFill>
                  <a:srgbClr val="000000"/>
                </a:solidFill>
                <a:latin typeface="EUBDDS+MicrosoftYaHei"/>
                <a:cs typeface="EUBDDS+MicrosoftYaHei"/>
              </a:rPr>
              <a:t>老太太正在扫地。灰尘沸沸扬扬,仿佛是鲜活</a:t>
            </a:r>
          </a:p>
        </p:txBody>
      </p:sp>
      <p:sp>
        <p:nvSpPr>
          <p:cNvPr id="4" name="object 4"/>
          <p:cNvSpPr txBox="1"/>
          <p:nvPr/>
        </p:nvSpPr>
        <p:spPr>
          <a:xfrm>
            <a:off x="91439" y="848846"/>
            <a:ext cx="5889493" cy="11140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UBDDS+MicrosoftYaHei"/>
                <a:cs typeface="EUBDDS+MicrosoftYaHei"/>
              </a:rPr>
              <a:t>的跳蚤在空气中上下跳动,弄得人眼睛迷迷茫茫。</a:t>
            </a:r>
          </a:p>
          <a:p>
            <a:pPr marL="571500" marR="0">
              <a:lnSpc>
                <a:spcPts val="2502"/>
              </a:lnSpc>
              <a:spcBef>
                <a:spcPts val="917"/>
              </a:spcBef>
              <a:spcAft>
                <a:spcPct val="0"/>
              </a:spcAft>
            </a:pPr>
            <a:r>
              <a:rPr sz="1900">
                <a:solidFill>
                  <a:srgbClr val="000000"/>
                </a:solidFill>
                <a:latin typeface="EUBDDS+MicrosoftYaHei"/>
                <a:cs typeface="EUBDDS+MicrosoftYaHei"/>
              </a:rPr>
              <a:t>“那啥,顶子哪?”</a:t>
            </a:r>
          </a:p>
        </p:txBody>
      </p:sp>
      <p:sp>
        <p:nvSpPr>
          <p:cNvPr id="5" name="object 5"/>
          <p:cNvSpPr txBox="1"/>
          <p:nvPr/>
        </p:nvSpPr>
        <p:spPr>
          <a:xfrm>
            <a:off x="591312" y="1717204"/>
            <a:ext cx="2772917" cy="680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5"/>
              </a:lnSpc>
              <a:spcBef>
                <a:spcPct val="0"/>
              </a:spcBef>
              <a:spcAft>
                <a:spcPct val="0"/>
              </a:spcAft>
            </a:pPr>
            <a:r>
              <a:rPr sz="1900">
                <a:solidFill>
                  <a:srgbClr val="000000"/>
                </a:solidFill>
                <a:latin typeface="EUBDDS+MicrosoftYaHei"/>
                <a:cs typeface="EUBDDS+MicrosoftYaHei"/>
              </a:rPr>
              <a:t>“下甸子打草去啦。”</a:t>
            </a:r>
          </a:p>
        </p:txBody>
      </p:sp>
      <p:sp>
        <p:nvSpPr>
          <p:cNvPr id="6" name="object 6"/>
          <p:cNvSpPr txBox="1"/>
          <p:nvPr/>
        </p:nvSpPr>
        <p:spPr>
          <a:xfrm>
            <a:off x="591312" y="2152247"/>
            <a:ext cx="1922982"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UBDDS+MicrosoftYaHei"/>
                <a:cs typeface="EUBDDS+MicrosoftYaHei"/>
              </a:rPr>
              <a:t>“啥时走的?”</a:t>
            </a:r>
          </a:p>
        </p:txBody>
      </p:sp>
      <p:sp>
        <p:nvSpPr>
          <p:cNvPr id="7" name="object 7"/>
          <p:cNvSpPr txBox="1"/>
          <p:nvPr/>
        </p:nvSpPr>
        <p:spPr>
          <a:xfrm>
            <a:off x="591312" y="2586587"/>
            <a:ext cx="2290114"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UBDDS+MicrosoftYaHei"/>
                <a:cs typeface="EUBDDS+MicrosoftYaHei"/>
              </a:rPr>
              <a:t>“小半个月啦。”</a:t>
            </a:r>
          </a:p>
        </p:txBody>
      </p:sp>
      <p:sp>
        <p:nvSpPr>
          <p:cNvPr id="8" name="object 8"/>
          <p:cNvSpPr txBox="1"/>
          <p:nvPr/>
        </p:nvSpPr>
        <p:spPr>
          <a:xfrm>
            <a:off x="591312" y="3020927"/>
            <a:ext cx="1922982" cy="67975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a:solidFill>
                  <a:srgbClr val="000000"/>
                </a:solidFill>
                <a:latin typeface="EUBDDS+MicrosoftYaHei"/>
                <a:cs typeface="EUBDDS+MicrosoftYaHei"/>
              </a:rPr>
              <a:t>“回来过没?”</a:t>
            </a:r>
          </a:p>
        </p:txBody>
      </p:sp>
      <p:sp>
        <p:nvSpPr>
          <p:cNvPr id="9" name="object 9"/>
          <p:cNvSpPr txBox="1"/>
          <p:nvPr/>
        </p:nvSpPr>
        <p:spPr>
          <a:xfrm>
            <a:off x="591312" y="3455521"/>
            <a:ext cx="7676564" cy="11140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502"/>
              </a:lnSpc>
              <a:spcBef>
                <a:spcPct val="0"/>
              </a:spcBef>
              <a:spcAft>
                <a:spcPct val="0"/>
              </a:spcAft>
            </a:pPr>
            <a:r>
              <a:rPr sz="1900" spc="-15">
                <a:solidFill>
                  <a:srgbClr val="000000"/>
                </a:solidFill>
                <a:latin typeface="EUBDDS+MicrosoftYaHei"/>
                <a:cs typeface="EUBDDS+MicrosoftYaHei"/>
              </a:rPr>
              <a:t>“没。”村长吸溜一下鼻子,“二婶</a:t>
            </a:r>
            <a:r>
              <a:rPr sz="1900">
                <a:solidFill>
                  <a:srgbClr val="000000"/>
                </a:solidFill>
                <a:latin typeface="EUBDDS+MicrosoftYaHei"/>
                <a:cs typeface="EUBDDS+MicrosoftYaHei"/>
              </a:rPr>
              <a:t>,还不知道吧,顶子出事了。”</a:t>
            </a:r>
          </a:p>
          <a:p>
            <a:pPr marL="143255" marR="0">
              <a:lnSpc>
                <a:spcPts val="2502"/>
              </a:lnSpc>
              <a:spcBef>
                <a:spcPts val="917"/>
              </a:spcBef>
              <a:spcAft>
                <a:spcPct val="0"/>
              </a:spcAft>
            </a:pPr>
            <a:r>
              <a:rPr sz="1900">
                <a:solidFill>
                  <a:srgbClr val="000000"/>
                </a:solidFill>
                <a:latin typeface="EUBDDS+MicrosoftYaHei"/>
                <a:cs typeface="EUBDDS+MicrosoftYaHei"/>
              </a:rPr>
              <a:t>二婶就一惊:“出了啥事?”</a:t>
            </a:r>
          </a:p>
        </p:txBody>
      </p:sp>
      <p:sp>
        <p:nvSpPr>
          <p:cNvPr id="10" name="object 10"/>
          <p:cNvSpPr txBox="1"/>
          <p:nvPr/>
        </p:nvSpPr>
        <p:spPr>
          <a:xfrm>
            <a:off x="91439" y="4324201"/>
            <a:ext cx="10050132" cy="19831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502"/>
              </a:lnSpc>
              <a:spcBef>
                <a:spcPct val="0"/>
              </a:spcBef>
              <a:spcAft>
                <a:spcPct val="0"/>
              </a:spcAft>
            </a:pPr>
            <a:r>
              <a:rPr sz="1900">
                <a:solidFill>
                  <a:srgbClr val="000000"/>
                </a:solidFill>
                <a:latin typeface="EUBDDS+MicrosoftYaHei"/>
                <a:cs typeface="EUBDDS+MicrosoftYaHei"/>
              </a:rPr>
              <a:t>“杀人啦,顶子。这不,官家正寻他哪!”</a:t>
            </a:r>
          </a:p>
          <a:p>
            <a:pPr marL="356615" marR="0">
              <a:lnSpc>
                <a:spcPts val="2502"/>
              </a:lnSpc>
              <a:spcBef>
                <a:spcPts val="920"/>
              </a:spcBef>
              <a:spcAft>
                <a:spcPct val="0"/>
              </a:spcAft>
            </a:pPr>
            <a:r>
              <a:rPr sz="1900">
                <a:solidFill>
                  <a:srgbClr val="FF0000"/>
                </a:solidFill>
                <a:latin typeface="EUBDDS+MicrosoftYaHei"/>
                <a:cs typeface="EUBDDS+MicrosoftYaHei"/>
              </a:rPr>
              <a:t>“啥?”老太太便呆在那里,眼睛就直直地看着炕沿边上的那几个人。她这才发现</a:t>
            </a:r>
          </a:p>
          <a:p>
            <a:pPr marL="0" marR="0">
              <a:lnSpc>
                <a:spcPts val="2502"/>
              </a:lnSpc>
              <a:spcBef>
                <a:spcPts val="917"/>
              </a:spcBef>
              <a:spcAft>
                <a:spcPct val="0"/>
              </a:spcAft>
            </a:pPr>
            <a:r>
              <a:rPr sz="1900">
                <a:solidFill>
                  <a:srgbClr val="FF0000"/>
                </a:solidFill>
                <a:latin typeface="EUBDDS+MicrosoftYaHei"/>
                <a:cs typeface="EUBDDS+MicrosoftYaHei"/>
              </a:rPr>
              <a:t>其中一个戴大沿帽的已经带了绑绳和黑亮亮的枪。立马她心一颤动</a:t>
            </a:r>
            <a:r>
              <a:rPr sz="1900" spc="10">
                <a:solidFill>
                  <a:srgbClr val="FF0000"/>
                </a:solidFill>
                <a:latin typeface="EUBDDS+MicrosoftYaHei"/>
                <a:cs typeface="EUBDDS+MicrosoftYaHei"/>
              </a:rPr>
              <a:t>,</a:t>
            </a:r>
            <a:r>
              <a:rPr sz="1900">
                <a:solidFill>
                  <a:srgbClr val="FF0000"/>
                </a:solidFill>
                <a:latin typeface="EUBDDS+MicrosoftYaHei"/>
                <a:cs typeface="EUBDDS+MicrosoftYaHei"/>
              </a:rPr>
              <a:t>眼仁儿就朝上翻</a:t>
            </a:r>
          </a:p>
          <a:p>
            <a:pPr marL="0" marR="0">
              <a:lnSpc>
                <a:spcPts val="2502"/>
              </a:lnSpc>
              <a:spcBef>
                <a:spcPts val="967"/>
              </a:spcBef>
              <a:spcAft>
                <a:spcPct val="0"/>
              </a:spcAft>
            </a:pPr>
            <a:r>
              <a:rPr sz="1900">
                <a:solidFill>
                  <a:srgbClr val="FF0000"/>
                </a:solidFill>
                <a:latin typeface="EUBDDS+MicrosoftYaHei"/>
                <a:cs typeface="EUBDDS+MicrosoftYaHei"/>
              </a:rPr>
              <a:t>过去,人便跟着向门框斜过去。几个人惊恐地奔了过去,将老太太放到炕上。</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209"/>
            <a:ext cx="10204660" cy="1879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ETPKLE+MicrosoftYaHei"/>
                <a:cs typeface="ETPKLE+MicrosoftYaHei"/>
              </a:rPr>
              <a:t>一忽儿</a:t>
            </a:r>
            <a:r>
              <a:rPr sz="1800">
                <a:solidFill>
                  <a:srgbClr val="000000"/>
                </a:solidFill>
                <a:latin typeface="QJRCVN+MicrosoftYaHei"/>
                <a:cs typeface="QJRCVN+MicrosoftYaHei"/>
              </a:rPr>
              <a:t>,</a:t>
            </a:r>
            <a:r>
              <a:rPr sz="1800">
                <a:solidFill>
                  <a:srgbClr val="000000"/>
                </a:solidFill>
                <a:latin typeface="ETPKLE+MicrosoftYaHei"/>
                <a:cs typeface="ETPKLE+MicrosoftYaHei"/>
              </a:rPr>
              <a:t>老太太的鼻翅儿便扇动一下</a:t>
            </a:r>
            <a:r>
              <a:rPr sz="1800">
                <a:solidFill>
                  <a:srgbClr val="000000"/>
                </a:solidFill>
                <a:latin typeface="QJRCVN+MicrosoftYaHei"/>
                <a:cs typeface="QJRCVN+MicrosoftYaHei"/>
              </a:rPr>
              <a:t>,</a:t>
            </a:r>
            <a:r>
              <a:rPr sz="1800">
                <a:solidFill>
                  <a:srgbClr val="000000"/>
                </a:solidFill>
                <a:latin typeface="ETPKLE+MicrosoftYaHei"/>
                <a:cs typeface="ETPKLE+MicrosoftYaHei"/>
              </a:rPr>
              <a:t>翻转的眸子虽归了原位</a:t>
            </a:r>
            <a:r>
              <a:rPr sz="1800">
                <a:solidFill>
                  <a:srgbClr val="000000"/>
                </a:solidFill>
                <a:latin typeface="QJRCVN+MicrosoftYaHei"/>
                <a:cs typeface="QJRCVN+MicrosoftYaHei"/>
              </a:rPr>
              <a:t>,</a:t>
            </a:r>
            <a:r>
              <a:rPr sz="1800">
                <a:solidFill>
                  <a:srgbClr val="000000"/>
                </a:solidFill>
                <a:latin typeface="ETPKLE+MicrosoftYaHei"/>
                <a:cs typeface="ETPKLE+MicrosoftYaHei"/>
              </a:rPr>
              <a:t>但依旧是愣愣向上看着。</a:t>
            </a:r>
          </a:p>
          <a:p>
            <a:pPr marL="0" marR="0">
              <a:lnSpc>
                <a:spcPts val="2375"/>
              </a:lnSpc>
              <a:spcBef>
                <a:spcPts val="816"/>
              </a:spcBef>
              <a:spcAft>
                <a:spcPct val="0"/>
              </a:spcAft>
            </a:pPr>
            <a:r>
              <a:rPr sz="1800">
                <a:solidFill>
                  <a:srgbClr val="000000"/>
                </a:solidFill>
                <a:latin typeface="ETPKLE+MicrosoftYaHei"/>
                <a:cs typeface="ETPKLE+MicrosoftYaHei"/>
              </a:rPr>
              <a:t>“二婶</a:t>
            </a:r>
            <a:r>
              <a:rPr sz="1800">
                <a:solidFill>
                  <a:srgbClr val="000000"/>
                </a:solidFill>
                <a:latin typeface="QJRCVN+MicrosoftYaHei"/>
                <a:cs typeface="QJRCVN+MicrosoftYaHei"/>
              </a:rPr>
              <a:t>,</a:t>
            </a:r>
            <a:r>
              <a:rPr sz="1800">
                <a:solidFill>
                  <a:srgbClr val="000000"/>
                </a:solidFill>
                <a:latin typeface="ETPKLE+MicrosoftYaHei"/>
                <a:cs typeface="ETPKLE+MicrosoftYaHei"/>
              </a:rPr>
              <a:t>你看你啥个身板还不知道</a:t>
            </a:r>
            <a:r>
              <a:rPr sz="1800">
                <a:solidFill>
                  <a:srgbClr val="000000"/>
                </a:solidFill>
                <a:latin typeface="QJRCVN+MicrosoftYaHei"/>
                <a:cs typeface="QJRCVN+MicrosoftYaHei"/>
              </a:rPr>
              <a:t>,</a:t>
            </a:r>
            <a:r>
              <a:rPr sz="1800">
                <a:solidFill>
                  <a:srgbClr val="000000"/>
                </a:solidFill>
                <a:latin typeface="ETPKLE+MicrosoftYaHei"/>
                <a:cs typeface="ETPKLE+MicrosoftYaHei"/>
              </a:rPr>
              <a:t>上甚火</a:t>
            </a:r>
            <a:r>
              <a:rPr sz="1800">
                <a:solidFill>
                  <a:srgbClr val="000000"/>
                </a:solidFill>
                <a:latin typeface="QJRCVN+MicrosoftYaHei"/>
                <a:cs typeface="QJRCVN+MicrosoftYaHei"/>
              </a:rPr>
              <a:t>?</a:t>
            </a:r>
            <a:r>
              <a:rPr sz="1800">
                <a:solidFill>
                  <a:srgbClr val="000000"/>
                </a:solidFill>
                <a:latin typeface="ETPKLE+MicrosoftYaHei"/>
                <a:cs typeface="ETPKLE+MicrosoftYaHei"/>
              </a:rPr>
              <a:t>既是杀了人</a:t>
            </a:r>
            <a:r>
              <a:rPr sz="1800">
                <a:solidFill>
                  <a:srgbClr val="000000"/>
                </a:solidFill>
                <a:latin typeface="QJRCVN+MicrosoftYaHei"/>
                <a:cs typeface="QJRCVN+MicrosoftYaHei"/>
              </a:rPr>
              <a:t>,</a:t>
            </a:r>
            <a:r>
              <a:rPr sz="1800">
                <a:solidFill>
                  <a:srgbClr val="000000"/>
                </a:solidFill>
                <a:latin typeface="ETPKLE+MicrosoftYaHei"/>
                <a:cs typeface="ETPKLE+MicrosoftYaHei"/>
              </a:rPr>
              <a:t>顶子就不是原先的顶子了</a:t>
            </a:r>
            <a:r>
              <a:rPr sz="1800">
                <a:solidFill>
                  <a:srgbClr val="000000"/>
                </a:solidFill>
                <a:latin typeface="QJRCVN+MicrosoftYaHei"/>
                <a:cs typeface="QJRCVN+MicrosoftYaHei"/>
              </a:rPr>
              <a:t>,</a:t>
            </a:r>
            <a:r>
              <a:rPr sz="1800">
                <a:solidFill>
                  <a:srgbClr val="000000"/>
                </a:solidFill>
                <a:latin typeface="ETPKLE+MicrosoftYaHei"/>
                <a:cs typeface="ETPKLE+MicrosoftYaHei"/>
              </a:rPr>
              <a:t>那便是犯</a:t>
            </a:r>
          </a:p>
          <a:p>
            <a:pPr marL="0" marR="0">
              <a:lnSpc>
                <a:spcPts val="2375"/>
              </a:lnSpc>
              <a:spcBef>
                <a:spcPts val="864"/>
              </a:spcBef>
              <a:spcAft>
                <a:spcPct val="0"/>
              </a:spcAft>
            </a:pPr>
            <a:r>
              <a:rPr sz="1800">
                <a:solidFill>
                  <a:srgbClr val="000000"/>
                </a:solidFill>
                <a:latin typeface="ETPKLE+MicrosoftYaHei"/>
                <a:cs typeface="ETPKLE+MicrosoftYaHei"/>
              </a:rPr>
              <a:t>了王法。犯了王法的顶子你还伤心个甚</a:t>
            </a:r>
            <a:r>
              <a:rPr sz="1800">
                <a:solidFill>
                  <a:srgbClr val="000000"/>
                </a:solidFill>
                <a:latin typeface="QJRCVN+MicrosoftYaHei"/>
                <a:cs typeface="QJRCVN+MicrosoftYaHei"/>
              </a:rPr>
              <a:t>!</a:t>
            </a:r>
            <a:r>
              <a:rPr sz="1800">
                <a:solidFill>
                  <a:srgbClr val="000000"/>
                </a:solidFill>
                <a:latin typeface="ETPKLE+MicrosoftYaHei"/>
                <a:cs typeface="ETPKLE+MicrosoftYaHei"/>
              </a:rPr>
              <a:t>麻溜缓缓</a:t>
            </a:r>
            <a:r>
              <a:rPr sz="1800">
                <a:solidFill>
                  <a:srgbClr val="000000"/>
                </a:solidFill>
                <a:latin typeface="QJRCVN+MicrosoftYaHei"/>
                <a:cs typeface="QJRCVN+MicrosoftYaHei"/>
              </a:rPr>
              <a:t>,</a:t>
            </a:r>
            <a:r>
              <a:rPr sz="1800">
                <a:solidFill>
                  <a:srgbClr val="000000"/>
                </a:solidFill>
                <a:latin typeface="ETPKLE+MicrosoftYaHei"/>
                <a:cs typeface="ETPKLE+MicrosoftYaHei"/>
              </a:rPr>
              <a:t>人家公安局还有事情跟你说。”老太太</a:t>
            </a:r>
          </a:p>
          <a:p>
            <a:pPr marL="0" marR="0">
              <a:lnSpc>
                <a:spcPts val="2375"/>
              </a:lnSpc>
              <a:spcBef>
                <a:spcPts val="814"/>
              </a:spcBef>
              <a:spcAft>
                <a:spcPct val="0"/>
              </a:spcAft>
            </a:pPr>
            <a:r>
              <a:rPr sz="1800">
                <a:solidFill>
                  <a:srgbClr val="000000"/>
                </a:solidFill>
                <a:latin typeface="ETPKLE+MicrosoftYaHei"/>
                <a:cs typeface="ETPKLE+MicrosoftYaHei"/>
              </a:rPr>
              <a:t>眸子这才转了一轮儿</a:t>
            </a:r>
            <a:r>
              <a:rPr sz="1800">
                <a:solidFill>
                  <a:srgbClr val="000000"/>
                </a:solidFill>
                <a:latin typeface="QJRCVN+MicrosoftYaHei"/>
                <a:cs typeface="QJRCVN+MicrosoftYaHei"/>
              </a:rPr>
              <a:t>,</a:t>
            </a:r>
            <a:r>
              <a:rPr sz="1800">
                <a:solidFill>
                  <a:srgbClr val="000000"/>
                </a:solidFill>
                <a:latin typeface="ETPKLE+MicrosoftYaHei"/>
                <a:cs typeface="ETPKLE+MicrosoftYaHei"/>
              </a:rPr>
              <a:t>一汪亮亮的湿润便映在里面。</a:t>
            </a:r>
          </a:p>
        </p:txBody>
      </p:sp>
      <p:sp>
        <p:nvSpPr>
          <p:cNvPr id="4" name="object 4"/>
          <p:cNvSpPr txBox="1"/>
          <p:nvPr/>
        </p:nvSpPr>
        <p:spPr>
          <a:xfrm>
            <a:off x="91439" y="1759060"/>
            <a:ext cx="10243655" cy="18797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8"/>
              </a:lnSpc>
              <a:spcBef>
                <a:spcPct val="0"/>
              </a:spcBef>
              <a:spcAft>
                <a:spcPct val="0"/>
              </a:spcAft>
            </a:pPr>
            <a:r>
              <a:rPr sz="1800">
                <a:solidFill>
                  <a:srgbClr val="000000"/>
                </a:solidFill>
                <a:latin typeface="ETPKLE+MicrosoftYaHei"/>
                <a:cs typeface="ETPKLE+MicrosoftYaHei"/>
              </a:rPr>
              <a:t>看着老太太有了活气</a:t>
            </a:r>
            <a:r>
              <a:rPr sz="1800">
                <a:solidFill>
                  <a:srgbClr val="000000"/>
                </a:solidFill>
                <a:latin typeface="QJRCVN+MicrosoftYaHei"/>
                <a:cs typeface="QJRCVN+MicrosoftYaHei"/>
              </a:rPr>
              <a:t>,</a:t>
            </a:r>
            <a:r>
              <a:rPr sz="1800">
                <a:solidFill>
                  <a:srgbClr val="000000"/>
                </a:solidFill>
                <a:latin typeface="ETPKLE+MicrosoftYaHei"/>
                <a:cs typeface="ETPKLE+MicrosoftYaHei"/>
              </a:rPr>
              <a:t>警察就轻轻一笑</a:t>
            </a:r>
            <a:r>
              <a:rPr sz="1800">
                <a:solidFill>
                  <a:srgbClr val="000000"/>
                </a:solidFill>
                <a:latin typeface="QJRCVN+MicrosoftYaHei"/>
                <a:cs typeface="QJRCVN+MicrosoftYaHei"/>
              </a:rPr>
              <a:t>,</a:t>
            </a:r>
            <a:r>
              <a:rPr sz="1800">
                <a:solidFill>
                  <a:srgbClr val="000000"/>
                </a:solidFill>
                <a:latin typeface="ETPKLE+MicrosoftYaHei"/>
                <a:cs typeface="ETPKLE+MicrosoftYaHei"/>
              </a:rPr>
              <a:t>说:“老人家</a:t>
            </a:r>
            <a:r>
              <a:rPr sz="1800">
                <a:solidFill>
                  <a:srgbClr val="000000"/>
                </a:solidFill>
                <a:latin typeface="QJRCVN+MicrosoftYaHei"/>
                <a:cs typeface="QJRCVN+MicrosoftYaHei"/>
              </a:rPr>
              <a:t>,</a:t>
            </a:r>
            <a:r>
              <a:rPr sz="1800">
                <a:solidFill>
                  <a:srgbClr val="000000"/>
                </a:solidFill>
                <a:latin typeface="ETPKLE+MicrosoftYaHei"/>
                <a:cs typeface="ETPKLE+MicrosoftYaHei"/>
              </a:rPr>
              <a:t>您的心情我们是理解的</a:t>
            </a:r>
            <a:r>
              <a:rPr sz="1800">
                <a:solidFill>
                  <a:srgbClr val="000000"/>
                </a:solidFill>
                <a:latin typeface="QJRCVN+MicrosoftYaHei"/>
                <a:cs typeface="QJRCVN+MicrosoftYaHei"/>
              </a:rPr>
              <a:t>,</a:t>
            </a:r>
            <a:r>
              <a:rPr sz="1800">
                <a:solidFill>
                  <a:srgbClr val="000000"/>
                </a:solidFill>
                <a:latin typeface="ETPKLE+MicrosoftYaHei"/>
                <a:cs typeface="ETPKLE+MicrosoftYaHei"/>
              </a:rPr>
              <a:t>但是儿子</a:t>
            </a:r>
          </a:p>
          <a:p>
            <a:pPr marL="0" marR="0">
              <a:lnSpc>
                <a:spcPts val="2375"/>
              </a:lnSpc>
              <a:spcBef>
                <a:spcPts val="817"/>
              </a:spcBef>
              <a:spcAft>
                <a:spcPct val="0"/>
              </a:spcAft>
            </a:pPr>
            <a:r>
              <a:rPr sz="1800">
                <a:solidFill>
                  <a:srgbClr val="000000"/>
                </a:solidFill>
                <a:latin typeface="ETPKLE+MicrosoftYaHei"/>
                <a:cs typeface="ETPKLE+MicrosoftYaHei"/>
              </a:rPr>
              <a:t>杀了人</a:t>
            </a:r>
            <a:r>
              <a:rPr sz="1800">
                <a:solidFill>
                  <a:srgbClr val="000000"/>
                </a:solidFill>
                <a:latin typeface="QJRCVN+MicrosoftYaHei"/>
                <a:cs typeface="QJRCVN+MicrosoftYaHei"/>
              </a:rPr>
              <a:t>,</a:t>
            </a:r>
            <a:r>
              <a:rPr sz="1800">
                <a:solidFill>
                  <a:srgbClr val="000000"/>
                </a:solidFill>
                <a:latin typeface="ETPKLE+MicrosoftYaHei"/>
                <a:cs typeface="ETPKLE+MicrosoftYaHei"/>
              </a:rPr>
              <a:t>犯了罪</a:t>
            </a:r>
            <a:r>
              <a:rPr sz="1800">
                <a:solidFill>
                  <a:srgbClr val="000000"/>
                </a:solidFill>
                <a:latin typeface="QJRCVN+MicrosoftYaHei"/>
                <a:cs typeface="QJRCVN+MicrosoftYaHei"/>
              </a:rPr>
              <a:t>,</a:t>
            </a:r>
            <a:r>
              <a:rPr sz="1800">
                <a:solidFill>
                  <a:srgbClr val="000000"/>
                </a:solidFill>
                <a:latin typeface="ETPKLE+MicrosoftYaHei"/>
                <a:cs typeface="ETPKLE+MicrosoftYaHei"/>
              </a:rPr>
              <a:t>如今又跑掉了。这</a:t>
            </a:r>
            <a:r>
              <a:rPr sz="1800">
                <a:solidFill>
                  <a:srgbClr val="000000"/>
                </a:solidFill>
                <a:latin typeface="QJRCVN+MicrosoftYaHei"/>
                <a:cs typeface="QJRCVN+MicrosoftYaHei"/>
              </a:rPr>
              <a:t>,</a:t>
            </a:r>
            <a:r>
              <a:rPr sz="1800">
                <a:solidFill>
                  <a:srgbClr val="000000"/>
                </a:solidFill>
                <a:latin typeface="ETPKLE+MicrosoftYaHei"/>
                <a:cs typeface="ETPKLE+MicrosoftYaHei"/>
              </a:rPr>
              <a:t>国法是不能容的。我们希望您控制住感情</a:t>
            </a:r>
            <a:r>
              <a:rPr sz="1800">
                <a:solidFill>
                  <a:srgbClr val="000000"/>
                </a:solidFill>
                <a:latin typeface="QJRCVN+MicrosoftYaHei"/>
                <a:cs typeface="QJRCVN+MicrosoftYaHei"/>
              </a:rPr>
              <a:t>,</a:t>
            </a:r>
            <a:r>
              <a:rPr sz="1800">
                <a:solidFill>
                  <a:srgbClr val="000000"/>
                </a:solidFill>
                <a:latin typeface="ETPKLE+MicrosoftYaHei"/>
                <a:cs typeface="ETPKLE+MicrosoftYaHei"/>
              </a:rPr>
              <a:t>配合我们来抓</a:t>
            </a:r>
          </a:p>
          <a:p>
            <a:pPr marL="0" marR="0">
              <a:lnSpc>
                <a:spcPts val="2375"/>
              </a:lnSpc>
              <a:spcBef>
                <a:spcPts val="864"/>
              </a:spcBef>
              <a:spcAft>
                <a:spcPct val="0"/>
              </a:spcAft>
            </a:pPr>
            <a:r>
              <a:rPr sz="1800">
                <a:solidFill>
                  <a:srgbClr val="000000"/>
                </a:solidFill>
                <a:latin typeface="ETPKLE+MicrosoftYaHei"/>
                <a:cs typeface="ETPKLE+MicrosoftYaHei"/>
              </a:rPr>
              <a:t>凶犯。否则</a:t>
            </a:r>
            <a:r>
              <a:rPr sz="1800">
                <a:solidFill>
                  <a:srgbClr val="000000"/>
                </a:solidFill>
                <a:latin typeface="QJRCVN+MicrosoftYaHei"/>
                <a:cs typeface="QJRCVN+MicrosoftYaHei"/>
              </a:rPr>
              <a:t>,</a:t>
            </a:r>
            <a:r>
              <a:rPr sz="1800">
                <a:solidFill>
                  <a:srgbClr val="000000"/>
                </a:solidFill>
                <a:latin typeface="ETPKLE+MicrosoftYaHei"/>
                <a:cs typeface="ETPKLE+MicrosoftYaHei"/>
              </a:rPr>
              <a:t>比如说包庇儿子、袒护儿子</a:t>
            </a:r>
            <a:r>
              <a:rPr sz="1800">
                <a:solidFill>
                  <a:srgbClr val="000000"/>
                </a:solidFill>
                <a:latin typeface="QJRCVN+MicrosoftYaHei"/>
                <a:cs typeface="QJRCVN+MicrosoftYaHei"/>
              </a:rPr>
              <a:t>,</a:t>
            </a:r>
            <a:r>
              <a:rPr sz="1800">
                <a:solidFill>
                  <a:srgbClr val="000000"/>
                </a:solidFill>
                <a:latin typeface="ETPKLE+MicrosoftYaHei"/>
                <a:cs typeface="ETPKLE+MicrosoftYaHei"/>
              </a:rPr>
              <a:t>那样您老人家也有罪了。按我们的经验</a:t>
            </a:r>
            <a:r>
              <a:rPr sz="1800">
                <a:solidFill>
                  <a:srgbClr val="000000"/>
                </a:solidFill>
                <a:latin typeface="QJRCVN+MicrosoftYaHei"/>
                <a:cs typeface="QJRCVN+MicrosoftYaHei"/>
              </a:rPr>
              <a:t>,</a:t>
            </a:r>
            <a:r>
              <a:rPr sz="1800">
                <a:solidFill>
                  <a:srgbClr val="000000"/>
                </a:solidFill>
                <a:latin typeface="ETPKLE+MicrosoftYaHei"/>
                <a:cs typeface="ETPKLE+MicrosoftYaHei"/>
              </a:rPr>
              <a:t>您的儿子</a:t>
            </a:r>
          </a:p>
          <a:p>
            <a:pPr marL="0" marR="0">
              <a:lnSpc>
                <a:spcPts val="2375"/>
              </a:lnSpc>
              <a:spcBef>
                <a:spcPts val="814"/>
              </a:spcBef>
              <a:spcAft>
                <a:spcPct val="0"/>
              </a:spcAft>
            </a:pPr>
            <a:r>
              <a:rPr sz="1800">
                <a:solidFill>
                  <a:srgbClr val="000000"/>
                </a:solidFill>
                <a:latin typeface="ETPKLE+MicrosoftYaHei"/>
                <a:cs typeface="ETPKLE+MicrosoftYaHei"/>
              </a:rPr>
              <a:t>还会回家来的</a:t>
            </a:r>
            <a:r>
              <a:rPr sz="1800">
                <a:solidFill>
                  <a:srgbClr val="000000"/>
                </a:solidFill>
                <a:latin typeface="QJRCVN+MicrosoftYaHei"/>
                <a:cs typeface="QJRCVN+MicrosoftYaHei"/>
              </a:rPr>
              <a:t>,</a:t>
            </a:r>
            <a:r>
              <a:rPr sz="1800">
                <a:solidFill>
                  <a:srgbClr val="000000"/>
                </a:solidFill>
                <a:latin typeface="ETPKLE+MicrosoftYaHei"/>
                <a:cs typeface="ETPKLE+MicrosoftYaHei"/>
              </a:rPr>
              <a:t>那时您必须报告我们。”</a:t>
            </a:r>
          </a:p>
        </p:txBody>
      </p:sp>
      <p:sp>
        <p:nvSpPr>
          <p:cNvPr id="5" name="object 5"/>
          <p:cNvSpPr txBox="1"/>
          <p:nvPr/>
        </p:nvSpPr>
        <p:spPr>
          <a:xfrm>
            <a:off x="91439" y="3405937"/>
            <a:ext cx="10249262" cy="10560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ETPKLE+MicrosoftYaHei"/>
                <a:cs typeface="ETPKLE+MicrosoftYaHei"/>
              </a:rPr>
              <a:t>“顶子真若是回家</a:t>
            </a:r>
            <a:r>
              <a:rPr sz="1800">
                <a:solidFill>
                  <a:srgbClr val="000000"/>
                </a:solidFill>
                <a:latin typeface="QJRCVN+MicrosoftYaHei"/>
                <a:cs typeface="QJRCVN+MicrosoftYaHei"/>
              </a:rPr>
              <a:t>,</a:t>
            </a:r>
            <a:r>
              <a:rPr sz="1800">
                <a:solidFill>
                  <a:srgbClr val="000000"/>
                </a:solidFill>
                <a:latin typeface="ETPKLE+MicrosoftYaHei"/>
                <a:cs typeface="ETPKLE+MicrosoftYaHei"/>
              </a:rPr>
              <a:t>你可得说呀!”村长眼睛觑觑着</a:t>
            </a:r>
            <a:r>
              <a:rPr sz="1800">
                <a:solidFill>
                  <a:srgbClr val="000000"/>
                </a:solidFill>
                <a:latin typeface="QJRCVN+MicrosoftYaHei"/>
                <a:cs typeface="QJRCVN+MicrosoftYaHei"/>
              </a:rPr>
              <a:t>,</a:t>
            </a:r>
            <a:r>
              <a:rPr sz="1800" spc="-23">
                <a:solidFill>
                  <a:srgbClr val="000000"/>
                </a:solidFill>
                <a:latin typeface="ETPKLE+MicrosoftYaHei"/>
                <a:cs typeface="ETPKLE+MicrosoftYaHei"/>
              </a:rPr>
              <a:t>冲着她说,“要不</a:t>
            </a:r>
            <a:r>
              <a:rPr sz="1800">
                <a:solidFill>
                  <a:srgbClr val="000000"/>
                </a:solidFill>
                <a:latin typeface="QJRCVN+MicrosoftYaHei"/>
                <a:cs typeface="QJRCVN+MicrosoftYaHei"/>
              </a:rPr>
              <a:t>,</a:t>
            </a:r>
            <a:r>
              <a:rPr sz="1800">
                <a:solidFill>
                  <a:srgbClr val="000000"/>
                </a:solidFill>
                <a:latin typeface="ETPKLE+MicrosoftYaHei"/>
                <a:cs typeface="ETPKLE+MicrosoftYaHei"/>
              </a:rPr>
              <a:t>那叫什么</a:t>
            </a:r>
            <a:r>
              <a:rPr sz="1800">
                <a:solidFill>
                  <a:srgbClr val="000000"/>
                </a:solidFill>
                <a:latin typeface="QJRCVN+MicrosoftYaHei"/>
                <a:cs typeface="QJRCVN+MicrosoftYaHei"/>
              </a:rPr>
              <a:t>?</a:t>
            </a:r>
            <a:r>
              <a:rPr sz="1800">
                <a:solidFill>
                  <a:srgbClr val="000000"/>
                </a:solidFill>
                <a:latin typeface="ETPKLE+MicrosoftYaHei"/>
                <a:cs typeface="ETPKLE+MicrosoftYaHei"/>
              </a:rPr>
              <a:t>对</a:t>
            </a:r>
            <a:r>
              <a:rPr sz="1800">
                <a:solidFill>
                  <a:srgbClr val="000000"/>
                </a:solidFill>
                <a:latin typeface="QJRCVN+MicrosoftYaHei"/>
                <a:cs typeface="QJRCVN+MicrosoftYaHei"/>
              </a:rPr>
              <a:t>,</a:t>
            </a:r>
            <a:r>
              <a:rPr sz="1800">
                <a:solidFill>
                  <a:srgbClr val="000000"/>
                </a:solidFill>
                <a:latin typeface="ETPKLE+MicrosoftYaHei"/>
                <a:cs typeface="ETPKLE+MicrosoftYaHei"/>
              </a:rPr>
              <a:t>叫窝</a:t>
            </a:r>
          </a:p>
          <a:p>
            <a:pPr marL="0" marR="0">
              <a:lnSpc>
                <a:spcPts val="2375"/>
              </a:lnSpc>
              <a:spcBef>
                <a:spcPts val="814"/>
              </a:spcBef>
              <a:spcAft>
                <a:spcPct val="0"/>
              </a:spcAft>
            </a:pPr>
            <a:r>
              <a:rPr sz="1800">
                <a:solidFill>
                  <a:srgbClr val="000000"/>
                </a:solidFill>
                <a:latin typeface="ETPKLE+MicrosoftYaHei"/>
                <a:cs typeface="ETPKLE+MicrosoftYaHei"/>
              </a:rPr>
              <a:t>藏。二婶</a:t>
            </a:r>
            <a:r>
              <a:rPr sz="1800">
                <a:solidFill>
                  <a:srgbClr val="000000"/>
                </a:solidFill>
                <a:latin typeface="QJRCVN+MicrosoftYaHei"/>
                <a:cs typeface="QJRCVN+MicrosoftYaHei"/>
              </a:rPr>
              <a:t>,</a:t>
            </a:r>
            <a:r>
              <a:rPr sz="1800">
                <a:solidFill>
                  <a:srgbClr val="000000"/>
                </a:solidFill>
                <a:latin typeface="ETPKLE+MicrosoftYaHei"/>
                <a:cs typeface="ETPKLE+MicrosoftYaHei"/>
              </a:rPr>
              <a:t>咱可不能糊涂啊!”</a:t>
            </a:r>
          </a:p>
        </p:txBody>
      </p:sp>
      <p:sp>
        <p:nvSpPr>
          <p:cNvPr id="6" name="object 6"/>
          <p:cNvSpPr txBox="1"/>
          <p:nvPr/>
        </p:nvSpPr>
        <p:spPr>
          <a:xfrm>
            <a:off x="91439" y="4228898"/>
            <a:ext cx="10205098" cy="10564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FF0000"/>
                </a:solidFill>
                <a:latin typeface="ETPKLE+MicrosoftYaHei"/>
                <a:cs typeface="ETPKLE+MicrosoftYaHei"/>
              </a:rPr>
              <a:t>她痴痴地点着头</a:t>
            </a:r>
            <a:r>
              <a:rPr sz="1800">
                <a:solidFill>
                  <a:srgbClr val="FF0000"/>
                </a:solidFill>
                <a:latin typeface="QJRCVN+MicrosoftYaHei"/>
                <a:cs typeface="QJRCVN+MicrosoftYaHei"/>
              </a:rPr>
              <a:t>,</a:t>
            </a:r>
            <a:r>
              <a:rPr sz="1800">
                <a:solidFill>
                  <a:srgbClr val="FF0000"/>
                </a:solidFill>
                <a:latin typeface="ETPKLE+MicrosoftYaHei"/>
                <a:cs typeface="ETPKLE+MicrosoftYaHei"/>
              </a:rPr>
              <a:t>两行老泪缓缓漫过面颊的褶皱</a:t>
            </a:r>
            <a:r>
              <a:rPr sz="1800">
                <a:solidFill>
                  <a:srgbClr val="FF0000"/>
                </a:solidFill>
                <a:latin typeface="QJRCVN+MicrosoftYaHei"/>
                <a:cs typeface="QJRCVN+MicrosoftYaHei"/>
              </a:rPr>
              <a:t>,</a:t>
            </a:r>
            <a:r>
              <a:rPr sz="1800">
                <a:solidFill>
                  <a:srgbClr val="FF0000"/>
                </a:solidFill>
                <a:latin typeface="ETPKLE+MicrosoftYaHei"/>
                <a:cs typeface="ETPKLE+MicrosoftYaHei"/>
              </a:rPr>
              <a:t>整个面庞已经全是泪水了</a:t>
            </a:r>
            <a:r>
              <a:rPr sz="1800">
                <a:solidFill>
                  <a:srgbClr val="FF0000"/>
                </a:solidFill>
                <a:latin typeface="QJRCVN+MicrosoftYaHei"/>
                <a:cs typeface="QJRCVN+MicrosoftYaHei"/>
              </a:rPr>
              <a:t>,</a:t>
            </a:r>
            <a:r>
              <a:rPr sz="1800">
                <a:solidFill>
                  <a:srgbClr val="FF0000"/>
                </a:solidFill>
                <a:latin typeface="ETPKLE+MicrosoftYaHei"/>
                <a:cs typeface="ETPKLE+MicrosoftYaHei"/>
              </a:rPr>
              <a:t>闪着亮晶晶</a:t>
            </a:r>
          </a:p>
          <a:p>
            <a:pPr marL="0" marR="0">
              <a:lnSpc>
                <a:spcPts val="2375"/>
              </a:lnSpc>
              <a:spcBef>
                <a:spcPts val="817"/>
              </a:spcBef>
              <a:spcAft>
                <a:spcPct val="0"/>
              </a:spcAft>
            </a:pPr>
            <a:r>
              <a:rPr sz="1800">
                <a:solidFill>
                  <a:srgbClr val="FF0000"/>
                </a:solidFill>
                <a:latin typeface="ETPKLE+MicrosoftYaHei"/>
                <a:cs typeface="ETPKLE+MicrosoftYaHei"/>
              </a:rPr>
              <a:t>的光芒。</a:t>
            </a:r>
          </a:p>
        </p:txBody>
      </p:sp>
      <p:sp>
        <p:nvSpPr>
          <p:cNvPr id="7" name="object 7"/>
          <p:cNvSpPr txBox="1"/>
          <p:nvPr/>
        </p:nvSpPr>
        <p:spPr>
          <a:xfrm>
            <a:off x="91439" y="5052238"/>
            <a:ext cx="10333519" cy="14676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7011" marR="0">
              <a:lnSpc>
                <a:spcPts val="2375"/>
              </a:lnSpc>
              <a:spcBef>
                <a:spcPct val="0"/>
              </a:spcBef>
              <a:spcAft>
                <a:spcPct val="0"/>
              </a:spcAft>
            </a:pPr>
            <a:r>
              <a:rPr sz="1800">
                <a:solidFill>
                  <a:srgbClr val="000000"/>
                </a:solidFill>
                <a:latin typeface="ETPKLE+MicrosoftYaHei"/>
                <a:cs typeface="ETPKLE+MicrosoftYaHei"/>
              </a:rPr>
              <a:t>村长最费思索的是</a:t>
            </a:r>
            <a:r>
              <a:rPr sz="1800">
                <a:solidFill>
                  <a:srgbClr val="000000"/>
                </a:solidFill>
                <a:latin typeface="QJRCVN+MicrosoftYaHei"/>
                <a:cs typeface="QJRCVN+MicrosoftYaHei"/>
              </a:rPr>
              <a:t>:</a:t>
            </a:r>
            <a:r>
              <a:rPr sz="1800">
                <a:solidFill>
                  <a:srgbClr val="000000"/>
                </a:solidFill>
                <a:latin typeface="ETPKLE+MicrosoftYaHei"/>
                <a:cs typeface="ETPKLE+MicrosoftYaHei"/>
              </a:rPr>
              <a:t>她儿子若回来</a:t>
            </a:r>
            <a:r>
              <a:rPr sz="1800">
                <a:solidFill>
                  <a:srgbClr val="000000"/>
                </a:solidFill>
                <a:latin typeface="QJRCVN+MicrosoftYaHei"/>
                <a:cs typeface="QJRCVN+MicrosoftYaHei"/>
              </a:rPr>
              <a:t>,</a:t>
            </a:r>
            <a:r>
              <a:rPr sz="1800">
                <a:solidFill>
                  <a:srgbClr val="000000"/>
                </a:solidFill>
                <a:latin typeface="ETPKLE+MicrosoftYaHei"/>
                <a:cs typeface="ETPKLE+MicrosoftYaHei"/>
              </a:rPr>
              <a:t>她怎么告诉他们哪</a:t>
            </a:r>
            <a:r>
              <a:rPr sz="1800">
                <a:solidFill>
                  <a:srgbClr val="000000"/>
                </a:solidFill>
                <a:latin typeface="QJRCVN+MicrosoftYaHei"/>
                <a:cs typeface="QJRCVN+MicrosoftYaHei"/>
              </a:rPr>
              <a:t>?</a:t>
            </a:r>
            <a:r>
              <a:rPr sz="1800">
                <a:solidFill>
                  <a:srgbClr val="000000"/>
                </a:solidFill>
                <a:latin typeface="ETPKLE+MicrosoftYaHei"/>
                <a:cs typeface="ETPKLE+MicrosoftYaHei"/>
              </a:rPr>
              <a:t>他猝然发现了粮囤上那串红辣椒</a:t>
            </a:r>
            <a:r>
              <a:rPr sz="1800">
                <a:solidFill>
                  <a:srgbClr val="000000"/>
                </a:solidFill>
                <a:latin typeface="QJRCVN+MicrosoftYaHei"/>
                <a:cs typeface="QJRCVN+MicrosoftYaHei"/>
              </a:rPr>
              <a:t>,</a:t>
            </a:r>
          </a:p>
          <a:p>
            <a:pPr marL="0" marR="0">
              <a:lnSpc>
                <a:spcPts val="2375"/>
              </a:lnSpc>
              <a:spcBef>
                <a:spcPts val="813"/>
              </a:spcBef>
              <a:spcAft>
                <a:spcPct val="0"/>
              </a:spcAft>
            </a:pPr>
            <a:r>
              <a:rPr sz="1800">
                <a:solidFill>
                  <a:srgbClr val="000000"/>
                </a:solidFill>
                <a:latin typeface="ETPKLE+MicrosoftYaHei"/>
                <a:cs typeface="ETPKLE+MicrosoftYaHei"/>
              </a:rPr>
              <a:t>眼睛立时闪出光亮</a:t>
            </a:r>
            <a:r>
              <a:rPr sz="1800">
                <a:solidFill>
                  <a:srgbClr val="000000"/>
                </a:solidFill>
                <a:latin typeface="QJRCVN+MicrosoftYaHei"/>
                <a:cs typeface="QJRCVN+MicrosoftYaHei"/>
              </a:rPr>
              <a:t>,</a:t>
            </a:r>
            <a:r>
              <a:rPr sz="1800">
                <a:solidFill>
                  <a:srgbClr val="000000"/>
                </a:solidFill>
                <a:latin typeface="ETPKLE+MicrosoftYaHei"/>
                <a:cs typeface="ETPKLE+MicrosoftYaHei"/>
              </a:rPr>
              <a:t>便指着红辣椒说:“对</a:t>
            </a:r>
            <a:r>
              <a:rPr sz="1800">
                <a:solidFill>
                  <a:srgbClr val="000000"/>
                </a:solidFill>
                <a:latin typeface="QJRCVN+MicrosoftYaHei"/>
                <a:cs typeface="QJRCVN+MicrosoftYaHei"/>
              </a:rPr>
              <a:t>,</a:t>
            </a:r>
            <a:r>
              <a:rPr sz="1800">
                <a:solidFill>
                  <a:srgbClr val="000000"/>
                </a:solidFill>
                <a:latin typeface="ETPKLE+MicrosoftYaHei"/>
                <a:cs typeface="ETPKLE+MicrosoftYaHei"/>
              </a:rPr>
              <a:t>就用它。二婶</a:t>
            </a:r>
            <a:r>
              <a:rPr sz="1800">
                <a:solidFill>
                  <a:srgbClr val="000000"/>
                </a:solidFill>
                <a:latin typeface="QJRCVN+MicrosoftYaHei"/>
                <a:cs typeface="QJRCVN+MicrosoftYaHei"/>
              </a:rPr>
              <a:t>,</a:t>
            </a:r>
            <a:r>
              <a:rPr sz="1800">
                <a:solidFill>
                  <a:srgbClr val="000000"/>
                </a:solidFill>
                <a:latin typeface="ETPKLE+MicrosoftYaHei"/>
                <a:cs typeface="ETPKLE+MicrosoftYaHei"/>
              </a:rPr>
              <a:t>他若是回来</a:t>
            </a:r>
            <a:r>
              <a:rPr sz="1800">
                <a:solidFill>
                  <a:srgbClr val="000000"/>
                </a:solidFill>
                <a:latin typeface="QJRCVN+MicrosoftYaHei"/>
                <a:cs typeface="QJRCVN+MicrosoftYaHei"/>
              </a:rPr>
              <a:t>,</a:t>
            </a:r>
            <a:r>
              <a:rPr sz="1800">
                <a:solidFill>
                  <a:srgbClr val="000000"/>
                </a:solidFill>
                <a:latin typeface="ETPKLE+MicrosoftYaHei"/>
                <a:cs typeface="ETPKLE+MicrosoftYaHei"/>
              </a:rPr>
              <a:t>您就将这串红辣椒挂</a:t>
            </a:r>
          </a:p>
          <a:p>
            <a:pPr marL="0" marR="0">
              <a:lnSpc>
                <a:spcPts val="2378"/>
              </a:lnSpc>
              <a:spcBef>
                <a:spcPts val="861"/>
              </a:spcBef>
              <a:spcAft>
                <a:spcPct val="0"/>
              </a:spcAft>
            </a:pPr>
            <a:r>
              <a:rPr sz="1800">
                <a:solidFill>
                  <a:srgbClr val="000000"/>
                </a:solidFill>
                <a:latin typeface="ETPKLE+MicrosoftYaHei"/>
                <a:cs typeface="ETPKLE+MicrosoftYaHei"/>
              </a:rPr>
              <a:t>到窗户上。”</a:t>
            </a:r>
          </a:p>
        </p:txBody>
      </p:sp>
      <p:sp>
        <p:nvSpPr>
          <p:cNvPr id="8" name="object 8"/>
          <p:cNvSpPr txBox="1"/>
          <p:nvPr/>
        </p:nvSpPr>
        <p:spPr>
          <a:xfrm>
            <a:off x="569976" y="6286933"/>
            <a:ext cx="4006735"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ETPKLE+MicrosoftYaHei"/>
                <a:cs typeface="ETPKLE+MicrosoftYaHei"/>
              </a:rPr>
              <a:t>她又痴痴点点头</a:t>
            </a:r>
            <a:r>
              <a:rPr sz="1800">
                <a:solidFill>
                  <a:srgbClr val="000000"/>
                </a:solidFill>
                <a:latin typeface="QJRCVN+MicrosoftYaHei"/>
                <a:cs typeface="QJRCVN+MicrosoftYaHei"/>
              </a:rPr>
              <a:t>,</a:t>
            </a:r>
            <a:r>
              <a:rPr sz="1800">
                <a:solidFill>
                  <a:srgbClr val="000000"/>
                </a:solidFill>
                <a:latin typeface="ETPKLE+MicrosoftYaHei"/>
                <a:cs typeface="ETPKLE+MicrosoftYaHei"/>
              </a:rPr>
              <a:t>看了一眼红辣椒。</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917"/>
            <a:ext cx="10254310" cy="4667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248"/>
              </a:lnSpc>
              <a:spcBef>
                <a:spcPct val="0"/>
              </a:spcBef>
              <a:spcAft>
                <a:spcPct val="0"/>
              </a:spcAft>
            </a:pPr>
            <a:r>
              <a:rPr sz="1700">
                <a:solidFill>
                  <a:srgbClr val="000000"/>
                </a:solidFill>
                <a:latin typeface="PVBSTC+MicrosoftYaHei"/>
                <a:cs typeface="PVBSTC+MicrosoftYaHei"/>
              </a:rPr>
              <a:t>顶子伏在高梁地垅沟里已经三天了。事情来得太突兀了</a:t>
            </a:r>
            <a:r>
              <a:rPr sz="1700">
                <a:solidFill>
                  <a:srgbClr val="000000"/>
                </a:solidFill>
                <a:latin typeface="CJPGHA+MicrosoftYaHei"/>
                <a:cs typeface="CJPGHA+MicrosoftYaHei"/>
              </a:rPr>
              <a:t>,</a:t>
            </a:r>
            <a:r>
              <a:rPr sz="1700">
                <a:solidFill>
                  <a:srgbClr val="000000"/>
                </a:solidFill>
                <a:latin typeface="PVBSTC+MicrosoftYaHei"/>
                <a:cs typeface="PVBSTC+MicrosoftYaHei"/>
              </a:rPr>
              <a:t>突兀得他只有逃到高梁地之后才</a:t>
            </a:r>
          </a:p>
          <a:p>
            <a:pPr marL="0" marR="0">
              <a:lnSpc>
                <a:spcPts val="2248"/>
              </a:lnSpc>
              <a:spcBef>
                <a:spcPts val="575"/>
              </a:spcBef>
              <a:spcAft>
                <a:spcPct val="0"/>
              </a:spcAft>
            </a:pPr>
            <a:r>
              <a:rPr sz="1700">
                <a:solidFill>
                  <a:srgbClr val="000000"/>
                </a:solidFill>
                <a:latin typeface="PVBSTC+MicrosoftYaHei"/>
                <a:cs typeface="PVBSTC+MicrosoftYaHei"/>
              </a:rPr>
              <a:t>想起后悔</a:t>
            </a:r>
            <a:r>
              <a:rPr sz="1700">
                <a:solidFill>
                  <a:srgbClr val="000000"/>
                </a:solidFill>
                <a:latin typeface="CJPGHA+MicrosoftYaHei"/>
                <a:cs typeface="CJPGHA+MicrosoftYaHei"/>
              </a:rPr>
              <a:t>,</a:t>
            </a:r>
            <a:r>
              <a:rPr sz="1700">
                <a:solidFill>
                  <a:srgbClr val="000000"/>
                </a:solidFill>
                <a:latin typeface="PVBSTC+MicrosoftYaHei"/>
                <a:cs typeface="PVBSTC+MicrosoftYaHei"/>
              </a:rPr>
              <a:t>悔自己不该为小事冲动</a:t>
            </a:r>
            <a:r>
              <a:rPr sz="1700">
                <a:solidFill>
                  <a:srgbClr val="000000"/>
                </a:solidFill>
                <a:latin typeface="CJPGHA+MicrosoftYaHei"/>
                <a:cs typeface="CJPGHA+MicrosoftYaHei"/>
              </a:rPr>
              <a:t>,</a:t>
            </a:r>
            <a:r>
              <a:rPr sz="1700">
                <a:solidFill>
                  <a:srgbClr val="000000"/>
                </a:solidFill>
                <a:latin typeface="PVBSTC+MicrosoftYaHei"/>
                <a:cs typeface="PVBSTC+MicrosoftYaHei"/>
              </a:rPr>
              <a:t>悔自己冲动时不该抡那镰刀。战战兢兢挨了三天</a:t>
            </a:r>
            <a:r>
              <a:rPr sz="1700">
                <a:solidFill>
                  <a:srgbClr val="000000"/>
                </a:solidFill>
                <a:latin typeface="CJPGHA+MicrosoftYaHei"/>
                <a:cs typeface="CJPGHA+MicrosoftYaHei"/>
              </a:rPr>
              <a:t>,</a:t>
            </a:r>
            <a:r>
              <a:rPr sz="1700">
                <a:solidFill>
                  <a:srgbClr val="000000"/>
                </a:solidFill>
                <a:latin typeface="PVBSTC+MicrosoftYaHei"/>
                <a:cs typeface="PVBSTC+MicrosoftYaHei"/>
              </a:rPr>
              <a:t>吃喝现在全</a:t>
            </a:r>
          </a:p>
          <a:p>
            <a:pPr marL="0" marR="0">
              <a:lnSpc>
                <a:spcPts val="2248"/>
              </a:lnSpc>
              <a:spcBef>
                <a:spcPts val="453"/>
              </a:spcBef>
              <a:spcAft>
                <a:spcPct val="0"/>
              </a:spcAft>
            </a:pPr>
            <a:r>
              <a:rPr sz="1700">
                <a:solidFill>
                  <a:srgbClr val="000000"/>
                </a:solidFill>
                <a:latin typeface="PVBSTC+MicrosoftYaHei"/>
                <a:cs typeface="PVBSTC+MicrosoftYaHei"/>
              </a:rPr>
              <a:t>成了问题</a:t>
            </a:r>
            <a:r>
              <a:rPr sz="1700">
                <a:solidFill>
                  <a:srgbClr val="000000"/>
                </a:solidFill>
                <a:latin typeface="CJPGHA+MicrosoftYaHei"/>
                <a:cs typeface="CJPGHA+MicrosoftYaHei"/>
              </a:rPr>
              <a:t>,</a:t>
            </a:r>
            <a:r>
              <a:rPr sz="1700">
                <a:solidFill>
                  <a:srgbClr val="000000"/>
                </a:solidFill>
                <a:latin typeface="PVBSTC+MicrosoftYaHei"/>
                <a:cs typeface="PVBSTC+MicrosoftYaHei"/>
              </a:rPr>
              <a:t>最讨厌的是那垅上的风</a:t>
            </a:r>
            <a:r>
              <a:rPr sz="1700">
                <a:solidFill>
                  <a:srgbClr val="000000"/>
                </a:solidFill>
                <a:latin typeface="CJPGHA+MicrosoftYaHei"/>
                <a:cs typeface="CJPGHA+MicrosoftYaHei"/>
              </a:rPr>
              <a:t>,</a:t>
            </a:r>
            <a:r>
              <a:rPr sz="1700">
                <a:solidFill>
                  <a:srgbClr val="000000"/>
                </a:solidFill>
                <a:latin typeface="PVBSTC+MicrosoftYaHei"/>
                <a:cs typeface="PVBSTC+MicrosoftYaHei"/>
              </a:rPr>
              <a:t>哗啦哗啦吹得叶子直响</a:t>
            </a:r>
            <a:r>
              <a:rPr sz="1700">
                <a:solidFill>
                  <a:srgbClr val="000000"/>
                </a:solidFill>
                <a:latin typeface="CJPGHA+MicrosoftYaHei"/>
                <a:cs typeface="CJPGHA+MicrosoftYaHei"/>
              </a:rPr>
              <a:t>,</a:t>
            </a:r>
            <a:r>
              <a:rPr sz="1700">
                <a:solidFill>
                  <a:srgbClr val="000000"/>
                </a:solidFill>
                <a:latin typeface="PVBSTC+MicrosoftYaHei"/>
                <a:cs typeface="PVBSTC+MicrosoftYaHei"/>
              </a:rPr>
              <a:t>仿佛有无数个脚步向他走来</a:t>
            </a:r>
            <a:r>
              <a:rPr sz="1700">
                <a:solidFill>
                  <a:srgbClr val="000000"/>
                </a:solidFill>
                <a:latin typeface="CJPGHA+MicrosoftYaHei"/>
                <a:cs typeface="CJPGHA+MicrosoftYaHei"/>
              </a:rPr>
              <a:t>,</a:t>
            </a:r>
            <a:r>
              <a:rPr sz="1700">
                <a:solidFill>
                  <a:srgbClr val="000000"/>
                </a:solidFill>
                <a:latin typeface="PVBSTC+MicrosoftYaHei"/>
                <a:cs typeface="PVBSTC+MicrosoftYaHei"/>
              </a:rPr>
              <a:t>把他弄得</a:t>
            </a:r>
          </a:p>
          <a:p>
            <a:pPr marL="0" marR="0">
              <a:lnSpc>
                <a:spcPts val="2248"/>
              </a:lnSpc>
              <a:spcBef>
                <a:spcPts val="403"/>
              </a:spcBef>
              <a:spcAft>
                <a:spcPct val="0"/>
              </a:spcAft>
            </a:pPr>
            <a:r>
              <a:rPr sz="1700">
                <a:solidFill>
                  <a:srgbClr val="000000"/>
                </a:solidFill>
                <a:latin typeface="PVBSTC+MicrosoftYaHei"/>
                <a:cs typeface="PVBSTC+MicrosoftYaHei"/>
              </a:rPr>
              <a:t>一惊一乍的……</a:t>
            </a:r>
          </a:p>
          <a:p>
            <a:pPr marL="445008" marR="0">
              <a:lnSpc>
                <a:spcPts val="2248"/>
              </a:lnSpc>
              <a:spcBef>
                <a:spcPts val="453"/>
              </a:spcBef>
              <a:spcAft>
                <a:spcPct val="0"/>
              </a:spcAft>
            </a:pPr>
            <a:r>
              <a:rPr sz="1700">
                <a:solidFill>
                  <a:srgbClr val="000000"/>
                </a:solidFill>
                <a:latin typeface="PVBSTC+MicrosoftYaHei"/>
                <a:cs typeface="PVBSTC+MicrosoftYaHei"/>
              </a:rPr>
              <a:t>可是一想到出逃</a:t>
            </a:r>
            <a:r>
              <a:rPr sz="1700">
                <a:solidFill>
                  <a:srgbClr val="000000"/>
                </a:solidFill>
                <a:latin typeface="CJPGHA+MicrosoftYaHei"/>
                <a:cs typeface="CJPGHA+MicrosoftYaHei"/>
              </a:rPr>
              <a:t>,</a:t>
            </a:r>
            <a:r>
              <a:rPr sz="1700">
                <a:solidFill>
                  <a:srgbClr val="000000"/>
                </a:solidFill>
                <a:latin typeface="PVBSTC+MicrosoftYaHei"/>
                <a:cs typeface="PVBSTC+MicrosoftYaHei"/>
              </a:rPr>
              <a:t>他又茫然了</a:t>
            </a:r>
            <a:r>
              <a:rPr sz="1700">
                <a:solidFill>
                  <a:srgbClr val="000000"/>
                </a:solidFill>
                <a:latin typeface="CJPGHA+MicrosoftYaHei"/>
                <a:cs typeface="CJPGHA+MicrosoftYaHei"/>
              </a:rPr>
              <a:t>,</a:t>
            </a:r>
            <a:r>
              <a:rPr sz="1700">
                <a:solidFill>
                  <a:srgbClr val="000000"/>
                </a:solidFill>
                <a:latin typeface="PVBSTC+MicrosoftYaHei"/>
                <a:cs typeface="PVBSTC+MicrosoftYaHei"/>
              </a:rPr>
              <a:t>天下这么大</a:t>
            </a:r>
            <a:r>
              <a:rPr sz="1700">
                <a:solidFill>
                  <a:srgbClr val="000000"/>
                </a:solidFill>
                <a:latin typeface="CJPGHA+MicrosoftYaHei"/>
                <a:cs typeface="CJPGHA+MicrosoftYaHei"/>
              </a:rPr>
              <a:t>,</a:t>
            </a:r>
            <a:r>
              <a:rPr sz="1700">
                <a:solidFill>
                  <a:srgbClr val="000000"/>
                </a:solidFill>
                <a:latin typeface="PVBSTC+MicrosoftYaHei"/>
                <a:cs typeface="PVBSTC+MicrosoftYaHei"/>
              </a:rPr>
              <a:t>地面这么广</a:t>
            </a:r>
            <a:r>
              <a:rPr sz="1700">
                <a:solidFill>
                  <a:srgbClr val="000000"/>
                </a:solidFill>
                <a:latin typeface="CJPGHA+MicrosoftYaHei"/>
                <a:cs typeface="CJPGHA+MicrosoftYaHei"/>
              </a:rPr>
              <a:t>,</a:t>
            </a:r>
            <a:r>
              <a:rPr sz="1700">
                <a:solidFill>
                  <a:srgbClr val="000000"/>
                </a:solidFill>
                <a:latin typeface="PVBSTC+MicrosoftYaHei"/>
                <a:cs typeface="PVBSTC+MicrosoftYaHei"/>
              </a:rPr>
              <a:t>去哪里呢</a:t>
            </a:r>
            <a:r>
              <a:rPr sz="1700">
                <a:solidFill>
                  <a:srgbClr val="000000"/>
                </a:solidFill>
                <a:latin typeface="CJPGHA+MicrosoftYaHei"/>
                <a:cs typeface="CJPGHA+MicrosoftYaHei"/>
              </a:rPr>
              <a:t>?</a:t>
            </a:r>
            <a:r>
              <a:rPr sz="1700">
                <a:solidFill>
                  <a:srgbClr val="000000"/>
                </a:solidFill>
                <a:latin typeface="PVBSTC+MicrosoftYaHei"/>
                <a:cs typeface="PVBSTC+MicrosoftYaHei"/>
              </a:rPr>
              <a:t>可是</a:t>
            </a:r>
            <a:r>
              <a:rPr sz="1700">
                <a:solidFill>
                  <a:srgbClr val="000000"/>
                </a:solidFill>
                <a:latin typeface="CJPGHA+MicrosoftYaHei"/>
                <a:cs typeface="CJPGHA+MicrosoftYaHei"/>
              </a:rPr>
              <a:t>,</a:t>
            </a:r>
            <a:r>
              <a:rPr sz="1700">
                <a:solidFill>
                  <a:srgbClr val="000000"/>
                </a:solidFill>
                <a:latin typeface="PVBSTC+MicrosoftYaHei"/>
                <a:cs typeface="PVBSTC+MicrosoftYaHei"/>
              </a:rPr>
              <a:t>不管去哪里</a:t>
            </a:r>
            <a:r>
              <a:rPr sz="1700">
                <a:solidFill>
                  <a:srgbClr val="000000"/>
                </a:solidFill>
                <a:latin typeface="CJPGHA+MicrosoftYaHei"/>
                <a:cs typeface="CJPGHA+MicrosoftYaHei"/>
              </a:rPr>
              <a:t>,</a:t>
            </a:r>
            <a:r>
              <a:rPr sz="1700">
                <a:solidFill>
                  <a:srgbClr val="000000"/>
                </a:solidFill>
                <a:latin typeface="PVBSTC+MicrosoftYaHei"/>
                <a:cs typeface="PVBSTC+MicrosoftYaHei"/>
              </a:rPr>
              <a:t>在要走之</a:t>
            </a:r>
          </a:p>
          <a:p>
            <a:pPr marL="0" marR="0">
              <a:lnSpc>
                <a:spcPts val="2252"/>
              </a:lnSpc>
              <a:spcBef>
                <a:spcPts val="349"/>
              </a:spcBef>
              <a:spcAft>
                <a:spcPct val="0"/>
              </a:spcAft>
            </a:pPr>
            <a:r>
              <a:rPr sz="1700">
                <a:solidFill>
                  <a:srgbClr val="000000"/>
                </a:solidFill>
                <a:latin typeface="PVBSTC+MicrosoftYaHei"/>
                <a:cs typeface="PVBSTC+MicrosoftYaHei"/>
              </a:rPr>
              <a:t>前</a:t>
            </a:r>
            <a:r>
              <a:rPr sz="1700">
                <a:solidFill>
                  <a:srgbClr val="000000"/>
                </a:solidFill>
                <a:latin typeface="CJPGHA+MicrosoftYaHei"/>
                <a:cs typeface="CJPGHA+MicrosoftYaHei"/>
              </a:rPr>
              <a:t>,</a:t>
            </a:r>
            <a:r>
              <a:rPr sz="1700">
                <a:solidFill>
                  <a:srgbClr val="000000"/>
                </a:solidFill>
                <a:latin typeface="PVBSTC+MicrosoftYaHei"/>
                <a:cs typeface="PVBSTC+MicrosoftYaHei"/>
              </a:rPr>
              <a:t>他一定要回家看一眼老娘。</a:t>
            </a:r>
          </a:p>
          <a:p>
            <a:pPr marL="445008" marR="0">
              <a:lnSpc>
                <a:spcPts val="2248"/>
              </a:lnSpc>
              <a:spcBef>
                <a:spcPts val="456"/>
              </a:spcBef>
              <a:spcAft>
                <a:spcPct val="0"/>
              </a:spcAft>
            </a:pPr>
            <a:r>
              <a:rPr sz="1700">
                <a:solidFill>
                  <a:srgbClr val="FF0000"/>
                </a:solidFill>
                <a:latin typeface="PVBSTC+MicrosoftYaHei"/>
                <a:cs typeface="PVBSTC+MicrosoftYaHei"/>
              </a:rPr>
              <a:t>老太太送走了那些公家的人之后</a:t>
            </a:r>
            <a:r>
              <a:rPr sz="1700">
                <a:solidFill>
                  <a:srgbClr val="FF0000"/>
                </a:solidFill>
                <a:latin typeface="CJPGHA+MicrosoftYaHei"/>
                <a:cs typeface="CJPGHA+MicrosoftYaHei"/>
              </a:rPr>
              <a:t>,</a:t>
            </a:r>
            <a:r>
              <a:rPr sz="1700">
                <a:solidFill>
                  <a:srgbClr val="FF0000"/>
                </a:solidFill>
                <a:latin typeface="PVBSTC+MicrosoftYaHei"/>
                <a:cs typeface="PVBSTC+MicrosoftYaHei"/>
              </a:rPr>
              <a:t>就把家里仅有的二十几斤白面都烙成饼</a:t>
            </a:r>
            <a:r>
              <a:rPr sz="1700">
                <a:solidFill>
                  <a:srgbClr val="FF0000"/>
                </a:solidFill>
                <a:latin typeface="CJPGHA+MicrosoftYaHei"/>
                <a:cs typeface="CJPGHA+MicrosoftYaHei"/>
              </a:rPr>
              <a:t>,</a:t>
            </a:r>
            <a:r>
              <a:rPr sz="1700">
                <a:solidFill>
                  <a:srgbClr val="FF0000"/>
                </a:solidFill>
                <a:latin typeface="PVBSTC+MicrosoftYaHei"/>
                <a:cs typeface="PVBSTC+MicrosoftYaHei"/>
              </a:rPr>
              <a:t>然后就一张一张</a:t>
            </a:r>
          </a:p>
          <a:p>
            <a:pPr marL="0" marR="0">
              <a:lnSpc>
                <a:spcPts val="2248"/>
              </a:lnSpc>
              <a:spcBef>
                <a:spcPts val="403"/>
              </a:spcBef>
              <a:spcAft>
                <a:spcPct val="0"/>
              </a:spcAft>
            </a:pPr>
            <a:r>
              <a:rPr sz="1700">
                <a:solidFill>
                  <a:srgbClr val="FF0000"/>
                </a:solidFill>
                <a:latin typeface="PVBSTC+MicrosoftYaHei"/>
                <a:cs typeface="PVBSTC+MicrosoftYaHei"/>
              </a:rPr>
              <a:t>地折叠</a:t>
            </a:r>
            <a:r>
              <a:rPr sz="1700">
                <a:solidFill>
                  <a:srgbClr val="FF0000"/>
                </a:solidFill>
                <a:latin typeface="CJPGHA+MicrosoftYaHei"/>
                <a:cs typeface="CJPGHA+MicrosoftYaHei"/>
              </a:rPr>
              <a:t>,</a:t>
            </a:r>
            <a:r>
              <a:rPr sz="1700">
                <a:solidFill>
                  <a:srgbClr val="FF0000"/>
                </a:solidFill>
                <a:latin typeface="PVBSTC+MicrosoftYaHei"/>
                <a:cs typeface="PVBSTC+MicrosoftYaHei"/>
              </a:rPr>
              <a:t>用纸包好</a:t>
            </a:r>
            <a:r>
              <a:rPr sz="1700">
                <a:solidFill>
                  <a:srgbClr val="FF0000"/>
                </a:solidFill>
                <a:latin typeface="CJPGHA+MicrosoftYaHei"/>
                <a:cs typeface="CJPGHA+MicrosoftYaHei"/>
              </a:rPr>
              <a:t>,</a:t>
            </a:r>
            <a:r>
              <a:rPr sz="1700">
                <a:solidFill>
                  <a:srgbClr val="FF0000"/>
                </a:solidFill>
                <a:latin typeface="PVBSTC+MicrosoftYaHei"/>
                <a:cs typeface="PVBSTC+MicrosoftYaHei"/>
              </a:rPr>
              <a:t>一沓一沓塞进帆布口袋里。又包了二斤盐巴</a:t>
            </a:r>
            <a:r>
              <a:rPr sz="1700">
                <a:solidFill>
                  <a:srgbClr val="FF0000"/>
                </a:solidFill>
                <a:latin typeface="CJPGHA+MicrosoftYaHei"/>
                <a:cs typeface="CJPGHA+MicrosoftYaHei"/>
              </a:rPr>
              <a:t>,</a:t>
            </a:r>
            <a:r>
              <a:rPr sz="1700">
                <a:solidFill>
                  <a:srgbClr val="FF0000"/>
                </a:solidFill>
                <a:latin typeface="PVBSTC+MicrosoftYaHei"/>
                <a:cs typeface="PVBSTC+MicrosoftYaHei"/>
              </a:rPr>
              <a:t>塞在缝隙处。她早已谋算好</a:t>
            </a:r>
            <a:r>
              <a:rPr sz="1700">
                <a:solidFill>
                  <a:srgbClr val="FF0000"/>
                </a:solidFill>
                <a:latin typeface="CJPGHA+MicrosoftYaHei"/>
                <a:cs typeface="CJPGHA+MicrosoftYaHei"/>
              </a:rPr>
              <a:t>,</a:t>
            </a:r>
            <a:r>
              <a:rPr sz="1700">
                <a:solidFill>
                  <a:srgbClr val="FF0000"/>
                </a:solidFill>
                <a:latin typeface="PVBSTC+MicrosoftYaHei"/>
                <a:cs typeface="PVBSTC+MicrosoftYaHei"/>
              </a:rPr>
              <a:t>顶子</a:t>
            </a:r>
          </a:p>
          <a:p>
            <a:pPr marL="0" marR="0">
              <a:lnSpc>
                <a:spcPts val="2248"/>
              </a:lnSpc>
              <a:spcBef>
                <a:spcPts val="453"/>
              </a:spcBef>
              <a:spcAft>
                <a:spcPct val="0"/>
              </a:spcAft>
            </a:pPr>
            <a:r>
              <a:rPr sz="1700">
                <a:solidFill>
                  <a:srgbClr val="FF0000"/>
                </a:solidFill>
                <a:latin typeface="PVBSTC+MicrosoftYaHei"/>
                <a:cs typeface="PVBSTC+MicrosoftYaHei"/>
              </a:rPr>
              <a:t>若回来</a:t>
            </a:r>
            <a:r>
              <a:rPr sz="1700">
                <a:solidFill>
                  <a:srgbClr val="FF0000"/>
                </a:solidFill>
                <a:latin typeface="CJPGHA+MicrosoftYaHei"/>
                <a:cs typeface="CJPGHA+MicrosoftYaHei"/>
              </a:rPr>
              <a:t>,</a:t>
            </a:r>
            <a:r>
              <a:rPr sz="1700">
                <a:solidFill>
                  <a:srgbClr val="FF0000"/>
                </a:solidFill>
                <a:latin typeface="PVBSTC+MicrosoftYaHei"/>
                <a:cs typeface="PVBSTC+MicrosoftYaHei"/>
              </a:rPr>
              <a:t>就让他躲进小南山的石洞里</a:t>
            </a:r>
            <a:r>
              <a:rPr sz="1700">
                <a:solidFill>
                  <a:srgbClr val="FF0000"/>
                </a:solidFill>
                <a:latin typeface="CJPGHA+MicrosoftYaHei"/>
                <a:cs typeface="CJPGHA+MicrosoftYaHei"/>
              </a:rPr>
              <a:t>,</a:t>
            </a:r>
            <a:r>
              <a:rPr sz="1700">
                <a:solidFill>
                  <a:srgbClr val="FF0000"/>
                </a:solidFill>
                <a:latin typeface="PVBSTC+MicrosoftYaHei"/>
                <a:cs typeface="PVBSTC+MicrosoftYaHei"/>
              </a:rPr>
              <a:t>过个十天半月的</a:t>
            </a:r>
            <a:r>
              <a:rPr sz="1700">
                <a:solidFill>
                  <a:srgbClr val="FF0000"/>
                </a:solidFill>
                <a:latin typeface="CJPGHA+MicrosoftYaHei"/>
                <a:cs typeface="CJPGHA+MicrosoftYaHei"/>
              </a:rPr>
              <a:t>,</a:t>
            </a:r>
            <a:r>
              <a:rPr sz="1700">
                <a:solidFill>
                  <a:srgbClr val="FF0000"/>
                </a:solidFill>
                <a:latin typeface="PVBSTC+MicrosoftYaHei"/>
                <a:cs typeface="PVBSTC+MicrosoftYaHei"/>
              </a:rPr>
              <a:t>看看风声</a:t>
            </a:r>
            <a:r>
              <a:rPr sz="1700">
                <a:solidFill>
                  <a:srgbClr val="FF0000"/>
                </a:solidFill>
                <a:latin typeface="CJPGHA+MicrosoftYaHei"/>
                <a:cs typeface="CJPGHA+MicrosoftYaHei"/>
              </a:rPr>
              <a:t>,</a:t>
            </a:r>
            <a:r>
              <a:rPr sz="1700">
                <a:solidFill>
                  <a:srgbClr val="FF0000"/>
                </a:solidFill>
                <a:latin typeface="PVBSTC+MicrosoftYaHei"/>
                <a:cs typeface="PVBSTC+MicrosoftYaHei"/>
              </a:rPr>
              <a:t>她再想办法。她相信</a:t>
            </a:r>
            <a:r>
              <a:rPr sz="1700">
                <a:solidFill>
                  <a:srgbClr val="FF0000"/>
                </a:solidFill>
                <a:latin typeface="CJPGHA+MicrosoftYaHei"/>
                <a:cs typeface="CJPGHA+MicrosoftYaHei"/>
              </a:rPr>
              <a:t>,</a:t>
            </a:r>
            <a:r>
              <a:rPr sz="1700">
                <a:solidFill>
                  <a:srgbClr val="FF0000"/>
                </a:solidFill>
                <a:latin typeface="PVBSTC+MicrosoftYaHei"/>
                <a:cs typeface="PVBSTC+MicrosoftYaHei"/>
              </a:rPr>
              <a:t>办法总是有</a:t>
            </a:r>
          </a:p>
          <a:p>
            <a:pPr marL="0" marR="0">
              <a:lnSpc>
                <a:spcPts val="2252"/>
              </a:lnSpc>
              <a:spcBef>
                <a:spcPts val="349"/>
              </a:spcBef>
              <a:spcAft>
                <a:spcPct val="0"/>
              </a:spcAft>
            </a:pPr>
            <a:r>
              <a:rPr sz="1700">
                <a:solidFill>
                  <a:srgbClr val="FF0000"/>
                </a:solidFill>
                <a:latin typeface="PVBSTC+MicrosoftYaHei"/>
                <a:cs typeface="PVBSTC+MicrosoftYaHei"/>
              </a:rPr>
              <a:t>的。记得</a:t>
            </a:r>
            <a:r>
              <a:rPr sz="1700">
                <a:solidFill>
                  <a:srgbClr val="FF0000"/>
                </a:solidFill>
                <a:latin typeface="CJPGHA+MicrosoftYaHei"/>
                <a:cs typeface="CJPGHA+MicrosoftYaHei"/>
              </a:rPr>
              <a:t>,</a:t>
            </a:r>
            <a:r>
              <a:rPr sz="1700">
                <a:solidFill>
                  <a:srgbClr val="FF0000"/>
                </a:solidFill>
                <a:latin typeface="PVBSTC+MicrosoftYaHei"/>
                <a:cs typeface="PVBSTC+MicrosoftYaHei"/>
              </a:rPr>
              <a:t>她刚十岁那会儿</a:t>
            </a:r>
            <a:r>
              <a:rPr sz="1700">
                <a:solidFill>
                  <a:srgbClr val="FF0000"/>
                </a:solidFill>
                <a:latin typeface="CJPGHA+MicrosoftYaHei"/>
                <a:cs typeface="CJPGHA+MicrosoftYaHei"/>
              </a:rPr>
              <a:t>,</a:t>
            </a:r>
            <a:r>
              <a:rPr sz="1700">
                <a:solidFill>
                  <a:srgbClr val="FF0000"/>
                </a:solidFill>
                <a:latin typeface="PVBSTC+MicrosoftYaHei"/>
                <a:cs typeface="PVBSTC+MicrosoftYaHei"/>
              </a:rPr>
              <a:t>还扎着羊角辫呢</a:t>
            </a:r>
            <a:r>
              <a:rPr sz="1700">
                <a:solidFill>
                  <a:srgbClr val="FF0000"/>
                </a:solidFill>
                <a:latin typeface="CJPGHA+MicrosoftYaHei"/>
                <a:cs typeface="CJPGHA+MicrosoftYaHei"/>
              </a:rPr>
              <a:t>,</a:t>
            </a:r>
            <a:r>
              <a:rPr sz="1700">
                <a:solidFill>
                  <a:srgbClr val="FF0000"/>
                </a:solidFill>
                <a:latin typeface="PVBSTC+MicrosoftYaHei"/>
                <a:cs typeface="PVBSTC+MicrosoftYaHei"/>
              </a:rPr>
              <a:t>就给八路军伤病员往那山洞里送过饭</a:t>
            </a:r>
            <a:r>
              <a:rPr sz="1700">
                <a:solidFill>
                  <a:srgbClr val="FF0000"/>
                </a:solidFill>
                <a:latin typeface="CJPGHA+MicrosoftYaHei"/>
                <a:cs typeface="CJPGHA+MicrosoftYaHei"/>
              </a:rPr>
              <a:t>,</a:t>
            </a:r>
            <a:r>
              <a:rPr sz="1700">
                <a:solidFill>
                  <a:srgbClr val="FF0000"/>
                </a:solidFill>
                <a:latin typeface="PVBSTC+MicrosoftYaHei"/>
                <a:cs typeface="PVBSTC+MicrosoftYaHei"/>
              </a:rPr>
              <a:t>想想那会儿她</a:t>
            </a:r>
          </a:p>
          <a:p>
            <a:pPr marL="0" marR="0">
              <a:lnSpc>
                <a:spcPts val="2248"/>
              </a:lnSpc>
              <a:spcBef>
                <a:spcPts val="455"/>
              </a:spcBef>
              <a:spcAft>
                <a:spcPct val="0"/>
              </a:spcAft>
            </a:pPr>
            <a:r>
              <a:rPr sz="1700">
                <a:solidFill>
                  <a:srgbClr val="FF0000"/>
                </a:solidFill>
                <a:latin typeface="PVBSTC+MicrosoftYaHei"/>
                <a:cs typeface="PVBSTC+MicrosoftYaHei"/>
              </a:rPr>
              <a:t>都从没断过伤病员的一顿饭。如今</a:t>
            </a:r>
            <a:r>
              <a:rPr sz="1700">
                <a:solidFill>
                  <a:srgbClr val="FF0000"/>
                </a:solidFill>
                <a:latin typeface="CJPGHA+MicrosoftYaHei"/>
                <a:cs typeface="CJPGHA+MicrosoftYaHei"/>
              </a:rPr>
              <a:t>,</a:t>
            </a:r>
            <a:r>
              <a:rPr sz="1700">
                <a:solidFill>
                  <a:srgbClr val="FF0000"/>
                </a:solidFill>
                <a:latin typeface="PVBSTC+MicrosoftYaHei"/>
                <a:cs typeface="PVBSTC+MicrosoftYaHei"/>
              </a:rPr>
              <a:t>为了儿子</a:t>
            </a:r>
            <a:r>
              <a:rPr sz="1700">
                <a:solidFill>
                  <a:srgbClr val="FF0000"/>
                </a:solidFill>
                <a:latin typeface="CJPGHA+MicrosoftYaHei"/>
                <a:cs typeface="CJPGHA+MicrosoftYaHei"/>
              </a:rPr>
              <a:t>,</a:t>
            </a:r>
            <a:r>
              <a:rPr sz="1700">
                <a:solidFill>
                  <a:srgbClr val="FF0000"/>
                </a:solidFill>
                <a:latin typeface="PVBSTC+MicrosoftYaHei"/>
                <a:cs typeface="PVBSTC+MicrosoftYaHei"/>
              </a:rPr>
              <a:t>她还会没有办法</a:t>
            </a:r>
            <a:r>
              <a:rPr sz="1700">
                <a:solidFill>
                  <a:srgbClr val="FF0000"/>
                </a:solidFill>
                <a:latin typeface="CJPGHA+MicrosoftYaHei"/>
                <a:cs typeface="CJPGHA+MicrosoftYaHei"/>
              </a:rPr>
              <a:t>?</a:t>
            </a:r>
          </a:p>
          <a:p>
            <a:pPr marL="445008" marR="0">
              <a:lnSpc>
                <a:spcPts val="2248"/>
              </a:lnSpc>
              <a:spcBef>
                <a:spcPts val="403"/>
              </a:spcBef>
              <a:spcAft>
                <a:spcPct val="0"/>
              </a:spcAft>
            </a:pPr>
            <a:r>
              <a:rPr sz="1700">
                <a:solidFill>
                  <a:srgbClr val="000000"/>
                </a:solidFill>
                <a:latin typeface="PVBSTC+MicrosoftYaHei"/>
                <a:cs typeface="PVBSTC+MicrosoftYaHei"/>
              </a:rPr>
              <a:t>小风轻轻拍打着窗棂</a:t>
            </a:r>
            <a:r>
              <a:rPr sz="1700">
                <a:solidFill>
                  <a:srgbClr val="000000"/>
                </a:solidFill>
                <a:latin typeface="CJPGHA+MicrosoftYaHei"/>
                <a:cs typeface="CJPGHA+MicrosoftYaHei"/>
              </a:rPr>
              <a:t>,</a:t>
            </a:r>
            <a:r>
              <a:rPr sz="1700">
                <a:solidFill>
                  <a:srgbClr val="000000"/>
                </a:solidFill>
                <a:latin typeface="PVBSTC+MicrosoftYaHei"/>
                <a:cs typeface="PVBSTC+MicrosoftYaHei"/>
              </a:rPr>
              <a:t>蟋蟀在墙角嘟嘟地叫</a:t>
            </a:r>
            <a:r>
              <a:rPr sz="1700">
                <a:solidFill>
                  <a:srgbClr val="000000"/>
                </a:solidFill>
                <a:latin typeface="CJPGHA+MicrosoftYaHei"/>
                <a:cs typeface="CJPGHA+MicrosoftYaHei"/>
              </a:rPr>
              <a:t>,</a:t>
            </a:r>
            <a:r>
              <a:rPr sz="1700">
                <a:solidFill>
                  <a:srgbClr val="000000"/>
                </a:solidFill>
                <a:latin typeface="PVBSTC+MicrosoftYaHei"/>
                <a:cs typeface="PVBSTC+MicrosoftYaHei"/>
              </a:rPr>
              <a:t>老太太迷迷怔怔刚要闩门的当儿</a:t>
            </a:r>
            <a:r>
              <a:rPr sz="1700">
                <a:solidFill>
                  <a:srgbClr val="000000"/>
                </a:solidFill>
                <a:latin typeface="CJPGHA+MicrosoftYaHei"/>
                <a:cs typeface="CJPGHA+MicrosoftYaHei"/>
              </a:rPr>
              <a:t>,</a:t>
            </a:r>
            <a:r>
              <a:rPr sz="1700">
                <a:solidFill>
                  <a:srgbClr val="000000"/>
                </a:solidFill>
                <a:latin typeface="PVBSTC+MicrosoftYaHei"/>
                <a:cs typeface="PVBSTC+MicrosoftYaHei"/>
              </a:rPr>
              <a:t>突然间</a:t>
            </a:r>
            <a:r>
              <a:rPr sz="1700">
                <a:solidFill>
                  <a:srgbClr val="000000"/>
                </a:solidFill>
                <a:latin typeface="CJPGHA+MicrosoftYaHei"/>
                <a:cs typeface="CJPGHA+MicrosoftYaHei"/>
              </a:rPr>
              <a:t>,</a:t>
            </a:r>
            <a:r>
              <a:rPr sz="1700">
                <a:solidFill>
                  <a:srgbClr val="000000"/>
                </a:solidFill>
                <a:latin typeface="PVBSTC+MicrosoftYaHei"/>
                <a:cs typeface="PVBSTC+MicrosoftYaHei"/>
              </a:rPr>
              <a:t>门“吱</a:t>
            </a:r>
          </a:p>
          <a:p>
            <a:pPr marL="0" marR="0">
              <a:lnSpc>
                <a:spcPts val="2248"/>
              </a:lnSpc>
              <a:spcBef>
                <a:spcPts val="453"/>
              </a:spcBef>
              <a:spcAft>
                <a:spcPct val="0"/>
              </a:spcAft>
            </a:pPr>
            <a:r>
              <a:rPr sz="1700">
                <a:solidFill>
                  <a:srgbClr val="000000"/>
                </a:solidFill>
                <a:latin typeface="PVBSTC+MicrosoftYaHei"/>
                <a:cs typeface="PVBSTC+MicrosoftYaHei"/>
              </a:rPr>
              <a:t>呀”一声开了</a:t>
            </a:r>
            <a:r>
              <a:rPr sz="1700">
                <a:solidFill>
                  <a:srgbClr val="000000"/>
                </a:solidFill>
                <a:latin typeface="CJPGHA+MicrosoftYaHei"/>
                <a:cs typeface="CJPGHA+MicrosoftYaHei"/>
              </a:rPr>
              <a:t>,</a:t>
            </a:r>
            <a:r>
              <a:rPr sz="1700">
                <a:solidFill>
                  <a:srgbClr val="000000"/>
                </a:solidFill>
                <a:latin typeface="PVBSTC+MicrosoftYaHei"/>
                <a:cs typeface="PVBSTC+MicrosoftYaHei"/>
              </a:rPr>
              <a:t>顶子站在了她的面前。</a:t>
            </a:r>
          </a:p>
        </p:txBody>
      </p:sp>
      <p:sp>
        <p:nvSpPr>
          <p:cNvPr id="4" name="object 4"/>
          <p:cNvSpPr txBox="1"/>
          <p:nvPr/>
        </p:nvSpPr>
        <p:spPr>
          <a:xfrm>
            <a:off x="536448" y="4508175"/>
            <a:ext cx="2990636" cy="6098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52"/>
              </a:lnSpc>
              <a:spcBef>
                <a:spcPct val="0"/>
              </a:spcBef>
              <a:spcAft>
                <a:spcPct val="0"/>
              </a:spcAft>
            </a:pPr>
            <a:r>
              <a:rPr sz="1700">
                <a:solidFill>
                  <a:srgbClr val="000000"/>
                </a:solidFill>
                <a:latin typeface="PVBSTC+MicrosoftYaHei"/>
                <a:cs typeface="PVBSTC+MicrosoftYaHei"/>
              </a:rPr>
              <a:t>老太太眼泪马上就下来了。</a:t>
            </a:r>
          </a:p>
        </p:txBody>
      </p:sp>
      <p:sp>
        <p:nvSpPr>
          <p:cNvPr id="5" name="object 5"/>
          <p:cNvSpPr txBox="1"/>
          <p:nvPr/>
        </p:nvSpPr>
        <p:spPr>
          <a:xfrm>
            <a:off x="91439" y="4845683"/>
            <a:ext cx="10133853" cy="16199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248"/>
              </a:lnSpc>
              <a:spcBef>
                <a:spcPct val="0"/>
              </a:spcBef>
              <a:spcAft>
                <a:spcPct val="0"/>
              </a:spcAft>
            </a:pPr>
            <a:r>
              <a:rPr sz="1700">
                <a:solidFill>
                  <a:srgbClr val="000000"/>
                </a:solidFill>
                <a:latin typeface="PVBSTC+MicrosoftYaHei"/>
                <a:cs typeface="PVBSTC+MicrosoftYaHei"/>
              </a:rPr>
              <a:t>顶子狼吞虎咽地吃着饼</a:t>
            </a:r>
            <a:r>
              <a:rPr sz="1700">
                <a:solidFill>
                  <a:srgbClr val="000000"/>
                </a:solidFill>
                <a:latin typeface="CJPGHA+MicrosoftYaHei"/>
                <a:cs typeface="CJPGHA+MicrosoftYaHei"/>
              </a:rPr>
              <a:t>,</a:t>
            </a:r>
            <a:r>
              <a:rPr sz="1700">
                <a:solidFill>
                  <a:srgbClr val="000000"/>
                </a:solidFill>
                <a:latin typeface="PVBSTC+MicrosoftYaHei"/>
                <a:cs typeface="PVBSTC+MicrosoftYaHei"/>
              </a:rPr>
              <a:t>眼睛贼溜溜地寻觑着</a:t>
            </a:r>
            <a:r>
              <a:rPr sz="1700">
                <a:solidFill>
                  <a:srgbClr val="000000"/>
                </a:solidFill>
                <a:latin typeface="CJPGHA+MicrosoftYaHei"/>
                <a:cs typeface="CJPGHA+MicrosoftYaHei"/>
              </a:rPr>
              <a:t>,</a:t>
            </a:r>
            <a:r>
              <a:rPr sz="1700">
                <a:solidFill>
                  <a:srgbClr val="000000"/>
                </a:solidFill>
                <a:latin typeface="PVBSTC+MicrosoftYaHei"/>
                <a:cs typeface="PVBSTC+MicrosoftYaHei"/>
              </a:rPr>
              <a:t>待最后一口食物从喉咙处咕噜一声咽下之后</a:t>
            </a:r>
            <a:r>
              <a:rPr sz="1700">
                <a:solidFill>
                  <a:srgbClr val="000000"/>
                </a:solidFill>
                <a:latin typeface="CJPGHA+MicrosoftYaHei"/>
                <a:cs typeface="CJPGHA+MicrosoftYaHei"/>
              </a:rPr>
              <a:t>,</a:t>
            </a:r>
          </a:p>
          <a:p>
            <a:pPr marL="0" marR="0">
              <a:lnSpc>
                <a:spcPts val="2248"/>
              </a:lnSpc>
              <a:spcBef>
                <a:spcPts val="453"/>
              </a:spcBef>
              <a:spcAft>
                <a:spcPct val="0"/>
              </a:spcAft>
            </a:pPr>
            <a:r>
              <a:rPr sz="1700">
                <a:solidFill>
                  <a:srgbClr val="000000"/>
                </a:solidFill>
                <a:latin typeface="PVBSTC+MicrosoftYaHei"/>
                <a:cs typeface="PVBSTC+MicrosoftYaHei"/>
              </a:rPr>
              <a:t>他才急急地说:“娘</a:t>
            </a:r>
            <a:r>
              <a:rPr sz="1700">
                <a:solidFill>
                  <a:srgbClr val="000000"/>
                </a:solidFill>
                <a:latin typeface="CJPGHA+MicrosoftYaHei"/>
                <a:cs typeface="CJPGHA+MicrosoftYaHei"/>
              </a:rPr>
              <a:t>,</a:t>
            </a:r>
            <a:r>
              <a:rPr sz="1700">
                <a:solidFill>
                  <a:srgbClr val="000000"/>
                </a:solidFill>
                <a:latin typeface="PVBSTC+MicrosoftYaHei"/>
                <a:cs typeface="PVBSTC+MicrosoftYaHei"/>
              </a:rPr>
              <a:t>我看你一眼就得走了</a:t>
            </a:r>
            <a:r>
              <a:rPr sz="1700">
                <a:solidFill>
                  <a:srgbClr val="000000"/>
                </a:solidFill>
                <a:latin typeface="CJPGHA+MicrosoftYaHei"/>
                <a:cs typeface="CJPGHA+MicrosoftYaHei"/>
              </a:rPr>
              <a:t>,</a:t>
            </a:r>
            <a:r>
              <a:rPr sz="1700">
                <a:solidFill>
                  <a:srgbClr val="000000"/>
                </a:solidFill>
                <a:latin typeface="PVBSTC+MicrosoftYaHei"/>
                <a:cs typeface="PVBSTC+MicrosoftYaHei"/>
              </a:rPr>
              <a:t>有没有钱啥的</a:t>
            </a:r>
            <a:r>
              <a:rPr sz="1700">
                <a:solidFill>
                  <a:srgbClr val="000000"/>
                </a:solidFill>
                <a:latin typeface="CJPGHA+MicrosoftYaHei"/>
                <a:cs typeface="CJPGHA+MicrosoftYaHei"/>
              </a:rPr>
              <a:t>,</a:t>
            </a:r>
            <a:r>
              <a:rPr sz="1700">
                <a:solidFill>
                  <a:srgbClr val="000000"/>
                </a:solidFill>
                <a:latin typeface="PVBSTC+MicrosoftYaHei"/>
                <a:cs typeface="PVBSTC+MicrosoftYaHei"/>
              </a:rPr>
              <a:t>给我准备点。”</a:t>
            </a:r>
          </a:p>
          <a:p>
            <a:pPr marL="190500" marR="0">
              <a:lnSpc>
                <a:spcPts val="2248"/>
              </a:lnSpc>
              <a:spcBef>
                <a:spcPts val="452"/>
              </a:spcBef>
              <a:spcAft>
                <a:spcPct val="0"/>
              </a:spcAft>
            </a:pPr>
            <a:r>
              <a:rPr sz="1700">
                <a:solidFill>
                  <a:srgbClr val="000000"/>
                </a:solidFill>
                <a:latin typeface="PVBSTC+MicrosoftYaHei"/>
                <a:cs typeface="PVBSTC+MicrosoftYaHei"/>
              </a:rPr>
              <a:t>老太太赶忙把裤腰子拽开</a:t>
            </a:r>
            <a:r>
              <a:rPr sz="1700">
                <a:solidFill>
                  <a:srgbClr val="000000"/>
                </a:solidFill>
                <a:latin typeface="CJPGHA+MicrosoftYaHei"/>
                <a:cs typeface="CJPGHA+MicrosoftYaHei"/>
              </a:rPr>
              <a:t>,</a:t>
            </a:r>
            <a:r>
              <a:rPr sz="1700">
                <a:solidFill>
                  <a:srgbClr val="000000"/>
                </a:solidFill>
                <a:latin typeface="PVBSTC+MicrosoftYaHei"/>
                <a:cs typeface="PVBSTC+MicrosoftYaHei"/>
              </a:rPr>
              <a:t>从里面掏出厚厚的一沓钱</a:t>
            </a:r>
            <a:r>
              <a:rPr sz="1700">
                <a:solidFill>
                  <a:srgbClr val="000000"/>
                </a:solidFill>
                <a:latin typeface="CJPGHA+MicrosoftYaHei"/>
                <a:cs typeface="CJPGHA+MicrosoftYaHei"/>
              </a:rPr>
              <a:t>,</a:t>
            </a:r>
            <a:r>
              <a:rPr sz="1700">
                <a:solidFill>
                  <a:srgbClr val="000000"/>
                </a:solidFill>
                <a:latin typeface="PVBSTC+MicrosoftYaHei"/>
                <a:cs typeface="PVBSTC+MicrosoftYaHei"/>
              </a:rPr>
              <a:t>递给顶子</a:t>
            </a:r>
            <a:r>
              <a:rPr sz="1700">
                <a:solidFill>
                  <a:srgbClr val="000000"/>
                </a:solidFill>
                <a:latin typeface="CJPGHA+MicrosoftYaHei"/>
                <a:cs typeface="CJPGHA+MicrosoftYaHei"/>
              </a:rPr>
              <a:t>,</a:t>
            </a:r>
            <a:r>
              <a:rPr sz="1700">
                <a:solidFill>
                  <a:srgbClr val="000000"/>
                </a:solidFill>
                <a:latin typeface="PVBSTC+MicrosoftYaHei"/>
                <a:cs typeface="PVBSTC+MicrosoftYaHei"/>
              </a:rPr>
              <a:t>说:“就这些了</a:t>
            </a:r>
            <a:r>
              <a:rPr sz="1700">
                <a:solidFill>
                  <a:srgbClr val="000000"/>
                </a:solidFill>
                <a:latin typeface="CJPGHA+MicrosoftYaHei"/>
                <a:cs typeface="CJPGHA+MicrosoftYaHei"/>
              </a:rPr>
              <a:t>,</a:t>
            </a:r>
            <a:r>
              <a:rPr sz="1700">
                <a:solidFill>
                  <a:srgbClr val="000000"/>
                </a:solidFill>
                <a:latin typeface="PVBSTC+MicrosoftYaHei"/>
                <a:cs typeface="PVBSTC+MicrosoftYaHei"/>
              </a:rPr>
              <a:t>都拿着吧</a:t>
            </a:r>
            <a:r>
              <a:rPr sz="1700">
                <a:solidFill>
                  <a:srgbClr val="000000"/>
                </a:solidFill>
                <a:latin typeface="CJPGHA+MicrosoftYaHei"/>
                <a:cs typeface="CJPGHA+MicrosoftYaHei"/>
              </a:rPr>
              <a:t>!</a:t>
            </a:r>
            <a:r>
              <a:rPr sz="1700">
                <a:solidFill>
                  <a:srgbClr val="000000"/>
                </a:solidFill>
                <a:latin typeface="PVBSTC+MicrosoftYaHei"/>
                <a:cs typeface="PVBSTC+MicrosoftYaHei"/>
              </a:rPr>
              <a:t>顶子</a:t>
            </a:r>
            <a:r>
              <a:rPr sz="1700">
                <a:solidFill>
                  <a:srgbClr val="000000"/>
                </a:solidFill>
                <a:latin typeface="CJPGHA+MicrosoftYaHei"/>
                <a:cs typeface="CJPGHA+MicrosoftYaHei"/>
              </a:rPr>
              <a:t>,</a:t>
            </a:r>
          </a:p>
          <a:p>
            <a:pPr marL="0" marR="0">
              <a:lnSpc>
                <a:spcPts val="2252"/>
              </a:lnSpc>
              <a:spcBef>
                <a:spcPts val="349"/>
              </a:spcBef>
              <a:spcAft>
                <a:spcPct val="0"/>
              </a:spcAft>
            </a:pPr>
            <a:r>
              <a:rPr sz="1700">
                <a:solidFill>
                  <a:srgbClr val="000000"/>
                </a:solidFill>
                <a:latin typeface="PVBSTC+MicrosoftYaHei"/>
                <a:cs typeface="PVBSTC+MicrosoftYaHei"/>
              </a:rPr>
              <a:t>你要去哪里?”</a:t>
            </a:r>
          </a:p>
        </p:txBody>
      </p:sp>
      <p:sp>
        <p:nvSpPr>
          <p:cNvPr id="6" name="object 6"/>
          <p:cNvSpPr txBox="1"/>
          <p:nvPr/>
        </p:nvSpPr>
        <p:spPr>
          <a:xfrm>
            <a:off x="472440" y="6193153"/>
            <a:ext cx="2548631" cy="609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PVBSTC+MicrosoftYaHei"/>
                <a:cs typeface="PVBSTC+MicrosoftYaHei"/>
              </a:rPr>
              <a:t>“娘</a:t>
            </a:r>
            <a:r>
              <a:rPr sz="1700">
                <a:solidFill>
                  <a:srgbClr val="000000"/>
                </a:solidFill>
                <a:latin typeface="CJPGHA+MicrosoftYaHei"/>
                <a:cs typeface="CJPGHA+MicrosoftYaHei"/>
              </a:rPr>
              <a:t>,</a:t>
            </a:r>
            <a:r>
              <a:rPr sz="1700">
                <a:solidFill>
                  <a:srgbClr val="000000"/>
                </a:solidFill>
                <a:latin typeface="PVBSTC+MicrosoftYaHei"/>
                <a:cs typeface="PVBSTC+MicrosoftYaHei"/>
              </a:rPr>
              <a:t>这您就不要管了。</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96463"/>
            <a:ext cx="10296228" cy="157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9955" marR="0">
              <a:lnSpc>
                <a:spcPts val="2644"/>
              </a:lnSpc>
              <a:spcBef>
                <a:spcPct val="0"/>
              </a:spcBef>
              <a:spcAft>
                <a:spcPct val="0"/>
              </a:spcAft>
            </a:pPr>
            <a:r>
              <a:rPr sz="2000">
                <a:solidFill>
                  <a:srgbClr val="000000"/>
                </a:solidFill>
                <a:latin typeface="LNTESE+MicrosoftYaHei"/>
                <a:cs typeface="LNTESE+MicrosoftYaHei"/>
              </a:rPr>
              <a:t>“</a:t>
            </a:r>
            <a:r>
              <a:rPr sz="2000">
                <a:solidFill>
                  <a:srgbClr val="FF0000"/>
                </a:solidFill>
                <a:latin typeface="LNTESE+MicrosoftYaHei"/>
                <a:cs typeface="LNTESE+MicrosoftYaHei"/>
              </a:rPr>
              <a:t>顶子,你把饼带上,到小南山的石洞里躲躲。”</a:t>
            </a:r>
          </a:p>
          <a:p>
            <a:pPr marL="448055" marR="0">
              <a:lnSpc>
                <a:spcPts val="2644"/>
              </a:lnSpc>
              <a:spcBef>
                <a:spcPts val="767"/>
              </a:spcBef>
              <a:spcAft>
                <a:spcPct val="0"/>
              </a:spcAft>
            </a:pPr>
            <a:r>
              <a:rPr sz="2000">
                <a:solidFill>
                  <a:srgbClr val="000000"/>
                </a:solidFill>
                <a:latin typeface="LNTESE+MicrosoftYaHei"/>
                <a:cs typeface="LNTESE+MicrosoftYaHei"/>
              </a:rPr>
              <a:t>“娘,您就别管我了,我这一走,是死是活,真的不好说,啥年月能见到您,也都不敢</a:t>
            </a:r>
          </a:p>
          <a:p>
            <a:pPr marL="0" marR="0">
              <a:lnSpc>
                <a:spcPts val="2644"/>
              </a:lnSpc>
              <a:spcBef>
                <a:spcPts val="765"/>
              </a:spcBef>
              <a:spcAft>
                <a:spcPct val="0"/>
              </a:spcAft>
            </a:pPr>
            <a:r>
              <a:rPr sz="2000">
                <a:solidFill>
                  <a:srgbClr val="000000"/>
                </a:solidFill>
                <a:latin typeface="LNTESE+MicrosoftYaHei"/>
                <a:cs typeface="LNTESE+MicrosoftYaHei"/>
              </a:rPr>
              <a:t>想。娘,只求您自己保重啦!”</a:t>
            </a:r>
          </a:p>
        </p:txBody>
      </p:sp>
      <p:sp>
        <p:nvSpPr>
          <p:cNvPr id="4" name="object 4"/>
          <p:cNvSpPr txBox="1"/>
          <p:nvPr/>
        </p:nvSpPr>
        <p:spPr>
          <a:xfrm>
            <a:off x="539495" y="1376877"/>
            <a:ext cx="7458019" cy="11440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spc="-12">
                <a:solidFill>
                  <a:srgbClr val="000000"/>
                </a:solidFill>
                <a:latin typeface="LNTESE+MicrosoftYaHei"/>
                <a:cs typeface="LNTESE+MicrosoftYaHei"/>
              </a:rPr>
              <a:t>“顶子,”老太太整个抖动起来</a:t>
            </a:r>
            <a:r>
              <a:rPr sz="2000">
                <a:solidFill>
                  <a:srgbClr val="000000"/>
                </a:solidFill>
                <a:latin typeface="LNTESE+MicrosoftYaHei"/>
                <a:cs typeface="LNTESE+MicrosoftYaHei"/>
              </a:rPr>
              <a:t>,亮亮的泪珠向脸颊处滚动。</a:t>
            </a:r>
          </a:p>
          <a:p>
            <a:pPr marL="0" marR="0">
              <a:lnSpc>
                <a:spcPts val="2644"/>
              </a:lnSpc>
              <a:spcBef>
                <a:spcPts val="768"/>
              </a:spcBef>
              <a:spcAft>
                <a:spcPct val="0"/>
              </a:spcAft>
            </a:pPr>
            <a:r>
              <a:rPr sz="2000">
                <a:solidFill>
                  <a:srgbClr val="000000"/>
                </a:solidFill>
                <a:latin typeface="LNTESE+MicrosoftYaHei"/>
                <a:cs typeface="LNTESE+MicrosoftYaHei"/>
              </a:rPr>
              <a:t>“娘,还有一事,把咱家那把菜刀给我。”</a:t>
            </a:r>
          </a:p>
        </p:txBody>
      </p:sp>
      <p:sp>
        <p:nvSpPr>
          <p:cNvPr id="5" name="object 5"/>
          <p:cNvSpPr txBox="1"/>
          <p:nvPr/>
        </p:nvSpPr>
        <p:spPr>
          <a:xfrm>
            <a:off x="614172" y="2230698"/>
            <a:ext cx="4450286"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LNTESE+MicrosoftYaHei"/>
                <a:cs typeface="LNTESE+MicrosoftYaHei"/>
              </a:rPr>
              <a:t>老太太抹了眼泪,愣了,说:“干啥?”</a:t>
            </a:r>
          </a:p>
        </p:txBody>
      </p:sp>
      <p:sp>
        <p:nvSpPr>
          <p:cNvPr id="6" name="object 6"/>
          <p:cNvSpPr txBox="1"/>
          <p:nvPr/>
        </p:nvSpPr>
        <p:spPr>
          <a:xfrm>
            <a:off x="539495" y="2657418"/>
            <a:ext cx="8120508" cy="11437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4676" marR="0">
              <a:lnSpc>
                <a:spcPts val="2644"/>
              </a:lnSpc>
              <a:spcBef>
                <a:spcPct val="0"/>
              </a:spcBef>
              <a:spcAft>
                <a:spcPct val="0"/>
              </a:spcAft>
            </a:pPr>
            <a:r>
              <a:rPr sz="2000">
                <a:solidFill>
                  <a:srgbClr val="000000"/>
                </a:solidFill>
                <a:latin typeface="LNTESE+MicrosoftYaHei"/>
                <a:cs typeface="LNTESE+MicrosoftYaHei"/>
              </a:rPr>
              <a:t>顶子咬了下嘴唇说:“娘,我手头怎么也得有个应手的家伙呀。”</a:t>
            </a:r>
          </a:p>
          <a:p>
            <a:pPr marL="0" marR="0">
              <a:lnSpc>
                <a:spcPts val="2648"/>
              </a:lnSpc>
              <a:spcBef>
                <a:spcPts val="761"/>
              </a:spcBef>
              <a:spcAft>
                <a:spcPct val="0"/>
              </a:spcAft>
            </a:pPr>
            <a:r>
              <a:rPr sz="2000">
                <a:solidFill>
                  <a:srgbClr val="000000"/>
                </a:solidFill>
                <a:latin typeface="LNTESE+MicrosoftYaHei"/>
                <a:cs typeface="LNTESE+MicrosoftYaHei"/>
              </a:rPr>
              <a:t>“啥?”老太太倒吸了一口冷气。</a:t>
            </a:r>
          </a:p>
        </p:txBody>
      </p:sp>
      <p:sp>
        <p:nvSpPr>
          <p:cNvPr id="7" name="object 7"/>
          <p:cNvSpPr txBox="1"/>
          <p:nvPr/>
        </p:nvSpPr>
        <p:spPr>
          <a:xfrm>
            <a:off x="91439" y="3511112"/>
            <a:ext cx="10140251" cy="19974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3379" marR="0">
              <a:lnSpc>
                <a:spcPts val="2644"/>
              </a:lnSpc>
              <a:spcBef>
                <a:spcPct val="0"/>
              </a:spcBef>
              <a:spcAft>
                <a:spcPct val="0"/>
              </a:spcAft>
            </a:pPr>
            <a:r>
              <a:rPr sz="2000">
                <a:solidFill>
                  <a:srgbClr val="000000"/>
                </a:solidFill>
                <a:latin typeface="LNTESE+MicrosoftYaHei"/>
                <a:cs typeface="LNTESE+MicrosoftYaHei"/>
              </a:rPr>
              <a:t>“娘,我现在已经想好,谁真若是抓我逮我,我已没有别的路了,就得拼了,反正我</a:t>
            </a:r>
          </a:p>
          <a:p>
            <a:pPr marL="0" marR="0">
              <a:lnSpc>
                <a:spcPts val="2644"/>
              </a:lnSpc>
              <a:spcBef>
                <a:spcPts val="765"/>
              </a:spcBef>
              <a:spcAft>
                <a:spcPct val="0"/>
              </a:spcAft>
            </a:pPr>
            <a:r>
              <a:rPr sz="2000">
                <a:solidFill>
                  <a:srgbClr val="000000"/>
                </a:solidFill>
                <a:latin typeface="LNTESE+MicrosoftYaHei"/>
                <a:cs typeface="LNTESE+MicrosoftYaHei"/>
              </a:rPr>
              <a:t>已是有人命的人啦,杀一个够本,杀俩就赚一个。”</a:t>
            </a:r>
          </a:p>
          <a:p>
            <a:pPr marL="448055" marR="0">
              <a:lnSpc>
                <a:spcPts val="2644"/>
              </a:lnSpc>
              <a:spcBef>
                <a:spcPts val="765"/>
              </a:spcBef>
              <a:spcAft>
                <a:spcPct val="0"/>
              </a:spcAft>
            </a:pPr>
            <a:r>
              <a:rPr sz="2000">
                <a:solidFill>
                  <a:srgbClr val="FF0000"/>
                </a:solidFill>
                <a:latin typeface="LNTESE+MicrosoftYaHei"/>
                <a:cs typeface="LNTESE+MicrosoftYaHei"/>
              </a:rPr>
              <a:t>“轰”地一声,老太太就觉得脑袋像被谁猛然击打了一样,眼前金光四射,她颤</a:t>
            </a:r>
          </a:p>
          <a:p>
            <a:pPr marL="0" marR="0">
              <a:lnSpc>
                <a:spcPts val="2644"/>
              </a:lnSpc>
              <a:spcBef>
                <a:spcPts val="718"/>
              </a:spcBef>
              <a:spcAft>
                <a:spcPct val="0"/>
              </a:spcAft>
            </a:pPr>
            <a:r>
              <a:rPr sz="2000">
                <a:solidFill>
                  <a:srgbClr val="FF0000"/>
                </a:solidFill>
                <a:latin typeface="LNTESE+MicrosoftYaHei"/>
                <a:cs typeface="LNTESE+MicrosoftYaHei"/>
              </a:rPr>
              <a:t>颤地向前走了一步。</a:t>
            </a:r>
          </a:p>
        </p:txBody>
      </p:sp>
      <p:sp>
        <p:nvSpPr>
          <p:cNvPr id="8" name="object 8"/>
          <p:cNvSpPr txBox="1"/>
          <p:nvPr/>
        </p:nvSpPr>
        <p:spPr>
          <a:xfrm>
            <a:off x="539495" y="5218373"/>
            <a:ext cx="3289982"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FF0000"/>
                </a:solidFill>
                <a:latin typeface="LNTESE+MicrosoftYaHei"/>
                <a:cs typeface="LNTESE+MicrosoftYaHei"/>
              </a:rPr>
              <a:t>“娘,快快给我取刀来。”</a:t>
            </a:r>
          </a:p>
        </p:txBody>
      </p:sp>
      <p:sp>
        <p:nvSpPr>
          <p:cNvPr id="9" name="object 9"/>
          <p:cNvSpPr txBox="1"/>
          <p:nvPr/>
        </p:nvSpPr>
        <p:spPr>
          <a:xfrm>
            <a:off x="91439" y="5645042"/>
            <a:ext cx="10082411" cy="11439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055" marR="0">
              <a:lnSpc>
                <a:spcPts val="2644"/>
              </a:lnSpc>
              <a:spcBef>
                <a:spcPct val="0"/>
              </a:spcBef>
              <a:spcAft>
                <a:spcPct val="0"/>
              </a:spcAft>
            </a:pPr>
            <a:r>
              <a:rPr sz="2000">
                <a:solidFill>
                  <a:srgbClr val="FF0000"/>
                </a:solidFill>
                <a:latin typeface="LNTESE+MicrosoftYaHei"/>
                <a:cs typeface="LNTESE+MicrosoftYaHei"/>
              </a:rPr>
              <a:t>老太太表面应允着他,脚步便悄然向窗前靠近,趁儿子回身的工夫,就把那串红</a:t>
            </a:r>
          </a:p>
          <a:p>
            <a:pPr marL="0" marR="0">
              <a:lnSpc>
                <a:spcPts val="2644"/>
              </a:lnSpc>
              <a:spcBef>
                <a:spcPts val="767"/>
              </a:spcBef>
              <a:spcAft>
                <a:spcPct val="0"/>
              </a:spcAft>
            </a:pPr>
            <a:r>
              <a:rPr sz="2000">
                <a:solidFill>
                  <a:srgbClr val="FF0000"/>
                </a:solidFill>
                <a:latin typeface="LNTESE+MicrosoftYaHei"/>
                <a:cs typeface="LNTESE+MicrosoftYaHei"/>
              </a:rPr>
              <a:t>辣椒牢牢地挂在了窗户上。</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20268" y="1164533"/>
            <a:ext cx="951281"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GTJITC+MicrosoftYaHei"/>
                <a:cs typeface="GTJITC+MicrosoftYaHei"/>
              </a:rPr>
              <a:t>答案</a:t>
            </a:r>
            <a:r>
              <a:rPr sz="2000">
                <a:solidFill>
                  <a:srgbClr val="000000"/>
                </a:solidFill>
                <a:latin typeface="TQHUJM+MicrosoftYaHei"/>
                <a:cs typeface="TQHUJM+MicrosoftYaHei"/>
              </a:rPr>
              <a:t>:</a:t>
            </a:r>
          </a:p>
        </p:txBody>
      </p:sp>
      <p:sp>
        <p:nvSpPr>
          <p:cNvPr id="4" name="object 4"/>
          <p:cNvSpPr txBox="1"/>
          <p:nvPr/>
        </p:nvSpPr>
        <p:spPr>
          <a:xfrm>
            <a:off x="620268" y="1637353"/>
            <a:ext cx="9113519" cy="250565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GTJITC+MicrosoftYaHei"/>
                <a:cs typeface="GTJITC+MicrosoftYaHei"/>
              </a:rPr>
              <a:t>①淳朴善良。得知儿子杀人的消息后</a:t>
            </a:r>
            <a:r>
              <a:rPr sz="2400">
                <a:solidFill>
                  <a:srgbClr val="000000"/>
                </a:solidFill>
                <a:latin typeface="TQHUJM+MicrosoftYaHei"/>
                <a:cs typeface="TQHUJM+MicrosoftYaHei"/>
              </a:rPr>
              <a:t>,</a:t>
            </a:r>
            <a:r>
              <a:rPr sz="2400">
                <a:solidFill>
                  <a:srgbClr val="000000"/>
                </a:solidFill>
                <a:latin typeface="GTJITC+MicrosoftYaHei"/>
                <a:cs typeface="GTJITC+MicrosoftYaHei"/>
              </a:rPr>
              <a:t>没有怨天尤人而是默</a:t>
            </a:r>
          </a:p>
          <a:p>
            <a:pPr marL="0" marR="0">
              <a:lnSpc>
                <a:spcPts val="3167"/>
              </a:lnSpc>
              <a:spcBef>
                <a:spcPts val="1102"/>
              </a:spcBef>
              <a:spcAft>
                <a:spcPct val="0"/>
              </a:spcAft>
            </a:pPr>
            <a:r>
              <a:rPr sz="2400">
                <a:solidFill>
                  <a:srgbClr val="000000"/>
                </a:solidFill>
                <a:latin typeface="GTJITC+MicrosoftYaHei"/>
                <a:cs typeface="GTJITC+MicrosoftYaHei"/>
              </a:rPr>
              <a:t>默承受</a:t>
            </a:r>
            <a:r>
              <a:rPr sz="2400">
                <a:solidFill>
                  <a:srgbClr val="000000"/>
                </a:solidFill>
                <a:latin typeface="TQHUJM+MicrosoftYaHei"/>
                <a:cs typeface="TQHUJM+MicrosoftYaHei"/>
              </a:rPr>
              <a:t>;</a:t>
            </a:r>
            <a:r>
              <a:rPr sz="2400">
                <a:solidFill>
                  <a:srgbClr val="000000"/>
                </a:solidFill>
                <a:latin typeface="GTJITC+MicrosoftYaHei"/>
                <a:cs typeface="GTJITC+MicrosoftYaHei"/>
              </a:rPr>
              <a:t>小时候给八路军伤病员往山洞里送过饭。</a:t>
            </a:r>
          </a:p>
          <a:p>
            <a:pPr marL="0" marR="0">
              <a:lnSpc>
                <a:spcPts val="3167"/>
              </a:lnSpc>
              <a:spcBef>
                <a:spcPts val="1104"/>
              </a:spcBef>
              <a:spcAft>
                <a:spcPct val="0"/>
              </a:spcAft>
            </a:pPr>
            <a:r>
              <a:rPr sz="2400">
                <a:solidFill>
                  <a:srgbClr val="000000"/>
                </a:solidFill>
                <a:latin typeface="GTJITC+MicrosoftYaHei"/>
                <a:cs typeface="GTJITC+MicrosoftYaHei"/>
              </a:rPr>
              <a:t>②爱子情深。老太太在警察和村长走后为顶子躲藏做了诸多</a:t>
            </a:r>
          </a:p>
          <a:p>
            <a:pPr marL="0" marR="0">
              <a:lnSpc>
                <a:spcPts val="3167"/>
              </a:lnSpc>
              <a:spcBef>
                <a:spcPts val="1102"/>
              </a:spcBef>
              <a:spcAft>
                <a:spcPct val="0"/>
              </a:spcAft>
            </a:pPr>
            <a:r>
              <a:rPr sz="2400">
                <a:solidFill>
                  <a:srgbClr val="000000"/>
                </a:solidFill>
                <a:latin typeface="GTJITC+MicrosoftYaHei"/>
                <a:cs typeface="GTJITC+MicrosoftYaHei"/>
              </a:rPr>
              <a:t>准备。</a:t>
            </a:r>
          </a:p>
        </p:txBody>
      </p:sp>
      <p:sp>
        <p:nvSpPr>
          <p:cNvPr id="5" name="object 5"/>
          <p:cNvSpPr txBox="1"/>
          <p:nvPr/>
        </p:nvSpPr>
        <p:spPr>
          <a:xfrm>
            <a:off x="620268" y="3832167"/>
            <a:ext cx="9113519" cy="14085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GTJITC+MicrosoftYaHei"/>
                <a:cs typeface="GTJITC+MicrosoftYaHei"/>
              </a:rPr>
              <a:t>③深明大义。在儿子因杀人后变得心理扭曲、口出狂言、有</a:t>
            </a:r>
          </a:p>
          <a:p>
            <a:pPr marL="0" marR="0">
              <a:lnSpc>
                <a:spcPts val="3167"/>
              </a:lnSpc>
              <a:spcBef>
                <a:spcPts val="1105"/>
              </a:spcBef>
              <a:spcAft>
                <a:spcPct val="0"/>
              </a:spcAft>
            </a:pPr>
            <a:r>
              <a:rPr sz="2400">
                <a:solidFill>
                  <a:srgbClr val="000000"/>
                </a:solidFill>
                <a:latin typeface="GTJITC+MicrosoftYaHei"/>
                <a:cs typeface="GTJITC+MicrosoftYaHei"/>
              </a:rPr>
              <a:t>可能走上极端时</a:t>
            </a:r>
            <a:r>
              <a:rPr sz="2400">
                <a:solidFill>
                  <a:srgbClr val="000000"/>
                </a:solidFill>
                <a:latin typeface="TQHUJM+MicrosoftYaHei"/>
                <a:cs typeface="TQHUJM+MicrosoftYaHei"/>
              </a:rPr>
              <a:t>,</a:t>
            </a:r>
            <a:r>
              <a:rPr sz="2400">
                <a:solidFill>
                  <a:srgbClr val="000000"/>
                </a:solidFill>
                <a:latin typeface="GTJITC+MicrosoftYaHei"/>
                <a:cs typeface="GTJITC+MicrosoftYaHei"/>
              </a:rPr>
              <a:t>毅然挂上了红辣椒</a:t>
            </a:r>
            <a:r>
              <a:rPr sz="2400">
                <a:solidFill>
                  <a:srgbClr val="000000"/>
                </a:solidFill>
                <a:latin typeface="TQHUJM+MicrosoftYaHei"/>
                <a:cs typeface="TQHUJM+MicrosoftYaHei"/>
              </a:rPr>
              <a:t>,</a:t>
            </a:r>
            <a:r>
              <a:rPr sz="2400">
                <a:solidFill>
                  <a:srgbClr val="000000"/>
                </a:solidFill>
                <a:latin typeface="GTJITC+MicrosoftYaHei"/>
                <a:cs typeface="GTJITC+MicrosoftYaHei"/>
              </a:rPr>
              <a:t>举报了自己的儿子。</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4177" y="389491"/>
            <a:ext cx="8214028" cy="22966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813964" marR="0">
              <a:lnSpc>
                <a:spcPts val="2901"/>
              </a:lnSpc>
              <a:spcBef>
                <a:spcPct val="0"/>
              </a:spcBef>
              <a:spcAft>
                <a:spcPct val="0"/>
              </a:spcAft>
            </a:pPr>
            <a:r>
              <a:rPr sz="2200">
                <a:solidFill>
                  <a:srgbClr val="000000"/>
                </a:solidFill>
                <a:latin typeface="GVRKJC+MicrosoftYaHei"/>
                <a:cs typeface="GVRKJC+MicrosoftYaHei"/>
              </a:rPr>
              <a:t>小说各类题型思路总结</a:t>
            </a:r>
          </a:p>
          <a:p>
            <a:pPr marL="0" marR="0">
              <a:lnSpc>
                <a:spcPts val="2898"/>
              </a:lnSpc>
              <a:spcBef>
                <a:spcPts val="1063"/>
              </a:spcBef>
              <a:spcAft>
                <a:spcPct val="0"/>
              </a:spcAft>
            </a:pPr>
            <a:r>
              <a:rPr sz="2200">
                <a:solidFill>
                  <a:srgbClr val="000000"/>
                </a:solidFill>
                <a:latin typeface="OWNILW+MicrosoftYaHei"/>
                <a:cs typeface="OWNILW+MicrosoftYaHei"/>
              </a:rPr>
              <a:t>1</a:t>
            </a:r>
            <a:r>
              <a:rPr sz="2200">
                <a:solidFill>
                  <a:srgbClr val="000000"/>
                </a:solidFill>
                <a:latin typeface="GVRKJC+MicrosoftYaHei"/>
                <a:cs typeface="GVRKJC+MicrosoftYaHei"/>
              </a:rPr>
              <a:t>、概括题：主体、按要求分层、概述（</a:t>
            </a:r>
            <a:r>
              <a:rPr sz="2200">
                <a:solidFill>
                  <a:srgbClr val="FF0000"/>
                </a:solidFill>
                <a:latin typeface="GVRKJC+MicrosoftYaHei"/>
                <a:cs typeface="GVRKJC+MicrosoftYaHei"/>
              </a:rPr>
              <a:t>谓语、主干造句</a:t>
            </a:r>
            <a:r>
              <a:rPr sz="2200">
                <a:solidFill>
                  <a:srgbClr val="000000"/>
                </a:solidFill>
                <a:latin typeface="GVRKJC+MicrosoftYaHei"/>
                <a:cs typeface="GVRKJC+MicrosoftYaHei"/>
              </a:rPr>
              <a:t>）</a:t>
            </a:r>
          </a:p>
          <a:p>
            <a:pPr marL="0" marR="0">
              <a:lnSpc>
                <a:spcPts val="2898"/>
              </a:lnSpc>
              <a:spcBef>
                <a:spcPts val="1011"/>
              </a:spcBef>
              <a:spcAft>
                <a:spcPct val="0"/>
              </a:spcAft>
            </a:pPr>
            <a:r>
              <a:rPr sz="2200">
                <a:solidFill>
                  <a:srgbClr val="000000"/>
                </a:solidFill>
                <a:latin typeface="OWNILW+MicrosoftYaHei"/>
                <a:cs typeface="OWNILW+MicrosoftYaHei"/>
              </a:rPr>
              <a:t>2</a:t>
            </a:r>
            <a:r>
              <a:rPr sz="2200">
                <a:solidFill>
                  <a:srgbClr val="000000"/>
                </a:solidFill>
                <a:latin typeface="GVRKJC+MicrosoftYaHei"/>
                <a:cs typeface="GVRKJC+MicrosoftYaHei"/>
              </a:rPr>
              <a:t>、形象题：区分、踩点、解析（</a:t>
            </a:r>
            <a:r>
              <a:rPr sz="2200">
                <a:solidFill>
                  <a:srgbClr val="FF0000"/>
                </a:solidFill>
                <a:latin typeface="GVRKJC+MicrosoftYaHei"/>
                <a:cs typeface="GVRKJC+MicrosoftYaHei"/>
              </a:rPr>
              <a:t>人事、特点表现、转述</a:t>
            </a:r>
            <a:r>
              <a:rPr sz="2200">
                <a:solidFill>
                  <a:srgbClr val="000000"/>
                </a:solidFill>
                <a:latin typeface="GVRKJC+MicrosoftYaHei"/>
                <a:cs typeface="GVRKJC+MicrosoftYaHei"/>
              </a:rPr>
              <a:t>）</a:t>
            </a:r>
          </a:p>
          <a:p>
            <a:pPr marL="0" marR="0">
              <a:lnSpc>
                <a:spcPts val="2901"/>
              </a:lnSpc>
              <a:spcBef>
                <a:spcPts val="1058"/>
              </a:spcBef>
              <a:spcAft>
                <a:spcPct val="0"/>
              </a:spcAft>
            </a:pPr>
            <a:r>
              <a:rPr sz="2200">
                <a:solidFill>
                  <a:srgbClr val="000000"/>
                </a:solidFill>
                <a:latin typeface="OWNILW+MicrosoftYaHei"/>
                <a:cs typeface="OWNILW+MicrosoftYaHei"/>
              </a:rPr>
              <a:t>3</a:t>
            </a:r>
            <a:r>
              <a:rPr sz="2200">
                <a:solidFill>
                  <a:srgbClr val="000000"/>
                </a:solidFill>
                <a:latin typeface="GVRKJC+MicrosoftYaHei"/>
                <a:cs typeface="GVRKJC+MicrosoftYaHei"/>
              </a:rPr>
              <a:t>、作用题：踩点、规范（</a:t>
            </a:r>
            <a:r>
              <a:rPr sz="2200">
                <a:solidFill>
                  <a:srgbClr val="FF0000"/>
                </a:solidFill>
                <a:latin typeface="GVRKJC+MicrosoftYaHei"/>
                <a:cs typeface="GVRKJC+MicrosoftYaHei"/>
              </a:rPr>
              <a:t>排除法</a:t>
            </a:r>
            <a:r>
              <a:rPr sz="2200">
                <a:solidFill>
                  <a:srgbClr val="000000"/>
                </a:solidFill>
                <a:latin typeface="GVRKJC+MicrosoftYaHei"/>
                <a:cs typeface="GVRKJC+MicrosoftYaHei"/>
              </a:rPr>
              <a:t>）</a:t>
            </a:r>
          </a:p>
        </p:txBody>
      </p:sp>
      <p:sp>
        <p:nvSpPr>
          <p:cNvPr id="4" name="object 4"/>
          <p:cNvSpPr txBox="1"/>
          <p:nvPr/>
        </p:nvSpPr>
        <p:spPr>
          <a:xfrm>
            <a:off x="354177" y="2402128"/>
            <a:ext cx="8214028" cy="1290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OWNILW+MicrosoftYaHei"/>
                <a:cs typeface="OWNILW+MicrosoftYaHei"/>
              </a:rPr>
              <a:t>4</a:t>
            </a:r>
            <a:r>
              <a:rPr sz="2200">
                <a:solidFill>
                  <a:srgbClr val="000000"/>
                </a:solidFill>
                <a:latin typeface="GVRKJC+MicrosoftYaHei"/>
                <a:cs typeface="GVRKJC+MicrosoftYaHei"/>
              </a:rPr>
              <a:t>、主题题：三个层次（</a:t>
            </a:r>
            <a:r>
              <a:rPr sz="2200">
                <a:solidFill>
                  <a:srgbClr val="FF0000"/>
                </a:solidFill>
                <a:latin typeface="GVRKJC+MicrosoftYaHei"/>
                <a:cs typeface="GVRKJC+MicrosoftYaHei"/>
              </a:rPr>
              <a:t>个人品质、阶层状态、反映社会</a:t>
            </a:r>
            <a:r>
              <a:rPr sz="2200">
                <a:solidFill>
                  <a:srgbClr val="000000"/>
                </a:solidFill>
                <a:latin typeface="GVRKJC+MicrosoftYaHei"/>
                <a:cs typeface="GVRKJC+MicrosoftYaHei"/>
              </a:rPr>
              <a:t>）</a:t>
            </a:r>
          </a:p>
          <a:p>
            <a:pPr marL="0" marR="0">
              <a:lnSpc>
                <a:spcPts val="2898"/>
              </a:lnSpc>
              <a:spcBef>
                <a:spcPts val="1061"/>
              </a:spcBef>
              <a:spcAft>
                <a:spcPct val="0"/>
              </a:spcAft>
            </a:pPr>
            <a:r>
              <a:rPr sz="2200">
                <a:solidFill>
                  <a:srgbClr val="000000"/>
                </a:solidFill>
                <a:latin typeface="OWNILW+MicrosoftYaHei"/>
                <a:cs typeface="OWNILW+MicrosoftYaHei"/>
              </a:rPr>
              <a:t>5</a:t>
            </a:r>
            <a:r>
              <a:rPr sz="2200">
                <a:solidFill>
                  <a:srgbClr val="000000"/>
                </a:solidFill>
                <a:latin typeface="GVRKJC+MicrosoftYaHei"/>
                <a:cs typeface="GVRKJC+MicrosoftYaHei"/>
              </a:rPr>
              <a:t>、含义题：内容意、主体特点、主旨目的</a:t>
            </a:r>
          </a:p>
        </p:txBody>
      </p:sp>
      <p:sp>
        <p:nvSpPr>
          <p:cNvPr id="5" name="object 5"/>
          <p:cNvSpPr txBox="1"/>
          <p:nvPr/>
        </p:nvSpPr>
        <p:spPr>
          <a:xfrm>
            <a:off x="354177" y="3407646"/>
            <a:ext cx="8215196" cy="12906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901"/>
              </a:lnSpc>
              <a:spcBef>
                <a:spcPct val="0"/>
              </a:spcBef>
              <a:spcAft>
                <a:spcPct val="0"/>
              </a:spcAft>
            </a:pPr>
            <a:r>
              <a:rPr sz="2200">
                <a:solidFill>
                  <a:srgbClr val="000000"/>
                </a:solidFill>
                <a:latin typeface="OWNILW+MicrosoftYaHei"/>
                <a:cs typeface="OWNILW+MicrosoftYaHei"/>
              </a:rPr>
              <a:t>6</a:t>
            </a:r>
            <a:r>
              <a:rPr sz="2200">
                <a:solidFill>
                  <a:srgbClr val="000000"/>
                </a:solidFill>
                <a:latin typeface="GVRKJC+MicrosoftYaHei"/>
                <a:cs typeface="GVRKJC+MicrosoftYaHei"/>
              </a:rPr>
              <a:t>、手法题：人称、表达方式、修辞、表现手法、</a:t>
            </a:r>
            <a:r>
              <a:rPr sz="2200">
                <a:solidFill>
                  <a:srgbClr val="FF0000"/>
                </a:solidFill>
                <a:latin typeface="GVRKJC+MicrosoftYaHei"/>
                <a:cs typeface="GVRKJC+MicrosoftYaHei"/>
              </a:rPr>
              <a:t>语言风格</a:t>
            </a:r>
          </a:p>
          <a:p>
            <a:pPr marL="0" marR="0">
              <a:lnSpc>
                <a:spcPts val="2898"/>
              </a:lnSpc>
              <a:spcBef>
                <a:spcPts val="1063"/>
              </a:spcBef>
              <a:spcAft>
                <a:spcPct val="0"/>
              </a:spcAft>
            </a:pPr>
            <a:r>
              <a:rPr sz="2200">
                <a:solidFill>
                  <a:srgbClr val="000000"/>
                </a:solidFill>
                <a:latin typeface="OWNILW+MicrosoftYaHei"/>
                <a:cs typeface="OWNILW+MicrosoftYaHei"/>
              </a:rPr>
              <a:t>7</a:t>
            </a:r>
            <a:r>
              <a:rPr sz="2200">
                <a:solidFill>
                  <a:srgbClr val="000000"/>
                </a:solidFill>
                <a:latin typeface="GVRKJC+MicrosoftYaHei"/>
                <a:cs typeface="GVRKJC+MicrosoftYaHei"/>
              </a:rPr>
              <a:t>、特点题：踩点、规范</a:t>
            </a:r>
          </a:p>
        </p:txBody>
      </p:sp>
      <p:sp>
        <p:nvSpPr>
          <p:cNvPr id="6" name="object 6"/>
          <p:cNvSpPr txBox="1"/>
          <p:nvPr/>
        </p:nvSpPr>
        <p:spPr>
          <a:xfrm>
            <a:off x="354177" y="4414062"/>
            <a:ext cx="5646758"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OWNILW+MicrosoftYaHei"/>
                <a:cs typeface="OWNILW+MicrosoftYaHei"/>
              </a:rPr>
              <a:t>8</a:t>
            </a:r>
            <a:r>
              <a:rPr sz="2200">
                <a:solidFill>
                  <a:srgbClr val="000000"/>
                </a:solidFill>
                <a:latin typeface="GVRKJC+MicrosoftYaHei"/>
                <a:cs typeface="GVRKJC+MicrosoftYaHei"/>
              </a:rPr>
              <a:t>、探究题：观点、文中依据、现实依据</a:t>
            </a:r>
          </a:p>
        </p:txBody>
      </p:sp>
      <p:sp>
        <p:nvSpPr>
          <p:cNvPr id="7" name="object 7"/>
          <p:cNvSpPr txBox="1"/>
          <p:nvPr/>
        </p:nvSpPr>
        <p:spPr>
          <a:xfrm>
            <a:off x="354177" y="5420207"/>
            <a:ext cx="9965313"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a:solidFill>
                  <a:srgbClr val="000000"/>
                </a:solidFill>
                <a:latin typeface="GVRKJC+MicrosoftYaHei"/>
                <a:cs typeface="GVRKJC+MicrosoftYaHei"/>
              </a:rPr>
              <a:t>选择题：确定谓语，找到病点推翻（</a:t>
            </a:r>
            <a:r>
              <a:rPr sz="2200">
                <a:solidFill>
                  <a:srgbClr val="FF0000"/>
                </a:solidFill>
                <a:latin typeface="GVRKJC+MicrosoftYaHei"/>
                <a:cs typeface="GVRKJC+MicrosoftYaHei"/>
              </a:rPr>
              <a:t>无中生有、主观臆断、以偏概全</a:t>
            </a:r>
            <a:r>
              <a:rPr sz="2200">
                <a:solidFill>
                  <a:srgbClr val="000000"/>
                </a:solidFill>
                <a:latin typeface="GVRKJC+MicrosoftYaHei"/>
                <a:cs typeface="GVRKJC+MicrosoftYaHei"/>
              </a:rPr>
              <a:t>）</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20598" y="1475866"/>
            <a:ext cx="8876597" cy="22830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174" marR="0">
              <a:lnSpc>
                <a:spcPts val="3693"/>
              </a:lnSpc>
              <a:spcBef>
                <a:spcPct val="0"/>
              </a:spcBef>
              <a:spcAft>
                <a:spcPct val="0"/>
              </a:spcAft>
            </a:pPr>
            <a:r>
              <a:rPr sz="2800">
                <a:solidFill>
                  <a:srgbClr val="000000"/>
                </a:solidFill>
                <a:latin typeface="APOWKN+MicrosoftYaHei"/>
                <a:cs typeface="APOWKN+MicrosoftYaHei"/>
              </a:rPr>
              <a:t>（</a:t>
            </a:r>
            <a:r>
              <a:rPr sz="2800">
                <a:solidFill>
                  <a:srgbClr val="000000"/>
                </a:solidFill>
                <a:latin typeface="IDPDFV+MicrosoftYaHei"/>
                <a:cs typeface="IDPDFV+MicrosoftYaHei"/>
              </a:rPr>
              <a:t>4</a:t>
            </a:r>
            <a:r>
              <a:rPr sz="2800">
                <a:solidFill>
                  <a:srgbClr val="000000"/>
                </a:solidFill>
                <a:latin typeface="APOWKN+MicrosoftYaHei"/>
                <a:cs typeface="APOWKN+MicrosoftYaHei"/>
              </a:rPr>
              <a:t>）作品以老太太“把那串红辣椒牢牢地</a:t>
            </a:r>
          </a:p>
          <a:p>
            <a:pPr marL="0" marR="0">
              <a:lnSpc>
                <a:spcPts val="3690"/>
              </a:lnSpc>
              <a:spcBef>
                <a:spcPts val="1302"/>
              </a:spcBef>
              <a:spcAft>
                <a:spcPct val="0"/>
              </a:spcAft>
            </a:pPr>
            <a:r>
              <a:rPr sz="2800">
                <a:solidFill>
                  <a:srgbClr val="000000"/>
                </a:solidFill>
                <a:latin typeface="APOWKN+MicrosoftYaHei"/>
                <a:cs typeface="APOWKN+MicrosoftYaHei"/>
              </a:rPr>
              <a:t>挂在了窗户上”为结尾有何作用</a:t>
            </a:r>
            <a:r>
              <a:rPr sz="2800">
                <a:solidFill>
                  <a:srgbClr val="000000"/>
                </a:solidFill>
                <a:latin typeface="IDPDFV+MicrosoftYaHei"/>
                <a:cs typeface="IDPDFV+MicrosoftYaHei"/>
              </a:rPr>
              <a:t>?</a:t>
            </a:r>
            <a:r>
              <a:rPr sz="2800">
                <a:solidFill>
                  <a:srgbClr val="000000"/>
                </a:solidFill>
                <a:latin typeface="APOWKN+MicrosoftYaHei"/>
                <a:cs typeface="APOWKN+MicrosoftYaHei"/>
              </a:rPr>
              <a:t>请结合全文</a:t>
            </a:r>
            <a:r>
              <a:rPr sz="2800">
                <a:solidFill>
                  <a:srgbClr val="000000"/>
                </a:solidFill>
                <a:latin typeface="IDPDFV+MicrosoftYaHei"/>
                <a:cs typeface="IDPDFV+MicrosoftYaHei"/>
              </a:rPr>
              <a:t>,</a:t>
            </a:r>
            <a:r>
              <a:rPr sz="2800">
                <a:solidFill>
                  <a:srgbClr val="000000"/>
                </a:solidFill>
                <a:latin typeface="APOWKN+MicrosoftYaHei"/>
                <a:cs typeface="APOWKN+MicrosoftYaHei"/>
              </a:rPr>
              <a:t>谈谈</a:t>
            </a:r>
          </a:p>
          <a:p>
            <a:pPr marL="0" marR="0">
              <a:lnSpc>
                <a:spcPts val="3693"/>
              </a:lnSpc>
              <a:spcBef>
                <a:spcPts val="1396"/>
              </a:spcBef>
              <a:spcAft>
                <a:spcPct val="0"/>
              </a:spcAft>
            </a:pPr>
            <a:r>
              <a:rPr sz="2800">
                <a:solidFill>
                  <a:srgbClr val="000000"/>
                </a:solidFill>
                <a:latin typeface="APOWKN+MicrosoftYaHei"/>
                <a:cs typeface="APOWKN+MicrosoftYaHei"/>
              </a:rPr>
              <a:t>你的看法。</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483609" y="134366"/>
            <a:ext cx="2592933" cy="85988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FF0000"/>
                </a:solidFill>
                <a:latin typeface="FDKVLF+MicrosoftYaHei"/>
                <a:cs typeface="FDKVLF+MicrosoftYaHei"/>
              </a:rPr>
              <a:t>作用题答题思路</a:t>
            </a:r>
          </a:p>
        </p:txBody>
      </p:sp>
      <p:sp>
        <p:nvSpPr>
          <p:cNvPr id="4" name="object 4"/>
          <p:cNvSpPr txBox="1"/>
          <p:nvPr/>
        </p:nvSpPr>
        <p:spPr>
          <a:xfrm>
            <a:off x="302361" y="662102"/>
            <a:ext cx="9235209" cy="10560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JGIDDK+MicrosoftYaHei"/>
                <a:cs typeface="JGIDDK+MicrosoftYaHei"/>
              </a:rPr>
              <a:t>1.</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交代人物活动的</a:t>
            </a:r>
            <a:r>
              <a:rPr sz="1800">
                <a:solidFill>
                  <a:srgbClr val="FF0000"/>
                </a:solidFill>
                <a:latin typeface="FDKVLF+MicrosoftYaHei"/>
                <a:cs typeface="FDKVLF+MicrosoftYaHei"/>
              </a:rPr>
              <a:t>环境</a:t>
            </a:r>
            <a:r>
              <a:rPr sz="1800">
                <a:solidFill>
                  <a:srgbClr val="000000"/>
                </a:solidFill>
                <a:latin typeface="FDKVLF+MicrosoftYaHei"/>
                <a:cs typeface="FDKVLF+MicrosoftYaHei"/>
              </a:rPr>
              <a:t>。（渲染氛围、奠定基调、开宗明义，点题，引出话题）</a:t>
            </a:r>
          </a:p>
          <a:p>
            <a:pPr marL="204520" marR="0">
              <a:lnSpc>
                <a:spcPts val="2375"/>
              </a:lnSpc>
              <a:spcBef>
                <a:spcPts val="814"/>
              </a:spcBef>
              <a:spcAft>
                <a:spcPct val="0"/>
              </a:spcAft>
            </a:pPr>
            <a:r>
              <a:rPr sz="1800">
                <a:solidFill>
                  <a:srgbClr val="FF0000"/>
                </a:solidFill>
                <a:latin typeface="FDKVLF+MicrosoftYaHei"/>
                <a:cs typeface="FDKVLF+MicrosoftYaHei"/>
              </a:rPr>
              <a:t>设置悬念</a:t>
            </a:r>
            <a:r>
              <a:rPr sz="1800">
                <a:solidFill>
                  <a:srgbClr val="000000"/>
                </a:solidFill>
                <a:latin typeface="FDKVLF+MicrosoftYaHei"/>
                <a:cs typeface="FDKVLF+MicrosoftYaHei"/>
              </a:rPr>
              <a:t>，引起读者阅读的兴趣。</a:t>
            </a:r>
          </a:p>
        </p:txBody>
      </p:sp>
      <p:sp>
        <p:nvSpPr>
          <p:cNvPr id="5" name="object 5"/>
          <p:cNvSpPr txBox="1"/>
          <p:nvPr/>
        </p:nvSpPr>
        <p:spPr>
          <a:xfrm>
            <a:off x="506882" y="1485063"/>
            <a:ext cx="6047171" cy="105647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FDKVLF+MicrosoftYaHei"/>
                <a:cs typeface="FDKVLF+MicrosoftYaHei"/>
              </a:rPr>
              <a:t>推动情节发展</a:t>
            </a:r>
            <a:r>
              <a:rPr sz="1800">
                <a:solidFill>
                  <a:srgbClr val="000000"/>
                </a:solidFill>
                <a:latin typeface="FDKVLF+MicrosoftYaHei"/>
                <a:cs typeface="FDKVLF+MicrosoftYaHei"/>
              </a:rPr>
              <a:t>。为后面的情节发展</a:t>
            </a:r>
            <a:r>
              <a:rPr sz="1800">
                <a:solidFill>
                  <a:srgbClr val="FF0000"/>
                </a:solidFill>
                <a:latin typeface="FDKVLF+MicrosoftYaHei"/>
                <a:cs typeface="FDKVLF+MicrosoftYaHei"/>
              </a:rPr>
              <a:t>埋伏笔，作铺垫</a:t>
            </a:r>
            <a:r>
              <a:rPr sz="1800">
                <a:solidFill>
                  <a:srgbClr val="000000"/>
                </a:solidFill>
                <a:latin typeface="FDKVLF+MicrosoftYaHei"/>
                <a:cs typeface="FDKVLF+MicrosoftYaHei"/>
              </a:rPr>
              <a:t>。</a:t>
            </a:r>
          </a:p>
          <a:p>
            <a:pPr marL="0" marR="0">
              <a:lnSpc>
                <a:spcPts val="2375"/>
              </a:lnSpc>
              <a:spcBef>
                <a:spcPts val="817"/>
              </a:spcBef>
              <a:spcAft>
                <a:spcPct val="0"/>
              </a:spcAft>
            </a:pPr>
            <a:r>
              <a:rPr sz="1800">
                <a:solidFill>
                  <a:srgbClr val="000000"/>
                </a:solidFill>
                <a:latin typeface="FDKVLF+MicrosoftYaHei"/>
                <a:cs typeface="FDKVLF+MicrosoftYaHei"/>
              </a:rPr>
              <a:t>起</a:t>
            </a:r>
            <a:r>
              <a:rPr sz="1800">
                <a:solidFill>
                  <a:srgbClr val="FF0000"/>
                </a:solidFill>
                <a:latin typeface="FDKVLF+MicrosoftYaHei"/>
                <a:cs typeface="FDKVLF+MicrosoftYaHei"/>
              </a:rPr>
              <a:t>线索</a:t>
            </a:r>
            <a:r>
              <a:rPr sz="1800">
                <a:solidFill>
                  <a:srgbClr val="000000"/>
                </a:solidFill>
                <a:latin typeface="FDKVLF+MicrosoftYaHei"/>
                <a:cs typeface="FDKVLF+MicrosoftYaHei"/>
              </a:rPr>
              <a:t>作用。</a:t>
            </a:r>
          </a:p>
        </p:txBody>
      </p:sp>
      <p:sp>
        <p:nvSpPr>
          <p:cNvPr id="6" name="object 6"/>
          <p:cNvSpPr txBox="1"/>
          <p:nvPr/>
        </p:nvSpPr>
        <p:spPr>
          <a:xfrm>
            <a:off x="506882" y="2308404"/>
            <a:ext cx="315467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FDKVLF+MicrosoftYaHei"/>
                <a:cs typeface="FDKVLF+MicrosoftYaHei"/>
              </a:rPr>
              <a:t>照应</a:t>
            </a:r>
            <a:r>
              <a:rPr sz="1800">
                <a:solidFill>
                  <a:srgbClr val="000000"/>
                </a:solidFill>
                <a:latin typeface="FDKVLF+MicrosoftYaHei"/>
                <a:cs typeface="FDKVLF+MicrosoftYaHei"/>
              </a:rPr>
              <a:t>前文。（衬托或对比）</a:t>
            </a:r>
          </a:p>
        </p:txBody>
      </p:sp>
      <p:sp>
        <p:nvSpPr>
          <p:cNvPr id="7" name="object 7"/>
          <p:cNvSpPr txBox="1"/>
          <p:nvPr/>
        </p:nvSpPr>
        <p:spPr>
          <a:xfrm>
            <a:off x="302361" y="2719883"/>
            <a:ext cx="2925848"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JGIDDK+MicrosoftYaHei"/>
                <a:cs typeface="JGIDDK+MicrosoftYaHei"/>
              </a:rPr>
              <a:t>2.</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为刻画人物形象</a:t>
            </a:r>
            <a:r>
              <a:rPr sz="1800">
                <a:solidFill>
                  <a:srgbClr val="FF0000"/>
                </a:solidFill>
                <a:latin typeface="FDKVLF+MicrosoftYaHei"/>
                <a:cs typeface="FDKVLF+MicrosoftYaHei"/>
              </a:rPr>
              <a:t>服务</a:t>
            </a:r>
            <a:r>
              <a:rPr sz="1800">
                <a:solidFill>
                  <a:srgbClr val="000000"/>
                </a:solidFill>
                <a:latin typeface="FDKVLF+MicrosoftYaHei"/>
                <a:cs typeface="FDKVLF+MicrosoftYaHei"/>
              </a:rPr>
              <a:t>。</a:t>
            </a:r>
          </a:p>
        </p:txBody>
      </p:sp>
      <p:sp>
        <p:nvSpPr>
          <p:cNvPr id="8" name="object 8"/>
          <p:cNvSpPr txBox="1"/>
          <p:nvPr/>
        </p:nvSpPr>
        <p:spPr>
          <a:xfrm>
            <a:off x="302361" y="3131041"/>
            <a:ext cx="6594332" cy="105666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JGIDDK+MicrosoftYaHei"/>
                <a:cs typeface="JGIDDK+MicrosoftYaHei"/>
              </a:rPr>
              <a:t>3. </a:t>
            </a:r>
            <a:r>
              <a:rPr sz="1800">
                <a:solidFill>
                  <a:srgbClr val="000000"/>
                </a:solidFill>
                <a:latin typeface="FDKVLF+MicrosoftYaHei"/>
                <a:cs typeface="FDKVLF+MicrosoftYaHei"/>
              </a:rPr>
              <a:t>为主题</a:t>
            </a:r>
            <a:r>
              <a:rPr sz="1800">
                <a:solidFill>
                  <a:srgbClr val="FF0000"/>
                </a:solidFill>
                <a:latin typeface="FDKVLF+MicrosoftYaHei"/>
                <a:cs typeface="FDKVLF+MicrosoftYaHei"/>
              </a:rPr>
              <a:t>服务</a:t>
            </a:r>
            <a:r>
              <a:rPr sz="1800">
                <a:solidFill>
                  <a:srgbClr val="000000"/>
                </a:solidFill>
                <a:latin typeface="FDKVLF+MicrosoftYaHei"/>
                <a:cs typeface="FDKVLF+MicrosoftYaHei"/>
              </a:rPr>
              <a:t>。（表现主旨或深化主题）。</a:t>
            </a:r>
          </a:p>
          <a:p>
            <a:pPr marL="2762148" marR="0">
              <a:lnSpc>
                <a:spcPts val="2375"/>
              </a:lnSpc>
              <a:spcBef>
                <a:spcPts val="816"/>
              </a:spcBef>
              <a:spcAft>
                <a:spcPct val="0"/>
              </a:spcAft>
            </a:pPr>
            <a:r>
              <a:rPr sz="1800">
                <a:solidFill>
                  <a:srgbClr val="FF0000"/>
                </a:solidFill>
                <a:latin typeface="FDKVLF+MicrosoftYaHei"/>
                <a:cs typeface="FDKVLF+MicrosoftYaHei"/>
              </a:rPr>
              <a:t>标题的作用</a:t>
            </a:r>
            <a:r>
              <a:rPr sz="1800">
                <a:solidFill>
                  <a:srgbClr val="000000"/>
                </a:solidFill>
                <a:latin typeface="FDKVLF+MicrosoftYaHei"/>
                <a:cs typeface="FDKVLF+MicrosoftYaHei"/>
              </a:rPr>
              <a:t>通常有以下几种：</a:t>
            </a:r>
          </a:p>
        </p:txBody>
      </p:sp>
      <p:sp>
        <p:nvSpPr>
          <p:cNvPr id="9" name="object 9"/>
          <p:cNvSpPr txBox="1"/>
          <p:nvPr/>
        </p:nvSpPr>
        <p:spPr>
          <a:xfrm>
            <a:off x="302361" y="3954577"/>
            <a:ext cx="174376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JGIDDK+MicrosoftYaHei"/>
                <a:cs typeface="JGIDDK+MicrosoftYaHei"/>
              </a:rPr>
              <a:t>1.</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设置悬念。</a:t>
            </a:r>
          </a:p>
        </p:txBody>
      </p:sp>
      <p:sp>
        <p:nvSpPr>
          <p:cNvPr id="10" name="object 10"/>
          <p:cNvSpPr txBox="1"/>
          <p:nvPr/>
        </p:nvSpPr>
        <p:spPr>
          <a:xfrm>
            <a:off x="302361" y="4366058"/>
            <a:ext cx="7920349" cy="229116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JGIDDK+MicrosoftYaHei"/>
                <a:cs typeface="JGIDDK+MicrosoftYaHei"/>
              </a:rPr>
              <a:t>2.</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点明全文线索。或交代主要的写作对象，</a:t>
            </a:r>
            <a:r>
              <a:rPr sz="1800" spc="94">
                <a:solidFill>
                  <a:srgbClr val="000000"/>
                </a:solidFill>
                <a:latin typeface="Times New Roman"/>
                <a:cs typeface="Times New Roman"/>
              </a:rPr>
              <a:t> </a:t>
            </a:r>
            <a:r>
              <a:rPr sz="1800">
                <a:solidFill>
                  <a:srgbClr val="000000"/>
                </a:solidFill>
                <a:latin typeface="FDKVLF+MicrosoftYaHei"/>
                <a:cs typeface="FDKVLF+MicrosoftYaHei"/>
              </a:rPr>
              <a:t>概括小说主要事件</a:t>
            </a:r>
          </a:p>
          <a:p>
            <a:pPr marL="0" marR="0">
              <a:lnSpc>
                <a:spcPts val="2375"/>
              </a:lnSpc>
              <a:spcBef>
                <a:spcPts val="817"/>
              </a:spcBef>
              <a:spcAft>
                <a:spcPct val="0"/>
              </a:spcAft>
            </a:pPr>
            <a:r>
              <a:rPr sz="1800">
                <a:solidFill>
                  <a:srgbClr val="000000"/>
                </a:solidFill>
                <a:latin typeface="JGIDDK+MicrosoftYaHei"/>
                <a:cs typeface="JGIDDK+MicrosoftYaHei"/>
              </a:rPr>
              <a:t>3.</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以小见大，对比鲜明，增强艺术感染力。</a:t>
            </a:r>
          </a:p>
          <a:p>
            <a:pPr marL="0" marR="0">
              <a:lnSpc>
                <a:spcPts val="2375"/>
              </a:lnSpc>
              <a:spcBef>
                <a:spcPts val="864"/>
              </a:spcBef>
              <a:spcAft>
                <a:spcPct val="0"/>
              </a:spcAft>
            </a:pPr>
            <a:r>
              <a:rPr sz="1800">
                <a:solidFill>
                  <a:srgbClr val="000000"/>
                </a:solidFill>
                <a:latin typeface="JGIDDK+MicrosoftYaHei"/>
                <a:cs typeface="JGIDDK+MicrosoftYaHei"/>
              </a:rPr>
              <a:t>4.</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推动情节的发展或推动了故事情节的转折，化解了人物矛盾冲突。</a:t>
            </a:r>
          </a:p>
          <a:p>
            <a:pPr marL="0" marR="0">
              <a:lnSpc>
                <a:spcPts val="2375"/>
              </a:lnSpc>
              <a:spcBef>
                <a:spcPts val="813"/>
              </a:spcBef>
              <a:spcAft>
                <a:spcPct val="0"/>
              </a:spcAft>
            </a:pPr>
            <a:r>
              <a:rPr sz="1800">
                <a:solidFill>
                  <a:srgbClr val="000000"/>
                </a:solidFill>
                <a:latin typeface="JGIDDK+MicrosoftYaHei"/>
                <a:cs typeface="JGIDDK+MicrosoftYaHei"/>
              </a:rPr>
              <a:t>5.</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提供人物背景环境或为塑造人物形象服务。</a:t>
            </a:r>
          </a:p>
          <a:p>
            <a:pPr marL="0" marR="0">
              <a:lnSpc>
                <a:spcPts val="2375"/>
              </a:lnSpc>
              <a:spcBef>
                <a:spcPts val="816"/>
              </a:spcBef>
              <a:spcAft>
                <a:spcPct val="0"/>
              </a:spcAft>
            </a:pPr>
            <a:r>
              <a:rPr sz="1800">
                <a:solidFill>
                  <a:srgbClr val="000000"/>
                </a:solidFill>
                <a:latin typeface="JGIDDK+MicrosoftYaHei"/>
                <a:cs typeface="JGIDDK+MicrosoftYaHei"/>
              </a:rPr>
              <a:t>6.</a:t>
            </a:r>
            <a:r>
              <a:rPr sz="1800" spc="10">
                <a:solidFill>
                  <a:srgbClr val="000000"/>
                </a:solidFill>
                <a:latin typeface="JGIDDK+MicrosoftYaHei"/>
                <a:cs typeface="JGIDDK+MicrosoftYaHei"/>
              </a:rPr>
              <a:t> </a:t>
            </a:r>
            <a:r>
              <a:rPr sz="1800">
                <a:solidFill>
                  <a:srgbClr val="000000"/>
                </a:solidFill>
                <a:latin typeface="FDKVLF+MicrosoftYaHei"/>
                <a:cs typeface="FDKVLF+MicrosoftYaHei"/>
              </a:rPr>
              <a:t>象征、突出主题，一语双关，对主题的表现起画龙点睛的作用。</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803650" y="225988"/>
            <a:ext cx="1838626" cy="80009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815" marR="0">
              <a:lnSpc>
                <a:spcPts val="1596"/>
              </a:lnSpc>
              <a:spcBef>
                <a:spcPct val="0"/>
              </a:spcBef>
              <a:spcAft>
                <a:spcPct val="0"/>
              </a:spcAft>
            </a:pPr>
            <a:r>
              <a:rPr sz="1600" spc="12">
                <a:solidFill>
                  <a:srgbClr val="000000"/>
                </a:solidFill>
                <a:latin typeface="FangSong"/>
                <a:cs typeface="FangSong"/>
              </a:rPr>
              <a:t>作用题答题规范</a:t>
            </a:r>
          </a:p>
          <a:p>
            <a:pPr marL="0" marR="0">
              <a:lnSpc>
                <a:spcPts val="1596"/>
              </a:lnSpc>
              <a:spcBef>
                <a:spcPts val="707"/>
              </a:spcBef>
              <a:spcAft>
                <a:spcPct val="0"/>
              </a:spcAft>
            </a:pPr>
            <a:r>
              <a:rPr sz="1600" spc="15">
                <a:solidFill>
                  <a:srgbClr val="FF0000"/>
                </a:solidFill>
                <a:latin typeface="FangSong"/>
                <a:cs typeface="FangSong"/>
              </a:rPr>
              <a:t>1</a:t>
            </a:r>
            <a:r>
              <a:rPr sz="1600" spc="10">
                <a:solidFill>
                  <a:srgbClr val="FF0000"/>
                </a:solidFill>
                <a:latin typeface="FangSong"/>
                <a:cs typeface="FangSong"/>
              </a:rPr>
              <a:t>、开头情节作用</a:t>
            </a:r>
          </a:p>
        </p:txBody>
      </p:sp>
      <p:sp>
        <p:nvSpPr>
          <p:cNvPr id="4" name="object 4"/>
          <p:cNvSpPr txBox="1"/>
          <p:nvPr/>
        </p:nvSpPr>
        <p:spPr>
          <a:xfrm>
            <a:off x="323697" y="811204"/>
            <a:ext cx="9900045" cy="109308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设置悬念，吸引读者兴趣，使小说跌宕起伏，行文富有变化。</a:t>
            </a:r>
          </a:p>
          <a:p>
            <a:pPr marL="0" marR="0">
              <a:lnSpc>
                <a:spcPts val="1596"/>
              </a:lnSpc>
              <a:spcBef>
                <a:spcPts val="711"/>
              </a:spcBef>
              <a:spcAft>
                <a:spcPct val="0"/>
              </a:spcAft>
            </a:pPr>
            <a:r>
              <a:rPr sz="1600" spc="14">
                <a:solidFill>
                  <a:srgbClr val="000000"/>
                </a:solidFill>
                <a:latin typeface="FangSong"/>
                <a:cs typeface="FangSong"/>
              </a:rPr>
              <a:t>交代故事发生的典型环境，暗示人物的职业身份（多角度展示人物日常生活、增强文章趣味性）</a:t>
            </a:r>
          </a:p>
          <a:p>
            <a:pPr marL="0" marR="0">
              <a:lnSpc>
                <a:spcPts val="1596"/>
              </a:lnSpc>
              <a:spcBef>
                <a:spcPts val="708"/>
              </a:spcBef>
              <a:spcAft>
                <a:spcPct val="0"/>
              </a:spcAft>
            </a:pPr>
            <a:r>
              <a:rPr sz="1600" spc="14">
                <a:solidFill>
                  <a:srgbClr val="000000"/>
                </a:solidFill>
                <a:latin typeface="FangSong"/>
                <a:cs typeface="FangSong"/>
              </a:rPr>
              <a:t>展示人物生存的社会环境，为小说主题的阐发提供背景。</a:t>
            </a:r>
          </a:p>
        </p:txBody>
      </p:sp>
      <p:sp>
        <p:nvSpPr>
          <p:cNvPr id="5" name="object 5"/>
          <p:cNvSpPr txBox="1"/>
          <p:nvPr/>
        </p:nvSpPr>
        <p:spPr>
          <a:xfrm>
            <a:off x="323697" y="1689409"/>
            <a:ext cx="6127622" cy="50749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渲染某种氛围，奠定某种情感基调。设置伏笔，或为下文（</a:t>
            </a:r>
          </a:p>
        </p:txBody>
      </p:sp>
      <p:sp>
        <p:nvSpPr>
          <p:cNvPr id="6" name="object 6"/>
          <p:cNvSpPr txBox="1"/>
          <p:nvPr/>
        </p:nvSpPr>
        <p:spPr>
          <a:xfrm>
            <a:off x="5960364" y="1689409"/>
            <a:ext cx="1325354" cy="50749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0">
                <a:solidFill>
                  <a:srgbClr val="000000"/>
                </a:solidFill>
                <a:latin typeface="FangSong"/>
                <a:cs typeface="FangSong"/>
              </a:rPr>
              <a:t>）做铺垫。</a:t>
            </a:r>
          </a:p>
        </p:txBody>
      </p:sp>
      <p:sp>
        <p:nvSpPr>
          <p:cNvPr id="7" name="object 7"/>
          <p:cNvSpPr txBox="1"/>
          <p:nvPr/>
        </p:nvSpPr>
        <p:spPr>
          <a:xfrm>
            <a:off x="3803650" y="1982017"/>
            <a:ext cx="1838626" cy="50749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5">
                <a:solidFill>
                  <a:srgbClr val="FF0000"/>
                </a:solidFill>
                <a:latin typeface="FangSong"/>
                <a:cs typeface="FangSong"/>
              </a:rPr>
              <a:t>2</a:t>
            </a:r>
            <a:r>
              <a:rPr sz="1600" spc="10">
                <a:solidFill>
                  <a:srgbClr val="FF0000"/>
                </a:solidFill>
                <a:latin typeface="FangSong"/>
                <a:cs typeface="FangSong"/>
              </a:rPr>
              <a:t>、中间情节作用</a:t>
            </a:r>
          </a:p>
        </p:txBody>
      </p:sp>
      <p:sp>
        <p:nvSpPr>
          <p:cNvPr id="8" name="object 8"/>
          <p:cNvSpPr txBox="1"/>
          <p:nvPr/>
        </p:nvSpPr>
        <p:spPr>
          <a:xfrm>
            <a:off x="323697" y="2274363"/>
            <a:ext cx="2355706" cy="50779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5">
                <a:solidFill>
                  <a:srgbClr val="000000"/>
                </a:solidFill>
                <a:latin typeface="FangSong"/>
                <a:cs typeface="FangSong"/>
              </a:rPr>
              <a:t>推动情节发展，引出（</a:t>
            </a:r>
          </a:p>
        </p:txBody>
      </p:sp>
      <p:sp>
        <p:nvSpPr>
          <p:cNvPr id="9" name="object 9"/>
          <p:cNvSpPr txBox="1"/>
          <p:nvPr/>
        </p:nvSpPr>
        <p:spPr>
          <a:xfrm>
            <a:off x="2683510" y="2274363"/>
            <a:ext cx="2821666" cy="50779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0">
                <a:solidFill>
                  <a:srgbClr val="000000"/>
                </a:solidFill>
                <a:latin typeface="FangSong"/>
                <a:cs typeface="FangSong"/>
              </a:rPr>
              <a:t>），设置伏笔，或为下文（</a:t>
            </a:r>
          </a:p>
        </p:txBody>
      </p:sp>
      <p:sp>
        <p:nvSpPr>
          <p:cNvPr id="10" name="object 10"/>
          <p:cNvSpPr txBox="1"/>
          <p:nvPr/>
        </p:nvSpPr>
        <p:spPr>
          <a:xfrm>
            <a:off x="5449823" y="2274363"/>
            <a:ext cx="3292759" cy="50779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0">
                <a:solidFill>
                  <a:srgbClr val="000000"/>
                </a:solidFill>
                <a:latin typeface="FangSong"/>
                <a:cs typeface="FangSong"/>
              </a:rPr>
              <a:t>）做铺垫，使文章结构更紧凑。</a:t>
            </a:r>
          </a:p>
        </p:txBody>
      </p:sp>
      <p:sp>
        <p:nvSpPr>
          <p:cNvPr id="11" name="object 11"/>
          <p:cNvSpPr txBox="1"/>
          <p:nvPr/>
        </p:nvSpPr>
        <p:spPr>
          <a:xfrm>
            <a:off x="3803650" y="2567487"/>
            <a:ext cx="1838626" cy="50749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5">
                <a:solidFill>
                  <a:srgbClr val="FF0000"/>
                </a:solidFill>
                <a:latin typeface="FangSong"/>
                <a:cs typeface="FangSong"/>
              </a:rPr>
              <a:t>3</a:t>
            </a:r>
            <a:r>
              <a:rPr sz="1600" spc="10">
                <a:solidFill>
                  <a:srgbClr val="FF0000"/>
                </a:solidFill>
                <a:latin typeface="FangSong"/>
                <a:cs typeface="FangSong"/>
              </a:rPr>
              <a:t>、结尾情节作用</a:t>
            </a:r>
          </a:p>
        </p:txBody>
      </p:sp>
      <p:sp>
        <p:nvSpPr>
          <p:cNvPr id="12" name="object 12"/>
          <p:cNvSpPr txBox="1"/>
          <p:nvPr/>
        </p:nvSpPr>
        <p:spPr>
          <a:xfrm>
            <a:off x="323697" y="2860095"/>
            <a:ext cx="6599408" cy="109270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呼应前文（衬托某个内容、与某个内容形成对比），正因为有（</a:t>
            </a:r>
          </a:p>
          <a:p>
            <a:pPr marL="515416" marR="0">
              <a:lnSpc>
                <a:spcPts val="1596"/>
              </a:lnSpc>
              <a:spcBef>
                <a:spcPts val="707"/>
              </a:spcBef>
              <a:spcAft>
                <a:spcPct val="0"/>
              </a:spcAft>
            </a:pPr>
            <a:r>
              <a:rPr sz="1600" spc="10">
                <a:solidFill>
                  <a:srgbClr val="000000"/>
                </a:solidFill>
                <a:latin typeface="FangSong"/>
                <a:cs typeface="FangSong"/>
              </a:rPr>
              <a:t>）使情节更完整。</a:t>
            </a:r>
          </a:p>
          <a:p>
            <a:pPr marL="0" marR="0">
              <a:lnSpc>
                <a:spcPts val="1596"/>
              </a:lnSpc>
              <a:spcBef>
                <a:spcPts val="708"/>
              </a:spcBef>
              <a:spcAft>
                <a:spcPct val="0"/>
              </a:spcAft>
            </a:pPr>
            <a:r>
              <a:rPr sz="1600" spc="14">
                <a:solidFill>
                  <a:srgbClr val="000000"/>
                </a:solidFill>
                <a:latin typeface="FangSong"/>
                <a:cs typeface="FangSong"/>
              </a:rPr>
              <a:t>给读者留下想象的空间，通过对（</a:t>
            </a:r>
          </a:p>
        </p:txBody>
      </p:sp>
      <p:sp>
        <p:nvSpPr>
          <p:cNvPr id="13" name="object 13"/>
          <p:cNvSpPr txBox="1"/>
          <p:nvPr/>
        </p:nvSpPr>
        <p:spPr>
          <a:xfrm>
            <a:off x="6472682" y="2860095"/>
            <a:ext cx="2144634" cy="50749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0">
                <a:solidFill>
                  <a:srgbClr val="000000"/>
                </a:solidFill>
                <a:latin typeface="FangSong"/>
                <a:cs typeface="FangSong"/>
              </a:rPr>
              <a:t>），才使得读者了解</a:t>
            </a:r>
          </a:p>
        </p:txBody>
      </p:sp>
      <p:sp>
        <p:nvSpPr>
          <p:cNvPr id="14" name="object 14"/>
          <p:cNvSpPr txBox="1"/>
          <p:nvPr/>
        </p:nvSpPr>
        <p:spPr>
          <a:xfrm>
            <a:off x="323697" y="3152703"/>
            <a:ext cx="507491"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a:solidFill>
                  <a:srgbClr val="000000"/>
                </a:solidFill>
                <a:latin typeface="FangSong"/>
                <a:cs typeface="FangSong"/>
              </a:rPr>
              <a:t>（</a:t>
            </a:r>
          </a:p>
        </p:txBody>
      </p:sp>
      <p:sp>
        <p:nvSpPr>
          <p:cNvPr id="15" name="object 15"/>
          <p:cNvSpPr txBox="1"/>
          <p:nvPr/>
        </p:nvSpPr>
        <p:spPr>
          <a:xfrm>
            <a:off x="3707638" y="3445311"/>
            <a:ext cx="3292710"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0">
                <a:solidFill>
                  <a:srgbClr val="000000"/>
                </a:solidFill>
                <a:latin typeface="FangSong"/>
                <a:cs typeface="FangSong"/>
              </a:rPr>
              <a:t>）的展示，更有利于突出主旨。</a:t>
            </a:r>
          </a:p>
        </p:txBody>
      </p:sp>
      <p:sp>
        <p:nvSpPr>
          <p:cNvPr id="16" name="object 16"/>
          <p:cNvSpPr txBox="1"/>
          <p:nvPr/>
        </p:nvSpPr>
        <p:spPr>
          <a:xfrm>
            <a:off x="323697" y="3737657"/>
            <a:ext cx="7307102" cy="80061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4">
                <a:solidFill>
                  <a:srgbClr val="000000"/>
                </a:solidFill>
                <a:latin typeface="FangSong"/>
                <a:cs typeface="FangSong"/>
              </a:rPr>
              <a:t>既在意料之外又在情理之中，使故事情节的发展合乎情理，耐人寻味。</a:t>
            </a:r>
          </a:p>
          <a:p>
            <a:pPr marL="3684168" marR="0">
              <a:lnSpc>
                <a:spcPts val="1596"/>
              </a:lnSpc>
              <a:spcBef>
                <a:spcPts val="710"/>
              </a:spcBef>
              <a:spcAft>
                <a:spcPct val="0"/>
              </a:spcAft>
            </a:pPr>
            <a:r>
              <a:rPr sz="1600" spc="15">
                <a:solidFill>
                  <a:srgbClr val="FF0000"/>
                </a:solidFill>
                <a:latin typeface="FangSong"/>
                <a:cs typeface="FangSong"/>
              </a:rPr>
              <a:t>4、配角作用</a:t>
            </a:r>
          </a:p>
        </p:txBody>
      </p:sp>
      <p:sp>
        <p:nvSpPr>
          <p:cNvPr id="17" name="object 17"/>
          <p:cNvSpPr txBox="1"/>
          <p:nvPr/>
        </p:nvSpPr>
        <p:spPr>
          <a:xfrm>
            <a:off x="323697" y="4323389"/>
            <a:ext cx="8956473" cy="80009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增强故事真实感，情节的可读性，使情节曲折有致。（为人物服务，为主题服务同下）</a:t>
            </a:r>
          </a:p>
          <a:p>
            <a:pPr marL="3173628" marR="0">
              <a:lnSpc>
                <a:spcPts val="1596"/>
              </a:lnSpc>
              <a:spcBef>
                <a:spcPts val="707"/>
              </a:spcBef>
              <a:spcAft>
                <a:spcPct val="0"/>
              </a:spcAft>
            </a:pPr>
            <a:r>
              <a:rPr sz="1600" spc="15">
                <a:solidFill>
                  <a:srgbClr val="FF0000"/>
                </a:solidFill>
                <a:latin typeface="FangSong"/>
                <a:cs typeface="FangSong"/>
              </a:rPr>
              <a:t>5</a:t>
            </a:r>
            <a:r>
              <a:rPr sz="1600" spc="10">
                <a:solidFill>
                  <a:srgbClr val="FF0000"/>
                </a:solidFill>
                <a:latin typeface="FangSong"/>
                <a:cs typeface="FangSong"/>
              </a:rPr>
              <a:t>、为人物服务答题规范</a:t>
            </a:r>
          </a:p>
        </p:txBody>
      </p:sp>
      <p:sp>
        <p:nvSpPr>
          <p:cNvPr id="18" name="object 18"/>
          <p:cNvSpPr txBox="1"/>
          <p:nvPr/>
        </p:nvSpPr>
        <p:spPr>
          <a:xfrm>
            <a:off x="323697" y="4908605"/>
            <a:ext cx="7777940"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为塑造人物形象服务（塑造了某种人物形象、使人物形象更丰满），通过（</a:t>
            </a:r>
          </a:p>
        </p:txBody>
      </p:sp>
      <p:sp>
        <p:nvSpPr>
          <p:cNvPr id="19" name="object 19"/>
          <p:cNvSpPr txBox="1"/>
          <p:nvPr/>
        </p:nvSpPr>
        <p:spPr>
          <a:xfrm>
            <a:off x="7498333" y="4908605"/>
            <a:ext cx="1326772"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2">
                <a:solidFill>
                  <a:srgbClr val="000000"/>
                </a:solidFill>
                <a:latin typeface="FangSong"/>
                <a:cs typeface="FangSong"/>
              </a:rPr>
              <a:t>），塑造了</a:t>
            </a:r>
          </a:p>
        </p:txBody>
      </p:sp>
      <p:sp>
        <p:nvSpPr>
          <p:cNvPr id="20" name="object 20"/>
          <p:cNvSpPr txBox="1"/>
          <p:nvPr/>
        </p:nvSpPr>
        <p:spPr>
          <a:xfrm>
            <a:off x="323697" y="5200951"/>
            <a:ext cx="507796" cy="80071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a:solidFill>
                  <a:srgbClr val="000000"/>
                </a:solidFill>
                <a:latin typeface="FangSong"/>
                <a:cs typeface="FangSong"/>
              </a:rPr>
              <a:t>（</a:t>
            </a:r>
          </a:p>
          <a:p>
            <a:pPr marL="0" marR="0">
              <a:lnSpc>
                <a:spcPts val="1596"/>
              </a:lnSpc>
              <a:spcBef>
                <a:spcPts val="710"/>
              </a:spcBef>
              <a:spcAft>
                <a:spcPct val="0"/>
              </a:spcAft>
            </a:pPr>
            <a:r>
              <a:rPr sz="1600">
                <a:solidFill>
                  <a:srgbClr val="000000"/>
                </a:solidFill>
                <a:latin typeface="FangSong"/>
                <a:cs typeface="FangSong"/>
              </a:rPr>
              <a:t>（</a:t>
            </a:r>
          </a:p>
        </p:txBody>
      </p:sp>
      <p:sp>
        <p:nvSpPr>
          <p:cNvPr id="21" name="object 21"/>
          <p:cNvSpPr txBox="1"/>
          <p:nvPr/>
        </p:nvSpPr>
        <p:spPr>
          <a:xfrm>
            <a:off x="839114" y="5200951"/>
            <a:ext cx="2350570" cy="80071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0">
                <a:solidFill>
                  <a:srgbClr val="000000"/>
                </a:solidFill>
                <a:latin typeface="FangSong"/>
                <a:cs typeface="FangSong"/>
              </a:rPr>
              <a:t>）人物形象、折射出（</a:t>
            </a:r>
          </a:p>
          <a:p>
            <a:pPr marL="103632" marR="0">
              <a:lnSpc>
                <a:spcPts val="1596"/>
              </a:lnSpc>
              <a:spcBef>
                <a:spcPts val="710"/>
              </a:spcBef>
              <a:spcAft>
                <a:spcPct val="0"/>
              </a:spcAft>
            </a:pPr>
            <a:r>
              <a:rPr sz="1600" spc="10">
                <a:solidFill>
                  <a:srgbClr val="000000"/>
                </a:solidFill>
                <a:latin typeface="FangSong"/>
                <a:cs typeface="FangSong"/>
              </a:rPr>
              <a:t>）心理。</a:t>
            </a:r>
          </a:p>
        </p:txBody>
      </p:sp>
      <p:sp>
        <p:nvSpPr>
          <p:cNvPr id="22" name="object 22"/>
          <p:cNvSpPr txBox="1"/>
          <p:nvPr/>
        </p:nvSpPr>
        <p:spPr>
          <a:xfrm>
            <a:off x="3195573" y="5200951"/>
            <a:ext cx="2352439" cy="50779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1">
                <a:solidFill>
                  <a:srgbClr val="000000"/>
                </a:solidFill>
                <a:latin typeface="FangSong"/>
                <a:cs typeface="FangSong"/>
              </a:rPr>
              <a:t>）光辉形象、使人物（</a:t>
            </a:r>
          </a:p>
        </p:txBody>
      </p:sp>
      <p:sp>
        <p:nvSpPr>
          <p:cNvPr id="23" name="object 23"/>
          <p:cNvSpPr txBox="1"/>
          <p:nvPr/>
        </p:nvSpPr>
        <p:spPr>
          <a:xfrm>
            <a:off x="5553455" y="5200951"/>
            <a:ext cx="3058144" cy="50779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8"/>
              </a:lnSpc>
              <a:spcBef>
                <a:spcPct val="0"/>
              </a:spcBef>
              <a:spcAft>
                <a:spcPct val="0"/>
              </a:spcAft>
            </a:pPr>
            <a:r>
              <a:rPr sz="1600" spc="11">
                <a:solidFill>
                  <a:srgbClr val="000000"/>
                </a:solidFill>
                <a:latin typeface="FangSong"/>
                <a:cs typeface="FangSong"/>
              </a:rPr>
              <a:t>）特点更加凸显、烘托了人物</a:t>
            </a:r>
          </a:p>
        </p:txBody>
      </p:sp>
      <p:sp>
        <p:nvSpPr>
          <p:cNvPr id="24" name="object 24"/>
          <p:cNvSpPr txBox="1"/>
          <p:nvPr/>
        </p:nvSpPr>
        <p:spPr>
          <a:xfrm>
            <a:off x="3905758" y="5786784"/>
            <a:ext cx="1634515"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5">
                <a:solidFill>
                  <a:srgbClr val="FF0000"/>
                </a:solidFill>
                <a:latin typeface="FangSong"/>
                <a:cs typeface="FangSong"/>
              </a:rPr>
              <a:t>6</a:t>
            </a:r>
            <a:r>
              <a:rPr sz="1600" spc="11">
                <a:solidFill>
                  <a:srgbClr val="FF0000"/>
                </a:solidFill>
                <a:latin typeface="FangSong"/>
                <a:cs typeface="FangSong"/>
              </a:rPr>
              <a:t>、为主题服务</a:t>
            </a:r>
          </a:p>
        </p:txBody>
      </p:sp>
      <p:sp>
        <p:nvSpPr>
          <p:cNvPr id="25" name="object 25"/>
          <p:cNvSpPr txBox="1"/>
          <p:nvPr/>
        </p:nvSpPr>
        <p:spPr>
          <a:xfrm>
            <a:off x="323697" y="6079392"/>
            <a:ext cx="6127622"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突出主题、深化主题、使文章主题主旨更深刻，通过写了（</a:t>
            </a:r>
          </a:p>
        </p:txBody>
      </p:sp>
      <p:sp>
        <p:nvSpPr>
          <p:cNvPr id="26" name="object 26"/>
          <p:cNvSpPr txBox="1"/>
          <p:nvPr/>
        </p:nvSpPr>
        <p:spPr>
          <a:xfrm>
            <a:off x="6063996" y="6079392"/>
            <a:ext cx="3061947"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4">
                <a:solidFill>
                  <a:srgbClr val="000000"/>
                </a:solidFill>
                <a:latin typeface="FangSong"/>
                <a:cs typeface="FangSong"/>
              </a:rPr>
              <a:t>），歌颂、讽刺、揭示、反思</a:t>
            </a:r>
          </a:p>
        </p:txBody>
      </p:sp>
      <p:sp>
        <p:nvSpPr>
          <p:cNvPr id="27" name="object 27"/>
          <p:cNvSpPr txBox="1"/>
          <p:nvPr/>
        </p:nvSpPr>
        <p:spPr>
          <a:xfrm>
            <a:off x="323697" y="6372000"/>
            <a:ext cx="507491"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a:solidFill>
                  <a:srgbClr val="000000"/>
                </a:solidFill>
                <a:latin typeface="FangSong"/>
                <a:cs typeface="FangSong"/>
              </a:rPr>
              <a:t>（</a:t>
            </a:r>
          </a:p>
        </p:txBody>
      </p:sp>
      <p:sp>
        <p:nvSpPr>
          <p:cNvPr id="28" name="object 28"/>
          <p:cNvSpPr txBox="1"/>
          <p:nvPr/>
        </p:nvSpPr>
        <p:spPr>
          <a:xfrm>
            <a:off x="1148486" y="6372000"/>
            <a:ext cx="507491" cy="5074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a:solidFill>
                  <a:srgbClr val="000000"/>
                </a:solidFill>
                <a:latin typeface="FangSong"/>
                <a:cs typeface="FangSong"/>
              </a:rPr>
              <a: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84606" y="642055"/>
            <a:ext cx="951281"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HEIRAV+MicrosoftYaHei"/>
                <a:cs typeface="HEIRAV+MicrosoftYaHei"/>
              </a:rPr>
              <a:t>答案</a:t>
            </a:r>
            <a:r>
              <a:rPr sz="2000">
                <a:solidFill>
                  <a:srgbClr val="000000"/>
                </a:solidFill>
                <a:latin typeface="MLRMJO+MicrosoftYaHei"/>
                <a:cs typeface="MLRMJO+MicrosoftYaHei"/>
              </a:rPr>
              <a:t>:</a:t>
            </a:r>
          </a:p>
        </p:txBody>
      </p:sp>
      <p:sp>
        <p:nvSpPr>
          <p:cNvPr id="4" name="object 4"/>
          <p:cNvSpPr txBox="1"/>
          <p:nvPr/>
        </p:nvSpPr>
        <p:spPr>
          <a:xfrm>
            <a:off x="584606" y="1114621"/>
            <a:ext cx="8849929" cy="195701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HEIRAV+MicrosoftYaHei"/>
                <a:cs typeface="HEIRAV+MicrosoftYaHei"/>
              </a:rPr>
              <a:t>①在人物形象上</a:t>
            </a:r>
            <a:r>
              <a:rPr sz="2400">
                <a:solidFill>
                  <a:srgbClr val="000000"/>
                </a:solidFill>
                <a:latin typeface="MLRMJO+MicrosoftYaHei"/>
                <a:cs typeface="MLRMJO+MicrosoftYaHei"/>
              </a:rPr>
              <a:t>,</a:t>
            </a:r>
            <a:r>
              <a:rPr sz="2400">
                <a:solidFill>
                  <a:srgbClr val="000000"/>
                </a:solidFill>
                <a:latin typeface="HEIRAV+MicrosoftYaHei"/>
                <a:cs typeface="HEIRAV+MicrosoftYaHei"/>
              </a:rPr>
              <a:t>这样结尾标志着老太太由“包庇儿子”到</a:t>
            </a:r>
          </a:p>
          <a:p>
            <a:pPr marL="0" marR="0">
              <a:lnSpc>
                <a:spcPts val="3167"/>
              </a:lnSpc>
              <a:spcBef>
                <a:spcPts val="1104"/>
              </a:spcBef>
              <a:spcAft>
                <a:spcPct val="0"/>
              </a:spcAft>
            </a:pPr>
            <a:r>
              <a:rPr sz="2400">
                <a:solidFill>
                  <a:srgbClr val="000000"/>
                </a:solidFill>
                <a:latin typeface="HEIRAV+MicrosoftYaHei"/>
                <a:cs typeface="HEIRAV+MicrosoftYaHei"/>
              </a:rPr>
              <a:t>“举报儿子”思想、心理发生的重大转变</a:t>
            </a:r>
            <a:r>
              <a:rPr sz="2400">
                <a:solidFill>
                  <a:srgbClr val="000000"/>
                </a:solidFill>
                <a:latin typeface="MLRMJO+MicrosoftYaHei"/>
                <a:cs typeface="MLRMJO+MicrosoftYaHei"/>
              </a:rPr>
              <a:t>,</a:t>
            </a:r>
            <a:r>
              <a:rPr sz="2400">
                <a:solidFill>
                  <a:srgbClr val="000000"/>
                </a:solidFill>
                <a:latin typeface="HEIRAV+MicrosoftYaHei"/>
                <a:cs typeface="HEIRAV+MicrosoftYaHei"/>
              </a:rPr>
              <a:t>使人物形象更加</a:t>
            </a:r>
          </a:p>
          <a:p>
            <a:pPr marL="0" marR="0">
              <a:lnSpc>
                <a:spcPts val="3167"/>
              </a:lnSpc>
              <a:spcBef>
                <a:spcPts val="1102"/>
              </a:spcBef>
              <a:spcAft>
                <a:spcPct val="0"/>
              </a:spcAft>
            </a:pPr>
            <a:r>
              <a:rPr sz="2400">
                <a:solidFill>
                  <a:srgbClr val="000000"/>
                </a:solidFill>
                <a:latin typeface="HEIRAV+MicrosoftYaHei"/>
                <a:cs typeface="HEIRAV+MicrosoftYaHei"/>
              </a:rPr>
              <a:t>丰满。</a:t>
            </a:r>
          </a:p>
        </p:txBody>
      </p:sp>
      <p:sp>
        <p:nvSpPr>
          <p:cNvPr id="5" name="object 5"/>
          <p:cNvSpPr txBox="1"/>
          <p:nvPr/>
        </p:nvSpPr>
        <p:spPr>
          <a:xfrm>
            <a:off x="584606" y="2760472"/>
            <a:ext cx="9025148" cy="360374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HEIRAV+MicrosoftYaHei"/>
                <a:cs typeface="HEIRAV+MicrosoftYaHei"/>
              </a:rPr>
              <a:t>②在情节结构上</a:t>
            </a:r>
            <a:r>
              <a:rPr sz="2400">
                <a:solidFill>
                  <a:srgbClr val="000000"/>
                </a:solidFill>
                <a:latin typeface="MLRMJO+MicrosoftYaHei"/>
                <a:cs typeface="MLRMJO+MicrosoftYaHei"/>
              </a:rPr>
              <a:t>,</a:t>
            </a:r>
            <a:r>
              <a:rPr sz="2400">
                <a:solidFill>
                  <a:srgbClr val="000000"/>
                </a:solidFill>
                <a:latin typeface="HEIRAV+MicrosoftYaHei"/>
                <a:cs typeface="HEIRAV+MicrosoftYaHei"/>
              </a:rPr>
              <a:t>这样结尾使情节突转</a:t>
            </a:r>
            <a:r>
              <a:rPr sz="2400">
                <a:solidFill>
                  <a:srgbClr val="000000"/>
                </a:solidFill>
                <a:latin typeface="MLRMJO+MicrosoftYaHei"/>
                <a:cs typeface="MLRMJO+MicrosoftYaHei"/>
              </a:rPr>
              <a:t>,</a:t>
            </a:r>
            <a:r>
              <a:rPr sz="2400">
                <a:solidFill>
                  <a:srgbClr val="000000"/>
                </a:solidFill>
                <a:latin typeface="HEIRAV+MicrosoftYaHei"/>
                <a:cs typeface="HEIRAV+MicrosoftYaHei"/>
              </a:rPr>
              <a:t>产生了戏剧性的效果</a:t>
            </a:r>
            <a:r>
              <a:rPr sz="2400">
                <a:solidFill>
                  <a:srgbClr val="000000"/>
                </a:solidFill>
                <a:latin typeface="MLRMJO+MicrosoftYaHei"/>
                <a:cs typeface="MLRMJO+MicrosoftYaHei"/>
              </a:rPr>
              <a:t>,</a:t>
            </a:r>
          </a:p>
          <a:p>
            <a:pPr marL="0" marR="0">
              <a:lnSpc>
                <a:spcPts val="3167"/>
              </a:lnSpc>
              <a:spcBef>
                <a:spcPts val="1105"/>
              </a:spcBef>
              <a:spcAft>
                <a:spcPct val="0"/>
              </a:spcAft>
            </a:pPr>
            <a:r>
              <a:rPr sz="2400">
                <a:solidFill>
                  <a:srgbClr val="000000"/>
                </a:solidFill>
                <a:latin typeface="HEIRAV+MicrosoftYaHei"/>
                <a:cs typeface="HEIRAV+MicrosoftYaHei"/>
              </a:rPr>
              <a:t>故事到此戛然而止</a:t>
            </a:r>
            <a:r>
              <a:rPr sz="2400">
                <a:solidFill>
                  <a:srgbClr val="000000"/>
                </a:solidFill>
                <a:latin typeface="MLRMJO+MicrosoftYaHei"/>
                <a:cs typeface="MLRMJO+MicrosoftYaHei"/>
              </a:rPr>
              <a:t>,</a:t>
            </a:r>
            <a:r>
              <a:rPr sz="2400">
                <a:solidFill>
                  <a:srgbClr val="000000"/>
                </a:solidFill>
                <a:latin typeface="HEIRAV+MicrosoftYaHei"/>
                <a:cs typeface="HEIRAV+MicrosoftYaHei"/>
              </a:rPr>
              <a:t>令人深思</a:t>
            </a:r>
            <a:r>
              <a:rPr sz="2400">
                <a:solidFill>
                  <a:srgbClr val="000000"/>
                </a:solidFill>
                <a:latin typeface="MLRMJO+MicrosoftYaHei"/>
                <a:cs typeface="MLRMJO+MicrosoftYaHei"/>
              </a:rPr>
              <a:t>,</a:t>
            </a:r>
            <a:r>
              <a:rPr sz="2400">
                <a:solidFill>
                  <a:srgbClr val="000000"/>
                </a:solidFill>
                <a:latin typeface="HEIRAV+MicrosoftYaHei"/>
                <a:cs typeface="HEIRAV+MicrosoftYaHei"/>
              </a:rPr>
              <a:t>回味无穷。</a:t>
            </a:r>
          </a:p>
          <a:p>
            <a:pPr marL="0" marR="0">
              <a:lnSpc>
                <a:spcPts val="3167"/>
              </a:lnSpc>
              <a:spcBef>
                <a:spcPts val="1102"/>
              </a:spcBef>
              <a:spcAft>
                <a:spcPct val="0"/>
              </a:spcAft>
            </a:pPr>
            <a:r>
              <a:rPr sz="2400">
                <a:solidFill>
                  <a:srgbClr val="000000"/>
                </a:solidFill>
                <a:latin typeface="HEIRAV+MicrosoftYaHei"/>
                <a:cs typeface="HEIRAV+MicrosoftYaHei"/>
              </a:rPr>
              <a:t>③在主题表现上</a:t>
            </a:r>
            <a:r>
              <a:rPr sz="2400">
                <a:solidFill>
                  <a:srgbClr val="000000"/>
                </a:solidFill>
                <a:latin typeface="MLRMJO+MicrosoftYaHei"/>
                <a:cs typeface="MLRMJO+MicrosoftYaHei"/>
              </a:rPr>
              <a:t>,</a:t>
            </a:r>
            <a:r>
              <a:rPr sz="2400">
                <a:solidFill>
                  <a:srgbClr val="000000"/>
                </a:solidFill>
                <a:latin typeface="HEIRAV+MicrosoftYaHei"/>
                <a:cs typeface="HEIRAV+MicrosoftYaHei"/>
              </a:rPr>
              <a:t>这样结尾不仅表现了母爱的淳朴与伟大</a:t>
            </a:r>
            <a:r>
              <a:rPr sz="2400">
                <a:solidFill>
                  <a:srgbClr val="000000"/>
                </a:solidFill>
                <a:latin typeface="MLRMJO+MicrosoftYaHei"/>
                <a:cs typeface="MLRMJO+MicrosoftYaHei"/>
              </a:rPr>
              <a:t>,</a:t>
            </a:r>
            <a:r>
              <a:rPr sz="2400">
                <a:solidFill>
                  <a:srgbClr val="000000"/>
                </a:solidFill>
                <a:latin typeface="HEIRAV+MicrosoftYaHei"/>
                <a:cs typeface="HEIRAV+MicrosoftYaHei"/>
              </a:rPr>
              <a:t>更</a:t>
            </a:r>
          </a:p>
          <a:p>
            <a:pPr marL="0" marR="0">
              <a:lnSpc>
                <a:spcPts val="3167"/>
              </a:lnSpc>
              <a:spcBef>
                <a:spcPts val="1104"/>
              </a:spcBef>
              <a:spcAft>
                <a:spcPct val="0"/>
              </a:spcAft>
            </a:pPr>
            <a:r>
              <a:rPr sz="2400">
                <a:solidFill>
                  <a:srgbClr val="000000"/>
                </a:solidFill>
                <a:latin typeface="HEIRAV+MicrosoftYaHei"/>
                <a:cs typeface="HEIRAV+MicrosoftYaHei"/>
              </a:rPr>
              <a:t>表现了人性的淳朴和理智</a:t>
            </a:r>
            <a:r>
              <a:rPr sz="2400">
                <a:solidFill>
                  <a:srgbClr val="000000"/>
                </a:solidFill>
                <a:latin typeface="MLRMJO+MicrosoftYaHei"/>
                <a:cs typeface="MLRMJO+MicrosoftYaHei"/>
              </a:rPr>
              <a:t>,</a:t>
            </a:r>
            <a:r>
              <a:rPr sz="2400">
                <a:solidFill>
                  <a:srgbClr val="000000"/>
                </a:solidFill>
                <a:latin typeface="HEIRAV+MicrosoftYaHei"/>
                <a:cs typeface="HEIRAV+MicrosoftYaHei"/>
              </a:rPr>
              <a:t>深化了作品的主题。（这样结尾</a:t>
            </a:r>
          </a:p>
          <a:p>
            <a:pPr marL="0" marR="0">
              <a:lnSpc>
                <a:spcPts val="3167"/>
              </a:lnSpc>
              <a:spcBef>
                <a:spcPts val="1152"/>
              </a:spcBef>
              <a:spcAft>
                <a:spcPct val="0"/>
              </a:spcAft>
            </a:pPr>
            <a:r>
              <a:rPr sz="2400">
                <a:solidFill>
                  <a:srgbClr val="000000"/>
                </a:solidFill>
                <a:latin typeface="HEIRAV+MicrosoftYaHei"/>
                <a:cs typeface="HEIRAV+MicrosoftYaHei"/>
              </a:rPr>
              <a:t>寄托了作者对平凡人物身上折射出的精神光辉的赞美</a:t>
            </a:r>
            <a:r>
              <a:rPr sz="2400">
                <a:solidFill>
                  <a:srgbClr val="000000"/>
                </a:solidFill>
                <a:latin typeface="MLRMJO+MicrosoftYaHei"/>
                <a:cs typeface="MLRMJO+MicrosoftYaHei"/>
              </a:rPr>
              <a:t>,</a:t>
            </a:r>
            <a:r>
              <a:rPr sz="2400">
                <a:solidFill>
                  <a:srgbClr val="000000"/>
                </a:solidFill>
                <a:latin typeface="HEIRAV+MicrosoftYaHei"/>
                <a:cs typeface="HEIRAV+MicrosoftYaHei"/>
              </a:rPr>
              <a:t>流露</a:t>
            </a:r>
          </a:p>
          <a:p>
            <a:pPr marL="0" marR="0">
              <a:lnSpc>
                <a:spcPts val="3170"/>
              </a:lnSpc>
              <a:spcBef>
                <a:spcPts val="1149"/>
              </a:spcBef>
              <a:spcAft>
                <a:spcPct val="0"/>
              </a:spcAft>
            </a:pPr>
            <a:r>
              <a:rPr sz="2400">
                <a:solidFill>
                  <a:srgbClr val="000000"/>
                </a:solidFill>
                <a:latin typeface="HEIRAV+MicrosoftYaHei"/>
                <a:cs typeface="HEIRAV+MicrosoftYaHei"/>
              </a:rPr>
              <a:t>了作者对底层人物的关爱情怀。）</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198620" y="1838647"/>
            <a:ext cx="1243583"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LLTVCM+MicrosoftYaHei"/>
                <a:cs typeface="LLTVCM+MicrosoftYaHei"/>
              </a:rPr>
              <a:t>例题</a:t>
            </a:r>
          </a:p>
        </p:txBody>
      </p:sp>
      <p:sp>
        <p:nvSpPr>
          <p:cNvPr id="4" name="object 4"/>
          <p:cNvSpPr txBox="1"/>
          <p:nvPr/>
        </p:nvSpPr>
        <p:spPr>
          <a:xfrm>
            <a:off x="4021582" y="2478981"/>
            <a:ext cx="1599285" cy="164213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LLTVCM+MicrosoftYaHei"/>
                <a:cs typeface="LLTVCM+MicrosoftYaHei"/>
              </a:rPr>
              <a:t>狗不理</a:t>
            </a:r>
          </a:p>
          <a:p>
            <a:pPr marL="0" marR="0">
              <a:lnSpc>
                <a:spcPts val="3690"/>
              </a:lnSpc>
              <a:spcBef>
                <a:spcPts val="1349"/>
              </a:spcBef>
              <a:spcAft>
                <a:spcPct val="0"/>
              </a:spcAft>
            </a:pPr>
            <a:r>
              <a:rPr sz="2800">
                <a:solidFill>
                  <a:srgbClr val="000000"/>
                </a:solidFill>
                <a:latin typeface="LLTVCM+MicrosoftYaHei"/>
                <a:cs typeface="LLTVCM+MicrosoftYaHei"/>
              </a:rPr>
              <a:t>冯骥才</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9323"/>
            <a:ext cx="10303541" cy="16315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644"/>
              </a:lnSpc>
              <a:spcBef>
                <a:spcPct val="0"/>
              </a:spcBef>
              <a:spcAft>
                <a:spcPct val="0"/>
              </a:spcAft>
            </a:pPr>
            <a:r>
              <a:rPr sz="2000">
                <a:solidFill>
                  <a:srgbClr val="000000"/>
                </a:solidFill>
                <a:latin typeface="DEDWGW+MicrosoftYaHei"/>
                <a:cs typeface="DEDWGW+MicrosoftYaHei"/>
              </a:rPr>
              <a:t>(1)</a:t>
            </a:r>
            <a:r>
              <a:rPr sz="2000">
                <a:solidFill>
                  <a:srgbClr val="000000"/>
                </a:solidFill>
                <a:latin typeface="COEGWQ+MicrosoftYaHei"/>
                <a:cs typeface="COEGWQ+MicrosoftYaHei"/>
              </a:rPr>
              <a:t>天津人讲吃讲玩不讲穿</a:t>
            </a:r>
            <a:r>
              <a:rPr sz="2000">
                <a:solidFill>
                  <a:srgbClr val="000000"/>
                </a:solidFill>
                <a:latin typeface="DEDWGW+MicrosoftYaHei"/>
                <a:cs typeface="DEDWGW+MicrosoftYaHei"/>
              </a:rPr>
              <a:t>,</a:t>
            </a:r>
            <a:r>
              <a:rPr sz="2000">
                <a:solidFill>
                  <a:srgbClr val="000000"/>
                </a:solidFill>
                <a:latin typeface="COEGWQ+MicrosoftYaHei"/>
                <a:cs typeface="COEGWQ+MicrosoftYaHei"/>
              </a:rPr>
              <a:t>把讲穿的事儿留给上海人。上海人重外表</a:t>
            </a:r>
            <a:r>
              <a:rPr sz="2000">
                <a:solidFill>
                  <a:srgbClr val="000000"/>
                </a:solidFill>
                <a:latin typeface="DEDWGW+MicrosoftYaHei"/>
                <a:cs typeface="DEDWGW+MicrosoftYaHei"/>
              </a:rPr>
              <a:t>,</a:t>
            </a:r>
            <a:r>
              <a:rPr sz="2000">
                <a:solidFill>
                  <a:srgbClr val="000000"/>
                </a:solidFill>
                <a:latin typeface="COEGWQ+MicrosoftYaHei"/>
                <a:cs typeface="COEGWQ+MicrosoftYaHei"/>
              </a:rPr>
              <a:t>天津人</a:t>
            </a:r>
          </a:p>
          <a:p>
            <a:pPr marL="0" marR="0">
              <a:lnSpc>
                <a:spcPts val="2644"/>
              </a:lnSpc>
              <a:spcBef>
                <a:spcPts val="957"/>
              </a:spcBef>
              <a:spcAft>
                <a:spcPct val="0"/>
              </a:spcAft>
            </a:pPr>
            <a:r>
              <a:rPr sz="2000">
                <a:solidFill>
                  <a:srgbClr val="000000"/>
                </a:solidFill>
                <a:latin typeface="COEGWQ+MicrosoftYaHei"/>
                <a:cs typeface="COEGWQ+MicrosoftYaHei"/>
              </a:rPr>
              <a:t>重实惠。人活世上</a:t>
            </a:r>
            <a:r>
              <a:rPr sz="2000">
                <a:solidFill>
                  <a:srgbClr val="000000"/>
                </a:solidFill>
                <a:latin typeface="DEDWGW+MicrosoftYaHei"/>
                <a:cs typeface="DEDWGW+MicrosoftYaHei"/>
              </a:rPr>
              <a:t>,</a:t>
            </a:r>
            <a:r>
              <a:rPr sz="2000">
                <a:solidFill>
                  <a:srgbClr val="000000"/>
                </a:solidFill>
                <a:latin typeface="COEGWQ+MicrosoftYaHei"/>
                <a:cs typeface="COEGWQ+MicrosoftYaHei"/>
              </a:rPr>
              <a:t>吃饱第一。天津人说</a:t>
            </a:r>
            <a:r>
              <a:rPr sz="2000">
                <a:solidFill>
                  <a:srgbClr val="000000"/>
                </a:solidFill>
                <a:latin typeface="DEDWGW+MicrosoftYaHei"/>
                <a:cs typeface="DEDWGW+MicrosoftYaHei"/>
              </a:rPr>
              <a:t>,</a:t>
            </a:r>
            <a:r>
              <a:rPr sz="2000">
                <a:solidFill>
                  <a:srgbClr val="000000"/>
                </a:solidFill>
                <a:latin typeface="COEGWQ+MicrosoftYaHei"/>
                <a:cs typeface="COEGWQ+MicrosoftYaHei"/>
              </a:rPr>
              <a:t>衣服穿给人看</a:t>
            </a:r>
            <a:r>
              <a:rPr sz="2000">
                <a:solidFill>
                  <a:srgbClr val="000000"/>
                </a:solidFill>
                <a:latin typeface="DEDWGW+MicrosoftYaHei"/>
                <a:cs typeface="DEDWGW+MicrosoftYaHei"/>
              </a:rPr>
              <a:t>,</a:t>
            </a:r>
            <a:r>
              <a:rPr sz="2000">
                <a:solidFill>
                  <a:srgbClr val="000000"/>
                </a:solidFill>
                <a:latin typeface="COEGWQ+MicrosoftYaHei"/>
                <a:cs typeface="COEGWQ+MicrosoftYaHei"/>
              </a:rPr>
              <a:t>肉吃在自己肚里</a:t>
            </a:r>
            <a:r>
              <a:rPr sz="2000">
                <a:solidFill>
                  <a:srgbClr val="000000"/>
                </a:solidFill>
                <a:latin typeface="DEDWGW+MicrosoftYaHei"/>
                <a:cs typeface="DEDWGW+MicrosoftYaHei"/>
              </a:rPr>
              <a:t>;</a:t>
            </a:r>
            <a:r>
              <a:rPr sz="2000">
                <a:solidFill>
                  <a:srgbClr val="000000"/>
                </a:solidFill>
                <a:latin typeface="COEGWQ+MicrosoftYaHei"/>
                <a:cs typeface="COEGWQ+MicrosoftYaHei"/>
              </a:rPr>
              <a:t>上海人说</a:t>
            </a:r>
            <a:r>
              <a:rPr sz="2000">
                <a:solidFill>
                  <a:srgbClr val="000000"/>
                </a:solidFill>
                <a:latin typeface="DEDWGW+MicrosoftYaHei"/>
                <a:cs typeface="DEDWGW+MicrosoftYaHei"/>
              </a:rPr>
              <a:t>,</a:t>
            </a:r>
          </a:p>
          <a:p>
            <a:pPr marL="0" marR="0">
              <a:lnSpc>
                <a:spcPts val="2644"/>
              </a:lnSpc>
              <a:spcBef>
                <a:spcPts val="955"/>
              </a:spcBef>
              <a:spcAft>
                <a:spcPct val="0"/>
              </a:spcAft>
            </a:pPr>
            <a:r>
              <a:rPr sz="2000">
                <a:solidFill>
                  <a:srgbClr val="000000"/>
                </a:solidFill>
                <a:latin typeface="COEGWQ+MicrosoftYaHei"/>
                <a:cs typeface="COEGWQ+MicrosoftYaHei"/>
              </a:rPr>
              <a:t>穿绫罗绸缎是自己美</a:t>
            </a:r>
            <a:r>
              <a:rPr sz="2000">
                <a:solidFill>
                  <a:srgbClr val="000000"/>
                </a:solidFill>
                <a:latin typeface="DEDWGW+MicrosoftYaHei"/>
                <a:cs typeface="DEDWGW+MicrosoftYaHei"/>
              </a:rPr>
              <a:t>,</a:t>
            </a:r>
            <a:r>
              <a:rPr sz="2000">
                <a:solidFill>
                  <a:srgbClr val="000000"/>
                </a:solidFill>
                <a:latin typeface="COEGWQ+MicrosoftYaHei"/>
                <a:cs typeface="COEGWQ+MicrosoftYaHei"/>
              </a:rPr>
              <a:t>吃山珍海味一样是向人显摆。</a:t>
            </a:r>
          </a:p>
        </p:txBody>
      </p:sp>
      <p:sp>
        <p:nvSpPr>
          <p:cNvPr id="4" name="object 4"/>
          <p:cNvSpPr txBox="1"/>
          <p:nvPr/>
        </p:nvSpPr>
        <p:spPr>
          <a:xfrm>
            <a:off x="614172" y="1491177"/>
            <a:ext cx="7088447"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DEDWGW+MicrosoftYaHei"/>
                <a:cs typeface="DEDWGW+MicrosoftYaHei"/>
              </a:rPr>
              <a:t>(2)</a:t>
            </a:r>
            <a:r>
              <a:rPr sz="2000">
                <a:solidFill>
                  <a:srgbClr val="000000"/>
                </a:solidFill>
                <a:latin typeface="COEGWQ+MicrosoftYaHei"/>
                <a:cs typeface="COEGWQ+MicrosoftYaHei"/>
              </a:rPr>
              <a:t>天津人反问</a:t>
            </a:r>
            <a:r>
              <a:rPr sz="2000">
                <a:solidFill>
                  <a:srgbClr val="000000"/>
                </a:solidFill>
                <a:latin typeface="DEDWGW+MicrosoftYaHei"/>
                <a:cs typeface="DEDWGW+MicrosoftYaHei"/>
              </a:rPr>
              <a:t>:</a:t>
            </a:r>
            <a:r>
              <a:rPr sz="2000">
                <a:solidFill>
                  <a:srgbClr val="000000"/>
                </a:solidFill>
                <a:latin typeface="COEGWQ+MicrosoftYaHei"/>
                <a:cs typeface="COEGWQ+MicrosoftYaHei"/>
              </a:rPr>
              <a:t>那么狗不理包子呢</a:t>
            </a:r>
            <a:r>
              <a:rPr sz="2000">
                <a:solidFill>
                  <a:srgbClr val="000000"/>
                </a:solidFill>
                <a:latin typeface="DEDWGW+MicrosoftYaHei"/>
                <a:cs typeface="DEDWGW+MicrosoftYaHei"/>
              </a:rPr>
              <a:t>,</a:t>
            </a:r>
            <a:r>
              <a:rPr sz="2000">
                <a:solidFill>
                  <a:srgbClr val="000000"/>
                </a:solidFill>
                <a:latin typeface="COEGWQ+MicrosoftYaHei"/>
                <a:cs typeface="COEGWQ+MicrosoftYaHei"/>
              </a:rPr>
              <a:t>吃给谁看</a:t>
            </a:r>
            <a:r>
              <a:rPr sz="2000">
                <a:solidFill>
                  <a:srgbClr val="000000"/>
                </a:solidFill>
                <a:latin typeface="DEDWGW+MicrosoftYaHei"/>
                <a:cs typeface="DEDWGW+MicrosoftYaHei"/>
              </a:rPr>
              <a:t>?</a:t>
            </a:r>
            <a:r>
              <a:rPr sz="2000">
                <a:solidFill>
                  <a:srgbClr val="000000"/>
                </a:solidFill>
                <a:latin typeface="COEGWQ+MicrosoftYaHei"/>
                <a:cs typeface="COEGWQ+MicrosoftYaHei"/>
              </a:rPr>
              <a:t>谁吃谁美。</a:t>
            </a:r>
          </a:p>
        </p:txBody>
      </p:sp>
      <p:sp>
        <p:nvSpPr>
          <p:cNvPr id="5" name="object 5"/>
          <p:cNvSpPr txBox="1"/>
          <p:nvPr/>
        </p:nvSpPr>
        <p:spPr>
          <a:xfrm>
            <a:off x="91439" y="1948758"/>
            <a:ext cx="10233085" cy="25459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DEDWGW+MicrosoftYaHei"/>
                <a:cs typeface="DEDWGW+MicrosoftYaHei"/>
              </a:rPr>
              <a:t>(3)</a:t>
            </a:r>
            <a:r>
              <a:rPr sz="2000">
                <a:solidFill>
                  <a:srgbClr val="000000"/>
                </a:solidFill>
                <a:latin typeface="COEGWQ+MicrosoftYaHei"/>
                <a:cs typeface="COEGWQ+MicrosoftYaHei"/>
              </a:rPr>
              <a:t>天津人吃的玩的全不贵</a:t>
            </a:r>
            <a:r>
              <a:rPr sz="2000">
                <a:solidFill>
                  <a:srgbClr val="000000"/>
                </a:solidFill>
                <a:latin typeface="DEDWGW+MicrosoftYaHei"/>
                <a:cs typeface="DEDWGW+MicrosoftYaHei"/>
              </a:rPr>
              <a:t>,</a:t>
            </a:r>
            <a:r>
              <a:rPr sz="2000">
                <a:solidFill>
                  <a:srgbClr val="000000"/>
                </a:solidFill>
                <a:latin typeface="COEGWQ+MicrosoftYaHei"/>
                <a:cs typeface="COEGWQ+MicrosoftYaHei"/>
              </a:rPr>
              <a:t>吃得解馋玩得过瘾就行。天津人吃的三大样——</a:t>
            </a:r>
          </a:p>
          <a:p>
            <a:pPr marL="0" marR="0">
              <a:lnSpc>
                <a:spcPts val="2644"/>
              </a:lnSpc>
              <a:spcBef>
                <a:spcPts val="955"/>
              </a:spcBef>
              <a:spcAft>
                <a:spcPct val="0"/>
              </a:spcAft>
            </a:pPr>
            <a:r>
              <a:rPr sz="2000">
                <a:solidFill>
                  <a:srgbClr val="000000"/>
                </a:solidFill>
                <a:latin typeface="COEGWQ+MicrosoftYaHei"/>
                <a:cs typeface="COEGWQ+MicrosoftYaHei"/>
              </a:rPr>
              <a:t>十八街麻花耳朵眼炸糕狗不理包子</a:t>
            </a:r>
            <a:r>
              <a:rPr sz="2000">
                <a:solidFill>
                  <a:srgbClr val="000000"/>
                </a:solidFill>
                <a:latin typeface="DEDWGW+MicrosoftYaHei"/>
                <a:cs typeface="DEDWGW+MicrosoftYaHei"/>
              </a:rPr>
              <a:t>,</a:t>
            </a:r>
            <a:r>
              <a:rPr sz="2000">
                <a:solidFill>
                  <a:srgbClr val="000000"/>
                </a:solidFill>
                <a:latin typeface="COEGWQ+MicrosoftYaHei"/>
                <a:cs typeface="COEGWQ+MicrosoftYaHei"/>
              </a:rPr>
              <a:t>不就是一点面一点糖一点肉吗</a:t>
            </a:r>
            <a:r>
              <a:rPr sz="2000">
                <a:solidFill>
                  <a:srgbClr val="000000"/>
                </a:solidFill>
                <a:latin typeface="DEDWGW+MicrosoftYaHei"/>
                <a:cs typeface="DEDWGW+MicrosoftYaHei"/>
              </a:rPr>
              <a:t>?</a:t>
            </a:r>
            <a:r>
              <a:rPr sz="2000">
                <a:solidFill>
                  <a:srgbClr val="000000"/>
                </a:solidFill>
                <a:latin typeface="COEGWQ+MicrosoftYaHei"/>
                <a:cs typeface="COEGWQ+MicrosoftYaHei"/>
              </a:rPr>
              <a:t>玩的三大样—</a:t>
            </a:r>
          </a:p>
          <a:p>
            <a:pPr marL="0" marR="0">
              <a:lnSpc>
                <a:spcPts val="2644"/>
              </a:lnSpc>
              <a:spcBef>
                <a:spcPts val="955"/>
              </a:spcBef>
              <a:spcAft>
                <a:spcPct val="0"/>
              </a:spcAft>
            </a:pPr>
            <a:r>
              <a:rPr sz="2000">
                <a:solidFill>
                  <a:srgbClr val="000000"/>
                </a:solidFill>
                <a:latin typeface="COEGWQ+MicrosoftYaHei"/>
                <a:cs typeface="COEGWQ+MicrosoftYaHei"/>
              </a:rPr>
              <a:t>—泥人张风筝魏杨柳青年画</a:t>
            </a:r>
            <a:r>
              <a:rPr sz="2000">
                <a:solidFill>
                  <a:srgbClr val="000000"/>
                </a:solidFill>
                <a:latin typeface="DEDWGW+MicrosoftYaHei"/>
                <a:cs typeface="DEDWGW+MicrosoftYaHei"/>
              </a:rPr>
              <a:t>,</a:t>
            </a:r>
            <a:r>
              <a:rPr sz="2000">
                <a:solidFill>
                  <a:srgbClr val="000000"/>
                </a:solidFill>
                <a:latin typeface="COEGWQ+MicrosoftYaHei"/>
                <a:cs typeface="COEGWQ+MicrosoftYaHei"/>
              </a:rPr>
              <a:t>不就是一块泥一张纸一点颜色吗</a:t>
            </a:r>
            <a:r>
              <a:rPr sz="2000">
                <a:solidFill>
                  <a:srgbClr val="000000"/>
                </a:solidFill>
                <a:latin typeface="DEDWGW+MicrosoftYaHei"/>
                <a:cs typeface="DEDWGW+MicrosoftYaHei"/>
              </a:rPr>
              <a:t>?</a:t>
            </a:r>
            <a:r>
              <a:rPr sz="2000">
                <a:solidFill>
                  <a:srgbClr val="000000"/>
                </a:solidFill>
                <a:latin typeface="COEGWQ+MicrosoftYaHei"/>
                <a:cs typeface="COEGWQ+MicrosoftYaHei"/>
              </a:rPr>
              <a:t>非金非银非玉非翡</a:t>
            </a:r>
          </a:p>
          <a:p>
            <a:pPr marL="0" marR="0">
              <a:lnSpc>
                <a:spcPts val="2644"/>
              </a:lnSpc>
              <a:spcBef>
                <a:spcPts val="957"/>
              </a:spcBef>
              <a:spcAft>
                <a:spcPct val="0"/>
              </a:spcAft>
            </a:pPr>
            <a:r>
              <a:rPr sz="2000">
                <a:solidFill>
                  <a:srgbClr val="000000"/>
                </a:solidFill>
                <a:latin typeface="COEGWQ+MicrosoftYaHei"/>
                <a:cs typeface="COEGWQ+MicrosoftYaHei"/>
              </a:rPr>
              <a:t>翠非象牙</a:t>
            </a:r>
            <a:r>
              <a:rPr sz="2000">
                <a:solidFill>
                  <a:srgbClr val="000000"/>
                </a:solidFill>
                <a:latin typeface="DEDWGW+MicrosoftYaHei"/>
                <a:cs typeface="DEDWGW+MicrosoftYaHei"/>
              </a:rPr>
              <a:t>,</a:t>
            </a:r>
            <a:r>
              <a:rPr sz="2000">
                <a:solidFill>
                  <a:srgbClr val="000000"/>
                </a:solidFill>
                <a:latin typeface="COEGWQ+MicrosoftYaHei"/>
                <a:cs typeface="COEGWQ+MicrosoftYaHei"/>
              </a:rPr>
              <a:t>可在这儿讲究的不是材料</a:t>
            </a:r>
            <a:r>
              <a:rPr sz="2000">
                <a:solidFill>
                  <a:srgbClr val="000000"/>
                </a:solidFill>
                <a:latin typeface="DEDWGW+MicrosoftYaHei"/>
                <a:cs typeface="DEDWGW+MicrosoftYaHei"/>
              </a:rPr>
              <a:t>,</a:t>
            </a:r>
            <a:r>
              <a:rPr sz="2000">
                <a:solidFill>
                  <a:srgbClr val="000000"/>
                </a:solidFill>
                <a:latin typeface="COEGWQ+MicrosoftYaHei"/>
                <a:cs typeface="COEGWQ+MicrosoftYaHei"/>
              </a:rPr>
              <a:t>是手艺</a:t>
            </a:r>
            <a:r>
              <a:rPr sz="2000">
                <a:solidFill>
                  <a:srgbClr val="000000"/>
                </a:solidFill>
                <a:latin typeface="DEDWGW+MicrosoftYaHei"/>
                <a:cs typeface="DEDWGW+MicrosoftYaHei"/>
              </a:rPr>
              <a:t>,</a:t>
            </a:r>
            <a:r>
              <a:rPr sz="2000">
                <a:solidFill>
                  <a:srgbClr val="000000"/>
                </a:solidFill>
                <a:latin typeface="COEGWQ+MicrosoftYaHei"/>
                <a:cs typeface="COEGWQ+MicrosoftYaHei"/>
              </a:rPr>
              <a:t>不论泥的面的纸的草的布的</a:t>
            </a:r>
            <a:r>
              <a:rPr sz="2000">
                <a:solidFill>
                  <a:srgbClr val="000000"/>
                </a:solidFill>
                <a:latin typeface="DEDWGW+MicrosoftYaHei"/>
                <a:cs typeface="DEDWGW+MicrosoftYaHei"/>
              </a:rPr>
              <a:t>,</a:t>
            </a:r>
            <a:r>
              <a:rPr sz="2000">
                <a:solidFill>
                  <a:srgbClr val="000000"/>
                </a:solidFill>
                <a:latin typeface="COEGWQ+MicrosoftYaHei"/>
                <a:cs typeface="COEGWQ+MicrosoftYaHei"/>
              </a:rPr>
              <a:t>到了身怀</a:t>
            </a:r>
          </a:p>
          <a:p>
            <a:pPr marL="0" marR="0">
              <a:lnSpc>
                <a:spcPts val="2644"/>
              </a:lnSpc>
              <a:spcBef>
                <a:spcPts val="955"/>
              </a:spcBef>
              <a:spcAft>
                <a:spcPct val="0"/>
              </a:spcAft>
            </a:pPr>
            <a:r>
              <a:rPr sz="2000">
                <a:solidFill>
                  <a:srgbClr val="000000"/>
                </a:solidFill>
                <a:latin typeface="COEGWQ+MicrosoftYaHei"/>
                <a:cs typeface="COEGWQ+MicrosoftYaHei"/>
              </a:rPr>
              <a:t>绝技的手艺人手里一摆弄</a:t>
            </a:r>
            <a:r>
              <a:rPr sz="2000">
                <a:solidFill>
                  <a:srgbClr val="000000"/>
                </a:solidFill>
                <a:latin typeface="DEDWGW+MicrosoftYaHei"/>
                <a:cs typeface="DEDWGW+MicrosoftYaHei"/>
              </a:rPr>
              <a:t>,</a:t>
            </a:r>
            <a:r>
              <a:rPr sz="2000">
                <a:solidFill>
                  <a:srgbClr val="000000"/>
                </a:solidFill>
                <a:latin typeface="COEGWQ+MicrosoftYaHei"/>
                <a:cs typeface="COEGWQ+MicrosoftYaHei"/>
              </a:rPr>
              <a:t>就像从天上掉下来的宝贝了。</a:t>
            </a:r>
          </a:p>
        </p:txBody>
      </p:sp>
      <p:sp>
        <p:nvSpPr>
          <p:cNvPr id="6" name="object 6"/>
          <p:cNvSpPr txBox="1"/>
          <p:nvPr/>
        </p:nvSpPr>
        <p:spPr>
          <a:xfrm>
            <a:off x="91439" y="4235012"/>
            <a:ext cx="10303968" cy="300354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DEDWGW+MicrosoftYaHei"/>
                <a:cs typeface="DEDWGW+MicrosoftYaHei"/>
              </a:rPr>
              <a:t>(4)</a:t>
            </a:r>
            <a:r>
              <a:rPr sz="2000">
                <a:solidFill>
                  <a:srgbClr val="000000"/>
                </a:solidFill>
                <a:latin typeface="COEGWQ+MicrosoftYaHei"/>
                <a:cs typeface="COEGWQ+MicrosoftYaHei"/>
              </a:rPr>
              <a:t>运河边上卖包子的狗子</a:t>
            </a:r>
            <a:r>
              <a:rPr sz="2000">
                <a:solidFill>
                  <a:srgbClr val="000000"/>
                </a:solidFill>
                <a:latin typeface="DEDWGW+MicrosoftYaHei"/>
                <a:cs typeface="DEDWGW+MicrosoftYaHei"/>
              </a:rPr>
              <a:t>,</a:t>
            </a:r>
            <a:r>
              <a:rPr sz="2000">
                <a:solidFill>
                  <a:srgbClr val="000000"/>
                </a:solidFill>
                <a:latin typeface="COEGWQ+MicrosoftYaHei"/>
                <a:cs typeface="COEGWQ+MicrosoftYaHei"/>
              </a:rPr>
              <a:t>是当年跟随他爹打武清来到天津的。他的大名高</a:t>
            </a:r>
          </a:p>
          <a:p>
            <a:pPr marL="0" marR="0">
              <a:lnSpc>
                <a:spcPts val="2644"/>
              </a:lnSpc>
              <a:spcBef>
                <a:spcPts val="958"/>
              </a:spcBef>
              <a:spcAft>
                <a:spcPct val="0"/>
              </a:spcAft>
            </a:pPr>
            <a:r>
              <a:rPr sz="2000">
                <a:solidFill>
                  <a:srgbClr val="000000"/>
                </a:solidFill>
                <a:latin typeface="COEGWQ+MicrosoftYaHei"/>
                <a:cs typeface="COEGWQ+MicrosoftYaHei"/>
              </a:rPr>
              <a:t>贵友</a:t>
            </a:r>
            <a:r>
              <a:rPr sz="2000">
                <a:solidFill>
                  <a:srgbClr val="000000"/>
                </a:solidFill>
                <a:latin typeface="DEDWGW+MicrosoftYaHei"/>
                <a:cs typeface="DEDWGW+MicrosoftYaHei"/>
              </a:rPr>
              <a:t>,</a:t>
            </a:r>
            <a:r>
              <a:rPr sz="2000">
                <a:solidFill>
                  <a:srgbClr val="000000"/>
                </a:solidFill>
                <a:latin typeface="COEGWQ+MicrosoftYaHei"/>
                <a:cs typeface="COEGWQ+MicrosoftYaHei"/>
              </a:rPr>
              <a:t>只有他爹知道</a:t>
            </a:r>
            <a:r>
              <a:rPr sz="2000">
                <a:solidFill>
                  <a:srgbClr val="000000"/>
                </a:solidFill>
                <a:latin typeface="DEDWGW+MicrosoftYaHei"/>
                <a:cs typeface="DEDWGW+MicrosoftYaHei"/>
              </a:rPr>
              <a:t>;</a:t>
            </a:r>
            <a:r>
              <a:rPr sz="2000">
                <a:solidFill>
                  <a:srgbClr val="000000"/>
                </a:solidFill>
                <a:latin typeface="COEGWQ+MicrosoftYaHei"/>
                <a:cs typeface="COEGWQ+MicrosoftYaHei"/>
              </a:rPr>
              <a:t>别人知道的是他爹天天呼他叫他的小名</a:t>
            </a:r>
            <a:r>
              <a:rPr sz="2000">
                <a:solidFill>
                  <a:srgbClr val="000000"/>
                </a:solidFill>
                <a:latin typeface="DEDWGW+MicrosoftYaHei"/>
                <a:cs typeface="DEDWGW+MicrosoftYaHei"/>
              </a:rPr>
              <a:t>:</a:t>
            </a:r>
            <a:r>
              <a:rPr sz="2000">
                <a:solidFill>
                  <a:srgbClr val="000000"/>
                </a:solidFill>
                <a:latin typeface="COEGWQ+MicrosoftYaHei"/>
                <a:cs typeface="COEGWQ+MicrosoftYaHei"/>
              </a:rPr>
              <a:t>狗子。那时候穷人家</a:t>
            </a:r>
          </a:p>
          <a:p>
            <a:pPr marL="0" marR="0">
              <a:lnSpc>
                <a:spcPts val="2644"/>
              </a:lnSpc>
              <a:spcBef>
                <a:spcPts val="955"/>
              </a:spcBef>
              <a:spcAft>
                <a:spcPct val="0"/>
              </a:spcAft>
            </a:pPr>
            <a:r>
              <a:rPr sz="2000">
                <a:solidFill>
                  <a:srgbClr val="000000"/>
                </a:solidFill>
                <a:latin typeface="COEGWQ+MicrosoftYaHei"/>
                <a:cs typeface="COEGWQ+MicrosoftYaHei"/>
              </a:rPr>
              <a:t>的孩子不好活</a:t>
            </a:r>
            <a:r>
              <a:rPr sz="2000">
                <a:solidFill>
                  <a:srgbClr val="000000"/>
                </a:solidFill>
                <a:latin typeface="DEDWGW+MicrosoftYaHei"/>
                <a:cs typeface="DEDWGW+MicrosoftYaHei"/>
              </a:rPr>
              <a:t>,</a:t>
            </a:r>
            <a:r>
              <a:rPr sz="2000">
                <a:solidFill>
                  <a:srgbClr val="000000"/>
                </a:solidFill>
                <a:latin typeface="COEGWQ+MicrosoftYaHei"/>
                <a:cs typeface="COEGWQ+MicrosoftYaHei"/>
              </a:rPr>
              <a:t>都得起个贱名</a:t>
            </a:r>
            <a:r>
              <a:rPr sz="2000">
                <a:solidFill>
                  <a:srgbClr val="000000"/>
                </a:solidFill>
                <a:latin typeface="DEDWGW+MicrosoftYaHei"/>
                <a:cs typeface="DEDWGW+MicrosoftYaHei"/>
              </a:rPr>
              <a:t>,</a:t>
            </a:r>
            <a:r>
              <a:rPr sz="2000">
                <a:solidFill>
                  <a:srgbClr val="000000"/>
                </a:solidFill>
                <a:latin typeface="COEGWQ+MicrosoftYaHei"/>
                <a:cs typeface="COEGWQ+MicrosoftYaHei"/>
              </a:rPr>
              <a:t>狗子、狗剩、梆子、二傻、疙瘩等等</a:t>
            </a:r>
            <a:r>
              <a:rPr sz="2000">
                <a:solidFill>
                  <a:srgbClr val="000000"/>
                </a:solidFill>
                <a:latin typeface="DEDWGW+MicrosoftYaHei"/>
                <a:cs typeface="DEDWGW+MicrosoftYaHei"/>
              </a:rPr>
              <a:t>,</a:t>
            </a:r>
            <a:r>
              <a:rPr sz="2000">
                <a:solidFill>
                  <a:srgbClr val="000000"/>
                </a:solidFill>
                <a:latin typeface="COEGWQ+MicrosoftYaHei"/>
                <a:cs typeface="COEGWQ+MicrosoftYaHei"/>
              </a:rPr>
              <a:t>为了叫阎王爷</a:t>
            </a:r>
          </a:p>
          <a:p>
            <a:pPr marL="0" marR="0">
              <a:lnSpc>
                <a:spcPts val="2644"/>
              </a:lnSpc>
              <a:spcBef>
                <a:spcPts val="954"/>
              </a:spcBef>
              <a:spcAft>
                <a:spcPct val="0"/>
              </a:spcAft>
            </a:pPr>
            <a:r>
              <a:rPr sz="2000">
                <a:solidFill>
                  <a:srgbClr val="000000"/>
                </a:solidFill>
                <a:latin typeface="COEGWQ+MicrosoftYaHei"/>
                <a:cs typeface="COEGWQ+MicrosoftYaHei"/>
              </a:rPr>
              <a:t>听见不当个东西</a:t>
            </a:r>
            <a:r>
              <a:rPr sz="2000">
                <a:solidFill>
                  <a:srgbClr val="000000"/>
                </a:solidFill>
                <a:latin typeface="DEDWGW+MicrosoftYaHei"/>
                <a:cs typeface="DEDWGW+MicrosoftYaHei"/>
              </a:rPr>
              <a:t>,</a:t>
            </a:r>
            <a:r>
              <a:rPr sz="2000">
                <a:solidFill>
                  <a:srgbClr val="000000"/>
                </a:solidFill>
                <a:latin typeface="COEGWQ+MicrosoftYaHei"/>
                <a:cs typeface="COEGWQ+MicrosoftYaHei"/>
              </a:rPr>
              <a:t>看不上</a:t>
            </a:r>
            <a:r>
              <a:rPr sz="2000">
                <a:solidFill>
                  <a:srgbClr val="000000"/>
                </a:solidFill>
                <a:latin typeface="DEDWGW+MicrosoftYaHei"/>
                <a:cs typeface="DEDWGW+MicrosoftYaHei"/>
              </a:rPr>
              <a:t>,</a:t>
            </a:r>
            <a:r>
              <a:rPr sz="2000">
                <a:solidFill>
                  <a:srgbClr val="000000"/>
                </a:solidFill>
                <a:latin typeface="COEGWQ+MicrosoftYaHei"/>
                <a:cs typeface="COEGWQ+MicrosoftYaHei"/>
              </a:rPr>
              <a:t>想不到</a:t>
            </a:r>
            <a:r>
              <a:rPr sz="2000">
                <a:solidFill>
                  <a:srgbClr val="000000"/>
                </a:solidFill>
                <a:latin typeface="DEDWGW+MicrosoftYaHei"/>
                <a:cs typeface="DEDWGW+MicrosoftYaHei"/>
              </a:rPr>
              <a:t>,</a:t>
            </a:r>
            <a:r>
              <a:rPr sz="2000">
                <a:solidFill>
                  <a:srgbClr val="000000"/>
                </a:solidFill>
                <a:latin typeface="COEGWQ+MicrosoftYaHei"/>
                <a:cs typeface="COEGWQ+MicrosoftYaHei"/>
              </a:rPr>
              <a:t>领不走。在市面上谁拿这种狗子当人</a:t>
            </a:r>
            <a:r>
              <a:rPr sz="2000">
                <a:solidFill>
                  <a:srgbClr val="000000"/>
                </a:solidFill>
                <a:latin typeface="DEDWGW+MicrosoftYaHei"/>
                <a:cs typeface="DEDWGW+MicrosoftYaHei"/>
              </a:rPr>
              <a:t>?</a:t>
            </a:r>
            <a:r>
              <a:rPr sz="2000">
                <a:solidFill>
                  <a:srgbClr val="000000"/>
                </a:solidFill>
                <a:latin typeface="COEGWQ+MicrosoftYaHei"/>
                <a:cs typeface="COEGWQ+MicrosoftYaHei"/>
              </a:rPr>
              <a:t>有活儿叫他</a:t>
            </a:r>
          </a:p>
          <a:p>
            <a:pPr marL="0" marR="0">
              <a:lnSpc>
                <a:spcPts val="2644"/>
              </a:lnSpc>
              <a:spcBef>
                <a:spcPts val="957"/>
              </a:spcBef>
              <a:spcAft>
                <a:spcPct val="0"/>
              </a:spcAft>
            </a:pPr>
            <a:r>
              <a:rPr sz="2000">
                <a:solidFill>
                  <a:srgbClr val="000000"/>
                </a:solidFill>
                <a:latin typeface="COEGWQ+MicrosoftYaHei"/>
                <a:cs typeface="COEGWQ+MicrosoftYaHei"/>
              </a:rPr>
              <a:t>干就是了。他爹的大名也没人知道</a:t>
            </a:r>
            <a:r>
              <a:rPr sz="2000">
                <a:solidFill>
                  <a:srgbClr val="000000"/>
                </a:solidFill>
                <a:latin typeface="DEDWGW+MicrosoftYaHei"/>
                <a:cs typeface="DEDWGW+MicrosoftYaHei"/>
              </a:rPr>
              <a:t>,</a:t>
            </a:r>
            <a:r>
              <a:rPr sz="2000">
                <a:solidFill>
                  <a:srgbClr val="000000"/>
                </a:solidFill>
                <a:latin typeface="COEGWQ+MicrosoftYaHei"/>
                <a:cs typeface="COEGWQ+MicrosoftYaHei"/>
              </a:rPr>
              <a:t>只知道姓高</a:t>
            </a:r>
            <a:r>
              <a:rPr sz="2000">
                <a:solidFill>
                  <a:srgbClr val="000000"/>
                </a:solidFill>
                <a:latin typeface="DEDWGW+MicrosoftYaHei"/>
                <a:cs typeface="DEDWGW+MicrosoftYaHei"/>
              </a:rPr>
              <a:t>,</a:t>
            </a:r>
            <a:r>
              <a:rPr sz="2000">
                <a:solidFill>
                  <a:srgbClr val="000000"/>
                </a:solidFill>
                <a:latin typeface="COEGWQ+MicrosoftYaHei"/>
                <a:cs typeface="COEGWQ+MicrosoftYaHei"/>
              </a:rPr>
              <a:t>人称他老高</a:t>
            </a:r>
            <a:r>
              <a:rPr sz="2000">
                <a:solidFill>
                  <a:srgbClr val="000000"/>
                </a:solidFill>
                <a:latin typeface="DEDWGW+MicrosoftYaHei"/>
                <a:cs typeface="DEDWGW+MicrosoftYaHei"/>
              </a:rPr>
              <a:t>;</a:t>
            </a:r>
            <a:r>
              <a:rPr sz="2000">
                <a:solidFill>
                  <a:srgbClr val="000000"/>
                </a:solidFill>
                <a:latin typeface="COEGWQ+MicrosoftYaHei"/>
                <a:cs typeface="COEGWQ+MicrosoftYaHei"/>
              </a:rPr>
              <a:t>狗子人蔫不说话</a:t>
            </a:r>
            <a:r>
              <a:rPr sz="2000">
                <a:solidFill>
                  <a:srgbClr val="000000"/>
                </a:solidFill>
                <a:latin typeface="DEDWGW+MicrosoftYaHei"/>
                <a:cs typeface="DEDWGW+MicrosoftYaHei"/>
              </a:rPr>
              <a:t>,</a:t>
            </a:r>
            <a:r>
              <a:rPr sz="2000">
                <a:solidFill>
                  <a:srgbClr val="000000"/>
                </a:solidFill>
                <a:latin typeface="COEGWQ+MicrosoftYaHei"/>
                <a:cs typeface="COEGWQ+MicrosoftYaHei"/>
              </a:rPr>
              <a:t>可嘴</a:t>
            </a:r>
          </a:p>
          <a:p>
            <a:pPr marL="0" marR="0">
              <a:lnSpc>
                <a:spcPts val="2644"/>
              </a:lnSpc>
              <a:spcBef>
                <a:spcPts val="955"/>
              </a:spcBef>
              <a:spcAft>
                <a:spcPct val="0"/>
              </a:spcAft>
            </a:pPr>
            <a:r>
              <a:rPr sz="2000">
                <a:solidFill>
                  <a:srgbClr val="000000"/>
                </a:solidFill>
                <a:latin typeface="COEGWQ+MicrosoftYaHei"/>
                <a:cs typeface="COEGWQ+MicrosoftYaHei"/>
              </a:rPr>
              <a:t>上不说话的人</a:t>
            </a:r>
            <a:r>
              <a:rPr sz="2000">
                <a:solidFill>
                  <a:srgbClr val="000000"/>
                </a:solidFill>
                <a:latin typeface="DEDWGW+MicrosoftYaHei"/>
                <a:cs typeface="DEDWGW+MicrosoftYaHei"/>
              </a:rPr>
              <a:t>,</a:t>
            </a:r>
            <a:r>
              <a:rPr sz="2000">
                <a:solidFill>
                  <a:srgbClr val="000000"/>
                </a:solidFill>
                <a:latin typeface="COEGWQ+MicrosoftYaHei"/>
                <a:cs typeface="COEGWQ+MicrosoftYaHei"/>
              </a:rPr>
              <a:t>心里不见得没想法。</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20887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72388" marR="0">
              <a:lnSpc>
                <a:spcPts val="2644"/>
              </a:lnSpc>
              <a:spcBef>
                <a:spcPct val="0"/>
              </a:spcBef>
              <a:spcAft>
                <a:spcPct val="0"/>
              </a:spcAft>
            </a:pPr>
            <a:r>
              <a:rPr sz="2000">
                <a:solidFill>
                  <a:srgbClr val="000000"/>
                </a:solidFill>
                <a:latin typeface="MGWNTQ+MicrosoftYaHei"/>
                <a:cs typeface="MGWNTQ+MicrosoftYaHei"/>
              </a:rPr>
              <a:t>(5)</a:t>
            </a:r>
            <a:r>
              <a:rPr sz="2000">
                <a:solidFill>
                  <a:srgbClr val="000000"/>
                </a:solidFill>
                <a:latin typeface="ORQDJC+MicrosoftYaHei"/>
                <a:cs typeface="ORQDJC+MicrosoftYaHei"/>
              </a:rPr>
              <a:t>老高没能耐</a:t>
            </a:r>
            <a:r>
              <a:rPr sz="2000">
                <a:solidFill>
                  <a:srgbClr val="000000"/>
                </a:solidFill>
                <a:latin typeface="MGWNTQ+MicrosoftYaHei"/>
                <a:cs typeface="MGWNTQ+MicrosoftYaHei"/>
              </a:rPr>
              <a:t>,</a:t>
            </a:r>
            <a:r>
              <a:rPr sz="2000">
                <a:solidFill>
                  <a:srgbClr val="000000"/>
                </a:solidFill>
                <a:latin typeface="ORQDJC+MicrosoftYaHei"/>
                <a:cs typeface="ORQDJC+MicrosoftYaHei"/>
              </a:rPr>
              <a:t>他卖的包子不过一块面皮包一团馅</a:t>
            </a:r>
            <a:r>
              <a:rPr sz="2000">
                <a:solidFill>
                  <a:srgbClr val="000000"/>
                </a:solidFill>
                <a:latin typeface="MGWNTQ+MicrosoftYaHei"/>
                <a:cs typeface="MGWNTQ+MicrosoftYaHei"/>
              </a:rPr>
              <a:t>,</a:t>
            </a:r>
            <a:r>
              <a:rPr sz="2000">
                <a:solidFill>
                  <a:srgbClr val="000000"/>
                </a:solidFill>
                <a:latin typeface="ORQDJC+MicrosoftYaHei"/>
                <a:cs typeface="ORQDJC+MicrosoftYaHei"/>
              </a:rPr>
              <a:t>皮厚馅少</a:t>
            </a:r>
            <a:r>
              <a:rPr sz="2000">
                <a:solidFill>
                  <a:srgbClr val="000000"/>
                </a:solidFill>
                <a:latin typeface="MGWNTQ+MicrosoftYaHei"/>
                <a:cs typeface="MGWNTQ+MicrosoftYaHei"/>
              </a:rPr>
              <a:t>,</a:t>
            </a:r>
            <a:r>
              <a:rPr sz="2000">
                <a:solidFill>
                  <a:srgbClr val="000000"/>
                </a:solidFill>
                <a:latin typeface="ORQDJC+MicrosoftYaHei"/>
                <a:cs typeface="ORQDJC+MicrosoftYaHei"/>
              </a:rPr>
              <a:t>肉少菜多</a:t>
            </a:r>
            <a:r>
              <a:rPr sz="2000">
                <a:solidFill>
                  <a:srgbClr val="000000"/>
                </a:solidFill>
                <a:latin typeface="MGWNTQ+MicrosoftYaHei"/>
                <a:cs typeface="MGWNTQ+MicrosoftYaHei"/>
              </a:rPr>
              <a:t>,</a:t>
            </a:r>
          </a:p>
          <a:p>
            <a:pPr marL="0" marR="0">
              <a:lnSpc>
                <a:spcPts val="2644"/>
              </a:lnSpc>
              <a:spcBef>
                <a:spcPts val="957"/>
              </a:spcBef>
              <a:spcAft>
                <a:spcPct val="0"/>
              </a:spcAft>
            </a:pPr>
            <a:r>
              <a:rPr sz="2000">
                <a:solidFill>
                  <a:srgbClr val="000000"/>
                </a:solidFill>
                <a:latin typeface="ORQDJC+MicrosoftYaHei"/>
                <a:cs typeface="ORQDJC+MicrosoftYaHei"/>
              </a:rPr>
              <a:t>这种包子专卖给在码头扛活儿的脚夫吃。干重活的人</a:t>
            </a:r>
            <a:r>
              <a:rPr sz="2000">
                <a:solidFill>
                  <a:srgbClr val="000000"/>
                </a:solidFill>
                <a:latin typeface="MGWNTQ+MicrosoftYaHei"/>
                <a:cs typeface="MGWNTQ+MicrosoftYaHei"/>
              </a:rPr>
              <a:t>,</a:t>
            </a:r>
            <a:r>
              <a:rPr sz="2000">
                <a:solidFill>
                  <a:srgbClr val="000000"/>
                </a:solidFill>
                <a:latin typeface="ORQDJC+MicrosoftYaHei"/>
                <a:cs typeface="ORQDJC+MicrosoftYaHei"/>
              </a:rPr>
              <a:t>有点肉就有吃头</a:t>
            </a:r>
            <a:r>
              <a:rPr sz="2000">
                <a:solidFill>
                  <a:srgbClr val="000000"/>
                </a:solidFill>
                <a:latin typeface="MGWNTQ+MicrosoftYaHei"/>
                <a:cs typeface="MGWNTQ+MicrosoftYaHei"/>
              </a:rPr>
              <a:t>,</a:t>
            </a:r>
            <a:r>
              <a:rPr sz="2000">
                <a:solidFill>
                  <a:srgbClr val="000000"/>
                </a:solidFill>
                <a:latin typeface="ORQDJC+MicrosoftYaHei"/>
                <a:cs typeface="ORQDJC+MicrosoftYaHei"/>
              </a:rPr>
              <a:t>皮厚了</a:t>
            </a:r>
          </a:p>
          <a:p>
            <a:pPr marL="0" marR="0">
              <a:lnSpc>
                <a:spcPts val="2644"/>
              </a:lnSpc>
              <a:spcBef>
                <a:spcPts val="955"/>
              </a:spcBef>
              <a:spcAft>
                <a:spcPct val="0"/>
              </a:spcAft>
            </a:pPr>
            <a:r>
              <a:rPr sz="2000">
                <a:solidFill>
                  <a:srgbClr val="000000"/>
                </a:solidFill>
                <a:latin typeface="ORQDJC+MicrosoftYaHei"/>
                <a:cs typeface="ORQDJC+MicrosoftYaHei"/>
              </a:rPr>
              <a:t>反倒能搪时候。反正有人吃就有钱赚</a:t>
            </a:r>
            <a:r>
              <a:rPr sz="2000">
                <a:solidFill>
                  <a:srgbClr val="000000"/>
                </a:solidFill>
                <a:latin typeface="MGWNTQ+MicrosoftYaHei"/>
                <a:cs typeface="MGWNTQ+MicrosoftYaHei"/>
              </a:rPr>
              <a:t>,</a:t>
            </a:r>
            <a:r>
              <a:rPr sz="2000">
                <a:solidFill>
                  <a:srgbClr val="000000"/>
                </a:solidFill>
                <a:latin typeface="ORQDJC+MicrosoftYaHei"/>
                <a:cs typeface="ORQDJC+MicrosoftYaHei"/>
              </a:rPr>
              <a:t>不管多少</a:t>
            </a:r>
            <a:r>
              <a:rPr sz="2000">
                <a:solidFill>
                  <a:srgbClr val="000000"/>
                </a:solidFill>
                <a:latin typeface="MGWNTQ+MicrosoftYaHei"/>
                <a:cs typeface="MGWNTQ+MicrosoftYaHei"/>
              </a:rPr>
              <a:t>,</a:t>
            </a:r>
            <a:r>
              <a:rPr sz="2000">
                <a:solidFill>
                  <a:srgbClr val="000000"/>
                </a:solidFill>
                <a:latin typeface="ORQDJC+MicrosoftYaHei"/>
                <a:cs typeface="ORQDJC+MicrosoftYaHei"/>
              </a:rPr>
              <a:t>能养活一家人就给老天爷磕头</a:t>
            </a:r>
          </a:p>
          <a:p>
            <a:pPr marL="0" marR="0">
              <a:lnSpc>
                <a:spcPts val="2644"/>
              </a:lnSpc>
              <a:spcBef>
                <a:spcPts val="955"/>
              </a:spcBef>
              <a:spcAft>
                <a:spcPct val="0"/>
              </a:spcAft>
            </a:pPr>
            <a:r>
              <a:rPr sz="2000">
                <a:solidFill>
                  <a:srgbClr val="000000"/>
                </a:solidFill>
                <a:latin typeface="ORQDJC+MicrosoftYaHei"/>
                <a:cs typeface="ORQDJC+MicrosoftYaHei"/>
              </a:rPr>
              <a:t>了。</a:t>
            </a:r>
          </a:p>
        </p:txBody>
      </p:sp>
      <p:sp>
        <p:nvSpPr>
          <p:cNvPr id="4" name="object 4"/>
          <p:cNvSpPr txBox="1"/>
          <p:nvPr/>
        </p:nvSpPr>
        <p:spPr>
          <a:xfrm>
            <a:off x="288340" y="1948758"/>
            <a:ext cx="9799489" cy="346074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MGWNTQ+MicrosoftYaHei"/>
                <a:cs typeface="MGWNTQ+MicrosoftYaHei"/>
              </a:rPr>
              <a:t>(6)</a:t>
            </a:r>
            <a:r>
              <a:rPr sz="2000">
                <a:solidFill>
                  <a:srgbClr val="000000"/>
                </a:solidFill>
                <a:latin typeface="ORQDJC+MicrosoftYaHei"/>
                <a:cs typeface="ORQDJC+MicrosoftYaHei"/>
              </a:rPr>
              <a:t>他家包子这点事</a:t>
            </a:r>
            <a:r>
              <a:rPr sz="2000">
                <a:solidFill>
                  <a:srgbClr val="000000"/>
                </a:solidFill>
                <a:latin typeface="MGWNTQ+MicrosoftYaHei"/>
                <a:cs typeface="MGWNTQ+MicrosoftYaHei"/>
              </a:rPr>
              <a:t>,</a:t>
            </a:r>
            <a:r>
              <a:rPr sz="2000">
                <a:solidFill>
                  <a:srgbClr val="000000"/>
                </a:solidFill>
                <a:latin typeface="ORQDJC+MicrosoftYaHei"/>
                <a:cs typeface="ORQDJC+MicrosoftYaHei"/>
              </a:rPr>
              <a:t>老高活着时老高说了算</a:t>
            </a:r>
            <a:r>
              <a:rPr sz="2000">
                <a:solidFill>
                  <a:srgbClr val="000000"/>
                </a:solidFill>
                <a:latin typeface="MGWNTQ+MicrosoftYaHei"/>
                <a:cs typeface="MGWNTQ+MicrosoftYaHei"/>
              </a:rPr>
              <a:t>,</a:t>
            </a:r>
            <a:r>
              <a:rPr sz="2000">
                <a:solidFill>
                  <a:srgbClr val="000000"/>
                </a:solidFill>
                <a:latin typeface="ORQDJC+MicrosoftYaHei"/>
                <a:cs typeface="ORQDJC+MicrosoftYaHei"/>
              </a:rPr>
              <a:t>老高死了后狗子说了算。狗</a:t>
            </a:r>
          </a:p>
          <a:p>
            <a:pPr marL="0" marR="0">
              <a:lnSpc>
                <a:spcPts val="2644"/>
              </a:lnSpc>
              <a:spcBef>
                <a:spcPts val="955"/>
              </a:spcBef>
              <a:spcAft>
                <a:spcPct val="0"/>
              </a:spcAft>
            </a:pPr>
            <a:r>
              <a:rPr sz="2000">
                <a:solidFill>
                  <a:srgbClr val="000000"/>
                </a:solidFill>
                <a:latin typeface="ORQDJC+MicrosoftYaHei"/>
                <a:cs typeface="ORQDJC+MicrosoftYaHei"/>
              </a:rPr>
              <a:t>子打小就从侯家后街边的一家卖杂碎的铺子里喝出肚汤鲜</a:t>
            </a:r>
            <a:r>
              <a:rPr sz="2000">
                <a:solidFill>
                  <a:srgbClr val="000000"/>
                </a:solidFill>
                <a:latin typeface="MGWNTQ+MicrosoftYaHei"/>
                <a:cs typeface="MGWNTQ+MicrosoftYaHei"/>
              </a:rPr>
              <a:t>,</a:t>
            </a:r>
            <a:r>
              <a:rPr sz="2000">
                <a:solidFill>
                  <a:srgbClr val="000000"/>
                </a:solidFill>
                <a:latin typeface="ORQDJC+MicrosoftYaHei"/>
                <a:cs typeface="ORQDJC+MicrosoftYaHei"/>
              </a:rPr>
              <a:t>他就尝试着拿肚汤</a:t>
            </a:r>
          </a:p>
          <a:p>
            <a:pPr marL="0" marR="0">
              <a:lnSpc>
                <a:spcPts val="2644"/>
              </a:lnSpc>
              <a:spcBef>
                <a:spcPts val="955"/>
              </a:spcBef>
              <a:spcAft>
                <a:spcPct val="0"/>
              </a:spcAft>
            </a:pPr>
            <a:r>
              <a:rPr sz="2000">
                <a:solidFill>
                  <a:srgbClr val="000000"/>
                </a:solidFill>
                <a:latin typeface="ORQDJC+MicrosoftYaHei"/>
                <a:cs typeface="ORQDJC+MicrosoftYaHei"/>
              </a:rPr>
              <a:t>排骨汤拌馅。他还从大胡同一家小铺的烧卖中吃到肉馅下边油汁的妙处</a:t>
            </a:r>
            <a:r>
              <a:rPr sz="2000">
                <a:solidFill>
                  <a:srgbClr val="000000"/>
                </a:solidFill>
                <a:latin typeface="MGWNTQ+MicrosoftYaHei"/>
                <a:cs typeface="MGWNTQ+MicrosoftYaHei"/>
              </a:rPr>
              <a:t>,</a:t>
            </a:r>
            <a:r>
              <a:rPr sz="2000">
                <a:solidFill>
                  <a:srgbClr val="000000"/>
                </a:solidFill>
                <a:latin typeface="ORQDJC+MicrosoftYaHei"/>
                <a:cs typeface="ORQDJC+MicrosoftYaHei"/>
              </a:rPr>
              <a:t>由此</a:t>
            </a:r>
          </a:p>
          <a:p>
            <a:pPr marL="0" marR="0">
              <a:lnSpc>
                <a:spcPts val="2644"/>
              </a:lnSpc>
              <a:spcBef>
                <a:spcPts val="957"/>
              </a:spcBef>
              <a:spcAft>
                <a:spcPct val="0"/>
              </a:spcAft>
            </a:pPr>
            <a:r>
              <a:rPr sz="2000">
                <a:solidFill>
                  <a:srgbClr val="000000"/>
                </a:solidFill>
                <a:latin typeface="ORQDJC+MicrosoftYaHei"/>
                <a:cs typeface="ORQDJC+MicrosoftYaHei"/>
              </a:rPr>
              <a:t>想到要是包子有油</a:t>
            </a:r>
            <a:r>
              <a:rPr sz="2000">
                <a:solidFill>
                  <a:srgbClr val="000000"/>
                </a:solidFill>
                <a:latin typeface="MGWNTQ+MicrosoftYaHei"/>
                <a:cs typeface="MGWNTQ+MicrosoftYaHei"/>
              </a:rPr>
              <a:t>,</a:t>
            </a:r>
            <a:r>
              <a:rPr sz="2000">
                <a:solidFill>
                  <a:srgbClr val="000000"/>
                </a:solidFill>
                <a:latin typeface="ORQDJC+MicrosoftYaHei"/>
                <a:cs typeface="ORQDJC+MicrosoftYaHei"/>
              </a:rPr>
              <a:t>更滑更香更入口更解馋</a:t>
            </a:r>
            <a:r>
              <a:rPr sz="2000">
                <a:solidFill>
                  <a:srgbClr val="000000"/>
                </a:solidFill>
                <a:latin typeface="MGWNTQ+MicrosoftYaHei"/>
                <a:cs typeface="MGWNTQ+MicrosoftYaHei"/>
              </a:rPr>
              <a:t>,</a:t>
            </a:r>
            <a:r>
              <a:rPr sz="2000">
                <a:solidFill>
                  <a:srgbClr val="000000"/>
                </a:solidFill>
                <a:latin typeface="ORQDJC+MicrosoftYaHei"/>
                <a:cs typeface="ORQDJC+MicrosoftYaHei"/>
              </a:rPr>
              <a:t>他便在包馅时放上一小块猪油。之</a:t>
            </a:r>
          </a:p>
          <a:p>
            <a:pPr marL="0" marR="0">
              <a:lnSpc>
                <a:spcPts val="2644"/>
              </a:lnSpc>
              <a:spcBef>
                <a:spcPts val="955"/>
              </a:spcBef>
              <a:spcAft>
                <a:spcPct val="0"/>
              </a:spcAft>
            </a:pPr>
            <a:r>
              <a:rPr sz="2000">
                <a:solidFill>
                  <a:srgbClr val="000000"/>
                </a:solidFill>
                <a:latin typeface="ORQDJC+MicrosoftYaHei"/>
                <a:cs typeface="ORQDJC+MicrosoftYaHei"/>
              </a:rPr>
              <a:t>外</a:t>
            </a:r>
            <a:r>
              <a:rPr sz="2000">
                <a:solidFill>
                  <a:srgbClr val="000000"/>
                </a:solidFill>
                <a:latin typeface="MGWNTQ+MicrosoftYaHei"/>
                <a:cs typeface="MGWNTQ+MicrosoftYaHei"/>
              </a:rPr>
              <a:t>,</a:t>
            </a:r>
            <a:r>
              <a:rPr sz="2000">
                <a:solidFill>
                  <a:srgbClr val="000000"/>
                </a:solidFill>
                <a:latin typeface="ORQDJC+MicrosoftYaHei"/>
                <a:cs typeface="ORQDJC+MicrosoftYaHei"/>
              </a:rPr>
              <a:t>还刻意在包子的模样上来点花活</a:t>
            </a:r>
            <a:r>
              <a:rPr sz="2000">
                <a:solidFill>
                  <a:srgbClr val="000000"/>
                </a:solidFill>
                <a:latin typeface="MGWNTQ+MicrosoftYaHei"/>
                <a:cs typeface="MGWNTQ+MicrosoftYaHei"/>
              </a:rPr>
              <a:t>,</a:t>
            </a:r>
            <a:r>
              <a:rPr sz="2000">
                <a:solidFill>
                  <a:srgbClr val="000000"/>
                </a:solidFill>
                <a:latin typeface="ORQDJC+MicrosoftYaHei"/>
                <a:cs typeface="ORQDJC+MicrosoftYaHei"/>
              </a:rPr>
              <a:t>皮捏得紧</a:t>
            </a:r>
            <a:r>
              <a:rPr sz="2000">
                <a:solidFill>
                  <a:srgbClr val="000000"/>
                </a:solidFill>
                <a:latin typeface="MGWNTQ+MicrosoftYaHei"/>
                <a:cs typeface="MGWNTQ+MicrosoftYaHei"/>
              </a:rPr>
              <a:t>,</a:t>
            </a:r>
            <a:r>
              <a:rPr sz="2000">
                <a:solidFill>
                  <a:srgbClr val="000000"/>
                </a:solidFill>
                <a:latin typeface="ORQDJC+MicrosoftYaHei"/>
                <a:cs typeface="ORQDJC+MicrosoftYaHei"/>
              </a:rPr>
              <a:t>褶捏得多</a:t>
            </a:r>
            <a:r>
              <a:rPr sz="2000">
                <a:solidFill>
                  <a:srgbClr val="000000"/>
                </a:solidFill>
                <a:latin typeface="MGWNTQ+MicrosoftYaHei"/>
                <a:cs typeface="MGWNTQ+MicrosoftYaHei"/>
              </a:rPr>
              <a:t>,</a:t>
            </a:r>
            <a:r>
              <a:rPr sz="2000">
                <a:solidFill>
                  <a:srgbClr val="000000"/>
                </a:solidFill>
                <a:latin typeface="ORQDJC+MicrosoftYaHei"/>
                <a:cs typeface="ORQDJC+MicrosoftYaHei"/>
              </a:rPr>
              <a:t>一圈十八褶</a:t>
            </a:r>
            <a:r>
              <a:rPr sz="2000">
                <a:solidFill>
                  <a:srgbClr val="000000"/>
                </a:solidFill>
                <a:latin typeface="MGWNTQ+MicrosoftYaHei"/>
                <a:cs typeface="MGWNTQ+MicrosoftYaHei"/>
              </a:rPr>
              <a:t>,</a:t>
            </a:r>
            <a:r>
              <a:rPr sz="2000">
                <a:solidFill>
                  <a:srgbClr val="000000"/>
                </a:solidFill>
                <a:latin typeface="ORQDJC+MicrosoftYaHei"/>
                <a:cs typeface="ORQDJC+MicrosoftYaHei"/>
              </a:rPr>
              <a:t>看上去像</a:t>
            </a:r>
          </a:p>
          <a:p>
            <a:pPr marL="0" marR="0">
              <a:lnSpc>
                <a:spcPts val="2644"/>
              </a:lnSpc>
              <a:spcBef>
                <a:spcPts val="955"/>
              </a:spcBef>
              <a:spcAft>
                <a:spcPct val="0"/>
              </a:spcAft>
            </a:pPr>
            <a:r>
              <a:rPr sz="2000">
                <a:solidFill>
                  <a:srgbClr val="000000"/>
                </a:solidFill>
                <a:latin typeface="ORQDJC+MicrosoftYaHei"/>
                <a:cs typeface="ORQDJC+MicrosoftYaHei"/>
              </a:rPr>
              <a:t>朵花。一咬一兜油</a:t>
            </a:r>
            <a:r>
              <a:rPr sz="2000">
                <a:solidFill>
                  <a:srgbClr val="000000"/>
                </a:solidFill>
                <a:latin typeface="MGWNTQ+MicrosoftYaHei"/>
                <a:cs typeface="MGWNTQ+MicrosoftYaHei"/>
              </a:rPr>
              <a:t>,</a:t>
            </a:r>
            <a:r>
              <a:rPr sz="2000">
                <a:solidFill>
                  <a:srgbClr val="000000"/>
                </a:solidFill>
                <a:latin typeface="ORQDJC+MicrosoftYaHei"/>
                <a:cs typeface="ORQDJC+MicrosoftYaHei"/>
              </a:rPr>
              <a:t>一口一嘴鲜</a:t>
            </a:r>
            <a:r>
              <a:rPr sz="2000">
                <a:solidFill>
                  <a:srgbClr val="000000"/>
                </a:solidFill>
                <a:latin typeface="MGWNTQ+MicrosoftYaHei"/>
                <a:cs typeface="MGWNTQ+MicrosoftYaHei"/>
              </a:rPr>
              <a:t>,</a:t>
            </a:r>
            <a:r>
              <a:rPr sz="2000">
                <a:solidFill>
                  <a:srgbClr val="000000"/>
                </a:solidFill>
                <a:latin typeface="ORQDJC+MicrosoftYaHei"/>
                <a:cs typeface="ORQDJC+MicrosoftYaHei"/>
              </a:rPr>
              <a:t>这改良的包子一上市</a:t>
            </a:r>
            <a:r>
              <a:rPr sz="2000">
                <a:solidFill>
                  <a:srgbClr val="000000"/>
                </a:solidFill>
                <a:latin typeface="MGWNTQ+MicrosoftYaHei"/>
                <a:cs typeface="MGWNTQ+MicrosoftYaHei"/>
              </a:rPr>
              <a:t>,</a:t>
            </a:r>
            <a:r>
              <a:rPr sz="2000">
                <a:solidFill>
                  <a:srgbClr val="000000"/>
                </a:solidFill>
                <a:latin typeface="ORQDJC+MicrosoftYaHei"/>
                <a:cs typeface="ORQDJC+MicrosoftYaHei"/>
              </a:rPr>
              <a:t>像炮台的炮一炮打得震</a:t>
            </a:r>
          </a:p>
          <a:p>
            <a:pPr marL="0" marR="0">
              <a:lnSpc>
                <a:spcPts val="2644"/>
              </a:lnSpc>
              <a:spcBef>
                <a:spcPts val="958"/>
              </a:spcBef>
              <a:spcAft>
                <a:spcPct val="0"/>
              </a:spcAft>
            </a:pPr>
            <a:r>
              <a:rPr sz="2000">
                <a:solidFill>
                  <a:srgbClr val="000000"/>
                </a:solidFill>
                <a:latin typeface="ORQDJC+MicrosoftYaHei"/>
                <a:cs typeface="ORQDJC+MicrosoftYaHei"/>
              </a:rPr>
              <a:t>天响。天天来吃包子的比看戏的人还多。</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87903"/>
            <a:ext cx="9940402" cy="211161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92200" marR="0">
              <a:lnSpc>
                <a:spcPts val="2644"/>
              </a:lnSpc>
              <a:spcBef>
                <a:spcPct val="0"/>
              </a:spcBef>
              <a:spcAft>
                <a:spcPct val="0"/>
              </a:spcAft>
            </a:pPr>
            <a:r>
              <a:rPr sz="2000">
                <a:solidFill>
                  <a:srgbClr val="000000"/>
                </a:solidFill>
                <a:latin typeface="CRQOVM+MicrosoftYaHei"/>
                <a:cs typeface="CRQOVM+MicrosoftYaHei"/>
              </a:rPr>
              <a:t>(7)</a:t>
            </a:r>
            <a:r>
              <a:rPr sz="2000">
                <a:solidFill>
                  <a:srgbClr val="000000"/>
                </a:solidFill>
                <a:latin typeface="DHUAOG+MicrosoftYaHei"/>
                <a:cs typeface="DHUAOG+MicrosoftYaHei"/>
              </a:rPr>
              <a:t>狗子再忙</a:t>
            </a:r>
            <a:r>
              <a:rPr sz="2000">
                <a:solidFill>
                  <a:srgbClr val="000000"/>
                </a:solidFill>
                <a:latin typeface="CRQOVM+MicrosoftYaHei"/>
                <a:cs typeface="CRQOVM+MicrosoftYaHei"/>
              </a:rPr>
              <a:t>,</a:t>
            </a:r>
            <a:r>
              <a:rPr sz="2000">
                <a:solidFill>
                  <a:srgbClr val="000000"/>
                </a:solidFill>
                <a:latin typeface="DHUAOG+MicrosoftYaHei"/>
                <a:cs typeface="DHUAOG+MicrosoftYaHei"/>
              </a:rPr>
              <a:t>也是全家忙</a:t>
            </a:r>
            <a:r>
              <a:rPr sz="2000">
                <a:solidFill>
                  <a:srgbClr val="000000"/>
                </a:solidFill>
                <a:latin typeface="CRQOVM+MicrosoftYaHei"/>
                <a:cs typeface="CRQOVM+MicrosoftYaHei"/>
              </a:rPr>
              <a:t>,</a:t>
            </a:r>
            <a:r>
              <a:rPr sz="2000">
                <a:solidFill>
                  <a:srgbClr val="000000"/>
                </a:solidFill>
                <a:latin typeface="DHUAOG+MicrosoftYaHei"/>
                <a:cs typeface="DHUAOG+MicrosoftYaHei"/>
              </a:rPr>
              <a:t>不找外人帮</a:t>
            </a:r>
            <a:r>
              <a:rPr sz="2000">
                <a:solidFill>
                  <a:srgbClr val="000000"/>
                </a:solidFill>
                <a:latin typeface="CRQOVM+MicrosoftYaHei"/>
                <a:cs typeface="CRQOVM+MicrosoftYaHei"/>
              </a:rPr>
              <a:t>,</a:t>
            </a:r>
            <a:r>
              <a:rPr sz="2000">
                <a:solidFill>
                  <a:srgbClr val="000000"/>
                </a:solidFill>
                <a:latin typeface="DHUAOG+MicrosoftYaHei"/>
                <a:cs typeface="DHUAOG+MicrosoftYaHei"/>
              </a:rPr>
              <a:t>怕人摸了他的底。顶忙的时候</a:t>
            </a:r>
            <a:r>
              <a:rPr sz="2000">
                <a:solidFill>
                  <a:srgbClr val="000000"/>
                </a:solidFill>
                <a:latin typeface="CRQOVM+MicrosoftYaHei"/>
                <a:cs typeface="CRQOVM+MicrosoftYaHei"/>
              </a:rPr>
              <a:t>,</a:t>
            </a:r>
            <a:r>
              <a:rPr sz="2000">
                <a:solidFill>
                  <a:srgbClr val="000000"/>
                </a:solidFill>
                <a:latin typeface="DHUAOG+MicrosoftYaHei"/>
                <a:cs typeface="DHUAOG+MicrosoftYaHei"/>
              </a:rPr>
              <a:t>就</a:t>
            </a:r>
          </a:p>
          <a:p>
            <a:pPr marL="0" marR="0">
              <a:lnSpc>
                <a:spcPts val="2644"/>
              </a:lnSpc>
              <a:spcBef>
                <a:spcPts val="1187"/>
              </a:spcBef>
              <a:spcAft>
                <a:spcPct val="0"/>
              </a:spcAft>
            </a:pPr>
            <a:r>
              <a:rPr sz="2000">
                <a:solidFill>
                  <a:srgbClr val="000000"/>
                </a:solidFill>
                <a:latin typeface="DHUAOG+MicrosoftYaHei"/>
                <a:cs typeface="DHUAOG+MicrosoftYaHei"/>
              </a:rPr>
              <a:t>在门前放一摞一摞大海碗</a:t>
            </a:r>
            <a:r>
              <a:rPr sz="2000">
                <a:solidFill>
                  <a:srgbClr val="000000"/>
                </a:solidFill>
                <a:latin typeface="CRQOVM+MicrosoftYaHei"/>
                <a:cs typeface="CRQOVM+MicrosoftYaHei"/>
              </a:rPr>
              <a:t>,</a:t>
            </a:r>
            <a:r>
              <a:rPr sz="2000">
                <a:solidFill>
                  <a:srgbClr val="000000"/>
                </a:solidFill>
                <a:latin typeface="DHUAOG+MicrosoftYaHei"/>
                <a:cs typeface="DHUAOG+MicrosoftYaHei"/>
              </a:rPr>
              <a:t>一筐筷子</a:t>
            </a:r>
            <a:r>
              <a:rPr sz="2000">
                <a:solidFill>
                  <a:srgbClr val="000000"/>
                </a:solidFill>
                <a:latin typeface="CRQOVM+MicrosoftYaHei"/>
                <a:cs typeface="CRQOVM+MicrosoftYaHei"/>
              </a:rPr>
              <a:t>,</a:t>
            </a:r>
            <a:r>
              <a:rPr sz="2000">
                <a:solidFill>
                  <a:srgbClr val="000000"/>
                </a:solidFill>
                <a:latin typeface="DHUAOG+MicrosoftYaHei"/>
                <a:cs typeface="DHUAOG+MicrosoftYaHei"/>
              </a:rPr>
              <a:t>买包子的把钱撂在碗里。狗子见钱就往身</a:t>
            </a:r>
          </a:p>
          <a:p>
            <a:pPr marL="0" marR="0">
              <a:lnSpc>
                <a:spcPts val="2644"/>
              </a:lnSpc>
              <a:spcBef>
                <a:spcPts val="955"/>
              </a:spcBef>
              <a:spcAft>
                <a:spcPct val="0"/>
              </a:spcAft>
            </a:pPr>
            <a:r>
              <a:rPr sz="2000">
                <a:solidFill>
                  <a:srgbClr val="000000"/>
                </a:solidFill>
                <a:latin typeface="DHUAOG+MicrosoftYaHei"/>
                <a:cs typeface="DHUAOG+MicrosoftYaHei"/>
              </a:rPr>
              <a:t>边钱箱里一倒</a:t>
            </a:r>
            <a:r>
              <a:rPr sz="2000">
                <a:solidFill>
                  <a:srgbClr val="000000"/>
                </a:solidFill>
                <a:latin typeface="CRQOVM+MicrosoftYaHei"/>
                <a:cs typeface="CRQOVM+MicrosoftYaHei"/>
              </a:rPr>
              <a:t>,</a:t>
            </a:r>
            <a:r>
              <a:rPr sz="2000">
                <a:solidFill>
                  <a:srgbClr val="000000"/>
                </a:solidFill>
                <a:latin typeface="DHUAOG+MicrosoftYaHei"/>
                <a:cs typeface="DHUAOG+MicrosoftYaHei"/>
              </a:rPr>
              <a:t>碗里盛上十个八个包子就完事</a:t>
            </a:r>
            <a:r>
              <a:rPr sz="2000">
                <a:solidFill>
                  <a:srgbClr val="000000"/>
                </a:solidFill>
                <a:latin typeface="CRQOVM+MicrosoftYaHei"/>
                <a:cs typeface="CRQOVM+MicrosoftYaHei"/>
              </a:rPr>
              <a:t>,</a:t>
            </a:r>
            <a:r>
              <a:rPr sz="2000">
                <a:solidFill>
                  <a:srgbClr val="000000"/>
                </a:solidFill>
                <a:latin typeface="DHUAOG+MicrosoftYaHei"/>
                <a:cs typeface="DHUAOG+MicrosoftYaHei"/>
              </a:rPr>
              <a:t>一句话没有。你问他话</a:t>
            </a:r>
            <a:r>
              <a:rPr sz="2000">
                <a:solidFill>
                  <a:srgbClr val="000000"/>
                </a:solidFill>
                <a:latin typeface="CRQOVM+MicrosoftYaHei"/>
                <a:cs typeface="CRQOVM+MicrosoftYaHei"/>
              </a:rPr>
              <a:t>,</a:t>
            </a:r>
            <a:r>
              <a:rPr sz="2000">
                <a:solidFill>
                  <a:srgbClr val="000000"/>
                </a:solidFill>
                <a:latin typeface="DHUAOG+MicrosoftYaHei"/>
                <a:cs typeface="DHUAOG+MicrosoftYaHei"/>
              </a:rPr>
              <a:t>他也不答</a:t>
            </a:r>
            <a:r>
              <a:rPr sz="2000">
                <a:solidFill>
                  <a:srgbClr val="000000"/>
                </a:solidFill>
                <a:latin typeface="CRQOVM+MicrosoftYaHei"/>
                <a:cs typeface="CRQOVM+MicrosoftYaHei"/>
              </a:rPr>
              <a:t>,</a:t>
            </a:r>
          </a:p>
          <a:p>
            <a:pPr marL="0" marR="0">
              <a:lnSpc>
                <a:spcPts val="2644"/>
              </a:lnSpc>
              <a:spcBef>
                <a:spcPts val="955"/>
              </a:spcBef>
              <a:spcAft>
                <a:spcPct val="0"/>
              </a:spcAft>
            </a:pPr>
            <a:r>
              <a:rPr sz="2000">
                <a:solidFill>
                  <a:srgbClr val="000000"/>
                </a:solidFill>
                <a:latin typeface="DHUAOG+MicrosoftYaHei"/>
                <a:cs typeface="DHUAOG+MicrosoftYaHei"/>
              </a:rPr>
              <a:t>哪有空儿答</a:t>
            </a:r>
            <a:r>
              <a:rPr sz="2000">
                <a:solidFill>
                  <a:srgbClr val="000000"/>
                </a:solidFill>
                <a:latin typeface="CRQOVM+MicrosoftYaHei"/>
                <a:cs typeface="CRQOVM+MicrosoftYaHei"/>
              </a:rPr>
              <a:t>?</a:t>
            </a:r>
            <a:r>
              <a:rPr sz="2000">
                <a:solidFill>
                  <a:srgbClr val="000000"/>
                </a:solidFill>
                <a:latin typeface="DHUAOG+MicrosoftYaHei"/>
                <a:cs typeface="DHUAOG+MicrosoftYaHei"/>
              </a:rPr>
              <a:t>这便招来闲话:“狗子行呀</a:t>
            </a:r>
            <a:r>
              <a:rPr sz="2000">
                <a:solidFill>
                  <a:srgbClr val="000000"/>
                </a:solidFill>
                <a:latin typeface="CRQOVM+MicrosoftYaHei"/>
                <a:cs typeface="CRQOVM+MicrosoftYaHei"/>
              </a:rPr>
              <a:t>,</a:t>
            </a:r>
            <a:r>
              <a:rPr sz="2000">
                <a:solidFill>
                  <a:srgbClr val="000000"/>
                </a:solidFill>
                <a:latin typeface="DHUAOG+MicrosoftYaHei"/>
                <a:cs typeface="DHUAOG+MicrosoftYaHei"/>
              </a:rPr>
              <a:t>不理人啦!”</a:t>
            </a:r>
          </a:p>
        </p:txBody>
      </p:sp>
      <p:sp>
        <p:nvSpPr>
          <p:cNvPr id="4" name="object 4"/>
          <p:cNvSpPr txBox="1"/>
          <p:nvPr/>
        </p:nvSpPr>
        <p:spPr>
          <a:xfrm>
            <a:off x="288340" y="2040198"/>
            <a:ext cx="9586065" cy="16313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CRQOVM+MicrosoftYaHei"/>
                <a:cs typeface="CRQOVM+MicrosoftYaHei"/>
              </a:rPr>
              <a:t>(8)</a:t>
            </a:r>
            <a:r>
              <a:rPr sz="2000">
                <a:solidFill>
                  <a:srgbClr val="000000"/>
                </a:solidFill>
                <a:latin typeface="DHUAOG+MicrosoftYaHei"/>
                <a:cs typeface="DHUAOG+MicrosoftYaHei"/>
              </a:rPr>
              <a:t>别的包子铺干脆骂他“狗不理”</a:t>
            </a:r>
            <a:r>
              <a:rPr sz="2000">
                <a:solidFill>
                  <a:srgbClr val="000000"/>
                </a:solidFill>
                <a:latin typeface="CRQOVM+MicrosoftYaHei"/>
                <a:cs typeface="CRQOVM+MicrosoftYaHei"/>
              </a:rPr>
              <a:t>,</a:t>
            </a:r>
            <a:r>
              <a:rPr sz="2000">
                <a:solidFill>
                  <a:srgbClr val="000000"/>
                </a:solidFill>
                <a:latin typeface="DHUAOG+MicrosoftYaHei"/>
                <a:cs typeface="DHUAOG+MicrosoftYaHei"/>
              </a:rPr>
              <a:t>想把他的包子骂“砸”了。</a:t>
            </a:r>
          </a:p>
          <a:p>
            <a:pPr marL="523036" marR="0">
              <a:lnSpc>
                <a:spcPts val="2644"/>
              </a:lnSpc>
              <a:spcBef>
                <a:spcPts val="955"/>
              </a:spcBef>
              <a:spcAft>
                <a:spcPct val="0"/>
              </a:spcAft>
            </a:pPr>
            <a:r>
              <a:rPr sz="2000">
                <a:solidFill>
                  <a:srgbClr val="000000"/>
                </a:solidFill>
                <a:latin typeface="CRQOVM+MicrosoftYaHei"/>
                <a:cs typeface="CRQOVM+MicrosoftYaHei"/>
              </a:rPr>
              <a:t>(9)</a:t>
            </a:r>
            <a:r>
              <a:rPr sz="2000">
                <a:solidFill>
                  <a:srgbClr val="000000"/>
                </a:solidFill>
                <a:latin typeface="DHUAOG+MicrosoftYaHei"/>
                <a:cs typeface="DHUAOG+MicrosoftYaHei"/>
              </a:rPr>
              <a:t>狗子的包子原本没有店名</a:t>
            </a:r>
            <a:r>
              <a:rPr sz="2000">
                <a:solidFill>
                  <a:srgbClr val="000000"/>
                </a:solidFill>
                <a:latin typeface="CRQOVM+MicrosoftYaHei"/>
                <a:cs typeface="CRQOVM+MicrosoftYaHei"/>
              </a:rPr>
              <a:t>,</a:t>
            </a:r>
            <a:r>
              <a:rPr sz="2000">
                <a:solidFill>
                  <a:srgbClr val="000000"/>
                </a:solidFill>
                <a:latin typeface="DHUAOG+MicrosoftYaHei"/>
                <a:cs typeface="DHUAOG+MicrosoftYaHei"/>
              </a:rPr>
              <a:t>这一来</a:t>
            </a:r>
            <a:r>
              <a:rPr sz="2000">
                <a:solidFill>
                  <a:srgbClr val="000000"/>
                </a:solidFill>
                <a:latin typeface="CRQOVM+MicrosoftYaHei"/>
                <a:cs typeface="CRQOVM+MicrosoftYaHei"/>
              </a:rPr>
              <a:t>,</a:t>
            </a:r>
            <a:r>
              <a:rPr sz="2000">
                <a:solidFill>
                  <a:srgbClr val="000000"/>
                </a:solidFill>
                <a:latin typeface="DHUAOG+MicrosoftYaHei"/>
                <a:cs typeface="DHUAOG+MicrosoftYaHei"/>
              </a:rPr>
              <a:t>反倒有了名。人一提他的包子就是</a:t>
            </a:r>
          </a:p>
          <a:p>
            <a:pPr marL="0" marR="0">
              <a:lnSpc>
                <a:spcPts val="2644"/>
              </a:lnSpc>
              <a:spcBef>
                <a:spcPts val="955"/>
              </a:spcBef>
              <a:spcAft>
                <a:spcPct val="0"/>
              </a:spcAft>
            </a:pPr>
            <a:r>
              <a:rPr sz="2000">
                <a:solidFill>
                  <a:srgbClr val="000000"/>
                </a:solidFill>
                <a:latin typeface="DHUAOG+MicrosoftYaHei"/>
                <a:cs typeface="DHUAOG+MicrosoftYaHei"/>
              </a:rPr>
              <a:t>“狗不理”。虽是骂名</a:t>
            </a:r>
            <a:r>
              <a:rPr sz="2000">
                <a:solidFill>
                  <a:srgbClr val="000000"/>
                </a:solidFill>
                <a:latin typeface="CRQOVM+MicrosoftYaHei"/>
                <a:cs typeface="CRQOVM+MicrosoftYaHei"/>
              </a:rPr>
              <a:t>,</a:t>
            </a:r>
            <a:r>
              <a:rPr sz="2000">
                <a:solidFill>
                  <a:srgbClr val="000000"/>
                </a:solidFill>
                <a:latin typeface="DHUAOG+MicrosoftYaHei"/>
                <a:cs typeface="DHUAOG+MicrosoftYaHei"/>
              </a:rPr>
              <a:t>也出了名。</a:t>
            </a:r>
          </a:p>
        </p:txBody>
      </p:sp>
      <p:sp>
        <p:nvSpPr>
          <p:cNvPr id="5" name="object 5"/>
          <p:cNvSpPr txBox="1"/>
          <p:nvPr/>
        </p:nvSpPr>
        <p:spPr>
          <a:xfrm>
            <a:off x="288340" y="3412052"/>
            <a:ext cx="9685966" cy="11741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CRQOVM+MicrosoftYaHei"/>
                <a:cs typeface="CRQOVM+MicrosoftYaHei"/>
              </a:rPr>
              <a:t>(10)</a:t>
            </a:r>
            <a:r>
              <a:rPr sz="2000">
                <a:solidFill>
                  <a:srgbClr val="000000"/>
                </a:solidFill>
                <a:latin typeface="DHUAOG+MicrosoftYaHei"/>
                <a:cs typeface="DHUAOG+MicrosoftYaHei"/>
              </a:rPr>
              <a:t>天津卫是官商两界的天下。能不能出大名</a:t>
            </a:r>
            <a:r>
              <a:rPr sz="2000">
                <a:solidFill>
                  <a:srgbClr val="000000"/>
                </a:solidFill>
                <a:latin typeface="CRQOVM+MicrosoftYaHei"/>
                <a:cs typeface="CRQOVM+MicrosoftYaHei"/>
              </a:rPr>
              <a:t>,</a:t>
            </a:r>
            <a:r>
              <a:rPr sz="2000">
                <a:solidFill>
                  <a:srgbClr val="000000"/>
                </a:solidFill>
                <a:latin typeface="DHUAOG+MicrosoftYaHei"/>
                <a:cs typeface="DHUAOG+MicrosoftYaHei"/>
              </a:rPr>
              <a:t>还得看是否合官场和市场</a:t>
            </a:r>
          </a:p>
          <a:p>
            <a:pPr marL="0" marR="0">
              <a:lnSpc>
                <a:spcPts val="2644"/>
              </a:lnSpc>
              <a:spcBef>
                <a:spcPts val="955"/>
              </a:spcBef>
              <a:spcAft>
                <a:spcPct val="0"/>
              </a:spcAft>
            </a:pPr>
            <a:r>
              <a:rPr sz="2000">
                <a:solidFill>
                  <a:srgbClr val="000000"/>
                </a:solidFill>
                <a:latin typeface="DHUAOG+MicrosoftYaHei"/>
                <a:cs typeface="DHUAOG+MicrosoftYaHei"/>
              </a:rPr>
              <a:t>的口味。</a:t>
            </a:r>
          </a:p>
        </p:txBody>
      </p:sp>
      <p:sp>
        <p:nvSpPr>
          <p:cNvPr id="6" name="object 6"/>
          <p:cNvSpPr txBox="1"/>
          <p:nvPr/>
        </p:nvSpPr>
        <p:spPr>
          <a:xfrm>
            <a:off x="288340" y="4326452"/>
            <a:ext cx="9869946" cy="208883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CRQOVM+MicrosoftYaHei"/>
                <a:cs typeface="CRQOVM+MicrosoftYaHei"/>
              </a:rPr>
              <a:t>(11)</a:t>
            </a:r>
            <a:r>
              <a:rPr sz="2000">
                <a:solidFill>
                  <a:srgbClr val="000000"/>
                </a:solidFill>
                <a:latin typeface="DHUAOG+MicrosoftYaHei"/>
                <a:cs typeface="DHUAOG+MicrosoftYaHei"/>
              </a:rPr>
              <a:t>先说市场</a:t>
            </a:r>
            <a:r>
              <a:rPr sz="2000">
                <a:solidFill>
                  <a:srgbClr val="000000"/>
                </a:solidFill>
                <a:latin typeface="CRQOVM+MicrosoftYaHei"/>
                <a:cs typeface="CRQOVM+MicrosoftYaHei"/>
              </a:rPr>
              <a:t>,</a:t>
            </a:r>
            <a:r>
              <a:rPr sz="2000">
                <a:solidFill>
                  <a:srgbClr val="000000"/>
                </a:solidFill>
                <a:latin typeface="DHUAOG+MicrosoftYaHei"/>
                <a:cs typeface="DHUAOG+MicrosoftYaHei"/>
              </a:rPr>
              <a:t>在市场出名</a:t>
            </a:r>
            <a:r>
              <a:rPr sz="2000">
                <a:solidFill>
                  <a:srgbClr val="000000"/>
                </a:solidFill>
                <a:latin typeface="CRQOVM+MicrosoftYaHei"/>
                <a:cs typeface="CRQOVM+MicrosoftYaHei"/>
              </a:rPr>
              <a:t>,</a:t>
            </a:r>
            <a:r>
              <a:rPr sz="2000">
                <a:solidFill>
                  <a:srgbClr val="000000"/>
                </a:solidFill>
                <a:latin typeface="DHUAOG+MicrosoftYaHei"/>
                <a:cs typeface="DHUAOG+MicrosoftYaHei"/>
              </a:rPr>
              <a:t>要看你有无卖点。好事不出门</a:t>
            </a:r>
            <a:r>
              <a:rPr sz="2000">
                <a:solidFill>
                  <a:srgbClr val="000000"/>
                </a:solidFill>
                <a:latin typeface="CRQOVM+MicrosoftYaHei"/>
                <a:cs typeface="CRQOVM+MicrosoftYaHei"/>
              </a:rPr>
              <a:t>,</a:t>
            </a:r>
            <a:r>
              <a:rPr sz="2000">
                <a:solidFill>
                  <a:srgbClr val="000000"/>
                </a:solidFill>
                <a:latin typeface="DHUAOG+MicrosoftYaHei"/>
                <a:cs typeface="DHUAOG+MicrosoftYaHei"/>
              </a:rPr>
              <a:t>坏事传千里</a:t>
            </a:r>
            <a:r>
              <a:rPr sz="2000">
                <a:solidFill>
                  <a:srgbClr val="000000"/>
                </a:solidFill>
                <a:latin typeface="CRQOVM+MicrosoftYaHei"/>
                <a:cs typeface="CRQOVM+MicrosoftYaHei"/>
              </a:rPr>
              <a:t>;</a:t>
            </a:r>
            <a:r>
              <a:rPr sz="2000">
                <a:solidFill>
                  <a:srgbClr val="000000"/>
                </a:solidFill>
                <a:latin typeface="DHUAOG+MicrosoftYaHei"/>
                <a:cs typeface="DHUAOG+MicrosoftYaHei"/>
              </a:rPr>
              <a:t>好</a:t>
            </a:r>
          </a:p>
          <a:p>
            <a:pPr marL="0" marR="0">
              <a:lnSpc>
                <a:spcPts val="2644"/>
              </a:lnSpc>
              <a:spcBef>
                <a:spcPts val="958"/>
              </a:spcBef>
              <a:spcAft>
                <a:spcPct val="0"/>
              </a:spcAft>
            </a:pPr>
            <a:r>
              <a:rPr sz="2000">
                <a:solidFill>
                  <a:srgbClr val="000000"/>
                </a:solidFill>
                <a:latin typeface="DHUAOG+MicrosoftYaHei"/>
                <a:cs typeface="DHUAOG+MicrosoftYaHei"/>
              </a:rPr>
              <a:t>名没人稀罕</a:t>
            </a:r>
            <a:r>
              <a:rPr sz="2000">
                <a:solidFill>
                  <a:srgbClr val="000000"/>
                </a:solidFill>
                <a:latin typeface="CRQOVM+MicrosoftYaHei"/>
                <a:cs typeface="CRQOVM+MicrosoftYaHei"/>
              </a:rPr>
              <a:t>,</a:t>
            </a:r>
            <a:r>
              <a:rPr sz="2000">
                <a:solidFill>
                  <a:srgbClr val="000000"/>
                </a:solidFill>
                <a:latin typeface="DHUAOG+MicrosoftYaHei"/>
                <a:cs typeface="DHUAOG+MicrosoftYaHei"/>
              </a:rPr>
              <a:t>骂名人人好奇。“狗不理”是骂名</a:t>
            </a:r>
            <a:r>
              <a:rPr sz="2000">
                <a:solidFill>
                  <a:srgbClr val="000000"/>
                </a:solidFill>
                <a:latin typeface="CRQOVM+MicrosoftYaHei"/>
                <a:cs typeface="CRQOVM+MicrosoftYaHei"/>
              </a:rPr>
              <a:t>,</a:t>
            </a:r>
            <a:r>
              <a:rPr sz="2000">
                <a:solidFill>
                  <a:srgbClr val="000000"/>
                </a:solidFill>
                <a:latin typeface="DHUAOG+MicrosoftYaHei"/>
                <a:cs typeface="DHUAOG+MicrosoftYaHei"/>
              </a:rPr>
              <a:t>却好玩好笑好说好传好记</a:t>
            </a:r>
            <a:r>
              <a:rPr sz="2000">
                <a:solidFill>
                  <a:srgbClr val="000000"/>
                </a:solidFill>
                <a:latin typeface="CRQOVM+MicrosoftYaHei"/>
                <a:cs typeface="CRQOVM+MicrosoftYaHei"/>
              </a:rPr>
              <a:t>,</a:t>
            </a:r>
            <a:r>
              <a:rPr sz="2000">
                <a:solidFill>
                  <a:srgbClr val="000000"/>
                </a:solidFill>
                <a:latin typeface="DHUAOG+MicrosoftYaHei"/>
                <a:cs typeface="DHUAOG+MicrosoftYaHei"/>
              </a:rPr>
              <a:t>里边</a:t>
            </a:r>
          </a:p>
          <a:p>
            <a:pPr marL="0" marR="0">
              <a:lnSpc>
                <a:spcPts val="2644"/>
              </a:lnSpc>
              <a:spcBef>
                <a:spcPts val="955"/>
              </a:spcBef>
              <a:spcAft>
                <a:spcPct val="0"/>
              </a:spcAft>
            </a:pPr>
            <a:r>
              <a:rPr sz="2000">
                <a:solidFill>
                  <a:srgbClr val="000000"/>
                </a:solidFill>
                <a:latin typeface="DHUAOG+MicrosoftYaHei"/>
                <a:cs typeface="DHUAOG+MicrosoftYaHei"/>
              </a:rPr>
              <a:t>好像还有点故事</a:t>
            </a:r>
            <a:r>
              <a:rPr sz="2000">
                <a:solidFill>
                  <a:srgbClr val="000000"/>
                </a:solidFill>
                <a:latin typeface="CRQOVM+MicrosoftYaHei"/>
                <a:cs typeface="CRQOVM+MicrosoftYaHei"/>
              </a:rPr>
              <a:t>,</a:t>
            </a:r>
            <a:r>
              <a:rPr sz="2000">
                <a:solidFill>
                  <a:srgbClr val="000000"/>
                </a:solidFill>
                <a:latin typeface="DHUAOG+MicrosoftYaHei"/>
                <a:cs typeface="DHUAOG+MicrosoftYaHei"/>
              </a:rPr>
              <a:t>狗子再把包子做得好吃,“狗不理”这骂名反成了在市场扬名</a:t>
            </a:r>
          </a:p>
          <a:p>
            <a:pPr marL="0" marR="0">
              <a:lnSpc>
                <a:spcPts val="2644"/>
              </a:lnSpc>
              <a:spcBef>
                <a:spcPts val="954"/>
              </a:spcBef>
              <a:spcAft>
                <a:spcPct val="0"/>
              </a:spcAft>
            </a:pPr>
            <a:r>
              <a:rPr sz="2000">
                <a:solidFill>
                  <a:srgbClr val="000000"/>
                </a:solidFill>
                <a:latin typeface="DHUAOG+MicrosoftYaHei"/>
                <a:cs typeface="DHUAOG+MicrosoftYaHei"/>
              </a:rPr>
              <a:t>立万的大名了</a:t>
            </a:r>
            <a:r>
              <a:rPr sz="2000">
                <a:solidFill>
                  <a:srgbClr val="000000"/>
                </a:solidFill>
                <a:latin typeface="CRQOVM+MicrosoftYaHei"/>
                <a:cs typeface="CRQOVM+MicrosoftYaHei"/>
              </a:rPr>
              <a:t>!</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96463"/>
            <a:ext cx="9940401" cy="583881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NCAUQF+MicrosoftYaHei"/>
                <a:cs typeface="NCAUQF+MicrosoftYaHei"/>
              </a:rPr>
              <a:t>(12)</a:t>
            </a:r>
            <a:r>
              <a:rPr sz="2000">
                <a:solidFill>
                  <a:srgbClr val="000000"/>
                </a:solidFill>
                <a:latin typeface="SKQPWE+MicrosoftYaHei"/>
                <a:cs typeface="SKQPWE+MicrosoftYaHei"/>
              </a:rPr>
              <a:t>再说官场。三岔河口那边有两三个兵营</a:t>
            </a:r>
            <a:r>
              <a:rPr sz="2000">
                <a:solidFill>
                  <a:srgbClr val="000000"/>
                </a:solidFill>
                <a:latin typeface="NCAUQF+MicrosoftYaHei"/>
                <a:cs typeface="NCAUQF+MicrosoftYaHei"/>
              </a:rPr>
              <a:t>,</a:t>
            </a:r>
            <a:r>
              <a:rPr sz="2000">
                <a:solidFill>
                  <a:srgbClr val="000000"/>
                </a:solidFill>
                <a:latin typeface="SKQPWE+MicrosoftYaHei"/>
                <a:cs typeface="SKQPWE+MicrosoftYaHei"/>
              </a:rPr>
              <a:t>大兵们都喜欢吃狗不理的包</a:t>
            </a:r>
          </a:p>
          <a:p>
            <a:pPr marL="0" marR="0">
              <a:lnSpc>
                <a:spcPts val="2644"/>
              </a:lnSpc>
              <a:spcBef>
                <a:spcPts val="767"/>
              </a:spcBef>
              <a:spcAft>
                <a:spcPct val="0"/>
              </a:spcAft>
            </a:pPr>
            <a:r>
              <a:rPr sz="2000">
                <a:solidFill>
                  <a:srgbClr val="000000"/>
                </a:solidFill>
                <a:latin typeface="SKQPWE+MicrosoftYaHei"/>
                <a:cs typeface="SKQPWE+MicrosoftYaHei"/>
              </a:rPr>
              <a:t>子。这年直隶总督袁世凯来天津</a:t>
            </a:r>
            <a:r>
              <a:rPr sz="2000">
                <a:solidFill>
                  <a:srgbClr val="000000"/>
                </a:solidFill>
                <a:latin typeface="NCAUQF+MicrosoftYaHei"/>
                <a:cs typeface="NCAUQF+MicrosoftYaHei"/>
              </a:rPr>
              <a:t>,</a:t>
            </a:r>
            <a:r>
              <a:rPr sz="2000">
                <a:solidFill>
                  <a:srgbClr val="000000"/>
                </a:solidFill>
                <a:latin typeface="SKQPWE+MicrosoftYaHei"/>
                <a:cs typeface="SKQPWE+MicrosoftYaHei"/>
              </a:rPr>
              <a:t>营中官员拜见袁大人</a:t>
            </a:r>
            <a:r>
              <a:rPr sz="2000">
                <a:solidFill>
                  <a:srgbClr val="000000"/>
                </a:solidFill>
                <a:latin typeface="NCAUQF+MicrosoftYaHei"/>
                <a:cs typeface="NCAUQF+MicrosoftYaHei"/>
              </a:rPr>
              <a:t>,</a:t>
            </a:r>
            <a:r>
              <a:rPr sz="2000">
                <a:solidFill>
                  <a:srgbClr val="000000"/>
                </a:solidFill>
                <a:latin typeface="SKQPWE+MicrosoftYaHei"/>
                <a:cs typeface="SKQPWE+MicrosoftYaHei"/>
              </a:rPr>
              <a:t>心想大人山珍海味天天</a:t>
            </a:r>
          </a:p>
          <a:p>
            <a:pPr marL="0" marR="0">
              <a:lnSpc>
                <a:spcPts val="2644"/>
              </a:lnSpc>
              <a:spcBef>
                <a:spcPts val="765"/>
              </a:spcBef>
              <a:spcAft>
                <a:spcPct val="0"/>
              </a:spcAft>
            </a:pPr>
            <a:r>
              <a:rPr sz="2000">
                <a:solidFill>
                  <a:srgbClr val="000000"/>
                </a:solidFill>
                <a:latin typeface="SKQPWE+MicrosoftYaHei"/>
                <a:cs typeface="SKQPWE+MicrosoftYaHei"/>
              </a:rPr>
              <a:t>吃</a:t>
            </a:r>
            <a:r>
              <a:rPr sz="2000">
                <a:solidFill>
                  <a:srgbClr val="000000"/>
                </a:solidFill>
                <a:latin typeface="NCAUQF+MicrosoftYaHei"/>
                <a:cs typeface="NCAUQF+MicrosoftYaHei"/>
              </a:rPr>
              <a:t>,</a:t>
            </a:r>
            <a:r>
              <a:rPr sz="2000">
                <a:solidFill>
                  <a:srgbClr val="000000"/>
                </a:solidFill>
                <a:latin typeface="SKQPWE+MicrosoftYaHei"/>
                <a:cs typeface="SKQPWE+MicrosoftYaHei"/>
              </a:rPr>
              <a:t>早吃厌了</a:t>
            </a:r>
            <a:r>
              <a:rPr sz="2000">
                <a:solidFill>
                  <a:srgbClr val="000000"/>
                </a:solidFill>
                <a:latin typeface="NCAUQF+MicrosoftYaHei"/>
                <a:cs typeface="NCAUQF+MicrosoftYaHei"/>
              </a:rPr>
              <a:t>,</a:t>
            </a:r>
            <a:r>
              <a:rPr sz="2000">
                <a:solidFill>
                  <a:srgbClr val="000000"/>
                </a:solidFill>
                <a:latin typeface="SKQPWE+MicrosoftYaHei"/>
                <a:cs typeface="SKQPWE+MicrosoftYaHei"/>
              </a:rPr>
              <a:t>不如送两屉狗不理包子</a:t>
            </a:r>
            <a:r>
              <a:rPr sz="2000">
                <a:solidFill>
                  <a:srgbClr val="000000"/>
                </a:solidFill>
                <a:latin typeface="NCAUQF+MicrosoftYaHei"/>
                <a:cs typeface="NCAUQF+MicrosoftYaHei"/>
              </a:rPr>
              <a:t>,</a:t>
            </a:r>
            <a:r>
              <a:rPr sz="2000">
                <a:solidFill>
                  <a:srgbClr val="000000"/>
                </a:solidFill>
                <a:latin typeface="SKQPWE+MicrosoftYaHei"/>
                <a:cs typeface="SKQPWE+MicrosoftYaHei"/>
              </a:rPr>
              <a:t>就叫狗子添油加肉</a:t>
            </a:r>
            <a:r>
              <a:rPr sz="2000">
                <a:solidFill>
                  <a:srgbClr val="000000"/>
                </a:solidFill>
                <a:latin typeface="NCAUQF+MicrosoftYaHei"/>
                <a:cs typeface="NCAUQF+MicrosoftYaHei"/>
              </a:rPr>
              <a:t>,</a:t>
            </a:r>
            <a:r>
              <a:rPr sz="2000">
                <a:solidFill>
                  <a:srgbClr val="000000"/>
                </a:solidFill>
                <a:latin typeface="SKQPWE+MicrosoftYaHei"/>
                <a:cs typeface="SKQPWE+MicrosoftYaHei"/>
              </a:rPr>
              <a:t>精工细做</a:t>
            </a:r>
            <a:r>
              <a:rPr sz="2000">
                <a:solidFill>
                  <a:srgbClr val="000000"/>
                </a:solidFill>
                <a:latin typeface="NCAUQF+MicrosoftYaHei"/>
                <a:cs typeface="NCAUQF+MicrosoftYaHei"/>
              </a:rPr>
              <a:t>,</a:t>
            </a:r>
            <a:r>
              <a:rPr sz="2000">
                <a:solidFill>
                  <a:srgbClr val="000000"/>
                </a:solidFill>
                <a:latin typeface="SKQPWE+MicrosoftYaHei"/>
                <a:cs typeface="SKQPWE+MicrosoftYaHei"/>
              </a:rPr>
              <a:t>蒸了两屉</a:t>
            </a:r>
            <a:r>
              <a:rPr sz="2000">
                <a:solidFill>
                  <a:srgbClr val="000000"/>
                </a:solidFill>
                <a:latin typeface="NCAUQF+MicrosoftYaHei"/>
                <a:cs typeface="NCAUQF+MicrosoftYaHei"/>
              </a:rPr>
              <a:t>,</a:t>
            </a:r>
            <a:r>
              <a:rPr sz="2000">
                <a:solidFill>
                  <a:srgbClr val="000000"/>
                </a:solidFill>
                <a:latin typeface="SKQPWE+MicrosoftYaHei"/>
                <a:cs typeface="SKQPWE+MicrosoftYaHei"/>
              </a:rPr>
              <a:t>赶</a:t>
            </a:r>
          </a:p>
          <a:p>
            <a:pPr marL="0" marR="0">
              <a:lnSpc>
                <a:spcPts val="2644"/>
              </a:lnSpc>
              <a:spcBef>
                <a:spcPts val="715"/>
              </a:spcBef>
              <a:spcAft>
                <a:spcPct val="0"/>
              </a:spcAft>
            </a:pPr>
            <a:r>
              <a:rPr sz="2000">
                <a:solidFill>
                  <a:srgbClr val="000000"/>
                </a:solidFill>
                <a:latin typeface="SKQPWE+MicrosoftYaHei"/>
                <a:cs typeface="SKQPWE+MicrosoftYaHei"/>
              </a:rPr>
              <a:t>在午饭时候</a:t>
            </a:r>
            <a:r>
              <a:rPr sz="2000">
                <a:solidFill>
                  <a:srgbClr val="000000"/>
                </a:solidFill>
                <a:latin typeface="NCAUQF+MicrosoftYaHei"/>
                <a:cs typeface="NCAUQF+MicrosoftYaHei"/>
              </a:rPr>
              <a:t>,</a:t>
            </a:r>
            <a:r>
              <a:rPr sz="2000">
                <a:solidFill>
                  <a:srgbClr val="000000"/>
                </a:solidFill>
                <a:latin typeface="SKQPWE+MicrosoftYaHei"/>
                <a:cs typeface="SKQPWE+MicrosoftYaHei"/>
              </a:rPr>
              <a:t>趁热送来。狗子有心眼儿</a:t>
            </a:r>
            <a:r>
              <a:rPr sz="2000">
                <a:solidFill>
                  <a:srgbClr val="000000"/>
                </a:solidFill>
                <a:latin typeface="NCAUQF+MicrosoftYaHei"/>
                <a:cs typeface="NCAUQF+MicrosoftYaHei"/>
              </a:rPr>
              <a:t>,</a:t>
            </a:r>
            <a:r>
              <a:rPr sz="2000">
                <a:solidFill>
                  <a:srgbClr val="000000"/>
                </a:solidFill>
                <a:latin typeface="SKQPWE+MicrosoftYaHei"/>
                <a:cs typeface="SKQPWE+MicrosoftYaHei"/>
              </a:rPr>
              <a:t>花钱买好衙门里的人</a:t>
            </a:r>
            <a:r>
              <a:rPr sz="2000">
                <a:solidFill>
                  <a:srgbClr val="000000"/>
                </a:solidFill>
                <a:latin typeface="NCAUQF+MicrosoftYaHei"/>
                <a:cs typeface="NCAUQF+MicrosoftYaHei"/>
              </a:rPr>
              <a:t>,</a:t>
            </a:r>
            <a:r>
              <a:rPr sz="2000">
                <a:solidFill>
                  <a:srgbClr val="000000"/>
                </a:solidFill>
                <a:latin typeface="SKQPWE+MicrosoftYaHei"/>
                <a:cs typeface="SKQPWE+MicrosoftYaHei"/>
              </a:rPr>
              <a:t>在袁大人用餐时先</a:t>
            </a:r>
          </a:p>
          <a:p>
            <a:pPr marL="0" marR="0">
              <a:lnSpc>
                <a:spcPts val="2644"/>
              </a:lnSpc>
              <a:spcBef>
                <a:spcPts val="768"/>
              </a:spcBef>
              <a:spcAft>
                <a:spcPct val="0"/>
              </a:spcAft>
            </a:pPr>
            <a:r>
              <a:rPr sz="2000">
                <a:solidFill>
                  <a:srgbClr val="000000"/>
                </a:solidFill>
                <a:latin typeface="SKQPWE+MicrosoftYaHei"/>
                <a:cs typeface="SKQPWE+MicrosoftYaHei"/>
              </a:rPr>
              <a:t>送上狗不理。人吃东西时</a:t>
            </a:r>
            <a:r>
              <a:rPr sz="2000">
                <a:solidFill>
                  <a:srgbClr val="000000"/>
                </a:solidFill>
                <a:latin typeface="NCAUQF+MicrosoftYaHei"/>
                <a:cs typeface="NCAUQF+MicrosoftYaHei"/>
              </a:rPr>
              <a:t>,</a:t>
            </a:r>
            <a:r>
              <a:rPr sz="2000">
                <a:solidFill>
                  <a:srgbClr val="000000"/>
                </a:solidFill>
                <a:latin typeface="SKQPWE+MicrosoftYaHei"/>
                <a:cs typeface="SKQPWE+MicrosoftYaHei"/>
              </a:rPr>
              <a:t>第一口总是香。袁大人一口咬上去</a:t>
            </a:r>
            <a:r>
              <a:rPr sz="2000">
                <a:solidFill>
                  <a:srgbClr val="000000"/>
                </a:solidFill>
                <a:latin typeface="NCAUQF+MicrosoftYaHei"/>
                <a:cs typeface="NCAUQF+MicrosoftYaHei"/>
              </a:rPr>
              <a:t>,</a:t>
            </a:r>
            <a:r>
              <a:rPr sz="2000">
                <a:solidFill>
                  <a:srgbClr val="000000"/>
                </a:solidFill>
                <a:latin typeface="SKQPWE+MicrosoftYaHei"/>
                <a:cs typeface="SKQPWE+MicrosoftYaHei"/>
              </a:rPr>
              <a:t>满嘴流油</a:t>
            </a:r>
            <a:r>
              <a:rPr sz="2000">
                <a:solidFill>
                  <a:srgbClr val="000000"/>
                </a:solidFill>
                <a:latin typeface="NCAUQF+MicrosoftYaHei"/>
                <a:cs typeface="NCAUQF+MicrosoftYaHei"/>
              </a:rPr>
              <a:t>,</a:t>
            </a:r>
            <a:r>
              <a:rPr sz="2000">
                <a:solidFill>
                  <a:srgbClr val="000000"/>
                </a:solidFill>
                <a:latin typeface="SKQPWE+MicrosoftYaHei"/>
                <a:cs typeface="SKQPWE+MicrosoftYaHei"/>
              </a:rPr>
              <a:t>满口喷</a:t>
            </a:r>
          </a:p>
          <a:p>
            <a:pPr marL="0" marR="0">
              <a:lnSpc>
                <a:spcPts val="2644"/>
              </a:lnSpc>
              <a:spcBef>
                <a:spcPts val="715"/>
              </a:spcBef>
              <a:spcAft>
                <a:spcPct val="0"/>
              </a:spcAft>
            </a:pPr>
            <a:r>
              <a:rPr sz="2000">
                <a:solidFill>
                  <a:srgbClr val="000000"/>
                </a:solidFill>
                <a:latin typeface="SKQPWE+MicrosoftYaHei"/>
                <a:cs typeface="SKQPWE+MicrosoftYaHei"/>
              </a:rPr>
              <a:t>香</a:t>
            </a:r>
            <a:r>
              <a:rPr sz="2000">
                <a:solidFill>
                  <a:srgbClr val="000000"/>
                </a:solidFill>
                <a:latin typeface="NCAUQF+MicrosoftYaHei"/>
                <a:cs typeface="NCAUQF+MicrosoftYaHei"/>
              </a:rPr>
              <a:t>,</a:t>
            </a:r>
            <a:r>
              <a:rPr sz="2000">
                <a:solidFill>
                  <a:srgbClr val="000000"/>
                </a:solidFill>
                <a:latin typeface="SKQPWE+MicrosoftYaHei"/>
                <a:cs typeface="SKQPWE+MicrosoftYaHei"/>
              </a:rPr>
              <a:t>心中大喜说:“我这辈子头次吃这么好吃的包子。”营官自然得了重赏。</a:t>
            </a:r>
          </a:p>
          <a:p>
            <a:pPr marL="597712" marR="0">
              <a:lnSpc>
                <a:spcPts val="2644"/>
              </a:lnSpc>
              <a:spcBef>
                <a:spcPts val="765"/>
              </a:spcBef>
              <a:spcAft>
                <a:spcPct val="0"/>
              </a:spcAft>
            </a:pPr>
            <a:r>
              <a:rPr sz="2000">
                <a:solidFill>
                  <a:srgbClr val="000000"/>
                </a:solidFill>
                <a:latin typeface="NCAUQF+MicrosoftYaHei"/>
                <a:cs typeface="NCAUQF+MicrosoftYaHei"/>
              </a:rPr>
              <a:t>(13)</a:t>
            </a:r>
            <a:r>
              <a:rPr sz="2000">
                <a:solidFill>
                  <a:srgbClr val="000000"/>
                </a:solidFill>
                <a:latin typeface="SKQPWE+MicrosoftYaHei"/>
                <a:cs typeface="SKQPWE+MicrosoftYaHei"/>
              </a:rPr>
              <a:t>转过几天</a:t>
            </a:r>
            <a:r>
              <a:rPr sz="2000">
                <a:solidFill>
                  <a:srgbClr val="000000"/>
                </a:solidFill>
                <a:latin typeface="NCAUQF+MicrosoftYaHei"/>
                <a:cs typeface="NCAUQF+MicrosoftYaHei"/>
              </a:rPr>
              <a:t>,</a:t>
            </a:r>
            <a:r>
              <a:rPr sz="2000">
                <a:solidFill>
                  <a:srgbClr val="000000"/>
                </a:solidFill>
                <a:latin typeface="SKQPWE+MicrosoftYaHei"/>
                <a:cs typeface="SKQPWE+MicrosoftYaHei"/>
              </a:rPr>
              <a:t>袁大人返京</a:t>
            </a:r>
            <a:r>
              <a:rPr sz="2000">
                <a:solidFill>
                  <a:srgbClr val="000000"/>
                </a:solidFill>
                <a:latin typeface="NCAUQF+MicrosoftYaHei"/>
                <a:cs typeface="NCAUQF+MicrosoftYaHei"/>
              </a:rPr>
              <a:t>,</a:t>
            </a:r>
            <a:r>
              <a:rPr sz="2000">
                <a:solidFill>
                  <a:srgbClr val="000000"/>
                </a:solidFill>
                <a:latin typeface="SKQPWE+MicrosoftYaHei"/>
                <a:cs typeface="SKQPWE+MicrosoftYaHei"/>
              </a:rPr>
              <a:t>寻思着给老佛爷慈禧带点什么稀罕东西。谁知</a:t>
            </a:r>
          </a:p>
          <a:p>
            <a:pPr marL="0" marR="0">
              <a:lnSpc>
                <a:spcPts val="2648"/>
              </a:lnSpc>
              <a:spcBef>
                <a:spcPts val="761"/>
              </a:spcBef>
              <a:spcAft>
                <a:spcPct val="0"/>
              </a:spcAft>
            </a:pPr>
            <a:r>
              <a:rPr sz="2000">
                <a:solidFill>
                  <a:srgbClr val="000000"/>
                </a:solidFill>
                <a:latin typeface="SKQPWE+MicrosoftYaHei"/>
                <a:cs typeface="SKQPWE+MicrosoftYaHei"/>
              </a:rPr>
              <a:t>官场都是同样想法</a:t>
            </a:r>
            <a:r>
              <a:rPr sz="2000">
                <a:solidFill>
                  <a:srgbClr val="000000"/>
                </a:solidFill>
                <a:latin typeface="NCAUQF+MicrosoftYaHei"/>
                <a:cs typeface="NCAUQF+MicrosoftYaHei"/>
              </a:rPr>
              <a:t>,</a:t>
            </a:r>
            <a:r>
              <a:rPr sz="2000">
                <a:solidFill>
                  <a:srgbClr val="000000"/>
                </a:solidFill>
                <a:latin typeface="SKQPWE+MicrosoftYaHei"/>
                <a:cs typeface="SKQPWE+MicrosoftYaHei"/>
              </a:rPr>
              <a:t>袁大人想</a:t>
            </a:r>
            <a:r>
              <a:rPr sz="2000">
                <a:solidFill>
                  <a:srgbClr val="000000"/>
                </a:solidFill>
                <a:latin typeface="NCAUQF+MicrosoftYaHei"/>
                <a:cs typeface="NCAUQF+MicrosoftYaHei"/>
              </a:rPr>
              <a:t>,</a:t>
            </a:r>
            <a:r>
              <a:rPr sz="2000">
                <a:solidFill>
                  <a:srgbClr val="000000"/>
                </a:solidFill>
                <a:latin typeface="SKQPWE+MicrosoftYaHei"/>
                <a:cs typeface="SKQPWE+MicrosoftYaHei"/>
              </a:rPr>
              <a:t>老佛爷平时四海珍奇</a:t>
            </a:r>
            <a:r>
              <a:rPr sz="2000">
                <a:solidFill>
                  <a:srgbClr val="000000"/>
                </a:solidFill>
                <a:latin typeface="NCAUQF+MicrosoftYaHei"/>
                <a:cs typeface="NCAUQF+MicrosoftYaHei"/>
              </a:rPr>
              <a:t>,</a:t>
            </a:r>
            <a:r>
              <a:rPr sz="2000">
                <a:solidFill>
                  <a:srgbClr val="000000"/>
                </a:solidFill>
                <a:latin typeface="SKQPWE+MicrosoftYaHei"/>
                <a:cs typeface="SKQPWE+MicrosoftYaHei"/>
              </a:rPr>
              <a:t>嘛见不着</a:t>
            </a:r>
            <a:r>
              <a:rPr sz="2000">
                <a:solidFill>
                  <a:srgbClr val="000000"/>
                </a:solidFill>
                <a:latin typeface="NCAUQF+MicrosoftYaHei"/>
                <a:cs typeface="NCAUQF+MicrosoftYaHei"/>
              </a:rPr>
              <a:t>?</a:t>
            </a:r>
            <a:r>
              <a:rPr sz="2000">
                <a:solidFill>
                  <a:srgbClr val="000000"/>
                </a:solidFill>
                <a:latin typeface="SKQPWE+MicrosoftYaHei"/>
                <a:cs typeface="SKQPWE+MicrosoftYaHei"/>
              </a:rPr>
              <a:t>鱼翅燕窝</a:t>
            </a:r>
            <a:r>
              <a:rPr sz="2000">
                <a:solidFill>
                  <a:srgbClr val="000000"/>
                </a:solidFill>
                <a:latin typeface="NCAUQF+MicrosoftYaHei"/>
                <a:cs typeface="NCAUQF+MicrosoftYaHei"/>
              </a:rPr>
              <a:t>,</a:t>
            </a:r>
            <a:r>
              <a:rPr sz="2000">
                <a:solidFill>
                  <a:srgbClr val="000000"/>
                </a:solidFill>
                <a:latin typeface="SKQPWE+MicrosoftYaHei"/>
                <a:cs typeface="SKQPWE+MicrosoftYaHei"/>
              </a:rPr>
              <a:t>嘛吃不</a:t>
            </a:r>
          </a:p>
          <a:p>
            <a:pPr marL="0" marR="0">
              <a:lnSpc>
                <a:spcPts val="2644"/>
              </a:lnSpc>
              <a:spcBef>
                <a:spcPts val="717"/>
              </a:spcBef>
              <a:spcAft>
                <a:spcPct val="0"/>
              </a:spcAft>
            </a:pPr>
            <a:r>
              <a:rPr sz="2000">
                <a:solidFill>
                  <a:srgbClr val="000000"/>
                </a:solidFill>
                <a:latin typeface="SKQPWE+MicrosoftYaHei"/>
                <a:cs typeface="SKQPWE+MicrosoftYaHei"/>
              </a:rPr>
              <a:t>到</a:t>
            </a:r>
            <a:r>
              <a:rPr sz="2000">
                <a:solidFill>
                  <a:srgbClr val="000000"/>
                </a:solidFill>
                <a:latin typeface="NCAUQF+MicrosoftYaHei"/>
                <a:cs typeface="NCAUQF+MicrosoftYaHei"/>
              </a:rPr>
              <a:t>?</a:t>
            </a:r>
            <a:r>
              <a:rPr sz="2000">
                <a:solidFill>
                  <a:srgbClr val="000000"/>
                </a:solidFill>
                <a:latin typeface="SKQPWE+MicrosoftYaHei"/>
                <a:cs typeface="SKQPWE+MicrosoftYaHei"/>
              </a:rPr>
              <a:t>花上好多钱</a:t>
            </a:r>
            <a:r>
              <a:rPr sz="2000">
                <a:solidFill>
                  <a:srgbClr val="000000"/>
                </a:solidFill>
                <a:latin typeface="NCAUQF+MicrosoftYaHei"/>
                <a:cs typeface="NCAUQF+MicrosoftYaHei"/>
              </a:rPr>
              <a:t>,</a:t>
            </a:r>
            <a:r>
              <a:rPr sz="2000">
                <a:solidFill>
                  <a:srgbClr val="000000"/>
                </a:solidFill>
                <a:latin typeface="SKQPWE+MicrosoftYaHei"/>
                <a:cs typeface="SKQPWE+MicrosoftYaHei"/>
              </a:rPr>
              <a:t>太后不新鲜</a:t>
            </a:r>
            <a:r>
              <a:rPr sz="2000">
                <a:solidFill>
                  <a:srgbClr val="000000"/>
                </a:solidFill>
                <a:latin typeface="NCAUQF+MicrosoftYaHei"/>
                <a:cs typeface="NCAUQF+MicrosoftYaHei"/>
              </a:rPr>
              <a:t>,</a:t>
            </a:r>
            <a:r>
              <a:rPr sz="2000">
                <a:solidFill>
                  <a:srgbClr val="000000"/>
                </a:solidFill>
                <a:latin typeface="SKQPWE+MicrosoftYaHei"/>
                <a:cs typeface="SKQPWE+MicrosoftYaHei"/>
              </a:rPr>
              <a:t>不如送上前几天在天津吃的那个狗不理包子</a:t>
            </a:r>
            <a:r>
              <a:rPr sz="2000">
                <a:solidFill>
                  <a:srgbClr val="000000"/>
                </a:solidFill>
                <a:latin typeface="NCAUQF+MicrosoftYaHei"/>
                <a:cs typeface="NCAUQF+MicrosoftYaHei"/>
              </a:rPr>
              <a:t>,</a:t>
            </a:r>
            <a:r>
              <a:rPr sz="2000">
                <a:solidFill>
                  <a:srgbClr val="000000"/>
                </a:solidFill>
                <a:latin typeface="SKQPWE+MicrosoftYaHei"/>
                <a:cs typeface="SKQPWE+MicrosoftYaHei"/>
              </a:rPr>
              <a:t>就派</a:t>
            </a:r>
          </a:p>
          <a:p>
            <a:pPr marL="0" marR="0">
              <a:lnSpc>
                <a:spcPts val="2644"/>
              </a:lnSpc>
              <a:spcBef>
                <a:spcPts val="765"/>
              </a:spcBef>
              <a:spcAft>
                <a:spcPct val="0"/>
              </a:spcAft>
            </a:pPr>
            <a:r>
              <a:rPr sz="2000">
                <a:solidFill>
                  <a:srgbClr val="000000"/>
                </a:solidFill>
                <a:latin typeface="SKQPWE+MicrosoftYaHei"/>
                <a:cs typeface="SKQPWE+MicrosoftYaHei"/>
              </a:rPr>
              <a:t>人办好办精</a:t>
            </a:r>
            <a:r>
              <a:rPr sz="2000">
                <a:solidFill>
                  <a:srgbClr val="000000"/>
                </a:solidFill>
                <a:latin typeface="NCAUQF+MicrosoftYaHei"/>
                <a:cs typeface="NCAUQF+MicrosoftYaHei"/>
              </a:rPr>
              <a:t>,</a:t>
            </a:r>
            <a:r>
              <a:rPr sz="2000">
                <a:solidFill>
                  <a:srgbClr val="000000"/>
                </a:solidFill>
                <a:latin typeface="SKQPWE+MicrosoftYaHei"/>
                <a:cs typeface="SKQPWE+MicrosoftYaHei"/>
              </a:rPr>
              <a:t>弄到京城</a:t>
            </a:r>
            <a:r>
              <a:rPr sz="2000">
                <a:solidFill>
                  <a:srgbClr val="000000"/>
                </a:solidFill>
                <a:latin typeface="NCAUQF+MicrosoftYaHei"/>
                <a:cs typeface="NCAUQF+MicrosoftYaHei"/>
              </a:rPr>
              <a:t>,</a:t>
            </a:r>
            <a:r>
              <a:rPr sz="2000">
                <a:solidFill>
                  <a:srgbClr val="000000"/>
                </a:solidFill>
                <a:latin typeface="SKQPWE+MicrosoftYaHei"/>
                <a:cs typeface="SKQPWE+MicrosoftYaHei"/>
              </a:rPr>
              <a:t>花钱买好御膳房的人</a:t>
            </a:r>
            <a:r>
              <a:rPr sz="2000">
                <a:solidFill>
                  <a:srgbClr val="000000"/>
                </a:solidFill>
                <a:latin typeface="NCAUQF+MicrosoftYaHei"/>
                <a:cs typeface="NCAUQF+MicrosoftYaHei"/>
              </a:rPr>
              <a:t>,</a:t>
            </a:r>
            <a:r>
              <a:rPr sz="2000">
                <a:solidFill>
                  <a:srgbClr val="000000"/>
                </a:solidFill>
                <a:latin typeface="SKQPWE+MicrosoftYaHei"/>
                <a:cs typeface="SKQPWE+MicrosoftYaHei"/>
              </a:rPr>
              <a:t>赶在慈禧午间用餐时</a:t>
            </a:r>
            <a:r>
              <a:rPr sz="2000">
                <a:solidFill>
                  <a:srgbClr val="000000"/>
                </a:solidFill>
                <a:latin typeface="NCAUQF+MicrosoftYaHei"/>
                <a:cs typeface="NCAUQF+MicrosoftYaHei"/>
              </a:rPr>
              <a:t>,</a:t>
            </a:r>
            <a:r>
              <a:rPr sz="2000">
                <a:solidFill>
                  <a:srgbClr val="000000"/>
                </a:solidFill>
                <a:latin typeface="SKQPWE+MicrosoftYaHei"/>
                <a:cs typeface="SKQPWE+MicrosoftYaHei"/>
              </a:rPr>
              <a:t>蒸热了最先</a:t>
            </a:r>
          </a:p>
          <a:p>
            <a:pPr marL="0" marR="0">
              <a:lnSpc>
                <a:spcPts val="2644"/>
              </a:lnSpc>
              <a:spcBef>
                <a:spcPts val="765"/>
              </a:spcBef>
              <a:spcAft>
                <a:spcPct val="0"/>
              </a:spcAft>
            </a:pPr>
            <a:r>
              <a:rPr sz="2000">
                <a:solidFill>
                  <a:srgbClr val="000000"/>
                </a:solidFill>
                <a:latin typeface="SKQPWE+MicrosoftYaHei"/>
                <a:cs typeface="SKQPWE+MicrosoftYaHei"/>
              </a:rPr>
              <a:t>送上</a:t>
            </a:r>
            <a:r>
              <a:rPr sz="2000">
                <a:solidFill>
                  <a:srgbClr val="000000"/>
                </a:solidFill>
                <a:latin typeface="NCAUQF+MicrosoftYaHei"/>
                <a:cs typeface="NCAUQF+MicrosoftYaHei"/>
              </a:rPr>
              <a:t>,</a:t>
            </a:r>
            <a:r>
              <a:rPr sz="2000">
                <a:solidFill>
                  <a:srgbClr val="000000"/>
                </a:solidFill>
                <a:latin typeface="SKQPWE+MicrosoftYaHei"/>
                <a:cs typeface="SKQPWE+MicrosoftYaHei"/>
              </a:rPr>
              <a:t>并嘱咐说:“这是袁大人从天津回来特意孝敬您的。”慈禧一咬</a:t>
            </a:r>
            <a:r>
              <a:rPr sz="2000">
                <a:solidFill>
                  <a:srgbClr val="000000"/>
                </a:solidFill>
                <a:latin typeface="NCAUQF+MicrosoftYaHei"/>
                <a:cs typeface="NCAUQF+MicrosoftYaHei"/>
              </a:rPr>
              <a:t>,</a:t>
            </a:r>
            <a:r>
              <a:rPr sz="2000">
                <a:solidFill>
                  <a:srgbClr val="000000"/>
                </a:solidFill>
                <a:latin typeface="SKQPWE+MicrosoftYaHei"/>
                <a:cs typeface="SKQPWE+MicrosoftYaHei"/>
              </a:rPr>
              <a:t>喷香流油</a:t>
            </a:r>
            <a:r>
              <a:rPr sz="2000">
                <a:solidFill>
                  <a:srgbClr val="000000"/>
                </a:solidFill>
                <a:latin typeface="NCAUQF+MicrosoftYaHei"/>
                <a:cs typeface="NCAUQF+MicrosoftYaHei"/>
              </a:rPr>
              <a:t>,</a:t>
            </a:r>
          </a:p>
          <a:p>
            <a:pPr marL="0" marR="0">
              <a:lnSpc>
                <a:spcPts val="2644"/>
              </a:lnSpc>
              <a:spcBef>
                <a:spcPts val="718"/>
              </a:spcBef>
              <a:spcAft>
                <a:spcPct val="0"/>
              </a:spcAft>
            </a:pPr>
            <a:r>
              <a:rPr sz="2000">
                <a:solidFill>
                  <a:srgbClr val="000000"/>
                </a:solidFill>
                <a:latin typeface="SKQPWE+MicrosoftYaHei"/>
                <a:cs typeface="SKQPWE+MicrosoftYaHei"/>
              </a:rPr>
              <a:t>勾起如狼似虎的胃口。慈禧一连吃了六个</a:t>
            </a:r>
            <a:r>
              <a:rPr sz="2000">
                <a:solidFill>
                  <a:srgbClr val="000000"/>
                </a:solidFill>
                <a:latin typeface="NCAUQF+MicrosoftYaHei"/>
                <a:cs typeface="NCAUQF+MicrosoftYaHei"/>
              </a:rPr>
              <a:t>,</a:t>
            </a:r>
            <a:r>
              <a:rPr sz="2000">
                <a:solidFill>
                  <a:srgbClr val="000000"/>
                </a:solidFill>
                <a:latin typeface="SKQPWE+MicrosoftYaHei"/>
                <a:cs typeface="SKQPWE+MicrosoftYaHei"/>
              </a:rPr>
              <a:t>别的任嘛不吃</a:t>
            </a:r>
            <a:r>
              <a:rPr sz="2000">
                <a:solidFill>
                  <a:srgbClr val="000000"/>
                </a:solidFill>
                <a:latin typeface="NCAUQF+MicrosoftYaHei"/>
                <a:cs typeface="NCAUQF+MicrosoftYaHei"/>
              </a:rPr>
              <a:t>,</a:t>
            </a:r>
            <a:r>
              <a:rPr sz="2000">
                <a:solidFill>
                  <a:srgbClr val="000000"/>
                </a:solidFill>
                <a:latin typeface="SKQPWE+MicrosoftYaHei"/>
                <a:cs typeface="SKQPWE+MicrosoftYaHei"/>
              </a:rPr>
              <a:t>还说了这么一句</a:t>
            </a:r>
            <a:r>
              <a:rPr sz="2000">
                <a:solidFill>
                  <a:srgbClr val="000000"/>
                </a:solidFill>
                <a:latin typeface="NCAUQF+MicrosoftYaHei"/>
                <a:cs typeface="NCAUQF+MicrosoftYaHei"/>
              </a:rPr>
              <a:t>:</a:t>
            </a:r>
          </a:p>
          <a:p>
            <a:pPr marL="597712" marR="0">
              <a:lnSpc>
                <a:spcPts val="2644"/>
              </a:lnSpc>
              <a:spcBef>
                <a:spcPts val="765"/>
              </a:spcBef>
              <a:spcAft>
                <a:spcPct val="0"/>
              </a:spcAft>
            </a:pPr>
            <a:r>
              <a:rPr sz="2000">
                <a:solidFill>
                  <a:srgbClr val="000000"/>
                </a:solidFill>
                <a:latin typeface="SKQPWE+MicrosoftYaHei"/>
                <a:cs typeface="SKQPWE+MicrosoftYaHei"/>
              </a:rPr>
              <a:t>(14)“老天爷吃了也保管说好!”</a:t>
            </a:r>
          </a:p>
        </p:txBody>
      </p:sp>
      <p:sp>
        <p:nvSpPr>
          <p:cNvPr id="4" name="object 4"/>
          <p:cNvSpPr txBox="1"/>
          <p:nvPr/>
        </p:nvSpPr>
        <p:spPr>
          <a:xfrm>
            <a:off x="288340" y="5645042"/>
            <a:ext cx="9622067" cy="114393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NCAUQF+MicrosoftYaHei"/>
                <a:cs typeface="NCAUQF+MicrosoftYaHei"/>
              </a:rPr>
              <a:t>(15)</a:t>
            </a:r>
            <a:r>
              <a:rPr sz="2000">
                <a:solidFill>
                  <a:srgbClr val="000000"/>
                </a:solidFill>
                <a:latin typeface="SKQPWE+MicrosoftYaHei"/>
                <a:cs typeface="SKQPWE+MicrosoftYaHei"/>
              </a:rPr>
              <a:t>这句话跟着从宫里传到宫外</a:t>
            </a:r>
            <a:r>
              <a:rPr sz="2000">
                <a:solidFill>
                  <a:srgbClr val="000000"/>
                </a:solidFill>
                <a:latin typeface="NCAUQF+MicrosoftYaHei"/>
                <a:cs typeface="NCAUQF+MicrosoftYaHei"/>
              </a:rPr>
              <a:t>,</a:t>
            </a:r>
            <a:r>
              <a:rPr sz="2000">
                <a:solidFill>
                  <a:srgbClr val="000000"/>
                </a:solidFill>
                <a:latin typeface="SKQPWE+MicrosoftYaHei"/>
                <a:cs typeface="SKQPWE+MicrosoftYaHei"/>
              </a:rPr>
              <a:t>从京城传到天津。金口一开</a:t>
            </a:r>
            <a:r>
              <a:rPr sz="2000">
                <a:solidFill>
                  <a:srgbClr val="000000"/>
                </a:solidFill>
                <a:latin typeface="NCAUQF+MicrosoftYaHei"/>
                <a:cs typeface="NCAUQF+MicrosoftYaHei"/>
              </a:rPr>
              <a:t>,</a:t>
            </a:r>
            <a:r>
              <a:rPr sz="2000">
                <a:solidFill>
                  <a:srgbClr val="000000"/>
                </a:solidFill>
                <a:latin typeface="SKQPWE+MicrosoftYaHei"/>
                <a:cs typeface="SKQPWE+MicrosoftYaHei"/>
              </a:rPr>
              <a:t>天下大吉</a:t>
            </a:r>
            <a:r>
              <a:rPr sz="2000">
                <a:solidFill>
                  <a:srgbClr val="000000"/>
                </a:solidFill>
                <a:latin typeface="NCAUQF+MicrosoftYaHei"/>
                <a:cs typeface="NCAUQF+MicrosoftYaHei"/>
              </a:rPr>
              <a:t>,</a:t>
            </a:r>
          </a:p>
          <a:p>
            <a:pPr marL="0" marR="0">
              <a:lnSpc>
                <a:spcPts val="2644"/>
              </a:lnSpc>
              <a:spcBef>
                <a:spcPts val="767"/>
              </a:spcBef>
              <a:spcAft>
                <a:spcPct val="0"/>
              </a:spcAft>
            </a:pPr>
            <a:r>
              <a:rPr sz="2000">
                <a:solidFill>
                  <a:srgbClr val="000000"/>
                </a:solidFill>
                <a:latin typeface="SKQPWE+MicrosoftYaHei"/>
                <a:cs typeface="SKQPWE+MicrosoftYaHei"/>
              </a:rPr>
              <a:t>狗不理名满四海</a:t>
            </a:r>
            <a:r>
              <a:rPr sz="2000">
                <a:solidFill>
                  <a:srgbClr val="000000"/>
                </a:solidFill>
                <a:latin typeface="NCAUQF+MicrosoftYaHei"/>
                <a:cs typeface="NCAUQF+MicrosoftYaHei"/>
              </a:rPr>
              <a:t>,</a:t>
            </a:r>
            <a:r>
              <a:rPr sz="2000">
                <a:solidFill>
                  <a:srgbClr val="000000"/>
                </a:solidFill>
                <a:latin typeface="SKQPWE+MicrosoftYaHei"/>
                <a:cs typeface="SKQPWE+MicrosoftYaHei"/>
              </a:rPr>
              <a:t>直贯当今。</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0040" y="409137"/>
            <a:ext cx="9778766" cy="163168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24027" marR="0">
              <a:lnSpc>
                <a:spcPts val="2644"/>
              </a:lnSpc>
              <a:spcBef>
                <a:spcPct val="0"/>
              </a:spcBef>
              <a:spcAft>
                <a:spcPct val="0"/>
              </a:spcAft>
            </a:pPr>
            <a:r>
              <a:rPr sz="2000">
                <a:solidFill>
                  <a:srgbClr val="000000"/>
                </a:solidFill>
                <a:latin typeface="EINWPF+MicrosoftYaHei"/>
                <a:cs typeface="EINWPF+MicrosoftYaHei"/>
              </a:rPr>
              <a:t>1.</a:t>
            </a:r>
            <a:r>
              <a:rPr sz="2000">
                <a:solidFill>
                  <a:srgbClr val="000000"/>
                </a:solidFill>
                <a:latin typeface="UDDJCP+MicrosoftYaHei"/>
                <a:cs typeface="UDDJCP+MicrosoftYaHei"/>
              </a:rPr>
              <a:t>下列对文章相关内容及艺术特色的分析和鉴赏</a:t>
            </a:r>
            <a:r>
              <a:rPr sz="2000">
                <a:solidFill>
                  <a:srgbClr val="000000"/>
                </a:solidFill>
                <a:latin typeface="EINWPF+MicrosoftYaHei"/>
                <a:cs typeface="EINWPF+MicrosoftYaHei"/>
              </a:rPr>
              <a:t>,</a:t>
            </a:r>
            <a:r>
              <a:rPr sz="2000">
                <a:solidFill>
                  <a:srgbClr val="000000"/>
                </a:solidFill>
                <a:latin typeface="UDDJCP+MicrosoftYaHei"/>
                <a:cs typeface="UDDJCP+MicrosoftYaHei"/>
              </a:rPr>
              <a:t>最恰当的两项是</a:t>
            </a:r>
            <a:r>
              <a:rPr sz="2000">
                <a:solidFill>
                  <a:srgbClr val="000000"/>
                </a:solidFill>
                <a:latin typeface="EINWPF+MicrosoftYaHei"/>
                <a:cs typeface="EINWPF+MicrosoftYaHei"/>
              </a:rPr>
              <a:t>(</a:t>
            </a:r>
            <a:r>
              <a:rPr sz="2000" spc="544">
                <a:solidFill>
                  <a:srgbClr val="000000"/>
                </a:solidFill>
                <a:latin typeface="EINWPF+MicrosoftYaHei"/>
                <a:cs typeface="EINWPF+MicrosoftYaHei"/>
              </a:rPr>
              <a:t> </a:t>
            </a:r>
            <a:r>
              <a:rPr sz="2000">
                <a:solidFill>
                  <a:srgbClr val="000000"/>
                </a:solidFill>
                <a:latin typeface="EINWPF+MicrosoftYaHei"/>
                <a:cs typeface="EINWPF+MicrosoftYaHei"/>
              </a:rPr>
              <a:t>)</a:t>
            </a:r>
          </a:p>
          <a:p>
            <a:pPr marL="832408" marR="0">
              <a:lnSpc>
                <a:spcPts val="2644"/>
              </a:lnSpc>
              <a:spcBef>
                <a:spcPts val="958"/>
              </a:spcBef>
              <a:spcAft>
                <a:spcPct val="0"/>
              </a:spcAft>
            </a:pPr>
            <a:r>
              <a:rPr sz="2000">
                <a:solidFill>
                  <a:srgbClr val="000000"/>
                </a:solidFill>
                <a:latin typeface="EINWPF+MicrosoftYaHei"/>
                <a:cs typeface="EINWPF+MicrosoftYaHei"/>
              </a:rPr>
              <a:t>A.</a:t>
            </a:r>
            <a:r>
              <a:rPr sz="2000">
                <a:solidFill>
                  <a:srgbClr val="000000"/>
                </a:solidFill>
                <a:latin typeface="UDDJCP+MicrosoftYaHei"/>
                <a:cs typeface="UDDJCP+MicrosoftYaHei"/>
              </a:rPr>
              <a:t>小说擅长在平淡叙述中营造不平常的效果</a:t>
            </a:r>
            <a:r>
              <a:rPr sz="2000">
                <a:solidFill>
                  <a:srgbClr val="000000"/>
                </a:solidFill>
                <a:latin typeface="EINWPF+MicrosoftYaHei"/>
                <a:cs typeface="EINWPF+MicrosoftYaHei"/>
              </a:rPr>
              <a:t>,</a:t>
            </a:r>
            <a:r>
              <a:rPr sz="2000">
                <a:solidFill>
                  <a:srgbClr val="000000"/>
                </a:solidFill>
                <a:latin typeface="UDDJCP+MicrosoftYaHei"/>
                <a:cs typeface="UDDJCP+MicrosoftYaHei"/>
              </a:rPr>
              <a:t>真实地记录了“狗不理”</a:t>
            </a:r>
          </a:p>
          <a:p>
            <a:pPr marL="0" marR="0">
              <a:lnSpc>
                <a:spcPts val="2644"/>
              </a:lnSpc>
              <a:spcBef>
                <a:spcPts val="955"/>
              </a:spcBef>
              <a:spcAft>
                <a:spcPct val="0"/>
              </a:spcAft>
            </a:pPr>
            <a:r>
              <a:rPr sz="2000">
                <a:solidFill>
                  <a:srgbClr val="000000"/>
                </a:solidFill>
                <a:latin typeface="UDDJCP+MicrosoftYaHei"/>
                <a:cs typeface="UDDJCP+MicrosoftYaHei"/>
              </a:rPr>
              <a:t>从出现到兴盛的传奇故事</a:t>
            </a:r>
            <a:r>
              <a:rPr sz="2000">
                <a:solidFill>
                  <a:srgbClr val="000000"/>
                </a:solidFill>
                <a:latin typeface="EINWPF+MicrosoftYaHei"/>
                <a:cs typeface="EINWPF+MicrosoftYaHei"/>
              </a:rPr>
              <a:t>,</a:t>
            </a:r>
            <a:r>
              <a:rPr sz="2000">
                <a:solidFill>
                  <a:srgbClr val="000000"/>
                </a:solidFill>
                <a:latin typeface="UDDJCP+MicrosoftYaHei"/>
                <a:cs typeface="UDDJCP+MicrosoftYaHei"/>
              </a:rPr>
              <a:t>具有不平常的文化内涵。</a:t>
            </a:r>
          </a:p>
        </p:txBody>
      </p:sp>
      <p:sp>
        <p:nvSpPr>
          <p:cNvPr id="4" name="object 4"/>
          <p:cNvSpPr txBox="1"/>
          <p:nvPr/>
        </p:nvSpPr>
        <p:spPr>
          <a:xfrm>
            <a:off x="320040" y="1781118"/>
            <a:ext cx="9703854" cy="300354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EINWPF+MicrosoftYaHei"/>
                <a:cs typeface="EINWPF+MicrosoftYaHei"/>
              </a:rPr>
              <a:t>B.</a:t>
            </a:r>
            <a:r>
              <a:rPr sz="2000">
                <a:solidFill>
                  <a:srgbClr val="000000"/>
                </a:solidFill>
                <a:latin typeface="UDDJCP+MicrosoftYaHei"/>
                <a:cs typeface="UDDJCP+MicrosoftYaHei"/>
              </a:rPr>
              <a:t>小说选材独特新颖</a:t>
            </a:r>
            <a:r>
              <a:rPr sz="2000">
                <a:solidFill>
                  <a:srgbClr val="000000"/>
                </a:solidFill>
                <a:latin typeface="EINWPF+MicrosoftYaHei"/>
                <a:cs typeface="EINWPF+MicrosoftYaHei"/>
              </a:rPr>
              <a:t>,</a:t>
            </a:r>
            <a:r>
              <a:rPr sz="2000">
                <a:solidFill>
                  <a:srgbClr val="000000"/>
                </a:solidFill>
                <a:latin typeface="UDDJCP+MicrosoftYaHei"/>
                <a:cs typeface="UDDJCP+MicrosoftYaHei"/>
              </a:rPr>
              <a:t>以民间故事为创作素材</a:t>
            </a:r>
            <a:r>
              <a:rPr sz="2000">
                <a:solidFill>
                  <a:srgbClr val="000000"/>
                </a:solidFill>
                <a:latin typeface="EINWPF+MicrosoftYaHei"/>
                <a:cs typeface="EINWPF+MicrosoftYaHei"/>
              </a:rPr>
              <a:t>,</a:t>
            </a:r>
            <a:r>
              <a:rPr sz="2000">
                <a:solidFill>
                  <a:srgbClr val="000000"/>
                </a:solidFill>
                <a:latin typeface="UDDJCP+MicrosoftYaHei"/>
                <a:cs typeface="UDDJCP+MicrosoftYaHei"/>
              </a:rPr>
              <a:t>将笔触伸向市井小民</a:t>
            </a:r>
            <a:r>
              <a:rPr sz="2000">
                <a:solidFill>
                  <a:srgbClr val="000000"/>
                </a:solidFill>
                <a:latin typeface="EINWPF+MicrosoftYaHei"/>
                <a:cs typeface="EINWPF+MicrosoftYaHei"/>
              </a:rPr>
              <a:t>,</a:t>
            </a:r>
            <a:r>
              <a:rPr sz="2000">
                <a:solidFill>
                  <a:srgbClr val="000000"/>
                </a:solidFill>
                <a:latin typeface="UDDJCP+MicrosoftYaHei"/>
                <a:cs typeface="UDDJCP+MicrosoftYaHei"/>
              </a:rPr>
              <a:t>以</a:t>
            </a:r>
          </a:p>
          <a:p>
            <a:pPr marL="0" marR="0">
              <a:lnSpc>
                <a:spcPts val="2644"/>
              </a:lnSpc>
              <a:spcBef>
                <a:spcPts val="957"/>
              </a:spcBef>
              <a:spcAft>
                <a:spcPct val="0"/>
              </a:spcAft>
            </a:pPr>
            <a:r>
              <a:rPr sz="2000">
                <a:solidFill>
                  <a:srgbClr val="000000"/>
                </a:solidFill>
                <a:latin typeface="UDDJCP+MicrosoftYaHei"/>
                <a:cs typeface="UDDJCP+MicrosoftYaHei"/>
              </a:rPr>
              <a:t>艺术的手法展开叙写</a:t>
            </a:r>
            <a:r>
              <a:rPr sz="2000">
                <a:solidFill>
                  <a:srgbClr val="000000"/>
                </a:solidFill>
                <a:latin typeface="EINWPF+MicrosoftYaHei"/>
                <a:cs typeface="EINWPF+MicrosoftYaHei"/>
              </a:rPr>
              <a:t>,</a:t>
            </a:r>
            <a:r>
              <a:rPr sz="2000">
                <a:solidFill>
                  <a:srgbClr val="000000"/>
                </a:solidFill>
                <a:latin typeface="UDDJCP+MicrosoftYaHei"/>
                <a:cs typeface="UDDJCP+MicrosoftYaHei"/>
              </a:rPr>
              <a:t>开掘生活底蕴</a:t>
            </a:r>
            <a:r>
              <a:rPr sz="2000">
                <a:solidFill>
                  <a:srgbClr val="000000"/>
                </a:solidFill>
                <a:latin typeface="EINWPF+MicrosoftYaHei"/>
                <a:cs typeface="EINWPF+MicrosoftYaHei"/>
              </a:rPr>
              <a:t>,</a:t>
            </a:r>
            <a:r>
              <a:rPr sz="2000">
                <a:solidFill>
                  <a:srgbClr val="000000"/>
                </a:solidFill>
                <a:latin typeface="UDDJCP+MicrosoftYaHei"/>
                <a:cs typeface="UDDJCP+MicrosoftYaHei"/>
              </a:rPr>
              <a:t>咀嚼人生况味</a:t>
            </a:r>
            <a:r>
              <a:rPr sz="2000">
                <a:solidFill>
                  <a:srgbClr val="000000"/>
                </a:solidFill>
                <a:latin typeface="EINWPF+MicrosoftYaHei"/>
                <a:cs typeface="EINWPF+MicrosoftYaHei"/>
              </a:rPr>
              <a:t>,</a:t>
            </a:r>
            <a:r>
              <a:rPr sz="2000">
                <a:solidFill>
                  <a:srgbClr val="000000"/>
                </a:solidFill>
                <a:latin typeface="UDDJCP+MicrosoftYaHei"/>
                <a:cs typeface="UDDJCP+MicrosoftYaHei"/>
              </a:rPr>
              <a:t>雅俗共赏。</a:t>
            </a:r>
          </a:p>
          <a:p>
            <a:pPr marL="914704" marR="0">
              <a:lnSpc>
                <a:spcPts val="2644"/>
              </a:lnSpc>
              <a:spcBef>
                <a:spcPts val="955"/>
              </a:spcBef>
              <a:spcAft>
                <a:spcPct val="0"/>
              </a:spcAft>
            </a:pPr>
            <a:r>
              <a:rPr sz="2000">
                <a:solidFill>
                  <a:srgbClr val="000000"/>
                </a:solidFill>
                <a:latin typeface="EINWPF+MicrosoftYaHei"/>
                <a:cs typeface="EINWPF+MicrosoftYaHei"/>
              </a:rPr>
              <a:t>C.</a:t>
            </a:r>
            <a:r>
              <a:rPr sz="2000">
                <a:solidFill>
                  <a:srgbClr val="000000"/>
                </a:solidFill>
                <a:latin typeface="UDDJCP+MicrosoftYaHei"/>
                <a:cs typeface="UDDJCP+MicrosoftYaHei"/>
              </a:rPr>
              <a:t>小说中</a:t>
            </a:r>
            <a:r>
              <a:rPr sz="2000">
                <a:solidFill>
                  <a:srgbClr val="000000"/>
                </a:solidFill>
                <a:latin typeface="EINWPF+MicrosoftYaHei"/>
                <a:cs typeface="EINWPF+MicrosoftYaHei"/>
              </a:rPr>
              <a:t>,</a:t>
            </a:r>
            <a:r>
              <a:rPr sz="2000">
                <a:solidFill>
                  <a:srgbClr val="000000"/>
                </a:solidFill>
                <a:latin typeface="UDDJCP+MicrosoftYaHei"/>
                <a:cs typeface="UDDJCP+MicrosoftYaHei"/>
              </a:rPr>
              <a:t>狗子“花钱买好衙门里的人”</a:t>
            </a:r>
            <a:r>
              <a:rPr sz="2000">
                <a:solidFill>
                  <a:srgbClr val="000000"/>
                </a:solidFill>
                <a:latin typeface="EINWPF+MicrosoftYaHei"/>
                <a:cs typeface="EINWPF+MicrosoftYaHei"/>
              </a:rPr>
              <a:t>,</a:t>
            </a:r>
            <a:r>
              <a:rPr sz="2000">
                <a:solidFill>
                  <a:srgbClr val="000000"/>
                </a:solidFill>
                <a:latin typeface="UDDJCP+MicrosoftYaHei"/>
                <a:cs typeface="UDDJCP+MicrosoftYaHei"/>
              </a:rPr>
              <a:t>袁大人“花钱买好御膳房的</a:t>
            </a:r>
          </a:p>
          <a:p>
            <a:pPr marL="0" marR="0">
              <a:lnSpc>
                <a:spcPts val="2644"/>
              </a:lnSpc>
              <a:spcBef>
                <a:spcPts val="955"/>
              </a:spcBef>
              <a:spcAft>
                <a:spcPct val="0"/>
              </a:spcAft>
            </a:pPr>
            <a:r>
              <a:rPr sz="2000">
                <a:solidFill>
                  <a:srgbClr val="000000"/>
                </a:solidFill>
                <a:latin typeface="UDDJCP+MicrosoftYaHei"/>
                <a:cs typeface="UDDJCP+MicrosoftYaHei"/>
              </a:rPr>
              <a:t>人”等情节</a:t>
            </a:r>
            <a:r>
              <a:rPr sz="2000">
                <a:solidFill>
                  <a:srgbClr val="000000"/>
                </a:solidFill>
                <a:latin typeface="EINWPF+MicrosoftYaHei"/>
                <a:cs typeface="EINWPF+MicrosoftYaHei"/>
              </a:rPr>
              <a:t>,</a:t>
            </a:r>
            <a:r>
              <a:rPr sz="2000">
                <a:solidFill>
                  <a:srgbClr val="000000"/>
                </a:solidFill>
                <a:latin typeface="UDDJCP+MicrosoftYaHei"/>
                <a:cs typeface="UDDJCP+MicrosoftYaHei"/>
              </a:rPr>
              <a:t>展现了当时行贿成风的社会背景</a:t>
            </a:r>
            <a:r>
              <a:rPr sz="2000">
                <a:solidFill>
                  <a:srgbClr val="000000"/>
                </a:solidFill>
                <a:latin typeface="EINWPF+MicrosoftYaHei"/>
                <a:cs typeface="EINWPF+MicrosoftYaHei"/>
              </a:rPr>
              <a:t>,</a:t>
            </a:r>
            <a:r>
              <a:rPr sz="2000">
                <a:solidFill>
                  <a:srgbClr val="000000"/>
                </a:solidFill>
                <a:latin typeface="UDDJCP+MicrosoftYaHei"/>
                <a:cs typeface="UDDJCP+MicrosoftYaHei"/>
              </a:rPr>
              <a:t>揭示了小说主旨。</a:t>
            </a:r>
          </a:p>
          <a:p>
            <a:pPr marL="914704" marR="0">
              <a:lnSpc>
                <a:spcPts val="2644"/>
              </a:lnSpc>
              <a:spcBef>
                <a:spcPts val="958"/>
              </a:spcBef>
              <a:spcAft>
                <a:spcPct val="0"/>
              </a:spcAft>
            </a:pPr>
            <a:r>
              <a:rPr sz="2000" spc="-66">
                <a:solidFill>
                  <a:srgbClr val="000000"/>
                </a:solidFill>
                <a:latin typeface="EINWPF+MicrosoftYaHei"/>
                <a:cs typeface="EINWPF+MicrosoftYaHei"/>
              </a:rPr>
              <a:t>D.</a:t>
            </a:r>
            <a:r>
              <a:rPr sz="2000">
                <a:solidFill>
                  <a:srgbClr val="000000"/>
                </a:solidFill>
                <a:latin typeface="UDDJCP+MicrosoftYaHei"/>
                <a:cs typeface="UDDJCP+MicrosoftYaHei"/>
              </a:rPr>
              <a:t>小说故事生动有趣</a:t>
            </a:r>
            <a:r>
              <a:rPr sz="2000">
                <a:solidFill>
                  <a:srgbClr val="000000"/>
                </a:solidFill>
                <a:latin typeface="EINWPF+MicrosoftYaHei"/>
                <a:cs typeface="EINWPF+MicrosoftYaHei"/>
              </a:rPr>
              <a:t>,</a:t>
            </a:r>
            <a:r>
              <a:rPr sz="2000">
                <a:solidFill>
                  <a:srgbClr val="000000"/>
                </a:solidFill>
                <a:latin typeface="UDDJCP+MicrosoftYaHei"/>
                <a:cs typeface="UDDJCP+MicrosoftYaHei"/>
              </a:rPr>
              <a:t>塑造的传奇人物</a:t>
            </a:r>
            <a:r>
              <a:rPr sz="2000">
                <a:solidFill>
                  <a:srgbClr val="000000"/>
                </a:solidFill>
                <a:latin typeface="EINWPF+MicrosoftYaHei"/>
                <a:cs typeface="EINWPF+MicrosoftYaHei"/>
              </a:rPr>
              <a:t>,</a:t>
            </a:r>
            <a:r>
              <a:rPr sz="2000">
                <a:solidFill>
                  <a:srgbClr val="000000"/>
                </a:solidFill>
                <a:latin typeface="UDDJCP+MicrosoftYaHei"/>
                <a:cs typeface="UDDJCP+MicrosoftYaHei"/>
              </a:rPr>
              <a:t>奇异非凡</a:t>
            </a:r>
            <a:r>
              <a:rPr sz="2000">
                <a:solidFill>
                  <a:srgbClr val="000000"/>
                </a:solidFill>
                <a:latin typeface="EINWPF+MicrosoftYaHei"/>
                <a:cs typeface="EINWPF+MicrosoftYaHei"/>
              </a:rPr>
              <a:t>,</a:t>
            </a:r>
            <a:r>
              <a:rPr sz="2000">
                <a:solidFill>
                  <a:srgbClr val="000000"/>
                </a:solidFill>
                <a:latin typeface="UDDJCP+MicrosoftYaHei"/>
                <a:cs typeface="UDDJCP+MicrosoftYaHei"/>
              </a:rPr>
              <a:t>跃然纸上</a:t>
            </a:r>
            <a:r>
              <a:rPr sz="2000">
                <a:solidFill>
                  <a:srgbClr val="000000"/>
                </a:solidFill>
                <a:latin typeface="EINWPF+MicrosoftYaHei"/>
                <a:cs typeface="EINWPF+MicrosoftYaHei"/>
              </a:rPr>
              <a:t>,</a:t>
            </a:r>
            <a:r>
              <a:rPr sz="2000">
                <a:solidFill>
                  <a:srgbClr val="000000"/>
                </a:solidFill>
                <a:latin typeface="UDDJCP+MicrosoftYaHei"/>
                <a:cs typeface="UDDJCP+MicrosoftYaHei"/>
              </a:rPr>
              <a:t>文笔简练</a:t>
            </a:r>
          </a:p>
          <a:p>
            <a:pPr marL="0" marR="0">
              <a:lnSpc>
                <a:spcPts val="2644"/>
              </a:lnSpc>
              <a:spcBef>
                <a:spcPts val="955"/>
              </a:spcBef>
              <a:spcAft>
                <a:spcPct val="0"/>
              </a:spcAft>
            </a:pPr>
            <a:r>
              <a:rPr sz="2000">
                <a:solidFill>
                  <a:srgbClr val="000000"/>
                </a:solidFill>
                <a:latin typeface="UDDJCP+MicrosoftYaHei"/>
                <a:cs typeface="UDDJCP+MicrosoftYaHei"/>
              </a:rPr>
              <a:t>传神</a:t>
            </a:r>
            <a:r>
              <a:rPr sz="2000">
                <a:solidFill>
                  <a:srgbClr val="000000"/>
                </a:solidFill>
                <a:latin typeface="EINWPF+MicrosoftYaHei"/>
                <a:cs typeface="EINWPF+MicrosoftYaHei"/>
              </a:rPr>
              <a:t>,</a:t>
            </a:r>
            <a:r>
              <a:rPr sz="2000">
                <a:solidFill>
                  <a:srgbClr val="000000"/>
                </a:solidFill>
                <a:latin typeface="UDDJCP+MicrosoftYaHei"/>
                <a:cs typeface="UDDJCP+MicrosoftYaHei"/>
              </a:rPr>
              <a:t>形象地再现了清末时天津的社会风貌。</a:t>
            </a:r>
          </a:p>
        </p:txBody>
      </p:sp>
      <p:sp>
        <p:nvSpPr>
          <p:cNvPr id="5" name="object 5"/>
          <p:cNvSpPr txBox="1"/>
          <p:nvPr/>
        </p:nvSpPr>
        <p:spPr>
          <a:xfrm>
            <a:off x="320040" y="4524953"/>
            <a:ext cx="9540113" cy="11743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44"/>
              </a:lnSpc>
              <a:spcBef>
                <a:spcPct val="0"/>
              </a:spcBef>
              <a:spcAft>
                <a:spcPct val="0"/>
              </a:spcAft>
            </a:pPr>
            <a:r>
              <a:rPr sz="2000">
                <a:solidFill>
                  <a:srgbClr val="000000"/>
                </a:solidFill>
                <a:latin typeface="EINWPF+MicrosoftYaHei"/>
                <a:cs typeface="EINWPF+MicrosoftYaHei"/>
              </a:rPr>
              <a:t>E.</a:t>
            </a:r>
            <a:r>
              <a:rPr sz="2000">
                <a:solidFill>
                  <a:srgbClr val="000000"/>
                </a:solidFill>
                <a:latin typeface="UDDJCP+MicrosoftYaHei"/>
                <a:cs typeface="UDDJCP+MicrosoftYaHei"/>
              </a:rPr>
              <a:t>小说使用了一些天津方言</a:t>
            </a:r>
            <a:r>
              <a:rPr sz="2000">
                <a:solidFill>
                  <a:srgbClr val="000000"/>
                </a:solidFill>
                <a:latin typeface="EINWPF+MicrosoftYaHei"/>
                <a:cs typeface="EINWPF+MicrosoftYaHei"/>
              </a:rPr>
              <a:t>,</a:t>
            </a:r>
            <a:r>
              <a:rPr sz="2000">
                <a:solidFill>
                  <a:srgbClr val="000000"/>
                </a:solidFill>
                <a:latin typeface="UDDJCP+MicrosoftYaHei"/>
                <a:cs typeface="UDDJCP+MicrosoftYaHei"/>
              </a:rPr>
              <a:t>使作品具有浓郁的天津地方特色。尤其</a:t>
            </a:r>
          </a:p>
          <a:p>
            <a:pPr marL="0" marR="0">
              <a:lnSpc>
                <a:spcPts val="2644"/>
              </a:lnSpc>
              <a:spcBef>
                <a:spcPts val="957"/>
              </a:spcBef>
              <a:spcAft>
                <a:spcPct val="0"/>
              </a:spcAft>
            </a:pPr>
            <a:r>
              <a:rPr sz="2000">
                <a:solidFill>
                  <a:srgbClr val="000000"/>
                </a:solidFill>
                <a:latin typeface="UDDJCP+MicrosoftYaHei"/>
                <a:cs typeface="UDDJCP+MicrosoftYaHei"/>
              </a:rPr>
              <a:t>是运用一些有意不断句的句子</a:t>
            </a:r>
            <a:r>
              <a:rPr sz="2000">
                <a:solidFill>
                  <a:srgbClr val="000000"/>
                </a:solidFill>
                <a:latin typeface="EINWPF+MicrosoftYaHei"/>
                <a:cs typeface="EINWPF+MicrosoftYaHei"/>
              </a:rPr>
              <a:t>,</a:t>
            </a:r>
            <a:r>
              <a:rPr sz="2000">
                <a:solidFill>
                  <a:srgbClr val="000000"/>
                </a:solidFill>
                <a:latin typeface="UDDJCP+MicrosoftYaHei"/>
                <a:cs typeface="UDDJCP+MicrosoftYaHei"/>
              </a:rPr>
              <a:t>使作品更符合市井特点。</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DSVCAO+å¾®è½¯éÿFD»,Bold"/>
                <a:cs typeface="DSVCAO+å¾®è½¯éÿFD»,Bold"/>
              </a:rPr>
              <a:t>课程精讲</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DSVCAO+å¾®è½¯éÿFD»,Bold"/>
                <a:cs typeface="DSVCAO+å¾®è½¯éÿFD»,Bold"/>
              </a:rPr>
              <a:t>二</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7090" y="1545278"/>
            <a:ext cx="8795977" cy="140850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2848" marR="0">
              <a:lnSpc>
                <a:spcPts val="3167"/>
              </a:lnSpc>
              <a:spcBef>
                <a:spcPct val="0"/>
              </a:spcBef>
              <a:spcAft>
                <a:spcPct val="0"/>
              </a:spcAft>
            </a:pPr>
            <a:r>
              <a:rPr sz="2400">
                <a:solidFill>
                  <a:srgbClr val="000000"/>
                </a:solidFill>
                <a:latin typeface="BGEHBI+MicrosoftYaHei"/>
                <a:cs typeface="BGEHBI+MicrosoftYaHei"/>
              </a:rPr>
              <a:t>（</a:t>
            </a:r>
            <a:r>
              <a:rPr sz="2400">
                <a:solidFill>
                  <a:srgbClr val="000000"/>
                </a:solidFill>
                <a:latin typeface="KQGSHU+MicrosoftYaHei"/>
                <a:cs typeface="KQGSHU+MicrosoftYaHei"/>
              </a:rPr>
              <a:t>2</a:t>
            </a:r>
            <a:r>
              <a:rPr sz="2400">
                <a:solidFill>
                  <a:srgbClr val="000000"/>
                </a:solidFill>
                <a:latin typeface="BGEHBI+MicrosoftYaHei"/>
                <a:cs typeface="BGEHBI+MicrosoftYaHei"/>
              </a:rPr>
              <a:t>）在小说中</a:t>
            </a:r>
            <a:r>
              <a:rPr sz="2400">
                <a:solidFill>
                  <a:srgbClr val="000000"/>
                </a:solidFill>
                <a:latin typeface="KQGSHU+MicrosoftYaHei"/>
                <a:cs typeface="KQGSHU+MicrosoftYaHei"/>
              </a:rPr>
              <a:t>,</a:t>
            </a:r>
            <a:r>
              <a:rPr sz="2400">
                <a:solidFill>
                  <a:srgbClr val="000000"/>
                </a:solidFill>
                <a:latin typeface="BGEHBI+MicrosoftYaHei"/>
                <a:cs typeface="BGEHBI+MicrosoftYaHei"/>
              </a:rPr>
              <a:t>写狗子的父亲“老高”有什么作用</a:t>
            </a:r>
            <a:r>
              <a:rPr sz="2400">
                <a:solidFill>
                  <a:srgbClr val="000000"/>
                </a:solidFill>
                <a:latin typeface="KQGSHU+MicrosoftYaHei"/>
                <a:cs typeface="KQGSHU+MicrosoftYaHei"/>
              </a:rPr>
              <a:t>?</a:t>
            </a:r>
            <a:r>
              <a:rPr sz="2400">
                <a:solidFill>
                  <a:srgbClr val="000000"/>
                </a:solidFill>
                <a:latin typeface="BGEHBI+MicrosoftYaHei"/>
                <a:cs typeface="BGEHBI+MicrosoftYaHei"/>
              </a:rPr>
              <a:t>请</a:t>
            </a:r>
          </a:p>
          <a:p>
            <a:pPr marL="0" marR="0">
              <a:lnSpc>
                <a:spcPts val="3167"/>
              </a:lnSpc>
              <a:spcBef>
                <a:spcPts val="1105"/>
              </a:spcBef>
              <a:spcAft>
                <a:spcPct val="0"/>
              </a:spcAft>
            </a:pPr>
            <a:r>
              <a:rPr sz="2400">
                <a:solidFill>
                  <a:srgbClr val="000000"/>
                </a:solidFill>
                <a:latin typeface="BGEHBI+MicrosoftYaHei"/>
                <a:cs typeface="BGEHBI+MicrosoftYaHei"/>
              </a:rPr>
              <a:t>简要分析。</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36727" y="954025"/>
            <a:ext cx="1140855" cy="85988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RFUFCT+MicrosoftYaHei"/>
                <a:cs typeface="RFUFCT+MicrosoftYaHei"/>
              </a:rPr>
              <a:t>答案</a:t>
            </a:r>
            <a:r>
              <a:rPr sz="2400">
                <a:solidFill>
                  <a:srgbClr val="000000"/>
                </a:solidFill>
                <a:latin typeface="KLNODJ+MicrosoftYaHei"/>
                <a:cs typeface="KLNODJ+MicrosoftYaHei"/>
              </a:rPr>
              <a:t>:</a:t>
            </a:r>
          </a:p>
        </p:txBody>
      </p:sp>
      <p:sp>
        <p:nvSpPr>
          <p:cNvPr id="4" name="object 4"/>
          <p:cNvSpPr txBox="1"/>
          <p:nvPr/>
        </p:nvSpPr>
        <p:spPr>
          <a:xfrm>
            <a:off x="636727" y="1503241"/>
            <a:ext cx="8998491"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RFUFCT+MicrosoftYaHei"/>
                <a:cs typeface="RFUFCT+MicrosoftYaHei"/>
              </a:rPr>
              <a:t>①以父亲老高来衬托</a:t>
            </a:r>
            <a:r>
              <a:rPr sz="2400">
                <a:solidFill>
                  <a:srgbClr val="000000"/>
                </a:solidFill>
                <a:latin typeface="KLNODJ+MicrosoftYaHei"/>
                <a:cs typeface="KLNODJ+MicrosoftYaHei"/>
              </a:rPr>
              <a:t>(</a:t>
            </a:r>
            <a:r>
              <a:rPr sz="2400">
                <a:solidFill>
                  <a:srgbClr val="000000"/>
                </a:solidFill>
                <a:latin typeface="RFUFCT+MicrosoftYaHei"/>
                <a:cs typeface="RFUFCT+MicrosoftYaHei"/>
              </a:rPr>
              <a:t>对比</a:t>
            </a:r>
            <a:r>
              <a:rPr sz="2400">
                <a:solidFill>
                  <a:srgbClr val="000000"/>
                </a:solidFill>
                <a:latin typeface="KLNODJ+MicrosoftYaHei"/>
                <a:cs typeface="KLNODJ+MicrosoftYaHei"/>
              </a:rPr>
              <a:t>)</a:t>
            </a:r>
            <a:r>
              <a:rPr sz="2400">
                <a:solidFill>
                  <a:srgbClr val="000000"/>
                </a:solidFill>
                <a:latin typeface="RFUFCT+MicrosoftYaHei"/>
                <a:cs typeface="RFUFCT+MicrosoftYaHei"/>
              </a:rPr>
              <a:t>狗子。以老高的“没能耐”来衬</a:t>
            </a:r>
          </a:p>
          <a:p>
            <a:pPr marL="0" marR="0">
              <a:lnSpc>
                <a:spcPts val="3167"/>
              </a:lnSpc>
              <a:spcBef>
                <a:spcPts val="1102"/>
              </a:spcBef>
              <a:spcAft>
                <a:spcPct val="0"/>
              </a:spcAft>
            </a:pPr>
            <a:r>
              <a:rPr sz="2400">
                <a:solidFill>
                  <a:srgbClr val="000000"/>
                </a:solidFill>
                <a:latin typeface="RFUFCT+MicrosoftYaHei"/>
                <a:cs typeface="RFUFCT+MicrosoftYaHei"/>
              </a:rPr>
              <a:t>托狗子的能耐。</a:t>
            </a:r>
          </a:p>
        </p:txBody>
      </p:sp>
      <p:sp>
        <p:nvSpPr>
          <p:cNvPr id="5" name="object 5"/>
          <p:cNvSpPr txBox="1"/>
          <p:nvPr/>
        </p:nvSpPr>
        <p:spPr>
          <a:xfrm>
            <a:off x="636727" y="2600775"/>
            <a:ext cx="8763000"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RFUFCT+MicrosoftYaHei"/>
                <a:cs typeface="RFUFCT+MicrosoftYaHei"/>
              </a:rPr>
              <a:t>②推动故事情节的发展。作者以父亲老高来引出主人公狗</a:t>
            </a:r>
          </a:p>
          <a:p>
            <a:pPr marL="0" marR="0">
              <a:lnSpc>
                <a:spcPts val="3167"/>
              </a:lnSpc>
              <a:spcBef>
                <a:spcPts val="1102"/>
              </a:spcBef>
              <a:spcAft>
                <a:spcPct val="0"/>
              </a:spcAft>
            </a:pPr>
            <a:r>
              <a:rPr sz="2400">
                <a:solidFill>
                  <a:srgbClr val="000000"/>
                </a:solidFill>
                <a:latin typeface="RFUFCT+MicrosoftYaHei"/>
                <a:cs typeface="RFUFCT+MicrosoftYaHei"/>
              </a:rPr>
              <a:t>子。</a:t>
            </a:r>
          </a:p>
        </p:txBody>
      </p:sp>
      <p:sp>
        <p:nvSpPr>
          <p:cNvPr id="6" name="object 6"/>
          <p:cNvSpPr txBox="1"/>
          <p:nvPr/>
        </p:nvSpPr>
        <p:spPr>
          <a:xfrm>
            <a:off x="636727" y="3697733"/>
            <a:ext cx="8771760" cy="140882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RFUFCT+MicrosoftYaHei"/>
                <a:cs typeface="RFUFCT+MicrosoftYaHei"/>
              </a:rPr>
              <a:t>③揭示那个时代的下层民众的艰难生活状态。老高的生意</a:t>
            </a:r>
          </a:p>
          <a:p>
            <a:pPr marL="0" marR="0">
              <a:lnSpc>
                <a:spcPts val="3167"/>
              </a:lnSpc>
              <a:spcBef>
                <a:spcPts val="1105"/>
              </a:spcBef>
              <a:spcAft>
                <a:spcPct val="0"/>
              </a:spcAft>
            </a:pPr>
            <a:r>
              <a:rPr sz="2400">
                <a:solidFill>
                  <a:srgbClr val="000000"/>
                </a:solidFill>
                <a:latin typeface="RFUFCT+MicrosoftYaHei"/>
                <a:cs typeface="RFUFCT+MicrosoftYaHei"/>
              </a:rPr>
              <a:t>“能养活一家人就给老天爷磕头了”</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5688" y="1715457"/>
            <a:ext cx="9325640" cy="164251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RBKITD+MicrosoftYaHei"/>
                <a:cs typeface="RBKITD+MicrosoftYaHei"/>
              </a:rPr>
              <a:t>（</a:t>
            </a:r>
            <a:r>
              <a:rPr sz="2800">
                <a:solidFill>
                  <a:srgbClr val="000000"/>
                </a:solidFill>
                <a:latin typeface="JUEDLA+MicrosoftYaHei"/>
                <a:cs typeface="JUEDLA+MicrosoftYaHei"/>
              </a:rPr>
              <a:t>3</a:t>
            </a:r>
            <a:r>
              <a:rPr sz="2800">
                <a:solidFill>
                  <a:srgbClr val="000000"/>
                </a:solidFill>
                <a:latin typeface="RBKITD+MicrosoftYaHei"/>
                <a:cs typeface="RBKITD+MicrosoftYaHei"/>
              </a:rPr>
              <a:t>）小说在刻画狗子这个形象时</a:t>
            </a:r>
            <a:r>
              <a:rPr sz="2800">
                <a:solidFill>
                  <a:srgbClr val="000000"/>
                </a:solidFill>
                <a:latin typeface="JUEDLA+MicrosoftYaHei"/>
                <a:cs typeface="JUEDLA+MicrosoftYaHei"/>
              </a:rPr>
              <a:t>,</a:t>
            </a:r>
            <a:r>
              <a:rPr sz="2800">
                <a:solidFill>
                  <a:srgbClr val="000000"/>
                </a:solidFill>
                <a:latin typeface="RBKITD+MicrosoftYaHei"/>
                <a:cs typeface="RBKITD+MicrosoftYaHei"/>
              </a:rPr>
              <a:t>突出了他的哪些特</a:t>
            </a:r>
          </a:p>
          <a:p>
            <a:pPr marL="0" marR="0">
              <a:lnSpc>
                <a:spcPts val="3690"/>
              </a:lnSpc>
              <a:spcBef>
                <a:spcPts val="1302"/>
              </a:spcBef>
              <a:spcAft>
                <a:spcPct val="0"/>
              </a:spcAft>
            </a:pPr>
            <a:r>
              <a:rPr sz="2800">
                <a:solidFill>
                  <a:srgbClr val="000000"/>
                </a:solidFill>
                <a:latin typeface="RBKITD+MicrosoftYaHei"/>
                <a:cs typeface="RBKITD+MicrosoftYaHei"/>
              </a:rPr>
              <a:t>点</a:t>
            </a:r>
            <a:r>
              <a:rPr sz="2800">
                <a:solidFill>
                  <a:srgbClr val="000000"/>
                </a:solidFill>
                <a:latin typeface="JUEDLA+MicrosoftYaHei"/>
                <a:cs typeface="JUEDLA+MicrosoftYaHei"/>
              </a:rPr>
              <a:t>?</a:t>
            </a:r>
            <a:r>
              <a:rPr sz="2800">
                <a:solidFill>
                  <a:srgbClr val="000000"/>
                </a:solidFill>
                <a:latin typeface="RBKITD+MicrosoftYaHei"/>
                <a:cs typeface="RBKITD+MicrosoftYaHei"/>
              </a:rPr>
              <a:t>请简要分析。</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9323"/>
            <a:ext cx="10303541" cy="16315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644"/>
              </a:lnSpc>
              <a:spcBef>
                <a:spcPct val="0"/>
              </a:spcBef>
              <a:spcAft>
                <a:spcPct val="0"/>
              </a:spcAft>
            </a:pPr>
            <a:r>
              <a:rPr sz="2000">
                <a:solidFill>
                  <a:srgbClr val="000000"/>
                </a:solidFill>
                <a:latin typeface="SJJTAR+MicrosoftYaHei"/>
                <a:cs typeface="SJJTAR+MicrosoftYaHei"/>
              </a:rPr>
              <a:t>(1)</a:t>
            </a:r>
            <a:r>
              <a:rPr sz="2000">
                <a:solidFill>
                  <a:srgbClr val="000000"/>
                </a:solidFill>
                <a:latin typeface="PPOVVN+MicrosoftYaHei"/>
                <a:cs typeface="PPOVVN+MicrosoftYaHei"/>
              </a:rPr>
              <a:t>天津人讲吃讲玩不讲穿</a:t>
            </a:r>
            <a:r>
              <a:rPr sz="2000">
                <a:solidFill>
                  <a:srgbClr val="000000"/>
                </a:solidFill>
                <a:latin typeface="SJJTAR+MicrosoftYaHei"/>
                <a:cs typeface="SJJTAR+MicrosoftYaHei"/>
              </a:rPr>
              <a:t>,</a:t>
            </a:r>
            <a:r>
              <a:rPr sz="2000">
                <a:solidFill>
                  <a:srgbClr val="000000"/>
                </a:solidFill>
                <a:latin typeface="PPOVVN+MicrosoftYaHei"/>
                <a:cs typeface="PPOVVN+MicrosoftYaHei"/>
              </a:rPr>
              <a:t>把讲穿的事儿留给上海人。上海人重外表</a:t>
            </a:r>
            <a:r>
              <a:rPr sz="2000">
                <a:solidFill>
                  <a:srgbClr val="000000"/>
                </a:solidFill>
                <a:latin typeface="SJJTAR+MicrosoftYaHei"/>
                <a:cs typeface="SJJTAR+MicrosoftYaHei"/>
              </a:rPr>
              <a:t>,</a:t>
            </a:r>
            <a:r>
              <a:rPr sz="2000">
                <a:solidFill>
                  <a:srgbClr val="000000"/>
                </a:solidFill>
                <a:latin typeface="PPOVVN+MicrosoftYaHei"/>
                <a:cs typeface="PPOVVN+MicrosoftYaHei"/>
              </a:rPr>
              <a:t>天津人</a:t>
            </a:r>
          </a:p>
          <a:p>
            <a:pPr marL="0" marR="0">
              <a:lnSpc>
                <a:spcPts val="2644"/>
              </a:lnSpc>
              <a:spcBef>
                <a:spcPts val="957"/>
              </a:spcBef>
              <a:spcAft>
                <a:spcPct val="0"/>
              </a:spcAft>
            </a:pPr>
            <a:r>
              <a:rPr sz="2000">
                <a:solidFill>
                  <a:srgbClr val="000000"/>
                </a:solidFill>
                <a:latin typeface="PPOVVN+MicrosoftYaHei"/>
                <a:cs typeface="PPOVVN+MicrosoftYaHei"/>
              </a:rPr>
              <a:t>重实惠。人活世上</a:t>
            </a:r>
            <a:r>
              <a:rPr sz="2000">
                <a:solidFill>
                  <a:srgbClr val="000000"/>
                </a:solidFill>
                <a:latin typeface="SJJTAR+MicrosoftYaHei"/>
                <a:cs typeface="SJJTAR+MicrosoftYaHei"/>
              </a:rPr>
              <a:t>,</a:t>
            </a:r>
            <a:r>
              <a:rPr sz="2000">
                <a:solidFill>
                  <a:srgbClr val="000000"/>
                </a:solidFill>
                <a:latin typeface="PPOVVN+MicrosoftYaHei"/>
                <a:cs typeface="PPOVVN+MicrosoftYaHei"/>
              </a:rPr>
              <a:t>吃饱第一。天津人说</a:t>
            </a:r>
            <a:r>
              <a:rPr sz="2000">
                <a:solidFill>
                  <a:srgbClr val="000000"/>
                </a:solidFill>
                <a:latin typeface="SJJTAR+MicrosoftYaHei"/>
                <a:cs typeface="SJJTAR+MicrosoftYaHei"/>
              </a:rPr>
              <a:t>,</a:t>
            </a:r>
            <a:r>
              <a:rPr sz="2000">
                <a:solidFill>
                  <a:srgbClr val="000000"/>
                </a:solidFill>
                <a:latin typeface="PPOVVN+MicrosoftYaHei"/>
                <a:cs typeface="PPOVVN+MicrosoftYaHei"/>
              </a:rPr>
              <a:t>衣服穿给人看</a:t>
            </a:r>
            <a:r>
              <a:rPr sz="2000">
                <a:solidFill>
                  <a:srgbClr val="000000"/>
                </a:solidFill>
                <a:latin typeface="SJJTAR+MicrosoftYaHei"/>
                <a:cs typeface="SJJTAR+MicrosoftYaHei"/>
              </a:rPr>
              <a:t>,</a:t>
            </a:r>
            <a:r>
              <a:rPr sz="2000">
                <a:solidFill>
                  <a:srgbClr val="000000"/>
                </a:solidFill>
                <a:latin typeface="PPOVVN+MicrosoftYaHei"/>
                <a:cs typeface="PPOVVN+MicrosoftYaHei"/>
              </a:rPr>
              <a:t>肉吃在自己肚里</a:t>
            </a:r>
            <a:r>
              <a:rPr sz="2000">
                <a:solidFill>
                  <a:srgbClr val="000000"/>
                </a:solidFill>
                <a:latin typeface="SJJTAR+MicrosoftYaHei"/>
                <a:cs typeface="SJJTAR+MicrosoftYaHei"/>
              </a:rPr>
              <a:t>;</a:t>
            </a:r>
            <a:r>
              <a:rPr sz="2000">
                <a:solidFill>
                  <a:srgbClr val="000000"/>
                </a:solidFill>
                <a:latin typeface="PPOVVN+MicrosoftYaHei"/>
                <a:cs typeface="PPOVVN+MicrosoftYaHei"/>
              </a:rPr>
              <a:t>上海人说</a:t>
            </a:r>
            <a:r>
              <a:rPr sz="2000">
                <a:solidFill>
                  <a:srgbClr val="000000"/>
                </a:solidFill>
                <a:latin typeface="SJJTAR+MicrosoftYaHei"/>
                <a:cs typeface="SJJTAR+MicrosoftYaHei"/>
              </a:rPr>
              <a:t>,</a:t>
            </a:r>
          </a:p>
          <a:p>
            <a:pPr marL="0" marR="0">
              <a:lnSpc>
                <a:spcPts val="2644"/>
              </a:lnSpc>
              <a:spcBef>
                <a:spcPts val="955"/>
              </a:spcBef>
              <a:spcAft>
                <a:spcPct val="0"/>
              </a:spcAft>
            </a:pPr>
            <a:r>
              <a:rPr sz="2000">
                <a:solidFill>
                  <a:srgbClr val="000000"/>
                </a:solidFill>
                <a:latin typeface="PPOVVN+MicrosoftYaHei"/>
                <a:cs typeface="PPOVVN+MicrosoftYaHei"/>
              </a:rPr>
              <a:t>穿绫罗绸缎是自己美</a:t>
            </a:r>
            <a:r>
              <a:rPr sz="2000">
                <a:solidFill>
                  <a:srgbClr val="000000"/>
                </a:solidFill>
                <a:latin typeface="SJJTAR+MicrosoftYaHei"/>
                <a:cs typeface="SJJTAR+MicrosoftYaHei"/>
              </a:rPr>
              <a:t>,</a:t>
            </a:r>
            <a:r>
              <a:rPr sz="2000">
                <a:solidFill>
                  <a:srgbClr val="000000"/>
                </a:solidFill>
                <a:latin typeface="PPOVVN+MicrosoftYaHei"/>
                <a:cs typeface="PPOVVN+MicrosoftYaHei"/>
              </a:rPr>
              <a:t>吃山珍海味一样是向人显摆。</a:t>
            </a:r>
          </a:p>
        </p:txBody>
      </p:sp>
      <p:sp>
        <p:nvSpPr>
          <p:cNvPr id="4" name="object 4"/>
          <p:cNvSpPr txBox="1"/>
          <p:nvPr/>
        </p:nvSpPr>
        <p:spPr>
          <a:xfrm>
            <a:off x="614172" y="1491177"/>
            <a:ext cx="7088447"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SJJTAR+MicrosoftYaHei"/>
                <a:cs typeface="SJJTAR+MicrosoftYaHei"/>
              </a:rPr>
              <a:t>(2)</a:t>
            </a:r>
            <a:r>
              <a:rPr sz="2000">
                <a:solidFill>
                  <a:srgbClr val="000000"/>
                </a:solidFill>
                <a:latin typeface="PPOVVN+MicrosoftYaHei"/>
                <a:cs typeface="PPOVVN+MicrosoftYaHei"/>
              </a:rPr>
              <a:t>天津人反问</a:t>
            </a:r>
            <a:r>
              <a:rPr sz="2000">
                <a:solidFill>
                  <a:srgbClr val="000000"/>
                </a:solidFill>
                <a:latin typeface="SJJTAR+MicrosoftYaHei"/>
                <a:cs typeface="SJJTAR+MicrosoftYaHei"/>
              </a:rPr>
              <a:t>:</a:t>
            </a:r>
            <a:r>
              <a:rPr sz="2000">
                <a:solidFill>
                  <a:srgbClr val="000000"/>
                </a:solidFill>
                <a:latin typeface="PPOVVN+MicrosoftYaHei"/>
                <a:cs typeface="PPOVVN+MicrosoftYaHei"/>
              </a:rPr>
              <a:t>那么狗不理包子呢</a:t>
            </a:r>
            <a:r>
              <a:rPr sz="2000">
                <a:solidFill>
                  <a:srgbClr val="000000"/>
                </a:solidFill>
                <a:latin typeface="SJJTAR+MicrosoftYaHei"/>
                <a:cs typeface="SJJTAR+MicrosoftYaHei"/>
              </a:rPr>
              <a:t>,</a:t>
            </a:r>
            <a:r>
              <a:rPr sz="2000">
                <a:solidFill>
                  <a:srgbClr val="000000"/>
                </a:solidFill>
                <a:latin typeface="PPOVVN+MicrosoftYaHei"/>
                <a:cs typeface="PPOVVN+MicrosoftYaHei"/>
              </a:rPr>
              <a:t>吃给谁看</a:t>
            </a:r>
            <a:r>
              <a:rPr sz="2000">
                <a:solidFill>
                  <a:srgbClr val="000000"/>
                </a:solidFill>
                <a:latin typeface="SJJTAR+MicrosoftYaHei"/>
                <a:cs typeface="SJJTAR+MicrosoftYaHei"/>
              </a:rPr>
              <a:t>?</a:t>
            </a:r>
            <a:r>
              <a:rPr sz="2000">
                <a:solidFill>
                  <a:srgbClr val="000000"/>
                </a:solidFill>
                <a:latin typeface="PPOVVN+MicrosoftYaHei"/>
                <a:cs typeface="PPOVVN+MicrosoftYaHei"/>
              </a:rPr>
              <a:t>谁吃谁美。</a:t>
            </a:r>
          </a:p>
        </p:txBody>
      </p:sp>
      <p:sp>
        <p:nvSpPr>
          <p:cNvPr id="5" name="object 5"/>
          <p:cNvSpPr txBox="1"/>
          <p:nvPr/>
        </p:nvSpPr>
        <p:spPr>
          <a:xfrm>
            <a:off x="91439" y="1948758"/>
            <a:ext cx="10233085" cy="25459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SJJTAR+MicrosoftYaHei"/>
                <a:cs typeface="SJJTAR+MicrosoftYaHei"/>
              </a:rPr>
              <a:t>(3)</a:t>
            </a:r>
            <a:r>
              <a:rPr sz="2000">
                <a:solidFill>
                  <a:srgbClr val="000000"/>
                </a:solidFill>
                <a:latin typeface="PPOVVN+MicrosoftYaHei"/>
                <a:cs typeface="PPOVVN+MicrosoftYaHei"/>
              </a:rPr>
              <a:t>天津人吃的玩的全不贵</a:t>
            </a:r>
            <a:r>
              <a:rPr sz="2000">
                <a:solidFill>
                  <a:srgbClr val="000000"/>
                </a:solidFill>
                <a:latin typeface="SJJTAR+MicrosoftYaHei"/>
                <a:cs typeface="SJJTAR+MicrosoftYaHei"/>
              </a:rPr>
              <a:t>,</a:t>
            </a:r>
            <a:r>
              <a:rPr sz="2000">
                <a:solidFill>
                  <a:srgbClr val="000000"/>
                </a:solidFill>
                <a:latin typeface="PPOVVN+MicrosoftYaHei"/>
                <a:cs typeface="PPOVVN+MicrosoftYaHei"/>
              </a:rPr>
              <a:t>吃得解馋玩得过瘾就行。天津人吃的三大样——</a:t>
            </a:r>
          </a:p>
          <a:p>
            <a:pPr marL="0" marR="0">
              <a:lnSpc>
                <a:spcPts val="2644"/>
              </a:lnSpc>
              <a:spcBef>
                <a:spcPts val="955"/>
              </a:spcBef>
              <a:spcAft>
                <a:spcPct val="0"/>
              </a:spcAft>
            </a:pPr>
            <a:r>
              <a:rPr sz="2000">
                <a:solidFill>
                  <a:srgbClr val="000000"/>
                </a:solidFill>
                <a:latin typeface="PPOVVN+MicrosoftYaHei"/>
                <a:cs typeface="PPOVVN+MicrosoftYaHei"/>
              </a:rPr>
              <a:t>十八街麻花耳朵眼炸糕狗不理包子</a:t>
            </a:r>
            <a:r>
              <a:rPr sz="2000">
                <a:solidFill>
                  <a:srgbClr val="000000"/>
                </a:solidFill>
                <a:latin typeface="SJJTAR+MicrosoftYaHei"/>
                <a:cs typeface="SJJTAR+MicrosoftYaHei"/>
              </a:rPr>
              <a:t>,</a:t>
            </a:r>
            <a:r>
              <a:rPr sz="2000">
                <a:solidFill>
                  <a:srgbClr val="000000"/>
                </a:solidFill>
                <a:latin typeface="PPOVVN+MicrosoftYaHei"/>
                <a:cs typeface="PPOVVN+MicrosoftYaHei"/>
              </a:rPr>
              <a:t>不就是一点面一点糖一点肉吗</a:t>
            </a:r>
            <a:r>
              <a:rPr sz="2000">
                <a:solidFill>
                  <a:srgbClr val="000000"/>
                </a:solidFill>
                <a:latin typeface="SJJTAR+MicrosoftYaHei"/>
                <a:cs typeface="SJJTAR+MicrosoftYaHei"/>
              </a:rPr>
              <a:t>?</a:t>
            </a:r>
            <a:r>
              <a:rPr sz="2000">
                <a:solidFill>
                  <a:srgbClr val="000000"/>
                </a:solidFill>
                <a:latin typeface="PPOVVN+MicrosoftYaHei"/>
                <a:cs typeface="PPOVVN+MicrosoftYaHei"/>
              </a:rPr>
              <a:t>玩的三大样—</a:t>
            </a:r>
          </a:p>
          <a:p>
            <a:pPr marL="0" marR="0">
              <a:lnSpc>
                <a:spcPts val="2644"/>
              </a:lnSpc>
              <a:spcBef>
                <a:spcPts val="955"/>
              </a:spcBef>
              <a:spcAft>
                <a:spcPct val="0"/>
              </a:spcAft>
            </a:pPr>
            <a:r>
              <a:rPr sz="2000">
                <a:solidFill>
                  <a:srgbClr val="000000"/>
                </a:solidFill>
                <a:latin typeface="PPOVVN+MicrosoftYaHei"/>
                <a:cs typeface="PPOVVN+MicrosoftYaHei"/>
              </a:rPr>
              <a:t>—泥人张风筝魏杨柳青年画</a:t>
            </a:r>
            <a:r>
              <a:rPr sz="2000">
                <a:solidFill>
                  <a:srgbClr val="000000"/>
                </a:solidFill>
                <a:latin typeface="SJJTAR+MicrosoftYaHei"/>
                <a:cs typeface="SJJTAR+MicrosoftYaHei"/>
              </a:rPr>
              <a:t>,</a:t>
            </a:r>
            <a:r>
              <a:rPr sz="2000">
                <a:solidFill>
                  <a:srgbClr val="000000"/>
                </a:solidFill>
                <a:latin typeface="PPOVVN+MicrosoftYaHei"/>
                <a:cs typeface="PPOVVN+MicrosoftYaHei"/>
              </a:rPr>
              <a:t>不就是一块泥一张纸一点颜色吗</a:t>
            </a:r>
            <a:r>
              <a:rPr sz="2000">
                <a:solidFill>
                  <a:srgbClr val="000000"/>
                </a:solidFill>
                <a:latin typeface="SJJTAR+MicrosoftYaHei"/>
                <a:cs typeface="SJJTAR+MicrosoftYaHei"/>
              </a:rPr>
              <a:t>?</a:t>
            </a:r>
            <a:r>
              <a:rPr sz="2000">
                <a:solidFill>
                  <a:srgbClr val="000000"/>
                </a:solidFill>
                <a:latin typeface="PPOVVN+MicrosoftYaHei"/>
                <a:cs typeface="PPOVVN+MicrosoftYaHei"/>
              </a:rPr>
              <a:t>非金非银非玉非翡</a:t>
            </a:r>
          </a:p>
          <a:p>
            <a:pPr marL="0" marR="0">
              <a:lnSpc>
                <a:spcPts val="2644"/>
              </a:lnSpc>
              <a:spcBef>
                <a:spcPts val="957"/>
              </a:spcBef>
              <a:spcAft>
                <a:spcPct val="0"/>
              </a:spcAft>
            </a:pPr>
            <a:r>
              <a:rPr sz="2000">
                <a:solidFill>
                  <a:srgbClr val="000000"/>
                </a:solidFill>
                <a:latin typeface="PPOVVN+MicrosoftYaHei"/>
                <a:cs typeface="PPOVVN+MicrosoftYaHei"/>
              </a:rPr>
              <a:t>翠非象牙</a:t>
            </a:r>
            <a:r>
              <a:rPr sz="2000">
                <a:solidFill>
                  <a:srgbClr val="000000"/>
                </a:solidFill>
                <a:latin typeface="SJJTAR+MicrosoftYaHei"/>
                <a:cs typeface="SJJTAR+MicrosoftYaHei"/>
              </a:rPr>
              <a:t>,</a:t>
            </a:r>
            <a:r>
              <a:rPr sz="2000">
                <a:solidFill>
                  <a:srgbClr val="000000"/>
                </a:solidFill>
                <a:latin typeface="PPOVVN+MicrosoftYaHei"/>
                <a:cs typeface="PPOVVN+MicrosoftYaHei"/>
              </a:rPr>
              <a:t>可在这儿讲究的不是材料</a:t>
            </a:r>
            <a:r>
              <a:rPr sz="2000">
                <a:solidFill>
                  <a:srgbClr val="000000"/>
                </a:solidFill>
                <a:latin typeface="SJJTAR+MicrosoftYaHei"/>
                <a:cs typeface="SJJTAR+MicrosoftYaHei"/>
              </a:rPr>
              <a:t>,</a:t>
            </a:r>
            <a:r>
              <a:rPr sz="2000">
                <a:solidFill>
                  <a:srgbClr val="000000"/>
                </a:solidFill>
                <a:latin typeface="PPOVVN+MicrosoftYaHei"/>
                <a:cs typeface="PPOVVN+MicrosoftYaHei"/>
              </a:rPr>
              <a:t>是手艺</a:t>
            </a:r>
            <a:r>
              <a:rPr sz="2000">
                <a:solidFill>
                  <a:srgbClr val="000000"/>
                </a:solidFill>
                <a:latin typeface="SJJTAR+MicrosoftYaHei"/>
                <a:cs typeface="SJJTAR+MicrosoftYaHei"/>
              </a:rPr>
              <a:t>,</a:t>
            </a:r>
            <a:r>
              <a:rPr sz="2000">
                <a:solidFill>
                  <a:srgbClr val="000000"/>
                </a:solidFill>
                <a:latin typeface="PPOVVN+MicrosoftYaHei"/>
                <a:cs typeface="PPOVVN+MicrosoftYaHei"/>
              </a:rPr>
              <a:t>不论泥的面的纸的草的布的</a:t>
            </a:r>
            <a:r>
              <a:rPr sz="2000">
                <a:solidFill>
                  <a:srgbClr val="000000"/>
                </a:solidFill>
                <a:latin typeface="SJJTAR+MicrosoftYaHei"/>
                <a:cs typeface="SJJTAR+MicrosoftYaHei"/>
              </a:rPr>
              <a:t>,</a:t>
            </a:r>
            <a:r>
              <a:rPr sz="2000">
                <a:solidFill>
                  <a:srgbClr val="000000"/>
                </a:solidFill>
                <a:latin typeface="PPOVVN+MicrosoftYaHei"/>
                <a:cs typeface="PPOVVN+MicrosoftYaHei"/>
              </a:rPr>
              <a:t>到了身怀</a:t>
            </a:r>
          </a:p>
          <a:p>
            <a:pPr marL="0" marR="0">
              <a:lnSpc>
                <a:spcPts val="2644"/>
              </a:lnSpc>
              <a:spcBef>
                <a:spcPts val="955"/>
              </a:spcBef>
              <a:spcAft>
                <a:spcPct val="0"/>
              </a:spcAft>
            </a:pPr>
            <a:r>
              <a:rPr sz="2000">
                <a:solidFill>
                  <a:srgbClr val="000000"/>
                </a:solidFill>
                <a:latin typeface="PPOVVN+MicrosoftYaHei"/>
                <a:cs typeface="PPOVVN+MicrosoftYaHei"/>
              </a:rPr>
              <a:t>绝技的手艺人手里一摆弄</a:t>
            </a:r>
            <a:r>
              <a:rPr sz="2000">
                <a:solidFill>
                  <a:srgbClr val="000000"/>
                </a:solidFill>
                <a:latin typeface="SJJTAR+MicrosoftYaHei"/>
                <a:cs typeface="SJJTAR+MicrosoftYaHei"/>
              </a:rPr>
              <a:t>,</a:t>
            </a:r>
            <a:r>
              <a:rPr sz="2000">
                <a:solidFill>
                  <a:srgbClr val="000000"/>
                </a:solidFill>
                <a:latin typeface="PPOVVN+MicrosoftYaHei"/>
                <a:cs typeface="PPOVVN+MicrosoftYaHei"/>
              </a:rPr>
              <a:t>就像从天上掉下来的宝贝了。</a:t>
            </a:r>
          </a:p>
        </p:txBody>
      </p:sp>
      <p:sp>
        <p:nvSpPr>
          <p:cNvPr id="6" name="object 6"/>
          <p:cNvSpPr txBox="1"/>
          <p:nvPr/>
        </p:nvSpPr>
        <p:spPr>
          <a:xfrm>
            <a:off x="91439" y="4235012"/>
            <a:ext cx="10303968" cy="300354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SJJTAR+MicrosoftYaHei"/>
                <a:cs typeface="SJJTAR+MicrosoftYaHei"/>
              </a:rPr>
              <a:t>(4)</a:t>
            </a:r>
            <a:r>
              <a:rPr sz="2000">
                <a:solidFill>
                  <a:srgbClr val="FF0000"/>
                </a:solidFill>
                <a:latin typeface="PPOVVN+MicrosoftYaHei"/>
                <a:cs typeface="PPOVVN+MicrosoftYaHei"/>
              </a:rPr>
              <a:t>运河边上卖包子的狗子</a:t>
            </a:r>
            <a:r>
              <a:rPr sz="2000">
                <a:solidFill>
                  <a:srgbClr val="FF0000"/>
                </a:solidFill>
                <a:latin typeface="SJJTAR+MicrosoftYaHei"/>
                <a:cs typeface="SJJTAR+MicrosoftYaHei"/>
              </a:rPr>
              <a:t>,</a:t>
            </a:r>
            <a:r>
              <a:rPr sz="2000">
                <a:solidFill>
                  <a:srgbClr val="FF0000"/>
                </a:solidFill>
                <a:latin typeface="PPOVVN+MicrosoftYaHei"/>
                <a:cs typeface="PPOVVN+MicrosoftYaHei"/>
              </a:rPr>
              <a:t>是当年跟随他爹打武清来到天津的。他的大名高</a:t>
            </a:r>
          </a:p>
          <a:p>
            <a:pPr marL="0" marR="0">
              <a:lnSpc>
                <a:spcPts val="2644"/>
              </a:lnSpc>
              <a:spcBef>
                <a:spcPts val="958"/>
              </a:spcBef>
              <a:spcAft>
                <a:spcPct val="0"/>
              </a:spcAft>
            </a:pPr>
            <a:r>
              <a:rPr sz="2000">
                <a:solidFill>
                  <a:srgbClr val="FF0000"/>
                </a:solidFill>
                <a:latin typeface="PPOVVN+MicrosoftYaHei"/>
                <a:cs typeface="PPOVVN+MicrosoftYaHei"/>
              </a:rPr>
              <a:t>贵友</a:t>
            </a:r>
            <a:r>
              <a:rPr sz="2000">
                <a:solidFill>
                  <a:srgbClr val="FF0000"/>
                </a:solidFill>
                <a:latin typeface="SJJTAR+MicrosoftYaHei"/>
                <a:cs typeface="SJJTAR+MicrosoftYaHei"/>
              </a:rPr>
              <a:t>,</a:t>
            </a:r>
            <a:r>
              <a:rPr sz="2000">
                <a:solidFill>
                  <a:srgbClr val="FF0000"/>
                </a:solidFill>
                <a:latin typeface="PPOVVN+MicrosoftYaHei"/>
                <a:cs typeface="PPOVVN+MicrosoftYaHei"/>
              </a:rPr>
              <a:t>只有他爹知道</a:t>
            </a:r>
            <a:r>
              <a:rPr sz="2000">
                <a:solidFill>
                  <a:srgbClr val="FF0000"/>
                </a:solidFill>
                <a:latin typeface="SJJTAR+MicrosoftYaHei"/>
                <a:cs typeface="SJJTAR+MicrosoftYaHei"/>
              </a:rPr>
              <a:t>;</a:t>
            </a:r>
            <a:r>
              <a:rPr sz="2000">
                <a:solidFill>
                  <a:srgbClr val="FF0000"/>
                </a:solidFill>
                <a:latin typeface="PPOVVN+MicrosoftYaHei"/>
                <a:cs typeface="PPOVVN+MicrosoftYaHei"/>
              </a:rPr>
              <a:t>别人知道的是他爹天天呼他叫他的小名</a:t>
            </a:r>
            <a:r>
              <a:rPr sz="2000">
                <a:solidFill>
                  <a:srgbClr val="FF0000"/>
                </a:solidFill>
                <a:latin typeface="SJJTAR+MicrosoftYaHei"/>
                <a:cs typeface="SJJTAR+MicrosoftYaHei"/>
              </a:rPr>
              <a:t>:</a:t>
            </a:r>
            <a:r>
              <a:rPr sz="2000">
                <a:solidFill>
                  <a:srgbClr val="FF0000"/>
                </a:solidFill>
                <a:latin typeface="PPOVVN+MicrosoftYaHei"/>
                <a:cs typeface="PPOVVN+MicrosoftYaHei"/>
              </a:rPr>
              <a:t>狗子。那时候穷人家</a:t>
            </a:r>
          </a:p>
          <a:p>
            <a:pPr marL="0" marR="0">
              <a:lnSpc>
                <a:spcPts val="2644"/>
              </a:lnSpc>
              <a:spcBef>
                <a:spcPts val="955"/>
              </a:spcBef>
              <a:spcAft>
                <a:spcPct val="0"/>
              </a:spcAft>
            </a:pPr>
            <a:r>
              <a:rPr sz="2000">
                <a:solidFill>
                  <a:srgbClr val="FF0000"/>
                </a:solidFill>
                <a:latin typeface="PPOVVN+MicrosoftYaHei"/>
                <a:cs typeface="PPOVVN+MicrosoftYaHei"/>
              </a:rPr>
              <a:t>的孩子不好活</a:t>
            </a:r>
            <a:r>
              <a:rPr sz="2000">
                <a:solidFill>
                  <a:srgbClr val="FF0000"/>
                </a:solidFill>
                <a:latin typeface="SJJTAR+MicrosoftYaHei"/>
                <a:cs typeface="SJJTAR+MicrosoftYaHei"/>
              </a:rPr>
              <a:t>,</a:t>
            </a:r>
            <a:r>
              <a:rPr sz="2000">
                <a:solidFill>
                  <a:srgbClr val="FF0000"/>
                </a:solidFill>
                <a:latin typeface="PPOVVN+MicrosoftYaHei"/>
                <a:cs typeface="PPOVVN+MicrosoftYaHei"/>
              </a:rPr>
              <a:t>都得起个贱名</a:t>
            </a:r>
            <a:r>
              <a:rPr sz="2000">
                <a:solidFill>
                  <a:srgbClr val="FF0000"/>
                </a:solidFill>
                <a:latin typeface="SJJTAR+MicrosoftYaHei"/>
                <a:cs typeface="SJJTAR+MicrosoftYaHei"/>
              </a:rPr>
              <a:t>,</a:t>
            </a:r>
            <a:r>
              <a:rPr sz="2000">
                <a:solidFill>
                  <a:srgbClr val="FF0000"/>
                </a:solidFill>
                <a:latin typeface="PPOVVN+MicrosoftYaHei"/>
                <a:cs typeface="PPOVVN+MicrosoftYaHei"/>
              </a:rPr>
              <a:t>狗子、狗剩、梆子、二傻、疙瘩等等</a:t>
            </a:r>
            <a:r>
              <a:rPr sz="2000">
                <a:solidFill>
                  <a:srgbClr val="FF0000"/>
                </a:solidFill>
                <a:latin typeface="SJJTAR+MicrosoftYaHei"/>
                <a:cs typeface="SJJTAR+MicrosoftYaHei"/>
              </a:rPr>
              <a:t>,</a:t>
            </a:r>
            <a:r>
              <a:rPr sz="2000">
                <a:solidFill>
                  <a:srgbClr val="FF0000"/>
                </a:solidFill>
                <a:latin typeface="PPOVVN+MicrosoftYaHei"/>
                <a:cs typeface="PPOVVN+MicrosoftYaHei"/>
              </a:rPr>
              <a:t>为了叫阎王爷</a:t>
            </a:r>
          </a:p>
          <a:p>
            <a:pPr marL="0" marR="0">
              <a:lnSpc>
                <a:spcPts val="2644"/>
              </a:lnSpc>
              <a:spcBef>
                <a:spcPts val="954"/>
              </a:spcBef>
              <a:spcAft>
                <a:spcPct val="0"/>
              </a:spcAft>
            </a:pPr>
            <a:r>
              <a:rPr sz="2000">
                <a:solidFill>
                  <a:srgbClr val="FF0000"/>
                </a:solidFill>
                <a:latin typeface="PPOVVN+MicrosoftYaHei"/>
                <a:cs typeface="PPOVVN+MicrosoftYaHei"/>
              </a:rPr>
              <a:t>听见不当个东西</a:t>
            </a:r>
            <a:r>
              <a:rPr sz="2000">
                <a:solidFill>
                  <a:srgbClr val="FF0000"/>
                </a:solidFill>
                <a:latin typeface="SJJTAR+MicrosoftYaHei"/>
                <a:cs typeface="SJJTAR+MicrosoftYaHei"/>
              </a:rPr>
              <a:t>,</a:t>
            </a:r>
            <a:r>
              <a:rPr sz="2000">
                <a:solidFill>
                  <a:srgbClr val="FF0000"/>
                </a:solidFill>
                <a:latin typeface="PPOVVN+MicrosoftYaHei"/>
                <a:cs typeface="PPOVVN+MicrosoftYaHei"/>
              </a:rPr>
              <a:t>看不上</a:t>
            </a:r>
            <a:r>
              <a:rPr sz="2000">
                <a:solidFill>
                  <a:srgbClr val="FF0000"/>
                </a:solidFill>
                <a:latin typeface="SJJTAR+MicrosoftYaHei"/>
                <a:cs typeface="SJJTAR+MicrosoftYaHei"/>
              </a:rPr>
              <a:t>,</a:t>
            </a:r>
            <a:r>
              <a:rPr sz="2000">
                <a:solidFill>
                  <a:srgbClr val="FF0000"/>
                </a:solidFill>
                <a:latin typeface="PPOVVN+MicrosoftYaHei"/>
                <a:cs typeface="PPOVVN+MicrosoftYaHei"/>
              </a:rPr>
              <a:t>想不到</a:t>
            </a:r>
            <a:r>
              <a:rPr sz="2000">
                <a:solidFill>
                  <a:srgbClr val="FF0000"/>
                </a:solidFill>
                <a:latin typeface="SJJTAR+MicrosoftYaHei"/>
                <a:cs typeface="SJJTAR+MicrosoftYaHei"/>
              </a:rPr>
              <a:t>,</a:t>
            </a:r>
            <a:r>
              <a:rPr sz="2000">
                <a:solidFill>
                  <a:srgbClr val="FF0000"/>
                </a:solidFill>
                <a:latin typeface="PPOVVN+MicrosoftYaHei"/>
                <a:cs typeface="PPOVVN+MicrosoftYaHei"/>
              </a:rPr>
              <a:t>领不走。在市面上谁拿这种狗子当人</a:t>
            </a:r>
            <a:r>
              <a:rPr sz="2000">
                <a:solidFill>
                  <a:srgbClr val="FF0000"/>
                </a:solidFill>
                <a:latin typeface="SJJTAR+MicrosoftYaHei"/>
                <a:cs typeface="SJJTAR+MicrosoftYaHei"/>
              </a:rPr>
              <a:t>?</a:t>
            </a:r>
            <a:r>
              <a:rPr sz="2000">
                <a:solidFill>
                  <a:srgbClr val="FF0000"/>
                </a:solidFill>
                <a:latin typeface="PPOVVN+MicrosoftYaHei"/>
                <a:cs typeface="PPOVVN+MicrosoftYaHei"/>
              </a:rPr>
              <a:t>有活儿叫他</a:t>
            </a:r>
          </a:p>
          <a:p>
            <a:pPr marL="0" marR="0">
              <a:lnSpc>
                <a:spcPts val="2644"/>
              </a:lnSpc>
              <a:spcBef>
                <a:spcPts val="957"/>
              </a:spcBef>
              <a:spcAft>
                <a:spcPct val="0"/>
              </a:spcAft>
            </a:pPr>
            <a:r>
              <a:rPr sz="2000">
                <a:solidFill>
                  <a:srgbClr val="FF0000"/>
                </a:solidFill>
                <a:latin typeface="PPOVVN+MicrosoftYaHei"/>
                <a:cs typeface="PPOVVN+MicrosoftYaHei"/>
              </a:rPr>
              <a:t>干就是了。他爹的大名也没人知道</a:t>
            </a:r>
            <a:r>
              <a:rPr sz="2000">
                <a:solidFill>
                  <a:srgbClr val="FF0000"/>
                </a:solidFill>
                <a:latin typeface="SJJTAR+MicrosoftYaHei"/>
                <a:cs typeface="SJJTAR+MicrosoftYaHei"/>
              </a:rPr>
              <a:t>,</a:t>
            </a:r>
            <a:r>
              <a:rPr sz="2000">
                <a:solidFill>
                  <a:srgbClr val="FF0000"/>
                </a:solidFill>
                <a:latin typeface="PPOVVN+MicrosoftYaHei"/>
                <a:cs typeface="PPOVVN+MicrosoftYaHei"/>
              </a:rPr>
              <a:t>只知道姓高</a:t>
            </a:r>
            <a:r>
              <a:rPr sz="2000">
                <a:solidFill>
                  <a:srgbClr val="FF0000"/>
                </a:solidFill>
                <a:latin typeface="SJJTAR+MicrosoftYaHei"/>
                <a:cs typeface="SJJTAR+MicrosoftYaHei"/>
              </a:rPr>
              <a:t>,</a:t>
            </a:r>
            <a:r>
              <a:rPr sz="2000">
                <a:solidFill>
                  <a:srgbClr val="FF0000"/>
                </a:solidFill>
                <a:latin typeface="PPOVVN+MicrosoftYaHei"/>
                <a:cs typeface="PPOVVN+MicrosoftYaHei"/>
              </a:rPr>
              <a:t>人称他老高</a:t>
            </a:r>
            <a:r>
              <a:rPr sz="2000">
                <a:solidFill>
                  <a:srgbClr val="FF0000"/>
                </a:solidFill>
                <a:latin typeface="SJJTAR+MicrosoftYaHei"/>
                <a:cs typeface="SJJTAR+MicrosoftYaHei"/>
              </a:rPr>
              <a:t>;</a:t>
            </a:r>
            <a:r>
              <a:rPr sz="2000">
                <a:solidFill>
                  <a:srgbClr val="FF0000"/>
                </a:solidFill>
                <a:latin typeface="PPOVVN+MicrosoftYaHei"/>
                <a:cs typeface="PPOVVN+MicrosoftYaHei"/>
              </a:rPr>
              <a:t>狗子人蔫不说话</a:t>
            </a:r>
            <a:r>
              <a:rPr sz="2000">
                <a:solidFill>
                  <a:srgbClr val="FF0000"/>
                </a:solidFill>
                <a:latin typeface="SJJTAR+MicrosoftYaHei"/>
                <a:cs typeface="SJJTAR+MicrosoftYaHei"/>
              </a:rPr>
              <a:t>,</a:t>
            </a:r>
            <a:r>
              <a:rPr sz="2000">
                <a:solidFill>
                  <a:srgbClr val="FF0000"/>
                </a:solidFill>
                <a:latin typeface="PPOVVN+MicrosoftYaHei"/>
                <a:cs typeface="PPOVVN+MicrosoftYaHei"/>
              </a:rPr>
              <a:t>可嘴</a:t>
            </a:r>
          </a:p>
          <a:p>
            <a:pPr marL="0" marR="0">
              <a:lnSpc>
                <a:spcPts val="2644"/>
              </a:lnSpc>
              <a:spcBef>
                <a:spcPts val="955"/>
              </a:spcBef>
              <a:spcAft>
                <a:spcPct val="0"/>
              </a:spcAft>
            </a:pPr>
            <a:r>
              <a:rPr sz="2000">
                <a:solidFill>
                  <a:srgbClr val="FF0000"/>
                </a:solidFill>
                <a:latin typeface="PPOVVN+MicrosoftYaHei"/>
                <a:cs typeface="PPOVVN+MicrosoftYaHei"/>
              </a:rPr>
              <a:t>上不说话的人</a:t>
            </a:r>
            <a:r>
              <a:rPr sz="2000">
                <a:solidFill>
                  <a:srgbClr val="FF0000"/>
                </a:solidFill>
                <a:latin typeface="SJJTAR+MicrosoftYaHei"/>
                <a:cs typeface="SJJTAR+MicrosoftYaHei"/>
              </a:rPr>
              <a:t>,</a:t>
            </a:r>
            <a:r>
              <a:rPr sz="2000">
                <a:solidFill>
                  <a:srgbClr val="FF0000"/>
                </a:solidFill>
                <a:latin typeface="PPOVVN+MicrosoftYaHei"/>
                <a:cs typeface="PPOVVN+MicrosoftYaHei"/>
              </a:rPr>
              <a:t>心里不见得没想法。</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20887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72388" marR="0">
              <a:lnSpc>
                <a:spcPts val="2644"/>
              </a:lnSpc>
              <a:spcBef>
                <a:spcPct val="0"/>
              </a:spcBef>
              <a:spcAft>
                <a:spcPct val="0"/>
              </a:spcAft>
            </a:pPr>
            <a:r>
              <a:rPr sz="2000">
                <a:solidFill>
                  <a:srgbClr val="000000"/>
                </a:solidFill>
                <a:latin typeface="PLHFHA+MicrosoftYaHei"/>
                <a:cs typeface="PLHFHA+MicrosoftYaHei"/>
              </a:rPr>
              <a:t>(5)</a:t>
            </a:r>
            <a:r>
              <a:rPr sz="2000">
                <a:solidFill>
                  <a:srgbClr val="000000"/>
                </a:solidFill>
                <a:latin typeface="UJFCCA+MicrosoftYaHei"/>
                <a:cs typeface="UJFCCA+MicrosoftYaHei"/>
              </a:rPr>
              <a:t>老高没能耐</a:t>
            </a:r>
            <a:r>
              <a:rPr sz="2000">
                <a:solidFill>
                  <a:srgbClr val="000000"/>
                </a:solidFill>
                <a:latin typeface="PLHFHA+MicrosoftYaHei"/>
                <a:cs typeface="PLHFHA+MicrosoftYaHei"/>
              </a:rPr>
              <a:t>,</a:t>
            </a:r>
            <a:r>
              <a:rPr sz="2000">
                <a:solidFill>
                  <a:srgbClr val="000000"/>
                </a:solidFill>
                <a:latin typeface="UJFCCA+MicrosoftYaHei"/>
                <a:cs typeface="UJFCCA+MicrosoftYaHei"/>
              </a:rPr>
              <a:t>他卖的包子不过一块面皮包一团馅</a:t>
            </a:r>
            <a:r>
              <a:rPr sz="2000">
                <a:solidFill>
                  <a:srgbClr val="000000"/>
                </a:solidFill>
                <a:latin typeface="PLHFHA+MicrosoftYaHei"/>
                <a:cs typeface="PLHFHA+MicrosoftYaHei"/>
              </a:rPr>
              <a:t>,</a:t>
            </a:r>
            <a:r>
              <a:rPr sz="2000">
                <a:solidFill>
                  <a:srgbClr val="000000"/>
                </a:solidFill>
                <a:latin typeface="UJFCCA+MicrosoftYaHei"/>
                <a:cs typeface="UJFCCA+MicrosoftYaHei"/>
              </a:rPr>
              <a:t>皮厚馅少</a:t>
            </a:r>
            <a:r>
              <a:rPr sz="2000">
                <a:solidFill>
                  <a:srgbClr val="000000"/>
                </a:solidFill>
                <a:latin typeface="PLHFHA+MicrosoftYaHei"/>
                <a:cs typeface="PLHFHA+MicrosoftYaHei"/>
              </a:rPr>
              <a:t>,</a:t>
            </a:r>
            <a:r>
              <a:rPr sz="2000">
                <a:solidFill>
                  <a:srgbClr val="000000"/>
                </a:solidFill>
                <a:latin typeface="UJFCCA+MicrosoftYaHei"/>
                <a:cs typeface="UJFCCA+MicrosoftYaHei"/>
              </a:rPr>
              <a:t>肉少菜多</a:t>
            </a:r>
            <a:r>
              <a:rPr sz="2000">
                <a:solidFill>
                  <a:srgbClr val="000000"/>
                </a:solidFill>
                <a:latin typeface="PLHFHA+MicrosoftYaHei"/>
                <a:cs typeface="PLHFHA+MicrosoftYaHei"/>
              </a:rPr>
              <a:t>,</a:t>
            </a:r>
          </a:p>
          <a:p>
            <a:pPr marL="0" marR="0">
              <a:lnSpc>
                <a:spcPts val="2644"/>
              </a:lnSpc>
              <a:spcBef>
                <a:spcPts val="957"/>
              </a:spcBef>
              <a:spcAft>
                <a:spcPct val="0"/>
              </a:spcAft>
            </a:pPr>
            <a:r>
              <a:rPr sz="2000">
                <a:solidFill>
                  <a:srgbClr val="000000"/>
                </a:solidFill>
                <a:latin typeface="UJFCCA+MicrosoftYaHei"/>
                <a:cs typeface="UJFCCA+MicrosoftYaHei"/>
              </a:rPr>
              <a:t>这种包子专卖给在码头扛活儿的脚夫吃。干重活的人</a:t>
            </a:r>
            <a:r>
              <a:rPr sz="2000">
                <a:solidFill>
                  <a:srgbClr val="000000"/>
                </a:solidFill>
                <a:latin typeface="PLHFHA+MicrosoftYaHei"/>
                <a:cs typeface="PLHFHA+MicrosoftYaHei"/>
              </a:rPr>
              <a:t>,</a:t>
            </a:r>
            <a:r>
              <a:rPr sz="2000">
                <a:solidFill>
                  <a:srgbClr val="000000"/>
                </a:solidFill>
                <a:latin typeface="UJFCCA+MicrosoftYaHei"/>
                <a:cs typeface="UJFCCA+MicrosoftYaHei"/>
              </a:rPr>
              <a:t>有点肉就有吃头</a:t>
            </a:r>
            <a:r>
              <a:rPr sz="2000">
                <a:solidFill>
                  <a:srgbClr val="000000"/>
                </a:solidFill>
                <a:latin typeface="PLHFHA+MicrosoftYaHei"/>
                <a:cs typeface="PLHFHA+MicrosoftYaHei"/>
              </a:rPr>
              <a:t>,</a:t>
            </a:r>
            <a:r>
              <a:rPr sz="2000">
                <a:solidFill>
                  <a:srgbClr val="000000"/>
                </a:solidFill>
                <a:latin typeface="UJFCCA+MicrosoftYaHei"/>
                <a:cs typeface="UJFCCA+MicrosoftYaHei"/>
              </a:rPr>
              <a:t>皮厚了</a:t>
            </a:r>
          </a:p>
          <a:p>
            <a:pPr marL="0" marR="0">
              <a:lnSpc>
                <a:spcPts val="2644"/>
              </a:lnSpc>
              <a:spcBef>
                <a:spcPts val="955"/>
              </a:spcBef>
              <a:spcAft>
                <a:spcPct val="0"/>
              </a:spcAft>
            </a:pPr>
            <a:r>
              <a:rPr sz="2000">
                <a:solidFill>
                  <a:srgbClr val="000000"/>
                </a:solidFill>
                <a:latin typeface="UJFCCA+MicrosoftYaHei"/>
                <a:cs typeface="UJFCCA+MicrosoftYaHei"/>
              </a:rPr>
              <a:t>反倒能搪时候。反正有人吃就有钱赚</a:t>
            </a:r>
            <a:r>
              <a:rPr sz="2000">
                <a:solidFill>
                  <a:srgbClr val="000000"/>
                </a:solidFill>
                <a:latin typeface="PLHFHA+MicrosoftYaHei"/>
                <a:cs typeface="PLHFHA+MicrosoftYaHei"/>
              </a:rPr>
              <a:t>,</a:t>
            </a:r>
            <a:r>
              <a:rPr sz="2000">
                <a:solidFill>
                  <a:srgbClr val="000000"/>
                </a:solidFill>
                <a:latin typeface="UJFCCA+MicrosoftYaHei"/>
                <a:cs typeface="UJFCCA+MicrosoftYaHei"/>
              </a:rPr>
              <a:t>不管多少</a:t>
            </a:r>
            <a:r>
              <a:rPr sz="2000">
                <a:solidFill>
                  <a:srgbClr val="000000"/>
                </a:solidFill>
                <a:latin typeface="PLHFHA+MicrosoftYaHei"/>
                <a:cs typeface="PLHFHA+MicrosoftYaHei"/>
              </a:rPr>
              <a:t>,</a:t>
            </a:r>
            <a:r>
              <a:rPr sz="2000">
                <a:solidFill>
                  <a:srgbClr val="000000"/>
                </a:solidFill>
                <a:latin typeface="UJFCCA+MicrosoftYaHei"/>
                <a:cs typeface="UJFCCA+MicrosoftYaHei"/>
              </a:rPr>
              <a:t>能养活一家人就给老天爷磕头</a:t>
            </a:r>
          </a:p>
          <a:p>
            <a:pPr marL="0" marR="0">
              <a:lnSpc>
                <a:spcPts val="2644"/>
              </a:lnSpc>
              <a:spcBef>
                <a:spcPts val="955"/>
              </a:spcBef>
              <a:spcAft>
                <a:spcPct val="0"/>
              </a:spcAft>
            </a:pPr>
            <a:r>
              <a:rPr sz="2000">
                <a:solidFill>
                  <a:srgbClr val="000000"/>
                </a:solidFill>
                <a:latin typeface="UJFCCA+MicrosoftYaHei"/>
                <a:cs typeface="UJFCCA+MicrosoftYaHei"/>
              </a:rPr>
              <a:t>了。</a:t>
            </a:r>
          </a:p>
        </p:txBody>
      </p:sp>
      <p:sp>
        <p:nvSpPr>
          <p:cNvPr id="4" name="object 4"/>
          <p:cNvSpPr txBox="1"/>
          <p:nvPr/>
        </p:nvSpPr>
        <p:spPr>
          <a:xfrm>
            <a:off x="288340" y="1948758"/>
            <a:ext cx="9799489" cy="346074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PLHFHA+MicrosoftYaHei"/>
                <a:cs typeface="PLHFHA+MicrosoftYaHei"/>
              </a:rPr>
              <a:t>(6)</a:t>
            </a:r>
            <a:r>
              <a:rPr sz="2000">
                <a:solidFill>
                  <a:srgbClr val="000000"/>
                </a:solidFill>
                <a:latin typeface="UJFCCA+MicrosoftYaHei"/>
                <a:cs typeface="UJFCCA+MicrosoftYaHei"/>
              </a:rPr>
              <a:t>他家包子这点事</a:t>
            </a:r>
            <a:r>
              <a:rPr sz="2000">
                <a:solidFill>
                  <a:srgbClr val="000000"/>
                </a:solidFill>
                <a:latin typeface="PLHFHA+MicrosoftYaHei"/>
                <a:cs typeface="PLHFHA+MicrosoftYaHei"/>
              </a:rPr>
              <a:t>,</a:t>
            </a:r>
            <a:r>
              <a:rPr sz="2000">
                <a:solidFill>
                  <a:srgbClr val="000000"/>
                </a:solidFill>
                <a:latin typeface="UJFCCA+MicrosoftYaHei"/>
                <a:cs typeface="UJFCCA+MicrosoftYaHei"/>
              </a:rPr>
              <a:t>老高活着时老高说了算</a:t>
            </a:r>
            <a:r>
              <a:rPr sz="2000">
                <a:solidFill>
                  <a:srgbClr val="000000"/>
                </a:solidFill>
                <a:latin typeface="PLHFHA+MicrosoftYaHei"/>
                <a:cs typeface="PLHFHA+MicrosoftYaHei"/>
              </a:rPr>
              <a:t>,</a:t>
            </a:r>
            <a:r>
              <a:rPr sz="2000">
                <a:solidFill>
                  <a:srgbClr val="000000"/>
                </a:solidFill>
                <a:latin typeface="UJFCCA+MicrosoftYaHei"/>
                <a:cs typeface="UJFCCA+MicrosoftYaHei"/>
              </a:rPr>
              <a:t>老高死了后狗子说了算。</a:t>
            </a:r>
            <a:r>
              <a:rPr sz="2000">
                <a:solidFill>
                  <a:srgbClr val="FF0000"/>
                </a:solidFill>
                <a:latin typeface="UJFCCA+MicrosoftYaHei"/>
                <a:cs typeface="UJFCCA+MicrosoftYaHei"/>
              </a:rPr>
              <a:t>狗</a:t>
            </a:r>
          </a:p>
          <a:p>
            <a:pPr marL="0" marR="0">
              <a:lnSpc>
                <a:spcPts val="2644"/>
              </a:lnSpc>
              <a:spcBef>
                <a:spcPts val="955"/>
              </a:spcBef>
              <a:spcAft>
                <a:spcPct val="0"/>
              </a:spcAft>
            </a:pPr>
            <a:r>
              <a:rPr sz="2000">
                <a:solidFill>
                  <a:srgbClr val="FF0000"/>
                </a:solidFill>
                <a:latin typeface="UJFCCA+MicrosoftYaHei"/>
                <a:cs typeface="UJFCCA+MicrosoftYaHei"/>
              </a:rPr>
              <a:t>子打小就从侯家后街边的一家卖杂碎的铺子里喝出肚汤鲜</a:t>
            </a:r>
            <a:r>
              <a:rPr sz="2000">
                <a:solidFill>
                  <a:srgbClr val="FF0000"/>
                </a:solidFill>
                <a:latin typeface="PLHFHA+MicrosoftYaHei"/>
                <a:cs typeface="PLHFHA+MicrosoftYaHei"/>
              </a:rPr>
              <a:t>,</a:t>
            </a:r>
            <a:r>
              <a:rPr sz="2000">
                <a:solidFill>
                  <a:srgbClr val="FF0000"/>
                </a:solidFill>
                <a:latin typeface="UJFCCA+MicrosoftYaHei"/>
                <a:cs typeface="UJFCCA+MicrosoftYaHei"/>
              </a:rPr>
              <a:t>他就尝试着拿肚汤</a:t>
            </a:r>
          </a:p>
          <a:p>
            <a:pPr marL="0" marR="0">
              <a:lnSpc>
                <a:spcPts val="2644"/>
              </a:lnSpc>
              <a:spcBef>
                <a:spcPts val="955"/>
              </a:spcBef>
              <a:spcAft>
                <a:spcPct val="0"/>
              </a:spcAft>
            </a:pPr>
            <a:r>
              <a:rPr sz="2000">
                <a:solidFill>
                  <a:srgbClr val="FF0000"/>
                </a:solidFill>
                <a:latin typeface="UJFCCA+MicrosoftYaHei"/>
                <a:cs typeface="UJFCCA+MicrosoftYaHei"/>
              </a:rPr>
              <a:t>排骨汤拌馅。他还从大胡同一家小铺的烧卖中吃到肉馅下边油汁的妙处</a:t>
            </a:r>
            <a:r>
              <a:rPr sz="2000">
                <a:solidFill>
                  <a:srgbClr val="FF0000"/>
                </a:solidFill>
                <a:latin typeface="PLHFHA+MicrosoftYaHei"/>
                <a:cs typeface="PLHFHA+MicrosoftYaHei"/>
              </a:rPr>
              <a:t>,</a:t>
            </a:r>
            <a:r>
              <a:rPr sz="2000">
                <a:solidFill>
                  <a:srgbClr val="FF0000"/>
                </a:solidFill>
                <a:latin typeface="UJFCCA+MicrosoftYaHei"/>
                <a:cs typeface="UJFCCA+MicrosoftYaHei"/>
              </a:rPr>
              <a:t>由此</a:t>
            </a:r>
          </a:p>
          <a:p>
            <a:pPr marL="0" marR="0">
              <a:lnSpc>
                <a:spcPts val="2644"/>
              </a:lnSpc>
              <a:spcBef>
                <a:spcPts val="957"/>
              </a:spcBef>
              <a:spcAft>
                <a:spcPct val="0"/>
              </a:spcAft>
            </a:pPr>
            <a:r>
              <a:rPr sz="2000">
                <a:solidFill>
                  <a:srgbClr val="FF0000"/>
                </a:solidFill>
                <a:latin typeface="UJFCCA+MicrosoftYaHei"/>
                <a:cs typeface="UJFCCA+MicrosoftYaHei"/>
              </a:rPr>
              <a:t>想到要是包子有油</a:t>
            </a:r>
            <a:r>
              <a:rPr sz="2000">
                <a:solidFill>
                  <a:srgbClr val="FF0000"/>
                </a:solidFill>
                <a:latin typeface="PLHFHA+MicrosoftYaHei"/>
                <a:cs typeface="PLHFHA+MicrosoftYaHei"/>
              </a:rPr>
              <a:t>,</a:t>
            </a:r>
            <a:r>
              <a:rPr sz="2000">
                <a:solidFill>
                  <a:srgbClr val="FF0000"/>
                </a:solidFill>
                <a:latin typeface="UJFCCA+MicrosoftYaHei"/>
                <a:cs typeface="UJFCCA+MicrosoftYaHei"/>
              </a:rPr>
              <a:t>更滑更香更入口更解馋</a:t>
            </a:r>
            <a:r>
              <a:rPr sz="2000">
                <a:solidFill>
                  <a:srgbClr val="FF0000"/>
                </a:solidFill>
                <a:latin typeface="PLHFHA+MicrosoftYaHei"/>
                <a:cs typeface="PLHFHA+MicrosoftYaHei"/>
              </a:rPr>
              <a:t>,</a:t>
            </a:r>
            <a:r>
              <a:rPr sz="2000">
                <a:solidFill>
                  <a:srgbClr val="FF0000"/>
                </a:solidFill>
                <a:latin typeface="UJFCCA+MicrosoftYaHei"/>
                <a:cs typeface="UJFCCA+MicrosoftYaHei"/>
              </a:rPr>
              <a:t>他便在包馅时放上一小块猪油。之</a:t>
            </a:r>
          </a:p>
          <a:p>
            <a:pPr marL="0" marR="0">
              <a:lnSpc>
                <a:spcPts val="2644"/>
              </a:lnSpc>
              <a:spcBef>
                <a:spcPts val="955"/>
              </a:spcBef>
              <a:spcAft>
                <a:spcPct val="0"/>
              </a:spcAft>
            </a:pPr>
            <a:r>
              <a:rPr sz="2000">
                <a:solidFill>
                  <a:srgbClr val="FF0000"/>
                </a:solidFill>
                <a:latin typeface="UJFCCA+MicrosoftYaHei"/>
                <a:cs typeface="UJFCCA+MicrosoftYaHei"/>
              </a:rPr>
              <a:t>外</a:t>
            </a:r>
            <a:r>
              <a:rPr sz="2000">
                <a:solidFill>
                  <a:srgbClr val="FF0000"/>
                </a:solidFill>
                <a:latin typeface="PLHFHA+MicrosoftYaHei"/>
                <a:cs typeface="PLHFHA+MicrosoftYaHei"/>
              </a:rPr>
              <a:t>,</a:t>
            </a:r>
            <a:r>
              <a:rPr sz="2000">
                <a:solidFill>
                  <a:srgbClr val="FF0000"/>
                </a:solidFill>
                <a:latin typeface="UJFCCA+MicrosoftYaHei"/>
                <a:cs typeface="UJFCCA+MicrosoftYaHei"/>
              </a:rPr>
              <a:t>还刻意在包子的模样上来点花活</a:t>
            </a:r>
            <a:r>
              <a:rPr sz="2000">
                <a:solidFill>
                  <a:srgbClr val="FF0000"/>
                </a:solidFill>
                <a:latin typeface="PLHFHA+MicrosoftYaHei"/>
                <a:cs typeface="PLHFHA+MicrosoftYaHei"/>
              </a:rPr>
              <a:t>,</a:t>
            </a:r>
            <a:r>
              <a:rPr sz="2000">
                <a:solidFill>
                  <a:srgbClr val="FF0000"/>
                </a:solidFill>
                <a:latin typeface="UJFCCA+MicrosoftYaHei"/>
                <a:cs typeface="UJFCCA+MicrosoftYaHei"/>
              </a:rPr>
              <a:t>皮捏得紧</a:t>
            </a:r>
            <a:r>
              <a:rPr sz="2000">
                <a:solidFill>
                  <a:srgbClr val="FF0000"/>
                </a:solidFill>
                <a:latin typeface="PLHFHA+MicrosoftYaHei"/>
                <a:cs typeface="PLHFHA+MicrosoftYaHei"/>
              </a:rPr>
              <a:t>,</a:t>
            </a:r>
            <a:r>
              <a:rPr sz="2000">
                <a:solidFill>
                  <a:srgbClr val="FF0000"/>
                </a:solidFill>
                <a:latin typeface="UJFCCA+MicrosoftYaHei"/>
                <a:cs typeface="UJFCCA+MicrosoftYaHei"/>
              </a:rPr>
              <a:t>褶捏得多</a:t>
            </a:r>
            <a:r>
              <a:rPr sz="2000">
                <a:solidFill>
                  <a:srgbClr val="FF0000"/>
                </a:solidFill>
                <a:latin typeface="PLHFHA+MicrosoftYaHei"/>
                <a:cs typeface="PLHFHA+MicrosoftYaHei"/>
              </a:rPr>
              <a:t>,</a:t>
            </a:r>
            <a:r>
              <a:rPr sz="2000">
                <a:solidFill>
                  <a:srgbClr val="FF0000"/>
                </a:solidFill>
                <a:latin typeface="UJFCCA+MicrosoftYaHei"/>
                <a:cs typeface="UJFCCA+MicrosoftYaHei"/>
              </a:rPr>
              <a:t>一圈十八褶</a:t>
            </a:r>
            <a:r>
              <a:rPr sz="2000">
                <a:solidFill>
                  <a:srgbClr val="FF0000"/>
                </a:solidFill>
                <a:latin typeface="PLHFHA+MicrosoftYaHei"/>
                <a:cs typeface="PLHFHA+MicrosoftYaHei"/>
              </a:rPr>
              <a:t>,</a:t>
            </a:r>
            <a:r>
              <a:rPr sz="2000">
                <a:solidFill>
                  <a:srgbClr val="FF0000"/>
                </a:solidFill>
                <a:latin typeface="UJFCCA+MicrosoftYaHei"/>
                <a:cs typeface="UJFCCA+MicrosoftYaHei"/>
              </a:rPr>
              <a:t>看上去像</a:t>
            </a:r>
          </a:p>
          <a:p>
            <a:pPr marL="0" marR="0">
              <a:lnSpc>
                <a:spcPts val="2644"/>
              </a:lnSpc>
              <a:spcBef>
                <a:spcPts val="955"/>
              </a:spcBef>
              <a:spcAft>
                <a:spcPct val="0"/>
              </a:spcAft>
            </a:pPr>
            <a:r>
              <a:rPr sz="2000">
                <a:solidFill>
                  <a:srgbClr val="FF0000"/>
                </a:solidFill>
                <a:latin typeface="UJFCCA+MicrosoftYaHei"/>
                <a:cs typeface="UJFCCA+MicrosoftYaHei"/>
              </a:rPr>
              <a:t>朵花。</a:t>
            </a:r>
            <a:r>
              <a:rPr sz="2000">
                <a:solidFill>
                  <a:srgbClr val="000000"/>
                </a:solidFill>
                <a:latin typeface="UJFCCA+MicrosoftYaHei"/>
                <a:cs typeface="UJFCCA+MicrosoftYaHei"/>
              </a:rPr>
              <a:t>一咬一兜油</a:t>
            </a:r>
            <a:r>
              <a:rPr sz="2000">
                <a:solidFill>
                  <a:srgbClr val="000000"/>
                </a:solidFill>
                <a:latin typeface="PLHFHA+MicrosoftYaHei"/>
                <a:cs typeface="PLHFHA+MicrosoftYaHei"/>
              </a:rPr>
              <a:t>,</a:t>
            </a:r>
            <a:r>
              <a:rPr sz="2000">
                <a:solidFill>
                  <a:srgbClr val="000000"/>
                </a:solidFill>
                <a:latin typeface="UJFCCA+MicrosoftYaHei"/>
                <a:cs typeface="UJFCCA+MicrosoftYaHei"/>
              </a:rPr>
              <a:t>一口一嘴鲜</a:t>
            </a:r>
            <a:r>
              <a:rPr sz="2000">
                <a:solidFill>
                  <a:srgbClr val="000000"/>
                </a:solidFill>
                <a:latin typeface="PLHFHA+MicrosoftYaHei"/>
                <a:cs typeface="PLHFHA+MicrosoftYaHei"/>
              </a:rPr>
              <a:t>,</a:t>
            </a:r>
            <a:r>
              <a:rPr sz="2000">
                <a:solidFill>
                  <a:srgbClr val="000000"/>
                </a:solidFill>
                <a:latin typeface="UJFCCA+MicrosoftYaHei"/>
                <a:cs typeface="UJFCCA+MicrosoftYaHei"/>
              </a:rPr>
              <a:t>这改良的包子一上市</a:t>
            </a:r>
            <a:r>
              <a:rPr sz="2000">
                <a:solidFill>
                  <a:srgbClr val="000000"/>
                </a:solidFill>
                <a:latin typeface="PLHFHA+MicrosoftYaHei"/>
                <a:cs typeface="PLHFHA+MicrosoftYaHei"/>
              </a:rPr>
              <a:t>,</a:t>
            </a:r>
            <a:r>
              <a:rPr sz="2000">
                <a:solidFill>
                  <a:srgbClr val="000000"/>
                </a:solidFill>
                <a:latin typeface="UJFCCA+MicrosoftYaHei"/>
                <a:cs typeface="UJFCCA+MicrosoftYaHei"/>
              </a:rPr>
              <a:t>像炮台的炮一炮打得震</a:t>
            </a:r>
          </a:p>
          <a:p>
            <a:pPr marL="0" marR="0">
              <a:lnSpc>
                <a:spcPts val="2644"/>
              </a:lnSpc>
              <a:spcBef>
                <a:spcPts val="958"/>
              </a:spcBef>
              <a:spcAft>
                <a:spcPct val="0"/>
              </a:spcAft>
            </a:pPr>
            <a:r>
              <a:rPr sz="2000">
                <a:solidFill>
                  <a:srgbClr val="000000"/>
                </a:solidFill>
                <a:latin typeface="UJFCCA+MicrosoftYaHei"/>
                <a:cs typeface="UJFCCA+MicrosoftYaHei"/>
              </a:rPr>
              <a:t>天响。天天来吃包子的比看戏的人还多。</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87903"/>
            <a:ext cx="9940402" cy="211161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92200" marR="0">
              <a:lnSpc>
                <a:spcPts val="2644"/>
              </a:lnSpc>
              <a:spcBef>
                <a:spcPct val="0"/>
              </a:spcBef>
              <a:spcAft>
                <a:spcPct val="0"/>
              </a:spcAft>
            </a:pPr>
            <a:r>
              <a:rPr sz="2000">
                <a:solidFill>
                  <a:srgbClr val="000000"/>
                </a:solidFill>
                <a:latin typeface="HNPMWD+MicrosoftYaHei"/>
                <a:cs typeface="HNPMWD+MicrosoftYaHei"/>
              </a:rPr>
              <a:t>(7)</a:t>
            </a:r>
            <a:r>
              <a:rPr sz="2000">
                <a:solidFill>
                  <a:srgbClr val="FF0000"/>
                </a:solidFill>
                <a:latin typeface="OTNUBK+MicrosoftYaHei"/>
                <a:cs typeface="OTNUBK+MicrosoftYaHei"/>
              </a:rPr>
              <a:t>狗子再忙</a:t>
            </a:r>
            <a:r>
              <a:rPr sz="2000">
                <a:solidFill>
                  <a:srgbClr val="FF0000"/>
                </a:solidFill>
                <a:latin typeface="HNPMWD+MicrosoftYaHei"/>
                <a:cs typeface="HNPMWD+MicrosoftYaHei"/>
              </a:rPr>
              <a:t>,</a:t>
            </a:r>
            <a:r>
              <a:rPr sz="2000">
                <a:solidFill>
                  <a:srgbClr val="FF0000"/>
                </a:solidFill>
                <a:latin typeface="OTNUBK+MicrosoftYaHei"/>
                <a:cs typeface="OTNUBK+MicrosoftYaHei"/>
              </a:rPr>
              <a:t>也是全家忙</a:t>
            </a:r>
            <a:r>
              <a:rPr sz="2000">
                <a:solidFill>
                  <a:srgbClr val="FF0000"/>
                </a:solidFill>
                <a:latin typeface="HNPMWD+MicrosoftYaHei"/>
                <a:cs typeface="HNPMWD+MicrosoftYaHei"/>
              </a:rPr>
              <a:t>,</a:t>
            </a:r>
            <a:r>
              <a:rPr sz="2000">
                <a:solidFill>
                  <a:srgbClr val="FF0000"/>
                </a:solidFill>
                <a:latin typeface="OTNUBK+MicrosoftYaHei"/>
                <a:cs typeface="OTNUBK+MicrosoftYaHei"/>
              </a:rPr>
              <a:t>不找外人帮</a:t>
            </a:r>
            <a:r>
              <a:rPr sz="2000">
                <a:solidFill>
                  <a:srgbClr val="FF0000"/>
                </a:solidFill>
                <a:latin typeface="HNPMWD+MicrosoftYaHei"/>
                <a:cs typeface="HNPMWD+MicrosoftYaHei"/>
              </a:rPr>
              <a:t>,</a:t>
            </a:r>
            <a:r>
              <a:rPr sz="2000">
                <a:solidFill>
                  <a:srgbClr val="FF0000"/>
                </a:solidFill>
                <a:latin typeface="OTNUBK+MicrosoftYaHei"/>
                <a:cs typeface="OTNUBK+MicrosoftYaHei"/>
              </a:rPr>
              <a:t>怕人摸了他的底。顶忙的时候</a:t>
            </a:r>
            <a:r>
              <a:rPr sz="2000">
                <a:solidFill>
                  <a:srgbClr val="FF0000"/>
                </a:solidFill>
                <a:latin typeface="HNPMWD+MicrosoftYaHei"/>
                <a:cs typeface="HNPMWD+MicrosoftYaHei"/>
              </a:rPr>
              <a:t>,</a:t>
            </a:r>
            <a:r>
              <a:rPr sz="2000">
                <a:solidFill>
                  <a:srgbClr val="FF0000"/>
                </a:solidFill>
                <a:latin typeface="OTNUBK+MicrosoftYaHei"/>
                <a:cs typeface="OTNUBK+MicrosoftYaHei"/>
              </a:rPr>
              <a:t>就</a:t>
            </a:r>
          </a:p>
          <a:p>
            <a:pPr marL="0" marR="0">
              <a:lnSpc>
                <a:spcPts val="2644"/>
              </a:lnSpc>
              <a:spcBef>
                <a:spcPts val="1187"/>
              </a:spcBef>
              <a:spcAft>
                <a:spcPct val="0"/>
              </a:spcAft>
            </a:pPr>
            <a:r>
              <a:rPr sz="2000">
                <a:solidFill>
                  <a:srgbClr val="FF0000"/>
                </a:solidFill>
                <a:latin typeface="OTNUBK+MicrosoftYaHei"/>
                <a:cs typeface="OTNUBK+MicrosoftYaHei"/>
              </a:rPr>
              <a:t>在门前放一摞一摞大海碗</a:t>
            </a:r>
            <a:r>
              <a:rPr sz="2000">
                <a:solidFill>
                  <a:srgbClr val="FF0000"/>
                </a:solidFill>
                <a:latin typeface="HNPMWD+MicrosoftYaHei"/>
                <a:cs typeface="HNPMWD+MicrosoftYaHei"/>
              </a:rPr>
              <a:t>,</a:t>
            </a:r>
            <a:r>
              <a:rPr sz="2000">
                <a:solidFill>
                  <a:srgbClr val="FF0000"/>
                </a:solidFill>
                <a:latin typeface="OTNUBK+MicrosoftYaHei"/>
                <a:cs typeface="OTNUBK+MicrosoftYaHei"/>
              </a:rPr>
              <a:t>一筐筷子</a:t>
            </a:r>
            <a:r>
              <a:rPr sz="2000">
                <a:solidFill>
                  <a:srgbClr val="FF0000"/>
                </a:solidFill>
                <a:latin typeface="HNPMWD+MicrosoftYaHei"/>
                <a:cs typeface="HNPMWD+MicrosoftYaHei"/>
              </a:rPr>
              <a:t>,</a:t>
            </a:r>
            <a:r>
              <a:rPr sz="2000">
                <a:solidFill>
                  <a:srgbClr val="FF0000"/>
                </a:solidFill>
                <a:latin typeface="OTNUBK+MicrosoftYaHei"/>
                <a:cs typeface="OTNUBK+MicrosoftYaHei"/>
              </a:rPr>
              <a:t>买包子的把钱撂在碗里。狗子见钱就往身</a:t>
            </a:r>
          </a:p>
          <a:p>
            <a:pPr marL="0" marR="0">
              <a:lnSpc>
                <a:spcPts val="2644"/>
              </a:lnSpc>
              <a:spcBef>
                <a:spcPts val="955"/>
              </a:spcBef>
              <a:spcAft>
                <a:spcPct val="0"/>
              </a:spcAft>
            </a:pPr>
            <a:r>
              <a:rPr sz="2000">
                <a:solidFill>
                  <a:srgbClr val="FF0000"/>
                </a:solidFill>
                <a:latin typeface="OTNUBK+MicrosoftYaHei"/>
                <a:cs typeface="OTNUBK+MicrosoftYaHei"/>
              </a:rPr>
              <a:t>边钱箱里一倒</a:t>
            </a:r>
            <a:r>
              <a:rPr sz="2000">
                <a:solidFill>
                  <a:srgbClr val="FF0000"/>
                </a:solidFill>
                <a:latin typeface="HNPMWD+MicrosoftYaHei"/>
                <a:cs typeface="HNPMWD+MicrosoftYaHei"/>
              </a:rPr>
              <a:t>,</a:t>
            </a:r>
            <a:r>
              <a:rPr sz="2000">
                <a:solidFill>
                  <a:srgbClr val="FF0000"/>
                </a:solidFill>
                <a:latin typeface="OTNUBK+MicrosoftYaHei"/>
                <a:cs typeface="OTNUBK+MicrosoftYaHei"/>
              </a:rPr>
              <a:t>碗里盛上十个八个包子就完事</a:t>
            </a:r>
            <a:r>
              <a:rPr sz="2000">
                <a:solidFill>
                  <a:srgbClr val="FF0000"/>
                </a:solidFill>
                <a:latin typeface="HNPMWD+MicrosoftYaHei"/>
                <a:cs typeface="HNPMWD+MicrosoftYaHei"/>
              </a:rPr>
              <a:t>,</a:t>
            </a:r>
            <a:r>
              <a:rPr sz="2000">
                <a:solidFill>
                  <a:srgbClr val="FF0000"/>
                </a:solidFill>
                <a:latin typeface="OTNUBK+MicrosoftYaHei"/>
                <a:cs typeface="OTNUBK+MicrosoftYaHei"/>
              </a:rPr>
              <a:t>一句话没有。你问他话</a:t>
            </a:r>
            <a:r>
              <a:rPr sz="2000">
                <a:solidFill>
                  <a:srgbClr val="FF0000"/>
                </a:solidFill>
                <a:latin typeface="HNPMWD+MicrosoftYaHei"/>
                <a:cs typeface="HNPMWD+MicrosoftYaHei"/>
              </a:rPr>
              <a:t>,</a:t>
            </a:r>
            <a:r>
              <a:rPr sz="2000">
                <a:solidFill>
                  <a:srgbClr val="FF0000"/>
                </a:solidFill>
                <a:latin typeface="OTNUBK+MicrosoftYaHei"/>
                <a:cs typeface="OTNUBK+MicrosoftYaHei"/>
              </a:rPr>
              <a:t>他也不答</a:t>
            </a:r>
            <a:r>
              <a:rPr sz="2000">
                <a:solidFill>
                  <a:srgbClr val="FF0000"/>
                </a:solidFill>
                <a:latin typeface="HNPMWD+MicrosoftYaHei"/>
                <a:cs typeface="HNPMWD+MicrosoftYaHei"/>
              </a:rPr>
              <a:t>,</a:t>
            </a:r>
          </a:p>
          <a:p>
            <a:pPr marL="0" marR="0">
              <a:lnSpc>
                <a:spcPts val="2644"/>
              </a:lnSpc>
              <a:spcBef>
                <a:spcPts val="955"/>
              </a:spcBef>
              <a:spcAft>
                <a:spcPct val="0"/>
              </a:spcAft>
            </a:pPr>
            <a:r>
              <a:rPr sz="2000">
                <a:solidFill>
                  <a:srgbClr val="FF0000"/>
                </a:solidFill>
                <a:latin typeface="OTNUBK+MicrosoftYaHei"/>
                <a:cs typeface="OTNUBK+MicrosoftYaHei"/>
              </a:rPr>
              <a:t>哪有空儿答</a:t>
            </a:r>
            <a:r>
              <a:rPr sz="2000">
                <a:solidFill>
                  <a:srgbClr val="FF0000"/>
                </a:solidFill>
                <a:latin typeface="HNPMWD+MicrosoftYaHei"/>
                <a:cs typeface="HNPMWD+MicrosoftYaHei"/>
              </a:rPr>
              <a:t>?</a:t>
            </a:r>
            <a:r>
              <a:rPr sz="2000">
                <a:solidFill>
                  <a:srgbClr val="FF0000"/>
                </a:solidFill>
                <a:latin typeface="OTNUBK+MicrosoftYaHei"/>
                <a:cs typeface="OTNUBK+MicrosoftYaHei"/>
              </a:rPr>
              <a:t>这便招来闲话:“狗子行呀</a:t>
            </a:r>
            <a:r>
              <a:rPr sz="2000">
                <a:solidFill>
                  <a:srgbClr val="FF0000"/>
                </a:solidFill>
                <a:latin typeface="HNPMWD+MicrosoftYaHei"/>
                <a:cs typeface="HNPMWD+MicrosoftYaHei"/>
              </a:rPr>
              <a:t>,</a:t>
            </a:r>
            <a:r>
              <a:rPr sz="2000">
                <a:solidFill>
                  <a:srgbClr val="FF0000"/>
                </a:solidFill>
                <a:latin typeface="OTNUBK+MicrosoftYaHei"/>
                <a:cs typeface="OTNUBK+MicrosoftYaHei"/>
              </a:rPr>
              <a:t>不理人啦!”</a:t>
            </a:r>
          </a:p>
        </p:txBody>
      </p:sp>
      <p:sp>
        <p:nvSpPr>
          <p:cNvPr id="4" name="object 4"/>
          <p:cNvSpPr txBox="1"/>
          <p:nvPr/>
        </p:nvSpPr>
        <p:spPr>
          <a:xfrm>
            <a:off x="288340" y="2040198"/>
            <a:ext cx="9586065" cy="16313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HNPMWD+MicrosoftYaHei"/>
                <a:cs typeface="HNPMWD+MicrosoftYaHei"/>
              </a:rPr>
              <a:t>(8)</a:t>
            </a:r>
            <a:r>
              <a:rPr sz="2000">
                <a:solidFill>
                  <a:srgbClr val="000000"/>
                </a:solidFill>
                <a:latin typeface="OTNUBK+MicrosoftYaHei"/>
                <a:cs typeface="OTNUBK+MicrosoftYaHei"/>
              </a:rPr>
              <a:t>别的包子铺干脆骂他“狗不理”</a:t>
            </a:r>
            <a:r>
              <a:rPr sz="2000">
                <a:solidFill>
                  <a:srgbClr val="000000"/>
                </a:solidFill>
                <a:latin typeface="HNPMWD+MicrosoftYaHei"/>
                <a:cs typeface="HNPMWD+MicrosoftYaHei"/>
              </a:rPr>
              <a:t>,</a:t>
            </a:r>
            <a:r>
              <a:rPr sz="2000">
                <a:solidFill>
                  <a:srgbClr val="000000"/>
                </a:solidFill>
                <a:latin typeface="OTNUBK+MicrosoftYaHei"/>
                <a:cs typeface="OTNUBK+MicrosoftYaHei"/>
              </a:rPr>
              <a:t>想把他的包子骂“砸”了。</a:t>
            </a:r>
          </a:p>
          <a:p>
            <a:pPr marL="523036" marR="0">
              <a:lnSpc>
                <a:spcPts val="2644"/>
              </a:lnSpc>
              <a:spcBef>
                <a:spcPts val="955"/>
              </a:spcBef>
              <a:spcAft>
                <a:spcPct val="0"/>
              </a:spcAft>
            </a:pPr>
            <a:r>
              <a:rPr sz="2000">
                <a:solidFill>
                  <a:srgbClr val="000000"/>
                </a:solidFill>
                <a:latin typeface="HNPMWD+MicrosoftYaHei"/>
                <a:cs typeface="HNPMWD+MicrosoftYaHei"/>
              </a:rPr>
              <a:t>(9)</a:t>
            </a:r>
            <a:r>
              <a:rPr sz="2000">
                <a:solidFill>
                  <a:srgbClr val="000000"/>
                </a:solidFill>
                <a:latin typeface="OTNUBK+MicrosoftYaHei"/>
                <a:cs typeface="OTNUBK+MicrosoftYaHei"/>
              </a:rPr>
              <a:t>狗子的包子原本没有店名</a:t>
            </a:r>
            <a:r>
              <a:rPr sz="2000">
                <a:solidFill>
                  <a:srgbClr val="000000"/>
                </a:solidFill>
                <a:latin typeface="HNPMWD+MicrosoftYaHei"/>
                <a:cs typeface="HNPMWD+MicrosoftYaHei"/>
              </a:rPr>
              <a:t>,</a:t>
            </a:r>
            <a:r>
              <a:rPr sz="2000">
                <a:solidFill>
                  <a:srgbClr val="000000"/>
                </a:solidFill>
                <a:latin typeface="OTNUBK+MicrosoftYaHei"/>
                <a:cs typeface="OTNUBK+MicrosoftYaHei"/>
              </a:rPr>
              <a:t>这一来</a:t>
            </a:r>
            <a:r>
              <a:rPr sz="2000">
                <a:solidFill>
                  <a:srgbClr val="000000"/>
                </a:solidFill>
                <a:latin typeface="HNPMWD+MicrosoftYaHei"/>
                <a:cs typeface="HNPMWD+MicrosoftYaHei"/>
              </a:rPr>
              <a:t>,</a:t>
            </a:r>
            <a:r>
              <a:rPr sz="2000">
                <a:solidFill>
                  <a:srgbClr val="000000"/>
                </a:solidFill>
                <a:latin typeface="OTNUBK+MicrosoftYaHei"/>
                <a:cs typeface="OTNUBK+MicrosoftYaHei"/>
              </a:rPr>
              <a:t>反倒有了名。人一提他的包子就是</a:t>
            </a:r>
          </a:p>
          <a:p>
            <a:pPr marL="0" marR="0">
              <a:lnSpc>
                <a:spcPts val="2644"/>
              </a:lnSpc>
              <a:spcBef>
                <a:spcPts val="955"/>
              </a:spcBef>
              <a:spcAft>
                <a:spcPct val="0"/>
              </a:spcAft>
            </a:pPr>
            <a:r>
              <a:rPr sz="2000">
                <a:solidFill>
                  <a:srgbClr val="000000"/>
                </a:solidFill>
                <a:latin typeface="OTNUBK+MicrosoftYaHei"/>
                <a:cs typeface="OTNUBK+MicrosoftYaHei"/>
              </a:rPr>
              <a:t>“狗不理”。虽是骂名</a:t>
            </a:r>
            <a:r>
              <a:rPr sz="2000">
                <a:solidFill>
                  <a:srgbClr val="000000"/>
                </a:solidFill>
                <a:latin typeface="HNPMWD+MicrosoftYaHei"/>
                <a:cs typeface="HNPMWD+MicrosoftYaHei"/>
              </a:rPr>
              <a:t>,</a:t>
            </a:r>
            <a:r>
              <a:rPr sz="2000">
                <a:solidFill>
                  <a:srgbClr val="000000"/>
                </a:solidFill>
                <a:latin typeface="OTNUBK+MicrosoftYaHei"/>
                <a:cs typeface="OTNUBK+MicrosoftYaHei"/>
              </a:rPr>
              <a:t>也出了名。</a:t>
            </a:r>
          </a:p>
        </p:txBody>
      </p:sp>
      <p:sp>
        <p:nvSpPr>
          <p:cNvPr id="5" name="object 5"/>
          <p:cNvSpPr txBox="1"/>
          <p:nvPr/>
        </p:nvSpPr>
        <p:spPr>
          <a:xfrm>
            <a:off x="288340" y="3412052"/>
            <a:ext cx="9685966" cy="11741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HNPMWD+MicrosoftYaHei"/>
                <a:cs typeface="HNPMWD+MicrosoftYaHei"/>
              </a:rPr>
              <a:t>(10)</a:t>
            </a:r>
            <a:r>
              <a:rPr sz="2000">
                <a:solidFill>
                  <a:srgbClr val="000000"/>
                </a:solidFill>
                <a:latin typeface="OTNUBK+MicrosoftYaHei"/>
                <a:cs typeface="OTNUBK+MicrosoftYaHei"/>
              </a:rPr>
              <a:t>天津卫是官商两界的天下。能不能出大名</a:t>
            </a:r>
            <a:r>
              <a:rPr sz="2000">
                <a:solidFill>
                  <a:srgbClr val="000000"/>
                </a:solidFill>
                <a:latin typeface="HNPMWD+MicrosoftYaHei"/>
                <a:cs typeface="HNPMWD+MicrosoftYaHei"/>
              </a:rPr>
              <a:t>,</a:t>
            </a:r>
            <a:r>
              <a:rPr sz="2000">
                <a:solidFill>
                  <a:srgbClr val="000000"/>
                </a:solidFill>
                <a:latin typeface="OTNUBK+MicrosoftYaHei"/>
                <a:cs typeface="OTNUBK+MicrosoftYaHei"/>
              </a:rPr>
              <a:t>还得看是否合官场和市场</a:t>
            </a:r>
          </a:p>
          <a:p>
            <a:pPr marL="0" marR="0">
              <a:lnSpc>
                <a:spcPts val="2644"/>
              </a:lnSpc>
              <a:spcBef>
                <a:spcPts val="955"/>
              </a:spcBef>
              <a:spcAft>
                <a:spcPct val="0"/>
              </a:spcAft>
            </a:pPr>
            <a:r>
              <a:rPr sz="2000">
                <a:solidFill>
                  <a:srgbClr val="000000"/>
                </a:solidFill>
                <a:latin typeface="OTNUBK+MicrosoftYaHei"/>
                <a:cs typeface="OTNUBK+MicrosoftYaHei"/>
              </a:rPr>
              <a:t>的口味。</a:t>
            </a:r>
          </a:p>
        </p:txBody>
      </p:sp>
      <p:sp>
        <p:nvSpPr>
          <p:cNvPr id="6" name="object 6"/>
          <p:cNvSpPr txBox="1"/>
          <p:nvPr/>
        </p:nvSpPr>
        <p:spPr>
          <a:xfrm>
            <a:off x="288340" y="4326452"/>
            <a:ext cx="9869946" cy="208883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HNPMWD+MicrosoftYaHei"/>
                <a:cs typeface="HNPMWD+MicrosoftYaHei"/>
              </a:rPr>
              <a:t>(11)</a:t>
            </a:r>
            <a:r>
              <a:rPr sz="2000">
                <a:solidFill>
                  <a:srgbClr val="000000"/>
                </a:solidFill>
                <a:latin typeface="OTNUBK+MicrosoftYaHei"/>
                <a:cs typeface="OTNUBK+MicrosoftYaHei"/>
              </a:rPr>
              <a:t>先说市场</a:t>
            </a:r>
            <a:r>
              <a:rPr sz="2000">
                <a:solidFill>
                  <a:srgbClr val="000000"/>
                </a:solidFill>
                <a:latin typeface="HNPMWD+MicrosoftYaHei"/>
                <a:cs typeface="HNPMWD+MicrosoftYaHei"/>
              </a:rPr>
              <a:t>,</a:t>
            </a:r>
            <a:r>
              <a:rPr sz="2000">
                <a:solidFill>
                  <a:srgbClr val="000000"/>
                </a:solidFill>
                <a:latin typeface="OTNUBK+MicrosoftYaHei"/>
                <a:cs typeface="OTNUBK+MicrosoftYaHei"/>
              </a:rPr>
              <a:t>在市场出名</a:t>
            </a:r>
            <a:r>
              <a:rPr sz="2000">
                <a:solidFill>
                  <a:srgbClr val="000000"/>
                </a:solidFill>
                <a:latin typeface="HNPMWD+MicrosoftYaHei"/>
                <a:cs typeface="HNPMWD+MicrosoftYaHei"/>
              </a:rPr>
              <a:t>,</a:t>
            </a:r>
            <a:r>
              <a:rPr sz="2000">
                <a:solidFill>
                  <a:srgbClr val="000000"/>
                </a:solidFill>
                <a:latin typeface="OTNUBK+MicrosoftYaHei"/>
                <a:cs typeface="OTNUBK+MicrosoftYaHei"/>
              </a:rPr>
              <a:t>要看你有无卖点。好事不出门</a:t>
            </a:r>
            <a:r>
              <a:rPr sz="2000">
                <a:solidFill>
                  <a:srgbClr val="000000"/>
                </a:solidFill>
                <a:latin typeface="HNPMWD+MicrosoftYaHei"/>
                <a:cs typeface="HNPMWD+MicrosoftYaHei"/>
              </a:rPr>
              <a:t>,</a:t>
            </a:r>
            <a:r>
              <a:rPr sz="2000">
                <a:solidFill>
                  <a:srgbClr val="000000"/>
                </a:solidFill>
                <a:latin typeface="OTNUBK+MicrosoftYaHei"/>
                <a:cs typeface="OTNUBK+MicrosoftYaHei"/>
              </a:rPr>
              <a:t>坏事传千里</a:t>
            </a:r>
            <a:r>
              <a:rPr sz="2000">
                <a:solidFill>
                  <a:srgbClr val="000000"/>
                </a:solidFill>
                <a:latin typeface="HNPMWD+MicrosoftYaHei"/>
                <a:cs typeface="HNPMWD+MicrosoftYaHei"/>
              </a:rPr>
              <a:t>;</a:t>
            </a:r>
            <a:r>
              <a:rPr sz="2000">
                <a:solidFill>
                  <a:srgbClr val="000000"/>
                </a:solidFill>
                <a:latin typeface="OTNUBK+MicrosoftYaHei"/>
                <a:cs typeface="OTNUBK+MicrosoftYaHei"/>
              </a:rPr>
              <a:t>好</a:t>
            </a:r>
          </a:p>
          <a:p>
            <a:pPr marL="0" marR="0">
              <a:lnSpc>
                <a:spcPts val="2644"/>
              </a:lnSpc>
              <a:spcBef>
                <a:spcPts val="958"/>
              </a:spcBef>
              <a:spcAft>
                <a:spcPct val="0"/>
              </a:spcAft>
            </a:pPr>
            <a:r>
              <a:rPr sz="2000">
                <a:solidFill>
                  <a:srgbClr val="000000"/>
                </a:solidFill>
                <a:latin typeface="OTNUBK+MicrosoftYaHei"/>
                <a:cs typeface="OTNUBK+MicrosoftYaHei"/>
              </a:rPr>
              <a:t>名没人稀罕</a:t>
            </a:r>
            <a:r>
              <a:rPr sz="2000">
                <a:solidFill>
                  <a:srgbClr val="000000"/>
                </a:solidFill>
                <a:latin typeface="HNPMWD+MicrosoftYaHei"/>
                <a:cs typeface="HNPMWD+MicrosoftYaHei"/>
              </a:rPr>
              <a:t>,</a:t>
            </a:r>
            <a:r>
              <a:rPr sz="2000">
                <a:solidFill>
                  <a:srgbClr val="000000"/>
                </a:solidFill>
                <a:latin typeface="OTNUBK+MicrosoftYaHei"/>
                <a:cs typeface="OTNUBK+MicrosoftYaHei"/>
              </a:rPr>
              <a:t>骂名人人好奇。“狗不理”是骂名</a:t>
            </a:r>
            <a:r>
              <a:rPr sz="2000">
                <a:solidFill>
                  <a:srgbClr val="000000"/>
                </a:solidFill>
                <a:latin typeface="HNPMWD+MicrosoftYaHei"/>
                <a:cs typeface="HNPMWD+MicrosoftYaHei"/>
              </a:rPr>
              <a:t>,</a:t>
            </a:r>
            <a:r>
              <a:rPr sz="2000">
                <a:solidFill>
                  <a:srgbClr val="000000"/>
                </a:solidFill>
                <a:latin typeface="OTNUBK+MicrosoftYaHei"/>
                <a:cs typeface="OTNUBK+MicrosoftYaHei"/>
              </a:rPr>
              <a:t>却好玩好笑好说好传好记</a:t>
            </a:r>
            <a:r>
              <a:rPr sz="2000">
                <a:solidFill>
                  <a:srgbClr val="000000"/>
                </a:solidFill>
                <a:latin typeface="HNPMWD+MicrosoftYaHei"/>
                <a:cs typeface="HNPMWD+MicrosoftYaHei"/>
              </a:rPr>
              <a:t>,</a:t>
            </a:r>
            <a:r>
              <a:rPr sz="2000">
                <a:solidFill>
                  <a:srgbClr val="000000"/>
                </a:solidFill>
                <a:latin typeface="OTNUBK+MicrosoftYaHei"/>
                <a:cs typeface="OTNUBK+MicrosoftYaHei"/>
              </a:rPr>
              <a:t>里边</a:t>
            </a:r>
          </a:p>
          <a:p>
            <a:pPr marL="0" marR="0">
              <a:lnSpc>
                <a:spcPts val="2644"/>
              </a:lnSpc>
              <a:spcBef>
                <a:spcPts val="955"/>
              </a:spcBef>
              <a:spcAft>
                <a:spcPct val="0"/>
              </a:spcAft>
            </a:pPr>
            <a:r>
              <a:rPr sz="2000">
                <a:solidFill>
                  <a:srgbClr val="000000"/>
                </a:solidFill>
                <a:latin typeface="OTNUBK+MicrosoftYaHei"/>
                <a:cs typeface="OTNUBK+MicrosoftYaHei"/>
              </a:rPr>
              <a:t>好像还有点故事</a:t>
            </a:r>
            <a:r>
              <a:rPr sz="2000">
                <a:solidFill>
                  <a:srgbClr val="000000"/>
                </a:solidFill>
                <a:latin typeface="HNPMWD+MicrosoftYaHei"/>
                <a:cs typeface="HNPMWD+MicrosoftYaHei"/>
              </a:rPr>
              <a:t>,</a:t>
            </a:r>
            <a:r>
              <a:rPr sz="2000">
                <a:solidFill>
                  <a:srgbClr val="000000"/>
                </a:solidFill>
                <a:latin typeface="OTNUBK+MicrosoftYaHei"/>
                <a:cs typeface="OTNUBK+MicrosoftYaHei"/>
              </a:rPr>
              <a:t>狗子再把包子做得好吃,“狗不理”这骂名反成了在市场扬名</a:t>
            </a:r>
          </a:p>
          <a:p>
            <a:pPr marL="0" marR="0">
              <a:lnSpc>
                <a:spcPts val="2644"/>
              </a:lnSpc>
              <a:spcBef>
                <a:spcPts val="954"/>
              </a:spcBef>
              <a:spcAft>
                <a:spcPct val="0"/>
              </a:spcAft>
            </a:pPr>
            <a:r>
              <a:rPr sz="2000">
                <a:solidFill>
                  <a:srgbClr val="000000"/>
                </a:solidFill>
                <a:latin typeface="OTNUBK+MicrosoftYaHei"/>
                <a:cs typeface="OTNUBK+MicrosoftYaHei"/>
              </a:rPr>
              <a:t>立万的大名了</a:t>
            </a:r>
            <a:r>
              <a:rPr sz="2000">
                <a:solidFill>
                  <a:srgbClr val="000000"/>
                </a:solidFill>
                <a:latin typeface="HNPMWD+MicrosoftYaHei"/>
                <a:cs typeface="HNPMWD+MicrosoftYaHei"/>
              </a:rPr>
              <a:t>!</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96463"/>
            <a:ext cx="9940401" cy="583881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ENLOAU+MicrosoftYaHei"/>
                <a:cs typeface="ENLOAU+MicrosoftYaHei"/>
              </a:rPr>
              <a:t>(12)</a:t>
            </a:r>
            <a:r>
              <a:rPr sz="2000">
                <a:solidFill>
                  <a:srgbClr val="000000"/>
                </a:solidFill>
                <a:latin typeface="UADEAS+MicrosoftYaHei"/>
                <a:cs typeface="UADEAS+MicrosoftYaHei"/>
              </a:rPr>
              <a:t>再说官场。三岔河口那边有两三个兵营</a:t>
            </a:r>
            <a:r>
              <a:rPr sz="2000">
                <a:solidFill>
                  <a:srgbClr val="000000"/>
                </a:solidFill>
                <a:latin typeface="ENLOAU+MicrosoftYaHei"/>
                <a:cs typeface="ENLOAU+MicrosoftYaHei"/>
              </a:rPr>
              <a:t>,</a:t>
            </a:r>
            <a:r>
              <a:rPr sz="2000">
                <a:solidFill>
                  <a:srgbClr val="000000"/>
                </a:solidFill>
                <a:latin typeface="UADEAS+MicrosoftYaHei"/>
                <a:cs typeface="UADEAS+MicrosoftYaHei"/>
              </a:rPr>
              <a:t>大兵们都喜欢吃狗不理的包</a:t>
            </a:r>
          </a:p>
          <a:p>
            <a:pPr marL="0" marR="0">
              <a:lnSpc>
                <a:spcPts val="2644"/>
              </a:lnSpc>
              <a:spcBef>
                <a:spcPts val="767"/>
              </a:spcBef>
              <a:spcAft>
                <a:spcPct val="0"/>
              </a:spcAft>
            </a:pPr>
            <a:r>
              <a:rPr sz="2000">
                <a:solidFill>
                  <a:srgbClr val="000000"/>
                </a:solidFill>
                <a:latin typeface="UADEAS+MicrosoftYaHei"/>
                <a:cs typeface="UADEAS+MicrosoftYaHei"/>
              </a:rPr>
              <a:t>子。这年直隶总督袁世凯来天津</a:t>
            </a:r>
            <a:r>
              <a:rPr sz="2000">
                <a:solidFill>
                  <a:srgbClr val="000000"/>
                </a:solidFill>
                <a:latin typeface="ENLOAU+MicrosoftYaHei"/>
                <a:cs typeface="ENLOAU+MicrosoftYaHei"/>
              </a:rPr>
              <a:t>,</a:t>
            </a:r>
            <a:r>
              <a:rPr sz="2000">
                <a:solidFill>
                  <a:srgbClr val="000000"/>
                </a:solidFill>
                <a:latin typeface="UADEAS+MicrosoftYaHei"/>
                <a:cs typeface="UADEAS+MicrosoftYaHei"/>
              </a:rPr>
              <a:t>营中官员拜见袁大人</a:t>
            </a:r>
            <a:r>
              <a:rPr sz="2000">
                <a:solidFill>
                  <a:srgbClr val="000000"/>
                </a:solidFill>
                <a:latin typeface="ENLOAU+MicrosoftYaHei"/>
                <a:cs typeface="ENLOAU+MicrosoftYaHei"/>
              </a:rPr>
              <a:t>,</a:t>
            </a:r>
            <a:r>
              <a:rPr sz="2000">
                <a:solidFill>
                  <a:srgbClr val="000000"/>
                </a:solidFill>
                <a:latin typeface="UADEAS+MicrosoftYaHei"/>
                <a:cs typeface="UADEAS+MicrosoftYaHei"/>
              </a:rPr>
              <a:t>心想大人山珍海味天天</a:t>
            </a:r>
          </a:p>
          <a:p>
            <a:pPr marL="0" marR="0">
              <a:lnSpc>
                <a:spcPts val="2644"/>
              </a:lnSpc>
              <a:spcBef>
                <a:spcPts val="765"/>
              </a:spcBef>
              <a:spcAft>
                <a:spcPct val="0"/>
              </a:spcAft>
            </a:pPr>
            <a:r>
              <a:rPr sz="2000">
                <a:solidFill>
                  <a:srgbClr val="000000"/>
                </a:solidFill>
                <a:latin typeface="UADEAS+MicrosoftYaHei"/>
                <a:cs typeface="UADEAS+MicrosoftYaHei"/>
              </a:rPr>
              <a:t>吃</a:t>
            </a:r>
            <a:r>
              <a:rPr sz="2000">
                <a:solidFill>
                  <a:srgbClr val="000000"/>
                </a:solidFill>
                <a:latin typeface="ENLOAU+MicrosoftYaHei"/>
                <a:cs typeface="ENLOAU+MicrosoftYaHei"/>
              </a:rPr>
              <a:t>,</a:t>
            </a:r>
            <a:r>
              <a:rPr sz="2000">
                <a:solidFill>
                  <a:srgbClr val="000000"/>
                </a:solidFill>
                <a:latin typeface="UADEAS+MicrosoftYaHei"/>
                <a:cs typeface="UADEAS+MicrosoftYaHei"/>
              </a:rPr>
              <a:t>早吃厌了</a:t>
            </a:r>
            <a:r>
              <a:rPr sz="2000">
                <a:solidFill>
                  <a:srgbClr val="000000"/>
                </a:solidFill>
                <a:latin typeface="ENLOAU+MicrosoftYaHei"/>
                <a:cs typeface="ENLOAU+MicrosoftYaHei"/>
              </a:rPr>
              <a:t>,</a:t>
            </a:r>
            <a:r>
              <a:rPr sz="2000">
                <a:solidFill>
                  <a:srgbClr val="000000"/>
                </a:solidFill>
                <a:latin typeface="UADEAS+MicrosoftYaHei"/>
                <a:cs typeface="UADEAS+MicrosoftYaHei"/>
              </a:rPr>
              <a:t>不如送两屉狗不理包子</a:t>
            </a:r>
            <a:r>
              <a:rPr sz="2000">
                <a:solidFill>
                  <a:srgbClr val="000000"/>
                </a:solidFill>
                <a:latin typeface="ENLOAU+MicrosoftYaHei"/>
                <a:cs typeface="ENLOAU+MicrosoftYaHei"/>
              </a:rPr>
              <a:t>,</a:t>
            </a:r>
            <a:r>
              <a:rPr sz="2000">
                <a:solidFill>
                  <a:srgbClr val="000000"/>
                </a:solidFill>
                <a:latin typeface="UADEAS+MicrosoftYaHei"/>
                <a:cs typeface="UADEAS+MicrosoftYaHei"/>
              </a:rPr>
              <a:t>就叫狗子添油加肉</a:t>
            </a:r>
            <a:r>
              <a:rPr sz="2000">
                <a:solidFill>
                  <a:srgbClr val="000000"/>
                </a:solidFill>
                <a:latin typeface="ENLOAU+MicrosoftYaHei"/>
                <a:cs typeface="ENLOAU+MicrosoftYaHei"/>
              </a:rPr>
              <a:t>,</a:t>
            </a:r>
            <a:r>
              <a:rPr sz="2000">
                <a:solidFill>
                  <a:srgbClr val="000000"/>
                </a:solidFill>
                <a:latin typeface="UADEAS+MicrosoftYaHei"/>
                <a:cs typeface="UADEAS+MicrosoftYaHei"/>
              </a:rPr>
              <a:t>精工细做</a:t>
            </a:r>
            <a:r>
              <a:rPr sz="2000">
                <a:solidFill>
                  <a:srgbClr val="000000"/>
                </a:solidFill>
                <a:latin typeface="ENLOAU+MicrosoftYaHei"/>
                <a:cs typeface="ENLOAU+MicrosoftYaHei"/>
              </a:rPr>
              <a:t>,</a:t>
            </a:r>
            <a:r>
              <a:rPr sz="2000">
                <a:solidFill>
                  <a:srgbClr val="000000"/>
                </a:solidFill>
                <a:latin typeface="UADEAS+MicrosoftYaHei"/>
                <a:cs typeface="UADEAS+MicrosoftYaHei"/>
              </a:rPr>
              <a:t>蒸了两屉</a:t>
            </a:r>
            <a:r>
              <a:rPr sz="2000">
                <a:solidFill>
                  <a:srgbClr val="000000"/>
                </a:solidFill>
                <a:latin typeface="ENLOAU+MicrosoftYaHei"/>
                <a:cs typeface="ENLOAU+MicrosoftYaHei"/>
              </a:rPr>
              <a:t>,</a:t>
            </a:r>
            <a:r>
              <a:rPr sz="2000">
                <a:solidFill>
                  <a:srgbClr val="000000"/>
                </a:solidFill>
                <a:latin typeface="UADEAS+MicrosoftYaHei"/>
                <a:cs typeface="UADEAS+MicrosoftYaHei"/>
              </a:rPr>
              <a:t>赶</a:t>
            </a:r>
          </a:p>
          <a:p>
            <a:pPr marL="0" marR="0">
              <a:lnSpc>
                <a:spcPts val="2644"/>
              </a:lnSpc>
              <a:spcBef>
                <a:spcPts val="715"/>
              </a:spcBef>
              <a:spcAft>
                <a:spcPct val="0"/>
              </a:spcAft>
            </a:pPr>
            <a:r>
              <a:rPr sz="2000">
                <a:solidFill>
                  <a:srgbClr val="000000"/>
                </a:solidFill>
                <a:latin typeface="UADEAS+MicrosoftYaHei"/>
                <a:cs typeface="UADEAS+MicrosoftYaHei"/>
              </a:rPr>
              <a:t>在午饭时候</a:t>
            </a:r>
            <a:r>
              <a:rPr sz="2000">
                <a:solidFill>
                  <a:srgbClr val="000000"/>
                </a:solidFill>
                <a:latin typeface="ENLOAU+MicrosoftYaHei"/>
                <a:cs typeface="ENLOAU+MicrosoftYaHei"/>
              </a:rPr>
              <a:t>,</a:t>
            </a:r>
            <a:r>
              <a:rPr sz="2000">
                <a:solidFill>
                  <a:srgbClr val="000000"/>
                </a:solidFill>
                <a:latin typeface="UADEAS+MicrosoftYaHei"/>
                <a:cs typeface="UADEAS+MicrosoftYaHei"/>
              </a:rPr>
              <a:t>趁热送来。</a:t>
            </a:r>
            <a:r>
              <a:rPr sz="2000">
                <a:solidFill>
                  <a:srgbClr val="FF0000"/>
                </a:solidFill>
                <a:latin typeface="UADEAS+MicrosoftYaHei"/>
                <a:cs typeface="UADEAS+MicrosoftYaHei"/>
              </a:rPr>
              <a:t>狗子有心眼儿</a:t>
            </a:r>
            <a:r>
              <a:rPr sz="2000">
                <a:solidFill>
                  <a:srgbClr val="FF0000"/>
                </a:solidFill>
                <a:latin typeface="ENLOAU+MicrosoftYaHei"/>
                <a:cs typeface="ENLOAU+MicrosoftYaHei"/>
              </a:rPr>
              <a:t>,</a:t>
            </a:r>
            <a:r>
              <a:rPr sz="2000">
                <a:solidFill>
                  <a:srgbClr val="FF0000"/>
                </a:solidFill>
                <a:latin typeface="UADEAS+MicrosoftYaHei"/>
                <a:cs typeface="UADEAS+MicrosoftYaHei"/>
              </a:rPr>
              <a:t>花钱买好衙门里的人</a:t>
            </a:r>
            <a:r>
              <a:rPr sz="2000">
                <a:solidFill>
                  <a:srgbClr val="FF0000"/>
                </a:solidFill>
                <a:latin typeface="ENLOAU+MicrosoftYaHei"/>
                <a:cs typeface="ENLOAU+MicrosoftYaHei"/>
              </a:rPr>
              <a:t>,</a:t>
            </a:r>
            <a:r>
              <a:rPr sz="2000">
                <a:solidFill>
                  <a:srgbClr val="FF0000"/>
                </a:solidFill>
                <a:latin typeface="UADEAS+MicrosoftYaHei"/>
                <a:cs typeface="UADEAS+MicrosoftYaHei"/>
              </a:rPr>
              <a:t>在袁大人用餐时先</a:t>
            </a:r>
          </a:p>
          <a:p>
            <a:pPr marL="0" marR="0">
              <a:lnSpc>
                <a:spcPts val="2644"/>
              </a:lnSpc>
              <a:spcBef>
                <a:spcPts val="768"/>
              </a:spcBef>
              <a:spcAft>
                <a:spcPct val="0"/>
              </a:spcAft>
            </a:pPr>
            <a:r>
              <a:rPr sz="2000">
                <a:solidFill>
                  <a:srgbClr val="FF0000"/>
                </a:solidFill>
                <a:latin typeface="UADEAS+MicrosoftYaHei"/>
                <a:cs typeface="UADEAS+MicrosoftYaHei"/>
              </a:rPr>
              <a:t>送上狗不理。人吃东西时</a:t>
            </a:r>
            <a:r>
              <a:rPr sz="2000">
                <a:solidFill>
                  <a:srgbClr val="FF0000"/>
                </a:solidFill>
                <a:latin typeface="ENLOAU+MicrosoftYaHei"/>
                <a:cs typeface="ENLOAU+MicrosoftYaHei"/>
              </a:rPr>
              <a:t>,</a:t>
            </a:r>
            <a:r>
              <a:rPr sz="2000">
                <a:solidFill>
                  <a:srgbClr val="FF0000"/>
                </a:solidFill>
                <a:latin typeface="UADEAS+MicrosoftYaHei"/>
                <a:cs typeface="UADEAS+MicrosoftYaHei"/>
              </a:rPr>
              <a:t>第一口总是香。袁大人一口咬上去</a:t>
            </a:r>
            <a:r>
              <a:rPr sz="2000">
                <a:solidFill>
                  <a:srgbClr val="FF0000"/>
                </a:solidFill>
                <a:latin typeface="ENLOAU+MicrosoftYaHei"/>
                <a:cs typeface="ENLOAU+MicrosoftYaHei"/>
              </a:rPr>
              <a:t>,</a:t>
            </a:r>
            <a:r>
              <a:rPr sz="2000">
                <a:solidFill>
                  <a:srgbClr val="FF0000"/>
                </a:solidFill>
                <a:latin typeface="UADEAS+MicrosoftYaHei"/>
                <a:cs typeface="UADEAS+MicrosoftYaHei"/>
              </a:rPr>
              <a:t>满嘴流油</a:t>
            </a:r>
            <a:r>
              <a:rPr sz="2000">
                <a:solidFill>
                  <a:srgbClr val="FF0000"/>
                </a:solidFill>
                <a:latin typeface="ENLOAU+MicrosoftYaHei"/>
                <a:cs typeface="ENLOAU+MicrosoftYaHei"/>
              </a:rPr>
              <a:t>,</a:t>
            </a:r>
            <a:r>
              <a:rPr sz="2000">
                <a:solidFill>
                  <a:srgbClr val="FF0000"/>
                </a:solidFill>
                <a:latin typeface="UADEAS+MicrosoftYaHei"/>
                <a:cs typeface="UADEAS+MicrosoftYaHei"/>
              </a:rPr>
              <a:t>满口喷</a:t>
            </a:r>
          </a:p>
          <a:p>
            <a:pPr marL="0" marR="0">
              <a:lnSpc>
                <a:spcPts val="2644"/>
              </a:lnSpc>
              <a:spcBef>
                <a:spcPts val="715"/>
              </a:spcBef>
              <a:spcAft>
                <a:spcPct val="0"/>
              </a:spcAft>
            </a:pPr>
            <a:r>
              <a:rPr sz="2000">
                <a:solidFill>
                  <a:srgbClr val="FF0000"/>
                </a:solidFill>
                <a:latin typeface="UADEAS+MicrosoftYaHei"/>
                <a:cs typeface="UADEAS+MicrosoftYaHei"/>
              </a:rPr>
              <a:t>香</a:t>
            </a:r>
            <a:r>
              <a:rPr sz="2000">
                <a:solidFill>
                  <a:srgbClr val="FF0000"/>
                </a:solidFill>
                <a:latin typeface="ENLOAU+MicrosoftYaHei"/>
                <a:cs typeface="ENLOAU+MicrosoftYaHei"/>
              </a:rPr>
              <a:t>,</a:t>
            </a:r>
            <a:r>
              <a:rPr sz="2000">
                <a:solidFill>
                  <a:srgbClr val="FF0000"/>
                </a:solidFill>
                <a:latin typeface="UADEAS+MicrosoftYaHei"/>
                <a:cs typeface="UADEAS+MicrosoftYaHei"/>
              </a:rPr>
              <a:t>心中大喜说:“我这辈子头次吃这么好吃的包子。”营官自然得了重赏。</a:t>
            </a:r>
          </a:p>
          <a:p>
            <a:pPr marL="597712" marR="0">
              <a:lnSpc>
                <a:spcPts val="2644"/>
              </a:lnSpc>
              <a:spcBef>
                <a:spcPts val="765"/>
              </a:spcBef>
              <a:spcAft>
                <a:spcPct val="0"/>
              </a:spcAft>
            </a:pPr>
            <a:r>
              <a:rPr sz="2000">
                <a:solidFill>
                  <a:srgbClr val="000000"/>
                </a:solidFill>
                <a:latin typeface="ENLOAU+MicrosoftYaHei"/>
                <a:cs typeface="ENLOAU+MicrosoftYaHei"/>
              </a:rPr>
              <a:t>(13)</a:t>
            </a:r>
            <a:r>
              <a:rPr sz="2000">
                <a:solidFill>
                  <a:srgbClr val="000000"/>
                </a:solidFill>
                <a:latin typeface="UADEAS+MicrosoftYaHei"/>
                <a:cs typeface="UADEAS+MicrosoftYaHei"/>
              </a:rPr>
              <a:t>转过几天</a:t>
            </a:r>
            <a:r>
              <a:rPr sz="2000">
                <a:solidFill>
                  <a:srgbClr val="000000"/>
                </a:solidFill>
                <a:latin typeface="ENLOAU+MicrosoftYaHei"/>
                <a:cs typeface="ENLOAU+MicrosoftYaHei"/>
              </a:rPr>
              <a:t>,</a:t>
            </a:r>
            <a:r>
              <a:rPr sz="2000">
                <a:solidFill>
                  <a:srgbClr val="000000"/>
                </a:solidFill>
                <a:latin typeface="UADEAS+MicrosoftYaHei"/>
                <a:cs typeface="UADEAS+MicrosoftYaHei"/>
              </a:rPr>
              <a:t>袁大人返京</a:t>
            </a:r>
            <a:r>
              <a:rPr sz="2000">
                <a:solidFill>
                  <a:srgbClr val="000000"/>
                </a:solidFill>
                <a:latin typeface="ENLOAU+MicrosoftYaHei"/>
                <a:cs typeface="ENLOAU+MicrosoftYaHei"/>
              </a:rPr>
              <a:t>,</a:t>
            </a:r>
            <a:r>
              <a:rPr sz="2000">
                <a:solidFill>
                  <a:srgbClr val="000000"/>
                </a:solidFill>
                <a:latin typeface="UADEAS+MicrosoftYaHei"/>
                <a:cs typeface="UADEAS+MicrosoftYaHei"/>
              </a:rPr>
              <a:t>寻思着给老佛爷慈禧带点什么稀罕东西。谁知</a:t>
            </a:r>
          </a:p>
          <a:p>
            <a:pPr marL="0" marR="0">
              <a:lnSpc>
                <a:spcPts val="2648"/>
              </a:lnSpc>
              <a:spcBef>
                <a:spcPts val="761"/>
              </a:spcBef>
              <a:spcAft>
                <a:spcPct val="0"/>
              </a:spcAft>
            </a:pPr>
            <a:r>
              <a:rPr sz="2000">
                <a:solidFill>
                  <a:srgbClr val="000000"/>
                </a:solidFill>
                <a:latin typeface="UADEAS+MicrosoftYaHei"/>
                <a:cs typeface="UADEAS+MicrosoftYaHei"/>
              </a:rPr>
              <a:t>官场都是同样想法</a:t>
            </a:r>
            <a:r>
              <a:rPr sz="2000">
                <a:solidFill>
                  <a:srgbClr val="000000"/>
                </a:solidFill>
                <a:latin typeface="ENLOAU+MicrosoftYaHei"/>
                <a:cs typeface="ENLOAU+MicrosoftYaHei"/>
              </a:rPr>
              <a:t>,</a:t>
            </a:r>
            <a:r>
              <a:rPr sz="2000">
                <a:solidFill>
                  <a:srgbClr val="000000"/>
                </a:solidFill>
                <a:latin typeface="UADEAS+MicrosoftYaHei"/>
                <a:cs typeface="UADEAS+MicrosoftYaHei"/>
              </a:rPr>
              <a:t>袁大人想</a:t>
            </a:r>
            <a:r>
              <a:rPr sz="2000">
                <a:solidFill>
                  <a:srgbClr val="000000"/>
                </a:solidFill>
                <a:latin typeface="ENLOAU+MicrosoftYaHei"/>
                <a:cs typeface="ENLOAU+MicrosoftYaHei"/>
              </a:rPr>
              <a:t>,</a:t>
            </a:r>
            <a:r>
              <a:rPr sz="2000">
                <a:solidFill>
                  <a:srgbClr val="000000"/>
                </a:solidFill>
                <a:latin typeface="UADEAS+MicrosoftYaHei"/>
                <a:cs typeface="UADEAS+MicrosoftYaHei"/>
              </a:rPr>
              <a:t>老佛爷平时四海珍奇</a:t>
            </a:r>
            <a:r>
              <a:rPr sz="2000">
                <a:solidFill>
                  <a:srgbClr val="000000"/>
                </a:solidFill>
                <a:latin typeface="ENLOAU+MicrosoftYaHei"/>
                <a:cs typeface="ENLOAU+MicrosoftYaHei"/>
              </a:rPr>
              <a:t>,</a:t>
            </a:r>
            <a:r>
              <a:rPr sz="2000">
                <a:solidFill>
                  <a:srgbClr val="000000"/>
                </a:solidFill>
                <a:latin typeface="UADEAS+MicrosoftYaHei"/>
                <a:cs typeface="UADEAS+MicrosoftYaHei"/>
              </a:rPr>
              <a:t>嘛见不着</a:t>
            </a:r>
            <a:r>
              <a:rPr sz="2000">
                <a:solidFill>
                  <a:srgbClr val="000000"/>
                </a:solidFill>
                <a:latin typeface="ENLOAU+MicrosoftYaHei"/>
                <a:cs typeface="ENLOAU+MicrosoftYaHei"/>
              </a:rPr>
              <a:t>?</a:t>
            </a:r>
            <a:r>
              <a:rPr sz="2000">
                <a:solidFill>
                  <a:srgbClr val="000000"/>
                </a:solidFill>
                <a:latin typeface="UADEAS+MicrosoftYaHei"/>
                <a:cs typeface="UADEAS+MicrosoftYaHei"/>
              </a:rPr>
              <a:t>鱼翅燕窝</a:t>
            </a:r>
            <a:r>
              <a:rPr sz="2000">
                <a:solidFill>
                  <a:srgbClr val="000000"/>
                </a:solidFill>
                <a:latin typeface="ENLOAU+MicrosoftYaHei"/>
                <a:cs typeface="ENLOAU+MicrosoftYaHei"/>
              </a:rPr>
              <a:t>,</a:t>
            </a:r>
            <a:r>
              <a:rPr sz="2000">
                <a:solidFill>
                  <a:srgbClr val="000000"/>
                </a:solidFill>
                <a:latin typeface="UADEAS+MicrosoftYaHei"/>
                <a:cs typeface="UADEAS+MicrosoftYaHei"/>
              </a:rPr>
              <a:t>嘛吃不</a:t>
            </a:r>
          </a:p>
          <a:p>
            <a:pPr marL="0" marR="0">
              <a:lnSpc>
                <a:spcPts val="2644"/>
              </a:lnSpc>
              <a:spcBef>
                <a:spcPts val="717"/>
              </a:spcBef>
              <a:spcAft>
                <a:spcPct val="0"/>
              </a:spcAft>
            </a:pPr>
            <a:r>
              <a:rPr sz="2000">
                <a:solidFill>
                  <a:srgbClr val="000000"/>
                </a:solidFill>
                <a:latin typeface="UADEAS+MicrosoftYaHei"/>
                <a:cs typeface="UADEAS+MicrosoftYaHei"/>
              </a:rPr>
              <a:t>到</a:t>
            </a:r>
            <a:r>
              <a:rPr sz="2000">
                <a:solidFill>
                  <a:srgbClr val="000000"/>
                </a:solidFill>
                <a:latin typeface="ENLOAU+MicrosoftYaHei"/>
                <a:cs typeface="ENLOAU+MicrosoftYaHei"/>
              </a:rPr>
              <a:t>?</a:t>
            </a:r>
            <a:r>
              <a:rPr sz="2000">
                <a:solidFill>
                  <a:srgbClr val="000000"/>
                </a:solidFill>
                <a:latin typeface="UADEAS+MicrosoftYaHei"/>
                <a:cs typeface="UADEAS+MicrosoftYaHei"/>
              </a:rPr>
              <a:t>花上好多钱</a:t>
            </a:r>
            <a:r>
              <a:rPr sz="2000">
                <a:solidFill>
                  <a:srgbClr val="000000"/>
                </a:solidFill>
                <a:latin typeface="ENLOAU+MicrosoftYaHei"/>
                <a:cs typeface="ENLOAU+MicrosoftYaHei"/>
              </a:rPr>
              <a:t>,</a:t>
            </a:r>
            <a:r>
              <a:rPr sz="2000">
                <a:solidFill>
                  <a:srgbClr val="000000"/>
                </a:solidFill>
                <a:latin typeface="UADEAS+MicrosoftYaHei"/>
                <a:cs typeface="UADEAS+MicrosoftYaHei"/>
              </a:rPr>
              <a:t>太后不新鲜</a:t>
            </a:r>
            <a:r>
              <a:rPr sz="2000">
                <a:solidFill>
                  <a:srgbClr val="000000"/>
                </a:solidFill>
                <a:latin typeface="ENLOAU+MicrosoftYaHei"/>
                <a:cs typeface="ENLOAU+MicrosoftYaHei"/>
              </a:rPr>
              <a:t>,</a:t>
            </a:r>
            <a:r>
              <a:rPr sz="2000">
                <a:solidFill>
                  <a:srgbClr val="000000"/>
                </a:solidFill>
                <a:latin typeface="UADEAS+MicrosoftYaHei"/>
                <a:cs typeface="UADEAS+MicrosoftYaHei"/>
              </a:rPr>
              <a:t>不如送上前几天在天津吃的那个狗不理包子</a:t>
            </a:r>
            <a:r>
              <a:rPr sz="2000">
                <a:solidFill>
                  <a:srgbClr val="000000"/>
                </a:solidFill>
                <a:latin typeface="ENLOAU+MicrosoftYaHei"/>
                <a:cs typeface="ENLOAU+MicrosoftYaHei"/>
              </a:rPr>
              <a:t>,</a:t>
            </a:r>
            <a:r>
              <a:rPr sz="2000">
                <a:solidFill>
                  <a:srgbClr val="000000"/>
                </a:solidFill>
                <a:latin typeface="UADEAS+MicrosoftYaHei"/>
                <a:cs typeface="UADEAS+MicrosoftYaHei"/>
              </a:rPr>
              <a:t>就派</a:t>
            </a:r>
          </a:p>
          <a:p>
            <a:pPr marL="0" marR="0">
              <a:lnSpc>
                <a:spcPts val="2644"/>
              </a:lnSpc>
              <a:spcBef>
                <a:spcPts val="765"/>
              </a:spcBef>
              <a:spcAft>
                <a:spcPct val="0"/>
              </a:spcAft>
            </a:pPr>
            <a:r>
              <a:rPr sz="2000">
                <a:solidFill>
                  <a:srgbClr val="000000"/>
                </a:solidFill>
                <a:latin typeface="UADEAS+MicrosoftYaHei"/>
                <a:cs typeface="UADEAS+MicrosoftYaHei"/>
              </a:rPr>
              <a:t>人办好办精</a:t>
            </a:r>
            <a:r>
              <a:rPr sz="2000">
                <a:solidFill>
                  <a:srgbClr val="000000"/>
                </a:solidFill>
                <a:latin typeface="ENLOAU+MicrosoftYaHei"/>
                <a:cs typeface="ENLOAU+MicrosoftYaHei"/>
              </a:rPr>
              <a:t>,</a:t>
            </a:r>
            <a:r>
              <a:rPr sz="2000">
                <a:solidFill>
                  <a:srgbClr val="000000"/>
                </a:solidFill>
                <a:latin typeface="UADEAS+MicrosoftYaHei"/>
                <a:cs typeface="UADEAS+MicrosoftYaHei"/>
              </a:rPr>
              <a:t>弄到京城</a:t>
            </a:r>
            <a:r>
              <a:rPr sz="2000">
                <a:solidFill>
                  <a:srgbClr val="000000"/>
                </a:solidFill>
                <a:latin typeface="ENLOAU+MicrosoftYaHei"/>
                <a:cs typeface="ENLOAU+MicrosoftYaHei"/>
              </a:rPr>
              <a:t>,</a:t>
            </a:r>
            <a:r>
              <a:rPr sz="2000">
                <a:solidFill>
                  <a:srgbClr val="000000"/>
                </a:solidFill>
                <a:latin typeface="UADEAS+MicrosoftYaHei"/>
                <a:cs typeface="UADEAS+MicrosoftYaHei"/>
              </a:rPr>
              <a:t>花钱买好御膳房的人</a:t>
            </a:r>
            <a:r>
              <a:rPr sz="2000">
                <a:solidFill>
                  <a:srgbClr val="000000"/>
                </a:solidFill>
                <a:latin typeface="ENLOAU+MicrosoftYaHei"/>
                <a:cs typeface="ENLOAU+MicrosoftYaHei"/>
              </a:rPr>
              <a:t>,</a:t>
            </a:r>
            <a:r>
              <a:rPr sz="2000">
                <a:solidFill>
                  <a:srgbClr val="000000"/>
                </a:solidFill>
                <a:latin typeface="UADEAS+MicrosoftYaHei"/>
                <a:cs typeface="UADEAS+MicrosoftYaHei"/>
              </a:rPr>
              <a:t>赶在慈禧午间用餐时</a:t>
            </a:r>
            <a:r>
              <a:rPr sz="2000">
                <a:solidFill>
                  <a:srgbClr val="000000"/>
                </a:solidFill>
                <a:latin typeface="ENLOAU+MicrosoftYaHei"/>
                <a:cs typeface="ENLOAU+MicrosoftYaHei"/>
              </a:rPr>
              <a:t>,</a:t>
            </a:r>
            <a:r>
              <a:rPr sz="2000">
                <a:solidFill>
                  <a:srgbClr val="000000"/>
                </a:solidFill>
                <a:latin typeface="UADEAS+MicrosoftYaHei"/>
                <a:cs typeface="UADEAS+MicrosoftYaHei"/>
              </a:rPr>
              <a:t>蒸热了最先</a:t>
            </a:r>
          </a:p>
          <a:p>
            <a:pPr marL="0" marR="0">
              <a:lnSpc>
                <a:spcPts val="2644"/>
              </a:lnSpc>
              <a:spcBef>
                <a:spcPts val="765"/>
              </a:spcBef>
              <a:spcAft>
                <a:spcPct val="0"/>
              </a:spcAft>
            </a:pPr>
            <a:r>
              <a:rPr sz="2000">
                <a:solidFill>
                  <a:srgbClr val="000000"/>
                </a:solidFill>
                <a:latin typeface="UADEAS+MicrosoftYaHei"/>
                <a:cs typeface="UADEAS+MicrosoftYaHei"/>
              </a:rPr>
              <a:t>送上</a:t>
            </a:r>
            <a:r>
              <a:rPr sz="2000">
                <a:solidFill>
                  <a:srgbClr val="000000"/>
                </a:solidFill>
                <a:latin typeface="ENLOAU+MicrosoftYaHei"/>
                <a:cs typeface="ENLOAU+MicrosoftYaHei"/>
              </a:rPr>
              <a:t>,</a:t>
            </a:r>
            <a:r>
              <a:rPr sz="2000">
                <a:solidFill>
                  <a:srgbClr val="000000"/>
                </a:solidFill>
                <a:latin typeface="UADEAS+MicrosoftYaHei"/>
                <a:cs typeface="UADEAS+MicrosoftYaHei"/>
              </a:rPr>
              <a:t>并嘱咐说:“这是袁大人从天津回来特意孝敬您的。”慈禧一咬</a:t>
            </a:r>
            <a:r>
              <a:rPr sz="2000">
                <a:solidFill>
                  <a:srgbClr val="000000"/>
                </a:solidFill>
                <a:latin typeface="ENLOAU+MicrosoftYaHei"/>
                <a:cs typeface="ENLOAU+MicrosoftYaHei"/>
              </a:rPr>
              <a:t>,</a:t>
            </a:r>
            <a:r>
              <a:rPr sz="2000">
                <a:solidFill>
                  <a:srgbClr val="000000"/>
                </a:solidFill>
                <a:latin typeface="UADEAS+MicrosoftYaHei"/>
                <a:cs typeface="UADEAS+MicrosoftYaHei"/>
              </a:rPr>
              <a:t>喷香流油</a:t>
            </a:r>
            <a:r>
              <a:rPr sz="2000">
                <a:solidFill>
                  <a:srgbClr val="000000"/>
                </a:solidFill>
                <a:latin typeface="ENLOAU+MicrosoftYaHei"/>
                <a:cs typeface="ENLOAU+MicrosoftYaHei"/>
              </a:rPr>
              <a:t>,</a:t>
            </a:r>
          </a:p>
          <a:p>
            <a:pPr marL="0" marR="0">
              <a:lnSpc>
                <a:spcPts val="2644"/>
              </a:lnSpc>
              <a:spcBef>
                <a:spcPts val="718"/>
              </a:spcBef>
              <a:spcAft>
                <a:spcPct val="0"/>
              </a:spcAft>
            </a:pPr>
            <a:r>
              <a:rPr sz="2000">
                <a:solidFill>
                  <a:srgbClr val="000000"/>
                </a:solidFill>
                <a:latin typeface="UADEAS+MicrosoftYaHei"/>
                <a:cs typeface="UADEAS+MicrosoftYaHei"/>
              </a:rPr>
              <a:t>勾起如狼似虎的胃口。慈禧一连吃了六个</a:t>
            </a:r>
            <a:r>
              <a:rPr sz="2000">
                <a:solidFill>
                  <a:srgbClr val="000000"/>
                </a:solidFill>
                <a:latin typeface="ENLOAU+MicrosoftYaHei"/>
                <a:cs typeface="ENLOAU+MicrosoftYaHei"/>
              </a:rPr>
              <a:t>,</a:t>
            </a:r>
            <a:r>
              <a:rPr sz="2000">
                <a:solidFill>
                  <a:srgbClr val="000000"/>
                </a:solidFill>
                <a:latin typeface="UADEAS+MicrosoftYaHei"/>
                <a:cs typeface="UADEAS+MicrosoftYaHei"/>
              </a:rPr>
              <a:t>别的任嘛不吃</a:t>
            </a:r>
            <a:r>
              <a:rPr sz="2000">
                <a:solidFill>
                  <a:srgbClr val="000000"/>
                </a:solidFill>
                <a:latin typeface="ENLOAU+MicrosoftYaHei"/>
                <a:cs typeface="ENLOAU+MicrosoftYaHei"/>
              </a:rPr>
              <a:t>,</a:t>
            </a:r>
            <a:r>
              <a:rPr sz="2000">
                <a:solidFill>
                  <a:srgbClr val="000000"/>
                </a:solidFill>
                <a:latin typeface="UADEAS+MicrosoftYaHei"/>
                <a:cs typeface="UADEAS+MicrosoftYaHei"/>
              </a:rPr>
              <a:t>还说了这么一句</a:t>
            </a:r>
            <a:r>
              <a:rPr sz="2000">
                <a:solidFill>
                  <a:srgbClr val="000000"/>
                </a:solidFill>
                <a:latin typeface="ENLOAU+MicrosoftYaHei"/>
                <a:cs typeface="ENLOAU+MicrosoftYaHei"/>
              </a:rPr>
              <a:t>:</a:t>
            </a:r>
          </a:p>
          <a:p>
            <a:pPr marL="597712" marR="0">
              <a:lnSpc>
                <a:spcPts val="2644"/>
              </a:lnSpc>
              <a:spcBef>
                <a:spcPts val="765"/>
              </a:spcBef>
              <a:spcAft>
                <a:spcPct val="0"/>
              </a:spcAft>
            </a:pPr>
            <a:r>
              <a:rPr sz="2000">
                <a:solidFill>
                  <a:srgbClr val="000000"/>
                </a:solidFill>
                <a:latin typeface="UADEAS+MicrosoftYaHei"/>
                <a:cs typeface="UADEAS+MicrosoftYaHei"/>
              </a:rPr>
              <a:t>(14)“老天爷吃了也保管说好!”</a:t>
            </a:r>
          </a:p>
        </p:txBody>
      </p:sp>
      <p:sp>
        <p:nvSpPr>
          <p:cNvPr id="4" name="object 4"/>
          <p:cNvSpPr txBox="1"/>
          <p:nvPr/>
        </p:nvSpPr>
        <p:spPr>
          <a:xfrm>
            <a:off x="288340" y="5645042"/>
            <a:ext cx="9622067" cy="114393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ENLOAU+MicrosoftYaHei"/>
                <a:cs typeface="ENLOAU+MicrosoftYaHei"/>
              </a:rPr>
              <a:t>(15)</a:t>
            </a:r>
            <a:r>
              <a:rPr sz="2000">
                <a:solidFill>
                  <a:srgbClr val="000000"/>
                </a:solidFill>
                <a:latin typeface="UADEAS+MicrosoftYaHei"/>
                <a:cs typeface="UADEAS+MicrosoftYaHei"/>
              </a:rPr>
              <a:t>这句话跟着从宫里传到宫外</a:t>
            </a:r>
            <a:r>
              <a:rPr sz="2000">
                <a:solidFill>
                  <a:srgbClr val="000000"/>
                </a:solidFill>
                <a:latin typeface="ENLOAU+MicrosoftYaHei"/>
                <a:cs typeface="ENLOAU+MicrosoftYaHei"/>
              </a:rPr>
              <a:t>,</a:t>
            </a:r>
            <a:r>
              <a:rPr sz="2000">
                <a:solidFill>
                  <a:srgbClr val="000000"/>
                </a:solidFill>
                <a:latin typeface="UADEAS+MicrosoftYaHei"/>
                <a:cs typeface="UADEAS+MicrosoftYaHei"/>
              </a:rPr>
              <a:t>从京城传到天津。金口一开</a:t>
            </a:r>
            <a:r>
              <a:rPr sz="2000">
                <a:solidFill>
                  <a:srgbClr val="000000"/>
                </a:solidFill>
                <a:latin typeface="ENLOAU+MicrosoftYaHei"/>
                <a:cs typeface="ENLOAU+MicrosoftYaHei"/>
              </a:rPr>
              <a:t>,</a:t>
            </a:r>
            <a:r>
              <a:rPr sz="2000">
                <a:solidFill>
                  <a:srgbClr val="000000"/>
                </a:solidFill>
                <a:latin typeface="UADEAS+MicrosoftYaHei"/>
                <a:cs typeface="UADEAS+MicrosoftYaHei"/>
              </a:rPr>
              <a:t>天下大吉</a:t>
            </a:r>
            <a:r>
              <a:rPr sz="2000">
                <a:solidFill>
                  <a:srgbClr val="000000"/>
                </a:solidFill>
                <a:latin typeface="ENLOAU+MicrosoftYaHei"/>
                <a:cs typeface="ENLOAU+MicrosoftYaHei"/>
              </a:rPr>
              <a:t>,</a:t>
            </a:r>
          </a:p>
          <a:p>
            <a:pPr marL="0" marR="0">
              <a:lnSpc>
                <a:spcPts val="2644"/>
              </a:lnSpc>
              <a:spcBef>
                <a:spcPts val="767"/>
              </a:spcBef>
              <a:spcAft>
                <a:spcPct val="0"/>
              </a:spcAft>
            </a:pPr>
            <a:r>
              <a:rPr sz="2000">
                <a:solidFill>
                  <a:srgbClr val="000000"/>
                </a:solidFill>
                <a:latin typeface="UADEAS+MicrosoftYaHei"/>
                <a:cs typeface="UADEAS+MicrosoftYaHei"/>
              </a:rPr>
              <a:t>狗不理名满四海</a:t>
            </a:r>
            <a:r>
              <a:rPr sz="2000">
                <a:solidFill>
                  <a:srgbClr val="000000"/>
                </a:solidFill>
                <a:latin typeface="ENLOAU+MicrosoftYaHei"/>
                <a:cs typeface="ENLOAU+MicrosoftYaHei"/>
              </a:rPr>
              <a:t>,</a:t>
            </a:r>
            <a:r>
              <a:rPr sz="2000">
                <a:solidFill>
                  <a:srgbClr val="000000"/>
                </a:solidFill>
                <a:latin typeface="UADEAS+MicrosoftYaHei"/>
                <a:cs typeface="UADEAS+MicrosoftYaHei"/>
              </a:rPr>
              <a:t>直贯当今。</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20268" y="1164533"/>
            <a:ext cx="951281"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LAGHAI+MicrosoftYaHei"/>
                <a:cs typeface="LAGHAI+MicrosoftYaHei"/>
              </a:rPr>
              <a:t>答案</a:t>
            </a:r>
            <a:r>
              <a:rPr sz="2000">
                <a:solidFill>
                  <a:srgbClr val="000000"/>
                </a:solidFill>
                <a:latin typeface="BITPMR+MicrosoftYaHei"/>
                <a:cs typeface="BITPMR+MicrosoftYaHei"/>
              </a:rPr>
              <a:t>:</a:t>
            </a:r>
          </a:p>
        </p:txBody>
      </p:sp>
      <p:sp>
        <p:nvSpPr>
          <p:cNvPr id="4" name="object 4"/>
          <p:cNvSpPr txBox="1"/>
          <p:nvPr/>
        </p:nvSpPr>
        <p:spPr>
          <a:xfrm>
            <a:off x="620268" y="1637353"/>
            <a:ext cx="9167558"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LAGHAI+MicrosoftYaHei"/>
                <a:cs typeface="LAGHAI+MicrosoftYaHei"/>
              </a:rPr>
              <a:t>①低贱</a:t>
            </a:r>
            <a:r>
              <a:rPr sz="2400">
                <a:solidFill>
                  <a:srgbClr val="000000"/>
                </a:solidFill>
                <a:latin typeface="BITPMR+MicrosoftYaHei"/>
                <a:cs typeface="BITPMR+MicrosoftYaHei"/>
              </a:rPr>
              <a:t>(</a:t>
            </a:r>
            <a:r>
              <a:rPr sz="2400">
                <a:solidFill>
                  <a:srgbClr val="000000"/>
                </a:solidFill>
                <a:latin typeface="LAGHAI+MicrosoftYaHei"/>
                <a:cs typeface="LAGHAI+MicrosoftYaHei"/>
              </a:rPr>
              <a:t>出身贫寒</a:t>
            </a:r>
            <a:r>
              <a:rPr sz="2400">
                <a:solidFill>
                  <a:srgbClr val="000000"/>
                </a:solidFill>
                <a:latin typeface="BITPMR+MicrosoftYaHei"/>
                <a:cs typeface="BITPMR+MicrosoftYaHei"/>
              </a:rPr>
              <a:t>,</a:t>
            </a:r>
            <a:r>
              <a:rPr sz="2400">
                <a:solidFill>
                  <a:srgbClr val="000000"/>
                </a:solidFill>
                <a:latin typeface="LAGHAI+MicrosoftYaHei"/>
                <a:cs typeface="LAGHAI+MicrosoftYaHei"/>
              </a:rPr>
              <a:t>地位低下</a:t>
            </a:r>
            <a:r>
              <a:rPr sz="2400">
                <a:solidFill>
                  <a:srgbClr val="000000"/>
                </a:solidFill>
                <a:latin typeface="BITPMR+MicrosoftYaHei"/>
                <a:cs typeface="BITPMR+MicrosoftYaHei"/>
              </a:rPr>
              <a:t>)</a:t>
            </a:r>
            <a:r>
              <a:rPr sz="2400">
                <a:solidFill>
                  <a:srgbClr val="000000"/>
                </a:solidFill>
                <a:latin typeface="LAGHAI+MicrosoftYaHei"/>
                <a:cs typeface="LAGHAI+MicrosoftYaHei"/>
              </a:rPr>
              <a:t>。狗子是“穷人家的孩子”</a:t>
            </a:r>
            <a:r>
              <a:rPr sz="2400">
                <a:solidFill>
                  <a:srgbClr val="000000"/>
                </a:solidFill>
                <a:latin typeface="BITPMR+MicrosoftYaHei"/>
                <a:cs typeface="BITPMR+MicrosoftYaHei"/>
              </a:rPr>
              <a:t>,</a:t>
            </a:r>
            <a:r>
              <a:rPr sz="2400">
                <a:solidFill>
                  <a:srgbClr val="000000"/>
                </a:solidFill>
                <a:latin typeface="LAGHAI+MicrosoftYaHei"/>
                <a:cs typeface="LAGHAI+MicrosoftYaHei"/>
              </a:rPr>
              <a:t>只有</a:t>
            </a:r>
          </a:p>
          <a:p>
            <a:pPr marL="0" marR="0">
              <a:lnSpc>
                <a:spcPts val="3167"/>
              </a:lnSpc>
              <a:spcBef>
                <a:spcPts val="1102"/>
              </a:spcBef>
              <a:spcAft>
                <a:spcPct val="0"/>
              </a:spcAft>
            </a:pPr>
            <a:r>
              <a:rPr sz="2400">
                <a:solidFill>
                  <a:srgbClr val="000000"/>
                </a:solidFill>
                <a:latin typeface="LAGHAI+MicrosoftYaHei"/>
                <a:cs typeface="LAGHAI+MicrosoftYaHei"/>
              </a:rPr>
              <a:t>贱名“狗子”。</a:t>
            </a:r>
          </a:p>
        </p:txBody>
      </p:sp>
      <p:sp>
        <p:nvSpPr>
          <p:cNvPr id="5" name="object 5"/>
          <p:cNvSpPr txBox="1"/>
          <p:nvPr/>
        </p:nvSpPr>
        <p:spPr>
          <a:xfrm>
            <a:off x="620268" y="2734887"/>
            <a:ext cx="9016746"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LAGHAI+MicrosoftYaHei"/>
                <a:cs typeface="LAGHAI+MicrosoftYaHei"/>
              </a:rPr>
              <a:t>②聪慧</a:t>
            </a:r>
            <a:r>
              <a:rPr sz="2400">
                <a:solidFill>
                  <a:srgbClr val="000000"/>
                </a:solidFill>
                <a:latin typeface="BITPMR+MicrosoftYaHei"/>
                <a:cs typeface="BITPMR+MicrosoftYaHei"/>
              </a:rPr>
              <a:t>,</a:t>
            </a:r>
            <a:r>
              <a:rPr sz="2400">
                <a:solidFill>
                  <a:srgbClr val="000000"/>
                </a:solidFill>
                <a:latin typeface="LAGHAI+MicrosoftYaHei"/>
                <a:cs typeface="LAGHAI+MicrosoftYaHei"/>
              </a:rPr>
              <a:t>有生意头脑。改变包子的馅料</a:t>
            </a:r>
            <a:r>
              <a:rPr sz="2400">
                <a:solidFill>
                  <a:srgbClr val="000000"/>
                </a:solidFill>
                <a:latin typeface="BITPMR+MicrosoftYaHei"/>
                <a:cs typeface="BITPMR+MicrosoftYaHei"/>
              </a:rPr>
              <a:t>,</a:t>
            </a:r>
            <a:r>
              <a:rPr sz="2400">
                <a:solidFill>
                  <a:srgbClr val="000000"/>
                </a:solidFill>
                <a:latin typeface="LAGHAI+MicrosoftYaHei"/>
                <a:cs typeface="LAGHAI+MicrosoftYaHei"/>
              </a:rPr>
              <a:t>改良包子的模样</a:t>
            </a:r>
            <a:r>
              <a:rPr sz="2400">
                <a:solidFill>
                  <a:srgbClr val="000000"/>
                </a:solidFill>
                <a:latin typeface="BITPMR+MicrosoftYaHei"/>
                <a:cs typeface="BITPMR+MicrosoftYaHei"/>
              </a:rPr>
              <a:t>,</a:t>
            </a:r>
            <a:r>
              <a:rPr sz="2400">
                <a:solidFill>
                  <a:srgbClr val="000000"/>
                </a:solidFill>
                <a:latin typeface="LAGHAI+MicrosoftYaHei"/>
                <a:cs typeface="LAGHAI+MicrosoftYaHei"/>
              </a:rPr>
              <a:t>做出</a:t>
            </a:r>
          </a:p>
          <a:p>
            <a:pPr marL="0" marR="0">
              <a:lnSpc>
                <a:spcPts val="3167"/>
              </a:lnSpc>
              <a:spcBef>
                <a:spcPts val="1102"/>
              </a:spcBef>
              <a:spcAft>
                <a:spcPct val="0"/>
              </a:spcAft>
            </a:pPr>
            <a:r>
              <a:rPr sz="2400">
                <a:solidFill>
                  <a:srgbClr val="000000"/>
                </a:solidFill>
                <a:latin typeface="LAGHAI+MicrosoftYaHei"/>
                <a:cs typeface="LAGHAI+MicrosoftYaHei"/>
              </a:rPr>
              <a:t>更美的味道。</a:t>
            </a:r>
          </a:p>
        </p:txBody>
      </p:sp>
      <p:sp>
        <p:nvSpPr>
          <p:cNvPr id="6" name="object 6"/>
          <p:cNvSpPr txBox="1"/>
          <p:nvPr/>
        </p:nvSpPr>
        <p:spPr>
          <a:xfrm>
            <a:off x="620268" y="3832167"/>
            <a:ext cx="9016396" cy="195714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LAGHAI+MicrosoftYaHei"/>
                <a:cs typeface="LAGHAI+MicrosoftYaHei"/>
              </a:rPr>
              <a:t>③精明圆滑</a:t>
            </a:r>
            <a:r>
              <a:rPr sz="2400">
                <a:solidFill>
                  <a:srgbClr val="000000"/>
                </a:solidFill>
                <a:latin typeface="BITPMR+MicrosoftYaHei"/>
                <a:cs typeface="BITPMR+MicrosoftYaHei"/>
              </a:rPr>
              <a:t>,</a:t>
            </a:r>
            <a:r>
              <a:rPr sz="2400">
                <a:solidFill>
                  <a:srgbClr val="000000"/>
                </a:solidFill>
                <a:latin typeface="LAGHAI+MicrosoftYaHei"/>
                <a:cs typeface="LAGHAI+MicrosoftYaHei"/>
              </a:rPr>
              <a:t>心思缜密。狗子再忙</a:t>
            </a:r>
            <a:r>
              <a:rPr sz="2400">
                <a:solidFill>
                  <a:srgbClr val="000000"/>
                </a:solidFill>
                <a:latin typeface="BITPMR+MicrosoftYaHei"/>
                <a:cs typeface="BITPMR+MicrosoftYaHei"/>
              </a:rPr>
              <a:t>,</a:t>
            </a:r>
            <a:r>
              <a:rPr sz="2400">
                <a:solidFill>
                  <a:srgbClr val="000000"/>
                </a:solidFill>
                <a:latin typeface="LAGHAI+MicrosoftYaHei"/>
                <a:cs typeface="LAGHAI+MicrosoftYaHei"/>
              </a:rPr>
              <a:t>也不找外人帮</a:t>
            </a:r>
            <a:r>
              <a:rPr sz="2400">
                <a:solidFill>
                  <a:srgbClr val="000000"/>
                </a:solidFill>
                <a:latin typeface="BITPMR+MicrosoftYaHei"/>
                <a:cs typeface="BITPMR+MicrosoftYaHei"/>
              </a:rPr>
              <a:t>,</a:t>
            </a:r>
            <a:r>
              <a:rPr sz="2400">
                <a:solidFill>
                  <a:srgbClr val="000000"/>
                </a:solidFill>
                <a:latin typeface="LAGHAI+MicrosoftYaHei"/>
                <a:cs typeface="LAGHAI+MicrosoftYaHei"/>
              </a:rPr>
              <a:t>怕人摸了他</a:t>
            </a:r>
          </a:p>
          <a:p>
            <a:pPr marL="0" marR="0">
              <a:lnSpc>
                <a:spcPts val="3167"/>
              </a:lnSpc>
              <a:spcBef>
                <a:spcPts val="1105"/>
              </a:spcBef>
              <a:spcAft>
                <a:spcPct val="0"/>
              </a:spcAft>
            </a:pPr>
            <a:r>
              <a:rPr sz="2400">
                <a:solidFill>
                  <a:srgbClr val="000000"/>
                </a:solidFill>
                <a:latin typeface="LAGHAI+MicrosoftYaHei"/>
                <a:cs typeface="LAGHAI+MicrosoftYaHei"/>
              </a:rPr>
              <a:t>的底。花钱买好衙门里的人</a:t>
            </a:r>
            <a:r>
              <a:rPr sz="2400">
                <a:solidFill>
                  <a:srgbClr val="000000"/>
                </a:solidFill>
                <a:latin typeface="BITPMR+MicrosoftYaHei"/>
                <a:cs typeface="BITPMR+MicrosoftYaHei"/>
              </a:rPr>
              <a:t>,</a:t>
            </a:r>
            <a:r>
              <a:rPr sz="2400">
                <a:solidFill>
                  <a:srgbClr val="000000"/>
                </a:solidFill>
                <a:latin typeface="LAGHAI+MicrosoftYaHei"/>
                <a:cs typeface="LAGHAI+MicrosoftYaHei"/>
              </a:rPr>
              <a:t>在袁大人用餐时先送上“狗不</a:t>
            </a:r>
          </a:p>
          <a:p>
            <a:pPr marL="0" marR="0">
              <a:lnSpc>
                <a:spcPts val="3167"/>
              </a:lnSpc>
              <a:spcBef>
                <a:spcPts val="1102"/>
              </a:spcBef>
              <a:spcAft>
                <a:spcPct val="0"/>
              </a:spcAft>
            </a:pPr>
            <a:r>
              <a:rPr sz="2400">
                <a:solidFill>
                  <a:srgbClr val="000000"/>
                </a:solidFill>
                <a:latin typeface="LAGHAI+MicrosoftYaHei"/>
                <a:cs typeface="LAGHAI+MicrosoftYaHei"/>
              </a:rPr>
              <a:t>理”</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20598" y="1475866"/>
            <a:ext cx="8776667" cy="228300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174" marR="0">
              <a:lnSpc>
                <a:spcPts val="3693"/>
              </a:lnSpc>
              <a:spcBef>
                <a:spcPct val="0"/>
              </a:spcBef>
              <a:spcAft>
                <a:spcPct val="0"/>
              </a:spcAft>
            </a:pPr>
            <a:r>
              <a:rPr sz="2800">
                <a:solidFill>
                  <a:srgbClr val="000000"/>
                </a:solidFill>
                <a:latin typeface="UDTWVJ+MicrosoftYaHei"/>
                <a:cs typeface="UDTWVJ+MicrosoftYaHei"/>
              </a:rPr>
              <a:t>（</a:t>
            </a:r>
            <a:r>
              <a:rPr sz="2800">
                <a:solidFill>
                  <a:srgbClr val="000000"/>
                </a:solidFill>
                <a:latin typeface="EFKMPN+MicrosoftYaHei"/>
                <a:cs typeface="EFKMPN+MicrosoftYaHei"/>
              </a:rPr>
              <a:t>4</a:t>
            </a:r>
            <a:r>
              <a:rPr sz="2800">
                <a:solidFill>
                  <a:srgbClr val="000000"/>
                </a:solidFill>
                <a:latin typeface="UDTWVJ+MicrosoftYaHei"/>
                <a:cs typeface="UDTWVJ+MicrosoftYaHei"/>
              </a:rPr>
              <a:t>）有人认为</a:t>
            </a:r>
            <a:r>
              <a:rPr sz="2800">
                <a:solidFill>
                  <a:srgbClr val="000000"/>
                </a:solidFill>
                <a:latin typeface="EFKMPN+MicrosoftYaHei"/>
                <a:cs typeface="EFKMPN+MicrosoftYaHei"/>
              </a:rPr>
              <a:t>,</a:t>
            </a:r>
            <a:r>
              <a:rPr sz="2800">
                <a:solidFill>
                  <a:srgbClr val="000000"/>
                </a:solidFill>
                <a:latin typeface="UDTWVJ+MicrosoftYaHei"/>
                <a:cs typeface="UDTWVJ+MicrosoftYaHei"/>
              </a:rPr>
              <a:t>小说前三段在构思上独具匠</a:t>
            </a:r>
          </a:p>
          <a:p>
            <a:pPr marL="0" marR="0">
              <a:lnSpc>
                <a:spcPts val="3690"/>
              </a:lnSpc>
              <a:spcBef>
                <a:spcPts val="1302"/>
              </a:spcBef>
              <a:spcAft>
                <a:spcPct val="0"/>
              </a:spcAft>
            </a:pPr>
            <a:r>
              <a:rPr sz="2800">
                <a:solidFill>
                  <a:srgbClr val="000000"/>
                </a:solidFill>
                <a:latin typeface="UDTWVJ+MicrosoftYaHei"/>
                <a:cs typeface="UDTWVJ+MicrosoftYaHei"/>
              </a:rPr>
              <a:t>心。你是否同意这种看法</a:t>
            </a:r>
            <a:r>
              <a:rPr sz="2800">
                <a:solidFill>
                  <a:srgbClr val="000000"/>
                </a:solidFill>
                <a:latin typeface="EFKMPN+MicrosoftYaHei"/>
                <a:cs typeface="EFKMPN+MicrosoftYaHei"/>
              </a:rPr>
              <a:t>?</a:t>
            </a:r>
            <a:r>
              <a:rPr sz="2800">
                <a:solidFill>
                  <a:srgbClr val="000000"/>
                </a:solidFill>
                <a:latin typeface="UDTWVJ+MicrosoftYaHei"/>
                <a:cs typeface="UDTWVJ+MicrosoftYaHei"/>
              </a:rPr>
              <a:t>请结合全文阐述你的观</a:t>
            </a:r>
          </a:p>
          <a:p>
            <a:pPr marL="0" marR="0">
              <a:lnSpc>
                <a:spcPts val="3693"/>
              </a:lnSpc>
              <a:spcBef>
                <a:spcPts val="1396"/>
              </a:spcBef>
              <a:spcAft>
                <a:spcPct val="0"/>
              </a:spcAft>
            </a:pPr>
            <a:r>
              <a:rPr sz="2800">
                <a:solidFill>
                  <a:srgbClr val="000000"/>
                </a:solidFill>
                <a:latin typeface="UDTWVJ+MicrosoftYaHei"/>
                <a:cs typeface="UDTWVJ+MicrosoftYaHei"/>
              </a:rPr>
              <a:t>点及理由。</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9323"/>
            <a:ext cx="10303541" cy="16315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408" marR="0">
              <a:lnSpc>
                <a:spcPts val="2644"/>
              </a:lnSpc>
              <a:spcBef>
                <a:spcPct val="0"/>
              </a:spcBef>
              <a:spcAft>
                <a:spcPct val="0"/>
              </a:spcAft>
            </a:pPr>
            <a:r>
              <a:rPr sz="2000">
                <a:solidFill>
                  <a:srgbClr val="FF0000"/>
                </a:solidFill>
                <a:latin typeface="MQBCJD+MicrosoftYaHei"/>
                <a:cs typeface="MQBCJD+MicrosoftYaHei"/>
              </a:rPr>
              <a:t>(1)</a:t>
            </a:r>
            <a:r>
              <a:rPr sz="2000">
                <a:solidFill>
                  <a:srgbClr val="FF0000"/>
                </a:solidFill>
                <a:latin typeface="FBTTHS+MicrosoftYaHei"/>
                <a:cs typeface="FBTTHS+MicrosoftYaHei"/>
              </a:rPr>
              <a:t>天津人讲吃讲玩不讲穿</a:t>
            </a:r>
            <a:r>
              <a:rPr sz="2000">
                <a:solidFill>
                  <a:srgbClr val="FF0000"/>
                </a:solidFill>
                <a:latin typeface="MQBCJD+MicrosoftYaHei"/>
                <a:cs typeface="MQBCJD+MicrosoftYaHei"/>
              </a:rPr>
              <a:t>,</a:t>
            </a:r>
            <a:r>
              <a:rPr sz="2000">
                <a:solidFill>
                  <a:srgbClr val="FF0000"/>
                </a:solidFill>
                <a:latin typeface="FBTTHS+MicrosoftYaHei"/>
                <a:cs typeface="FBTTHS+MicrosoftYaHei"/>
              </a:rPr>
              <a:t>把讲穿的事儿留给上海人。上海人重外表</a:t>
            </a:r>
            <a:r>
              <a:rPr sz="2000">
                <a:solidFill>
                  <a:srgbClr val="FF0000"/>
                </a:solidFill>
                <a:latin typeface="MQBCJD+MicrosoftYaHei"/>
                <a:cs typeface="MQBCJD+MicrosoftYaHei"/>
              </a:rPr>
              <a:t>,</a:t>
            </a:r>
            <a:r>
              <a:rPr sz="2000">
                <a:solidFill>
                  <a:srgbClr val="FF0000"/>
                </a:solidFill>
                <a:latin typeface="FBTTHS+MicrosoftYaHei"/>
                <a:cs typeface="FBTTHS+MicrosoftYaHei"/>
              </a:rPr>
              <a:t>天津人</a:t>
            </a:r>
          </a:p>
          <a:p>
            <a:pPr marL="0" marR="0">
              <a:lnSpc>
                <a:spcPts val="2644"/>
              </a:lnSpc>
              <a:spcBef>
                <a:spcPts val="957"/>
              </a:spcBef>
              <a:spcAft>
                <a:spcPct val="0"/>
              </a:spcAft>
            </a:pPr>
            <a:r>
              <a:rPr sz="2000">
                <a:solidFill>
                  <a:srgbClr val="FF0000"/>
                </a:solidFill>
                <a:latin typeface="FBTTHS+MicrosoftYaHei"/>
                <a:cs typeface="FBTTHS+MicrosoftYaHei"/>
              </a:rPr>
              <a:t>重实惠。人活世上</a:t>
            </a:r>
            <a:r>
              <a:rPr sz="2000">
                <a:solidFill>
                  <a:srgbClr val="FF0000"/>
                </a:solidFill>
                <a:latin typeface="MQBCJD+MicrosoftYaHei"/>
                <a:cs typeface="MQBCJD+MicrosoftYaHei"/>
              </a:rPr>
              <a:t>,</a:t>
            </a:r>
            <a:r>
              <a:rPr sz="2000">
                <a:solidFill>
                  <a:srgbClr val="FF0000"/>
                </a:solidFill>
                <a:latin typeface="FBTTHS+MicrosoftYaHei"/>
                <a:cs typeface="FBTTHS+MicrosoftYaHei"/>
              </a:rPr>
              <a:t>吃饱第一。天津人说</a:t>
            </a:r>
            <a:r>
              <a:rPr sz="2000">
                <a:solidFill>
                  <a:srgbClr val="FF0000"/>
                </a:solidFill>
                <a:latin typeface="MQBCJD+MicrosoftYaHei"/>
                <a:cs typeface="MQBCJD+MicrosoftYaHei"/>
              </a:rPr>
              <a:t>,</a:t>
            </a:r>
            <a:r>
              <a:rPr sz="2000">
                <a:solidFill>
                  <a:srgbClr val="FF0000"/>
                </a:solidFill>
                <a:latin typeface="FBTTHS+MicrosoftYaHei"/>
                <a:cs typeface="FBTTHS+MicrosoftYaHei"/>
              </a:rPr>
              <a:t>衣服穿给人看</a:t>
            </a:r>
            <a:r>
              <a:rPr sz="2000">
                <a:solidFill>
                  <a:srgbClr val="FF0000"/>
                </a:solidFill>
                <a:latin typeface="MQBCJD+MicrosoftYaHei"/>
                <a:cs typeface="MQBCJD+MicrosoftYaHei"/>
              </a:rPr>
              <a:t>,</a:t>
            </a:r>
            <a:r>
              <a:rPr sz="2000">
                <a:solidFill>
                  <a:srgbClr val="FF0000"/>
                </a:solidFill>
                <a:latin typeface="FBTTHS+MicrosoftYaHei"/>
                <a:cs typeface="FBTTHS+MicrosoftYaHei"/>
              </a:rPr>
              <a:t>肉吃在自己肚里</a:t>
            </a:r>
            <a:r>
              <a:rPr sz="2000">
                <a:solidFill>
                  <a:srgbClr val="FF0000"/>
                </a:solidFill>
                <a:latin typeface="MQBCJD+MicrosoftYaHei"/>
                <a:cs typeface="MQBCJD+MicrosoftYaHei"/>
              </a:rPr>
              <a:t>;</a:t>
            </a:r>
            <a:r>
              <a:rPr sz="2000">
                <a:solidFill>
                  <a:srgbClr val="FF0000"/>
                </a:solidFill>
                <a:latin typeface="FBTTHS+MicrosoftYaHei"/>
                <a:cs typeface="FBTTHS+MicrosoftYaHei"/>
              </a:rPr>
              <a:t>上海人说</a:t>
            </a:r>
            <a:r>
              <a:rPr sz="2000">
                <a:solidFill>
                  <a:srgbClr val="FF0000"/>
                </a:solidFill>
                <a:latin typeface="MQBCJD+MicrosoftYaHei"/>
                <a:cs typeface="MQBCJD+MicrosoftYaHei"/>
              </a:rPr>
              <a:t>,</a:t>
            </a:r>
          </a:p>
          <a:p>
            <a:pPr marL="0" marR="0">
              <a:lnSpc>
                <a:spcPts val="2644"/>
              </a:lnSpc>
              <a:spcBef>
                <a:spcPts val="955"/>
              </a:spcBef>
              <a:spcAft>
                <a:spcPct val="0"/>
              </a:spcAft>
            </a:pPr>
            <a:r>
              <a:rPr sz="2000">
                <a:solidFill>
                  <a:srgbClr val="FF0000"/>
                </a:solidFill>
                <a:latin typeface="FBTTHS+MicrosoftYaHei"/>
                <a:cs typeface="FBTTHS+MicrosoftYaHei"/>
              </a:rPr>
              <a:t>穿绫罗绸缎是自己美</a:t>
            </a:r>
            <a:r>
              <a:rPr sz="2000">
                <a:solidFill>
                  <a:srgbClr val="FF0000"/>
                </a:solidFill>
                <a:latin typeface="MQBCJD+MicrosoftYaHei"/>
                <a:cs typeface="MQBCJD+MicrosoftYaHei"/>
              </a:rPr>
              <a:t>,</a:t>
            </a:r>
            <a:r>
              <a:rPr sz="2000">
                <a:solidFill>
                  <a:srgbClr val="FF0000"/>
                </a:solidFill>
                <a:latin typeface="FBTTHS+MicrosoftYaHei"/>
                <a:cs typeface="FBTTHS+MicrosoftYaHei"/>
              </a:rPr>
              <a:t>吃山珍海味一样是向人显摆。</a:t>
            </a:r>
          </a:p>
        </p:txBody>
      </p:sp>
      <p:sp>
        <p:nvSpPr>
          <p:cNvPr id="4" name="object 4"/>
          <p:cNvSpPr txBox="1"/>
          <p:nvPr/>
        </p:nvSpPr>
        <p:spPr>
          <a:xfrm>
            <a:off x="614172" y="1491177"/>
            <a:ext cx="7088447"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FF0000"/>
                </a:solidFill>
                <a:latin typeface="MQBCJD+MicrosoftYaHei"/>
                <a:cs typeface="MQBCJD+MicrosoftYaHei"/>
              </a:rPr>
              <a:t>(2)</a:t>
            </a:r>
            <a:r>
              <a:rPr sz="2000">
                <a:solidFill>
                  <a:srgbClr val="FF0000"/>
                </a:solidFill>
                <a:latin typeface="FBTTHS+MicrosoftYaHei"/>
                <a:cs typeface="FBTTHS+MicrosoftYaHei"/>
              </a:rPr>
              <a:t>天津人反问</a:t>
            </a:r>
            <a:r>
              <a:rPr sz="2000">
                <a:solidFill>
                  <a:srgbClr val="FF0000"/>
                </a:solidFill>
                <a:latin typeface="MQBCJD+MicrosoftYaHei"/>
                <a:cs typeface="MQBCJD+MicrosoftYaHei"/>
              </a:rPr>
              <a:t>:</a:t>
            </a:r>
            <a:r>
              <a:rPr sz="2000">
                <a:solidFill>
                  <a:srgbClr val="FF0000"/>
                </a:solidFill>
                <a:latin typeface="FBTTHS+MicrosoftYaHei"/>
                <a:cs typeface="FBTTHS+MicrosoftYaHei"/>
              </a:rPr>
              <a:t>那么狗不理包子呢</a:t>
            </a:r>
            <a:r>
              <a:rPr sz="2000">
                <a:solidFill>
                  <a:srgbClr val="FF0000"/>
                </a:solidFill>
                <a:latin typeface="MQBCJD+MicrosoftYaHei"/>
                <a:cs typeface="MQBCJD+MicrosoftYaHei"/>
              </a:rPr>
              <a:t>,</a:t>
            </a:r>
            <a:r>
              <a:rPr sz="2000">
                <a:solidFill>
                  <a:srgbClr val="FF0000"/>
                </a:solidFill>
                <a:latin typeface="FBTTHS+MicrosoftYaHei"/>
                <a:cs typeface="FBTTHS+MicrosoftYaHei"/>
              </a:rPr>
              <a:t>吃给谁看</a:t>
            </a:r>
            <a:r>
              <a:rPr sz="2000">
                <a:solidFill>
                  <a:srgbClr val="FF0000"/>
                </a:solidFill>
                <a:latin typeface="MQBCJD+MicrosoftYaHei"/>
                <a:cs typeface="MQBCJD+MicrosoftYaHei"/>
              </a:rPr>
              <a:t>?</a:t>
            </a:r>
            <a:r>
              <a:rPr sz="2000">
                <a:solidFill>
                  <a:srgbClr val="FF0000"/>
                </a:solidFill>
                <a:latin typeface="FBTTHS+MicrosoftYaHei"/>
                <a:cs typeface="FBTTHS+MicrosoftYaHei"/>
              </a:rPr>
              <a:t>谁吃谁美。</a:t>
            </a:r>
          </a:p>
        </p:txBody>
      </p:sp>
      <p:sp>
        <p:nvSpPr>
          <p:cNvPr id="5" name="object 5"/>
          <p:cNvSpPr txBox="1"/>
          <p:nvPr/>
        </p:nvSpPr>
        <p:spPr>
          <a:xfrm>
            <a:off x="91439" y="1948758"/>
            <a:ext cx="10233085" cy="25459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FF0000"/>
                </a:solidFill>
                <a:latin typeface="MQBCJD+MicrosoftYaHei"/>
                <a:cs typeface="MQBCJD+MicrosoftYaHei"/>
              </a:rPr>
              <a:t>(3)</a:t>
            </a:r>
            <a:r>
              <a:rPr sz="2000">
                <a:solidFill>
                  <a:srgbClr val="FF0000"/>
                </a:solidFill>
                <a:latin typeface="FBTTHS+MicrosoftYaHei"/>
                <a:cs typeface="FBTTHS+MicrosoftYaHei"/>
              </a:rPr>
              <a:t>天津人吃的玩的全不贵</a:t>
            </a:r>
            <a:r>
              <a:rPr sz="2000">
                <a:solidFill>
                  <a:srgbClr val="FF0000"/>
                </a:solidFill>
                <a:latin typeface="MQBCJD+MicrosoftYaHei"/>
                <a:cs typeface="MQBCJD+MicrosoftYaHei"/>
              </a:rPr>
              <a:t>,</a:t>
            </a:r>
            <a:r>
              <a:rPr sz="2000">
                <a:solidFill>
                  <a:srgbClr val="FF0000"/>
                </a:solidFill>
                <a:latin typeface="FBTTHS+MicrosoftYaHei"/>
                <a:cs typeface="FBTTHS+MicrosoftYaHei"/>
              </a:rPr>
              <a:t>吃得解馋玩得过瘾就行。天津人吃的三大样——</a:t>
            </a:r>
          </a:p>
          <a:p>
            <a:pPr marL="0" marR="0">
              <a:lnSpc>
                <a:spcPts val="2644"/>
              </a:lnSpc>
              <a:spcBef>
                <a:spcPts val="955"/>
              </a:spcBef>
              <a:spcAft>
                <a:spcPct val="0"/>
              </a:spcAft>
            </a:pPr>
            <a:r>
              <a:rPr sz="2000">
                <a:solidFill>
                  <a:srgbClr val="FF0000"/>
                </a:solidFill>
                <a:latin typeface="FBTTHS+MicrosoftYaHei"/>
                <a:cs typeface="FBTTHS+MicrosoftYaHei"/>
              </a:rPr>
              <a:t>十八街麻花耳朵眼炸糕狗不理包子</a:t>
            </a:r>
            <a:r>
              <a:rPr sz="2000">
                <a:solidFill>
                  <a:srgbClr val="FF0000"/>
                </a:solidFill>
                <a:latin typeface="MQBCJD+MicrosoftYaHei"/>
                <a:cs typeface="MQBCJD+MicrosoftYaHei"/>
              </a:rPr>
              <a:t>,</a:t>
            </a:r>
            <a:r>
              <a:rPr sz="2000">
                <a:solidFill>
                  <a:srgbClr val="FF0000"/>
                </a:solidFill>
                <a:latin typeface="FBTTHS+MicrosoftYaHei"/>
                <a:cs typeface="FBTTHS+MicrosoftYaHei"/>
              </a:rPr>
              <a:t>不就是一点面一点糖一点肉吗</a:t>
            </a:r>
            <a:r>
              <a:rPr sz="2000">
                <a:solidFill>
                  <a:srgbClr val="FF0000"/>
                </a:solidFill>
                <a:latin typeface="MQBCJD+MicrosoftYaHei"/>
                <a:cs typeface="MQBCJD+MicrosoftYaHei"/>
              </a:rPr>
              <a:t>?</a:t>
            </a:r>
            <a:r>
              <a:rPr sz="2000">
                <a:solidFill>
                  <a:srgbClr val="FF0000"/>
                </a:solidFill>
                <a:latin typeface="FBTTHS+MicrosoftYaHei"/>
                <a:cs typeface="FBTTHS+MicrosoftYaHei"/>
              </a:rPr>
              <a:t>玩的三大样—</a:t>
            </a:r>
          </a:p>
          <a:p>
            <a:pPr marL="0" marR="0">
              <a:lnSpc>
                <a:spcPts val="2644"/>
              </a:lnSpc>
              <a:spcBef>
                <a:spcPts val="955"/>
              </a:spcBef>
              <a:spcAft>
                <a:spcPct val="0"/>
              </a:spcAft>
            </a:pPr>
            <a:r>
              <a:rPr sz="2000">
                <a:solidFill>
                  <a:srgbClr val="FF0000"/>
                </a:solidFill>
                <a:latin typeface="FBTTHS+MicrosoftYaHei"/>
                <a:cs typeface="FBTTHS+MicrosoftYaHei"/>
              </a:rPr>
              <a:t>—泥人张风筝魏杨柳青年画</a:t>
            </a:r>
            <a:r>
              <a:rPr sz="2000">
                <a:solidFill>
                  <a:srgbClr val="FF0000"/>
                </a:solidFill>
                <a:latin typeface="MQBCJD+MicrosoftYaHei"/>
                <a:cs typeface="MQBCJD+MicrosoftYaHei"/>
              </a:rPr>
              <a:t>,</a:t>
            </a:r>
            <a:r>
              <a:rPr sz="2000">
                <a:solidFill>
                  <a:srgbClr val="FF0000"/>
                </a:solidFill>
                <a:latin typeface="FBTTHS+MicrosoftYaHei"/>
                <a:cs typeface="FBTTHS+MicrosoftYaHei"/>
              </a:rPr>
              <a:t>不就是一块泥一张纸一点颜色吗</a:t>
            </a:r>
            <a:r>
              <a:rPr sz="2000">
                <a:solidFill>
                  <a:srgbClr val="FF0000"/>
                </a:solidFill>
                <a:latin typeface="MQBCJD+MicrosoftYaHei"/>
                <a:cs typeface="MQBCJD+MicrosoftYaHei"/>
              </a:rPr>
              <a:t>?</a:t>
            </a:r>
            <a:r>
              <a:rPr sz="2000">
                <a:solidFill>
                  <a:srgbClr val="FF0000"/>
                </a:solidFill>
                <a:latin typeface="FBTTHS+MicrosoftYaHei"/>
                <a:cs typeface="FBTTHS+MicrosoftYaHei"/>
              </a:rPr>
              <a:t>非金非银非玉非翡</a:t>
            </a:r>
          </a:p>
          <a:p>
            <a:pPr marL="0" marR="0">
              <a:lnSpc>
                <a:spcPts val="2644"/>
              </a:lnSpc>
              <a:spcBef>
                <a:spcPts val="957"/>
              </a:spcBef>
              <a:spcAft>
                <a:spcPct val="0"/>
              </a:spcAft>
            </a:pPr>
            <a:r>
              <a:rPr sz="2000">
                <a:solidFill>
                  <a:srgbClr val="FF0000"/>
                </a:solidFill>
                <a:latin typeface="FBTTHS+MicrosoftYaHei"/>
                <a:cs typeface="FBTTHS+MicrosoftYaHei"/>
              </a:rPr>
              <a:t>翠非象牙</a:t>
            </a:r>
            <a:r>
              <a:rPr sz="2000">
                <a:solidFill>
                  <a:srgbClr val="FF0000"/>
                </a:solidFill>
                <a:latin typeface="MQBCJD+MicrosoftYaHei"/>
                <a:cs typeface="MQBCJD+MicrosoftYaHei"/>
              </a:rPr>
              <a:t>,</a:t>
            </a:r>
            <a:r>
              <a:rPr sz="2000">
                <a:solidFill>
                  <a:srgbClr val="FF0000"/>
                </a:solidFill>
                <a:latin typeface="FBTTHS+MicrosoftYaHei"/>
                <a:cs typeface="FBTTHS+MicrosoftYaHei"/>
              </a:rPr>
              <a:t>可在这儿讲究的不是材料</a:t>
            </a:r>
            <a:r>
              <a:rPr sz="2000">
                <a:solidFill>
                  <a:srgbClr val="FF0000"/>
                </a:solidFill>
                <a:latin typeface="MQBCJD+MicrosoftYaHei"/>
                <a:cs typeface="MQBCJD+MicrosoftYaHei"/>
              </a:rPr>
              <a:t>,</a:t>
            </a:r>
            <a:r>
              <a:rPr sz="2000">
                <a:solidFill>
                  <a:srgbClr val="FF0000"/>
                </a:solidFill>
                <a:latin typeface="FBTTHS+MicrosoftYaHei"/>
                <a:cs typeface="FBTTHS+MicrosoftYaHei"/>
              </a:rPr>
              <a:t>是手艺</a:t>
            </a:r>
            <a:r>
              <a:rPr sz="2000">
                <a:solidFill>
                  <a:srgbClr val="FF0000"/>
                </a:solidFill>
                <a:latin typeface="MQBCJD+MicrosoftYaHei"/>
                <a:cs typeface="MQBCJD+MicrosoftYaHei"/>
              </a:rPr>
              <a:t>,</a:t>
            </a:r>
            <a:r>
              <a:rPr sz="2000">
                <a:solidFill>
                  <a:srgbClr val="FF0000"/>
                </a:solidFill>
                <a:latin typeface="FBTTHS+MicrosoftYaHei"/>
                <a:cs typeface="FBTTHS+MicrosoftYaHei"/>
              </a:rPr>
              <a:t>不论泥的面的纸的草的布的</a:t>
            </a:r>
            <a:r>
              <a:rPr sz="2000">
                <a:solidFill>
                  <a:srgbClr val="FF0000"/>
                </a:solidFill>
                <a:latin typeface="MQBCJD+MicrosoftYaHei"/>
                <a:cs typeface="MQBCJD+MicrosoftYaHei"/>
              </a:rPr>
              <a:t>,</a:t>
            </a:r>
            <a:r>
              <a:rPr sz="2000">
                <a:solidFill>
                  <a:srgbClr val="FF0000"/>
                </a:solidFill>
                <a:latin typeface="FBTTHS+MicrosoftYaHei"/>
                <a:cs typeface="FBTTHS+MicrosoftYaHei"/>
              </a:rPr>
              <a:t>到了身怀</a:t>
            </a:r>
          </a:p>
          <a:p>
            <a:pPr marL="0" marR="0">
              <a:lnSpc>
                <a:spcPts val="2644"/>
              </a:lnSpc>
              <a:spcBef>
                <a:spcPts val="955"/>
              </a:spcBef>
              <a:spcAft>
                <a:spcPct val="0"/>
              </a:spcAft>
            </a:pPr>
            <a:r>
              <a:rPr sz="2000">
                <a:solidFill>
                  <a:srgbClr val="FF0000"/>
                </a:solidFill>
                <a:latin typeface="FBTTHS+MicrosoftYaHei"/>
                <a:cs typeface="FBTTHS+MicrosoftYaHei"/>
              </a:rPr>
              <a:t>绝技的手艺人手里一摆弄</a:t>
            </a:r>
            <a:r>
              <a:rPr sz="2000">
                <a:solidFill>
                  <a:srgbClr val="FF0000"/>
                </a:solidFill>
                <a:latin typeface="MQBCJD+MicrosoftYaHei"/>
                <a:cs typeface="MQBCJD+MicrosoftYaHei"/>
              </a:rPr>
              <a:t>,</a:t>
            </a:r>
            <a:r>
              <a:rPr sz="2000">
                <a:solidFill>
                  <a:srgbClr val="FF0000"/>
                </a:solidFill>
                <a:latin typeface="FBTTHS+MicrosoftYaHei"/>
                <a:cs typeface="FBTTHS+MicrosoftYaHei"/>
              </a:rPr>
              <a:t>就像从天上掉下来的宝贝了。</a:t>
            </a:r>
          </a:p>
        </p:txBody>
      </p:sp>
      <p:sp>
        <p:nvSpPr>
          <p:cNvPr id="6" name="object 6"/>
          <p:cNvSpPr txBox="1"/>
          <p:nvPr/>
        </p:nvSpPr>
        <p:spPr>
          <a:xfrm>
            <a:off x="91439" y="4235012"/>
            <a:ext cx="10303968" cy="300354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MQBCJD+MicrosoftYaHei"/>
                <a:cs typeface="MQBCJD+MicrosoftYaHei"/>
              </a:rPr>
              <a:t>(4)</a:t>
            </a:r>
            <a:r>
              <a:rPr sz="2000">
                <a:solidFill>
                  <a:srgbClr val="000000"/>
                </a:solidFill>
                <a:latin typeface="FBTTHS+MicrosoftYaHei"/>
                <a:cs typeface="FBTTHS+MicrosoftYaHei"/>
              </a:rPr>
              <a:t>运河边上卖包子的狗子</a:t>
            </a:r>
            <a:r>
              <a:rPr sz="2000">
                <a:solidFill>
                  <a:srgbClr val="000000"/>
                </a:solidFill>
                <a:latin typeface="MQBCJD+MicrosoftYaHei"/>
                <a:cs typeface="MQBCJD+MicrosoftYaHei"/>
              </a:rPr>
              <a:t>,</a:t>
            </a:r>
            <a:r>
              <a:rPr sz="2000">
                <a:solidFill>
                  <a:srgbClr val="000000"/>
                </a:solidFill>
                <a:latin typeface="FBTTHS+MicrosoftYaHei"/>
                <a:cs typeface="FBTTHS+MicrosoftYaHei"/>
              </a:rPr>
              <a:t>是当年跟随他爹打武清来到天津的。他的大名高</a:t>
            </a:r>
          </a:p>
          <a:p>
            <a:pPr marL="0" marR="0">
              <a:lnSpc>
                <a:spcPts val="2644"/>
              </a:lnSpc>
              <a:spcBef>
                <a:spcPts val="958"/>
              </a:spcBef>
              <a:spcAft>
                <a:spcPct val="0"/>
              </a:spcAft>
            </a:pPr>
            <a:r>
              <a:rPr sz="2000">
                <a:solidFill>
                  <a:srgbClr val="000000"/>
                </a:solidFill>
                <a:latin typeface="FBTTHS+MicrosoftYaHei"/>
                <a:cs typeface="FBTTHS+MicrosoftYaHei"/>
              </a:rPr>
              <a:t>贵友</a:t>
            </a:r>
            <a:r>
              <a:rPr sz="2000">
                <a:solidFill>
                  <a:srgbClr val="000000"/>
                </a:solidFill>
                <a:latin typeface="MQBCJD+MicrosoftYaHei"/>
                <a:cs typeface="MQBCJD+MicrosoftYaHei"/>
              </a:rPr>
              <a:t>,</a:t>
            </a:r>
            <a:r>
              <a:rPr sz="2000">
                <a:solidFill>
                  <a:srgbClr val="000000"/>
                </a:solidFill>
                <a:latin typeface="FBTTHS+MicrosoftYaHei"/>
                <a:cs typeface="FBTTHS+MicrosoftYaHei"/>
              </a:rPr>
              <a:t>只有他爹知道</a:t>
            </a:r>
            <a:r>
              <a:rPr sz="2000">
                <a:solidFill>
                  <a:srgbClr val="000000"/>
                </a:solidFill>
                <a:latin typeface="MQBCJD+MicrosoftYaHei"/>
                <a:cs typeface="MQBCJD+MicrosoftYaHei"/>
              </a:rPr>
              <a:t>;</a:t>
            </a:r>
            <a:r>
              <a:rPr sz="2000">
                <a:solidFill>
                  <a:srgbClr val="000000"/>
                </a:solidFill>
                <a:latin typeface="FBTTHS+MicrosoftYaHei"/>
                <a:cs typeface="FBTTHS+MicrosoftYaHei"/>
              </a:rPr>
              <a:t>别人知道的是他爹天天呼他叫他的小名</a:t>
            </a:r>
            <a:r>
              <a:rPr sz="2000">
                <a:solidFill>
                  <a:srgbClr val="000000"/>
                </a:solidFill>
                <a:latin typeface="MQBCJD+MicrosoftYaHei"/>
                <a:cs typeface="MQBCJD+MicrosoftYaHei"/>
              </a:rPr>
              <a:t>:</a:t>
            </a:r>
            <a:r>
              <a:rPr sz="2000">
                <a:solidFill>
                  <a:srgbClr val="000000"/>
                </a:solidFill>
                <a:latin typeface="FBTTHS+MicrosoftYaHei"/>
                <a:cs typeface="FBTTHS+MicrosoftYaHei"/>
              </a:rPr>
              <a:t>狗子。那时候穷人家</a:t>
            </a:r>
          </a:p>
          <a:p>
            <a:pPr marL="0" marR="0">
              <a:lnSpc>
                <a:spcPts val="2644"/>
              </a:lnSpc>
              <a:spcBef>
                <a:spcPts val="955"/>
              </a:spcBef>
              <a:spcAft>
                <a:spcPct val="0"/>
              </a:spcAft>
            </a:pPr>
            <a:r>
              <a:rPr sz="2000">
                <a:solidFill>
                  <a:srgbClr val="000000"/>
                </a:solidFill>
                <a:latin typeface="FBTTHS+MicrosoftYaHei"/>
                <a:cs typeface="FBTTHS+MicrosoftYaHei"/>
              </a:rPr>
              <a:t>的孩子不好活</a:t>
            </a:r>
            <a:r>
              <a:rPr sz="2000">
                <a:solidFill>
                  <a:srgbClr val="000000"/>
                </a:solidFill>
                <a:latin typeface="MQBCJD+MicrosoftYaHei"/>
                <a:cs typeface="MQBCJD+MicrosoftYaHei"/>
              </a:rPr>
              <a:t>,</a:t>
            </a:r>
            <a:r>
              <a:rPr sz="2000">
                <a:solidFill>
                  <a:srgbClr val="000000"/>
                </a:solidFill>
                <a:latin typeface="FBTTHS+MicrosoftYaHei"/>
                <a:cs typeface="FBTTHS+MicrosoftYaHei"/>
              </a:rPr>
              <a:t>都得起个贱名</a:t>
            </a:r>
            <a:r>
              <a:rPr sz="2000">
                <a:solidFill>
                  <a:srgbClr val="000000"/>
                </a:solidFill>
                <a:latin typeface="MQBCJD+MicrosoftYaHei"/>
                <a:cs typeface="MQBCJD+MicrosoftYaHei"/>
              </a:rPr>
              <a:t>,</a:t>
            </a:r>
            <a:r>
              <a:rPr sz="2000">
                <a:solidFill>
                  <a:srgbClr val="000000"/>
                </a:solidFill>
                <a:latin typeface="FBTTHS+MicrosoftYaHei"/>
                <a:cs typeface="FBTTHS+MicrosoftYaHei"/>
              </a:rPr>
              <a:t>狗子、狗剩、梆子、二傻、疙瘩等等</a:t>
            </a:r>
            <a:r>
              <a:rPr sz="2000">
                <a:solidFill>
                  <a:srgbClr val="000000"/>
                </a:solidFill>
                <a:latin typeface="MQBCJD+MicrosoftYaHei"/>
                <a:cs typeface="MQBCJD+MicrosoftYaHei"/>
              </a:rPr>
              <a:t>,</a:t>
            </a:r>
            <a:r>
              <a:rPr sz="2000">
                <a:solidFill>
                  <a:srgbClr val="000000"/>
                </a:solidFill>
                <a:latin typeface="FBTTHS+MicrosoftYaHei"/>
                <a:cs typeface="FBTTHS+MicrosoftYaHei"/>
              </a:rPr>
              <a:t>为了叫阎王爷</a:t>
            </a:r>
          </a:p>
          <a:p>
            <a:pPr marL="0" marR="0">
              <a:lnSpc>
                <a:spcPts val="2644"/>
              </a:lnSpc>
              <a:spcBef>
                <a:spcPts val="954"/>
              </a:spcBef>
              <a:spcAft>
                <a:spcPct val="0"/>
              </a:spcAft>
            </a:pPr>
            <a:r>
              <a:rPr sz="2000">
                <a:solidFill>
                  <a:srgbClr val="000000"/>
                </a:solidFill>
                <a:latin typeface="FBTTHS+MicrosoftYaHei"/>
                <a:cs typeface="FBTTHS+MicrosoftYaHei"/>
              </a:rPr>
              <a:t>听见不当个东西</a:t>
            </a:r>
            <a:r>
              <a:rPr sz="2000">
                <a:solidFill>
                  <a:srgbClr val="000000"/>
                </a:solidFill>
                <a:latin typeface="MQBCJD+MicrosoftYaHei"/>
                <a:cs typeface="MQBCJD+MicrosoftYaHei"/>
              </a:rPr>
              <a:t>,</a:t>
            </a:r>
            <a:r>
              <a:rPr sz="2000">
                <a:solidFill>
                  <a:srgbClr val="000000"/>
                </a:solidFill>
                <a:latin typeface="FBTTHS+MicrosoftYaHei"/>
                <a:cs typeface="FBTTHS+MicrosoftYaHei"/>
              </a:rPr>
              <a:t>看不上</a:t>
            </a:r>
            <a:r>
              <a:rPr sz="2000">
                <a:solidFill>
                  <a:srgbClr val="000000"/>
                </a:solidFill>
                <a:latin typeface="MQBCJD+MicrosoftYaHei"/>
                <a:cs typeface="MQBCJD+MicrosoftYaHei"/>
              </a:rPr>
              <a:t>,</a:t>
            </a:r>
            <a:r>
              <a:rPr sz="2000">
                <a:solidFill>
                  <a:srgbClr val="000000"/>
                </a:solidFill>
                <a:latin typeface="FBTTHS+MicrosoftYaHei"/>
                <a:cs typeface="FBTTHS+MicrosoftYaHei"/>
              </a:rPr>
              <a:t>想不到</a:t>
            </a:r>
            <a:r>
              <a:rPr sz="2000">
                <a:solidFill>
                  <a:srgbClr val="000000"/>
                </a:solidFill>
                <a:latin typeface="MQBCJD+MicrosoftYaHei"/>
                <a:cs typeface="MQBCJD+MicrosoftYaHei"/>
              </a:rPr>
              <a:t>,</a:t>
            </a:r>
            <a:r>
              <a:rPr sz="2000">
                <a:solidFill>
                  <a:srgbClr val="000000"/>
                </a:solidFill>
                <a:latin typeface="FBTTHS+MicrosoftYaHei"/>
                <a:cs typeface="FBTTHS+MicrosoftYaHei"/>
              </a:rPr>
              <a:t>领不走。在市面上谁拿这种狗子当人</a:t>
            </a:r>
            <a:r>
              <a:rPr sz="2000">
                <a:solidFill>
                  <a:srgbClr val="000000"/>
                </a:solidFill>
                <a:latin typeface="MQBCJD+MicrosoftYaHei"/>
                <a:cs typeface="MQBCJD+MicrosoftYaHei"/>
              </a:rPr>
              <a:t>?</a:t>
            </a:r>
            <a:r>
              <a:rPr sz="2000">
                <a:solidFill>
                  <a:srgbClr val="000000"/>
                </a:solidFill>
                <a:latin typeface="FBTTHS+MicrosoftYaHei"/>
                <a:cs typeface="FBTTHS+MicrosoftYaHei"/>
              </a:rPr>
              <a:t>有活儿叫他</a:t>
            </a:r>
          </a:p>
          <a:p>
            <a:pPr marL="0" marR="0">
              <a:lnSpc>
                <a:spcPts val="2644"/>
              </a:lnSpc>
              <a:spcBef>
                <a:spcPts val="957"/>
              </a:spcBef>
              <a:spcAft>
                <a:spcPct val="0"/>
              </a:spcAft>
            </a:pPr>
            <a:r>
              <a:rPr sz="2000">
                <a:solidFill>
                  <a:srgbClr val="000000"/>
                </a:solidFill>
                <a:latin typeface="FBTTHS+MicrosoftYaHei"/>
                <a:cs typeface="FBTTHS+MicrosoftYaHei"/>
              </a:rPr>
              <a:t>干就是了。他爹的大名也没人知道</a:t>
            </a:r>
            <a:r>
              <a:rPr sz="2000">
                <a:solidFill>
                  <a:srgbClr val="000000"/>
                </a:solidFill>
                <a:latin typeface="MQBCJD+MicrosoftYaHei"/>
                <a:cs typeface="MQBCJD+MicrosoftYaHei"/>
              </a:rPr>
              <a:t>,</a:t>
            </a:r>
            <a:r>
              <a:rPr sz="2000">
                <a:solidFill>
                  <a:srgbClr val="000000"/>
                </a:solidFill>
                <a:latin typeface="FBTTHS+MicrosoftYaHei"/>
                <a:cs typeface="FBTTHS+MicrosoftYaHei"/>
              </a:rPr>
              <a:t>只知道姓高</a:t>
            </a:r>
            <a:r>
              <a:rPr sz="2000">
                <a:solidFill>
                  <a:srgbClr val="000000"/>
                </a:solidFill>
                <a:latin typeface="MQBCJD+MicrosoftYaHei"/>
                <a:cs typeface="MQBCJD+MicrosoftYaHei"/>
              </a:rPr>
              <a:t>,</a:t>
            </a:r>
            <a:r>
              <a:rPr sz="2000">
                <a:solidFill>
                  <a:srgbClr val="000000"/>
                </a:solidFill>
                <a:latin typeface="FBTTHS+MicrosoftYaHei"/>
                <a:cs typeface="FBTTHS+MicrosoftYaHei"/>
              </a:rPr>
              <a:t>人称他老高</a:t>
            </a:r>
            <a:r>
              <a:rPr sz="2000">
                <a:solidFill>
                  <a:srgbClr val="000000"/>
                </a:solidFill>
                <a:latin typeface="MQBCJD+MicrosoftYaHei"/>
                <a:cs typeface="MQBCJD+MicrosoftYaHei"/>
              </a:rPr>
              <a:t>;</a:t>
            </a:r>
            <a:r>
              <a:rPr sz="2000">
                <a:solidFill>
                  <a:srgbClr val="000000"/>
                </a:solidFill>
                <a:latin typeface="FBTTHS+MicrosoftYaHei"/>
                <a:cs typeface="FBTTHS+MicrosoftYaHei"/>
              </a:rPr>
              <a:t>狗子人蔫不说话</a:t>
            </a:r>
            <a:r>
              <a:rPr sz="2000">
                <a:solidFill>
                  <a:srgbClr val="000000"/>
                </a:solidFill>
                <a:latin typeface="MQBCJD+MicrosoftYaHei"/>
                <a:cs typeface="MQBCJD+MicrosoftYaHei"/>
              </a:rPr>
              <a:t>,</a:t>
            </a:r>
            <a:r>
              <a:rPr sz="2000">
                <a:solidFill>
                  <a:srgbClr val="000000"/>
                </a:solidFill>
                <a:latin typeface="FBTTHS+MicrosoftYaHei"/>
                <a:cs typeface="FBTTHS+MicrosoftYaHei"/>
              </a:rPr>
              <a:t>可嘴</a:t>
            </a:r>
          </a:p>
          <a:p>
            <a:pPr marL="0" marR="0">
              <a:lnSpc>
                <a:spcPts val="2644"/>
              </a:lnSpc>
              <a:spcBef>
                <a:spcPts val="955"/>
              </a:spcBef>
              <a:spcAft>
                <a:spcPct val="0"/>
              </a:spcAft>
            </a:pPr>
            <a:r>
              <a:rPr sz="2000">
                <a:solidFill>
                  <a:srgbClr val="000000"/>
                </a:solidFill>
                <a:latin typeface="FBTTHS+MicrosoftYaHei"/>
                <a:cs typeface="FBTTHS+MicrosoftYaHei"/>
              </a:rPr>
              <a:t>上不说话的人</a:t>
            </a:r>
            <a:r>
              <a:rPr sz="2000">
                <a:solidFill>
                  <a:srgbClr val="000000"/>
                </a:solidFill>
                <a:latin typeface="MQBCJD+MicrosoftYaHei"/>
                <a:cs typeface="MQBCJD+MicrosoftYaHei"/>
              </a:rPr>
              <a:t>,</a:t>
            </a:r>
            <a:r>
              <a:rPr sz="2000">
                <a:solidFill>
                  <a:srgbClr val="000000"/>
                </a:solidFill>
                <a:latin typeface="FBTTHS+MicrosoftYaHei"/>
                <a:cs typeface="FBTTHS+MicrosoftYaHei"/>
              </a:rPr>
              <a:t>心里不见得没想法。</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21582" y="1838647"/>
            <a:ext cx="1599285" cy="16423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AHQQEC+MicrosoftYaHei"/>
                <a:cs typeface="AHQQEC+MicrosoftYaHei"/>
              </a:rPr>
              <a:t>例题三</a:t>
            </a:r>
          </a:p>
          <a:p>
            <a:pPr marL="177038" marR="0">
              <a:lnSpc>
                <a:spcPts val="3690"/>
              </a:lnSpc>
              <a:spcBef>
                <a:spcPts val="1301"/>
              </a:spcBef>
              <a:spcAft>
                <a:spcPct val="0"/>
              </a:spcAft>
            </a:pPr>
            <a:r>
              <a:rPr sz="2800">
                <a:solidFill>
                  <a:srgbClr val="000000"/>
                </a:solidFill>
                <a:latin typeface="AHQQEC+MicrosoftYaHei"/>
                <a:cs typeface="AHQQEC+MicrosoftYaHei"/>
              </a:rPr>
              <a:t>棋魂</a:t>
            </a:r>
          </a:p>
        </p:txBody>
      </p:sp>
      <p:sp>
        <p:nvSpPr>
          <p:cNvPr id="4" name="object 4"/>
          <p:cNvSpPr txBox="1"/>
          <p:nvPr/>
        </p:nvSpPr>
        <p:spPr>
          <a:xfrm>
            <a:off x="4198620" y="3119061"/>
            <a:ext cx="1243583"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AHQQEC+MicrosoftYaHei"/>
                <a:cs typeface="AHQQEC+MicrosoftYaHei"/>
              </a:rPr>
              <a:t>游子</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8749" y="384245"/>
            <a:ext cx="3219847"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FF0000"/>
                </a:solidFill>
                <a:latin typeface="PUPWVD+MicrosoftYaHei"/>
                <a:cs typeface="PUPWVD+MicrosoftYaHei"/>
              </a:rPr>
              <a:t>环境描写的作用</a:t>
            </a:r>
            <a:r>
              <a:rPr sz="2000">
                <a:solidFill>
                  <a:srgbClr val="000000"/>
                </a:solidFill>
                <a:latin typeface="PUPWVD+MicrosoftYaHei"/>
                <a:cs typeface="PUPWVD+MicrosoftYaHei"/>
              </a:rPr>
              <a:t>答题思路</a:t>
            </a:r>
          </a:p>
        </p:txBody>
      </p:sp>
      <p:sp>
        <p:nvSpPr>
          <p:cNvPr id="4" name="object 4"/>
          <p:cNvSpPr txBox="1"/>
          <p:nvPr/>
        </p:nvSpPr>
        <p:spPr>
          <a:xfrm>
            <a:off x="3735959" y="858141"/>
            <a:ext cx="2164689" cy="71730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8"/>
              </a:lnSpc>
              <a:spcBef>
                <a:spcPct val="0"/>
              </a:spcBef>
              <a:spcAft>
                <a:spcPct val="0"/>
              </a:spcAft>
            </a:pPr>
            <a:r>
              <a:rPr sz="2000">
                <a:solidFill>
                  <a:srgbClr val="000000"/>
                </a:solidFill>
                <a:latin typeface="PUPWVD+MicrosoftYaHei"/>
                <a:cs typeface="PUPWVD+MicrosoftYaHei"/>
              </a:rPr>
              <a:t>环境描写的作用</a:t>
            </a:r>
          </a:p>
        </p:txBody>
      </p:sp>
      <p:sp>
        <p:nvSpPr>
          <p:cNvPr id="5" name="object 5"/>
          <p:cNvSpPr txBox="1"/>
          <p:nvPr/>
        </p:nvSpPr>
        <p:spPr>
          <a:xfrm>
            <a:off x="1522475" y="1254957"/>
            <a:ext cx="7024423" cy="10217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交代人物活动及其成长的背景，揭示各种复杂的社会关</a:t>
            </a:r>
          </a:p>
          <a:p>
            <a:pPr marL="0" marR="0">
              <a:lnSpc>
                <a:spcPts val="2400"/>
              </a:lnSpc>
              <a:spcBef>
                <a:spcPct val="0"/>
              </a:spcBef>
              <a:spcAft>
                <a:spcPct val="0"/>
              </a:spcAft>
            </a:pPr>
            <a:r>
              <a:rPr sz="2000">
                <a:solidFill>
                  <a:srgbClr val="000000"/>
                </a:solidFill>
                <a:latin typeface="PUPWVD+MicrosoftYaHei"/>
                <a:cs typeface="PUPWVD+MicrosoftYaHei"/>
              </a:rPr>
              <a:t>系</a:t>
            </a:r>
          </a:p>
        </p:txBody>
      </p:sp>
      <p:sp>
        <p:nvSpPr>
          <p:cNvPr id="6" name="object 6"/>
          <p:cNvSpPr txBox="1"/>
          <p:nvPr/>
        </p:nvSpPr>
        <p:spPr>
          <a:xfrm>
            <a:off x="1102766" y="1370273"/>
            <a:ext cx="635508" cy="10217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社</a:t>
            </a:r>
          </a:p>
          <a:p>
            <a:pPr marL="0" marR="0">
              <a:lnSpc>
                <a:spcPts val="2400"/>
              </a:lnSpc>
              <a:spcBef>
                <a:spcPct val="0"/>
              </a:spcBef>
              <a:spcAft>
                <a:spcPct val="0"/>
              </a:spcAft>
            </a:pPr>
            <a:r>
              <a:rPr sz="2000">
                <a:solidFill>
                  <a:srgbClr val="000000"/>
                </a:solidFill>
                <a:latin typeface="PUPWVD+MicrosoftYaHei"/>
                <a:cs typeface="PUPWVD+MicrosoftYaHei"/>
              </a:rPr>
              <a:t>会</a:t>
            </a:r>
          </a:p>
        </p:txBody>
      </p:sp>
      <p:sp>
        <p:nvSpPr>
          <p:cNvPr id="7" name="object 7"/>
          <p:cNvSpPr txBox="1"/>
          <p:nvPr/>
        </p:nvSpPr>
        <p:spPr>
          <a:xfrm>
            <a:off x="1102766" y="1979873"/>
            <a:ext cx="7498305"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环</a:t>
            </a:r>
            <a:r>
              <a:rPr sz="2000" spc="805">
                <a:solidFill>
                  <a:srgbClr val="000000"/>
                </a:solidFill>
                <a:latin typeface="Times New Roman"/>
                <a:cs typeface="Times New Roman"/>
              </a:rPr>
              <a:t> </a:t>
            </a:r>
            <a:r>
              <a:rPr sz="2000">
                <a:solidFill>
                  <a:srgbClr val="000000"/>
                </a:solidFill>
                <a:latin typeface="PUPWVD+MicrosoftYaHei"/>
                <a:cs typeface="PUPWVD+MicrosoftYaHei"/>
              </a:rPr>
              <a:t>交代人物身份，表现人物性格；或影响或决定人物性格</a:t>
            </a:r>
          </a:p>
        </p:txBody>
      </p:sp>
      <p:sp>
        <p:nvSpPr>
          <p:cNvPr id="8" name="object 8"/>
          <p:cNvSpPr txBox="1"/>
          <p:nvPr/>
        </p:nvSpPr>
        <p:spPr>
          <a:xfrm>
            <a:off x="1102766" y="2284351"/>
            <a:ext cx="635812" cy="71730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8"/>
              </a:lnSpc>
              <a:spcBef>
                <a:spcPct val="0"/>
              </a:spcBef>
              <a:spcAft>
                <a:spcPct val="0"/>
              </a:spcAft>
            </a:pPr>
            <a:r>
              <a:rPr sz="2000">
                <a:solidFill>
                  <a:srgbClr val="000000"/>
                </a:solidFill>
                <a:latin typeface="PUPWVD+MicrosoftYaHei"/>
                <a:cs typeface="PUPWVD+MicrosoftYaHei"/>
              </a:rPr>
              <a:t>境</a:t>
            </a:r>
          </a:p>
        </p:txBody>
      </p:sp>
      <p:sp>
        <p:nvSpPr>
          <p:cNvPr id="9" name="object 9"/>
          <p:cNvSpPr txBox="1"/>
          <p:nvPr/>
        </p:nvSpPr>
        <p:spPr>
          <a:xfrm>
            <a:off x="1522475" y="2400116"/>
            <a:ext cx="3804895"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揭示社会本质特征，揭示主题</a:t>
            </a:r>
          </a:p>
        </p:txBody>
      </p:sp>
      <p:sp>
        <p:nvSpPr>
          <p:cNvPr id="10" name="object 10"/>
          <p:cNvSpPr txBox="1"/>
          <p:nvPr/>
        </p:nvSpPr>
        <p:spPr>
          <a:xfrm>
            <a:off x="1522475" y="2845759"/>
            <a:ext cx="4390263"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点明故事发生的时间、节令和地点</a:t>
            </a:r>
          </a:p>
        </p:txBody>
      </p:sp>
      <p:sp>
        <p:nvSpPr>
          <p:cNvPr id="11" name="object 11"/>
          <p:cNvSpPr txBox="1"/>
          <p:nvPr/>
        </p:nvSpPr>
        <p:spPr>
          <a:xfrm>
            <a:off x="1102766" y="3241999"/>
            <a:ext cx="635508" cy="16315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自</a:t>
            </a:r>
          </a:p>
          <a:p>
            <a:pPr marL="0" marR="0">
              <a:lnSpc>
                <a:spcPts val="2401"/>
              </a:lnSpc>
              <a:spcBef>
                <a:spcPct val="0"/>
              </a:spcBef>
              <a:spcAft>
                <a:spcPct val="0"/>
              </a:spcAft>
            </a:pPr>
            <a:r>
              <a:rPr sz="2000">
                <a:solidFill>
                  <a:srgbClr val="000000"/>
                </a:solidFill>
                <a:latin typeface="PUPWVD+MicrosoftYaHei"/>
                <a:cs typeface="PUPWVD+MicrosoftYaHei"/>
              </a:rPr>
              <a:t>然</a:t>
            </a:r>
          </a:p>
          <a:p>
            <a:pPr marL="0" marR="0">
              <a:lnSpc>
                <a:spcPts val="2400"/>
              </a:lnSpc>
              <a:spcBef>
                <a:spcPct val="0"/>
              </a:spcBef>
              <a:spcAft>
                <a:spcPct val="0"/>
              </a:spcAft>
            </a:pPr>
            <a:r>
              <a:rPr sz="2000">
                <a:solidFill>
                  <a:srgbClr val="000000"/>
                </a:solidFill>
                <a:latin typeface="PUPWVD+MicrosoftYaHei"/>
                <a:cs typeface="PUPWVD+MicrosoftYaHei"/>
              </a:rPr>
              <a:t>环</a:t>
            </a:r>
          </a:p>
          <a:p>
            <a:pPr marL="0" marR="0">
              <a:lnSpc>
                <a:spcPts val="2400"/>
              </a:lnSpc>
              <a:spcBef>
                <a:spcPct val="0"/>
              </a:spcBef>
              <a:spcAft>
                <a:spcPct val="0"/>
              </a:spcAft>
            </a:pPr>
            <a:r>
              <a:rPr sz="2000">
                <a:solidFill>
                  <a:srgbClr val="000000"/>
                </a:solidFill>
                <a:latin typeface="PUPWVD+MicrosoftYaHei"/>
                <a:cs typeface="PUPWVD+MicrosoftYaHei"/>
              </a:rPr>
              <a:t>境</a:t>
            </a:r>
          </a:p>
        </p:txBody>
      </p:sp>
      <p:sp>
        <p:nvSpPr>
          <p:cNvPr id="12" name="object 12"/>
          <p:cNvSpPr txBox="1"/>
          <p:nvPr/>
        </p:nvSpPr>
        <p:spPr>
          <a:xfrm>
            <a:off x="1522475" y="3325819"/>
            <a:ext cx="5268317"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交代人物活动背景，烘托人物性格、心理</a:t>
            </a:r>
          </a:p>
        </p:txBody>
      </p:sp>
      <p:sp>
        <p:nvSpPr>
          <p:cNvPr id="13" name="object 13"/>
          <p:cNvSpPr txBox="1"/>
          <p:nvPr/>
        </p:nvSpPr>
        <p:spPr>
          <a:xfrm>
            <a:off x="1522475" y="3783019"/>
            <a:ext cx="5268317" cy="113994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渲染气氛，奠定基调；为刻画人物做铺垫</a:t>
            </a:r>
          </a:p>
          <a:p>
            <a:pPr marL="0" marR="0">
              <a:lnSpc>
                <a:spcPts val="2644"/>
              </a:lnSpc>
              <a:spcBef>
                <a:spcPts val="736"/>
              </a:spcBef>
              <a:spcAft>
                <a:spcPct val="0"/>
              </a:spcAft>
            </a:pPr>
            <a:r>
              <a:rPr sz="2000">
                <a:solidFill>
                  <a:srgbClr val="000000"/>
                </a:solidFill>
                <a:latin typeface="PUPWVD+MicrosoftYaHei"/>
                <a:cs typeface="PUPWVD+MicrosoftYaHei"/>
              </a:rPr>
              <a:t>推动故事情节发展</a:t>
            </a:r>
          </a:p>
        </p:txBody>
      </p:sp>
      <p:sp>
        <p:nvSpPr>
          <p:cNvPr id="14" name="object 14"/>
          <p:cNvSpPr txBox="1"/>
          <p:nvPr/>
        </p:nvSpPr>
        <p:spPr>
          <a:xfrm>
            <a:off x="1522475" y="4602677"/>
            <a:ext cx="4097579"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PUPWVD+MicrosoftYaHei"/>
                <a:cs typeface="PUPWVD+MicrosoftYaHei"/>
              </a:rPr>
              <a:t>暗示或象征社会环境，衬托主题</a:t>
            </a:r>
          </a:p>
        </p:txBody>
      </p:sp>
      <p:sp>
        <p:nvSpPr>
          <p:cNvPr id="15" name="object 15"/>
          <p:cNvSpPr txBox="1"/>
          <p:nvPr/>
        </p:nvSpPr>
        <p:spPr>
          <a:xfrm>
            <a:off x="591007" y="5672213"/>
            <a:ext cx="4556759" cy="112776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SimSun"/>
                <a:cs typeface="SimSun"/>
              </a:rPr>
              <a:t>配角的作用：</a:t>
            </a:r>
          </a:p>
          <a:p>
            <a:pPr marL="0" marR="0">
              <a:lnSpc>
                <a:spcPts val="2400"/>
              </a:lnSpc>
              <a:spcBef>
                <a:spcPts val="480"/>
              </a:spcBef>
              <a:spcAft>
                <a:spcPct val="0"/>
              </a:spcAft>
            </a:pPr>
            <a:r>
              <a:rPr sz="2400">
                <a:solidFill>
                  <a:srgbClr val="000000"/>
                </a:solidFill>
                <a:latin typeface="SimSun"/>
                <a:cs typeface="SimSun"/>
              </a:rPr>
              <a:t>衬托主人公，衬托主题的作用</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36727" y="954025"/>
            <a:ext cx="1140855" cy="85988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CSVPMW+MicrosoftYaHei"/>
                <a:cs typeface="CSVPMW+MicrosoftYaHei"/>
              </a:rPr>
              <a:t>答案</a:t>
            </a:r>
            <a:r>
              <a:rPr sz="2400">
                <a:solidFill>
                  <a:srgbClr val="000000"/>
                </a:solidFill>
                <a:latin typeface="DIQRRB+MicrosoftYaHei"/>
                <a:cs typeface="DIQRRB+MicrosoftYaHei"/>
              </a:rPr>
              <a:t>:</a:t>
            </a:r>
          </a:p>
        </p:txBody>
      </p:sp>
      <p:sp>
        <p:nvSpPr>
          <p:cNvPr id="4" name="object 4"/>
          <p:cNvSpPr txBox="1"/>
          <p:nvPr/>
        </p:nvSpPr>
        <p:spPr>
          <a:xfrm>
            <a:off x="636727" y="1503241"/>
            <a:ext cx="8850572"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CSVPMW+MicrosoftYaHei"/>
                <a:cs typeface="CSVPMW+MicrosoftYaHei"/>
              </a:rPr>
              <a:t>①展示了天津人重实惠、重吃的特点</a:t>
            </a:r>
            <a:r>
              <a:rPr sz="2400">
                <a:solidFill>
                  <a:srgbClr val="000000"/>
                </a:solidFill>
                <a:latin typeface="DIQRRB+MicrosoftYaHei"/>
                <a:cs typeface="DIQRRB+MicrosoftYaHei"/>
              </a:rPr>
              <a:t>,</a:t>
            </a:r>
            <a:r>
              <a:rPr sz="2400">
                <a:solidFill>
                  <a:srgbClr val="000000"/>
                </a:solidFill>
                <a:latin typeface="CSVPMW+MicrosoftYaHei"/>
                <a:cs typeface="CSVPMW+MicrosoftYaHei"/>
              </a:rPr>
              <a:t>交待了“狗不理”能</a:t>
            </a:r>
          </a:p>
          <a:p>
            <a:pPr marL="0" marR="0">
              <a:lnSpc>
                <a:spcPts val="3167"/>
              </a:lnSpc>
              <a:spcBef>
                <a:spcPts val="1102"/>
              </a:spcBef>
              <a:spcAft>
                <a:spcPct val="0"/>
              </a:spcAft>
            </a:pPr>
            <a:r>
              <a:rPr sz="2400">
                <a:solidFill>
                  <a:srgbClr val="000000"/>
                </a:solidFill>
                <a:latin typeface="CSVPMW+MicrosoftYaHei"/>
                <a:cs typeface="CSVPMW+MicrosoftYaHei"/>
              </a:rPr>
              <a:t>名满四海的原因。</a:t>
            </a:r>
          </a:p>
        </p:txBody>
      </p:sp>
      <p:sp>
        <p:nvSpPr>
          <p:cNvPr id="5" name="object 5"/>
          <p:cNvSpPr txBox="1"/>
          <p:nvPr/>
        </p:nvSpPr>
        <p:spPr>
          <a:xfrm>
            <a:off x="636727" y="2600775"/>
            <a:ext cx="8848205" cy="14081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67"/>
              </a:lnSpc>
              <a:spcBef>
                <a:spcPct val="0"/>
              </a:spcBef>
              <a:spcAft>
                <a:spcPct val="0"/>
              </a:spcAft>
            </a:pPr>
            <a:r>
              <a:rPr sz="2400">
                <a:solidFill>
                  <a:srgbClr val="000000"/>
                </a:solidFill>
                <a:latin typeface="CSVPMW+MicrosoftYaHei"/>
                <a:cs typeface="CSVPMW+MicrosoftYaHei"/>
              </a:rPr>
              <a:t>②展现了天津从清末沿袭至今独有的市井风俗</a:t>
            </a:r>
            <a:r>
              <a:rPr sz="2400">
                <a:solidFill>
                  <a:srgbClr val="000000"/>
                </a:solidFill>
                <a:latin typeface="DIQRRB+MicrosoftYaHei"/>
                <a:cs typeface="DIQRRB+MicrosoftYaHei"/>
              </a:rPr>
              <a:t>,</a:t>
            </a:r>
            <a:r>
              <a:rPr sz="2400">
                <a:solidFill>
                  <a:srgbClr val="000000"/>
                </a:solidFill>
                <a:latin typeface="CSVPMW+MicrosoftYaHei"/>
                <a:cs typeface="CSVPMW+MicrosoftYaHei"/>
              </a:rPr>
              <a:t>增强了小说</a:t>
            </a:r>
          </a:p>
          <a:p>
            <a:pPr marL="0" marR="0">
              <a:lnSpc>
                <a:spcPts val="3167"/>
              </a:lnSpc>
              <a:spcBef>
                <a:spcPts val="1102"/>
              </a:spcBef>
              <a:spcAft>
                <a:spcPct val="0"/>
              </a:spcAft>
            </a:pPr>
            <a:r>
              <a:rPr sz="2400">
                <a:solidFill>
                  <a:srgbClr val="000000"/>
                </a:solidFill>
                <a:latin typeface="CSVPMW+MicrosoftYaHei"/>
                <a:cs typeface="CSVPMW+MicrosoftYaHei"/>
              </a:rPr>
              <a:t>的趣味性。</a:t>
            </a:r>
          </a:p>
        </p:txBody>
      </p:sp>
      <p:sp>
        <p:nvSpPr>
          <p:cNvPr id="6" name="object 6"/>
          <p:cNvSpPr txBox="1"/>
          <p:nvPr/>
        </p:nvSpPr>
        <p:spPr>
          <a:xfrm>
            <a:off x="636727" y="3697733"/>
            <a:ext cx="8763000" cy="195746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CSVPMW+MicrosoftYaHei"/>
                <a:cs typeface="CSVPMW+MicrosoftYaHei"/>
              </a:rPr>
              <a:t>③起到了铺垫作用</a:t>
            </a:r>
            <a:r>
              <a:rPr sz="2400">
                <a:solidFill>
                  <a:srgbClr val="000000"/>
                </a:solidFill>
                <a:latin typeface="DIQRRB+MicrosoftYaHei"/>
                <a:cs typeface="DIQRRB+MicrosoftYaHei"/>
              </a:rPr>
              <a:t>,</a:t>
            </a:r>
            <a:r>
              <a:rPr sz="2400">
                <a:solidFill>
                  <a:srgbClr val="000000"/>
                </a:solidFill>
                <a:latin typeface="CSVPMW+MicrosoftYaHei"/>
                <a:cs typeface="CSVPMW+MicrosoftYaHei"/>
              </a:rPr>
              <a:t>自然引出“狗不理”的故事。</a:t>
            </a:r>
          </a:p>
          <a:p>
            <a:pPr marL="0" marR="0">
              <a:lnSpc>
                <a:spcPts val="3167"/>
              </a:lnSpc>
              <a:spcBef>
                <a:spcPts val="1105"/>
              </a:spcBef>
              <a:spcAft>
                <a:spcPct val="0"/>
              </a:spcAft>
            </a:pPr>
            <a:r>
              <a:rPr sz="2400">
                <a:solidFill>
                  <a:srgbClr val="000000"/>
                </a:solidFill>
                <a:latin typeface="CSVPMW+MicrosoftYaHei"/>
                <a:cs typeface="CSVPMW+MicrosoftYaHei"/>
              </a:rPr>
              <a:t>④暗示了小说的主旨。身怀绝技的手艺人能将寻常的东西</a:t>
            </a:r>
          </a:p>
          <a:p>
            <a:pPr marL="0" marR="0">
              <a:lnSpc>
                <a:spcPts val="3167"/>
              </a:lnSpc>
              <a:spcBef>
                <a:spcPts val="1102"/>
              </a:spcBef>
              <a:spcAft>
                <a:spcPct val="0"/>
              </a:spcAft>
            </a:pPr>
            <a:r>
              <a:rPr sz="2400">
                <a:solidFill>
                  <a:srgbClr val="000000"/>
                </a:solidFill>
                <a:latin typeface="CSVPMW+MicrosoftYaHei"/>
                <a:cs typeface="CSVPMW+MicrosoftYaHei"/>
              </a:rPr>
              <a:t>化为神奇的宝贝。</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198620" y="1838647"/>
            <a:ext cx="1243583"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VTNDAV+MicrosoftYaHei"/>
                <a:cs typeface="VTNDAV+MicrosoftYaHei"/>
              </a:rPr>
              <a:t>例题</a:t>
            </a:r>
          </a:p>
        </p:txBody>
      </p:sp>
      <p:sp>
        <p:nvSpPr>
          <p:cNvPr id="4" name="object 4"/>
          <p:cNvSpPr txBox="1"/>
          <p:nvPr/>
        </p:nvSpPr>
        <p:spPr>
          <a:xfrm>
            <a:off x="3666490" y="2478981"/>
            <a:ext cx="2308859"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VTNDAV+MicrosoftYaHei"/>
                <a:cs typeface="VTNDAV+MicrosoftYaHei"/>
              </a:rPr>
              <a:t>沙那罕名琴</a:t>
            </a:r>
          </a:p>
        </p:txBody>
      </p:sp>
      <p:sp>
        <p:nvSpPr>
          <p:cNvPr id="5" name="object 5"/>
          <p:cNvSpPr txBox="1"/>
          <p:nvPr/>
        </p:nvSpPr>
        <p:spPr>
          <a:xfrm>
            <a:off x="3268726" y="3119061"/>
            <a:ext cx="3104641"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VTNDAV+MicrosoftYaHei"/>
                <a:cs typeface="VTNDAV+MicrosoftYaHei"/>
              </a:rPr>
              <a:t>（美）保罗·琼斯</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03911" y="72060"/>
            <a:ext cx="10067284" cy="207133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4560" marR="0">
              <a:lnSpc>
                <a:spcPts val="2375"/>
              </a:lnSpc>
              <a:spcBef>
                <a:spcPct val="0"/>
              </a:spcBef>
              <a:spcAft>
                <a:spcPct val="0"/>
              </a:spcAft>
            </a:pPr>
            <a:r>
              <a:rPr sz="1800">
                <a:solidFill>
                  <a:srgbClr val="000000"/>
                </a:solidFill>
                <a:latin typeface="VKEKHG+MicrosoftYaHei"/>
                <a:cs typeface="VKEKHG+MicrosoftYaHei"/>
              </a:rPr>
              <a:t>我最早的记忆是在麦克舅舅第一次让我亲睹小提琴的时候。他掀开破旧的黑盒子，</a:t>
            </a:r>
          </a:p>
          <a:p>
            <a:pPr marL="0" marR="0">
              <a:lnSpc>
                <a:spcPts val="2375"/>
              </a:lnSpc>
              <a:spcBef>
                <a:spcPts val="434"/>
              </a:spcBef>
              <a:spcAft>
                <a:spcPct val="0"/>
              </a:spcAft>
            </a:pPr>
            <a:r>
              <a:rPr sz="1800">
                <a:solidFill>
                  <a:srgbClr val="000000"/>
                </a:solidFill>
                <a:latin typeface="VKEKHG+MicrosoftYaHei"/>
                <a:cs typeface="VKEKHG+MicrosoftYaHei"/>
              </a:rPr>
              <a:t>那把提琴躺在华丽耀眼的绿色天鹅绒里。</a:t>
            </a:r>
          </a:p>
          <a:p>
            <a:pPr marL="457504" marR="0">
              <a:lnSpc>
                <a:spcPts val="2375"/>
              </a:lnSpc>
              <a:spcBef>
                <a:spcPts val="432"/>
              </a:spcBef>
              <a:spcAft>
                <a:spcPct val="0"/>
              </a:spcAft>
            </a:pPr>
            <a:r>
              <a:rPr sz="1800">
                <a:solidFill>
                  <a:srgbClr val="000000"/>
                </a:solidFill>
                <a:latin typeface="VKEKHG+MicrosoftYaHei"/>
                <a:cs typeface="VKEKHG+MicrosoftYaHei"/>
              </a:rPr>
              <a:t>“现在，你可以说真正看过一把名琴了。”</a:t>
            </a:r>
          </a:p>
          <a:p>
            <a:pPr marL="526084" marR="0">
              <a:lnSpc>
                <a:spcPts val="2375"/>
              </a:lnSpc>
              <a:spcBef>
                <a:spcPts val="432"/>
              </a:spcBef>
              <a:spcAft>
                <a:spcPct val="0"/>
              </a:spcAft>
            </a:pPr>
            <a:r>
              <a:rPr sz="1800">
                <a:solidFill>
                  <a:srgbClr val="000000"/>
                </a:solidFill>
                <a:latin typeface="VKEKHG+MicrosoftYaHei"/>
                <a:cs typeface="VKEKHG+MicrosoftYaHei"/>
              </a:rPr>
              <a:t>他严肃地说，并且让我从提琴两侧“F”形的洞中看到里面已经褪色的标记——</a:t>
            </a:r>
          </a:p>
          <a:p>
            <a:pPr marL="0" marR="0">
              <a:lnSpc>
                <a:spcPts val="2375"/>
              </a:lnSpc>
              <a:spcBef>
                <a:spcPts val="432"/>
              </a:spcBef>
              <a:spcAft>
                <a:spcPct val="0"/>
              </a:spcAft>
            </a:pPr>
            <a:r>
              <a:rPr sz="1800">
                <a:solidFill>
                  <a:srgbClr val="000000"/>
                </a:solidFill>
                <a:latin typeface="VKEKHG+MicrosoftYaHei"/>
                <a:cs typeface="VKEKHG+MicrosoftYaHei"/>
              </a:rPr>
              <a:t>“格里摩那安东纽斯·沙那罕名琴”。</a:t>
            </a:r>
          </a:p>
        </p:txBody>
      </p:sp>
      <p:sp>
        <p:nvSpPr>
          <p:cNvPr id="4" name="object 4"/>
          <p:cNvSpPr txBox="1"/>
          <p:nvPr/>
        </p:nvSpPr>
        <p:spPr>
          <a:xfrm>
            <a:off x="661416" y="1855776"/>
            <a:ext cx="315468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VKEKHG+MicrosoftYaHei"/>
                <a:cs typeface="VKEKHG+MicrosoftYaHei"/>
              </a:rPr>
              <a:t>“这是一把顶尖的乐器。”</a:t>
            </a:r>
          </a:p>
        </p:txBody>
      </p:sp>
      <p:sp>
        <p:nvSpPr>
          <p:cNvPr id="5" name="object 5"/>
          <p:cNvSpPr txBox="1"/>
          <p:nvPr/>
        </p:nvSpPr>
        <p:spPr>
          <a:xfrm>
            <a:off x="203911" y="2212392"/>
            <a:ext cx="10331752" cy="349817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6084" marR="0">
              <a:lnSpc>
                <a:spcPts val="2375"/>
              </a:lnSpc>
              <a:spcBef>
                <a:spcPct val="0"/>
              </a:spcBef>
              <a:spcAft>
                <a:spcPct val="0"/>
              </a:spcAft>
            </a:pPr>
            <a:r>
              <a:rPr sz="1800">
                <a:solidFill>
                  <a:srgbClr val="000000"/>
                </a:solidFill>
                <a:latin typeface="VKEKHG+MicrosoftYaHei"/>
                <a:cs typeface="VKEKHG+MicrosoftYaHei"/>
              </a:rPr>
              <a:t>他说，一面把提琴放在颊下，演奏了一小段，然后又把它放回琴盒里。饭厅里有一</a:t>
            </a:r>
          </a:p>
          <a:p>
            <a:pPr marL="0" marR="0">
              <a:lnSpc>
                <a:spcPts val="2375"/>
              </a:lnSpc>
              <a:spcBef>
                <a:spcPts val="432"/>
              </a:spcBef>
              <a:spcAft>
                <a:spcPct val="0"/>
              </a:spcAft>
            </a:pPr>
            <a:r>
              <a:rPr sz="1800">
                <a:solidFill>
                  <a:srgbClr val="000000"/>
                </a:solidFill>
                <a:latin typeface="VKEKHG+MicrosoftYaHei"/>
                <a:cs typeface="VKEKHG+MicrosoftYaHei"/>
              </a:rPr>
              <a:t>个放瓷器的小橱子，上面正是那把小提琴的安身之处。</a:t>
            </a:r>
          </a:p>
          <a:p>
            <a:pPr marL="457504" marR="0">
              <a:lnSpc>
                <a:spcPts val="2375"/>
              </a:lnSpc>
              <a:spcBef>
                <a:spcPts val="432"/>
              </a:spcBef>
              <a:spcAft>
                <a:spcPct val="0"/>
              </a:spcAft>
            </a:pPr>
            <a:r>
              <a:rPr sz="1800">
                <a:solidFill>
                  <a:srgbClr val="000000"/>
                </a:solidFill>
                <a:latin typeface="VKEKHG+MicrosoftYaHei"/>
                <a:cs typeface="VKEKHG+MicrosoftYaHei"/>
              </a:rPr>
              <a:t>有件事一直困扰着我母亲，那就是她老是担忧着我那非常优秀、刻苦勤奋的父亲通</a:t>
            </a:r>
          </a:p>
          <a:p>
            <a:pPr marL="0" marR="0">
              <a:lnSpc>
                <a:spcPts val="2375"/>
              </a:lnSpc>
              <a:spcBef>
                <a:spcPts val="434"/>
              </a:spcBef>
              <a:spcAft>
                <a:spcPct val="0"/>
              </a:spcAft>
            </a:pPr>
            <a:r>
              <a:rPr sz="1800">
                <a:solidFill>
                  <a:srgbClr val="000000"/>
                </a:solidFill>
                <a:latin typeface="VKEKHG+MicrosoftYaHei"/>
                <a:cs typeface="VKEKHG+MicrosoftYaHei"/>
              </a:rPr>
              <a:t>过孜孜不倦地工作已经拥有了一家面包店后，还想去实现他那些远大的创业计划。在她</a:t>
            </a:r>
          </a:p>
          <a:p>
            <a:pPr marL="0" marR="0">
              <a:lnSpc>
                <a:spcPts val="2375"/>
              </a:lnSpc>
              <a:spcBef>
                <a:spcPts val="432"/>
              </a:spcBef>
              <a:spcAft>
                <a:spcPct val="0"/>
              </a:spcAft>
            </a:pPr>
            <a:r>
              <a:rPr sz="1800">
                <a:solidFill>
                  <a:srgbClr val="000000"/>
                </a:solidFill>
                <a:latin typeface="VKEKHG+MicrosoftYaHei"/>
                <a:cs typeface="VKEKHG+MicrosoftYaHei"/>
              </a:rPr>
              <a:t>的眼中，向别人借一毛钱不但是一种耻辱，甚至是一种可怕的危险。</a:t>
            </a:r>
          </a:p>
          <a:p>
            <a:pPr marL="524560" marR="0">
              <a:lnSpc>
                <a:spcPts val="2375"/>
              </a:lnSpc>
              <a:spcBef>
                <a:spcPts val="432"/>
              </a:spcBef>
              <a:spcAft>
                <a:spcPct val="0"/>
              </a:spcAft>
            </a:pPr>
            <a:r>
              <a:rPr sz="1800">
                <a:solidFill>
                  <a:srgbClr val="000000"/>
                </a:solidFill>
                <a:latin typeface="VKEKHG+MicrosoftYaHei"/>
                <a:cs typeface="VKEKHG+MicrosoftYaHei"/>
              </a:rPr>
              <a:t>父亲最大的冒险是在亚撒斯街开店的那一次。房子前半部分被规划成别致的面包店，</a:t>
            </a:r>
          </a:p>
          <a:p>
            <a:pPr marL="0" marR="0">
              <a:lnSpc>
                <a:spcPts val="2375"/>
              </a:lnSpc>
              <a:spcBef>
                <a:spcPts val="432"/>
              </a:spcBef>
              <a:spcAft>
                <a:spcPct val="0"/>
              </a:spcAft>
            </a:pPr>
            <a:r>
              <a:rPr sz="1800">
                <a:solidFill>
                  <a:srgbClr val="000000"/>
                </a:solidFill>
                <a:latin typeface="VKEKHG+MicrosoftYaHei"/>
                <a:cs typeface="VKEKHG+MicrosoftYaHei"/>
              </a:rPr>
              <a:t>后半部分将装潢上镜子、大理石台桌和大型吊扇辟为冰淇淋店。描述这个计划的时候，</a:t>
            </a:r>
          </a:p>
          <a:p>
            <a:pPr marL="0" marR="0">
              <a:lnSpc>
                <a:spcPts val="2375"/>
              </a:lnSpc>
              <a:spcBef>
                <a:spcPts val="435"/>
              </a:spcBef>
              <a:spcAft>
                <a:spcPct val="0"/>
              </a:spcAft>
            </a:pPr>
            <a:r>
              <a:rPr sz="1800">
                <a:solidFill>
                  <a:srgbClr val="000000"/>
                </a:solidFill>
                <a:latin typeface="VKEKHG+MicrosoftYaHei"/>
                <a:cs typeface="VKEKHG+MicrosoftYaHei"/>
              </a:rPr>
              <a:t>我父亲口沫横飞，兴致勃勃。但是一看到母亲那张愈拉愈长的脸，他的热情就冷却了一</a:t>
            </a:r>
          </a:p>
          <a:p>
            <a:pPr marL="0" marR="0">
              <a:lnSpc>
                <a:spcPts val="2375"/>
              </a:lnSpc>
              <a:spcBef>
                <a:spcPts val="432"/>
              </a:spcBef>
              <a:spcAft>
                <a:spcPct val="0"/>
              </a:spcAft>
            </a:pPr>
            <a:r>
              <a:rPr sz="1800">
                <a:solidFill>
                  <a:srgbClr val="000000"/>
                </a:solidFill>
                <a:latin typeface="VKEKHG+MicrosoftYaHei"/>
                <a:cs typeface="VKEKHG+MicrosoftYaHei"/>
              </a:rPr>
              <a:t>半。</a:t>
            </a:r>
          </a:p>
        </p:txBody>
      </p:sp>
      <p:sp>
        <p:nvSpPr>
          <p:cNvPr id="6" name="object 6"/>
          <p:cNvSpPr txBox="1"/>
          <p:nvPr/>
        </p:nvSpPr>
        <p:spPr>
          <a:xfrm>
            <a:off x="203911" y="5422520"/>
            <a:ext cx="9990171" cy="100122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7504" marR="0">
              <a:lnSpc>
                <a:spcPts val="2375"/>
              </a:lnSpc>
              <a:spcBef>
                <a:spcPct val="0"/>
              </a:spcBef>
              <a:spcAft>
                <a:spcPct val="0"/>
              </a:spcAft>
            </a:pPr>
            <a:r>
              <a:rPr sz="1800">
                <a:solidFill>
                  <a:srgbClr val="000000"/>
                </a:solidFill>
                <a:latin typeface="VKEKHG+MicrosoftYaHei"/>
                <a:cs typeface="VKEKHG+MicrosoftYaHei"/>
              </a:rPr>
              <a:t>“我跟你说，玛丽，根本没有什么风险，”父亲说，“只不过是在贷款契约上签个</a:t>
            </a:r>
          </a:p>
          <a:p>
            <a:pPr marL="0" marR="0">
              <a:lnSpc>
                <a:spcPts val="2375"/>
              </a:lnSpc>
              <a:spcBef>
                <a:spcPts val="432"/>
              </a:spcBef>
              <a:spcAft>
                <a:spcPct val="0"/>
              </a:spcAft>
            </a:pPr>
            <a:r>
              <a:rPr sz="1800">
                <a:solidFill>
                  <a:srgbClr val="000000"/>
                </a:solidFill>
                <a:latin typeface="VKEKHG+MicrosoftYaHei"/>
                <a:cs typeface="VKEKHG+MicrosoftYaHei"/>
              </a:rPr>
              <a:t>字而已！”</a:t>
            </a:r>
          </a:p>
        </p:txBody>
      </p:sp>
      <p:sp>
        <p:nvSpPr>
          <p:cNvPr id="7" name="object 7"/>
          <p:cNvSpPr txBox="1"/>
          <p:nvPr/>
        </p:nvSpPr>
        <p:spPr>
          <a:xfrm>
            <a:off x="661416" y="6136057"/>
            <a:ext cx="21717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VKEKHG+MicrosoftYaHei"/>
                <a:cs typeface="VKEKHG+MicrosoftYaHei"/>
              </a:rPr>
              <a:t>“要贷款多少？”</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1604" y="113209"/>
            <a:ext cx="867536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“三千块。两年之内我可以还清。我跟你说，那个地方真是一座金矿啊！”</a:t>
            </a:r>
          </a:p>
        </p:txBody>
      </p:sp>
      <p:sp>
        <p:nvSpPr>
          <p:cNvPr id="4" name="object 4"/>
          <p:cNvSpPr txBox="1"/>
          <p:nvPr/>
        </p:nvSpPr>
        <p:spPr>
          <a:xfrm>
            <a:off x="731519" y="524943"/>
            <a:ext cx="972693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“但是，万一房子被抵押了，”母亲哭丧着脸说，“我们会流落街头，变成乞丐啊！</a:t>
            </a:r>
          </a:p>
        </p:txBody>
      </p:sp>
      <p:sp>
        <p:nvSpPr>
          <p:cNvPr id="5" name="object 5"/>
          <p:cNvSpPr txBox="1"/>
          <p:nvPr/>
        </p:nvSpPr>
        <p:spPr>
          <a:xfrm>
            <a:off x="274320" y="936423"/>
            <a:ext cx="12573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查理。”</a:t>
            </a:r>
          </a:p>
        </p:txBody>
      </p:sp>
      <p:sp>
        <p:nvSpPr>
          <p:cNvPr id="6" name="object 6"/>
          <p:cNvSpPr txBox="1"/>
          <p:nvPr/>
        </p:nvSpPr>
        <p:spPr>
          <a:xfrm>
            <a:off x="731519" y="1347902"/>
            <a:ext cx="9476655" cy="105617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我在一个角落写家庭作业；舅舅在左边看晚报。此时，他取下眼镜，合上报纸。</a:t>
            </a:r>
          </a:p>
          <a:p>
            <a:pPr marL="0" marR="0">
              <a:lnSpc>
                <a:spcPts val="2378"/>
              </a:lnSpc>
              <a:spcBef>
                <a:spcPts val="811"/>
              </a:spcBef>
              <a:spcAft>
                <a:spcPct val="0"/>
              </a:spcAft>
            </a:pPr>
            <a:r>
              <a:rPr sz="1800">
                <a:solidFill>
                  <a:srgbClr val="000000"/>
                </a:solidFill>
                <a:latin typeface="KOAAIN+MicrosoftYaHei"/>
                <a:cs typeface="KOAAIN+MicrosoftYaHei"/>
              </a:rPr>
              <a:t>“听我说，没有比争执的双方各持一理而相持不下更糟糕的事。我想，也许我能解</a:t>
            </a:r>
          </a:p>
        </p:txBody>
      </p:sp>
      <p:sp>
        <p:nvSpPr>
          <p:cNvPr id="7" name="object 7"/>
          <p:cNvSpPr txBox="1"/>
          <p:nvPr/>
        </p:nvSpPr>
        <p:spPr>
          <a:xfrm>
            <a:off x="274320" y="2171244"/>
            <a:ext cx="19431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决这个问题。”</a:t>
            </a:r>
          </a:p>
        </p:txBody>
      </p:sp>
      <p:sp>
        <p:nvSpPr>
          <p:cNvPr id="8" name="object 8"/>
          <p:cNvSpPr txBox="1"/>
          <p:nvPr/>
        </p:nvSpPr>
        <p:spPr>
          <a:xfrm>
            <a:off x="731519" y="2582724"/>
            <a:ext cx="473202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他站起来，把瓷柜上面的小提琴取下来。</a:t>
            </a:r>
          </a:p>
        </p:txBody>
      </p:sp>
      <p:sp>
        <p:nvSpPr>
          <p:cNvPr id="9" name="object 9"/>
          <p:cNvSpPr txBox="1"/>
          <p:nvPr/>
        </p:nvSpPr>
        <p:spPr>
          <a:xfrm>
            <a:off x="731519" y="2994204"/>
            <a:ext cx="8675369" cy="105634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“我听说这种牌子的小提琴可以卖到五千块钱。把它拿去卖了吧！查理。”</a:t>
            </a:r>
          </a:p>
          <a:p>
            <a:pPr marL="0" marR="0">
              <a:lnSpc>
                <a:spcPts val="2375"/>
              </a:lnSpc>
              <a:spcBef>
                <a:spcPts val="816"/>
              </a:spcBef>
              <a:spcAft>
                <a:spcPct val="0"/>
              </a:spcAft>
            </a:pPr>
            <a:r>
              <a:rPr sz="1800">
                <a:solidFill>
                  <a:srgbClr val="000000"/>
                </a:solidFill>
                <a:latin typeface="KOAAIN+MicrosoftYaHei"/>
                <a:cs typeface="KOAAIN+MicrosoftYaHei"/>
              </a:rPr>
              <a:t>“我不能这么做，麦克。”父亲说。</a:t>
            </a:r>
          </a:p>
        </p:txBody>
      </p:sp>
      <p:sp>
        <p:nvSpPr>
          <p:cNvPr id="10" name="object 10"/>
          <p:cNvSpPr txBox="1"/>
          <p:nvPr/>
        </p:nvSpPr>
        <p:spPr>
          <a:xfrm>
            <a:off x="731519" y="3817418"/>
            <a:ext cx="920115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“如果你急着用钱，”舅舅对父亲说，“可以在老艾瑞的乐器行关门之前送去给</a:t>
            </a:r>
          </a:p>
        </p:txBody>
      </p:sp>
      <p:sp>
        <p:nvSpPr>
          <p:cNvPr id="11" name="object 11"/>
          <p:cNvSpPr txBox="1"/>
          <p:nvPr/>
        </p:nvSpPr>
        <p:spPr>
          <a:xfrm>
            <a:off x="274320" y="4228898"/>
            <a:ext cx="10287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他。”</a:t>
            </a:r>
          </a:p>
        </p:txBody>
      </p:sp>
      <p:sp>
        <p:nvSpPr>
          <p:cNvPr id="12" name="object 12"/>
          <p:cNvSpPr txBox="1"/>
          <p:nvPr/>
        </p:nvSpPr>
        <p:spPr>
          <a:xfrm>
            <a:off x="274320" y="4640759"/>
            <a:ext cx="9989819" cy="10560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7200" marR="0">
              <a:lnSpc>
                <a:spcPts val="2375"/>
              </a:lnSpc>
              <a:spcBef>
                <a:spcPct val="0"/>
              </a:spcBef>
              <a:spcAft>
                <a:spcPct val="0"/>
              </a:spcAft>
            </a:pPr>
            <a:r>
              <a:rPr sz="1800">
                <a:solidFill>
                  <a:srgbClr val="000000"/>
                </a:solidFill>
                <a:latin typeface="KOAAIN+MicrosoftYaHei"/>
                <a:cs typeface="KOAAIN+MicrosoftYaHei"/>
              </a:rPr>
              <a:t>说完之后，他戴上眼镜，重新又摊开报纸。我发现他的手微微地在颤抖，可是他的</a:t>
            </a:r>
          </a:p>
          <a:p>
            <a:pPr marL="0" marR="0">
              <a:lnSpc>
                <a:spcPts val="2375"/>
              </a:lnSpc>
              <a:spcBef>
                <a:spcPts val="814"/>
              </a:spcBef>
              <a:spcAft>
                <a:spcPct val="0"/>
              </a:spcAft>
            </a:pPr>
            <a:r>
              <a:rPr sz="1800">
                <a:solidFill>
                  <a:srgbClr val="000000"/>
                </a:solidFill>
                <a:latin typeface="KOAAIN+MicrosoftYaHei"/>
                <a:cs typeface="KOAAIN+MicrosoftYaHei"/>
              </a:rPr>
              <a:t>声音却十分坚持。</a:t>
            </a:r>
          </a:p>
        </p:txBody>
      </p:sp>
      <p:sp>
        <p:nvSpPr>
          <p:cNvPr id="13" name="object 13"/>
          <p:cNvSpPr txBox="1"/>
          <p:nvPr/>
        </p:nvSpPr>
        <p:spPr>
          <a:xfrm>
            <a:off x="731519" y="5463668"/>
            <a:ext cx="446912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KOAAIN+MicrosoftYaHei"/>
                <a:cs typeface="KOAAIN+MicrosoftYaHei"/>
              </a:rPr>
              <a:t>“反正我也老了，不能再去动它了。”</a:t>
            </a:r>
          </a:p>
        </p:txBody>
      </p:sp>
      <p:sp>
        <p:nvSpPr>
          <p:cNvPr id="14" name="object 14"/>
          <p:cNvSpPr txBox="1"/>
          <p:nvPr/>
        </p:nvSpPr>
        <p:spPr>
          <a:xfrm>
            <a:off x="274320" y="5874825"/>
            <a:ext cx="10253060" cy="105671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7200" marR="0">
              <a:lnSpc>
                <a:spcPts val="2378"/>
              </a:lnSpc>
              <a:spcBef>
                <a:spcPct val="0"/>
              </a:spcBef>
              <a:spcAft>
                <a:spcPct val="0"/>
              </a:spcAft>
            </a:pPr>
            <a:r>
              <a:rPr sz="1800">
                <a:solidFill>
                  <a:srgbClr val="000000"/>
                </a:solidFill>
                <a:latin typeface="KOAAIN+MicrosoftYaHei"/>
                <a:cs typeface="KOAAIN+MicrosoftYaHei"/>
              </a:rPr>
              <a:t>父亲就挟着那把提琴出去了。他回来的时候，踏着快步，一面还吹着口哨。意外地，</a:t>
            </a:r>
          </a:p>
          <a:p>
            <a:pPr marL="0" marR="0">
              <a:lnSpc>
                <a:spcPts val="2375"/>
              </a:lnSpc>
              <a:spcBef>
                <a:spcPts val="816"/>
              </a:spcBef>
              <a:spcAft>
                <a:spcPct val="0"/>
              </a:spcAft>
            </a:pPr>
            <a:r>
              <a:rPr sz="1800">
                <a:solidFill>
                  <a:srgbClr val="000000"/>
                </a:solidFill>
                <a:latin typeface="KOAAIN+MicrosoftYaHei"/>
                <a:cs typeface="KOAAIN+MicrosoftYaHei"/>
              </a:rPr>
              <a:t>他进来的时候，手里却仍然提着那个琴盒，而他做的第一件事竟是把它放回原处。</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57427" y="246413"/>
            <a:ext cx="3263341" cy="57231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6"/>
              </a:lnSpc>
              <a:spcBef>
                <a:spcPct val="0"/>
              </a:spcBef>
              <a:spcAft>
                <a:spcPct val="0"/>
              </a:spcAft>
            </a:pPr>
            <a:r>
              <a:rPr sz="1600">
                <a:solidFill>
                  <a:srgbClr val="000000"/>
                </a:solidFill>
                <a:latin typeface="MWJSWV+MicrosoftYaHei"/>
                <a:cs typeface="MWJSWV+MicrosoftYaHei"/>
              </a:rPr>
              <a:t>“这样看起来好多了。”他说。</a:t>
            </a:r>
          </a:p>
        </p:txBody>
      </p:sp>
      <p:sp>
        <p:nvSpPr>
          <p:cNvPr id="4" name="object 4"/>
          <p:cNvSpPr txBox="1"/>
          <p:nvPr/>
        </p:nvSpPr>
        <p:spPr>
          <a:xfrm>
            <a:off x="681227" y="587789"/>
            <a:ext cx="3729533" cy="57231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6"/>
              </a:lnSpc>
              <a:spcBef>
                <a:spcPct val="0"/>
              </a:spcBef>
              <a:spcAft>
                <a:spcPct val="0"/>
              </a:spcAft>
            </a:pPr>
            <a:r>
              <a:rPr sz="1600">
                <a:solidFill>
                  <a:srgbClr val="000000"/>
                </a:solidFill>
                <a:latin typeface="MWJSWV+MicrosoftYaHei"/>
                <a:cs typeface="MWJSWV+MicrosoftYaHei"/>
              </a:rPr>
              <a:t>“你没有把它卖了？！”舅舅问道。</a:t>
            </a:r>
          </a:p>
        </p:txBody>
      </p:sp>
      <p:sp>
        <p:nvSpPr>
          <p:cNvPr id="5" name="object 5"/>
          <p:cNvSpPr txBox="1"/>
          <p:nvPr/>
        </p:nvSpPr>
        <p:spPr>
          <a:xfrm>
            <a:off x="274320" y="929165"/>
            <a:ext cx="9805081" cy="159669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6908" marR="0">
              <a:lnSpc>
                <a:spcPts val="2106"/>
              </a:lnSpc>
              <a:spcBef>
                <a:spcPct val="0"/>
              </a:spcBef>
              <a:spcAft>
                <a:spcPct val="0"/>
              </a:spcAft>
            </a:pPr>
            <a:r>
              <a:rPr sz="1600">
                <a:solidFill>
                  <a:srgbClr val="000000"/>
                </a:solidFill>
                <a:latin typeface="MWJSWV+MicrosoftYaHei"/>
                <a:cs typeface="MWJSWV+MicrosoftYaHei"/>
              </a:rPr>
              <a:t>“正当我要敲艾瑞的店门的时候，”父亲说，“我忽然想到，为什么我们要卖了它呢？把它</a:t>
            </a:r>
          </a:p>
          <a:p>
            <a:pPr marL="0" marR="0">
              <a:lnSpc>
                <a:spcPts val="2109"/>
              </a:lnSpc>
              <a:spcBef>
                <a:spcPts val="578"/>
              </a:spcBef>
              <a:spcAft>
                <a:spcPct val="0"/>
              </a:spcAft>
            </a:pPr>
            <a:r>
              <a:rPr sz="1600">
                <a:solidFill>
                  <a:srgbClr val="000000"/>
                </a:solidFill>
                <a:latin typeface="MWJSWV+MicrosoftYaHei"/>
                <a:cs typeface="MWJSWV+MicrosoftYaHei"/>
              </a:rPr>
              <a:t>放在那上面，就好像一座里面有五十张百元大钞的保险柜一样。有了它，三千块钱的贷款对我们</a:t>
            </a:r>
          </a:p>
          <a:p>
            <a:pPr marL="0" marR="0">
              <a:lnSpc>
                <a:spcPts val="2106"/>
              </a:lnSpc>
              <a:spcBef>
                <a:spcPts val="583"/>
              </a:spcBef>
              <a:spcAft>
                <a:spcPct val="0"/>
              </a:spcAft>
            </a:pPr>
            <a:r>
              <a:rPr sz="1600">
                <a:solidFill>
                  <a:srgbClr val="000000"/>
                </a:solidFill>
                <a:latin typeface="MWJSWV+MicrosoftYaHei"/>
                <a:cs typeface="MWJSWV+MicrosoftYaHei"/>
              </a:rPr>
              <a:t>就不会构成威胁了，对吗？玛丽。万一我们还不了钱，真的到了不得已的时候，只要走三条街问</a:t>
            </a:r>
          </a:p>
          <a:p>
            <a:pPr marL="0" marR="0">
              <a:lnSpc>
                <a:spcPts val="2106"/>
              </a:lnSpc>
              <a:spcBef>
                <a:spcPts val="581"/>
              </a:spcBef>
              <a:spcAft>
                <a:spcPct val="0"/>
              </a:spcAft>
            </a:pPr>
            <a:r>
              <a:rPr sz="1600">
                <a:solidFill>
                  <a:srgbClr val="000000"/>
                </a:solidFill>
                <a:latin typeface="MWJSWV+MicrosoftYaHei"/>
                <a:cs typeface="MWJSWV+MicrosoftYaHei"/>
              </a:rPr>
              <a:t>题就解决了嘛！”</a:t>
            </a:r>
          </a:p>
        </p:txBody>
      </p:sp>
      <p:sp>
        <p:nvSpPr>
          <p:cNvPr id="6" name="object 6"/>
          <p:cNvSpPr txBox="1"/>
          <p:nvPr/>
        </p:nvSpPr>
        <p:spPr>
          <a:xfrm>
            <a:off x="681227" y="2294923"/>
            <a:ext cx="2331720" cy="57231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6"/>
              </a:lnSpc>
              <a:spcBef>
                <a:spcPct val="0"/>
              </a:spcBef>
              <a:spcAft>
                <a:spcPct val="0"/>
              </a:spcAft>
            </a:pPr>
            <a:r>
              <a:rPr sz="1600">
                <a:solidFill>
                  <a:srgbClr val="000000"/>
                </a:solidFill>
                <a:latin typeface="MWJSWV+MicrosoftYaHei"/>
                <a:cs typeface="MWJSWV+MicrosoftYaHei"/>
              </a:rPr>
              <a:t>母亲立刻绽放出笑容。</a:t>
            </a:r>
          </a:p>
        </p:txBody>
      </p:sp>
      <p:sp>
        <p:nvSpPr>
          <p:cNvPr id="7" name="object 7"/>
          <p:cNvSpPr txBox="1"/>
          <p:nvPr/>
        </p:nvSpPr>
        <p:spPr>
          <a:xfrm>
            <a:off x="274320" y="2635977"/>
            <a:ext cx="9805199" cy="125577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6908" marR="0">
              <a:lnSpc>
                <a:spcPts val="2109"/>
              </a:lnSpc>
              <a:spcBef>
                <a:spcPct val="0"/>
              </a:spcBef>
              <a:spcAft>
                <a:spcPct val="0"/>
              </a:spcAft>
            </a:pPr>
            <a:r>
              <a:rPr sz="1600">
                <a:solidFill>
                  <a:srgbClr val="000000"/>
                </a:solidFill>
                <a:latin typeface="MWJSWV+MicrosoftYaHei"/>
                <a:cs typeface="MWJSWV+MicrosoftYaHei"/>
              </a:rPr>
              <a:t>“这还蛮有道理的，”舅舅平心静气地说，“如果真是这样，我现在决定要正式宣布：在我</a:t>
            </a:r>
          </a:p>
          <a:p>
            <a:pPr marL="0" marR="0">
              <a:lnSpc>
                <a:spcPts val="2106"/>
              </a:lnSpc>
              <a:spcBef>
                <a:spcPts val="584"/>
              </a:spcBef>
              <a:spcAft>
                <a:spcPct val="0"/>
              </a:spcAft>
            </a:pPr>
            <a:r>
              <a:rPr sz="1600">
                <a:solidFill>
                  <a:srgbClr val="000000"/>
                </a:solidFill>
                <a:latin typeface="MWJSWV+MicrosoftYaHei"/>
                <a:cs typeface="MWJSWV+MicrosoftYaHei"/>
              </a:rPr>
              <a:t>的遗嘱中，小麦克是这把提琴的继承人。即使他仍然对小提琴一窍不通，日后仍可以供做他上大</a:t>
            </a:r>
          </a:p>
          <a:p>
            <a:pPr marL="0" marR="0">
              <a:lnSpc>
                <a:spcPts val="2106"/>
              </a:lnSpc>
              <a:spcBef>
                <a:spcPts val="581"/>
              </a:spcBef>
              <a:spcAft>
                <a:spcPct val="0"/>
              </a:spcAft>
            </a:pPr>
            <a:r>
              <a:rPr sz="1600">
                <a:solidFill>
                  <a:srgbClr val="000000"/>
                </a:solidFill>
                <a:latin typeface="MWJSWV+MicrosoftYaHei"/>
                <a:cs typeface="MWJSWV+MicrosoftYaHei"/>
              </a:rPr>
              <a:t>学的费用。”</a:t>
            </a:r>
          </a:p>
        </p:txBody>
      </p:sp>
      <p:sp>
        <p:nvSpPr>
          <p:cNvPr id="8" name="object 8"/>
          <p:cNvSpPr txBox="1"/>
          <p:nvPr/>
        </p:nvSpPr>
        <p:spPr>
          <a:xfrm>
            <a:off x="274320" y="3660808"/>
            <a:ext cx="9804830" cy="91377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6908" marR="0">
              <a:lnSpc>
                <a:spcPts val="2106"/>
              </a:lnSpc>
              <a:spcBef>
                <a:spcPct val="0"/>
              </a:spcBef>
              <a:spcAft>
                <a:spcPct val="0"/>
              </a:spcAft>
            </a:pPr>
            <a:r>
              <a:rPr sz="1600">
                <a:solidFill>
                  <a:srgbClr val="000000"/>
                </a:solidFill>
                <a:latin typeface="MWJSWV+MicrosoftYaHei"/>
                <a:cs typeface="MWJSWV+MicrosoftYaHei"/>
              </a:rPr>
              <a:t>后来，我准备进入工程学院就读，虽然家里的收入还无法供给我足够的费用，然而瓷柜上面</a:t>
            </a:r>
          </a:p>
          <a:p>
            <a:pPr marL="0" marR="0">
              <a:lnSpc>
                <a:spcPts val="2109"/>
              </a:lnSpc>
              <a:spcBef>
                <a:spcPts val="578"/>
              </a:spcBef>
              <a:spcAft>
                <a:spcPct val="0"/>
              </a:spcAft>
            </a:pPr>
            <a:r>
              <a:rPr sz="1600">
                <a:solidFill>
                  <a:srgbClr val="000000"/>
                </a:solidFill>
                <a:latin typeface="MWJSWV+MicrosoftYaHei"/>
                <a:cs typeface="MWJSWV+MicrosoftYaHei"/>
              </a:rPr>
              <a:t>的琴盒却使我深信一切都不成问题。</a:t>
            </a:r>
          </a:p>
        </p:txBody>
      </p:sp>
      <p:sp>
        <p:nvSpPr>
          <p:cNvPr id="9" name="object 9"/>
          <p:cNvSpPr txBox="1"/>
          <p:nvPr/>
        </p:nvSpPr>
        <p:spPr>
          <a:xfrm>
            <a:off x="274320" y="4343814"/>
            <a:ext cx="10042700" cy="227950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5384" marR="0">
              <a:lnSpc>
                <a:spcPts val="2106"/>
              </a:lnSpc>
              <a:spcBef>
                <a:spcPct val="0"/>
              </a:spcBef>
              <a:spcAft>
                <a:spcPct val="0"/>
              </a:spcAft>
            </a:pPr>
            <a:r>
              <a:rPr sz="1600">
                <a:solidFill>
                  <a:srgbClr val="000000"/>
                </a:solidFill>
                <a:latin typeface="MWJSWV+MicrosoftYaHei"/>
                <a:cs typeface="MWJSWV+MicrosoftYaHei"/>
              </a:rPr>
              <a:t>“学校里不是应该有机会让你半工半读吗？”有一个晚上，父亲问我。我告诉他，的确可以。</a:t>
            </a:r>
          </a:p>
          <a:p>
            <a:pPr marL="406908" marR="0">
              <a:lnSpc>
                <a:spcPts val="2106"/>
              </a:lnSpc>
              <a:spcBef>
                <a:spcPts val="581"/>
              </a:spcBef>
              <a:spcAft>
                <a:spcPct val="0"/>
              </a:spcAft>
            </a:pPr>
            <a:r>
              <a:rPr sz="1600">
                <a:solidFill>
                  <a:srgbClr val="000000"/>
                </a:solidFill>
                <a:latin typeface="MWJSWV+MicrosoftYaHei"/>
                <a:cs typeface="MWJSWV+MicrosoftYaHei"/>
              </a:rPr>
              <a:t>“我想那样最好，”父亲说，“我在你写字台的抽屉里放了一个信封，里面有二百块，就搁</a:t>
            </a:r>
          </a:p>
          <a:p>
            <a:pPr marL="0" marR="0">
              <a:lnSpc>
                <a:spcPts val="2106"/>
              </a:lnSpc>
              <a:spcBef>
                <a:spcPts val="581"/>
              </a:spcBef>
              <a:spcAft>
                <a:spcPct val="0"/>
              </a:spcAft>
            </a:pPr>
            <a:r>
              <a:rPr sz="1600">
                <a:solidFill>
                  <a:srgbClr val="000000"/>
                </a:solidFill>
                <a:latin typeface="MWJSWV+MicrosoftYaHei"/>
                <a:cs typeface="MWJSWV+MicrosoftYaHei"/>
              </a:rPr>
              <a:t>在领带底下。这样你就可以开始你的学业了。你知道的，那把小提琴对你妈有很特别的意义。”</a:t>
            </a:r>
          </a:p>
          <a:p>
            <a:pPr marL="483108" marR="0">
              <a:lnSpc>
                <a:spcPts val="2109"/>
              </a:lnSpc>
              <a:spcBef>
                <a:spcPts val="578"/>
              </a:spcBef>
              <a:spcAft>
                <a:spcPct val="0"/>
              </a:spcAft>
            </a:pPr>
            <a:r>
              <a:rPr sz="1600">
                <a:solidFill>
                  <a:srgbClr val="000000"/>
                </a:solidFill>
                <a:latin typeface="MWJSWV+MicrosoftYaHei"/>
                <a:cs typeface="MWJSWV+MicrosoftYaHei"/>
              </a:rPr>
              <a:t>可是母亲更担心的是我就要赴异地求学这件事，认为我不应该过分劳累去工读。临行的前</a:t>
            </a:r>
          </a:p>
          <a:p>
            <a:pPr marL="0" marR="0">
              <a:lnSpc>
                <a:spcPts val="2106"/>
              </a:lnSpc>
              <a:spcBef>
                <a:spcPts val="583"/>
              </a:spcBef>
              <a:spcAft>
                <a:spcPct val="0"/>
              </a:spcAft>
            </a:pPr>
            <a:r>
              <a:rPr sz="1600">
                <a:solidFill>
                  <a:srgbClr val="000000"/>
                </a:solidFill>
                <a:latin typeface="MWJSWV+MicrosoftYaHei"/>
                <a:cs typeface="MWJSWV+MicrosoftYaHei"/>
              </a:rPr>
              <a:t>一天，爸妈都在店里忙着，我带着小提琴到了艾瑞的乐器行。老艾瑞从里面走出来，我把琴盒打</a:t>
            </a:r>
          </a:p>
          <a:p>
            <a:pPr marL="0" marR="0">
              <a:lnSpc>
                <a:spcPts val="2106"/>
              </a:lnSpc>
              <a:spcBef>
                <a:spcPts val="531"/>
              </a:spcBef>
              <a:spcAft>
                <a:spcPct val="0"/>
              </a:spcAft>
            </a:pPr>
            <a:r>
              <a:rPr sz="1600">
                <a:solidFill>
                  <a:srgbClr val="000000"/>
                </a:solidFill>
                <a:latin typeface="MWJSWV+MicrosoftYaHei"/>
                <a:cs typeface="MWJSWV+MicrosoftYaHei"/>
              </a:rPr>
              <a:t>开，向他展示我的小提琴。</a:t>
            </a:r>
          </a:p>
        </p:txBody>
      </p:sp>
      <p:sp>
        <p:nvSpPr>
          <p:cNvPr id="10" name="object 10"/>
          <p:cNvSpPr txBox="1"/>
          <p:nvPr/>
        </p:nvSpPr>
        <p:spPr>
          <a:xfrm>
            <a:off x="681227" y="6392375"/>
            <a:ext cx="2129028" cy="57231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6"/>
              </a:lnSpc>
              <a:spcBef>
                <a:spcPct val="0"/>
              </a:spcBef>
              <a:spcAft>
                <a:spcPct val="0"/>
              </a:spcAft>
            </a:pPr>
            <a:r>
              <a:rPr sz="1600">
                <a:solidFill>
                  <a:srgbClr val="000000"/>
                </a:solidFill>
                <a:latin typeface="MWJSWV+MicrosoftYaHei"/>
                <a:cs typeface="MWJSWV+MicrosoftYaHei"/>
              </a:rPr>
              <a:t>“这个值多少钱？”</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81812" y="211453"/>
            <a:ext cx="4728516"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NJOSRT+MicrosoftYaHei"/>
                <a:cs typeface="NJOSRT+MicrosoftYaHei"/>
              </a:rPr>
              <a:t>他拿起小提琴，把它靠在厚厚的眼镜边缘。</a:t>
            </a:r>
          </a:p>
        </p:txBody>
      </p:sp>
      <p:sp>
        <p:nvSpPr>
          <p:cNvPr id="4" name="object 4"/>
          <p:cNvSpPr txBox="1"/>
          <p:nvPr/>
        </p:nvSpPr>
        <p:spPr>
          <a:xfrm>
            <a:off x="522731" y="633855"/>
            <a:ext cx="5936099" cy="9980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90500" marR="0">
              <a:lnSpc>
                <a:spcPts val="2248"/>
              </a:lnSpc>
              <a:spcBef>
                <a:spcPct val="0"/>
              </a:spcBef>
              <a:spcAft>
                <a:spcPct val="0"/>
              </a:spcAft>
            </a:pPr>
            <a:r>
              <a:rPr sz="1700">
                <a:solidFill>
                  <a:srgbClr val="000000"/>
                </a:solidFill>
                <a:latin typeface="NJOSRT+MicrosoftYaHei"/>
                <a:cs typeface="NJOSRT+MicrosoftYaHei"/>
              </a:rPr>
              <a:t>“二十五块到五十块之间，这要看是什么人出价。”</a:t>
            </a:r>
          </a:p>
          <a:p>
            <a:pPr marL="0" marR="0">
              <a:lnSpc>
                <a:spcPts val="2248"/>
              </a:lnSpc>
              <a:spcBef>
                <a:spcPts val="861"/>
              </a:spcBef>
              <a:spcAft>
                <a:spcPct val="0"/>
              </a:spcAft>
            </a:pPr>
            <a:r>
              <a:rPr sz="1700">
                <a:solidFill>
                  <a:srgbClr val="000000"/>
                </a:solidFill>
                <a:latin typeface="NJOSRT+MicrosoftYaHei"/>
                <a:cs typeface="NJOSRT+MicrosoftYaHei"/>
              </a:rPr>
              <a:t>“怎么会呢？它不是一把沙那罕名琴吗？”</a:t>
            </a:r>
          </a:p>
        </p:txBody>
      </p:sp>
      <p:sp>
        <p:nvSpPr>
          <p:cNvPr id="5" name="object 5"/>
          <p:cNvSpPr txBox="1"/>
          <p:nvPr/>
        </p:nvSpPr>
        <p:spPr>
          <a:xfrm>
            <a:off x="522731" y="1411095"/>
            <a:ext cx="3235300"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NJOSRT+MicrosoftYaHei"/>
                <a:cs typeface="NJOSRT+MicrosoftYaHei"/>
              </a:rPr>
              <a:t>“它的确有这么一个标记。”</a:t>
            </a:r>
          </a:p>
        </p:txBody>
      </p:sp>
      <p:sp>
        <p:nvSpPr>
          <p:cNvPr id="6" name="object 6"/>
          <p:cNvSpPr txBox="1"/>
          <p:nvPr/>
        </p:nvSpPr>
        <p:spPr>
          <a:xfrm>
            <a:off x="91439" y="1799392"/>
            <a:ext cx="10247180" cy="177603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52"/>
              </a:lnSpc>
              <a:spcBef>
                <a:spcPct val="0"/>
              </a:spcBef>
              <a:spcAft>
                <a:spcPct val="0"/>
              </a:spcAft>
            </a:pPr>
            <a:r>
              <a:rPr sz="1700">
                <a:solidFill>
                  <a:srgbClr val="000000"/>
                </a:solidFill>
                <a:latin typeface="NJOSRT+MicrosoftYaHei"/>
                <a:cs typeface="NJOSRT+MicrosoftYaHei"/>
              </a:rPr>
              <a:t>他心平气和地说，“许多小提琴上面都有，可惜都不是真货。从来就没有一把真货！你这</a:t>
            </a:r>
          </a:p>
          <a:p>
            <a:pPr marL="0" marR="0">
              <a:lnSpc>
                <a:spcPts val="2248"/>
              </a:lnSpc>
              <a:spcBef>
                <a:spcPts val="814"/>
              </a:spcBef>
              <a:spcAft>
                <a:spcPct val="0"/>
              </a:spcAft>
            </a:pPr>
            <a:r>
              <a:rPr sz="1700">
                <a:solidFill>
                  <a:srgbClr val="000000"/>
                </a:solidFill>
                <a:latin typeface="NJOSRT+MicrosoftYaHei"/>
                <a:cs typeface="NJOSRT+MicrosoftYaHei"/>
              </a:rPr>
              <a:t>把大概有一百年的历史，可是，请恕我直说，它不是一把顶好的货色。”</a:t>
            </a:r>
          </a:p>
          <a:p>
            <a:pPr marL="431291" marR="0">
              <a:lnSpc>
                <a:spcPts val="2248"/>
              </a:lnSpc>
              <a:spcBef>
                <a:spcPts val="861"/>
              </a:spcBef>
              <a:spcAft>
                <a:spcPct val="0"/>
              </a:spcAft>
            </a:pPr>
            <a:r>
              <a:rPr sz="1700">
                <a:solidFill>
                  <a:srgbClr val="000000"/>
                </a:solidFill>
                <a:latin typeface="NJOSRT+MicrosoftYaHei"/>
                <a:cs typeface="NJOSRT+MicrosoftYaHei"/>
              </a:rPr>
              <a:t>他十分仔细地瞧着我，然后说，“我曾经看过这把提琴。你是不是查理·安格鲁的儿子？”</a:t>
            </a:r>
          </a:p>
          <a:p>
            <a:pPr marL="431291" marR="0">
              <a:lnSpc>
                <a:spcPts val="2248"/>
              </a:lnSpc>
              <a:spcBef>
                <a:spcPts val="811"/>
              </a:spcBef>
              <a:spcAft>
                <a:spcPct val="0"/>
              </a:spcAft>
            </a:pPr>
            <a:r>
              <a:rPr sz="1700">
                <a:solidFill>
                  <a:srgbClr val="000000"/>
                </a:solidFill>
                <a:latin typeface="NJOSRT+MicrosoftYaHei"/>
                <a:cs typeface="NJOSRT+MicrosoftYaHei"/>
              </a:rPr>
              <a:t>“是的！”我简单地回答。</a:t>
            </a:r>
          </a:p>
        </p:txBody>
      </p:sp>
      <p:sp>
        <p:nvSpPr>
          <p:cNvPr id="7" name="object 7"/>
          <p:cNvSpPr txBox="1"/>
          <p:nvPr/>
        </p:nvSpPr>
        <p:spPr>
          <a:xfrm>
            <a:off x="91439" y="3354830"/>
            <a:ext cx="10226798" cy="9980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NJOSRT+MicrosoftYaHei"/>
                <a:cs typeface="NJOSRT+MicrosoftYaHei"/>
              </a:rPr>
              <a:t>晚餐的时候——那是我行前最后的一次晚餐了，当母亲的眼光瞟到瓷柜上面的时候，她吓</a:t>
            </a:r>
          </a:p>
          <a:p>
            <a:pPr marL="0" marR="0">
              <a:lnSpc>
                <a:spcPts val="2248"/>
              </a:lnSpc>
              <a:spcBef>
                <a:spcPts val="861"/>
              </a:spcBef>
              <a:spcAft>
                <a:spcPct val="0"/>
              </a:spcAft>
            </a:pPr>
            <a:r>
              <a:rPr sz="1700">
                <a:solidFill>
                  <a:srgbClr val="000000"/>
                </a:solidFill>
                <a:latin typeface="NJOSRT+MicrosoftYaHei"/>
                <a:cs typeface="NJOSRT+MicrosoftYaHei"/>
              </a:rPr>
              <a:t>了一跳。</a:t>
            </a:r>
          </a:p>
        </p:txBody>
      </p:sp>
      <p:sp>
        <p:nvSpPr>
          <p:cNvPr id="8" name="object 8"/>
          <p:cNvSpPr txBox="1"/>
          <p:nvPr/>
        </p:nvSpPr>
        <p:spPr>
          <a:xfrm>
            <a:off x="91439" y="4132070"/>
            <a:ext cx="10467230" cy="216428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NJOSRT+MicrosoftYaHei"/>
                <a:cs typeface="NJOSRT+MicrosoftYaHei"/>
              </a:rPr>
              <a:t>“小提琴！”她用手按着胸口，“你把它卖了？！这时候父亲的脸上流露出一种忧虑的表</a:t>
            </a:r>
          </a:p>
          <a:p>
            <a:pPr marL="0" marR="0">
              <a:lnSpc>
                <a:spcPts val="2252"/>
              </a:lnSpc>
              <a:spcBef>
                <a:spcPts val="807"/>
              </a:spcBef>
              <a:spcAft>
                <a:spcPct val="0"/>
              </a:spcAft>
            </a:pPr>
            <a:r>
              <a:rPr sz="1700">
                <a:solidFill>
                  <a:srgbClr val="000000"/>
                </a:solidFill>
                <a:latin typeface="NJOSRT+MicrosoftYaHei"/>
                <a:cs typeface="NJOSRT+MicrosoftYaHei"/>
              </a:rPr>
              <a:t>情。我摇摇头，”我把它和行李一起搁在楼上，“我回答她，”我想把它摆在学校的寝室里面，</a:t>
            </a:r>
          </a:p>
          <a:p>
            <a:pPr marL="0" marR="0">
              <a:lnSpc>
                <a:spcPts val="2248"/>
              </a:lnSpc>
              <a:spcBef>
                <a:spcPts val="864"/>
              </a:spcBef>
              <a:spcAft>
                <a:spcPct val="0"/>
              </a:spcAft>
            </a:pPr>
            <a:r>
              <a:rPr sz="1700">
                <a:solidFill>
                  <a:srgbClr val="000000"/>
                </a:solidFill>
                <a:latin typeface="NJOSRT+MicrosoftYaHei"/>
                <a:cs typeface="NJOSRT+MicrosoftYaHei"/>
              </a:rPr>
              <a:t>这样也有个东西好让我想起家里啊！“母亲这才转忧为喜。</a:t>
            </a:r>
          </a:p>
          <a:p>
            <a:pPr marL="431291" marR="0">
              <a:lnSpc>
                <a:spcPts val="2248"/>
              </a:lnSpc>
              <a:spcBef>
                <a:spcPts val="811"/>
              </a:spcBef>
              <a:spcAft>
                <a:spcPct val="0"/>
              </a:spcAft>
            </a:pPr>
            <a:r>
              <a:rPr sz="1700">
                <a:solidFill>
                  <a:srgbClr val="000000"/>
                </a:solidFill>
                <a:latin typeface="NJOSRT+MicrosoftYaHei"/>
                <a:cs typeface="NJOSRT+MicrosoftYaHei"/>
              </a:rPr>
              <a:t>“除此之外，”我接着说，“带着它，你也可以放心多了。如果我急需要用钱，它就好像</a:t>
            </a:r>
          </a:p>
          <a:p>
            <a:pPr marL="0" marR="0">
              <a:lnSpc>
                <a:spcPts val="2248"/>
              </a:lnSpc>
              <a:spcBef>
                <a:spcPts val="860"/>
              </a:spcBef>
              <a:spcAft>
                <a:spcPct val="0"/>
              </a:spcAft>
            </a:pPr>
            <a:r>
              <a:rPr sz="1700">
                <a:solidFill>
                  <a:srgbClr val="000000"/>
                </a:solidFill>
                <a:latin typeface="NJOSRT+MicrosoftYaHei"/>
                <a:cs typeface="NJOSRT+MicrosoftYaHei"/>
              </a:rPr>
              <a:t>一个装满钞票的琴盒，可以派上用场。对吗？老爹！”</a:t>
            </a:r>
          </a:p>
        </p:txBody>
      </p:sp>
      <p:sp>
        <p:nvSpPr>
          <p:cNvPr id="9" name="object 9"/>
          <p:cNvSpPr txBox="1"/>
          <p:nvPr/>
        </p:nvSpPr>
        <p:spPr>
          <a:xfrm>
            <a:off x="91439" y="6075805"/>
            <a:ext cx="10434980" cy="99808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2815" marR="0">
              <a:lnSpc>
                <a:spcPts val="2248"/>
              </a:lnSpc>
              <a:spcBef>
                <a:spcPct val="0"/>
              </a:spcBef>
              <a:spcAft>
                <a:spcPct val="0"/>
              </a:spcAft>
            </a:pPr>
            <a:r>
              <a:rPr sz="1700">
                <a:solidFill>
                  <a:srgbClr val="000000"/>
                </a:solidFill>
                <a:latin typeface="NJOSRT+MicrosoftYaHei"/>
                <a:cs typeface="NJOSRT+MicrosoftYaHei"/>
              </a:rPr>
              <a:t>“对的！乖儿子，对的！”父亲说。他的眼睛却一直故意瞧着其他的地方。（摘自《意林》</a:t>
            </a:r>
          </a:p>
          <a:p>
            <a:pPr marL="0" marR="0">
              <a:lnSpc>
                <a:spcPts val="2248"/>
              </a:lnSpc>
              <a:spcBef>
                <a:spcPts val="861"/>
              </a:spcBef>
              <a:spcAft>
                <a:spcPct val="0"/>
              </a:spcAft>
            </a:pPr>
            <a:r>
              <a:rPr sz="1700">
                <a:solidFill>
                  <a:srgbClr val="000000"/>
                </a:solidFill>
                <a:latin typeface="VTDJEL+MicrosoftYaHei"/>
                <a:cs typeface="VTDJEL+MicrosoftYaHei"/>
              </a:rPr>
              <a:t>2006</a:t>
            </a:r>
            <a:r>
              <a:rPr sz="1700">
                <a:solidFill>
                  <a:srgbClr val="000000"/>
                </a:solidFill>
                <a:latin typeface="NJOSRT+MicrosoftYaHei"/>
                <a:cs typeface="NJOSRT+MicrosoftYaHei"/>
              </a:rPr>
              <a:t>年第</a:t>
            </a:r>
            <a:r>
              <a:rPr sz="1700">
                <a:solidFill>
                  <a:srgbClr val="000000"/>
                </a:solidFill>
                <a:latin typeface="VTDJEL+MicrosoftYaHei"/>
                <a:cs typeface="VTDJEL+MicrosoftYaHei"/>
              </a:rPr>
              <a:t>10</a:t>
            </a:r>
            <a:r>
              <a:rPr sz="1700">
                <a:solidFill>
                  <a:srgbClr val="000000"/>
                </a:solidFill>
                <a:latin typeface="NJOSRT+MicrosoftYaHei"/>
                <a:cs typeface="NJOSRT+MicrosoftYaHei"/>
              </a:rPr>
              <a:t>期，有删改）</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0040" y="412678"/>
            <a:ext cx="9748018" cy="123281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74"/>
              </a:lnSpc>
              <a:spcBef>
                <a:spcPct val="0"/>
              </a:spcBef>
              <a:spcAft>
                <a:spcPct val="0"/>
              </a:spcAft>
            </a:pPr>
            <a:r>
              <a:rPr sz="2100">
                <a:solidFill>
                  <a:srgbClr val="000000"/>
                </a:solidFill>
                <a:latin typeface="UBQDMT+MicrosoftYaHei"/>
                <a:cs typeface="UBQDMT+MicrosoftYaHei"/>
              </a:rPr>
              <a:t>（</a:t>
            </a:r>
            <a:r>
              <a:rPr sz="2100">
                <a:solidFill>
                  <a:srgbClr val="000000"/>
                </a:solidFill>
                <a:latin typeface="HUQPHP+MicrosoftYaHei"/>
                <a:cs typeface="HUQPHP+MicrosoftYaHei"/>
              </a:rPr>
              <a:t>1</a:t>
            </a:r>
            <a:r>
              <a:rPr sz="2100">
                <a:solidFill>
                  <a:srgbClr val="000000"/>
                </a:solidFill>
                <a:latin typeface="UBQDMT+MicrosoftYaHei"/>
                <a:cs typeface="UBQDMT+MicrosoftYaHei"/>
              </a:rPr>
              <a:t>）下列对小说有关内容的分析和概括，最恰当的两项是（</a:t>
            </a:r>
            <a:r>
              <a:rPr sz="2100" spc="673">
                <a:solidFill>
                  <a:srgbClr val="000000"/>
                </a:solidFill>
                <a:latin typeface="Times New Roman"/>
                <a:cs typeface="Times New Roman"/>
              </a:rPr>
              <a:t> </a:t>
            </a:r>
            <a:r>
              <a:rPr sz="2100">
                <a:solidFill>
                  <a:srgbClr val="000000"/>
                </a:solidFill>
                <a:latin typeface="UBQDMT+MicrosoftYaHei"/>
                <a:cs typeface="UBQDMT+MicrosoftYaHei"/>
              </a:rPr>
              <a:t>）（</a:t>
            </a:r>
            <a:r>
              <a:rPr sz="2100" spc="723">
                <a:solidFill>
                  <a:srgbClr val="000000"/>
                </a:solidFill>
                <a:latin typeface="Times New Roman"/>
                <a:cs typeface="Times New Roman"/>
              </a:rPr>
              <a:t> </a:t>
            </a:r>
            <a:r>
              <a:rPr sz="2100">
                <a:solidFill>
                  <a:srgbClr val="000000"/>
                </a:solidFill>
                <a:latin typeface="UBQDMT+MicrosoftYaHei"/>
                <a:cs typeface="UBQDMT+MicrosoftYaHei"/>
              </a:rPr>
              <a:t>）。</a:t>
            </a:r>
          </a:p>
          <a:p>
            <a:pPr marL="0" marR="0">
              <a:lnSpc>
                <a:spcPts val="2771"/>
              </a:lnSpc>
              <a:spcBef>
                <a:spcPts val="1011"/>
              </a:spcBef>
              <a:spcAft>
                <a:spcPct val="0"/>
              </a:spcAft>
            </a:pPr>
            <a:r>
              <a:rPr sz="2100">
                <a:solidFill>
                  <a:srgbClr val="000000"/>
                </a:solidFill>
                <a:latin typeface="HUQPHP+MicrosoftYaHei"/>
                <a:cs typeface="HUQPHP+MicrosoftYaHei"/>
              </a:rPr>
              <a:t>(5</a:t>
            </a:r>
            <a:r>
              <a:rPr sz="2100">
                <a:solidFill>
                  <a:srgbClr val="000000"/>
                </a:solidFill>
                <a:latin typeface="UBQDMT+MicrosoftYaHei"/>
                <a:cs typeface="UBQDMT+MicrosoftYaHei"/>
              </a:rPr>
              <a:t>分</a:t>
            </a:r>
            <a:r>
              <a:rPr sz="2100">
                <a:solidFill>
                  <a:srgbClr val="000000"/>
                </a:solidFill>
                <a:latin typeface="HUQPHP+MicrosoftYaHei"/>
                <a:cs typeface="HUQPHP+MicrosoftYaHei"/>
              </a:rPr>
              <a:t>)</a:t>
            </a:r>
          </a:p>
        </p:txBody>
      </p:sp>
      <p:sp>
        <p:nvSpPr>
          <p:cNvPr id="4" name="object 4"/>
          <p:cNvSpPr txBox="1"/>
          <p:nvPr/>
        </p:nvSpPr>
        <p:spPr>
          <a:xfrm>
            <a:off x="320040" y="1373502"/>
            <a:ext cx="9723775" cy="267262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33399" marR="0">
              <a:lnSpc>
                <a:spcPts val="2771"/>
              </a:lnSpc>
              <a:spcBef>
                <a:spcPct val="0"/>
              </a:spcBef>
              <a:spcAft>
                <a:spcPct val="0"/>
              </a:spcAft>
            </a:pPr>
            <a:r>
              <a:rPr sz="2100">
                <a:solidFill>
                  <a:srgbClr val="000000"/>
                </a:solidFill>
                <a:latin typeface="HUQPHP+MicrosoftYaHei"/>
                <a:cs typeface="HUQPHP+MicrosoftYaHei"/>
              </a:rPr>
              <a:t>A</a:t>
            </a:r>
            <a:r>
              <a:rPr sz="2100">
                <a:solidFill>
                  <a:srgbClr val="000000"/>
                </a:solidFill>
                <a:latin typeface="UBQDMT+MicrosoftYaHei"/>
                <a:cs typeface="UBQDMT+MicrosoftYaHei"/>
              </a:rPr>
              <a:t>．小说开头描写了琴盒和琴，以及麦克舅舅对琴的珍视，暗示了此</a:t>
            </a:r>
          </a:p>
          <a:p>
            <a:pPr marL="0" marR="0">
              <a:lnSpc>
                <a:spcPts val="2774"/>
              </a:lnSpc>
              <a:spcBef>
                <a:spcPts val="1005"/>
              </a:spcBef>
              <a:spcAft>
                <a:spcPct val="0"/>
              </a:spcAft>
            </a:pPr>
            <a:r>
              <a:rPr sz="2100">
                <a:solidFill>
                  <a:srgbClr val="000000"/>
                </a:solidFill>
                <a:latin typeface="UBQDMT+MicrosoftYaHei"/>
                <a:cs typeface="UBQDMT+MicrosoftYaHei"/>
              </a:rPr>
              <a:t>琴有很久的历史与不菲的价值，为下文情节的展开埋下伏笔。</a:t>
            </a:r>
          </a:p>
          <a:p>
            <a:pPr marL="533399" marR="0">
              <a:lnSpc>
                <a:spcPts val="2771"/>
              </a:lnSpc>
              <a:spcBef>
                <a:spcPts val="960"/>
              </a:spcBef>
              <a:spcAft>
                <a:spcPct val="0"/>
              </a:spcAft>
            </a:pPr>
            <a:r>
              <a:rPr sz="2100">
                <a:solidFill>
                  <a:srgbClr val="000000"/>
                </a:solidFill>
                <a:latin typeface="HUQPHP+MicrosoftYaHei"/>
                <a:cs typeface="HUQPHP+MicrosoftYaHei"/>
              </a:rPr>
              <a:t>B</a:t>
            </a:r>
            <a:r>
              <a:rPr sz="2100">
                <a:solidFill>
                  <a:srgbClr val="000000"/>
                </a:solidFill>
                <a:latin typeface="UBQDMT+MicrosoftYaHei"/>
                <a:cs typeface="UBQDMT+MicrosoftYaHei"/>
              </a:rPr>
              <a:t>．当母亲发现瓷器柜上的小提琴不见了，惊恐地问我是否把它卖了</a:t>
            </a:r>
          </a:p>
          <a:p>
            <a:pPr marL="0" marR="0">
              <a:lnSpc>
                <a:spcPts val="2771"/>
              </a:lnSpc>
              <a:spcBef>
                <a:spcPts val="1008"/>
              </a:spcBef>
              <a:spcAft>
                <a:spcPct val="0"/>
              </a:spcAft>
            </a:pPr>
            <a:r>
              <a:rPr sz="2100">
                <a:solidFill>
                  <a:srgbClr val="000000"/>
                </a:solidFill>
                <a:latin typeface="UBQDMT+MicrosoftYaHei"/>
                <a:cs typeface="UBQDMT+MicrosoftYaHei"/>
              </a:rPr>
              <a:t>时，父亲脸上流露出一种忧虑的表情，这主要是因为父亲知道琴对于母</a:t>
            </a:r>
          </a:p>
          <a:p>
            <a:pPr marL="0" marR="0">
              <a:lnSpc>
                <a:spcPts val="2774"/>
              </a:lnSpc>
              <a:spcBef>
                <a:spcPts val="1005"/>
              </a:spcBef>
              <a:spcAft>
                <a:spcPct val="0"/>
              </a:spcAft>
            </a:pPr>
            <a:r>
              <a:rPr sz="2100">
                <a:solidFill>
                  <a:srgbClr val="000000"/>
                </a:solidFill>
                <a:latin typeface="UBQDMT+MicrosoftYaHei"/>
                <a:cs typeface="UBQDMT+MicrosoftYaHei"/>
              </a:rPr>
              <a:t>亲有很特别的意义。</a:t>
            </a:r>
          </a:p>
        </p:txBody>
      </p:sp>
      <p:sp>
        <p:nvSpPr>
          <p:cNvPr id="5" name="object 5"/>
          <p:cNvSpPr txBox="1"/>
          <p:nvPr/>
        </p:nvSpPr>
        <p:spPr>
          <a:xfrm>
            <a:off x="320040" y="3774437"/>
            <a:ext cx="10019964" cy="1232107"/>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33399" marR="0">
              <a:lnSpc>
                <a:spcPts val="2771"/>
              </a:lnSpc>
              <a:spcBef>
                <a:spcPct val="0"/>
              </a:spcBef>
              <a:spcAft>
                <a:spcPct val="0"/>
              </a:spcAft>
            </a:pPr>
            <a:r>
              <a:rPr sz="2100">
                <a:solidFill>
                  <a:srgbClr val="000000"/>
                </a:solidFill>
                <a:latin typeface="HUQPHP+MicrosoftYaHei"/>
                <a:cs typeface="HUQPHP+MicrosoftYaHei"/>
              </a:rPr>
              <a:t>C</a:t>
            </a:r>
            <a:r>
              <a:rPr sz="2100">
                <a:solidFill>
                  <a:srgbClr val="000000"/>
                </a:solidFill>
                <a:latin typeface="UBQDMT+MicrosoftYaHei"/>
                <a:cs typeface="UBQDMT+MicrosoftYaHei"/>
              </a:rPr>
              <a:t>．我从乐器行老板艾瑞那里得知舅舅赠我的那把沙那罕名琴是假的，</a:t>
            </a:r>
          </a:p>
          <a:p>
            <a:pPr marL="0" marR="0">
              <a:lnSpc>
                <a:spcPts val="2771"/>
              </a:lnSpc>
              <a:spcBef>
                <a:spcPts val="1008"/>
              </a:spcBef>
              <a:spcAft>
                <a:spcPct val="0"/>
              </a:spcAft>
            </a:pPr>
            <a:r>
              <a:rPr sz="2100">
                <a:solidFill>
                  <a:srgbClr val="000000"/>
                </a:solidFill>
                <a:latin typeface="UBQDMT+MicrosoftYaHei"/>
                <a:cs typeface="UBQDMT+MicrosoftYaHei"/>
              </a:rPr>
              <a:t>而且从来没有一把真的沙那罕名琴。</a:t>
            </a:r>
          </a:p>
        </p:txBody>
      </p:sp>
      <p:sp>
        <p:nvSpPr>
          <p:cNvPr id="6" name="object 6"/>
          <p:cNvSpPr txBox="1"/>
          <p:nvPr/>
        </p:nvSpPr>
        <p:spPr>
          <a:xfrm>
            <a:off x="320040" y="4734235"/>
            <a:ext cx="9741651" cy="219288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33399" marR="0">
              <a:lnSpc>
                <a:spcPts val="2774"/>
              </a:lnSpc>
              <a:spcBef>
                <a:spcPct val="0"/>
              </a:spcBef>
              <a:spcAft>
                <a:spcPct val="0"/>
              </a:spcAft>
            </a:pPr>
            <a:r>
              <a:rPr sz="2100">
                <a:solidFill>
                  <a:srgbClr val="000000"/>
                </a:solidFill>
                <a:latin typeface="HUQPHP+MicrosoftYaHei"/>
                <a:cs typeface="HUQPHP+MicrosoftYaHei"/>
              </a:rPr>
              <a:t>D</a:t>
            </a:r>
            <a:r>
              <a:rPr sz="2100">
                <a:solidFill>
                  <a:srgbClr val="000000"/>
                </a:solidFill>
                <a:latin typeface="UBQDMT+MicrosoftYaHei"/>
                <a:cs typeface="UBQDMT+MicrosoftYaHei"/>
              </a:rPr>
              <a:t>．父子两人先后迫于生活想要卖琴，由此才知晓琴的真相，但两人</a:t>
            </a:r>
          </a:p>
          <a:p>
            <a:pPr marL="0" marR="0">
              <a:lnSpc>
                <a:spcPts val="2771"/>
              </a:lnSpc>
              <a:spcBef>
                <a:spcPts val="1010"/>
              </a:spcBef>
              <a:spcAft>
                <a:spcPct val="0"/>
              </a:spcAft>
            </a:pPr>
            <a:r>
              <a:rPr sz="2100">
                <a:solidFill>
                  <a:srgbClr val="000000"/>
                </a:solidFill>
                <a:latin typeface="UBQDMT+MicrosoftYaHei"/>
                <a:cs typeface="UBQDMT+MicrosoftYaHei"/>
              </a:rPr>
              <a:t>心照不宣，都没有说破，这一情节的设计体现了作者构思的精妙。</a:t>
            </a:r>
          </a:p>
          <a:p>
            <a:pPr marL="533399" marR="0">
              <a:lnSpc>
                <a:spcPts val="2771"/>
              </a:lnSpc>
              <a:spcBef>
                <a:spcPts val="958"/>
              </a:spcBef>
              <a:spcAft>
                <a:spcPct val="0"/>
              </a:spcAft>
            </a:pPr>
            <a:r>
              <a:rPr sz="2100">
                <a:solidFill>
                  <a:srgbClr val="000000"/>
                </a:solidFill>
                <a:latin typeface="HUQPHP+MicrosoftYaHei"/>
                <a:cs typeface="HUQPHP+MicrosoftYaHei"/>
              </a:rPr>
              <a:t>E</a:t>
            </a:r>
            <a:r>
              <a:rPr sz="2100">
                <a:solidFill>
                  <a:srgbClr val="000000"/>
                </a:solidFill>
                <a:latin typeface="UBQDMT+MicrosoftYaHei"/>
                <a:cs typeface="UBQDMT+MicrosoftYaHei"/>
              </a:rPr>
              <a:t>．小说把细腻动人的情感蕴于朴素的语言中，用平实的叙述方式向</a:t>
            </a:r>
          </a:p>
          <a:p>
            <a:pPr marL="0" marR="0">
              <a:lnSpc>
                <a:spcPts val="2774"/>
              </a:lnSpc>
              <a:spcBef>
                <a:spcPts val="1005"/>
              </a:spcBef>
              <a:spcAft>
                <a:spcPct val="0"/>
              </a:spcAft>
            </a:pPr>
            <a:r>
              <a:rPr sz="2100">
                <a:solidFill>
                  <a:srgbClr val="000000"/>
                </a:solidFill>
                <a:latin typeface="UBQDMT+MicrosoftYaHei"/>
                <a:cs typeface="UBQDMT+MicrosoftYaHei"/>
              </a:rPr>
              <a:t>读者讲述了一个跌宕起伏的亲情故事，极富戏剧性。</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03911" y="72060"/>
            <a:ext cx="10069036" cy="314155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4560" marR="0">
              <a:lnSpc>
                <a:spcPts val="2375"/>
              </a:lnSpc>
              <a:spcBef>
                <a:spcPct val="0"/>
              </a:spcBef>
              <a:spcAft>
                <a:spcPct val="0"/>
              </a:spcAft>
            </a:pPr>
            <a:r>
              <a:rPr sz="1800">
                <a:solidFill>
                  <a:srgbClr val="000000"/>
                </a:solidFill>
                <a:latin typeface="DWSKDN+MicrosoftYaHei"/>
                <a:cs typeface="DWSKDN+MicrosoftYaHei"/>
              </a:rPr>
              <a:t>我最早的记忆是在麦克舅舅第一次让我亲睹小提琴的时候。他掀开破旧的黑盒子，</a:t>
            </a:r>
          </a:p>
          <a:p>
            <a:pPr marL="0" marR="0">
              <a:lnSpc>
                <a:spcPts val="2375"/>
              </a:lnSpc>
              <a:spcBef>
                <a:spcPts val="434"/>
              </a:spcBef>
              <a:spcAft>
                <a:spcPct val="0"/>
              </a:spcAft>
            </a:pPr>
            <a:r>
              <a:rPr sz="1800">
                <a:solidFill>
                  <a:srgbClr val="000000"/>
                </a:solidFill>
                <a:latin typeface="DWSKDN+MicrosoftYaHei"/>
                <a:cs typeface="DWSKDN+MicrosoftYaHei"/>
              </a:rPr>
              <a:t>那把提琴躺在华丽耀眼的绿色天鹅绒里。</a:t>
            </a:r>
          </a:p>
          <a:p>
            <a:pPr marL="457504" marR="0">
              <a:lnSpc>
                <a:spcPts val="2375"/>
              </a:lnSpc>
              <a:spcBef>
                <a:spcPts val="432"/>
              </a:spcBef>
              <a:spcAft>
                <a:spcPct val="0"/>
              </a:spcAft>
            </a:pPr>
            <a:r>
              <a:rPr sz="1800">
                <a:solidFill>
                  <a:srgbClr val="000000"/>
                </a:solidFill>
                <a:latin typeface="DWSKDN+MicrosoftYaHei"/>
                <a:cs typeface="DWSKDN+MicrosoftYaHei"/>
              </a:rPr>
              <a:t>“现在，你可以说真正看过一把名琴了。”</a:t>
            </a:r>
          </a:p>
          <a:p>
            <a:pPr marL="526084" marR="0">
              <a:lnSpc>
                <a:spcPts val="2375"/>
              </a:lnSpc>
              <a:spcBef>
                <a:spcPts val="432"/>
              </a:spcBef>
              <a:spcAft>
                <a:spcPct val="0"/>
              </a:spcAft>
            </a:pPr>
            <a:r>
              <a:rPr sz="1800">
                <a:solidFill>
                  <a:srgbClr val="000000"/>
                </a:solidFill>
                <a:latin typeface="DWSKDN+MicrosoftYaHei"/>
                <a:cs typeface="DWSKDN+MicrosoftYaHei"/>
              </a:rPr>
              <a:t>他严肃地说，并且让我从提琴两侧“F”形的洞中看到里面已经褪色的标记——</a:t>
            </a:r>
          </a:p>
          <a:p>
            <a:pPr marL="0" marR="0">
              <a:lnSpc>
                <a:spcPts val="2375"/>
              </a:lnSpc>
              <a:spcBef>
                <a:spcPts val="432"/>
              </a:spcBef>
              <a:spcAft>
                <a:spcPct val="0"/>
              </a:spcAft>
            </a:pPr>
            <a:r>
              <a:rPr sz="1800">
                <a:solidFill>
                  <a:srgbClr val="000000"/>
                </a:solidFill>
                <a:latin typeface="DWSKDN+MicrosoftYaHei"/>
                <a:cs typeface="DWSKDN+MicrosoftYaHei"/>
              </a:rPr>
              <a:t>“格里摩那安东纽斯·沙那罕名琴”。</a:t>
            </a:r>
          </a:p>
          <a:p>
            <a:pPr marL="457504" marR="0">
              <a:lnSpc>
                <a:spcPts val="2375"/>
              </a:lnSpc>
              <a:spcBef>
                <a:spcPts val="435"/>
              </a:spcBef>
              <a:spcAft>
                <a:spcPct val="0"/>
              </a:spcAft>
            </a:pPr>
            <a:r>
              <a:rPr sz="1800">
                <a:solidFill>
                  <a:srgbClr val="000000"/>
                </a:solidFill>
                <a:latin typeface="DWSKDN+MicrosoftYaHei"/>
                <a:cs typeface="DWSKDN+MicrosoftYaHei"/>
              </a:rPr>
              <a:t>“这是一把顶尖的乐器。”</a:t>
            </a:r>
          </a:p>
          <a:p>
            <a:pPr marL="526084" marR="0">
              <a:lnSpc>
                <a:spcPts val="2375"/>
              </a:lnSpc>
              <a:spcBef>
                <a:spcPts val="432"/>
              </a:spcBef>
              <a:spcAft>
                <a:spcPct val="0"/>
              </a:spcAft>
            </a:pPr>
            <a:r>
              <a:rPr sz="1800">
                <a:solidFill>
                  <a:srgbClr val="000000"/>
                </a:solidFill>
                <a:latin typeface="DWSKDN+MicrosoftYaHei"/>
                <a:cs typeface="DWSKDN+MicrosoftYaHei"/>
              </a:rPr>
              <a:t>他说，一面把提琴放在颊下，演奏了一小段，然后又把它放回琴盒里。饭厅里有一</a:t>
            </a:r>
          </a:p>
          <a:p>
            <a:pPr marL="0" marR="0">
              <a:lnSpc>
                <a:spcPts val="2375"/>
              </a:lnSpc>
              <a:spcBef>
                <a:spcPts val="432"/>
              </a:spcBef>
              <a:spcAft>
                <a:spcPct val="0"/>
              </a:spcAft>
            </a:pPr>
            <a:r>
              <a:rPr sz="1800">
                <a:solidFill>
                  <a:srgbClr val="000000"/>
                </a:solidFill>
                <a:latin typeface="DWSKDN+MicrosoftYaHei"/>
                <a:cs typeface="DWSKDN+MicrosoftYaHei"/>
              </a:rPr>
              <a:t>个放瓷器的小橱子，上面正是那把小提琴的安身之处。</a:t>
            </a:r>
          </a:p>
        </p:txBody>
      </p:sp>
      <p:sp>
        <p:nvSpPr>
          <p:cNvPr id="4" name="object 4"/>
          <p:cNvSpPr txBox="1"/>
          <p:nvPr/>
        </p:nvSpPr>
        <p:spPr>
          <a:xfrm>
            <a:off x="661416" y="2925624"/>
            <a:ext cx="946404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DWSKDN+MicrosoftYaHei"/>
                <a:cs typeface="DWSKDN+MicrosoftYaHei"/>
              </a:rPr>
              <a:t>有件事一直困扰着我母亲，那就是她老是担忧着我那非常优秀、刻苦勤奋的父亲通</a:t>
            </a:r>
          </a:p>
        </p:txBody>
      </p:sp>
      <p:sp>
        <p:nvSpPr>
          <p:cNvPr id="5" name="object 5"/>
          <p:cNvSpPr txBox="1"/>
          <p:nvPr/>
        </p:nvSpPr>
        <p:spPr>
          <a:xfrm>
            <a:off x="91439" y="3090608"/>
            <a:ext cx="10165080" cy="1128013"/>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04800" marR="0">
              <a:lnSpc>
                <a:spcPts val="2613"/>
              </a:lnSpc>
              <a:spcBef>
                <a:spcPct val="0"/>
              </a:spcBef>
              <a:spcAft>
                <a:spcPct val="0"/>
              </a:spcAft>
            </a:pPr>
            <a:r>
              <a:rPr sz="2400">
                <a:solidFill>
                  <a:srgbClr val="000000"/>
                </a:solidFill>
                <a:latin typeface="TSAAGV+TwCenMT-Regular"/>
                <a:cs typeface="TSAAGV+TwCenMT-Regular"/>
              </a:rPr>
              <a:t>A</a:t>
            </a:r>
            <a:r>
              <a:rPr sz="2400">
                <a:solidFill>
                  <a:srgbClr val="000000"/>
                </a:solidFill>
                <a:latin typeface="SimSun"/>
                <a:cs typeface="SimSun"/>
              </a:rPr>
              <a:t>．小说开头描写了琴盒和琴，以及麦克舅舅对琴的珍视，暗示</a:t>
            </a:r>
          </a:p>
          <a:p>
            <a:pPr marL="0" marR="0">
              <a:lnSpc>
                <a:spcPts val="2400"/>
              </a:lnSpc>
              <a:spcBef>
                <a:spcPts val="481"/>
              </a:spcBef>
              <a:spcAft>
                <a:spcPct val="0"/>
              </a:spcAft>
            </a:pPr>
            <a:r>
              <a:rPr sz="2400">
                <a:solidFill>
                  <a:srgbClr val="000000"/>
                </a:solidFill>
                <a:latin typeface="SimSun"/>
                <a:cs typeface="SimSun"/>
              </a:rPr>
              <a:t>了此琴有很久的历史与不菲的价值，为下文情节的展开埋下伏笔。</a:t>
            </a:r>
          </a:p>
        </p:txBody>
      </p:sp>
      <p:sp>
        <p:nvSpPr>
          <p:cNvPr id="6" name="object 6"/>
          <p:cNvSpPr txBox="1"/>
          <p:nvPr/>
        </p:nvSpPr>
        <p:spPr>
          <a:xfrm>
            <a:off x="203911" y="3639110"/>
            <a:ext cx="78867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DWSKDN+MicrosoftYaHei"/>
                <a:cs typeface="DWSKDN+MicrosoftYaHei"/>
              </a:rPr>
              <a:t>的眼中，向别人借一毛钱不但是一种耻辱，甚至是一种可怕的危险。</a:t>
            </a:r>
          </a:p>
        </p:txBody>
      </p:sp>
      <p:sp>
        <p:nvSpPr>
          <p:cNvPr id="7" name="object 7"/>
          <p:cNvSpPr txBox="1"/>
          <p:nvPr/>
        </p:nvSpPr>
        <p:spPr>
          <a:xfrm>
            <a:off x="203911" y="3995725"/>
            <a:ext cx="10331752" cy="242802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4560" marR="0">
              <a:lnSpc>
                <a:spcPts val="2375"/>
              </a:lnSpc>
              <a:spcBef>
                <a:spcPct val="0"/>
              </a:spcBef>
              <a:spcAft>
                <a:spcPct val="0"/>
              </a:spcAft>
            </a:pPr>
            <a:r>
              <a:rPr sz="1800">
                <a:solidFill>
                  <a:srgbClr val="000000"/>
                </a:solidFill>
                <a:latin typeface="DWSKDN+MicrosoftYaHei"/>
                <a:cs typeface="DWSKDN+MicrosoftYaHei"/>
              </a:rPr>
              <a:t>父亲最大的冒险是在亚撒斯街开店的那一次。房子前半部分被规划成别致的面包店，</a:t>
            </a:r>
          </a:p>
          <a:p>
            <a:pPr marL="0" marR="0">
              <a:lnSpc>
                <a:spcPts val="2375"/>
              </a:lnSpc>
              <a:spcBef>
                <a:spcPts val="432"/>
              </a:spcBef>
              <a:spcAft>
                <a:spcPct val="0"/>
              </a:spcAft>
            </a:pPr>
            <a:r>
              <a:rPr sz="1800">
                <a:solidFill>
                  <a:srgbClr val="000000"/>
                </a:solidFill>
                <a:latin typeface="DWSKDN+MicrosoftYaHei"/>
                <a:cs typeface="DWSKDN+MicrosoftYaHei"/>
              </a:rPr>
              <a:t>后半部分将装潢上镜子、大理石台桌和大型吊扇辟为冰淇淋店。描述这个计划的时候，</a:t>
            </a:r>
          </a:p>
          <a:p>
            <a:pPr marL="0" marR="0">
              <a:lnSpc>
                <a:spcPts val="2375"/>
              </a:lnSpc>
              <a:spcBef>
                <a:spcPts val="435"/>
              </a:spcBef>
              <a:spcAft>
                <a:spcPct val="0"/>
              </a:spcAft>
            </a:pPr>
            <a:r>
              <a:rPr sz="1800">
                <a:solidFill>
                  <a:srgbClr val="000000"/>
                </a:solidFill>
                <a:latin typeface="DWSKDN+MicrosoftYaHei"/>
                <a:cs typeface="DWSKDN+MicrosoftYaHei"/>
              </a:rPr>
              <a:t>我父亲口沫横飞，兴致勃勃。但是一看到母亲那张愈拉愈长的脸，他的热情就冷却了一</a:t>
            </a:r>
          </a:p>
          <a:p>
            <a:pPr marL="0" marR="0">
              <a:lnSpc>
                <a:spcPts val="2375"/>
              </a:lnSpc>
              <a:spcBef>
                <a:spcPts val="432"/>
              </a:spcBef>
              <a:spcAft>
                <a:spcPct val="0"/>
              </a:spcAft>
            </a:pPr>
            <a:r>
              <a:rPr sz="1800">
                <a:solidFill>
                  <a:srgbClr val="000000"/>
                </a:solidFill>
                <a:latin typeface="DWSKDN+MicrosoftYaHei"/>
                <a:cs typeface="DWSKDN+MicrosoftYaHei"/>
              </a:rPr>
              <a:t>半。</a:t>
            </a:r>
          </a:p>
          <a:p>
            <a:pPr marL="457504" marR="0">
              <a:lnSpc>
                <a:spcPts val="2375"/>
              </a:lnSpc>
              <a:spcBef>
                <a:spcPts val="431"/>
              </a:spcBef>
              <a:spcAft>
                <a:spcPct val="0"/>
              </a:spcAft>
            </a:pPr>
            <a:r>
              <a:rPr sz="1800">
                <a:solidFill>
                  <a:srgbClr val="000000"/>
                </a:solidFill>
                <a:latin typeface="DWSKDN+MicrosoftYaHei"/>
                <a:cs typeface="DWSKDN+MicrosoftYaHei"/>
              </a:rPr>
              <a:t>“我跟你说，玛丽，根本没有什么风险，”父亲说，“只不过是在贷款契约上签个</a:t>
            </a:r>
          </a:p>
          <a:p>
            <a:pPr marL="0" marR="0">
              <a:lnSpc>
                <a:spcPts val="2375"/>
              </a:lnSpc>
              <a:spcBef>
                <a:spcPts val="432"/>
              </a:spcBef>
              <a:spcAft>
                <a:spcPct val="0"/>
              </a:spcAft>
            </a:pPr>
            <a:r>
              <a:rPr sz="1800">
                <a:solidFill>
                  <a:srgbClr val="000000"/>
                </a:solidFill>
                <a:latin typeface="DWSKDN+MicrosoftYaHei"/>
                <a:cs typeface="DWSKDN+MicrosoftYaHei"/>
              </a:rPr>
              <a:t>字而已！”</a:t>
            </a:r>
          </a:p>
        </p:txBody>
      </p:sp>
      <p:sp>
        <p:nvSpPr>
          <p:cNvPr id="8" name="object 8"/>
          <p:cNvSpPr txBox="1"/>
          <p:nvPr/>
        </p:nvSpPr>
        <p:spPr>
          <a:xfrm>
            <a:off x="661416" y="6136057"/>
            <a:ext cx="21717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DWSKDN+MicrosoftYaHei"/>
                <a:cs typeface="DWSKDN+MicrosoftYaHei"/>
              </a:rPr>
              <a:t>“要贷款多少？”</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81812" y="211453"/>
            <a:ext cx="4728516"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EIASEJ+MicrosoftYaHei"/>
                <a:cs typeface="EIASEJ+MicrosoftYaHei"/>
              </a:rPr>
              <a:t>他拿起小提琴，把它靠在厚厚的眼镜边缘。</a:t>
            </a:r>
          </a:p>
        </p:txBody>
      </p:sp>
      <p:sp>
        <p:nvSpPr>
          <p:cNvPr id="4" name="object 4"/>
          <p:cNvSpPr txBox="1"/>
          <p:nvPr/>
        </p:nvSpPr>
        <p:spPr>
          <a:xfrm>
            <a:off x="522731" y="633855"/>
            <a:ext cx="5936099" cy="9980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90500" marR="0">
              <a:lnSpc>
                <a:spcPts val="2248"/>
              </a:lnSpc>
              <a:spcBef>
                <a:spcPct val="0"/>
              </a:spcBef>
              <a:spcAft>
                <a:spcPct val="0"/>
              </a:spcAft>
            </a:pPr>
            <a:r>
              <a:rPr sz="1700">
                <a:solidFill>
                  <a:srgbClr val="000000"/>
                </a:solidFill>
                <a:latin typeface="EIASEJ+MicrosoftYaHei"/>
                <a:cs typeface="EIASEJ+MicrosoftYaHei"/>
              </a:rPr>
              <a:t>“二十五块到五十块之间，这要看是什么人出价。”</a:t>
            </a:r>
          </a:p>
          <a:p>
            <a:pPr marL="0" marR="0">
              <a:lnSpc>
                <a:spcPts val="2248"/>
              </a:lnSpc>
              <a:spcBef>
                <a:spcPts val="861"/>
              </a:spcBef>
              <a:spcAft>
                <a:spcPct val="0"/>
              </a:spcAft>
            </a:pPr>
            <a:r>
              <a:rPr sz="1700">
                <a:solidFill>
                  <a:srgbClr val="000000"/>
                </a:solidFill>
                <a:latin typeface="EIASEJ+MicrosoftYaHei"/>
                <a:cs typeface="EIASEJ+MicrosoftYaHei"/>
              </a:rPr>
              <a:t>“怎么会呢？它不是一把沙那罕名琴吗？”</a:t>
            </a:r>
          </a:p>
        </p:txBody>
      </p:sp>
      <p:sp>
        <p:nvSpPr>
          <p:cNvPr id="5" name="object 5"/>
          <p:cNvSpPr txBox="1"/>
          <p:nvPr/>
        </p:nvSpPr>
        <p:spPr>
          <a:xfrm>
            <a:off x="522731" y="1411095"/>
            <a:ext cx="3235300"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EIASEJ+MicrosoftYaHei"/>
                <a:cs typeface="EIASEJ+MicrosoftYaHei"/>
              </a:rPr>
              <a:t>“它的确有这么一个标记。”</a:t>
            </a:r>
          </a:p>
        </p:txBody>
      </p:sp>
      <p:sp>
        <p:nvSpPr>
          <p:cNvPr id="6" name="object 6"/>
          <p:cNvSpPr txBox="1"/>
          <p:nvPr/>
        </p:nvSpPr>
        <p:spPr>
          <a:xfrm>
            <a:off x="91439" y="1799392"/>
            <a:ext cx="10186534" cy="99879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52"/>
              </a:lnSpc>
              <a:spcBef>
                <a:spcPct val="0"/>
              </a:spcBef>
              <a:spcAft>
                <a:spcPct val="0"/>
              </a:spcAft>
            </a:pPr>
            <a:r>
              <a:rPr sz="1700">
                <a:solidFill>
                  <a:srgbClr val="000000"/>
                </a:solidFill>
                <a:latin typeface="EIASEJ+MicrosoftYaHei"/>
                <a:cs typeface="EIASEJ+MicrosoftYaHei"/>
              </a:rPr>
              <a:t>他心平气和地说，“许多小提琴上面都有，可惜都不是真货。从来就没有一把真货！你这</a:t>
            </a:r>
          </a:p>
          <a:p>
            <a:pPr marL="0" marR="0">
              <a:lnSpc>
                <a:spcPts val="2248"/>
              </a:lnSpc>
              <a:spcBef>
                <a:spcPts val="814"/>
              </a:spcBef>
              <a:spcAft>
                <a:spcPct val="0"/>
              </a:spcAft>
            </a:pPr>
            <a:r>
              <a:rPr sz="1700">
                <a:solidFill>
                  <a:srgbClr val="000000"/>
                </a:solidFill>
                <a:latin typeface="EIASEJ+MicrosoftYaHei"/>
                <a:cs typeface="EIASEJ+MicrosoftYaHei"/>
              </a:rPr>
              <a:t>把大概有一百年的历史，可是，请恕我直说，它不是一把顶好的货色。”</a:t>
            </a:r>
          </a:p>
        </p:txBody>
      </p:sp>
      <p:sp>
        <p:nvSpPr>
          <p:cNvPr id="7" name="object 7"/>
          <p:cNvSpPr txBox="1"/>
          <p:nvPr/>
        </p:nvSpPr>
        <p:spPr>
          <a:xfrm>
            <a:off x="91439" y="2643353"/>
            <a:ext cx="10214152" cy="94433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a:solidFill>
                  <a:srgbClr val="000000"/>
                </a:solidFill>
                <a:latin typeface="UUJLCI+TwCenMT-Regular"/>
                <a:cs typeface="UUJLCI+TwCenMT-Regular"/>
              </a:rPr>
              <a:t>B</a:t>
            </a:r>
            <a:r>
              <a:rPr sz="2000">
                <a:solidFill>
                  <a:srgbClr val="000000"/>
                </a:solidFill>
                <a:latin typeface="SimSun"/>
                <a:cs typeface="SimSun"/>
              </a:rPr>
              <a:t>．当母亲发现瓷器柜上的小提琴不见了，惊恐地问我是否把它卖了时，父亲脸</a:t>
            </a:r>
          </a:p>
          <a:p>
            <a:pPr marL="0" marR="0">
              <a:lnSpc>
                <a:spcPts val="2004"/>
              </a:lnSpc>
              <a:spcBef>
                <a:spcPts val="432"/>
              </a:spcBef>
              <a:spcAft>
                <a:spcPct val="0"/>
              </a:spcAft>
            </a:pPr>
            <a:r>
              <a:rPr sz="2000">
                <a:solidFill>
                  <a:srgbClr val="000000"/>
                </a:solidFill>
                <a:latin typeface="SimSun"/>
                <a:cs typeface="SimSun"/>
              </a:rPr>
              <a:t>上流露出一种忧虑的表情，这主要是因为父亲知道琴对于母亲有很特别的意义</a:t>
            </a:r>
            <a:r>
              <a:rPr sz="1800">
                <a:solidFill>
                  <a:srgbClr val="000000"/>
                </a:solidFill>
                <a:latin typeface="SimSun"/>
                <a:cs typeface="SimSun"/>
              </a:rPr>
              <a:t>。</a:t>
            </a:r>
          </a:p>
        </p:txBody>
      </p:sp>
      <p:sp>
        <p:nvSpPr>
          <p:cNvPr id="8" name="object 8"/>
          <p:cNvSpPr txBox="1"/>
          <p:nvPr/>
        </p:nvSpPr>
        <p:spPr>
          <a:xfrm>
            <a:off x="91439" y="3354830"/>
            <a:ext cx="10226798" cy="9980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EIASEJ+MicrosoftYaHei"/>
                <a:cs typeface="EIASEJ+MicrosoftYaHei"/>
              </a:rPr>
              <a:t>晚餐的时候——那是我行前最后的一次晚餐了，当母亲的眼光瞟到瓷柜上面的时候，她吓</a:t>
            </a:r>
          </a:p>
          <a:p>
            <a:pPr marL="0" marR="0">
              <a:lnSpc>
                <a:spcPts val="2248"/>
              </a:lnSpc>
              <a:spcBef>
                <a:spcPts val="861"/>
              </a:spcBef>
              <a:spcAft>
                <a:spcPct val="0"/>
              </a:spcAft>
            </a:pPr>
            <a:r>
              <a:rPr sz="1700">
                <a:solidFill>
                  <a:srgbClr val="000000"/>
                </a:solidFill>
                <a:latin typeface="EIASEJ+MicrosoftYaHei"/>
                <a:cs typeface="EIASEJ+MicrosoftYaHei"/>
              </a:rPr>
              <a:t>了一跳。</a:t>
            </a:r>
          </a:p>
        </p:txBody>
      </p:sp>
      <p:sp>
        <p:nvSpPr>
          <p:cNvPr id="9" name="object 9"/>
          <p:cNvSpPr txBox="1"/>
          <p:nvPr/>
        </p:nvSpPr>
        <p:spPr>
          <a:xfrm>
            <a:off x="91439" y="4132070"/>
            <a:ext cx="10467230" cy="13870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EIASEJ+MicrosoftYaHei"/>
                <a:cs typeface="EIASEJ+MicrosoftYaHei"/>
              </a:rPr>
              <a:t>“小提琴！”她用手按着胸口，“你把它卖了？！这时候父亲的脸上流露出一种忧虑的表</a:t>
            </a:r>
          </a:p>
          <a:p>
            <a:pPr marL="0" marR="0">
              <a:lnSpc>
                <a:spcPts val="2252"/>
              </a:lnSpc>
              <a:spcBef>
                <a:spcPts val="807"/>
              </a:spcBef>
              <a:spcAft>
                <a:spcPct val="0"/>
              </a:spcAft>
            </a:pPr>
            <a:r>
              <a:rPr sz="1700">
                <a:solidFill>
                  <a:srgbClr val="000000"/>
                </a:solidFill>
                <a:latin typeface="EIASEJ+MicrosoftYaHei"/>
                <a:cs typeface="EIASEJ+MicrosoftYaHei"/>
              </a:rPr>
              <a:t>情。我摇摇头，”我把它和行李一起搁在楼上，“我回答她，”我想把它摆在学校的寝室里面，</a:t>
            </a:r>
          </a:p>
          <a:p>
            <a:pPr marL="0" marR="0">
              <a:lnSpc>
                <a:spcPts val="2248"/>
              </a:lnSpc>
              <a:spcBef>
                <a:spcPts val="864"/>
              </a:spcBef>
              <a:spcAft>
                <a:spcPct val="0"/>
              </a:spcAft>
            </a:pPr>
            <a:r>
              <a:rPr sz="1700">
                <a:solidFill>
                  <a:srgbClr val="000000"/>
                </a:solidFill>
                <a:latin typeface="EIASEJ+MicrosoftYaHei"/>
                <a:cs typeface="EIASEJ+MicrosoftYaHei"/>
              </a:rPr>
              <a:t>这样也有个东西好让我想起家里啊！“母亲这才转忧为喜。</a:t>
            </a:r>
          </a:p>
        </p:txBody>
      </p:sp>
      <p:sp>
        <p:nvSpPr>
          <p:cNvPr id="10" name="object 10"/>
          <p:cNvSpPr txBox="1"/>
          <p:nvPr/>
        </p:nvSpPr>
        <p:spPr>
          <a:xfrm>
            <a:off x="91439" y="5298311"/>
            <a:ext cx="10186207" cy="99803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EIASEJ+MicrosoftYaHei"/>
                <a:cs typeface="EIASEJ+MicrosoftYaHei"/>
              </a:rPr>
              <a:t>“除此之外，”我接着说，“带着它，你也可以放心多了。如果我急需要用钱，它就好像</a:t>
            </a:r>
          </a:p>
          <a:p>
            <a:pPr marL="0" marR="0">
              <a:lnSpc>
                <a:spcPts val="2248"/>
              </a:lnSpc>
              <a:spcBef>
                <a:spcPts val="860"/>
              </a:spcBef>
              <a:spcAft>
                <a:spcPct val="0"/>
              </a:spcAft>
            </a:pPr>
            <a:r>
              <a:rPr sz="1700">
                <a:solidFill>
                  <a:srgbClr val="000000"/>
                </a:solidFill>
                <a:latin typeface="EIASEJ+MicrosoftYaHei"/>
                <a:cs typeface="EIASEJ+MicrosoftYaHei"/>
              </a:rPr>
              <a:t>一个装满钞票的琴盒，可以派上用场。对吗？老爹！”</a:t>
            </a:r>
          </a:p>
        </p:txBody>
      </p:sp>
      <p:sp>
        <p:nvSpPr>
          <p:cNvPr id="11" name="object 11"/>
          <p:cNvSpPr txBox="1"/>
          <p:nvPr/>
        </p:nvSpPr>
        <p:spPr>
          <a:xfrm>
            <a:off x="91439" y="6075805"/>
            <a:ext cx="10434980" cy="99808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2815" marR="0">
              <a:lnSpc>
                <a:spcPts val="2248"/>
              </a:lnSpc>
              <a:spcBef>
                <a:spcPct val="0"/>
              </a:spcBef>
              <a:spcAft>
                <a:spcPct val="0"/>
              </a:spcAft>
            </a:pPr>
            <a:r>
              <a:rPr sz="1700">
                <a:solidFill>
                  <a:srgbClr val="000000"/>
                </a:solidFill>
                <a:latin typeface="EIASEJ+MicrosoftYaHei"/>
                <a:cs typeface="EIASEJ+MicrosoftYaHei"/>
              </a:rPr>
              <a:t>“对的！乖儿子，对的！”父亲说。他的眼睛却一直故意瞧着其他的地方。（摘自《意林》</a:t>
            </a:r>
          </a:p>
          <a:p>
            <a:pPr marL="0" marR="0">
              <a:lnSpc>
                <a:spcPts val="2248"/>
              </a:lnSpc>
              <a:spcBef>
                <a:spcPts val="861"/>
              </a:spcBef>
              <a:spcAft>
                <a:spcPct val="0"/>
              </a:spcAft>
            </a:pPr>
            <a:r>
              <a:rPr sz="1700">
                <a:solidFill>
                  <a:srgbClr val="000000"/>
                </a:solidFill>
                <a:latin typeface="MSSGRV+MicrosoftYaHei"/>
                <a:cs typeface="MSSGRV+MicrosoftYaHei"/>
              </a:rPr>
              <a:t>2006</a:t>
            </a:r>
            <a:r>
              <a:rPr sz="1700">
                <a:solidFill>
                  <a:srgbClr val="000000"/>
                </a:solidFill>
                <a:latin typeface="EIASEJ+MicrosoftYaHei"/>
                <a:cs typeface="EIASEJ+MicrosoftYaHei"/>
              </a:rPr>
              <a:t>年第</a:t>
            </a:r>
            <a:r>
              <a:rPr sz="1700">
                <a:solidFill>
                  <a:srgbClr val="000000"/>
                </a:solidFill>
                <a:latin typeface="MSSGRV+MicrosoftYaHei"/>
                <a:cs typeface="MSSGRV+MicrosoftYaHei"/>
              </a:rPr>
              <a:t>10</a:t>
            </a:r>
            <a:r>
              <a:rPr sz="1700">
                <a:solidFill>
                  <a:srgbClr val="000000"/>
                </a:solidFill>
                <a:latin typeface="EIASEJ+MicrosoftYaHei"/>
                <a:cs typeface="EIASEJ+MicrosoftYaHei"/>
              </a:rPr>
              <a:t>期，有删改）</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12850" y="300338"/>
            <a:ext cx="8877038" cy="645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AVALBG+MicrosoftYaHei"/>
                <a:cs typeface="AVALBG+MicrosoftYaHei"/>
              </a:rPr>
              <a:t>清晨,家丁刚刚打开大门,突然跌进一个人来。这是一个二十五六岁的青年人,双</a:t>
            </a:r>
          </a:p>
        </p:txBody>
      </p:sp>
      <p:sp>
        <p:nvSpPr>
          <p:cNvPr id="4" name="object 4"/>
          <p:cNvSpPr txBox="1"/>
          <p:nvPr/>
        </p:nvSpPr>
        <p:spPr>
          <a:xfrm>
            <a:off x="246278" y="776402"/>
            <a:ext cx="9752896" cy="31141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AVALBG+MicrosoftYaHei"/>
                <a:cs typeface="AVALBG+MicrosoftYaHei"/>
              </a:rPr>
              <a:t>目紧闭,浑身水湿,左臂负了刀伤,鲜血湿透了衣袖。王管家赶忙吩咐送到下房急救。</a:t>
            </a:r>
          </a:p>
          <a:p>
            <a:pPr marL="204215" marR="0">
              <a:lnSpc>
                <a:spcPts val="2375"/>
              </a:lnSpc>
              <a:spcBef>
                <a:spcPts val="814"/>
              </a:spcBef>
              <a:spcAft>
                <a:spcPct val="0"/>
              </a:spcAft>
            </a:pPr>
            <a:r>
              <a:rPr sz="1800">
                <a:solidFill>
                  <a:srgbClr val="000000"/>
                </a:solidFill>
                <a:latin typeface="AVALBG+MicrosoftYaHei"/>
                <a:cs typeface="AVALBG+MicrosoftYaHei"/>
              </a:rPr>
              <a:t>许久,青年人才醒了过来,问道:“这里可是江州刺史王景文大人的府第?”王管家点点</a:t>
            </a:r>
          </a:p>
          <a:p>
            <a:pPr marL="0" marR="0">
              <a:lnSpc>
                <a:spcPts val="2375"/>
              </a:lnSpc>
              <a:spcBef>
                <a:spcPts val="864"/>
              </a:spcBef>
              <a:spcAft>
                <a:spcPct val="0"/>
              </a:spcAft>
            </a:pPr>
            <a:r>
              <a:rPr sz="1800">
                <a:solidFill>
                  <a:srgbClr val="000000"/>
                </a:solidFill>
                <a:latin typeface="AVALBG+MicrosoftYaHei"/>
                <a:cs typeface="AVALBG+MicrosoftYaHei"/>
              </a:rPr>
              <a:t>头:“请问足下从何而来?”青年人笑道:“小人莫谷青,江北中州人氏,自幼好围棋,因得</a:t>
            </a:r>
          </a:p>
          <a:p>
            <a:pPr marL="0" marR="0">
              <a:lnSpc>
                <a:spcPts val="2375"/>
              </a:lnSpc>
              <a:spcBef>
                <a:spcPts val="817"/>
              </a:spcBef>
              <a:spcAft>
                <a:spcPct val="0"/>
              </a:spcAft>
            </a:pPr>
            <a:r>
              <a:rPr sz="1800">
                <a:solidFill>
                  <a:srgbClr val="000000"/>
                </a:solidFill>
                <a:latin typeface="AVALBG+MicrosoftYaHei"/>
                <a:cs typeface="AVALBG+MicrosoftYaHei"/>
              </a:rPr>
              <a:t>知王大人棋艺精绝,便有心来切磋棋艺。只因两国以江为界,各守疆域,小人只好于夜间</a:t>
            </a:r>
          </a:p>
          <a:p>
            <a:pPr marL="0" marR="0">
              <a:lnSpc>
                <a:spcPts val="2375"/>
              </a:lnSpc>
              <a:spcBef>
                <a:spcPts val="814"/>
              </a:spcBef>
              <a:spcAft>
                <a:spcPct val="0"/>
              </a:spcAft>
            </a:pPr>
            <a:r>
              <a:rPr sz="1800">
                <a:solidFill>
                  <a:srgbClr val="000000"/>
                </a:solidFill>
                <a:latin typeface="AVALBG+MicrosoftYaHei"/>
                <a:cs typeface="AVALBG+MicrosoftYaHei"/>
              </a:rPr>
              <a:t>偷渡。上岸后又路遇劫匪,寡不敌众。不过终于可以一会王大人了!”王管家听了急进</a:t>
            </a:r>
          </a:p>
          <a:p>
            <a:pPr marL="0" marR="0">
              <a:lnSpc>
                <a:spcPts val="2375"/>
              </a:lnSpc>
              <a:spcBef>
                <a:spcPts val="864"/>
              </a:spcBef>
              <a:spcAft>
                <a:spcPct val="0"/>
              </a:spcAft>
            </a:pPr>
            <a:r>
              <a:rPr sz="1800">
                <a:solidFill>
                  <a:srgbClr val="000000"/>
                </a:solidFill>
                <a:latin typeface="AVALBG+MicrosoftYaHei"/>
                <a:cs typeface="AVALBG+MicrosoftYaHei"/>
              </a:rPr>
              <a:t>内堂禀报,回来后道:“老爷说,足下远道而来,身体又有所不适,先请静养数日,待到神定</a:t>
            </a:r>
          </a:p>
          <a:p>
            <a:pPr marL="0" marR="0">
              <a:lnSpc>
                <a:spcPts val="2375"/>
              </a:lnSpc>
              <a:spcBef>
                <a:spcPts val="816"/>
              </a:spcBef>
              <a:spcAft>
                <a:spcPct val="0"/>
              </a:spcAft>
            </a:pPr>
            <a:r>
              <a:rPr sz="1800">
                <a:solidFill>
                  <a:srgbClr val="000000"/>
                </a:solidFill>
                <a:latin typeface="AVALBG+MicrosoftYaHei"/>
                <a:cs typeface="AVALBG+MicrosoftYaHei"/>
              </a:rPr>
              <a:t>气足后,再请公子赐教。”</a:t>
            </a:r>
          </a:p>
        </p:txBody>
      </p:sp>
      <p:sp>
        <p:nvSpPr>
          <p:cNvPr id="5" name="object 5"/>
          <p:cNvSpPr txBox="1"/>
          <p:nvPr/>
        </p:nvSpPr>
        <p:spPr>
          <a:xfrm>
            <a:off x="246278" y="3657398"/>
            <a:ext cx="9855102" cy="27023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375"/>
              </a:lnSpc>
              <a:spcBef>
                <a:spcPct val="0"/>
              </a:spcBef>
              <a:spcAft>
                <a:spcPct val="0"/>
              </a:spcAft>
            </a:pPr>
            <a:r>
              <a:rPr sz="1800">
                <a:solidFill>
                  <a:srgbClr val="000000"/>
                </a:solidFill>
                <a:latin typeface="AVALBG+MicrosoftYaHei"/>
                <a:cs typeface="AVALBG+MicrosoftYaHei"/>
              </a:rPr>
              <a:t>十天后,莫谷青终于跨进了王府的“松云轩”。只见堂中檀木椅上端坐着一个中年</a:t>
            </a:r>
          </a:p>
          <a:p>
            <a:pPr marL="0" marR="0">
              <a:lnSpc>
                <a:spcPts val="2375"/>
              </a:lnSpc>
              <a:spcBef>
                <a:spcPts val="814"/>
              </a:spcBef>
              <a:spcAft>
                <a:spcPct val="0"/>
              </a:spcAft>
            </a:pPr>
            <a:r>
              <a:rPr sz="1800">
                <a:solidFill>
                  <a:srgbClr val="000000"/>
                </a:solidFill>
                <a:latin typeface="AVALBG+MicrosoftYaHei"/>
                <a:cs typeface="AVALBG+MicrosoftYaHei"/>
              </a:rPr>
              <a:t>人,三绺长须,面色祥和。这人就是当今深得皇上宠幸的皇太妃王燕春的亲弟弟王景文。</a:t>
            </a:r>
          </a:p>
          <a:p>
            <a:pPr marL="0" marR="0">
              <a:lnSpc>
                <a:spcPts val="2378"/>
              </a:lnSpc>
              <a:spcBef>
                <a:spcPts val="861"/>
              </a:spcBef>
              <a:spcAft>
                <a:spcPct val="0"/>
              </a:spcAft>
            </a:pPr>
            <a:r>
              <a:rPr sz="1800">
                <a:solidFill>
                  <a:srgbClr val="000000"/>
                </a:solidFill>
                <a:latin typeface="AVALBG+MicrosoftYaHei"/>
                <a:cs typeface="AVALBG+MicrosoftYaHei"/>
              </a:rPr>
              <a:t>莫谷青双手一揖,朗声说道:“江北棋士莫谷青,特来向江南棋王领教!”王管家见莫谷青</a:t>
            </a:r>
          </a:p>
          <a:p>
            <a:pPr marL="0" marR="0">
              <a:lnSpc>
                <a:spcPts val="2375"/>
              </a:lnSpc>
              <a:spcBef>
                <a:spcPts val="817"/>
              </a:spcBef>
              <a:spcAft>
                <a:spcPct val="0"/>
              </a:spcAft>
            </a:pPr>
            <a:r>
              <a:rPr sz="1800">
                <a:solidFill>
                  <a:srgbClr val="000000"/>
                </a:solidFill>
                <a:latin typeface="AVALBG+MicrosoftYaHei"/>
                <a:cs typeface="AVALBG+MicrosoftYaHei"/>
              </a:rPr>
              <a:t>长揖不跪,正要厉声呵斥,王景文摇手止住:“莫谷公子不远千里而来,以棋会友,不可以常</a:t>
            </a:r>
          </a:p>
          <a:p>
            <a:pPr marL="0" marR="0">
              <a:lnSpc>
                <a:spcPts val="2375"/>
              </a:lnSpc>
              <a:spcBef>
                <a:spcPts val="814"/>
              </a:spcBef>
              <a:spcAft>
                <a:spcPct val="0"/>
              </a:spcAft>
            </a:pPr>
            <a:r>
              <a:rPr sz="1800">
                <a:solidFill>
                  <a:srgbClr val="000000"/>
                </a:solidFill>
                <a:latin typeface="AVALBG+MicrosoftYaHei"/>
                <a:cs typeface="AVALBG+MicrosoftYaHei"/>
              </a:rPr>
              <a:t>礼拘之。”说着,</a:t>
            </a:r>
            <a:r>
              <a:rPr sz="1800" spc="-14">
                <a:solidFill>
                  <a:srgbClr val="000000"/>
                </a:solidFill>
                <a:latin typeface="AVALBG+MicrosoftYaHei"/>
                <a:cs typeface="AVALBG+MicrosoftYaHei"/>
              </a:rPr>
              <a:t>躬身向莫谷青道,“公子过奖了</a:t>
            </a:r>
            <a:r>
              <a:rPr sz="1800">
                <a:solidFill>
                  <a:srgbClr val="000000"/>
                </a:solidFill>
                <a:latin typeface="AVALBG+MicrosoftYaHei"/>
                <a:cs typeface="AVALBG+MicrosoftYaHei"/>
              </a:rPr>
              <a:t>,老夫怎能担当‘棋王’二字?今天公子</a:t>
            </a:r>
          </a:p>
          <a:p>
            <a:pPr marL="0" marR="0">
              <a:lnSpc>
                <a:spcPts val="2375"/>
              </a:lnSpc>
              <a:spcBef>
                <a:spcPts val="863"/>
              </a:spcBef>
              <a:spcAft>
                <a:spcPct val="0"/>
              </a:spcAft>
            </a:pPr>
            <a:r>
              <a:rPr sz="1800">
                <a:solidFill>
                  <a:srgbClr val="000000"/>
                </a:solidFill>
                <a:latin typeface="AVALBG+MicrosoftYaHei"/>
                <a:cs typeface="AVALBG+MicrosoftYaHei"/>
              </a:rPr>
              <a:t>前来指教,老夫喜不自胜。请!”便令摆上棋盘,与莫谷青分宾主落座。</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81812" y="211453"/>
            <a:ext cx="4728516"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QDHVFC+MicrosoftYaHei"/>
                <a:cs typeface="QDHVFC+MicrosoftYaHei"/>
              </a:rPr>
              <a:t>他拿起小提琴，把它靠在厚厚的眼镜边缘。</a:t>
            </a:r>
          </a:p>
        </p:txBody>
      </p:sp>
      <p:sp>
        <p:nvSpPr>
          <p:cNvPr id="4" name="object 4"/>
          <p:cNvSpPr txBox="1"/>
          <p:nvPr/>
        </p:nvSpPr>
        <p:spPr>
          <a:xfrm>
            <a:off x="522731" y="633855"/>
            <a:ext cx="5936099" cy="9980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90500" marR="0">
              <a:lnSpc>
                <a:spcPts val="2248"/>
              </a:lnSpc>
              <a:spcBef>
                <a:spcPct val="0"/>
              </a:spcBef>
              <a:spcAft>
                <a:spcPct val="0"/>
              </a:spcAft>
            </a:pPr>
            <a:r>
              <a:rPr sz="1700">
                <a:solidFill>
                  <a:srgbClr val="000000"/>
                </a:solidFill>
                <a:latin typeface="QDHVFC+MicrosoftYaHei"/>
                <a:cs typeface="QDHVFC+MicrosoftYaHei"/>
              </a:rPr>
              <a:t>“二十五块到五十块之间，这要看是什么人出价。”</a:t>
            </a:r>
          </a:p>
          <a:p>
            <a:pPr marL="0" marR="0">
              <a:lnSpc>
                <a:spcPts val="2248"/>
              </a:lnSpc>
              <a:spcBef>
                <a:spcPts val="861"/>
              </a:spcBef>
              <a:spcAft>
                <a:spcPct val="0"/>
              </a:spcAft>
            </a:pPr>
            <a:r>
              <a:rPr sz="1700">
                <a:solidFill>
                  <a:srgbClr val="000000"/>
                </a:solidFill>
                <a:latin typeface="QDHVFC+MicrosoftYaHei"/>
                <a:cs typeface="QDHVFC+MicrosoftYaHei"/>
              </a:rPr>
              <a:t>“怎么会呢？它不是一把沙那罕名琴吗？”</a:t>
            </a:r>
          </a:p>
        </p:txBody>
      </p:sp>
      <p:sp>
        <p:nvSpPr>
          <p:cNvPr id="5" name="object 5"/>
          <p:cNvSpPr txBox="1"/>
          <p:nvPr/>
        </p:nvSpPr>
        <p:spPr>
          <a:xfrm>
            <a:off x="522731" y="1411095"/>
            <a:ext cx="3235300"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QDHVFC+MicrosoftYaHei"/>
                <a:cs typeface="QDHVFC+MicrosoftYaHei"/>
              </a:rPr>
              <a:t>“它的确有这么一个标记。”</a:t>
            </a:r>
          </a:p>
        </p:txBody>
      </p:sp>
      <p:sp>
        <p:nvSpPr>
          <p:cNvPr id="6" name="object 6"/>
          <p:cNvSpPr txBox="1"/>
          <p:nvPr/>
        </p:nvSpPr>
        <p:spPr>
          <a:xfrm>
            <a:off x="91439" y="1799392"/>
            <a:ext cx="10247180" cy="177603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52"/>
              </a:lnSpc>
              <a:spcBef>
                <a:spcPct val="0"/>
              </a:spcBef>
              <a:spcAft>
                <a:spcPct val="0"/>
              </a:spcAft>
            </a:pPr>
            <a:r>
              <a:rPr sz="1700">
                <a:solidFill>
                  <a:srgbClr val="000000"/>
                </a:solidFill>
                <a:latin typeface="QDHVFC+MicrosoftYaHei"/>
                <a:cs typeface="QDHVFC+MicrosoftYaHei"/>
              </a:rPr>
              <a:t>他心平气和地说，“许多小提琴上面都有，可惜都不是真货。从来就没有一把真货！你这</a:t>
            </a:r>
          </a:p>
          <a:p>
            <a:pPr marL="0" marR="0">
              <a:lnSpc>
                <a:spcPts val="2248"/>
              </a:lnSpc>
              <a:spcBef>
                <a:spcPts val="814"/>
              </a:spcBef>
              <a:spcAft>
                <a:spcPct val="0"/>
              </a:spcAft>
            </a:pPr>
            <a:r>
              <a:rPr sz="1700">
                <a:solidFill>
                  <a:srgbClr val="000000"/>
                </a:solidFill>
                <a:latin typeface="QDHVFC+MicrosoftYaHei"/>
                <a:cs typeface="QDHVFC+MicrosoftYaHei"/>
              </a:rPr>
              <a:t>把大概有一百年的历史，可是，请恕我直说，它不是一把顶好的货色。”</a:t>
            </a:r>
          </a:p>
          <a:p>
            <a:pPr marL="431291" marR="0">
              <a:lnSpc>
                <a:spcPts val="2248"/>
              </a:lnSpc>
              <a:spcBef>
                <a:spcPts val="861"/>
              </a:spcBef>
              <a:spcAft>
                <a:spcPct val="0"/>
              </a:spcAft>
            </a:pPr>
            <a:r>
              <a:rPr sz="1700">
                <a:solidFill>
                  <a:srgbClr val="000000"/>
                </a:solidFill>
                <a:latin typeface="QDHVFC+MicrosoftYaHei"/>
                <a:cs typeface="QDHVFC+MicrosoftYaHei"/>
              </a:rPr>
              <a:t>他十分仔细地瞧着我，然后说，“我曾经看过这把提琴。你是不是查理·安格鲁的儿子？”</a:t>
            </a:r>
          </a:p>
          <a:p>
            <a:pPr marL="431291" marR="0">
              <a:lnSpc>
                <a:spcPts val="2248"/>
              </a:lnSpc>
              <a:spcBef>
                <a:spcPts val="811"/>
              </a:spcBef>
              <a:spcAft>
                <a:spcPct val="0"/>
              </a:spcAft>
            </a:pPr>
            <a:r>
              <a:rPr sz="1700">
                <a:solidFill>
                  <a:srgbClr val="000000"/>
                </a:solidFill>
                <a:latin typeface="QDHVFC+MicrosoftYaHei"/>
                <a:cs typeface="QDHVFC+MicrosoftYaHei"/>
              </a:rPr>
              <a:t>“是的！”我简单地回答。</a:t>
            </a:r>
          </a:p>
        </p:txBody>
      </p:sp>
      <p:sp>
        <p:nvSpPr>
          <p:cNvPr id="7" name="object 7"/>
          <p:cNvSpPr txBox="1"/>
          <p:nvPr/>
        </p:nvSpPr>
        <p:spPr>
          <a:xfrm>
            <a:off x="522731" y="3354830"/>
            <a:ext cx="9745757" cy="60947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48"/>
              </a:lnSpc>
              <a:spcBef>
                <a:spcPct val="0"/>
              </a:spcBef>
              <a:spcAft>
                <a:spcPct val="0"/>
              </a:spcAft>
            </a:pPr>
            <a:r>
              <a:rPr sz="1700">
                <a:solidFill>
                  <a:srgbClr val="000000"/>
                </a:solidFill>
                <a:latin typeface="QDHVFC+MicrosoftYaHei"/>
                <a:cs typeface="QDHVFC+MicrosoftYaHei"/>
              </a:rPr>
              <a:t>晚餐的时候——那是我行前最后的一次晚餐了，当母亲的眼光瞟到瓷柜上面的时候，她吓</a:t>
            </a:r>
          </a:p>
        </p:txBody>
      </p:sp>
      <p:sp>
        <p:nvSpPr>
          <p:cNvPr id="8" name="object 8"/>
          <p:cNvSpPr txBox="1"/>
          <p:nvPr/>
        </p:nvSpPr>
        <p:spPr>
          <a:xfrm>
            <a:off x="91439" y="3500731"/>
            <a:ext cx="10128044" cy="65899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a:solidFill>
                  <a:srgbClr val="000000"/>
                </a:solidFill>
                <a:latin typeface="TVPWNW+TwCenMT-Regular"/>
                <a:cs typeface="TVPWNW+TwCenMT-Regular"/>
              </a:rPr>
              <a:t>C</a:t>
            </a:r>
            <a:r>
              <a:rPr sz="2000">
                <a:solidFill>
                  <a:srgbClr val="000000"/>
                </a:solidFill>
                <a:latin typeface="SimSun"/>
                <a:cs typeface="SimSun"/>
              </a:rPr>
              <a:t>．我从乐器行老板艾瑞那里得知舅舅赠我的那把沙那罕名琴是假的，而且从来</a:t>
            </a:r>
          </a:p>
        </p:txBody>
      </p:sp>
      <p:sp>
        <p:nvSpPr>
          <p:cNvPr id="9" name="object 9"/>
          <p:cNvSpPr txBox="1"/>
          <p:nvPr/>
        </p:nvSpPr>
        <p:spPr>
          <a:xfrm>
            <a:off x="91439" y="3805531"/>
            <a:ext cx="3512211" cy="63550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SimSun"/>
                <a:cs typeface="SimSun"/>
              </a:rPr>
              <a:t>没有一把真的沙那罕名琴。</a:t>
            </a:r>
          </a:p>
        </p:txBody>
      </p:sp>
      <p:sp>
        <p:nvSpPr>
          <p:cNvPr id="10" name="object 10"/>
          <p:cNvSpPr txBox="1"/>
          <p:nvPr/>
        </p:nvSpPr>
        <p:spPr>
          <a:xfrm>
            <a:off x="91439" y="4520367"/>
            <a:ext cx="10467230" cy="99879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52"/>
              </a:lnSpc>
              <a:spcBef>
                <a:spcPct val="0"/>
              </a:spcBef>
              <a:spcAft>
                <a:spcPct val="0"/>
              </a:spcAft>
            </a:pPr>
            <a:r>
              <a:rPr sz="1700">
                <a:solidFill>
                  <a:srgbClr val="000000"/>
                </a:solidFill>
                <a:latin typeface="QDHVFC+MicrosoftYaHei"/>
                <a:cs typeface="QDHVFC+MicrosoftYaHei"/>
              </a:rPr>
              <a:t>情。我摇摇头，”我把它和行李一起搁在楼上，“我回答她，”我想把它摆在学校的寝室里面，</a:t>
            </a:r>
          </a:p>
          <a:p>
            <a:pPr marL="0" marR="0">
              <a:lnSpc>
                <a:spcPts val="2248"/>
              </a:lnSpc>
              <a:spcBef>
                <a:spcPts val="814"/>
              </a:spcBef>
              <a:spcAft>
                <a:spcPct val="0"/>
              </a:spcAft>
            </a:pPr>
            <a:r>
              <a:rPr sz="1700">
                <a:solidFill>
                  <a:srgbClr val="000000"/>
                </a:solidFill>
                <a:latin typeface="QDHVFC+MicrosoftYaHei"/>
                <a:cs typeface="QDHVFC+MicrosoftYaHei"/>
              </a:rPr>
              <a:t>这样也有个东西好让我想起家里啊！“母亲这才转忧为喜。</a:t>
            </a:r>
          </a:p>
        </p:txBody>
      </p:sp>
      <p:sp>
        <p:nvSpPr>
          <p:cNvPr id="11" name="object 11"/>
          <p:cNvSpPr txBox="1"/>
          <p:nvPr/>
        </p:nvSpPr>
        <p:spPr>
          <a:xfrm>
            <a:off x="91439" y="5298311"/>
            <a:ext cx="10186207" cy="99803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1291" marR="0">
              <a:lnSpc>
                <a:spcPts val="2248"/>
              </a:lnSpc>
              <a:spcBef>
                <a:spcPct val="0"/>
              </a:spcBef>
              <a:spcAft>
                <a:spcPct val="0"/>
              </a:spcAft>
            </a:pPr>
            <a:r>
              <a:rPr sz="1700">
                <a:solidFill>
                  <a:srgbClr val="000000"/>
                </a:solidFill>
                <a:latin typeface="QDHVFC+MicrosoftYaHei"/>
                <a:cs typeface="QDHVFC+MicrosoftYaHei"/>
              </a:rPr>
              <a:t>“除此之外，”我接着说，“带着它，你也可以放心多了。如果我急需要用钱，它就好像</a:t>
            </a:r>
          </a:p>
          <a:p>
            <a:pPr marL="0" marR="0">
              <a:lnSpc>
                <a:spcPts val="2248"/>
              </a:lnSpc>
              <a:spcBef>
                <a:spcPts val="860"/>
              </a:spcBef>
              <a:spcAft>
                <a:spcPct val="0"/>
              </a:spcAft>
            </a:pPr>
            <a:r>
              <a:rPr sz="1700">
                <a:solidFill>
                  <a:srgbClr val="000000"/>
                </a:solidFill>
                <a:latin typeface="QDHVFC+MicrosoftYaHei"/>
                <a:cs typeface="QDHVFC+MicrosoftYaHei"/>
              </a:rPr>
              <a:t>一个装满钞票的琴盒，可以派上用场。对吗？老爹！”</a:t>
            </a:r>
          </a:p>
        </p:txBody>
      </p:sp>
      <p:sp>
        <p:nvSpPr>
          <p:cNvPr id="12" name="object 12"/>
          <p:cNvSpPr txBox="1"/>
          <p:nvPr/>
        </p:nvSpPr>
        <p:spPr>
          <a:xfrm>
            <a:off x="91439" y="6075805"/>
            <a:ext cx="10434980" cy="99808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32815" marR="0">
              <a:lnSpc>
                <a:spcPts val="2248"/>
              </a:lnSpc>
              <a:spcBef>
                <a:spcPct val="0"/>
              </a:spcBef>
              <a:spcAft>
                <a:spcPct val="0"/>
              </a:spcAft>
            </a:pPr>
            <a:r>
              <a:rPr sz="1700">
                <a:solidFill>
                  <a:srgbClr val="000000"/>
                </a:solidFill>
                <a:latin typeface="QDHVFC+MicrosoftYaHei"/>
                <a:cs typeface="QDHVFC+MicrosoftYaHei"/>
              </a:rPr>
              <a:t>“对的！乖儿子，对的！”父亲说。他的眼睛却一直故意瞧着其他的地方。（摘自《意林》</a:t>
            </a:r>
          </a:p>
          <a:p>
            <a:pPr marL="0" marR="0">
              <a:lnSpc>
                <a:spcPts val="2248"/>
              </a:lnSpc>
              <a:spcBef>
                <a:spcPts val="861"/>
              </a:spcBef>
              <a:spcAft>
                <a:spcPct val="0"/>
              </a:spcAft>
            </a:pPr>
            <a:r>
              <a:rPr sz="1700">
                <a:solidFill>
                  <a:srgbClr val="000000"/>
                </a:solidFill>
                <a:latin typeface="QHDEWG+MicrosoftYaHei"/>
                <a:cs typeface="QHDEWG+MicrosoftYaHei"/>
              </a:rPr>
              <a:t>2006</a:t>
            </a:r>
            <a:r>
              <a:rPr sz="1700">
                <a:solidFill>
                  <a:srgbClr val="000000"/>
                </a:solidFill>
                <a:latin typeface="QDHVFC+MicrosoftYaHei"/>
                <a:cs typeface="QDHVFC+MicrosoftYaHei"/>
              </a:rPr>
              <a:t>年第</a:t>
            </a:r>
            <a:r>
              <a:rPr sz="1700">
                <a:solidFill>
                  <a:srgbClr val="000000"/>
                </a:solidFill>
                <a:latin typeface="QHDEWG+MicrosoftYaHei"/>
                <a:cs typeface="QHDEWG+MicrosoftYaHei"/>
              </a:rPr>
              <a:t>10</a:t>
            </a:r>
            <a:r>
              <a:rPr sz="1700">
                <a:solidFill>
                  <a:srgbClr val="000000"/>
                </a:solidFill>
                <a:latin typeface="QDHVFC+MicrosoftYaHei"/>
                <a:cs typeface="QDHVFC+MicrosoftYaHei"/>
              </a:rPr>
              <a:t>期，有删改）</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7090" y="1560321"/>
            <a:ext cx="8822294" cy="164284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28243" marR="0">
              <a:lnSpc>
                <a:spcPts val="3693"/>
              </a:lnSpc>
              <a:spcBef>
                <a:spcPct val="0"/>
              </a:spcBef>
              <a:spcAft>
                <a:spcPct val="0"/>
              </a:spcAft>
            </a:pPr>
            <a:r>
              <a:rPr sz="2800">
                <a:solidFill>
                  <a:srgbClr val="000000"/>
                </a:solidFill>
                <a:latin typeface="OCTMML+MicrosoftYaHei"/>
                <a:cs typeface="OCTMML+MicrosoftYaHei"/>
              </a:rPr>
              <a:t>2.</a:t>
            </a:r>
            <a:r>
              <a:rPr sz="2800">
                <a:solidFill>
                  <a:srgbClr val="000000"/>
                </a:solidFill>
                <a:latin typeface="MFMUAO+MicrosoftYaHei"/>
                <a:cs typeface="MFMUAO+MicrosoftYaHei"/>
              </a:rPr>
              <a:t>小说是如何刻画舅舅形象的，请结合文章内</a:t>
            </a:r>
          </a:p>
          <a:p>
            <a:pPr marL="0" marR="0">
              <a:lnSpc>
                <a:spcPts val="3690"/>
              </a:lnSpc>
              <a:spcBef>
                <a:spcPts val="1302"/>
              </a:spcBef>
              <a:spcAft>
                <a:spcPct val="0"/>
              </a:spcAft>
            </a:pPr>
            <a:r>
              <a:rPr sz="2800">
                <a:solidFill>
                  <a:srgbClr val="000000"/>
                </a:solidFill>
                <a:latin typeface="MFMUAO+MicrosoftYaHei"/>
                <a:cs typeface="MFMUAO+MicrosoftYaHei"/>
              </a:rPr>
              <a:t>容简要分析。</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41604" y="113209"/>
            <a:ext cx="867536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HKGKC+MicrosoftYaHei"/>
                <a:cs typeface="WHKGKC+MicrosoftYaHei"/>
              </a:rPr>
              <a:t>“三千块。两年之内我可以还清。我跟你说，那个地方真是一座金矿啊！”</a:t>
            </a:r>
          </a:p>
        </p:txBody>
      </p:sp>
      <p:sp>
        <p:nvSpPr>
          <p:cNvPr id="4" name="object 4"/>
          <p:cNvSpPr txBox="1"/>
          <p:nvPr/>
        </p:nvSpPr>
        <p:spPr>
          <a:xfrm>
            <a:off x="731519" y="524943"/>
            <a:ext cx="972693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HKGKC+MicrosoftYaHei"/>
                <a:cs typeface="WHKGKC+MicrosoftYaHei"/>
              </a:rPr>
              <a:t>“但是，万一房子被抵押了，”母亲哭丧着脸说，“我们会流落街头，变成乞丐啊！</a:t>
            </a:r>
          </a:p>
        </p:txBody>
      </p:sp>
      <p:sp>
        <p:nvSpPr>
          <p:cNvPr id="5" name="object 5"/>
          <p:cNvSpPr txBox="1"/>
          <p:nvPr/>
        </p:nvSpPr>
        <p:spPr>
          <a:xfrm>
            <a:off x="274320" y="936423"/>
            <a:ext cx="12573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HKGKC+MicrosoftYaHei"/>
                <a:cs typeface="WHKGKC+MicrosoftYaHei"/>
              </a:rPr>
              <a:t>查理。”</a:t>
            </a:r>
          </a:p>
        </p:txBody>
      </p:sp>
      <p:sp>
        <p:nvSpPr>
          <p:cNvPr id="6" name="object 6"/>
          <p:cNvSpPr txBox="1"/>
          <p:nvPr/>
        </p:nvSpPr>
        <p:spPr>
          <a:xfrm>
            <a:off x="731519" y="1347902"/>
            <a:ext cx="9476655" cy="105617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WHKGKC+MicrosoftYaHei"/>
                <a:cs typeface="WHKGKC+MicrosoftYaHei"/>
              </a:rPr>
              <a:t>我在一个角落写家庭作业；</a:t>
            </a:r>
            <a:r>
              <a:rPr sz="1800">
                <a:solidFill>
                  <a:srgbClr val="FF0000"/>
                </a:solidFill>
                <a:latin typeface="WHKGKC+MicrosoftYaHei"/>
                <a:cs typeface="WHKGKC+MicrosoftYaHei"/>
              </a:rPr>
              <a:t>舅舅在左边看晚报。此时，他取下眼镜，合上报纸。</a:t>
            </a:r>
          </a:p>
          <a:p>
            <a:pPr marL="0" marR="0">
              <a:lnSpc>
                <a:spcPts val="2378"/>
              </a:lnSpc>
              <a:spcBef>
                <a:spcPts val="811"/>
              </a:spcBef>
              <a:spcAft>
                <a:spcPct val="0"/>
              </a:spcAft>
            </a:pPr>
            <a:r>
              <a:rPr sz="1800">
                <a:solidFill>
                  <a:srgbClr val="FF0000"/>
                </a:solidFill>
                <a:latin typeface="WHKGKC+MicrosoftYaHei"/>
                <a:cs typeface="WHKGKC+MicrosoftYaHei"/>
              </a:rPr>
              <a:t>“听我说，没有比争执的双方各持一理而相持不下更糟糕的事。我想，也许我能解</a:t>
            </a:r>
          </a:p>
        </p:txBody>
      </p:sp>
      <p:sp>
        <p:nvSpPr>
          <p:cNvPr id="7" name="object 7"/>
          <p:cNvSpPr txBox="1"/>
          <p:nvPr/>
        </p:nvSpPr>
        <p:spPr>
          <a:xfrm>
            <a:off x="274320" y="2171244"/>
            <a:ext cx="19431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决这个问题。”</a:t>
            </a:r>
          </a:p>
        </p:txBody>
      </p:sp>
      <p:sp>
        <p:nvSpPr>
          <p:cNvPr id="8" name="object 8"/>
          <p:cNvSpPr txBox="1"/>
          <p:nvPr/>
        </p:nvSpPr>
        <p:spPr>
          <a:xfrm>
            <a:off x="731519" y="2582724"/>
            <a:ext cx="473202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他站起来，把瓷柜上面的小提琴取下来。</a:t>
            </a:r>
          </a:p>
        </p:txBody>
      </p:sp>
      <p:sp>
        <p:nvSpPr>
          <p:cNvPr id="9" name="object 9"/>
          <p:cNvSpPr txBox="1"/>
          <p:nvPr/>
        </p:nvSpPr>
        <p:spPr>
          <a:xfrm>
            <a:off x="731519" y="2994204"/>
            <a:ext cx="8675369" cy="105634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“我听说这种牌子的小提琴可以卖到五千块钱。把它拿去卖了吧！查理。”</a:t>
            </a:r>
          </a:p>
          <a:p>
            <a:pPr marL="0" marR="0">
              <a:lnSpc>
                <a:spcPts val="2375"/>
              </a:lnSpc>
              <a:spcBef>
                <a:spcPts val="816"/>
              </a:spcBef>
              <a:spcAft>
                <a:spcPct val="0"/>
              </a:spcAft>
            </a:pPr>
            <a:r>
              <a:rPr sz="1800">
                <a:solidFill>
                  <a:srgbClr val="000000"/>
                </a:solidFill>
                <a:latin typeface="WHKGKC+MicrosoftYaHei"/>
                <a:cs typeface="WHKGKC+MicrosoftYaHei"/>
              </a:rPr>
              <a:t>“我不能这么做，麦克。”父亲说。</a:t>
            </a:r>
          </a:p>
        </p:txBody>
      </p:sp>
      <p:sp>
        <p:nvSpPr>
          <p:cNvPr id="10" name="object 10"/>
          <p:cNvSpPr txBox="1"/>
          <p:nvPr/>
        </p:nvSpPr>
        <p:spPr>
          <a:xfrm>
            <a:off x="731519" y="3817418"/>
            <a:ext cx="920115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“如果你急着用钱，”舅舅对父亲说，“可以在老艾瑞的乐器行关门之前送去给</a:t>
            </a:r>
          </a:p>
        </p:txBody>
      </p:sp>
      <p:sp>
        <p:nvSpPr>
          <p:cNvPr id="11" name="object 11"/>
          <p:cNvSpPr txBox="1"/>
          <p:nvPr/>
        </p:nvSpPr>
        <p:spPr>
          <a:xfrm>
            <a:off x="274320" y="4228898"/>
            <a:ext cx="102870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他。”</a:t>
            </a:r>
          </a:p>
        </p:txBody>
      </p:sp>
      <p:sp>
        <p:nvSpPr>
          <p:cNvPr id="12" name="object 12"/>
          <p:cNvSpPr txBox="1"/>
          <p:nvPr/>
        </p:nvSpPr>
        <p:spPr>
          <a:xfrm>
            <a:off x="274320" y="4640759"/>
            <a:ext cx="9990112" cy="10560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7200" marR="0">
              <a:lnSpc>
                <a:spcPts val="2375"/>
              </a:lnSpc>
              <a:spcBef>
                <a:spcPct val="0"/>
              </a:spcBef>
              <a:spcAft>
                <a:spcPct val="0"/>
              </a:spcAft>
            </a:pPr>
            <a:r>
              <a:rPr sz="1800">
                <a:solidFill>
                  <a:srgbClr val="000000"/>
                </a:solidFill>
                <a:latin typeface="WHKGKC+MicrosoftYaHei"/>
                <a:cs typeface="WHKGKC+MicrosoftYaHei"/>
              </a:rPr>
              <a:t>说完之后，</a:t>
            </a:r>
            <a:r>
              <a:rPr sz="1800">
                <a:solidFill>
                  <a:srgbClr val="FF0000"/>
                </a:solidFill>
                <a:latin typeface="WHKGKC+MicrosoftYaHei"/>
                <a:cs typeface="WHKGKC+MicrosoftYaHei"/>
              </a:rPr>
              <a:t>他戴上眼镜，重新又摊开报纸。我发现他的手微微地在颤抖，可是他的</a:t>
            </a:r>
          </a:p>
          <a:p>
            <a:pPr marL="0" marR="0">
              <a:lnSpc>
                <a:spcPts val="2375"/>
              </a:lnSpc>
              <a:spcBef>
                <a:spcPts val="814"/>
              </a:spcBef>
              <a:spcAft>
                <a:spcPct val="0"/>
              </a:spcAft>
            </a:pPr>
            <a:r>
              <a:rPr sz="1800">
                <a:solidFill>
                  <a:srgbClr val="FF0000"/>
                </a:solidFill>
                <a:latin typeface="WHKGKC+MicrosoftYaHei"/>
                <a:cs typeface="WHKGKC+MicrosoftYaHei"/>
              </a:rPr>
              <a:t>声音却十分坚持。</a:t>
            </a:r>
          </a:p>
        </p:txBody>
      </p:sp>
      <p:sp>
        <p:nvSpPr>
          <p:cNvPr id="13" name="object 13"/>
          <p:cNvSpPr txBox="1"/>
          <p:nvPr/>
        </p:nvSpPr>
        <p:spPr>
          <a:xfrm>
            <a:off x="731519" y="5463668"/>
            <a:ext cx="446912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WHKGKC+MicrosoftYaHei"/>
                <a:cs typeface="WHKGKC+MicrosoftYaHei"/>
              </a:rPr>
              <a:t>“反正我也老了，不能再去动它了。”</a:t>
            </a:r>
          </a:p>
        </p:txBody>
      </p:sp>
      <p:sp>
        <p:nvSpPr>
          <p:cNvPr id="14" name="object 14"/>
          <p:cNvSpPr txBox="1"/>
          <p:nvPr/>
        </p:nvSpPr>
        <p:spPr>
          <a:xfrm>
            <a:off x="274320" y="5874825"/>
            <a:ext cx="10253060" cy="1056719"/>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57200" marR="0">
              <a:lnSpc>
                <a:spcPts val="2378"/>
              </a:lnSpc>
              <a:spcBef>
                <a:spcPct val="0"/>
              </a:spcBef>
              <a:spcAft>
                <a:spcPct val="0"/>
              </a:spcAft>
            </a:pPr>
            <a:r>
              <a:rPr sz="1800">
                <a:solidFill>
                  <a:srgbClr val="000000"/>
                </a:solidFill>
                <a:latin typeface="WHKGKC+MicrosoftYaHei"/>
                <a:cs typeface="WHKGKC+MicrosoftYaHei"/>
              </a:rPr>
              <a:t>父亲就挟着那把提琴出去了。他回来的时候，踏着快步，一面还吹着口哨。意外地，</a:t>
            </a:r>
          </a:p>
          <a:p>
            <a:pPr marL="0" marR="0">
              <a:lnSpc>
                <a:spcPts val="2375"/>
              </a:lnSpc>
              <a:spcBef>
                <a:spcPts val="816"/>
              </a:spcBef>
              <a:spcAft>
                <a:spcPct val="0"/>
              </a:spcAft>
            </a:pPr>
            <a:r>
              <a:rPr sz="1800">
                <a:solidFill>
                  <a:srgbClr val="000000"/>
                </a:solidFill>
                <a:latin typeface="WHKGKC+MicrosoftYaHei"/>
                <a:cs typeface="WHKGKC+MicrosoftYaHei"/>
              </a:rPr>
              <a:t>他进来的时候，手里却仍然提着那个琴盒，而他做的第一件事竟是把它放回原处。</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36727" y="954025"/>
            <a:ext cx="1140855" cy="85988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000000"/>
                </a:solidFill>
                <a:latin typeface="UBWJPO+MicrosoftYaHei"/>
                <a:cs typeface="UBWJPO+MicrosoftYaHei"/>
              </a:rPr>
              <a:t>答案</a:t>
            </a:r>
            <a:r>
              <a:rPr sz="2400">
                <a:solidFill>
                  <a:srgbClr val="000000"/>
                </a:solidFill>
                <a:latin typeface="FUMBGD+MicrosoftYaHei"/>
                <a:cs typeface="FUMBGD+MicrosoftYaHei"/>
              </a:rPr>
              <a:t>:</a:t>
            </a:r>
          </a:p>
        </p:txBody>
      </p:sp>
      <p:sp>
        <p:nvSpPr>
          <p:cNvPr id="4" name="object 4"/>
          <p:cNvSpPr txBox="1"/>
          <p:nvPr/>
        </p:nvSpPr>
        <p:spPr>
          <a:xfrm>
            <a:off x="1450594" y="1556455"/>
            <a:ext cx="7609791" cy="7169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UBWJPO+MicrosoftYaHei"/>
                <a:cs typeface="UBWJPO+MicrosoftYaHei"/>
              </a:rPr>
              <a:t>动作描写：演奏琴的一系列动作写出舅舅对琴的特殊感情。</a:t>
            </a:r>
          </a:p>
        </p:txBody>
      </p:sp>
      <p:sp>
        <p:nvSpPr>
          <p:cNvPr id="5" name="object 5"/>
          <p:cNvSpPr txBox="1"/>
          <p:nvPr/>
        </p:nvSpPr>
        <p:spPr>
          <a:xfrm>
            <a:off x="636727" y="2036515"/>
            <a:ext cx="9043791" cy="346074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UBWJPO+MicrosoftYaHei"/>
                <a:cs typeface="UBWJPO+MicrosoftYaHei"/>
              </a:rPr>
              <a:t>“他取下眼镜，合上报纸”，写出舅舅遇事的冷静与决定的果断。</a:t>
            </a:r>
          </a:p>
          <a:p>
            <a:pPr marL="746810" marR="0">
              <a:lnSpc>
                <a:spcPts val="2648"/>
              </a:lnSpc>
              <a:spcBef>
                <a:spcPts val="951"/>
              </a:spcBef>
              <a:spcAft>
                <a:spcPct val="0"/>
              </a:spcAft>
            </a:pPr>
            <a:r>
              <a:rPr sz="2000">
                <a:solidFill>
                  <a:srgbClr val="000000"/>
                </a:solidFill>
                <a:latin typeface="UBWJPO+MicrosoftYaHei"/>
                <a:cs typeface="UBWJPO+MicrosoftYaHei"/>
              </a:rPr>
              <a:t>语言描写：从严肃的向我介绍名琴等语言，写出舅舅对琴的深厚</a:t>
            </a:r>
          </a:p>
          <a:p>
            <a:pPr marL="0" marR="0">
              <a:lnSpc>
                <a:spcPts val="2644"/>
              </a:lnSpc>
              <a:spcBef>
                <a:spcPts val="957"/>
              </a:spcBef>
              <a:spcAft>
                <a:spcPct val="0"/>
              </a:spcAft>
            </a:pPr>
            <a:r>
              <a:rPr sz="2000">
                <a:solidFill>
                  <a:srgbClr val="000000"/>
                </a:solidFill>
                <a:latin typeface="UBWJPO+MicrosoftYaHei"/>
                <a:cs typeface="UBWJPO+MicrosoftYaHei"/>
              </a:rPr>
              <a:t>感情；当父亲发展事业遇到困难时，果断坚决地把琴交给父亲去点当</a:t>
            </a:r>
          </a:p>
          <a:p>
            <a:pPr marL="0" marR="0">
              <a:lnSpc>
                <a:spcPts val="2644"/>
              </a:lnSpc>
              <a:spcBef>
                <a:spcPts val="955"/>
              </a:spcBef>
              <a:spcAft>
                <a:spcPct val="0"/>
              </a:spcAft>
            </a:pPr>
            <a:r>
              <a:rPr sz="2000">
                <a:solidFill>
                  <a:srgbClr val="000000"/>
                </a:solidFill>
                <a:latin typeface="UBWJPO+MicrosoftYaHei"/>
                <a:cs typeface="UBWJPO+MicrosoftYaHei"/>
              </a:rPr>
              <a:t>时所说的话，以及最后把琴赠与我，可看出舅舅对家庭的爱与责任。</a:t>
            </a:r>
          </a:p>
          <a:p>
            <a:pPr marL="746810" marR="0">
              <a:lnSpc>
                <a:spcPts val="2648"/>
              </a:lnSpc>
              <a:spcBef>
                <a:spcPts val="951"/>
              </a:spcBef>
              <a:spcAft>
                <a:spcPct val="0"/>
              </a:spcAft>
            </a:pPr>
            <a:r>
              <a:rPr sz="2000">
                <a:solidFill>
                  <a:srgbClr val="000000"/>
                </a:solidFill>
                <a:latin typeface="UBWJPO+MicrosoftYaHei"/>
                <a:cs typeface="UBWJPO+MicrosoftYaHei"/>
              </a:rPr>
              <a:t>细节描写：“手微微的颤抖，但声音却十分坚决”，可以看出他</a:t>
            </a:r>
          </a:p>
          <a:p>
            <a:pPr marL="0" marR="0">
              <a:lnSpc>
                <a:spcPts val="2644"/>
              </a:lnSpc>
              <a:spcBef>
                <a:spcPts val="958"/>
              </a:spcBef>
              <a:spcAft>
                <a:spcPct val="0"/>
              </a:spcAft>
            </a:pPr>
            <a:r>
              <a:rPr sz="2000">
                <a:solidFill>
                  <a:srgbClr val="000000"/>
                </a:solidFill>
                <a:latin typeface="UBWJPO+MicrosoftYaHei"/>
                <a:cs typeface="UBWJPO+MicrosoftYaHei"/>
              </a:rPr>
              <a:t>内心对琴非常不舍，但为了支持父亲的事业还是忍痛割爱。</a:t>
            </a:r>
          </a:p>
          <a:p>
            <a:pPr marL="746810" marR="0">
              <a:lnSpc>
                <a:spcPts val="2644"/>
              </a:lnSpc>
              <a:spcBef>
                <a:spcPts val="955"/>
              </a:spcBef>
              <a:spcAft>
                <a:spcPct val="0"/>
              </a:spcAft>
            </a:pPr>
            <a:r>
              <a:rPr sz="2000">
                <a:solidFill>
                  <a:srgbClr val="000000"/>
                </a:solidFill>
                <a:latin typeface="UBWJPO+MicrosoftYaHei"/>
                <a:cs typeface="UBWJPO+MicrosoftYaHei"/>
              </a:rPr>
              <a:t>神态描写：扣紧“严肃地”等分析也可。</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94106" y="2193993"/>
            <a:ext cx="9226384"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QOCQKP+MicrosoftYaHei"/>
                <a:cs typeface="QOCQKP+MicrosoftYaHei"/>
              </a:rPr>
              <a:t>（</a:t>
            </a:r>
            <a:r>
              <a:rPr sz="2800">
                <a:solidFill>
                  <a:srgbClr val="000000"/>
                </a:solidFill>
                <a:latin typeface="QSLGKH+MicrosoftYaHei"/>
                <a:cs typeface="QSLGKH+MicrosoftYaHei"/>
              </a:rPr>
              <a:t>3</a:t>
            </a:r>
            <a:r>
              <a:rPr sz="2800">
                <a:solidFill>
                  <a:srgbClr val="000000"/>
                </a:solidFill>
                <a:latin typeface="QOCQKP+MicrosoftYaHei"/>
                <a:cs typeface="QOCQKP+MicrosoftYaHei"/>
              </a:rPr>
              <a:t>）在这篇小说中，“琴”有何重要作用，请简要</a:t>
            </a:r>
          </a:p>
        </p:txBody>
      </p:sp>
      <p:sp>
        <p:nvSpPr>
          <p:cNvPr id="4" name="object 4"/>
          <p:cNvSpPr txBox="1"/>
          <p:nvPr/>
        </p:nvSpPr>
        <p:spPr>
          <a:xfrm>
            <a:off x="394106" y="2834073"/>
            <a:ext cx="1598675"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QOCQKP+MicrosoftYaHei"/>
                <a:cs typeface="QOCQKP+MicrosoftYaHei"/>
              </a:rPr>
              <a:t>分析。</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483609" y="134366"/>
            <a:ext cx="2592933" cy="859884"/>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70"/>
              </a:lnSpc>
              <a:spcBef>
                <a:spcPct val="0"/>
              </a:spcBef>
              <a:spcAft>
                <a:spcPct val="0"/>
              </a:spcAft>
            </a:pPr>
            <a:r>
              <a:rPr sz="2400">
                <a:solidFill>
                  <a:srgbClr val="FF0000"/>
                </a:solidFill>
                <a:latin typeface="RTUIVD+MicrosoftYaHei"/>
                <a:cs typeface="RTUIVD+MicrosoftYaHei"/>
              </a:rPr>
              <a:t>作用题答题思路</a:t>
            </a:r>
          </a:p>
        </p:txBody>
      </p:sp>
      <p:sp>
        <p:nvSpPr>
          <p:cNvPr id="4" name="object 4"/>
          <p:cNvSpPr txBox="1"/>
          <p:nvPr/>
        </p:nvSpPr>
        <p:spPr>
          <a:xfrm>
            <a:off x="302361" y="662102"/>
            <a:ext cx="9235209" cy="105609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RTAGV+MicrosoftYaHei"/>
                <a:cs typeface="HRTAGV+MicrosoftYaHei"/>
              </a:rPr>
              <a:t>1.</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交代人物活动的</a:t>
            </a:r>
            <a:r>
              <a:rPr sz="1800">
                <a:solidFill>
                  <a:srgbClr val="FF0000"/>
                </a:solidFill>
                <a:latin typeface="RTUIVD+MicrosoftYaHei"/>
                <a:cs typeface="RTUIVD+MicrosoftYaHei"/>
              </a:rPr>
              <a:t>环境</a:t>
            </a:r>
            <a:r>
              <a:rPr sz="1800">
                <a:solidFill>
                  <a:srgbClr val="000000"/>
                </a:solidFill>
                <a:latin typeface="RTUIVD+MicrosoftYaHei"/>
                <a:cs typeface="RTUIVD+MicrosoftYaHei"/>
              </a:rPr>
              <a:t>。（渲染氛围、奠定基调、开宗明义，点题，引出话题）</a:t>
            </a:r>
          </a:p>
          <a:p>
            <a:pPr marL="204520" marR="0">
              <a:lnSpc>
                <a:spcPts val="2375"/>
              </a:lnSpc>
              <a:spcBef>
                <a:spcPts val="814"/>
              </a:spcBef>
              <a:spcAft>
                <a:spcPct val="0"/>
              </a:spcAft>
            </a:pPr>
            <a:r>
              <a:rPr sz="1800">
                <a:solidFill>
                  <a:srgbClr val="FF0000"/>
                </a:solidFill>
                <a:latin typeface="RTUIVD+MicrosoftYaHei"/>
                <a:cs typeface="RTUIVD+MicrosoftYaHei"/>
              </a:rPr>
              <a:t>设置悬念</a:t>
            </a:r>
            <a:r>
              <a:rPr sz="1800">
                <a:solidFill>
                  <a:srgbClr val="000000"/>
                </a:solidFill>
                <a:latin typeface="RTUIVD+MicrosoftYaHei"/>
                <a:cs typeface="RTUIVD+MicrosoftYaHei"/>
              </a:rPr>
              <a:t>，引起读者阅读的兴趣。</a:t>
            </a:r>
          </a:p>
        </p:txBody>
      </p:sp>
      <p:sp>
        <p:nvSpPr>
          <p:cNvPr id="5" name="object 5"/>
          <p:cNvSpPr txBox="1"/>
          <p:nvPr/>
        </p:nvSpPr>
        <p:spPr>
          <a:xfrm>
            <a:off x="506882" y="1485063"/>
            <a:ext cx="6047171" cy="105647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RTUIVD+MicrosoftYaHei"/>
                <a:cs typeface="RTUIVD+MicrosoftYaHei"/>
              </a:rPr>
              <a:t>推动情节发展</a:t>
            </a:r>
            <a:r>
              <a:rPr sz="1800">
                <a:solidFill>
                  <a:srgbClr val="000000"/>
                </a:solidFill>
                <a:latin typeface="RTUIVD+MicrosoftYaHei"/>
                <a:cs typeface="RTUIVD+MicrosoftYaHei"/>
              </a:rPr>
              <a:t>。为后面的情节发展</a:t>
            </a:r>
            <a:r>
              <a:rPr sz="1800">
                <a:solidFill>
                  <a:srgbClr val="FF0000"/>
                </a:solidFill>
                <a:latin typeface="RTUIVD+MicrosoftYaHei"/>
                <a:cs typeface="RTUIVD+MicrosoftYaHei"/>
              </a:rPr>
              <a:t>埋伏笔，作铺垫</a:t>
            </a:r>
            <a:r>
              <a:rPr sz="1800">
                <a:solidFill>
                  <a:srgbClr val="000000"/>
                </a:solidFill>
                <a:latin typeface="RTUIVD+MicrosoftYaHei"/>
                <a:cs typeface="RTUIVD+MicrosoftYaHei"/>
              </a:rPr>
              <a:t>。</a:t>
            </a:r>
          </a:p>
          <a:p>
            <a:pPr marL="0" marR="0">
              <a:lnSpc>
                <a:spcPts val="2375"/>
              </a:lnSpc>
              <a:spcBef>
                <a:spcPts val="817"/>
              </a:spcBef>
              <a:spcAft>
                <a:spcPct val="0"/>
              </a:spcAft>
            </a:pPr>
            <a:r>
              <a:rPr sz="1800">
                <a:solidFill>
                  <a:srgbClr val="000000"/>
                </a:solidFill>
                <a:latin typeface="RTUIVD+MicrosoftYaHei"/>
                <a:cs typeface="RTUIVD+MicrosoftYaHei"/>
              </a:rPr>
              <a:t>起</a:t>
            </a:r>
            <a:r>
              <a:rPr sz="1800">
                <a:solidFill>
                  <a:srgbClr val="FF0000"/>
                </a:solidFill>
                <a:latin typeface="RTUIVD+MicrosoftYaHei"/>
                <a:cs typeface="RTUIVD+MicrosoftYaHei"/>
              </a:rPr>
              <a:t>线索</a:t>
            </a:r>
            <a:r>
              <a:rPr sz="1800">
                <a:solidFill>
                  <a:srgbClr val="000000"/>
                </a:solidFill>
                <a:latin typeface="RTUIVD+MicrosoftYaHei"/>
                <a:cs typeface="RTUIVD+MicrosoftYaHei"/>
              </a:rPr>
              <a:t>作用。</a:t>
            </a:r>
          </a:p>
        </p:txBody>
      </p:sp>
      <p:sp>
        <p:nvSpPr>
          <p:cNvPr id="6" name="object 6"/>
          <p:cNvSpPr txBox="1"/>
          <p:nvPr/>
        </p:nvSpPr>
        <p:spPr>
          <a:xfrm>
            <a:off x="506882" y="2308404"/>
            <a:ext cx="3154679"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FF0000"/>
                </a:solidFill>
                <a:latin typeface="RTUIVD+MicrosoftYaHei"/>
                <a:cs typeface="RTUIVD+MicrosoftYaHei"/>
              </a:rPr>
              <a:t>照应</a:t>
            </a:r>
            <a:r>
              <a:rPr sz="1800">
                <a:solidFill>
                  <a:srgbClr val="000000"/>
                </a:solidFill>
                <a:latin typeface="RTUIVD+MicrosoftYaHei"/>
                <a:cs typeface="RTUIVD+MicrosoftYaHei"/>
              </a:rPr>
              <a:t>前文。（衬托或对比）</a:t>
            </a:r>
          </a:p>
        </p:txBody>
      </p:sp>
      <p:sp>
        <p:nvSpPr>
          <p:cNvPr id="7" name="object 7"/>
          <p:cNvSpPr txBox="1"/>
          <p:nvPr/>
        </p:nvSpPr>
        <p:spPr>
          <a:xfrm>
            <a:off x="302361" y="2719883"/>
            <a:ext cx="2925848"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RTAGV+MicrosoftYaHei"/>
                <a:cs typeface="HRTAGV+MicrosoftYaHei"/>
              </a:rPr>
              <a:t>2.</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为刻画人物形象</a:t>
            </a:r>
            <a:r>
              <a:rPr sz="1800">
                <a:solidFill>
                  <a:srgbClr val="FF0000"/>
                </a:solidFill>
                <a:latin typeface="RTUIVD+MicrosoftYaHei"/>
                <a:cs typeface="RTUIVD+MicrosoftYaHei"/>
              </a:rPr>
              <a:t>服务</a:t>
            </a:r>
            <a:r>
              <a:rPr sz="1800">
                <a:solidFill>
                  <a:srgbClr val="000000"/>
                </a:solidFill>
                <a:latin typeface="RTUIVD+MicrosoftYaHei"/>
                <a:cs typeface="RTUIVD+MicrosoftYaHei"/>
              </a:rPr>
              <a:t>。</a:t>
            </a:r>
          </a:p>
        </p:txBody>
      </p:sp>
      <p:sp>
        <p:nvSpPr>
          <p:cNvPr id="8" name="object 8"/>
          <p:cNvSpPr txBox="1"/>
          <p:nvPr/>
        </p:nvSpPr>
        <p:spPr>
          <a:xfrm>
            <a:off x="302361" y="3131041"/>
            <a:ext cx="6594332" cy="105666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HRTAGV+MicrosoftYaHei"/>
                <a:cs typeface="HRTAGV+MicrosoftYaHei"/>
              </a:rPr>
              <a:t>3. </a:t>
            </a:r>
            <a:r>
              <a:rPr sz="1800">
                <a:solidFill>
                  <a:srgbClr val="000000"/>
                </a:solidFill>
                <a:latin typeface="RTUIVD+MicrosoftYaHei"/>
                <a:cs typeface="RTUIVD+MicrosoftYaHei"/>
              </a:rPr>
              <a:t>为主题</a:t>
            </a:r>
            <a:r>
              <a:rPr sz="1800">
                <a:solidFill>
                  <a:srgbClr val="FF0000"/>
                </a:solidFill>
                <a:latin typeface="RTUIVD+MicrosoftYaHei"/>
                <a:cs typeface="RTUIVD+MicrosoftYaHei"/>
              </a:rPr>
              <a:t>服务</a:t>
            </a:r>
            <a:r>
              <a:rPr sz="1800">
                <a:solidFill>
                  <a:srgbClr val="000000"/>
                </a:solidFill>
                <a:latin typeface="RTUIVD+MicrosoftYaHei"/>
                <a:cs typeface="RTUIVD+MicrosoftYaHei"/>
              </a:rPr>
              <a:t>。（表现主旨或深化主题）。</a:t>
            </a:r>
          </a:p>
          <a:p>
            <a:pPr marL="2762148" marR="0">
              <a:lnSpc>
                <a:spcPts val="2375"/>
              </a:lnSpc>
              <a:spcBef>
                <a:spcPts val="816"/>
              </a:spcBef>
              <a:spcAft>
                <a:spcPct val="0"/>
              </a:spcAft>
            </a:pPr>
            <a:r>
              <a:rPr sz="1800">
                <a:solidFill>
                  <a:srgbClr val="FF0000"/>
                </a:solidFill>
                <a:latin typeface="RTUIVD+MicrosoftYaHei"/>
                <a:cs typeface="RTUIVD+MicrosoftYaHei"/>
              </a:rPr>
              <a:t>标题的作用</a:t>
            </a:r>
            <a:r>
              <a:rPr sz="1800">
                <a:solidFill>
                  <a:srgbClr val="000000"/>
                </a:solidFill>
                <a:latin typeface="RTUIVD+MicrosoftYaHei"/>
                <a:cs typeface="RTUIVD+MicrosoftYaHei"/>
              </a:rPr>
              <a:t>通常有以下几种：</a:t>
            </a:r>
          </a:p>
        </p:txBody>
      </p:sp>
      <p:sp>
        <p:nvSpPr>
          <p:cNvPr id="9" name="object 9"/>
          <p:cNvSpPr txBox="1"/>
          <p:nvPr/>
        </p:nvSpPr>
        <p:spPr>
          <a:xfrm>
            <a:off x="302361" y="3954577"/>
            <a:ext cx="1743760" cy="644611"/>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RTAGV+MicrosoftYaHei"/>
                <a:cs typeface="HRTAGV+MicrosoftYaHei"/>
              </a:rPr>
              <a:t>1.</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设置悬念。</a:t>
            </a:r>
          </a:p>
        </p:txBody>
      </p:sp>
      <p:sp>
        <p:nvSpPr>
          <p:cNvPr id="10" name="object 10"/>
          <p:cNvSpPr txBox="1"/>
          <p:nvPr/>
        </p:nvSpPr>
        <p:spPr>
          <a:xfrm>
            <a:off x="302361" y="4366058"/>
            <a:ext cx="7920349" cy="2291166"/>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HRTAGV+MicrosoftYaHei"/>
                <a:cs typeface="HRTAGV+MicrosoftYaHei"/>
              </a:rPr>
              <a:t>2.</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点明全文线索。或交代主要的写作对象，</a:t>
            </a:r>
            <a:r>
              <a:rPr sz="1800" spc="94">
                <a:solidFill>
                  <a:srgbClr val="000000"/>
                </a:solidFill>
                <a:latin typeface="Times New Roman"/>
                <a:cs typeface="Times New Roman"/>
              </a:rPr>
              <a:t> </a:t>
            </a:r>
            <a:r>
              <a:rPr sz="1800">
                <a:solidFill>
                  <a:srgbClr val="000000"/>
                </a:solidFill>
                <a:latin typeface="RTUIVD+MicrosoftYaHei"/>
                <a:cs typeface="RTUIVD+MicrosoftYaHei"/>
              </a:rPr>
              <a:t>概括小说主要事件</a:t>
            </a:r>
          </a:p>
          <a:p>
            <a:pPr marL="0" marR="0">
              <a:lnSpc>
                <a:spcPts val="2375"/>
              </a:lnSpc>
              <a:spcBef>
                <a:spcPts val="817"/>
              </a:spcBef>
              <a:spcAft>
                <a:spcPct val="0"/>
              </a:spcAft>
            </a:pPr>
            <a:r>
              <a:rPr sz="1800">
                <a:solidFill>
                  <a:srgbClr val="000000"/>
                </a:solidFill>
                <a:latin typeface="HRTAGV+MicrosoftYaHei"/>
                <a:cs typeface="HRTAGV+MicrosoftYaHei"/>
              </a:rPr>
              <a:t>3.</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以小见大，对比鲜明，增强艺术感染力。</a:t>
            </a:r>
          </a:p>
          <a:p>
            <a:pPr marL="0" marR="0">
              <a:lnSpc>
                <a:spcPts val="2375"/>
              </a:lnSpc>
              <a:spcBef>
                <a:spcPts val="864"/>
              </a:spcBef>
              <a:spcAft>
                <a:spcPct val="0"/>
              </a:spcAft>
            </a:pPr>
            <a:r>
              <a:rPr sz="1800">
                <a:solidFill>
                  <a:srgbClr val="000000"/>
                </a:solidFill>
                <a:latin typeface="HRTAGV+MicrosoftYaHei"/>
                <a:cs typeface="HRTAGV+MicrosoftYaHei"/>
              </a:rPr>
              <a:t>4.</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推动情节的发展或推动了故事情节的转折，化解了人物矛盾冲突。</a:t>
            </a:r>
          </a:p>
          <a:p>
            <a:pPr marL="0" marR="0">
              <a:lnSpc>
                <a:spcPts val="2375"/>
              </a:lnSpc>
              <a:spcBef>
                <a:spcPts val="813"/>
              </a:spcBef>
              <a:spcAft>
                <a:spcPct val="0"/>
              </a:spcAft>
            </a:pPr>
            <a:r>
              <a:rPr sz="1800">
                <a:solidFill>
                  <a:srgbClr val="000000"/>
                </a:solidFill>
                <a:latin typeface="HRTAGV+MicrosoftYaHei"/>
                <a:cs typeface="HRTAGV+MicrosoftYaHei"/>
              </a:rPr>
              <a:t>5.</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提供人物背景环境或为塑造人物形象服务。</a:t>
            </a:r>
          </a:p>
          <a:p>
            <a:pPr marL="0" marR="0">
              <a:lnSpc>
                <a:spcPts val="2375"/>
              </a:lnSpc>
              <a:spcBef>
                <a:spcPts val="816"/>
              </a:spcBef>
              <a:spcAft>
                <a:spcPct val="0"/>
              </a:spcAft>
            </a:pPr>
            <a:r>
              <a:rPr sz="1800">
                <a:solidFill>
                  <a:srgbClr val="000000"/>
                </a:solidFill>
                <a:latin typeface="HRTAGV+MicrosoftYaHei"/>
                <a:cs typeface="HRTAGV+MicrosoftYaHei"/>
              </a:rPr>
              <a:t>6.</a:t>
            </a:r>
            <a:r>
              <a:rPr sz="1800" spc="10">
                <a:solidFill>
                  <a:srgbClr val="000000"/>
                </a:solidFill>
                <a:latin typeface="HRTAGV+MicrosoftYaHei"/>
                <a:cs typeface="HRTAGV+MicrosoftYaHei"/>
              </a:rPr>
              <a:t> </a:t>
            </a:r>
            <a:r>
              <a:rPr sz="1800">
                <a:solidFill>
                  <a:srgbClr val="000000"/>
                </a:solidFill>
                <a:latin typeface="RTUIVD+MicrosoftYaHei"/>
                <a:cs typeface="RTUIVD+MicrosoftYaHei"/>
              </a:rPr>
              <a:t>象征、突出主题，一语双关，对主题的表现起画龙点睛的作用。</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15137" y="460953"/>
            <a:ext cx="9369711" cy="117418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HTDJCE+MicrosoftYaHei"/>
                <a:cs typeface="HTDJCE+MicrosoftYaHei"/>
              </a:rPr>
              <a:t>答案</a:t>
            </a:r>
            <a:r>
              <a:rPr sz="2000">
                <a:solidFill>
                  <a:srgbClr val="000000"/>
                </a:solidFill>
                <a:latin typeface="RTDPNQ+MicrosoftYaHei"/>
                <a:cs typeface="RTDPNQ+MicrosoftYaHei"/>
              </a:rPr>
              <a:t>:</a:t>
            </a:r>
          </a:p>
          <a:p>
            <a:pPr marL="522731" marR="0">
              <a:lnSpc>
                <a:spcPts val="2648"/>
              </a:lnSpc>
              <a:spcBef>
                <a:spcPts val="951"/>
              </a:spcBef>
              <a:spcAft>
                <a:spcPct val="0"/>
              </a:spcAft>
            </a:pPr>
            <a:r>
              <a:rPr sz="2000">
                <a:solidFill>
                  <a:srgbClr val="000000"/>
                </a:solidFill>
                <a:latin typeface="HTDJCE+MicrosoftYaHei"/>
                <a:cs typeface="HTDJCE+MicrosoftYaHei"/>
              </a:rPr>
              <a:t>①是行文的线索。从舅舅给我观赏这把琴开始，最后到我求学凑费用</a:t>
            </a:r>
          </a:p>
        </p:txBody>
      </p:sp>
      <p:sp>
        <p:nvSpPr>
          <p:cNvPr id="4" name="object 4"/>
          <p:cNvSpPr txBox="1"/>
          <p:nvPr/>
        </p:nvSpPr>
        <p:spPr>
          <a:xfrm>
            <a:off x="415137" y="1375734"/>
            <a:ext cx="9365894" cy="117410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HTDJCE+MicrosoftYaHei"/>
                <a:cs typeface="HTDJCE+MicrosoftYaHei"/>
              </a:rPr>
              <a:t>得知这把琴并不值钱并决定继续保守秘密，我们一家人的故事都围绕琴展</a:t>
            </a:r>
          </a:p>
          <a:p>
            <a:pPr marL="0" marR="0">
              <a:lnSpc>
                <a:spcPts val="2644"/>
              </a:lnSpc>
              <a:spcBef>
                <a:spcPts val="955"/>
              </a:spcBef>
              <a:spcAft>
                <a:spcPct val="0"/>
              </a:spcAft>
            </a:pPr>
            <a:r>
              <a:rPr sz="2000">
                <a:solidFill>
                  <a:srgbClr val="000000"/>
                </a:solidFill>
                <a:latin typeface="HTDJCE+MicrosoftYaHei"/>
                <a:cs typeface="HTDJCE+MicrosoftYaHei"/>
              </a:rPr>
              <a:t>开。</a:t>
            </a:r>
          </a:p>
        </p:txBody>
      </p:sp>
      <p:sp>
        <p:nvSpPr>
          <p:cNvPr id="5" name="object 5"/>
          <p:cNvSpPr txBox="1"/>
          <p:nvPr/>
        </p:nvSpPr>
        <p:spPr>
          <a:xfrm>
            <a:off x="415137" y="2289812"/>
            <a:ext cx="9369711" cy="2089162"/>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8"/>
              </a:lnSpc>
              <a:spcBef>
                <a:spcPct val="0"/>
              </a:spcBef>
              <a:spcAft>
                <a:spcPct val="0"/>
              </a:spcAft>
            </a:pPr>
            <a:r>
              <a:rPr sz="2000">
                <a:solidFill>
                  <a:srgbClr val="000000"/>
                </a:solidFill>
                <a:latin typeface="HTDJCE+MicrosoftYaHei"/>
                <a:cs typeface="HTDJCE+MicrosoftYaHei"/>
              </a:rPr>
              <a:t>②丰富了人物形象，人物形象的塑造因为琴而鲜明。例如父亲早就得</a:t>
            </a:r>
          </a:p>
          <a:p>
            <a:pPr marL="0" marR="0">
              <a:lnSpc>
                <a:spcPts val="2644"/>
              </a:lnSpc>
              <a:spcBef>
                <a:spcPts val="1007"/>
              </a:spcBef>
              <a:spcAft>
                <a:spcPct val="0"/>
              </a:spcAft>
            </a:pPr>
            <a:r>
              <a:rPr sz="2000">
                <a:solidFill>
                  <a:srgbClr val="000000"/>
                </a:solidFill>
                <a:latin typeface="HTDJCE+MicrosoftYaHei"/>
                <a:cs typeface="HTDJCE+MicrosoftYaHei"/>
              </a:rPr>
              <a:t>知这把琴并非名琴，可他并不说破，一番话反而让我们踏实安心</a:t>
            </a:r>
            <a:r>
              <a:rPr sz="2000">
                <a:solidFill>
                  <a:srgbClr val="000000"/>
                </a:solidFill>
                <a:latin typeface="RTDPNQ+MicrosoftYaHei"/>
                <a:cs typeface="RTDPNQ+MicrosoftYaHei"/>
              </a:rPr>
              <a:t>,</a:t>
            </a:r>
            <a:r>
              <a:rPr sz="2000">
                <a:solidFill>
                  <a:srgbClr val="000000"/>
                </a:solidFill>
                <a:latin typeface="HTDJCE+MicrosoftYaHei"/>
                <a:cs typeface="HTDJCE+MicrosoftYaHei"/>
              </a:rPr>
              <a:t>从中可</a:t>
            </a:r>
          </a:p>
          <a:p>
            <a:pPr marL="0" marR="0">
              <a:lnSpc>
                <a:spcPts val="2644"/>
              </a:lnSpc>
              <a:spcBef>
                <a:spcPts val="955"/>
              </a:spcBef>
              <a:spcAft>
                <a:spcPct val="0"/>
              </a:spcAft>
            </a:pPr>
            <a:r>
              <a:rPr sz="2000">
                <a:solidFill>
                  <a:srgbClr val="000000"/>
                </a:solidFill>
                <a:latin typeface="HTDJCE+MicrosoftYaHei"/>
                <a:cs typeface="HTDJCE+MicrosoftYaHei"/>
              </a:rPr>
              <a:t>看出父亲的责任感与机智。舅舅和母亲对这把琴的珍惜和重视，“我因为</a:t>
            </a:r>
          </a:p>
          <a:p>
            <a:pPr marL="0" marR="0">
              <a:lnSpc>
                <a:spcPts val="2648"/>
              </a:lnSpc>
              <a:spcBef>
                <a:spcPts val="951"/>
              </a:spcBef>
              <a:spcAft>
                <a:spcPct val="0"/>
              </a:spcAft>
            </a:pPr>
            <a:r>
              <a:rPr sz="2000">
                <a:solidFill>
                  <a:srgbClr val="000000"/>
                </a:solidFill>
                <a:latin typeface="HTDJCE+MicrosoftYaHei"/>
                <a:cs typeface="HTDJCE+MicrosoftYaHei"/>
              </a:rPr>
              <a:t>这把琴懂得了父亲的良苦用心”。</a:t>
            </a:r>
          </a:p>
        </p:txBody>
      </p:sp>
      <p:sp>
        <p:nvSpPr>
          <p:cNvPr id="6" name="object 6"/>
          <p:cNvSpPr txBox="1"/>
          <p:nvPr/>
        </p:nvSpPr>
        <p:spPr>
          <a:xfrm>
            <a:off x="415137" y="4119569"/>
            <a:ext cx="9369373" cy="163138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2731" marR="0">
              <a:lnSpc>
                <a:spcPts val="2644"/>
              </a:lnSpc>
              <a:spcBef>
                <a:spcPct val="0"/>
              </a:spcBef>
              <a:spcAft>
                <a:spcPct val="0"/>
              </a:spcAft>
            </a:pPr>
            <a:r>
              <a:rPr sz="2000">
                <a:solidFill>
                  <a:srgbClr val="000000"/>
                </a:solidFill>
                <a:latin typeface="HTDJCE+MicrosoftYaHei"/>
                <a:cs typeface="HTDJCE+MicrosoftYaHei"/>
              </a:rPr>
              <a:t>③升华主旨。琴是全家人的情感寄托，在碰到困难的时候，这把琴给</a:t>
            </a:r>
          </a:p>
          <a:p>
            <a:pPr marL="0" marR="0">
              <a:lnSpc>
                <a:spcPts val="2644"/>
              </a:lnSpc>
              <a:spcBef>
                <a:spcPts val="955"/>
              </a:spcBef>
              <a:spcAft>
                <a:spcPct val="0"/>
              </a:spcAft>
            </a:pPr>
            <a:r>
              <a:rPr sz="2000">
                <a:solidFill>
                  <a:srgbClr val="000000"/>
                </a:solidFill>
                <a:latin typeface="HTDJCE+MicrosoftYaHei"/>
                <a:cs typeface="HTDJCE+MicrosoftYaHei"/>
              </a:rPr>
              <a:t>予了全家人坚定的信心和希望，家人间的相互扶持和彼此之间的理解得以</a:t>
            </a:r>
          </a:p>
          <a:p>
            <a:pPr marL="0" marR="0">
              <a:lnSpc>
                <a:spcPts val="2648"/>
              </a:lnSpc>
              <a:spcBef>
                <a:spcPts val="951"/>
              </a:spcBef>
              <a:spcAft>
                <a:spcPct val="0"/>
              </a:spcAft>
            </a:pPr>
            <a:r>
              <a:rPr sz="2000">
                <a:solidFill>
                  <a:srgbClr val="000000"/>
                </a:solidFill>
                <a:latin typeface="HTDJCE+MicrosoftYaHei"/>
                <a:cs typeface="HTDJCE+MicrosoftYaHei"/>
              </a:rPr>
              <a:t>体现，同时也告诉人们要心怀希望去面对生活。</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24326" y="2737012"/>
            <a:ext cx="2515819" cy="1289625"/>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4"/>
              </a:lnSpc>
              <a:spcBef>
                <a:spcPct val="0"/>
              </a:spcBef>
              <a:spcAft>
                <a:spcPct val="0"/>
              </a:spcAft>
            </a:pPr>
            <a:r>
              <a:rPr sz="3600" b="1">
                <a:solidFill>
                  <a:srgbClr val="000000"/>
                </a:solidFill>
                <a:latin typeface="TCSELR+å¾®è½¯éÿFD»,Bold"/>
                <a:cs typeface="TCSELR+å¾®è½¯éÿFD»,Bold"/>
              </a:rPr>
              <a:t>课程总结</a:t>
            </a:r>
          </a:p>
        </p:txBody>
      </p:sp>
      <p:sp>
        <p:nvSpPr>
          <p:cNvPr id="4" name="object 4"/>
          <p:cNvSpPr txBox="1"/>
          <p:nvPr/>
        </p:nvSpPr>
        <p:spPr>
          <a:xfrm>
            <a:off x="1646808" y="2804358"/>
            <a:ext cx="1397812" cy="1576790"/>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815"/>
              </a:lnSpc>
              <a:spcBef>
                <a:spcPct val="0"/>
              </a:spcBef>
              <a:spcAft>
                <a:spcPct val="0"/>
              </a:spcAft>
            </a:pPr>
            <a:r>
              <a:rPr sz="4400" b="1">
                <a:solidFill>
                  <a:srgbClr val="404040"/>
                </a:solidFill>
                <a:latin typeface="TCSELR+å¾®è½¯éÿFD»,Bold"/>
                <a:cs typeface="TCSELR+å¾®è½¯éÿFD»,Bold"/>
              </a:rPr>
              <a:t>四</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204080" y="1513400"/>
            <a:ext cx="1243583" cy="100205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b="1">
                <a:solidFill>
                  <a:srgbClr val="000000"/>
                </a:solidFill>
                <a:latin typeface="NKEHEK+å¾®è½¯éÿFD»,Bold"/>
                <a:cs typeface="NKEHEK+å¾®è½¯éÿFD»,Bold"/>
              </a:rPr>
              <a:t>结语</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014470" y="2356408"/>
            <a:ext cx="1534667" cy="787188"/>
          </a:xfrm>
          <a:prstGeom prst="rect">
            <a:avLst/>
          </a:prstGeom>
        </p:spPr>
        <p:txBody>
          <a:bodyPr vert="horz" wrap="square" lIns="0" tIns="0" rIns="0" bIns="0" rtlCol="0">
            <a:spAutoFit/>
          </a:bodyPr>
          <a:lstStyle>
            <a:defPPr>
              <a:defRPr lang="en-US" smtId="4294967295"/>
            </a:defPPr>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0000"/>
                </a:solidFill>
                <a:latin typeface="QJFDKV+å¾®è½¯éÿFD»,Bold"/>
                <a:cs typeface="QJFDKV+å¾®è½¯éÿFD»,Bold"/>
              </a:rPr>
              <a:t>感谢观看</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8340" y="119323"/>
            <a:ext cx="9799490" cy="30035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5896" marR="0">
              <a:lnSpc>
                <a:spcPts val="2644"/>
              </a:lnSpc>
              <a:spcBef>
                <a:spcPct val="0"/>
              </a:spcBef>
              <a:spcAft>
                <a:spcPct val="0"/>
              </a:spcAft>
            </a:pPr>
            <a:r>
              <a:rPr sz="2000">
                <a:solidFill>
                  <a:srgbClr val="000000"/>
                </a:solidFill>
                <a:latin typeface="LHLDNC+MicrosoftYaHei"/>
                <a:cs typeface="LHLDNC+MicrosoftYaHei"/>
              </a:rPr>
              <a:t>两个时辰过去</a:t>
            </a:r>
            <a:r>
              <a:rPr sz="2000">
                <a:solidFill>
                  <a:srgbClr val="000000"/>
                </a:solidFill>
                <a:latin typeface="WLQFPW+MicrosoftYaHei"/>
                <a:cs typeface="WLQFPW+MicrosoftYaHei"/>
              </a:rPr>
              <a:t>,</a:t>
            </a:r>
            <a:r>
              <a:rPr sz="2000">
                <a:solidFill>
                  <a:srgbClr val="000000"/>
                </a:solidFill>
                <a:latin typeface="LHLDNC+MicrosoftYaHei"/>
                <a:cs typeface="LHLDNC+MicrosoftYaHei"/>
              </a:rPr>
              <a:t>双方各分秋色。这时</a:t>
            </a:r>
            <a:r>
              <a:rPr sz="2000">
                <a:solidFill>
                  <a:srgbClr val="000000"/>
                </a:solidFill>
                <a:latin typeface="WLQFPW+MicrosoftYaHei"/>
                <a:cs typeface="WLQFPW+MicrosoftYaHei"/>
              </a:rPr>
              <a:t>,</a:t>
            </a:r>
            <a:r>
              <a:rPr sz="2000">
                <a:solidFill>
                  <a:srgbClr val="000000"/>
                </a:solidFill>
                <a:latin typeface="LHLDNC+MicrosoftYaHei"/>
                <a:cs typeface="LHLDNC+MicrosoftYaHei"/>
              </a:rPr>
              <a:t>莫谷青执子强行打入白方腹地</a:t>
            </a:r>
            <a:r>
              <a:rPr sz="2000">
                <a:solidFill>
                  <a:srgbClr val="000000"/>
                </a:solidFill>
                <a:latin typeface="WLQFPW+MicrosoftYaHei"/>
                <a:cs typeface="WLQFPW+MicrosoftYaHei"/>
              </a:rPr>
              <a:t>,</a:t>
            </a:r>
            <a:r>
              <a:rPr sz="2000">
                <a:solidFill>
                  <a:srgbClr val="000000"/>
                </a:solidFill>
                <a:latin typeface="LHLDNC+MicrosoftYaHei"/>
                <a:cs typeface="LHLDNC+MicrosoftYaHei"/>
              </a:rPr>
              <a:t>结果</a:t>
            </a:r>
          </a:p>
          <a:p>
            <a:pPr marL="0" marR="0">
              <a:lnSpc>
                <a:spcPts val="2644"/>
              </a:lnSpc>
              <a:spcBef>
                <a:spcPts val="957"/>
              </a:spcBef>
              <a:spcAft>
                <a:spcPct val="0"/>
              </a:spcAft>
            </a:pPr>
            <a:r>
              <a:rPr sz="2000">
                <a:solidFill>
                  <a:srgbClr val="000000"/>
                </a:solidFill>
                <a:latin typeface="LHLDNC+MicrosoftYaHei"/>
                <a:cs typeface="LHLDNC+MicrosoftYaHei"/>
              </a:rPr>
              <a:t>被王景文击中要害</a:t>
            </a:r>
            <a:r>
              <a:rPr sz="2000">
                <a:solidFill>
                  <a:srgbClr val="000000"/>
                </a:solidFill>
                <a:latin typeface="WLQFPW+MicrosoftYaHei"/>
                <a:cs typeface="WLQFPW+MicrosoftYaHei"/>
              </a:rPr>
              <a:t>,</a:t>
            </a:r>
            <a:r>
              <a:rPr sz="2000">
                <a:solidFill>
                  <a:srgbClr val="000000"/>
                </a:solidFill>
                <a:latin typeface="LHLDNC+MicrosoftYaHei"/>
                <a:cs typeface="LHLDNC+MicrosoftYaHei"/>
              </a:rPr>
              <a:t>首尾难顾。莫谷青额间沁出了细汗</a:t>
            </a:r>
            <a:r>
              <a:rPr sz="2000">
                <a:solidFill>
                  <a:srgbClr val="000000"/>
                </a:solidFill>
                <a:latin typeface="WLQFPW+MicrosoftYaHei"/>
                <a:cs typeface="WLQFPW+MicrosoftYaHei"/>
              </a:rPr>
              <a:t>,</a:t>
            </a:r>
            <a:r>
              <a:rPr sz="2000">
                <a:solidFill>
                  <a:srgbClr val="000000"/>
                </a:solidFill>
                <a:latin typeface="LHLDNC+MicrosoftYaHei"/>
                <a:cs typeface="LHLDNC+MicrosoftYaHei"/>
              </a:rPr>
              <a:t>一口腥血蹿上喉咙。他</a:t>
            </a:r>
          </a:p>
          <a:p>
            <a:pPr marL="0" marR="0">
              <a:lnSpc>
                <a:spcPts val="2644"/>
              </a:lnSpc>
              <a:spcBef>
                <a:spcPts val="955"/>
              </a:spcBef>
              <a:spcAft>
                <a:spcPct val="0"/>
              </a:spcAft>
            </a:pPr>
            <a:r>
              <a:rPr sz="2000">
                <a:solidFill>
                  <a:srgbClr val="000000"/>
                </a:solidFill>
                <a:latin typeface="LHLDNC+MicrosoftYaHei"/>
                <a:cs typeface="LHLDNC+MicrosoftYaHei"/>
              </a:rPr>
              <a:t>不动声色地咽了回去</a:t>
            </a:r>
            <a:r>
              <a:rPr sz="2000">
                <a:solidFill>
                  <a:srgbClr val="000000"/>
                </a:solidFill>
                <a:latin typeface="WLQFPW+MicrosoftYaHei"/>
                <a:cs typeface="WLQFPW+MicrosoftYaHei"/>
              </a:rPr>
              <a:t>,</a:t>
            </a:r>
            <a:r>
              <a:rPr sz="2000">
                <a:solidFill>
                  <a:srgbClr val="000000"/>
                </a:solidFill>
                <a:latin typeface="LHLDNC+MicrosoftYaHei"/>
                <a:cs typeface="LHLDNC+MicrosoftYaHei"/>
              </a:rPr>
              <a:t>颤抖地投下一子。王景文身后的幕僚们</a:t>
            </a:r>
            <a:r>
              <a:rPr sz="2000">
                <a:solidFill>
                  <a:srgbClr val="000000"/>
                </a:solidFill>
                <a:latin typeface="WLQFPW+MicrosoftYaHei"/>
                <a:cs typeface="WLQFPW+MicrosoftYaHei"/>
              </a:rPr>
              <a:t>,</a:t>
            </a:r>
            <a:r>
              <a:rPr sz="2000">
                <a:solidFill>
                  <a:srgbClr val="000000"/>
                </a:solidFill>
                <a:latin typeface="LHLDNC+MicrosoftYaHei"/>
                <a:cs typeface="LHLDNC+MicrosoftYaHei"/>
              </a:rPr>
              <a:t>个个面露喜色。</a:t>
            </a:r>
          </a:p>
          <a:p>
            <a:pPr marL="0" marR="0">
              <a:lnSpc>
                <a:spcPts val="2644"/>
              </a:lnSpc>
              <a:spcBef>
                <a:spcPts val="955"/>
              </a:spcBef>
              <a:spcAft>
                <a:spcPct val="0"/>
              </a:spcAft>
            </a:pPr>
            <a:r>
              <a:rPr sz="2000">
                <a:solidFill>
                  <a:srgbClr val="000000"/>
                </a:solidFill>
                <a:latin typeface="LHLDNC+MicrosoftYaHei"/>
                <a:cs typeface="LHLDNC+MicrosoftYaHei"/>
              </a:rPr>
              <a:t>谁知</a:t>
            </a:r>
            <a:r>
              <a:rPr sz="2000">
                <a:solidFill>
                  <a:srgbClr val="000000"/>
                </a:solidFill>
                <a:latin typeface="WLQFPW+MicrosoftYaHei"/>
                <a:cs typeface="WLQFPW+MicrosoftYaHei"/>
              </a:rPr>
              <a:t>,</a:t>
            </a:r>
            <a:r>
              <a:rPr sz="2000">
                <a:solidFill>
                  <a:srgbClr val="000000"/>
                </a:solidFill>
                <a:latin typeface="LHLDNC+MicrosoftYaHei"/>
                <a:cs typeface="LHLDNC+MicrosoftYaHei"/>
              </a:rPr>
              <a:t>王景文落子竟下出一步坏棋。莫谷青抓住机会</a:t>
            </a:r>
            <a:r>
              <a:rPr sz="2000">
                <a:solidFill>
                  <a:srgbClr val="000000"/>
                </a:solidFill>
                <a:latin typeface="WLQFPW+MicrosoftYaHei"/>
                <a:cs typeface="WLQFPW+MicrosoftYaHei"/>
              </a:rPr>
              <a:t>,</a:t>
            </a:r>
            <a:r>
              <a:rPr sz="2000">
                <a:solidFill>
                  <a:srgbClr val="000000"/>
                </a:solidFill>
                <a:latin typeface="LHLDNC+MicrosoftYaHei"/>
                <a:cs typeface="LHLDNC+MicrosoftYaHei"/>
              </a:rPr>
              <a:t>逆转了棋局。王景文微微</a:t>
            </a:r>
          </a:p>
          <a:p>
            <a:pPr marL="0" marR="0">
              <a:lnSpc>
                <a:spcPts val="2644"/>
              </a:lnSpc>
              <a:spcBef>
                <a:spcPts val="958"/>
              </a:spcBef>
              <a:spcAft>
                <a:spcPct val="0"/>
              </a:spcAft>
            </a:pPr>
            <a:r>
              <a:rPr sz="2000">
                <a:solidFill>
                  <a:srgbClr val="000000"/>
                </a:solidFill>
                <a:latin typeface="LHLDNC+MicrosoftYaHei"/>
                <a:cs typeface="LHLDNC+MicrosoftYaHei"/>
              </a:rPr>
              <a:t>一笑</a:t>
            </a:r>
            <a:r>
              <a:rPr sz="2000">
                <a:solidFill>
                  <a:srgbClr val="000000"/>
                </a:solidFill>
                <a:latin typeface="WLQFPW+MicrosoftYaHei"/>
                <a:cs typeface="WLQFPW+MicrosoftYaHei"/>
              </a:rPr>
              <a:t>,</a:t>
            </a:r>
            <a:r>
              <a:rPr sz="2000">
                <a:solidFill>
                  <a:srgbClr val="000000"/>
                </a:solidFill>
                <a:latin typeface="LHLDNC+MicrosoftYaHei"/>
                <a:cs typeface="LHLDNC+MicrosoftYaHei"/>
              </a:rPr>
              <a:t>推枰认输:“公子少年英雄</a:t>
            </a:r>
            <a:r>
              <a:rPr sz="2000">
                <a:solidFill>
                  <a:srgbClr val="000000"/>
                </a:solidFill>
                <a:latin typeface="WLQFPW+MicrosoftYaHei"/>
                <a:cs typeface="WLQFPW+MicrosoftYaHei"/>
              </a:rPr>
              <a:t>,</a:t>
            </a:r>
            <a:r>
              <a:rPr sz="2000">
                <a:solidFill>
                  <a:srgbClr val="000000"/>
                </a:solidFill>
                <a:latin typeface="LHLDNC+MicrosoftYaHei"/>
                <a:cs typeface="LHLDNC+MicrosoftYaHei"/>
              </a:rPr>
              <a:t>老夫领教了!”莫谷青笑道:“在下胜得侥幸</a:t>
            </a:r>
            <a:r>
              <a:rPr sz="2000">
                <a:solidFill>
                  <a:srgbClr val="000000"/>
                </a:solidFill>
                <a:latin typeface="WLQFPW+MicrosoftYaHei"/>
                <a:cs typeface="WLQFPW+MicrosoftYaHei"/>
              </a:rPr>
              <a:t>,</a:t>
            </a:r>
          </a:p>
          <a:p>
            <a:pPr marL="0" marR="0">
              <a:lnSpc>
                <a:spcPts val="2644"/>
              </a:lnSpc>
              <a:spcBef>
                <a:spcPts val="955"/>
              </a:spcBef>
              <a:spcAft>
                <a:spcPct val="0"/>
              </a:spcAft>
            </a:pPr>
            <a:r>
              <a:rPr sz="2000">
                <a:solidFill>
                  <a:srgbClr val="000000"/>
                </a:solidFill>
                <a:latin typeface="LHLDNC+MicrosoftYaHei"/>
                <a:cs typeface="LHLDNC+MicrosoftYaHei"/>
              </a:rPr>
              <a:t>受教不少</a:t>
            </a:r>
            <a:r>
              <a:rPr sz="2000">
                <a:solidFill>
                  <a:srgbClr val="000000"/>
                </a:solidFill>
                <a:latin typeface="WLQFPW+MicrosoftYaHei"/>
                <a:cs typeface="WLQFPW+MicrosoftYaHei"/>
              </a:rPr>
              <a:t>,</a:t>
            </a:r>
            <a:r>
              <a:rPr sz="2000">
                <a:solidFill>
                  <a:srgbClr val="000000"/>
                </a:solidFill>
                <a:latin typeface="LHLDNC+MicrosoftYaHei"/>
                <a:cs typeface="LHLDNC+MicrosoftYaHei"/>
              </a:rPr>
              <a:t>就此告辞!”起身一揖飘出门去。</a:t>
            </a:r>
          </a:p>
        </p:txBody>
      </p:sp>
      <p:sp>
        <p:nvSpPr>
          <p:cNvPr id="4" name="object 4"/>
          <p:cNvSpPr txBox="1"/>
          <p:nvPr/>
        </p:nvSpPr>
        <p:spPr>
          <a:xfrm>
            <a:off x="288340" y="2863158"/>
            <a:ext cx="9799489" cy="25463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7712" marR="0">
              <a:lnSpc>
                <a:spcPts val="2644"/>
              </a:lnSpc>
              <a:spcBef>
                <a:spcPct val="0"/>
              </a:spcBef>
              <a:spcAft>
                <a:spcPct val="0"/>
              </a:spcAft>
            </a:pPr>
            <a:r>
              <a:rPr sz="2000">
                <a:solidFill>
                  <a:srgbClr val="000000"/>
                </a:solidFill>
                <a:latin typeface="LHLDNC+MicrosoftYaHei"/>
                <a:cs typeface="LHLDNC+MicrosoftYaHei"/>
              </a:rPr>
              <a:t>王景文望着莫谷青背影</a:t>
            </a:r>
            <a:r>
              <a:rPr sz="2000">
                <a:solidFill>
                  <a:srgbClr val="000000"/>
                </a:solidFill>
                <a:latin typeface="WLQFPW+MicrosoftYaHei"/>
                <a:cs typeface="WLQFPW+MicrosoftYaHei"/>
              </a:rPr>
              <a:t>,</a:t>
            </a:r>
            <a:r>
              <a:rPr sz="2000">
                <a:solidFill>
                  <a:srgbClr val="000000"/>
                </a:solidFill>
                <a:latin typeface="LHLDNC+MicrosoftYaHei"/>
                <a:cs typeface="LHLDNC+MicrosoftYaHei"/>
              </a:rPr>
              <a:t>沉吟不语。一个幕僚不解问道:“这局棋大人有</a:t>
            </a:r>
          </a:p>
          <a:p>
            <a:pPr marL="0" marR="0">
              <a:lnSpc>
                <a:spcPts val="2644"/>
              </a:lnSpc>
              <a:spcBef>
                <a:spcPts val="957"/>
              </a:spcBef>
              <a:spcAft>
                <a:spcPct val="0"/>
              </a:spcAft>
            </a:pPr>
            <a:r>
              <a:rPr sz="2000">
                <a:solidFill>
                  <a:srgbClr val="000000"/>
                </a:solidFill>
                <a:latin typeface="LHLDNC+MicrosoftYaHei"/>
                <a:cs typeface="LHLDNC+MicrosoftYaHei"/>
              </a:rPr>
              <a:t>两次可以杀死黑方大龙</a:t>
            </a:r>
            <a:r>
              <a:rPr sz="2000">
                <a:solidFill>
                  <a:srgbClr val="000000"/>
                </a:solidFill>
                <a:latin typeface="WLQFPW+MicrosoftYaHei"/>
                <a:cs typeface="WLQFPW+MicrosoftYaHei"/>
              </a:rPr>
              <a:t>,</a:t>
            </a:r>
            <a:r>
              <a:rPr sz="2000">
                <a:solidFill>
                  <a:srgbClr val="000000"/>
                </a:solidFill>
                <a:latin typeface="LHLDNC+MicrosoftYaHei"/>
                <a:cs typeface="LHLDNC+MicrosoftYaHei"/>
              </a:rPr>
              <a:t>为何将它放过了?”王景文笑道:“此人棋力不下于我</a:t>
            </a:r>
            <a:r>
              <a:rPr sz="2000">
                <a:solidFill>
                  <a:srgbClr val="000000"/>
                </a:solidFill>
                <a:latin typeface="WLQFPW+MicrosoftYaHei"/>
                <a:cs typeface="WLQFPW+MicrosoftYaHei"/>
              </a:rPr>
              <a:t>,</a:t>
            </a:r>
          </a:p>
          <a:p>
            <a:pPr marL="0" marR="0">
              <a:lnSpc>
                <a:spcPts val="2644"/>
              </a:lnSpc>
              <a:spcBef>
                <a:spcPts val="955"/>
              </a:spcBef>
              <a:spcAft>
                <a:spcPct val="0"/>
              </a:spcAft>
            </a:pPr>
            <a:r>
              <a:rPr sz="2000">
                <a:solidFill>
                  <a:srgbClr val="000000"/>
                </a:solidFill>
                <a:latin typeface="LHLDNC+MicrosoftYaHei"/>
                <a:cs typeface="LHLDNC+MicrosoftYaHei"/>
              </a:rPr>
              <a:t>但锋芒太露</a:t>
            </a:r>
            <a:r>
              <a:rPr sz="2000">
                <a:solidFill>
                  <a:srgbClr val="000000"/>
                </a:solidFill>
                <a:latin typeface="WLQFPW+MicrosoftYaHei"/>
                <a:cs typeface="WLQFPW+MicrosoftYaHei"/>
              </a:rPr>
              <a:t>,</a:t>
            </a:r>
            <a:r>
              <a:rPr sz="2000">
                <a:solidFill>
                  <a:srgbClr val="000000"/>
                </a:solidFill>
                <a:latin typeface="LHLDNC+MicrosoftYaHei"/>
                <a:cs typeface="LHLDNC+MicrosoftYaHei"/>
              </a:rPr>
              <a:t>这就和棋道不符了。我见他少年得志</a:t>
            </a:r>
            <a:r>
              <a:rPr sz="2000">
                <a:solidFill>
                  <a:srgbClr val="000000"/>
                </a:solidFill>
                <a:latin typeface="WLQFPW+MicrosoftYaHei"/>
                <a:cs typeface="WLQFPW+MicrosoftYaHei"/>
              </a:rPr>
              <a:t>,</a:t>
            </a:r>
            <a:r>
              <a:rPr sz="2000">
                <a:solidFill>
                  <a:srgbClr val="000000"/>
                </a:solidFill>
                <a:latin typeface="LHLDNC+MicrosoftYaHei"/>
                <a:cs typeface="LHLDNC+MicrosoftYaHei"/>
              </a:rPr>
              <a:t>心性极高</a:t>
            </a:r>
            <a:r>
              <a:rPr sz="2000">
                <a:solidFill>
                  <a:srgbClr val="000000"/>
                </a:solidFill>
                <a:latin typeface="WLQFPW+MicrosoftYaHei"/>
                <a:cs typeface="WLQFPW+MicrosoftYaHei"/>
              </a:rPr>
              <a:t>,</a:t>
            </a:r>
            <a:r>
              <a:rPr sz="2000">
                <a:solidFill>
                  <a:srgbClr val="000000"/>
                </a:solidFill>
                <a:latin typeface="LHLDNC+MicrosoftYaHei"/>
                <a:cs typeface="LHLDNC+MicrosoftYaHei"/>
              </a:rPr>
              <a:t>我若胜了这一局</a:t>
            </a:r>
            <a:r>
              <a:rPr sz="2000">
                <a:solidFill>
                  <a:srgbClr val="000000"/>
                </a:solidFill>
                <a:latin typeface="WLQFPW+MicrosoftYaHei"/>
                <a:cs typeface="WLQFPW+MicrosoftYaHei"/>
              </a:rPr>
              <a:t>,</a:t>
            </a:r>
          </a:p>
          <a:p>
            <a:pPr marL="0" marR="0">
              <a:lnSpc>
                <a:spcPts val="2644"/>
              </a:lnSpc>
              <a:spcBef>
                <a:spcPts val="955"/>
              </a:spcBef>
              <a:spcAft>
                <a:spcPct val="0"/>
              </a:spcAft>
            </a:pPr>
            <a:r>
              <a:rPr sz="2000">
                <a:solidFill>
                  <a:srgbClr val="000000"/>
                </a:solidFill>
                <a:latin typeface="LHLDNC+MicrosoftYaHei"/>
                <a:cs typeface="LHLDNC+MicrosoftYaHei"/>
              </a:rPr>
              <a:t>他轻则一蹶不振</a:t>
            </a:r>
            <a:r>
              <a:rPr sz="2000">
                <a:solidFill>
                  <a:srgbClr val="000000"/>
                </a:solidFill>
                <a:latin typeface="WLQFPW+MicrosoftYaHei"/>
                <a:cs typeface="WLQFPW+MicrosoftYaHei"/>
              </a:rPr>
              <a:t>,</a:t>
            </a:r>
            <a:r>
              <a:rPr sz="2000">
                <a:solidFill>
                  <a:srgbClr val="000000"/>
                </a:solidFill>
                <a:latin typeface="LHLDNC+MicrosoftYaHei"/>
                <a:cs typeface="LHLDNC+MicrosoftYaHei"/>
              </a:rPr>
              <a:t>重则会呕血而死啊。但愿他回去复盘时明白其中道理</a:t>
            </a:r>
            <a:r>
              <a:rPr sz="2000">
                <a:solidFill>
                  <a:srgbClr val="000000"/>
                </a:solidFill>
                <a:latin typeface="WLQFPW+MicrosoftYaHei"/>
                <a:cs typeface="WLQFPW+MicrosoftYaHei"/>
              </a:rPr>
              <a:t>,</a:t>
            </a:r>
            <a:r>
              <a:rPr sz="2000">
                <a:solidFill>
                  <a:srgbClr val="000000"/>
                </a:solidFill>
                <a:latin typeface="LHLDNC+MicrosoftYaHei"/>
                <a:cs typeface="LHLDNC+MicrosoftYaHei"/>
              </a:rPr>
              <a:t>修身养</a:t>
            </a:r>
          </a:p>
          <a:p>
            <a:pPr marL="0" marR="0">
              <a:lnSpc>
                <a:spcPts val="2644"/>
              </a:lnSpc>
              <a:spcBef>
                <a:spcPts val="958"/>
              </a:spcBef>
              <a:spcAft>
                <a:spcPct val="0"/>
              </a:spcAft>
            </a:pPr>
            <a:r>
              <a:rPr sz="2000">
                <a:solidFill>
                  <a:srgbClr val="000000"/>
                </a:solidFill>
                <a:latin typeface="LHLDNC+MicrosoftYaHei"/>
                <a:cs typeface="LHLDNC+MicrosoftYaHei"/>
              </a:rPr>
              <a:t>性</a:t>
            </a:r>
            <a:r>
              <a:rPr sz="2000">
                <a:solidFill>
                  <a:srgbClr val="000000"/>
                </a:solidFill>
                <a:latin typeface="WLQFPW+MicrosoftYaHei"/>
                <a:cs typeface="WLQFPW+MicrosoftYaHei"/>
              </a:rPr>
              <a:t>,</a:t>
            </a:r>
            <a:r>
              <a:rPr sz="2000">
                <a:solidFill>
                  <a:srgbClr val="000000"/>
                </a:solidFill>
                <a:latin typeface="LHLDNC+MicrosoftYaHei"/>
                <a:cs typeface="LHLDNC+MicrosoftYaHei"/>
              </a:rPr>
              <a:t>领悟棋道精神</a:t>
            </a:r>
            <a:r>
              <a:rPr sz="2000">
                <a:solidFill>
                  <a:srgbClr val="000000"/>
                </a:solidFill>
                <a:latin typeface="WLQFPW+MicrosoftYaHei"/>
                <a:cs typeface="WLQFPW+MicrosoftYaHei"/>
              </a:rPr>
              <a:t>,</a:t>
            </a:r>
            <a:r>
              <a:rPr sz="2000">
                <a:solidFill>
                  <a:srgbClr val="000000"/>
                </a:solidFill>
                <a:latin typeface="LHLDNC+MicrosoftYaHei"/>
                <a:cs typeface="LHLDNC+MicrosoftYaHei"/>
              </a:rPr>
              <a:t>可望成为一个旷世奇才。”</a:t>
            </a:r>
          </a:p>
        </p:txBody>
      </p:sp>
      <p:sp>
        <p:nvSpPr>
          <p:cNvPr id="5" name="object 5"/>
          <p:cNvSpPr txBox="1"/>
          <p:nvPr/>
        </p:nvSpPr>
        <p:spPr>
          <a:xfrm>
            <a:off x="288340" y="5149793"/>
            <a:ext cx="9517281" cy="1174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3036" marR="0">
              <a:lnSpc>
                <a:spcPts val="2644"/>
              </a:lnSpc>
              <a:spcBef>
                <a:spcPct val="0"/>
              </a:spcBef>
              <a:spcAft>
                <a:spcPct val="0"/>
              </a:spcAft>
            </a:pPr>
            <a:r>
              <a:rPr sz="2000">
                <a:solidFill>
                  <a:srgbClr val="000000"/>
                </a:solidFill>
                <a:latin typeface="LHLDNC+MicrosoftYaHei"/>
                <a:cs typeface="LHLDNC+MicrosoftYaHei"/>
              </a:rPr>
              <a:t>几个月后皇太妃因病薨逝</a:t>
            </a:r>
            <a:r>
              <a:rPr sz="2000">
                <a:solidFill>
                  <a:srgbClr val="000000"/>
                </a:solidFill>
                <a:latin typeface="WLQFPW+MicrosoftYaHei"/>
                <a:cs typeface="WLQFPW+MicrosoftYaHei"/>
              </a:rPr>
              <a:t>,</a:t>
            </a:r>
            <a:r>
              <a:rPr sz="2000">
                <a:solidFill>
                  <a:srgbClr val="000000"/>
                </a:solidFill>
                <a:latin typeface="LHLDNC+MicrosoftYaHei"/>
                <a:cs typeface="LHLDNC+MicrosoftYaHei"/>
              </a:rPr>
              <a:t>接着</a:t>
            </a:r>
            <a:r>
              <a:rPr sz="2000">
                <a:solidFill>
                  <a:srgbClr val="000000"/>
                </a:solidFill>
                <a:latin typeface="WLQFPW+MicrosoftYaHei"/>
                <a:cs typeface="WLQFPW+MicrosoftYaHei"/>
              </a:rPr>
              <a:t>,</a:t>
            </a:r>
            <a:r>
              <a:rPr sz="2000">
                <a:solidFill>
                  <a:srgbClr val="000000"/>
                </a:solidFill>
                <a:latin typeface="LHLDNC+MicrosoftYaHei"/>
                <a:cs typeface="LHLDNC+MicrosoftYaHei"/>
              </a:rPr>
              <a:t>先帝禅位于太子。王景文刚从朝中回到</a:t>
            </a:r>
          </a:p>
          <a:p>
            <a:pPr marL="0" marR="0">
              <a:lnSpc>
                <a:spcPts val="2644"/>
              </a:lnSpc>
              <a:spcBef>
                <a:spcPts val="954"/>
              </a:spcBef>
              <a:spcAft>
                <a:spcPct val="0"/>
              </a:spcAft>
            </a:pPr>
            <a:r>
              <a:rPr sz="2000">
                <a:solidFill>
                  <a:srgbClr val="000000"/>
                </a:solidFill>
                <a:latin typeface="LHLDNC+MicrosoftYaHei"/>
                <a:cs typeface="LHLDNC+MicrosoftYaHei"/>
              </a:rPr>
              <a:t>江州</a:t>
            </a:r>
            <a:r>
              <a:rPr sz="2000">
                <a:solidFill>
                  <a:srgbClr val="000000"/>
                </a:solidFill>
                <a:latin typeface="WLQFPW+MicrosoftYaHei"/>
                <a:cs typeface="WLQFPW+MicrosoftYaHei"/>
              </a:rPr>
              <a:t>,</a:t>
            </a:r>
            <a:r>
              <a:rPr sz="2000">
                <a:solidFill>
                  <a:srgbClr val="000000"/>
                </a:solidFill>
                <a:latin typeface="LHLDNC+MicrosoftYaHei"/>
                <a:cs typeface="LHLDNC+MicrosoftYaHei"/>
              </a:rPr>
              <a:t>王管家来报</a:t>
            </a:r>
            <a:r>
              <a:rPr sz="2000">
                <a:solidFill>
                  <a:srgbClr val="000000"/>
                </a:solidFill>
                <a:latin typeface="WLQFPW+MicrosoftYaHei"/>
                <a:cs typeface="WLQFPW+MicrosoftYaHei"/>
              </a:rPr>
              <a:t>:</a:t>
            </a:r>
            <a:r>
              <a:rPr sz="2000">
                <a:solidFill>
                  <a:srgbClr val="000000"/>
                </a:solidFill>
                <a:latin typeface="LHLDNC+MicrosoftYaHei"/>
                <a:cs typeface="LHLDNC+MicrosoftYaHei"/>
              </a:rPr>
              <a:t>那个莫谷青又来了</a:t>
            </a:r>
            <a:r>
              <a:rPr sz="2000">
                <a:solidFill>
                  <a:srgbClr val="000000"/>
                </a:solidFill>
                <a:latin typeface="WLQFPW+MicrosoftYaHei"/>
                <a:cs typeface="WLQFPW+MicrosoftYaHei"/>
              </a:rPr>
              <a: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10.26"/>
  <p:tag name="AS_TITLE" val="Aspose.Slides for .NET 2.0"/>
  <p:tag name="AS_VERSION" val="16.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6795</Words>
  <Application>Microsoft Office PowerPoint</Application>
  <PresentationFormat>全屏显示(4:3)</PresentationFormat>
  <Paragraphs>985</Paragraphs>
  <Slides>89</Slides>
  <Notes>0</Notes>
  <HiddenSlides>0</HiddenSlides>
  <MMClips>0</MMClips>
  <ScaleCrop>false</ScaleCrop>
  <HeadingPairs>
    <vt:vector size="6" baseType="variant">
      <vt:variant>
        <vt:lpstr>已用的字体</vt:lpstr>
      </vt:variant>
      <vt:variant>
        <vt:i4>167</vt:i4>
      </vt:variant>
      <vt:variant>
        <vt:lpstr>主题</vt:lpstr>
      </vt:variant>
      <vt:variant>
        <vt:i4>90</vt:i4>
      </vt:variant>
      <vt:variant>
        <vt:lpstr>幻灯片标题</vt:lpstr>
      </vt:variant>
      <vt:variant>
        <vt:i4>89</vt:i4>
      </vt:variant>
    </vt:vector>
  </HeadingPairs>
  <TitlesOfParts>
    <vt:vector size="346" baseType="lpstr">
      <vt:lpstr>AESGTS+MicrosoftYaHei</vt:lpstr>
      <vt:lpstr>AHQQEC+MicrosoftYaHei</vt:lpstr>
      <vt:lpstr>AIEDGC+MicrosoftYaHei</vt:lpstr>
      <vt:lpstr>AISMMU+å¾®è½¯éÿFD»,Bold</vt:lpstr>
      <vt:lpstr>AMJHWO+MicrosoftYaHei</vt:lpstr>
      <vt:lpstr>APOWKN+MicrosoftYaHei</vt:lpstr>
      <vt:lpstr>AVALBG+MicrosoftYaHei</vt:lpstr>
      <vt:lpstr>BCWGBU+MicrosoftYaHei</vt:lpstr>
      <vt:lpstr>BGEHBI+MicrosoftYaHei</vt:lpstr>
      <vt:lpstr>BIGDTR+MicrosoftYaHei</vt:lpstr>
      <vt:lpstr>BITPMR+MicrosoftYaHei</vt:lpstr>
      <vt:lpstr>BKNPDQ+MicrosoftYaHei</vt:lpstr>
      <vt:lpstr>BLWLAL+MicrosoftYaHei</vt:lpstr>
      <vt:lpstr>BMNDTM+STZhongsong</vt:lpstr>
      <vt:lpstr>BOCPLN+MicrosoftYaHei</vt:lpstr>
      <vt:lpstr>CEGUKQ+MicrosoftYaHei</vt:lpstr>
      <vt:lpstr>CIFAEK+MicrosoftYaHei</vt:lpstr>
      <vt:lpstr>CINPWQ+å¾®è½¯éÿFD»,Bold</vt:lpstr>
      <vt:lpstr>CJPGHA+MicrosoftYaHei</vt:lpstr>
      <vt:lpstr>COEGWQ+MicrosoftYaHei</vt:lpstr>
      <vt:lpstr>CRQOVM+MicrosoftYaHei</vt:lpstr>
      <vt:lpstr>CSVPMW+MicrosoftYaHei</vt:lpstr>
      <vt:lpstr>CVKLSF+MicrosoftYaHei</vt:lpstr>
      <vt:lpstr>DEDWGW+MicrosoftYaHei</vt:lpstr>
      <vt:lpstr>DFVSKH+MicrosoftYaHei</vt:lpstr>
      <vt:lpstr>DHMMWO+MicrosoftYaHei</vt:lpstr>
      <vt:lpstr>DHRSPB+MicrosoftYaHei</vt:lpstr>
      <vt:lpstr>DHUAOG+MicrosoftYaHei</vt:lpstr>
      <vt:lpstr>DIQRRB+MicrosoftYaHei</vt:lpstr>
      <vt:lpstr>DKDVSM+MicrosoftYaHei</vt:lpstr>
      <vt:lpstr>DOMHIT+MicrosoftYaHei</vt:lpstr>
      <vt:lpstr>DPNRMT+MicrosoftYaHei</vt:lpstr>
      <vt:lpstr>DSVCAO+å¾®è½¯éÿFD»,Bold</vt:lpstr>
      <vt:lpstr>DUUWOC+MicrosoftYaHei</vt:lpstr>
      <vt:lpstr>DWSKDN+MicrosoftYaHei</vt:lpstr>
      <vt:lpstr>EABODW+MicrosoftYaHei</vt:lpstr>
      <vt:lpstr>EEOVDM+MicrosoftYaHei</vt:lpstr>
      <vt:lpstr>EFKMPN+MicrosoftYaHei</vt:lpstr>
      <vt:lpstr>EFKRRB+MicrosoftYaHei</vt:lpstr>
      <vt:lpstr>EHLJGJ+MicrosoftYaHei</vt:lpstr>
      <vt:lpstr>EIASEJ+MicrosoftYaHei</vt:lpstr>
      <vt:lpstr>EINKEP+MicrosoftYaHei</vt:lpstr>
      <vt:lpstr>EINWPF+MicrosoftYaHei</vt:lpstr>
      <vt:lpstr>EKIDRU+MicrosoftYaHei</vt:lpstr>
      <vt:lpstr>ENDFWM+MicrosoftYaHei</vt:lpstr>
      <vt:lpstr>ENLOAU+MicrosoftYaHei</vt:lpstr>
      <vt:lpstr>ETPKLE+MicrosoftYaHei</vt:lpstr>
      <vt:lpstr>EUBDDS+MicrosoftYaHei</vt:lpstr>
      <vt:lpstr>FangSong</vt:lpstr>
      <vt:lpstr>FBTTHS+MicrosoftYaHei</vt:lpstr>
      <vt:lpstr>FDKVLF+MicrosoftYaHei</vt:lpstr>
      <vt:lpstr>FIKFAA+MicrosoftYaHei</vt:lpstr>
      <vt:lpstr>FSVKWA+MicrosoftYaHei</vt:lpstr>
      <vt:lpstr>FUMBGD+MicrosoftYaHei</vt:lpstr>
      <vt:lpstr>GBADQO+MicrosoftYaHei</vt:lpstr>
      <vt:lpstr>GEVDDD+MicrosoftYaHei</vt:lpstr>
      <vt:lpstr>GGLWVA+MicrosoftYaHei</vt:lpstr>
      <vt:lpstr>GTJITC+MicrosoftYaHei</vt:lpstr>
      <vt:lpstr>GVNUFK+MicrosoftYaHei</vt:lpstr>
      <vt:lpstr>GVRKJC+MicrosoftYaHei</vt:lpstr>
      <vt:lpstr>HEIRAV+MicrosoftYaHei</vt:lpstr>
      <vt:lpstr>HGAOPA+MicrosoftYaHei</vt:lpstr>
      <vt:lpstr>HGRDBE+MicrosoftYaHei</vt:lpstr>
      <vt:lpstr>HLBAFR+MicrosoftYaHei</vt:lpstr>
      <vt:lpstr>HNPMWD+MicrosoftYaHei</vt:lpstr>
      <vt:lpstr>HRTAGV+MicrosoftYaHei</vt:lpstr>
      <vt:lpstr>HTDJCE+MicrosoftYaHei</vt:lpstr>
      <vt:lpstr>HUQPHP+MicrosoftYaHei</vt:lpstr>
      <vt:lpstr>IDPDFV+MicrosoftYaHei</vt:lpstr>
      <vt:lpstr>IHJCFI+MicrosoftYaHei</vt:lpstr>
      <vt:lpstr>IJGVJL+MicrosoftYaHei</vt:lpstr>
      <vt:lpstr>ISGBHA+TwCenMT-Regular</vt:lpstr>
      <vt:lpstr>ISQDHF+MicrosoftYaHei</vt:lpstr>
      <vt:lpstr>ISTVDA+MicrosoftYaHei</vt:lpstr>
      <vt:lpstr>JFDUQI+MicrosoftYaHei</vt:lpstr>
      <vt:lpstr>JGIDDK+MicrosoftYaHei</vt:lpstr>
      <vt:lpstr>JMCRCV+TwCenMT-Regular</vt:lpstr>
      <vt:lpstr>JOAKDC+MicrosoftYaHei</vt:lpstr>
      <vt:lpstr>JUEDLA+MicrosoftYaHei</vt:lpstr>
      <vt:lpstr>KBCVUN+MicrosoftYaHei</vt:lpstr>
      <vt:lpstr>KBSKAK+MicrosoftYaHei</vt:lpstr>
      <vt:lpstr>KFGMBH+MicrosoftYaHei</vt:lpstr>
      <vt:lpstr>KLGROF+MicrosoftYaHei</vt:lpstr>
      <vt:lpstr>KLNODJ+MicrosoftYaHei</vt:lpstr>
      <vt:lpstr>KOAAIN+MicrosoftYaHei</vt:lpstr>
      <vt:lpstr>KQGSHU+MicrosoftYaHei</vt:lpstr>
      <vt:lpstr>KUKRJU+MicrosoftYaHei</vt:lpstr>
      <vt:lpstr>LAGHAI+MicrosoftYaHei</vt:lpstr>
      <vt:lpstr>LHLDNC+MicrosoftYaHei</vt:lpstr>
      <vt:lpstr>LIBWIH+TwCenMT-Regular</vt:lpstr>
      <vt:lpstr>LKBNQL+MicrosoftYaHei</vt:lpstr>
      <vt:lpstr>LLTVCM+MicrosoftYaHei</vt:lpstr>
      <vt:lpstr>LNTESE+MicrosoftYaHei</vt:lpstr>
      <vt:lpstr>MDKJCD+MicrosoftYaHei</vt:lpstr>
      <vt:lpstr>MFMUAO+MicrosoftYaHei</vt:lpstr>
      <vt:lpstr>MGWNTQ+MicrosoftYaHei</vt:lpstr>
      <vt:lpstr>MLRMJO+MicrosoftYaHei</vt:lpstr>
      <vt:lpstr>MQBCJD+MicrosoftYaHei</vt:lpstr>
      <vt:lpstr>MSSGRV+MicrosoftYaHei</vt:lpstr>
      <vt:lpstr>MWJSWV+MicrosoftYaHei</vt:lpstr>
      <vt:lpstr>NCAUQF+MicrosoftYaHei</vt:lpstr>
      <vt:lpstr>NEELHQ+MicrosoftYaHei</vt:lpstr>
      <vt:lpstr>NISKGU+MicrosoftYaHei</vt:lpstr>
      <vt:lpstr>NJOSRT+MicrosoftYaHei</vt:lpstr>
      <vt:lpstr>NKEHEK+å¾®è½¯éÿFD»,Bold</vt:lpstr>
      <vt:lpstr>NOHVSL+TwCenMT-Regular</vt:lpstr>
      <vt:lpstr>OCTMML+MicrosoftYaHei</vt:lpstr>
      <vt:lpstr>OLHEIW+TwCenMT-Regular</vt:lpstr>
      <vt:lpstr>ORQDJC+MicrosoftYaHei</vt:lpstr>
      <vt:lpstr>OSGECH+MicrosoftYaHei</vt:lpstr>
      <vt:lpstr>OTNUBK+MicrosoftYaHei</vt:lpstr>
      <vt:lpstr>OWNILW+MicrosoftYaHei</vt:lpstr>
      <vt:lpstr>PLHFHA+MicrosoftYaHei</vt:lpstr>
      <vt:lpstr>PPOVVN+MicrosoftYaHei</vt:lpstr>
      <vt:lpstr>PQSGLJ+MicrosoftYaHei</vt:lpstr>
      <vt:lpstr>PSVMBO+MicrosoftYaHei</vt:lpstr>
      <vt:lpstr>PUPWVD+MicrosoftYaHei</vt:lpstr>
      <vt:lpstr>PVBSTC+MicrosoftYaHei</vt:lpstr>
      <vt:lpstr>QDHVFC+MicrosoftYaHei</vt:lpstr>
      <vt:lpstr>QHDEWG+MicrosoftYaHei</vt:lpstr>
      <vt:lpstr>QJFDKV+å¾®è½¯éÿFD»,Bold</vt:lpstr>
      <vt:lpstr>QJRCVN+MicrosoftYaHei</vt:lpstr>
      <vt:lpstr>QOCQKP+MicrosoftYaHei</vt:lpstr>
      <vt:lpstr>QSLGKH+MicrosoftYaHei</vt:lpstr>
      <vt:lpstr>RBKITD+MicrosoftYaHei</vt:lpstr>
      <vt:lpstr>RFUFCT+MicrosoftYaHei</vt:lpstr>
      <vt:lpstr>ROBFBH+MicrosoftYaHei</vt:lpstr>
      <vt:lpstr>RTDPNQ+MicrosoftYaHei</vt:lpstr>
      <vt:lpstr>RTUIVD+MicrosoftYaHei</vt:lpstr>
      <vt:lpstr>SJJTAR+MicrosoftYaHei</vt:lpstr>
      <vt:lpstr>SKQPWE+MicrosoftYaHei</vt:lpstr>
      <vt:lpstr>SRABAW+MicrosoftYaHei</vt:lpstr>
      <vt:lpstr>TBGTOQ+MicrosoftYaHei</vt:lpstr>
      <vt:lpstr>TCSELR+å¾®è½¯éÿFD»,Bold</vt:lpstr>
      <vt:lpstr>TDQBJU+MicrosoftYaHei</vt:lpstr>
      <vt:lpstr>TQHUJM+MicrosoftYaHei</vt:lpstr>
      <vt:lpstr>TSAAGV+TwCenMT-Regular</vt:lpstr>
      <vt:lpstr>TVPWNW+TwCenMT-Regular</vt:lpstr>
      <vt:lpstr>UADEAS+MicrosoftYaHei</vt:lpstr>
      <vt:lpstr>UBQDMT+MicrosoftYaHei</vt:lpstr>
      <vt:lpstr>UBWJPO+MicrosoftYaHei</vt:lpstr>
      <vt:lpstr>UDDJCP+MicrosoftYaHei</vt:lpstr>
      <vt:lpstr>UDTWVJ+MicrosoftYaHei</vt:lpstr>
      <vt:lpstr>UEWHRS+MicrosoftYaHei</vt:lpstr>
      <vt:lpstr>UJEDBU+MicrosoftYaHei</vt:lpstr>
      <vt:lpstr>UJFCCA+MicrosoftYaHei</vt:lpstr>
      <vt:lpstr>UJJASG+MicrosoftYaHei</vt:lpstr>
      <vt:lpstr>UUJLCI+TwCenMT-Regular</vt:lpstr>
      <vt:lpstr>VCRNDH+TwCenMT-Regular</vt:lpstr>
      <vt:lpstr>VISEAJ+MicrosoftYaHei</vt:lpstr>
      <vt:lpstr>VJWQQO+TwCenMT-Regular</vt:lpstr>
      <vt:lpstr>VKEKHG+MicrosoftYaHei</vt:lpstr>
      <vt:lpstr>VKKVNI+TwCenMT-Regular</vt:lpstr>
      <vt:lpstr>VTDJEL+MicrosoftYaHei</vt:lpstr>
      <vt:lpstr>VTNDAV+MicrosoftYaHei</vt:lpstr>
      <vt:lpstr>WCOOIW+TwCenMT-Regular</vt:lpstr>
      <vt:lpstr>WEQGPV+MicrosoftYaHei</vt:lpstr>
      <vt:lpstr>WFRKHP+MicrosoftYaHei</vt:lpstr>
      <vt:lpstr>WHKGKC+MicrosoftYaHei</vt:lpstr>
      <vt:lpstr>WLEQOE+MicrosoftYaHei</vt:lpstr>
      <vt:lpstr>WLQFPW+MicrosoftYaHei</vt:lpstr>
      <vt:lpstr>WTMVFG+MicrosoftYaHei</vt:lpstr>
      <vt:lpstr>WVVKUF+MicrosoftYaHei</vt:lpstr>
      <vt:lpstr>SimSun</vt:lpstr>
      <vt:lpstr>Arial</vt:lpstr>
      <vt:lpstr>Calibri</vt:lpstr>
      <vt:lpstr>Times New Roman</vt:lpstr>
      <vt:lpstr>Office Theme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蒋</cp:lastModifiedBy>
  <cp:revision>2</cp:revision>
  <cp:lastPrinted>2018-09-24T14:51:11Z</cp:lastPrinted>
  <dcterms:created xsi:type="dcterms:W3CDTF">2018-09-24T06:51:11Z</dcterms:created>
  <dcterms:modified xsi:type="dcterms:W3CDTF">2018-09-24T07:25:35Z</dcterms:modified>
</cp:coreProperties>
</file>