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 id="275"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4" r:id="rId57"/>
    <p:sldId id="315" r:id="rId58"/>
    <p:sldId id="316" r:id="rId59"/>
    <p:sldId id="317" r:id="rId60"/>
    <p:sldId id="318" r:id="rId61"/>
    <p:sldId id="319" r:id="rId62"/>
    <p:sldId id="312" r:id="rId63"/>
    <p:sldId id="313" r:id="rId64"/>
    <p:sldId id="320" r:id="rId65"/>
    <p:sldId id="321" r:id="rId66"/>
    <p:sldId id="323" r:id="rId67"/>
    <p:sldId id="324" r:id="rId68"/>
    <p:sldId id="322" r:id="rId69"/>
    <p:sldId id="325" r:id="rId70"/>
    <p:sldId id="326" r:id="rId71"/>
    <p:sldId id="327" r:id="rId72"/>
    <p:sldId id="328" r:id="rId73"/>
    <p:sldId id="329" r:id="rId74"/>
    <p:sldId id="330" r:id="rId75"/>
    <p:sldId id="333" r:id="rId76"/>
    <p:sldId id="334" r:id="rId77"/>
    <p:sldId id="335" r:id="rId78"/>
    <p:sldId id="336" r:id="rId79"/>
    <p:sldId id="337" r:id="rId80"/>
    <p:sldId id="331" r:id="rId81"/>
    <p:sldId id="332" r:id="rId82"/>
    <p:sldId id="338" r:id="rId83"/>
    <p:sldId id="344" r:id="rId84"/>
    <p:sldId id="339" r:id="rId85"/>
    <p:sldId id="345" r:id="rId86"/>
    <p:sldId id="340" r:id="rId87"/>
    <p:sldId id="341" r:id="rId88"/>
    <p:sldId id="342" r:id="rId89"/>
    <p:sldId id="343" r:id="rId90"/>
    <p:sldId id="346" r:id="rId91"/>
    <p:sldId id="347" r:id="rId92"/>
    <p:sldId id="348" r:id="rId93"/>
    <p:sldId id="349" r:id="rId94"/>
    <p:sldId id="350" r:id="rId9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47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099C6F8-F047-4354-A658-37F816E7D368}"/>
              </a:ext>
            </a:extLst>
          </p:cNvPr>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ctrTitle"/>
          </p:nvPr>
        </p:nvSpPr>
        <p:spPr>
          <a:xfrm>
            <a:off x="685800" y="1676401"/>
            <a:ext cx="7772400" cy="1538286"/>
          </a:xfrm>
        </p:spPr>
        <p:txBody>
          <a:bodyPr anchor="b"/>
          <a:lstStyle/>
          <a:p>
            <a:r>
              <a:rPr lang="zh-CN" altLang="en-US"/>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a:p>
        </p:txBody>
      </p:sp>
      <p:sp>
        <p:nvSpPr>
          <p:cNvPr id="5" name="日期占位符 3">
            <a:extLst>
              <a:ext uri="{FF2B5EF4-FFF2-40B4-BE49-F238E27FC236}">
                <a16:creationId xmlns:a16="http://schemas.microsoft.com/office/drawing/2014/main" id="{8302DD56-60EF-4456-A73B-8E5B199E107E}"/>
              </a:ext>
            </a:extLst>
          </p:cNvPr>
          <p:cNvSpPr>
            <a:spLocks noGrp="1"/>
          </p:cNvSpPr>
          <p:nvPr>
            <p:ph type="dt" sz="half" idx="10"/>
          </p:nvPr>
        </p:nvSpPr>
        <p:spPr/>
        <p:txBody>
          <a:bodyPr/>
          <a:lstStyle>
            <a:lvl1pPr>
              <a:defRPr/>
            </a:lvl1pPr>
          </a:lstStyle>
          <a:p>
            <a:pPr>
              <a:defRPr/>
            </a:pPr>
            <a:endParaRPr lang="zh-CN" altLang="en-US"/>
          </a:p>
        </p:txBody>
      </p:sp>
      <p:sp>
        <p:nvSpPr>
          <p:cNvPr id="6" name="页脚占位符 4">
            <a:extLst>
              <a:ext uri="{FF2B5EF4-FFF2-40B4-BE49-F238E27FC236}">
                <a16:creationId xmlns:a16="http://schemas.microsoft.com/office/drawing/2014/main" id="{87AE3675-695E-4FD7-A5BB-DD13317CA864}"/>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A4D19F06-730D-4B91-B62E-1016DA9F693E}"/>
              </a:ext>
            </a:extLst>
          </p:cNvPr>
          <p:cNvSpPr>
            <a:spLocks noGrp="1"/>
          </p:cNvSpPr>
          <p:nvPr>
            <p:ph type="sldNum" sz="quarter" idx="12"/>
          </p:nvPr>
        </p:nvSpPr>
        <p:spPr/>
        <p:txBody>
          <a:bodyPr/>
          <a:lstStyle>
            <a:lvl1pPr>
              <a:defRPr smtClean="0"/>
            </a:lvl1pPr>
          </a:lstStyle>
          <a:p>
            <a:pPr>
              <a:defRPr/>
            </a:pPr>
            <a:fld id="{B1A077C8-6FE7-4E41-A601-59D88AE1D3B9}" type="slidenum">
              <a:rPr lang="en-US" altLang="zh-CN"/>
              <a:pPr>
                <a:defRPr/>
              </a:pPr>
              <a:t>‹#›</a:t>
            </a:fld>
            <a:endParaRPr lang="en-US" altLang="zh-CN"/>
          </a:p>
        </p:txBody>
      </p:sp>
    </p:spTree>
    <p:extLst>
      <p:ext uri="{BB962C8B-B14F-4D97-AF65-F5344CB8AC3E}">
        <p14:creationId xmlns:p14="http://schemas.microsoft.com/office/powerpoint/2010/main" val="721114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E2E4AF0-077F-498F-AFDC-B7ED646817CA}"/>
              </a:ext>
            </a:extLst>
          </p:cNvPr>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16:creationId xmlns:a16="http://schemas.microsoft.com/office/drawing/2014/main" id="{44BCE104-A943-410F-8CFC-9767B7D2A91A}"/>
              </a:ext>
            </a:extLst>
          </p:cNvPr>
          <p:cNvSpPr>
            <a:spLocks noGrp="1"/>
          </p:cNvSpPr>
          <p:nvPr>
            <p:ph type="dt" sz="half" idx="10"/>
          </p:nvPr>
        </p:nvSpPr>
        <p:spPr/>
        <p:txBody>
          <a:bodyPr/>
          <a:lstStyle>
            <a:lvl1pPr>
              <a:defRPr/>
            </a:lvl1pPr>
          </a:lstStyle>
          <a:p>
            <a:pPr>
              <a:defRPr/>
            </a:pPr>
            <a:endParaRPr lang="zh-CN" altLang="en-US"/>
          </a:p>
        </p:txBody>
      </p:sp>
      <p:sp>
        <p:nvSpPr>
          <p:cNvPr id="6" name="页脚占位符 4">
            <a:extLst>
              <a:ext uri="{FF2B5EF4-FFF2-40B4-BE49-F238E27FC236}">
                <a16:creationId xmlns:a16="http://schemas.microsoft.com/office/drawing/2014/main" id="{1AAA4695-7FCF-472A-AC3C-5B50E9269F42}"/>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7B1873C-EE03-45B0-9FC1-A73ED06C5621}"/>
              </a:ext>
            </a:extLst>
          </p:cNvPr>
          <p:cNvSpPr>
            <a:spLocks noGrp="1"/>
          </p:cNvSpPr>
          <p:nvPr>
            <p:ph type="sldNum" sz="quarter" idx="12"/>
          </p:nvPr>
        </p:nvSpPr>
        <p:spPr/>
        <p:txBody>
          <a:bodyPr/>
          <a:lstStyle>
            <a:lvl1pPr>
              <a:defRPr smtClean="0"/>
            </a:lvl1pPr>
          </a:lstStyle>
          <a:p>
            <a:pPr>
              <a:defRPr/>
            </a:pPr>
            <a:fld id="{431E985B-5AF8-4960-B0DA-C3B158318CB7}" type="slidenum">
              <a:rPr lang="en-US" altLang="zh-CN"/>
              <a:pPr>
                <a:defRPr/>
              </a:pPr>
              <a:t>‹#›</a:t>
            </a:fld>
            <a:endParaRPr lang="en-US" altLang="zh-CN"/>
          </a:p>
        </p:txBody>
      </p:sp>
    </p:spTree>
    <p:extLst>
      <p:ext uri="{BB962C8B-B14F-4D97-AF65-F5344CB8AC3E}">
        <p14:creationId xmlns:p14="http://schemas.microsoft.com/office/powerpoint/2010/main" val="334437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D178CE97-3FBC-42AB-8313-F961AFC0C780}"/>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A6B3C297-4F46-4C25-8B54-2AFEB3C35F90}"/>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FB880826-ED99-4A96-A5E2-3AD3BF4ACC70}"/>
              </a:ext>
            </a:extLst>
          </p:cNvPr>
          <p:cNvSpPr>
            <a:spLocks noGrp="1"/>
          </p:cNvSpPr>
          <p:nvPr>
            <p:ph type="sldNum" sz="quarter" idx="12"/>
          </p:nvPr>
        </p:nvSpPr>
        <p:spPr/>
        <p:txBody>
          <a:bodyPr/>
          <a:lstStyle>
            <a:lvl1pPr>
              <a:defRPr/>
            </a:lvl1pPr>
          </a:lstStyle>
          <a:p>
            <a:pPr>
              <a:defRPr/>
            </a:pPr>
            <a:fld id="{B314067A-22B0-43BC-8BEC-103A15052DE9}" type="slidenum">
              <a:rPr lang="en-US" altLang="zh-CN"/>
              <a:pPr>
                <a:defRPr/>
              </a:pPr>
              <a:t>‹#›</a:t>
            </a:fld>
            <a:endParaRPr lang="en-US" altLang="zh-CN"/>
          </a:p>
        </p:txBody>
      </p:sp>
    </p:spTree>
    <p:extLst>
      <p:ext uri="{BB962C8B-B14F-4D97-AF65-F5344CB8AC3E}">
        <p14:creationId xmlns:p14="http://schemas.microsoft.com/office/powerpoint/2010/main" val="2747896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D2D01E1-5F6C-4EE3-BBD0-937F162A78A7}"/>
              </a:ext>
            </a:extLst>
          </p:cNvPr>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16:creationId xmlns:a16="http://schemas.microsoft.com/office/drawing/2014/main" id="{48D31921-8F53-4E4B-8650-A8D780740CE8}"/>
              </a:ext>
            </a:extLst>
          </p:cNvPr>
          <p:cNvSpPr>
            <a:spLocks noGrp="1"/>
          </p:cNvSpPr>
          <p:nvPr>
            <p:ph type="dt" sz="half" idx="10"/>
          </p:nvPr>
        </p:nvSpPr>
        <p:spPr>
          <a:xfrm>
            <a:off x="73025" y="6400800"/>
            <a:ext cx="3200400" cy="284163"/>
          </a:xfrm>
        </p:spPr>
        <p:txBody>
          <a:bodyPr/>
          <a:lstStyle>
            <a:lvl1pPr>
              <a:defRPr/>
            </a:lvl1pPr>
          </a:lstStyle>
          <a:p>
            <a:pPr>
              <a:defRPr/>
            </a:pPr>
            <a:endParaRPr lang="zh-CN" altLang="en-US"/>
          </a:p>
        </p:txBody>
      </p:sp>
      <p:sp>
        <p:nvSpPr>
          <p:cNvPr id="6" name="页脚占位符 4">
            <a:extLst>
              <a:ext uri="{FF2B5EF4-FFF2-40B4-BE49-F238E27FC236}">
                <a16:creationId xmlns:a16="http://schemas.microsoft.com/office/drawing/2014/main" id="{2D72B327-A633-4E0B-8724-8C76F7E7F3CD}"/>
              </a:ext>
            </a:extLst>
          </p:cNvPr>
          <p:cNvSpPr>
            <a:spLocks noGrp="1"/>
          </p:cNvSpPr>
          <p:nvPr>
            <p:ph type="ftr" sz="quarter" idx="11"/>
          </p:nvPr>
        </p:nvSpPr>
        <p:spPr>
          <a:xfrm>
            <a:off x="5330825" y="6400800"/>
            <a:ext cx="3733800" cy="284163"/>
          </a:xfrm>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427B3F0D-5D81-4386-89E5-43122EBBF5F7}"/>
              </a:ext>
            </a:extLst>
          </p:cNvPr>
          <p:cNvSpPr>
            <a:spLocks noGrp="1"/>
          </p:cNvSpPr>
          <p:nvPr>
            <p:ph type="sldNum" sz="quarter" idx="12"/>
          </p:nvPr>
        </p:nvSpPr>
        <p:spPr/>
        <p:txBody>
          <a:bodyPr/>
          <a:lstStyle>
            <a:lvl1pPr>
              <a:defRPr smtClean="0"/>
            </a:lvl1pPr>
          </a:lstStyle>
          <a:p>
            <a:pPr>
              <a:defRPr/>
            </a:pPr>
            <a:fld id="{D4D1EF79-3DBD-4DE9-8168-7C334A3003A0}" type="slidenum">
              <a:rPr lang="en-US" altLang="zh-CN"/>
              <a:pPr>
                <a:defRPr/>
              </a:pPr>
              <a:t>‹#›</a:t>
            </a:fld>
            <a:endParaRPr lang="en-US" altLang="zh-CN"/>
          </a:p>
        </p:txBody>
      </p:sp>
    </p:spTree>
    <p:extLst>
      <p:ext uri="{BB962C8B-B14F-4D97-AF65-F5344CB8AC3E}">
        <p14:creationId xmlns:p14="http://schemas.microsoft.com/office/powerpoint/2010/main" val="1148576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A8C097F-8990-470C-84B0-74690556847C}"/>
              </a:ext>
            </a:extLst>
          </p:cNvPr>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16:creationId xmlns:a16="http://schemas.microsoft.com/office/drawing/2014/main" id="{BFCC1129-712A-4B29-9491-99C58F159426}"/>
              </a:ext>
            </a:extLst>
          </p:cNvPr>
          <p:cNvSpPr>
            <a:spLocks noGrp="1"/>
          </p:cNvSpPr>
          <p:nvPr>
            <p:ph type="dt" sz="half" idx="10"/>
          </p:nvPr>
        </p:nvSpPr>
        <p:spPr/>
        <p:txBody>
          <a:bodyPr/>
          <a:lstStyle>
            <a:lvl1pPr>
              <a:defRPr/>
            </a:lvl1pPr>
          </a:lstStyle>
          <a:p>
            <a:pPr>
              <a:defRPr/>
            </a:pPr>
            <a:endParaRPr lang="zh-CN" altLang="en-US"/>
          </a:p>
        </p:txBody>
      </p:sp>
      <p:sp>
        <p:nvSpPr>
          <p:cNvPr id="6" name="页脚占位符 4">
            <a:extLst>
              <a:ext uri="{FF2B5EF4-FFF2-40B4-BE49-F238E27FC236}">
                <a16:creationId xmlns:a16="http://schemas.microsoft.com/office/drawing/2014/main" id="{A6275DEA-0ABF-438C-AF22-F4B2BFC5842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A6C81580-D7D3-4173-90C7-DE4AF4FCB03D}"/>
              </a:ext>
            </a:extLst>
          </p:cNvPr>
          <p:cNvSpPr>
            <a:spLocks noGrp="1"/>
          </p:cNvSpPr>
          <p:nvPr>
            <p:ph type="sldNum" sz="quarter" idx="12"/>
          </p:nvPr>
        </p:nvSpPr>
        <p:spPr/>
        <p:txBody>
          <a:bodyPr/>
          <a:lstStyle>
            <a:lvl1pPr>
              <a:defRPr smtClean="0"/>
            </a:lvl1pPr>
          </a:lstStyle>
          <a:p>
            <a:pPr>
              <a:defRPr/>
            </a:pPr>
            <a:fld id="{0BA42D46-AF36-4C21-8DBF-C9C3932CA72E}" type="slidenum">
              <a:rPr lang="en-US" altLang="zh-CN"/>
              <a:pPr>
                <a:defRPr/>
              </a:pPr>
              <a:t>‹#›</a:t>
            </a:fld>
            <a:endParaRPr lang="en-US" altLang="zh-CN"/>
          </a:p>
        </p:txBody>
      </p:sp>
    </p:spTree>
    <p:extLst>
      <p:ext uri="{BB962C8B-B14F-4D97-AF65-F5344CB8AC3E}">
        <p14:creationId xmlns:p14="http://schemas.microsoft.com/office/powerpoint/2010/main" val="2602635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4F02FD8-79B5-44F7-9FAF-89E8AEB39A6E}"/>
              </a:ext>
            </a:extLst>
          </p:cNvPr>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日期占位符 4">
            <a:extLst>
              <a:ext uri="{FF2B5EF4-FFF2-40B4-BE49-F238E27FC236}">
                <a16:creationId xmlns:a16="http://schemas.microsoft.com/office/drawing/2014/main" id="{D6D655C6-DF55-4BB3-AC62-E0157720BA93}"/>
              </a:ext>
            </a:extLst>
          </p:cNvPr>
          <p:cNvSpPr>
            <a:spLocks noGrp="1"/>
          </p:cNvSpPr>
          <p:nvPr>
            <p:ph type="dt" sz="half" idx="10"/>
          </p:nvPr>
        </p:nvSpPr>
        <p:spPr/>
        <p:txBody>
          <a:bodyPr/>
          <a:lstStyle>
            <a:lvl1pPr>
              <a:defRPr/>
            </a:lvl1pPr>
          </a:lstStyle>
          <a:p>
            <a:pPr>
              <a:defRPr/>
            </a:pPr>
            <a:endParaRPr lang="zh-CN" altLang="en-US"/>
          </a:p>
        </p:txBody>
      </p:sp>
      <p:sp>
        <p:nvSpPr>
          <p:cNvPr id="7" name="页脚占位符 5">
            <a:extLst>
              <a:ext uri="{FF2B5EF4-FFF2-40B4-BE49-F238E27FC236}">
                <a16:creationId xmlns:a16="http://schemas.microsoft.com/office/drawing/2014/main" id="{2C96BF9D-E2CC-4E8B-9111-11F0E2A9396D}"/>
              </a:ext>
            </a:extLst>
          </p:cNvPr>
          <p:cNvSpPr>
            <a:spLocks noGrp="1"/>
          </p:cNvSpPr>
          <p:nvPr>
            <p:ph type="ftr" sz="quarter" idx="11"/>
          </p:nvPr>
        </p:nvSpPr>
        <p:spPr/>
        <p:txBody>
          <a:bodyPr/>
          <a:lstStyle>
            <a:lvl1pPr>
              <a:defRPr/>
            </a:lvl1pPr>
          </a:lstStyle>
          <a:p>
            <a:pPr>
              <a:defRPr/>
            </a:pPr>
            <a:endParaRPr lang="zh-CN" altLang="en-US"/>
          </a:p>
        </p:txBody>
      </p:sp>
      <p:sp>
        <p:nvSpPr>
          <p:cNvPr id="8" name="灯片编号占位符 6">
            <a:extLst>
              <a:ext uri="{FF2B5EF4-FFF2-40B4-BE49-F238E27FC236}">
                <a16:creationId xmlns:a16="http://schemas.microsoft.com/office/drawing/2014/main" id="{41C575B6-7CE8-4B09-9939-39DB5DECD3BA}"/>
              </a:ext>
            </a:extLst>
          </p:cNvPr>
          <p:cNvSpPr>
            <a:spLocks noGrp="1"/>
          </p:cNvSpPr>
          <p:nvPr>
            <p:ph type="sldNum" sz="quarter" idx="12"/>
          </p:nvPr>
        </p:nvSpPr>
        <p:spPr/>
        <p:txBody>
          <a:bodyPr/>
          <a:lstStyle>
            <a:lvl1pPr>
              <a:defRPr smtClean="0"/>
            </a:lvl1pPr>
          </a:lstStyle>
          <a:p>
            <a:pPr>
              <a:defRPr/>
            </a:pPr>
            <a:fld id="{3660E975-4CA3-4FD8-8D5C-977C3671ACE4}" type="slidenum">
              <a:rPr lang="en-US" altLang="zh-CN"/>
              <a:pPr>
                <a:defRPr/>
              </a:pPr>
              <a:t>‹#›</a:t>
            </a:fld>
            <a:endParaRPr lang="en-US" altLang="zh-CN"/>
          </a:p>
        </p:txBody>
      </p:sp>
    </p:spTree>
    <p:extLst>
      <p:ext uri="{BB962C8B-B14F-4D97-AF65-F5344CB8AC3E}">
        <p14:creationId xmlns:p14="http://schemas.microsoft.com/office/powerpoint/2010/main" val="4268493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C98C7CF3-7E91-490B-BF57-2E7BFC0B144F}"/>
              </a:ext>
            </a:extLst>
          </p:cNvPr>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6">
            <a:extLst>
              <a:ext uri="{FF2B5EF4-FFF2-40B4-BE49-F238E27FC236}">
                <a16:creationId xmlns:a16="http://schemas.microsoft.com/office/drawing/2014/main" id="{2AA6FCA3-7612-4F6A-B058-D05D01C7878A}"/>
              </a:ext>
            </a:extLst>
          </p:cNvPr>
          <p:cNvSpPr>
            <a:spLocks noGrp="1"/>
          </p:cNvSpPr>
          <p:nvPr>
            <p:ph type="dt" sz="half" idx="10"/>
          </p:nvPr>
        </p:nvSpPr>
        <p:spPr/>
        <p:txBody>
          <a:bodyPr/>
          <a:lstStyle>
            <a:lvl1pPr>
              <a:defRPr/>
            </a:lvl1pPr>
          </a:lstStyle>
          <a:p>
            <a:pPr>
              <a:defRPr/>
            </a:pPr>
            <a:endParaRPr lang="zh-CN" altLang="en-US"/>
          </a:p>
        </p:txBody>
      </p:sp>
      <p:sp>
        <p:nvSpPr>
          <p:cNvPr id="9" name="页脚占位符 7">
            <a:extLst>
              <a:ext uri="{FF2B5EF4-FFF2-40B4-BE49-F238E27FC236}">
                <a16:creationId xmlns:a16="http://schemas.microsoft.com/office/drawing/2014/main" id="{D71CF1B9-9BC3-4F91-B020-EFC1323F25BA}"/>
              </a:ext>
            </a:extLst>
          </p:cNvPr>
          <p:cNvSpPr>
            <a:spLocks noGrp="1"/>
          </p:cNvSpPr>
          <p:nvPr>
            <p:ph type="ftr" sz="quarter" idx="11"/>
          </p:nvPr>
        </p:nvSpPr>
        <p:spPr/>
        <p:txBody>
          <a:bodyPr/>
          <a:lstStyle>
            <a:lvl1pPr>
              <a:defRPr/>
            </a:lvl1pPr>
          </a:lstStyle>
          <a:p>
            <a:pPr>
              <a:defRPr/>
            </a:pPr>
            <a:endParaRPr lang="zh-CN" altLang="en-US"/>
          </a:p>
        </p:txBody>
      </p:sp>
      <p:sp>
        <p:nvSpPr>
          <p:cNvPr id="10" name="灯片编号占位符 8">
            <a:extLst>
              <a:ext uri="{FF2B5EF4-FFF2-40B4-BE49-F238E27FC236}">
                <a16:creationId xmlns:a16="http://schemas.microsoft.com/office/drawing/2014/main" id="{6DE8F446-95D4-4EA1-B408-1A3219DDF883}"/>
              </a:ext>
            </a:extLst>
          </p:cNvPr>
          <p:cNvSpPr>
            <a:spLocks noGrp="1"/>
          </p:cNvSpPr>
          <p:nvPr>
            <p:ph type="sldNum" sz="quarter" idx="12"/>
          </p:nvPr>
        </p:nvSpPr>
        <p:spPr/>
        <p:txBody>
          <a:bodyPr/>
          <a:lstStyle>
            <a:lvl1pPr>
              <a:defRPr smtClean="0"/>
            </a:lvl1pPr>
          </a:lstStyle>
          <a:p>
            <a:pPr>
              <a:defRPr/>
            </a:pPr>
            <a:fld id="{6AAC0153-E11A-4700-8DAB-BAD8F9ACD968}" type="slidenum">
              <a:rPr lang="en-US" altLang="zh-CN"/>
              <a:pPr>
                <a:defRPr/>
              </a:pPr>
              <a:t>‹#›</a:t>
            </a:fld>
            <a:endParaRPr lang="en-US" altLang="zh-CN"/>
          </a:p>
        </p:txBody>
      </p:sp>
    </p:spTree>
    <p:extLst>
      <p:ext uri="{BB962C8B-B14F-4D97-AF65-F5344CB8AC3E}">
        <p14:creationId xmlns:p14="http://schemas.microsoft.com/office/powerpoint/2010/main" val="333465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20F5432-FCB7-4EF4-985A-B5CA605167AA}"/>
              </a:ext>
            </a:extLst>
          </p:cNvPr>
          <p:cNvSpPr/>
          <p:nvPr/>
        </p:nvSpPr>
        <p:spPr>
          <a:xfrm>
            <a:off x="457200" y="1411288"/>
            <a:ext cx="82296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p:txBody>
          <a:bodyPr/>
          <a:lstStyle/>
          <a:p>
            <a:r>
              <a:rPr lang="zh-CN" altLang="en-US"/>
              <a:t>单击此处编辑母版标题样式</a:t>
            </a:r>
            <a:endParaRPr lang="en-US"/>
          </a:p>
        </p:txBody>
      </p:sp>
      <p:sp>
        <p:nvSpPr>
          <p:cNvPr id="4" name="日期占位符 2">
            <a:extLst>
              <a:ext uri="{FF2B5EF4-FFF2-40B4-BE49-F238E27FC236}">
                <a16:creationId xmlns:a16="http://schemas.microsoft.com/office/drawing/2014/main" id="{4B1A54A9-FE9F-4708-ADD3-1A997B68F348}"/>
              </a:ext>
            </a:extLst>
          </p:cNvPr>
          <p:cNvSpPr>
            <a:spLocks noGrp="1"/>
          </p:cNvSpPr>
          <p:nvPr>
            <p:ph type="dt" sz="half" idx="10"/>
          </p:nvPr>
        </p:nvSpPr>
        <p:spPr/>
        <p:txBody>
          <a:bodyPr/>
          <a:lstStyle>
            <a:lvl1pPr>
              <a:defRPr/>
            </a:lvl1pPr>
          </a:lstStyle>
          <a:p>
            <a:pPr>
              <a:defRPr/>
            </a:pPr>
            <a:endParaRPr lang="zh-CN" altLang="en-US"/>
          </a:p>
        </p:txBody>
      </p:sp>
      <p:sp>
        <p:nvSpPr>
          <p:cNvPr id="5" name="页脚占位符 3">
            <a:extLst>
              <a:ext uri="{FF2B5EF4-FFF2-40B4-BE49-F238E27FC236}">
                <a16:creationId xmlns:a16="http://schemas.microsoft.com/office/drawing/2014/main" id="{AABBF86D-A7E5-4B4E-9907-9C8378BAF03C}"/>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4">
            <a:extLst>
              <a:ext uri="{FF2B5EF4-FFF2-40B4-BE49-F238E27FC236}">
                <a16:creationId xmlns:a16="http://schemas.microsoft.com/office/drawing/2014/main" id="{CF9B7DBC-DA1C-4BA2-8C1D-451318C71593}"/>
              </a:ext>
            </a:extLst>
          </p:cNvPr>
          <p:cNvSpPr>
            <a:spLocks noGrp="1"/>
          </p:cNvSpPr>
          <p:nvPr>
            <p:ph type="sldNum" sz="quarter" idx="12"/>
          </p:nvPr>
        </p:nvSpPr>
        <p:spPr/>
        <p:txBody>
          <a:bodyPr/>
          <a:lstStyle>
            <a:lvl1pPr>
              <a:defRPr smtClean="0"/>
            </a:lvl1pPr>
          </a:lstStyle>
          <a:p>
            <a:pPr>
              <a:defRPr/>
            </a:pPr>
            <a:fld id="{F76F3300-8045-42EC-B517-9E0FB7F834AB}" type="slidenum">
              <a:rPr lang="en-US" altLang="zh-CN"/>
              <a:pPr>
                <a:defRPr/>
              </a:pPr>
              <a:t>‹#›</a:t>
            </a:fld>
            <a:endParaRPr lang="en-US" altLang="zh-CN"/>
          </a:p>
        </p:txBody>
      </p:sp>
    </p:spTree>
    <p:extLst>
      <p:ext uri="{BB962C8B-B14F-4D97-AF65-F5344CB8AC3E}">
        <p14:creationId xmlns:p14="http://schemas.microsoft.com/office/powerpoint/2010/main" val="1253672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56BC896-2CB5-4BF2-88CC-8B4AEF7619D7}"/>
              </a:ext>
            </a:extLst>
          </p:cNvPr>
          <p:cNvSpPr>
            <a:spLocks noGrp="1"/>
          </p:cNvSpPr>
          <p:nvPr>
            <p:ph type="dt" sz="half" idx="10"/>
          </p:nvPr>
        </p:nvSpPr>
        <p:spPr/>
        <p:txBody>
          <a:bodyPr/>
          <a:lstStyle>
            <a:lvl1pPr>
              <a:defRPr/>
            </a:lvl1pPr>
          </a:lstStyle>
          <a:p>
            <a:pPr>
              <a:defRPr/>
            </a:pPr>
            <a:endParaRPr lang="zh-CN" altLang="en-US"/>
          </a:p>
        </p:txBody>
      </p:sp>
      <p:sp>
        <p:nvSpPr>
          <p:cNvPr id="3" name="页脚占位符 2">
            <a:extLst>
              <a:ext uri="{FF2B5EF4-FFF2-40B4-BE49-F238E27FC236}">
                <a16:creationId xmlns:a16="http://schemas.microsoft.com/office/drawing/2014/main" id="{7C00080F-6E98-4038-80C2-59637F4C2E15}"/>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3">
            <a:extLst>
              <a:ext uri="{FF2B5EF4-FFF2-40B4-BE49-F238E27FC236}">
                <a16:creationId xmlns:a16="http://schemas.microsoft.com/office/drawing/2014/main" id="{3B95FE02-7277-4BB8-A9F2-AC2B48651582}"/>
              </a:ext>
            </a:extLst>
          </p:cNvPr>
          <p:cNvSpPr>
            <a:spLocks noGrp="1"/>
          </p:cNvSpPr>
          <p:nvPr>
            <p:ph type="sldNum" sz="quarter" idx="12"/>
          </p:nvPr>
        </p:nvSpPr>
        <p:spPr/>
        <p:txBody>
          <a:bodyPr/>
          <a:lstStyle>
            <a:lvl1pPr>
              <a:defRPr smtClean="0"/>
            </a:lvl1pPr>
          </a:lstStyle>
          <a:p>
            <a:pPr>
              <a:defRPr/>
            </a:pPr>
            <a:fld id="{C936A90B-F78F-4491-91A2-6E6EC9F2F3CD}" type="slidenum">
              <a:rPr lang="en-US" altLang="zh-CN"/>
              <a:pPr>
                <a:defRPr/>
              </a:pPr>
              <a:t>‹#›</a:t>
            </a:fld>
            <a:endParaRPr lang="en-US" altLang="zh-CN"/>
          </a:p>
        </p:txBody>
      </p:sp>
    </p:spTree>
    <p:extLst>
      <p:ext uri="{BB962C8B-B14F-4D97-AF65-F5344CB8AC3E}">
        <p14:creationId xmlns:p14="http://schemas.microsoft.com/office/powerpoint/2010/main" val="1313900693"/>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45E4D624-4640-4ACC-A094-5962C7A07657}"/>
              </a:ext>
            </a:extLst>
          </p:cNvPr>
          <p:cNvSpPr/>
          <p:nvPr/>
        </p:nvSpPr>
        <p:spPr>
          <a:xfrm>
            <a:off x="2786063" y="1054100"/>
            <a:ext cx="5903912"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日期占位符 4">
            <a:extLst>
              <a:ext uri="{FF2B5EF4-FFF2-40B4-BE49-F238E27FC236}">
                <a16:creationId xmlns:a16="http://schemas.microsoft.com/office/drawing/2014/main" id="{F7CC713F-49C4-4241-8E3B-AD15D8CEBF72}"/>
              </a:ext>
            </a:extLst>
          </p:cNvPr>
          <p:cNvSpPr>
            <a:spLocks noGrp="1"/>
          </p:cNvSpPr>
          <p:nvPr>
            <p:ph type="dt" sz="half" idx="10"/>
          </p:nvPr>
        </p:nvSpPr>
        <p:spPr/>
        <p:txBody>
          <a:bodyPr/>
          <a:lstStyle>
            <a:lvl1pPr>
              <a:defRPr/>
            </a:lvl1pPr>
          </a:lstStyle>
          <a:p>
            <a:pPr>
              <a:defRPr/>
            </a:pPr>
            <a:endParaRPr lang="zh-CN" altLang="en-US"/>
          </a:p>
        </p:txBody>
      </p:sp>
      <p:sp>
        <p:nvSpPr>
          <p:cNvPr id="7" name="页脚占位符 5">
            <a:extLst>
              <a:ext uri="{FF2B5EF4-FFF2-40B4-BE49-F238E27FC236}">
                <a16:creationId xmlns:a16="http://schemas.microsoft.com/office/drawing/2014/main" id="{78DEEA34-E532-49C8-86E7-B154D78634F3}"/>
              </a:ext>
            </a:extLst>
          </p:cNvPr>
          <p:cNvSpPr>
            <a:spLocks noGrp="1"/>
          </p:cNvSpPr>
          <p:nvPr>
            <p:ph type="ftr" sz="quarter" idx="11"/>
          </p:nvPr>
        </p:nvSpPr>
        <p:spPr/>
        <p:txBody>
          <a:bodyPr/>
          <a:lstStyle>
            <a:lvl1pPr>
              <a:defRPr/>
            </a:lvl1pPr>
          </a:lstStyle>
          <a:p>
            <a:pPr>
              <a:defRPr/>
            </a:pPr>
            <a:endParaRPr lang="zh-CN" altLang="en-US"/>
          </a:p>
        </p:txBody>
      </p:sp>
      <p:sp>
        <p:nvSpPr>
          <p:cNvPr id="8" name="灯片编号占位符 6">
            <a:extLst>
              <a:ext uri="{FF2B5EF4-FFF2-40B4-BE49-F238E27FC236}">
                <a16:creationId xmlns:a16="http://schemas.microsoft.com/office/drawing/2014/main" id="{35C7D2CB-C620-4F75-9C5F-1EAC5AAF51BB}"/>
              </a:ext>
            </a:extLst>
          </p:cNvPr>
          <p:cNvSpPr>
            <a:spLocks noGrp="1"/>
          </p:cNvSpPr>
          <p:nvPr>
            <p:ph type="sldNum" sz="quarter" idx="12"/>
          </p:nvPr>
        </p:nvSpPr>
        <p:spPr/>
        <p:txBody>
          <a:bodyPr/>
          <a:lstStyle>
            <a:lvl1pPr>
              <a:defRPr smtClean="0"/>
            </a:lvl1pPr>
          </a:lstStyle>
          <a:p>
            <a:pPr>
              <a:defRPr/>
            </a:pPr>
            <a:fld id="{F02BA32D-1BFF-4005-94DF-BEDB64CA4278}" type="slidenum">
              <a:rPr lang="en-US" altLang="zh-CN"/>
              <a:pPr>
                <a:defRPr/>
              </a:pPr>
              <a:t>‹#›</a:t>
            </a:fld>
            <a:endParaRPr lang="en-US" altLang="zh-CN"/>
          </a:p>
        </p:txBody>
      </p:sp>
    </p:spTree>
    <p:extLst>
      <p:ext uri="{BB962C8B-B14F-4D97-AF65-F5344CB8AC3E}">
        <p14:creationId xmlns:p14="http://schemas.microsoft.com/office/powerpoint/2010/main" val="175491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A003C2A5-DF2E-494B-A282-6679B4420C09}"/>
              </a:ext>
            </a:extLst>
          </p:cNvPr>
          <p:cNvSpPr>
            <a:spLocks noGrp="1"/>
          </p:cNvSpPr>
          <p:nvPr>
            <p:ph type="dt" sz="half" idx="10"/>
          </p:nvPr>
        </p:nvSpPr>
        <p:spPr/>
        <p:txBody>
          <a:bodyPr/>
          <a:lstStyle>
            <a:lvl1pPr>
              <a:defRPr/>
            </a:lvl1pPr>
          </a:lstStyle>
          <a:p>
            <a:pPr>
              <a:defRPr/>
            </a:pPr>
            <a:endParaRPr lang="zh-CN" altLang="en-US"/>
          </a:p>
        </p:txBody>
      </p:sp>
      <p:sp>
        <p:nvSpPr>
          <p:cNvPr id="6" name="页脚占位符 5">
            <a:extLst>
              <a:ext uri="{FF2B5EF4-FFF2-40B4-BE49-F238E27FC236}">
                <a16:creationId xmlns:a16="http://schemas.microsoft.com/office/drawing/2014/main" id="{7F8750F7-A310-4D26-ACB1-E75CEEE3076D}"/>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6">
            <a:extLst>
              <a:ext uri="{FF2B5EF4-FFF2-40B4-BE49-F238E27FC236}">
                <a16:creationId xmlns:a16="http://schemas.microsoft.com/office/drawing/2014/main" id="{0B56F4B5-E668-4C57-A6CA-D7233B654CBE}"/>
              </a:ext>
            </a:extLst>
          </p:cNvPr>
          <p:cNvSpPr>
            <a:spLocks noGrp="1"/>
          </p:cNvSpPr>
          <p:nvPr>
            <p:ph type="sldNum" sz="quarter" idx="12"/>
          </p:nvPr>
        </p:nvSpPr>
        <p:spPr/>
        <p:txBody>
          <a:bodyPr/>
          <a:lstStyle>
            <a:lvl1pPr>
              <a:defRPr smtClean="0"/>
            </a:lvl1pPr>
          </a:lstStyle>
          <a:p>
            <a:pPr>
              <a:defRPr/>
            </a:pPr>
            <a:fld id="{0FBDC12C-580C-4AA0-BB24-37A474E98C1C}" type="slidenum">
              <a:rPr lang="en-US" altLang="zh-CN"/>
              <a:pPr>
                <a:defRPr/>
              </a:pPr>
              <a:t>‹#›</a:t>
            </a:fld>
            <a:endParaRPr lang="en-US" altLang="zh-CN"/>
          </a:p>
        </p:txBody>
      </p:sp>
    </p:spTree>
    <p:extLst>
      <p:ext uri="{BB962C8B-B14F-4D97-AF65-F5344CB8AC3E}">
        <p14:creationId xmlns:p14="http://schemas.microsoft.com/office/powerpoint/2010/main" val="104691725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2F3E6AE-10AD-4CF2-A3CC-CB8FC2BD7AB5}"/>
              </a:ext>
            </a:extLst>
          </p:cNvPr>
          <p:cNvSpPr/>
          <p:nvPr/>
        </p:nvSpPr>
        <p:spPr>
          <a:xfrm>
            <a:off x="0" y="6678613"/>
            <a:ext cx="9144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027" name="标题占位符 1">
            <a:extLst>
              <a:ext uri="{FF2B5EF4-FFF2-40B4-BE49-F238E27FC236}">
                <a16:creationId xmlns:a16="http://schemas.microsoft.com/office/drawing/2014/main" id="{C8BB3EA1-A97A-4C07-8310-A8D3D9272C3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8" name="文本占位符 2">
            <a:extLst>
              <a:ext uri="{FF2B5EF4-FFF2-40B4-BE49-F238E27FC236}">
                <a16:creationId xmlns:a16="http://schemas.microsoft.com/office/drawing/2014/main" id="{4B7892F7-1BED-4720-8E76-2F545CC45E7E}"/>
              </a:ext>
            </a:extLst>
          </p:cNvPr>
          <p:cNvSpPr>
            <a:spLocks noGrp="1"/>
          </p:cNvSpPr>
          <p:nvPr>
            <p:ph type="body" idx="1"/>
          </p:nvPr>
        </p:nvSpPr>
        <p:spPr bwMode="auto">
          <a:xfrm>
            <a:off x="457200" y="1600200"/>
            <a:ext cx="8229600" cy="46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1C37250-E28E-4E5C-967B-8299E292C40A}"/>
              </a:ext>
            </a:extLst>
          </p:cNvPr>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latin typeface="Arial" charset="0"/>
                <a:ea typeface="+mn-ea"/>
              </a:defRPr>
            </a:lvl1pPr>
          </a:lstStyle>
          <a:p>
            <a:pPr>
              <a:defRPr/>
            </a:pPr>
            <a:endParaRPr lang="zh-CN" altLang="en-US"/>
          </a:p>
        </p:txBody>
      </p:sp>
      <p:sp>
        <p:nvSpPr>
          <p:cNvPr id="5" name="页脚占位符 4">
            <a:extLst>
              <a:ext uri="{FF2B5EF4-FFF2-40B4-BE49-F238E27FC236}">
                <a16:creationId xmlns:a16="http://schemas.microsoft.com/office/drawing/2014/main" id="{B8B65DE2-9FCA-4C02-9672-32B29147FE49}"/>
              </a:ext>
            </a:extLst>
          </p:cNvPr>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latin typeface="Arial" charset="0"/>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777086C5-ED32-4009-87A0-FDEA5F4B3C57}"/>
              </a:ext>
            </a:extLst>
          </p:cNvPr>
          <p:cNvSpPr>
            <a:spLocks noGrp="1"/>
          </p:cNvSpPr>
          <p:nvPr>
            <p:ph type="sldNum" sz="quarter" idx="4"/>
          </p:nvPr>
        </p:nvSpPr>
        <p:spPr>
          <a:xfrm>
            <a:off x="4114800" y="6400800"/>
            <a:ext cx="914400" cy="284163"/>
          </a:xfrm>
          <a:prstGeom prst="rect">
            <a:avLst/>
          </a:prstGeom>
          <a:noFill/>
        </p:spPr>
        <p:txBody>
          <a:bodyPr vert="horz" wrap="square" lIns="45720" tIns="45720" rIns="45720" bIns="45720" numCol="1" anchor="ctr" anchorCtr="0" compatLnSpc="1">
            <a:prstTxWarp prst="textNoShape">
              <a:avLst/>
            </a:prstTxWarp>
          </a:bodyPr>
          <a:lstStyle>
            <a:lvl1pPr algn="ctr" eaLnBrk="1" hangingPunct="1">
              <a:defRPr sz="1100" smtClean="0">
                <a:solidFill>
                  <a:srgbClr val="636363"/>
                </a:solidFill>
                <a:ea typeface="黑体" panose="02010609060101010101" pitchFamily="49" charset="-122"/>
              </a:defRPr>
            </a:lvl1pPr>
          </a:lstStyle>
          <a:p>
            <a:pPr>
              <a:defRPr/>
            </a:pPr>
            <a:fld id="{34E96859-8F58-45BF-AF10-401F04D5418B}" type="slidenum">
              <a:rPr lang="en-US" altLang="zh-CN"/>
              <a:pPr>
                <a:defRPr/>
              </a:pPr>
              <a:t>‹#›</a:t>
            </a:fld>
            <a:endParaRPr lang="en-US" altLang="zh-CN"/>
          </a:p>
        </p:txBody>
      </p:sp>
      <p:sp>
        <p:nvSpPr>
          <p:cNvPr id="8" name="矩形 7">
            <a:extLst>
              <a:ext uri="{FF2B5EF4-FFF2-40B4-BE49-F238E27FC236}">
                <a16:creationId xmlns:a16="http://schemas.microsoft.com/office/drawing/2014/main" id="{1F7D4992-61B2-4268-A751-AE4A798723BA}"/>
              </a:ext>
            </a:extLst>
          </p:cNvPr>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2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itchFamily="34" charset="0"/>
        </a:defRPr>
      </a:lvl2pPr>
      <a:lvl3pPr algn="ctr" rtl="0" eaLnBrk="0" fontAlgn="base" hangingPunct="0">
        <a:spcBef>
          <a:spcPct val="0"/>
        </a:spcBef>
        <a:spcAft>
          <a:spcPct val="0"/>
        </a:spcAft>
        <a:defRPr sz="4400">
          <a:solidFill>
            <a:schemeClr val="tx2"/>
          </a:solidFill>
          <a:latin typeface="Franklin Gothic Medium" pitchFamily="34" charset="0"/>
        </a:defRPr>
      </a:lvl3pPr>
      <a:lvl4pPr algn="ctr" rtl="0" eaLnBrk="0" fontAlgn="base" hangingPunct="0">
        <a:spcBef>
          <a:spcPct val="0"/>
        </a:spcBef>
        <a:spcAft>
          <a:spcPct val="0"/>
        </a:spcAft>
        <a:defRPr sz="4400">
          <a:solidFill>
            <a:schemeClr val="tx2"/>
          </a:solidFill>
          <a:latin typeface="Franklin Gothic Medium" pitchFamily="34" charset="0"/>
        </a:defRPr>
      </a:lvl4pPr>
      <a:lvl5pPr algn="ctr" rtl="0" eaLnBrk="0" fontAlgn="base" hangingPunct="0">
        <a:spcBef>
          <a:spcPct val="0"/>
        </a:spcBef>
        <a:spcAft>
          <a:spcPct val="0"/>
        </a:spcAft>
        <a:defRPr sz="4400">
          <a:solidFill>
            <a:schemeClr val="tx2"/>
          </a:solidFill>
          <a:latin typeface="Franklin Gothic Medium"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s://guoxue.baike.so.com/query/index?type=poem&amp;page=1&amp;author_poem=%E9%99%86%E6%B8%B8"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F:\FFOutput\&#26395;&#23731;%2000_00_17.20-00_00_52~1.mp3" TargetMode="External"/><Relationship Id="rId1" Type="http://schemas.microsoft.com/office/2007/relationships/media" Target="file:///F:\FFOutput\&#26395;&#23731;%2000_00_17.20-00_00_52~1.mp3"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a:extLst>
              <a:ext uri="{FF2B5EF4-FFF2-40B4-BE49-F238E27FC236}">
                <a16:creationId xmlns:a16="http://schemas.microsoft.com/office/drawing/2014/main" id="{B962D89D-4360-4150-A590-8BEC46F1D5D0}"/>
              </a:ext>
            </a:extLst>
          </p:cNvPr>
          <p:cNvSpPr>
            <a:spLocks noChangeArrowheads="1"/>
          </p:cNvSpPr>
          <p:nvPr/>
        </p:nvSpPr>
        <p:spPr bwMode="auto">
          <a:xfrm>
            <a:off x="762000" y="1295400"/>
            <a:ext cx="7010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dirty="0">
                <a:latin typeface="Arial" panose="020B0604020202020204" pitchFamily="34" charset="0"/>
                <a:ea typeface="黑体" panose="02010609060101010101" pitchFamily="49" charset="-122"/>
              </a:rPr>
              <a:t>    不同的时代，不同的民族，对自然景观的热爱是相通的，细细品读，我们总可以透过山水花木读出作者追求人生至高境界的胸襟。今天我们一起学习这两首古诗，感受一下两位诗人的大情怀。</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a:extLst>
              <a:ext uri="{FF2B5EF4-FFF2-40B4-BE49-F238E27FC236}">
                <a16:creationId xmlns:a16="http://schemas.microsoft.com/office/drawing/2014/main" id="{91A963FB-6D2E-4DC5-8F6F-76E13B340A67}"/>
              </a:ext>
            </a:extLst>
          </p:cNvPr>
          <p:cNvSpPr>
            <a:spLocks noChangeArrowheads="1"/>
          </p:cNvSpPr>
          <p:nvPr/>
        </p:nvSpPr>
        <p:spPr bwMode="auto">
          <a:xfrm>
            <a:off x="304800" y="304800"/>
            <a:ext cx="8839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        王国维在</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人间词话</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中说：“一切景语皆情语”。诗的前两句写景，极言塔高，是为了表达一种怎样的“情”呢？让我们一起来研读第三、四句。</a:t>
            </a:r>
          </a:p>
        </p:txBody>
      </p:sp>
      <p:sp>
        <p:nvSpPr>
          <p:cNvPr id="3" name="矩形 2">
            <a:extLst>
              <a:ext uri="{FF2B5EF4-FFF2-40B4-BE49-F238E27FC236}">
                <a16:creationId xmlns:a16="http://schemas.microsoft.com/office/drawing/2014/main" id="{1A153889-D314-4770-B5D7-8CD37FEDDC8E}"/>
              </a:ext>
            </a:extLst>
          </p:cNvPr>
          <p:cNvSpPr>
            <a:spLocks noChangeArrowheads="1"/>
          </p:cNvSpPr>
          <p:nvPr/>
        </p:nvSpPr>
        <p:spPr bwMode="auto">
          <a:xfrm>
            <a:off x="228600" y="2209800"/>
            <a:ext cx="8915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2800">
                <a:solidFill>
                  <a:srgbClr val="C00000"/>
                </a:solidFill>
                <a:latin typeface="Arial" panose="020B0604020202020204" pitchFamily="34" charset="0"/>
                <a:ea typeface="黑体" panose="02010609060101010101" pitchFamily="49" charset="-122"/>
              </a:rPr>
              <a:t>‘</a:t>
            </a:r>
            <a:r>
              <a:rPr lang="zh-CN" altLang="en-US" sz="2800">
                <a:solidFill>
                  <a:srgbClr val="C00000"/>
                </a:solidFill>
                <a:latin typeface="Arial" panose="020B0604020202020204" pitchFamily="34" charset="0"/>
                <a:ea typeface="黑体" panose="02010609060101010101" pitchFamily="49" charset="-122"/>
              </a:rPr>
              <a:t>不畏浮云遮望眼，自身在最高层”是千古名句，是这首诗最亮的点，那么它的独特魅力在哪里呢？让我们还步地分析。</a:t>
            </a:r>
          </a:p>
        </p:txBody>
      </p:sp>
      <p:sp>
        <p:nvSpPr>
          <p:cNvPr id="4" name="矩形 3">
            <a:extLst>
              <a:ext uri="{FF2B5EF4-FFF2-40B4-BE49-F238E27FC236}">
                <a16:creationId xmlns:a16="http://schemas.microsoft.com/office/drawing/2014/main" id="{24306B4A-075B-4713-B2CB-565416FCF010}"/>
              </a:ext>
            </a:extLst>
          </p:cNvPr>
          <p:cNvSpPr>
            <a:spLocks noChangeArrowheads="1"/>
          </p:cNvSpPr>
          <p:nvPr/>
        </p:nvSpPr>
        <p:spPr bwMode="auto">
          <a:xfrm>
            <a:off x="533400" y="4419600"/>
            <a:ext cx="75707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b="1">
                <a:solidFill>
                  <a:srgbClr val="FFC000"/>
                </a:solidFill>
                <a:latin typeface="Arial" panose="020B0604020202020204" pitchFamily="34" charset="0"/>
                <a:ea typeface="黑体" panose="02010609060101010101" pitchFamily="49" charset="-122"/>
              </a:rPr>
              <a:t>两个关健调：“浮云”、“最高层”</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a:extLst>
              <a:ext uri="{FF2B5EF4-FFF2-40B4-BE49-F238E27FC236}">
                <a16:creationId xmlns:a16="http://schemas.microsoft.com/office/drawing/2014/main" id="{ABA3E999-F9B6-496C-9A4F-2C76A9E6682B}"/>
              </a:ext>
            </a:extLst>
          </p:cNvPr>
          <p:cNvSpPr>
            <a:spLocks noChangeArrowheads="1"/>
          </p:cNvSpPr>
          <p:nvPr/>
        </p:nvSpPr>
        <p:spPr bwMode="auto">
          <a:xfrm>
            <a:off x="304800" y="0"/>
            <a:ext cx="79248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补充资料：</a:t>
            </a:r>
          </a:p>
          <a:p>
            <a:pPr>
              <a:spcBef>
                <a:spcPct val="0"/>
              </a:spcBef>
              <a:buClrTx/>
              <a:buSzTx/>
              <a:buFontTx/>
              <a:buNone/>
            </a:pPr>
            <a:r>
              <a:rPr lang="zh-CN" altLang="en-US" sz="2800">
                <a:latin typeface="Arial" panose="020B0604020202020204" pitchFamily="34" charset="0"/>
                <a:ea typeface="黑体" panose="02010609060101010101" pitchFamily="49" charset="-122"/>
              </a:rPr>
              <a:t>汉陆贾</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新语</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：“邪臣蔽贤，犹</a:t>
            </a:r>
            <a:r>
              <a:rPr lang="zh-CN" altLang="en-US" sz="2800" b="1">
                <a:solidFill>
                  <a:srgbClr val="FFC000"/>
                </a:solidFill>
                <a:latin typeface="Arial" panose="020B0604020202020204" pitchFamily="34" charset="0"/>
                <a:ea typeface="黑体" panose="02010609060101010101" pitchFamily="49" charset="-122"/>
              </a:rPr>
              <a:t>浮云</a:t>
            </a:r>
            <a:r>
              <a:rPr lang="zh-CN" altLang="en-US" sz="2800">
                <a:latin typeface="Arial" panose="020B0604020202020204" pitchFamily="34" charset="0"/>
                <a:ea typeface="黑体" panose="02010609060101010101" pitchFamily="49" charset="-122"/>
              </a:rPr>
              <a:t>之障白日也</a:t>
            </a:r>
          </a:p>
          <a:p>
            <a:pPr>
              <a:spcBef>
                <a:spcPct val="0"/>
              </a:spcBef>
              <a:buClrTx/>
              <a:buSzTx/>
              <a:buFontTx/>
              <a:buNone/>
            </a:pPr>
            <a:r>
              <a:rPr lang="zh-CN" altLang="en-US" sz="2800">
                <a:latin typeface="Arial" panose="020B0604020202020204" pitchFamily="34" charset="0"/>
                <a:ea typeface="黑体" panose="02010609060101010101" pitchFamily="49" charset="-122"/>
              </a:rPr>
              <a:t>唐李白</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登金陵凤凰台</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：“总为</a:t>
            </a:r>
            <a:r>
              <a:rPr lang="zh-CN" altLang="en-US" sz="2800" b="1">
                <a:solidFill>
                  <a:srgbClr val="FFC000"/>
                </a:solidFill>
                <a:latin typeface="Arial" panose="020B0604020202020204" pitchFamily="34" charset="0"/>
                <a:ea typeface="黑体" panose="02010609060101010101" pitchFamily="49" charset="-122"/>
              </a:rPr>
              <a:t>浮云</a:t>
            </a:r>
            <a:r>
              <a:rPr lang="zh-CN" altLang="en-US" sz="2800">
                <a:latin typeface="Arial" panose="020B0604020202020204" pitchFamily="34" charset="0"/>
                <a:ea typeface="黑体" panose="02010609060101010101" pitchFamily="49" charset="-122"/>
              </a:rPr>
              <a:t>能蔽日，长安不见使人愁。”意思是说自己离开长安，抱负不得施展，是由于皇帝听信了小人的谗言。</a:t>
            </a:r>
          </a:p>
          <a:p>
            <a:pPr>
              <a:spcBef>
                <a:spcPct val="0"/>
              </a:spcBef>
              <a:buClrTx/>
              <a:buSzTx/>
              <a:buFontTx/>
              <a:buNone/>
            </a:pPr>
            <a:r>
              <a:rPr lang="zh-CN" altLang="en-US" sz="2800" b="1">
                <a:solidFill>
                  <a:srgbClr val="FFC000"/>
                </a:solidFill>
                <a:latin typeface="Arial" panose="020B0604020202020204" pitchFamily="34" charset="0"/>
                <a:ea typeface="黑体" panose="02010609060101010101" pitchFamily="49" charset="-122"/>
              </a:rPr>
              <a:t>浮云：</a:t>
            </a:r>
            <a:r>
              <a:rPr lang="zh-CN" altLang="en-US" sz="2800" b="1">
                <a:solidFill>
                  <a:srgbClr val="C00000"/>
                </a:solidFill>
                <a:latin typeface="Arial" panose="020B0604020202020204" pitchFamily="34" charset="0"/>
                <a:ea typeface="黑体" panose="02010609060101010101" pitchFamily="49" charset="-122"/>
              </a:rPr>
              <a:t>在古代诗歌中，往往用来指代奸邪小人。</a:t>
            </a:r>
          </a:p>
        </p:txBody>
      </p:sp>
      <p:sp>
        <p:nvSpPr>
          <p:cNvPr id="3" name="矩形 2">
            <a:extLst>
              <a:ext uri="{FF2B5EF4-FFF2-40B4-BE49-F238E27FC236}">
                <a16:creationId xmlns:a16="http://schemas.microsoft.com/office/drawing/2014/main" id="{C62EC58E-7AA0-4FEF-A119-4F1DB4A95599}"/>
              </a:ext>
            </a:extLst>
          </p:cNvPr>
          <p:cNvSpPr>
            <a:spLocks noChangeArrowheads="1"/>
          </p:cNvSpPr>
          <p:nvPr/>
        </p:nvSpPr>
        <p:spPr bwMode="auto">
          <a:xfrm>
            <a:off x="381000" y="3505200"/>
            <a:ext cx="8305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a:latin typeface="Arial" panose="020B0604020202020204" pitchFamily="34" charset="0"/>
                <a:ea typeface="黑体" panose="02010609060101010101" pitchFamily="49" charset="-122"/>
              </a:rPr>
              <a:t>“不畏浮云遮望眼”的深展意：远用了“浮云”的典故。意思为我不怕奸邪小人挡住我远望的视线。诗人在这里面对“浮云”，果断的说“无畏”，表现了诗人的大无畏的精神。</a:t>
            </a:r>
          </a:p>
        </p:txBody>
      </p:sp>
      <p:sp>
        <p:nvSpPr>
          <p:cNvPr id="4" name="矩形 3">
            <a:extLst>
              <a:ext uri="{FF2B5EF4-FFF2-40B4-BE49-F238E27FC236}">
                <a16:creationId xmlns:a16="http://schemas.microsoft.com/office/drawing/2014/main" id="{7D30BC5B-506D-45F0-8135-68129555AFEA}"/>
              </a:ext>
            </a:extLst>
          </p:cNvPr>
          <p:cNvSpPr>
            <a:spLocks noChangeArrowheads="1"/>
          </p:cNvSpPr>
          <p:nvPr/>
        </p:nvSpPr>
        <p:spPr bwMode="auto">
          <a:xfrm>
            <a:off x="457200" y="4953000"/>
            <a:ext cx="8153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小知识点</a:t>
            </a:r>
          </a:p>
          <a:p>
            <a:pPr>
              <a:spcBef>
                <a:spcPct val="0"/>
              </a:spcBef>
              <a:buClrTx/>
              <a:buSzTx/>
              <a:buFontTx/>
              <a:buNone/>
            </a:pPr>
            <a:r>
              <a:rPr lang="zh-CN" altLang="en-US" sz="2400" b="1">
                <a:solidFill>
                  <a:srgbClr val="FFC000"/>
                </a:solidFill>
                <a:latin typeface="Arial" panose="020B0604020202020204" pitchFamily="34" charset="0"/>
                <a:ea typeface="黑体" panose="02010609060101010101" pitchFamily="49" charset="-122"/>
              </a:rPr>
              <a:t>用典：指诗调中引用古籍中的故事，或词句来表达作者的情感。好处可以丰富而含营地表达有美的内容和恳超，增强作品的表现力和高染力</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a:extLst>
              <a:ext uri="{FF2B5EF4-FFF2-40B4-BE49-F238E27FC236}">
                <a16:creationId xmlns:a16="http://schemas.microsoft.com/office/drawing/2014/main" id="{B0674D93-4812-49D4-A5F2-77837AA8D842}"/>
              </a:ext>
            </a:extLst>
          </p:cNvPr>
          <p:cNvSpPr>
            <a:spLocks noChangeArrowheads="1"/>
          </p:cNvSpPr>
          <p:nvPr/>
        </p:nvSpPr>
        <p:spPr bwMode="auto">
          <a:xfrm>
            <a:off x="609600" y="914400"/>
            <a:ext cx="74676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       诗人写诗是想通过字里行间来表达自己内心深处的情感和愿望。我们要想真正走进诗作内容的深处。</a:t>
            </a:r>
          </a:p>
          <a:p>
            <a:pPr>
              <a:spcBef>
                <a:spcPct val="0"/>
              </a:spcBef>
              <a:buClrTx/>
              <a:buSzTx/>
              <a:buFontTx/>
              <a:buNone/>
            </a:pPr>
            <a:r>
              <a:rPr lang="zh-CN" altLang="en-US" sz="3600">
                <a:latin typeface="Arial" panose="020B0604020202020204" pitchFamily="34" charset="0"/>
                <a:ea typeface="黑体" panose="02010609060101010101" pitchFamily="49" charset="-122"/>
              </a:rPr>
              <a:t>读懂诗人的心声，还必须了解诗人当时的人生经历和社会背景。</a:t>
            </a:r>
          </a:p>
        </p:txBody>
      </p:sp>
      <p:sp>
        <p:nvSpPr>
          <p:cNvPr id="3" name="TextBox 2">
            <a:extLst>
              <a:ext uri="{FF2B5EF4-FFF2-40B4-BE49-F238E27FC236}">
                <a16:creationId xmlns:a16="http://schemas.microsoft.com/office/drawing/2014/main" id="{9E86CD69-B40C-4EAC-8F34-307057ADEA93}"/>
              </a:ext>
            </a:extLst>
          </p:cNvPr>
          <p:cNvSpPr txBox="1">
            <a:spLocks noChangeArrowheads="1"/>
          </p:cNvSpPr>
          <p:nvPr/>
        </p:nvSpPr>
        <p:spPr bwMode="auto">
          <a:xfrm>
            <a:off x="5181600" y="5181600"/>
            <a:ext cx="3581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5400" b="1">
                <a:solidFill>
                  <a:srgbClr val="C00000"/>
                </a:solidFill>
                <a:latin typeface="Arial" panose="020B0604020202020204" pitchFamily="34" charset="0"/>
                <a:ea typeface="黑体" panose="02010609060101010101" pitchFamily="49" charset="-122"/>
              </a:rPr>
              <a:t>知人论事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
            <a:extLst>
              <a:ext uri="{FF2B5EF4-FFF2-40B4-BE49-F238E27FC236}">
                <a16:creationId xmlns:a16="http://schemas.microsoft.com/office/drawing/2014/main" id="{03D9FE4E-EA6D-4E4F-8CC7-E9B3C4735332}"/>
              </a:ext>
            </a:extLst>
          </p:cNvPr>
          <p:cNvSpPr>
            <a:spLocks noChangeArrowheads="1"/>
          </p:cNvSpPr>
          <p:nvPr/>
        </p:nvSpPr>
        <p:spPr bwMode="auto">
          <a:xfrm>
            <a:off x="304800" y="381000"/>
            <a:ext cx="2236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b="1">
                <a:latin typeface="Arial" panose="020B0604020202020204" pitchFamily="34" charset="0"/>
                <a:ea typeface="黑体" panose="02010609060101010101" pitchFamily="49" charset="-122"/>
              </a:rPr>
              <a:t>背景小链接</a:t>
            </a:r>
          </a:p>
        </p:txBody>
      </p:sp>
      <p:sp>
        <p:nvSpPr>
          <p:cNvPr id="24579" name="矩形 2">
            <a:extLst>
              <a:ext uri="{FF2B5EF4-FFF2-40B4-BE49-F238E27FC236}">
                <a16:creationId xmlns:a16="http://schemas.microsoft.com/office/drawing/2014/main" id="{312DB833-5A1E-4A91-8D14-0806916D0ED3}"/>
              </a:ext>
            </a:extLst>
          </p:cNvPr>
          <p:cNvSpPr>
            <a:spLocks noChangeArrowheads="1"/>
          </p:cNvSpPr>
          <p:nvPr/>
        </p:nvSpPr>
        <p:spPr bwMode="auto">
          <a:xfrm>
            <a:off x="0" y="1219200"/>
            <a:ext cx="8686800"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2800">
                <a:latin typeface="Arial" panose="020B0604020202020204" pitchFamily="34" charset="0"/>
                <a:ea typeface="黑体" panose="02010609060101010101" pitchFamily="49" charset="-122"/>
              </a:rPr>
              <a:t>      《</a:t>
            </a:r>
            <a:r>
              <a:rPr lang="zh-CN" altLang="en-US" sz="2800">
                <a:latin typeface="Arial" panose="020B0604020202020204" pitchFamily="34" charset="0"/>
                <a:ea typeface="黑体" panose="02010609060101010101" pitchFamily="49" charset="-122"/>
              </a:rPr>
              <a:t>登飞来峰</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是王安石</a:t>
            </a:r>
            <a:r>
              <a:rPr lang="en-US" altLang="zh-CN" sz="2800">
                <a:latin typeface="Arial" panose="020B0604020202020204" pitchFamily="34" charset="0"/>
                <a:ea typeface="黑体" panose="02010609060101010101" pitchFamily="49" charset="-122"/>
              </a:rPr>
              <a:t>30</a:t>
            </a:r>
            <a:r>
              <a:rPr lang="zh-CN" altLang="en-US" sz="2800">
                <a:latin typeface="Arial" panose="020B0604020202020204" pitchFamily="34" charset="0"/>
                <a:ea typeface="黑体" panose="02010609060101010101" pitchFamily="49" charset="-122"/>
              </a:rPr>
              <a:t>岁时所作。皇佑二年（（（</a:t>
            </a:r>
            <a:r>
              <a:rPr lang="en-US" altLang="zh-CN" sz="2800">
                <a:latin typeface="Arial" panose="020B0604020202020204" pitchFamily="34" charset="0"/>
                <a:ea typeface="黑体" panose="02010609060101010101" pitchFamily="49" charset="-122"/>
              </a:rPr>
              <a:t>1050</a:t>
            </a:r>
            <a:r>
              <a:rPr lang="zh-CN" altLang="en-US" sz="2800">
                <a:latin typeface="Arial" panose="020B0604020202020204" pitchFamily="34" charset="0"/>
                <a:ea typeface="黑体" panose="02010609060101010101" pitchFamily="49" charset="-122"/>
              </a:rPr>
              <a:t>）夏，他在浙江鄞县（</a:t>
            </a:r>
            <a:r>
              <a:rPr lang="en-US" altLang="zh-CN" sz="2800">
                <a:latin typeface="Arial" panose="020B0604020202020204" pitchFamily="34" charset="0"/>
                <a:ea typeface="黑体" panose="02010609060101010101" pitchFamily="49" charset="-122"/>
              </a:rPr>
              <a:t>y</a:t>
            </a:r>
            <a:r>
              <a:rPr lang="zh-CN" altLang="en-US" sz="2800">
                <a:latin typeface="Arial" panose="020B0604020202020204" pitchFamily="34" charset="0"/>
                <a:ea typeface="黑体" panose="02010609060101010101" pitchFamily="49" charset="-122"/>
              </a:rPr>
              <a:t>「</a:t>
            </a:r>
            <a:r>
              <a:rPr lang="en-US" altLang="zh-CN" sz="2800">
                <a:latin typeface="Arial" panose="020B0604020202020204" pitchFamily="34" charset="0"/>
                <a:ea typeface="黑体" panose="02010609060101010101" pitchFamily="49" charset="-122"/>
              </a:rPr>
              <a:t>n</a:t>
            </a:r>
            <a:r>
              <a:rPr lang="zh-CN" altLang="en-US" sz="2800">
                <a:latin typeface="Arial" panose="020B0604020202020204" pitchFamily="34" charset="0"/>
                <a:ea typeface="黑体" panose="02010609060101010101" pitchFamily="49" charset="-122"/>
              </a:rPr>
              <a:t>）知县任满回江西临川故里时经杭州，写下这首七绝。这首诗是他初涉宦海之作，此时年少气盛，抱负不凡，正好借登飞来峰抒发胸臆，寄托壮怀。但他当时只是一个县的县令，怎么可能是最高层呢，就算是登上飞来峰的千寻塔，也不能一整天在塔上待着吧。其实这是个比喻，意思是，我的理想永远是在最高层，所以我不怕什么浮云遮望眼，即使是长久的遮望眼，历史也会证明我是正确的，由此可见作着当时的大志向、大抱负。再联系到诗人后来向宋仁宗上万言书，以及实行变法，与保守派的坚决斗争等，这首诗就可看作是战斗的宣言。</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a:extLst>
              <a:ext uri="{FF2B5EF4-FFF2-40B4-BE49-F238E27FC236}">
                <a16:creationId xmlns:a16="http://schemas.microsoft.com/office/drawing/2014/main" id="{006D0809-0EAA-441A-AEA5-EAD3CCD5A0EA}"/>
              </a:ext>
            </a:extLst>
          </p:cNvPr>
          <p:cNvSpPr>
            <a:spLocks noChangeArrowheads="1"/>
          </p:cNvSpPr>
          <p:nvPr/>
        </p:nvSpPr>
        <p:spPr bwMode="auto">
          <a:xfrm>
            <a:off x="457200" y="838200"/>
            <a:ext cx="15700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最高层</a:t>
            </a:r>
          </a:p>
        </p:txBody>
      </p:sp>
      <p:sp>
        <p:nvSpPr>
          <p:cNvPr id="3" name="左大括号 2">
            <a:extLst>
              <a:ext uri="{FF2B5EF4-FFF2-40B4-BE49-F238E27FC236}">
                <a16:creationId xmlns:a16="http://schemas.microsoft.com/office/drawing/2014/main" id="{BAE5467F-4B7B-4A73-8593-C79BD5F5A40D}"/>
              </a:ext>
            </a:extLst>
          </p:cNvPr>
          <p:cNvSpPr/>
          <p:nvPr/>
        </p:nvSpPr>
        <p:spPr>
          <a:xfrm>
            <a:off x="2057400" y="457200"/>
            <a:ext cx="457200" cy="167640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5604" name="矩形 3">
            <a:extLst>
              <a:ext uri="{FF2B5EF4-FFF2-40B4-BE49-F238E27FC236}">
                <a16:creationId xmlns:a16="http://schemas.microsoft.com/office/drawing/2014/main" id="{944F84B3-51AB-424B-9260-77A4647FDC9F}"/>
              </a:ext>
            </a:extLst>
          </p:cNvPr>
          <p:cNvSpPr>
            <a:spLocks noChangeArrowheads="1"/>
          </p:cNvSpPr>
          <p:nvPr/>
        </p:nvSpPr>
        <p:spPr bwMode="auto">
          <a:xfrm>
            <a:off x="2590800" y="533400"/>
            <a:ext cx="457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千寻塔的最高层</a:t>
            </a:r>
            <a:endParaRPr lang="en-US" altLang="zh-CN">
              <a:latin typeface="Arial" panose="020B0604020202020204" pitchFamily="34" charset="0"/>
              <a:ea typeface="黑体" panose="02010609060101010101" pitchFamily="49" charset="-122"/>
            </a:endParaRPr>
          </a:p>
          <a:p>
            <a:pPr>
              <a:spcBef>
                <a:spcPct val="0"/>
              </a:spcBef>
              <a:buClrTx/>
              <a:buSzTx/>
              <a:buFontTx/>
              <a:buNone/>
            </a:pPr>
            <a:endParaRPr lang="zh-CN" altLang="en-US">
              <a:latin typeface="Arial" panose="020B0604020202020204" pitchFamily="34" charset="0"/>
              <a:ea typeface="黑体" panose="02010609060101010101" pitchFamily="49" charset="-122"/>
            </a:endParaRPr>
          </a:p>
          <a:p>
            <a:pPr>
              <a:spcBef>
                <a:spcPct val="0"/>
              </a:spcBef>
              <a:buClrTx/>
              <a:buSzTx/>
              <a:buFontTx/>
              <a:buNone/>
            </a:pPr>
            <a:r>
              <a:rPr lang="zh-CN" altLang="en-US">
                <a:latin typeface="Arial" panose="020B0604020202020204" pitchFamily="34" charset="0"/>
                <a:ea typeface="黑体" panose="02010609060101010101" pitchFamily="49" charset="-122"/>
              </a:rPr>
              <a:t>远大的政治理想</a:t>
            </a:r>
          </a:p>
        </p:txBody>
      </p:sp>
      <p:sp>
        <p:nvSpPr>
          <p:cNvPr id="25605" name="矩形 4">
            <a:extLst>
              <a:ext uri="{FF2B5EF4-FFF2-40B4-BE49-F238E27FC236}">
                <a16:creationId xmlns:a16="http://schemas.microsoft.com/office/drawing/2014/main" id="{F93DD300-8FFF-4530-9F3D-41E6080D2451}"/>
              </a:ext>
            </a:extLst>
          </p:cNvPr>
          <p:cNvSpPr>
            <a:spLocks noChangeArrowheads="1"/>
          </p:cNvSpPr>
          <p:nvPr/>
        </p:nvSpPr>
        <p:spPr bwMode="auto">
          <a:xfrm>
            <a:off x="914400" y="2895600"/>
            <a:ext cx="7239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“不畏浮云遮望眼，自缘身在最高层”</a:t>
            </a:r>
          </a:p>
          <a:p>
            <a:pPr>
              <a:spcBef>
                <a:spcPct val="0"/>
              </a:spcBef>
              <a:buClrTx/>
              <a:buSzTx/>
              <a:buFontTx/>
              <a:buNone/>
            </a:pPr>
            <a:r>
              <a:rPr lang="zh-CN" altLang="en-US">
                <a:latin typeface="Arial" panose="020B0604020202020204" pitchFamily="34" charset="0"/>
                <a:ea typeface="黑体" panose="02010609060101010101" pitchFamily="49" charset="-122"/>
              </a:rPr>
              <a:t>含义；因为我有远大的政治抱负，所以我不害怕奸邪小人阻挡我的视线。这两句诗，充分的表现出诗人的思想境界和巨大魄力。</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a:extLst>
              <a:ext uri="{FF2B5EF4-FFF2-40B4-BE49-F238E27FC236}">
                <a16:creationId xmlns:a16="http://schemas.microsoft.com/office/drawing/2014/main" id="{BE60DF89-0F6C-4751-8407-A53357AFBF18}"/>
              </a:ext>
            </a:extLst>
          </p:cNvPr>
          <p:cNvSpPr>
            <a:spLocks noChangeArrowheads="1"/>
          </p:cNvSpPr>
          <p:nvPr/>
        </p:nvSpPr>
        <p:spPr bwMode="auto">
          <a:xfrm>
            <a:off x="0" y="457200"/>
            <a:ext cx="9372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赏析名句：“不畏浮云遮望眼，自缘身在最高层”</a:t>
            </a:r>
          </a:p>
          <a:p>
            <a:pPr>
              <a:spcBef>
                <a:spcPct val="0"/>
              </a:spcBef>
              <a:buClrTx/>
              <a:buSzTx/>
              <a:buFontTx/>
              <a:buNone/>
            </a:pPr>
            <a:r>
              <a:rPr lang="zh-CN" altLang="en-US" sz="2800">
                <a:solidFill>
                  <a:srgbClr val="C00000"/>
                </a:solidFill>
                <a:latin typeface="Arial" panose="020B0604020202020204" pitchFamily="34" charset="0"/>
                <a:ea typeface="黑体" panose="02010609060101010101" pitchFamily="49" charset="-122"/>
              </a:rPr>
              <a:t>（常见的赏析诗句的角度：修辞、炼字、表现手法、哲理等。）</a:t>
            </a:r>
          </a:p>
        </p:txBody>
      </p:sp>
      <p:sp>
        <p:nvSpPr>
          <p:cNvPr id="3" name="矩形 2">
            <a:extLst>
              <a:ext uri="{FF2B5EF4-FFF2-40B4-BE49-F238E27FC236}">
                <a16:creationId xmlns:a16="http://schemas.microsoft.com/office/drawing/2014/main" id="{301CF333-858A-4EF6-8D1F-F0651E90CC39}"/>
              </a:ext>
            </a:extLst>
          </p:cNvPr>
          <p:cNvSpPr>
            <a:spLocks noChangeArrowheads="1"/>
          </p:cNvSpPr>
          <p:nvPr/>
        </p:nvSpPr>
        <p:spPr bwMode="auto">
          <a:xfrm>
            <a:off x="609600" y="2133600"/>
            <a:ext cx="5211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这两句的表达方式；议论、抒情</a:t>
            </a:r>
          </a:p>
        </p:txBody>
      </p:sp>
      <p:sp>
        <p:nvSpPr>
          <p:cNvPr id="4" name="矩形 3">
            <a:extLst>
              <a:ext uri="{FF2B5EF4-FFF2-40B4-BE49-F238E27FC236}">
                <a16:creationId xmlns:a16="http://schemas.microsoft.com/office/drawing/2014/main" id="{8F532D0A-E099-475F-A8AC-0AC948B032A2}"/>
              </a:ext>
            </a:extLst>
          </p:cNvPr>
          <p:cNvSpPr>
            <a:spLocks noChangeArrowheads="1"/>
          </p:cNvSpPr>
          <p:nvPr/>
        </p:nvSpPr>
        <p:spPr bwMode="auto">
          <a:xfrm>
            <a:off x="304800" y="2971800"/>
            <a:ext cx="8153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“不是浮云遮望眼，自缘身在最高层。”表面看是</a:t>
            </a:r>
            <a:r>
              <a:rPr lang="zh-CN" altLang="en-US">
                <a:solidFill>
                  <a:srgbClr val="C00000"/>
                </a:solidFill>
                <a:latin typeface="Arial" panose="020B0604020202020204" pitchFamily="34" charset="0"/>
                <a:ea typeface="黑体" panose="02010609060101010101" pitchFamily="49" charset="-122"/>
              </a:rPr>
              <a:t>即景说理：</a:t>
            </a:r>
            <a:r>
              <a:rPr lang="zh-CN" altLang="en-US">
                <a:latin typeface="Arial" panose="020B0604020202020204" pitchFamily="34" charset="0"/>
                <a:ea typeface="黑体" panose="02010609060101010101" pitchFamily="49" charset="-122"/>
              </a:rPr>
              <a:t>“我”登上峰塔的最高一层，站得高看得远，浮云是遮挡不住“我”的视野的。其实是</a:t>
            </a:r>
            <a:r>
              <a:rPr lang="zh-CN" altLang="en-US">
                <a:solidFill>
                  <a:srgbClr val="C00000"/>
                </a:solidFill>
                <a:latin typeface="Arial" panose="020B0604020202020204" pitchFamily="34" charset="0"/>
                <a:ea typeface="黑体" panose="02010609060101010101" pitchFamily="49" charset="-122"/>
              </a:rPr>
              <a:t>用典来抒发情感</a:t>
            </a:r>
            <a:r>
              <a:rPr lang="zh-CN" altLang="en-US">
                <a:latin typeface="Arial" panose="020B0604020202020204" pitchFamily="34" charset="0"/>
                <a:ea typeface="黑体" panose="02010609060101010101" pitchFamily="49" charset="-122"/>
              </a:rPr>
              <a:t>，表现作者变法革新的政治理想和远大的抱负，以及不惧怕困难、危险的大无畏精神。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a:extLst>
              <a:ext uri="{FF2B5EF4-FFF2-40B4-BE49-F238E27FC236}">
                <a16:creationId xmlns:a16="http://schemas.microsoft.com/office/drawing/2014/main" id="{C66D992D-AC9B-477B-80DE-CF1F760C64F2}"/>
              </a:ext>
            </a:extLst>
          </p:cNvPr>
          <p:cNvSpPr>
            <a:spLocks noChangeArrowheads="1"/>
          </p:cNvSpPr>
          <p:nvPr/>
        </p:nvSpPr>
        <p:spPr bwMode="auto">
          <a:xfrm>
            <a:off x="457200" y="381000"/>
            <a:ext cx="80772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        这两句名句，一直为人们所赞叹，它的魅力不仅在于诗人触景生情、运用典故表达了自己的远大的政治抱负，更在于蕴含了深刻的哲理。那么你从中领悟到什么人生哲理？</a:t>
            </a:r>
          </a:p>
        </p:txBody>
      </p:sp>
      <p:sp>
        <p:nvSpPr>
          <p:cNvPr id="3" name="矩形 2">
            <a:extLst>
              <a:ext uri="{FF2B5EF4-FFF2-40B4-BE49-F238E27FC236}">
                <a16:creationId xmlns:a16="http://schemas.microsoft.com/office/drawing/2014/main" id="{8EDE8CAA-BA75-4891-9F8C-B05E0E8CCED6}"/>
              </a:ext>
            </a:extLst>
          </p:cNvPr>
          <p:cNvSpPr>
            <a:spLocks noChangeArrowheads="1"/>
          </p:cNvSpPr>
          <p:nvPr/>
        </p:nvSpPr>
        <p:spPr bwMode="auto">
          <a:xfrm>
            <a:off x="457200" y="2971800"/>
            <a:ext cx="8305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solidFill>
                  <a:srgbClr val="C00000"/>
                </a:solidFill>
                <a:latin typeface="Arial" panose="020B0604020202020204" pitchFamily="34" charset="0"/>
                <a:ea typeface="黑体" panose="02010609060101010101" pitchFamily="49" charset="-122"/>
              </a:rPr>
              <a:t>哲理：</a:t>
            </a:r>
            <a:r>
              <a:rPr lang="zh-CN" altLang="en-US">
                <a:latin typeface="Arial" panose="020B0604020202020204" pitchFamily="34" charset="0"/>
                <a:ea typeface="黑体" panose="02010609060101010101" pitchFamily="49" charset="-122"/>
              </a:rPr>
              <a:t>诗人用“千寻”这一夸张的调语，借写峰上古塔之高，写出自己的立足点之高，</a:t>
            </a:r>
            <a:r>
              <a:rPr lang="zh-CN" altLang="en-US">
                <a:solidFill>
                  <a:srgbClr val="C00000"/>
                </a:solidFill>
                <a:latin typeface="Arial" panose="020B0604020202020204" pitchFamily="34" charset="0"/>
                <a:ea typeface="黑体" panose="02010609060101010101" pitchFamily="49" charset="-122"/>
              </a:rPr>
              <a:t>表达了只有站得高，才能看得远的道理。</a:t>
            </a:r>
            <a:r>
              <a:rPr lang="zh-CN" altLang="en-US">
                <a:latin typeface="Arial" panose="020B0604020202020204" pitchFamily="34" charset="0"/>
                <a:ea typeface="黑体" panose="02010609060101010101" pitchFamily="49" charset="-122"/>
              </a:rPr>
              <a:t>表现了诗人抱负不凡，具有拨云见日，高瞻远瞩的思想境界和豪近气概。</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a:extLst>
              <a:ext uri="{FF2B5EF4-FFF2-40B4-BE49-F238E27FC236}">
                <a16:creationId xmlns:a16="http://schemas.microsoft.com/office/drawing/2014/main" id="{DC0A64C1-A775-4A25-8ACA-61408C194EBF}"/>
              </a:ext>
            </a:extLst>
          </p:cNvPr>
          <p:cNvSpPr>
            <a:spLocks noChangeArrowheads="1"/>
          </p:cNvSpPr>
          <p:nvPr/>
        </p:nvSpPr>
        <p:spPr bwMode="auto">
          <a:xfrm>
            <a:off x="304800" y="304800"/>
            <a:ext cx="8229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       “名句恒久远，千古永流传”，这两句诗的魅力，一直感染着后人，并被后人反复引用，结合现实生活，衍生出新的意义。那么，你从这句诗中读出了怎样的新意呢？</a:t>
            </a:r>
          </a:p>
        </p:txBody>
      </p:sp>
      <p:sp>
        <p:nvSpPr>
          <p:cNvPr id="28675" name="矩形 2">
            <a:extLst>
              <a:ext uri="{FF2B5EF4-FFF2-40B4-BE49-F238E27FC236}">
                <a16:creationId xmlns:a16="http://schemas.microsoft.com/office/drawing/2014/main" id="{7E09F57B-7331-4276-91CD-AA3364C29A96}"/>
              </a:ext>
            </a:extLst>
          </p:cNvPr>
          <p:cNvSpPr>
            <a:spLocks noChangeArrowheads="1"/>
          </p:cNvSpPr>
          <p:nvPr/>
        </p:nvSpPr>
        <p:spPr bwMode="auto">
          <a:xfrm>
            <a:off x="381000" y="2667000"/>
            <a:ext cx="4572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solidFill>
                  <a:srgbClr val="C00000"/>
                </a:solidFill>
                <a:latin typeface="Arial" panose="020B0604020202020204" pitchFamily="34" charset="0"/>
                <a:ea typeface="黑体" panose="02010609060101010101" pitchFamily="49" charset="-122"/>
              </a:rPr>
              <a:t>诗句原意</a:t>
            </a:r>
            <a:endParaRPr lang="en-US" altLang="zh-CN" sz="3600">
              <a:solidFill>
                <a:srgbClr val="C00000"/>
              </a:solidFill>
              <a:latin typeface="Arial" panose="020B0604020202020204" pitchFamily="34" charset="0"/>
              <a:ea typeface="黑体" panose="02010609060101010101" pitchFamily="49" charset="-122"/>
            </a:endParaRPr>
          </a:p>
          <a:p>
            <a:pPr>
              <a:spcBef>
                <a:spcPct val="0"/>
              </a:spcBef>
              <a:buClrTx/>
              <a:buSzTx/>
              <a:buFontTx/>
              <a:buNone/>
            </a:pPr>
            <a:endParaRPr lang="en-US" altLang="zh-CN" sz="3600">
              <a:solidFill>
                <a:srgbClr val="C00000"/>
              </a:solidFill>
              <a:latin typeface="Arial" panose="020B0604020202020204" pitchFamily="34" charset="0"/>
              <a:ea typeface="黑体" panose="02010609060101010101" pitchFamily="49" charset="-122"/>
            </a:endParaRPr>
          </a:p>
          <a:p>
            <a:pPr>
              <a:spcBef>
                <a:spcPct val="0"/>
              </a:spcBef>
              <a:buClrTx/>
              <a:buSzTx/>
              <a:buFontTx/>
              <a:buNone/>
            </a:pPr>
            <a:endParaRPr lang="zh-CN" altLang="en-US" sz="3600">
              <a:solidFill>
                <a:srgbClr val="C00000"/>
              </a:solidFill>
              <a:latin typeface="Arial" panose="020B0604020202020204" pitchFamily="34" charset="0"/>
              <a:ea typeface="黑体" panose="02010609060101010101" pitchFamily="49" charset="-122"/>
            </a:endParaRPr>
          </a:p>
          <a:p>
            <a:pPr>
              <a:spcBef>
                <a:spcPct val="0"/>
              </a:spcBef>
              <a:buClrTx/>
              <a:buSzTx/>
              <a:buFontTx/>
              <a:buNone/>
            </a:pPr>
            <a:r>
              <a:rPr lang="zh-CN" altLang="en-US" sz="3600">
                <a:solidFill>
                  <a:srgbClr val="C00000"/>
                </a:solidFill>
                <a:latin typeface="Arial" panose="020B0604020202020204" pitchFamily="34" charset="0"/>
                <a:ea typeface="黑体" panose="02010609060101010101" pitchFamily="49" charset="-122"/>
              </a:rPr>
              <a:t>衍生意义</a:t>
            </a:r>
          </a:p>
        </p:txBody>
      </p:sp>
      <p:sp>
        <p:nvSpPr>
          <p:cNvPr id="4" name="矩形 3">
            <a:extLst>
              <a:ext uri="{FF2B5EF4-FFF2-40B4-BE49-F238E27FC236}">
                <a16:creationId xmlns:a16="http://schemas.microsoft.com/office/drawing/2014/main" id="{0C3D8A44-3627-4C57-A28B-6198C2636103}"/>
              </a:ext>
            </a:extLst>
          </p:cNvPr>
          <p:cNvSpPr>
            <a:spLocks noChangeArrowheads="1"/>
          </p:cNvSpPr>
          <p:nvPr/>
        </p:nvSpPr>
        <p:spPr bwMode="auto">
          <a:xfrm>
            <a:off x="2514600" y="2438400"/>
            <a:ext cx="6629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       不怕</a:t>
            </a:r>
            <a:r>
              <a:rPr lang="zh-CN" altLang="en-US" sz="3600">
                <a:solidFill>
                  <a:srgbClr val="C00000"/>
                </a:solidFill>
                <a:latin typeface="Arial" panose="020B0604020202020204" pitchFamily="34" charset="0"/>
                <a:ea typeface="黑体" panose="02010609060101010101" pitchFamily="49" charset="-122"/>
              </a:rPr>
              <a:t>浮云</a:t>
            </a:r>
            <a:r>
              <a:rPr lang="zh-CN" altLang="en-US" sz="3600">
                <a:latin typeface="Arial" panose="020B0604020202020204" pitchFamily="34" charset="0"/>
                <a:ea typeface="黑体" panose="02010609060101010101" pitchFamily="49" charset="-122"/>
              </a:rPr>
              <a:t>遮住我远望的视线那是因为我</a:t>
            </a:r>
            <a:r>
              <a:rPr lang="zh-CN" altLang="en-US" sz="3600">
                <a:solidFill>
                  <a:srgbClr val="C00000"/>
                </a:solidFill>
                <a:latin typeface="Arial" panose="020B0604020202020204" pitchFamily="34" charset="0"/>
                <a:ea typeface="黑体" panose="02010609060101010101" pitchFamily="49" charset="-122"/>
              </a:rPr>
              <a:t>站得最高。</a:t>
            </a:r>
          </a:p>
        </p:txBody>
      </p:sp>
      <p:sp>
        <p:nvSpPr>
          <p:cNvPr id="5" name="矩形 4">
            <a:extLst>
              <a:ext uri="{FF2B5EF4-FFF2-40B4-BE49-F238E27FC236}">
                <a16:creationId xmlns:a16="http://schemas.microsoft.com/office/drawing/2014/main" id="{7748BAAD-0A04-43C8-BE18-1A6EEAC9DDAF}"/>
              </a:ext>
            </a:extLst>
          </p:cNvPr>
          <p:cNvSpPr>
            <a:spLocks noChangeArrowheads="1"/>
          </p:cNvSpPr>
          <p:nvPr/>
        </p:nvSpPr>
        <p:spPr bwMode="auto">
          <a:xfrm>
            <a:off x="3200400" y="4303713"/>
            <a:ext cx="55626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掌握了正确的观点和方法，认识达到了一定的高度，就能造过现象看到本质，不会被事物的假象迷惑。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a:extLst>
              <a:ext uri="{FF2B5EF4-FFF2-40B4-BE49-F238E27FC236}">
                <a16:creationId xmlns:a16="http://schemas.microsoft.com/office/drawing/2014/main" id="{CA0D7D06-6B97-483B-A064-BFF10326CA52}"/>
              </a:ext>
            </a:extLst>
          </p:cNvPr>
          <p:cNvSpPr>
            <a:spLocks noChangeArrowheads="1"/>
          </p:cNvSpPr>
          <p:nvPr/>
        </p:nvSpPr>
        <p:spPr bwMode="auto">
          <a:xfrm>
            <a:off x="533400" y="1219200"/>
            <a:ext cx="83058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4400">
                <a:latin typeface="Arial" panose="020B0604020202020204" pitchFamily="34" charset="0"/>
                <a:ea typeface="黑体" panose="02010609060101010101" pitchFamily="49" charset="-122"/>
              </a:rPr>
              <a:t>《</a:t>
            </a:r>
            <a:r>
              <a:rPr lang="zh-CN" altLang="en-US" sz="4400">
                <a:latin typeface="Arial" panose="020B0604020202020204" pitchFamily="34" charset="0"/>
                <a:ea typeface="黑体" panose="02010609060101010101" pitchFamily="49" charset="-122"/>
              </a:rPr>
              <a:t>登飞来峰</a:t>
            </a:r>
            <a:r>
              <a:rPr lang="en-US" altLang="zh-CN" sz="4400">
                <a:latin typeface="Arial" panose="020B0604020202020204" pitchFamily="34" charset="0"/>
                <a:ea typeface="黑体" panose="02010609060101010101" pitchFamily="49" charset="-122"/>
              </a:rPr>
              <a:t>》</a:t>
            </a:r>
            <a:r>
              <a:rPr lang="zh-CN" altLang="en-US" sz="4400">
                <a:latin typeface="Arial" panose="020B0604020202020204" pitchFamily="34" charset="0"/>
                <a:ea typeface="黑体" panose="02010609060101010101" pitchFamily="49" charset="-122"/>
              </a:rPr>
              <a:t>情感：本诗运用典故，即景说理。</a:t>
            </a:r>
          </a:p>
          <a:p>
            <a:pPr>
              <a:spcBef>
                <a:spcPct val="0"/>
              </a:spcBef>
              <a:buClrTx/>
              <a:buSzTx/>
              <a:buFontTx/>
              <a:buNone/>
            </a:pPr>
            <a:r>
              <a:rPr lang="zh-CN" altLang="en-US" sz="4400">
                <a:latin typeface="Arial" panose="020B0604020202020204" pitchFamily="34" charset="0"/>
                <a:ea typeface="黑体" panose="02010609060101010101" pitchFamily="49" charset="-122"/>
              </a:rPr>
              <a:t>借景抒情，抒发了作者立志革新的远大政治抱负和不畏艰难对前途充满信心的思想感情。</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
            <a:extLst>
              <a:ext uri="{FF2B5EF4-FFF2-40B4-BE49-F238E27FC236}">
                <a16:creationId xmlns:a16="http://schemas.microsoft.com/office/drawing/2014/main" id="{8FA766F4-2648-4E2C-9CE5-D711362D5B77}"/>
              </a:ext>
            </a:extLst>
          </p:cNvPr>
          <p:cNvSpPr>
            <a:spLocks noChangeArrowheads="1"/>
          </p:cNvSpPr>
          <p:nvPr/>
        </p:nvSpPr>
        <p:spPr bwMode="auto">
          <a:xfrm>
            <a:off x="609600" y="1371600"/>
            <a:ext cx="8001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总结：这首登高游览的七绝，表面看，是在谈论观赏自然风光的体会，可细体味，我们不仅能从中体会到诗人的理想和抱负，更会从中领悟到人生哲理。在诗人，这是雄心勃勃的自勉；对读者，这是引人向上的启示。</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3">
            <a:extLst>
              <a:ext uri="{FF2B5EF4-FFF2-40B4-BE49-F238E27FC236}">
                <a16:creationId xmlns:a16="http://schemas.microsoft.com/office/drawing/2014/main" id="{935A864A-7A6F-458E-A8DD-691B53B2F2FD}"/>
              </a:ext>
            </a:extLst>
          </p:cNvPr>
          <p:cNvSpPr>
            <a:spLocks noChangeArrowheads="1"/>
          </p:cNvSpPr>
          <p:nvPr/>
        </p:nvSpPr>
        <p:spPr bwMode="auto">
          <a:xfrm>
            <a:off x="228600" y="685800"/>
            <a:ext cx="91440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学习目标：</a:t>
            </a:r>
            <a:endParaRPr lang="en-US" altLang="zh-CN" sz="3600">
              <a:latin typeface="Arial" panose="020B0604020202020204" pitchFamily="34" charset="0"/>
              <a:ea typeface="黑体" panose="02010609060101010101" pitchFamily="49" charset="-122"/>
            </a:endParaRPr>
          </a:p>
          <a:p>
            <a:pPr>
              <a:spcBef>
                <a:spcPct val="0"/>
              </a:spcBef>
              <a:buClrTx/>
              <a:buSzTx/>
              <a:buFontTx/>
              <a:buNone/>
            </a:pPr>
            <a:endParaRPr lang="en-US" altLang="zh-CN" sz="3600">
              <a:latin typeface="Arial" panose="020B0604020202020204" pitchFamily="34" charset="0"/>
              <a:ea typeface="黑体" panose="02010609060101010101" pitchFamily="49" charset="-122"/>
            </a:endParaRPr>
          </a:p>
          <a:p>
            <a:pPr>
              <a:spcBef>
                <a:spcPct val="0"/>
              </a:spcBef>
              <a:buClrTx/>
              <a:buSzTx/>
              <a:buFontTx/>
              <a:buNone/>
            </a:pPr>
            <a:r>
              <a:rPr lang="en-US" altLang="zh-CN" sz="3600">
                <a:latin typeface="Arial" panose="020B0604020202020204" pitchFamily="34" charset="0"/>
                <a:ea typeface="黑体" panose="02010609060101010101" pitchFamily="49" charset="-122"/>
              </a:rPr>
              <a:t>1.</a:t>
            </a:r>
            <a:r>
              <a:rPr lang="zh-CN" altLang="en-US" sz="3600">
                <a:latin typeface="Arial" panose="020B0604020202020204" pitchFamily="34" charset="0"/>
                <a:ea typeface="黑体" panose="02010609060101010101" pitchFamily="49" charset="-122"/>
              </a:rPr>
              <a:t>有感情的朗读诗歌，感受诗意。</a:t>
            </a:r>
          </a:p>
          <a:p>
            <a:pPr>
              <a:spcBef>
                <a:spcPct val="0"/>
              </a:spcBef>
              <a:buClrTx/>
              <a:buSzTx/>
              <a:buFontTx/>
              <a:buNone/>
            </a:pPr>
            <a:r>
              <a:rPr lang="en-US" altLang="zh-CN" sz="3600">
                <a:latin typeface="Arial" panose="020B0604020202020204" pitchFamily="34" charset="0"/>
                <a:ea typeface="黑体" panose="02010609060101010101" pitchFamily="49" charset="-122"/>
              </a:rPr>
              <a:t>2.</a:t>
            </a:r>
            <a:r>
              <a:rPr lang="zh-CN" altLang="en-US" sz="3600">
                <a:latin typeface="Arial" panose="020B0604020202020204" pitchFamily="34" charset="0"/>
                <a:ea typeface="黑体" panose="02010609060101010101" pitchFamily="49" charset="-122"/>
              </a:rPr>
              <a:t>抓住关键字词，理解作品所蕴含的深意。</a:t>
            </a:r>
          </a:p>
          <a:p>
            <a:pPr>
              <a:spcBef>
                <a:spcPct val="0"/>
              </a:spcBef>
              <a:buClrTx/>
              <a:buSzTx/>
              <a:buFontTx/>
              <a:buNone/>
            </a:pPr>
            <a:r>
              <a:rPr lang="en-US" altLang="zh-CN" sz="3600">
                <a:latin typeface="Arial" panose="020B0604020202020204" pitchFamily="34" charset="0"/>
                <a:ea typeface="黑体" panose="02010609060101010101" pitchFamily="49" charset="-122"/>
              </a:rPr>
              <a:t>3.</a:t>
            </a:r>
            <a:r>
              <a:rPr lang="zh-CN" altLang="en-US" sz="3600">
                <a:latin typeface="Arial" panose="020B0604020202020204" pitchFamily="34" charset="0"/>
                <a:ea typeface="黑体" panose="02010609060101010101" pitchFamily="49" charset="-122"/>
              </a:rPr>
              <a:t>学习通过知人论世，更好地体会诗人的情感</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a:extLst>
              <a:ext uri="{FF2B5EF4-FFF2-40B4-BE49-F238E27FC236}">
                <a16:creationId xmlns:a16="http://schemas.microsoft.com/office/drawing/2014/main" id="{E07AEAFE-2319-41F5-B882-6E8C4114BFFD}"/>
              </a:ext>
            </a:extLst>
          </p:cNvPr>
          <p:cNvSpPr>
            <a:spLocks noChangeArrowheads="1"/>
          </p:cNvSpPr>
          <p:nvPr/>
        </p:nvSpPr>
        <p:spPr bwMode="auto">
          <a:xfrm>
            <a:off x="914400" y="1066800"/>
            <a:ext cx="68580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b="1">
                <a:solidFill>
                  <a:srgbClr val="C00000"/>
                </a:solidFill>
                <a:latin typeface="Arial" panose="020B0604020202020204" pitchFamily="34" charset="0"/>
                <a:ea typeface="黑体" panose="02010609060101010101" pitchFamily="49" charset="-122"/>
              </a:rPr>
              <a:t>                  小结</a:t>
            </a:r>
          </a:p>
          <a:p>
            <a:pPr>
              <a:spcBef>
                <a:spcPct val="0"/>
              </a:spcBef>
              <a:buClrTx/>
              <a:buSzTx/>
              <a:buFontTx/>
              <a:buNone/>
            </a:pPr>
            <a:r>
              <a:rPr lang="zh-CN" altLang="en-US" sz="3600">
                <a:latin typeface="Arial" panose="020B0604020202020204" pitchFamily="34" charset="0"/>
                <a:ea typeface="黑体" panose="02010609060101010101" pitchFamily="49" charset="-122"/>
              </a:rPr>
              <a:t>哲理诗的学习方法：</a:t>
            </a:r>
          </a:p>
          <a:p>
            <a:pPr>
              <a:spcBef>
                <a:spcPct val="0"/>
              </a:spcBef>
              <a:buClrTx/>
              <a:buSzTx/>
              <a:buFontTx/>
              <a:buNone/>
            </a:pPr>
            <a:r>
              <a:rPr lang="en-US" altLang="zh-CN" sz="3600">
                <a:latin typeface="Arial" panose="020B0604020202020204" pitchFamily="34" charset="0"/>
                <a:ea typeface="黑体" panose="02010609060101010101" pitchFamily="49" charset="-122"/>
              </a:rPr>
              <a:t>1</a:t>
            </a:r>
            <a:r>
              <a:rPr lang="zh-CN" altLang="en-US" sz="3600">
                <a:latin typeface="Arial" panose="020B0604020202020204" pitchFamily="34" charset="0"/>
                <a:ea typeface="黑体" panose="02010609060101010101" pitchFamily="49" charset="-122"/>
              </a:rPr>
              <a:t>读懂诗歌的表面含义。</a:t>
            </a:r>
          </a:p>
          <a:p>
            <a:pPr>
              <a:spcBef>
                <a:spcPct val="0"/>
              </a:spcBef>
              <a:buClrTx/>
              <a:buSzTx/>
              <a:buFontTx/>
              <a:buNone/>
            </a:pPr>
            <a:r>
              <a:rPr lang="en-US" altLang="zh-CN" sz="3600">
                <a:latin typeface="Arial" panose="020B0604020202020204" pitchFamily="34" charset="0"/>
                <a:ea typeface="黑体" panose="02010609060101010101" pitchFamily="49" charset="-122"/>
              </a:rPr>
              <a:t>2.</a:t>
            </a:r>
            <a:r>
              <a:rPr lang="zh-CN" altLang="en-US" sz="3600">
                <a:latin typeface="Arial" panose="020B0604020202020204" pitchFamily="34" charset="0"/>
                <a:ea typeface="黑体" panose="02010609060101010101" pitchFamily="49" charset="-122"/>
              </a:rPr>
              <a:t>理解关健词的含义。</a:t>
            </a:r>
          </a:p>
          <a:p>
            <a:pPr>
              <a:spcBef>
                <a:spcPct val="0"/>
              </a:spcBef>
              <a:buClrTx/>
              <a:buSzTx/>
              <a:buFontTx/>
              <a:buNone/>
            </a:pPr>
            <a:r>
              <a:rPr lang="en-US" altLang="zh-CN" sz="3600">
                <a:latin typeface="Arial" panose="020B0604020202020204" pitchFamily="34" charset="0"/>
                <a:ea typeface="黑体" panose="02010609060101010101" pitchFamily="49" charset="-122"/>
              </a:rPr>
              <a:t>3</a:t>
            </a:r>
            <a:r>
              <a:rPr lang="zh-CN" altLang="en-US" sz="3600">
                <a:latin typeface="Arial" panose="020B0604020202020204" pitchFamily="34" charset="0"/>
                <a:ea typeface="黑体" panose="02010609060101010101" pitchFamily="49" charset="-122"/>
              </a:rPr>
              <a:t>联系诗人经历背录，把摄深层情感。</a:t>
            </a:r>
          </a:p>
          <a:p>
            <a:pPr>
              <a:spcBef>
                <a:spcPct val="0"/>
              </a:spcBef>
              <a:buClrTx/>
              <a:buSzTx/>
              <a:buFontTx/>
              <a:buNone/>
            </a:pPr>
            <a:r>
              <a:rPr lang="en-US" altLang="zh-CN" sz="3600">
                <a:latin typeface="Arial" panose="020B0604020202020204" pitchFamily="34" charset="0"/>
                <a:ea typeface="黑体" panose="02010609060101010101" pitchFamily="49" charset="-122"/>
              </a:rPr>
              <a:t>4</a:t>
            </a:r>
            <a:r>
              <a:rPr lang="zh-CN" altLang="en-US" sz="3600">
                <a:latin typeface="Arial" panose="020B0604020202020204" pitchFamily="34" charset="0"/>
                <a:ea typeface="黑体" panose="02010609060101010101" pitchFamily="49" charset="-122"/>
              </a:rPr>
              <a:t>联系现实生活，感悟诗中的事理。</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矩形 1">
            <a:extLst>
              <a:ext uri="{FF2B5EF4-FFF2-40B4-BE49-F238E27FC236}">
                <a16:creationId xmlns:a16="http://schemas.microsoft.com/office/drawing/2014/main" id="{FD9195E6-B9D5-4239-973F-2A6875553D4F}"/>
              </a:ext>
            </a:extLst>
          </p:cNvPr>
          <p:cNvSpPr>
            <a:spLocks noChangeArrowheads="1"/>
          </p:cNvSpPr>
          <p:nvPr/>
        </p:nvSpPr>
        <p:spPr bwMode="auto">
          <a:xfrm>
            <a:off x="914400" y="1905000"/>
            <a:ext cx="75438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5400">
                <a:latin typeface="Arial" panose="020B0604020202020204" pitchFamily="34" charset="0"/>
                <a:ea typeface="黑体" panose="02010609060101010101" pitchFamily="49" charset="-122"/>
              </a:rPr>
              <a:t>《</a:t>
            </a:r>
            <a:r>
              <a:rPr lang="zh-CN" altLang="en-US" sz="5400">
                <a:latin typeface="Arial" panose="020B0604020202020204" pitchFamily="34" charset="0"/>
                <a:ea typeface="黑体" panose="02010609060101010101" pitchFamily="49" charset="-122"/>
              </a:rPr>
              <a:t>己亥杂诗（其五）</a:t>
            </a:r>
            <a:r>
              <a:rPr lang="en-US" altLang="zh-CN" sz="5400">
                <a:latin typeface="Arial" panose="020B0604020202020204" pitchFamily="34" charset="0"/>
                <a:ea typeface="黑体" panose="02010609060101010101" pitchFamily="49" charset="-122"/>
              </a:rPr>
              <a:t>》</a:t>
            </a:r>
          </a:p>
          <a:p>
            <a:pPr>
              <a:spcBef>
                <a:spcPct val="0"/>
              </a:spcBef>
              <a:buClrTx/>
              <a:buSzTx/>
              <a:buFontTx/>
              <a:buNone/>
            </a:pPr>
            <a:r>
              <a:rPr lang="zh-CN" altLang="en-US" sz="5400">
                <a:latin typeface="Arial" panose="020B0604020202020204" pitchFamily="34" charset="0"/>
                <a:ea typeface="黑体" panose="02010609060101010101" pitchFamily="49" charset="-122"/>
              </a:rPr>
              <a:t>      </a:t>
            </a:r>
            <a:r>
              <a:rPr lang="zh-CN" altLang="en-US" sz="4000">
                <a:latin typeface="Arial" panose="020B0604020202020204" pitchFamily="34" charset="0"/>
                <a:ea typeface="黑体" panose="02010609060101010101" pitchFamily="49" charset="-122"/>
              </a:rPr>
              <a:t>（清）龚自珍</a:t>
            </a:r>
            <a:endParaRPr lang="zh-CN" altLang="en-US" sz="5400">
              <a:latin typeface="Arial" panose="020B0604020202020204" pitchFamily="34" charset="0"/>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a:extLst>
              <a:ext uri="{FF2B5EF4-FFF2-40B4-BE49-F238E27FC236}">
                <a16:creationId xmlns:a16="http://schemas.microsoft.com/office/drawing/2014/main" id="{A0994AAD-2C3C-4677-8929-34EDB764B2E2}"/>
              </a:ext>
            </a:extLst>
          </p:cNvPr>
          <p:cNvSpPr>
            <a:spLocks noChangeArrowheads="1"/>
          </p:cNvSpPr>
          <p:nvPr/>
        </p:nvSpPr>
        <p:spPr bwMode="auto">
          <a:xfrm>
            <a:off x="838200" y="1219200"/>
            <a:ext cx="54864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龚自珍</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a:t>
            </a:r>
            <a:r>
              <a:rPr lang="en-US" altLang="zh-CN">
                <a:latin typeface="Arial" panose="020B0604020202020204" pitchFamily="34" charset="0"/>
                <a:ea typeface="黑体" panose="02010609060101010101" pitchFamily="49" charset="-122"/>
              </a:rPr>
              <a:t>1792-1841</a:t>
            </a:r>
            <a:r>
              <a:rPr lang="zh-CN" altLang="en-US">
                <a:latin typeface="Arial" panose="020B0604020202020204" pitchFamily="34" charset="0"/>
                <a:ea typeface="黑体" panose="02010609060101010101" pitchFamily="49" charset="-122"/>
              </a:rPr>
              <a:t>年），字璱人，号定庵（</a:t>
            </a:r>
            <a:r>
              <a:rPr lang="en-US" altLang="zh-CN">
                <a:latin typeface="Arial" panose="020B0604020202020204" pitchFamily="34" charset="0"/>
                <a:ea typeface="黑体" panose="02010609060101010101" pitchFamily="49" charset="-122"/>
              </a:rPr>
              <a:t>an</a:t>
            </a:r>
            <a:r>
              <a:rPr lang="zh-CN" altLang="en-US">
                <a:latin typeface="Arial" panose="020B0604020202020204" pitchFamily="34" charset="0"/>
                <a:ea typeface="黑体" panose="02010609060101010101" pitchFamily="49" charset="-122"/>
              </a:rPr>
              <a:t>）。清代思想家、诗人、文学家和改良主义的先驱者。著有</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定庵文集</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，留存文章</a:t>
            </a:r>
            <a:r>
              <a:rPr lang="en-US" altLang="zh-CN">
                <a:latin typeface="Arial" panose="020B0604020202020204" pitchFamily="34" charset="0"/>
                <a:ea typeface="黑体" panose="02010609060101010101" pitchFamily="49" charset="-122"/>
              </a:rPr>
              <a:t>300</a:t>
            </a:r>
            <a:r>
              <a:rPr lang="zh-CN" altLang="en-US">
                <a:latin typeface="Arial" panose="020B0604020202020204" pitchFamily="34" charset="0"/>
                <a:ea typeface="黑体" panose="02010609060101010101" pitchFamily="49" charset="-122"/>
              </a:rPr>
              <a:t>余篇，诗歌近</a:t>
            </a:r>
            <a:r>
              <a:rPr lang="en-US" altLang="zh-CN">
                <a:latin typeface="Arial" panose="020B0604020202020204" pitchFamily="34" charset="0"/>
                <a:ea typeface="黑体" panose="02010609060101010101" pitchFamily="49" charset="-122"/>
              </a:rPr>
              <a:t>800</a:t>
            </a:r>
            <a:r>
              <a:rPr lang="zh-CN" altLang="en-US">
                <a:latin typeface="Arial" panose="020B0604020202020204" pitchFamily="34" charset="0"/>
                <a:ea typeface="黑体" panose="02010609060101010101" pitchFamily="49" charset="-122"/>
              </a:rPr>
              <a:t>首。其中著名诗作</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己亥杂诗</a:t>
            </a:r>
            <a:r>
              <a:rPr lang="en-US" altLang="zh-CN">
                <a:latin typeface="Arial" panose="020B0604020202020204" pitchFamily="34" charset="0"/>
                <a:ea typeface="黑体" panose="02010609060101010101" pitchFamily="49" charset="-122"/>
              </a:rPr>
              <a:t>》315</a:t>
            </a:r>
            <a:r>
              <a:rPr lang="zh-CN" altLang="en-US">
                <a:latin typeface="Arial" panose="020B0604020202020204" pitchFamily="34" charset="0"/>
                <a:ea typeface="黑体" panose="02010609060101010101" pitchFamily="49" charset="-122"/>
              </a:rPr>
              <a:t>首，多咏怀和讽喻之作。</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1">
            <a:extLst>
              <a:ext uri="{FF2B5EF4-FFF2-40B4-BE49-F238E27FC236}">
                <a16:creationId xmlns:a16="http://schemas.microsoft.com/office/drawing/2014/main" id="{4207EE9A-F264-4E8D-B15E-DB6C63DCCBC4}"/>
              </a:ext>
            </a:extLst>
          </p:cNvPr>
          <p:cNvSpPr>
            <a:spLocks noChangeArrowheads="1"/>
          </p:cNvSpPr>
          <p:nvPr/>
        </p:nvSpPr>
        <p:spPr bwMode="auto">
          <a:xfrm>
            <a:off x="609600" y="381000"/>
            <a:ext cx="38211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b="1">
                <a:latin typeface="Arial" panose="020B0604020202020204" pitchFamily="34" charset="0"/>
                <a:ea typeface="黑体" panose="02010609060101010101" pitchFamily="49" charset="-122"/>
              </a:rPr>
              <a:t>1.</a:t>
            </a:r>
            <a:r>
              <a:rPr lang="zh-CN" altLang="en-US" b="1">
                <a:latin typeface="Arial" panose="020B0604020202020204" pitchFamily="34" charset="0"/>
                <a:ea typeface="黑体" panose="02010609060101010101" pitchFamily="49" charset="-122"/>
              </a:rPr>
              <a:t>朗读诗歌感受诗韵</a:t>
            </a:r>
          </a:p>
        </p:txBody>
      </p:sp>
      <p:sp>
        <p:nvSpPr>
          <p:cNvPr id="34819" name="矩形 2">
            <a:extLst>
              <a:ext uri="{FF2B5EF4-FFF2-40B4-BE49-F238E27FC236}">
                <a16:creationId xmlns:a16="http://schemas.microsoft.com/office/drawing/2014/main" id="{08F311D8-2350-4865-AAC7-E344A8BD6405}"/>
              </a:ext>
            </a:extLst>
          </p:cNvPr>
          <p:cNvSpPr>
            <a:spLocks noChangeArrowheads="1"/>
          </p:cNvSpPr>
          <p:nvPr/>
        </p:nvSpPr>
        <p:spPr bwMode="auto">
          <a:xfrm>
            <a:off x="1752600" y="1828800"/>
            <a:ext cx="5943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己亥杂诗（其五）（七言绝句）</a:t>
            </a:r>
          </a:p>
          <a:p>
            <a:pPr>
              <a:spcBef>
                <a:spcPct val="0"/>
              </a:spcBef>
              <a:buClrTx/>
              <a:buSzTx/>
              <a:buFontTx/>
              <a:buNone/>
            </a:pPr>
            <a:r>
              <a:rPr lang="zh-CN" altLang="en-US">
                <a:latin typeface="Arial" panose="020B0604020202020204" pitchFamily="34" charset="0"/>
                <a:ea typeface="黑体" panose="02010609060101010101" pitchFamily="49" charset="-122"/>
              </a:rPr>
              <a:t>                  （清）龚自珍</a:t>
            </a:r>
          </a:p>
        </p:txBody>
      </p:sp>
      <p:sp>
        <p:nvSpPr>
          <p:cNvPr id="34820" name="矩形 3">
            <a:extLst>
              <a:ext uri="{FF2B5EF4-FFF2-40B4-BE49-F238E27FC236}">
                <a16:creationId xmlns:a16="http://schemas.microsoft.com/office/drawing/2014/main" id="{71BB4362-2C09-42CA-AEEA-181FE407D336}"/>
              </a:ext>
            </a:extLst>
          </p:cNvPr>
          <p:cNvSpPr>
            <a:spLocks noChangeArrowheads="1"/>
          </p:cNvSpPr>
          <p:nvPr/>
        </p:nvSpPr>
        <p:spPr bwMode="auto">
          <a:xfrm>
            <a:off x="533400" y="3124200"/>
            <a:ext cx="8610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浩荡</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离愁</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白日斜，吟鞭</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东指</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即天涯。</a:t>
            </a:r>
          </a:p>
          <a:p>
            <a:pPr>
              <a:spcBef>
                <a:spcPct val="0"/>
              </a:spcBef>
              <a:buClrTx/>
              <a:buSzTx/>
              <a:buFontTx/>
              <a:buNone/>
            </a:pPr>
            <a:r>
              <a:rPr lang="zh-CN" altLang="en-US" sz="3600">
                <a:latin typeface="Arial" panose="020B0604020202020204" pitchFamily="34" charset="0"/>
                <a:ea typeface="黑体" panose="02010609060101010101" pitchFamily="49" charset="-122"/>
              </a:rPr>
              <a:t>落红</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不是</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无情物，化作</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春泥</a:t>
            </a:r>
            <a:r>
              <a:rPr lang="en-US" altLang="zh-CN" sz="3600">
                <a:solidFill>
                  <a:srgbClr val="C00000"/>
                </a:solidFill>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更护花。</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
            <a:extLst>
              <a:ext uri="{FF2B5EF4-FFF2-40B4-BE49-F238E27FC236}">
                <a16:creationId xmlns:a16="http://schemas.microsoft.com/office/drawing/2014/main" id="{AE807BAE-873C-46D6-AD5B-9FEE912CC155}"/>
              </a:ext>
            </a:extLst>
          </p:cNvPr>
          <p:cNvSpPr>
            <a:spLocks noChangeArrowheads="1"/>
          </p:cNvSpPr>
          <p:nvPr/>
        </p:nvSpPr>
        <p:spPr bwMode="auto">
          <a:xfrm>
            <a:off x="457200" y="457200"/>
            <a:ext cx="45735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4000">
                <a:latin typeface="Arial" panose="020B0604020202020204" pitchFamily="34" charset="0"/>
                <a:ea typeface="黑体" panose="02010609060101010101" pitchFamily="49" charset="-122"/>
              </a:rPr>
              <a:t>2</a:t>
            </a:r>
            <a:r>
              <a:rPr lang="zh-CN" altLang="en-US" sz="4000">
                <a:latin typeface="Arial" panose="020B0604020202020204" pitchFamily="34" charset="0"/>
                <a:ea typeface="黑体" panose="02010609060101010101" pitchFamily="49" charset="-122"/>
              </a:rPr>
              <a:t>译读诗歌读懂诗意</a:t>
            </a:r>
          </a:p>
        </p:txBody>
      </p:sp>
      <p:sp>
        <p:nvSpPr>
          <p:cNvPr id="35843" name="矩形 2">
            <a:extLst>
              <a:ext uri="{FF2B5EF4-FFF2-40B4-BE49-F238E27FC236}">
                <a16:creationId xmlns:a16="http://schemas.microsoft.com/office/drawing/2014/main" id="{B001A036-53B6-4E37-B234-FB6B7451CCEE}"/>
              </a:ext>
            </a:extLst>
          </p:cNvPr>
          <p:cNvSpPr>
            <a:spLocks noChangeArrowheads="1"/>
          </p:cNvSpPr>
          <p:nvPr/>
        </p:nvSpPr>
        <p:spPr bwMode="auto">
          <a:xfrm>
            <a:off x="0" y="1524000"/>
            <a:ext cx="7924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己亥杂诗（其五）</a:t>
            </a:r>
          </a:p>
          <a:p>
            <a:pPr>
              <a:spcBef>
                <a:spcPct val="0"/>
              </a:spcBef>
              <a:buClrTx/>
              <a:buSzTx/>
              <a:buFontTx/>
              <a:buNone/>
            </a:pPr>
            <a:r>
              <a:rPr lang="zh-CN" altLang="en-US">
                <a:latin typeface="Arial" panose="020B0604020202020204" pitchFamily="34" charset="0"/>
                <a:ea typeface="黑体" panose="02010609060101010101" pitchFamily="49" charset="-122"/>
              </a:rPr>
              <a:t>               （清）龚自珍</a:t>
            </a:r>
          </a:p>
          <a:p>
            <a:pPr>
              <a:spcBef>
                <a:spcPct val="0"/>
              </a:spcBef>
              <a:buClrTx/>
              <a:buSzTx/>
              <a:buFontTx/>
              <a:buNone/>
            </a:pPr>
            <a:r>
              <a:rPr lang="zh-CN" altLang="en-US">
                <a:latin typeface="Arial" panose="020B0604020202020204" pitchFamily="34" charset="0"/>
                <a:ea typeface="黑体" panose="02010609060101010101" pitchFamily="49" charset="-122"/>
              </a:rPr>
              <a:t>浩荡</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离愁</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白日斜，</a:t>
            </a:r>
            <a:r>
              <a:rPr lang="zh-CN" altLang="en-US">
                <a:solidFill>
                  <a:srgbClr val="C00000"/>
                </a:solidFill>
                <a:latin typeface="Arial" panose="020B0604020202020204" pitchFamily="34" charset="0"/>
                <a:ea typeface="黑体" panose="02010609060101010101" pitchFamily="49" charset="-122"/>
              </a:rPr>
              <a:t>吟鞭</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东指</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即天涯</a:t>
            </a:r>
          </a:p>
        </p:txBody>
      </p:sp>
      <p:sp>
        <p:nvSpPr>
          <p:cNvPr id="4" name="矩形 3">
            <a:extLst>
              <a:ext uri="{FF2B5EF4-FFF2-40B4-BE49-F238E27FC236}">
                <a16:creationId xmlns:a16="http://schemas.microsoft.com/office/drawing/2014/main" id="{35E2C7B9-045A-4115-BB93-3E465639E344}"/>
              </a:ext>
            </a:extLst>
          </p:cNvPr>
          <p:cNvSpPr>
            <a:spLocks noChangeArrowheads="1"/>
          </p:cNvSpPr>
          <p:nvPr/>
        </p:nvSpPr>
        <p:spPr bwMode="auto">
          <a:xfrm>
            <a:off x="1447800" y="3276600"/>
            <a:ext cx="5127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b="1">
                <a:solidFill>
                  <a:srgbClr val="C00000"/>
                </a:solidFill>
                <a:latin typeface="Arial" panose="020B0604020202020204" pitchFamily="34" charset="0"/>
                <a:ea typeface="黑体" panose="02010609060101010101" pitchFamily="49" charset="-122"/>
              </a:rPr>
              <a:t>诗人的马鞭。吟，指吟诗。</a:t>
            </a:r>
          </a:p>
        </p:txBody>
      </p:sp>
      <p:sp>
        <p:nvSpPr>
          <p:cNvPr id="5" name="矩形 4">
            <a:extLst>
              <a:ext uri="{FF2B5EF4-FFF2-40B4-BE49-F238E27FC236}">
                <a16:creationId xmlns:a16="http://schemas.microsoft.com/office/drawing/2014/main" id="{ACF08A45-18A4-4FE3-9C20-56D813EBE36A}"/>
              </a:ext>
            </a:extLst>
          </p:cNvPr>
          <p:cNvSpPr>
            <a:spLocks noChangeArrowheads="1"/>
          </p:cNvSpPr>
          <p:nvPr/>
        </p:nvSpPr>
        <p:spPr bwMode="auto">
          <a:xfrm>
            <a:off x="381000" y="4114800"/>
            <a:ext cx="457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浩浩荡荡的离愁别绪向着</a:t>
            </a:r>
          </a:p>
          <a:p>
            <a:pPr>
              <a:spcBef>
                <a:spcPct val="0"/>
              </a:spcBef>
              <a:buClrTx/>
              <a:buSzTx/>
              <a:buFontTx/>
              <a:buNone/>
            </a:pPr>
            <a:r>
              <a:rPr lang="zh-CN" altLang="en-US" sz="2800">
                <a:latin typeface="Arial" panose="020B0604020202020204" pitchFamily="34" charset="0"/>
                <a:ea typeface="黑体" panose="02010609060101010101" pitchFamily="49" charset="-122"/>
              </a:rPr>
              <a:t>日落西丹的远处延伸，马鞭向东一指，从此便同朝廷远隔如天涯了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1">
            <a:extLst>
              <a:ext uri="{FF2B5EF4-FFF2-40B4-BE49-F238E27FC236}">
                <a16:creationId xmlns:a16="http://schemas.microsoft.com/office/drawing/2014/main" id="{2E9EC8F6-BB40-4578-87F5-7A01FB950EB9}"/>
              </a:ext>
            </a:extLst>
          </p:cNvPr>
          <p:cNvSpPr>
            <a:spLocks noChangeArrowheads="1"/>
          </p:cNvSpPr>
          <p:nvPr/>
        </p:nvSpPr>
        <p:spPr bwMode="auto">
          <a:xfrm>
            <a:off x="1066800" y="914400"/>
            <a:ext cx="72056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solidFill>
                  <a:srgbClr val="C00000"/>
                </a:solidFill>
                <a:latin typeface="Arial" panose="020B0604020202020204" pitchFamily="34" charset="0"/>
                <a:ea typeface="黑体" panose="02010609060101010101" pitchFamily="49" charset="-122"/>
              </a:rPr>
              <a:t>落红</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不是</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无情物，化作</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春泥</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更护花。</a:t>
            </a:r>
          </a:p>
        </p:txBody>
      </p:sp>
      <p:sp>
        <p:nvSpPr>
          <p:cNvPr id="36867" name="矩形 2">
            <a:extLst>
              <a:ext uri="{FF2B5EF4-FFF2-40B4-BE49-F238E27FC236}">
                <a16:creationId xmlns:a16="http://schemas.microsoft.com/office/drawing/2014/main" id="{93AF0CA8-836C-4F39-A798-DE696F805615}"/>
              </a:ext>
            </a:extLst>
          </p:cNvPr>
          <p:cNvSpPr>
            <a:spLocks noChangeArrowheads="1"/>
          </p:cNvSpPr>
          <p:nvPr/>
        </p:nvSpPr>
        <p:spPr bwMode="auto">
          <a:xfrm>
            <a:off x="3657600" y="1981200"/>
            <a:ext cx="1211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4000">
                <a:solidFill>
                  <a:srgbClr val="C00000"/>
                </a:solidFill>
                <a:latin typeface="Arial" panose="020B0604020202020204" pitchFamily="34" charset="0"/>
                <a:ea typeface="黑体" panose="02010609060101010101" pitchFamily="49" charset="-122"/>
              </a:rPr>
              <a:t>落花</a:t>
            </a:r>
          </a:p>
        </p:txBody>
      </p:sp>
      <p:sp>
        <p:nvSpPr>
          <p:cNvPr id="4" name="矩形 3">
            <a:extLst>
              <a:ext uri="{FF2B5EF4-FFF2-40B4-BE49-F238E27FC236}">
                <a16:creationId xmlns:a16="http://schemas.microsoft.com/office/drawing/2014/main" id="{73A3D1A5-DA7A-4E50-BFD1-EC4AE08357C0}"/>
              </a:ext>
            </a:extLst>
          </p:cNvPr>
          <p:cNvSpPr>
            <a:spLocks noChangeArrowheads="1"/>
          </p:cNvSpPr>
          <p:nvPr/>
        </p:nvSpPr>
        <p:spPr bwMode="auto">
          <a:xfrm>
            <a:off x="1524000" y="3505200"/>
            <a:ext cx="457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落花纷纷，不是无情飘酒，而是要化作春泥。</a:t>
            </a:r>
          </a:p>
          <a:p>
            <a:pPr>
              <a:spcBef>
                <a:spcPct val="0"/>
              </a:spcBef>
              <a:buClrTx/>
              <a:buSzTx/>
              <a:buFontTx/>
              <a:buNone/>
            </a:pPr>
            <a:r>
              <a:rPr lang="zh-CN" altLang="en-US">
                <a:latin typeface="Arial" panose="020B0604020202020204" pitchFamily="34" charset="0"/>
                <a:ea typeface="黑体" panose="02010609060101010101" pitchFamily="49" charset="-122"/>
              </a:rPr>
              <a:t>培育出更多的新花。</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1">
            <a:extLst>
              <a:ext uri="{FF2B5EF4-FFF2-40B4-BE49-F238E27FC236}">
                <a16:creationId xmlns:a16="http://schemas.microsoft.com/office/drawing/2014/main" id="{28EEA0D0-205D-4597-BB2B-3504EB98150E}"/>
              </a:ext>
            </a:extLst>
          </p:cNvPr>
          <p:cNvSpPr>
            <a:spLocks noChangeArrowheads="1"/>
          </p:cNvSpPr>
          <p:nvPr/>
        </p:nvSpPr>
        <p:spPr bwMode="auto">
          <a:xfrm>
            <a:off x="0" y="228600"/>
            <a:ext cx="5029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3600" b="1">
                <a:latin typeface="Arial" panose="020B0604020202020204" pitchFamily="34" charset="0"/>
                <a:ea typeface="黑体" panose="02010609060101010101" pitchFamily="49" charset="-122"/>
              </a:rPr>
              <a:t>3.</a:t>
            </a:r>
            <a:r>
              <a:rPr lang="zh-CN" altLang="en-US" sz="3600" b="1">
                <a:latin typeface="Arial" panose="020B0604020202020204" pitchFamily="34" charset="0"/>
                <a:ea typeface="黑体" panose="02010609060101010101" pitchFamily="49" charset="-122"/>
              </a:rPr>
              <a:t>品读诗歌，体会情感</a:t>
            </a:r>
          </a:p>
          <a:p>
            <a:pPr>
              <a:spcBef>
                <a:spcPct val="0"/>
              </a:spcBef>
              <a:buClrTx/>
              <a:buSzTx/>
              <a:buFontTx/>
              <a:buNone/>
            </a:pPr>
            <a:r>
              <a:rPr lang="zh-CN" altLang="en-US" sz="3600" b="1">
                <a:latin typeface="Arial" panose="020B0604020202020204" pitchFamily="34" charset="0"/>
                <a:ea typeface="黑体" panose="02010609060101010101" pitchFamily="49" charset="-122"/>
              </a:rPr>
              <a:t>背景小链接</a:t>
            </a:r>
          </a:p>
        </p:txBody>
      </p:sp>
      <p:sp>
        <p:nvSpPr>
          <p:cNvPr id="37891" name="矩形 2">
            <a:extLst>
              <a:ext uri="{FF2B5EF4-FFF2-40B4-BE49-F238E27FC236}">
                <a16:creationId xmlns:a16="http://schemas.microsoft.com/office/drawing/2014/main" id="{9CFC6C91-E2A8-4C75-94F4-DCF52A8BABA3}"/>
              </a:ext>
            </a:extLst>
          </p:cNvPr>
          <p:cNvSpPr>
            <a:spLocks noChangeArrowheads="1"/>
          </p:cNvSpPr>
          <p:nvPr/>
        </p:nvSpPr>
        <p:spPr bwMode="auto">
          <a:xfrm>
            <a:off x="381000" y="1533525"/>
            <a:ext cx="87630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龚自珍任官期间，主张革除弊政，抵制外国侵略，曾全力支持林则徐禁除鸦片。他个性刚直不阿，总是揭露时弊，所以遭到权贵的排挤和打击。道光十九年（</a:t>
            </a:r>
            <a:r>
              <a:rPr lang="en-US" altLang="zh-CN" sz="2800">
                <a:latin typeface="Arial" panose="020B0604020202020204" pitchFamily="34" charset="0"/>
                <a:ea typeface="黑体" panose="02010609060101010101" pitchFamily="49" charset="-122"/>
              </a:rPr>
              <a:t>1839</a:t>
            </a:r>
            <a:r>
              <a:rPr lang="zh-CN" altLang="en-US" sz="2800">
                <a:latin typeface="Arial" panose="020B0604020202020204" pitchFamily="34" charset="0"/>
                <a:ea typeface="黑体" panose="02010609060101010101" pitchFamily="49" charset="-122"/>
              </a:rPr>
              <a:t>），也就是鸦片战争的前一年，龚自珍已</a:t>
            </a:r>
            <a:r>
              <a:rPr lang="en-US" altLang="zh-CN" sz="2800">
                <a:latin typeface="Arial" panose="020B0604020202020204" pitchFamily="34" charset="0"/>
                <a:ea typeface="黑体" panose="02010609060101010101" pitchFamily="49" charset="-122"/>
              </a:rPr>
              <a:t>48</a:t>
            </a:r>
            <a:r>
              <a:rPr lang="zh-CN" altLang="en-US" sz="2800">
                <a:latin typeface="Arial" panose="020B0604020202020204" pitchFamily="34" charset="0"/>
                <a:ea typeface="黑体" panose="02010609060101010101" pitchFamily="49" charset="-122"/>
              </a:rPr>
              <a:t>岁，对清朝统治者大失所望，毅然决然辞官南归，回归故里。后又北上迎取眷属，在南北往返途中，他有所思，有所感，就用鸡毛写在账簿纸上，投入一个竹筐里。后来共“得纸团三百十五枚，盖作诗三百十五首也”，这就是着名的</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己亥杂诗</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因为那一年是已亥年本文选自</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己亥杂诗</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的第五首，作者当时愤然辞官，告别亲朋好友，离开京城，愁肠百结。</a:t>
            </a:r>
          </a:p>
          <a:p>
            <a:pPr>
              <a:spcBef>
                <a:spcPct val="0"/>
              </a:spcBef>
              <a:buClrTx/>
              <a:buSzTx/>
              <a:buFontTx/>
              <a:buNone/>
            </a:pPr>
            <a:r>
              <a:rPr lang="zh-CN" altLang="en-US">
                <a:solidFill>
                  <a:srgbClr val="C00000"/>
                </a:solidFill>
                <a:latin typeface="Arial" panose="020B0604020202020204" pitchFamily="34" charset="0"/>
                <a:ea typeface="黑体" panose="02010609060101010101" pitchFamily="49" charset="-122"/>
              </a:rPr>
              <a:t>                                                            知人论世</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1">
            <a:extLst>
              <a:ext uri="{FF2B5EF4-FFF2-40B4-BE49-F238E27FC236}">
                <a16:creationId xmlns:a16="http://schemas.microsoft.com/office/drawing/2014/main" id="{F7D6DC11-7FA4-4794-A3EB-9D45CA37CC9D}"/>
              </a:ext>
            </a:extLst>
          </p:cNvPr>
          <p:cNvSpPr>
            <a:spLocks noChangeArrowheads="1"/>
          </p:cNvSpPr>
          <p:nvPr/>
        </p:nvSpPr>
        <p:spPr bwMode="auto">
          <a:xfrm>
            <a:off x="2971800" y="304800"/>
            <a:ext cx="434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a:t>
            </a:r>
            <a:r>
              <a:rPr lang="zh-CN" altLang="en-US" sz="3600">
                <a:solidFill>
                  <a:srgbClr val="C00000"/>
                </a:solidFill>
                <a:latin typeface="Arial" panose="020B0604020202020204" pitchFamily="34" charset="0"/>
                <a:ea typeface="黑体" panose="02010609060101010101" pitchFamily="49" charset="-122"/>
              </a:rPr>
              <a:t>浩荡</a:t>
            </a:r>
            <a:r>
              <a:rPr lang="zh-CN" altLang="en-US" sz="3600">
                <a:latin typeface="Arial" panose="020B0604020202020204" pitchFamily="34" charset="0"/>
                <a:ea typeface="黑体" panose="02010609060101010101" pitchFamily="49" charset="-122"/>
              </a:rPr>
              <a:t>离愁</a:t>
            </a:r>
            <a:r>
              <a:rPr lang="zh-CN" altLang="en-US" sz="3600">
                <a:solidFill>
                  <a:srgbClr val="C00000"/>
                </a:solidFill>
                <a:latin typeface="Arial" panose="020B0604020202020204" pitchFamily="34" charset="0"/>
                <a:ea typeface="黑体" panose="02010609060101010101" pitchFamily="49" charset="-122"/>
              </a:rPr>
              <a:t>白日斜</a:t>
            </a:r>
            <a:r>
              <a:rPr lang="zh-CN" altLang="en-US" sz="3600">
                <a:latin typeface="Arial" panose="020B0604020202020204" pitchFamily="34" charset="0"/>
                <a:ea typeface="黑体" panose="02010609060101010101" pitchFamily="49" charset="-122"/>
              </a:rPr>
              <a:t>”</a:t>
            </a:r>
          </a:p>
        </p:txBody>
      </p:sp>
      <p:sp>
        <p:nvSpPr>
          <p:cNvPr id="38915" name="矩形 2">
            <a:extLst>
              <a:ext uri="{FF2B5EF4-FFF2-40B4-BE49-F238E27FC236}">
                <a16:creationId xmlns:a16="http://schemas.microsoft.com/office/drawing/2014/main" id="{ED46584A-C072-4BCF-8D3B-E81988BE8531}"/>
              </a:ext>
            </a:extLst>
          </p:cNvPr>
          <p:cNvSpPr>
            <a:spLocks noChangeArrowheads="1"/>
          </p:cNvSpPr>
          <p:nvPr/>
        </p:nvSpPr>
        <p:spPr bwMode="auto">
          <a:xfrm>
            <a:off x="533400" y="1600200"/>
            <a:ext cx="8305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浩荡”</a:t>
            </a:r>
            <a:r>
              <a:rPr lang="zh-CN" altLang="en-US" sz="2800">
                <a:latin typeface="Arial" panose="020B0604020202020204" pitchFamily="34" charset="0"/>
                <a:ea typeface="黑体" panose="02010609060101010101" pitchFamily="49" charset="-122"/>
              </a:rPr>
              <a:t>二字，本指水势浩大，在这里修饰“愁”，极为凝练地写出离愁的深广，强化了诗人高京时的眷恋、惆怅、对国掌命运的忧悠等种种情怀。</a:t>
            </a:r>
          </a:p>
        </p:txBody>
      </p:sp>
      <p:sp>
        <p:nvSpPr>
          <p:cNvPr id="38916" name="矩形 3">
            <a:extLst>
              <a:ext uri="{FF2B5EF4-FFF2-40B4-BE49-F238E27FC236}">
                <a16:creationId xmlns:a16="http://schemas.microsoft.com/office/drawing/2014/main" id="{8A17DB8C-EDC0-4EB1-8113-7D6201A11D1D}"/>
              </a:ext>
            </a:extLst>
          </p:cNvPr>
          <p:cNvSpPr>
            <a:spLocks noChangeArrowheads="1"/>
          </p:cNvSpPr>
          <p:nvPr/>
        </p:nvSpPr>
        <p:spPr bwMode="auto">
          <a:xfrm>
            <a:off x="609600" y="3352800"/>
            <a:ext cx="81534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solidFill>
                  <a:srgbClr val="C00000"/>
                </a:solidFill>
                <a:latin typeface="Arial" panose="020B0604020202020204" pitchFamily="34" charset="0"/>
                <a:ea typeface="黑体" panose="02010609060101010101" pitchFamily="49" charset="-122"/>
              </a:rPr>
              <a:t>“白日斜”</a:t>
            </a:r>
            <a:r>
              <a:rPr lang="zh-CN" altLang="en-US" sz="2800">
                <a:latin typeface="Arial" panose="020B0604020202020204" pitchFamily="34" charset="0"/>
                <a:ea typeface="黑体" panose="02010609060101010101" pitchFamily="49" charset="-122"/>
              </a:rPr>
              <a:t>三字一笔勾勒景物，渲染了夕阳西沉、暮色苍茫的气氛，</a:t>
            </a:r>
            <a:r>
              <a:rPr lang="zh-CN" altLang="en-US" sz="2800">
                <a:solidFill>
                  <a:srgbClr val="C00000"/>
                </a:solidFill>
                <a:latin typeface="Arial" panose="020B0604020202020204" pitchFamily="34" charset="0"/>
                <a:ea typeface="黑体" panose="02010609060101010101" pitchFamily="49" charset="-122"/>
              </a:rPr>
              <a:t>烘托</a:t>
            </a:r>
            <a:r>
              <a:rPr lang="zh-CN" altLang="en-US" sz="2800">
                <a:latin typeface="Arial" panose="020B0604020202020204" pitchFamily="34" charset="0"/>
                <a:ea typeface="黑体" panose="02010609060101010101" pitchFamily="49" charset="-122"/>
              </a:rPr>
              <a:t>了诗人无限的离愁。</a:t>
            </a:r>
          </a:p>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也隐喻了当时国事渐颓的社会现实。</a:t>
            </a:r>
          </a:p>
        </p:txBody>
      </p:sp>
      <p:sp>
        <p:nvSpPr>
          <p:cNvPr id="5" name="矩形 4">
            <a:extLst>
              <a:ext uri="{FF2B5EF4-FFF2-40B4-BE49-F238E27FC236}">
                <a16:creationId xmlns:a16="http://schemas.microsoft.com/office/drawing/2014/main" id="{5FAF54DB-4CCC-4727-A48D-8066E8E1756A}"/>
              </a:ext>
            </a:extLst>
          </p:cNvPr>
          <p:cNvSpPr>
            <a:spLocks noChangeArrowheads="1"/>
          </p:cNvSpPr>
          <p:nvPr/>
        </p:nvSpPr>
        <p:spPr bwMode="auto">
          <a:xfrm>
            <a:off x="838200" y="5105400"/>
            <a:ext cx="7848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      本句以“浩荡”修饰离愁，以“白日斜”烘托离愁，用多层次的描写方法，突出了作者离愁的浓重。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a:extLst>
              <a:ext uri="{FF2B5EF4-FFF2-40B4-BE49-F238E27FC236}">
                <a16:creationId xmlns:a16="http://schemas.microsoft.com/office/drawing/2014/main" id="{20485395-A945-410D-BC56-D733BD53DAF8}"/>
              </a:ext>
            </a:extLst>
          </p:cNvPr>
          <p:cNvSpPr>
            <a:spLocks noChangeArrowheads="1"/>
          </p:cNvSpPr>
          <p:nvPr/>
        </p:nvSpPr>
        <p:spPr bwMode="auto">
          <a:xfrm>
            <a:off x="2971800" y="381000"/>
            <a:ext cx="3878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“吟鞭</a:t>
            </a:r>
            <a:r>
              <a:rPr lang="zh-CN" altLang="en-US">
                <a:solidFill>
                  <a:srgbClr val="C00000"/>
                </a:solidFill>
                <a:latin typeface="Arial" panose="020B0604020202020204" pitchFamily="34" charset="0"/>
                <a:ea typeface="黑体" panose="02010609060101010101" pitchFamily="49" charset="-122"/>
              </a:rPr>
              <a:t>东指</a:t>
            </a:r>
            <a:r>
              <a:rPr lang="zh-CN" altLang="en-US">
                <a:latin typeface="Arial" panose="020B0604020202020204" pitchFamily="34" charset="0"/>
                <a:ea typeface="黑体" panose="02010609060101010101" pitchFamily="49" charset="-122"/>
              </a:rPr>
              <a:t>即天涯”</a:t>
            </a:r>
          </a:p>
        </p:txBody>
      </p:sp>
      <p:sp>
        <p:nvSpPr>
          <p:cNvPr id="39939" name="矩形 2">
            <a:extLst>
              <a:ext uri="{FF2B5EF4-FFF2-40B4-BE49-F238E27FC236}">
                <a16:creationId xmlns:a16="http://schemas.microsoft.com/office/drawing/2014/main" id="{931A0BA0-A1A4-4556-94EE-4D8D20B4DE61}"/>
              </a:ext>
            </a:extLst>
          </p:cNvPr>
          <p:cNvSpPr>
            <a:spLocks noChangeArrowheads="1"/>
          </p:cNvSpPr>
          <p:nvPr/>
        </p:nvSpPr>
        <p:spPr bwMode="auto">
          <a:xfrm>
            <a:off x="381000" y="1371600"/>
            <a:ext cx="8763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“东指”点明了此行的目的地</a:t>
            </a:r>
            <a:r>
              <a:rPr lang="en-US" altLang="zh-CN" sz="2800">
                <a:latin typeface="Arial" panose="020B0604020202020204" pitchFamily="34" charset="0"/>
                <a:ea typeface="黑体" panose="02010609060101010101" pitchFamily="49" charset="-122"/>
              </a:rPr>
              <a:t>——</a:t>
            </a:r>
            <a:r>
              <a:rPr lang="zh-CN" altLang="en-US" sz="2800">
                <a:latin typeface="Arial" panose="020B0604020202020204" pitchFamily="34" charset="0"/>
                <a:ea typeface="黑体" panose="02010609060101010101" pitchFamily="49" charset="-122"/>
              </a:rPr>
              <a:t>故乡（浙江）。</a:t>
            </a:r>
          </a:p>
        </p:txBody>
      </p:sp>
      <p:sp>
        <p:nvSpPr>
          <p:cNvPr id="39940" name="矩形 3">
            <a:extLst>
              <a:ext uri="{FF2B5EF4-FFF2-40B4-BE49-F238E27FC236}">
                <a16:creationId xmlns:a16="http://schemas.microsoft.com/office/drawing/2014/main" id="{4FF71930-B11E-4B2C-B0FD-44079DA632B3}"/>
              </a:ext>
            </a:extLst>
          </p:cNvPr>
          <p:cNvSpPr>
            <a:spLocks noChangeArrowheads="1"/>
          </p:cNvSpPr>
          <p:nvPr/>
        </p:nvSpPr>
        <p:spPr bwMode="auto">
          <a:xfrm>
            <a:off x="533400" y="2286000"/>
            <a:ext cx="8610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这旬话写出离别又是轻松愉快的，毕竟自己逃出了令人桎梏的樊笼，可以回到外面的世界里，另有一番作为。</a:t>
            </a:r>
          </a:p>
        </p:txBody>
      </p:sp>
      <p:sp>
        <p:nvSpPr>
          <p:cNvPr id="39941" name="矩形 4">
            <a:extLst>
              <a:ext uri="{FF2B5EF4-FFF2-40B4-BE49-F238E27FC236}">
                <a16:creationId xmlns:a16="http://schemas.microsoft.com/office/drawing/2014/main" id="{0518DC14-078B-454E-901D-EB2C1B96B8DB}"/>
              </a:ext>
            </a:extLst>
          </p:cNvPr>
          <p:cNvSpPr>
            <a:spLocks noChangeArrowheads="1"/>
          </p:cNvSpPr>
          <p:nvPr/>
        </p:nvSpPr>
        <p:spPr bwMode="auto">
          <a:xfrm>
            <a:off x="533400" y="3962400"/>
            <a:ext cx="86106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前两句</a:t>
            </a:r>
            <a:r>
              <a:rPr lang="zh-CN" altLang="en-US" sz="2800" b="1">
                <a:solidFill>
                  <a:srgbClr val="C00000"/>
                </a:solidFill>
                <a:latin typeface="Arial" panose="020B0604020202020204" pitchFamily="34" charset="0"/>
                <a:ea typeface="黑体" panose="02010609060101010101" pitchFamily="49" charset="-122"/>
              </a:rPr>
              <a:t>抒情叙事</a:t>
            </a:r>
            <a:r>
              <a:rPr lang="zh-CN" altLang="en-US" sz="2800">
                <a:latin typeface="Arial" panose="020B0604020202020204" pitchFamily="34" charset="0"/>
                <a:ea typeface="黑体" panose="02010609060101010101" pitchFamily="49" charset="-122"/>
              </a:rPr>
              <a:t>，离别的愁绪和回归的喜悦交织在一起。</a:t>
            </a:r>
          </a:p>
          <a:p>
            <a:pPr>
              <a:spcBef>
                <a:spcPct val="0"/>
              </a:spcBef>
              <a:buClrTx/>
              <a:buSzTx/>
              <a:buFontTx/>
              <a:buNone/>
            </a:pPr>
            <a:r>
              <a:rPr lang="zh-CN" altLang="en-US" sz="2800">
                <a:latin typeface="Arial" panose="020B0604020202020204" pitchFamily="34" charset="0"/>
                <a:ea typeface="黑体" panose="02010609060101010101" pitchFamily="49" charset="-122"/>
              </a:rPr>
              <a:t>既有“浩荡离愁”，又有“吟鞭东指”；既有白日西斜，又有广阔天涯。这两个画面相反相成，互为映村，是神人当日心境的真实写照。</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1">
            <a:extLst>
              <a:ext uri="{FF2B5EF4-FFF2-40B4-BE49-F238E27FC236}">
                <a16:creationId xmlns:a16="http://schemas.microsoft.com/office/drawing/2014/main" id="{11D5F51D-DBB1-4338-B14F-054C8A3805F4}"/>
              </a:ext>
            </a:extLst>
          </p:cNvPr>
          <p:cNvSpPr>
            <a:spLocks noChangeArrowheads="1"/>
          </p:cNvSpPr>
          <p:nvPr/>
        </p:nvSpPr>
        <p:spPr bwMode="auto">
          <a:xfrm>
            <a:off x="533400" y="1447800"/>
            <a:ext cx="82296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4000">
                <a:latin typeface="Arial" panose="020B0604020202020204" pitchFamily="34" charset="0"/>
                <a:ea typeface="黑体" panose="02010609060101010101" pitchFamily="49" charset="-122"/>
              </a:rPr>
              <a:t>        诗人离开京城时的心情是复杂的。当时是农历四月十三，正是春意阑珊，落红无数的季节，诗人由眼前零落的落花，联想到自己沦落的身世，他会发出类似“零落成泥碾作尘”的消极感叹吗？我们重点来研读流传千古的后两句。</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a:extLst>
              <a:ext uri="{FF2B5EF4-FFF2-40B4-BE49-F238E27FC236}">
                <a16:creationId xmlns:a16="http://schemas.microsoft.com/office/drawing/2014/main" id="{1B710902-CC93-4849-8150-6A49040D7516}"/>
              </a:ext>
            </a:extLst>
          </p:cNvPr>
          <p:cNvSpPr>
            <a:spLocks noChangeArrowheads="1"/>
          </p:cNvSpPr>
          <p:nvPr/>
        </p:nvSpPr>
        <p:spPr bwMode="auto">
          <a:xfrm>
            <a:off x="2133600" y="2057400"/>
            <a:ext cx="6553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6000">
                <a:latin typeface="Arial" panose="020B0604020202020204" pitchFamily="34" charset="0"/>
                <a:ea typeface="黑体" panose="02010609060101010101" pitchFamily="49" charset="-122"/>
              </a:rPr>
              <a:t>《</a:t>
            </a:r>
            <a:r>
              <a:rPr lang="zh-CN" altLang="en-US" sz="6000">
                <a:latin typeface="Arial" panose="020B0604020202020204" pitchFamily="34" charset="0"/>
                <a:ea typeface="黑体" panose="02010609060101010101" pitchFamily="49" charset="-122"/>
              </a:rPr>
              <a:t>登飞来峰</a:t>
            </a:r>
            <a:r>
              <a:rPr lang="en-US" altLang="zh-CN" sz="6000">
                <a:latin typeface="Arial" panose="020B0604020202020204" pitchFamily="34" charset="0"/>
                <a:ea typeface="黑体" panose="02010609060101010101" pitchFamily="49" charset="-122"/>
              </a:rPr>
              <a:t>》</a:t>
            </a:r>
          </a:p>
          <a:p>
            <a:pPr>
              <a:spcBef>
                <a:spcPct val="0"/>
              </a:spcBef>
              <a:buClrTx/>
              <a:buSzTx/>
              <a:buFontTx/>
              <a:buNone/>
            </a:pPr>
            <a:r>
              <a:rPr lang="zh-CN" altLang="en-US" sz="6000">
                <a:latin typeface="Arial" panose="020B0604020202020204" pitchFamily="34" charset="0"/>
                <a:ea typeface="黑体" panose="02010609060101010101" pitchFamily="49" charset="-122"/>
              </a:rPr>
              <a:t>     （宋）王安石</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1">
            <a:extLst>
              <a:ext uri="{FF2B5EF4-FFF2-40B4-BE49-F238E27FC236}">
                <a16:creationId xmlns:a16="http://schemas.microsoft.com/office/drawing/2014/main" id="{D0320EC9-A012-4360-9687-D04DDDA72B59}"/>
              </a:ext>
            </a:extLst>
          </p:cNvPr>
          <p:cNvSpPr>
            <a:spLocks noChangeArrowheads="1"/>
          </p:cNvSpPr>
          <p:nvPr/>
        </p:nvSpPr>
        <p:spPr bwMode="auto">
          <a:xfrm>
            <a:off x="1143000" y="457200"/>
            <a:ext cx="71612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“落红不是无情物，化作春泥更护花”</a:t>
            </a:r>
          </a:p>
        </p:txBody>
      </p:sp>
      <p:sp>
        <p:nvSpPr>
          <p:cNvPr id="41987" name="矩形 2">
            <a:extLst>
              <a:ext uri="{FF2B5EF4-FFF2-40B4-BE49-F238E27FC236}">
                <a16:creationId xmlns:a16="http://schemas.microsoft.com/office/drawing/2014/main" id="{B51AF204-7852-4B93-96C7-B5492290FD04}"/>
              </a:ext>
            </a:extLst>
          </p:cNvPr>
          <p:cNvSpPr>
            <a:spLocks noChangeArrowheads="1"/>
          </p:cNvSpPr>
          <p:nvPr/>
        </p:nvSpPr>
        <p:spPr bwMode="auto">
          <a:xfrm>
            <a:off x="990600" y="1600200"/>
            <a:ext cx="7924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落红</a:t>
            </a:r>
            <a:r>
              <a:rPr lang="zh-CN" altLang="en-US" sz="2800">
                <a:latin typeface="Arial" panose="020B0604020202020204" pitchFamily="34" charset="0"/>
                <a:ea typeface="黑体" panose="02010609060101010101" pitchFamily="49" charset="-122"/>
              </a:rPr>
              <a:t>：落花，在古代诗歌中是个悲伤的事物，常用来感伤年华易逝，美好不在。如：</a:t>
            </a:r>
          </a:p>
        </p:txBody>
      </p:sp>
      <p:sp>
        <p:nvSpPr>
          <p:cNvPr id="41988" name="矩形 3">
            <a:extLst>
              <a:ext uri="{FF2B5EF4-FFF2-40B4-BE49-F238E27FC236}">
                <a16:creationId xmlns:a16="http://schemas.microsoft.com/office/drawing/2014/main" id="{3DD3FA5A-CB9C-442E-8FF8-AA2DCECF914B}"/>
              </a:ext>
            </a:extLst>
          </p:cNvPr>
          <p:cNvSpPr>
            <a:spLocks noChangeArrowheads="1"/>
          </p:cNvSpPr>
          <p:nvPr/>
        </p:nvSpPr>
        <p:spPr bwMode="auto">
          <a:xfrm>
            <a:off x="0" y="2743200"/>
            <a:ext cx="990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“流水落花春去也，天上人间。”（李煜</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浪淘沙</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a:t>
            </a:r>
          </a:p>
          <a:p>
            <a:pPr>
              <a:spcBef>
                <a:spcPct val="0"/>
              </a:spcBef>
              <a:buClrTx/>
              <a:buSzTx/>
              <a:buFontTx/>
              <a:buNone/>
            </a:pPr>
            <a:r>
              <a:rPr lang="zh-CN" altLang="en-US" sz="2400" b="1">
                <a:latin typeface="Arial" panose="020B0604020202020204" pitchFamily="34" charset="0"/>
                <a:ea typeface="黑体" panose="02010609060101010101" pitchFamily="49" charset="-122"/>
              </a:rPr>
              <a:t>满目山河空念远，落花风雨更伤春。”（晏殊</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浣溪沙</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a:t>
            </a:r>
          </a:p>
          <a:p>
            <a:pPr>
              <a:spcBef>
                <a:spcPct val="0"/>
              </a:spcBef>
              <a:buClrTx/>
              <a:buSzTx/>
              <a:buFontTx/>
              <a:buNone/>
            </a:pPr>
            <a:r>
              <a:rPr lang="zh-CN" altLang="en-US" sz="2400" b="1">
                <a:latin typeface="Arial" panose="020B0604020202020204" pitchFamily="34" charset="0"/>
                <a:ea typeface="黑体" panose="02010609060101010101" pitchFamily="49" charset="-122"/>
              </a:rPr>
              <a:t>“花自飘零水自流，一种相思，两处闲愁。”（李清照</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一剪梅</a:t>
            </a:r>
            <a:r>
              <a:rPr lang="en-US" altLang="zh-CN" sz="2400" b="1">
                <a:latin typeface="Arial" panose="020B0604020202020204" pitchFamily="34" charset="0"/>
                <a:ea typeface="黑体" panose="02010609060101010101" pitchFamily="49" charset="-122"/>
              </a:rPr>
              <a:t>》</a:t>
            </a:r>
            <a:r>
              <a:rPr lang="zh-CN" altLang="en-US" sz="2400" b="1">
                <a:latin typeface="Arial" panose="020B0604020202020204" pitchFamily="34" charset="0"/>
                <a:ea typeface="黑体" panose="02010609060101010101" pitchFamily="49" charset="-122"/>
              </a:rPr>
              <a:t>）</a:t>
            </a:r>
          </a:p>
        </p:txBody>
      </p:sp>
      <p:sp>
        <p:nvSpPr>
          <p:cNvPr id="41989" name="矩形 4">
            <a:extLst>
              <a:ext uri="{FF2B5EF4-FFF2-40B4-BE49-F238E27FC236}">
                <a16:creationId xmlns:a16="http://schemas.microsoft.com/office/drawing/2014/main" id="{A1009BCD-B214-495A-87C9-D546F6C568B0}"/>
              </a:ext>
            </a:extLst>
          </p:cNvPr>
          <p:cNvSpPr>
            <a:spLocks noChangeArrowheads="1"/>
          </p:cNvSpPr>
          <p:nvPr/>
        </p:nvSpPr>
        <p:spPr bwMode="auto">
          <a:xfrm>
            <a:off x="990600" y="4648200"/>
            <a:ext cx="7570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那诗人是如何阐释“落红”这一形象呢？</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1">
            <a:extLst>
              <a:ext uri="{FF2B5EF4-FFF2-40B4-BE49-F238E27FC236}">
                <a16:creationId xmlns:a16="http://schemas.microsoft.com/office/drawing/2014/main" id="{099371C5-509D-4AB3-A70B-B295746D6476}"/>
              </a:ext>
            </a:extLst>
          </p:cNvPr>
          <p:cNvSpPr>
            <a:spLocks noChangeArrowheads="1"/>
          </p:cNvSpPr>
          <p:nvPr/>
        </p:nvSpPr>
        <p:spPr bwMode="auto">
          <a:xfrm>
            <a:off x="0" y="304800"/>
            <a:ext cx="9753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solidFill>
                  <a:srgbClr val="C00000"/>
                </a:solidFill>
                <a:latin typeface="Arial" panose="020B0604020202020204" pitchFamily="34" charset="0"/>
                <a:ea typeface="黑体" panose="02010609060101010101" pitchFamily="49" charset="-122"/>
              </a:rPr>
              <a:t>诗人没有落入传统的窠臼，而是从另一个角度来看落花飘零的形象。</a:t>
            </a:r>
          </a:p>
        </p:txBody>
      </p:sp>
      <p:sp>
        <p:nvSpPr>
          <p:cNvPr id="3" name="矩形 2">
            <a:extLst>
              <a:ext uri="{FF2B5EF4-FFF2-40B4-BE49-F238E27FC236}">
                <a16:creationId xmlns:a16="http://schemas.microsoft.com/office/drawing/2014/main" id="{5C2F1B63-CFF3-44BA-9B40-7F92D61BE2BA}"/>
              </a:ext>
            </a:extLst>
          </p:cNvPr>
          <p:cNvSpPr>
            <a:spLocks noChangeArrowheads="1"/>
          </p:cNvSpPr>
          <p:nvPr/>
        </p:nvSpPr>
        <p:spPr bwMode="auto">
          <a:xfrm>
            <a:off x="0" y="1447800"/>
            <a:ext cx="85344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       他认为“落花”并不是没有感情的东西，而是化作春泥，甘愿培育美丽的春花一不为独香，而为护花。当时诗人事业未竟，岁月嗟跎，青春已逝，如“落红”一般，诗人就以落花自比，移情于物，表达了诗人虽然脱离官场，却仍关心国家前途与命运，愿意为国效力的情感。</a:t>
            </a:r>
          </a:p>
        </p:txBody>
      </p:sp>
      <p:sp>
        <p:nvSpPr>
          <p:cNvPr id="4" name="矩形 3">
            <a:extLst>
              <a:ext uri="{FF2B5EF4-FFF2-40B4-BE49-F238E27FC236}">
                <a16:creationId xmlns:a16="http://schemas.microsoft.com/office/drawing/2014/main" id="{7C5B892A-F4B7-4E21-8641-F2492EBEE08F}"/>
              </a:ext>
            </a:extLst>
          </p:cNvPr>
          <p:cNvSpPr>
            <a:spLocks noChangeArrowheads="1"/>
          </p:cNvSpPr>
          <p:nvPr/>
        </p:nvSpPr>
        <p:spPr bwMode="auto">
          <a:xfrm>
            <a:off x="685800" y="4724400"/>
            <a:ext cx="7620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     这样就把这个中国古代传统的落花题材提升到了一个全新的境界让它焕发出全新的光彩。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矩形 1">
            <a:extLst>
              <a:ext uri="{FF2B5EF4-FFF2-40B4-BE49-F238E27FC236}">
                <a16:creationId xmlns:a16="http://schemas.microsoft.com/office/drawing/2014/main" id="{6514B63D-E248-43E7-8B5E-F9EC2DE0DFD4}"/>
              </a:ext>
            </a:extLst>
          </p:cNvPr>
          <p:cNvSpPr>
            <a:spLocks noChangeArrowheads="1"/>
          </p:cNvSpPr>
          <p:nvPr/>
        </p:nvSpPr>
        <p:spPr bwMode="auto">
          <a:xfrm>
            <a:off x="609600" y="990600"/>
            <a:ext cx="7570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b="1">
                <a:latin typeface="Arial" panose="020B0604020202020204" pitchFamily="34" charset="0"/>
                <a:ea typeface="黑体" panose="02010609060101010101" pitchFamily="49" charset="-122"/>
              </a:rPr>
              <a:t>赏析：落红不是无情物，化作春泥更护花</a:t>
            </a:r>
          </a:p>
        </p:txBody>
      </p:sp>
      <p:sp>
        <p:nvSpPr>
          <p:cNvPr id="44035" name="矩形 2">
            <a:extLst>
              <a:ext uri="{FF2B5EF4-FFF2-40B4-BE49-F238E27FC236}">
                <a16:creationId xmlns:a16="http://schemas.microsoft.com/office/drawing/2014/main" id="{C9FC8407-184E-46C4-89BF-346364DA59E7}"/>
              </a:ext>
            </a:extLst>
          </p:cNvPr>
          <p:cNvSpPr>
            <a:spLocks noChangeArrowheads="1"/>
          </p:cNvSpPr>
          <p:nvPr/>
        </p:nvSpPr>
        <p:spPr bwMode="auto">
          <a:xfrm>
            <a:off x="685800" y="2438400"/>
            <a:ext cx="81534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赏析：诗人用比喻手法，以“落红”自比，寓理于景，借物抒情，表现了诗人虽然脱离官场，却使然关心着国家命适，不忘报国之志。</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1">
            <a:extLst>
              <a:ext uri="{FF2B5EF4-FFF2-40B4-BE49-F238E27FC236}">
                <a16:creationId xmlns:a16="http://schemas.microsoft.com/office/drawing/2014/main" id="{71D58C58-92D9-40A6-AD19-889E73CBF2A1}"/>
              </a:ext>
            </a:extLst>
          </p:cNvPr>
          <p:cNvSpPr>
            <a:spLocks noChangeArrowheads="1"/>
          </p:cNvSpPr>
          <p:nvPr/>
        </p:nvSpPr>
        <p:spPr bwMode="auto">
          <a:xfrm>
            <a:off x="304800" y="457200"/>
            <a:ext cx="88392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诗人从日常生活中“落花一春泥一护花”的现象中得到启迪，创造出警动人心的名句，令人一唱三叹，不能忘怀，被后人反复引用，并衍生出新的意义：</a:t>
            </a:r>
          </a:p>
        </p:txBody>
      </p:sp>
      <p:sp>
        <p:nvSpPr>
          <p:cNvPr id="45059" name="矩形 2">
            <a:extLst>
              <a:ext uri="{FF2B5EF4-FFF2-40B4-BE49-F238E27FC236}">
                <a16:creationId xmlns:a16="http://schemas.microsoft.com/office/drawing/2014/main" id="{DD4E1A72-AC78-4142-BF81-3D52A558638B}"/>
              </a:ext>
            </a:extLst>
          </p:cNvPr>
          <p:cNvSpPr>
            <a:spLocks noChangeArrowheads="1"/>
          </p:cNvSpPr>
          <p:nvPr/>
        </p:nvSpPr>
        <p:spPr bwMode="auto">
          <a:xfrm>
            <a:off x="304800" y="3276600"/>
            <a:ext cx="8839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落红化作春泥，使自身成为培育下一代的养料，从而使生命得到新的延续。</a:t>
            </a:r>
            <a:r>
              <a:rPr lang="zh-CN" altLang="en-US" b="1">
                <a:solidFill>
                  <a:srgbClr val="C00000"/>
                </a:solidFill>
                <a:latin typeface="Arial" panose="020B0604020202020204" pitchFamily="34" charset="0"/>
                <a:ea typeface="黑体" panose="02010609060101010101" pitchFamily="49" charset="-122"/>
              </a:rPr>
              <a:t>表现了一种甘愿牺牲自我的无私献精神。</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a:extLst>
              <a:ext uri="{FF2B5EF4-FFF2-40B4-BE49-F238E27FC236}">
                <a16:creationId xmlns:a16="http://schemas.microsoft.com/office/drawing/2014/main" id="{1A5FC817-4258-4086-96E9-FC0522596B65}"/>
              </a:ext>
            </a:extLst>
          </p:cNvPr>
          <p:cNvSpPr>
            <a:spLocks noChangeArrowheads="1"/>
          </p:cNvSpPr>
          <p:nvPr/>
        </p:nvSpPr>
        <p:spPr bwMode="auto">
          <a:xfrm>
            <a:off x="609600" y="1600200"/>
            <a:ext cx="78486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3600">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己亥杂诗</a:t>
            </a:r>
            <a:r>
              <a:rPr lang="en-US" altLang="zh-CN" sz="3600">
                <a:latin typeface="Arial" panose="020B0604020202020204" pitchFamily="34" charset="0"/>
                <a:ea typeface="黑体" panose="02010609060101010101" pitchFamily="49" charset="-122"/>
              </a:rPr>
              <a:t>》</a:t>
            </a:r>
            <a:r>
              <a:rPr lang="zh-CN" altLang="en-US" sz="3600">
                <a:latin typeface="Arial" panose="020B0604020202020204" pitchFamily="34" charset="0"/>
                <a:ea typeface="黑体" panose="02010609060101010101" pitchFamily="49" charset="-122"/>
              </a:rPr>
              <a:t>其五的情感：本诗既表达了诗人离京时的眷恋、惆怅，也表达了诗人回归故里的喜悦；更可见诗人虽脱离官场，依然关心着国家的命运，不忘报国之志的情感。</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a:extLst>
              <a:ext uri="{FF2B5EF4-FFF2-40B4-BE49-F238E27FC236}">
                <a16:creationId xmlns:a16="http://schemas.microsoft.com/office/drawing/2014/main" id="{2A69E593-531E-4345-9D7F-61E90DE9DA60}"/>
              </a:ext>
            </a:extLst>
          </p:cNvPr>
          <p:cNvSpPr>
            <a:spLocks noChangeArrowheads="1"/>
          </p:cNvSpPr>
          <p:nvPr/>
        </p:nvSpPr>
        <p:spPr bwMode="auto">
          <a:xfrm>
            <a:off x="990600" y="1524000"/>
            <a:ext cx="70866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这首诗将诗人的政治抱负和个人志向融为一体，将抒情和议论有机结合，形象地表达了诗人复杂的情感。而且诗的后两句，更将“落红”的深情，升华到一个更高的带有自觉奉献精神和人生哲理的境界。</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矩形 1">
            <a:extLst>
              <a:ext uri="{FF2B5EF4-FFF2-40B4-BE49-F238E27FC236}">
                <a16:creationId xmlns:a16="http://schemas.microsoft.com/office/drawing/2014/main" id="{93F045D4-0BFA-4CFC-9005-26CD8F30441F}"/>
              </a:ext>
            </a:extLst>
          </p:cNvPr>
          <p:cNvSpPr>
            <a:spLocks noChangeArrowheads="1"/>
          </p:cNvSpPr>
          <p:nvPr/>
        </p:nvSpPr>
        <p:spPr bwMode="auto">
          <a:xfrm>
            <a:off x="609600" y="990600"/>
            <a:ext cx="79248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总结：</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登飞来峰</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和</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己亥杂诗</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虽是两首短小精悍的七言绝句，却内涵深刻。分别表达出了作者不畏艰难，立志革新的远大的政治抱负和虽离官场，却依然关心国家命运，不忘报国的奉献精神。体现出的是两位诗人的</a:t>
            </a:r>
            <a:r>
              <a:rPr lang="zh-CN" altLang="en-US" b="1">
                <a:solidFill>
                  <a:srgbClr val="C00000"/>
                </a:solidFill>
                <a:latin typeface="Arial" panose="020B0604020202020204" pitchFamily="34" charset="0"/>
                <a:ea typeface="黑体" panose="02010609060101010101" pitchFamily="49" charset="-122"/>
              </a:rPr>
              <a:t>大胸怀、大气魄，大追求。</a:t>
            </a:r>
            <a:r>
              <a:rPr lang="zh-CN" altLang="en-US">
                <a:latin typeface="Arial" panose="020B0604020202020204" pitchFamily="34" charset="0"/>
                <a:ea typeface="黑体" panose="02010609060101010101" pitchFamily="49" charset="-122"/>
              </a:rPr>
              <a:t>他们的这种的大情怀，在历史长河中熠熠生辉，令人叹服。</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矩形 1">
            <a:extLst>
              <a:ext uri="{FF2B5EF4-FFF2-40B4-BE49-F238E27FC236}">
                <a16:creationId xmlns:a16="http://schemas.microsoft.com/office/drawing/2014/main" id="{1C94E250-1F81-4F5F-BA04-EED1C5FBD565}"/>
              </a:ext>
            </a:extLst>
          </p:cNvPr>
          <p:cNvSpPr>
            <a:spLocks noChangeArrowheads="1"/>
          </p:cNvSpPr>
          <p:nvPr/>
        </p:nvSpPr>
        <p:spPr bwMode="auto">
          <a:xfrm>
            <a:off x="1066800" y="1143000"/>
            <a:ext cx="61722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新课导入：</a:t>
            </a:r>
          </a:p>
          <a:p>
            <a:pPr eaLnBrk="1" hangingPunct="1">
              <a:spcBef>
                <a:spcPct val="0"/>
              </a:spcBef>
              <a:buClrTx/>
              <a:buSzTx/>
              <a:buFontTx/>
              <a:buNone/>
            </a:pPr>
            <a:r>
              <a:rPr lang="zh-CN" altLang="en-US">
                <a:latin typeface="Arial" panose="020B0604020202020204" pitchFamily="34" charset="0"/>
              </a:rPr>
              <a:t>中国是个古老的诗的国度。唐诗是中国诗歌之巅峰，可谓名家辈出、精品如林、盛况空前、后难为继。唐诗以其卓越的思想性、艺术性永载中华诗歌艺术史册，流芳百世。唐诗盛美并臻，千古流传，脍炙人口，受到代又一代读者朋友的喜爱</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1">
            <a:extLst>
              <a:ext uri="{FF2B5EF4-FFF2-40B4-BE49-F238E27FC236}">
                <a16:creationId xmlns:a16="http://schemas.microsoft.com/office/drawing/2014/main" id="{F07E28FF-BB5D-4AFC-9DFE-4BB0BFA115A3}"/>
              </a:ext>
            </a:extLst>
          </p:cNvPr>
          <p:cNvSpPr>
            <a:spLocks noChangeArrowheads="1"/>
          </p:cNvSpPr>
          <p:nvPr/>
        </p:nvSpPr>
        <p:spPr bwMode="auto">
          <a:xfrm>
            <a:off x="304800" y="1600200"/>
            <a:ext cx="8305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latin typeface="Arial" panose="020B0604020202020204" pitchFamily="34" charset="0"/>
              </a:rPr>
              <a:t>                       </a:t>
            </a:r>
            <a:r>
              <a:rPr lang="zh-CN" altLang="en-US" sz="3600" b="1">
                <a:solidFill>
                  <a:srgbClr val="FF0000"/>
                </a:solidFill>
                <a:latin typeface="Arial" panose="020B0604020202020204" pitchFamily="34" charset="0"/>
              </a:rPr>
              <a:t> 学习目标</a:t>
            </a:r>
            <a:endParaRPr lang="en-US" altLang="zh-CN" sz="3600" b="1">
              <a:solidFill>
                <a:srgbClr val="FF0000"/>
              </a:solidFill>
              <a:latin typeface="Arial" panose="020B0604020202020204" pitchFamily="34" charset="0"/>
            </a:endParaRPr>
          </a:p>
          <a:p>
            <a:pPr eaLnBrk="1" hangingPunct="1">
              <a:spcBef>
                <a:spcPct val="0"/>
              </a:spcBef>
              <a:buClrTx/>
              <a:buSzTx/>
              <a:buFontTx/>
              <a:buNone/>
            </a:pPr>
            <a:endParaRPr lang="zh-CN" altLang="en-US" sz="3600" b="1">
              <a:latin typeface="Arial" panose="020B0604020202020204" pitchFamily="34" charset="0"/>
            </a:endParaRPr>
          </a:p>
          <a:p>
            <a:pPr eaLnBrk="1" hangingPunct="1">
              <a:spcBef>
                <a:spcPct val="0"/>
              </a:spcBef>
              <a:buClrTx/>
              <a:buSzTx/>
              <a:buFontTx/>
              <a:buNone/>
            </a:pPr>
            <a:r>
              <a:rPr lang="en-US" altLang="zh-CN" sz="3600">
                <a:latin typeface="Arial" panose="020B0604020202020204" pitchFamily="34" charset="0"/>
              </a:rPr>
              <a:t>1</a:t>
            </a:r>
            <a:r>
              <a:rPr lang="zh-CN" altLang="en-US" sz="3600">
                <a:latin typeface="Arial" panose="020B0604020202020204" pitchFamily="34" charset="0"/>
              </a:rPr>
              <a:t>有感情地朗诵诗歌，感悟诗歌意境。</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en-US" altLang="zh-CN" sz="3600">
                <a:latin typeface="Arial" panose="020B0604020202020204" pitchFamily="34" charset="0"/>
              </a:rPr>
              <a:t>2</a:t>
            </a:r>
            <a:r>
              <a:rPr lang="zh-CN" altLang="en-US" sz="3600">
                <a:latin typeface="Arial" panose="020B0604020202020204" pitchFamily="34" charset="0"/>
              </a:rPr>
              <a:t>体会诗人表达的情感，理解诗歌中所蕴含的哲理。</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矩形 1">
            <a:extLst>
              <a:ext uri="{FF2B5EF4-FFF2-40B4-BE49-F238E27FC236}">
                <a16:creationId xmlns:a16="http://schemas.microsoft.com/office/drawing/2014/main" id="{40C317CC-588C-45B6-9642-5D6373AC51FF}"/>
              </a:ext>
            </a:extLst>
          </p:cNvPr>
          <p:cNvSpPr>
            <a:spLocks noChangeArrowheads="1"/>
          </p:cNvSpPr>
          <p:nvPr/>
        </p:nvSpPr>
        <p:spPr bwMode="auto">
          <a:xfrm>
            <a:off x="762000" y="762000"/>
            <a:ext cx="74676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b="1">
                <a:latin typeface="Arial" panose="020B0604020202020204" pitchFamily="34" charset="0"/>
              </a:rPr>
              <a:t>知人论世</a:t>
            </a:r>
          </a:p>
          <a:p>
            <a:pPr eaLnBrk="1" hangingPunct="1">
              <a:spcBef>
                <a:spcPct val="0"/>
              </a:spcBef>
              <a:buClrTx/>
              <a:buSzTx/>
              <a:buFontTx/>
              <a:buNone/>
            </a:pPr>
            <a:r>
              <a:rPr lang="zh-CN" altLang="en-US">
                <a:latin typeface="Arial" panose="020B0604020202020204" pitchFamily="34" charset="0"/>
              </a:rPr>
              <a:t>          陈子昂，字伯玉，梓州射洪（今属四川）人。他是唐诗革新的先驱者。诗的代表作</a:t>
            </a:r>
            <a:r>
              <a:rPr lang="en-US" altLang="zh-CN">
                <a:latin typeface="Arial" panose="020B0604020202020204" pitchFamily="34" charset="0"/>
              </a:rPr>
              <a:t>《</a:t>
            </a:r>
            <a:r>
              <a:rPr lang="zh-CN" altLang="en-US">
                <a:latin typeface="Arial" panose="020B0604020202020204" pitchFamily="34" charset="0"/>
              </a:rPr>
              <a:t>感遇</a:t>
            </a:r>
            <a:r>
              <a:rPr lang="en-US" altLang="zh-CN">
                <a:latin typeface="Arial" panose="020B0604020202020204" pitchFamily="34" charset="0"/>
              </a:rPr>
              <a:t>》38</a:t>
            </a:r>
            <a:r>
              <a:rPr lang="zh-CN" altLang="en-US">
                <a:latin typeface="Arial" panose="020B0604020202020204" pitchFamily="34" charset="0"/>
              </a:rPr>
              <a:t>首旨在抨击时弊，抒写怀才不遇的情怀。他是一个具有政治远见卓识的文人。他敢言，对武后朝的不少弊政，常常提出批评意见，但不为武则天所用，并曾一度因逆党株连入狱，他的政治抱负不能实现，反而倍受打击，致使他心情一直非常苦闷。</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a:extLst>
              <a:ext uri="{FF2B5EF4-FFF2-40B4-BE49-F238E27FC236}">
                <a16:creationId xmlns:a16="http://schemas.microsoft.com/office/drawing/2014/main" id="{1A89A38B-5B36-4B61-BE62-E7F44146F967}"/>
              </a:ext>
            </a:extLst>
          </p:cNvPr>
          <p:cNvSpPr>
            <a:spLocks noChangeArrowheads="1"/>
          </p:cNvSpPr>
          <p:nvPr/>
        </p:nvSpPr>
        <p:spPr bwMode="auto">
          <a:xfrm>
            <a:off x="3962400" y="304800"/>
            <a:ext cx="5181600"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王安石（</a:t>
            </a:r>
            <a:r>
              <a:rPr lang="en-US" altLang="zh-CN">
                <a:latin typeface="Arial" panose="020B0604020202020204" pitchFamily="34" charset="0"/>
                <a:ea typeface="黑体" panose="02010609060101010101" pitchFamily="49" charset="-122"/>
              </a:rPr>
              <a:t>1021-1086</a:t>
            </a:r>
            <a:r>
              <a:rPr lang="zh-CN" altLang="en-US">
                <a:latin typeface="Arial" panose="020B0604020202020204" pitchFamily="34" charset="0"/>
                <a:ea typeface="黑体" panose="02010609060101010101" pitchFamily="49" charset="-122"/>
              </a:rPr>
              <a:t>）字介甫，号半山，江西临川（今江西抚州）人。北宋著名的政治家、文学家、思想家。当宰相时，在北宋宋神宗支持下实行改革，历史上称作“王安石变法”。他的散文以雄健刚劲著称，是唐宋八大家之一。他的诗词则擅长说理与用典，风格遒劲有力。著有</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临川先生文集</a:t>
            </a:r>
            <a:r>
              <a:rPr lang="en-US" altLang="zh-CN">
                <a:latin typeface="Arial" panose="020B0604020202020204" pitchFamily="34" charset="0"/>
                <a:ea typeface="黑体" panose="02010609060101010101" pitchFamily="49" charset="-122"/>
              </a:rPr>
              <a:t>》</a:t>
            </a:r>
            <a:r>
              <a:rPr lang="zh-CN" altLang="en-US">
                <a:latin typeface="Arial" panose="020B0604020202020204" pitchFamily="34" charset="0"/>
                <a:ea typeface="黑体" panose="02010609060101010101" pitchFamily="49" charset="-122"/>
              </a:rPr>
              <a:t>等。</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a:extLst>
              <a:ext uri="{FF2B5EF4-FFF2-40B4-BE49-F238E27FC236}">
                <a16:creationId xmlns:a16="http://schemas.microsoft.com/office/drawing/2014/main" id="{D7825627-BE2B-4853-8E98-B776A3AC0170}"/>
              </a:ext>
            </a:extLst>
          </p:cNvPr>
          <p:cNvSpPr>
            <a:spLocks noChangeArrowheads="1"/>
          </p:cNvSpPr>
          <p:nvPr/>
        </p:nvSpPr>
        <p:spPr bwMode="auto">
          <a:xfrm>
            <a:off x="685800" y="457200"/>
            <a:ext cx="2236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创作背景：</a:t>
            </a:r>
          </a:p>
        </p:txBody>
      </p:sp>
      <p:sp>
        <p:nvSpPr>
          <p:cNvPr id="52227" name="矩形 2">
            <a:extLst>
              <a:ext uri="{FF2B5EF4-FFF2-40B4-BE49-F238E27FC236}">
                <a16:creationId xmlns:a16="http://schemas.microsoft.com/office/drawing/2014/main" id="{2C499B92-C170-46B9-9292-B55E28DDD502}"/>
              </a:ext>
            </a:extLst>
          </p:cNvPr>
          <p:cNvSpPr>
            <a:spLocks noChangeArrowheads="1"/>
          </p:cNvSpPr>
          <p:nvPr/>
        </p:nvSpPr>
        <p:spPr bwMode="auto">
          <a:xfrm>
            <a:off x="457200" y="1752600"/>
            <a:ext cx="8001000" cy="403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         这首诗写于武则天万岁通天元年</a:t>
            </a:r>
          </a:p>
          <a:p>
            <a:pPr eaLnBrk="1" hangingPunct="1">
              <a:spcBef>
                <a:spcPct val="0"/>
              </a:spcBef>
              <a:buClrTx/>
              <a:buSzTx/>
              <a:buFontTx/>
              <a:buNone/>
            </a:pPr>
            <a:r>
              <a:rPr lang="zh-CN" altLang="en-US">
                <a:latin typeface="Arial" panose="020B0604020202020204" pitchFamily="34" charset="0"/>
              </a:rPr>
              <a:t>（</a:t>
            </a:r>
            <a:r>
              <a:rPr lang="en-US" altLang="zh-CN">
                <a:latin typeface="Arial" panose="020B0604020202020204" pitchFamily="34" charset="0"/>
              </a:rPr>
              <a:t>696</a:t>
            </a:r>
            <a:r>
              <a:rPr lang="zh-CN" altLang="en-US">
                <a:latin typeface="Arial" panose="020B0604020202020204" pitchFamily="34" charset="0"/>
              </a:rPr>
              <a:t>），当时，武则天命建安王武攸宜征伐契丹，陈子昂任右拾遗参谋军事武攸宜缺乏将略，军事失利，陈子昂次不仅不被采纳，还被贬为军曹。</a:t>
            </a:r>
          </a:p>
          <a:p>
            <a:pPr eaLnBrk="1" hangingPunct="1">
              <a:spcBef>
                <a:spcPct val="0"/>
              </a:spcBef>
              <a:buClrTx/>
              <a:buSzTx/>
              <a:buFontTx/>
              <a:buNone/>
            </a:pPr>
            <a:r>
              <a:rPr lang="zh-CN" altLang="en-US">
                <a:latin typeface="Arial" panose="020B0604020202020204" pitchFamily="34" charset="0"/>
              </a:rPr>
              <a:t>在极度苦闷忧愤的情况下，陈子昂登燕昭王为招贤纳士而建的幽州台，写下了这首</a:t>
            </a:r>
            <a:r>
              <a:rPr lang="en-US" altLang="zh-CN">
                <a:latin typeface="Arial" panose="020B0604020202020204" pitchFamily="34" charset="0"/>
              </a:rPr>
              <a:t>《</a:t>
            </a:r>
            <a:r>
              <a:rPr lang="zh-CN" altLang="en-US">
                <a:latin typeface="Arial" panose="020B0604020202020204" pitchFamily="34" charset="0"/>
              </a:rPr>
              <a:t>登幽州台歌</a:t>
            </a:r>
            <a:r>
              <a:rPr lang="en-US" altLang="zh-CN">
                <a:latin typeface="Arial" panose="020B0604020202020204" pitchFamily="34" charset="0"/>
              </a:rPr>
              <a:t>》</a:t>
            </a:r>
            <a:r>
              <a:rPr lang="zh-CN" altLang="en-US">
                <a:latin typeface="Arial" panose="020B0604020202020204" pitchFamily="34" charset="0"/>
              </a:rPr>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1">
            <a:extLst>
              <a:ext uri="{FF2B5EF4-FFF2-40B4-BE49-F238E27FC236}">
                <a16:creationId xmlns:a16="http://schemas.microsoft.com/office/drawing/2014/main" id="{5329B027-2002-460E-A914-12BEAA9FBCC1}"/>
              </a:ext>
            </a:extLst>
          </p:cNvPr>
          <p:cNvSpPr>
            <a:spLocks noChangeArrowheads="1"/>
          </p:cNvSpPr>
          <p:nvPr/>
        </p:nvSpPr>
        <p:spPr bwMode="auto">
          <a:xfrm>
            <a:off x="533400" y="762000"/>
            <a:ext cx="80010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FFC000"/>
                </a:solidFill>
                <a:latin typeface="Arial" panose="020B0604020202020204" pitchFamily="34" charset="0"/>
              </a:rPr>
              <a:t>幽州</a:t>
            </a:r>
            <a:r>
              <a:rPr lang="zh-CN" altLang="en-US" sz="3600">
                <a:latin typeface="Arial" panose="020B0604020202020204" pitchFamily="34" charset="0"/>
              </a:rPr>
              <a:t>：古十二州之一，现今北京大兴。</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b="1">
                <a:solidFill>
                  <a:srgbClr val="FFC000"/>
                </a:solidFill>
                <a:latin typeface="Arial" panose="020B0604020202020204" pitchFamily="34" charset="0"/>
              </a:rPr>
              <a:t>幽州台</a:t>
            </a:r>
            <a:r>
              <a:rPr lang="zh-CN" altLang="en-US" sz="3600">
                <a:latin typeface="Arial" panose="020B0604020202020204" pitchFamily="34" charset="0"/>
              </a:rPr>
              <a:t>：即燕国时期燕昭王所建，又称蓟北楼、黄金台。因燕昭王将黄金置于其上而得名。建楼目的在于招纳贤才，燕昭王此举天下震动，郭隗、乐毅、剧辛等名士皆来归附，燕国也因此强大。</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a:extLst>
              <a:ext uri="{FF2B5EF4-FFF2-40B4-BE49-F238E27FC236}">
                <a16:creationId xmlns:a16="http://schemas.microsoft.com/office/drawing/2014/main" id="{C8D72EE0-81D1-4947-91CE-E34D983FF7C0}"/>
              </a:ext>
            </a:extLst>
          </p:cNvPr>
          <p:cNvSpPr>
            <a:spLocks noChangeArrowheads="1"/>
          </p:cNvSpPr>
          <p:nvPr/>
        </p:nvSpPr>
        <p:spPr bwMode="auto">
          <a:xfrm>
            <a:off x="838200" y="1600200"/>
            <a:ext cx="77724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a:latin typeface="Arial" panose="020B0604020202020204" pitchFamily="34" charset="0"/>
              </a:rPr>
              <a:t>               登幽州台歌</a:t>
            </a:r>
          </a:p>
          <a:p>
            <a:pPr eaLnBrk="1" hangingPunct="1">
              <a:spcBef>
                <a:spcPct val="0"/>
              </a:spcBef>
              <a:buClrTx/>
              <a:buSzTx/>
              <a:buFontTx/>
              <a:buNone/>
            </a:pPr>
            <a:r>
              <a:rPr lang="zh-CN" altLang="en-US" sz="4000">
                <a:latin typeface="Arial" panose="020B0604020202020204" pitchFamily="34" charset="0"/>
              </a:rPr>
              <a:t>                             陈子昂</a:t>
            </a:r>
          </a:p>
          <a:p>
            <a:pPr eaLnBrk="1" hangingPunct="1">
              <a:spcBef>
                <a:spcPct val="0"/>
              </a:spcBef>
              <a:buClrTx/>
              <a:buSzTx/>
              <a:buFontTx/>
              <a:buNone/>
            </a:pPr>
            <a:r>
              <a:rPr lang="zh-CN" altLang="en-US" sz="4000">
                <a:latin typeface="Arial" panose="020B0604020202020204" pitchFamily="34" charset="0"/>
              </a:rPr>
              <a:t>前</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不见</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古人，后</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不见</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来者。</a:t>
            </a:r>
            <a:endParaRPr lang="en-US" altLang="zh-CN" sz="4000">
              <a:latin typeface="Arial" panose="020B0604020202020204" pitchFamily="34" charset="0"/>
            </a:endParaRPr>
          </a:p>
          <a:p>
            <a:pPr eaLnBrk="1" hangingPunct="1">
              <a:spcBef>
                <a:spcPct val="0"/>
              </a:spcBef>
              <a:buClrTx/>
              <a:buSzTx/>
              <a:buFontTx/>
              <a:buNone/>
            </a:pPr>
            <a:endParaRPr lang="zh-CN" altLang="en-US" sz="4000">
              <a:latin typeface="Arial" panose="020B0604020202020204" pitchFamily="34" charset="0"/>
            </a:endParaRPr>
          </a:p>
          <a:p>
            <a:pPr eaLnBrk="1" hangingPunct="1">
              <a:spcBef>
                <a:spcPct val="0"/>
              </a:spcBef>
              <a:buClrTx/>
              <a:buSzTx/>
              <a:buFontTx/>
              <a:buNone/>
            </a:pPr>
            <a:r>
              <a:rPr lang="zh-CN" altLang="en-US" sz="4000">
                <a:latin typeface="Arial" panose="020B0604020202020204" pitchFamily="34" charset="0"/>
              </a:rPr>
              <a:t>念</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天地</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之</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悠悠，独</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怆然</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而</a:t>
            </a:r>
            <a:r>
              <a:rPr lang="en-US" altLang="zh-CN" sz="4000">
                <a:solidFill>
                  <a:srgbClr val="FFFF00"/>
                </a:solidFill>
                <a:latin typeface="Arial" panose="020B0604020202020204" pitchFamily="34" charset="0"/>
              </a:rPr>
              <a:t>/</a:t>
            </a:r>
            <a:r>
              <a:rPr lang="zh-CN" altLang="en-US" sz="4000">
                <a:latin typeface="Arial" panose="020B0604020202020204" pitchFamily="34" charset="0"/>
              </a:rPr>
              <a:t>涕下！</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矩形 1">
            <a:extLst>
              <a:ext uri="{FF2B5EF4-FFF2-40B4-BE49-F238E27FC236}">
                <a16:creationId xmlns:a16="http://schemas.microsoft.com/office/drawing/2014/main" id="{35DDF8C5-8A38-4E12-8C29-82687DA2368B}"/>
              </a:ext>
            </a:extLst>
          </p:cNvPr>
          <p:cNvSpPr>
            <a:spLocks noChangeArrowheads="1"/>
          </p:cNvSpPr>
          <p:nvPr/>
        </p:nvSpPr>
        <p:spPr bwMode="auto">
          <a:xfrm>
            <a:off x="304800" y="381000"/>
            <a:ext cx="6670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FFC000"/>
                </a:solidFill>
                <a:latin typeface="Arial" panose="020B0604020202020204" pitchFamily="34" charset="0"/>
              </a:rPr>
              <a:t>再读诗歌，结合注释了解大意。</a:t>
            </a:r>
          </a:p>
        </p:txBody>
      </p:sp>
      <p:sp>
        <p:nvSpPr>
          <p:cNvPr id="55299" name="矩形 2">
            <a:extLst>
              <a:ext uri="{FF2B5EF4-FFF2-40B4-BE49-F238E27FC236}">
                <a16:creationId xmlns:a16="http://schemas.microsoft.com/office/drawing/2014/main" id="{99A01EE1-9F34-4924-98CE-1A3DD4621FC6}"/>
              </a:ext>
            </a:extLst>
          </p:cNvPr>
          <p:cNvSpPr>
            <a:spLocks noChangeArrowheads="1"/>
          </p:cNvSpPr>
          <p:nvPr/>
        </p:nvSpPr>
        <p:spPr bwMode="auto">
          <a:xfrm>
            <a:off x="533400" y="1905000"/>
            <a:ext cx="74676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前不见古人，后不见来者。</a:t>
            </a:r>
            <a:endParaRPr lang="en-US" altLang="zh-CN">
              <a:latin typeface="Arial" panose="020B0604020202020204" pitchFamily="34" charset="0"/>
            </a:endParaRPr>
          </a:p>
          <a:p>
            <a:pPr eaLnBrk="1" hangingPunct="1">
              <a:spcBef>
                <a:spcPct val="0"/>
              </a:spcBef>
              <a:buClrTx/>
              <a:buSzTx/>
              <a:buFontTx/>
              <a:buNone/>
            </a:pPr>
            <a:endParaRPr lang="en-US" altLang="zh-CN">
              <a:latin typeface="Arial" panose="020B0604020202020204" pitchFamily="34" charset="0"/>
            </a:endParaRPr>
          </a:p>
          <a:p>
            <a:pPr eaLnBrk="1" hangingPunct="1">
              <a:spcBef>
                <a:spcPct val="0"/>
              </a:spcBef>
              <a:buClrTx/>
              <a:buSzTx/>
              <a:buFontTx/>
              <a:buNone/>
            </a:pPr>
            <a:endParaRPr lang="en-US" altLang="zh-CN">
              <a:latin typeface="Arial" panose="020B0604020202020204" pitchFamily="34" charset="0"/>
            </a:endParaRPr>
          </a:p>
          <a:p>
            <a:pPr eaLnBrk="1" hangingPunct="1">
              <a:spcBef>
                <a:spcPct val="0"/>
              </a:spcBef>
              <a:buClrTx/>
              <a:buSzTx/>
              <a:buFontTx/>
              <a:buNone/>
            </a:pPr>
            <a:endParaRPr lang="zh-CN" altLang="en-US">
              <a:latin typeface="Arial" panose="020B0604020202020204" pitchFamily="34" charset="0"/>
            </a:endParaRPr>
          </a:p>
          <a:p>
            <a:pPr eaLnBrk="1" hangingPunct="1">
              <a:spcBef>
                <a:spcPct val="0"/>
              </a:spcBef>
              <a:buClrTx/>
              <a:buSzTx/>
              <a:buFontTx/>
              <a:buNone/>
            </a:pPr>
            <a:r>
              <a:rPr lang="zh-CN" altLang="en-US">
                <a:latin typeface="Arial" panose="020B0604020202020204" pitchFamily="34" charset="0"/>
              </a:rPr>
              <a:t>念天地之</a:t>
            </a:r>
            <a:r>
              <a:rPr lang="zh-CN" altLang="en-US" b="1">
                <a:solidFill>
                  <a:srgbClr val="FFC000"/>
                </a:solidFill>
                <a:latin typeface="Arial" panose="020B0604020202020204" pitchFamily="34" charset="0"/>
              </a:rPr>
              <a:t>悠悠</a:t>
            </a:r>
            <a:r>
              <a:rPr lang="zh-CN" altLang="en-US">
                <a:latin typeface="Arial" panose="020B0604020202020204" pitchFamily="34" charset="0"/>
              </a:rPr>
              <a:t>，独</a:t>
            </a:r>
            <a:r>
              <a:rPr lang="zh-CN" altLang="en-US" b="1">
                <a:solidFill>
                  <a:srgbClr val="FFC000"/>
                </a:solidFill>
                <a:latin typeface="Arial" panose="020B0604020202020204" pitchFamily="34" charset="0"/>
              </a:rPr>
              <a:t>怆然</a:t>
            </a:r>
            <a:r>
              <a:rPr lang="zh-CN" altLang="en-US">
                <a:latin typeface="Arial" panose="020B0604020202020204" pitchFamily="34" charset="0"/>
              </a:rPr>
              <a:t>而</a:t>
            </a:r>
            <a:r>
              <a:rPr lang="zh-CN" altLang="en-US" b="1">
                <a:solidFill>
                  <a:srgbClr val="FFC000"/>
                </a:solidFill>
                <a:latin typeface="Arial" panose="020B0604020202020204" pitchFamily="34" charset="0"/>
              </a:rPr>
              <a:t>涕</a:t>
            </a:r>
            <a:r>
              <a:rPr lang="zh-CN" altLang="en-US">
                <a:latin typeface="Arial" panose="020B0604020202020204" pitchFamily="34" charset="0"/>
              </a:rPr>
              <a:t>下！</a:t>
            </a:r>
          </a:p>
        </p:txBody>
      </p:sp>
      <p:sp>
        <p:nvSpPr>
          <p:cNvPr id="4" name="矩形 3">
            <a:extLst>
              <a:ext uri="{FF2B5EF4-FFF2-40B4-BE49-F238E27FC236}">
                <a16:creationId xmlns:a16="http://schemas.microsoft.com/office/drawing/2014/main" id="{19A9AF62-2F3D-492E-A668-B68B0CE6C5CF}"/>
              </a:ext>
            </a:extLst>
          </p:cNvPr>
          <p:cNvSpPr>
            <a:spLocks noChangeArrowheads="1"/>
          </p:cNvSpPr>
          <p:nvPr/>
        </p:nvSpPr>
        <p:spPr bwMode="auto">
          <a:xfrm>
            <a:off x="1219200" y="3048000"/>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000" b="1">
                <a:solidFill>
                  <a:srgbClr val="FF0000"/>
                </a:solidFill>
                <a:latin typeface="Arial" panose="020B0604020202020204" pitchFamily="34" charset="0"/>
              </a:rPr>
              <a:t>形容时间的久远和空间的广大</a:t>
            </a:r>
          </a:p>
        </p:txBody>
      </p:sp>
      <p:sp>
        <p:nvSpPr>
          <p:cNvPr id="5" name="上箭头 4">
            <a:extLst>
              <a:ext uri="{FF2B5EF4-FFF2-40B4-BE49-F238E27FC236}">
                <a16:creationId xmlns:a16="http://schemas.microsoft.com/office/drawing/2014/main" id="{9EA76B60-21D9-449E-B03F-0959EE16E10C}"/>
              </a:ext>
            </a:extLst>
          </p:cNvPr>
          <p:cNvSpPr/>
          <p:nvPr/>
        </p:nvSpPr>
        <p:spPr>
          <a:xfrm>
            <a:off x="2438400" y="3581400"/>
            <a:ext cx="228600" cy="228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CA48C2BC-5322-4482-AF47-5278FE80F72E}"/>
              </a:ext>
            </a:extLst>
          </p:cNvPr>
          <p:cNvSpPr>
            <a:spLocks noChangeArrowheads="1"/>
          </p:cNvSpPr>
          <p:nvPr/>
        </p:nvSpPr>
        <p:spPr bwMode="auto">
          <a:xfrm>
            <a:off x="3505200" y="4876800"/>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800" b="1">
                <a:solidFill>
                  <a:srgbClr val="FF0000"/>
                </a:solidFill>
                <a:latin typeface="Arial" panose="020B0604020202020204" pitchFamily="34" charset="0"/>
              </a:rPr>
              <a:t>悲伤的样子</a:t>
            </a:r>
          </a:p>
        </p:txBody>
      </p:sp>
      <p:sp>
        <p:nvSpPr>
          <p:cNvPr id="7" name="下箭头 6">
            <a:extLst>
              <a:ext uri="{FF2B5EF4-FFF2-40B4-BE49-F238E27FC236}">
                <a16:creationId xmlns:a16="http://schemas.microsoft.com/office/drawing/2014/main" id="{29598E3B-1B05-41D8-9D8E-05E0F78FC1DE}"/>
              </a:ext>
            </a:extLst>
          </p:cNvPr>
          <p:cNvSpPr/>
          <p:nvPr/>
        </p:nvSpPr>
        <p:spPr>
          <a:xfrm>
            <a:off x="4267200" y="4419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9" name="曲线连接符 8">
            <a:extLst>
              <a:ext uri="{FF2B5EF4-FFF2-40B4-BE49-F238E27FC236}">
                <a16:creationId xmlns:a16="http://schemas.microsoft.com/office/drawing/2014/main" id="{89709E3B-F0C7-45BA-AA84-084F5924A249}"/>
              </a:ext>
            </a:extLst>
          </p:cNvPr>
          <p:cNvCxnSpPr/>
          <p:nvPr/>
        </p:nvCxnSpPr>
        <p:spPr>
          <a:xfrm>
            <a:off x="5486400" y="4419600"/>
            <a:ext cx="1219200" cy="533400"/>
          </a:xfrm>
          <a:prstGeom prst="curvedConnector3">
            <a:avLst>
              <a:gd name="adj1" fmla="val 50000"/>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DB9499F-E7AB-4BAD-A1F5-FBC2C995545E}"/>
              </a:ext>
            </a:extLst>
          </p:cNvPr>
          <p:cNvSpPr txBox="1">
            <a:spLocks noChangeArrowheads="1"/>
          </p:cNvSpPr>
          <p:nvPr/>
        </p:nvSpPr>
        <p:spPr bwMode="auto">
          <a:xfrm>
            <a:off x="6934200" y="5105400"/>
            <a:ext cx="990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800" b="1">
                <a:solidFill>
                  <a:srgbClr val="FF0000"/>
                </a:solidFill>
                <a:latin typeface="Arial" panose="020B0604020202020204" pitchFamily="34" charset="0"/>
              </a:rPr>
              <a:t>眼泪</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1">
            <a:extLst>
              <a:ext uri="{FF2B5EF4-FFF2-40B4-BE49-F238E27FC236}">
                <a16:creationId xmlns:a16="http://schemas.microsoft.com/office/drawing/2014/main" id="{8DB10B10-1CB9-495B-94EB-ACAEE21FF351}"/>
              </a:ext>
            </a:extLst>
          </p:cNvPr>
          <p:cNvSpPr>
            <a:spLocks noChangeArrowheads="1"/>
          </p:cNvSpPr>
          <p:nvPr/>
        </p:nvSpPr>
        <p:spPr bwMode="auto">
          <a:xfrm>
            <a:off x="0" y="609600"/>
            <a:ext cx="86868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400" b="1">
                <a:solidFill>
                  <a:srgbClr val="FF0000"/>
                </a:solidFill>
                <a:latin typeface="Arial" panose="020B0604020202020204" pitchFamily="34" charset="0"/>
              </a:rPr>
              <a:t>大意</a:t>
            </a:r>
          </a:p>
          <a:p>
            <a:pPr eaLnBrk="1" hangingPunct="1">
              <a:spcBef>
                <a:spcPct val="0"/>
              </a:spcBef>
              <a:buClrTx/>
              <a:buSzTx/>
              <a:buFontTx/>
              <a:buNone/>
            </a:pPr>
            <a:r>
              <a:rPr lang="zh-CN" altLang="en-US" sz="3600">
                <a:latin typeface="Arial" panose="020B0604020202020204" pitchFamily="34" charset="0"/>
              </a:rPr>
              <a:t>     （在幽州台上）我向历史长河的前端和后面望去，也看不到像燕昭王那样的贤君。</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      当登台远眺时，只见茫宇宙，天长地久，不禁感到孤独寂寞，悲从中来，怅然泪下。</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1">
            <a:extLst>
              <a:ext uri="{FF2B5EF4-FFF2-40B4-BE49-F238E27FC236}">
                <a16:creationId xmlns:a16="http://schemas.microsoft.com/office/drawing/2014/main" id="{C7937979-35FC-4CBC-999B-8D5C040A5315}"/>
              </a:ext>
            </a:extLst>
          </p:cNvPr>
          <p:cNvSpPr>
            <a:spLocks noChangeArrowheads="1"/>
          </p:cNvSpPr>
          <p:nvPr/>
        </p:nvSpPr>
        <p:spPr bwMode="auto">
          <a:xfrm>
            <a:off x="0" y="457200"/>
            <a:ext cx="9144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800" b="1">
                <a:latin typeface="Arial" panose="020B0604020202020204" pitchFamily="34" charset="0"/>
              </a:rPr>
              <a:t>品读感悟</a:t>
            </a:r>
          </a:p>
          <a:p>
            <a:pPr eaLnBrk="1" hangingPunct="1">
              <a:spcBef>
                <a:spcPct val="0"/>
              </a:spcBef>
              <a:buClrTx/>
              <a:buSzTx/>
              <a:buFontTx/>
              <a:buNone/>
            </a:pPr>
            <a:r>
              <a:rPr lang="zh-CN" altLang="en-US" sz="3600">
                <a:latin typeface="Arial" panose="020B0604020202020204" pitchFamily="34" charset="0"/>
              </a:rPr>
              <a:t>       前两句诗是从什么角度写的？“古人”与“来者”分别指谁？</a:t>
            </a:r>
          </a:p>
        </p:txBody>
      </p:sp>
      <p:sp>
        <p:nvSpPr>
          <p:cNvPr id="57347" name="矩形 2">
            <a:extLst>
              <a:ext uri="{FF2B5EF4-FFF2-40B4-BE49-F238E27FC236}">
                <a16:creationId xmlns:a16="http://schemas.microsoft.com/office/drawing/2014/main" id="{36BD1446-EE64-4D5D-9F12-0FDE6A41CBE1}"/>
              </a:ext>
            </a:extLst>
          </p:cNvPr>
          <p:cNvSpPr>
            <a:spLocks noChangeArrowheads="1"/>
          </p:cNvSpPr>
          <p:nvPr/>
        </p:nvSpPr>
        <p:spPr bwMode="auto">
          <a:xfrm>
            <a:off x="304800" y="3581400"/>
            <a:ext cx="457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800" b="1">
                <a:solidFill>
                  <a:srgbClr val="FF0000"/>
                </a:solidFill>
                <a:latin typeface="Arial" panose="020B0604020202020204" pitchFamily="34" charset="0"/>
              </a:rPr>
              <a:t>前</a:t>
            </a:r>
            <a:r>
              <a:rPr lang="zh-CN" altLang="en-US" sz="4800">
                <a:latin typeface="Arial" panose="020B0604020202020204" pitchFamily="34" charset="0"/>
              </a:rPr>
              <a:t>不见古人</a:t>
            </a:r>
          </a:p>
          <a:p>
            <a:pPr eaLnBrk="1" hangingPunct="1">
              <a:spcBef>
                <a:spcPct val="0"/>
              </a:spcBef>
              <a:buClrTx/>
              <a:buSzTx/>
              <a:buFontTx/>
              <a:buNone/>
            </a:pPr>
            <a:r>
              <a:rPr lang="zh-CN" altLang="en-US" sz="4800" b="1">
                <a:solidFill>
                  <a:srgbClr val="FF0000"/>
                </a:solidFill>
                <a:latin typeface="Arial" panose="020B0604020202020204" pitchFamily="34" charset="0"/>
              </a:rPr>
              <a:t>后</a:t>
            </a:r>
            <a:r>
              <a:rPr lang="zh-CN" altLang="en-US" sz="4800">
                <a:latin typeface="Arial" panose="020B0604020202020204" pitchFamily="34" charset="0"/>
              </a:rPr>
              <a:t>不见来者。</a:t>
            </a:r>
          </a:p>
        </p:txBody>
      </p:sp>
      <p:sp>
        <p:nvSpPr>
          <p:cNvPr id="4" name="矩形 3">
            <a:extLst>
              <a:ext uri="{FF2B5EF4-FFF2-40B4-BE49-F238E27FC236}">
                <a16:creationId xmlns:a16="http://schemas.microsoft.com/office/drawing/2014/main" id="{87B3AB6C-C0F9-4B2D-A2B2-784FCC0C6ED8}"/>
              </a:ext>
            </a:extLst>
          </p:cNvPr>
          <p:cNvSpPr>
            <a:spLocks noChangeArrowheads="1"/>
          </p:cNvSpPr>
          <p:nvPr/>
        </p:nvSpPr>
        <p:spPr bwMode="auto">
          <a:xfrm>
            <a:off x="5257800" y="4038600"/>
            <a:ext cx="22367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b="1">
                <a:solidFill>
                  <a:srgbClr val="FF0000"/>
                </a:solidFill>
                <a:latin typeface="Arial" panose="020B0604020202020204" pitchFamily="34" charset="0"/>
              </a:rPr>
              <a:t>时间角度</a:t>
            </a:r>
          </a:p>
        </p:txBody>
      </p:sp>
      <p:sp>
        <p:nvSpPr>
          <p:cNvPr id="5" name="右大括号 4">
            <a:extLst>
              <a:ext uri="{FF2B5EF4-FFF2-40B4-BE49-F238E27FC236}">
                <a16:creationId xmlns:a16="http://schemas.microsoft.com/office/drawing/2014/main" id="{9FD0DE7D-982C-4F1C-8E42-C201B209D548}"/>
              </a:ext>
            </a:extLst>
          </p:cNvPr>
          <p:cNvSpPr/>
          <p:nvPr/>
        </p:nvSpPr>
        <p:spPr>
          <a:xfrm>
            <a:off x="4038600" y="3733800"/>
            <a:ext cx="609600" cy="12954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1">
            <a:extLst>
              <a:ext uri="{FF2B5EF4-FFF2-40B4-BE49-F238E27FC236}">
                <a16:creationId xmlns:a16="http://schemas.microsoft.com/office/drawing/2014/main" id="{3E5CD506-1011-4DBA-BAC1-242351E708D4}"/>
              </a:ext>
            </a:extLst>
          </p:cNvPr>
          <p:cNvSpPr>
            <a:spLocks noChangeArrowheads="1"/>
          </p:cNvSpPr>
          <p:nvPr/>
        </p:nvSpPr>
        <p:spPr bwMode="auto">
          <a:xfrm>
            <a:off x="304800" y="838200"/>
            <a:ext cx="8839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FF0000"/>
                </a:solidFill>
                <a:latin typeface="Arial" panose="020B0604020202020204" pitchFamily="34" charset="0"/>
              </a:rPr>
              <a:t>“古人”：</a:t>
            </a:r>
            <a:r>
              <a:rPr lang="zh-CN" altLang="en-US" sz="3600">
                <a:latin typeface="Arial" panose="020B0604020202020204" pitchFamily="34" charset="0"/>
              </a:rPr>
              <a:t>古代像燕昭王一样的礼贤下士的明君。</a:t>
            </a:r>
          </a:p>
          <a:p>
            <a:pPr eaLnBrk="1" hangingPunct="1">
              <a:spcBef>
                <a:spcPct val="0"/>
              </a:spcBef>
              <a:buClrTx/>
              <a:buSzTx/>
              <a:buFontTx/>
              <a:buNone/>
            </a:pPr>
            <a:r>
              <a:rPr lang="zh-CN" altLang="en-US" sz="3600" b="1">
                <a:solidFill>
                  <a:srgbClr val="FF0000"/>
                </a:solidFill>
                <a:latin typeface="Arial" panose="020B0604020202020204" pitchFamily="34" charset="0"/>
              </a:rPr>
              <a:t>“来者”：</a:t>
            </a:r>
            <a:r>
              <a:rPr lang="zh-CN" altLang="en-US" sz="3600">
                <a:latin typeface="Arial" panose="020B0604020202020204" pitchFamily="34" charset="0"/>
              </a:rPr>
              <a:t>未来惜才爱才的贤明君主。</a:t>
            </a:r>
          </a:p>
        </p:txBody>
      </p:sp>
      <p:sp>
        <p:nvSpPr>
          <p:cNvPr id="58371" name="矩形 2">
            <a:extLst>
              <a:ext uri="{FF2B5EF4-FFF2-40B4-BE49-F238E27FC236}">
                <a16:creationId xmlns:a16="http://schemas.microsoft.com/office/drawing/2014/main" id="{014CBFBC-6861-41D1-91BA-61CE59242175}"/>
              </a:ext>
            </a:extLst>
          </p:cNvPr>
          <p:cNvSpPr>
            <a:spLocks noChangeArrowheads="1"/>
          </p:cNvSpPr>
          <p:nvPr/>
        </p:nvSpPr>
        <p:spPr bwMode="auto">
          <a:xfrm>
            <a:off x="228600" y="3505200"/>
            <a:ext cx="8077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FF0000"/>
                </a:solidFill>
                <a:latin typeface="Arial" panose="020B0604020202020204" pitchFamily="34" charset="0"/>
              </a:rPr>
              <a:t>       两个“不见”相互映照，表达出诗人对贤明君主的钦敬仰慕之情，也表露出自己壮志难酬、生不逢时、怀才不遇的感伤。</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矩形 1">
            <a:extLst>
              <a:ext uri="{FF2B5EF4-FFF2-40B4-BE49-F238E27FC236}">
                <a16:creationId xmlns:a16="http://schemas.microsoft.com/office/drawing/2014/main" id="{D284500D-C123-4C89-80C1-B0C747655AC8}"/>
              </a:ext>
            </a:extLst>
          </p:cNvPr>
          <p:cNvSpPr>
            <a:spLocks noChangeArrowheads="1"/>
          </p:cNvSpPr>
          <p:nvPr/>
        </p:nvSpPr>
        <p:spPr bwMode="auto">
          <a:xfrm>
            <a:off x="685800" y="609600"/>
            <a:ext cx="7696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a:latin typeface="Arial" panose="020B0604020202020204" pitchFamily="34" charset="0"/>
              </a:rPr>
              <a:t>后两句是从什么角度写的？诗人为什么见此景而涕下？</a:t>
            </a:r>
          </a:p>
        </p:txBody>
      </p:sp>
      <p:sp>
        <p:nvSpPr>
          <p:cNvPr id="59395" name="矩形 2">
            <a:extLst>
              <a:ext uri="{FF2B5EF4-FFF2-40B4-BE49-F238E27FC236}">
                <a16:creationId xmlns:a16="http://schemas.microsoft.com/office/drawing/2014/main" id="{0C84A325-300B-4EC4-B48D-E084E2BAB930}"/>
              </a:ext>
            </a:extLst>
          </p:cNvPr>
          <p:cNvSpPr>
            <a:spLocks noChangeArrowheads="1"/>
          </p:cNvSpPr>
          <p:nvPr/>
        </p:nvSpPr>
        <p:spPr bwMode="auto">
          <a:xfrm>
            <a:off x="381000" y="3352800"/>
            <a:ext cx="4572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a:latin typeface="Arial" panose="020B0604020202020204" pitchFamily="34" charset="0"/>
              </a:rPr>
              <a:t>念</a:t>
            </a:r>
            <a:r>
              <a:rPr lang="zh-CN" altLang="en-US" sz="4000" b="1">
                <a:solidFill>
                  <a:srgbClr val="FF0000"/>
                </a:solidFill>
                <a:latin typeface="Arial" panose="020B0604020202020204" pitchFamily="34" charset="0"/>
              </a:rPr>
              <a:t>天地</a:t>
            </a:r>
            <a:r>
              <a:rPr lang="zh-CN" altLang="en-US" sz="4000">
                <a:latin typeface="Arial" panose="020B0604020202020204" pitchFamily="34" charset="0"/>
              </a:rPr>
              <a:t>之悠悠，</a:t>
            </a:r>
          </a:p>
          <a:p>
            <a:pPr eaLnBrk="1" hangingPunct="1">
              <a:spcBef>
                <a:spcPct val="0"/>
              </a:spcBef>
              <a:buClrTx/>
              <a:buSzTx/>
              <a:buFontTx/>
              <a:buNone/>
            </a:pPr>
            <a:r>
              <a:rPr lang="zh-CN" altLang="en-US" sz="4000">
                <a:latin typeface="Arial" panose="020B0604020202020204" pitchFamily="34" charset="0"/>
              </a:rPr>
              <a:t>独怆然而涕下！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1">
            <a:extLst>
              <a:ext uri="{FF2B5EF4-FFF2-40B4-BE49-F238E27FC236}">
                <a16:creationId xmlns:a16="http://schemas.microsoft.com/office/drawing/2014/main" id="{163194B5-8CED-4791-B120-053A190AEF75}"/>
              </a:ext>
            </a:extLst>
          </p:cNvPr>
          <p:cNvSpPr>
            <a:spLocks noChangeArrowheads="1"/>
          </p:cNvSpPr>
          <p:nvPr/>
        </p:nvSpPr>
        <p:spPr bwMode="auto">
          <a:xfrm>
            <a:off x="685800" y="1447800"/>
            <a:ext cx="7696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a:latin typeface="Arial" panose="020B0604020202020204" pitchFamily="34" charset="0"/>
              </a:rPr>
              <a:t>       俯仰天地，天高地远，寰宇苍茫，反衬出诗人无比的渺小和孤单。诗人不禁怆然涕下。这种己的悲哀里，蕴含着伟大的孤独感，透露出英雄无用武之地、抚剑四顾茫而慷慨悲歌的豪侠气概。</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矩形 1">
            <a:extLst>
              <a:ext uri="{FF2B5EF4-FFF2-40B4-BE49-F238E27FC236}">
                <a16:creationId xmlns:a16="http://schemas.microsoft.com/office/drawing/2014/main" id="{B1D41090-CCAE-4D6C-8981-1156B20C27DA}"/>
              </a:ext>
            </a:extLst>
          </p:cNvPr>
          <p:cNvSpPr>
            <a:spLocks noChangeArrowheads="1"/>
          </p:cNvSpPr>
          <p:nvPr/>
        </p:nvSpPr>
        <p:spPr bwMode="auto">
          <a:xfrm>
            <a:off x="609600" y="1676400"/>
            <a:ext cx="80010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a:latin typeface="Arial" panose="020B0604020202020204" pitchFamily="34" charset="0"/>
              </a:rPr>
              <a:t>这首诗表达了诗人怎样的感情？</a:t>
            </a:r>
            <a:endParaRPr lang="en-US" altLang="zh-CN" sz="4000">
              <a:latin typeface="Arial" panose="020B0604020202020204" pitchFamily="34" charset="0"/>
            </a:endParaRPr>
          </a:p>
          <a:p>
            <a:pPr eaLnBrk="1" hangingPunct="1">
              <a:spcBef>
                <a:spcPct val="0"/>
              </a:spcBef>
              <a:buClrTx/>
              <a:buSzTx/>
              <a:buFontTx/>
              <a:buNone/>
            </a:pPr>
            <a:endParaRPr lang="zh-CN" altLang="en-US" sz="4000">
              <a:latin typeface="Arial" panose="020B0604020202020204" pitchFamily="34" charset="0"/>
            </a:endParaRPr>
          </a:p>
          <a:p>
            <a:pPr eaLnBrk="1" hangingPunct="1">
              <a:spcBef>
                <a:spcPct val="0"/>
              </a:spcBef>
              <a:buClrTx/>
              <a:buSzTx/>
              <a:buFontTx/>
              <a:buNone/>
            </a:pPr>
            <a:r>
              <a:rPr lang="zh-CN" altLang="en-US" sz="4000">
                <a:latin typeface="Arial" panose="020B0604020202020204" pitchFamily="34" charset="0"/>
              </a:rPr>
              <a:t>       表达了诗人怀才不遇、壮志难酬的感慨以及对赏贤任能的英明君王的渴盼，也表达了人生的孤独感。</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a:extLst>
              <a:ext uri="{FF2B5EF4-FFF2-40B4-BE49-F238E27FC236}">
                <a16:creationId xmlns:a16="http://schemas.microsoft.com/office/drawing/2014/main" id="{68C8772F-4B8C-415C-8421-2B59E34C4EE0}"/>
              </a:ext>
            </a:extLst>
          </p:cNvPr>
          <p:cNvSpPr>
            <a:spLocks noChangeArrowheads="1"/>
          </p:cNvSpPr>
          <p:nvPr/>
        </p:nvSpPr>
        <p:spPr bwMode="auto">
          <a:xfrm>
            <a:off x="533400" y="457200"/>
            <a:ext cx="4724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3600">
                <a:latin typeface="Arial" panose="020B0604020202020204" pitchFamily="34" charset="0"/>
                <a:ea typeface="黑体" panose="02010609060101010101" pitchFamily="49" charset="-122"/>
              </a:rPr>
              <a:t>1.</a:t>
            </a:r>
            <a:r>
              <a:rPr lang="zh-CN" altLang="en-US" sz="3600">
                <a:latin typeface="Arial" panose="020B0604020202020204" pitchFamily="34" charset="0"/>
                <a:ea typeface="黑体" panose="02010609060101010101" pitchFamily="49" charset="-122"/>
              </a:rPr>
              <a:t>朗读诗歌，感受诗韵</a:t>
            </a:r>
          </a:p>
        </p:txBody>
      </p:sp>
      <p:sp>
        <p:nvSpPr>
          <p:cNvPr id="3" name="矩形 2">
            <a:extLst>
              <a:ext uri="{FF2B5EF4-FFF2-40B4-BE49-F238E27FC236}">
                <a16:creationId xmlns:a16="http://schemas.microsoft.com/office/drawing/2014/main" id="{84074CC3-407D-4313-8D24-C7709B678E4B}"/>
              </a:ext>
            </a:extLst>
          </p:cNvPr>
          <p:cNvSpPr>
            <a:spLocks noChangeArrowheads="1"/>
          </p:cNvSpPr>
          <p:nvPr/>
        </p:nvSpPr>
        <p:spPr bwMode="auto">
          <a:xfrm>
            <a:off x="228600" y="1828800"/>
            <a:ext cx="2286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a:latin typeface="Arial" panose="020B0604020202020204" pitchFamily="34" charset="0"/>
                <a:ea typeface="黑体" panose="02010609060101010101" pitchFamily="49" charset="-122"/>
              </a:rPr>
              <a:t>方法指导：</a:t>
            </a:r>
          </a:p>
          <a:p>
            <a:pPr>
              <a:spcBef>
                <a:spcPct val="0"/>
              </a:spcBef>
              <a:buClrTx/>
              <a:buSzTx/>
              <a:buFontTx/>
              <a:buNone/>
            </a:pPr>
            <a:r>
              <a:rPr lang="en-US" altLang="zh-CN" sz="2800">
                <a:latin typeface="Arial" panose="020B0604020202020204" pitchFamily="34" charset="0"/>
                <a:ea typeface="黑体" panose="02010609060101010101" pitchFamily="49" charset="-122"/>
              </a:rPr>
              <a:t>1.</a:t>
            </a:r>
            <a:r>
              <a:rPr lang="zh-CN" altLang="en-US" sz="2800">
                <a:latin typeface="Arial" panose="020B0604020202020204" pitchFamily="34" charset="0"/>
                <a:ea typeface="黑体" panose="02010609060101010101" pitchFamily="49" charset="-122"/>
              </a:rPr>
              <a:t>把握节奏</a:t>
            </a:r>
          </a:p>
        </p:txBody>
      </p:sp>
      <p:sp>
        <p:nvSpPr>
          <p:cNvPr id="4" name="矩形 3">
            <a:extLst>
              <a:ext uri="{FF2B5EF4-FFF2-40B4-BE49-F238E27FC236}">
                <a16:creationId xmlns:a16="http://schemas.microsoft.com/office/drawing/2014/main" id="{93ED66D2-FF0B-4BF0-BEA8-F4ED05E85F48}"/>
              </a:ext>
            </a:extLst>
          </p:cNvPr>
          <p:cNvSpPr>
            <a:spLocks noChangeArrowheads="1"/>
          </p:cNvSpPr>
          <p:nvPr/>
        </p:nvSpPr>
        <p:spPr bwMode="auto">
          <a:xfrm>
            <a:off x="3962400" y="1752600"/>
            <a:ext cx="51816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4000">
                <a:latin typeface="Arial" panose="020B0604020202020204" pitchFamily="34" charset="0"/>
                <a:ea typeface="黑体" panose="02010609060101010101" pitchFamily="49" charset="-122"/>
              </a:rPr>
              <a:t>登 飞 来 峰（七绝句）</a:t>
            </a:r>
          </a:p>
          <a:p>
            <a:pPr>
              <a:spcBef>
                <a:spcPct val="0"/>
              </a:spcBef>
              <a:buClrTx/>
              <a:buSzTx/>
              <a:buFontTx/>
              <a:buNone/>
            </a:pPr>
            <a:r>
              <a:rPr lang="zh-CN" altLang="en-US" sz="4000">
                <a:latin typeface="Arial" panose="020B0604020202020204" pitchFamily="34" charset="0"/>
                <a:ea typeface="黑体" panose="02010609060101010101" pitchFamily="49" charset="-122"/>
              </a:rPr>
              <a:t>（宋）王安石</a:t>
            </a:r>
          </a:p>
          <a:p>
            <a:pPr>
              <a:spcBef>
                <a:spcPct val="0"/>
              </a:spcBef>
              <a:buClrTx/>
              <a:buSzTx/>
              <a:buFontTx/>
              <a:buNone/>
            </a:pPr>
            <a:r>
              <a:rPr lang="zh-CN" altLang="en-US" sz="4000">
                <a:latin typeface="Arial" panose="020B0604020202020204" pitchFamily="34" charset="0"/>
                <a:ea typeface="黑体" panose="02010609060101010101" pitchFamily="49" charset="-122"/>
              </a:rPr>
              <a:t>飞来山上</a:t>
            </a:r>
            <a:r>
              <a:rPr lang="en-US" altLang="zh-CN" sz="4000">
                <a:solidFill>
                  <a:srgbClr val="FF0000"/>
                </a:solidFill>
                <a:latin typeface="Arial" panose="020B0604020202020204" pitchFamily="34" charset="0"/>
                <a:ea typeface="黑体" panose="02010609060101010101" pitchFamily="49" charset="-122"/>
              </a:rPr>
              <a:t>/</a:t>
            </a:r>
            <a:r>
              <a:rPr lang="zh-CN" altLang="en-US" sz="4000">
                <a:latin typeface="Arial" panose="020B0604020202020204" pitchFamily="34" charset="0"/>
                <a:ea typeface="黑体" panose="02010609060101010101" pitchFamily="49" charset="-122"/>
              </a:rPr>
              <a:t>千寻塔，</a:t>
            </a:r>
          </a:p>
          <a:p>
            <a:pPr>
              <a:spcBef>
                <a:spcPct val="0"/>
              </a:spcBef>
              <a:buClrTx/>
              <a:buSzTx/>
              <a:buFontTx/>
              <a:buNone/>
            </a:pPr>
            <a:r>
              <a:rPr lang="zh-CN" altLang="en-US" sz="4000">
                <a:latin typeface="Arial" panose="020B0604020202020204" pitchFamily="34" charset="0"/>
                <a:ea typeface="黑体" panose="02010609060101010101" pitchFamily="49" charset="-122"/>
              </a:rPr>
              <a:t>闻说鸡鸣</a:t>
            </a:r>
            <a:r>
              <a:rPr lang="en-US" altLang="zh-CN" sz="4000">
                <a:solidFill>
                  <a:srgbClr val="FF0000"/>
                </a:solidFill>
                <a:latin typeface="Arial" panose="020B0604020202020204" pitchFamily="34" charset="0"/>
                <a:ea typeface="黑体" panose="02010609060101010101" pitchFamily="49" charset="-122"/>
              </a:rPr>
              <a:t>/</a:t>
            </a:r>
            <a:r>
              <a:rPr lang="zh-CN" altLang="en-US" sz="4000">
                <a:latin typeface="Arial" panose="020B0604020202020204" pitchFamily="34" charset="0"/>
                <a:ea typeface="黑体" panose="02010609060101010101" pitchFamily="49" charset="-122"/>
              </a:rPr>
              <a:t>见日升。</a:t>
            </a:r>
          </a:p>
          <a:p>
            <a:pPr>
              <a:spcBef>
                <a:spcPct val="0"/>
              </a:spcBef>
              <a:buClrTx/>
              <a:buSzTx/>
              <a:buFontTx/>
              <a:buNone/>
            </a:pPr>
            <a:r>
              <a:rPr lang="zh-CN" altLang="en-US" sz="4000">
                <a:latin typeface="Arial" panose="020B0604020202020204" pitchFamily="34" charset="0"/>
                <a:ea typeface="黑体" panose="02010609060101010101" pitchFamily="49" charset="-122"/>
              </a:rPr>
              <a:t>不畏浮云</a:t>
            </a:r>
            <a:r>
              <a:rPr lang="en-US" altLang="zh-CN" sz="4000">
                <a:solidFill>
                  <a:srgbClr val="FF0000"/>
                </a:solidFill>
                <a:latin typeface="Arial" panose="020B0604020202020204" pitchFamily="34" charset="0"/>
                <a:ea typeface="黑体" panose="02010609060101010101" pitchFamily="49" charset="-122"/>
              </a:rPr>
              <a:t>/</a:t>
            </a:r>
            <a:r>
              <a:rPr lang="zh-CN" altLang="en-US" sz="4000">
                <a:latin typeface="Arial" panose="020B0604020202020204" pitchFamily="34" charset="0"/>
                <a:ea typeface="黑体" panose="02010609060101010101" pitchFamily="49" charset="-122"/>
              </a:rPr>
              <a:t>遮望眼，</a:t>
            </a:r>
          </a:p>
          <a:p>
            <a:pPr>
              <a:spcBef>
                <a:spcPct val="0"/>
              </a:spcBef>
              <a:buClrTx/>
              <a:buSzTx/>
              <a:buFontTx/>
              <a:buNone/>
            </a:pPr>
            <a:r>
              <a:rPr lang="zh-CN" altLang="en-US" sz="4000">
                <a:latin typeface="Arial" panose="020B0604020202020204" pitchFamily="34" charset="0"/>
                <a:ea typeface="黑体" panose="02010609060101010101" pitchFamily="49" charset="-122"/>
              </a:rPr>
              <a:t>自缘身在</a:t>
            </a:r>
            <a:r>
              <a:rPr lang="en-US" altLang="zh-CN" sz="4000">
                <a:solidFill>
                  <a:srgbClr val="FF0000"/>
                </a:solidFill>
                <a:latin typeface="Arial" panose="020B0604020202020204" pitchFamily="34" charset="0"/>
                <a:ea typeface="黑体" panose="02010609060101010101" pitchFamily="49" charset="-122"/>
              </a:rPr>
              <a:t>/</a:t>
            </a:r>
            <a:r>
              <a:rPr lang="zh-CN" altLang="en-US" sz="4000">
                <a:latin typeface="Arial" panose="020B0604020202020204" pitchFamily="34" charset="0"/>
                <a:ea typeface="黑体" panose="02010609060101010101" pitchFamily="49" charset="-122"/>
              </a:rPr>
              <a:t>最高层。</a:t>
            </a:r>
          </a:p>
        </p:txBody>
      </p:sp>
      <p:sp>
        <p:nvSpPr>
          <p:cNvPr id="5" name="矩形 4">
            <a:extLst>
              <a:ext uri="{FF2B5EF4-FFF2-40B4-BE49-F238E27FC236}">
                <a16:creationId xmlns:a16="http://schemas.microsoft.com/office/drawing/2014/main" id="{E76CB6CC-373B-4B2A-AE95-21BB0BBCC4DC}"/>
              </a:ext>
            </a:extLst>
          </p:cNvPr>
          <p:cNvSpPr>
            <a:spLocks noChangeArrowheads="1"/>
          </p:cNvSpPr>
          <p:nvPr/>
        </p:nvSpPr>
        <p:spPr bwMode="auto">
          <a:xfrm>
            <a:off x="304800" y="3124200"/>
            <a:ext cx="1920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2800">
                <a:latin typeface="Arial" panose="020B0604020202020204" pitchFamily="34" charset="0"/>
                <a:ea typeface="黑体" panose="02010609060101010101" pitchFamily="49" charset="-122"/>
              </a:rPr>
              <a:t>2.</a:t>
            </a:r>
            <a:r>
              <a:rPr lang="zh-CN" altLang="en-US" sz="2800">
                <a:latin typeface="Arial" panose="020B0604020202020204" pitchFamily="34" charset="0"/>
                <a:ea typeface="黑体" panose="02010609060101010101" pitchFamily="49" charset="-122"/>
              </a:rPr>
              <a:t>以声传情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blinds(horizontal)">
                                      <p:cBhvr>
                                        <p:cTn id="26" dur="500"/>
                                        <p:tgtEl>
                                          <p:spTgt spid="4">
                                            <p:txEl>
                                              <p:pRg st="3" end="3"/>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blinds(horizontal)">
                                      <p:cBhvr>
                                        <p:cTn id="29" dur="500"/>
                                        <p:tgtEl>
                                          <p:spTgt spid="4">
                                            <p:txEl>
                                              <p:pRg st="4" end="4"/>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矩形 1">
            <a:extLst>
              <a:ext uri="{FF2B5EF4-FFF2-40B4-BE49-F238E27FC236}">
                <a16:creationId xmlns:a16="http://schemas.microsoft.com/office/drawing/2014/main" id="{00E51AE1-EDE8-45AF-B67A-D285CEF4F5AA}"/>
              </a:ext>
            </a:extLst>
          </p:cNvPr>
          <p:cNvSpPr>
            <a:spLocks noChangeArrowheads="1"/>
          </p:cNvSpPr>
          <p:nvPr/>
        </p:nvSpPr>
        <p:spPr bwMode="auto">
          <a:xfrm>
            <a:off x="304800" y="762000"/>
            <a:ext cx="64008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800" b="1">
                <a:solidFill>
                  <a:srgbClr val="FF0000"/>
                </a:solidFill>
                <a:latin typeface="Arial" panose="020B0604020202020204" pitchFamily="34" charset="0"/>
              </a:rPr>
              <a:t>小结</a:t>
            </a:r>
            <a:endParaRPr lang="en-US" altLang="zh-CN" sz="4800" b="1">
              <a:solidFill>
                <a:srgbClr val="FF0000"/>
              </a:solidFill>
              <a:latin typeface="Arial" panose="020B0604020202020204" pitchFamily="34" charset="0"/>
            </a:endParaRPr>
          </a:p>
          <a:p>
            <a:pPr eaLnBrk="1" hangingPunct="1">
              <a:spcBef>
                <a:spcPct val="0"/>
              </a:spcBef>
              <a:buClrTx/>
              <a:buSzTx/>
              <a:buFontTx/>
              <a:buNone/>
            </a:pPr>
            <a:endParaRPr lang="en-US" altLang="zh-CN" sz="4800" b="1">
              <a:solidFill>
                <a:srgbClr val="FF0000"/>
              </a:solidFill>
              <a:latin typeface="Arial" panose="020B0604020202020204" pitchFamily="34" charset="0"/>
            </a:endParaRPr>
          </a:p>
          <a:p>
            <a:pPr eaLnBrk="1" hangingPunct="1">
              <a:spcBef>
                <a:spcPct val="0"/>
              </a:spcBef>
              <a:buClrTx/>
              <a:buSzTx/>
              <a:buFontTx/>
              <a:buNone/>
            </a:pPr>
            <a:endParaRPr lang="zh-CN" altLang="en-US" sz="4800" b="1">
              <a:solidFill>
                <a:srgbClr val="FF0000"/>
              </a:solidFill>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俯仰古今</a:t>
            </a:r>
            <a:r>
              <a:rPr lang="en-US" altLang="zh-CN" sz="3600">
                <a:latin typeface="Arial" panose="020B0604020202020204" pitchFamily="34" charset="0"/>
              </a:rPr>
              <a:t>—</a:t>
            </a:r>
            <a:r>
              <a:rPr lang="zh-CN" altLang="en-US" sz="3600" b="1">
                <a:solidFill>
                  <a:srgbClr val="FF0000"/>
                </a:solidFill>
                <a:latin typeface="Arial" panose="020B0604020202020204" pitchFamily="34" charset="0"/>
              </a:rPr>
              <a:t>时闻</a:t>
            </a:r>
            <a:r>
              <a:rPr lang="zh-CN" altLang="en-US" sz="3600">
                <a:latin typeface="Arial" panose="020B0604020202020204" pitchFamily="34" charset="0"/>
              </a:rPr>
              <a:t>的绵长</a:t>
            </a:r>
          </a:p>
          <a:p>
            <a:pPr eaLnBrk="1" hangingPunct="1">
              <a:spcBef>
                <a:spcPct val="0"/>
              </a:spcBef>
              <a:buClrTx/>
              <a:buSzTx/>
              <a:buFontTx/>
              <a:buNone/>
            </a:pPr>
            <a:r>
              <a:rPr lang="zh-CN" altLang="en-US" sz="3600">
                <a:latin typeface="Arial" panose="020B0604020202020204" pitchFamily="34" charset="0"/>
              </a:rPr>
              <a:t>登楼眺望</a:t>
            </a:r>
            <a:r>
              <a:rPr lang="en-US" altLang="zh-CN" sz="3600">
                <a:latin typeface="Arial" panose="020B0604020202020204" pitchFamily="34" charset="0"/>
              </a:rPr>
              <a:t>—</a:t>
            </a:r>
            <a:r>
              <a:rPr lang="zh-CN" altLang="en-US" sz="3600" b="1">
                <a:solidFill>
                  <a:srgbClr val="FF0000"/>
                </a:solidFill>
                <a:latin typeface="Arial" panose="020B0604020202020204" pitchFamily="34" charset="0"/>
              </a:rPr>
              <a:t>空间</a:t>
            </a:r>
            <a:r>
              <a:rPr lang="zh-CN" altLang="en-US" sz="3600">
                <a:latin typeface="Arial" panose="020B0604020202020204" pitchFamily="34" charset="0"/>
              </a:rPr>
              <a:t>的辽阔无垠</a:t>
            </a:r>
          </a:p>
          <a:p>
            <a:pPr eaLnBrk="1" hangingPunct="1">
              <a:spcBef>
                <a:spcPct val="0"/>
              </a:spcBef>
              <a:buClrTx/>
              <a:buSzTx/>
              <a:buFontTx/>
              <a:buNone/>
            </a:pPr>
            <a:r>
              <a:rPr lang="zh-CN" altLang="en-US" sz="3600">
                <a:latin typeface="Arial" panose="020B0604020202020204" pitchFamily="34" charset="0"/>
              </a:rPr>
              <a:t>独自凭吊</a:t>
            </a:r>
            <a:r>
              <a:rPr lang="en-US" altLang="zh-CN" sz="3600">
                <a:latin typeface="Arial" panose="020B0604020202020204" pitchFamily="34" charset="0"/>
              </a:rPr>
              <a:t>—</a:t>
            </a:r>
            <a:r>
              <a:rPr lang="zh-CN" altLang="en-US" sz="3600" b="1">
                <a:solidFill>
                  <a:srgbClr val="FF0000"/>
                </a:solidFill>
                <a:latin typeface="Arial" panose="020B0604020202020204" pitchFamily="34" charset="0"/>
              </a:rPr>
              <a:t>心绪</a:t>
            </a:r>
            <a:r>
              <a:rPr lang="zh-CN" altLang="en-US" sz="3600">
                <a:latin typeface="Arial" panose="020B0604020202020204" pitchFamily="34" charset="0"/>
              </a:rPr>
              <a:t>之孤单悲苦</a:t>
            </a:r>
          </a:p>
        </p:txBody>
      </p:sp>
      <p:sp>
        <p:nvSpPr>
          <p:cNvPr id="3" name="右大括号 2">
            <a:extLst>
              <a:ext uri="{FF2B5EF4-FFF2-40B4-BE49-F238E27FC236}">
                <a16:creationId xmlns:a16="http://schemas.microsoft.com/office/drawing/2014/main" id="{AE89338F-6E03-4E05-9766-9E56AF5A73FE}"/>
              </a:ext>
            </a:extLst>
          </p:cNvPr>
          <p:cNvSpPr/>
          <p:nvPr/>
        </p:nvSpPr>
        <p:spPr>
          <a:xfrm>
            <a:off x="5715000" y="3124200"/>
            <a:ext cx="1066800" cy="15240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4" name="矩形 3">
            <a:extLst>
              <a:ext uri="{FF2B5EF4-FFF2-40B4-BE49-F238E27FC236}">
                <a16:creationId xmlns:a16="http://schemas.microsoft.com/office/drawing/2014/main" id="{C60E0F90-8B38-4CE4-8CB2-1A3D989A40A7}"/>
              </a:ext>
            </a:extLst>
          </p:cNvPr>
          <p:cNvSpPr>
            <a:spLocks noChangeArrowheads="1"/>
          </p:cNvSpPr>
          <p:nvPr/>
        </p:nvSpPr>
        <p:spPr bwMode="auto">
          <a:xfrm>
            <a:off x="6781800" y="2895600"/>
            <a:ext cx="2133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C00000"/>
                </a:solidFill>
                <a:latin typeface="Arial" panose="020B0604020202020204" pitchFamily="34" charset="0"/>
              </a:rPr>
              <a:t>孤独</a:t>
            </a:r>
          </a:p>
          <a:p>
            <a:pPr eaLnBrk="1" hangingPunct="1">
              <a:spcBef>
                <a:spcPct val="0"/>
              </a:spcBef>
              <a:buClrTx/>
              <a:buSzTx/>
              <a:buFontTx/>
              <a:buNone/>
            </a:pPr>
            <a:r>
              <a:rPr lang="zh-CN" altLang="en-US" sz="3600" b="1">
                <a:solidFill>
                  <a:srgbClr val="C00000"/>
                </a:solidFill>
                <a:latin typeface="Arial" panose="020B0604020202020204" pitchFamily="34" charset="0"/>
              </a:rPr>
              <a:t>生之短促</a:t>
            </a:r>
          </a:p>
          <a:p>
            <a:pPr eaLnBrk="1" hangingPunct="1">
              <a:spcBef>
                <a:spcPct val="0"/>
              </a:spcBef>
              <a:buClrTx/>
              <a:buSzTx/>
              <a:buFontTx/>
              <a:buNone/>
            </a:pPr>
            <a:r>
              <a:rPr lang="zh-CN" altLang="en-US" sz="3600" b="1">
                <a:solidFill>
                  <a:srgbClr val="C00000"/>
                </a:solidFill>
                <a:latin typeface="Arial" panose="020B0604020202020204" pitchFamily="34" charset="0"/>
              </a:rPr>
              <a:t>怀才不遇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linds(horizontal)">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1">
            <a:extLst>
              <a:ext uri="{FF2B5EF4-FFF2-40B4-BE49-F238E27FC236}">
                <a16:creationId xmlns:a16="http://schemas.microsoft.com/office/drawing/2014/main" id="{FD9E2B0E-7682-41BC-84FA-02B41752CA76}"/>
              </a:ext>
            </a:extLst>
          </p:cNvPr>
          <p:cNvSpPr>
            <a:spLocks noChangeArrowheads="1"/>
          </p:cNvSpPr>
          <p:nvPr/>
        </p:nvSpPr>
        <p:spPr bwMode="auto">
          <a:xfrm>
            <a:off x="533400" y="1066800"/>
            <a:ext cx="79248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a:latin typeface="Arial" panose="020B0604020202020204" pitchFamily="34" charset="0"/>
              </a:rPr>
              <a:t>                    游山西村</a:t>
            </a:r>
          </a:p>
          <a:p>
            <a:pPr eaLnBrk="1" hangingPunct="1">
              <a:spcBef>
                <a:spcPct val="0"/>
              </a:spcBef>
              <a:buClrTx/>
              <a:buSzTx/>
              <a:buFontTx/>
              <a:buNone/>
            </a:pPr>
            <a:r>
              <a:rPr lang="en-US" altLang="zh-CN" sz="4000">
                <a:latin typeface="Arial" panose="020B0604020202020204" pitchFamily="34" charset="0"/>
                <a:hlinkClick r:id="rId2"/>
              </a:rPr>
              <a:t>                          [ </a:t>
            </a:r>
            <a:r>
              <a:rPr lang="zh-CN" altLang="en-US" sz="4000">
                <a:latin typeface="Arial" panose="020B0604020202020204" pitchFamily="34" charset="0"/>
                <a:hlinkClick r:id="rId2"/>
              </a:rPr>
              <a:t>宋 </a:t>
            </a:r>
            <a:r>
              <a:rPr lang="en-US" altLang="zh-CN" sz="4000">
                <a:latin typeface="Arial" panose="020B0604020202020204" pitchFamily="34" charset="0"/>
                <a:hlinkClick r:id="rId2"/>
              </a:rPr>
              <a:t>] </a:t>
            </a:r>
            <a:r>
              <a:rPr lang="zh-CN" altLang="en-US" sz="4000">
                <a:latin typeface="Arial" panose="020B0604020202020204" pitchFamily="34" charset="0"/>
                <a:hlinkClick r:id="rId2"/>
              </a:rPr>
              <a:t>陆游</a:t>
            </a:r>
            <a:endParaRPr lang="zh-CN" altLang="en-US" sz="4000">
              <a:latin typeface="Arial" panose="020B0604020202020204" pitchFamily="34" charset="0"/>
            </a:endParaRPr>
          </a:p>
          <a:p>
            <a:pPr eaLnBrk="1" hangingPunct="1">
              <a:spcBef>
                <a:spcPct val="0"/>
              </a:spcBef>
              <a:buClrTx/>
              <a:buSzTx/>
              <a:buFontTx/>
              <a:buNone/>
            </a:pPr>
            <a:r>
              <a:rPr lang="zh-CN" altLang="en-US" sz="4000">
                <a:latin typeface="Arial" panose="020B0604020202020204" pitchFamily="34" charset="0"/>
              </a:rPr>
              <a:t>莫笑农家腊酒浑，丰年留客足鸡豚。</a:t>
            </a:r>
          </a:p>
          <a:p>
            <a:pPr eaLnBrk="1" hangingPunct="1">
              <a:spcBef>
                <a:spcPct val="0"/>
              </a:spcBef>
              <a:buClrTx/>
              <a:buSzTx/>
              <a:buFontTx/>
              <a:buNone/>
            </a:pPr>
            <a:r>
              <a:rPr lang="zh-CN" altLang="en-US" sz="4000">
                <a:latin typeface="Arial" panose="020B0604020202020204" pitchFamily="34" charset="0"/>
              </a:rPr>
              <a:t>山重水复疑无路，柳暗花明又一村。</a:t>
            </a:r>
          </a:p>
          <a:p>
            <a:pPr eaLnBrk="1" hangingPunct="1">
              <a:spcBef>
                <a:spcPct val="0"/>
              </a:spcBef>
              <a:buClrTx/>
              <a:buSzTx/>
              <a:buFontTx/>
              <a:buNone/>
            </a:pPr>
            <a:r>
              <a:rPr lang="zh-CN" altLang="en-US" sz="4000">
                <a:latin typeface="Arial" panose="020B0604020202020204" pitchFamily="34" charset="0"/>
              </a:rPr>
              <a:t>箫鼓追随春社近，衣冠简朴古风存。</a:t>
            </a:r>
          </a:p>
          <a:p>
            <a:pPr eaLnBrk="1" hangingPunct="1">
              <a:spcBef>
                <a:spcPct val="0"/>
              </a:spcBef>
              <a:buClrTx/>
              <a:buSzTx/>
              <a:buFontTx/>
              <a:buNone/>
            </a:pPr>
            <a:r>
              <a:rPr lang="zh-CN" altLang="en-US" sz="4000">
                <a:latin typeface="Arial" panose="020B0604020202020204" pitchFamily="34" charset="0"/>
              </a:rPr>
              <a:t>从今若许闲乘月，拄杖无时夜叩门。</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1">
            <a:extLst>
              <a:ext uri="{FF2B5EF4-FFF2-40B4-BE49-F238E27FC236}">
                <a16:creationId xmlns:a16="http://schemas.microsoft.com/office/drawing/2014/main" id="{5806888A-CD7D-4DB7-9332-3F08B7F51AAE}"/>
              </a:ext>
            </a:extLst>
          </p:cNvPr>
          <p:cNvSpPr>
            <a:spLocks noChangeArrowheads="1"/>
          </p:cNvSpPr>
          <p:nvPr/>
        </p:nvSpPr>
        <p:spPr bwMode="auto">
          <a:xfrm>
            <a:off x="304800" y="533400"/>
            <a:ext cx="8534400"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800" b="1">
                <a:latin typeface="Arial" panose="020B0604020202020204" pitchFamily="34" charset="0"/>
              </a:rPr>
              <a:t>学习目标：</a:t>
            </a:r>
            <a:endParaRPr lang="en-US" altLang="zh-CN" sz="4800" b="1">
              <a:latin typeface="Arial" panose="020B0604020202020204" pitchFamily="34" charset="0"/>
            </a:endParaRPr>
          </a:p>
          <a:p>
            <a:pPr eaLnBrk="1" hangingPunct="1">
              <a:spcBef>
                <a:spcPct val="0"/>
              </a:spcBef>
              <a:buClrTx/>
              <a:buSzTx/>
              <a:buFontTx/>
              <a:buNone/>
            </a:pPr>
            <a:endParaRPr lang="zh-CN" altLang="en-US" sz="4800" b="1">
              <a:latin typeface="Arial" panose="020B0604020202020204" pitchFamily="34" charset="0"/>
            </a:endParaRPr>
          </a:p>
          <a:p>
            <a:pPr eaLnBrk="1" hangingPunct="1">
              <a:spcBef>
                <a:spcPct val="0"/>
              </a:spcBef>
              <a:buClrTx/>
              <a:buSzTx/>
              <a:buFontTx/>
              <a:buNone/>
            </a:pPr>
            <a:r>
              <a:rPr lang="en-US" altLang="zh-CN" sz="4400">
                <a:latin typeface="Arial" panose="020B0604020202020204" pitchFamily="34" charset="0"/>
              </a:rPr>
              <a:t>1</a:t>
            </a:r>
            <a:r>
              <a:rPr lang="zh-CN" altLang="en-US" sz="4400">
                <a:latin typeface="Arial" panose="020B0604020202020204" pitchFamily="34" charset="0"/>
              </a:rPr>
              <a:t>有感情地朗诵诗歌，感悟诗歌意境。</a:t>
            </a:r>
            <a:endParaRPr lang="en-US" altLang="zh-CN" sz="4400">
              <a:latin typeface="Arial" panose="020B0604020202020204" pitchFamily="34" charset="0"/>
            </a:endParaRPr>
          </a:p>
          <a:p>
            <a:pPr eaLnBrk="1" hangingPunct="1">
              <a:spcBef>
                <a:spcPct val="0"/>
              </a:spcBef>
              <a:buClrTx/>
              <a:buSzTx/>
              <a:buFontTx/>
              <a:buNone/>
            </a:pPr>
            <a:endParaRPr lang="zh-CN" altLang="en-US" sz="4400">
              <a:latin typeface="Arial" panose="020B0604020202020204" pitchFamily="34" charset="0"/>
            </a:endParaRPr>
          </a:p>
          <a:p>
            <a:pPr eaLnBrk="1" hangingPunct="1">
              <a:spcBef>
                <a:spcPct val="0"/>
              </a:spcBef>
              <a:buClrTx/>
              <a:buSzTx/>
              <a:buFontTx/>
              <a:buNone/>
            </a:pPr>
            <a:r>
              <a:rPr lang="en-US" altLang="zh-CN" sz="4400">
                <a:latin typeface="Arial" panose="020B0604020202020204" pitchFamily="34" charset="0"/>
              </a:rPr>
              <a:t>2</a:t>
            </a:r>
            <a:r>
              <a:rPr lang="zh-CN" altLang="en-US" sz="4400">
                <a:latin typeface="Arial" panose="020B0604020202020204" pitchFamily="34" charset="0"/>
              </a:rPr>
              <a:t>体会诗人表达的情感，理解诗歌中所蕴含的哲理。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1">
            <a:extLst>
              <a:ext uri="{FF2B5EF4-FFF2-40B4-BE49-F238E27FC236}">
                <a16:creationId xmlns:a16="http://schemas.microsoft.com/office/drawing/2014/main" id="{C9456ABE-B63C-48C4-86AD-546A5AD84244}"/>
              </a:ext>
            </a:extLst>
          </p:cNvPr>
          <p:cNvSpPr>
            <a:spLocks noChangeArrowheads="1"/>
          </p:cNvSpPr>
          <p:nvPr/>
        </p:nvSpPr>
        <p:spPr bwMode="auto">
          <a:xfrm>
            <a:off x="304800" y="381000"/>
            <a:ext cx="78486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000" b="1">
                <a:latin typeface="Arial" panose="020B0604020202020204" pitchFamily="34" charset="0"/>
              </a:rPr>
              <a:t>知人论世：</a:t>
            </a:r>
          </a:p>
          <a:p>
            <a:pPr eaLnBrk="1" hangingPunct="1">
              <a:spcBef>
                <a:spcPct val="0"/>
              </a:spcBef>
              <a:buClrTx/>
              <a:buSzTx/>
              <a:buFontTx/>
              <a:buNone/>
            </a:pPr>
            <a:r>
              <a:rPr lang="zh-CN" altLang="en-US">
                <a:latin typeface="Arial" panose="020B0604020202020204" pitchFamily="34" charset="0"/>
              </a:rPr>
              <a:t>     </a:t>
            </a:r>
            <a:endParaRPr lang="en-US" altLang="zh-CN">
              <a:latin typeface="Arial" panose="020B0604020202020204" pitchFamily="34" charset="0"/>
            </a:endParaRPr>
          </a:p>
          <a:p>
            <a:pPr eaLnBrk="1" hangingPunct="1">
              <a:spcBef>
                <a:spcPct val="0"/>
              </a:spcBef>
              <a:buClrTx/>
              <a:buSzTx/>
              <a:buFontTx/>
              <a:buNone/>
            </a:pPr>
            <a:r>
              <a:rPr lang="en-US" altLang="zh-CN">
                <a:latin typeface="Arial" panose="020B0604020202020204" pitchFamily="34" charset="0"/>
              </a:rPr>
              <a:t>        </a:t>
            </a:r>
            <a:r>
              <a:rPr lang="zh-CN" altLang="en-US">
                <a:latin typeface="Arial" panose="020B0604020202020204" pitchFamily="34" charset="0"/>
              </a:rPr>
              <a:t>陆游（</a:t>
            </a:r>
            <a:r>
              <a:rPr lang="en-US" altLang="zh-CN">
                <a:latin typeface="Arial" panose="020B0604020202020204" pitchFamily="34" charset="0"/>
              </a:rPr>
              <a:t>1125</a:t>
            </a:r>
            <a:r>
              <a:rPr lang="zh-CN" altLang="en-US">
                <a:latin typeface="Arial" panose="020B0604020202020204" pitchFamily="34" charset="0"/>
              </a:rPr>
              <a:t>年</a:t>
            </a:r>
            <a:r>
              <a:rPr lang="en-US" altLang="zh-CN">
                <a:latin typeface="Arial" panose="020B0604020202020204" pitchFamily="34" charset="0"/>
              </a:rPr>
              <a:t>-1210</a:t>
            </a:r>
            <a:r>
              <a:rPr lang="zh-CN" altLang="en-US">
                <a:latin typeface="Arial" panose="020B0604020202020204" pitchFamily="34" charset="0"/>
              </a:rPr>
              <a:t>年），字务观，号放翁，汉族，越州山阴（今绍兴）人，尚书右丞陆佃之孙</a:t>
            </a:r>
            <a:r>
              <a:rPr lang="zh-CN" altLang="en-US">
                <a:solidFill>
                  <a:srgbClr val="C00000"/>
                </a:solidFill>
                <a:latin typeface="Arial" panose="020B0604020202020204" pitchFamily="34" charset="0"/>
              </a:rPr>
              <a:t>，南宋文学家、史学家、爱国诗人</a:t>
            </a:r>
            <a:r>
              <a:rPr lang="zh-CN" altLang="en-US">
                <a:latin typeface="Arial" panose="020B0604020202020204" pitchFamily="34" charset="0"/>
              </a:rPr>
              <a:t>。生逢北宋灭亡之际，少年时即深受家庭爱国思想的熏陶。</a:t>
            </a:r>
          </a:p>
        </p:txBody>
      </p:sp>
      <p:sp>
        <p:nvSpPr>
          <p:cNvPr id="65539" name="矩形 2">
            <a:extLst>
              <a:ext uri="{FF2B5EF4-FFF2-40B4-BE49-F238E27FC236}">
                <a16:creationId xmlns:a16="http://schemas.microsoft.com/office/drawing/2014/main" id="{B751EF01-678F-4E6B-92BD-4592052D5651}"/>
              </a:ext>
            </a:extLst>
          </p:cNvPr>
          <p:cNvSpPr>
            <a:spLocks noChangeArrowheads="1"/>
          </p:cNvSpPr>
          <p:nvPr/>
        </p:nvSpPr>
        <p:spPr bwMode="auto">
          <a:xfrm>
            <a:off x="457200" y="3962400"/>
            <a:ext cx="8382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       此诗作于宋孝宗乾道三年（</a:t>
            </a:r>
            <a:r>
              <a:rPr lang="en-US" altLang="zh-CN">
                <a:latin typeface="Arial" panose="020B0604020202020204" pitchFamily="34" charset="0"/>
              </a:rPr>
              <a:t>1167</a:t>
            </a:r>
            <a:r>
              <a:rPr lang="zh-CN" altLang="en-US">
                <a:latin typeface="Arial" panose="020B0604020202020204" pitchFamily="34" charset="0"/>
              </a:rPr>
              <a:t>）初春，当时陆游正罢官闲居在家。然而他并不心灰意冷。“慷慨心犹壮的爱国情绪，使他在农村生活中感受到希望和光明，并将这种感受倾泻到自己的诗歌创作里。</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矩形 1">
            <a:extLst>
              <a:ext uri="{FF2B5EF4-FFF2-40B4-BE49-F238E27FC236}">
                <a16:creationId xmlns:a16="http://schemas.microsoft.com/office/drawing/2014/main" id="{B64FB28A-757B-4A61-815E-D3DEAB15C02D}"/>
              </a:ext>
            </a:extLst>
          </p:cNvPr>
          <p:cNvSpPr>
            <a:spLocks noChangeArrowheads="1"/>
          </p:cNvSpPr>
          <p:nvPr/>
        </p:nvSpPr>
        <p:spPr bwMode="auto">
          <a:xfrm>
            <a:off x="381000" y="381000"/>
            <a:ext cx="815340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C00000"/>
                </a:solidFill>
                <a:latin typeface="Arial" panose="020B0604020202020204" pitchFamily="34" charset="0"/>
              </a:rPr>
              <a:t>                  游</a:t>
            </a:r>
            <a:r>
              <a:rPr lang="en-US" altLang="zh-CN" sz="3600" b="1">
                <a:solidFill>
                  <a:srgbClr val="C00000"/>
                </a:solidFill>
                <a:latin typeface="Arial" panose="020B0604020202020204" pitchFamily="34" charset="0"/>
              </a:rPr>
              <a:t>/</a:t>
            </a:r>
            <a:r>
              <a:rPr lang="zh-CN" altLang="en-US" sz="3600" b="1">
                <a:solidFill>
                  <a:srgbClr val="C00000"/>
                </a:solidFill>
                <a:latin typeface="Arial" panose="020B0604020202020204" pitchFamily="34" charset="0"/>
              </a:rPr>
              <a:t>山</a:t>
            </a:r>
            <a:r>
              <a:rPr lang="en-US" altLang="zh-CN" sz="3600" b="1">
                <a:solidFill>
                  <a:srgbClr val="C00000"/>
                </a:solidFill>
                <a:latin typeface="Arial" panose="020B0604020202020204" pitchFamily="34" charset="0"/>
              </a:rPr>
              <a:t>/</a:t>
            </a:r>
            <a:r>
              <a:rPr lang="zh-CN" altLang="en-US" sz="3600" b="1">
                <a:solidFill>
                  <a:srgbClr val="C00000"/>
                </a:solidFill>
                <a:latin typeface="Arial" panose="020B0604020202020204" pitchFamily="34" charset="0"/>
              </a:rPr>
              <a:t>西村</a:t>
            </a:r>
          </a:p>
          <a:p>
            <a:pPr eaLnBrk="1" hangingPunct="1">
              <a:spcBef>
                <a:spcPct val="0"/>
              </a:spcBef>
              <a:buClrTx/>
              <a:buSzTx/>
              <a:buFontTx/>
              <a:buNone/>
            </a:pPr>
            <a:r>
              <a:rPr lang="zh-CN" altLang="en-US" sz="3600" b="1">
                <a:solidFill>
                  <a:srgbClr val="C00000"/>
                </a:solidFill>
                <a:latin typeface="Arial" panose="020B0604020202020204" pitchFamily="34" charset="0"/>
              </a:rPr>
              <a:t>                                 陆游</a:t>
            </a:r>
          </a:p>
          <a:p>
            <a:pPr eaLnBrk="1" hangingPunct="1">
              <a:spcBef>
                <a:spcPct val="0"/>
              </a:spcBef>
              <a:buClrTx/>
              <a:buSzTx/>
              <a:buFontTx/>
              <a:buNone/>
            </a:pPr>
            <a:r>
              <a:rPr lang="zh-CN" altLang="en-US" sz="3600">
                <a:latin typeface="Arial" panose="020B0604020202020204" pitchFamily="34" charset="0"/>
              </a:rPr>
              <a:t>莫笑</a:t>
            </a:r>
            <a:r>
              <a:rPr lang="en-US" altLang="zh-CN" sz="3600">
                <a:latin typeface="Arial" panose="020B0604020202020204" pitchFamily="34" charset="0"/>
              </a:rPr>
              <a:t>/</a:t>
            </a:r>
            <a:r>
              <a:rPr lang="zh-CN" altLang="en-US" sz="3600">
                <a:latin typeface="Arial" panose="020B0604020202020204" pitchFamily="34" charset="0"/>
              </a:rPr>
              <a:t>农家</a:t>
            </a:r>
            <a:r>
              <a:rPr lang="en-US" altLang="zh-CN" sz="3600">
                <a:latin typeface="Arial" panose="020B0604020202020204" pitchFamily="34" charset="0"/>
              </a:rPr>
              <a:t>/</a:t>
            </a:r>
            <a:r>
              <a:rPr lang="zh-CN" altLang="en-US" sz="3600">
                <a:latin typeface="Arial" panose="020B0604020202020204" pitchFamily="34" charset="0"/>
              </a:rPr>
              <a:t>腊酒</a:t>
            </a:r>
            <a:r>
              <a:rPr lang="en-US" altLang="zh-CN" sz="3600">
                <a:latin typeface="Arial" panose="020B0604020202020204" pitchFamily="34" charset="0"/>
              </a:rPr>
              <a:t>/</a:t>
            </a:r>
            <a:r>
              <a:rPr lang="zh-CN" altLang="en-US" sz="3600">
                <a:latin typeface="Arial" panose="020B0604020202020204" pitchFamily="34" charset="0"/>
              </a:rPr>
              <a:t>浑，丰年留客</a:t>
            </a:r>
            <a:r>
              <a:rPr lang="en-US" altLang="zh-CN" sz="3600">
                <a:latin typeface="Arial" panose="020B0604020202020204" pitchFamily="34" charset="0"/>
              </a:rPr>
              <a:t>/</a:t>
            </a:r>
            <a:r>
              <a:rPr lang="zh-CN" altLang="en-US" sz="3600">
                <a:latin typeface="Arial" panose="020B0604020202020204" pitchFamily="34" charset="0"/>
              </a:rPr>
              <a:t>足鸡豚。</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山重</a:t>
            </a:r>
            <a:r>
              <a:rPr lang="en-US" altLang="zh-CN" sz="3600">
                <a:latin typeface="Arial" panose="020B0604020202020204" pitchFamily="34" charset="0"/>
              </a:rPr>
              <a:t>/</a:t>
            </a:r>
            <a:r>
              <a:rPr lang="zh-CN" altLang="en-US" sz="3600">
                <a:latin typeface="Arial" panose="020B0604020202020204" pitchFamily="34" charset="0"/>
              </a:rPr>
              <a:t>水复</a:t>
            </a:r>
            <a:r>
              <a:rPr lang="en-US" altLang="zh-CN" sz="3600">
                <a:latin typeface="Arial" panose="020B0604020202020204" pitchFamily="34" charset="0"/>
              </a:rPr>
              <a:t>/</a:t>
            </a:r>
            <a:r>
              <a:rPr lang="zh-CN" altLang="en-US" sz="3600">
                <a:latin typeface="Arial" panose="020B0604020202020204" pitchFamily="34" charset="0"/>
              </a:rPr>
              <a:t>疑无路</a:t>
            </a:r>
            <a:r>
              <a:rPr lang="en-US" altLang="zh-CN" sz="3600">
                <a:latin typeface="Arial" panose="020B0604020202020204" pitchFamily="34" charset="0"/>
              </a:rPr>
              <a:t>/</a:t>
            </a:r>
            <a:r>
              <a:rPr lang="zh-CN" altLang="en-US" sz="3600">
                <a:latin typeface="Arial" panose="020B0604020202020204" pitchFamily="34" charset="0"/>
              </a:rPr>
              <a:t>，柳暗</a:t>
            </a:r>
            <a:r>
              <a:rPr lang="en-US" altLang="zh-CN" sz="3600">
                <a:latin typeface="Arial" panose="020B0604020202020204" pitchFamily="34" charset="0"/>
              </a:rPr>
              <a:t>/</a:t>
            </a:r>
            <a:r>
              <a:rPr lang="zh-CN" altLang="en-US" sz="3600">
                <a:latin typeface="Arial" panose="020B0604020202020204" pitchFamily="34" charset="0"/>
              </a:rPr>
              <a:t>花明</a:t>
            </a:r>
            <a:r>
              <a:rPr lang="en-US" altLang="zh-CN" sz="3600">
                <a:latin typeface="Arial" panose="020B0604020202020204" pitchFamily="34" charset="0"/>
              </a:rPr>
              <a:t>/</a:t>
            </a:r>
            <a:r>
              <a:rPr lang="zh-CN" altLang="en-US" sz="3600">
                <a:latin typeface="Arial" panose="020B0604020202020204" pitchFamily="34" charset="0"/>
              </a:rPr>
              <a:t>又</a:t>
            </a:r>
            <a:r>
              <a:rPr lang="en-US" altLang="zh-CN" sz="3600">
                <a:latin typeface="Arial" panose="020B0604020202020204" pitchFamily="34" charset="0"/>
              </a:rPr>
              <a:t>/</a:t>
            </a:r>
            <a:r>
              <a:rPr lang="zh-CN" altLang="en-US" sz="3600">
                <a:latin typeface="Arial" panose="020B0604020202020204" pitchFamily="34" charset="0"/>
              </a:rPr>
              <a:t>一村。</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萧鼓</a:t>
            </a:r>
            <a:r>
              <a:rPr lang="en-US" altLang="zh-CN" sz="3600">
                <a:latin typeface="Arial" panose="020B0604020202020204" pitchFamily="34" charset="0"/>
              </a:rPr>
              <a:t>/</a:t>
            </a:r>
            <a:r>
              <a:rPr lang="zh-CN" altLang="en-US" sz="3600">
                <a:latin typeface="Arial" panose="020B0604020202020204" pitchFamily="34" charset="0"/>
              </a:rPr>
              <a:t>追随</a:t>
            </a:r>
            <a:r>
              <a:rPr lang="en-US" altLang="zh-CN" sz="3600">
                <a:latin typeface="Arial" panose="020B0604020202020204" pitchFamily="34" charset="0"/>
              </a:rPr>
              <a:t>/</a:t>
            </a:r>
            <a:r>
              <a:rPr lang="zh-CN" altLang="en-US" sz="3600">
                <a:latin typeface="Arial" panose="020B0604020202020204" pitchFamily="34" charset="0"/>
              </a:rPr>
              <a:t>春社</a:t>
            </a:r>
            <a:r>
              <a:rPr lang="en-US" altLang="zh-CN" sz="3600">
                <a:latin typeface="Arial" panose="020B0604020202020204" pitchFamily="34" charset="0"/>
              </a:rPr>
              <a:t>/</a:t>
            </a:r>
            <a:r>
              <a:rPr lang="zh-CN" altLang="en-US" sz="3600">
                <a:latin typeface="Arial" panose="020B0604020202020204" pitchFamily="34" charset="0"/>
              </a:rPr>
              <a:t>近，衣冠</a:t>
            </a:r>
            <a:r>
              <a:rPr lang="en-US" altLang="zh-CN" sz="3600">
                <a:latin typeface="Arial" panose="020B0604020202020204" pitchFamily="34" charset="0"/>
              </a:rPr>
              <a:t>/</a:t>
            </a:r>
            <a:r>
              <a:rPr lang="zh-CN" altLang="en-US" sz="3600">
                <a:latin typeface="Arial" panose="020B0604020202020204" pitchFamily="34" charset="0"/>
              </a:rPr>
              <a:t>简朴</a:t>
            </a:r>
            <a:r>
              <a:rPr lang="en-US" altLang="zh-CN" sz="3600">
                <a:latin typeface="Arial" panose="020B0604020202020204" pitchFamily="34" charset="0"/>
              </a:rPr>
              <a:t>/</a:t>
            </a:r>
            <a:r>
              <a:rPr lang="zh-CN" altLang="en-US" sz="3600">
                <a:latin typeface="Arial" panose="020B0604020202020204" pitchFamily="34" charset="0"/>
              </a:rPr>
              <a:t>古风</a:t>
            </a:r>
            <a:r>
              <a:rPr lang="en-US" altLang="zh-CN" sz="3600">
                <a:latin typeface="Arial" panose="020B0604020202020204" pitchFamily="34" charset="0"/>
              </a:rPr>
              <a:t>/</a:t>
            </a:r>
            <a:r>
              <a:rPr lang="zh-CN" altLang="en-US" sz="3600">
                <a:latin typeface="Arial" panose="020B0604020202020204" pitchFamily="34" charset="0"/>
              </a:rPr>
              <a:t>存。</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从今</a:t>
            </a:r>
            <a:r>
              <a:rPr lang="en-US" altLang="zh-CN" sz="3600">
                <a:latin typeface="Arial" panose="020B0604020202020204" pitchFamily="34" charset="0"/>
              </a:rPr>
              <a:t>/</a:t>
            </a:r>
            <a:r>
              <a:rPr lang="zh-CN" altLang="en-US" sz="3600">
                <a:latin typeface="Arial" panose="020B0604020202020204" pitchFamily="34" charset="0"/>
              </a:rPr>
              <a:t>若许</a:t>
            </a:r>
            <a:r>
              <a:rPr lang="en-US" altLang="zh-CN" sz="3600">
                <a:latin typeface="Arial" panose="020B0604020202020204" pitchFamily="34" charset="0"/>
              </a:rPr>
              <a:t>/</a:t>
            </a:r>
            <a:r>
              <a:rPr lang="zh-CN" altLang="en-US" sz="3600">
                <a:latin typeface="Arial" panose="020B0604020202020204" pitchFamily="34" charset="0"/>
              </a:rPr>
              <a:t>闲</a:t>
            </a:r>
            <a:r>
              <a:rPr lang="en-US" altLang="zh-CN" sz="3600">
                <a:latin typeface="Arial" panose="020B0604020202020204" pitchFamily="34" charset="0"/>
              </a:rPr>
              <a:t>/</a:t>
            </a:r>
            <a:r>
              <a:rPr lang="zh-CN" altLang="en-US" sz="3600">
                <a:latin typeface="Arial" panose="020B0604020202020204" pitchFamily="34" charset="0"/>
              </a:rPr>
              <a:t>乘月，拄杖</a:t>
            </a:r>
            <a:r>
              <a:rPr lang="en-US" altLang="zh-CN" sz="3600">
                <a:latin typeface="Arial" panose="020B0604020202020204" pitchFamily="34" charset="0"/>
              </a:rPr>
              <a:t>/</a:t>
            </a:r>
            <a:r>
              <a:rPr lang="zh-CN" altLang="en-US" sz="3600">
                <a:latin typeface="Arial" panose="020B0604020202020204" pitchFamily="34" charset="0"/>
              </a:rPr>
              <a:t>无时</a:t>
            </a:r>
            <a:r>
              <a:rPr lang="en-US" altLang="zh-CN" sz="3600">
                <a:latin typeface="Arial" panose="020B0604020202020204" pitchFamily="34" charset="0"/>
              </a:rPr>
              <a:t>/</a:t>
            </a:r>
            <a:r>
              <a:rPr lang="zh-CN" altLang="en-US" sz="3600">
                <a:latin typeface="Arial" panose="020B0604020202020204" pitchFamily="34" charset="0"/>
              </a:rPr>
              <a:t>夜扣门</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矩形 1">
            <a:extLst>
              <a:ext uri="{FF2B5EF4-FFF2-40B4-BE49-F238E27FC236}">
                <a16:creationId xmlns:a16="http://schemas.microsoft.com/office/drawing/2014/main" id="{AD3F7BF5-93E9-4B75-9F0E-FD7A85037F18}"/>
              </a:ext>
            </a:extLst>
          </p:cNvPr>
          <p:cNvSpPr>
            <a:spLocks noChangeArrowheads="1"/>
          </p:cNvSpPr>
          <p:nvPr/>
        </p:nvSpPr>
        <p:spPr bwMode="auto">
          <a:xfrm>
            <a:off x="609600" y="533400"/>
            <a:ext cx="8077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5400" b="1">
                <a:latin typeface="Arial" panose="020B0604020202020204" pitchFamily="34" charset="0"/>
              </a:rPr>
              <a:t>品读感悟</a:t>
            </a:r>
            <a:endParaRPr lang="en-US" altLang="zh-CN" sz="5400" b="1">
              <a:latin typeface="Arial" panose="020B0604020202020204" pitchFamily="34" charset="0"/>
            </a:endParaRPr>
          </a:p>
          <a:p>
            <a:pPr eaLnBrk="1" hangingPunct="1">
              <a:spcBef>
                <a:spcPct val="0"/>
              </a:spcBef>
              <a:buClrTx/>
              <a:buSzTx/>
              <a:buFontTx/>
              <a:buNone/>
            </a:pPr>
            <a:endParaRPr lang="zh-CN" altLang="en-US" sz="5400" b="1">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    莫笑农家</a:t>
            </a:r>
            <a:r>
              <a:rPr lang="zh-CN" altLang="en-US" sz="3600" b="1">
                <a:solidFill>
                  <a:srgbClr val="FFC000"/>
                </a:solidFill>
                <a:latin typeface="Arial" panose="020B0604020202020204" pitchFamily="34" charset="0"/>
              </a:rPr>
              <a:t>腊酒浑</a:t>
            </a:r>
            <a:r>
              <a:rPr lang="zh-CN" altLang="en-US" sz="3600">
                <a:latin typeface="Arial" panose="020B0604020202020204" pitchFamily="34" charset="0"/>
              </a:rPr>
              <a:t>，丰年留客</a:t>
            </a:r>
            <a:r>
              <a:rPr lang="zh-CN" altLang="en-US" sz="3600" b="1">
                <a:solidFill>
                  <a:srgbClr val="FFC000"/>
                </a:solidFill>
                <a:latin typeface="Arial" panose="020B0604020202020204" pitchFamily="34" charset="0"/>
              </a:rPr>
              <a:t>足鸡豚</a:t>
            </a:r>
            <a:r>
              <a:rPr lang="zh-CN" altLang="en-US" sz="3600">
                <a:latin typeface="Arial" panose="020B0604020202020204" pitchFamily="34" charset="0"/>
              </a:rPr>
              <a:t>。</a:t>
            </a:r>
          </a:p>
        </p:txBody>
      </p:sp>
      <p:sp>
        <p:nvSpPr>
          <p:cNvPr id="67587" name="矩形 2">
            <a:extLst>
              <a:ext uri="{FF2B5EF4-FFF2-40B4-BE49-F238E27FC236}">
                <a16:creationId xmlns:a16="http://schemas.microsoft.com/office/drawing/2014/main" id="{E12FDF9B-8B2F-4F10-9393-5D7A9200A165}"/>
              </a:ext>
            </a:extLst>
          </p:cNvPr>
          <p:cNvSpPr>
            <a:spLocks noChangeArrowheads="1"/>
          </p:cNvSpPr>
          <p:nvPr/>
        </p:nvSpPr>
        <p:spPr bwMode="auto">
          <a:xfrm>
            <a:off x="0" y="3276600"/>
            <a:ext cx="9525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400" b="1">
                <a:solidFill>
                  <a:srgbClr val="FFC000"/>
                </a:solidFill>
                <a:latin typeface="Arial" panose="020B0604020202020204" pitchFamily="34" charset="0"/>
              </a:rPr>
              <a:t>腊酒浑：腊月所酿的酒，称为“腊酒’。浑，浑浊。酒以清为贵</a:t>
            </a:r>
          </a:p>
          <a:p>
            <a:pPr eaLnBrk="1" hangingPunct="1">
              <a:spcBef>
                <a:spcPct val="0"/>
              </a:spcBef>
              <a:buClrTx/>
              <a:buSzTx/>
              <a:buFontTx/>
              <a:buNone/>
            </a:pPr>
            <a:r>
              <a:rPr lang="zh-CN" altLang="en-US" sz="2400" b="1">
                <a:solidFill>
                  <a:srgbClr val="FFC000"/>
                </a:solidFill>
                <a:latin typeface="Arial" panose="020B0604020202020204" pitchFamily="34" charset="0"/>
              </a:rPr>
              <a:t>足鸡豚：指菜肴丰足。豚，小猪，这里指猪肉。</a:t>
            </a:r>
          </a:p>
        </p:txBody>
      </p:sp>
      <p:sp>
        <p:nvSpPr>
          <p:cNvPr id="4" name="矩形 3">
            <a:extLst>
              <a:ext uri="{FF2B5EF4-FFF2-40B4-BE49-F238E27FC236}">
                <a16:creationId xmlns:a16="http://schemas.microsoft.com/office/drawing/2014/main" id="{1A8B9898-53F8-4B59-B879-E02D5E9B1B08}"/>
              </a:ext>
            </a:extLst>
          </p:cNvPr>
          <p:cNvSpPr>
            <a:spLocks noChangeArrowheads="1"/>
          </p:cNvSpPr>
          <p:nvPr/>
        </p:nvSpPr>
        <p:spPr bwMode="auto">
          <a:xfrm>
            <a:off x="838200" y="4724400"/>
            <a:ext cx="7848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诗意：不要取笑农人自酿的腊酒不好，丰收年份他们会准备丰盛的饭菜招待客人。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1">
            <a:extLst>
              <a:ext uri="{FF2B5EF4-FFF2-40B4-BE49-F238E27FC236}">
                <a16:creationId xmlns:a16="http://schemas.microsoft.com/office/drawing/2014/main" id="{45BD5483-AE08-421A-9264-00CDE3282582}"/>
              </a:ext>
            </a:extLst>
          </p:cNvPr>
          <p:cNvSpPr>
            <a:spLocks noChangeArrowheads="1"/>
          </p:cNvSpPr>
          <p:nvPr/>
        </p:nvSpPr>
        <p:spPr bwMode="auto">
          <a:xfrm>
            <a:off x="304800" y="533400"/>
            <a:ext cx="838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首联的“足”字用得好，请你说说好在哪里？“莫笑”表达了诗人怎样的心情？渲染出了一种怎样的气氛？</a:t>
            </a:r>
          </a:p>
        </p:txBody>
      </p:sp>
      <p:sp>
        <p:nvSpPr>
          <p:cNvPr id="68611" name="矩形 2">
            <a:extLst>
              <a:ext uri="{FF2B5EF4-FFF2-40B4-BE49-F238E27FC236}">
                <a16:creationId xmlns:a16="http://schemas.microsoft.com/office/drawing/2014/main" id="{E4A046D1-23DB-446C-A012-3DD2188B3594}"/>
              </a:ext>
            </a:extLst>
          </p:cNvPr>
          <p:cNvSpPr>
            <a:spLocks noChangeArrowheads="1"/>
          </p:cNvSpPr>
          <p:nvPr/>
        </p:nvSpPr>
        <p:spPr bwMode="auto">
          <a:xfrm>
            <a:off x="457200" y="2667000"/>
            <a:ext cx="8686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800">
                <a:latin typeface="Arial" panose="020B0604020202020204" pitchFamily="34" charset="0"/>
              </a:rPr>
              <a:t>      一个“足”字，既写了农家的丰年景象又表达了农家款待客人倾其所有的盛情。</a:t>
            </a:r>
          </a:p>
          <a:p>
            <a:pPr eaLnBrk="1" hangingPunct="1">
              <a:spcBef>
                <a:spcPct val="0"/>
              </a:spcBef>
              <a:buClrTx/>
              <a:buSzTx/>
              <a:buFontTx/>
              <a:buNone/>
            </a:pPr>
            <a:r>
              <a:rPr lang="zh-CN" altLang="en-US" sz="2800">
                <a:latin typeface="Arial" panose="020B0604020202020204" pitchFamily="34" charset="0"/>
              </a:rPr>
              <a:t>      “莫笑”二字，道出了诗人对农村淳朴民风的赞赏</a:t>
            </a:r>
          </a:p>
        </p:txBody>
      </p:sp>
      <p:sp>
        <p:nvSpPr>
          <p:cNvPr id="4" name="矩形 3">
            <a:extLst>
              <a:ext uri="{FF2B5EF4-FFF2-40B4-BE49-F238E27FC236}">
                <a16:creationId xmlns:a16="http://schemas.microsoft.com/office/drawing/2014/main" id="{4ED86001-518C-48F5-B0D5-B88B815F60DF}"/>
              </a:ext>
            </a:extLst>
          </p:cNvPr>
          <p:cNvSpPr>
            <a:spLocks noChangeArrowheads="1"/>
          </p:cNvSpPr>
          <p:nvPr/>
        </p:nvSpPr>
        <p:spPr bwMode="auto">
          <a:xfrm>
            <a:off x="304800" y="4572000"/>
            <a:ext cx="8534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首联渲染出丰收之年农村一片宁静、欢悦的气氛，写出了农家人热情、淳朴、好客的特点。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矩形 1">
            <a:extLst>
              <a:ext uri="{FF2B5EF4-FFF2-40B4-BE49-F238E27FC236}">
                <a16:creationId xmlns:a16="http://schemas.microsoft.com/office/drawing/2014/main" id="{9038C441-2581-4D70-AF2A-8071316A399C}"/>
              </a:ext>
            </a:extLst>
          </p:cNvPr>
          <p:cNvSpPr>
            <a:spLocks noChangeArrowheads="1"/>
          </p:cNvSpPr>
          <p:nvPr/>
        </p:nvSpPr>
        <p:spPr bwMode="auto">
          <a:xfrm>
            <a:off x="228600" y="1143000"/>
            <a:ext cx="89154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           </a:t>
            </a:r>
            <a:r>
              <a:rPr lang="zh-CN" altLang="en-US" b="1">
                <a:latin typeface="Arial" panose="020B0604020202020204" pitchFamily="34" charset="0"/>
              </a:rPr>
              <a:t>山重水复凝无暗，</a:t>
            </a:r>
            <a:r>
              <a:rPr lang="zh-CN" altLang="en-US" b="1">
                <a:solidFill>
                  <a:srgbClr val="FFC000"/>
                </a:solidFill>
                <a:latin typeface="Arial" panose="020B0604020202020204" pitchFamily="34" charset="0"/>
              </a:rPr>
              <a:t>柳暗花明</a:t>
            </a:r>
            <a:r>
              <a:rPr lang="zh-CN" altLang="en-US" b="1">
                <a:latin typeface="Arial" panose="020B0604020202020204" pitchFamily="34" charset="0"/>
              </a:rPr>
              <a:t>又一村</a:t>
            </a:r>
            <a:endParaRPr lang="en-US" altLang="zh-CN" b="1">
              <a:latin typeface="Arial" panose="020B0604020202020204" pitchFamily="34" charset="0"/>
            </a:endParaRPr>
          </a:p>
          <a:p>
            <a:pPr eaLnBrk="1" hangingPunct="1">
              <a:spcBef>
                <a:spcPct val="0"/>
              </a:spcBef>
              <a:buClrTx/>
              <a:buSzTx/>
              <a:buFontTx/>
              <a:buNone/>
            </a:pPr>
            <a:endParaRPr lang="zh-CN" altLang="en-US" b="1">
              <a:latin typeface="Arial" panose="020B0604020202020204" pitchFamily="34" charset="0"/>
            </a:endParaRPr>
          </a:p>
          <a:p>
            <a:pPr eaLnBrk="1" hangingPunct="1">
              <a:spcBef>
                <a:spcPct val="0"/>
              </a:spcBef>
              <a:buClrTx/>
              <a:buSzTx/>
              <a:buFontTx/>
              <a:buNone/>
            </a:pPr>
            <a:r>
              <a:rPr lang="zh-CN" altLang="en-US" b="1">
                <a:solidFill>
                  <a:srgbClr val="FFC000"/>
                </a:solidFill>
                <a:latin typeface="Arial" panose="020B0604020202020204" pitchFamily="34" charset="0"/>
              </a:rPr>
              <a:t>柳暗花明：柳色深绿，所以用“暗；</a:t>
            </a:r>
            <a:endParaRPr lang="en-US" altLang="zh-CN" b="1">
              <a:solidFill>
                <a:srgbClr val="FFC000"/>
              </a:solidFill>
              <a:latin typeface="Arial" panose="020B0604020202020204" pitchFamily="34" charset="0"/>
            </a:endParaRPr>
          </a:p>
          <a:p>
            <a:pPr eaLnBrk="1" hangingPunct="1">
              <a:spcBef>
                <a:spcPct val="0"/>
              </a:spcBef>
              <a:buClrTx/>
              <a:buSzTx/>
              <a:buFontTx/>
              <a:buNone/>
            </a:pPr>
            <a:r>
              <a:rPr lang="zh-CN" altLang="en-US" b="1">
                <a:solidFill>
                  <a:srgbClr val="FFC000"/>
                </a:solidFill>
                <a:latin typeface="Arial" panose="020B0604020202020204" pitchFamily="34" charset="0"/>
              </a:rPr>
              <a:t>花色红艳：所以用“明”</a:t>
            </a:r>
          </a:p>
        </p:txBody>
      </p:sp>
      <p:sp>
        <p:nvSpPr>
          <p:cNvPr id="69635" name="矩形 2">
            <a:extLst>
              <a:ext uri="{FF2B5EF4-FFF2-40B4-BE49-F238E27FC236}">
                <a16:creationId xmlns:a16="http://schemas.microsoft.com/office/drawing/2014/main" id="{88302465-6CE3-4C86-9779-55FEEE37AC17}"/>
              </a:ext>
            </a:extLst>
          </p:cNvPr>
          <p:cNvSpPr>
            <a:spLocks noChangeArrowheads="1"/>
          </p:cNvSpPr>
          <p:nvPr/>
        </p:nvSpPr>
        <p:spPr bwMode="auto">
          <a:xfrm>
            <a:off x="0" y="4038600"/>
            <a:ext cx="8763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诗意：一重重山，又一道道水，疑惑无路可行时，忽见柳色浓绿花色明丽，一个村庄出现在眼前。</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矩形 1">
            <a:extLst>
              <a:ext uri="{FF2B5EF4-FFF2-40B4-BE49-F238E27FC236}">
                <a16:creationId xmlns:a16="http://schemas.microsoft.com/office/drawing/2014/main" id="{DD2B1F2A-140C-4E3E-A0C0-5D923EEF017F}"/>
              </a:ext>
            </a:extLst>
          </p:cNvPr>
          <p:cNvSpPr>
            <a:spLocks noChangeArrowheads="1"/>
          </p:cNvSpPr>
          <p:nvPr/>
        </p:nvSpPr>
        <p:spPr bwMode="auto">
          <a:xfrm>
            <a:off x="0" y="1143000"/>
            <a:ext cx="89154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a:latin typeface="Arial" panose="020B0604020202020204" pitchFamily="34" charset="0"/>
              </a:rPr>
              <a:t>      我们仿佛可以看到诗人在青翠可掬的山峦间漫步，清碧的山泉在曲折溪流中汩汨穿行，草木愈见浓茂，蜿蜒的山径也愈益依稀难认。正在迷惘之际，突然看见前面花明柳暗，几间农家茅舍，隐现于花木扶疏之间，诗人顿觉豁然开朗。其喜形于色的兴奋之状，可以想见。</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矩形 1">
            <a:extLst>
              <a:ext uri="{FF2B5EF4-FFF2-40B4-BE49-F238E27FC236}">
                <a16:creationId xmlns:a16="http://schemas.microsoft.com/office/drawing/2014/main" id="{B31F8EE0-D668-4697-87A7-C12C8CD07067}"/>
              </a:ext>
            </a:extLst>
          </p:cNvPr>
          <p:cNvSpPr>
            <a:spLocks noChangeArrowheads="1"/>
          </p:cNvSpPr>
          <p:nvPr/>
        </p:nvSpPr>
        <p:spPr bwMode="auto">
          <a:xfrm>
            <a:off x="457200" y="685800"/>
            <a:ext cx="86868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400" b="1">
                <a:latin typeface="Arial" panose="020B0604020202020204" pitchFamily="34" charset="0"/>
              </a:rPr>
              <a:t>前人的描摹</a:t>
            </a:r>
          </a:p>
          <a:p>
            <a:pPr eaLnBrk="1" hangingPunct="1">
              <a:spcBef>
                <a:spcPct val="0"/>
              </a:spcBef>
              <a:buClrTx/>
              <a:buSzTx/>
              <a:buFontTx/>
              <a:buNone/>
            </a:pPr>
            <a:r>
              <a:rPr lang="en-US" altLang="zh-CN" sz="3600">
                <a:latin typeface="Arial" panose="020B0604020202020204" pitchFamily="34" charset="0"/>
              </a:rPr>
              <a:t>°</a:t>
            </a:r>
            <a:r>
              <a:rPr lang="zh-CN" altLang="en-US" sz="3600">
                <a:latin typeface="Arial" panose="020B0604020202020204" pitchFamily="34" charset="0"/>
              </a:rPr>
              <a:t>王维</a:t>
            </a:r>
            <a:r>
              <a:rPr lang="en-US" altLang="zh-CN" sz="3600">
                <a:latin typeface="Arial" panose="020B0604020202020204" pitchFamily="34" charset="0"/>
              </a:rPr>
              <a:t>《</a:t>
            </a:r>
            <a:r>
              <a:rPr lang="zh-CN" altLang="en-US" sz="3600">
                <a:latin typeface="Arial" panose="020B0604020202020204" pitchFamily="34" charset="0"/>
              </a:rPr>
              <a:t>蓝田山石门精舍</a:t>
            </a:r>
            <a:r>
              <a:rPr lang="en-US" altLang="zh-CN" sz="3600">
                <a:latin typeface="Arial" panose="020B0604020202020204" pitchFamily="34" charset="0"/>
              </a:rPr>
              <a:t>》</a:t>
            </a:r>
            <a:r>
              <a:rPr lang="zh-CN" altLang="en-US" sz="3600">
                <a:latin typeface="Arial" panose="020B0604020202020204" pitchFamily="34" charset="0"/>
              </a:rPr>
              <a:t>：遥爱云木秀，初疑路不同。安知清流转，偶与前山通。</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a:latin typeface="Arial" panose="020B0604020202020204" pitchFamily="34" charset="0"/>
              </a:rPr>
              <a:t>白居易：山下望山上，初疑不可攀；谁知中有路，盘折通岩巅。</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en-US" altLang="zh-CN" sz="3600">
                <a:latin typeface="Arial" panose="020B0604020202020204" pitchFamily="34" charset="0"/>
              </a:rPr>
              <a:t>°</a:t>
            </a:r>
            <a:r>
              <a:rPr lang="zh-CN" altLang="en-US" sz="3600">
                <a:latin typeface="Arial" panose="020B0604020202020204" pitchFamily="34" charset="0"/>
              </a:rPr>
              <a:t>王安石：青山缭绕疑无路，忽见千帆隐映来。</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a:extLst>
              <a:ext uri="{FF2B5EF4-FFF2-40B4-BE49-F238E27FC236}">
                <a16:creationId xmlns:a16="http://schemas.microsoft.com/office/drawing/2014/main" id="{9BE1FA4A-B39B-41F4-958B-246CA638B8EC}"/>
              </a:ext>
            </a:extLst>
          </p:cNvPr>
          <p:cNvSpPr>
            <a:spLocks noChangeArrowheads="1"/>
          </p:cNvSpPr>
          <p:nvPr/>
        </p:nvSpPr>
        <p:spPr bwMode="auto">
          <a:xfrm>
            <a:off x="762000" y="1676400"/>
            <a:ext cx="73914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       学习古诗，需要透过字面去想象诗中描绘的画面，和诗人对话，进而体会他的感情。那么从这首诗里你捕捉到了哪些信息，想象出什么样的画面？</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1">
            <a:extLst>
              <a:ext uri="{FF2B5EF4-FFF2-40B4-BE49-F238E27FC236}">
                <a16:creationId xmlns:a16="http://schemas.microsoft.com/office/drawing/2014/main" id="{AA9ECE91-9F52-4982-8355-8061348C2DD8}"/>
              </a:ext>
            </a:extLst>
          </p:cNvPr>
          <p:cNvSpPr>
            <a:spLocks noChangeArrowheads="1"/>
          </p:cNvSpPr>
          <p:nvPr/>
        </p:nvSpPr>
        <p:spPr bwMode="auto">
          <a:xfrm>
            <a:off x="0" y="685800"/>
            <a:ext cx="88392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en-US" altLang="zh-CN">
                <a:latin typeface="Arial" panose="020B0604020202020204" pitchFamily="34" charset="0"/>
              </a:rPr>
              <a:t>1</a:t>
            </a:r>
            <a:r>
              <a:rPr lang="zh-CN" altLang="en-US">
                <a:latin typeface="Arial" panose="020B0604020202020204" pitchFamily="34" charset="0"/>
              </a:rPr>
              <a:t>实写西村当地的景象。（符合西村的地理实际）</a:t>
            </a:r>
            <a:endParaRPr lang="en-US" altLang="zh-CN">
              <a:latin typeface="Arial" panose="020B0604020202020204" pitchFamily="34" charset="0"/>
            </a:endParaRPr>
          </a:p>
          <a:p>
            <a:pPr eaLnBrk="1" hangingPunct="1">
              <a:spcBef>
                <a:spcPct val="0"/>
              </a:spcBef>
              <a:buClrTx/>
              <a:buSzTx/>
              <a:buFontTx/>
              <a:buNone/>
            </a:pPr>
            <a:endParaRPr lang="zh-CN" altLang="en-US">
              <a:latin typeface="Arial" panose="020B0604020202020204" pitchFamily="34" charset="0"/>
            </a:endParaRPr>
          </a:p>
          <a:p>
            <a:pPr eaLnBrk="1" hangingPunct="1">
              <a:spcBef>
                <a:spcPct val="0"/>
              </a:spcBef>
              <a:buClrTx/>
              <a:buSzTx/>
              <a:buFontTx/>
              <a:buNone/>
            </a:pPr>
            <a:r>
              <a:rPr lang="en-US" altLang="zh-CN">
                <a:latin typeface="Arial" panose="020B0604020202020204" pitchFamily="34" charset="0"/>
              </a:rPr>
              <a:t>2</a:t>
            </a:r>
            <a:r>
              <a:rPr lang="zh-CN" altLang="en-US">
                <a:latin typeface="Arial" panose="020B0604020202020204" pitchFamily="34" charset="0"/>
              </a:rPr>
              <a:t>在困境中坚持下去，终究会出现然开朗的境界的人生思考。</a:t>
            </a:r>
          </a:p>
        </p:txBody>
      </p:sp>
      <p:sp>
        <p:nvSpPr>
          <p:cNvPr id="72707" name="矩形 2">
            <a:extLst>
              <a:ext uri="{FF2B5EF4-FFF2-40B4-BE49-F238E27FC236}">
                <a16:creationId xmlns:a16="http://schemas.microsoft.com/office/drawing/2014/main" id="{9A6DBEA5-34C6-41D0-A1FD-7D793EA31AC3}"/>
              </a:ext>
            </a:extLst>
          </p:cNvPr>
          <p:cNvSpPr>
            <a:spLocks noChangeArrowheads="1"/>
          </p:cNvSpPr>
          <p:nvPr/>
        </p:nvSpPr>
        <p:spPr bwMode="auto">
          <a:xfrm>
            <a:off x="304800" y="3733800"/>
            <a:ext cx="8305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800" b="1">
                <a:solidFill>
                  <a:srgbClr val="FFC000"/>
                </a:solidFill>
                <a:latin typeface="Arial" panose="020B0604020202020204" pitchFamily="34" charset="0"/>
              </a:rPr>
              <a:t>反映诗人对前途所抱的希望</a:t>
            </a:r>
          </a:p>
          <a:p>
            <a:pPr eaLnBrk="1" hangingPunct="1">
              <a:spcBef>
                <a:spcPct val="0"/>
              </a:spcBef>
              <a:buClrTx/>
              <a:buSzTx/>
              <a:buFontTx/>
              <a:buNone/>
            </a:pPr>
            <a:r>
              <a:rPr lang="zh-CN" altLang="en-US" sz="4800" b="1">
                <a:solidFill>
                  <a:srgbClr val="FFC000"/>
                </a:solidFill>
                <a:latin typeface="Arial" panose="020B0604020202020204" pitchFamily="34" charset="0"/>
              </a:rPr>
              <a:t>道出世间事物消长变化的哲理</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矩形 1">
            <a:extLst>
              <a:ext uri="{FF2B5EF4-FFF2-40B4-BE49-F238E27FC236}">
                <a16:creationId xmlns:a16="http://schemas.microsoft.com/office/drawing/2014/main" id="{3035C41C-6F2A-4897-80C9-6A48938ED900}"/>
              </a:ext>
            </a:extLst>
          </p:cNvPr>
          <p:cNvSpPr>
            <a:spLocks noChangeArrowheads="1"/>
          </p:cNvSpPr>
          <p:nvPr/>
        </p:nvSpPr>
        <p:spPr bwMode="auto">
          <a:xfrm>
            <a:off x="609600" y="838200"/>
            <a:ext cx="74676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拓展思考：</a:t>
            </a:r>
          </a:p>
          <a:p>
            <a:pPr eaLnBrk="1" hangingPunct="1">
              <a:spcBef>
                <a:spcPct val="0"/>
              </a:spcBef>
              <a:buClrTx/>
              <a:buSzTx/>
              <a:buFontTx/>
              <a:buNone/>
            </a:pPr>
            <a:r>
              <a:rPr lang="zh-CN" altLang="en-US">
                <a:latin typeface="Arial" panose="020B0604020202020204" pitchFamily="34" charset="0"/>
              </a:rPr>
              <a:t>人们在探讨学问、研究问题时，往往会有这样的情况：山回路转，扑朔迷离，出路何在？于是顿生范茫之感。但是，如果锲而不舍，继续前行，忽然间眼前出现线亮光，再往前行，便豁然开朗，发现一个前所未见的新天地。</a:t>
            </a:r>
          </a:p>
          <a:p>
            <a:pPr eaLnBrk="1" hangingPunct="1">
              <a:spcBef>
                <a:spcPct val="0"/>
              </a:spcBef>
              <a:buClrTx/>
              <a:buSzTx/>
              <a:buFontTx/>
              <a:buNone/>
            </a:pPr>
            <a:r>
              <a:rPr lang="zh-CN" altLang="en-US">
                <a:latin typeface="Arial" panose="020B0604020202020204" pitchFamily="34" charset="0"/>
              </a:rPr>
              <a:t>我们读后，都会感到，在人生的某种境遇中，与诗句所写有着惊人的契合之处，因而更觉亲切。</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矩形 1">
            <a:extLst>
              <a:ext uri="{FF2B5EF4-FFF2-40B4-BE49-F238E27FC236}">
                <a16:creationId xmlns:a16="http://schemas.microsoft.com/office/drawing/2014/main" id="{C9D505E5-A7A2-47CA-8C04-19DC583C6BB5}"/>
              </a:ext>
            </a:extLst>
          </p:cNvPr>
          <p:cNvSpPr>
            <a:spLocks noChangeArrowheads="1"/>
          </p:cNvSpPr>
          <p:nvPr/>
        </p:nvSpPr>
        <p:spPr bwMode="auto">
          <a:xfrm>
            <a:off x="609600" y="533400"/>
            <a:ext cx="77724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solidFill>
                  <a:srgbClr val="FFC000"/>
                </a:solidFill>
                <a:latin typeface="Arial" panose="020B0604020202020204" pitchFamily="34" charset="0"/>
              </a:rPr>
              <a:t>山重水复疑无路，柳暗花明又一村”这一名句为什么千百年来被人们广泛引用？</a:t>
            </a:r>
          </a:p>
        </p:txBody>
      </p:sp>
      <p:sp>
        <p:nvSpPr>
          <p:cNvPr id="74755" name="矩形 2">
            <a:extLst>
              <a:ext uri="{FF2B5EF4-FFF2-40B4-BE49-F238E27FC236}">
                <a16:creationId xmlns:a16="http://schemas.microsoft.com/office/drawing/2014/main" id="{085A6CA9-97C1-4AAB-84E7-D0F07BEB552D}"/>
              </a:ext>
            </a:extLst>
          </p:cNvPr>
          <p:cNvSpPr>
            <a:spLocks noChangeArrowheads="1"/>
          </p:cNvSpPr>
          <p:nvPr/>
        </p:nvSpPr>
        <p:spPr bwMode="auto">
          <a:xfrm>
            <a:off x="0" y="2286000"/>
            <a:ext cx="81534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2800" b="1">
                <a:latin typeface="Arial" panose="020B0604020202020204" pitchFamily="34" charset="0"/>
              </a:rPr>
              <a:t>示例：诗句本意是诗人在山路上行走，当认为无路可走时却惊喜地在转角那柳暗花明处发现了一个村落。诗句蕴合哲理诉人们，当你认为前路渺茫时，往往在转角处充满希望。激励遭逼失败的人们，不要绝望，要对明天充满希望，因此这一名句千百年来被人们引用。</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矩形 1">
            <a:extLst>
              <a:ext uri="{FF2B5EF4-FFF2-40B4-BE49-F238E27FC236}">
                <a16:creationId xmlns:a16="http://schemas.microsoft.com/office/drawing/2014/main" id="{7585F952-0FDF-4C77-8751-E22E6BC5C184}"/>
              </a:ext>
            </a:extLst>
          </p:cNvPr>
          <p:cNvSpPr>
            <a:spLocks noChangeArrowheads="1"/>
          </p:cNvSpPr>
          <p:nvPr/>
        </p:nvSpPr>
        <p:spPr bwMode="auto">
          <a:xfrm>
            <a:off x="381000" y="457200"/>
            <a:ext cx="8153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      萧鼓追随</a:t>
            </a:r>
            <a:r>
              <a:rPr lang="zh-CN" altLang="en-US" b="1">
                <a:solidFill>
                  <a:srgbClr val="FFC000"/>
                </a:solidFill>
                <a:latin typeface="Arial" panose="020B0604020202020204" pitchFamily="34" charset="0"/>
              </a:rPr>
              <a:t>春社</a:t>
            </a:r>
            <a:r>
              <a:rPr lang="zh-CN" altLang="en-US">
                <a:latin typeface="Arial" panose="020B0604020202020204" pitchFamily="34" charset="0"/>
              </a:rPr>
              <a:t>近，衣冠简朴</a:t>
            </a:r>
            <a:r>
              <a:rPr lang="zh-CN" altLang="en-US" b="1">
                <a:solidFill>
                  <a:srgbClr val="FFC000"/>
                </a:solidFill>
                <a:latin typeface="Arial" panose="020B0604020202020204" pitchFamily="34" charset="0"/>
              </a:rPr>
              <a:t>古风存</a:t>
            </a:r>
            <a:r>
              <a:rPr lang="zh-CN" altLang="en-US">
                <a:latin typeface="Arial" panose="020B0604020202020204" pitchFamily="34" charset="0"/>
              </a:rPr>
              <a:t>。</a:t>
            </a:r>
            <a:endParaRPr lang="en-US" altLang="zh-CN">
              <a:latin typeface="Arial" panose="020B0604020202020204" pitchFamily="34" charset="0"/>
            </a:endParaRPr>
          </a:p>
          <a:p>
            <a:pPr eaLnBrk="1" hangingPunct="1">
              <a:spcBef>
                <a:spcPct val="0"/>
              </a:spcBef>
              <a:buClrTx/>
              <a:buSzTx/>
              <a:buFontTx/>
              <a:buNone/>
            </a:pPr>
            <a:endParaRPr lang="zh-CN" altLang="en-US">
              <a:latin typeface="Arial" panose="020B0604020202020204" pitchFamily="34" charset="0"/>
            </a:endParaRPr>
          </a:p>
          <a:p>
            <a:pPr eaLnBrk="1" hangingPunct="1">
              <a:spcBef>
                <a:spcPct val="0"/>
              </a:spcBef>
              <a:buClrTx/>
              <a:buSzTx/>
              <a:buFontTx/>
              <a:buNone/>
            </a:pPr>
            <a:r>
              <a:rPr lang="zh-CN" altLang="en-US">
                <a:latin typeface="Arial" panose="020B0604020202020204" pitchFamily="34" charset="0"/>
              </a:rPr>
              <a:t>春社：古代的风俗，在西周的时代就已盛行。古代立春后第五个戊日为春社日，祭土地神，祈求丰收</a:t>
            </a:r>
          </a:p>
          <a:p>
            <a:pPr eaLnBrk="1" hangingPunct="1">
              <a:spcBef>
                <a:spcPct val="0"/>
              </a:spcBef>
              <a:buClrTx/>
              <a:buSzTx/>
              <a:buFontTx/>
              <a:buNone/>
            </a:pPr>
            <a:r>
              <a:rPr lang="zh-CN" altLang="en-US">
                <a:latin typeface="Arial" panose="020B0604020202020204" pitchFamily="34" charset="0"/>
              </a:rPr>
              <a:t>古风存：保留着淳朴的古代风俗。</a:t>
            </a:r>
          </a:p>
        </p:txBody>
      </p:sp>
      <p:sp>
        <p:nvSpPr>
          <p:cNvPr id="3" name="矩形 2">
            <a:extLst>
              <a:ext uri="{FF2B5EF4-FFF2-40B4-BE49-F238E27FC236}">
                <a16:creationId xmlns:a16="http://schemas.microsoft.com/office/drawing/2014/main" id="{EBC9DB53-7875-4A4B-B45B-209761462B53}"/>
              </a:ext>
            </a:extLst>
          </p:cNvPr>
          <p:cNvSpPr>
            <a:spLocks noChangeArrowheads="1"/>
          </p:cNvSpPr>
          <p:nvPr/>
        </p:nvSpPr>
        <p:spPr bwMode="auto">
          <a:xfrm>
            <a:off x="685800" y="4419600"/>
            <a:ext cx="8001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诗意：箫鼓的乐声接连不断，春社日已经临近了，村民们穿着简朴，保存着古老的风俗习惯。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矩形 1">
            <a:extLst>
              <a:ext uri="{FF2B5EF4-FFF2-40B4-BE49-F238E27FC236}">
                <a16:creationId xmlns:a16="http://schemas.microsoft.com/office/drawing/2014/main" id="{39A18FC8-14F6-45DB-B0B0-A7D7BDCF598B}"/>
              </a:ext>
            </a:extLst>
          </p:cNvPr>
          <p:cNvSpPr>
            <a:spLocks noChangeArrowheads="1"/>
          </p:cNvSpPr>
          <p:nvPr/>
        </p:nvSpPr>
        <p:spPr bwMode="auto">
          <a:xfrm>
            <a:off x="304800" y="2133600"/>
            <a:ext cx="83058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400">
                <a:latin typeface="Arial" panose="020B0604020202020204" pitchFamily="34" charset="0"/>
              </a:rPr>
              <a:t>      颈联由自然入人事，描摹了南宋初年的农村风俗画卷。作者赞美着这个古老的乡土风俗，显示出他对吾土吾民之爱。</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a:extLst>
              <a:ext uri="{FF2B5EF4-FFF2-40B4-BE49-F238E27FC236}">
                <a16:creationId xmlns:a16="http://schemas.microsoft.com/office/drawing/2014/main" id="{55C907C1-2416-42E9-A75C-CA8B7FCE55E1}"/>
              </a:ext>
            </a:extLst>
          </p:cNvPr>
          <p:cNvSpPr>
            <a:spLocks noChangeArrowheads="1"/>
          </p:cNvSpPr>
          <p:nvPr/>
        </p:nvSpPr>
        <p:spPr bwMode="auto">
          <a:xfrm>
            <a:off x="762000" y="1295400"/>
            <a:ext cx="7848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a:latin typeface="Arial" panose="020B0604020202020204" pitchFamily="34" charset="0"/>
              </a:rPr>
              <a:t>     从今若许闲乘月，拄杖无时夜叩门</a:t>
            </a:r>
            <a:endParaRPr lang="en-US" altLang="zh-CN" sz="3600">
              <a:latin typeface="Arial" panose="020B0604020202020204" pitchFamily="34" charset="0"/>
            </a:endParaRPr>
          </a:p>
          <a:p>
            <a:pPr eaLnBrk="1" hangingPunct="1">
              <a:spcBef>
                <a:spcPct val="0"/>
              </a:spcBef>
              <a:buClrTx/>
              <a:buSzTx/>
              <a:buFontTx/>
              <a:buNone/>
            </a:pPr>
            <a:endParaRPr lang="zh-CN" altLang="en-US" sz="3600">
              <a:latin typeface="Arial" panose="020B0604020202020204" pitchFamily="34" charset="0"/>
            </a:endParaRPr>
          </a:p>
          <a:p>
            <a:pPr eaLnBrk="1" hangingPunct="1">
              <a:spcBef>
                <a:spcPct val="0"/>
              </a:spcBef>
              <a:buClrTx/>
              <a:buSzTx/>
              <a:buFontTx/>
              <a:buNone/>
            </a:pPr>
            <a:r>
              <a:rPr lang="zh-CN" altLang="en-US" sz="3600" b="1">
                <a:solidFill>
                  <a:srgbClr val="FFC000"/>
                </a:solidFill>
                <a:latin typeface="Arial" panose="020B0604020202020204" pitchFamily="34" charset="0"/>
              </a:rPr>
              <a:t>闲乘月：趁着月明来闲游。</a:t>
            </a:r>
          </a:p>
          <a:p>
            <a:pPr eaLnBrk="1" hangingPunct="1">
              <a:spcBef>
                <a:spcPct val="0"/>
              </a:spcBef>
              <a:buClrTx/>
              <a:buSzTx/>
              <a:buFontTx/>
              <a:buNone/>
            </a:pPr>
            <a:r>
              <a:rPr lang="zh-CN" altLang="en-US" sz="3600" b="1">
                <a:solidFill>
                  <a:srgbClr val="FFC000"/>
                </a:solidFill>
                <a:latin typeface="Arial" panose="020B0604020202020204" pitchFamily="34" charset="0"/>
              </a:rPr>
              <a:t>无时：没有固定的时间，即随时。</a:t>
            </a:r>
          </a:p>
        </p:txBody>
      </p:sp>
      <p:sp>
        <p:nvSpPr>
          <p:cNvPr id="3" name="矩形 2">
            <a:extLst>
              <a:ext uri="{FF2B5EF4-FFF2-40B4-BE49-F238E27FC236}">
                <a16:creationId xmlns:a16="http://schemas.microsoft.com/office/drawing/2014/main" id="{BE061E89-2A64-48A9-9CF5-808FCC091799}"/>
              </a:ext>
            </a:extLst>
          </p:cNvPr>
          <p:cNvSpPr>
            <a:spLocks noChangeArrowheads="1"/>
          </p:cNvSpPr>
          <p:nvPr/>
        </p:nvSpPr>
        <p:spPr bwMode="auto">
          <a:xfrm>
            <a:off x="762000" y="4267200"/>
            <a:ext cx="8001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a:latin typeface="Arial" panose="020B0604020202020204" pitchFamily="34" charset="0"/>
              </a:rPr>
              <a:t>诗意：从今以后，如果能允许我趁着月夜闲游，我会随时拄着拐杖，半夜前来敲门。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矩形 1">
            <a:extLst>
              <a:ext uri="{FF2B5EF4-FFF2-40B4-BE49-F238E27FC236}">
                <a16:creationId xmlns:a16="http://schemas.microsoft.com/office/drawing/2014/main" id="{FA9999AA-1E0E-4008-B35A-2D3D126E98E9}"/>
              </a:ext>
            </a:extLst>
          </p:cNvPr>
          <p:cNvSpPr>
            <a:spLocks noChangeArrowheads="1"/>
          </p:cNvSpPr>
          <p:nvPr/>
        </p:nvSpPr>
        <p:spPr bwMode="auto">
          <a:xfrm>
            <a:off x="533400" y="533400"/>
            <a:ext cx="8305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a:latin typeface="Arial" panose="020B0604020202020204" pitchFamily="34" charset="0"/>
              </a:rPr>
              <a:t>       尾联“从今若许闲乘月，拄杖无时夜扣门”表达了诗人怎样的思想感情？</a:t>
            </a:r>
          </a:p>
        </p:txBody>
      </p:sp>
      <p:sp>
        <p:nvSpPr>
          <p:cNvPr id="78851" name="矩形 2">
            <a:extLst>
              <a:ext uri="{FF2B5EF4-FFF2-40B4-BE49-F238E27FC236}">
                <a16:creationId xmlns:a16="http://schemas.microsoft.com/office/drawing/2014/main" id="{D7FDA51C-63FD-42A4-880E-508963FF9D94}"/>
              </a:ext>
            </a:extLst>
          </p:cNvPr>
          <p:cNvSpPr>
            <a:spLocks noChangeArrowheads="1"/>
          </p:cNvSpPr>
          <p:nvPr/>
        </p:nvSpPr>
        <p:spPr bwMode="auto">
          <a:xfrm>
            <a:off x="990600" y="3200400"/>
            <a:ext cx="73152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3600" b="1">
                <a:solidFill>
                  <a:srgbClr val="FFC000"/>
                </a:solidFill>
                <a:latin typeface="Arial" panose="020B0604020202020204" pitchFamily="34" charset="0"/>
              </a:rPr>
              <a:t>       这是诗人发表的感慨。因为主人殷勤，所以客人留恋，表达了作者对淳朴、闲适的田园生活（农村生活）的喜爱和向往之情。</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矩形 1">
            <a:extLst>
              <a:ext uri="{FF2B5EF4-FFF2-40B4-BE49-F238E27FC236}">
                <a16:creationId xmlns:a16="http://schemas.microsoft.com/office/drawing/2014/main" id="{F10C4CCF-B56D-4102-B12D-0EAE3076990D}"/>
              </a:ext>
            </a:extLst>
          </p:cNvPr>
          <p:cNvSpPr>
            <a:spLocks noChangeArrowheads="1"/>
          </p:cNvSpPr>
          <p:nvPr/>
        </p:nvSpPr>
        <p:spPr bwMode="auto">
          <a:xfrm>
            <a:off x="609600" y="457200"/>
            <a:ext cx="6750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b="1">
                <a:latin typeface="Arial" panose="020B0604020202020204" pitchFamily="34" charset="0"/>
              </a:rPr>
              <a:t>请概活诗人游山西村时的所见所闻。</a:t>
            </a:r>
          </a:p>
        </p:txBody>
      </p:sp>
      <p:sp>
        <p:nvSpPr>
          <p:cNvPr id="79875" name="矩形 2">
            <a:extLst>
              <a:ext uri="{FF2B5EF4-FFF2-40B4-BE49-F238E27FC236}">
                <a16:creationId xmlns:a16="http://schemas.microsoft.com/office/drawing/2014/main" id="{857EE638-E810-4075-9D04-4727480EE8E4}"/>
              </a:ext>
            </a:extLst>
          </p:cNvPr>
          <p:cNvSpPr>
            <a:spLocks noChangeArrowheads="1"/>
          </p:cNvSpPr>
          <p:nvPr/>
        </p:nvSpPr>
        <p:spPr bwMode="auto">
          <a:xfrm>
            <a:off x="457200" y="2667000"/>
            <a:ext cx="457200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400" b="1">
                <a:solidFill>
                  <a:srgbClr val="FFC000"/>
                </a:solidFill>
                <a:latin typeface="Arial" panose="020B0604020202020204" pitchFamily="34" charset="0"/>
              </a:rPr>
              <a:t>村民的热情好客；</a:t>
            </a:r>
          </a:p>
          <a:p>
            <a:pPr eaLnBrk="1" hangingPunct="1">
              <a:spcBef>
                <a:spcPct val="0"/>
              </a:spcBef>
              <a:buClrTx/>
              <a:buSzTx/>
              <a:buFontTx/>
              <a:buNone/>
            </a:pPr>
            <a:r>
              <a:rPr lang="zh-CN" altLang="en-US" sz="4400" b="1">
                <a:solidFill>
                  <a:srgbClr val="FFC000"/>
                </a:solidFill>
                <a:latin typeface="Arial" panose="020B0604020202020204" pitchFamily="34" charset="0"/>
              </a:rPr>
              <a:t>优美的景色；</a:t>
            </a:r>
          </a:p>
          <a:p>
            <a:pPr eaLnBrk="1" hangingPunct="1">
              <a:spcBef>
                <a:spcPct val="0"/>
              </a:spcBef>
              <a:buClrTx/>
              <a:buSzTx/>
              <a:buFontTx/>
              <a:buNone/>
            </a:pPr>
            <a:r>
              <a:rPr lang="zh-CN" altLang="en-US" sz="4400" b="1">
                <a:solidFill>
                  <a:srgbClr val="FFC000"/>
                </a:solidFill>
                <a:latin typeface="Arial" panose="020B0604020202020204" pitchFamily="34" charset="0"/>
              </a:rPr>
              <a:t>海朴的风士人情</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矩形 1">
            <a:extLst>
              <a:ext uri="{FF2B5EF4-FFF2-40B4-BE49-F238E27FC236}">
                <a16:creationId xmlns:a16="http://schemas.microsoft.com/office/drawing/2014/main" id="{CF3EC625-577E-45CF-9E59-5D7B6F14EA44}"/>
              </a:ext>
            </a:extLst>
          </p:cNvPr>
          <p:cNvSpPr>
            <a:spLocks noChangeArrowheads="1"/>
          </p:cNvSpPr>
          <p:nvPr/>
        </p:nvSpPr>
        <p:spPr bwMode="auto">
          <a:xfrm>
            <a:off x="228600" y="1143000"/>
            <a:ext cx="84582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eaLnBrk="1" hangingPunct="1">
              <a:spcBef>
                <a:spcPct val="0"/>
              </a:spcBef>
              <a:buClrTx/>
              <a:buSzTx/>
              <a:buFontTx/>
              <a:buNone/>
            </a:pPr>
            <a:r>
              <a:rPr lang="zh-CN" altLang="en-US" sz="4400" b="1">
                <a:solidFill>
                  <a:srgbClr val="FFC000"/>
                </a:solidFill>
                <a:latin typeface="Arial" panose="020B0604020202020204" pitchFamily="34" charset="0"/>
              </a:rPr>
              <a:t>主题概括</a:t>
            </a:r>
          </a:p>
          <a:p>
            <a:pPr eaLnBrk="1" hangingPunct="1">
              <a:spcBef>
                <a:spcPct val="0"/>
              </a:spcBef>
              <a:buClrTx/>
              <a:buSzTx/>
              <a:buFontTx/>
              <a:buNone/>
            </a:pPr>
            <a:r>
              <a:rPr lang="zh-CN" altLang="en-US" sz="4400" b="1">
                <a:latin typeface="Arial" panose="020B0604020202020204" pitchFamily="34" charset="0"/>
              </a:rPr>
              <a:t>这首诗赞美了农村民风的淳朴及秀丽清新的景色。表达了作者对淳朴、闲适的田园生活（农村生活）的喜爱（向往）之情。</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1">
            <a:extLst>
              <a:ext uri="{FF2B5EF4-FFF2-40B4-BE49-F238E27FC236}">
                <a16:creationId xmlns:a16="http://schemas.microsoft.com/office/drawing/2014/main" id="{BB1FD607-83AC-4E6A-A69E-0EAA4A3E24C3}"/>
              </a:ext>
            </a:extLst>
          </p:cNvPr>
          <p:cNvSpPr>
            <a:spLocks noChangeArrowheads="1"/>
          </p:cNvSpPr>
          <p:nvPr/>
        </p:nvSpPr>
        <p:spPr bwMode="auto">
          <a:xfrm>
            <a:off x="152400" y="152400"/>
            <a:ext cx="15700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latin typeface="微软雅黑" panose="020B0503020204020204" pitchFamily="34" charset="-122"/>
                <a:ea typeface="微软雅黑" panose="020B0503020204020204" pitchFamily="34" charset="-122"/>
              </a:rPr>
              <a:t>练一练</a:t>
            </a:r>
            <a:endParaRPr lang="zh-CN" altLang="en-US" sz="3200">
              <a:latin typeface="微软雅黑" panose="020B0503020204020204" pitchFamily="34" charset="-122"/>
              <a:ea typeface="微软雅黑" panose="020B0503020204020204" pitchFamily="34" charset="-122"/>
            </a:endParaRPr>
          </a:p>
        </p:txBody>
      </p:sp>
      <p:sp>
        <p:nvSpPr>
          <p:cNvPr id="81923" name="矩形 2">
            <a:extLst>
              <a:ext uri="{FF2B5EF4-FFF2-40B4-BE49-F238E27FC236}">
                <a16:creationId xmlns:a16="http://schemas.microsoft.com/office/drawing/2014/main" id="{F98B584F-C083-41A7-A8F2-FE595B8F573A}"/>
              </a:ext>
            </a:extLst>
          </p:cNvPr>
          <p:cNvSpPr>
            <a:spLocks noChangeArrowheads="1"/>
          </p:cNvSpPr>
          <p:nvPr/>
        </p:nvSpPr>
        <p:spPr bwMode="auto">
          <a:xfrm>
            <a:off x="454025" y="787400"/>
            <a:ext cx="823595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a:solidFill>
                  <a:srgbClr val="0070C0"/>
                </a:solidFill>
                <a:latin typeface="微软雅黑" panose="020B0503020204020204" pitchFamily="34" charset="-122"/>
                <a:ea typeface="微软雅黑" panose="020B0503020204020204" pitchFamily="34" charset="-122"/>
              </a:rPr>
              <a:t>“山重水复疑无路，柳暗花明又一村”</a:t>
            </a:r>
            <a:r>
              <a:rPr lang="zh-CN" altLang="en-US" sz="2800">
                <a:solidFill>
                  <a:srgbClr val="0070C0"/>
                </a:solidFill>
                <a:latin typeface="微软雅黑" panose="020B0503020204020204" pitchFamily="34" charset="-122"/>
                <a:ea typeface="微软雅黑" panose="020B0503020204020204" pitchFamily="34" charset="-122"/>
              </a:rPr>
              <a:t>是广为流传的佳句，你认为人们会在什么情况下引用？为什么？（</a:t>
            </a:r>
            <a:r>
              <a:rPr lang="en-US" altLang="zh-CN" sz="2800">
                <a:solidFill>
                  <a:srgbClr val="0070C0"/>
                </a:solidFill>
                <a:latin typeface="微软雅黑" panose="020B0503020204020204" pitchFamily="34" charset="-122"/>
                <a:ea typeface="微软雅黑" panose="020B0503020204020204" pitchFamily="34" charset="-122"/>
              </a:rPr>
              <a:t>2008</a:t>
            </a:r>
            <a:r>
              <a:rPr lang="zh-CN" altLang="en-US" sz="2800">
                <a:solidFill>
                  <a:srgbClr val="0070C0"/>
                </a:solidFill>
                <a:latin typeface="微软雅黑" panose="020B0503020204020204" pitchFamily="34" charset="-122"/>
                <a:ea typeface="微软雅黑" panose="020B0503020204020204" pitchFamily="34" charset="-122"/>
              </a:rPr>
              <a:t>年河南中考）</a:t>
            </a:r>
          </a:p>
        </p:txBody>
      </p:sp>
      <p:sp>
        <p:nvSpPr>
          <p:cNvPr id="4" name="矩形 3">
            <a:extLst>
              <a:ext uri="{FF2B5EF4-FFF2-40B4-BE49-F238E27FC236}">
                <a16:creationId xmlns:a16="http://schemas.microsoft.com/office/drawing/2014/main" id="{65A0DD02-38BA-4BEF-8F65-F4DE19E1A143}"/>
              </a:ext>
            </a:extLst>
          </p:cNvPr>
          <p:cNvSpPr>
            <a:spLocks noChangeArrowheads="1"/>
          </p:cNvSpPr>
          <p:nvPr/>
        </p:nvSpPr>
        <p:spPr bwMode="auto">
          <a:xfrm>
            <a:off x="609600" y="2889250"/>
            <a:ext cx="7924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latin typeface="微软雅黑" panose="020B0503020204020204" pitchFamily="34" charset="-122"/>
                <a:ea typeface="微软雅黑" panose="020B0503020204020204" pitchFamily="34" charset="-122"/>
              </a:rPr>
              <a:t>答：①面对困境时。因为这两句中蕴含着深刻的哲理，即不放弃希望，经过努力，一定会有新的出路，进入新的天地。</a:t>
            </a:r>
          </a:p>
        </p:txBody>
      </p:sp>
      <p:sp>
        <p:nvSpPr>
          <p:cNvPr id="5" name="矩形 4">
            <a:extLst>
              <a:ext uri="{FF2B5EF4-FFF2-40B4-BE49-F238E27FC236}">
                <a16:creationId xmlns:a16="http://schemas.microsoft.com/office/drawing/2014/main" id="{7887466E-77E7-4F67-9327-636D4C57823F}"/>
              </a:ext>
            </a:extLst>
          </p:cNvPr>
          <p:cNvSpPr>
            <a:spLocks noChangeArrowheads="1"/>
          </p:cNvSpPr>
          <p:nvPr/>
        </p:nvSpPr>
        <p:spPr bwMode="auto">
          <a:xfrm>
            <a:off x="876300" y="4495800"/>
            <a:ext cx="7391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latin typeface="微软雅黑" panose="020B0503020204020204" pitchFamily="34" charset="-122"/>
                <a:ea typeface="微软雅黑" panose="020B0503020204020204" pitchFamily="34" charset="-122"/>
              </a:rPr>
              <a:t>②描绘或赞美山水美景时。因为这两句诗描写了山环水绕，柳暗花明的美丽景色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a:extLst>
              <a:ext uri="{FF2B5EF4-FFF2-40B4-BE49-F238E27FC236}">
                <a16:creationId xmlns:a16="http://schemas.microsoft.com/office/drawing/2014/main" id="{48AD075B-1B30-4DFB-9A79-32B6CDF98B8A}"/>
              </a:ext>
            </a:extLst>
          </p:cNvPr>
          <p:cNvSpPr>
            <a:spLocks noChangeArrowheads="1"/>
          </p:cNvSpPr>
          <p:nvPr/>
        </p:nvSpPr>
        <p:spPr bwMode="auto">
          <a:xfrm>
            <a:off x="0" y="0"/>
            <a:ext cx="5086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4000" b="1">
                <a:latin typeface="Arial" panose="020B0604020202020204" pitchFamily="34" charset="0"/>
                <a:ea typeface="黑体" panose="02010609060101010101" pitchFamily="49" charset="-122"/>
              </a:rPr>
              <a:t>2</a:t>
            </a:r>
            <a:r>
              <a:rPr lang="zh-CN" altLang="en-US" sz="4000" b="1">
                <a:latin typeface="Arial" panose="020B0604020202020204" pitchFamily="34" charset="0"/>
                <a:ea typeface="黑体" panose="02010609060101010101" pitchFamily="49" charset="-122"/>
              </a:rPr>
              <a:t>译读诗歌，读懂诗意</a:t>
            </a:r>
          </a:p>
        </p:txBody>
      </p:sp>
      <p:sp>
        <p:nvSpPr>
          <p:cNvPr id="18435" name="矩形 2">
            <a:extLst>
              <a:ext uri="{FF2B5EF4-FFF2-40B4-BE49-F238E27FC236}">
                <a16:creationId xmlns:a16="http://schemas.microsoft.com/office/drawing/2014/main" id="{849B82DC-B0E7-4AE3-8B88-3B979F6E43C9}"/>
              </a:ext>
            </a:extLst>
          </p:cNvPr>
          <p:cNvSpPr>
            <a:spLocks noChangeArrowheads="1"/>
          </p:cNvSpPr>
          <p:nvPr/>
        </p:nvSpPr>
        <p:spPr bwMode="auto">
          <a:xfrm>
            <a:off x="0" y="762000"/>
            <a:ext cx="45720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登飞来峰</a:t>
            </a:r>
          </a:p>
          <a:p>
            <a:pPr>
              <a:spcBef>
                <a:spcPct val="0"/>
              </a:spcBef>
              <a:buClrTx/>
              <a:buSzTx/>
              <a:buFontTx/>
              <a:buNone/>
            </a:pPr>
            <a:r>
              <a:rPr lang="zh-CN" altLang="en-US">
                <a:latin typeface="Arial" panose="020B0604020202020204" pitchFamily="34" charset="0"/>
                <a:ea typeface="黑体" panose="02010609060101010101" pitchFamily="49" charset="-122"/>
              </a:rPr>
              <a:t>         王安石</a:t>
            </a:r>
          </a:p>
          <a:p>
            <a:pPr>
              <a:spcBef>
                <a:spcPct val="0"/>
              </a:spcBef>
              <a:buClrTx/>
              <a:buSzTx/>
              <a:buFontTx/>
              <a:buNone/>
            </a:pPr>
            <a:r>
              <a:rPr lang="zh-CN" altLang="en-US">
                <a:solidFill>
                  <a:srgbClr val="FF0000"/>
                </a:solidFill>
                <a:latin typeface="Arial" panose="020B0604020202020204" pitchFamily="34" charset="0"/>
                <a:ea typeface="黑体" panose="02010609060101010101" pitchFamily="49" charset="-122"/>
              </a:rPr>
              <a:t>飞来山</a:t>
            </a:r>
            <a:r>
              <a:rPr lang="zh-CN" altLang="en-US">
                <a:latin typeface="Arial" panose="020B0604020202020204" pitchFamily="34" charset="0"/>
                <a:ea typeface="黑体" panose="02010609060101010101" pitchFamily="49" charset="-122"/>
              </a:rPr>
              <a:t>上千</a:t>
            </a:r>
            <a:r>
              <a:rPr lang="zh-CN" altLang="en-US">
                <a:solidFill>
                  <a:srgbClr val="FF0000"/>
                </a:solidFill>
                <a:latin typeface="Arial" panose="020B0604020202020204" pitchFamily="34" charset="0"/>
                <a:ea typeface="黑体" panose="02010609060101010101" pitchFamily="49" charset="-122"/>
              </a:rPr>
              <a:t>寻</a:t>
            </a:r>
            <a:r>
              <a:rPr lang="zh-CN" altLang="en-US">
                <a:latin typeface="Arial" panose="020B0604020202020204" pitchFamily="34" charset="0"/>
                <a:ea typeface="黑体" panose="02010609060101010101" pitchFamily="49" charset="-122"/>
              </a:rPr>
              <a:t>塔，</a:t>
            </a:r>
          </a:p>
          <a:p>
            <a:pPr>
              <a:spcBef>
                <a:spcPct val="0"/>
              </a:spcBef>
              <a:buClrTx/>
              <a:buSzTx/>
              <a:buFontTx/>
              <a:buNone/>
            </a:pPr>
            <a:r>
              <a:rPr lang="zh-CN" altLang="en-US">
                <a:latin typeface="Arial" panose="020B0604020202020204" pitchFamily="34" charset="0"/>
                <a:ea typeface="黑体" panose="02010609060101010101" pitchFamily="49" charset="-122"/>
              </a:rPr>
              <a:t>闻说鸡鸣见日升。</a:t>
            </a:r>
          </a:p>
          <a:p>
            <a:pPr>
              <a:spcBef>
                <a:spcPct val="0"/>
              </a:spcBef>
              <a:buClrTx/>
              <a:buSzTx/>
              <a:buFontTx/>
              <a:buNone/>
            </a:pPr>
            <a:r>
              <a:rPr lang="zh-CN" altLang="en-US">
                <a:latin typeface="Arial" panose="020B0604020202020204" pitchFamily="34" charset="0"/>
                <a:ea typeface="黑体" panose="02010609060101010101" pitchFamily="49" charset="-122"/>
              </a:rPr>
              <a:t>不</a:t>
            </a:r>
            <a:r>
              <a:rPr lang="zh-CN" altLang="en-US">
                <a:solidFill>
                  <a:srgbClr val="FF0000"/>
                </a:solidFill>
                <a:latin typeface="Arial" panose="020B0604020202020204" pitchFamily="34" charset="0"/>
                <a:ea typeface="黑体" panose="02010609060101010101" pitchFamily="49" charset="-122"/>
              </a:rPr>
              <a:t>畏</a:t>
            </a:r>
            <a:r>
              <a:rPr lang="zh-CN" altLang="en-US">
                <a:latin typeface="Arial" panose="020B0604020202020204" pitchFamily="34" charset="0"/>
                <a:ea typeface="黑体" panose="02010609060101010101" pitchFamily="49" charset="-122"/>
              </a:rPr>
              <a:t>浮云遮望眼，</a:t>
            </a:r>
          </a:p>
          <a:p>
            <a:pPr>
              <a:spcBef>
                <a:spcPct val="0"/>
              </a:spcBef>
              <a:buClrTx/>
              <a:buSzTx/>
              <a:buFontTx/>
              <a:buNone/>
            </a:pPr>
            <a:r>
              <a:rPr lang="zh-CN" altLang="en-US">
                <a:latin typeface="Arial" panose="020B0604020202020204" pitchFamily="34" charset="0"/>
                <a:ea typeface="黑体" panose="02010609060101010101" pitchFamily="49" charset="-122"/>
              </a:rPr>
              <a:t>自</a:t>
            </a:r>
            <a:r>
              <a:rPr lang="zh-CN" altLang="en-US">
                <a:solidFill>
                  <a:srgbClr val="FF0000"/>
                </a:solidFill>
                <a:latin typeface="Arial" panose="020B0604020202020204" pitchFamily="34" charset="0"/>
                <a:ea typeface="黑体" panose="02010609060101010101" pitchFamily="49" charset="-122"/>
              </a:rPr>
              <a:t>缘</a:t>
            </a:r>
            <a:r>
              <a:rPr lang="zh-CN" altLang="en-US">
                <a:latin typeface="Arial" panose="020B0604020202020204" pitchFamily="34" charset="0"/>
                <a:ea typeface="黑体" panose="02010609060101010101" pitchFamily="49" charset="-122"/>
              </a:rPr>
              <a:t>身在最高层</a:t>
            </a:r>
          </a:p>
        </p:txBody>
      </p:sp>
      <p:sp>
        <p:nvSpPr>
          <p:cNvPr id="18436" name="矩形 3">
            <a:extLst>
              <a:ext uri="{FF2B5EF4-FFF2-40B4-BE49-F238E27FC236}">
                <a16:creationId xmlns:a16="http://schemas.microsoft.com/office/drawing/2014/main" id="{17344862-D85C-4CA8-851F-D8D1B555A740}"/>
              </a:ext>
            </a:extLst>
          </p:cNvPr>
          <p:cNvSpPr>
            <a:spLocks noChangeArrowheads="1"/>
          </p:cNvSpPr>
          <p:nvPr/>
        </p:nvSpPr>
        <p:spPr bwMode="auto">
          <a:xfrm>
            <a:off x="228600" y="4648200"/>
            <a:ext cx="492125" cy="193833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a:solidFill>
                  <a:srgbClr val="FFC000"/>
                </a:solidFill>
                <a:latin typeface="Arial" panose="020B0604020202020204" pitchFamily="34" charset="0"/>
                <a:ea typeface="黑体" panose="02010609060101010101" pitchFamily="49" charset="-122"/>
              </a:rPr>
              <a:t>释</a:t>
            </a:r>
            <a:endParaRPr lang="en-US" altLang="zh-CN" sz="2400">
              <a:solidFill>
                <a:srgbClr val="FFC000"/>
              </a:solidFill>
              <a:latin typeface="Arial" panose="020B0604020202020204" pitchFamily="34" charset="0"/>
              <a:ea typeface="黑体" panose="02010609060101010101" pitchFamily="49" charset="-122"/>
            </a:endParaRPr>
          </a:p>
          <a:p>
            <a:pPr>
              <a:spcBef>
                <a:spcPct val="0"/>
              </a:spcBef>
              <a:buClrTx/>
              <a:buSzTx/>
              <a:buFontTx/>
              <a:buNone/>
            </a:pPr>
            <a:r>
              <a:rPr lang="zh-CN" altLang="en-US" sz="2400">
                <a:solidFill>
                  <a:srgbClr val="FFC000"/>
                </a:solidFill>
                <a:latin typeface="Arial" panose="020B0604020202020204" pitchFamily="34" charset="0"/>
                <a:ea typeface="黑体" panose="02010609060101010101" pitchFamily="49" charset="-122"/>
              </a:rPr>
              <a:t>义</a:t>
            </a:r>
            <a:endParaRPr lang="en-US" altLang="zh-CN" sz="2400">
              <a:solidFill>
                <a:srgbClr val="FFC000"/>
              </a:solidFill>
              <a:latin typeface="Arial" panose="020B0604020202020204" pitchFamily="34" charset="0"/>
              <a:ea typeface="黑体" panose="02010609060101010101" pitchFamily="49" charset="-122"/>
            </a:endParaRPr>
          </a:p>
          <a:p>
            <a:pPr>
              <a:spcBef>
                <a:spcPct val="0"/>
              </a:spcBef>
              <a:buClrTx/>
              <a:buSzTx/>
              <a:buFontTx/>
              <a:buNone/>
            </a:pPr>
            <a:r>
              <a:rPr lang="zh-CN" altLang="en-US" sz="2400">
                <a:solidFill>
                  <a:srgbClr val="FFC000"/>
                </a:solidFill>
                <a:latin typeface="Arial" panose="020B0604020202020204" pitchFamily="34" charset="0"/>
                <a:ea typeface="黑体" panose="02010609060101010101" pitchFamily="49" charset="-122"/>
              </a:rPr>
              <a:t>小</a:t>
            </a:r>
            <a:endParaRPr lang="en-US" altLang="zh-CN" sz="2400">
              <a:solidFill>
                <a:srgbClr val="FFC000"/>
              </a:solidFill>
              <a:latin typeface="Arial" panose="020B0604020202020204" pitchFamily="34" charset="0"/>
              <a:ea typeface="黑体" panose="02010609060101010101" pitchFamily="49" charset="-122"/>
            </a:endParaRPr>
          </a:p>
          <a:p>
            <a:pPr>
              <a:spcBef>
                <a:spcPct val="0"/>
              </a:spcBef>
              <a:buClrTx/>
              <a:buSzTx/>
              <a:buFontTx/>
              <a:buNone/>
            </a:pPr>
            <a:r>
              <a:rPr lang="zh-CN" altLang="en-US" sz="2400">
                <a:solidFill>
                  <a:srgbClr val="FFC000"/>
                </a:solidFill>
                <a:latin typeface="Arial" panose="020B0604020202020204" pitchFamily="34" charset="0"/>
                <a:ea typeface="黑体" panose="02010609060101010101" pitchFamily="49" charset="-122"/>
              </a:rPr>
              <a:t>助</a:t>
            </a:r>
            <a:endParaRPr lang="en-US" altLang="zh-CN" sz="2400">
              <a:solidFill>
                <a:srgbClr val="FFC000"/>
              </a:solidFill>
              <a:latin typeface="Arial" panose="020B0604020202020204" pitchFamily="34" charset="0"/>
              <a:ea typeface="黑体" panose="02010609060101010101" pitchFamily="49" charset="-122"/>
            </a:endParaRPr>
          </a:p>
          <a:p>
            <a:pPr>
              <a:spcBef>
                <a:spcPct val="0"/>
              </a:spcBef>
              <a:buClrTx/>
              <a:buSzTx/>
              <a:buFontTx/>
              <a:buNone/>
            </a:pPr>
            <a:r>
              <a:rPr lang="zh-CN" altLang="en-US" sz="2400">
                <a:solidFill>
                  <a:srgbClr val="FFC000"/>
                </a:solidFill>
                <a:latin typeface="Arial" panose="020B0604020202020204" pitchFamily="34" charset="0"/>
                <a:ea typeface="黑体" panose="02010609060101010101" pitchFamily="49" charset="-122"/>
              </a:rPr>
              <a:t>手</a:t>
            </a:r>
          </a:p>
        </p:txBody>
      </p:sp>
      <p:sp>
        <p:nvSpPr>
          <p:cNvPr id="5" name="矩形 4">
            <a:extLst>
              <a:ext uri="{FF2B5EF4-FFF2-40B4-BE49-F238E27FC236}">
                <a16:creationId xmlns:a16="http://schemas.microsoft.com/office/drawing/2014/main" id="{CEA4BCBD-C36B-48E0-90DA-B91D5E5DB892}"/>
              </a:ext>
            </a:extLst>
          </p:cNvPr>
          <p:cNvSpPr>
            <a:spLocks noChangeArrowheads="1"/>
          </p:cNvSpPr>
          <p:nvPr/>
        </p:nvSpPr>
        <p:spPr bwMode="auto">
          <a:xfrm>
            <a:off x="914400" y="4343400"/>
            <a:ext cx="8229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2400" b="1">
                <a:solidFill>
                  <a:srgbClr val="FFC000"/>
                </a:solidFill>
                <a:latin typeface="Arial" panose="020B0604020202020204" pitchFamily="34" charset="0"/>
                <a:ea typeface="黑体" panose="02010609060101010101" pitchFamily="49" charset="-122"/>
              </a:rPr>
              <a:t>1.</a:t>
            </a:r>
            <a:r>
              <a:rPr lang="zh-CN" altLang="en-US" sz="2400" b="1">
                <a:solidFill>
                  <a:srgbClr val="FFC000"/>
                </a:solidFill>
                <a:latin typeface="Arial" panose="020B0604020202020204" pitchFamily="34" charset="0"/>
                <a:ea typeface="黑体" panose="02010609060101010101" pitchFamily="49" charset="-122"/>
              </a:rPr>
              <a:t>飞来峰：即渐江绍兴城外的宝林山，唐宋时其上有应天塔。故又称“塔山”，古代传说此山自瑯东或（今山东诸城）飞来。</a:t>
            </a:r>
          </a:p>
          <a:p>
            <a:pPr>
              <a:spcBef>
                <a:spcPct val="0"/>
              </a:spcBef>
              <a:buClrTx/>
              <a:buSzTx/>
              <a:buFontTx/>
              <a:buNone/>
            </a:pPr>
            <a:r>
              <a:rPr lang="en-US" altLang="zh-CN" sz="2400" b="1">
                <a:solidFill>
                  <a:srgbClr val="FFC000"/>
                </a:solidFill>
                <a:latin typeface="Arial" panose="020B0604020202020204" pitchFamily="34" charset="0"/>
                <a:ea typeface="黑体" panose="02010609060101010101" pitchFamily="49" charset="-122"/>
              </a:rPr>
              <a:t>2.</a:t>
            </a:r>
            <a:r>
              <a:rPr lang="zh-CN" altLang="en-US" sz="2400" b="1">
                <a:solidFill>
                  <a:srgbClr val="FFC000"/>
                </a:solidFill>
                <a:latin typeface="Arial" panose="020B0604020202020204" pitchFamily="34" charset="0"/>
                <a:ea typeface="黑体" panose="02010609060101010101" pitchFamily="49" charset="-122"/>
              </a:rPr>
              <a:t>寻：古代长度单位。八尺（一说七尺）为一寻。</a:t>
            </a:r>
          </a:p>
          <a:p>
            <a:pPr>
              <a:spcBef>
                <a:spcPct val="0"/>
              </a:spcBef>
              <a:buClrTx/>
              <a:buSzTx/>
              <a:buFontTx/>
              <a:buNone/>
            </a:pPr>
            <a:r>
              <a:rPr lang="en-US" altLang="zh-CN" sz="2400" b="1">
                <a:solidFill>
                  <a:srgbClr val="FFC000"/>
                </a:solidFill>
                <a:latin typeface="Arial" panose="020B0604020202020204" pitchFamily="34" charset="0"/>
                <a:ea typeface="黑体" panose="02010609060101010101" pitchFamily="49" charset="-122"/>
              </a:rPr>
              <a:t>3.</a:t>
            </a:r>
            <a:r>
              <a:rPr lang="zh-CN" altLang="en-US" sz="2400" b="1">
                <a:solidFill>
                  <a:srgbClr val="FFC000"/>
                </a:solidFill>
                <a:latin typeface="Arial" panose="020B0604020202020204" pitchFamily="34" charset="0"/>
                <a:ea typeface="黑体" panose="02010609060101010101" pitchFamily="49" charset="-122"/>
              </a:rPr>
              <a:t>是：害怕</a:t>
            </a:r>
          </a:p>
          <a:p>
            <a:pPr>
              <a:spcBef>
                <a:spcPct val="0"/>
              </a:spcBef>
              <a:buClrTx/>
              <a:buSzTx/>
              <a:buFontTx/>
              <a:buNone/>
            </a:pPr>
            <a:r>
              <a:rPr lang="en-US" altLang="zh-CN" sz="2400" b="1">
                <a:solidFill>
                  <a:srgbClr val="FFC000"/>
                </a:solidFill>
                <a:latin typeface="Arial" panose="020B0604020202020204" pitchFamily="34" charset="0"/>
                <a:ea typeface="黑体" panose="02010609060101010101" pitchFamily="49" charset="-122"/>
              </a:rPr>
              <a:t>4.</a:t>
            </a:r>
            <a:r>
              <a:rPr lang="zh-CN" altLang="en-US" sz="2400" b="1">
                <a:solidFill>
                  <a:srgbClr val="FFC000"/>
                </a:solidFill>
                <a:latin typeface="Arial" panose="020B0604020202020204" pitchFamily="34" charset="0"/>
                <a:ea typeface="黑体" panose="02010609060101010101" pitchFamily="49" charset="-122"/>
              </a:rPr>
              <a:t>缘</a:t>
            </a:r>
            <a:r>
              <a:rPr lang="en-US" altLang="zh-CN" sz="2400" b="1">
                <a:solidFill>
                  <a:srgbClr val="FFC000"/>
                </a:solidFill>
                <a:latin typeface="Arial" panose="020B0604020202020204" pitchFamily="34" charset="0"/>
                <a:ea typeface="黑体" panose="02010609060101010101" pitchFamily="49" charset="-122"/>
              </a:rPr>
              <a:t>:</a:t>
            </a:r>
            <a:r>
              <a:rPr lang="zh-CN" altLang="en-US" sz="2400" b="1">
                <a:solidFill>
                  <a:srgbClr val="FFC000"/>
                </a:solidFill>
                <a:latin typeface="Arial" panose="020B0604020202020204" pitchFamily="34" charset="0"/>
                <a:ea typeface="黑体" panose="02010609060101010101" pitchFamily="49" charset="-122"/>
              </a:rPr>
              <a:t>因为</a:t>
            </a:r>
          </a:p>
        </p:txBody>
      </p:sp>
      <p:sp>
        <p:nvSpPr>
          <p:cNvPr id="6" name="矩形 5">
            <a:extLst>
              <a:ext uri="{FF2B5EF4-FFF2-40B4-BE49-F238E27FC236}">
                <a16:creationId xmlns:a16="http://schemas.microsoft.com/office/drawing/2014/main" id="{61FA2C8A-76B7-4C4E-8F57-3B34DFA4A9E8}"/>
              </a:ext>
            </a:extLst>
          </p:cNvPr>
          <p:cNvSpPr>
            <a:spLocks noChangeArrowheads="1"/>
          </p:cNvSpPr>
          <p:nvPr/>
        </p:nvSpPr>
        <p:spPr bwMode="auto">
          <a:xfrm>
            <a:off x="3581400" y="1752600"/>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latin typeface="Arial" panose="020B0604020202020204" pitchFamily="34" charset="0"/>
                <a:ea typeface="黑体" panose="02010609060101010101" pitchFamily="49" charset="-122"/>
              </a:rPr>
              <a:t>飞来峰顶耸立着千寻的高塔，</a:t>
            </a:r>
          </a:p>
        </p:txBody>
      </p:sp>
      <p:sp>
        <p:nvSpPr>
          <p:cNvPr id="7" name="矩形 6">
            <a:extLst>
              <a:ext uri="{FF2B5EF4-FFF2-40B4-BE49-F238E27FC236}">
                <a16:creationId xmlns:a16="http://schemas.microsoft.com/office/drawing/2014/main" id="{5956CC46-E86A-4AEB-9FCE-85239BBC00B2}"/>
              </a:ext>
            </a:extLst>
          </p:cNvPr>
          <p:cNvSpPr>
            <a:spLocks noChangeArrowheads="1"/>
          </p:cNvSpPr>
          <p:nvPr/>
        </p:nvSpPr>
        <p:spPr bwMode="auto">
          <a:xfrm>
            <a:off x="3657600" y="2362200"/>
            <a:ext cx="5416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听说晨鸡报晓时，可以望见太阳升起。</a:t>
            </a:r>
          </a:p>
        </p:txBody>
      </p:sp>
      <p:sp>
        <p:nvSpPr>
          <p:cNvPr id="8" name="矩形 7">
            <a:extLst>
              <a:ext uri="{FF2B5EF4-FFF2-40B4-BE49-F238E27FC236}">
                <a16:creationId xmlns:a16="http://schemas.microsoft.com/office/drawing/2014/main" id="{EC62A19B-1BF5-4093-ADDA-600820ACA8B0}"/>
              </a:ext>
            </a:extLst>
          </p:cNvPr>
          <p:cNvSpPr>
            <a:spLocks noChangeArrowheads="1"/>
          </p:cNvSpPr>
          <p:nvPr/>
        </p:nvSpPr>
        <p:spPr bwMode="auto">
          <a:xfrm>
            <a:off x="3733800" y="2895600"/>
            <a:ext cx="4186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不怕浮云遮住我远望的视线，</a:t>
            </a:r>
          </a:p>
        </p:txBody>
      </p:sp>
      <p:sp>
        <p:nvSpPr>
          <p:cNvPr id="9" name="矩形 8">
            <a:extLst>
              <a:ext uri="{FF2B5EF4-FFF2-40B4-BE49-F238E27FC236}">
                <a16:creationId xmlns:a16="http://schemas.microsoft.com/office/drawing/2014/main" id="{8E62C5AF-38D1-4259-AC64-8430C390BCB2}"/>
              </a:ext>
            </a:extLst>
          </p:cNvPr>
          <p:cNvSpPr>
            <a:spLocks noChangeArrowheads="1"/>
          </p:cNvSpPr>
          <p:nvPr/>
        </p:nvSpPr>
        <p:spPr bwMode="auto">
          <a:xfrm>
            <a:off x="3733800" y="3429000"/>
            <a:ext cx="3878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b="1">
                <a:latin typeface="Arial" panose="020B0604020202020204" pitchFamily="34" charset="0"/>
                <a:ea typeface="黑体" panose="02010609060101010101" pitchFamily="49" charset="-122"/>
              </a:rPr>
              <a:t>因为我身处塔的最高层上。</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矩形 1">
            <a:extLst>
              <a:ext uri="{FF2B5EF4-FFF2-40B4-BE49-F238E27FC236}">
                <a16:creationId xmlns:a16="http://schemas.microsoft.com/office/drawing/2014/main" id="{A4A060E0-EDD3-4620-82EA-3269C58F21EF}"/>
              </a:ext>
            </a:extLst>
          </p:cNvPr>
          <p:cNvSpPr>
            <a:spLocks noChangeArrowheads="1"/>
          </p:cNvSpPr>
          <p:nvPr/>
        </p:nvSpPr>
        <p:spPr bwMode="auto">
          <a:xfrm>
            <a:off x="304800" y="228600"/>
            <a:ext cx="2925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t>课后</a:t>
            </a:r>
            <a:r>
              <a:rPr lang="zh-CN" altLang="en-US" sz="3600"/>
              <a:t>作业</a:t>
            </a:r>
            <a:endParaRPr lang="zh-CN" altLang="en-US" sz="3200"/>
          </a:p>
        </p:txBody>
      </p:sp>
      <p:sp>
        <p:nvSpPr>
          <p:cNvPr id="82947" name="矩形 2">
            <a:extLst>
              <a:ext uri="{FF2B5EF4-FFF2-40B4-BE49-F238E27FC236}">
                <a16:creationId xmlns:a16="http://schemas.microsoft.com/office/drawing/2014/main" id="{296A7F74-5E12-4CED-88F3-A2431EF463D1}"/>
              </a:ext>
            </a:extLst>
          </p:cNvPr>
          <p:cNvSpPr>
            <a:spLocks noChangeArrowheads="1"/>
          </p:cNvSpPr>
          <p:nvPr/>
        </p:nvSpPr>
        <p:spPr bwMode="auto">
          <a:xfrm>
            <a:off x="304800" y="914400"/>
            <a:ext cx="8250238"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t>1.</a:t>
            </a:r>
            <a:r>
              <a:rPr lang="zh-CN" altLang="en-US" sz="3200"/>
              <a:t>背诵并默写</a:t>
            </a:r>
            <a:r>
              <a:rPr lang="en-US" altLang="zh-CN" sz="3200"/>
              <a:t>《</a:t>
            </a:r>
            <a:r>
              <a:rPr lang="zh-CN" altLang="en-US" sz="3200"/>
              <a:t>登幽州台歌</a:t>
            </a:r>
            <a:r>
              <a:rPr lang="en-US" altLang="zh-CN" sz="3200"/>
              <a:t>》《</a:t>
            </a:r>
            <a:r>
              <a:rPr lang="zh-CN" altLang="en-US" sz="3200"/>
              <a:t>游山西村</a:t>
            </a:r>
            <a:r>
              <a:rPr lang="en-US" altLang="zh-CN" sz="3200"/>
              <a:t>》</a:t>
            </a:r>
            <a:r>
              <a:rPr lang="zh-CN" altLang="en-US" sz="3200"/>
              <a:t>。</a:t>
            </a:r>
            <a:endParaRPr lang="en-US" altLang="zh-CN" sz="3200"/>
          </a:p>
          <a:p>
            <a:pPr eaLnBrk="1" hangingPunct="1"/>
            <a:endParaRPr lang="zh-CN" altLang="en-US" sz="3200"/>
          </a:p>
          <a:p>
            <a:pPr eaLnBrk="1" hangingPunct="1"/>
            <a:r>
              <a:rPr lang="en-US" altLang="zh-CN" sz="3200"/>
              <a:t>2.</a:t>
            </a:r>
            <a:r>
              <a:rPr lang="zh-CN" altLang="en-US" sz="3200"/>
              <a:t>古诗文中某些名句往往被后人反复引用，并衍生出新的意义。请解释下列诗句在原作中的意思，以及后来衍生的意义。</a:t>
            </a:r>
          </a:p>
        </p:txBody>
      </p:sp>
      <p:sp>
        <p:nvSpPr>
          <p:cNvPr id="82948" name="矩形 3">
            <a:extLst>
              <a:ext uri="{FF2B5EF4-FFF2-40B4-BE49-F238E27FC236}">
                <a16:creationId xmlns:a16="http://schemas.microsoft.com/office/drawing/2014/main" id="{9D382D15-CCB8-4544-9BEF-B472EE804AEB}"/>
              </a:ext>
            </a:extLst>
          </p:cNvPr>
          <p:cNvSpPr>
            <a:spLocks noChangeArrowheads="1"/>
          </p:cNvSpPr>
          <p:nvPr/>
        </p:nvSpPr>
        <p:spPr bwMode="auto">
          <a:xfrm>
            <a:off x="457200" y="3509963"/>
            <a:ext cx="61722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rgbClr val="C00000"/>
                </a:solidFill>
              </a:rPr>
              <a:t>会当凌绝顶，一览众山小。</a:t>
            </a:r>
          </a:p>
          <a:p>
            <a:pPr eaLnBrk="1" hangingPunct="1"/>
            <a:r>
              <a:rPr lang="zh-CN" altLang="en-US" sz="2400">
                <a:solidFill>
                  <a:srgbClr val="C00000"/>
                </a:solidFill>
              </a:rPr>
              <a:t>山重水复疑无路，柳暗花明又一村。</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矩形 1">
            <a:extLst>
              <a:ext uri="{FF2B5EF4-FFF2-40B4-BE49-F238E27FC236}">
                <a16:creationId xmlns:a16="http://schemas.microsoft.com/office/drawing/2014/main" id="{6764DA66-3D22-4E9E-BC6A-63801928BD61}"/>
              </a:ext>
            </a:extLst>
          </p:cNvPr>
          <p:cNvSpPr>
            <a:spLocks noChangeArrowheads="1"/>
          </p:cNvSpPr>
          <p:nvPr/>
        </p:nvSpPr>
        <p:spPr bwMode="auto">
          <a:xfrm>
            <a:off x="1295400" y="1295400"/>
            <a:ext cx="4572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latin typeface="微软雅黑" panose="020B0503020204020204" pitchFamily="34" charset="-122"/>
                <a:ea typeface="微软雅黑" panose="020B0503020204020204" pitchFamily="34" charset="-122"/>
              </a:rPr>
              <a:t>望岳</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矩形 1">
            <a:extLst>
              <a:ext uri="{FF2B5EF4-FFF2-40B4-BE49-F238E27FC236}">
                <a16:creationId xmlns:a16="http://schemas.microsoft.com/office/drawing/2014/main" id="{99CB1504-9E7C-45FA-A72A-F2E17A7E7BF3}"/>
              </a:ext>
            </a:extLst>
          </p:cNvPr>
          <p:cNvSpPr>
            <a:spLocks noChangeArrowheads="1"/>
          </p:cNvSpPr>
          <p:nvPr/>
        </p:nvSpPr>
        <p:spPr bwMode="auto">
          <a:xfrm>
            <a:off x="533400" y="533400"/>
            <a:ext cx="3300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t>学习目标</a:t>
            </a:r>
          </a:p>
        </p:txBody>
      </p:sp>
      <p:sp>
        <p:nvSpPr>
          <p:cNvPr id="84995" name="矩形 2">
            <a:extLst>
              <a:ext uri="{FF2B5EF4-FFF2-40B4-BE49-F238E27FC236}">
                <a16:creationId xmlns:a16="http://schemas.microsoft.com/office/drawing/2014/main" id="{6961CA69-4BEE-4F4E-9A40-63BE0E9D4C7A}"/>
              </a:ext>
            </a:extLst>
          </p:cNvPr>
          <p:cNvSpPr>
            <a:spLocks noChangeArrowheads="1"/>
          </p:cNvSpPr>
          <p:nvPr/>
        </p:nvSpPr>
        <p:spPr bwMode="auto">
          <a:xfrm>
            <a:off x="660400" y="1524000"/>
            <a:ext cx="82645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3200"/>
              <a:t>1.</a:t>
            </a:r>
            <a:r>
              <a:rPr lang="zh-CN" altLang="en-US" sz="3200"/>
              <a:t>知人论世：了解诗人生平及诗歌创作背景</a:t>
            </a:r>
          </a:p>
          <a:p>
            <a:pPr eaLnBrk="1" hangingPunct="1"/>
            <a:r>
              <a:rPr lang="en-US" altLang="zh-CN" sz="3200"/>
              <a:t>2.</a:t>
            </a:r>
            <a:r>
              <a:rPr lang="zh-CN" altLang="en-US" sz="3200"/>
              <a:t>有感情地朗读诗歌，感受诗歌的节奏和韵律</a:t>
            </a:r>
          </a:p>
          <a:p>
            <a:pPr eaLnBrk="1" hangingPunct="1"/>
            <a:r>
              <a:rPr lang="en-US" altLang="zh-CN" sz="3200"/>
              <a:t>3.</a:t>
            </a:r>
            <a:r>
              <a:rPr lang="zh-CN" altLang="en-US" sz="3200"/>
              <a:t>体会诗人表达的情感，理解诗歌中所蕴含的哲理。</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矩形 1">
            <a:extLst>
              <a:ext uri="{FF2B5EF4-FFF2-40B4-BE49-F238E27FC236}">
                <a16:creationId xmlns:a16="http://schemas.microsoft.com/office/drawing/2014/main" id="{4E86178D-682E-4733-839C-B01379CA210E}"/>
              </a:ext>
            </a:extLst>
          </p:cNvPr>
          <p:cNvSpPr>
            <a:spLocks noChangeArrowheads="1"/>
          </p:cNvSpPr>
          <p:nvPr/>
        </p:nvSpPr>
        <p:spPr bwMode="auto">
          <a:xfrm>
            <a:off x="457200" y="441325"/>
            <a:ext cx="41830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t>知人论世：</a:t>
            </a:r>
          </a:p>
        </p:txBody>
      </p:sp>
      <p:sp>
        <p:nvSpPr>
          <p:cNvPr id="86019" name="矩形 2">
            <a:extLst>
              <a:ext uri="{FF2B5EF4-FFF2-40B4-BE49-F238E27FC236}">
                <a16:creationId xmlns:a16="http://schemas.microsoft.com/office/drawing/2014/main" id="{1A8BF99A-7D99-4F55-AB76-E029DBE9780A}"/>
              </a:ext>
            </a:extLst>
          </p:cNvPr>
          <p:cNvSpPr>
            <a:spLocks noChangeArrowheads="1"/>
          </p:cNvSpPr>
          <p:nvPr/>
        </p:nvSpPr>
        <p:spPr bwMode="auto">
          <a:xfrm>
            <a:off x="296863" y="1676400"/>
            <a:ext cx="8550275"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t>&gt;</a:t>
            </a:r>
            <a:r>
              <a:rPr lang="zh-CN" altLang="en-US" sz="3200"/>
              <a:t>此乃中国古代文论的一个重要观念，是评论文学作品的一种原则。</a:t>
            </a:r>
            <a:endParaRPr lang="en-US" altLang="zh-CN" sz="3200"/>
          </a:p>
          <a:p>
            <a:pPr eaLnBrk="1" hangingPunct="1"/>
            <a:endParaRPr lang="zh-CN" altLang="en-US" sz="3200"/>
          </a:p>
          <a:p>
            <a:pPr eaLnBrk="1" hangingPunct="1"/>
            <a:r>
              <a:rPr lang="en-US" altLang="zh-CN" sz="3200"/>
              <a:t>&gt;</a:t>
            </a:r>
            <a:r>
              <a:rPr lang="zh-CN" altLang="en-US" sz="3200"/>
              <a:t>语出</a:t>
            </a:r>
            <a:r>
              <a:rPr lang="en-US" altLang="zh-CN" sz="3200"/>
              <a:t>《</a:t>
            </a:r>
            <a:r>
              <a:rPr lang="zh-CN" altLang="en-US" sz="3200"/>
              <a:t>孟子</a:t>
            </a:r>
            <a:r>
              <a:rPr lang="en-US" altLang="zh-CN" sz="3200"/>
              <a:t>•</a:t>
            </a:r>
            <a:r>
              <a:rPr lang="zh-CN" altLang="en-US" sz="3200"/>
              <a:t>万章下</a:t>
            </a:r>
            <a:r>
              <a:rPr lang="en-US" altLang="zh-CN" sz="3200"/>
              <a:t>》</a:t>
            </a:r>
            <a:r>
              <a:rPr lang="zh-CN" altLang="en-US" sz="3200"/>
              <a:t>：</a:t>
            </a:r>
            <a:r>
              <a:rPr lang="en-US" altLang="zh-CN" sz="3200"/>
              <a:t>“</a:t>
            </a:r>
            <a:r>
              <a:rPr lang="zh-CN" altLang="en-US" sz="3200"/>
              <a:t>颂其诗，读其书，不知其人，可乎？是以论其世也，是尚友也</a:t>
            </a:r>
            <a:r>
              <a:rPr lang="en-US" altLang="zh-CN" sz="3200"/>
              <a:t>."</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矩形 1">
            <a:extLst>
              <a:ext uri="{FF2B5EF4-FFF2-40B4-BE49-F238E27FC236}">
                <a16:creationId xmlns:a16="http://schemas.microsoft.com/office/drawing/2014/main" id="{23B92736-32C2-4367-B12A-DC1A0EA9A517}"/>
              </a:ext>
            </a:extLst>
          </p:cNvPr>
          <p:cNvSpPr>
            <a:spLocks noChangeArrowheads="1"/>
          </p:cNvSpPr>
          <p:nvPr/>
        </p:nvSpPr>
        <p:spPr bwMode="auto">
          <a:xfrm>
            <a:off x="114300" y="1143000"/>
            <a:ext cx="8915400" cy="518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a:solidFill>
                  <a:srgbClr val="C00000"/>
                </a:solidFill>
              </a:rPr>
              <a:t>杜甫</a:t>
            </a:r>
            <a:r>
              <a:rPr lang="zh-CN" altLang="en-US" sz="2800"/>
              <a:t>（</a:t>
            </a:r>
            <a:r>
              <a:rPr lang="en-US" altLang="zh-CN" sz="2800"/>
              <a:t>712-770</a:t>
            </a:r>
            <a:r>
              <a:rPr lang="zh-CN" altLang="en-US" sz="2800"/>
              <a:t>），字子美，唐朝伟大的现实主义诗人。他的诗歌风格沉郁顿挫，语言瑰丽精确，成为我国古代现实主义诗歌的高峰，杜甫则被后世尊为“诗圣”。</a:t>
            </a:r>
            <a:endParaRPr lang="en-US" altLang="zh-CN" sz="2800"/>
          </a:p>
          <a:p>
            <a:pPr eaLnBrk="1" hangingPunct="1">
              <a:lnSpc>
                <a:spcPct val="150000"/>
              </a:lnSpc>
            </a:pPr>
            <a:endParaRPr lang="zh-CN" altLang="en-US" sz="2800"/>
          </a:p>
          <a:p>
            <a:pPr eaLnBrk="1" hangingPunct="1">
              <a:lnSpc>
                <a:spcPct val="150000"/>
              </a:lnSpc>
            </a:pPr>
            <a:r>
              <a:rPr lang="zh-CN" altLang="en-US" sz="2800"/>
              <a:t>他的诗作今存</a:t>
            </a:r>
            <a:r>
              <a:rPr lang="en-US" altLang="zh-CN" sz="2800"/>
              <a:t>1400</a:t>
            </a:r>
            <a:r>
              <a:rPr lang="zh-CN" altLang="en-US" sz="2800"/>
              <a:t>多首，真实深刻地反映了唐王朝由盛而衰这一转折过程中的种种社会现象，反映了人民的疾苦，谴责了统治阶级的残暴，揭示了尖锐的社会矛盾，历来被誉为</a:t>
            </a:r>
            <a:r>
              <a:rPr lang="zh-CN" altLang="en-US" sz="2800">
                <a:solidFill>
                  <a:srgbClr val="C00000"/>
                </a:solidFill>
              </a:rPr>
              <a:t>“诗史”。</a:t>
            </a:r>
          </a:p>
        </p:txBody>
      </p:sp>
      <p:sp>
        <p:nvSpPr>
          <p:cNvPr id="87043" name="矩形 2">
            <a:extLst>
              <a:ext uri="{FF2B5EF4-FFF2-40B4-BE49-F238E27FC236}">
                <a16:creationId xmlns:a16="http://schemas.microsoft.com/office/drawing/2014/main" id="{3120FCB6-F8BA-46AB-896D-1282CAE054B9}"/>
              </a:ext>
            </a:extLst>
          </p:cNvPr>
          <p:cNvSpPr>
            <a:spLocks noChangeArrowheads="1"/>
          </p:cNvSpPr>
          <p:nvPr/>
        </p:nvSpPr>
        <p:spPr bwMode="auto">
          <a:xfrm>
            <a:off x="138113" y="304800"/>
            <a:ext cx="2038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t>作者简介</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矩形 1">
            <a:extLst>
              <a:ext uri="{FF2B5EF4-FFF2-40B4-BE49-F238E27FC236}">
                <a16:creationId xmlns:a16="http://schemas.microsoft.com/office/drawing/2014/main" id="{52B5211E-989B-4024-812A-006351107A80}"/>
              </a:ext>
            </a:extLst>
          </p:cNvPr>
          <p:cNvSpPr>
            <a:spLocks noChangeArrowheads="1"/>
          </p:cNvSpPr>
          <p:nvPr/>
        </p:nvSpPr>
        <p:spPr bwMode="auto">
          <a:xfrm>
            <a:off x="457200" y="533400"/>
            <a:ext cx="76962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000" b="1">
                <a:latin typeface="微软雅黑" panose="020B0503020204020204" pitchFamily="34" charset="-122"/>
                <a:ea typeface="微软雅黑" panose="020B0503020204020204" pitchFamily="34" charset="-122"/>
              </a:rPr>
              <a:t>代表作</a:t>
            </a:r>
            <a:endParaRPr lang="en-US" altLang="zh-CN" sz="4000" b="1">
              <a:latin typeface="微软雅黑" panose="020B0503020204020204" pitchFamily="34" charset="-122"/>
              <a:ea typeface="微软雅黑" panose="020B0503020204020204" pitchFamily="34" charset="-122"/>
            </a:endParaRPr>
          </a:p>
          <a:p>
            <a:pPr eaLnBrk="1" hangingPunct="1">
              <a:lnSpc>
                <a:spcPct val="150000"/>
              </a:lnSpc>
            </a:pPr>
            <a:endParaRPr lang="zh-CN" altLang="en-US" sz="3200" b="1">
              <a:latin typeface="微软雅黑" panose="020B0503020204020204" pitchFamily="34" charset="-122"/>
              <a:ea typeface="微软雅黑" panose="020B0503020204020204" pitchFamily="34" charset="-122"/>
            </a:endParaRPr>
          </a:p>
          <a:p>
            <a:pPr eaLnBrk="1" hangingPunct="1"/>
            <a:r>
              <a:rPr lang="zh-CN" altLang="en-US" sz="3200" b="1">
                <a:solidFill>
                  <a:srgbClr val="C00000"/>
                </a:solidFill>
                <a:latin typeface="微软雅黑" panose="020B0503020204020204" pitchFamily="34" charset="-122"/>
                <a:ea typeface="微软雅黑" panose="020B0503020204020204" pitchFamily="34" charset="-122"/>
              </a:rPr>
              <a:t>“三吏”：</a:t>
            </a:r>
          </a:p>
          <a:p>
            <a:pPr eaLnBrk="1" hangingPunct="1"/>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新安吏</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潼关吏</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石壕吏</a:t>
            </a:r>
            <a:r>
              <a:rPr lang="en-US" altLang="zh-CN" sz="3200" b="1">
                <a:latin typeface="微软雅黑" panose="020B0503020204020204" pitchFamily="34" charset="-122"/>
                <a:ea typeface="微软雅黑" panose="020B0503020204020204" pitchFamily="34" charset="-122"/>
              </a:rPr>
              <a:t>》</a:t>
            </a:r>
          </a:p>
          <a:p>
            <a:pPr eaLnBrk="1" hangingPunct="1"/>
            <a:endParaRPr lang="en-US" altLang="zh-CN" sz="3200" b="1">
              <a:latin typeface="微软雅黑" panose="020B0503020204020204" pitchFamily="34" charset="-122"/>
              <a:ea typeface="微软雅黑" panose="020B0503020204020204" pitchFamily="34" charset="-122"/>
            </a:endParaRPr>
          </a:p>
          <a:p>
            <a:pPr eaLnBrk="1" hangingPunct="1"/>
            <a:r>
              <a:rPr lang="en-US" altLang="zh-CN" sz="3200" b="1">
                <a:solidFill>
                  <a:srgbClr val="C00000"/>
                </a:solidFill>
                <a:latin typeface="微软雅黑" panose="020B0503020204020204" pitchFamily="34" charset="-122"/>
                <a:ea typeface="微软雅黑" panose="020B0503020204020204" pitchFamily="34" charset="-122"/>
              </a:rPr>
              <a:t>“</a:t>
            </a:r>
            <a:r>
              <a:rPr lang="zh-CN" altLang="en-US" sz="3200" b="1">
                <a:solidFill>
                  <a:srgbClr val="C00000"/>
                </a:solidFill>
                <a:latin typeface="微软雅黑" panose="020B0503020204020204" pitchFamily="34" charset="-122"/>
                <a:ea typeface="微软雅黑" panose="020B0503020204020204" pitchFamily="34" charset="-122"/>
              </a:rPr>
              <a:t>三别”：</a:t>
            </a:r>
          </a:p>
          <a:p>
            <a:pPr eaLnBrk="1" hangingPunct="1"/>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新婚别</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垂老别</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无家别</a:t>
            </a:r>
            <a:r>
              <a:rPr lang="en-US" altLang="zh-CN" sz="3200" b="1">
                <a:latin typeface="微软雅黑" panose="020B0503020204020204" pitchFamily="34" charset="-122"/>
                <a:ea typeface="微软雅黑" panose="020B0503020204020204" pitchFamily="34" charset="-122"/>
              </a:rPr>
              <a:t>》</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039C38A-0A8F-4F23-854C-F859EBA9D65F}"/>
              </a:ext>
            </a:extLst>
          </p:cNvPr>
          <p:cNvSpPr>
            <a:spLocks noChangeArrowheads="1"/>
          </p:cNvSpPr>
          <p:nvPr/>
        </p:nvSpPr>
        <p:spPr bwMode="auto">
          <a:xfrm>
            <a:off x="533400" y="533400"/>
            <a:ext cx="7391400"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t>杜甫生平四个阶段：</a:t>
            </a:r>
          </a:p>
          <a:p>
            <a:pPr eaLnBrk="1" hangingPunct="1"/>
            <a:br>
              <a:rPr lang="zh-CN" altLang="en-US" sz="3600"/>
            </a:br>
            <a:endParaRPr lang="zh-CN" altLang="en-US" sz="3600"/>
          </a:p>
          <a:p>
            <a:pPr eaLnBrk="1" hangingPunct="1"/>
            <a:r>
              <a:rPr lang="en-US" altLang="zh-CN" sz="3600"/>
              <a:t>20-35</a:t>
            </a:r>
            <a:r>
              <a:rPr lang="zh-CN" altLang="en-US" sz="3600"/>
              <a:t>岁：读书、壮游</a:t>
            </a:r>
          </a:p>
          <a:p>
            <a:pPr eaLnBrk="1" hangingPunct="1"/>
            <a:r>
              <a:rPr lang="en-US" altLang="zh-CN" sz="3600"/>
              <a:t>35-44</a:t>
            </a:r>
            <a:r>
              <a:rPr lang="zh-CN" altLang="en-US" sz="3600"/>
              <a:t>岁：长安求职</a:t>
            </a:r>
          </a:p>
          <a:p>
            <a:pPr eaLnBrk="1" hangingPunct="1"/>
            <a:r>
              <a:rPr lang="en-US" altLang="zh-CN" sz="3600"/>
              <a:t>44-48</a:t>
            </a:r>
            <a:r>
              <a:rPr lang="zh-CN" altLang="en-US" sz="3600"/>
              <a:t>岁：陷贼与为官</a:t>
            </a:r>
          </a:p>
          <a:p>
            <a:pPr eaLnBrk="1" hangingPunct="1">
              <a:lnSpc>
                <a:spcPct val="150000"/>
              </a:lnSpc>
            </a:pPr>
            <a:r>
              <a:rPr lang="en-US" altLang="zh-CN" sz="3600"/>
              <a:t>48-59</a:t>
            </a:r>
            <a:r>
              <a:rPr lang="zh-CN" altLang="en-US" sz="3600"/>
              <a:t>岁：漂泊西南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矩形 1">
            <a:extLst>
              <a:ext uri="{FF2B5EF4-FFF2-40B4-BE49-F238E27FC236}">
                <a16:creationId xmlns:a16="http://schemas.microsoft.com/office/drawing/2014/main" id="{2AF89875-092F-4455-8848-025D613BDF26}"/>
              </a:ext>
            </a:extLst>
          </p:cNvPr>
          <p:cNvSpPr>
            <a:spLocks noChangeArrowheads="1"/>
          </p:cNvSpPr>
          <p:nvPr/>
        </p:nvSpPr>
        <p:spPr bwMode="auto">
          <a:xfrm>
            <a:off x="228600" y="0"/>
            <a:ext cx="8421688"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400">
                <a:latin typeface="方正粗黑宋简体" panose="02000000000000000000" pitchFamily="2" charset="-122"/>
                <a:ea typeface="方正粗黑宋简体" panose="02000000000000000000" pitchFamily="2" charset="-122"/>
              </a:rPr>
              <a:t>创作背景：</a:t>
            </a:r>
          </a:p>
          <a:p>
            <a:pPr eaLnBrk="1" hangingPunct="1">
              <a:lnSpc>
                <a:spcPct val="150000"/>
              </a:lnSpc>
            </a:pPr>
            <a:r>
              <a:rPr lang="zh-CN" altLang="en-US" sz="3200">
                <a:latin typeface="方正粗黑宋简体" panose="02000000000000000000" pitchFamily="2" charset="-122"/>
                <a:ea typeface="方正粗黑宋简体" panose="02000000000000000000" pitchFamily="2" charset="-122"/>
              </a:rPr>
              <a:t>这首诗是现存杜诗中年代最早的一首。开元二十四年（</a:t>
            </a:r>
            <a:r>
              <a:rPr lang="en-US" altLang="zh-CN" sz="3200">
                <a:latin typeface="方正粗黑宋简体" panose="02000000000000000000" pitchFamily="2" charset="-122"/>
                <a:ea typeface="方正粗黑宋简体" panose="02000000000000000000" pitchFamily="2" charset="-122"/>
              </a:rPr>
              <a:t>736</a:t>
            </a:r>
            <a:r>
              <a:rPr lang="zh-CN" altLang="en-US" sz="3200">
                <a:latin typeface="方正粗黑宋简体" panose="02000000000000000000" pitchFamily="2" charset="-122"/>
                <a:ea typeface="方正粗黑宋简体" panose="02000000000000000000" pitchFamily="2" charset="-122"/>
              </a:rPr>
              <a:t>），二十四岁的诗人开始过一种“裘马清狂”的漫游生活。此诗即写于北游齐、赵（今河北、山东等地）时，字里行间洋溢着青年杜甫那种蓬勃的朝气。</a:t>
            </a:r>
          </a:p>
        </p:txBody>
      </p:sp>
      <p:sp>
        <p:nvSpPr>
          <p:cNvPr id="3" name="矩形 2">
            <a:extLst>
              <a:ext uri="{FF2B5EF4-FFF2-40B4-BE49-F238E27FC236}">
                <a16:creationId xmlns:a16="http://schemas.microsoft.com/office/drawing/2014/main" id="{783016A7-7A73-4F1E-8202-E35350DB186B}"/>
              </a:ext>
            </a:extLst>
          </p:cNvPr>
          <p:cNvSpPr>
            <a:spLocks noChangeArrowheads="1"/>
          </p:cNvSpPr>
          <p:nvPr/>
        </p:nvSpPr>
        <p:spPr bwMode="auto">
          <a:xfrm>
            <a:off x="228600" y="5181600"/>
            <a:ext cx="868680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latin typeface="方正粗黑宋简体" panose="02000000000000000000" pitchFamily="2" charset="-122"/>
                <a:ea typeface="方正粗黑宋简体" panose="02000000000000000000" pitchFamily="2" charset="-122"/>
              </a:rPr>
              <a:t>诗中热情地赞美了泰山高大雄伟的气势和神奇秀丽的景色，也透露了诗人早年的远大抱负，历来被誉为歌咏泰山的名篇。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矩形 1">
            <a:extLst>
              <a:ext uri="{FF2B5EF4-FFF2-40B4-BE49-F238E27FC236}">
                <a16:creationId xmlns:a16="http://schemas.microsoft.com/office/drawing/2014/main" id="{9E124B7B-262F-4AF4-BA91-24A1651B88D0}"/>
              </a:ext>
            </a:extLst>
          </p:cNvPr>
          <p:cNvSpPr>
            <a:spLocks noChangeArrowheads="1"/>
          </p:cNvSpPr>
          <p:nvPr/>
        </p:nvSpPr>
        <p:spPr bwMode="auto">
          <a:xfrm>
            <a:off x="304800" y="990600"/>
            <a:ext cx="8556625"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a:latin typeface="方正粗黑宋简体" panose="02000000000000000000" pitchFamily="2" charset="-122"/>
                <a:ea typeface="方正粗黑宋简体" panose="02000000000000000000" pitchFamily="2" charset="-122"/>
              </a:rPr>
              <a:t>       泰山，古称东岳，又名岱山、岱岳、岱宗、泰岳、为五岳之首。泰山拔起于齐鲁丘陵之上，长达二百公里。主峰突兀，山势险峻，峰峦层叠，形成“一览众山小”和“群峰拱岱”的高旷气势。泰山多松柏，更显其庄严，巍峨葱郁；又多溪泉，故而不乏灵秀与缠绵。缥缈变幻的云雾则使它凭添了几分神秘与深奥。</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6FAABAD-A97F-40B1-A7D5-2EB2A1C26797}"/>
              </a:ext>
            </a:extLst>
          </p:cNvPr>
          <p:cNvSpPr/>
          <p:nvPr/>
        </p:nvSpPr>
        <p:spPr>
          <a:xfrm>
            <a:off x="1600200" y="2308225"/>
            <a:ext cx="6248400" cy="2241550"/>
          </a:xfrm>
          <a:prstGeom prst="rect">
            <a:avLst/>
          </a:prstGeom>
        </p:spPr>
        <p:txBody>
          <a:bodyPr>
            <a:spAutoFit/>
          </a:bodyPr>
          <a:lstStyle/>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岱宗</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夫（</a:t>
            </a:r>
            <a:r>
              <a:rPr lang="en-US" altLang="zh-CN" sz="2400" b="1" spc="300" dirty="0" err="1">
                <a:latin typeface="微软雅黑" panose="020B0503020204020204" pitchFamily="34" charset="-122"/>
                <a:ea typeface="微软雅黑" panose="020B0503020204020204" pitchFamily="34" charset="-122"/>
              </a:rPr>
              <a:t>fú</a:t>
            </a:r>
            <a:r>
              <a:rPr lang="zh-CN" altLang="en-US" sz="2400" b="1" spc="300" dirty="0">
                <a:latin typeface="微软雅黑" panose="020B0503020204020204" pitchFamily="34" charset="-122"/>
                <a:ea typeface="微软雅黑" panose="020B0503020204020204" pitchFamily="34" charset="-122"/>
              </a:rPr>
              <a:t>）</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如何？齐鲁</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青</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未了。</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造化</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钟</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神秀，阴阳</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割</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昏晓。</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荡胸</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生</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曾云，决眦</a:t>
            </a:r>
            <a:r>
              <a:rPr lang="en-US" altLang="zh-CN" sz="2400" b="1" spc="300" dirty="0">
                <a:latin typeface="微软雅黑" panose="020B0503020204020204" pitchFamily="34" charset="-122"/>
                <a:ea typeface="微软雅黑" panose="020B0503020204020204" pitchFamily="34" charset="-122"/>
              </a:rPr>
              <a:t>(</a:t>
            </a:r>
            <a:r>
              <a:rPr lang="en-US" altLang="zh-CN" sz="2400" dirty="0" err="1"/>
              <a:t>zì</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入</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归鸟。</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会当</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凌</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绝顶，一览</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众山</a:t>
            </a:r>
            <a:r>
              <a:rPr lang="en-US" altLang="zh-CN" sz="2400" b="1" spc="300" dirty="0">
                <a:latin typeface="微软雅黑" panose="020B0503020204020204" pitchFamily="34" charset="-122"/>
                <a:ea typeface="微软雅黑" panose="020B0503020204020204" pitchFamily="34" charset="-122"/>
              </a:rPr>
              <a:t>/</a:t>
            </a:r>
            <a:r>
              <a:rPr lang="zh-CN" altLang="en-US" sz="2400" b="1" spc="300" dirty="0">
                <a:latin typeface="微软雅黑" panose="020B0503020204020204" pitchFamily="34" charset="-122"/>
                <a:ea typeface="微软雅黑" panose="020B0503020204020204" pitchFamily="34" charset="-122"/>
              </a:rPr>
              <a:t>小。</a:t>
            </a:r>
            <a:endParaRPr lang="en-US" altLang="zh-CN" sz="2400" b="1" spc="300" dirty="0">
              <a:latin typeface="微软雅黑" panose="020B0503020204020204" pitchFamily="34" charset="-122"/>
              <a:ea typeface="微软雅黑" panose="020B0503020204020204" pitchFamily="34" charset="-122"/>
            </a:endParaRPr>
          </a:p>
        </p:txBody>
      </p:sp>
      <p:sp>
        <p:nvSpPr>
          <p:cNvPr id="92163" name="矩形 3">
            <a:extLst>
              <a:ext uri="{FF2B5EF4-FFF2-40B4-BE49-F238E27FC236}">
                <a16:creationId xmlns:a16="http://schemas.microsoft.com/office/drawing/2014/main" id="{00D24FD1-5B85-4E08-8A5A-389276E3C701}"/>
              </a:ext>
            </a:extLst>
          </p:cNvPr>
          <p:cNvSpPr>
            <a:spLocks noChangeArrowheads="1"/>
          </p:cNvSpPr>
          <p:nvPr/>
        </p:nvSpPr>
        <p:spPr bwMode="auto">
          <a:xfrm>
            <a:off x="152400" y="381000"/>
            <a:ext cx="67373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latin typeface="微软雅黑" panose="020B0503020204020204" pitchFamily="34" charset="-122"/>
                <a:ea typeface="微软雅黑" panose="020B0503020204020204" pitchFamily="34" charset="-122"/>
              </a:rPr>
              <a:t>朗诵诗歌一一体会诗歌节奏</a:t>
            </a:r>
          </a:p>
          <a:p>
            <a:pPr eaLnBrk="1" hangingPunct="1"/>
            <a:r>
              <a:rPr lang="zh-CN" altLang="en-US" sz="3600">
                <a:latin typeface="微软雅黑" panose="020B0503020204020204" pitchFamily="34" charset="-122"/>
                <a:ea typeface="微软雅黑" panose="020B0503020204020204" pitchFamily="34" charset="-122"/>
              </a:rPr>
              <a:t>                               </a:t>
            </a:r>
            <a:endParaRPr lang="en-US" altLang="zh-CN" sz="3600">
              <a:latin typeface="微软雅黑" panose="020B0503020204020204" pitchFamily="34" charset="-122"/>
              <a:ea typeface="微软雅黑" panose="020B0503020204020204" pitchFamily="34" charset="-122"/>
            </a:endParaRPr>
          </a:p>
          <a:p>
            <a:pPr eaLnBrk="1" hangingPunct="1"/>
            <a:r>
              <a:rPr lang="en-US" altLang="zh-CN" sz="3600">
                <a:latin typeface="微软雅黑" panose="020B0503020204020204" pitchFamily="34" charset="-122"/>
                <a:ea typeface="微软雅黑" panose="020B0503020204020204" pitchFamily="34" charset="-122"/>
              </a:rPr>
              <a:t>                            </a:t>
            </a:r>
            <a:r>
              <a:rPr lang="zh-CN" altLang="en-US" sz="3600">
                <a:latin typeface="微软雅黑" panose="020B0503020204020204" pitchFamily="34" charset="-122"/>
                <a:ea typeface="微软雅黑" panose="020B0503020204020204" pitchFamily="34" charset="-122"/>
              </a:rPr>
              <a:t>望岳</a:t>
            </a:r>
          </a:p>
        </p:txBody>
      </p:sp>
      <p:pic>
        <p:nvPicPr>
          <p:cNvPr id="7" name="望岳 00_00_17.20-00_00_52~1.mp3">
            <a:hlinkClick r:id="" action="ppaction://media"/>
            <a:extLst>
              <a:ext uri="{FF2B5EF4-FFF2-40B4-BE49-F238E27FC236}">
                <a16:creationId xmlns:a16="http://schemas.microsoft.com/office/drawing/2014/main" id="{9ED77B18-7507-4A9E-BB5D-677CB515A365}"/>
              </a:ext>
            </a:extLst>
          </p:cNvPr>
          <p:cNvPicPr>
            <a:picLocks noChangeAspect="1" noChangeArrowheads="1"/>
          </p:cNvPicPr>
          <p:nvPr>
            <a:audi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7175500" y="13763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par>
              <p:cTn id="7"/>
            </p:par>
            <p:audio>
              <p:cMediaNode vol="36364">
                <p:cTn id="8"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a:extLst>
              <a:ext uri="{FF2B5EF4-FFF2-40B4-BE49-F238E27FC236}">
                <a16:creationId xmlns:a16="http://schemas.microsoft.com/office/drawing/2014/main" id="{0A1B4130-08E7-4953-A8C7-3A763BAE6B53}"/>
              </a:ext>
            </a:extLst>
          </p:cNvPr>
          <p:cNvSpPr>
            <a:spLocks noChangeArrowheads="1"/>
          </p:cNvSpPr>
          <p:nvPr/>
        </p:nvSpPr>
        <p:spPr bwMode="auto">
          <a:xfrm>
            <a:off x="381000" y="685800"/>
            <a:ext cx="7924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b="1">
                <a:solidFill>
                  <a:srgbClr val="FFC000"/>
                </a:solidFill>
                <a:latin typeface="Arial" panose="020B0604020202020204" pitchFamily="34" charset="0"/>
                <a:ea typeface="黑体" panose="02010609060101010101" pitchFamily="49" charset="-122"/>
              </a:rPr>
              <a:t>诗歌的翻译要注意三点</a:t>
            </a:r>
          </a:p>
          <a:p>
            <a:pPr>
              <a:spcBef>
                <a:spcPct val="0"/>
              </a:spcBef>
              <a:buClrTx/>
              <a:buSzTx/>
              <a:buFontTx/>
              <a:buNone/>
            </a:pPr>
            <a:r>
              <a:rPr lang="zh-CN" altLang="en-US" sz="3600">
                <a:latin typeface="Arial" panose="020B0604020202020204" pitchFamily="34" charset="0"/>
                <a:ea typeface="黑体" panose="02010609060101010101" pitchFamily="49" charset="-122"/>
              </a:rPr>
              <a:t>一、用自己的语言描绘。</a:t>
            </a:r>
            <a:endParaRPr lang="en-US" altLang="zh-CN" sz="3600">
              <a:latin typeface="Arial" panose="020B0604020202020204" pitchFamily="34" charset="0"/>
              <a:ea typeface="黑体" panose="02010609060101010101" pitchFamily="49" charset="-122"/>
            </a:endParaRPr>
          </a:p>
          <a:p>
            <a:pPr>
              <a:spcBef>
                <a:spcPct val="0"/>
              </a:spcBef>
              <a:buClrTx/>
              <a:buSzTx/>
              <a:buFontTx/>
              <a:buNone/>
            </a:pPr>
            <a:r>
              <a:rPr lang="zh-CN" altLang="en-US" sz="3600">
                <a:latin typeface="Arial" panose="020B0604020202020204" pitchFamily="34" charset="0"/>
                <a:ea typeface="黑体" panose="02010609060101010101" pitchFamily="49" charset="-122"/>
              </a:rPr>
              <a:t>二、要有合理的想象进行补充。</a:t>
            </a:r>
            <a:endParaRPr lang="en-US" altLang="zh-CN" sz="3600">
              <a:latin typeface="Arial" panose="020B0604020202020204" pitchFamily="34" charset="0"/>
              <a:ea typeface="黑体" panose="02010609060101010101" pitchFamily="49" charset="-122"/>
            </a:endParaRPr>
          </a:p>
          <a:p>
            <a:pPr>
              <a:spcBef>
                <a:spcPct val="0"/>
              </a:spcBef>
              <a:buClrTx/>
              <a:buSzTx/>
              <a:buFontTx/>
              <a:buNone/>
            </a:pPr>
            <a:r>
              <a:rPr lang="zh-CN" altLang="en-US" sz="3600">
                <a:latin typeface="Arial" panose="020B0604020202020204" pitchFamily="34" charset="0"/>
                <a:ea typeface="黑体" panose="02010609060101010101" pitchFamily="49" charset="-122"/>
              </a:rPr>
              <a:t>三、语言力求优美。</a:t>
            </a:r>
          </a:p>
        </p:txBody>
      </p:sp>
      <p:sp>
        <p:nvSpPr>
          <p:cNvPr id="19459" name="矩形 2">
            <a:extLst>
              <a:ext uri="{FF2B5EF4-FFF2-40B4-BE49-F238E27FC236}">
                <a16:creationId xmlns:a16="http://schemas.microsoft.com/office/drawing/2014/main" id="{5A8238F8-B805-42CE-BB89-C4007DFEB006}"/>
              </a:ext>
            </a:extLst>
          </p:cNvPr>
          <p:cNvSpPr>
            <a:spLocks noChangeArrowheads="1"/>
          </p:cNvSpPr>
          <p:nvPr/>
        </p:nvSpPr>
        <p:spPr bwMode="auto">
          <a:xfrm>
            <a:off x="457200" y="3810000"/>
            <a:ext cx="7924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a:latin typeface="Arial" panose="020B0604020202020204" pitchFamily="34" charset="0"/>
                <a:ea typeface="黑体" panose="02010609060101010101" pitchFamily="49" charset="-122"/>
              </a:rPr>
              <a:t>          诗意的译读使我们体会到了诗的意境美，也让我们感受到了诗人那颗驿动的心，那诗人又是用什么样的方法来表达自己的情感呢？现在让我们进入品读环节，到这首诗的内容深处去寻找。</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CD35E9C-6876-4B40-AD58-4F925B2A26B4}"/>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3" name="矩形 2">
            <a:extLst>
              <a:ext uri="{FF2B5EF4-FFF2-40B4-BE49-F238E27FC236}">
                <a16:creationId xmlns:a16="http://schemas.microsoft.com/office/drawing/2014/main" id="{22FA9648-74E2-423F-93FE-15093FFF4F58}"/>
              </a:ext>
            </a:extLst>
          </p:cNvPr>
          <p:cNvSpPr/>
          <p:nvPr/>
        </p:nvSpPr>
        <p:spPr>
          <a:xfrm>
            <a:off x="1169745" y="965775"/>
            <a:ext cx="7039106" cy="662554"/>
          </a:xfrm>
          <a:prstGeom prst="rect">
            <a:avLst/>
          </a:prstGeom>
        </p:spPr>
        <p:txBody>
          <a:bodyPr wrap="none">
            <a:spAutoFit/>
          </a:bodyPr>
          <a:lstStyle/>
          <a:p>
            <a:pPr algn="ctr" eaLnBrk="1" hangingPunct="1">
              <a:lnSpc>
                <a:spcPct val="150000"/>
              </a:lnSpc>
              <a:defRPr/>
            </a:pPr>
            <a:r>
              <a:rPr lang="zh-CN" altLang="en-US" sz="2800" b="1" spc="300" dirty="0">
                <a:solidFill>
                  <a:srgbClr val="FF0000"/>
                </a:solidFill>
                <a:latin typeface="微软雅黑" panose="020B0503020204020204" pitchFamily="34" charset="-122"/>
                <a:ea typeface="微软雅黑" panose="020B0503020204020204" pitchFamily="34" charset="-122"/>
              </a:rPr>
              <a:t>岱宗</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latin typeface="微软雅黑" panose="020B0503020204020204" pitchFamily="34" charset="-122"/>
                <a:ea typeface="微软雅黑" panose="020B0503020204020204" pitchFamily="34" charset="-122"/>
              </a:rPr>
              <a:t>夫（</a:t>
            </a:r>
            <a:r>
              <a:rPr lang="en-US" altLang="zh-CN" sz="2800" b="1" spc="300" dirty="0" err="1">
                <a:latin typeface="微软雅黑" panose="020B0503020204020204" pitchFamily="34" charset="-122"/>
                <a:ea typeface="微软雅黑" panose="020B0503020204020204" pitchFamily="34" charset="-122"/>
              </a:rPr>
              <a:t>fú</a:t>
            </a:r>
            <a:r>
              <a:rPr lang="zh-CN" altLang="en-US" sz="2800" b="1" spc="300" dirty="0">
                <a:latin typeface="微软雅黑" panose="020B0503020204020204" pitchFamily="34" charset="-122"/>
                <a:ea typeface="微软雅黑" panose="020B0503020204020204" pitchFamily="34" charset="-122"/>
              </a:rPr>
              <a:t>）</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latin typeface="微软雅黑" panose="020B0503020204020204" pitchFamily="34" charset="-122"/>
                <a:ea typeface="微软雅黑" panose="020B0503020204020204" pitchFamily="34" charset="-122"/>
              </a:rPr>
              <a:t>如何？齐鲁</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solidFill>
                  <a:srgbClr val="FF0000"/>
                </a:solidFill>
                <a:latin typeface="微软雅黑" panose="020B0503020204020204" pitchFamily="34" charset="-122"/>
                <a:ea typeface="微软雅黑" panose="020B0503020204020204" pitchFamily="34" charset="-122"/>
              </a:rPr>
              <a:t>青未了</a:t>
            </a:r>
            <a:r>
              <a:rPr lang="zh-CN" altLang="en-US" sz="2800" b="1" spc="300" dirty="0">
                <a:latin typeface="微软雅黑" panose="020B0503020204020204" pitchFamily="34" charset="-122"/>
                <a:ea typeface="微软雅黑" panose="020B0503020204020204" pitchFamily="34" charset="-122"/>
              </a:rPr>
              <a:t>。</a:t>
            </a:r>
            <a:endParaRPr lang="en-US" altLang="zh-CN" sz="2800" b="1" spc="300"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C4944EC1-5A31-41A3-B645-22EE961D1A88}"/>
              </a:ext>
            </a:extLst>
          </p:cNvPr>
          <p:cNvSpPr/>
          <p:nvPr/>
        </p:nvSpPr>
        <p:spPr>
          <a:xfrm>
            <a:off x="457200" y="1726429"/>
            <a:ext cx="7239000" cy="3108543"/>
          </a:xfrm>
          <a:prstGeom prst="rect">
            <a:avLst/>
          </a:prstGeom>
        </p:spPr>
        <p:txBody>
          <a:bodyPr wrap="square">
            <a:spAutoFit/>
          </a:bodyPr>
          <a:lstStyle/>
          <a:p>
            <a:r>
              <a:rPr lang="zh-CN" altLang="en-US" sz="2800" dirty="0"/>
              <a:t>岱宗：指泰山。岱是泰山的别名，因居于五岳之首，故尊为“岱宗”。</a:t>
            </a:r>
          </a:p>
          <a:p>
            <a:r>
              <a:rPr lang="zh-CN" altLang="en-US" sz="2800" dirty="0"/>
              <a:t>青：指山色。</a:t>
            </a:r>
          </a:p>
          <a:p>
            <a:r>
              <a:rPr lang="zh-CN" altLang="en-US" sz="2800" dirty="0"/>
              <a:t>来了：不尽。</a:t>
            </a:r>
            <a:endParaRPr lang="en-US" altLang="zh-CN" sz="2800" dirty="0"/>
          </a:p>
          <a:p>
            <a:endParaRPr lang="zh-CN" altLang="en-US" sz="2800" dirty="0"/>
          </a:p>
          <a:p>
            <a:r>
              <a:rPr lang="zh-CN" altLang="en-US" sz="2800" dirty="0"/>
              <a:t>泰山，究竟是计么样子？青色的峰峦，在齐鲁大地连绵不斷，望不到尽头。</a:t>
            </a:r>
          </a:p>
        </p:txBody>
      </p:sp>
      <p:sp>
        <p:nvSpPr>
          <p:cNvPr id="5" name="矩形 4">
            <a:extLst>
              <a:ext uri="{FF2B5EF4-FFF2-40B4-BE49-F238E27FC236}">
                <a16:creationId xmlns:a16="http://schemas.microsoft.com/office/drawing/2014/main" id="{2C0FC9A4-BBA8-4F82-863C-E1E7D71AB27C}"/>
              </a:ext>
            </a:extLst>
          </p:cNvPr>
          <p:cNvSpPr/>
          <p:nvPr/>
        </p:nvSpPr>
        <p:spPr>
          <a:xfrm>
            <a:off x="3429000" y="5118572"/>
            <a:ext cx="5353705" cy="954107"/>
          </a:xfrm>
          <a:prstGeom prst="rect">
            <a:avLst/>
          </a:prstGeom>
        </p:spPr>
        <p:txBody>
          <a:bodyPr wrap="square">
            <a:spAutoFit/>
          </a:bodyPr>
          <a:lstStyle/>
          <a:p>
            <a:r>
              <a:rPr lang="zh-CN" altLang="en-US" sz="2800" dirty="0">
                <a:solidFill>
                  <a:srgbClr val="FF0000"/>
                </a:solidFill>
              </a:rPr>
              <a:t>空间：泰山横跨齐鲁。</a:t>
            </a:r>
          </a:p>
          <a:p>
            <a:r>
              <a:rPr lang="zh-CN" altLang="en-US" sz="2800" dirty="0">
                <a:solidFill>
                  <a:srgbClr val="FF0000"/>
                </a:solidFill>
              </a:rPr>
              <a:t>时间：泰山郁郁葱葱，千古常青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BEE888D-4347-4DAC-A9B0-A5CACBD3FD2B}"/>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3" name="矩形 2">
            <a:extLst>
              <a:ext uri="{FF2B5EF4-FFF2-40B4-BE49-F238E27FC236}">
                <a16:creationId xmlns:a16="http://schemas.microsoft.com/office/drawing/2014/main" id="{91A4034D-C7BB-490F-B34A-3BDAFA7712FC}"/>
              </a:ext>
            </a:extLst>
          </p:cNvPr>
          <p:cNvSpPr/>
          <p:nvPr/>
        </p:nvSpPr>
        <p:spPr>
          <a:xfrm>
            <a:off x="1169745" y="965775"/>
            <a:ext cx="7039106" cy="662554"/>
          </a:xfrm>
          <a:prstGeom prst="rect">
            <a:avLst/>
          </a:prstGeom>
        </p:spPr>
        <p:txBody>
          <a:bodyPr wrap="none">
            <a:spAutoFit/>
          </a:bodyPr>
          <a:lstStyle/>
          <a:p>
            <a:pPr algn="ctr" eaLnBrk="1" hangingPunct="1">
              <a:lnSpc>
                <a:spcPct val="150000"/>
              </a:lnSpc>
              <a:defRPr/>
            </a:pPr>
            <a:r>
              <a:rPr lang="zh-CN" altLang="en-US" sz="2800" b="1" spc="300" dirty="0">
                <a:solidFill>
                  <a:srgbClr val="FF0000"/>
                </a:solidFill>
                <a:latin typeface="微软雅黑" panose="020B0503020204020204" pitchFamily="34" charset="-122"/>
                <a:ea typeface="微软雅黑" panose="020B0503020204020204" pitchFamily="34" charset="-122"/>
              </a:rPr>
              <a:t>岱宗</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latin typeface="微软雅黑" panose="020B0503020204020204" pitchFamily="34" charset="-122"/>
                <a:ea typeface="微软雅黑" panose="020B0503020204020204" pitchFamily="34" charset="-122"/>
              </a:rPr>
              <a:t>夫（</a:t>
            </a:r>
            <a:r>
              <a:rPr lang="en-US" altLang="zh-CN" sz="2800" b="1" spc="300" dirty="0" err="1">
                <a:latin typeface="微软雅黑" panose="020B0503020204020204" pitchFamily="34" charset="-122"/>
                <a:ea typeface="微软雅黑" panose="020B0503020204020204" pitchFamily="34" charset="-122"/>
              </a:rPr>
              <a:t>fú</a:t>
            </a:r>
            <a:r>
              <a:rPr lang="zh-CN" altLang="en-US" sz="2800" b="1" spc="300" dirty="0">
                <a:latin typeface="微软雅黑" panose="020B0503020204020204" pitchFamily="34" charset="-122"/>
                <a:ea typeface="微软雅黑" panose="020B0503020204020204" pitchFamily="34" charset="-122"/>
              </a:rPr>
              <a:t>）</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latin typeface="微软雅黑" panose="020B0503020204020204" pitchFamily="34" charset="-122"/>
                <a:ea typeface="微软雅黑" panose="020B0503020204020204" pitchFamily="34" charset="-122"/>
              </a:rPr>
              <a:t>如何？齐鲁</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solidFill>
                  <a:srgbClr val="FF0000"/>
                </a:solidFill>
                <a:latin typeface="微软雅黑" panose="020B0503020204020204" pitchFamily="34" charset="-122"/>
                <a:ea typeface="微软雅黑" panose="020B0503020204020204" pitchFamily="34" charset="-122"/>
              </a:rPr>
              <a:t>青未了</a:t>
            </a:r>
            <a:r>
              <a:rPr lang="zh-CN" altLang="en-US" sz="2800" b="1" spc="300" dirty="0">
                <a:latin typeface="微软雅黑" panose="020B0503020204020204" pitchFamily="34" charset="-122"/>
                <a:ea typeface="微软雅黑" panose="020B0503020204020204" pitchFamily="34" charset="-122"/>
              </a:rPr>
              <a:t>。</a:t>
            </a:r>
            <a:endParaRPr lang="en-US" altLang="zh-CN" sz="2800" b="1" spc="300" dirty="0">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B220CF77-5AEE-4995-90A1-9ED464B7A3B8}"/>
              </a:ext>
            </a:extLst>
          </p:cNvPr>
          <p:cNvSpPr/>
          <p:nvPr/>
        </p:nvSpPr>
        <p:spPr>
          <a:xfrm>
            <a:off x="381000" y="2234153"/>
            <a:ext cx="8534400" cy="1930337"/>
          </a:xfrm>
          <a:prstGeom prst="rect">
            <a:avLst/>
          </a:prstGeom>
        </p:spPr>
        <p:txBody>
          <a:bodyPr wrap="square">
            <a:spAutoFit/>
          </a:bodyPr>
          <a:lstStyle/>
          <a:p>
            <a:pPr>
              <a:lnSpc>
                <a:spcPct val="150000"/>
              </a:lnSpc>
            </a:pPr>
            <a:r>
              <a:rPr lang="zh-CN" altLang="en-US" sz="2800" dirty="0">
                <a:latin typeface="黑体" panose="02010609060101010101" pitchFamily="49" charset="-122"/>
                <a:ea typeface="黑体" panose="02010609060101010101" pitchFamily="49" charset="-122"/>
              </a:rPr>
              <a:t>    采用</a:t>
            </a:r>
            <a:r>
              <a:rPr lang="zh-CN" altLang="en-US" sz="2800" dirty="0">
                <a:solidFill>
                  <a:srgbClr val="FF0000"/>
                </a:solidFill>
                <a:latin typeface="黑体" panose="02010609060101010101" pitchFamily="49" charset="-122"/>
                <a:ea typeface="黑体" panose="02010609060101010101" pitchFamily="49" charset="-122"/>
              </a:rPr>
              <a:t>设问</a:t>
            </a:r>
            <a:r>
              <a:rPr lang="zh-CN" altLang="en-US" sz="2800" dirty="0">
                <a:latin typeface="黑体" panose="02010609060101010101" pitchFamily="49" charset="-122"/>
                <a:ea typeface="黑体" panose="02010609060101010101" pitchFamily="49" charset="-122"/>
              </a:rPr>
              <a:t>的修辞手法。</a:t>
            </a:r>
          </a:p>
          <a:p>
            <a:pPr>
              <a:lnSpc>
                <a:spcPct val="150000"/>
              </a:lnSpc>
            </a:pPr>
            <a:r>
              <a:rPr lang="zh-CN" altLang="en-US" sz="2800" dirty="0">
                <a:latin typeface="黑体" panose="02010609060101010101" pitchFamily="49" charset="-122"/>
                <a:ea typeface="黑体" panose="02010609060101010101" pitchFamily="49" charset="-122"/>
              </a:rPr>
              <a:t>    开篇以问答的形式，表明泰山的青色在齐鲁广大区域内都能望见，表现泰山雄伟阔大的气势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DCF68F-19F7-490A-AE65-1A73FA09F8F0}"/>
              </a:ext>
            </a:extLst>
          </p:cNvPr>
          <p:cNvSpPr/>
          <p:nvPr/>
        </p:nvSpPr>
        <p:spPr>
          <a:xfrm>
            <a:off x="1786620" y="1056108"/>
            <a:ext cx="5570757" cy="743986"/>
          </a:xfrm>
          <a:prstGeom prst="rect">
            <a:avLst/>
          </a:prstGeom>
        </p:spPr>
        <p:txBody>
          <a:bodyPr wrap="none">
            <a:spAutoFit/>
          </a:bodyPr>
          <a:lstStyle/>
          <a:p>
            <a:pPr algn="ctr" eaLnBrk="1" hangingPunct="1">
              <a:lnSpc>
                <a:spcPct val="150000"/>
              </a:lnSpc>
              <a:defRPr/>
            </a:pPr>
            <a:r>
              <a:rPr lang="zh-CN" altLang="en-US" sz="3200" b="1" spc="300" dirty="0">
                <a:solidFill>
                  <a:srgbClr val="FF0000"/>
                </a:solidFill>
                <a:latin typeface="微软雅黑" panose="020B0503020204020204" pitchFamily="34" charset="-122"/>
                <a:ea typeface="微软雅黑" panose="020B0503020204020204" pitchFamily="34" charset="-122"/>
              </a:rPr>
              <a:t>造化钟</a:t>
            </a:r>
            <a:r>
              <a:rPr lang="zh-CN" altLang="en-US" sz="3200" b="1" spc="300" dirty="0">
                <a:latin typeface="微软雅黑" panose="020B0503020204020204" pitchFamily="34" charset="-122"/>
                <a:ea typeface="微软雅黑" panose="020B0503020204020204" pitchFamily="34" charset="-122"/>
              </a:rPr>
              <a:t>神秀，</a:t>
            </a:r>
            <a:r>
              <a:rPr lang="zh-CN" altLang="en-US" sz="3200" b="1" spc="300" dirty="0">
                <a:solidFill>
                  <a:srgbClr val="FF0000"/>
                </a:solidFill>
                <a:latin typeface="微软雅黑" panose="020B0503020204020204" pitchFamily="34" charset="-122"/>
                <a:ea typeface="微软雅黑" panose="020B0503020204020204" pitchFamily="34" charset="-122"/>
              </a:rPr>
              <a:t>阴阳</a:t>
            </a:r>
            <a:r>
              <a:rPr lang="zh-CN" altLang="en-US" sz="3200" b="1" spc="300" dirty="0">
                <a:latin typeface="微软雅黑" panose="020B0503020204020204" pitchFamily="34" charset="-122"/>
                <a:ea typeface="微软雅黑" panose="020B0503020204020204" pitchFamily="34" charset="-122"/>
              </a:rPr>
              <a:t>割</a:t>
            </a:r>
            <a:r>
              <a:rPr lang="zh-CN" altLang="en-US" sz="3200" b="1" spc="300" dirty="0">
                <a:solidFill>
                  <a:srgbClr val="FF0000"/>
                </a:solidFill>
                <a:latin typeface="微软雅黑" panose="020B0503020204020204" pitchFamily="34" charset="-122"/>
                <a:ea typeface="微软雅黑" panose="020B0503020204020204" pitchFamily="34" charset="-122"/>
              </a:rPr>
              <a:t>昏晓</a:t>
            </a:r>
            <a:r>
              <a:rPr lang="zh-CN" altLang="en-US" sz="3200" b="1" spc="300" dirty="0">
                <a:latin typeface="微软雅黑" panose="020B0503020204020204" pitchFamily="34" charset="-122"/>
                <a:ea typeface="微软雅黑" panose="020B0503020204020204" pitchFamily="34" charset="-122"/>
              </a:rPr>
              <a:t>。</a:t>
            </a:r>
            <a:endParaRPr lang="en-US" altLang="zh-CN" sz="32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B159242-4EF1-477D-BF02-CEDF7EDECEE5}"/>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4" name="矩形 3">
            <a:extLst>
              <a:ext uri="{FF2B5EF4-FFF2-40B4-BE49-F238E27FC236}">
                <a16:creationId xmlns:a16="http://schemas.microsoft.com/office/drawing/2014/main" id="{F8D6CAAC-1FA5-4E4C-B9D1-4AE9FC0E08DB}"/>
              </a:ext>
            </a:extLst>
          </p:cNvPr>
          <p:cNvSpPr/>
          <p:nvPr/>
        </p:nvSpPr>
        <p:spPr>
          <a:xfrm>
            <a:off x="761999" y="1676400"/>
            <a:ext cx="7620000" cy="2576667"/>
          </a:xfrm>
          <a:prstGeom prst="rect">
            <a:avLst/>
          </a:prstGeom>
        </p:spPr>
        <p:txBody>
          <a:bodyPr wrap="square">
            <a:spAutoFit/>
          </a:bodyPr>
          <a:lstStyle/>
          <a:p>
            <a:pPr>
              <a:lnSpc>
                <a:spcPct val="150000"/>
              </a:lnSpc>
            </a:pPr>
            <a:r>
              <a:rPr lang="zh-CN" altLang="en-US" sz="2800" dirty="0">
                <a:latin typeface="黑体" panose="02010609060101010101" pitchFamily="49" charset="-122"/>
                <a:ea typeface="黑体" panose="02010609060101010101" pitchFamily="49" charset="-122"/>
              </a:rPr>
              <a:t>造化：指天地、大自然。</a:t>
            </a:r>
          </a:p>
          <a:p>
            <a:pPr>
              <a:lnSpc>
                <a:spcPct val="150000"/>
              </a:lnSpc>
            </a:pPr>
            <a:r>
              <a:rPr lang="zh-CN" altLang="en-US" sz="2800" dirty="0">
                <a:latin typeface="黑体" panose="02010609060101010101" pitchFamily="49" charset="-122"/>
                <a:ea typeface="黑体" panose="02010609060101010101" pitchFamily="49" charset="-122"/>
              </a:rPr>
              <a:t>钟：聚集</a:t>
            </a:r>
          </a:p>
          <a:p>
            <a:pPr>
              <a:lnSpc>
                <a:spcPct val="150000"/>
              </a:lnSpc>
            </a:pPr>
            <a:r>
              <a:rPr lang="zh-CN" altLang="en-US" sz="2800" dirty="0">
                <a:latin typeface="黑体" panose="02010609060101010101" pitchFamily="49" charset="-122"/>
                <a:ea typeface="黑体" panose="02010609060101010101" pitchFamily="49" charset="-122"/>
              </a:rPr>
              <a:t>阴阳：古人以山北水南为阴，山南水北为阳。</a:t>
            </a:r>
          </a:p>
          <a:p>
            <a:pPr>
              <a:lnSpc>
                <a:spcPct val="150000"/>
              </a:lnSpc>
            </a:pPr>
            <a:r>
              <a:rPr lang="zh-CN" altLang="en-US" sz="2800" dirty="0">
                <a:latin typeface="黑体" panose="02010609060101010101" pitchFamily="49" charset="-122"/>
                <a:ea typeface="黑体" panose="02010609060101010101" pitchFamily="49" charset="-122"/>
              </a:rPr>
              <a:t>昏晓：明暗。</a:t>
            </a:r>
          </a:p>
        </p:txBody>
      </p:sp>
      <p:sp>
        <p:nvSpPr>
          <p:cNvPr id="5" name="矩形 4">
            <a:extLst>
              <a:ext uri="{FF2B5EF4-FFF2-40B4-BE49-F238E27FC236}">
                <a16:creationId xmlns:a16="http://schemas.microsoft.com/office/drawing/2014/main" id="{6623B349-1AFE-42E2-B7FA-1C1F942F45CF}"/>
              </a:ext>
            </a:extLst>
          </p:cNvPr>
          <p:cNvSpPr/>
          <p:nvPr/>
        </p:nvSpPr>
        <p:spPr>
          <a:xfrm>
            <a:off x="914400" y="4829477"/>
            <a:ext cx="7086601" cy="954107"/>
          </a:xfrm>
          <a:prstGeom prst="rect">
            <a:avLst/>
          </a:prstGeom>
        </p:spPr>
        <p:txBody>
          <a:bodyPr wrap="square">
            <a:spAutoFit/>
          </a:bodyPr>
          <a:lstStyle/>
          <a:p>
            <a:r>
              <a:rPr lang="zh-CN" altLang="en-US" sz="2800" dirty="0">
                <a:latin typeface="黑体" panose="02010609060101010101" pitchFamily="49" charset="-122"/>
                <a:ea typeface="黑体" panose="02010609060101010101" pitchFamily="49" charset="-122"/>
              </a:rPr>
              <a:t>大自然将神奇和秀丽集中于泰山，山的南北两面，一面明亮一面昏暗。</a:t>
            </a:r>
          </a:p>
        </p:txBody>
      </p:sp>
    </p:spTree>
    <p:extLst>
      <p:ext uri="{BB962C8B-B14F-4D97-AF65-F5344CB8AC3E}">
        <p14:creationId xmlns:p14="http://schemas.microsoft.com/office/powerpoint/2010/main" val="279096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1DCF68F-19F7-490A-AE65-1A73FA09F8F0}"/>
              </a:ext>
            </a:extLst>
          </p:cNvPr>
          <p:cNvSpPr/>
          <p:nvPr/>
        </p:nvSpPr>
        <p:spPr>
          <a:xfrm>
            <a:off x="1786621" y="1143000"/>
            <a:ext cx="5570757" cy="743986"/>
          </a:xfrm>
          <a:prstGeom prst="rect">
            <a:avLst/>
          </a:prstGeom>
        </p:spPr>
        <p:txBody>
          <a:bodyPr wrap="none">
            <a:spAutoFit/>
          </a:bodyPr>
          <a:lstStyle/>
          <a:p>
            <a:pPr algn="ctr" eaLnBrk="1" hangingPunct="1">
              <a:lnSpc>
                <a:spcPct val="150000"/>
              </a:lnSpc>
              <a:defRPr/>
            </a:pPr>
            <a:r>
              <a:rPr lang="zh-CN" altLang="en-US" sz="3200" b="1" spc="300" dirty="0">
                <a:latin typeface="微软雅黑" panose="020B0503020204020204" pitchFamily="34" charset="-122"/>
                <a:ea typeface="微软雅黑" panose="020B0503020204020204" pitchFamily="34" charset="-122"/>
              </a:rPr>
              <a:t>造化</a:t>
            </a:r>
            <a:r>
              <a:rPr lang="zh-CN" altLang="en-US" sz="3200" b="1" spc="300" dirty="0">
                <a:solidFill>
                  <a:srgbClr val="FF0000"/>
                </a:solidFill>
                <a:latin typeface="微软雅黑" panose="020B0503020204020204" pitchFamily="34" charset="-122"/>
                <a:ea typeface="微软雅黑" panose="020B0503020204020204" pitchFamily="34" charset="-122"/>
              </a:rPr>
              <a:t>钟</a:t>
            </a:r>
            <a:r>
              <a:rPr lang="zh-CN" altLang="en-US" sz="3200" b="1" spc="300" dirty="0">
                <a:latin typeface="微软雅黑" panose="020B0503020204020204" pitchFamily="34" charset="-122"/>
                <a:ea typeface="微软雅黑" panose="020B0503020204020204" pitchFamily="34" charset="-122"/>
              </a:rPr>
              <a:t>神秀，阴阳</a:t>
            </a:r>
            <a:r>
              <a:rPr lang="zh-CN" altLang="en-US" sz="3200" b="1" spc="300" dirty="0">
                <a:solidFill>
                  <a:srgbClr val="FF0000"/>
                </a:solidFill>
                <a:latin typeface="微软雅黑" panose="020B0503020204020204" pitchFamily="34" charset="-122"/>
                <a:ea typeface="微软雅黑" panose="020B0503020204020204" pitchFamily="34" charset="-122"/>
              </a:rPr>
              <a:t>割</a:t>
            </a:r>
            <a:r>
              <a:rPr lang="zh-CN" altLang="en-US" sz="3200" b="1" spc="300" dirty="0">
                <a:latin typeface="微软雅黑" panose="020B0503020204020204" pitchFamily="34" charset="-122"/>
                <a:ea typeface="微软雅黑" panose="020B0503020204020204" pitchFamily="34" charset="-122"/>
              </a:rPr>
              <a:t>昏晓。</a:t>
            </a:r>
            <a:endParaRPr lang="en-US" altLang="zh-CN" sz="32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B159242-4EF1-477D-BF02-CEDF7EDECEE5}"/>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4" name="矩形 3">
            <a:extLst>
              <a:ext uri="{FF2B5EF4-FFF2-40B4-BE49-F238E27FC236}">
                <a16:creationId xmlns:a16="http://schemas.microsoft.com/office/drawing/2014/main" id="{6416C853-8C5A-4FD3-8B8D-676A549AA825}"/>
              </a:ext>
            </a:extLst>
          </p:cNvPr>
          <p:cNvSpPr/>
          <p:nvPr/>
        </p:nvSpPr>
        <p:spPr>
          <a:xfrm>
            <a:off x="914399" y="1854627"/>
            <a:ext cx="7315200" cy="2611997"/>
          </a:xfrm>
          <a:prstGeom prst="rect">
            <a:avLst/>
          </a:prstGeom>
        </p:spPr>
        <p:txBody>
          <a:bodyPr wrap="square">
            <a:spAutoFit/>
          </a:bodyPr>
          <a:lstStyle/>
          <a:p>
            <a:pPr>
              <a:lnSpc>
                <a:spcPct val="150000"/>
              </a:lnSpc>
            </a:pPr>
            <a:r>
              <a:rPr lang="zh-CN" altLang="en-US" sz="2800" dirty="0">
                <a:solidFill>
                  <a:srgbClr val="FF0000"/>
                </a:solidFill>
                <a:latin typeface="等线" panose="02010600030101010101" pitchFamily="2" charset="-122"/>
                <a:ea typeface="等线" panose="02010600030101010101" pitchFamily="2" charset="-122"/>
              </a:rPr>
              <a:t>炼字：“钟”和“割”</a:t>
            </a:r>
          </a:p>
          <a:p>
            <a:pPr>
              <a:lnSpc>
                <a:spcPct val="150000"/>
              </a:lnSpc>
            </a:pPr>
            <a:r>
              <a:rPr lang="zh-CN" altLang="en-US" sz="2800" dirty="0">
                <a:latin typeface="等线" panose="02010600030101010101" pitchFamily="2" charset="-122"/>
                <a:ea typeface="等线" panose="02010600030101010101" pitchFamily="2" charset="-122"/>
              </a:rPr>
              <a:t>        </a:t>
            </a:r>
            <a:r>
              <a:rPr lang="zh-CN" altLang="en-US" sz="2800" dirty="0">
                <a:solidFill>
                  <a:srgbClr val="FF0000"/>
                </a:solidFill>
                <a:latin typeface="等线" panose="02010600030101010101" pitchFamily="2" charset="-122"/>
                <a:ea typeface="等线" panose="02010600030101010101" pitchFamily="2" charset="-122"/>
              </a:rPr>
              <a:t>“钟”</a:t>
            </a:r>
            <a:r>
              <a:rPr lang="zh-CN" altLang="en-US" sz="2800" dirty="0">
                <a:latin typeface="等线" panose="02010600030101010101" pitchFamily="2" charset="-122"/>
                <a:ea typeface="等线" panose="02010600030101010101" pitchFamily="2" charset="-122"/>
              </a:rPr>
              <a:t>是</a:t>
            </a:r>
            <a:r>
              <a:rPr lang="zh-CN" altLang="en-US" sz="2800" dirty="0">
                <a:solidFill>
                  <a:srgbClr val="FF0000"/>
                </a:solidFill>
                <a:latin typeface="等线" panose="02010600030101010101" pitchFamily="2" charset="-122"/>
                <a:ea typeface="等线" panose="02010600030101010101" pitchFamily="2" charset="-122"/>
              </a:rPr>
              <a:t>“聚集”</a:t>
            </a:r>
            <a:r>
              <a:rPr lang="zh-CN" altLang="en-US" sz="2800" dirty="0">
                <a:latin typeface="等线" panose="02010600030101010101" pitchFamily="2" charset="-122"/>
                <a:ea typeface="等线" panose="02010600030101010101" pitchFamily="2" charset="-122"/>
              </a:rPr>
              <a:t>的意思。运用</a:t>
            </a:r>
            <a:r>
              <a:rPr lang="zh-CN" altLang="en-US" sz="2800" dirty="0">
                <a:solidFill>
                  <a:srgbClr val="FF0000"/>
                </a:solidFill>
                <a:latin typeface="等线" panose="02010600030101010101" pitchFamily="2" charset="-122"/>
                <a:ea typeface="等线" panose="02010600030101010101" pitchFamily="2" charset="-122"/>
              </a:rPr>
              <a:t>拟人</a:t>
            </a:r>
            <a:r>
              <a:rPr lang="zh-CN" altLang="en-US" sz="2800" dirty="0">
                <a:latin typeface="等线" panose="02010600030101010101" pitchFamily="2" charset="-122"/>
                <a:ea typeface="等线" panose="02010600030101010101" pitchFamily="2" charset="-122"/>
              </a:rPr>
              <a:t>的修辞手法，赋予大自然以人的情态，生动形象地表现了泰山的神奇秀丽。</a:t>
            </a:r>
          </a:p>
        </p:txBody>
      </p:sp>
      <p:sp>
        <p:nvSpPr>
          <p:cNvPr id="5" name="矩形 4">
            <a:extLst>
              <a:ext uri="{FF2B5EF4-FFF2-40B4-BE49-F238E27FC236}">
                <a16:creationId xmlns:a16="http://schemas.microsoft.com/office/drawing/2014/main" id="{0C894CD3-37E0-4F2F-A6DA-6C38AE37ABE2}"/>
              </a:ext>
            </a:extLst>
          </p:cNvPr>
          <p:cNvSpPr/>
          <p:nvPr/>
        </p:nvSpPr>
        <p:spPr>
          <a:xfrm>
            <a:off x="914398" y="4893811"/>
            <a:ext cx="7315199" cy="1384995"/>
          </a:xfrm>
          <a:prstGeom prst="rect">
            <a:avLst/>
          </a:prstGeom>
        </p:spPr>
        <p:txBody>
          <a:bodyPr wrap="square">
            <a:spAutoFit/>
          </a:bodyPr>
          <a:lstStyle/>
          <a:p>
            <a:r>
              <a:rPr lang="zh-CN" altLang="en-US" sz="2800" dirty="0"/>
              <a:t>    </a:t>
            </a:r>
            <a:r>
              <a:rPr lang="zh-CN" altLang="en-US" sz="2800" dirty="0">
                <a:solidFill>
                  <a:srgbClr val="FF0000"/>
                </a:solidFill>
              </a:rPr>
              <a:t>“割”</a:t>
            </a:r>
            <a:r>
              <a:rPr lang="zh-CN" altLang="en-US" sz="2800" dirty="0"/>
              <a:t>即</a:t>
            </a:r>
            <a:r>
              <a:rPr lang="zh-CN" altLang="en-US" sz="2800" dirty="0">
                <a:solidFill>
                  <a:srgbClr val="FF0000"/>
                </a:solidFill>
              </a:rPr>
              <a:t>“分开”</a:t>
            </a:r>
            <a:r>
              <a:rPr lang="zh-CN" altLang="en-US" sz="2800" dirty="0"/>
              <a:t>，泰山把阳光切断，使得山的南北两面呈现出截然不同的明暗之景，突出了泰山的高峻挺拔、遮天蔽日。</a:t>
            </a:r>
          </a:p>
        </p:txBody>
      </p:sp>
    </p:spTree>
    <p:extLst>
      <p:ext uri="{BB962C8B-B14F-4D97-AF65-F5344CB8AC3E}">
        <p14:creationId xmlns:p14="http://schemas.microsoft.com/office/powerpoint/2010/main" val="60943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1C1088E-7BDB-4762-BAA7-D19FAED6CF49}"/>
              </a:ext>
            </a:extLst>
          </p:cNvPr>
          <p:cNvSpPr/>
          <p:nvPr/>
        </p:nvSpPr>
        <p:spPr>
          <a:xfrm>
            <a:off x="1676400" y="1143000"/>
            <a:ext cx="5589992" cy="661848"/>
          </a:xfrm>
          <a:prstGeom prst="rect">
            <a:avLst/>
          </a:prstGeom>
        </p:spPr>
        <p:txBody>
          <a:bodyPr wrap="none">
            <a:spAutoFit/>
          </a:bodyPr>
          <a:lstStyle/>
          <a:p>
            <a:pPr algn="ctr" eaLnBrk="1" hangingPunct="1">
              <a:lnSpc>
                <a:spcPct val="150000"/>
              </a:lnSpc>
              <a:defRPr/>
            </a:pPr>
            <a:r>
              <a:rPr lang="zh-CN" altLang="en-US" sz="2800" b="1" spc="300" dirty="0">
                <a:latin typeface="微软雅黑" panose="020B0503020204020204" pitchFamily="34" charset="-122"/>
                <a:ea typeface="微软雅黑" panose="020B0503020204020204" pitchFamily="34" charset="-122"/>
              </a:rPr>
              <a:t>荡胸生</a:t>
            </a:r>
            <a:r>
              <a:rPr lang="zh-CN" altLang="en-US" sz="2800" b="1" spc="300" dirty="0">
                <a:solidFill>
                  <a:srgbClr val="FF0000"/>
                </a:solidFill>
                <a:latin typeface="微软雅黑" panose="020B0503020204020204" pitchFamily="34" charset="-122"/>
                <a:ea typeface="微软雅黑" panose="020B0503020204020204" pitchFamily="34" charset="-122"/>
              </a:rPr>
              <a:t>曾</a:t>
            </a:r>
            <a:r>
              <a:rPr lang="zh-CN" altLang="en-US" sz="2800" b="1" spc="300" dirty="0">
                <a:latin typeface="微软雅黑" panose="020B0503020204020204" pitchFamily="34" charset="-122"/>
                <a:ea typeface="微软雅黑" panose="020B0503020204020204" pitchFamily="34" charset="-122"/>
              </a:rPr>
              <a:t>云，决</a:t>
            </a:r>
            <a:r>
              <a:rPr lang="zh-CN" altLang="en-US" sz="2800" b="1" spc="300" dirty="0">
                <a:solidFill>
                  <a:srgbClr val="FF0000"/>
                </a:solidFill>
                <a:latin typeface="微软雅黑" panose="020B0503020204020204" pitchFamily="34" charset="-122"/>
                <a:ea typeface="微软雅黑" panose="020B0503020204020204" pitchFamily="34" charset="-122"/>
              </a:rPr>
              <a:t>眦</a:t>
            </a:r>
            <a:r>
              <a:rPr lang="en-US" altLang="zh-CN" sz="2800" b="1" spc="300" dirty="0">
                <a:latin typeface="微软雅黑" panose="020B0503020204020204" pitchFamily="34" charset="-122"/>
                <a:ea typeface="微软雅黑" panose="020B0503020204020204" pitchFamily="34" charset="-122"/>
              </a:rPr>
              <a:t>(</a:t>
            </a:r>
            <a:r>
              <a:rPr lang="en-US" altLang="zh-CN" sz="2800" dirty="0" err="1"/>
              <a:t>zì</a:t>
            </a:r>
            <a:r>
              <a:rPr lang="en-US" altLang="zh-CN" sz="2800" b="1" spc="300" dirty="0">
                <a:latin typeface="微软雅黑" panose="020B0503020204020204" pitchFamily="34" charset="-122"/>
                <a:ea typeface="微软雅黑" panose="020B0503020204020204" pitchFamily="34" charset="-122"/>
              </a:rPr>
              <a:t>)</a:t>
            </a:r>
            <a:r>
              <a:rPr lang="zh-CN" altLang="en-US" sz="2800" b="1" spc="300" dirty="0">
                <a:latin typeface="微软雅黑" panose="020B0503020204020204" pitchFamily="34" charset="-122"/>
                <a:ea typeface="微软雅黑" panose="020B0503020204020204" pitchFamily="34" charset="-122"/>
              </a:rPr>
              <a:t>入归鸟。</a:t>
            </a:r>
            <a:endParaRPr lang="en-US" altLang="zh-CN" sz="28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22ACDBD7-AE1A-4DEA-B8B7-585EBD1C8A79}"/>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4" name="矩形 3">
            <a:extLst>
              <a:ext uri="{FF2B5EF4-FFF2-40B4-BE49-F238E27FC236}">
                <a16:creationId xmlns:a16="http://schemas.microsoft.com/office/drawing/2014/main" id="{3177A550-F843-41E8-89B9-5696840E56D2}"/>
              </a:ext>
            </a:extLst>
          </p:cNvPr>
          <p:cNvSpPr/>
          <p:nvPr/>
        </p:nvSpPr>
        <p:spPr>
          <a:xfrm>
            <a:off x="586784" y="1836163"/>
            <a:ext cx="3884612" cy="1304203"/>
          </a:xfrm>
          <a:prstGeom prst="rect">
            <a:avLst/>
          </a:prstGeom>
        </p:spPr>
        <p:txBody>
          <a:bodyPr wrap="square">
            <a:spAutoFit/>
          </a:bodyPr>
          <a:lstStyle/>
          <a:p>
            <a:pPr>
              <a:lnSpc>
                <a:spcPct val="150000"/>
              </a:lnSpc>
            </a:pPr>
            <a:r>
              <a:rPr lang="zh-CN" altLang="en-US" sz="2800" dirty="0"/>
              <a:t>曾：同“层</a:t>
            </a:r>
            <a:r>
              <a:rPr lang="en-US" altLang="zh-CN" sz="2800" dirty="0"/>
              <a:t>"</a:t>
            </a:r>
            <a:r>
              <a:rPr lang="zh-CN" altLang="en-US" sz="2800" dirty="0"/>
              <a:t>。</a:t>
            </a:r>
          </a:p>
          <a:p>
            <a:pPr>
              <a:lnSpc>
                <a:spcPct val="150000"/>
              </a:lnSpc>
            </a:pPr>
            <a:r>
              <a:rPr lang="zh-CN" altLang="en-US" sz="2800" dirty="0"/>
              <a:t>呲</a:t>
            </a:r>
            <a:r>
              <a:rPr lang="en-US" altLang="zh-CN" sz="2800" b="1" spc="300" dirty="0">
                <a:latin typeface="微软雅黑" panose="020B0503020204020204" pitchFamily="34" charset="-122"/>
                <a:ea typeface="微软雅黑" panose="020B0503020204020204" pitchFamily="34" charset="-122"/>
              </a:rPr>
              <a:t> (</a:t>
            </a:r>
            <a:r>
              <a:rPr lang="en-US" altLang="zh-CN" sz="2800" dirty="0" err="1"/>
              <a:t>zì</a:t>
            </a:r>
            <a:r>
              <a:rPr lang="en-US" altLang="zh-CN" sz="2800" b="1" spc="300" dirty="0">
                <a:latin typeface="微软雅黑" panose="020B0503020204020204" pitchFamily="34" charset="-122"/>
                <a:ea typeface="微软雅黑" panose="020B0503020204020204" pitchFamily="34" charset="-122"/>
              </a:rPr>
              <a:t>) </a:t>
            </a:r>
            <a:r>
              <a:rPr lang="zh-CN" altLang="en-US" sz="2800" dirty="0"/>
              <a:t>：眼眶。</a:t>
            </a:r>
          </a:p>
        </p:txBody>
      </p:sp>
      <p:sp>
        <p:nvSpPr>
          <p:cNvPr id="5" name="矩形 4">
            <a:extLst>
              <a:ext uri="{FF2B5EF4-FFF2-40B4-BE49-F238E27FC236}">
                <a16:creationId xmlns:a16="http://schemas.microsoft.com/office/drawing/2014/main" id="{D4D4B6A6-22E9-41D9-9DF3-B3C2F83E8C59}"/>
              </a:ext>
            </a:extLst>
          </p:cNvPr>
          <p:cNvSpPr/>
          <p:nvPr/>
        </p:nvSpPr>
        <p:spPr>
          <a:xfrm>
            <a:off x="5575849" y="2485978"/>
            <a:ext cx="1082348" cy="584775"/>
          </a:xfrm>
          <a:prstGeom prst="rect">
            <a:avLst/>
          </a:prstGeom>
        </p:spPr>
        <p:txBody>
          <a:bodyPr wrap="none">
            <a:spAutoFit/>
          </a:bodyPr>
          <a:lstStyle/>
          <a:p>
            <a:r>
              <a:rPr lang="zh-CN" altLang="en-US" sz="3200" b="1" spc="300" dirty="0">
                <a:latin typeface="微软雅黑" panose="020B0503020204020204" pitchFamily="34" charset="-122"/>
                <a:ea typeface="微软雅黑" panose="020B0503020204020204" pitchFamily="34" charset="-122"/>
              </a:rPr>
              <a:t>夸张</a:t>
            </a:r>
            <a:endParaRPr lang="zh-CN" altLang="en-US" sz="3200" dirty="0"/>
          </a:p>
        </p:txBody>
      </p:sp>
      <p:sp>
        <p:nvSpPr>
          <p:cNvPr id="6" name="矩形 5">
            <a:extLst>
              <a:ext uri="{FF2B5EF4-FFF2-40B4-BE49-F238E27FC236}">
                <a16:creationId xmlns:a16="http://schemas.microsoft.com/office/drawing/2014/main" id="{05A26885-42B1-4BD4-AF40-94911F25BE40}"/>
              </a:ext>
            </a:extLst>
          </p:cNvPr>
          <p:cNvSpPr/>
          <p:nvPr/>
        </p:nvSpPr>
        <p:spPr>
          <a:xfrm>
            <a:off x="4038600" y="1251387"/>
            <a:ext cx="990600" cy="5847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EC8E5B93-9ECE-477E-82B1-217BE10D5900}"/>
              </a:ext>
            </a:extLst>
          </p:cNvPr>
          <p:cNvSpPr/>
          <p:nvPr/>
        </p:nvSpPr>
        <p:spPr>
          <a:xfrm rot="8028351">
            <a:off x="5200446" y="1758347"/>
            <a:ext cx="362206" cy="8702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62810E9-6B8B-47D0-A004-1BF79F5DB840}"/>
              </a:ext>
            </a:extLst>
          </p:cNvPr>
          <p:cNvSpPr/>
          <p:nvPr/>
        </p:nvSpPr>
        <p:spPr>
          <a:xfrm>
            <a:off x="586784" y="4010754"/>
            <a:ext cx="8023816" cy="1301318"/>
          </a:xfrm>
          <a:prstGeom prst="rect">
            <a:avLst/>
          </a:prstGeom>
        </p:spPr>
        <p:txBody>
          <a:bodyPr wrap="square">
            <a:spAutoFit/>
          </a:bodyPr>
          <a:lstStyle/>
          <a:p>
            <a:pPr>
              <a:lnSpc>
                <a:spcPct val="150000"/>
              </a:lnSpc>
            </a:pPr>
            <a:r>
              <a:rPr lang="zh-CN" altLang="en-US" sz="2800" dirty="0"/>
              <a:t>望层云生起，不禁心胸震荡，张大眼睛远望飞鸟归林，使人眼眶欲裂</a:t>
            </a:r>
          </a:p>
        </p:txBody>
      </p:sp>
    </p:spTree>
    <p:extLst>
      <p:ext uri="{BB962C8B-B14F-4D97-AF65-F5344CB8AC3E}">
        <p14:creationId xmlns:p14="http://schemas.microsoft.com/office/powerpoint/2010/main" val="408265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9" grpId="0" animBg="1"/>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1C1088E-7BDB-4762-BAA7-D19FAED6CF49}"/>
              </a:ext>
            </a:extLst>
          </p:cNvPr>
          <p:cNvSpPr/>
          <p:nvPr/>
        </p:nvSpPr>
        <p:spPr>
          <a:xfrm>
            <a:off x="1993794" y="1143000"/>
            <a:ext cx="4955203" cy="662554"/>
          </a:xfrm>
          <a:prstGeom prst="rect">
            <a:avLst/>
          </a:prstGeom>
        </p:spPr>
        <p:txBody>
          <a:bodyPr wrap="none">
            <a:spAutoFit/>
          </a:bodyPr>
          <a:lstStyle/>
          <a:p>
            <a:pPr algn="ctr" eaLnBrk="1" hangingPunct="1">
              <a:lnSpc>
                <a:spcPct val="150000"/>
              </a:lnSpc>
              <a:defRPr/>
            </a:pPr>
            <a:r>
              <a:rPr lang="zh-CN" altLang="en-US" sz="2800" b="1" spc="300" dirty="0">
                <a:solidFill>
                  <a:srgbClr val="FF0000"/>
                </a:solidFill>
                <a:latin typeface="微软雅黑" panose="020B0503020204020204" pitchFamily="34" charset="-122"/>
                <a:ea typeface="微软雅黑" panose="020B0503020204020204" pitchFamily="34" charset="-122"/>
              </a:rPr>
              <a:t>会当凌</a:t>
            </a:r>
            <a:r>
              <a:rPr lang="zh-CN" altLang="en-US" sz="2800" b="1" spc="300" dirty="0">
                <a:latin typeface="微软雅黑" panose="020B0503020204020204" pitchFamily="34" charset="-122"/>
                <a:ea typeface="微软雅黑" panose="020B0503020204020204" pitchFamily="34" charset="-122"/>
              </a:rPr>
              <a:t>绝顶，一览众山小。</a:t>
            </a:r>
            <a:endParaRPr lang="en-US" altLang="zh-CN" sz="28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22ACDBD7-AE1A-4DEA-B8B7-585EBD1C8A79}"/>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4" name="矩形 3">
            <a:extLst>
              <a:ext uri="{FF2B5EF4-FFF2-40B4-BE49-F238E27FC236}">
                <a16:creationId xmlns:a16="http://schemas.microsoft.com/office/drawing/2014/main" id="{11EEC29E-59D5-430B-A879-3878BB32825B}"/>
              </a:ext>
            </a:extLst>
          </p:cNvPr>
          <p:cNvSpPr/>
          <p:nvPr/>
        </p:nvSpPr>
        <p:spPr>
          <a:xfrm>
            <a:off x="623295" y="2371615"/>
            <a:ext cx="6400800" cy="1077218"/>
          </a:xfrm>
          <a:prstGeom prst="rect">
            <a:avLst/>
          </a:prstGeom>
        </p:spPr>
        <p:txBody>
          <a:bodyPr wrap="square">
            <a:spAutoFit/>
          </a:bodyPr>
          <a:lstStyle/>
          <a:p>
            <a:r>
              <a:rPr lang="zh-CN" altLang="en-US" sz="3200" dirty="0"/>
              <a:t>会当：终当，终要。</a:t>
            </a:r>
          </a:p>
          <a:p>
            <a:r>
              <a:rPr lang="zh-CN" altLang="en-US" sz="3200" dirty="0"/>
              <a:t>凌：登上。</a:t>
            </a:r>
          </a:p>
        </p:txBody>
      </p:sp>
      <p:sp>
        <p:nvSpPr>
          <p:cNvPr id="5" name="矩形 4">
            <a:extLst>
              <a:ext uri="{FF2B5EF4-FFF2-40B4-BE49-F238E27FC236}">
                <a16:creationId xmlns:a16="http://schemas.microsoft.com/office/drawing/2014/main" id="{04E10241-0A22-4C22-9C19-8A24C84FA4EC}"/>
              </a:ext>
            </a:extLst>
          </p:cNvPr>
          <p:cNvSpPr/>
          <p:nvPr/>
        </p:nvSpPr>
        <p:spPr>
          <a:xfrm>
            <a:off x="623295" y="3733800"/>
            <a:ext cx="7696200" cy="1474058"/>
          </a:xfrm>
          <a:prstGeom prst="rect">
            <a:avLst/>
          </a:prstGeom>
        </p:spPr>
        <p:txBody>
          <a:bodyPr wrap="square">
            <a:spAutoFit/>
          </a:bodyPr>
          <a:lstStyle/>
          <a:p>
            <a:pPr>
              <a:lnSpc>
                <a:spcPct val="150000"/>
              </a:lnSpc>
            </a:pPr>
            <a:r>
              <a:rPr lang="zh-CN" altLang="en-US" sz="3200" dirty="0"/>
              <a:t>（我）终要登上泰山的顶峰，把周围矮小的群山们，一览无遗！</a:t>
            </a:r>
          </a:p>
        </p:txBody>
      </p:sp>
    </p:spTree>
    <p:extLst>
      <p:ext uri="{BB962C8B-B14F-4D97-AF65-F5344CB8AC3E}">
        <p14:creationId xmlns:p14="http://schemas.microsoft.com/office/powerpoint/2010/main" val="7756801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BEF3FD3-98EF-4FA4-AF48-CAF70ABE283F}"/>
              </a:ext>
            </a:extLst>
          </p:cNvPr>
          <p:cNvSpPr/>
          <p:nvPr/>
        </p:nvSpPr>
        <p:spPr>
          <a:xfrm>
            <a:off x="1993794" y="1143000"/>
            <a:ext cx="4955203" cy="662554"/>
          </a:xfrm>
          <a:prstGeom prst="rect">
            <a:avLst/>
          </a:prstGeom>
        </p:spPr>
        <p:txBody>
          <a:bodyPr wrap="none">
            <a:spAutoFit/>
          </a:bodyPr>
          <a:lstStyle/>
          <a:p>
            <a:pPr algn="ctr" eaLnBrk="1" hangingPunct="1">
              <a:lnSpc>
                <a:spcPct val="150000"/>
              </a:lnSpc>
              <a:defRPr/>
            </a:pPr>
            <a:r>
              <a:rPr lang="zh-CN" altLang="en-US" sz="2800" b="1" spc="300" dirty="0">
                <a:solidFill>
                  <a:srgbClr val="FF0000"/>
                </a:solidFill>
                <a:latin typeface="微软雅黑" panose="020B0503020204020204" pitchFamily="34" charset="-122"/>
                <a:ea typeface="微软雅黑" panose="020B0503020204020204" pitchFamily="34" charset="-122"/>
              </a:rPr>
              <a:t>会当凌</a:t>
            </a:r>
            <a:r>
              <a:rPr lang="zh-CN" altLang="en-US" sz="2800" b="1" spc="300" dirty="0">
                <a:latin typeface="微软雅黑" panose="020B0503020204020204" pitchFamily="34" charset="-122"/>
                <a:ea typeface="微软雅黑" panose="020B0503020204020204" pitchFamily="34" charset="-122"/>
              </a:rPr>
              <a:t>绝顶，一览众山小。</a:t>
            </a:r>
            <a:endParaRPr lang="en-US" altLang="zh-CN" sz="28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C7E4C9A0-2D09-4810-AB6B-84D8C56C67EE}"/>
              </a:ext>
            </a:extLst>
          </p:cNvPr>
          <p:cNvSpPr/>
          <p:nvPr/>
        </p:nvSpPr>
        <p:spPr>
          <a:xfrm>
            <a:off x="381000" y="381000"/>
            <a:ext cx="4304383" cy="584775"/>
          </a:xfrm>
          <a:prstGeom prst="rect">
            <a:avLst/>
          </a:prstGeom>
        </p:spPr>
        <p:txBody>
          <a:bodyPr wrap="none">
            <a:spAutoFit/>
          </a:bodyPr>
          <a:lstStyle/>
          <a:p>
            <a:r>
              <a:rPr lang="zh-CN" altLang="en-US" sz="3200" b="1" dirty="0">
                <a:latin typeface="+mn-ea"/>
                <a:ea typeface="+mn-ea"/>
              </a:rPr>
              <a:t>译读</a:t>
            </a:r>
            <a:r>
              <a:rPr lang="en-US" altLang="zh-CN" sz="3200" b="1" dirty="0">
                <a:latin typeface="+mn-ea"/>
                <a:ea typeface="+mn-ea"/>
              </a:rPr>
              <a:t>——</a:t>
            </a:r>
            <a:r>
              <a:rPr lang="zh-CN" altLang="en-US" sz="3200" b="1" dirty="0">
                <a:latin typeface="+mn-ea"/>
                <a:ea typeface="+mn-ea"/>
              </a:rPr>
              <a:t>理解诗歌内容</a:t>
            </a:r>
          </a:p>
        </p:txBody>
      </p:sp>
      <p:sp>
        <p:nvSpPr>
          <p:cNvPr id="4" name="矩形 3">
            <a:extLst>
              <a:ext uri="{FF2B5EF4-FFF2-40B4-BE49-F238E27FC236}">
                <a16:creationId xmlns:a16="http://schemas.microsoft.com/office/drawing/2014/main" id="{ED2365BD-8939-45F0-BDC6-832DB949534F}"/>
              </a:ext>
            </a:extLst>
          </p:cNvPr>
          <p:cNvSpPr/>
          <p:nvPr/>
        </p:nvSpPr>
        <p:spPr>
          <a:xfrm>
            <a:off x="622300" y="2209800"/>
            <a:ext cx="8521700" cy="523220"/>
          </a:xfrm>
          <a:prstGeom prst="rect">
            <a:avLst/>
          </a:prstGeom>
        </p:spPr>
        <p:txBody>
          <a:bodyPr wrap="square">
            <a:spAutoFit/>
          </a:bodyPr>
          <a:lstStyle/>
          <a:p>
            <a:r>
              <a:rPr lang="zh-CN" altLang="en-US" sz="2800" dirty="0">
                <a:solidFill>
                  <a:srgbClr val="FF0000"/>
                </a:solidFill>
              </a:rPr>
              <a:t>用典。</a:t>
            </a:r>
            <a:r>
              <a:rPr lang="zh-CN" altLang="en-US" sz="2800" dirty="0"/>
              <a:t>化用孔子的名言：“登泰山而小天下”。</a:t>
            </a:r>
          </a:p>
        </p:txBody>
      </p:sp>
      <p:sp>
        <p:nvSpPr>
          <p:cNvPr id="5" name="矩形 4">
            <a:extLst>
              <a:ext uri="{FF2B5EF4-FFF2-40B4-BE49-F238E27FC236}">
                <a16:creationId xmlns:a16="http://schemas.microsoft.com/office/drawing/2014/main" id="{9C64FA52-F5EA-42F5-B4ED-37A64F09DF00}"/>
              </a:ext>
            </a:extLst>
          </p:cNvPr>
          <p:cNvSpPr/>
          <p:nvPr/>
        </p:nvSpPr>
        <p:spPr>
          <a:xfrm>
            <a:off x="622300" y="3429000"/>
            <a:ext cx="7988300" cy="2109232"/>
          </a:xfrm>
          <a:prstGeom prst="rect">
            <a:avLst/>
          </a:prstGeom>
        </p:spPr>
        <p:txBody>
          <a:bodyPr wrap="square">
            <a:spAutoFit/>
          </a:bodyPr>
          <a:lstStyle/>
          <a:p>
            <a:pPr>
              <a:lnSpc>
                <a:spcPct val="120000"/>
              </a:lnSpc>
            </a:pPr>
            <a:r>
              <a:rPr lang="zh-CN" altLang="en-US" sz="2800" dirty="0">
                <a:solidFill>
                  <a:srgbClr val="FF0000"/>
                </a:solidFill>
              </a:rPr>
              <a:t>思想感情：</a:t>
            </a:r>
            <a:r>
              <a:rPr lang="zh-CN" altLang="en-US" sz="2800" dirty="0"/>
              <a:t>这既是诗人想要攀登泰山顶峰的誓言，也是诗人想要攀登人生顶峰的誓言。表达了诗人不怕困、俯视一切的雄心和气概，以及卓然独立、兼济天下的豪情壮志。</a:t>
            </a:r>
          </a:p>
        </p:txBody>
      </p:sp>
    </p:spTree>
    <p:extLst>
      <p:ext uri="{BB962C8B-B14F-4D97-AF65-F5344CB8AC3E}">
        <p14:creationId xmlns:p14="http://schemas.microsoft.com/office/powerpoint/2010/main" val="26518506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01C16A7-3D4B-4C66-8F66-6EAA384C9A2E}"/>
              </a:ext>
            </a:extLst>
          </p:cNvPr>
          <p:cNvSpPr/>
          <p:nvPr/>
        </p:nvSpPr>
        <p:spPr>
          <a:xfrm>
            <a:off x="723900" y="1447800"/>
            <a:ext cx="7696200" cy="2677656"/>
          </a:xfrm>
          <a:prstGeom prst="rect">
            <a:avLst/>
          </a:prstGeom>
        </p:spPr>
        <p:txBody>
          <a:bodyPr wrap="square">
            <a:spAutoFit/>
          </a:bodyPr>
          <a:lstStyle/>
          <a:p>
            <a:r>
              <a:rPr lang="zh-CN" altLang="en-US" sz="2800" dirty="0">
                <a:latin typeface="+mn-ea"/>
                <a:ea typeface="+mn-ea"/>
              </a:rPr>
              <a:t>中国古代知识分子所坚持的家国传统：民生的忧叹、君王的忠言、国家的盛世的理想。</a:t>
            </a:r>
            <a:endParaRPr lang="en-US" altLang="zh-CN" sz="2800" dirty="0">
              <a:latin typeface="+mn-ea"/>
              <a:ea typeface="+mn-ea"/>
            </a:endParaRPr>
          </a:p>
          <a:p>
            <a:endParaRPr lang="en-US" altLang="zh-CN" sz="2800" dirty="0">
              <a:latin typeface="+mn-ea"/>
              <a:ea typeface="+mn-ea"/>
            </a:endParaRPr>
          </a:p>
          <a:p>
            <a:endParaRPr lang="zh-CN" altLang="en-US" sz="2800" dirty="0">
              <a:latin typeface="+mn-ea"/>
              <a:ea typeface="+mn-ea"/>
            </a:endParaRPr>
          </a:p>
          <a:p>
            <a:r>
              <a:rPr lang="zh-CN" altLang="en-US" sz="2800" dirty="0">
                <a:latin typeface="+mn-ea"/>
                <a:ea typeface="+mn-ea"/>
              </a:rPr>
              <a:t>杜甫表达了他要治国平天下、奉儒守官、立功立言的志向。</a:t>
            </a:r>
          </a:p>
        </p:txBody>
      </p:sp>
    </p:spTree>
    <p:extLst>
      <p:ext uri="{BB962C8B-B14F-4D97-AF65-F5344CB8AC3E}">
        <p14:creationId xmlns:p14="http://schemas.microsoft.com/office/powerpoint/2010/main" val="45676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DD05691-E524-4484-A458-F634753F296E}"/>
              </a:ext>
            </a:extLst>
          </p:cNvPr>
          <p:cNvSpPr/>
          <p:nvPr/>
        </p:nvSpPr>
        <p:spPr>
          <a:xfrm>
            <a:off x="685800" y="533400"/>
            <a:ext cx="7772400" cy="4182492"/>
          </a:xfrm>
          <a:prstGeom prst="rect">
            <a:avLst/>
          </a:prstGeom>
        </p:spPr>
        <p:txBody>
          <a:bodyPr wrap="square">
            <a:spAutoFit/>
          </a:bodyPr>
          <a:lstStyle/>
          <a:p>
            <a:r>
              <a:rPr lang="zh-CN" altLang="en-US" sz="4000" dirty="0"/>
              <a:t>品读</a:t>
            </a:r>
            <a:r>
              <a:rPr lang="en-US" altLang="zh-CN" sz="4000" dirty="0"/>
              <a:t>——</a:t>
            </a:r>
            <a:r>
              <a:rPr lang="zh-CN" altLang="en-US" sz="4000" dirty="0"/>
              <a:t>领悟作者情思</a:t>
            </a:r>
            <a:endParaRPr lang="en-US" altLang="zh-CN" sz="4000" dirty="0"/>
          </a:p>
          <a:p>
            <a:endParaRPr lang="zh-CN" altLang="en-US" sz="4000" dirty="0"/>
          </a:p>
          <a:p>
            <a:pPr>
              <a:lnSpc>
                <a:spcPct val="150000"/>
              </a:lnSpc>
            </a:pPr>
            <a:r>
              <a:rPr lang="zh-CN" altLang="en-US" sz="3200" dirty="0"/>
              <a:t>      </a:t>
            </a:r>
            <a:r>
              <a:rPr lang="zh-CN" altLang="en-US" sz="3200" dirty="0">
                <a:latin typeface="+mn-ea"/>
                <a:ea typeface="+mn-ea"/>
              </a:rPr>
              <a:t>诗题叫</a:t>
            </a:r>
            <a:r>
              <a:rPr lang="en-US" altLang="zh-CN" sz="3200" dirty="0">
                <a:latin typeface="+mn-ea"/>
                <a:ea typeface="+mn-ea"/>
              </a:rPr>
              <a:t>《</a:t>
            </a:r>
            <a:r>
              <a:rPr lang="zh-CN" altLang="en-US" sz="3200" dirty="0">
                <a:latin typeface="+mn-ea"/>
                <a:ea typeface="+mn-ea"/>
              </a:rPr>
              <a:t>望岳</a:t>
            </a:r>
            <a:r>
              <a:rPr lang="en-US" altLang="zh-CN" sz="3200" dirty="0">
                <a:latin typeface="+mn-ea"/>
                <a:ea typeface="+mn-ea"/>
              </a:rPr>
              <a:t>》</a:t>
            </a:r>
            <a:r>
              <a:rPr lang="zh-CN" altLang="en-US" sz="3200" dirty="0">
                <a:latin typeface="+mn-ea"/>
                <a:ea typeface="+mn-ea"/>
              </a:rPr>
              <a:t>，可作者并未登上泰山，全诗没有一个“望”字，却句句写向岳而望，并且角度有别，有远有近有应有实，请具体分析。</a:t>
            </a:r>
          </a:p>
        </p:txBody>
      </p:sp>
    </p:spTree>
    <p:extLst>
      <p:ext uri="{BB962C8B-B14F-4D97-AF65-F5344CB8AC3E}">
        <p14:creationId xmlns:p14="http://schemas.microsoft.com/office/powerpoint/2010/main" val="283816433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A40921A-B4AA-4987-883E-E944A845CA06}"/>
              </a:ext>
            </a:extLst>
          </p:cNvPr>
          <p:cNvSpPr/>
          <p:nvPr/>
        </p:nvSpPr>
        <p:spPr>
          <a:xfrm>
            <a:off x="-685800" y="368482"/>
            <a:ext cx="4572000" cy="6121035"/>
          </a:xfrm>
          <a:prstGeom prst="rect">
            <a:avLst/>
          </a:prstGeom>
        </p:spPr>
        <p:txBody>
          <a:bodyPr>
            <a:spAutoFit/>
          </a:bodyPr>
          <a:lstStyle/>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岱宗夫如何？</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齐鲁青未了。</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造化钟神秀，</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阴阳割昏晓。</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荡胸生曾云，</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决眦入归鸟。</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会当凌绝顶，</a:t>
            </a:r>
            <a:endParaRPr lang="en-US" altLang="zh-CN" sz="2400" b="1" spc="300" dirty="0">
              <a:latin typeface="微软雅黑" panose="020B0503020204020204" pitchFamily="34" charset="-122"/>
              <a:ea typeface="微软雅黑" panose="020B0503020204020204" pitchFamily="34" charset="-122"/>
            </a:endParaRPr>
          </a:p>
          <a:p>
            <a:pPr algn="ctr" eaLnBrk="1" hangingPunct="1">
              <a:lnSpc>
                <a:spcPct val="150000"/>
              </a:lnSpc>
              <a:defRPr/>
            </a:pPr>
            <a:r>
              <a:rPr lang="zh-CN" altLang="en-US" sz="2400" b="1" spc="300" dirty="0">
                <a:latin typeface="微软雅黑" panose="020B0503020204020204" pitchFamily="34" charset="-122"/>
                <a:ea typeface="微软雅黑" panose="020B0503020204020204" pitchFamily="34" charset="-122"/>
              </a:rPr>
              <a:t>一览众山小。</a:t>
            </a:r>
            <a:endParaRPr lang="en-US" altLang="zh-CN" sz="2400" b="1" spc="300" dirty="0">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A5042EB8-A283-489B-B5D1-13343FB6D7F5}"/>
              </a:ext>
            </a:extLst>
          </p:cNvPr>
          <p:cNvSpPr/>
          <p:nvPr/>
        </p:nvSpPr>
        <p:spPr>
          <a:xfrm>
            <a:off x="2514600" y="582066"/>
            <a:ext cx="6468437" cy="5693866"/>
          </a:xfrm>
          <a:prstGeom prst="rect">
            <a:avLst/>
          </a:prstGeom>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远望  惊叹   以距离之远烘托泰山之高</a:t>
            </a:r>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FF0000"/>
                </a:solidFill>
                <a:latin typeface="黑体" panose="02010609060101010101" pitchFamily="49" charset="-122"/>
                <a:ea typeface="黑体" panose="02010609060101010101" pitchFamily="49" charset="-122"/>
              </a:rPr>
              <a:t>近望   赞美   神奇秀丽 、巍峨高大</a:t>
            </a:r>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FF0000"/>
                </a:solidFill>
                <a:latin typeface="黑体" panose="02010609060101010101" pitchFamily="49" charset="-122"/>
                <a:ea typeface="黑体" panose="02010609060101010101" pitchFamily="49" charset="-122"/>
              </a:rPr>
              <a:t>细望（夸张）   陶醉</a:t>
            </a:r>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endParaRPr lang="en-US" altLang="zh-CN"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FF0000"/>
                </a:solidFill>
                <a:latin typeface="黑体" panose="02010609060101010101" pitchFamily="49" charset="-122"/>
                <a:ea typeface="黑体" panose="02010609060101010101" pitchFamily="49" charset="-122"/>
              </a:rPr>
              <a:t>愿望   豪迈    直抒胸臆</a:t>
            </a:r>
          </a:p>
        </p:txBody>
      </p:sp>
    </p:spTree>
    <p:extLst>
      <p:ext uri="{BB962C8B-B14F-4D97-AF65-F5344CB8AC3E}">
        <p14:creationId xmlns:p14="http://schemas.microsoft.com/office/powerpoint/2010/main" val="110978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a:extLst>
              <a:ext uri="{FF2B5EF4-FFF2-40B4-BE49-F238E27FC236}">
                <a16:creationId xmlns:a16="http://schemas.microsoft.com/office/drawing/2014/main" id="{0E6A237B-5D2C-4624-903E-5E321E8E934D}"/>
              </a:ext>
            </a:extLst>
          </p:cNvPr>
          <p:cNvSpPr>
            <a:spLocks noChangeArrowheads="1"/>
          </p:cNvSpPr>
          <p:nvPr/>
        </p:nvSpPr>
        <p:spPr bwMode="auto">
          <a:xfrm>
            <a:off x="609600" y="457200"/>
            <a:ext cx="4595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en-US" altLang="zh-CN" sz="3600" b="1">
                <a:latin typeface="Arial" panose="020B0604020202020204" pitchFamily="34" charset="0"/>
                <a:ea typeface="黑体" panose="02010609060101010101" pitchFamily="49" charset="-122"/>
              </a:rPr>
              <a:t>3</a:t>
            </a:r>
            <a:r>
              <a:rPr lang="zh-CN" altLang="en-US" sz="3600" b="1">
                <a:latin typeface="Arial" panose="020B0604020202020204" pitchFamily="34" charset="0"/>
                <a:ea typeface="黑体" panose="02010609060101010101" pitchFamily="49" charset="-122"/>
              </a:rPr>
              <a:t>品读诗歌，体会情感</a:t>
            </a:r>
          </a:p>
        </p:txBody>
      </p:sp>
      <p:sp>
        <p:nvSpPr>
          <p:cNvPr id="20483" name="矩形 2">
            <a:extLst>
              <a:ext uri="{FF2B5EF4-FFF2-40B4-BE49-F238E27FC236}">
                <a16:creationId xmlns:a16="http://schemas.microsoft.com/office/drawing/2014/main" id="{77AFCF1A-5099-4E61-9843-21E9530F12CE}"/>
              </a:ext>
            </a:extLst>
          </p:cNvPr>
          <p:cNvSpPr>
            <a:spLocks noChangeArrowheads="1"/>
          </p:cNvSpPr>
          <p:nvPr/>
        </p:nvSpPr>
        <p:spPr bwMode="auto">
          <a:xfrm>
            <a:off x="228600" y="205740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3600">
                <a:latin typeface="Arial" panose="020B0604020202020204" pitchFamily="34" charset="0"/>
                <a:ea typeface="黑体" panose="02010609060101010101" pitchFamily="49" charset="-122"/>
              </a:rPr>
              <a:t>飞来山上</a:t>
            </a:r>
            <a:r>
              <a:rPr lang="zh-CN" altLang="en-US" sz="3600" b="1">
                <a:solidFill>
                  <a:srgbClr val="C00000"/>
                </a:solidFill>
                <a:latin typeface="Arial" panose="020B0604020202020204" pitchFamily="34" charset="0"/>
                <a:ea typeface="黑体" panose="02010609060101010101" pitchFamily="49" charset="-122"/>
              </a:rPr>
              <a:t>千寻</a:t>
            </a:r>
            <a:r>
              <a:rPr lang="zh-CN" altLang="en-US" sz="3600">
                <a:latin typeface="Arial" panose="020B0604020202020204" pitchFamily="34" charset="0"/>
                <a:ea typeface="黑体" panose="02010609060101010101" pitchFamily="49" charset="-122"/>
              </a:rPr>
              <a:t>塔</a:t>
            </a:r>
          </a:p>
          <a:p>
            <a:pPr>
              <a:spcBef>
                <a:spcPct val="0"/>
              </a:spcBef>
              <a:buClrTx/>
              <a:buSzTx/>
              <a:buFontTx/>
              <a:buNone/>
            </a:pPr>
            <a:r>
              <a:rPr lang="zh-CN" altLang="en-US" sz="3600">
                <a:latin typeface="Arial" panose="020B0604020202020204" pitchFamily="34" charset="0"/>
                <a:ea typeface="黑体" panose="02010609060101010101" pitchFamily="49" charset="-122"/>
              </a:rPr>
              <a:t>闻说鸡鸣见日升。</a:t>
            </a:r>
          </a:p>
        </p:txBody>
      </p:sp>
      <p:sp>
        <p:nvSpPr>
          <p:cNvPr id="4" name="矩形 3">
            <a:extLst>
              <a:ext uri="{FF2B5EF4-FFF2-40B4-BE49-F238E27FC236}">
                <a16:creationId xmlns:a16="http://schemas.microsoft.com/office/drawing/2014/main" id="{DABA9FAA-57D4-4A52-A11D-55B7B9DAF27F}"/>
              </a:ext>
            </a:extLst>
          </p:cNvPr>
          <p:cNvSpPr>
            <a:spLocks noChangeArrowheads="1"/>
          </p:cNvSpPr>
          <p:nvPr/>
        </p:nvSpPr>
        <p:spPr bwMode="auto">
          <a:xfrm>
            <a:off x="5257800" y="1143000"/>
            <a:ext cx="3886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夸张的修辞手法，千，是虛写，极言应天塔之高。</a:t>
            </a:r>
          </a:p>
        </p:txBody>
      </p:sp>
      <p:cxnSp>
        <p:nvCxnSpPr>
          <p:cNvPr id="8" name="曲线连接符 7">
            <a:extLst>
              <a:ext uri="{FF2B5EF4-FFF2-40B4-BE49-F238E27FC236}">
                <a16:creationId xmlns:a16="http://schemas.microsoft.com/office/drawing/2014/main" id="{BB22F99F-404E-4641-8140-A302E7E95A52}"/>
              </a:ext>
            </a:extLst>
          </p:cNvPr>
          <p:cNvCxnSpPr>
            <a:endCxn id="4" idx="1"/>
          </p:cNvCxnSpPr>
          <p:nvPr/>
        </p:nvCxnSpPr>
        <p:spPr>
          <a:xfrm flipV="1">
            <a:off x="2895600" y="1835150"/>
            <a:ext cx="2362200" cy="22225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9" name="任意多边形 8">
            <a:extLst>
              <a:ext uri="{FF2B5EF4-FFF2-40B4-BE49-F238E27FC236}">
                <a16:creationId xmlns:a16="http://schemas.microsoft.com/office/drawing/2014/main" id="{8DF4B6E2-F434-4B74-AAD3-592403DAF94A}"/>
              </a:ext>
            </a:extLst>
          </p:cNvPr>
          <p:cNvSpPr/>
          <p:nvPr/>
        </p:nvSpPr>
        <p:spPr>
          <a:xfrm>
            <a:off x="317500" y="3171825"/>
            <a:ext cx="3452813" cy="168275"/>
          </a:xfrm>
          <a:custGeom>
            <a:avLst/>
            <a:gdLst>
              <a:gd name="connsiteX0" fmla="*/ 0 w 3452326"/>
              <a:gd name="connsiteY0" fmla="*/ 94282 h 168927"/>
              <a:gd name="connsiteX1" fmla="*/ 765110 w 3452326"/>
              <a:gd name="connsiteY1" fmla="*/ 112944 h 168927"/>
              <a:gd name="connsiteX2" fmla="*/ 1623526 w 3452326"/>
              <a:gd name="connsiteY2" fmla="*/ 150266 h 168927"/>
              <a:gd name="connsiteX3" fmla="*/ 1828800 w 3452326"/>
              <a:gd name="connsiteY3" fmla="*/ 168927 h 168927"/>
              <a:gd name="connsiteX4" fmla="*/ 3452326 w 3452326"/>
              <a:gd name="connsiteY4" fmla="*/ 150266 h 168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2326" h="168927">
                <a:moveTo>
                  <a:pt x="0" y="94282"/>
                </a:moveTo>
                <a:cubicBezTo>
                  <a:pt x="282847" y="0"/>
                  <a:pt x="8562" y="83846"/>
                  <a:pt x="765110" y="112944"/>
                </a:cubicBezTo>
                <a:lnTo>
                  <a:pt x="1623526" y="150266"/>
                </a:lnTo>
                <a:cubicBezTo>
                  <a:pt x="1692090" y="154689"/>
                  <a:pt x="1760375" y="162707"/>
                  <a:pt x="1828800" y="168927"/>
                </a:cubicBezTo>
                <a:lnTo>
                  <a:pt x="3452326" y="150266"/>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矩形 9">
            <a:extLst>
              <a:ext uri="{FF2B5EF4-FFF2-40B4-BE49-F238E27FC236}">
                <a16:creationId xmlns:a16="http://schemas.microsoft.com/office/drawing/2014/main" id="{EAF344D2-A137-44DE-A750-BB4503CD7C5D}"/>
              </a:ext>
            </a:extLst>
          </p:cNvPr>
          <p:cNvSpPr>
            <a:spLocks noChangeArrowheads="1"/>
          </p:cNvSpPr>
          <p:nvPr/>
        </p:nvSpPr>
        <p:spPr bwMode="auto">
          <a:xfrm>
            <a:off x="5029200" y="2743200"/>
            <a:ext cx="3733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400">
                <a:solidFill>
                  <a:srgbClr val="C00000"/>
                </a:solidFill>
                <a:latin typeface="Arial" panose="020B0604020202020204" pitchFamily="34" charset="0"/>
                <a:ea typeface="黑体" panose="02010609060101010101" pitchFamily="49" charset="-122"/>
              </a:rPr>
              <a:t>本句用“闻说”，写天刚破晓在塔上就能看到红日初升的录象。</a:t>
            </a:r>
          </a:p>
        </p:txBody>
      </p:sp>
      <p:sp>
        <p:nvSpPr>
          <p:cNvPr id="11" name="矩形 10">
            <a:extLst>
              <a:ext uri="{FF2B5EF4-FFF2-40B4-BE49-F238E27FC236}">
                <a16:creationId xmlns:a16="http://schemas.microsoft.com/office/drawing/2014/main" id="{6895E3D4-EFAF-4B33-9041-6CE32F99B6FA}"/>
              </a:ext>
            </a:extLst>
          </p:cNvPr>
          <p:cNvSpPr>
            <a:spLocks noChangeArrowheads="1"/>
          </p:cNvSpPr>
          <p:nvPr/>
        </p:nvSpPr>
        <p:spPr bwMode="auto">
          <a:xfrm>
            <a:off x="4572000" y="4267200"/>
            <a:ext cx="4572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50000"/>
              <a:buFont typeface="Wingdings 2" panose="05020102010507070707" pitchFamily="18" charset="2"/>
              <a:buChar char="ß"/>
              <a:defRPr sz="3200">
                <a:solidFill>
                  <a:schemeClr val="tx1"/>
                </a:solidFill>
                <a:latin typeface="Franklin Gothic Book" panose="020B0503020102020204" pitchFamily="34" charset="0"/>
              </a:defRPr>
            </a:lvl1pPr>
            <a:lvl2pPr marL="742950" indent="-285750">
              <a:spcBef>
                <a:spcPct val="20000"/>
              </a:spcBef>
              <a:buClr>
                <a:schemeClr val="tx2"/>
              </a:buClr>
              <a:buSzPct val="50000"/>
              <a:buFont typeface="Wingdings 2" panose="05020102010507070707" pitchFamily="18" charset="2"/>
              <a:buChar char="Þ"/>
              <a:defRPr sz="2800">
                <a:solidFill>
                  <a:schemeClr val="tx1"/>
                </a:solidFill>
                <a:latin typeface="Franklin Gothic Book" panose="020B0503020102020204" pitchFamily="34" charset="0"/>
              </a:defRPr>
            </a:lvl2pPr>
            <a:lvl3pPr marL="1143000" indent="-228600">
              <a:spcBef>
                <a:spcPct val="20000"/>
              </a:spcBef>
              <a:buClr>
                <a:schemeClr val="tx2"/>
              </a:buClr>
              <a:buSzPct val="50000"/>
              <a:buFont typeface="Wingdings 2" panose="05020102010507070707" pitchFamily="18" charset="2"/>
              <a:buChar char=""/>
              <a:defRPr sz="2400">
                <a:solidFill>
                  <a:schemeClr val="tx1"/>
                </a:solidFill>
                <a:latin typeface="Franklin Gothic Book" panose="020B0503020102020204" pitchFamily="34" charset="0"/>
              </a:defRPr>
            </a:lvl3pPr>
            <a:lvl4pPr marL="16002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4pPr>
            <a:lvl5pPr marL="2057400" indent="-228600">
              <a:spcBef>
                <a:spcPct val="20000"/>
              </a:spcBef>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5pPr>
            <a:lvl6pPr marL="25146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6pPr>
            <a:lvl7pPr marL="29718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7pPr>
            <a:lvl8pPr marL="34290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8pPr>
            <a:lvl9pPr marL="3886200" indent="-228600" eaLnBrk="0" fontAlgn="base" hangingPunct="0">
              <a:spcBef>
                <a:spcPct val="20000"/>
              </a:spcBef>
              <a:spcAft>
                <a:spcPct val="0"/>
              </a:spcAft>
              <a:buClr>
                <a:schemeClr val="tx2"/>
              </a:buClr>
              <a:buSzPct val="50000"/>
              <a:buFont typeface="Wingdings 2" panose="05020102010507070707" pitchFamily="18" charset="2"/>
              <a:buChar char=""/>
              <a:defRPr sz="2000">
                <a:solidFill>
                  <a:schemeClr val="tx1"/>
                </a:solidFill>
                <a:latin typeface="Franklin Gothic Book" panose="020B0503020102020204" pitchFamily="34" charset="0"/>
              </a:defRPr>
            </a:lvl9pPr>
          </a:lstStyle>
          <a:p>
            <a:pPr>
              <a:spcBef>
                <a:spcPct val="0"/>
              </a:spcBef>
              <a:buClrTx/>
              <a:buSzTx/>
              <a:buFontTx/>
              <a:buNone/>
            </a:pPr>
            <a:r>
              <a:rPr lang="zh-CN" altLang="en-US" sz="2800" b="1">
                <a:solidFill>
                  <a:srgbClr val="C00000"/>
                </a:solidFill>
                <a:latin typeface="Arial" panose="020B0604020202020204" pitchFamily="34" charset="0"/>
                <a:ea typeface="黑体" panose="02010609060101010101" pitchFamily="49" charset="-122"/>
              </a:rPr>
              <a:t>侧面</a:t>
            </a:r>
            <a:r>
              <a:rPr lang="zh-CN" altLang="en-US" sz="2800" b="1">
                <a:latin typeface="Arial" panose="020B0604020202020204" pitchFamily="34" charset="0"/>
                <a:ea typeface="黑体" panose="02010609060101010101" pitchFamily="49" charset="-122"/>
              </a:rPr>
              <a:t>衬托塔的高耸。</a:t>
            </a:r>
          </a:p>
          <a:p>
            <a:pPr>
              <a:spcBef>
                <a:spcPct val="0"/>
              </a:spcBef>
              <a:buClrTx/>
              <a:buSzTx/>
              <a:buFontTx/>
              <a:buNone/>
            </a:pPr>
            <a:r>
              <a:rPr lang="zh-CN" altLang="en-US" sz="2800" b="1">
                <a:latin typeface="Arial" panose="020B0604020202020204" pitchFamily="34" charset="0"/>
                <a:ea typeface="黑体" panose="02010609060101010101" pitchFamily="49" charset="-122"/>
              </a:rPr>
              <a:t>作用：这两句话通过写景，</a:t>
            </a:r>
          </a:p>
          <a:p>
            <a:pPr>
              <a:spcBef>
                <a:spcPct val="0"/>
              </a:spcBef>
              <a:buClrTx/>
              <a:buSzTx/>
              <a:buFontTx/>
              <a:buNone/>
            </a:pPr>
            <a:r>
              <a:rPr lang="zh-CN" altLang="en-US" sz="2800" b="1">
                <a:latin typeface="Arial" panose="020B0604020202020204" pitchFamily="34" charset="0"/>
                <a:ea typeface="黑体" panose="02010609060101010101" pitchFamily="49" charset="-122"/>
              </a:rPr>
              <a:t>写出作者自己立足点之高，</a:t>
            </a:r>
          </a:p>
          <a:p>
            <a:pPr>
              <a:spcBef>
                <a:spcPct val="0"/>
              </a:spcBef>
              <a:buClrTx/>
              <a:buSzTx/>
              <a:buFontTx/>
              <a:buNone/>
            </a:pPr>
            <a:r>
              <a:rPr lang="zh-CN" altLang="en-US" sz="2800" b="1">
                <a:latin typeface="Arial" panose="020B0604020202020204" pitchFamily="34" charset="0"/>
                <a:ea typeface="黑体" panose="02010609060101010101" pitchFamily="49" charset="-122"/>
              </a:rPr>
              <a:t>为下文议论抒情做储垫。</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blinds(horizontal)">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70FB2E8-36C4-4E0D-B8ED-CD96B8ABBE99}"/>
              </a:ext>
            </a:extLst>
          </p:cNvPr>
          <p:cNvSpPr/>
          <p:nvPr/>
        </p:nvSpPr>
        <p:spPr>
          <a:xfrm>
            <a:off x="381000" y="381000"/>
            <a:ext cx="8153400" cy="1938992"/>
          </a:xfrm>
          <a:prstGeom prst="rect">
            <a:avLst/>
          </a:prstGeom>
        </p:spPr>
        <p:txBody>
          <a:bodyPr wrap="square">
            <a:spAutoFit/>
          </a:bodyPr>
          <a:lstStyle/>
          <a:p>
            <a:r>
              <a:rPr lang="zh-CN" altLang="en-US" sz="3200" dirty="0">
                <a:latin typeface="黑体" panose="02010609060101010101" pitchFamily="49" charset="-122"/>
                <a:ea typeface="黑体" panose="02010609060101010101" pitchFamily="49" charset="-122"/>
              </a:rPr>
              <a:t>品读一一领悟作者情思</a:t>
            </a:r>
            <a:endParaRPr lang="en-US" altLang="zh-CN" sz="3200" dirty="0">
              <a:latin typeface="黑体" panose="02010609060101010101" pitchFamily="49" charset="-122"/>
              <a:ea typeface="黑体" panose="02010609060101010101" pitchFamily="49" charset="-122"/>
            </a:endParaRPr>
          </a:p>
          <a:p>
            <a:endParaRPr lang="zh-CN" altLang="en-US" sz="3200" dirty="0">
              <a:latin typeface="黑体" panose="02010609060101010101" pitchFamily="49" charset="-122"/>
              <a:ea typeface="黑体" panose="02010609060101010101" pitchFamily="49" charset="-122"/>
            </a:endParaRPr>
          </a:p>
          <a:p>
            <a:r>
              <a:rPr lang="zh-CN" altLang="en-US" sz="2800" dirty="0"/>
              <a:t>全诗以题目中的“望”字为线索，由运及近，由望岳到想像将来登岳的情景。</a:t>
            </a:r>
          </a:p>
        </p:txBody>
      </p:sp>
      <p:sp>
        <p:nvSpPr>
          <p:cNvPr id="3" name="矩形 2">
            <a:extLst>
              <a:ext uri="{FF2B5EF4-FFF2-40B4-BE49-F238E27FC236}">
                <a16:creationId xmlns:a16="http://schemas.microsoft.com/office/drawing/2014/main" id="{BF2B7F19-1C5D-431F-A0B6-EE328E7288E0}"/>
              </a:ext>
            </a:extLst>
          </p:cNvPr>
          <p:cNvSpPr/>
          <p:nvPr/>
        </p:nvSpPr>
        <p:spPr>
          <a:xfrm>
            <a:off x="270875" y="2895600"/>
            <a:ext cx="8602249" cy="2593980"/>
          </a:xfrm>
          <a:prstGeom prst="rect">
            <a:avLst/>
          </a:prstGeom>
        </p:spPr>
        <p:txBody>
          <a:bodyPr wrap="square">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诗人热情赞美了泰山的神奇秀丽，流露出了对祖国河山的热爱之情。尤其是最后两句，直抒胸臆，表现了诗人不怕困难，敢于攀登顶峰、俯视一切的雄心和气魄，以及卓然独立兼济天下的豪强壮志。</a:t>
            </a:r>
          </a:p>
        </p:txBody>
      </p:sp>
    </p:spTree>
    <p:extLst>
      <p:ext uri="{BB962C8B-B14F-4D97-AF65-F5344CB8AC3E}">
        <p14:creationId xmlns:p14="http://schemas.microsoft.com/office/powerpoint/2010/main" val="19126290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C7A2A05-F837-432D-9543-2F9D06B4E818}"/>
              </a:ext>
            </a:extLst>
          </p:cNvPr>
          <p:cNvSpPr/>
          <p:nvPr/>
        </p:nvSpPr>
        <p:spPr>
          <a:xfrm>
            <a:off x="152400" y="-228600"/>
            <a:ext cx="8915400" cy="6926063"/>
          </a:xfrm>
          <a:prstGeom prst="rect">
            <a:avLst/>
          </a:prstGeom>
        </p:spPr>
        <p:txBody>
          <a:bodyPr wrap="square">
            <a:spAutoFit/>
          </a:bodyPr>
          <a:lstStyle/>
          <a:p>
            <a:pPr>
              <a:lnSpc>
                <a:spcPct val="150000"/>
              </a:lnSpc>
            </a:pPr>
            <a:r>
              <a:rPr lang="zh-CN" altLang="en-US" sz="4400" dirty="0"/>
              <a:t>练一练</a:t>
            </a:r>
          </a:p>
          <a:p>
            <a:pPr>
              <a:lnSpc>
                <a:spcPct val="150000"/>
              </a:lnSpc>
            </a:pPr>
            <a:r>
              <a:rPr lang="en-US" altLang="zh-CN" sz="3200" dirty="0"/>
              <a:t>1</a:t>
            </a:r>
            <a:r>
              <a:rPr lang="zh-CN" altLang="en-US" sz="3200" dirty="0"/>
              <a:t>、杜甫的</a:t>
            </a:r>
            <a:r>
              <a:rPr lang="en-US" altLang="zh-CN" sz="3200" dirty="0"/>
              <a:t>《</a:t>
            </a:r>
            <a:r>
              <a:rPr lang="zh-CN" altLang="en-US" sz="3200" dirty="0"/>
              <a:t>望岳</a:t>
            </a:r>
            <a:r>
              <a:rPr lang="en-US" altLang="zh-CN" sz="3200" dirty="0"/>
              <a:t>》</a:t>
            </a:r>
            <a:r>
              <a:rPr lang="zh-CN" altLang="en-US" sz="3200" dirty="0"/>
              <a:t>一诗中写</a:t>
            </a:r>
            <a:r>
              <a:rPr lang="zh-CN" altLang="en-US" sz="3200" dirty="0">
                <a:solidFill>
                  <a:srgbClr val="FF0000"/>
                </a:solidFill>
              </a:rPr>
              <a:t>远望</a:t>
            </a:r>
            <a:r>
              <a:rPr lang="zh-CN" altLang="en-US" sz="3200" dirty="0"/>
              <a:t>中泰山的气势的句子是：</a:t>
            </a:r>
            <a:r>
              <a:rPr lang="en-US" altLang="zh-CN" sz="3200" dirty="0"/>
              <a:t>________________</a:t>
            </a:r>
          </a:p>
          <a:p>
            <a:pPr>
              <a:lnSpc>
                <a:spcPct val="150000"/>
              </a:lnSpc>
            </a:pPr>
            <a:r>
              <a:rPr lang="en-US" altLang="zh-CN" sz="3200" dirty="0"/>
              <a:t>2</a:t>
            </a:r>
            <a:r>
              <a:rPr lang="zh-CN" altLang="en-US" sz="3200" dirty="0"/>
              <a:t>、社甫的</a:t>
            </a:r>
            <a:r>
              <a:rPr lang="en-US" altLang="zh-CN" sz="3200" dirty="0"/>
              <a:t>《</a:t>
            </a:r>
            <a:r>
              <a:rPr lang="zh-CN" altLang="en-US" sz="3200" dirty="0"/>
              <a:t>望岳</a:t>
            </a:r>
            <a:r>
              <a:rPr lang="en-US" altLang="zh-CN" sz="3200" dirty="0"/>
              <a:t>》</a:t>
            </a:r>
            <a:r>
              <a:rPr lang="zh-CN" altLang="en-US" sz="3200" dirty="0"/>
              <a:t>一诗中写</a:t>
            </a:r>
            <a:r>
              <a:rPr lang="zh-CN" altLang="en-US" sz="3200" dirty="0">
                <a:solidFill>
                  <a:srgbClr val="FF0000"/>
                </a:solidFill>
              </a:rPr>
              <a:t>近望</a:t>
            </a:r>
            <a:r>
              <a:rPr lang="zh-CN" altLang="en-US" sz="3200" dirty="0"/>
              <a:t>所见泰山神奇秀丽和巍峨高大形象的句子是：</a:t>
            </a:r>
            <a:r>
              <a:rPr lang="en-US" altLang="zh-CN" sz="3200" dirty="0"/>
              <a:t>_________________</a:t>
            </a:r>
          </a:p>
          <a:p>
            <a:pPr>
              <a:lnSpc>
                <a:spcPct val="150000"/>
              </a:lnSpc>
            </a:pPr>
            <a:r>
              <a:rPr lang="en-US" altLang="zh-CN" sz="3200" dirty="0"/>
              <a:t>3</a:t>
            </a:r>
            <a:r>
              <a:rPr lang="zh-CN" altLang="en-US" sz="3200" dirty="0"/>
              <a:t>、社甫的</a:t>
            </a:r>
            <a:r>
              <a:rPr lang="en-US" altLang="zh-CN" sz="3200" dirty="0"/>
              <a:t>《</a:t>
            </a:r>
            <a:r>
              <a:rPr lang="zh-CN" altLang="en-US" sz="3200" dirty="0"/>
              <a:t>望岳</a:t>
            </a:r>
            <a:r>
              <a:rPr lang="en-US" altLang="zh-CN" sz="3200" dirty="0"/>
              <a:t>》</a:t>
            </a:r>
            <a:r>
              <a:rPr lang="zh-CN" altLang="en-US" sz="3200" dirty="0"/>
              <a:t>一诗中写作者展望未来，表现诗人的壮志与抱负的句子是：</a:t>
            </a:r>
            <a:r>
              <a:rPr lang="en-US" altLang="zh-CN" sz="3200" dirty="0"/>
              <a:t>______________________</a:t>
            </a:r>
            <a:endParaRPr lang="zh-CN" altLang="en-US" sz="3200" dirty="0"/>
          </a:p>
        </p:txBody>
      </p:sp>
      <p:sp>
        <p:nvSpPr>
          <p:cNvPr id="3" name="矩形 2">
            <a:extLst>
              <a:ext uri="{FF2B5EF4-FFF2-40B4-BE49-F238E27FC236}">
                <a16:creationId xmlns:a16="http://schemas.microsoft.com/office/drawing/2014/main" id="{20A0A79D-8003-49DD-86D1-8A58A3E90943}"/>
              </a:ext>
            </a:extLst>
          </p:cNvPr>
          <p:cNvSpPr/>
          <p:nvPr/>
        </p:nvSpPr>
        <p:spPr>
          <a:xfrm>
            <a:off x="2209800" y="1447800"/>
            <a:ext cx="4343400" cy="581057"/>
          </a:xfrm>
          <a:prstGeom prst="rect">
            <a:avLst/>
          </a:prstGeom>
        </p:spPr>
        <p:txBody>
          <a:bodyPr wrap="square">
            <a:spAutoFit/>
          </a:bodyPr>
          <a:lstStyle/>
          <a:p>
            <a:pPr algn="ctr" eaLnBrk="1" hangingPunct="1">
              <a:lnSpc>
                <a:spcPct val="150000"/>
              </a:lnSpc>
              <a:defRPr/>
            </a:pPr>
            <a:r>
              <a:rPr lang="zh-CN" altLang="en-US" sz="2400" b="1" spc="300" dirty="0">
                <a:solidFill>
                  <a:srgbClr val="FF0000"/>
                </a:solidFill>
                <a:latin typeface="微软雅黑" panose="020B0503020204020204" pitchFamily="34" charset="-122"/>
                <a:ea typeface="微软雅黑" panose="020B0503020204020204" pitchFamily="34" charset="-122"/>
              </a:rPr>
              <a:t>岱宗夫如何？齐鲁青未了。</a:t>
            </a:r>
            <a:endParaRPr lang="en-US" altLang="zh-CN" sz="2400" b="1" spc="300" dirty="0">
              <a:solidFill>
                <a:srgbClr val="FF0000"/>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2E42E0C0-A5C1-4891-9524-4769C7EAC88B}"/>
              </a:ext>
            </a:extLst>
          </p:cNvPr>
          <p:cNvSpPr/>
          <p:nvPr/>
        </p:nvSpPr>
        <p:spPr>
          <a:xfrm>
            <a:off x="159707" y="3734484"/>
            <a:ext cx="4572000" cy="581057"/>
          </a:xfrm>
          <a:prstGeom prst="rect">
            <a:avLst/>
          </a:prstGeom>
        </p:spPr>
        <p:txBody>
          <a:bodyPr>
            <a:spAutoFit/>
          </a:bodyPr>
          <a:lstStyle/>
          <a:p>
            <a:pPr algn="ctr" eaLnBrk="1" hangingPunct="1">
              <a:lnSpc>
                <a:spcPct val="150000"/>
              </a:lnSpc>
              <a:defRPr/>
            </a:pPr>
            <a:r>
              <a:rPr lang="zh-CN" altLang="en-US" sz="2400" b="1" spc="300" dirty="0">
                <a:solidFill>
                  <a:srgbClr val="FF0000"/>
                </a:solidFill>
                <a:latin typeface="微软雅黑" panose="020B0503020204020204" pitchFamily="34" charset="-122"/>
                <a:ea typeface="微软雅黑" panose="020B0503020204020204" pitchFamily="34" charset="-122"/>
              </a:rPr>
              <a:t>造化钟神秀，阴阳割昏晓。</a:t>
            </a:r>
            <a:endParaRPr lang="en-US" altLang="zh-CN" sz="2400" b="1" spc="300" dirty="0">
              <a:solidFill>
                <a:srgbClr val="FF0000"/>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6C0230B4-3645-414B-92C0-D02D276D82F5}"/>
              </a:ext>
            </a:extLst>
          </p:cNvPr>
          <p:cNvSpPr/>
          <p:nvPr/>
        </p:nvSpPr>
        <p:spPr>
          <a:xfrm>
            <a:off x="533400" y="5867400"/>
            <a:ext cx="4572000" cy="662554"/>
          </a:xfrm>
          <a:prstGeom prst="rect">
            <a:avLst/>
          </a:prstGeom>
        </p:spPr>
        <p:txBody>
          <a:bodyPr>
            <a:spAutoFit/>
          </a:bodyPr>
          <a:lstStyle/>
          <a:p>
            <a:pPr algn="ctr" eaLnBrk="1" hangingPunct="1">
              <a:lnSpc>
                <a:spcPct val="150000"/>
              </a:lnSpc>
              <a:defRPr/>
            </a:pPr>
            <a:r>
              <a:rPr lang="zh-CN" altLang="en-US" sz="2800" b="1" spc="300" dirty="0">
                <a:solidFill>
                  <a:srgbClr val="FF0000"/>
                </a:solidFill>
                <a:latin typeface="微软雅黑" panose="020B0503020204020204" pitchFamily="34" charset="-122"/>
                <a:ea typeface="微软雅黑" panose="020B0503020204020204" pitchFamily="34" charset="-122"/>
              </a:rPr>
              <a:t>会当凌绝顶，一览众山小。</a:t>
            </a:r>
            <a:endParaRPr lang="en-US" altLang="zh-CN" sz="2800" b="1" spc="3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743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0BBB3D0-9F28-440D-AD48-6EE8716ED9CD}"/>
              </a:ext>
            </a:extLst>
          </p:cNvPr>
          <p:cNvSpPr/>
          <p:nvPr/>
        </p:nvSpPr>
        <p:spPr>
          <a:xfrm>
            <a:off x="0" y="896143"/>
            <a:ext cx="9372600" cy="3670236"/>
          </a:xfrm>
          <a:prstGeom prst="rect">
            <a:avLst/>
          </a:prstGeom>
        </p:spPr>
        <p:txBody>
          <a:bodyPr wrap="square">
            <a:spAutoFit/>
          </a:bodyPr>
          <a:lstStyle/>
          <a:p>
            <a:pPr>
              <a:lnSpc>
                <a:spcPct val="150000"/>
              </a:lnSpc>
            </a:pPr>
            <a:r>
              <a:rPr lang="en-US" altLang="zh-CN" sz="3200" dirty="0">
                <a:latin typeface="+mn-ea"/>
                <a:ea typeface="+mn-ea"/>
              </a:rPr>
              <a:t>4</a:t>
            </a:r>
            <a:r>
              <a:rPr lang="zh-CN" altLang="en-US" sz="3200" dirty="0">
                <a:latin typeface="+mn-ea"/>
                <a:ea typeface="+mn-ea"/>
              </a:rPr>
              <a:t>、请你描绘“荡胸生曾云，决眦入归鸟</a:t>
            </a:r>
            <a:r>
              <a:rPr lang="en-US" altLang="zh-CN" sz="3200" dirty="0">
                <a:latin typeface="+mn-ea"/>
                <a:ea typeface="+mn-ea"/>
              </a:rPr>
              <a:t>"</a:t>
            </a:r>
            <a:r>
              <a:rPr lang="zh-CN" altLang="en-US" sz="3200" dirty="0">
                <a:latin typeface="+mn-ea"/>
                <a:ea typeface="+mn-ea"/>
              </a:rPr>
              <a:t>的画面。</a:t>
            </a:r>
            <a:endParaRPr lang="en-US" altLang="zh-CN" sz="3200" dirty="0">
              <a:latin typeface="+mn-ea"/>
              <a:ea typeface="+mn-ea"/>
            </a:endParaRPr>
          </a:p>
          <a:p>
            <a:pPr>
              <a:lnSpc>
                <a:spcPct val="150000"/>
              </a:lnSpc>
            </a:pPr>
            <a:endParaRPr lang="zh-CN" altLang="en-US" sz="3200" dirty="0">
              <a:latin typeface="+mn-ea"/>
              <a:ea typeface="+mn-ea"/>
            </a:endParaRPr>
          </a:p>
          <a:p>
            <a:pPr>
              <a:lnSpc>
                <a:spcPct val="150000"/>
              </a:lnSpc>
            </a:pPr>
            <a:r>
              <a:rPr lang="zh-CN" altLang="en-US" sz="3200" dirty="0">
                <a:latin typeface="+mn-ea"/>
                <a:ea typeface="+mn-ea"/>
              </a:rPr>
              <a:t>    </a:t>
            </a:r>
            <a:r>
              <a:rPr lang="zh-CN" altLang="en-US" sz="3200" dirty="0">
                <a:solidFill>
                  <a:srgbClr val="FF0000"/>
                </a:solidFill>
                <a:latin typeface="+mn-ea"/>
                <a:ea typeface="+mn-ea"/>
              </a:rPr>
              <a:t>山上云雾缭绕，飘渺有若仙境，我的心也为之荡漾；我睁大双眼，目不转睛地看着那些归巢的鸟儿，生怕错过这大自然的美景美晨。</a:t>
            </a:r>
          </a:p>
        </p:txBody>
      </p:sp>
      <p:sp>
        <p:nvSpPr>
          <p:cNvPr id="3" name="矩形 2">
            <a:extLst>
              <a:ext uri="{FF2B5EF4-FFF2-40B4-BE49-F238E27FC236}">
                <a16:creationId xmlns:a16="http://schemas.microsoft.com/office/drawing/2014/main" id="{220EDE16-63CA-4F48-8967-F9DBED3BF968}"/>
              </a:ext>
            </a:extLst>
          </p:cNvPr>
          <p:cNvSpPr/>
          <p:nvPr/>
        </p:nvSpPr>
        <p:spPr>
          <a:xfrm>
            <a:off x="304800" y="0"/>
            <a:ext cx="1723549" cy="896143"/>
          </a:xfrm>
          <a:prstGeom prst="rect">
            <a:avLst/>
          </a:prstGeom>
        </p:spPr>
        <p:txBody>
          <a:bodyPr wrap="none">
            <a:spAutoFit/>
          </a:bodyPr>
          <a:lstStyle/>
          <a:p>
            <a:pPr>
              <a:lnSpc>
                <a:spcPct val="150000"/>
              </a:lnSpc>
            </a:pPr>
            <a:r>
              <a:rPr lang="zh-CN" altLang="en-US" sz="4000" dirty="0"/>
              <a:t>练一练</a:t>
            </a:r>
          </a:p>
        </p:txBody>
      </p:sp>
    </p:spTree>
    <p:extLst>
      <p:ext uri="{BB962C8B-B14F-4D97-AF65-F5344CB8AC3E}">
        <p14:creationId xmlns:p14="http://schemas.microsoft.com/office/powerpoint/2010/main" val="98897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73782FD-B239-4637-A0D5-8E8339DC0863}"/>
              </a:ext>
            </a:extLst>
          </p:cNvPr>
          <p:cNvSpPr/>
          <p:nvPr/>
        </p:nvSpPr>
        <p:spPr>
          <a:xfrm>
            <a:off x="990600" y="1600200"/>
            <a:ext cx="6858000" cy="2862322"/>
          </a:xfrm>
          <a:prstGeom prst="rect">
            <a:avLst/>
          </a:prstGeom>
        </p:spPr>
        <p:txBody>
          <a:bodyPr wrap="square">
            <a:spAutoFit/>
          </a:bodyPr>
          <a:lstStyle/>
          <a:p>
            <a:r>
              <a:rPr lang="zh-CN" altLang="en-US" sz="3600" dirty="0"/>
              <a:t>课后作业：</a:t>
            </a:r>
            <a:endParaRPr lang="en-US" altLang="zh-CN" sz="3600" dirty="0"/>
          </a:p>
          <a:p>
            <a:endParaRPr lang="zh-CN" altLang="en-US" sz="3600" dirty="0"/>
          </a:p>
          <a:p>
            <a:r>
              <a:rPr lang="en-US" altLang="zh-CN" sz="3600" dirty="0"/>
              <a:t>1</a:t>
            </a:r>
            <a:r>
              <a:rPr lang="zh-CN" altLang="en-US" sz="3600" dirty="0"/>
              <a:t>背诵并默写</a:t>
            </a:r>
            <a:r>
              <a:rPr lang="en-US" altLang="zh-CN" sz="3600" dirty="0"/>
              <a:t>《</a:t>
            </a:r>
            <a:r>
              <a:rPr lang="zh-CN" altLang="en-US" sz="3600" dirty="0"/>
              <a:t>望岳</a:t>
            </a:r>
            <a:r>
              <a:rPr lang="en-US" altLang="zh-CN" sz="3600" dirty="0"/>
              <a:t>》</a:t>
            </a:r>
          </a:p>
          <a:p>
            <a:r>
              <a:rPr lang="en-US" altLang="zh-CN" sz="3600" dirty="0"/>
              <a:t>2</a:t>
            </a:r>
            <a:r>
              <a:rPr lang="zh-CN" altLang="en-US" sz="3600" dirty="0"/>
              <a:t>搜集与“泰山“有关的成语、俗语。</a:t>
            </a:r>
          </a:p>
        </p:txBody>
      </p:sp>
    </p:spTree>
    <p:extLst>
      <p:ext uri="{BB962C8B-B14F-4D97-AF65-F5344CB8AC3E}">
        <p14:creationId xmlns:p14="http://schemas.microsoft.com/office/powerpoint/2010/main" val="24738519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42404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607</TotalTime>
  <Words>6527</Words>
  <Application>Microsoft Office PowerPoint</Application>
  <PresentationFormat>全屏显示(4:3)</PresentationFormat>
  <Paragraphs>417</Paragraphs>
  <Slides>94</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94</vt:i4>
      </vt:variant>
    </vt:vector>
  </HeadingPairs>
  <TitlesOfParts>
    <vt:vector size="103" baseType="lpstr">
      <vt:lpstr>等线</vt:lpstr>
      <vt:lpstr>方正粗黑宋简体</vt:lpstr>
      <vt:lpstr>黑体</vt:lpstr>
      <vt:lpstr>微软雅黑</vt:lpstr>
      <vt:lpstr>Arial</vt:lpstr>
      <vt:lpstr>Franklin Gothic Book</vt:lpstr>
      <vt:lpstr>Franklin Gothic Medium</vt:lpstr>
      <vt:lpstr>Wingdings 2</vt:lpstr>
      <vt:lpstr>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czm</cp:lastModifiedBy>
  <cp:revision>35</cp:revision>
  <cp:lastPrinted>1601-01-01T00:00:00Z</cp:lastPrinted>
  <dcterms:created xsi:type="dcterms:W3CDTF">2020-04-12T06:34:07Z</dcterms:created>
  <dcterms:modified xsi:type="dcterms:W3CDTF">2020-05-03T13:32:37Z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