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Default Extension="mp3" ContentType="audio/mpe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sldIdLst>
    <p:sldId id="261" r:id="rId3"/>
    <p:sldId id="278" r:id="rId4"/>
    <p:sldId id="287" r:id="rId5"/>
    <p:sldId id="279" r:id="rId6"/>
    <p:sldId id="280" r:id="rId7"/>
    <p:sldId id="281" r:id="rId8"/>
    <p:sldId id="282" r:id="rId9"/>
    <p:sldId id="283" r:id="rId10"/>
    <p:sldId id="284" r:id="rId11"/>
    <p:sldId id="285" r:id="rId12"/>
    <p:sldId id="286" r:id="rId13"/>
    <p:sldId id="289" r:id="rId14"/>
    <p:sldId id="294" r:id="rId15"/>
    <p:sldId id="290" r:id="rId16"/>
    <p:sldId id="291" r:id="rId17"/>
    <p:sldId id="301" r:id="rId18"/>
    <p:sldId id="292" r:id="rId19"/>
    <p:sldId id="293" r:id="rId20"/>
    <p:sldId id="297" r:id="rId21"/>
    <p:sldId id="296" r:id="rId22"/>
    <p:sldId id="300" r:id="rId23"/>
    <p:sldId id="314" r:id="rId24"/>
    <p:sldId id="299" r:id="rId25"/>
    <p:sldId id="298" r:id="rId26"/>
  </p:sldIdLst>
  <p:sldSz cx="12192000" cy="6858000"/>
  <p:notesSz cx="6858000" cy="9144000"/>
  <p:custDataLst>
    <p:tags r:id="rId27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9" d="100"/>
          <a:sy n="69" d="100"/>
        </p:scale>
        <p:origin x="72" y="258"/>
      </p:cViewPr>
      <p:guideLst>
        <p:guide orient="horz" pos="214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20" d="100"/>
        <a:sy n="20" d="100"/>
      </p:scale>
      <p:origin x="0" y="0"/>
    </p:cViewPr>
  </p:sorter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slide" Target="slides/slide24.xml" /><Relationship Id="rId27" Type="http://schemas.openxmlformats.org/officeDocument/2006/relationships/tags" Target="tags/tag2.xml" /><Relationship Id="rId28" Type="http://schemas.openxmlformats.org/officeDocument/2006/relationships/presProps" Target="presProps.xml" /><Relationship Id="rId29" Type="http://schemas.openxmlformats.org/officeDocument/2006/relationships/viewProps" Target="viewProps.xml" /><Relationship Id="rId3" Type="http://schemas.openxmlformats.org/officeDocument/2006/relationships/slide" Target="slides/slide1.xml" /><Relationship Id="rId30" Type="http://schemas.openxmlformats.org/officeDocument/2006/relationships/theme" Target="theme/theme1.xml" /><Relationship Id="rId31" Type="http://schemas.openxmlformats.org/officeDocument/2006/relationships/tableStyles" Target="tableStyles.xml" /><Relationship Id="rId4" Type="http://schemas.openxmlformats.org/officeDocument/2006/relationships/slide" Target="slides/slide2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5C99AAE-1AED-42E6-83D3-3C3293054A12}" type="datetimeFigureOut">
              <a:rPr lang="zh-CN" altLang="en-US" smtClean="0"/>
              <a:t>2021/8/19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330312-F323-4329-A04B-94F7027D7AC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14832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_rels/notesSlide1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0.xml" /><Relationship Id="rId2" Type="http://schemas.openxmlformats.org/officeDocument/2006/relationships/notesMaster" Target="../notesMasters/notesMaster1.xml" /></Relationships>
</file>

<file path=ppt/notesSlides/_rels/notesSlide1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1.xml" /><Relationship Id="rId2" Type="http://schemas.openxmlformats.org/officeDocument/2006/relationships/notesMaster" Target="../notesMasters/notesMaster1.xml" /></Relationships>
</file>

<file path=ppt/notesSlides/_rels/notesSlide1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2.xml" /><Relationship Id="rId2" Type="http://schemas.openxmlformats.org/officeDocument/2006/relationships/notesMaster" Target="../notesMasters/notesMaster1.xml" /></Relationships>
</file>

<file path=ppt/notesSlides/_rels/notesSlide1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3.xml" /><Relationship Id="rId2" Type="http://schemas.openxmlformats.org/officeDocument/2006/relationships/notesMaster" Target="../notesMasters/notesMaster1.xml" /></Relationships>
</file>

<file path=ppt/notesSlides/_rels/notesSlide1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4.xml" /><Relationship Id="rId2" Type="http://schemas.openxmlformats.org/officeDocument/2006/relationships/notesMaster" Target="../notesMasters/notesMaster1.xml" /></Relationships>
</file>

<file path=ppt/notesSlides/_rels/notesSlide1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5.xml" /><Relationship Id="rId2" Type="http://schemas.openxmlformats.org/officeDocument/2006/relationships/notesMaster" Target="../notesMasters/notesMaster1.xml" /></Relationships>
</file>

<file path=ppt/notesSlides/_rels/notesSlide1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7.xml" /><Relationship Id="rId2" Type="http://schemas.openxmlformats.org/officeDocument/2006/relationships/notesMaster" Target="../notesMasters/notesMaster1.xml" /></Relationships>
</file>

<file path=ppt/notesSlides/_rels/notesSlide1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8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.xml" /><Relationship Id="rId2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.xml" /><Relationship Id="rId2" Type="http://schemas.openxmlformats.org/officeDocument/2006/relationships/notesMaster" Target="../notesMasters/notesMaster1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.xml" /><Relationship Id="rId2" Type="http://schemas.openxmlformats.org/officeDocument/2006/relationships/notesMaster" Target="../notesMasters/notesMaster1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.xml" /><Relationship Id="rId2" Type="http://schemas.openxmlformats.org/officeDocument/2006/relationships/notesMaster" Target="../notesMasters/notesMaster1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7.xml" /><Relationship Id="rId2" Type="http://schemas.openxmlformats.org/officeDocument/2006/relationships/notesMaster" Target="../notesMasters/notesMaster1.xml" /></Relationships>
</file>

<file path=ppt/notesSlides/_rels/notesSlide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8.xml" /><Relationship Id="rId2" Type="http://schemas.openxmlformats.org/officeDocument/2006/relationships/notesMaster" Target="../notesMasters/notesMaster1.xml" /></Relationships>
</file>

<file path=ppt/notesSlides/_rels/notesSlide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9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330312-F323-4329-A04B-94F7027D7AC5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753099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330312-F323-4329-A04B-94F7027D7AC5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125688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330312-F323-4329-A04B-94F7027D7AC5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462663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330312-F323-4329-A04B-94F7027D7AC5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653510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330312-F323-4329-A04B-94F7027D7AC5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395820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330312-F323-4329-A04B-94F7027D7AC5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630884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330312-F323-4329-A04B-94F7027D7AC5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867594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330312-F323-4329-A04B-94F7027D7AC5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158443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330312-F323-4329-A04B-94F7027D7AC5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13786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330312-F323-4329-A04B-94F7027D7AC5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192300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330312-F323-4329-A04B-94F7027D7AC5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119737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330312-F323-4329-A04B-94F7027D7AC5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332383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330312-F323-4329-A04B-94F7027D7AC5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127618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330312-F323-4329-A04B-94F7027D7AC5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679065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330312-F323-4329-A04B-94F7027D7AC5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804446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330312-F323-4329-A04B-94F7027D7AC5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562814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330312-F323-4329-A04B-94F7027D7AC5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7344702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76" r="4472"/>
          <a:stretch>
            <a:fillRect/>
          </a:stretch>
        </p:blipFill>
        <p:spPr>
          <a:xfrm rot="5400000">
            <a:off x="2667000" y="-2667000"/>
            <a:ext cx="6858000" cy="12192000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advClick="0" p14:dur="1500">
        <p:random/>
      </p:transition>
    </mc:Choice>
    <mc:Fallback>
      <p:transition spd="slow" advClick="0">
        <p:random/>
      </p:transition>
    </mc:Fallback>
  </mc:AlternateContent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heme" Target="../theme/theme1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4318000" y="2971800"/>
            <a:ext cx="3556000" cy="229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感谢您下载包图网平台上提供的</a:t>
            </a:r>
            <a:r>
              <a:rPr lang="en-US" altLang="zh-CN" sz="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PPT</a:t>
            </a:r>
            <a:r>
              <a:rPr lang="zh-CN" altLang="en-US" sz="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作品，为了您和包图网以及原创作者的利益，请勿复制、传播、销售，否则将承担法律责任！包图网将对作品进行维权，按照传播下载次数进行十倍的索取赔偿！</a:t>
            </a:r>
          </a:p>
          <a:p>
            <a:r>
              <a:rPr lang="en-US" altLang="zh-CN" sz="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ibaotu.com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mc:AlternateContent>
    <mc:Choice xmlns:p14="http://schemas.microsoft.com/office/powerpoint/2010/main" Requires="p14">
      <p:transition spd="slow" advClick="0" p14:dur="1500">
        <p:random/>
      </p:transition>
    </mc:Choice>
    <mc:Fallback>
      <p:transition spd="slow" advClick="0">
        <p:random/>
      </p:transition>
    </mc:Fallback>
  </mc:AlternateContent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2.png" /><Relationship Id="rId4" Type="http://schemas.openxmlformats.org/officeDocument/2006/relationships/tags" Target="../tags/tag1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0.xml" /><Relationship Id="rId3" Type="http://schemas.openxmlformats.org/officeDocument/2006/relationships/image" Target="../media/image4.png" /><Relationship Id="rId4" Type="http://schemas.openxmlformats.org/officeDocument/2006/relationships/audio" Target="../media/media1.mp3" /><Relationship Id="rId5" Type="http://schemas.microsoft.com/office/2007/relationships/media" Target="../media/media1.mp3" TargetMode="Interna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1.xml" /><Relationship Id="rId3" Type="http://schemas.openxmlformats.org/officeDocument/2006/relationships/image" Target="../media/image4.png" /><Relationship Id="rId4" Type="http://schemas.openxmlformats.org/officeDocument/2006/relationships/audio" Target="../media/media1.mp3" /><Relationship Id="rId5" Type="http://schemas.microsoft.com/office/2007/relationships/media" Target="../media/media1.mp3" TargetMode="Interna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2.xml" /><Relationship Id="rId3" Type="http://schemas.openxmlformats.org/officeDocument/2006/relationships/image" Target="../media/image4.png" /><Relationship Id="rId4" Type="http://schemas.openxmlformats.org/officeDocument/2006/relationships/audio" Target="../media/media1.mp3" /><Relationship Id="rId5" Type="http://schemas.microsoft.com/office/2007/relationships/media" Target="../media/media1.mp3" TargetMode="Interna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3.xml" /><Relationship Id="rId3" Type="http://schemas.openxmlformats.org/officeDocument/2006/relationships/image" Target="../media/image4.png" /><Relationship Id="rId4" Type="http://schemas.openxmlformats.org/officeDocument/2006/relationships/audio" Target="../media/media1.mp3" /><Relationship Id="rId5" Type="http://schemas.microsoft.com/office/2007/relationships/media" Target="../media/media1.mp3" TargetMode="Interna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4.xml" /><Relationship Id="rId3" Type="http://schemas.openxmlformats.org/officeDocument/2006/relationships/image" Target="../media/image4.png" /><Relationship Id="rId4" Type="http://schemas.openxmlformats.org/officeDocument/2006/relationships/audio" Target="../media/media1.mp3" /><Relationship Id="rId5" Type="http://schemas.microsoft.com/office/2007/relationships/media" Target="../media/media1.mp3" TargetMode="Interna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5.xml" /><Relationship Id="rId3" Type="http://schemas.openxmlformats.org/officeDocument/2006/relationships/image" Target="../media/image4.png" /><Relationship Id="rId4" Type="http://schemas.openxmlformats.org/officeDocument/2006/relationships/audio" Target="../media/media1.mp3" /><Relationship Id="rId5" Type="http://schemas.microsoft.com/office/2007/relationships/media" Target="../media/media1.mp3" TargetMode="Interna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6.xml" /><Relationship Id="rId3" Type="http://schemas.openxmlformats.org/officeDocument/2006/relationships/image" Target="../media/image4.png" /><Relationship Id="rId4" Type="http://schemas.openxmlformats.org/officeDocument/2006/relationships/audio" Target="../media/media1.mp3" /><Relationship Id="rId5" Type="http://schemas.microsoft.com/office/2007/relationships/media" Target="../media/media1.mp3" TargetMode="Interna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7.xml" /><Relationship Id="rId3" Type="http://schemas.openxmlformats.org/officeDocument/2006/relationships/image" Target="../media/image4.png" /><Relationship Id="rId4" Type="http://schemas.openxmlformats.org/officeDocument/2006/relationships/audio" Target="../media/media1.mp3" /><Relationship Id="rId5" Type="http://schemas.microsoft.com/office/2007/relationships/media" Target="../media/media1.mp3" TargetMode="Interna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2.xml" /><Relationship Id="rId3" Type="http://schemas.openxmlformats.org/officeDocument/2006/relationships/image" Target="../media/image3.jpe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5.png" /><Relationship Id="rId3" Type="http://schemas.openxmlformats.org/officeDocument/2006/relationships/audio" Target="../media/media2.mp3" /><Relationship Id="rId4" Type="http://schemas.microsoft.com/office/2007/relationships/media" Target="../media/media2.mp3" TargetMode="Interna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6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3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4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5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6.xml" /><Relationship Id="rId3" Type="http://schemas.openxmlformats.org/officeDocument/2006/relationships/image" Target="../media/image4.png" /><Relationship Id="rId4" Type="http://schemas.openxmlformats.org/officeDocument/2006/relationships/audio" Target="../media/media1.mp3" /><Relationship Id="rId5" Type="http://schemas.microsoft.com/office/2007/relationships/media" Target="../media/media1.mp3" TargetMode="Interna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7.xml" /><Relationship Id="rId3" Type="http://schemas.openxmlformats.org/officeDocument/2006/relationships/image" Target="../media/image4.png" /><Relationship Id="rId4" Type="http://schemas.openxmlformats.org/officeDocument/2006/relationships/audio" Target="../media/media1.mp3" /><Relationship Id="rId5" Type="http://schemas.microsoft.com/office/2007/relationships/media" Target="../media/media1.mp3" TargetMode="Interna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8.xml" /><Relationship Id="rId3" Type="http://schemas.openxmlformats.org/officeDocument/2006/relationships/image" Target="../media/image4.png" /><Relationship Id="rId4" Type="http://schemas.openxmlformats.org/officeDocument/2006/relationships/audio" Target="../media/media1.mp3" /><Relationship Id="rId5" Type="http://schemas.microsoft.com/office/2007/relationships/media" Target="../media/media1.mp3" TargetMode="Interna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9.xml" /><Relationship Id="rId3" Type="http://schemas.openxmlformats.org/officeDocument/2006/relationships/image" Target="../media/image4.png" /><Relationship Id="rId4" Type="http://schemas.openxmlformats.org/officeDocument/2006/relationships/audio" Target="../media/media1.mp3" /><Relationship Id="rId5" Type="http://schemas.microsoft.com/office/2007/relationships/media" Target="../media/media1.mp3" TargetMode="Interna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Picture 5" descr="C:\Users\Administrator\Desktop\图片1.png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0" y="611416"/>
            <a:ext cx="5232401" cy="869951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4" name="矩形 4"/>
          <p:cNvSpPr>
            <a:spLocks noChangeArrowheads="1"/>
          </p:cNvSpPr>
          <p:nvPr/>
        </p:nvSpPr>
        <p:spPr bwMode="auto">
          <a:xfrm>
            <a:off x="1657895" y="2306380"/>
            <a:ext cx="8875183" cy="248375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5900" b="1">
                <a:latin typeface="楷体" panose="02010609060101010101" pitchFamily="49" charset="-122"/>
                <a:ea typeface="楷体" panose="02010609060101010101" pitchFamily="49" charset="-122"/>
              </a:rPr>
              <a:t>名著导读</a:t>
            </a:r>
            <a:r>
              <a:rPr lang="en-US" altLang="zh-CN" sz="5900" b="1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5900" b="1">
                <a:latin typeface="楷体" panose="02010609060101010101" pitchFamily="49" charset="-122"/>
                <a:ea typeface="楷体" panose="02010609060101010101" pitchFamily="49" charset="-122"/>
              </a:rPr>
              <a:t>艾青诗选</a:t>
            </a:r>
            <a:r>
              <a:rPr lang="en-US" altLang="zh-CN" sz="5900" b="1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5900" b="1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en-US" altLang="zh-CN" sz="59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5900" b="1">
                <a:latin typeface="楷体" panose="02010609060101010101" pitchFamily="49" charset="-122"/>
                <a:ea typeface="楷体" panose="02010609060101010101" pitchFamily="49" charset="-122"/>
              </a:rPr>
              <a:t>如何读诗</a:t>
            </a:r>
          </a:p>
        </p:txBody>
      </p:sp>
    </p:spTree>
    <p:custDataLst>
      <p:tags r:id="rId4"/>
    </p:custDataLst>
  </p:cSld>
  <p:clrMapOvr>
    <a:masterClrMapping/>
  </p:clrMapOvr>
  <mc:AlternateContent>
    <mc:Choice xmlns:p14="http://schemas.microsoft.com/office/powerpoint/2010/main" Requires="p14">
      <p:transition spd="slow" advClick="0" p14:dur="1500">
        <p:random/>
      </p:transition>
    </mc:Choice>
    <mc:Fallback>
      <p:transition spd="slow" advClick="0">
        <p:random/>
      </p:transition>
    </mc:Fallback>
  </mc:AlternateContent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" name="Thomas Greenberg - Summer's Here">
            <a:hlinkClick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-1412963" y="2819989"/>
            <a:ext cx="304800" cy="304800"/>
          </a:xfrm>
          <a:prstGeom prst="rect">
            <a:avLst/>
          </a:prstGeom>
        </p:spPr>
      </p:pic>
      <p:sp>
        <p:nvSpPr>
          <p:cNvPr id="3" name="矩形 1"/>
          <p:cNvSpPr>
            <a:spLocks noChangeArrowheads="1"/>
          </p:cNvSpPr>
          <p:nvPr/>
        </p:nvSpPr>
        <p:spPr bwMode="auto">
          <a:xfrm>
            <a:off x="857249" y="1011238"/>
            <a:ext cx="10374857" cy="37856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作品风格</a:t>
            </a:r>
            <a:r>
              <a:rPr lang="en-US" altLang="zh-CN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</a:p>
          <a:p>
            <a:pPr>
              <a:lnSpc>
                <a:spcPct val="150000"/>
              </a:lnSpc>
            </a:pPr>
            <a:r>
              <a:rPr lang="en-US" altLang="zh-CN" sz="40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</a:rPr>
              <a:t>这一时期的诗人，仍然继续着歌颂光明的主旋律。还有一些哲理小诗，通过意象来反映人生，充满哲理，饶有兴味。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p14:dur="1500">
        <p:random/>
      </p:transition>
    </mc:Choice>
    <mc:Fallback>
      <p:transition spd="slow" advClick="0">
        <p:random/>
      </p:transition>
    </mc:Fallback>
  </mc:AlternateContent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" name="Thomas Greenberg - Summer's Here">
            <a:hlinkClick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-1412963" y="2819989"/>
            <a:ext cx="304800" cy="304800"/>
          </a:xfrm>
          <a:prstGeom prst="rect">
            <a:avLst/>
          </a:prstGeom>
        </p:spPr>
      </p:pic>
      <p:sp>
        <p:nvSpPr>
          <p:cNvPr id="3" name="矩形 1"/>
          <p:cNvSpPr>
            <a:spLocks noChangeArrowheads="1"/>
          </p:cNvSpPr>
          <p:nvPr/>
        </p:nvSpPr>
        <p:spPr bwMode="auto">
          <a:xfrm>
            <a:off x="798513" y="722313"/>
            <a:ext cx="9983218" cy="577946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主要篇目</a:t>
            </a:r>
            <a:r>
              <a:rPr lang="en-US" altLang="zh-CN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en-US" altLang="zh-CN" sz="3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</a:rPr>
              <a:t>    《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镜子</a:t>
            </a: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写镜子“是一个平面，却又是深不可测”，因为它真实、直率，从不掩饰，所以“有人喜欢它”，“有人躲避它”。</a:t>
            </a:r>
            <a:endParaRPr lang="en-US" altLang="zh-CN" sz="3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</a:rPr>
              <a:t>    《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光的赞歌</a:t>
            </a: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赞美“光”这一神奇的物质，赞美“光”带来的社会文明，以及“像光一样坚强”的社会正义，字里行间饱含着睿智哲思。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p14:dur="1500">
        <p:random/>
      </p:transition>
    </mc:Choice>
    <mc:Fallback>
      <p:transition spd="slow" advClick="0">
        <p:random/>
      </p:transition>
    </mc:Fallback>
  </mc:AlternateContent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" name="Thomas Greenberg - Summer's Here">
            <a:hlinkClick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-1412963" y="2819989"/>
            <a:ext cx="304800" cy="304800"/>
          </a:xfrm>
          <a:prstGeom prst="rect">
            <a:avLst/>
          </a:prstGeom>
        </p:spPr>
      </p:pic>
      <p:sp>
        <p:nvSpPr>
          <p:cNvPr id="3" name="矩形 1"/>
          <p:cNvSpPr>
            <a:spLocks noChangeArrowheads="1"/>
          </p:cNvSpPr>
          <p:nvPr/>
        </p:nvSpPr>
        <p:spPr bwMode="auto">
          <a:xfrm>
            <a:off x="598487" y="793750"/>
            <a:ext cx="10865631" cy="51475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专题探究 </a:t>
            </a:r>
            <a:b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专题一：探讨诗歌的意象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艾青诗歌有着丰富的时代文化内涵，值得我们细细品味。阅读诗集，不妨归纳分析一下，艾青诗歌中最常见的意象有哪些？哪些最让你有所触动，甚至产生心灵共鸣？朗读这些诗篇，仔细体会其中的意象和情感，理解其中丰富的思想内涵。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p14:dur="1500">
        <p:random/>
      </p:transition>
    </mc:Choice>
    <mc:Fallback>
      <p:transition spd="slow" advClick="0">
        <p:random/>
      </p:transition>
    </mc:Fallback>
  </mc:AlternateContent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" name="Thomas Greenberg - Summer's Here">
            <a:hlinkClick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-1412963" y="2819989"/>
            <a:ext cx="304800" cy="3048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443441" y="1351915"/>
            <a:ext cx="8720919" cy="41541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寻找作品中的主要意象</a:t>
            </a:r>
          </a:p>
          <a:p>
            <a:endParaRPr lang="en-US" altLang="zh-CN" sz="4400" b="1" smtClean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en-US" altLang="zh-CN" sz="4400" b="1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《</a:t>
            </a:r>
            <a:r>
              <a:rPr lang="zh-CN" altLang="en-US" sz="4400" b="1" smtClean="0">
                <a:latin typeface="华文楷体" panose="02010600040101010101" pitchFamily="2" charset="-122"/>
                <a:ea typeface="华文楷体" panose="02010600040101010101" pitchFamily="2" charset="-122"/>
              </a:rPr>
              <a:t>阳光在远处</a:t>
            </a:r>
            <a:r>
              <a:rPr lang="en-US" altLang="zh-CN" sz="4400" b="1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》《</a:t>
            </a:r>
            <a:r>
              <a:rPr lang="zh-CN" altLang="en-US" sz="4400" b="1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太阳</a:t>
            </a:r>
            <a:r>
              <a:rPr lang="en-US" altLang="zh-CN" sz="4400" b="1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》《</a:t>
            </a:r>
            <a:r>
              <a:rPr lang="zh-CN" altLang="en-US" sz="4400" b="1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像太阳</a:t>
            </a:r>
            <a:r>
              <a:rPr lang="en-US" altLang="zh-CN" sz="4400" b="1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》《</a:t>
            </a:r>
            <a:r>
              <a:rPr lang="zh-CN" altLang="en-US" sz="4400" b="1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复活的土地</a:t>
            </a:r>
            <a:r>
              <a:rPr lang="en-US" altLang="zh-CN" sz="4400" b="1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》《</a:t>
            </a:r>
            <a:r>
              <a:rPr lang="zh-CN" altLang="en-US" sz="4400" b="1" smtClean="0">
                <a:latin typeface="华文楷体" panose="02010600040101010101" pitchFamily="2" charset="-122"/>
                <a:ea typeface="华文楷体" panose="02010600040101010101" pitchFamily="2" charset="-122"/>
              </a:rPr>
              <a:t>雪落在中国的土地上</a:t>
            </a:r>
            <a:r>
              <a:rPr lang="en-US" altLang="zh-CN" sz="4400" b="1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》《</a:t>
            </a:r>
            <a:r>
              <a:rPr lang="zh-CN" altLang="en-US" sz="4400" b="1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我爱这土地</a:t>
            </a:r>
            <a:r>
              <a:rPr lang="en-US" altLang="zh-CN" sz="4400" b="1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》《</a:t>
            </a:r>
            <a:r>
              <a:rPr lang="zh-CN" altLang="en-US" sz="4400" b="1" smtClean="0">
                <a:latin typeface="华文楷体" panose="02010600040101010101" pitchFamily="2" charset="-122"/>
                <a:ea typeface="华文楷体" panose="02010600040101010101" pitchFamily="2" charset="-122"/>
              </a:rPr>
              <a:t>黎明的通知</a:t>
            </a:r>
            <a:r>
              <a:rPr lang="en-US" altLang="zh-CN" sz="4400" b="1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》《</a:t>
            </a:r>
            <a:r>
              <a:rPr lang="zh-CN" altLang="en-US" sz="4400" b="1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光的赞歌</a:t>
            </a:r>
            <a:r>
              <a:rPr lang="en-US" altLang="zh-CN" sz="4400" b="1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》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p14:dur="1500">
        <p:random/>
      </p:transition>
    </mc:Choice>
    <mc:Fallback>
      <p:transition spd="slow" advClick="0">
        <p:random/>
      </p:transition>
    </mc:Fallback>
  </mc:AlternateContent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" name="Thomas Greenberg - Summer's Here">
            <a:hlinkClick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-1412963" y="2819989"/>
            <a:ext cx="304800" cy="304800"/>
          </a:xfrm>
          <a:prstGeom prst="rect">
            <a:avLst/>
          </a:prstGeom>
        </p:spPr>
      </p:pic>
      <p:sp>
        <p:nvSpPr>
          <p:cNvPr id="3" name="矩形 1"/>
          <p:cNvSpPr>
            <a:spLocks noChangeArrowheads="1"/>
          </p:cNvSpPr>
          <p:nvPr/>
        </p:nvSpPr>
        <p:spPr bwMode="auto">
          <a:xfrm>
            <a:off x="598488" y="895350"/>
            <a:ext cx="10579028" cy="4515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探究示例：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艾青诗歌的中心意象是：土地与太阳。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    “土地”的意象里，凝聚着诗人对祖国──大地母亲最深沉的爱；爱国主义是艾青作品中永远唱不尽的主题。 </a:t>
            </a:r>
          </a:p>
          <a:p>
            <a:pPr>
              <a:lnSpc>
                <a:spcPct val="15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    诗人关注的中心始终是与中国土地合而为一的普通农民的命运。他写出了“土地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农民”受蹂躏的痛苦；“雪落在中国的土地上，寒冷在封锁着中国呀”，更写出了“游动于地心的热气”、“土地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农民”的复活：“我们的曾经死了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p14:dur="1500">
        <p:random/>
      </p:transition>
    </mc:Choice>
    <mc:Fallback>
      <p:transition spd="slow" advClick="0">
        <p:random/>
      </p:transition>
    </mc:Fallback>
  </mc:AlternateContent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" name="Thomas Greenberg - Summer's Here">
            <a:hlinkClick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-1412963" y="2819989"/>
            <a:ext cx="304800" cy="304800"/>
          </a:xfrm>
          <a:prstGeom prst="rect">
            <a:avLst/>
          </a:prstGeom>
        </p:spPr>
      </p:pic>
      <p:sp>
        <p:nvSpPr>
          <p:cNvPr id="3" name="矩形 1"/>
          <p:cNvSpPr>
            <a:spLocks noChangeArrowheads="1"/>
          </p:cNvSpPr>
          <p:nvPr/>
        </p:nvSpPr>
        <p:spPr bwMode="auto">
          <a:xfrm>
            <a:off x="598488" y="850900"/>
            <a:ext cx="9678276" cy="4515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的大地，在明朗的天空下，已复活了”；写出了“土地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农民”的翻身与解放。这正是对于土地的痛苦、复活与解放的描绘，真实地写出了中国农村现实的灵魂。 </a:t>
            </a:r>
          </a:p>
          <a:p>
            <a:pPr>
              <a:lnSpc>
                <a:spcPct val="15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    “太阳”的意象表现了诗人灵魂的另一面：对于光明、理想、美好生活热烈的不息的追求。诗人几十年如一日地热情讴歌着：太阳，光明，春天，黎明，生命与火焰。这正是艾青的“永恒主题”。 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p14:dur="1500">
        <p:random/>
      </p:transition>
    </mc:Choice>
    <mc:Fallback>
      <p:transition spd="slow" advClick="0">
        <p:random/>
      </p:transition>
    </mc:Fallback>
  </mc:AlternateContent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1437005" y="1608455"/>
            <a:ext cx="9302115" cy="2399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>
                <a:sym typeface="+mn-ea"/>
              </a:rPr>
              <a:t> </a:t>
            </a:r>
            <a:endParaRPr lang="zh-CN" altLang="en-US"/>
          </a:p>
          <a:p>
            <a:r>
              <a:rPr lang="zh-CN" altLang="en-US" sz="4400" b="1">
                <a:solidFill>
                  <a:srgbClr val="FF0000"/>
                </a:solidFill>
                <a:sym typeface="+mn-ea"/>
              </a:rPr>
              <a:t>        诗是由诗人对外界所引起的感觉，注入了思想感情，而凝结为形象，终于被表现出来的一种</a:t>
            </a:r>
            <a:r>
              <a:rPr lang="en-US" altLang="zh-CN" sz="4400" b="1">
                <a:solidFill>
                  <a:srgbClr val="FF0000"/>
                </a:solidFill>
                <a:sym typeface="+mn-ea"/>
              </a:rPr>
              <a:t>“</a:t>
            </a:r>
            <a:r>
              <a:rPr lang="zh-CN" altLang="en-US" sz="4400" b="1">
                <a:solidFill>
                  <a:srgbClr val="FF0000"/>
                </a:solidFill>
                <a:sym typeface="+mn-ea"/>
              </a:rPr>
              <a:t>完成</a:t>
            </a:r>
            <a:r>
              <a:rPr lang="en-US" altLang="zh-CN" sz="4400" b="1">
                <a:solidFill>
                  <a:srgbClr val="FF0000"/>
                </a:solidFill>
                <a:sym typeface="+mn-ea"/>
              </a:rPr>
              <a:t>”</a:t>
            </a:r>
            <a:r>
              <a:rPr lang="zh-CN" altLang="en-US" sz="4400" b="1">
                <a:solidFill>
                  <a:srgbClr val="FF0000"/>
                </a:solidFill>
                <a:sym typeface="+mn-ea"/>
              </a:rPr>
              <a:t>的艺术。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p14:dur="1500">
        <p:random/>
      </p:transition>
    </mc:Choice>
    <mc:Fallback>
      <p:transition spd="slow" advClick="0">
        <p:random/>
      </p:transition>
    </mc:Fallback>
  </mc:AlternateContent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" name="Thomas Greenberg - Summer's Here">
            <a:hlinkClick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-1412963" y="2819989"/>
            <a:ext cx="304800" cy="304800"/>
          </a:xfrm>
          <a:prstGeom prst="rect">
            <a:avLst/>
          </a:prstGeom>
        </p:spPr>
      </p:pic>
      <p:sp>
        <p:nvSpPr>
          <p:cNvPr id="3" name="矩形 1"/>
          <p:cNvSpPr>
            <a:spLocks noChangeArrowheads="1"/>
          </p:cNvSpPr>
          <p:nvPr/>
        </p:nvSpPr>
        <p:spPr bwMode="auto">
          <a:xfrm>
            <a:off x="819150" y="1123949"/>
            <a:ext cx="10044468" cy="41257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专题二：分析诗歌的艺术手法 </a:t>
            </a:r>
            <a:b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艾青诗歌创作常从感觉出发，把握瞬间的印象或感受，用来营造能暗示或者象征某种强烈情思的意象。他还提倡散文化的自由体诗，在奔放与约束之间取得协调，参错里有某种统一。试结合读过的艾青的诗，从一个或者几个方面加以艺术分析。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p14:dur="1500">
        <p:random/>
      </p:transition>
    </mc:Choice>
    <mc:Fallback>
      <p:transition spd="slow" advClick="0">
        <p:random/>
      </p:transition>
    </mc:Fallback>
  </mc:AlternateContent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" name="Thomas Greenberg - Summer's Here">
            <a:hlinkClick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-1412963" y="2819989"/>
            <a:ext cx="304800" cy="304800"/>
          </a:xfrm>
          <a:prstGeom prst="rect">
            <a:avLst/>
          </a:prstGeom>
        </p:spPr>
      </p:pic>
      <p:sp>
        <p:nvSpPr>
          <p:cNvPr id="3" name="矩形 1"/>
          <p:cNvSpPr>
            <a:spLocks noChangeArrowheads="1"/>
          </p:cNvSpPr>
          <p:nvPr/>
        </p:nvSpPr>
        <p:spPr bwMode="auto">
          <a:xfrm>
            <a:off x="709613" y="814388"/>
            <a:ext cx="9881050" cy="51475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探究示例： 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艾青早期的诗歌，通过描写具体可感的事物来引起感觉、发挥联想、捕捉和选择意象以凝结成形象，这是他早期诗歌艺术最显著的特征之一。如 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1937 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年初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太阳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一诗有这样几句：“震惊沉睡的山脉，若火轮飞旋于沙丘之上，太阳向我滚来。”就是一种光明来临的具体化感觉，它暗示着光明时代的到来那种不可阻挡的雄伟气势。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p14:dur="1500">
        <p:random/>
      </p:transition>
    </mc:Choice>
    <mc:Fallback>
      <p:transition spd="slow" advClick="0">
        <p:random/>
      </p:transition>
    </mc:Fallback>
  </mc:AlternateContent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646113" y="763588"/>
            <a:ext cx="10231153" cy="60345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indent="536575">
              <a:lnSpc>
                <a:spcPct val="14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艾青诗歌意象的外延丰富多彩是与其内涵的深刻相一致的。同样是写太阳、春天、黎明、夜晚，同样是写某一具体可感的事物，艾青能够赋予它深刻的思想内容，从而使其诗歌在艺术与思想内容方面形成了有机的统一。例如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雪落在中国的土地上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，这首诗一开头就创造了一种富有象征意义的阴冷、凄怆的气氛和意象：“雪落在中国的土地上，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/ 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寒冷在封锁着中国呀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……”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这里的“雪”既是对大自然景象的如实描写，又是当时惨遭战乱的现实的艺术写照，不仅仅表现了自然界的寒冷，更是对政治气候和民族命运的暗示，表达了深刻的思想内容，为诗篇后面倾诉心曲，抒发忧国忧民的深情做了铺垫。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p14:dur="1500">
        <p:random/>
      </p:transition>
    </mc:Choice>
    <mc:Fallback>
      <p:transition spd="slow" advClick="0">
        <p:random/>
      </p:transition>
    </mc:Fallback>
  </mc:AlternateContent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/>
        </p:nvSpPr>
        <p:spPr>
          <a:xfrm>
            <a:off x="1662831" y="791570"/>
            <a:ext cx="3195771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b="1" smtClean="0">
                <a:solidFill>
                  <a:srgbClr val="00B05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了解作者</a:t>
            </a:r>
            <a:endParaRPr lang="zh-CN" altLang="en-US" sz="4400" b="1">
              <a:solidFill>
                <a:srgbClr val="00B05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TextBox 4"/>
          <p:cNvSpPr txBox="1">
            <a:spLocks noChangeArrowheads="1"/>
          </p:cNvSpPr>
          <p:nvPr/>
        </p:nvSpPr>
        <p:spPr bwMode="auto">
          <a:xfrm>
            <a:off x="575733" y="1813984"/>
            <a:ext cx="8500533" cy="379334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38" tIns="45719" rIns="91438" bIns="45719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37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7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艾青</a:t>
            </a:r>
            <a:r>
              <a:rPr lang="zh-CN" altLang="en-US" sz="3700" b="1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700" b="1">
                <a:latin typeface="楷体" panose="02010609060101010101" pitchFamily="49" charset="-122"/>
                <a:ea typeface="楷体" panose="02010609060101010101" pitchFamily="49" charset="-122"/>
              </a:rPr>
              <a:t>1910—1996</a:t>
            </a:r>
            <a:r>
              <a:rPr lang="zh-CN" altLang="en-US" sz="3700" b="1">
                <a:latin typeface="楷体" panose="02010609060101010101" pitchFamily="49" charset="-122"/>
                <a:ea typeface="楷体" panose="02010609060101010101" pitchFamily="49" charset="-122"/>
              </a:rPr>
              <a:t>），现代诗人，自由体新诗代表诗人。原名</a:t>
            </a:r>
            <a:r>
              <a:rPr lang="zh-CN" altLang="en-US" sz="37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蒋正涵</a:t>
            </a:r>
            <a:r>
              <a:rPr lang="zh-CN" altLang="en-US" sz="3700" b="1">
                <a:latin typeface="楷体" panose="02010609060101010101" pitchFamily="49" charset="-122"/>
                <a:ea typeface="楷体" panose="02010609060101010101" pitchFamily="49" charset="-122"/>
              </a:rPr>
              <a:t>，浙江金华人。</a:t>
            </a:r>
            <a:r>
              <a:rPr lang="en-US" altLang="zh-CN" sz="3700" b="1">
                <a:latin typeface="楷体" panose="02010609060101010101" pitchFamily="49" charset="-122"/>
                <a:ea typeface="楷体" panose="02010609060101010101" pitchFamily="49" charset="-122"/>
              </a:rPr>
              <a:t>1933</a:t>
            </a:r>
            <a:r>
              <a:rPr lang="zh-CN" altLang="en-US" sz="3700" b="1">
                <a:latin typeface="楷体" panose="02010609060101010101" pitchFamily="49" charset="-122"/>
                <a:ea typeface="楷体" panose="02010609060101010101" pitchFamily="49" charset="-122"/>
              </a:rPr>
              <a:t>年第一次用“艾青”的笔名发表长诗</a:t>
            </a:r>
            <a:r>
              <a:rPr lang="en-US" altLang="zh-CN" sz="3700" b="1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700" b="1">
                <a:latin typeface="楷体" panose="02010609060101010101" pitchFamily="49" charset="-122"/>
                <a:ea typeface="楷体" panose="02010609060101010101" pitchFamily="49" charset="-122"/>
              </a:rPr>
              <a:t>大堰河</a:t>
            </a:r>
            <a:r>
              <a:rPr lang="en-US" altLang="zh-CN" sz="3700" b="1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700" b="1">
                <a:latin typeface="楷体" panose="02010609060101010101" pitchFamily="49" charset="-122"/>
                <a:ea typeface="楷体" panose="02010609060101010101" pitchFamily="49" charset="-122"/>
              </a:rPr>
              <a:t>我的保姆</a:t>
            </a:r>
            <a:r>
              <a:rPr lang="en-US" altLang="zh-CN" sz="3700" b="1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700" b="1">
                <a:latin typeface="楷体" panose="02010609060101010101" pitchFamily="49" charset="-122"/>
                <a:ea typeface="楷体" panose="02010609060101010101" pitchFamily="49" charset="-122"/>
              </a:rPr>
              <a:t>，感情诚挚，诗风清新，轰动诗坛。</a:t>
            </a:r>
            <a:endParaRPr lang="zh-CN" altLang="en-US" sz="1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" name="Picture 2" descr="https://timgsa.baidu.com/timg?image&amp;quality=80&amp;size=b9999_10000&amp;sec=1523946375810&amp;di=6672d6587f32e19583629ab391378ef0&amp;imgtype=0&amp;src=http%3A%2F%2Fnews.gdzjdaily.com.cn%2Fzjzt%2F2015%2Fcontent%2Fattachement%2Fjpg%2Fsite2%2F20150302%2F0019b91cb67e165e229609.jpg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9256890" y="1943782"/>
            <a:ext cx="2537743" cy="3622628"/>
          </a:xfrm>
          <a:prstGeom prst="ellipse">
            <a:avLst/>
          </a:prstGeom>
          <a:noFill/>
        </p:spPr>
      </p:pic>
    </p:spTree>
  </p:cSld>
  <p:clrMapOvr>
    <a:masterClrMapping/>
  </p:clrMapOvr>
  <mc:AlternateContent>
    <mc:Choice xmlns:p14="http://schemas.microsoft.com/office/powerpoint/2010/main" Requires="p14">
      <p:transition spd="slow" advClick="0" p14:dur="1500">
        <p:random/>
      </p:transition>
    </mc:Choice>
    <mc:Fallback>
      <p:transition spd="slow" advClick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868362" y="1076325"/>
            <a:ext cx="9858777" cy="42288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专题三：举办诗歌朗诵会 </a:t>
            </a:r>
            <a:b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在班里举办诗歌朗诵会。每位同学自己先准备好适合朗诵的诗歌，可以是自己创作的。根据诗歌内容决定朗诵的形式，安排个人朗诵，或者小组、全班集体朗诵，还可以配乐朗诵。朗诵要预先练习准备，讲究技巧方法，读出情味与韵律。 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p14:dur="1500">
        <p:random/>
      </p:transition>
    </mc:Choice>
    <mc:Fallback>
      <p:transition spd="slow" advClick="0">
        <p:random/>
      </p:transition>
    </mc:Fallback>
  </mc:AlternateContent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2152015" y="890270"/>
            <a:ext cx="8649970" cy="55079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/>
              <a:t>             </a:t>
            </a:r>
            <a:r>
              <a:rPr lang="en-US" altLang="zh-CN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假如我是一只鸟，</a:t>
            </a:r>
          </a:p>
          <a:p>
            <a:r>
              <a:rPr lang="zh-CN" altLang="en-US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　　我也应该用嘶哑的喉咙歌唱：</a:t>
            </a:r>
          </a:p>
          <a:p>
            <a:r>
              <a:rPr lang="zh-CN" altLang="en-US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　　这被暴风雨所打击着的土地，</a:t>
            </a:r>
          </a:p>
          <a:p>
            <a:r>
              <a:rPr lang="zh-CN" altLang="en-US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　　这永远汹涌着我们的悲愤的河流，</a:t>
            </a:r>
          </a:p>
          <a:p>
            <a:r>
              <a:rPr lang="zh-CN" altLang="en-US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　　这无止息地吹刮着的激怒的风，</a:t>
            </a:r>
          </a:p>
          <a:p>
            <a:r>
              <a:rPr lang="zh-CN" altLang="en-US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　　和那来自林间的无比温柔的黎明……</a:t>
            </a:r>
          </a:p>
          <a:p>
            <a:r>
              <a:rPr lang="zh-CN" altLang="en-US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　　——然后我死了，</a:t>
            </a:r>
          </a:p>
          <a:p>
            <a:r>
              <a:rPr lang="zh-CN" altLang="en-US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　　连羽毛也腐烂在土地里面。</a:t>
            </a:r>
          </a:p>
          <a:p>
            <a:endParaRPr lang="zh-CN" altLang="en-US" sz="32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　　为什么我的眼里常含泪水？</a:t>
            </a:r>
          </a:p>
          <a:p>
            <a:r>
              <a:rPr lang="zh-CN" altLang="en-US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　　因为我对这土地爱得深沉……</a:t>
            </a:r>
          </a:p>
        </p:txBody>
      </p:sp>
      <p:pic>
        <p:nvPicPr>
          <p:cNvPr id="4" name="我爱这土地">
            <a:hlinkClick action="ppaction://media"/>
          </p:cNvPr>
          <p:cNvPicPr>
            <a:picLocks noRot="1"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2"/>
          <a:stretch>
            <a:fillRect/>
          </a:stretch>
        </p:blipFill>
        <p:spPr>
          <a:xfrm>
            <a:off x="9999980" y="5591810"/>
            <a:ext cx="619125" cy="619125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advClick="0" p14:dur="1500">
        <p:random/>
      </p:transition>
    </mc:Choice>
    <mc:Fallback>
      <p:transition spd="slow" advClick="0">
        <p:random/>
      </p:transition>
    </mc:Fallback>
  </mc:AlternateContent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2152015" y="890270"/>
            <a:ext cx="8649970" cy="55079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/>
              <a:t>             </a:t>
            </a:r>
            <a:r>
              <a:rPr lang="en-US" altLang="zh-CN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假如</a:t>
            </a:r>
            <a:r>
              <a:rPr lang="en-US" altLang="zh-CN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/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我是</a:t>
            </a:r>
            <a:r>
              <a:rPr lang="en-US" altLang="zh-CN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/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一只</a:t>
            </a:r>
            <a:r>
              <a:rPr lang="zh-CN" altLang="en-US" sz="3200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鸟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</a:t>
            </a:r>
          </a:p>
          <a:p>
            <a:r>
              <a:rPr lang="zh-CN" altLang="en-US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　　我也应该</a:t>
            </a:r>
            <a:r>
              <a:rPr lang="en-US" altLang="zh-CN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/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用</a:t>
            </a:r>
            <a:r>
              <a:rPr lang="zh-CN" altLang="en-US" sz="3200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嘶哑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的喉咙</a:t>
            </a:r>
            <a:r>
              <a:rPr lang="en-US" altLang="zh-CN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/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歌唱：</a:t>
            </a:r>
          </a:p>
          <a:p>
            <a:r>
              <a:rPr lang="zh-CN" altLang="en-US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　　这被暴风雨</a:t>
            </a:r>
            <a:r>
              <a:rPr lang="en-US" altLang="zh-CN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/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所打击着的</a:t>
            </a:r>
            <a:r>
              <a:rPr lang="en-US" altLang="zh-CN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/</a:t>
            </a:r>
            <a:r>
              <a:rPr lang="zh-CN" altLang="en-US" sz="3200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土地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</a:t>
            </a:r>
          </a:p>
          <a:p>
            <a:r>
              <a:rPr lang="zh-CN" altLang="en-US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　　这永远汹涌着</a:t>
            </a:r>
            <a:r>
              <a:rPr lang="en-US" altLang="zh-CN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/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我们的悲愤的</a:t>
            </a:r>
            <a:r>
              <a:rPr lang="en-US" altLang="zh-CN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/</a:t>
            </a:r>
            <a:r>
              <a:rPr lang="zh-CN" altLang="en-US" sz="3200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河流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</a:t>
            </a:r>
          </a:p>
          <a:p>
            <a:r>
              <a:rPr lang="zh-CN" altLang="en-US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　　这无止息地</a:t>
            </a:r>
            <a:r>
              <a:rPr lang="en-US" altLang="zh-CN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/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吹刮着的</a:t>
            </a:r>
            <a:r>
              <a:rPr lang="en-US" altLang="zh-CN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/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激怒的</a:t>
            </a:r>
            <a:r>
              <a:rPr lang="zh-CN" altLang="en-US" sz="3200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风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</a:t>
            </a:r>
          </a:p>
          <a:p>
            <a:r>
              <a:rPr lang="zh-CN" altLang="en-US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　　和那来自林间的</a:t>
            </a:r>
            <a:r>
              <a:rPr lang="en-US" altLang="zh-CN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/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无比</a:t>
            </a:r>
            <a:r>
              <a:rPr lang="zh-CN" altLang="en-US" sz="3200" i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温柔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</a:t>
            </a:r>
            <a:r>
              <a:rPr lang="en-US" altLang="zh-CN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/</a:t>
            </a:r>
            <a:r>
              <a:rPr lang="zh-CN" altLang="en-US" sz="3200" i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黎明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……</a:t>
            </a:r>
          </a:p>
          <a:p>
            <a:r>
              <a:rPr lang="zh-CN" altLang="en-US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　　——然后</a:t>
            </a:r>
            <a:r>
              <a:rPr lang="en-US" altLang="zh-CN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/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我</a:t>
            </a:r>
            <a:r>
              <a:rPr lang="zh-CN" altLang="en-US" sz="3200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死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了，</a:t>
            </a:r>
          </a:p>
          <a:p>
            <a:r>
              <a:rPr lang="zh-CN" altLang="en-US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　　连羽毛</a:t>
            </a:r>
            <a:r>
              <a:rPr lang="en-US" altLang="zh-CN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/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也腐烂在</a:t>
            </a:r>
            <a:r>
              <a:rPr lang="en-US" altLang="zh-CN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/</a:t>
            </a:r>
            <a:r>
              <a:rPr lang="zh-CN" altLang="en-US" sz="3200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土地里面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</a:p>
          <a:p>
            <a:endParaRPr lang="zh-CN" altLang="en-US" sz="32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　　</a:t>
            </a:r>
            <a:r>
              <a:rPr lang="zh-CN" altLang="en-US" sz="3200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为什么</a:t>
            </a:r>
            <a:r>
              <a:rPr lang="en-US" altLang="zh-CN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/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我的眼里</a:t>
            </a:r>
            <a:r>
              <a:rPr lang="en-US" altLang="zh-CN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/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常含</a:t>
            </a:r>
            <a:r>
              <a:rPr lang="zh-CN" altLang="en-US" sz="3200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泪水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？</a:t>
            </a:r>
          </a:p>
          <a:p>
            <a:r>
              <a:rPr lang="zh-CN" altLang="en-US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　　因为</a:t>
            </a:r>
            <a:r>
              <a:rPr lang="en-US" altLang="zh-CN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/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我对这土地</a:t>
            </a:r>
            <a:r>
              <a:rPr lang="en-US" altLang="zh-CN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/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爱得</a:t>
            </a:r>
            <a:r>
              <a:rPr lang="zh-CN" altLang="en-US" sz="3200" i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深沉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……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p14:dur="1500">
        <p:random/>
      </p:transition>
    </mc:Choice>
    <mc:Fallback>
      <p:transition spd="slow" advClick="0">
        <p:random/>
      </p:transition>
    </mc:Fallback>
  </mc:AlternateContent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967230" y="1985645"/>
            <a:ext cx="8024495" cy="1938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6000" b="1">
                <a:solidFill>
                  <a:srgbClr val="FF0000"/>
                </a:solidFill>
                <a:sym typeface="+mn-ea"/>
              </a:rPr>
              <a:t>一首诗是一个人格，必须使它崇高与完整。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p14:dur="1500">
        <p:random/>
      </p:transition>
    </mc:Choice>
    <mc:Fallback>
      <p:transition spd="slow" advClick="0">
        <p:random/>
      </p:transition>
    </mc:Fallback>
  </mc:AlternateContent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extBox 1"/>
          <p:cNvSpPr txBox="1"/>
          <p:nvPr/>
        </p:nvSpPr>
        <p:spPr>
          <a:xfrm>
            <a:off x="1828800" y="1392072"/>
            <a:ext cx="666010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smtClean="0">
                <a:latin typeface="华文楷体" panose="02010600040101010101" pitchFamily="2" charset="-122"/>
                <a:ea typeface="华文楷体" panose="02010600040101010101" pitchFamily="2" charset="-122"/>
              </a:rPr>
              <a:t>阅读本书的目的</a:t>
            </a:r>
            <a:endParaRPr lang="zh-CN" altLang="en-US" sz="40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48485" y="3251835"/>
            <a:ext cx="849566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smtClean="0">
                <a:solidFill>
                  <a:srgbClr val="FF0000"/>
                </a:solidFill>
              </a:rPr>
              <a:t>学爱国、坚忍、执着的品质</a:t>
            </a:r>
            <a:endParaRPr lang="zh-CN" altLang="en-US" sz="5400">
              <a:solidFill>
                <a:srgbClr val="FF0000"/>
              </a:solidFill>
            </a:endParaRPr>
          </a:p>
        </p:txBody>
      </p:sp>
      <p:pic>
        <p:nvPicPr>
          <p:cNvPr id="4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1430000" y="12090400"/>
            <a:ext cx="304800" cy="215900"/>
          </a:xfrm>
          <a:prstGeom prst="cube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advClick="0" p14:dur="1500">
        <p:random/>
      </p:transition>
    </mc:Choice>
    <mc:Fallback>
      <p:transition spd="slow" advClick="0">
        <p:random/>
      </p:transition>
    </mc:Fallback>
  </mc:AlternateContent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TextBox 4"/>
          <p:cNvSpPr txBox="1">
            <a:spLocks noChangeArrowheads="1"/>
          </p:cNvSpPr>
          <p:nvPr/>
        </p:nvSpPr>
        <p:spPr bwMode="auto">
          <a:xfrm>
            <a:off x="603251" y="1181101"/>
            <a:ext cx="10731500" cy="453354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38" tIns="45719" rIns="91438" bIns="45719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3700" b="1">
                <a:latin typeface="楷体" panose="02010609060101010101" pitchFamily="49" charset="-122"/>
                <a:ea typeface="楷体" panose="02010609060101010101" pitchFamily="49" charset="-122"/>
              </a:rPr>
              <a:t>此后陆续出版诗集</a:t>
            </a:r>
            <a:r>
              <a:rPr lang="en-US" altLang="zh-CN" sz="3700" b="1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700" b="1">
                <a:latin typeface="楷体" panose="02010609060101010101" pitchFamily="49" charset="-122"/>
                <a:ea typeface="楷体" panose="02010609060101010101" pitchFamily="49" charset="-122"/>
              </a:rPr>
              <a:t>大堰河</a:t>
            </a:r>
            <a:r>
              <a:rPr lang="en-US" altLang="zh-CN" sz="3700" b="1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700" b="1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700" b="1">
                <a:latin typeface="楷体" panose="02010609060101010101" pitchFamily="49" charset="-122"/>
                <a:ea typeface="楷体" panose="02010609060101010101" pitchFamily="49" charset="-122"/>
              </a:rPr>
              <a:t>1939</a:t>
            </a:r>
            <a:r>
              <a:rPr lang="zh-CN" altLang="en-US" sz="3700" b="1">
                <a:latin typeface="楷体" panose="02010609060101010101" pitchFamily="49" charset="-122"/>
                <a:ea typeface="楷体" panose="02010609060101010101" pitchFamily="49" charset="-122"/>
              </a:rPr>
              <a:t>）、</a:t>
            </a:r>
            <a:r>
              <a:rPr lang="en-US" altLang="zh-CN" sz="3700" b="1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700" b="1">
                <a:latin typeface="楷体" panose="02010609060101010101" pitchFamily="49" charset="-122"/>
                <a:ea typeface="楷体" panose="02010609060101010101" pitchFamily="49" charset="-122"/>
              </a:rPr>
              <a:t>火把</a:t>
            </a:r>
            <a:r>
              <a:rPr lang="en-US" altLang="zh-CN" sz="3700" b="1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700" b="1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700" b="1">
                <a:latin typeface="楷体" panose="02010609060101010101" pitchFamily="49" charset="-122"/>
                <a:ea typeface="楷体" panose="02010609060101010101" pitchFamily="49" charset="-122"/>
              </a:rPr>
              <a:t>1941</a:t>
            </a:r>
            <a:r>
              <a:rPr lang="zh-CN" altLang="en-US" sz="3700" b="1">
                <a:latin typeface="楷体" panose="02010609060101010101" pitchFamily="49" charset="-122"/>
                <a:ea typeface="楷体" panose="02010609060101010101" pitchFamily="49" charset="-122"/>
              </a:rPr>
              <a:t>）、</a:t>
            </a:r>
            <a:r>
              <a:rPr lang="en-US" altLang="zh-CN" sz="3700" b="1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700" b="1">
                <a:latin typeface="楷体" panose="02010609060101010101" pitchFamily="49" charset="-122"/>
                <a:ea typeface="楷体" panose="02010609060101010101" pitchFamily="49" charset="-122"/>
              </a:rPr>
              <a:t>向太阳</a:t>
            </a:r>
            <a:r>
              <a:rPr lang="en-US" altLang="zh-CN" sz="3700" b="1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700" b="1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700" b="1">
                <a:latin typeface="楷体" panose="02010609060101010101" pitchFamily="49" charset="-122"/>
                <a:ea typeface="楷体" panose="02010609060101010101" pitchFamily="49" charset="-122"/>
              </a:rPr>
              <a:t>1947</a:t>
            </a:r>
            <a:r>
              <a:rPr lang="zh-CN" altLang="en-US" sz="3700" b="1">
                <a:latin typeface="楷体" panose="02010609060101010101" pitchFamily="49" charset="-122"/>
                <a:ea typeface="楷体" panose="02010609060101010101" pitchFamily="49" charset="-122"/>
              </a:rPr>
              <a:t>）等，笔触雄浑，感情强烈，表达了对祖国和人民的热爱。新中国成立后，创作有诗集</a:t>
            </a:r>
            <a:r>
              <a:rPr lang="en-US" altLang="zh-CN" sz="3700" b="1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700" b="1">
                <a:latin typeface="楷体" panose="02010609060101010101" pitchFamily="49" charset="-122"/>
                <a:ea typeface="楷体" panose="02010609060101010101" pitchFamily="49" charset="-122"/>
              </a:rPr>
              <a:t>彩色的诗</a:t>
            </a:r>
            <a:r>
              <a:rPr lang="en-US" altLang="zh-CN" sz="3700" b="1">
                <a:latin typeface="楷体" panose="02010609060101010101" pitchFamily="49" charset="-122"/>
                <a:ea typeface="楷体" panose="02010609060101010101" pitchFamily="49" charset="-122"/>
              </a:rPr>
              <a:t>》《</a:t>
            </a:r>
            <a:r>
              <a:rPr lang="zh-CN" altLang="en-US" sz="3700" b="1">
                <a:latin typeface="楷体" panose="02010609060101010101" pitchFamily="49" charset="-122"/>
                <a:ea typeface="楷体" panose="02010609060101010101" pitchFamily="49" charset="-122"/>
              </a:rPr>
              <a:t>域外集</a:t>
            </a:r>
            <a:r>
              <a:rPr lang="en-US" altLang="zh-CN" sz="3700" b="1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700" b="1">
                <a:latin typeface="楷体" panose="02010609060101010101" pitchFamily="49" charset="-122"/>
                <a:ea typeface="楷体" panose="02010609060101010101" pitchFamily="49" charset="-122"/>
              </a:rPr>
              <a:t>，出版了</a:t>
            </a:r>
            <a:r>
              <a:rPr lang="en-US" altLang="zh-CN" sz="3700" b="1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700" b="1">
                <a:latin typeface="楷体" panose="02010609060101010101" pitchFamily="49" charset="-122"/>
                <a:ea typeface="楷体" panose="02010609060101010101" pitchFamily="49" charset="-122"/>
              </a:rPr>
              <a:t>艾青叙事诗选</a:t>
            </a:r>
            <a:r>
              <a:rPr lang="en-US" altLang="zh-CN" sz="3700" b="1">
                <a:latin typeface="楷体" panose="02010609060101010101" pitchFamily="49" charset="-122"/>
                <a:ea typeface="楷体" panose="02010609060101010101" pitchFamily="49" charset="-122"/>
              </a:rPr>
              <a:t>》《</a:t>
            </a:r>
            <a:r>
              <a:rPr lang="zh-CN" altLang="en-US" sz="3700" b="1">
                <a:latin typeface="楷体" panose="02010609060101010101" pitchFamily="49" charset="-122"/>
                <a:ea typeface="楷体" panose="02010609060101010101" pitchFamily="49" charset="-122"/>
              </a:rPr>
              <a:t>艾青抒情诗选</a:t>
            </a:r>
            <a:r>
              <a:rPr lang="en-US" altLang="zh-CN" sz="3700" b="1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700" b="1">
                <a:latin typeface="楷体" panose="02010609060101010101" pitchFamily="49" charset="-122"/>
                <a:ea typeface="楷体" panose="02010609060101010101" pitchFamily="49" charset="-122"/>
              </a:rPr>
              <a:t>，以及多种版本的</a:t>
            </a:r>
            <a:r>
              <a:rPr lang="en-US" altLang="zh-CN" sz="3700" b="1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700" b="1">
                <a:latin typeface="楷体" panose="02010609060101010101" pitchFamily="49" charset="-122"/>
                <a:ea typeface="楷体" panose="02010609060101010101" pitchFamily="49" charset="-122"/>
              </a:rPr>
              <a:t>艾青诗选</a:t>
            </a:r>
            <a:r>
              <a:rPr lang="en-US" altLang="zh-CN" sz="3700" b="1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700" b="1"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en-US" altLang="zh-CN" sz="3700" b="1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700" b="1">
                <a:latin typeface="楷体" panose="02010609060101010101" pitchFamily="49" charset="-122"/>
                <a:ea typeface="楷体" panose="02010609060101010101" pitchFamily="49" charset="-122"/>
              </a:rPr>
              <a:t>艾青全集</a:t>
            </a:r>
            <a:r>
              <a:rPr lang="en-US" altLang="zh-CN" sz="3700" b="1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700" b="1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p14:dur="1500">
        <p:random/>
      </p:transition>
    </mc:Choice>
    <mc:Fallback>
      <p:transition spd="slow" advClick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TextBox 2"/>
          <p:cNvSpPr txBox="1"/>
          <p:nvPr/>
        </p:nvSpPr>
        <p:spPr>
          <a:xfrm>
            <a:off x="2361062" y="1201003"/>
            <a:ext cx="5773003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smtClean="0">
                <a:solidFill>
                  <a:srgbClr val="FF0000"/>
                </a:solidFill>
              </a:rPr>
              <a:t>寻找作品的创作时间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p14:dur="1500">
        <p:random/>
      </p:transition>
    </mc:Choice>
    <mc:Fallback>
      <p:transition spd="slow" advClick="0">
        <p:random/>
      </p:transition>
    </mc:Fallback>
  </mc:AlternateContent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11"/>
          <p:cNvSpPr>
            <a:spLocks noChangeArrowheads="1"/>
          </p:cNvSpPr>
          <p:nvPr/>
        </p:nvSpPr>
        <p:spPr bwMode="auto">
          <a:xfrm>
            <a:off x="703262" y="942975"/>
            <a:ext cx="10064821" cy="52412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35000"/>
              </a:lnSpc>
              <a:defRPr/>
            </a:pPr>
            <a:r>
              <a:rPr lang="en-US" altLang="zh-CN" sz="3200" b="1">
                <a:solidFill>
                  <a:srgbClr val="C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20</a:t>
            </a:r>
            <a:r>
              <a:rPr lang="zh-CN" altLang="en-US" sz="3200" b="1">
                <a:solidFill>
                  <a:srgbClr val="C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世纪</a:t>
            </a:r>
            <a:r>
              <a:rPr lang="en-US" altLang="zh-CN" sz="3200" b="1">
                <a:solidFill>
                  <a:srgbClr val="C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30</a:t>
            </a:r>
            <a:r>
              <a:rPr lang="zh-CN" altLang="en-US" sz="3200" b="1">
                <a:solidFill>
                  <a:srgbClr val="C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、</a:t>
            </a:r>
            <a:r>
              <a:rPr lang="en-US" altLang="zh-CN" sz="3200" b="1">
                <a:solidFill>
                  <a:srgbClr val="C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40</a:t>
            </a:r>
            <a:r>
              <a:rPr lang="zh-CN" altLang="en-US" sz="3200" b="1">
                <a:solidFill>
                  <a:srgbClr val="C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年代主要作品及特征</a:t>
            </a:r>
            <a:endParaRPr lang="en-US" altLang="zh-CN" sz="3200" b="1">
              <a:solidFill>
                <a:srgbClr val="C0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>
              <a:lnSpc>
                <a:spcPct val="135000"/>
              </a:lnSpc>
              <a:defRPr/>
            </a:pPr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写作背景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en-US" sz="36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抗日战争开始后，日本侵略军连续攻占了华北、华东、华南的广大地区，所到之处疯狂肆虐，妄图摧毁中国人民的抵抗意志。中国人民奋起抵抗，进行了不屈不挠的斗争。诗人在国土沦丧、民族危亡的关头，满怀对祖国的挚爱和对侵略者的仇恨，写下了慷慨激昂的诗歌。</a:t>
            </a:r>
            <a:endParaRPr lang="en-US" altLang="zh-CN" sz="3600" b="1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p14:dur="1500">
        <p:random/>
      </p:transition>
    </mc:Choice>
    <mc:Fallback>
      <p:transition spd="slow" advClick="0">
        <p:random/>
      </p:transition>
    </mc:Fallback>
  </mc:AlternateContent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" name="Thomas Greenberg - Summer's Here">
            <a:hlinkClick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-1412963" y="2819989"/>
            <a:ext cx="304800" cy="304800"/>
          </a:xfrm>
          <a:prstGeom prst="rect">
            <a:avLst/>
          </a:prstGeom>
        </p:spPr>
      </p:pic>
      <p:sp>
        <p:nvSpPr>
          <p:cNvPr id="3" name="矩形 11"/>
          <p:cNvSpPr>
            <a:spLocks noChangeArrowheads="1"/>
          </p:cNvSpPr>
          <p:nvPr/>
        </p:nvSpPr>
        <p:spPr bwMode="auto">
          <a:xfrm>
            <a:off x="1092517" y="922020"/>
            <a:ext cx="10007671" cy="45770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35000"/>
              </a:lnSpc>
            </a:pP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作品风格</a:t>
            </a:r>
            <a:r>
              <a:rPr lang="en-US" altLang="zh-CN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3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他这一时期的诗歌总是充满“土地的忧郁”，多写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国家民族的苦难、悲伤与反抗，具有非常凝重、深厚而又大气的风格，而且善于通过印象、感觉的捕捉来表达浓烈的情思，形式上倾向朴素、自然，不拘泥外形的束缚，把新诗推向一个新阶段。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p14:dur="1500">
        <p:random/>
      </p:transition>
    </mc:Choice>
    <mc:Fallback>
      <p:transition spd="slow" advClick="0">
        <p:random/>
      </p:transition>
    </mc:Fallback>
  </mc:AlternateContent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" name="Thomas Greenberg - Summer's Here">
            <a:hlinkClick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-1412963" y="2819989"/>
            <a:ext cx="304800" cy="304800"/>
          </a:xfrm>
          <a:prstGeom prst="rect">
            <a:avLst/>
          </a:prstGeom>
        </p:spPr>
      </p:pic>
      <p:sp>
        <p:nvSpPr>
          <p:cNvPr id="3" name="矩形 11"/>
          <p:cNvSpPr>
            <a:spLocks noChangeArrowheads="1"/>
          </p:cNvSpPr>
          <p:nvPr/>
        </p:nvSpPr>
        <p:spPr bwMode="auto">
          <a:xfrm>
            <a:off x="760413" y="1428750"/>
            <a:ext cx="9830250" cy="319472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主要篇目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: </a:t>
            </a:r>
            <a:r>
              <a:rPr lang="en-US" altLang="zh-CN" sz="3600" b="1">
                <a:latin typeface="Times New Roman" panose="02020603050405020304" pitchFamily="18" charset="0"/>
                <a:ea typeface="楷体" panose="02010609060101010101" pitchFamily="49" charset="-122"/>
              </a:rPr>
              <a:t>《</a:t>
            </a:r>
            <a:r>
              <a:rPr lang="zh-CN" altLang="en-US" sz="3600" b="1">
                <a:latin typeface="Times New Roman" panose="02020603050405020304" pitchFamily="18" charset="0"/>
                <a:ea typeface="楷体" panose="02010609060101010101" pitchFamily="49" charset="-122"/>
              </a:rPr>
              <a:t>向太阳</a:t>
            </a:r>
            <a:r>
              <a:rPr lang="en-US" altLang="zh-CN" sz="3600" b="1">
                <a:latin typeface="Times New Roman" panose="02020603050405020304" pitchFamily="18" charset="0"/>
                <a:ea typeface="楷体" panose="02010609060101010101" pitchFamily="49" charset="-122"/>
              </a:rPr>
              <a:t>》《</a:t>
            </a:r>
            <a:r>
              <a:rPr lang="zh-CN" altLang="en-US" sz="3600" b="1">
                <a:latin typeface="Times New Roman" panose="02020603050405020304" pitchFamily="18" charset="0"/>
                <a:ea typeface="楷体" panose="02010609060101010101" pitchFamily="49" charset="-122"/>
              </a:rPr>
              <a:t>火把</a:t>
            </a:r>
            <a:r>
              <a:rPr lang="en-US" altLang="zh-CN" sz="3600" b="1">
                <a:latin typeface="Times New Roman" panose="02020603050405020304" pitchFamily="18" charset="0"/>
                <a:ea typeface="楷体" panose="02010609060101010101" pitchFamily="49" charset="-122"/>
              </a:rPr>
              <a:t>》</a:t>
            </a:r>
            <a:r>
              <a:rPr lang="zh-CN" altLang="en-US" sz="3600" b="1">
                <a:latin typeface="Times New Roman" panose="02020603050405020304" pitchFamily="18" charset="0"/>
                <a:ea typeface="楷体" panose="02010609060101010101" pitchFamily="49" charset="-122"/>
              </a:rPr>
              <a:t>，借助太阳、索求火把，表达了驱逐黑暗、坚持斗争、争取胜利的美好愿望，诗人也因此被称为“太阳”和“火把”的歌手。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p14:dur="1500">
        <p:random/>
      </p:transition>
    </mc:Choice>
    <mc:Fallback>
      <p:transition spd="slow" advClick="0">
        <p:random/>
      </p:transition>
    </mc:Fallback>
  </mc:AlternateContent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" name="Thomas Greenberg - Summer's Here">
            <a:hlinkClick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-1412963" y="2819989"/>
            <a:ext cx="304800" cy="304800"/>
          </a:xfrm>
          <a:prstGeom prst="rect">
            <a:avLst/>
          </a:prstGeom>
        </p:spPr>
      </p:pic>
      <p:sp>
        <p:nvSpPr>
          <p:cNvPr id="3" name="矩形 12"/>
          <p:cNvSpPr>
            <a:spLocks noChangeArrowheads="1"/>
          </p:cNvSpPr>
          <p:nvPr/>
        </p:nvSpPr>
        <p:spPr bwMode="auto">
          <a:xfrm>
            <a:off x="762000" y="1244599"/>
            <a:ext cx="9269104" cy="30469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6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黎明的通知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，以“黎明”的口吻，呼唤“诗人啊，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/ 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你起来吧”，让所有热爱生活的人们、所有的“城市和村庄”做好准备，迎接“白日的先驱，光明的使者”的到来。</a:t>
            </a:r>
            <a:endParaRPr lang="zh-CN" altLang="en-US" sz="2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p14:dur="1500">
        <p:random/>
      </p:transition>
    </mc:Choice>
    <mc:Fallback>
      <p:transition spd="slow" advClick="0">
        <p:random/>
      </p:transition>
    </mc:Fallback>
  </mc:AlternateContent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" name="Thomas Greenberg - Summer's Here">
            <a:hlinkClick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-1412963" y="2819989"/>
            <a:ext cx="304800" cy="304800"/>
          </a:xfrm>
          <a:prstGeom prst="rect">
            <a:avLst/>
          </a:prstGeom>
        </p:spPr>
      </p:pic>
      <p:sp>
        <p:nvSpPr>
          <p:cNvPr id="3" name="矩形 12"/>
          <p:cNvSpPr>
            <a:spLocks noChangeArrowheads="1"/>
          </p:cNvSpPr>
          <p:nvPr/>
        </p:nvSpPr>
        <p:spPr bwMode="auto">
          <a:xfrm>
            <a:off x="761999" y="1114425"/>
            <a:ext cx="9241809" cy="37856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1978 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年以后主要作品及特征</a:t>
            </a:r>
            <a:endParaRPr lang="en-US" altLang="zh-CN" sz="32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写作背景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 </a:t>
            </a:r>
          </a:p>
          <a:p>
            <a:pPr>
              <a:lnSpc>
                <a:spcPct val="150000"/>
              </a:lnSpc>
            </a:pPr>
            <a:r>
              <a:rPr lang="en-US" altLang="zh-CN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1957 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年艾青被错划为右派，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1978 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年重返诗坛，经过了二十年的沉寂，诗人“归来”，久被压抑的情感澎湃高涨，开始了他诗歌创作的另一个高峰。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p14:dur="1500">
        <p:random/>
      </p:transition>
    </mc:Choice>
    <mc:Fallback>
      <p:transition spd="slow" advClick="0">
        <p:random/>
      </p:transition>
    </mc:Fallback>
  </mc:AlternateContent>
  <p:timing/>
</p:sld>
</file>

<file path=ppt/tags/tag1.xml><?xml version="1.0" encoding="utf-8"?>
<p:tagLst xmlns:p="http://schemas.openxmlformats.org/presentationml/2006/main">
  <p:tag name="KSO_WM_SLIDE_MODEL_TYPE" val="cover"/>
</p:tagLst>
</file>

<file path=ppt/tags/tag2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Office Theme">
  <a:themeElements>
    <a:clrScheme name="自定义 238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7F7F7F"/>
      </a:hlink>
      <a:folHlink>
        <a:srgbClr val="F79646"/>
      </a:folHlink>
    </a:clrScheme>
    <a:fontScheme name="Office 主题​​">
      <a:majorFont>
        <a:latin typeface="Calibri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57</Paragraphs>
  <Slides>24</Slides>
  <Notes>17</Notes>
  <TotalTime>0</TotalTime>
  <HiddenSlides>0</HiddenSlides>
  <MMClips>13</MMClips>
  <ScaleCrop>0</ScaleCrop>
  <HeadingPairs>
    <vt:vector baseType="variant" size="6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baseType="lpstr" size="35">
      <vt:lpstr>Arial</vt:lpstr>
      <vt:lpstr>Calibri Light</vt:lpstr>
      <vt:lpstr>Calibri</vt:lpstr>
      <vt:lpstr>微软雅黑</vt:lpstr>
      <vt:lpstr>等线 Light</vt:lpstr>
      <vt:lpstr>等线</vt:lpstr>
      <vt:lpstr>楷体</vt:lpstr>
      <vt:lpstr>黑体</vt:lpstr>
      <vt:lpstr>Times New Roman</vt:lpstr>
      <vt:lpstr>华文楷体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2021-08-19T11:04:51.880</cp:lastPrinted>
  <dcterms:created xsi:type="dcterms:W3CDTF">2021-08-19T11:04:51Z</dcterms:created>
  <dcterms:modified xsi:type="dcterms:W3CDTF">2021-08-19T03:04:52Z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