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3"/>
  </p:sldMasterIdLst>
  <p:sldIdLst>
    <p:sldId id="258" r:id="rId4"/>
    <p:sldId id="324" r:id="rId5"/>
    <p:sldId id="257" r:id="rId6"/>
    <p:sldId id="261" r:id="rId7"/>
    <p:sldId id="275" r:id="rId8"/>
    <p:sldId id="264" r:id="rId9"/>
    <p:sldId id="259" r:id="rId10"/>
    <p:sldId id="291" r:id="rId11"/>
    <p:sldId id="272" r:id="rId12"/>
    <p:sldId id="273" r:id="rId13"/>
    <p:sldId id="322" r:id="rId14"/>
    <p:sldId id="269" r:id="rId15"/>
    <p:sldId id="265" r:id="rId16"/>
    <p:sldId id="274" r:id="rId17"/>
    <p:sldId id="292" r:id="rId18"/>
    <p:sldId id="306" r:id="rId19"/>
    <p:sldId id="307" r:id="rId20"/>
    <p:sldId id="308" r:id="rId21"/>
    <p:sldId id="309" r:id="rId22"/>
    <p:sldId id="266" r:id="rId23"/>
    <p:sldId id="310" r:id="rId24"/>
    <p:sldId id="276" r:id="rId25"/>
    <p:sldId id="277" r:id="rId26"/>
    <p:sldId id="318" r:id="rId27"/>
    <p:sldId id="279" r:id="rId28"/>
    <p:sldId id="270" r:id="rId29"/>
    <p:sldId id="278" r:id="rId30"/>
  </p:sldIdLst>
  <p:sldSz cx="9144000" cy="6858000" type="screen4x3"/>
  <p:notesSz cx="6858000" cy="9144000"/>
  <p:defaultTextStyle>
    <a:defPPr>
      <a:defRPr lang="en-US"/>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p:restoredTop sz="94619"/>
  </p:normalViewPr>
  <p:slideViewPr>
    <p:cSldViewPr showGuides="1">
      <p:cViewPr varScale="1">
        <p:scale>
          <a:sx n="63" d="100"/>
          <a:sy n="63" d="100"/>
        </p:scale>
        <p:origin x="-564" y="-96"/>
      </p:cViewPr>
      <p:guideLst>
        <p:guide orient="horz" pos="2160"/>
        <p:guide pos="2928"/>
      </p:guideLst>
    </p:cSldViewPr>
  </p:slideViewPr>
  <p:outlineViewPr>
    <p:cViewPr>
      <p:scale>
        <a:sx n="33" d="100"/>
        <a:sy n="33" d="100"/>
      </p:scale>
      <p:origin x="96" y="1236"/>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image" Target="../media/image1.png"/><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image" Target="../media/image2.png"/><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22.xml"/><Relationship Id="rId7" Type="http://schemas.openxmlformats.org/officeDocument/2006/relationships/image" Target="../media/image3.png"/><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5" Type="http://schemas.openxmlformats.org/officeDocument/2006/relationships/tags" Target="../tags/tag27.xml"/><Relationship Id="rId14" Type="http://schemas.openxmlformats.org/officeDocument/2006/relationships/tags" Target="../tags/tag26.xml"/><Relationship Id="rId13" Type="http://schemas.openxmlformats.org/officeDocument/2006/relationships/tags" Target="../tags/tag25.xml"/><Relationship Id="rId12" Type="http://schemas.openxmlformats.org/officeDocument/2006/relationships/tags" Target="../tags/tag24.xml"/><Relationship Id="rId11" Type="http://schemas.openxmlformats.org/officeDocument/2006/relationships/image" Target="../media/image5.png"/><Relationship Id="rId10" Type="http://schemas.openxmlformats.org/officeDocument/2006/relationships/tags" Target="../tags/tag23.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image" Target="../media/image2.png"/><Relationship Id="rId2" Type="http://schemas.openxmlformats.org/officeDocument/2006/relationships/tags" Target="../tags/tag28.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image" Target="../media/image2.png"/><Relationship Id="rId2" Type="http://schemas.openxmlformats.org/officeDocument/2006/relationships/tags" Target="../tags/tag35.xml"/><Relationship Id="rId11" Type="http://schemas.openxmlformats.org/officeDocument/2006/relationships/tags" Target="../tags/tag43.xml"/><Relationship Id="rId10" Type="http://schemas.openxmlformats.org/officeDocument/2006/relationships/tags" Target="../tags/tag42.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49.xml"/><Relationship Id="rId7" Type="http://schemas.openxmlformats.org/officeDocument/2006/relationships/image" Target="../media/image6.png"/><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3" Type="http://schemas.openxmlformats.org/officeDocument/2006/relationships/tags" Target="../tags/tag53.xml"/><Relationship Id="rId12" Type="http://schemas.openxmlformats.org/officeDocument/2006/relationships/tags" Target="../tags/tag52.xml"/><Relationship Id="rId11" Type="http://schemas.openxmlformats.org/officeDocument/2006/relationships/tags" Target="../tags/tag51.xml"/><Relationship Id="rId10" Type="http://schemas.openxmlformats.org/officeDocument/2006/relationships/tags" Target="../tags/tag50.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tags" Target="../tags/tag63.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image" Target="../media/image2.png"/><Relationship Id="rId2" Type="http://schemas.openxmlformats.org/officeDocument/2006/relationships/tags" Target="../tags/tag58.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image" Target="../media/image2.png"/><Relationship Id="rId2" Type="http://schemas.openxmlformats.org/officeDocument/2006/relationships/tags" Target="../tags/tag65.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7" Type="http://schemas.openxmlformats.org/officeDocument/2006/relationships/tags" Target="../tags/tag75.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image" Target="../media/image2.png"/><Relationship Id="rId2" Type="http://schemas.openxmlformats.org/officeDocument/2006/relationships/tags" Target="../tags/tag71.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image" Target="../media/image1.png"/><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3" Type="http://schemas.openxmlformats.org/officeDocument/2006/relationships/tags" Target="../tags/tag86.xml"/><Relationship Id="rId12" Type="http://schemas.openxmlformats.org/officeDocument/2006/relationships/tags" Target="../tags/tag85.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6" Type="http://schemas.openxmlformats.org/officeDocument/2006/relationships/image" Target="../media/image2.png"/><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image" Target="../media/image2.png"/><Relationship Id="rId6" Type="http://schemas.openxmlformats.org/officeDocument/2006/relationships/tags" Target="../tags/tag94.xml"/><Relationship Id="rId5" Type="http://schemas.openxmlformats.org/officeDocument/2006/relationships/image" Target="../media/image8.png"/><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2" Type="http://schemas.openxmlformats.org/officeDocument/2006/relationships/tags" Target="../tags/tag99.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106.xml"/><Relationship Id="rId8" Type="http://schemas.openxmlformats.org/officeDocument/2006/relationships/tags" Target="../tags/tag105.xml"/><Relationship Id="rId7" Type="http://schemas.openxmlformats.org/officeDocument/2006/relationships/tags" Target="../tags/tag104.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image" Target="../media/image8.png"/><Relationship Id="rId3" Type="http://schemas.openxmlformats.org/officeDocument/2006/relationships/tags" Target="../tags/tag101.xml"/><Relationship Id="rId2" Type="http://schemas.openxmlformats.org/officeDocument/2006/relationships/tags" Target="../tags/tag100.xml"/><Relationship Id="rId10" Type="http://schemas.openxmlformats.org/officeDocument/2006/relationships/tags" Target="../tags/tag107.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image" Target="../media/image9.png"/><Relationship Id="rId3" Type="http://schemas.openxmlformats.org/officeDocument/2006/relationships/tags" Target="../tags/tag109.xml"/><Relationship Id="rId2" Type="http://schemas.openxmlformats.org/officeDocument/2006/relationships/tags" Target="../tags/tag108.xml"/><Relationship Id="rId10" Type="http://schemas.openxmlformats.org/officeDocument/2006/relationships/tags" Target="../tags/tag115.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122.xml"/><Relationship Id="rId8" Type="http://schemas.openxmlformats.org/officeDocument/2006/relationships/tags" Target="../tags/tag121.xml"/><Relationship Id="rId7" Type="http://schemas.openxmlformats.org/officeDocument/2006/relationships/tags" Target="../tags/tag120.xml"/><Relationship Id="rId6" Type="http://schemas.openxmlformats.org/officeDocument/2006/relationships/tags" Target="../tags/tag119.xml"/><Relationship Id="rId5" Type="http://schemas.openxmlformats.org/officeDocument/2006/relationships/tags" Target="../tags/tag118.xml"/><Relationship Id="rId4" Type="http://schemas.openxmlformats.org/officeDocument/2006/relationships/image" Target="../media/image10.png"/><Relationship Id="rId3" Type="http://schemas.openxmlformats.org/officeDocument/2006/relationships/tags" Target="../tags/tag117.xml"/><Relationship Id="rId2" Type="http://schemas.openxmlformats.org/officeDocument/2006/relationships/tags" Target="../tags/tag116.xml"/><Relationship Id="rId10" Type="http://schemas.openxmlformats.org/officeDocument/2006/relationships/tags" Target="../tags/tag123.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130.xml"/><Relationship Id="rId8" Type="http://schemas.openxmlformats.org/officeDocument/2006/relationships/tags" Target="../tags/tag129.xml"/><Relationship Id="rId7" Type="http://schemas.openxmlformats.org/officeDocument/2006/relationships/tags" Target="../tags/tag128.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image" Target="../media/image11.png"/><Relationship Id="rId2" Type="http://schemas.openxmlformats.org/officeDocument/2006/relationships/tags" Target="../tags/tag124.xml"/><Relationship Id="rId12" Type="http://schemas.openxmlformats.org/officeDocument/2006/relationships/tags" Target="../tags/tag133.xml"/><Relationship Id="rId11" Type="http://schemas.openxmlformats.org/officeDocument/2006/relationships/tags" Target="../tags/tag132.xml"/><Relationship Id="rId10" Type="http://schemas.openxmlformats.org/officeDocument/2006/relationships/tags" Target="../tags/tag131.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139.xml"/><Relationship Id="rId8" Type="http://schemas.openxmlformats.org/officeDocument/2006/relationships/tags" Target="../tags/tag138.xml"/><Relationship Id="rId7" Type="http://schemas.openxmlformats.org/officeDocument/2006/relationships/image" Target="../media/image13.png"/><Relationship Id="rId6" Type="http://schemas.openxmlformats.org/officeDocument/2006/relationships/tags" Target="../tags/tag137.xml"/><Relationship Id="rId5" Type="http://schemas.openxmlformats.org/officeDocument/2006/relationships/image" Target="../media/image12.png"/><Relationship Id="rId4" Type="http://schemas.openxmlformats.org/officeDocument/2006/relationships/tags" Target="../tags/tag136.xml"/><Relationship Id="rId3" Type="http://schemas.openxmlformats.org/officeDocument/2006/relationships/tags" Target="../tags/tag135.xml"/><Relationship Id="rId2" Type="http://schemas.openxmlformats.org/officeDocument/2006/relationships/tags" Target="../tags/tag134.xml"/><Relationship Id="rId12" Type="http://schemas.openxmlformats.org/officeDocument/2006/relationships/tags" Target="../tags/tag142.xml"/><Relationship Id="rId11" Type="http://schemas.openxmlformats.org/officeDocument/2006/relationships/tags" Target="../tags/tag141.xml"/><Relationship Id="rId10" Type="http://schemas.openxmlformats.org/officeDocument/2006/relationships/tags" Target="../tags/tag140.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4572000" cy="68580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p>
        </p:txBody>
      </p:sp>
      <p:sp>
        <p:nvSpPr>
          <p:cNvPr id="11" name="矩形 10"/>
          <p:cNvSpPr/>
          <p:nvPr>
            <p:custDataLst>
              <p:tags r:id="rId3"/>
            </p:custDataLst>
          </p:nvPr>
        </p:nvSpPr>
        <p:spPr>
          <a:xfrm>
            <a:off x="435293" y="593090"/>
            <a:ext cx="8272939" cy="56718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矩形 11"/>
          <p:cNvSpPr/>
          <p:nvPr>
            <p:custDataLst>
              <p:tags r:id="rId4"/>
            </p:custDataLst>
          </p:nvPr>
        </p:nvSpPr>
        <p:spPr>
          <a:xfrm>
            <a:off x="8559165" y="4224655"/>
            <a:ext cx="286703" cy="145859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p>
        </p:txBody>
      </p:sp>
      <p:sp>
        <p:nvSpPr>
          <p:cNvPr id="13" name="矩形 12"/>
          <p:cNvSpPr/>
          <p:nvPr>
            <p:custDataLst>
              <p:tags r:id="rId5"/>
            </p:custDataLst>
          </p:nvPr>
        </p:nvSpPr>
        <p:spPr>
          <a:xfrm>
            <a:off x="3512820" y="1374775"/>
            <a:ext cx="2118360" cy="4109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p>
        </p:txBody>
      </p:sp>
      <p:pic>
        <p:nvPicPr>
          <p:cNvPr id="9" name="图片 8"/>
          <p:cNvPicPr>
            <a:picLocks noChangeAspect="1"/>
          </p:cNvPicPr>
          <p:nvPr>
            <p:custDataLst>
              <p:tags r:id="rId6"/>
            </p:custDataLst>
          </p:nvPr>
        </p:nvPicPr>
        <p:blipFill rotWithShape="1">
          <a:blip r:embed="rId7"/>
          <a:srcRect/>
          <a:stretch>
            <a:fillRect/>
          </a:stretch>
        </p:blipFill>
        <p:spPr>
          <a:xfrm>
            <a:off x="4834890" y="593090"/>
            <a:ext cx="1585913" cy="2207895"/>
          </a:xfrm>
          <a:prstGeom prst="rect">
            <a:avLst/>
          </a:prstGeom>
        </p:spPr>
      </p:pic>
      <p:sp>
        <p:nvSpPr>
          <p:cNvPr id="16" name="日期占位符 15"/>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dirty="0"/>
          </a:p>
        </p:txBody>
      </p:sp>
      <p:sp>
        <p:nvSpPr>
          <p:cNvPr id="2" name="标题 1"/>
          <p:cNvSpPr>
            <a:spLocks noGrp="1"/>
          </p:cNvSpPr>
          <p:nvPr>
            <p:ph type="ctrTitle" hasCustomPrompt="1"/>
            <p:custDataLst>
              <p:tags r:id="rId11"/>
            </p:custDataLst>
          </p:nvPr>
        </p:nvSpPr>
        <p:spPr>
          <a:xfrm>
            <a:off x="3520292" y="1374493"/>
            <a:ext cx="1196758" cy="4109013"/>
          </a:xfrm>
        </p:spPr>
        <p:txBody>
          <a:bodyPr lIns="90170" tIns="46990" rIns="90170" bIns="46990" anchor="t" anchorCtr="0">
            <a:normAutofit/>
          </a:bodyPr>
          <a:lstStyle>
            <a:lvl1pPr algn="ctr">
              <a:defRPr sz="4950" spc="600" baseline="0">
                <a:ea typeface="汉仪旗黑-85S"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12"/>
            </p:custDataLst>
          </p:nvPr>
        </p:nvSpPr>
        <p:spPr>
          <a:xfrm>
            <a:off x="4972950" y="3154155"/>
            <a:ext cx="334361" cy="2005856"/>
          </a:xfrm>
          <a:ln>
            <a:solidFill>
              <a:schemeClr val="tx1"/>
            </a:solidFill>
          </a:ln>
        </p:spPr>
        <p:txBody>
          <a:bodyPr lIns="90170" tIns="46990" rIns="90170" bIns="46990">
            <a:normAutofit/>
          </a:bodyPr>
          <a:lstStyle>
            <a:lvl1pPr marL="0" indent="0" algn="ctr" eaLnBrk="1" fontAlgn="auto" latinLnBrk="0" hangingPunct="1">
              <a:lnSpc>
                <a:spcPct val="100000"/>
              </a:lnSpc>
              <a:buNone/>
              <a:defRPr sz="1800" u="none" strike="noStrike" kern="1200" cap="none" spc="200" normalizeH="0" baseline="0">
                <a:solidFill>
                  <a:schemeClr val="tx1">
                    <a:lumMod val="85000"/>
                    <a:lumOff val="1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编辑副标题</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rotWithShape="1">
          <a:blip r:embed="rId3" cstate="email"/>
          <a:srcRect/>
          <a:stretch>
            <a:fillRect/>
          </a:stretch>
        </p:blipFill>
        <p:spPr>
          <a:xfrm>
            <a:off x="6962775" y="1"/>
            <a:ext cx="2181225" cy="1249610"/>
          </a:xfrm>
          <a:prstGeom prst="rect">
            <a:avLst/>
          </a:prstGeom>
        </p:spPr>
      </p:pic>
      <p:sp>
        <p:nvSpPr>
          <p:cNvPr id="2" name="标题 1"/>
          <p:cNvSpPr>
            <a:spLocks noGrp="1"/>
          </p:cNvSpPr>
          <p:nvPr>
            <p:ph type="title"/>
            <p:custDataLst>
              <p:tags r:id="rId4"/>
            </p:custDataLst>
          </p:nvPr>
        </p:nvSpPr>
        <p:spPr>
          <a:xfrm>
            <a:off x="502412" y="443234"/>
            <a:ext cx="8139178" cy="441964"/>
          </a:xfrm>
        </p:spPr>
        <p:txBody>
          <a:bodyPr vert="horz" lIns="90170" tIns="46990" rIns="90170" bIns="46990" rtlCol="0" anchor="t"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502412" y="952508"/>
            <a:ext cx="8139178" cy="5388907"/>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2"/>
        </a:solidFill>
        <a:effectLst/>
      </p:bgPr>
    </p:bg>
    <p:spTree>
      <p:nvGrpSpPr>
        <p:cNvPr id="1" name=""/>
        <p:cNvGrpSpPr/>
        <p:nvPr/>
      </p:nvGrpSpPr>
      <p:grpSpPr>
        <a:xfrm>
          <a:off x="0" y="0"/>
          <a:ext cx="0" cy="0"/>
          <a:chOff x="0" y="0"/>
          <a:chExt cx="0" cy="0"/>
        </a:xfrm>
      </p:grpSpPr>
      <p:grpSp>
        <p:nvGrpSpPr>
          <p:cNvPr id="7" name="组合 6"/>
          <p:cNvGrpSpPr/>
          <p:nvPr>
            <p:custDataLst>
              <p:tags r:id="rId2"/>
            </p:custDataLst>
          </p:nvPr>
        </p:nvGrpSpPr>
        <p:grpSpPr>
          <a:xfrm>
            <a:off x="0" y="0"/>
            <a:ext cx="9005163" cy="6858000"/>
            <a:chOff x="0" y="0"/>
            <a:chExt cx="12006884" cy="6858000"/>
          </a:xfrm>
        </p:grpSpPr>
        <p:sp>
          <p:nvSpPr>
            <p:cNvPr id="8" name="矩形 7"/>
            <p:cNvSpPr/>
            <p:nvPr>
              <p:custDataLst>
                <p:tags r:id="rId3"/>
              </p:custDataLst>
            </p:nvPr>
          </p:nvSpPr>
          <p:spPr>
            <a:xfrm>
              <a:off x="11412638" y="4224762"/>
              <a:ext cx="381965" cy="145841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9" name="组合 8"/>
            <p:cNvGrpSpPr/>
            <p:nvPr/>
          </p:nvGrpSpPr>
          <p:grpSpPr>
            <a:xfrm>
              <a:off x="0" y="0"/>
              <a:ext cx="12006884" cy="6858000"/>
              <a:chOff x="0" y="0"/>
              <a:chExt cx="12006884" cy="6858000"/>
            </a:xfrm>
          </p:grpSpPr>
          <p:grpSp>
            <p:nvGrpSpPr>
              <p:cNvPr id="10" name="组合 9"/>
              <p:cNvGrpSpPr/>
              <p:nvPr/>
            </p:nvGrpSpPr>
            <p:grpSpPr>
              <a:xfrm>
                <a:off x="0" y="0"/>
                <a:ext cx="12006884" cy="6858000"/>
                <a:chOff x="0" y="0"/>
                <a:chExt cx="12006884" cy="6858000"/>
              </a:xfrm>
            </p:grpSpPr>
            <p:sp>
              <p:nvSpPr>
                <p:cNvPr id="12" name="矩形 11"/>
                <p:cNvSpPr/>
                <p:nvPr>
                  <p:custDataLst>
                    <p:tags r:id="rId4"/>
                  </p:custDataLst>
                </p:nvPr>
              </p:nvSpPr>
              <p:spPr>
                <a:xfrm>
                  <a:off x="0" y="0"/>
                  <a:ext cx="6096000" cy="68580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p>
              </p:txBody>
            </p:sp>
            <p:sp>
              <p:nvSpPr>
                <p:cNvPr id="13" name="矩形 12"/>
                <p:cNvSpPr/>
                <p:nvPr>
                  <p:custDataLst>
                    <p:tags r:id="rId5"/>
                  </p:custDataLst>
                </p:nvPr>
              </p:nvSpPr>
              <p:spPr>
                <a:xfrm>
                  <a:off x="580664" y="593203"/>
                  <a:ext cx="11030673" cy="567159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pic>
              <p:nvPicPr>
                <p:cNvPr id="14" name="图片 13"/>
                <p:cNvPicPr>
                  <a:picLocks noChangeAspect="1"/>
                </p:cNvPicPr>
                <p:nvPr>
                  <p:custDataLst>
                    <p:tags r:id="rId6"/>
                  </p:custDataLst>
                </p:nvPr>
              </p:nvPicPr>
              <p:blipFill rotWithShape="1">
                <a:blip r:embed="rId7"/>
                <a:srcRect/>
                <a:stretch>
                  <a:fillRect/>
                </a:stretch>
              </p:blipFill>
              <p:spPr>
                <a:xfrm>
                  <a:off x="580664" y="1886673"/>
                  <a:ext cx="4858137" cy="4674726"/>
                </a:xfrm>
                <a:prstGeom prst="rect">
                  <a:avLst/>
                </a:prstGeom>
              </p:spPr>
            </p:pic>
            <p:pic>
              <p:nvPicPr>
                <p:cNvPr id="15" name="图片 14"/>
                <p:cNvPicPr>
                  <a:picLocks noChangeAspect="1"/>
                </p:cNvPicPr>
                <p:nvPr>
                  <p:custDataLst>
                    <p:tags r:id="rId8"/>
                  </p:custDataLst>
                </p:nvPr>
              </p:nvPicPr>
              <p:blipFill rotWithShape="1">
                <a:blip r:embed="rId9"/>
                <a:srcRect/>
                <a:stretch>
                  <a:fillRect/>
                </a:stretch>
              </p:blipFill>
              <p:spPr>
                <a:xfrm>
                  <a:off x="10289803" y="0"/>
                  <a:ext cx="1717081" cy="1792921"/>
                </a:xfrm>
                <a:prstGeom prst="rect">
                  <a:avLst/>
                </a:prstGeom>
              </p:spPr>
            </p:pic>
          </p:grpSp>
          <p:pic>
            <p:nvPicPr>
              <p:cNvPr id="11" name="图片 10"/>
              <p:cNvPicPr>
                <a:picLocks noChangeAspect="1"/>
              </p:cNvPicPr>
              <p:nvPr>
                <p:custDataLst>
                  <p:tags r:id="rId10"/>
                </p:custDataLst>
              </p:nvPr>
            </p:nvPicPr>
            <p:blipFill>
              <a:blip r:embed="rId11"/>
              <a:stretch>
                <a:fillRect/>
              </a:stretch>
            </p:blipFill>
            <p:spPr>
              <a:xfrm rot="19414000" flipH="1">
                <a:off x="4400402" y="3137998"/>
                <a:ext cx="352594" cy="582004"/>
              </a:xfrm>
              <a:prstGeom prst="rect">
                <a:avLst/>
              </a:prstGeom>
            </p:spPr>
          </p:pic>
        </p:grpSp>
      </p:gr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15"/>
            </p:custDataLst>
          </p:nvPr>
        </p:nvSpPr>
        <p:spPr>
          <a:xfrm>
            <a:off x="5679758" y="1237615"/>
            <a:ext cx="663416" cy="4445635"/>
          </a:xfrm>
        </p:spPr>
        <p:txBody>
          <a:bodyPr lIns="90000" tIns="46800" rIns="90000" bIns="46800" anchor="ctr" anchorCtr="0">
            <a:normAutofit/>
          </a:bodyPr>
          <a:lstStyle>
            <a:lvl1pPr>
              <a:defRPr sz="2700" u="none" strike="noStrike" kern="1200" cap="none" spc="300" normalizeH="0" baseline="0">
                <a:solidFill>
                  <a:schemeClr val="tx1"/>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rotWithShape="1">
          <a:blip r:embed="rId3" cstate="email"/>
          <a:srcRect/>
          <a:stretch>
            <a:fillRect/>
          </a:stretch>
        </p:blipFill>
        <p:spPr>
          <a:xfrm>
            <a:off x="6962775" y="1"/>
            <a:ext cx="2181225" cy="1249610"/>
          </a:xfrm>
          <a:prstGeom prst="rect">
            <a:avLst/>
          </a:prstGeom>
        </p:spPr>
      </p:pic>
      <p:sp>
        <p:nvSpPr>
          <p:cNvPr id="2" name="标题 1"/>
          <p:cNvSpPr>
            <a:spLocks noGrp="1"/>
          </p:cNvSpPr>
          <p:nvPr>
            <p:ph type="title"/>
            <p:custDataLst>
              <p:tags r:id="rId4"/>
            </p:custDataLst>
          </p:nvPr>
        </p:nvSpPr>
        <p:spPr>
          <a:xfrm>
            <a:off x="502412" y="443234"/>
            <a:ext cx="8139178"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502448" y="952508"/>
            <a:ext cx="3962432" cy="5388907"/>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4679158" y="952508"/>
            <a:ext cx="3962432" cy="5388907"/>
          </a:xfrm>
        </p:spPr>
        <p:txBody>
          <a:bodyPr lIns="90170" tIns="46990" rIns="90170" bIns="46990">
            <a:normAutofit/>
          </a:bodyPr>
          <a:lstStyle>
            <a:lvl1pPr>
              <a:defRPr sz="1200" baseline="0">
                <a:solidFill>
                  <a:schemeClr val="tx1">
                    <a:lumMod val="85000"/>
                    <a:lumOff val="15000"/>
                  </a:schemeClr>
                </a:solidFill>
                <a:latin typeface="Arial" panose="020B0604020202020204" pitchFamily="34" charset="0"/>
                <a:ea typeface="微软雅黑" panose="020B0503020204020204" charset="-122"/>
              </a:defRPr>
            </a:lvl1pPr>
            <a:lvl2pPr>
              <a:defRPr sz="1200" baseline="0">
                <a:solidFill>
                  <a:schemeClr val="tx1">
                    <a:lumMod val="85000"/>
                    <a:lumOff val="15000"/>
                  </a:schemeClr>
                </a:solidFill>
                <a:latin typeface="Arial" panose="020B0604020202020204" pitchFamily="34" charset="0"/>
                <a:ea typeface="微软雅黑" panose="020B0503020204020204" charset="-122"/>
              </a:defRPr>
            </a:lvl2pPr>
            <a:lvl3pPr>
              <a:defRPr sz="1200" baseline="0">
                <a:solidFill>
                  <a:schemeClr val="tx1">
                    <a:lumMod val="85000"/>
                    <a:lumOff val="15000"/>
                  </a:schemeClr>
                </a:solidFill>
                <a:latin typeface="Arial" panose="020B0604020202020204" pitchFamily="34" charset="0"/>
                <a:ea typeface="微软雅黑" panose="020B0503020204020204" charset="-122"/>
              </a:defRPr>
            </a:lvl3pPr>
            <a:lvl4pPr>
              <a:defRPr sz="1200" baseline="0">
                <a:solidFill>
                  <a:schemeClr val="tx1">
                    <a:lumMod val="85000"/>
                    <a:lumOff val="15000"/>
                  </a:schemeClr>
                </a:solidFill>
                <a:latin typeface="Arial" panose="020B0604020202020204" pitchFamily="34" charset="0"/>
                <a:ea typeface="微软雅黑" panose="020B0503020204020204" charset="-122"/>
              </a:defRPr>
            </a:lvl4pPr>
            <a:lvl5pPr>
              <a:defRPr sz="12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p>
            <a:endParaRPr lang="zh-CN" altLang="en-US"/>
          </a:p>
        </p:txBody>
      </p:sp>
      <p:sp>
        <p:nvSpPr>
          <p:cNvPr id="7" name="灯片编号占位符 6"/>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p:custDataLst>
              <p:tags r:id="rId2"/>
            </p:custDataLst>
          </p:nvPr>
        </p:nvPicPr>
        <p:blipFill rotWithShape="1">
          <a:blip r:embed="rId3" cstate="email"/>
          <a:srcRect/>
          <a:stretch>
            <a:fillRect/>
          </a:stretch>
        </p:blipFill>
        <p:spPr>
          <a:xfrm>
            <a:off x="6962775" y="1"/>
            <a:ext cx="2181225" cy="1249610"/>
          </a:xfrm>
          <a:prstGeom prst="rect">
            <a:avLst/>
          </a:prstGeom>
        </p:spPr>
      </p:pic>
      <p:sp>
        <p:nvSpPr>
          <p:cNvPr id="2" name="标题 1"/>
          <p:cNvSpPr>
            <a:spLocks noGrp="1"/>
          </p:cNvSpPr>
          <p:nvPr>
            <p:ph type="title"/>
            <p:custDataLst>
              <p:tags r:id="rId4"/>
            </p:custDataLst>
          </p:nvPr>
        </p:nvSpPr>
        <p:spPr>
          <a:xfrm>
            <a:off x="502412" y="443234"/>
            <a:ext cx="8139178"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5"/>
            </p:custDataLst>
          </p:nvPr>
        </p:nvSpPr>
        <p:spPr>
          <a:xfrm>
            <a:off x="502448" y="952508"/>
            <a:ext cx="3962432" cy="381003"/>
          </a:xfrm>
        </p:spPr>
        <p:txBody>
          <a:bodyPr lIns="90170" tIns="46990" rIns="90170" bIns="46990" anchor="t"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502444" y="1406525"/>
            <a:ext cx="3962400" cy="4934752"/>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4676813" y="952508"/>
            <a:ext cx="3962432" cy="381003"/>
          </a:xfrm>
        </p:spPr>
        <p:txBody>
          <a:bodyPr vert="horz" lIns="90170" tIns="46990" rIns="90170" bIns="4699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4676813" y="1406525"/>
            <a:ext cx="3962432" cy="4934752"/>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p>
            <a:endParaRPr lang="zh-CN" altLang="en-US"/>
          </a:p>
        </p:txBody>
      </p:sp>
      <p:sp>
        <p:nvSpPr>
          <p:cNvPr id="9" name="灯片编号占位符 8"/>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6" name="组合 5"/>
          <p:cNvGrpSpPr/>
          <p:nvPr>
            <p:custDataLst>
              <p:tags r:id="rId2"/>
            </p:custDataLst>
          </p:nvPr>
        </p:nvGrpSpPr>
        <p:grpSpPr>
          <a:xfrm>
            <a:off x="0" y="0"/>
            <a:ext cx="8845952" cy="6858000"/>
            <a:chOff x="0" y="0"/>
            <a:chExt cx="11794603" cy="6858000"/>
          </a:xfrm>
        </p:grpSpPr>
        <p:sp>
          <p:nvSpPr>
            <p:cNvPr id="7" name="矩形 6"/>
            <p:cNvSpPr/>
            <p:nvPr>
              <p:custDataLst>
                <p:tags r:id="rId3"/>
              </p:custDataLst>
            </p:nvPr>
          </p:nvSpPr>
          <p:spPr>
            <a:xfrm>
              <a:off x="11412638" y="4224762"/>
              <a:ext cx="381965" cy="145841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8" name="组合 7"/>
            <p:cNvGrpSpPr/>
            <p:nvPr/>
          </p:nvGrpSpPr>
          <p:grpSpPr>
            <a:xfrm>
              <a:off x="0" y="0"/>
              <a:ext cx="11611337" cy="6858000"/>
              <a:chOff x="0" y="0"/>
              <a:chExt cx="11611337" cy="6858000"/>
            </a:xfrm>
          </p:grpSpPr>
          <p:grpSp>
            <p:nvGrpSpPr>
              <p:cNvPr id="9" name="组合 8"/>
              <p:cNvGrpSpPr/>
              <p:nvPr/>
            </p:nvGrpSpPr>
            <p:grpSpPr>
              <a:xfrm>
                <a:off x="0" y="0"/>
                <a:ext cx="11611337" cy="6858000"/>
                <a:chOff x="0" y="0"/>
                <a:chExt cx="11611337" cy="6858000"/>
              </a:xfrm>
            </p:grpSpPr>
            <p:sp>
              <p:nvSpPr>
                <p:cNvPr id="11" name="矩形 10"/>
                <p:cNvSpPr/>
                <p:nvPr>
                  <p:custDataLst>
                    <p:tags r:id="rId4"/>
                  </p:custDataLst>
                </p:nvPr>
              </p:nvSpPr>
              <p:spPr>
                <a:xfrm>
                  <a:off x="0" y="0"/>
                  <a:ext cx="6096000" cy="68580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p>
              </p:txBody>
            </p:sp>
            <p:sp>
              <p:nvSpPr>
                <p:cNvPr id="12" name="矩形 11"/>
                <p:cNvSpPr/>
                <p:nvPr>
                  <p:custDataLst>
                    <p:tags r:id="rId5"/>
                  </p:custDataLst>
                </p:nvPr>
              </p:nvSpPr>
              <p:spPr>
                <a:xfrm>
                  <a:off x="580664" y="593203"/>
                  <a:ext cx="11030673" cy="567159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pic>
              <p:nvPicPr>
                <p:cNvPr id="13" name="图片 12"/>
                <p:cNvPicPr>
                  <a:picLocks noChangeAspect="1"/>
                </p:cNvPicPr>
                <p:nvPr>
                  <p:custDataLst>
                    <p:tags r:id="rId6"/>
                  </p:custDataLst>
                </p:nvPr>
              </p:nvPicPr>
              <p:blipFill rotWithShape="1">
                <a:blip r:embed="rId7" cstate="email"/>
                <a:srcRect/>
                <a:stretch>
                  <a:fillRect/>
                </a:stretch>
              </p:blipFill>
              <p:spPr>
                <a:xfrm>
                  <a:off x="1180616" y="2097979"/>
                  <a:ext cx="3784923" cy="4166820"/>
                </a:xfrm>
                <a:prstGeom prst="rect">
                  <a:avLst/>
                </a:prstGeom>
              </p:spPr>
            </p:pic>
          </p:grpSp>
          <p:pic>
            <p:nvPicPr>
              <p:cNvPr id="10" name="图片 9"/>
              <p:cNvPicPr>
                <a:picLocks noChangeAspect="1"/>
              </p:cNvPicPr>
              <p:nvPr>
                <p:custDataLst>
                  <p:tags r:id="rId8"/>
                </p:custDataLst>
              </p:nvPr>
            </p:nvPicPr>
            <p:blipFill>
              <a:blip r:embed="rId9"/>
              <a:stretch>
                <a:fillRect/>
              </a:stretch>
            </p:blipFill>
            <p:spPr>
              <a:xfrm flipH="1">
                <a:off x="4476896" y="5150734"/>
                <a:ext cx="518030" cy="855079"/>
              </a:xfrm>
              <a:prstGeom prst="rect">
                <a:avLst/>
              </a:prstGeom>
            </p:spPr>
          </p:pic>
        </p:grpSp>
      </p:grpSp>
      <p:sp>
        <p:nvSpPr>
          <p:cNvPr id="2" name="标题 1"/>
          <p:cNvSpPr>
            <a:spLocks noGrp="1"/>
          </p:cNvSpPr>
          <p:nvPr>
            <p:ph type="title"/>
            <p:custDataLst>
              <p:tags r:id="rId10"/>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p>
            <a:endParaRPr lang="zh-CN" altLang="en-US"/>
          </a:p>
        </p:txBody>
      </p:sp>
      <p:sp>
        <p:nvSpPr>
          <p:cNvPr id="5" name="灯片编号占位符 4"/>
          <p:cNvSpPr>
            <a:spLocks noGrp="1"/>
          </p:cNvSpPr>
          <p:nvPr>
            <p:ph type="sldNum" sz="quarter" idx="12"/>
            <p:custDataLst>
              <p:tags r:id="rId13"/>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5" name="标题 4"/>
          <p:cNvSpPr>
            <a:spLocks noGrp="1"/>
          </p:cNvSpPr>
          <p:nvPr>
            <p:ph type="title"/>
            <p:custDataLst>
              <p:tags r:id="rId5"/>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rotWithShape="1">
          <a:blip r:embed="rId3" cstate="email"/>
          <a:srcRect/>
          <a:stretch>
            <a:fillRect/>
          </a:stretch>
        </p:blipFill>
        <p:spPr>
          <a:xfrm>
            <a:off x="6962775" y="1"/>
            <a:ext cx="2181225" cy="1249610"/>
          </a:xfrm>
          <a:prstGeom prst="rect">
            <a:avLst/>
          </a:prstGeom>
        </p:spPr>
      </p:pic>
      <p:sp>
        <p:nvSpPr>
          <p:cNvPr id="2" name="标题 1"/>
          <p:cNvSpPr>
            <a:spLocks noGrp="1"/>
          </p:cNvSpPr>
          <p:nvPr>
            <p:ph type="title"/>
            <p:custDataLst>
              <p:tags r:id="rId4"/>
            </p:custDataLst>
          </p:nvPr>
        </p:nvSpPr>
        <p:spPr>
          <a:xfrm>
            <a:off x="502448" y="443234"/>
            <a:ext cx="8139178"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5"/>
            </p:custDataLst>
          </p:nvPr>
        </p:nvSpPr>
        <p:spPr>
          <a:xfrm>
            <a:off x="502448" y="952508"/>
            <a:ext cx="396243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6"/>
            </p:custDataLst>
          </p:nvPr>
        </p:nvSpPr>
        <p:spPr>
          <a:xfrm>
            <a:off x="4679194" y="952508"/>
            <a:ext cx="3962432" cy="5388907"/>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a:lstStyle/>
          <a:p>
            <a:endParaRPr lang="zh-CN" altLang="en-US" dirty="0"/>
          </a:p>
        </p:txBody>
      </p:sp>
      <p:sp>
        <p:nvSpPr>
          <p:cNvPr id="7" name="灯片编号占位符 6"/>
          <p:cNvSpPr>
            <a:spLocks noGrp="1"/>
          </p:cNvSpPr>
          <p:nvPr>
            <p:ph type="sldNum" sz="quarter" idx="12"/>
            <p:custDataLst>
              <p:tags r:id="rId9"/>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rotWithShape="1">
          <a:blip r:embed="rId3" cstate="email"/>
          <a:srcRect/>
          <a:stretch>
            <a:fillRect/>
          </a:stretch>
        </p:blipFill>
        <p:spPr>
          <a:xfrm>
            <a:off x="6962775" y="1"/>
            <a:ext cx="2181225" cy="1249610"/>
          </a:xfrm>
          <a:prstGeom prst="rect">
            <a:avLst/>
          </a:prstGeom>
        </p:spPr>
      </p:pic>
      <p:sp>
        <p:nvSpPr>
          <p:cNvPr id="2" name="竖排标题 1"/>
          <p:cNvSpPr>
            <a:spLocks noGrp="1"/>
          </p:cNvSpPr>
          <p:nvPr>
            <p:ph type="title" orient="vert"/>
            <p:custDataLst>
              <p:tags r:id="rId4"/>
            </p:custDataLst>
          </p:nvPr>
        </p:nvSpPr>
        <p:spPr>
          <a:xfrm>
            <a:off x="7928351" y="952508"/>
            <a:ext cx="713238" cy="5388907"/>
          </a:xfrm>
        </p:spPr>
        <p:txBody>
          <a:bodyPr vert="eaVert"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502444" y="952500"/>
            <a:ext cx="7371076" cy="5388907"/>
          </a:xfrm>
        </p:spPr>
        <p:txBody>
          <a:bodyPr vert="eaVert" lIns="90170" tIns="46990" rIns="90170" bIns="46990">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rotWithShape="1">
          <a:blip r:embed="rId3" cstate="email"/>
          <a:srcRect/>
          <a:stretch>
            <a:fillRect/>
          </a:stretch>
        </p:blipFill>
        <p:spPr>
          <a:xfrm>
            <a:off x="6962775" y="1"/>
            <a:ext cx="2181225" cy="1249610"/>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502448" y="952508"/>
            <a:ext cx="8139178" cy="5388907"/>
          </a:xfrm>
        </p:spPr>
        <p:txBody>
          <a:bodyPr/>
          <a:lstStyle>
            <a:lvl1pPr>
              <a:defRPr baseline="0">
                <a:solidFill>
                  <a:schemeClr val="tx1">
                    <a:lumMod val="85000"/>
                    <a:lumOff val="15000"/>
                  </a:schemeClr>
                </a:solidFill>
              </a:defRPr>
            </a:lvl1pPr>
            <a:lvl2pPr>
              <a:defRPr baseline="0">
                <a:solidFill>
                  <a:schemeClr val="tx1">
                    <a:lumMod val="85000"/>
                    <a:lumOff val="15000"/>
                  </a:schemeClr>
                </a:solidFill>
              </a:defRPr>
            </a:lvl2pPr>
            <a:lvl3pPr>
              <a:defRPr baseline="0">
                <a:solidFill>
                  <a:schemeClr val="tx1">
                    <a:lumMod val="85000"/>
                    <a:lumOff val="15000"/>
                  </a:schemeClr>
                </a:solidFill>
              </a:defRPr>
            </a:lvl3pPr>
            <a:lvl4pPr>
              <a:defRPr baseline="0">
                <a:solidFill>
                  <a:schemeClr val="tx1">
                    <a:lumMod val="85000"/>
                    <a:lumOff val="15000"/>
                  </a:schemeClr>
                </a:solidFill>
              </a:defRPr>
            </a:lvl4pPr>
            <a:lvl5pPr>
              <a:defRPr baseline="0">
                <a:solidFill>
                  <a:schemeClr val="tx1">
                    <a:lumMod val="85000"/>
                    <a:lumOff val="1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p:custDataLst>
              <p:tags r:id="rId2"/>
            </p:custDataLst>
          </p:nvPr>
        </p:nvGrpSpPr>
        <p:grpSpPr>
          <a:xfrm>
            <a:off x="0" y="0"/>
            <a:ext cx="8845952" cy="6858000"/>
            <a:chOff x="0" y="0"/>
            <a:chExt cx="11794603" cy="6858000"/>
          </a:xfrm>
        </p:grpSpPr>
        <p:grpSp>
          <p:nvGrpSpPr>
            <p:cNvPr id="6" name="组合 5"/>
            <p:cNvGrpSpPr/>
            <p:nvPr userDrawn="1"/>
          </p:nvGrpSpPr>
          <p:grpSpPr>
            <a:xfrm>
              <a:off x="0" y="0"/>
              <a:ext cx="11794603" cy="6858000"/>
              <a:chOff x="0" y="0"/>
              <a:chExt cx="11794603" cy="6858000"/>
            </a:xfrm>
          </p:grpSpPr>
          <p:sp>
            <p:nvSpPr>
              <p:cNvPr id="7" name="矩形 6"/>
              <p:cNvSpPr/>
              <p:nvPr>
                <p:custDataLst>
                  <p:tags r:id="rId3"/>
                </p:custDataLst>
              </p:nvPr>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p>
            </p:txBody>
          </p:sp>
          <p:sp>
            <p:nvSpPr>
              <p:cNvPr id="8" name="矩形 7"/>
              <p:cNvSpPr/>
              <p:nvPr>
                <p:custDataLst>
                  <p:tags r:id="rId4"/>
                </p:custDataLst>
              </p:nvPr>
            </p:nvSpPr>
            <p:spPr>
              <a:xfrm>
                <a:off x="580664" y="593203"/>
                <a:ext cx="11030673" cy="567159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custDataLst>
                  <p:tags r:id="rId5"/>
                </p:custDataLst>
              </p:nvPr>
            </p:nvSpPr>
            <p:spPr>
              <a:xfrm>
                <a:off x="11412638" y="4224762"/>
                <a:ext cx="381965" cy="145841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p>
            </p:txBody>
          </p:sp>
          <p:pic>
            <p:nvPicPr>
              <p:cNvPr id="10" name="图片 9"/>
              <p:cNvPicPr>
                <a:picLocks noChangeAspect="1"/>
              </p:cNvPicPr>
              <p:nvPr>
                <p:custDataLst>
                  <p:tags r:id="rId6"/>
                </p:custDataLst>
              </p:nvPr>
            </p:nvPicPr>
            <p:blipFill rotWithShape="1">
              <a:blip r:embed="rId7"/>
              <a:srcRect/>
              <a:stretch>
                <a:fillRect/>
              </a:stretch>
            </p:blipFill>
            <p:spPr>
              <a:xfrm>
                <a:off x="6446372" y="593203"/>
                <a:ext cx="2114479" cy="2207871"/>
              </a:xfrm>
              <a:prstGeom prst="rect">
                <a:avLst/>
              </a:prstGeom>
            </p:spPr>
          </p:pic>
        </p:grpSp>
        <p:sp>
          <p:nvSpPr>
            <p:cNvPr id="11" name="矩形 10"/>
            <p:cNvSpPr/>
            <p:nvPr userDrawn="1">
              <p:custDataLst>
                <p:tags r:id="rId8"/>
              </p:custDataLst>
            </p:nvPr>
          </p:nvSpPr>
          <p:spPr>
            <a:xfrm>
              <a:off x="4683889" y="1374494"/>
              <a:ext cx="2824223" cy="410901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sp>
        <p:nvSpPr>
          <p:cNvPr id="2" name="标题 1"/>
          <p:cNvSpPr>
            <a:spLocks noGrp="1"/>
          </p:cNvSpPr>
          <p:nvPr>
            <p:ph type="title" hasCustomPrompt="1"/>
            <p:custDataLst>
              <p:tags r:id="rId9"/>
            </p:custDataLst>
          </p:nvPr>
        </p:nvSpPr>
        <p:spPr>
          <a:xfrm>
            <a:off x="3585214" y="1537589"/>
            <a:ext cx="1040639" cy="3809111"/>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6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a:p>
        </p:txBody>
      </p:sp>
      <p:sp>
        <p:nvSpPr>
          <p:cNvPr id="17" name="竖排文字占位符 16"/>
          <p:cNvSpPr>
            <a:spLocks noGrp="1"/>
          </p:cNvSpPr>
          <p:nvPr>
            <p:ph type="body" orient="vert" sz="quarter" idx="13" hasCustomPrompt="1"/>
            <p:custDataLst>
              <p:tags r:id="rId13"/>
            </p:custDataLst>
          </p:nvPr>
        </p:nvSpPr>
        <p:spPr>
          <a:xfrm>
            <a:off x="4946591" y="2981688"/>
            <a:ext cx="378923" cy="2321204"/>
          </a:xfrm>
        </p:spPr>
        <p:txBody>
          <a:bodyPr vert="eaVert" lIns="90000" tIns="46800" rIns="90000" bIns="46800">
            <a:normAutofit/>
          </a:bodyPr>
          <a:lstStyle>
            <a:lvl1pPr marL="0" indent="0" algn="ctr">
              <a:buNone/>
              <a:defRPr baseline="0">
                <a:solidFill>
                  <a:schemeClr val="tx1">
                    <a:lumMod val="85000"/>
                    <a:lumOff val="15000"/>
                  </a:schemeClr>
                </a:solidFill>
              </a:defRPr>
            </a:lvl1pPr>
            <a:lvl5pPr marL="1371600" indent="0">
              <a:buNone/>
              <a:defRPr/>
            </a:lvl5pPr>
          </a:lstStyle>
          <a:p>
            <a:pPr lvl="0"/>
            <a:r>
              <a:rPr lang="zh-CN" altLang="en-US" dirty="0"/>
              <a:t>编辑文本</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dirty="0"/>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dirty="0"/>
          </a:p>
        </p:txBody>
      </p:sp>
      <p:pic>
        <p:nvPicPr>
          <p:cNvPr id="2" name="图片 1"/>
          <p:cNvPicPr>
            <a:picLocks noChangeAspect="1"/>
          </p:cNvPicPr>
          <p:nvPr>
            <p:custDataLst>
              <p:tags r:id="rId5"/>
            </p:custDataLst>
          </p:nvPr>
        </p:nvPicPr>
        <p:blipFill rotWithShape="1">
          <a:blip r:embed="rId6" cstate="email"/>
          <a:srcRect/>
          <a:stretch>
            <a:fillRect/>
          </a:stretch>
        </p:blipFill>
        <p:spPr>
          <a:xfrm>
            <a:off x="6962775" y="1"/>
            <a:ext cx="2181225" cy="12496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grpSp>
        <p:nvGrpSpPr>
          <p:cNvPr id="12" name="组合 11"/>
          <p:cNvGrpSpPr/>
          <p:nvPr>
            <p:custDataLst>
              <p:tags r:id="rId2"/>
            </p:custDataLst>
          </p:nvPr>
        </p:nvGrpSpPr>
        <p:grpSpPr>
          <a:xfrm>
            <a:off x="214789" y="1"/>
            <a:ext cx="8929211" cy="6857999"/>
            <a:chOff x="286385" y="1"/>
            <a:chExt cx="11905615" cy="6857999"/>
          </a:xfrm>
        </p:grpSpPr>
        <p:sp>
          <p:nvSpPr>
            <p:cNvPr id="6" name="矩形 5"/>
            <p:cNvSpPr/>
            <p:nvPr userDrawn="1">
              <p:custDataLst>
                <p:tags r:id="rId3"/>
              </p:custDataLst>
            </p:nvPr>
          </p:nvSpPr>
          <p:spPr>
            <a:xfrm>
              <a:off x="286385" y="273050"/>
              <a:ext cx="116160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0" dirty="0">
                <a:sym typeface="+mn-ea"/>
              </a:endParaRPr>
            </a:p>
          </p:txBody>
        </p:sp>
        <p:pic>
          <p:nvPicPr>
            <p:cNvPr id="8" name="图片 7"/>
            <p:cNvPicPr>
              <a:picLocks noChangeAspect="1"/>
            </p:cNvPicPr>
            <p:nvPr userDrawn="1">
              <p:custDataLst>
                <p:tags r:id="rId4"/>
              </p:custDataLst>
            </p:nvPr>
          </p:nvPicPr>
          <p:blipFill rotWithShape="1">
            <a:blip r:embed="rId5" cstate="email"/>
            <a:srcRect/>
            <a:stretch>
              <a:fillRect/>
            </a:stretch>
          </p:blipFill>
          <p:spPr>
            <a:xfrm>
              <a:off x="10464800" y="4804152"/>
              <a:ext cx="1704941" cy="2053848"/>
            </a:xfrm>
            <a:prstGeom prst="rect">
              <a:avLst/>
            </a:prstGeom>
          </p:spPr>
        </p:pic>
        <p:pic>
          <p:nvPicPr>
            <p:cNvPr id="9" name="图片 8"/>
            <p:cNvPicPr>
              <a:picLocks noChangeAspect="1"/>
            </p:cNvPicPr>
            <p:nvPr userDrawn="1">
              <p:custDataLst>
                <p:tags r:id="rId6"/>
              </p:custDataLst>
            </p:nvPr>
          </p:nvPicPr>
          <p:blipFill rotWithShape="1">
            <a:blip r:embed="rId7" cstate="email"/>
            <a:srcRect/>
            <a:stretch>
              <a:fillRect/>
            </a:stretch>
          </p:blipFill>
          <p:spPr>
            <a:xfrm>
              <a:off x="9283700" y="1"/>
              <a:ext cx="2908300" cy="1249610"/>
            </a:xfrm>
            <a:prstGeom prst="rect">
              <a:avLst/>
            </a:prstGeom>
          </p:spPr>
        </p:pic>
      </p:grpSp>
      <p:sp>
        <p:nvSpPr>
          <p:cNvPr id="2" name="标题 1"/>
          <p:cNvSpPr>
            <a:spLocks noGrp="1"/>
          </p:cNvSpPr>
          <p:nvPr>
            <p:ph type="title" hasCustomPrompt="1"/>
            <p:custDataLst>
              <p:tags r:id="rId8"/>
            </p:custDataLst>
          </p:nvPr>
        </p:nvSpPr>
        <p:spPr>
          <a:xfrm>
            <a:off x="961200" y="1249200"/>
            <a:ext cx="7219800" cy="723600"/>
          </a:xfrm>
        </p:spPr>
        <p:txBody>
          <a:bodyPr anchor="ctr"/>
          <a:lstStyle>
            <a:lvl1pPr>
              <a:defRPr sz="24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9"/>
            </p:custDataLst>
          </p:nvPr>
        </p:nvSpPr>
        <p:spPr>
          <a:xfrm>
            <a:off x="960835" y="2163600"/>
            <a:ext cx="7219950" cy="34452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1429" y="-4445"/>
            <a:ext cx="3674269"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0" dirty="0">
              <a:sym typeface="+mn-ea"/>
            </a:endParaRPr>
          </a:p>
        </p:txBody>
      </p:sp>
      <p:pic>
        <p:nvPicPr>
          <p:cNvPr id="11" name="图片 10"/>
          <p:cNvPicPr>
            <a:picLocks noChangeAspect="1"/>
          </p:cNvPicPr>
          <p:nvPr>
            <p:custDataLst>
              <p:tags r:id="rId3"/>
            </p:custDataLst>
          </p:nvPr>
        </p:nvPicPr>
        <p:blipFill rotWithShape="1">
          <a:blip r:embed="rId4" cstate="email"/>
          <a:srcRect/>
          <a:stretch>
            <a:fillRect/>
          </a:stretch>
        </p:blipFill>
        <p:spPr>
          <a:xfrm>
            <a:off x="-129749" y="4804152"/>
            <a:ext cx="1278706" cy="2053848"/>
          </a:xfrm>
          <a:prstGeom prst="rect">
            <a:avLst/>
          </a:prstGeom>
        </p:spPr>
      </p:pic>
      <p:sp>
        <p:nvSpPr>
          <p:cNvPr id="2" name="标题 1"/>
          <p:cNvSpPr>
            <a:spLocks noGrp="1"/>
          </p:cNvSpPr>
          <p:nvPr>
            <p:ph type="title" hasCustomPrompt="1"/>
            <p:custDataLst>
              <p:tags r:id="rId5"/>
            </p:custDataLst>
          </p:nvPr>
        </p:nvSpPr>
        <p:spPr>
          <a:xfrm>
            <a:off x="437400" y="770400"/>
            <a:ext cx="2970000" cy="882000"/>
          </a:xfrm>
        </p:spPr>
        <p:txBody>
          <a:bodyPr anchor="ctr"/>
          <a:lstStyle>
            <a:lvl1pPr>
              <a:defRPr sz="27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440100" y="1764000"/>
            <a:ext cx="2967300" cy="40932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3825900" y="769938"/>
            <a:ext cx="4860000" cy="5087937"/>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9144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0">
              <a:sym typeface="+mn-ea"/>
            </a:endParaRPr>
          </a:p>
        </p:txBody>
      </p:sp>
      <p:pic>
        <p:nvPicPr>
          <p:cNvPr id="12" name="图片 11"/>
          <p:cNvPicPr>
            <a:picLocks noChangeAspect="1"/>
          </p:cNvPicPr>
          <p:nvPr>
            <p:custDataLst>
              <p:tags r:id="rId3"/>
            </p:custDataLst>
          </p:nvPr>
        </p:nvPicPr>
        <p:blipFill rotWithShape="1">
          <a:blip r:embed="rId4"/>
          <a:srcRect/>
          <a:stretch>
            <a:fillRect/>
          </a:stretch>
        </p:blipFill>
        <p:spPr>
          <a:xfrm>
            <a:off x="1" y="0"/>
            <a:ext cx="1047750" cy="1458703"/>
          </a:xfrm>
          <a:prstGeom prst="rect">
            <a:avLst/>
          </a:prstGeom>
        </p:spPr>
      </p:pic>
      <p:sp>
        <p:nvSpPr>
          <p:cNvPr id="2" name="标题 1"/>
          <p:cNvSpPr>
            <a:spLocks noGrp="1"/>
          </p:cNvSpPr>
          <p:nvPr>
            <p:ph type="title"/>
            <p:custDataLst>
              <p:tags r:id="rId5"/>
            </p:custDataLst>
          </p:nvPr>
        </p:nvSpPr>
        <p:spPr>
          <a:xfrm>
            <a:off x="459000" y="781200"/>
            <a:ext cx="8232300" cy="626400"/>
          </a:xfrm>
        </p:spPr>
        <p:txBody>
          <a:bodyPr anchor="ctr"/>
          <a:lstStyle>
            <a:lvl1pPr algn="ctr">
              <a:defRPr sz="27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459000" y="1659600"/>
            <a:ext cx="8231981" cy="828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0"/>
            </p:custDataLst>
          </p:nvPr>
        </p:nvSpPr>
        <p:spPr>
          <a:xfrm>
            <a:off x="459581" y="2808000"/>
            <a:ext cx="8224200" cy="34308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5029201"/>
            <a:ext cx="9144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0">
              <a:sym typeface="+mn-ea"/>
            </a:endParaRPr>
          </a:p>
        </p:txBody>
      </p:sp>
      <p:pic>
        <p:nvPicPr>
          <p:cNvPr id="6" name="图片 5"/>
          <p:cNvPicPr>
            <a:picLocks noChangeAspect="1"/>
          </p:cNvPicPr>
          <p:nvPr>
            <p:custDataLst>
              <p:tags r:id="rId3"/>
            </p:custDataLst>
          </p:nvPr>
        </p:nvPicPr>
        <p:blipFill rotWithShape="1">
          <a:blip r:embed="rId4" cstate="email"/>
          <a:srcRect/>
          <a:stretch>
            <a:fillRect/>
          </a:stretch>
        </p:blipFill>
        <p:spPr>
          <a:xfrm>
            <a:off x="7562850" y="5757306"/>
            <a:ext cx="1680975" cy="1089537"/>
          </a:xfrm>
          <a:prstGeom prst="rect">
            <a:avLst/>
          </a:prstGeom>
        </p:spPr>
      </p:pic>
      <p:sp>
        <p:nvSpPr>
          <p:cNvPr id="2" name="标题 1"/>
          <p:cNvSpPr>
            <a:spLocks noGrp="1"/>
          </p:cNvSpPr>
          <p:nvPr>
            <p:ph type="title"/>
            <p:custDataLst>
              <p:tags r:id="rId5"/>
            </p:custDataLst>
          </p:nvPr>
        </p:nvSpPr>
        <p:spPr>
          <a:xfrm>
            <a:off x="453600" y="669600"/>
            <a:ext cx="8232300" cy="565200"/>
          </a:xfrm>
        </p:spPr>
        <p:txBody>
          <a:bodyPr anchor="ctr"/>
          <a:lstStyle>
            <a:lvl1pPr algn="ctr">
              <a:defRPr sz="24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453628" y="1681200"/>
            <a:ext cx="8243100" cy="32112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0"/>
            </p:custDataLst>
          </p:nvPr>
        </p:nvSpPr>
        <p:spPr>
          <a:xfrm>
            <a:off x="445500" y="5180400"/>
            <a:ext cx="8251200" cy="1011600"/>
          </a:xfrm>
        </p:spPr>
        <p:txBody>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12" name="图片 11"/>
          <p:cNvPicPr>
            <a:picLocks noChangeAspect="1"/>
          </p:cNvPicPr>
          <p:nvPr>
            <p:custDataLst>
              <p:tags r:id="rId2"/>
            </p:custDataLst>
          </p:nvPr>
        </p:nvPicPr>
        <p:blipFill rotWithShape="1">
          <a:blip r:embed="rId3"/>
          <a:srcRect/>
          <a:stretch>
            <a:fillRect/>
          </a:stretch>
        </p:blipFill>
        <p:spPr>
          <a:xfrm>
            <a:off x="8210550" y="5243450"/>
            <a:ext cx="989594" cy="1590419"/>
          </a:xfrm>
          <a:prstGeom prst="rect">
            <a:avLst/>
          </a:prstGeom>
        </p:spPr>
      </p:pic>
      <p:sp>
        <p:nvSpPr>
          <p:cNvPr id="10" name="矩形 9"/>
          <p:cNvSpPr/>
          <p:nvPr>
            <p:custDataLst>
              <p:tags r:id="rId4"/>
            </p:custDataLst>
          </p:nvPr>
        </p:nvSpPr>
        <p:spPr>
          <a:xfrm>
            <a:off x="0" y="1270"/>
            <a:ext cx="9144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0">
              <a:sym typeface="+mn-ea"/>
            </a:endParaRPr>
          </a:p>
        </p:txBody>
      </p:sp>
      <p:sp>
        <p:nvSpPr>
          <p:cNvPr id="2" name="标题 1"/>
          <p:cNvSpPr>
            <a:spLocks noGrp="1"/>
          </p:cNvSpPr>
          <p:nvPr>
            <p:ph type="title"/>
            <p:custDataLst>
              <p:tags r:id="rId5"/>
            </p:custDataLst>
          </p:nvPr>
        </p:nvSpPr>
        <p:spPr>
          <a:xfrm>
            <a:off x="434700" y="237600"/>
            <a:ext cx="8278200" cy="441964"/>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434700" y="1663200"/>
            <a:ext cx="4006800" cy="28944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4681800" y="1663200"/>
            <a:ext cx="4025700" cy="28944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1"/>
            </p:custDataLst>
          </p:nvPr>
        </p:nvSpPr>
        <p:spPr>
          <a:xfrm>
            <a:off x="429300" y="4816800"/>
            <a:ext cx="4006800" cy="7812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4689900" y="4813200"/>
            <a:ext cx="4025700" cy="7812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959224"/>
            <a:ext cx="9144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0">
              <a:sym typeface="+mn-ea"/>
            </a:endParaRPr>
          </a:p>
        </p:txBody>
      </p:sp>
      <p:grpSp>
        <p:nvGrpSpPr>
          <p:cNvPr id="9" name="组合 8"/>
          <p:cNvGrpSpPr/>
          <p:nvPr>
            <p:custDataLst>
              <p:tags r:id="rId3"/>
            </p:custDataLst>
          </p:nvPr>
        </p:nvGrpSpPr>
        <p:grpSpPr>
          <a:xfrm>
            <a:off x="94526" y="2688900"/>
            <a:ext cx="9047094" cy="1896745"/>
            <a:chOff x="126034" y="2688900"/>
            <a:chExt cx="12062792" cy="1896745"/>
          </a:xfrm>
        </p:grpSpPr>
        <p:pic>
          <p:nvPicPr>
            <p:cNvPr id="6" name="图片 5"/>
            <p:cNvPicPr>
              <a:picLocks noChangeAspect="1"/>
            </p:cNvPicPr>
            <p:nvPr userDrawn="1">
              <p:custDataLst>
                <p:tags r:id="rId4"/>
              </p:custDataLst>
            </p:nvPr>
          </p:nvPicPr>
          <p:blipFill rotWithShape="1">
            <a:blip r:embed="rId5"/>
            <a:srcRect/>
            <a:stretch>
              <a:fillRect/>
            </a:stretch>
          </p:blipFill>
          <p:spPr>
            <a:xfrm>
              <a:off x="126034" y="2716273"/>
              <a:ext cx="1080465" cy="1748999"/>
            </a:xfrm>
            <a:prstGeom prst="rect">
              <a:avLst/>
            </a:prstGeom>
          </p:spPr>
        </p:pic>
        <p:pic>
          <p:nvPicPr>
            <p:cNvPr id="8" name="图片 7"/>
            <p:cNvPicPr>
              <a:picLocks noChangeAspect="1"/>
            </p:cNvPicPr>
            <p:nvPr userDrawn="1">
              <p:custDataLst>
                <p:tags r:id="rId6"/>
              </p:custDataLst>
            </p:nvPr>
          </p:nvPicPr>
          <p:blipFill rotWithShape="1">
            <a:blip r:embed="rId7"/>
            <a:srcRect/>
            <a:stretch>
              <a:fillRect/>
            </a:stretch>
          </p:blipFill>
          <p:spPr>
            <a:xfrm>
              <a:off x="10305416" y="2688900"/>
              <a:ext cx="1883410" cy="1896745"/>
            </a:xfrm>
            <a:prstGeom prst="rect">
              <a:avLst/>
            </a:prstGeom>
          </p:spPr>
        </p:pic>
      </p:grpSp>
      <p:sp>
        <p:nvSpPr>
          <p:cNvPr id="2" name="标题 1"/>
          <p:cNvSpPr>
            <a:spLocks noGrp="1"/>
          </p:cNvSpPr>
          <p:nvPr>
            <p:ph type="title" hasCustomPrompt="1"/>
            <p:custDataLst>
              <p:tags r:id="rId8"/>
            </p:custDataLst>
          </p:nvPr>
        </p:nvSpPr>
        <p:spPr>
          <a:xfrm>
            <a:off x="1142100" y="1339200"/>
            <a:ext cx="6858000" cy="2386800"/>
          </a:xfrm>
        </p:spPr>
        <p:txBody>
          <a:bodyPr anchor="b"/>
          <a:lstStyle>
            <a:lvl1pPr algn="ctr">
              <a:defRPr sz="45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1141810" y="3862800"/>
            <a:ext cx="6858000" cy="1656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0" Type="http://schemas.openxmlformats.org/officeDocument/2006/relationships/theme" Target="../theme/theme2.xml"/><Relationship Id="rId3" Type="http://schemas.openxmlformats.org/officeDocument/2006/relationships/slideLayout" Target="../slideLayouts/slideLayout19.xml"/><Relationship Id="rId29" Type="http://schemas.openxmlformats.org/officeDocument/2006/relationships/tags" Target="../tags/tag148.xml"/><Relationship Id="rId28" Type="http://schemas.openxmlformats.org/officeDocument/2006/relationships/tags" Target="../tags/tag147.xml"/><Relationship Id="rId27" Type="http://schemas.openxmlformats.org/officeDocument/2006/relationships/tags" Target="../tags/tag146.xml"/><Relationship Id="rId26" Type="http://schemas.openxmlformats.org/officeDocument/2006/relationships/tags" Target="../tags/tag145.xml"/><Relationship Id="rId25" Type="http://schemas.openxmlformats.org/officeDocument/2006/relationships/tags" Target="../tags/tag144.xml"/><Relationship Id="rId24" Type="http://schemas.openxmlformats.org/officeDocument/2006/relationships/tags" Target="../tags/tag143.xml"/><Relationship Id="rId23" Type="http://schemas.openxmlformats.org/officeDocument/2006/relationships/slideLayout" Target="../slideLayouts/slideLayout39.xml"/><Relationship Id="rId22" Type="http://schemas.openxmlformats.org/officeDocument/2006/relationships/slideLayout" Target="../slideLayouts/slideLayout38.xml"/><Relationship Id="rId21" Type="http://schemas.openxmlformats.org/officeDocument/2006/relationships/slideLayout" Target="../slideLayouts/slideLayout37.xml"/><Relationship Id="rId20" Type="http://schemas.openxmlformats.org/officeDocument/2006/relationships/slideLayout" Target="../slideLayouts/slideLayout36.xml"/><Relationship Id="rId2" Type="http://schemas.openxmlformats.org/officeDocument/2006/relationships/slideLayout" Target="../slideLayouts/slideLayout18.xml"/><Relationship Id="rId19" Type="http://schemas.openxmlformats.org/officeDocument/2006/relationships/slideLayout" Target="../slideLayouts/slideLayout35.xml"/><Relationship Id="rId18" Type="http://schemas.openxmlformats.org/officeDocument/2006/relationships/slideLayout" Target="../slideLayouts/slideLayout34.xml"/><Relationship Id="rId17" Type="http://schemas.openxmlformats.org/officeDocument/2006/relationships/slideLayout" Target="../slideLayouts/slideLayout33.xml"/><Relationship Id="rId16" Type="http://schemas.openxmlformats.org/officeDocument/2006/relationships/slideLayout" Target="../slideLayouts/slideLayout32.xml"/><Relationship Id="rId15" Type="http://schemas.openxmlformats.org/officeDocument/2006/relationships/slideLayout" Target="../slideLayouts/slideLayout31.xml"/><Relationship Id="rId14" Type="http://schemas.openxmlformats.org/officeDocument/2006/relationships/slideLayout" Target="../slideLayouts/slideLayout30.xml"/><Relationship Id="rId13" Type="http://schemas.openxmlformats.org/officeDocument/2006/relationships/slideLayout" Target="../slideLayouts/slideLayout29.xml"/><Relationship Id="rId12" Type="http://schemas.openxmlformats.org/officeDocument/2006/relationships/slideLayout" Target="../slideLayouts/slideLayout28.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3" tIns="45712" rIns="91423" bIns="45712"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p:cNvSpPr>
          <p:nvPr>
            <p:ph type="body" idx="1"/>
          </p:nvPr>
        </p:nvSpPr>
        <p:spPr bwMode="auto">
          <a:xfrm>
            <a:off x="457200" y="1600201"/>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3" tIns="45712" rIns="91423" bIns="45712"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457200" y="6356350"/>
            <a:ext cx="2133600" cy="365125"/>
          </a:xfrm>
          <a:prstGeom prst="rect">
            <a:avLst/>
          </a:prstGeom>
        </p:spPr>
        <p:txBody>
          <a:bodyPr vert="horz" lIns="91423" tIns="45712" rIns="91423" bIns="45712"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CAD88B07-7C57-4AE9-A11F-D2CC0759C837}" type="datetimeFigureOut">
              <a:rPr lang="zh-CN" altLang="en-US"/>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23" tIns="45712" rIns="91423" bIns="45712"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23" tIns="45712" rIns="91423" bIns="45712" numCol="1" anchor="ctr" anchorCtr="0" compatLnSpc="1"/>
          <a:lstStyle>
            <a:lvl1pPr algn="r" eaLnBrk="1" hangingPunct="1">
              <a:defRPr sz="1200">
                <a:solidFill>
                  <a:srgbClr val="898989"/>
                </a:solidFill>
              </a:defRPr>
            </a:lvl1pPr>
          </a:lstStyle>
          <a:p>
            <a:pPr>
              <a:defRPr/>
            </a:pPr>
            <a:fld id="{53869203-8996-4603-BE2A-6939148A2726}" type="slidenum">
              <a:rPr lang="zh-CN" altLang="en-US"/>
            </a:fld>
            <a:endParaRPr lang="zh-CN" altLang="en-US"/>
          </a:p>
        </p:txBody>
      </p:sp>
      <p:sp>
        <p:nvSpPr>
          <p:cNvPr id="2058" name="TextBox 10"/>
          <p:cNvSpPr txBox="1">
            <a:spLocks noChangeArrowheads="1"/>
          </p:cNvSpPr>
          <p:nvPr userDrawn="1"/>
        </p:nvSpPr>
        <p:spPr bwMode="auto">
          <a:xfrm>
            <a:off x="3929881" y="6546848"/>
            <a:ext cx="1396951" cy="292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3" tIns="45712" rIns="91423" bIns="45712">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1300" b="1" dirty="0" smtClean="0">
                <a:solidFill>
                  <a:schemeClr val="bg1"/>
                </a:solidFill>
                <a:latin typeface="Times New Roman" panose="02020603050405020304" pitchFamily="18" charset="0"/>
                <a:ea typeface="Arial Unicode MS" pitchFamily="34" charset="-122"/>
                <a:cs typeface="Arial Unicode MS" pitchFamily="34" charset="-122"/>
              </a:rPr>
              <a:t>www.say365.com</a:t>
            </a:r>
            <a:endParaRPr lang="zh-CN" altLang="en-US" sz="1300" b="1" dirty="0" smtClean="0">
              <a:solidFill>
                <a:schemeClr val="bg1"/>
              </a:solidFill>
              <a:latin typeface="Times New Roman" panose="02020603050405020304" pitchFamily="18" charset="0"/>
              <a:ea typeface="Arial Unicode MS" pitchFamily="34" charset="-122"/>
              <a:cs typeface="Arial Unicode MS"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4"/>
            </p:custDataLst>
          </p:nvPr>
        </p:nvSpPr>
        <p:spPr>
          <a:xfrm>
            <a:off x="502412" y="443230"/>
            <a:ext cx="8139178" cy="441964"/>
          </a:xfrm>
          <a:prstGeom prst="rect">
            <a:avLst/>
          </a:prstGeom>
        </p:spPr>
        <p:txBody>
          <a:bodyPr vert="horz" lIns="90170" tIns="46990" rIns="90170" bIns="4699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5"/>
            </p:custDataLst>
          </p:nvPr>
        </p:nvSpPr>
        <p:spPr>
          <a:xfrm>
            <a:off x="502412" y="952508"/>
            <a:ext cx="8139178" cy="5388907"/>
          </a:xfrm>
          <a:prstGeom prst="rect">
            <a:avLst/>
          </a:prstGeom>
        </p:spPr>
        <p:txBody>
          <a:bodyPr vert="horz"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6"/>
            </p:custDataLst>
          </p:nvPr>
        </p:nvSpPr>
        <p:spPr>
          <a:xfrm>
            <a:off x="659807" y="6349833"/>
            <a:ext cx="2025000" cy="316800"/>
          </a:xfrm>
          <a:prstGeom prst="rect">
            <a:avLst/>
          </a:prstGeom>
        </p:spPr>
        <p:txBody>
          <a:bodyPr vert="horz" lIns="91440" tIns="45720" rIns="91440" bIns="45720" rtlCol="0" anchor="ctr">
            <a:normAutofit/>
          </a:bodyPr>
          <a:lstStyle>
            <a:lvl1pPr algn="l">
              <a:defRPr sz="9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7"/>
            </p:custDataLst>
          </p:nvPr>
        </p:nvSpPr>
        <p:spPr>
          <a:xfrm>
            <a:off x="3087000" y="6349833"/>
            <a:ext cx="2970000" cy="316800"/>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8"/>
            </p:custDataLst>
          </p:nvPr>
        </p:nvSpPr>
        <p:spPr>
          <a:xfrm>
            <a:off x="6457950" y="6349833"/>
            <a:ext cx="2025000" cy="316800"/>
          </a:xfrm>
          <a:prstGeom prst="rect">
            <a:avLst/>
          </a:prstGeom>
        </p:spPr>
        <p:txBody>
          <a:bodyPr vert="horz" lIns="91440" tIns="45720" rIns="91440" bIns="45720" rtlCol="0" anchor="ctr">
            <a:normAutofit/>
          </a:bodyPr>
          <a:lstStyle>
            <a:lvl1pPr algn="r">
              <a:defRPr sz="9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29"/>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 id="2147483681" r:id="rId16"/>
    <p:sldLayoutId id="2147483682" r:id="rId17"/>
    <p:sldLayoutId id="2147483683" r:id="rId18"/>
    <p:sldLayoutId id="2147483684" r:id="rId19"/>
    <p:sldLayoutId id="2147483685" r:id="rId20"/>
    <p:sldLayoutId id="2147483686" r:id="rId21"/>
    <p:sldLayoutId id="2147483687" r:id="rId22"/>
    <p:sldLayoutId id="2147483688" r:id="rId23"/>
  </p:sldLayoutIdLst>
  <p:txStyles>
    <p:titleStyle>
      <a:lvl1pPr algn="l" defTabSz="685800" rtl="0" eaLnBrk="1" fontAlgn="auto" latinLnBrk="0" hangingPunct="1">
        <a:lnSpc>
          <a:spcPct val="100000"/>
        </a:lnSpc>
        <a:spcBef>
          <a:spcPct val="0"/>
        </a:spcBef>
        <a:buNone/>
        <a:defRPr sz="18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tags" Target="../tags/tag149.xml"/><Relationship Id="rId1" Type="http://schemas.openxmlformats.org/officeDocument/2006/relationships/image" Target="../media/image14.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158.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159.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160.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16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tags" Target="../tags/tag162.xml"/><Relationship Id="rId1" Type="http://schemas.openxmlformats.org/officeDocument/2006/relationships/image" Target="../media/image19.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163.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164.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tags" Target="../tags/tag165.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tags" Target="../tags/tag166.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tags" Target="../tags/tag167.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150.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168.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169.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170.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171.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17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173.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174.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175.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15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15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tags" Target="../tags/tag153.xml"/><Relationship Id="rId1" Type="http://schemas.openxmlformats.org/officeDocument/2006/relationships/image" Target="../media/image18.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15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155.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tags" Target="../tags/tag156.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15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313180" y="894821"/>
            <a:ext cx="8458200" cy="1222375"/>
          </a:xfrm>
          <a:noFill/>
          <a:ln>
            <a:noFill/>
          </a:ln>
          <a:effectLst/>
          <a:scene3d>
            <a:camera prst="orthographicFront"/>
            <a:lightRig rig="balanced" dir="t"/>
          </a:scene3d>
          <a:sp3d prstMaterial="plastic"/>
        </p:spPr>
        <p:txBody>
          <a:bodyPr vert="horz" anchor="t">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6000" b="0" i="0" u="none" strike="noStrike" kern="1200" cap="all" spc="0" normalizeH="0" baseline="0" noProof="0" dirty="0">
                <a:ln>
                  <a:noFill/>
                </a:ln>
                <a:solidFill>
                  <a:schemeClr val="tx1"/>
                </a:solidFill>
                <a:effectLst>
                  <a:reflection blurRad="12700" stA="48000" endA="300" endPos="55000" dir="5400000" sy="-90000" algn="bl" rotWithShape="0"/>
                </a:effectLst>
                <a:uLnTx/>
                <a:uFillTx/>
                <a:latin typeface="+mj-lt"/>
                <a:ea typeface="+mj-ea"/>
                <a:cs typeface="+mj-cs"/>
              </a:rPr>
              <a:t>《</a:t>
            </a:r>
            <a:r>
              <a:rPr kumimoji="0" lang="zh-CN" altLang="en-US" sz="6000" b="0" i="0" u="none" strike="noStrike" kern="1200" cap="all" spc="0" normalizeH="0" baseline="0" noProof="0" dirty="0">
                <a:ln>
                  <a:noFill/>
                </a:ln>
                <a:solidFill>
                  <a:schemeClr val="tx1"/>
                </a:solidFill>
                <a:effectLst>
                  <a:reflection blurRad="12700" stA="48000" endA="300" endPos="55000" dir="5400000" sy="-90000" algn="bl" rotWithShape="0"/>
                </a:effectLst>
                <a:uLnTx/>
                <a:uFillTx/>
                <a:latin typeface="+mj-lt"/>
                <a:ea typeface="+mj-ea"/>
                <a:cs typeface="+mj-cs"/>
              </a:rPr>
              <a:t>百合花</a:t>
            </a:r>
            <a:r>
              <a:rPr kumimoji="0" lang="en-US" altLang="zh-CN" sz="6000" b="0" i="0" u="none" strike="noStrike" kern="1200" cap="all" spc="0" normalizeH="0" baseline="0" noProof="0" dirty="0">
                <a:ln>
                  <a:noFill/>
                </a:ln>
                <a:solidFill>
                  <a:schemeClr val="tx1"/>
                </a:solidFill>
                <a:effectLst>
                  <a:reflection blurRad="12700" stA="48000" endA="300" endPos="55000" dir="5400000" sy="-90000" algn="bl" rotWithShape="0"/>
                </a:effectLst>
                <a:uLnTx/>
                <a:uFillTx/>
                <a:latin typeface="+mj-lt"/>
                <a:ea typeface="+mj-ea"/>
                <a:cs typeface="+mj-cs"/>
              </a:rPr>
              <a:t>》</a:t>
            </a:r>
            <a:endParaRPr kumimoji="0" lang="zh-CN" altLang="en-US" sz="3600" b="0" i="0" u="none" strike="noStrike" kern="1200" cap="all" spc="0" normalizeH="0" baseline="0" noProof="0" dirty="0">
              <a:ln>
                <a:noFill/>
              </a:ln>
              <a:solidFill>
                <a:schemeClr val="tx2"/>
              </a:solidFill>
              <a:effectLst>
                <a:reflection blurRad="12700" stA="48000" endA="300" endPos="55000" dir="5400000" sy="-90000" algn="bl" rotWithShape="0"/>
              </a:effectLst>
              <a:uLnTx/>
              <a:uFillTx/>
              <a:latin typeface="+mj-lt"/>
              <a:ea typeface="+mj-ea"/>
              <a:cs typeface="+mj-cs"/>
            </a:endParaRPr>
          </a:p>
        </p:txBody>
      </p:sp>
      <p:sp>
        <p:nvSpPr>
          <p:cNvPr id="3" name="副标题 2"/>
          <p:cNvSpPr>
            <a:spLocks noGrp="1"/>
          </p:cNvSpPr>
          <p:nvPr>
            <p:ph type="subTitle" idx="4294967295"/>
          </p:nvPr>
        </p:nvSpPr>
        <p:spPr>
          <a:xfrm>
            <a:off x="3333750" y="1440180"/>
            <a:ext cx="5393690" cy="608965"/>
          </a:xfrm>
        </p:spPr>
        <p:txBody>
          <a:bodyPr vert="horz" wrap="square" lIns="91440" tIns="45720" rIns="91440" bIns="45720" numCol="1" anchor="b" anchorCtr="0" compatLnSpc="1">
            <a:normAutofit/>
          </a:bodyPr>
          <a:lstStyle/>
          <a:p>
            <a:pPr marL="0" marR="0" lvl="0" indent="0" algn="r" defTabSz="914400" rtl="0" eaLnBrk="1" fontAlgn="auto" latinLnBrk="0" hangingPunct="1">
              <a:lnSpc>
                <a:spcPct val="100000"/>
              </a:lnSpc>
              <a:spcBef>
                <a:spcPct val="20000"/>
              </a:spcBef>
              <a:spcAft>
                <a:spcPts val="0"/>
              </a:spcAft>
              <a:buClr>
                <a:schemeClr val="accent1"/>
              </a:buClr>
              <a:buSzPct val="70000"/>
              <a:buFont typeface="Wingdings 2" panose="05020102010507070707"/>
              <a:buNone/>
              <a:defRPr/>
            </a:pP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茹志鹃</a:t>
            </a:r>
            <a:endParaRPr kumimoji="0" lang="zh-CN" altLang="en-US" sz="2400" b="1"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5" name="图片 4"/>
          <p:cNvPicPr>
            <a:picLocks noChangeAspect="1"/>
          </p:cNvPicPr>
          <p:nvPr/>
        </p:nvPicPr>
        <p:blipFill>
          <a:blip r:embed="rId1"/>
          <a:srcRect l="781" t="8814" r="781" b="5892"/>
          <a:stretch>
            <a:fillRect/>
          </a:stretch>
        </p:blipFill>
        <p:spPr>
          <a:xfrm>
            <a:off x="661035" y="2300605"/>
            <a:ext cx="6552565" cy="3770630"/>
          </a:xfrm>
          <a:prstGeom prst="rect">
            <a:avLst/>
          </a:prstGeom>
          <a:effectLst>
            <a:softEdge rad="63500"/>
          </a:effectLst>
        </p:spPr>
      </p:pic>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304800" y="533400"/>
            <a:ext cx="8686800" cy="838200"/>
          </a:xfrm>
          <a:noFill/>
          <a:ln>
            <a:noFill/>
          </a:ln>
          <a:effectLst/>
          <a:scene3d>
            <a:camera prst="orthographicFront"/>
            <a:lightRig rig="balanced" dir="t"/>
          </a:scene3d>
          <a:sp3d prstMaterial="plastic"/>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3600" b="1"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整体感知 </a:t>
            </a:r>
            <a:endParaRPr kumimoji="0" lang="zh-CN" altLang="en-US" sz="3600" b="1"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endParaRPr>
          </a:p>
        </p:txBody>
      </p:sp>
      <p:sp>
        <p:nvSpPr>
          <p:cNvPr id="18435" name="内容占位符 2"/>
          <p:cNvSpPr>
            <a:spLocks noGrp="1"/>
          </p:cNvSpPr>
          <p:nvPr>
            <p:ph idx="4294967295"/>
          </p:nvPr>
        </p:nvSpPr>
        <p:spPr>
          <a:xfrm>
            <a:off x="429260" y="1342708"/>
            <a:ext cx="8686800" cy="2408237"/>
          </a:xfrm>
        </p:spPr>
        <p:txBody>
          <a:bodyPr vert="horz" wrap="square" lIns="91440" tIns="45720" rIns="91440" bIns="45720" anchor="t"/>
          <a:lstStyle/>
          <a:p>
            <a:pPr eaLnBrk="1" hangingPunct="1"/>
            <a:r>
              <a:rPr lang="en-US" altLang="zh-CN" sz="4000" b="1" dirty="0">
                <a:solidFill>
                  <a:schemeClr val="tx1"/>
                </a:solidFill>
                <a:ea typeface="华文楷体" panose="02010600040101010101" charset="-122"/>
              </a:rPr>
              <a:t>1</a:t>
            </a:r>
            <a:r>
              <a:rPr lang="zh-CN" altLang="en-US" sz="4000" b="1" dirty="0">
                <a:solidFill>
                  <a:schemeClr val="tx1"/>
                </a:solidFill>
                <a:ea typeface="华文楷体" panose="02010600040101010101" charset="-122"/>
              </a:rPr>
              <a:t>、</a:t>
            </a:r>
            <a:r>
              <a:rPr lang="en-US" altLang="zh-CN" sz="4000" b="1" dirty="0">
                <a:solidFill>
                  <a:schemeClr val="tx1"/>
                </a:solidFill>
                <a:ea typeface="华文楷体" panose="02010600040101010101" charset="-122"/>
              </a:rPr>
              <a:t>10</a:t>
            </a:r>
            <a:r>
              <a:rPr lang="zh-CN" altLang="en-US" sz="4000" b="1" dirty="0">
                <a:solidFill>
                  <a:schemeClr val="tx1"/>
                </a:solidFill>
                <a:ea typeface="华文楷体" panose="02010600040101010101" charset="-122"/>
              </a:rPr>
              <a:t>分钟速读课文，</a:t>
            </a:r>
            <a:r>
              <a:rPr lang="zh-CN" altLang="en-US" sz="4000" b="1" dirty="0">
                <a:solidFill>
                  <a:srgbClr val="000000"/>
                </a:solidFill>
                <a:latin typeface="楷体_GB2312" panose="02010609030101010101" charset="-122"/>
                <a:ea typeface="楷体_GB2312" panose="02010609030101010101" charset="-122"/>
                <a:sym typeface="+mn-ea"/>
              </a:rPr>
              <a:t>顺手标好段序、划出字词。</a:t>
            </a:r>
            <a:endParaRPr lang="zh-CN" altLang="en-US" sz="4000" b="1" dirty="0">
              <a:solidFill>
                <a:schemeClr val="tx1"/>
              </a:solidFill>
              <a:ea typeface="华文楷体" panose="02010600040101010101" charset="-122"/>
            </a:endParaRPr>
          </a:p>
          <a:p>
            <a:pPr eaLnBrk="1" hangingPunct="1"/>
            <a:r>
              <a:rPr lang="en-US" altLang="zh-CN" sz="4000" b="1" dirty="0">
                <a:solidFill>
                  <a:schemeClr val="tx1"/>
                </a:solidFill>
                <a:ea typeface="华文楷体" panose="02010600040101010101" charset="-122"/>
              </a:rPr>
              <a:t>2</a:t>
            </a:r>
            <a:r>
              <a:rPr lang="zh-CN" altLang="en-US" sz="4000" b="1" dirty="0">
                <a:solidFill>
                  <a:schemeClr val="tx1"/>
                </a:solidFill>
                <a:ea typeface="华文楷体" panose="02010600040101010101" charset="-122"/>
              </a:rPr>
              <a:t>、找出全文线索，概括文章大意</a:t>
            </a:r>
            <a:endParaRPr lang="zh-CN" altLang="en-US" sz="4000" b="1" dirty="0">
              <a:solidFill>
                <a:schemeClr val="tx1"/>
              </a:solidFill>
              <a:ea typeface="华文楷体" panose="02010600040101010101" charset="-122"/>
            </a:endParaRPr>
          </a:p>
          <a:p>
            <a:pPr eaLnBrk="1" hangingPunct="1">
              <a:buNone/>
            </a:pPr>
            <a:r>
              <a:rPr lang="en-US" altLang="zh-CN" b="1" dirty="0">
                <a:solidFill>
                  <a:schemeClr val="tx1"/>
                </a:solidFill>
                <a:ea typeface="华文楷体" panose="02010600040101010101" charset="-122"/>
              </a:rPr>
              <a:t>   </a:t>
            </a:r>
            <a:endParaRPr lang="en-US" altLang="zh-CN" b="1" dirty="0">
              <a:solidFill>
                <a:schemeClr val="tx1"/>
              </a:solidFill>
              <a:ea typeface="华文楷体" panose="02010600040101010101" charset="-122"/>
            </a:endParaRPr>
          </a:p>
          <a:p>
            <a:pPr eaLnBrk="1" hangingPunct="1">
              <a:buNone/>
            </a:pPr>
            <a:r>
              <a:rPr lang="en-US" altLang="zh-CN" b="1" dirty="0">
                <a:solidFill>
                  <a:schemeClr val="tx1"/>
                </a:solidFill>
                <a:ea typeface="华文楷体" panose="02010600040101010101" charset="-122"/>
              </a:rPr>
              <a:t>  </a:t>
            </a:r>
            <a:endParaRPr lang="en-US" altLang="zh-CN" b="1" dirty="0">
              <a:solidFill>
                <a:schemeClr val="tx1"/>
              </a:solidFill>
              <a:ea typeface="华文楷体" panose="02010600040101010101"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Effect transition="in" filter="blinds(horizontal)">
                                      <p:cBhvr>
                                        <p:cTn id="7" dur="500"/>
                                        <p:tgtEl>
                                          <p:spTgt spid="184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435">
                                            <p:txEl>
                                              <p:pRg st="1" end="1"/>
                                            </p:txEl>
                                          </p:spTgt>
                                        </p:tgtEl>
                                        <p:attrNameLst>
                                          <p:attrName>style.visibility</p:attrName>
                                        </p:attrNameLst>
                                      </p:cBhvr>
                                      <p:to>
                                        <p:strVal val="visible"/>
                                      </p:to>
                                    </p:set>
                                    <p:animEffect transition="in" filter="blinds(horizontal)">
                                      <p:cBhvr>
                                        <p:cTn id="12" dur="500"/>
                                        <p:tgtEl>
                                          <p:spTgt spid="1843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p:txBody>
          <a:bodyPr/>
          <a:p>
            <a:endParaRPr lang="zh-CN" altLang="en-US"/>
          </a:p>
        </p:txBody>
      </p:sp>
      <p:sp>
        <p:nvSpPr>
          <p:cNvPr id="4" name="内容占位符 3"/>
          <p:cNvSpPr>
            <a:spLocks noGrp="1"/>
          </p:cNvSpPr>
          <p:nvPr>
            <p:ph idx="1"/>
          </p:nvPr>
        </p:nvSpPr>
        <p:spPr/>
        <p:txBody>
          <a:bodyPr/>
          <a:p>
            <a:endParaRPr lang="zh-CN" altLang="en-US"/>
          </a:p>
        </p:txBody>
      </p:sp>
      <p:sp>
        <p:nvSpPr>
          <p:cNvPr id="18436" name="矩形 4"/>
          <p:cNvSpPr/>
          <p:nvPr/>
        </p:nvSpPr>
        <p:spPr>
          <a:xfrm>
            <a:off x="645795" y="1939290"/>
            <a:ext cx="8105775" cy="3599815"/>
          </a:xfrm>
          <a:prstGeom prst="rect">
            <a:avLst/>
          </a:prstGeom>
          <a:noFill/>
          <a:ln w="9525">
            <a:noFill/>
          </a:ln>
        </p:spPr>
        <p:txBody>
          <a:bodyPr wrap="square">
            <a:spAutoFit/>
          </a:bodyPr>
          <a:p>
            <a:r>
              <a:rPr lang="zh-CN" altLang="en-US" sz="3200" b="1" dirty="0">
                <a:latin typeface="Arial" panose="020B0604020202020204" pitchFamily="34" charset="0"/>
              </a:rPr>
              <a:t>      全文以</a:t>
            </a:r>
            <a:r>
              <a:rPr lang="zh-CN" altLang="en-US" sz="3200" b="1" dirty="0">
                <a:solidFill>
                  <a:srgbClr val="FF0000"/>
                </a:solidFill>
                <a:latin typeface="Arial" panose="020B0604020202020204" pitchFamily="34" charset="0"/>
              </a:rPr>
              <a:t>时间</a:t>
            </a:r>
            <a:r>
              <a:rPr lang="zh-CN" altLang="en-US" sz="3200" b="1" dirty="0">
                <a:latin typeface="Arial" panose="020B0604020202020204" pitchFamily="34" charset="0"/>
              </a:rPr>
              <a:t>为序，以</a:t>
            </a:r>
            <a:r>
              <a:rPr lang="zh-CN" altLang="en-US" sz="3200" b="1" dirty="0">
                <a:solidFill>
                  <a:srgbClr val="FF0000"/>
                </a:solidFill>
                <a:latin typeface="Arial" panose="020B0604020202020204" pitchFamily="34" charset="0"/>
              </a:rPr>
              <a:t>“我”的所见所闻为线索</a:t>
            </a:r>
            <a:r>
              <a:rPr lang="zh-CN" altLang="en-US" sz="3600" b="1" dirty="0">
                <a:latin typeface="Arial" panose="020B0604020202020204" pitchFamily="34" charset="0"/>
              </a:rPr>
              <a:t>展开情节。</a:t>
            </a:r>
            <a:endParaRPr lang="zh-CN" altLang="en-US" sz="3600" b="1" dirty="0">
              <a:latin typeface="Arial" panose="020B0604020202020204" pitchFamily="34" charset="0"/>
            </a:endParaRPr>
          </a:p>
          <a:p>
            <a:r>
              <a:rPr lang="en-US" altLang="zh-CN" sz="3200" b="1" dirty="0">
                <a:latin typeface="Arial" panose="020B0604020202020204" pitchFamily="34" charset="0"/>
              </a:rPr>
              <a:t>       1946</a:t>
            </a:r>
            <a:r>
              <a:rPr lang="zh-CN" altLang="en-US" sz="3200" b="1" dirty="0">
                <a:latin typeface="Arial" panose="020B0604020202020204" pitchFamily="34" charset="0"/>
              </a:rPr>
              <a:t>年中秋之夜，在部队发起总攻之前，小通讯员送文工团的女战士“我”到前沿包扎所，一起向一个刚过门三天的新媳妇借被子，最后新媳妇执意将新被献给为救人而牺牲的小战士。</a:t>
            </a:r>
            <a:endParaRPr lang="zh-CN" altLang="en-US" sz="3200" b="1" dirty="0">
              <a:latin typeface="Arial" panose="020B0604020202020204" pitchFamily="34"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436">
                                            <p:txEl>
                                              <p:pRg st="0" end="0"/>
                                            </p:txEl>
                                          </p:spTgt>
                                        </p:tgtEl>
                                        <p:attrNameLst>
                                          <p:attrName>style.visibility</p:attrName>
                                        </p:attrNameLst>
                                      </p:cBhvr>
                                      <p:to>
                                        <p:strVal val="visible"/>
                                      </p:to>
                                    </p:set>
                                    <p:animEffect transition="in" filter="blinds(horizontal)">
                                      <p:cBhvr>
                                        <p:cTn id="7" dur="500"/>
                                        <p:tgtEl>
                                          <p:spTgt spid="1843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8436">
                                            <p:txEl>
                                              <p:pRg st="1" end="1"/>
                                            </p:txEl>
                                          </p:spTgt>
                                        </p:tgtEl>
                                        <p:attrNameLst>
                                          <p:attrName>style.visibility</p:attrName>
                                        </p:attrNameLst>
                                      </p:cBhvr>
                                      <p:to>
                                        <p:strVal val="visible"/>
                                      </p:to>
                                    </p:set>
                                    <p:animEffect transition="in" filter="blinds(horizontal)">
                                      <p:cBhvr>
                                        <p:cTn id="12" dur="500"/>
                                        <p:tgtEl>
                                          <p:spTgt spid="184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304800" y="838200"/>
            <a:ext cx="8686800" cy="838200"/>
          </a:xfrm>
          <a:noFill/>
          <a:ln>
            <a:noFill/>
          </a:ln>
          <a:effectLst/>
          <a:scene3d>
            <a:camera prst="orthographicFront"/>
            <a:lightRig rig="balanced" dir="t"/>
          </a:scene3d>
          <a:sp3d prstMaterial="plastic"/>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44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整体感知 </a:t>
            </a:r>
            <a:endParaRPr kumimoji="0" lang="zh-CN" altLang="en-US" sz="44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endParaRPr>
          </a:p>
        </p:txBody>
      </p:sp>
      <p:sp>
        <p:nvSpPr>
          <p:cNvPr id="19459" name="内容占位符 2"/>
          <p:cNvSpPr>
            <a:spLocks noGrp="1"/>
          </p:cNvSpPr>
          <p:nvPr>
            <p:ph idx="4294967295"/>
          </p:nvPr>
        </p:nvSpPr>
        <p:spPr>
          <a:xfrm>
            <a:off x="228600" y="2710498"/>
            <a:ext cx="8686800" cy="4525962"/>
          </a:xfrm>
        </p:spPr>
        <p:txBody>
          <a:bodyPr vert="horz" wrap="square" lIns="91440" tIns="45720" rIns="91440" bIns="45720" anchor="t"/>
          <a:lstStyle/>
          <a:p>
            <a:pPr eaLnBrk="1" hangingPunct="1"/>
            <a:r>
              <a:rPr lang="zh-CN" altLang="en-US" sz="4000" b="1" dirty="0">
                <a:solidFill>
                  <a:schemeClr val="tx1"/>
                </a:solidFill>
                <a:ea typeface="华文楷体" panose="02010600040101010101" charset="-122"/>
              </a:rPr>
              <a:t>    这篇课文可以分为几个层次？各小组讨论并总结每个部分大意。</a:t>
            </a:r>
            <a:endParaRPr lang="zh-CN" altLang="en-US" sz="4000" b="1" dirty="0">
              <a:solidFill>
                <a:schemeClr val="tx1"/>
              </a:solidFill>
              <a:ea typeface="华文楷体" panose="02010600040101010101" charset="-122"/>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304800" y="609600"/>
            <a:ext cx="8686800" cy="838200"/>
          </a:xfrm>
          <a:noFill/>
          <a:ln>
            <a:noFill/>
          </a:ln>
          <a:effectLst/>
          <a:scene3d>
            <a:camera prst="orthographicFront"/>
            <a:lightRig rig="balanced" dir="t"/>
          </a:scene3d>
          <a:sp3d prstMaterial="plastic"/>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36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梳理文脉   </a:t>
            </a:r>
            <a:endParaRPr kumimoji="0" lang="zh-CN" altLang="en-US" sz="36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endParaRPr>
          </a:p>
        </p:txBody>
      </p:sp>
      <p:sp>
        <p:nvSpPr>
          <p:cNvPr id="3" name="内容占位符 2"/>
          <p:cNvSpPr>
            <a:spLocks noGrp="1"/>
          </p:cNvSpPr>
          <p:nvPr>
            <p:ph idx="4294967295"/>
          </p:nvPr>
        </p:nvSpPr>
        <p:spPr>
          <a:xfrm>
            <a:off x="457200" y="1600201"/>
            <a:ext cx="8534400" cy="4525963"/>
          </a:xfrm>
        </p:spPr>
        <p:txBody>
          <a:bodyPr vert="horz" wrap="square" lIns="91440" tIns="45720" rIns="91440" bIns="45720" numCol="1" anchor="t" anchorCtr="0" compatLnSpc="1">
            <a:normAutofit/>
          </a:bodyPr>
          <a:lstStyle/>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本文共</a:t>
            </a:r>
            <a:r>
              <a:rPr kumimoji="0" lang="en-US" altLang="zh-CN" sz="3200" b="1" i="0" u="none" strike="noStrike" kern="1200" cap="none" spc="0" normalizeH="0" baseline="0" noProof="0" dirty="0" smtClean="0">
                <a:ln>
                  <a:noFill/>
                </a:ln>
                <a:solidFill>
                  <a:schemeClr val="tx1"/>
                </a:solidFill>
                <a:effectLst/>
                <a:uLnTx/>
                <a:uFillTx/>
                <a:latin typeface="+mn-lt"/>
                <a:ea typeface="+mn-ea"/>
                <a:cs typeface="+mn-cs"/>
              </a:rPr>
              <a:t>59</a:t>
            </a: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个自然段，可分为四部分：</a:t>
            </a:r>
            <a:endParaRPr kumimoji="0" lang="zh-CN"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第一部分</a:t>
            </a:r>
            <a:r>
              <a:rPr kumimoji="0" lang="en-US" altLang="zh-CN" sz="3200"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      通讯员送“我”去前沿包扎所。</a:t>
            </a:r>
            <a:endParaRPr kumimoji="0" lang="zh-CN"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第二部分</a:t>
            </a:r>
            <a:r>
              <a:rPr kumimoji="0" lang="en-US" altLang="zh-CN" sz="3200"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         通讯员和“我”一起</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向新媳妇</a:t>
            </a: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借被子。</a:t>
            </a:r>
            <a:endParaRPr kumimoji="0" lang="zh-CN"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第三部分</a:t>
            </a:r>
            <a:r>
              <a:rPr kumimoji="0" lang="en-US" altLang="zh-CN" sz="3200"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        通讯员为</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救人</a:t>
            </a: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牺牲，新媳妇怀着崇敬、歉疚的心情给他缝衣服。</a:t>
            </a:r>
            <a:endParaRPr kumimoji="0" lang="zh-CN"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第四部分</a:t>
            </a:r>
            <a:r>
              <a:rPr kumimoji="0" lang="en-US" altLang="zh-CN" sz="3200"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          写新媳妇执意将自己的被子盖在通讯员的身上入殓。</a:t>
            </a:r>
            <a:endParaRPr kumimoji="0" lang="zh-CN"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endParaRPr kumimoji="0" lang="zh-CN" altLang="zh-CN" sz="32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4" name="文本框 3"/>
          <p:cNvSpPr txBox="1"/>
          <p:nvPr/>
        </p:nvSpPr>
        <p:spPr>
          <a:xfrm>
            <a:off x="2637790" y="2362200"/>
            <a:ext cx="992579" cy="400110"/>
          </a:xfrm>
          <a:prstGeom prst="rect">
            <a:avLst/>
          </a:prstGeom>
          <a:noFill/>
        </p:spPr>
        <p:txBody>
          <a:bodyPr wrap="none" rtlCol="0">
            <a:spAutoFit/>
          </a:bodyPr>
          <a:lstStyle/>
          <a:p>
            <a:pPr algn="l"/>
            <a:r>
              <a:rPr lang="en-US" altLang="zh-CN" sz="2000" b="1" noProof="0" dirty="0" smtClean="0">
                <a:ln>
                  <a:noFill/>
                </a:ln>
                <a:solidFill>
                  <a:schemeClr val="tx1"/>
                </a:solidFill>
                <a:effectLst/>
                <a:uLnTx/>
                <a:uFillTx/>
                <a:latin typeface="+mn-lt"/>
                <a:ea typeface="+mn-ea"/>
                <a:sym typeface="+mn-ea"/>
              </a:rPr>
              <a:t>(1</a:t>
            </a:r>
            <a:r>
              <a:rPr lang="zh-CN" altLang="zh-CN" sz="2000" b="1" noProof="0" dirty="0" smtClean="0">
                <a:ln>
                  <a:noFill/>
                </a:ln>
                <a:solidFill>
                  <a:schemeClr val="tx1"/>
                </a:solidFill>
                <a:effectLst/>
                <a:uLnTx/>
                <a:uFillTx/>
                <a:latin typeface="+mn-lt"/>
                <a:ea typeface="+mn-ea"/>
                <a:sym typeface="+mn-ea"/>
              </a:rPr>
              <a:t>～</a:t>
            </a:r>
            <a:r>
              <a:rPr lang="en-US" altLang="zh-CN" sz="2000" b="1" noProof="0" dirty="0" smtClean="0">
                <a:ln>
                  <a:noFill/>
                </a:ln>
                <a:solidFill>
                  <a:schemeClr val="tx1"/>
                </a:solidFill>
                <a:effectLst/>
                <a:uLnTx/>
                <a:uFillTx/>
                <a:latin typeface="+mn-lt"/>
                <a:ea typeface="+mn-ea"/>
                <a:sym typeface="+mn-ea"/>
              </a:rPr>
              <a:t>23)</a:t>
            </a:r>
            <a:endParaRPr kumimoji="0" lang="en-US" altLang="zh-CN" sz="2000" b="1" i="0" u="none" strike="noStrike" kern="1200" cap="none" spc="0" normalizeH="0" baseline="0" noProof="0" dirty="0" smtClean="0">
              <a:ln>
                <a:noFill/>
              </a:ln>
              <a:solidFill>
                <a:schemeClr val="tx1"/>
              </a:solidFill>
              <a:effectLst/>
              <a:uLnTx/>
              <a:uFillTx/>
              <a:latin typeface="+mn-lt"/>
              <a:ea typeface="+mn-ea"/>
              <a:sym typeface="+mn-ea"/>
            </a:endParaRPr>
          </a:p>
        </p:txBody>
      </p:sp>
      <p:sp>
        <p:nvSpPr>
          <p:cNvPr id="5" name="文本框 4"/>
          <p:cNvSpPr txBox="1"/>
          <p:nvPr/>
        </p:nvSpPr>
        <p:spPr>
          <a:xfrm>
            <a:off x="2652806" y="3228975"/>
            <a:ext cx="1237839" cy="400110"/>
          </a:xfrm>
          <a:prstGeom prst="rect">
            <a:avLst/>
          </a:prstGeom>
          <a:noFill/>
        </p:spPr>
        <p:txBody>
          <a:bodyPr wrap="none" rtlCol="0">
            <a:spAutoFit/>
          </a:bodyPr>
          <a:lstStyle/>
          <a:p>
            <a:pPr algn="l"/>
            <a:r>
              <a:rPr lang="en-US" altLang="zh-CN" sz="2000" b="1" noProof="0" dirty="0" smtClean="0">
                <a:ln>
                  <a:noFill/>
                </a:ln>
                <a:solidFill>
                  <a:schemeClr val="tx1"/>
                </a:solidFill>
                <a:effectLst/>
                <a:uLnTx/>
                <a:uFillTx/>
                <a:latin typeface="+mn-lt"/>
                <a:ea typeface="+mn-ea"/>
                <a:sym typeface="+mn-ea"/>
              </a:rPr>
              <a:t>(24</a:t>
            </a:r>
            <a:r>
              <a:rPr lang="zh-CN" altLang="zh-CN" sz="2000" b="1" noProof="0" dirty="0" smtClean="0">
                <a:ln>
                  <a:noFill/>
                </a:ln>
                <a:solidFill>
                  <a:schemeClr val="tx1"/>
                </a:solidFill>
                <a:effectLst/>
                <a:uLnTx/>
                <a:uFillTx/>
                <a:latin typeface="+mn-lt"/>
                <a:ea typeface="+mn-ea"/>
                <a:sym typeface="+mn-ea"/>
              </a:rPr>
              <a:t> ～ </a:t>
            </a:r>
            <a:r>
              <a:rPr lang="en-US" altLang="zh-CN" sz="2000" b="1" noProof="0" dirty="0" smtClean="0">
                <a:ln>
                  <a:noFill/>
                </a:ln>
                <a:solidFill>
                  <a:schemeClr val="tx1"/>
                </a:solidFill>
                <a:effectLst/>
                <a:uLnTx/>
                <a:uFillTx/>
                <a:latin typeface="+mn-lt"/>
                <a:ea typeface="+mn-ea"/>
                <a:sym typeface="+mn-ea"/>
              </a:rPr>
              <a:t>43)</a:t>
            </a:r>
            <a:endParaRPr kumimoji="0" lang="en-US" altLang="zh-CN" sz="2000" b="1" i="0" u="none" strike="noStrike" kern="1200" cap="none" spc="0" normalizeH="0" baseline="0" noProof="0" dirty="0" smtClean="0">
              <a:ln>
                <a:noFill/>
              </a:ln>
              <a:solidFill>
                <a:schemeClr val="tx1"/>
              </a:solidFill>
              <a:effectLst/>
              <a:uLnTx/>
              <a:uFillTx/>
              <a:latin typeface="+mn-lt"/>
              <a:ea typeface="+mn-ea"/>
              <a:sym typeface="+mn-ea"/>
            </a:endParaRPr>
          </a:p>
        </p:txBody>
      </p:sp>
      <p:sp>
        <p:nvSpPr>
          <p:cNvPr id="6" name="文本框 5"/>
          <p:cNvSpPr txBox="1"/>
          <p:nvPr/>
        </p:nvSpPr>
        <p:spPr>
          <a:xfrm>
            <a:off x="2767965" y="4312920"/>
            <a:ext cx="1122423" cy="400110"/>
          </a:xfrm>
          <a:prstGeom prst="rect">
            <a:avLst/>
          </a:prstGeom>
          <a:noFill/>
        </p:spPr>
        <p:txBody>
          <a:bodyPr wrap="none" rtlCol="0">
            <a:spAutoFit/>
          </a:bodyPr>
          <a:lstStyle/>
          <a:p>
            <a:pPr algn="l"/>
            <a:r>
              <a:rPr lang="en-US" altLang="zh-CN" sz="2000" b="1" noProof="0" dirty="0" smtClean="0">
                <a:ln>
                  <a:noFill/>
                </a:ln>
                <a:solidFill>
                  <a:schemeClr val="tx1"/>
                </a:solidFill>
                <a:effectLst/>
                <a:uLnTx/>
                <a:uFillTx/>
                <a:latin typeface="+mn-lt"/>
                <a:ea typeface="+mn-ea"/>
                <a:sym typeface="+mn-ea"/>
              </a:rPr>
              <a:t>(44</a:t>
            </a:r>
            <a:r>
              <a:rPr lang="zh-CN" altLang="zh-CN" sz="2000" b="1" noProof="0" dirty="0" smtClean="0">
                <a:ln>
                  <a:noFill/>
                </a:ln>
                <a:solidFill>
                  <a:schemeClr val="tx1"/>
                </a:solidFill>
                <a:effectLst/>
                <a:uLnTx/>
                <a:uFillTx/>
                <a:latin typeface="+mn-lt"/>
                <a:ea typeface="+mn-ea"/>
                <a:sym typeface="+mn-ea"/>
              </a:rPr>
              <a:t>～</a:t>
            </a:r>
            <a:r>
              <a:rPr lang="en-US" altLang="zh-CN" sz="2000" b="1" noProof="0" dirty="0" smtClean="0">
                <a:ln>
                  <a:noFill/>
                </a:ln>
                <a:solidFill>
                  <a:schemeClr val="tx1"/>
                </a:solidFill>
                <a:effectLst/>
                <a:uLnTx/>
                <a:uFillTx/>
                <a:latin typeface="+mn-lt"/>
                <a:ea typeface="+mn-ea"/>
                <a:sym typeface="+mn-ea"/>
              </a:rPr>
              <a:t>57)</a:t>
            </a:r>
            <a:endParaRPr kumimoji="0" lang="en-US" altLang="zh-CN" sz="2000" b="1" i="0" u="none" strike="noStrike" kern="1200" cap="none" spc="0" normalizeH="0" baseline="0" noProof="0" dirty="0" smtClean="0">
              <a:ln>
                <a:noFill/>
              </a:ln>
              <a:solidFill>
                <a:schemeClr val="tx1"/>
              </a:solidFill>
              <a:effectLst/>
              <a:uLnTx/>
              <a:uFillTx/>
              <a:latin typeface="+mn-lt"/>
              <a:ea typeface="+mn-ea"/>
              <a:sym typeface="+mn-ea"/>
            </a:endParaRPr>
          </a:p>
        </p:txBody>
      </p:sp>
      <p:sp>
        <p:nvSpPr>
          <p:cNvPr id="7" name="文本框 6"/>
          <p:cNvSpPr txBox="1"/>
          <p:nvPr/>
        </p:nvSpPr>
        <p:spPr>
          <a:xfrm>
            <a:off x="2767965" y="5467985"/>
            <a:ext cx="1237839" cy="400110"/>
          </a:xfrm>
          <a:prstGeom prst="rect">
            <a:avLst/>
          </a:prstGeom>
          <a:noFill/>
        </p:spPr>
        <p:txBody>
          <a:bodyPr wrap="none" rtlCol="0">
            <a:spAutoFit/>
          </a:bodyPr>
          <a:lstStyle/>
          <a:p>
            <a:pPr algn="l"/>
            <a:r>
              <a:rPr lang="en-US" altLang="zh-CN" sz="2000" b="1" noProof="0" dirty="0" smtClean="0">
                <a:ln>
                  <a:noFill/>
                </a:ln>
                <a:solidFill>
                  <a:schemeClr val="tx1"/>
                </a:solidFill>
                <a:effectLst/>
                <a:uLnTx/>
                <a:uFillTx/>
                <a:latin typeface="+mn-lt"/>
                <a:ea typeface="+mn-ea"/>
                <a:sym typeface="+mn-ea"/>
              </a:rPr>
              <a:t>(58</a:t>
            </a:r>
            <a:r>
              <a:rPr lang="zh-CN" altLang="zh-CN" sz="2000" b="1" noProof="0" dirty="0" smtClean="0">
                <a:ln>
                  <a:noFill/>
                </a:ln>
                <a:solidFill>
                  <a:schemeClr val="tx1"/>
                </a:solidFill>
                <a:effectLst/>
                <a:uLnTx/>
                <a:uFillTx/>
                <a:latin typeface="+mn-lt"/>
                <a:ea typeface="+mn-ea"/>
                <a:sym typeface="+mn-ea"/>
              </a:rPr>
              <a:t> ～ </a:t>
            </a:r>
            <a:r>
              <a:rPr lang="en-US" altLang="zh-CN" sz="2000" b="1" noProof="0" dirty="0" smtClean="0">
                <a:ln>
                  <a:noFill/>
                </a:ln>
                <a:solidFill>
                  <a:schemeClr val="tx1"/>
                </a:solidFill>
                <a:effectLst/>
                <a:uLnTx/>
                <a:uFillTx/>
                <a:latin typeface="+mn-lt"/>
                <a:ea typeface="+mn-ea"/>
                <a:sym typeface="+mn-ea"/>
              </a:rPr>
              <a:t>59)</a:t>
            </a:r>
            <a:endParaRPr kumimoji="0" lang="en-US" altLang="zh-CN" sz="2000" b="1" i="0" u="none" strike="noStrike" kern="1200" cap="none" spc="0" normalizeH="0" baseline="0" noProof="0" dirty="0" smtClean="0">
              <a:ln>
                <a:noFill/>
              </a:ln>
              <a:solidFill>
                <a:schemeClr val="tx1"/>
              </a:solidFill>
              <a:effectLst/>
              <a:uLnTx/>
              <a:uFillTx/>
              <a:latin typeface="+mn-lt"/>
              <a:ea typeface="+mn-ea"/>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533400" y="609600"/>
            <a:ext cx="8229600" cy="990600"/>
          </a:xfrm>
          <a:noFill/>
          <a:ln>
            <a:noFill/>
          </a:ln>
          <a:effectLst/>
          <a:scene3d>
            <a:camera prst="orthographicFront"/>
            <a:lightRig rig="balanced" dir="t"/>
          </a:scene3d>
          <a:sp3d prstMaterial="plastic"/>
        </p:spPr>
        <p:txBody>
          <a:bodyPr vert="horz" anchor="ct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44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情节</a:t>
            </a:r>
            <a:r>
              <a:rPr kumimoji="0" lang="zh-CN" altLang="zh-CN" sz="44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结构图</a:t>
            </a:r>
            <a:br>
              <a:rPr kumimoji="0" lang="zh-CN" altLang="zh-CN" sz="44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br>
            <a:endParaRPr kumimoji="0" lang="zh-CN" altLang="zh-CN" sz="44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endParaRPr>
          </a:p>
        </p:txBody>
      </p:sp>
      <p:sp>
        <p:nvSpPr>
          <p:cNvPr id="21507" name="内容占位符 2"/>
          <p:cNvSpPr>
            <a:spLocks noGrp="1"/>
          </p:cNvSpPr>
          <p:nvPr>
            <p:ph idx="4294967295"/>
          </p:nvPr>
        </p:nvSpPr>
        <p:spPr>
          <a:xfrm>
            <a:off x="5257800" y="1600200"/>
            <a:ext cx="3581400" cy="4525963"/>
          </a:xfrm>
        </p:spPr>
        <p:txBody>
          <a:bodyPr vert="horz" wrap="square" lIns="91440" tIns="45720" rIns="91440" bIns="45720" anchor="t"/>
          <a:lstStyle/>
          <a:p>
            <a:pPr eaLnBrk="1" hangingPunct="1"/>
            <a:endParaRPr lang="en-US" altLang="zh-CN" sz="3600" b="1" dirty="0">
              <a:solidFill>
                <a:schemeClr val="tx1"/>
              </a:solidFill>
              <a:ea typeface="华文楷体" panose="02010600040101010101" charset="-122"/>
            </a:endParaRPr>
          </a:p>
          <a:p>
            <a:pPr eaLnBrk="1" hangingPunct="1"/>
            <a:r>
              <a:rPr lang="zh-CN" altLang="zh-CN" sz="3600" b="1" dirty="0">
                <a:solidFill>
                  <a:schemeClr val="tx1"/>
                </a:solidFill>
                <a:ea typeface="华文楷体" panose="02010600040101010101" charset="-122"/>
              </a:rPr>
              <a:t>开端</a:t>
            </a:r>
            <a:r>
              <a:rPr lang="en-US" altLang="zh-CN" sz="3600" b="1" dirty="0">
                <a:solidFill>
                  <a:schemeClr val="tx1"/>
                </a:solidFill>
                <a:ea typeface="华文楷体" panose="02010600040101010101" charset="-122"/>
              </a:rPr>
              <a:t> </a:t>
            </a:r>
            <a:r>
              <a:rPr lang="zh-CN" altLang="zh-CN" sz="3600" b="1" dirty="0">
                <a:solidFill>
                  <a:schemeClr val="tx1"/>
                </a:solidFill>
                <a:ea typeface="华文楷体" panose="02010600040101010101" charset="-122"/>
              </a:rPr>
              <a:t>→</a:t>
            </a:r>
            <a:r>
              <a:rPr lang="en-US" altLang="zh-CN" sz="3600" b="1" dirty="0">
                <a:solidFill>
                  <a:schemeClr val="tx1"/>
                </a:solidFill>
                <a:ea typeface="华文楷体" panose="02010600040101010101" charset="-122"/>
              </a:rPr>
              <a:t> </a:t>
            </a:r>
            <a:r>
              <a:rPr lang="zh-CN" altLang="en-US" sz="4000" b="1" dirty="0">
                <a:solidFill>
                  <a:schemeClr val="tx1"/>
                </a:solidFill>
                <a:ea typeface="华文楷体" panose="02010600040101010101" charset="-122"/>
              </a:rPr>
              <a:t>带路</a:t>
            </a:r>
            <a:endParaRPr lang="zh-CN" altLang="en-US" sz="4000" b="1" dirty="0">
              <a:solidFill>
                <a:schemeClr val="tx1"/>
              </a:solidFill>
              <a:ea typeface="华文楷体" panose="02010600040101010101" charset="-122"/>
            </a:endParaRPr>
          </a:p>
          <a:p>
            <a:pPr eaLnBrk="1" hangingPunct="1"/>
            <a:r>
              <a:rPr lang="zh-CN" altLang="zh-CN" sz="3600" b="1" dirty="0">
                <a:solidFill>
                  <a:schemeClr val="tx1"/>
                </a:solidFill>
                <a:ea typeface="华文楷体" panose="02010600040101010101" charset="-122"/>
              </a:rPr>
              <a:t>发展</a:t>
            </a:r>
            <a:r>
              <a:rPr lang="en-US" altLang="zh-CN" sz="3600" b="1" dirty="0">
                <a:solidFill>
                  <a:schemeClr val="tx1"/>
                </a:solidFill>
                <a:ea typeface="华文楷体" panose="02010600040101010101" charset="-122"/>
              </a:rPr>
              <a:t> </a:t>
            </a:r>
            <a:r>
              <a:rPr lang="zh-CN" altLang="zh-CN" sz="3600" b="1" dirty="0">
                <a:solidFill>
                  <a:schemeClr val="tx1"/>
                </a:solidFill>
                <a:ea typeface="华文楷体" panose="02010600040101010101" charset="-122"/>
              </a:rPr>
              <a:t>→</a:t>
            </a:r>
            <a:r>
              <a:rPr lang="en-US" altLang="zh-CN" sz="3600" b="1" dirty="0">
                <a:solidFill>
                  <a:schemeClr val="tx1"/>
                </a:solidFill>
                <a:ea typeface="华文楷体" panose="02010600040101010101" charset="-122"/>
              </a:rPr>
              <a:t> </a:t>
            </a:r>
            <a:r>
              <a:rPr lang="zh-CN" altLang="en-US" sz="4000" b="1" dirty="0">
                <a:solidFill>
                  <a:schemeClr val="tx1"/>
                </a:solidFill>
                <a:ea typeface="华文楷体" panose="02010600040101010101" charset="-122"/>
              </a:rPr>
              <a:t>借被</a:t>
            </a:r>
            <a:endParaRPr lang="zh-CN" altLang="en-US" sz="4000" b="1" dirty="0">
              <a:solidFill>
                <a:schemeClr val="tx1"/>
              </a:solidFill>
              <a:ea typeface="华文楷体" panose="02010600040101010101" charset="-122"/>
            </a:endParaRPr>
          </a:p>
          <a:p>
            <a:pPr eaLnBrk="1" hangingPunct="1"/>
            <a:r>
              <a:rPr lang="zh-CN" altLang="zh-CN" sz="3600" b="1" dirty="0">
                <a:solidFill>
                  <a:schemeClr val="tx1"/>
                </a:solidFill>
                <a:ea typeface="华文楷体" panose="02010600040101010101" charset="-122"/>
              </a:rPr>
              <a:t>高潮</a:t>
            </a:r>
            <a:r>
              <a:rPr lang="en-US" altLang="zh-CN" sz="3600" b="1" dirty="0">
                <a:solidFill>
                  <a:schemeClr val="tx1"/>
                </a:solidFill>
                <a:ea typeface="华文楷体" panose="02010600040101010101" charset="-122"/>
              </a:rPr>
              <a:t> </a:t>
            </a:r>
            <a:r>
              <a:rPr lang="zh-CN" altLang="zh-CN" sz="3600" b="1" dirty="0">
                <a:solidFill>
                  <a:schemeClr val="tx1"/>
                </a:solidFill>
                <a:ea typeface="华文楷体" panose="02010600040101010101" charset="-122"/>
              </a:rPr>
              <a:t>→</a:t>
            </a:r>
            <a:r>
              <a:rPr lang="en-US" altLang="zh-CN" sz="3600" b="1" dirty="0">
                <a:solidFill>
                  <a:schemeClr val="tx1"/>
                </a:solidFill>
                <a:ea typeface="华文楷体" panose="02010600040101010101" charset="-122"/>
              </a:rPr>
              <a:t> </a:t>
            </a:r>
            <a:r>
              <a:rPr lang="zh-CN" altLang="en-US" sz="4000" b="1" dirty="0">
                <a:solidFill>
                  <a:schemeClr val="tx1"/>
                </a:solidFill>
                <a:ea typeface="华文楷体" panose="02010600040101010101" charset="-122"/>
              </a:rPr>
              <a:t>牺牲 </a:t>
            </a:r>
            <a:endParaRPr lang="zh-CN" altLang="en-US" sz="4000" b="1" dirty="0">
              <a:solidFill>
                <a:schemeClr val="tx1"/>
              </a:solidFill>
              <a:ea typeface="华文楷体" panose="02010600040101010101" charset="-122"/>
            </a:endParaRPr>
          </a:p>
          <a:p>
            <a:pPr eaLnBrk="1" hangingPunct="1"/>
            <a:r>
              <a:rPr lang="zh-CN" altLang="zh-CN" sz="3600" b="1" dirty="0">
                <a:solidFill>
                  <a:schemeClr val="tx1"/>
                </a:solidFill>
                <a:ea typeface="华文楷体" panose="02010600040101010101" charset="-122"/>
              </a:rPr>
              <a:t>结局</a:t>
            </a:r>
            <a:r>
              <a:rPr lang="en-US" altLang="zh-CN" sz="3600" b="1" dirty="0">
                <a:solidFill>
                  <a:schemeClr val="tx1"/>
                </a:solidFill>
                <a:ea typeface="华文楷体" panose="02010600040101010101" charset="-122"/>
              </a:rPr>
              <a:t> </a:t>
            </a:r>
            <a:r>
              <a:rPr lang="zh-CN" altLang="zh-CN" sz="3600" b="1" dirty="0">
                <a:solidFill>
                  <a:schemeClr val="tx1"/>
                </a:solidFill>
                <a:ea typeface="华文楷体" panose="02010600040101010101" charset="-122"/>
              </a:rPr>
              <a:t>→</a:t>
            </a:r>
            <a:r>
              <a:rPr lang="en-US" altLang="zh-CN" sz="3600" b="1" dirty="0">
                <a:solidFill>
                  <a:schemeClr val="tx1"/>
                </a:solidFill>
                <a:ea typeface="华文楷体" panose="02010600040101010101" charset="-122"/>
              </a:rPr>
              <a:t> </a:t>
            </a:r>
            <a:r>
              <a:rPr lang="zh-CN" altLang="zh-CN" sz="3600" b="1" dirty="0">
                <a:solidFill>
                  <a:schemeClr val="tx1"/>
                </a:solidFill>
                <a:ea typeface="华文楷体" panose="02010600040101010101" charset="-122"/>
              </a:rPr>
              <a:t>献被</a:t>
            </a:r>
            <a:r>
              <a:rPr lang="en-US" altLang="zh-CN" sz="3600" b="1" dirty="0">
                <a:solidFill>
                  <a:schemeClr val="tx1"/>
                </a:solidFill>
                <a:ea typeface="华文楷体" panose="02010600040101010101" charset="-122"/>
              </a:rPr>
              <a:t> </a:t>
            </a:r>
            <a:endParaRPr lang="en-US" altLang="zh-CN" sz="3600" b="1" dirty="0">
              <a:solidFill>
                <a:schemeClr val="tx1"/>
              </a:solidFill>
              <a:ea typeface="华文楷体" panose="02010600040101010101" charset="-122"/>
            </a:endParaRPr>
          </a:p>
          <a:p>
            <a:pPr eaLnBrk="1" hangingPunct="1"/>
            <a:endParaRPr lang="en-US" altLang="zh-CN" sz="3600" b="1" dirty="0">
              <a:solidFill>
                <a:schemeClr val="tx1"/>
              </a:solidFill>
              <a:ea typeface="华文楷体" panose="02010600040101010101" charset="-122"/>
            </a:endParaRPr>
          </a:p>
        </p:txBody>
      </p:sp>
      <p:pic>
        <p:nvPicPr>
          <p:cNvPr id="21508" name="Picture 2" descr="C:\Users\Administrator\Desktop\u=2979128384,1102198305&amp;fm=26&amp;gp=0.jpg"/>
          <p:cNvPicPr>
            <a:picLocks noChangeAspect="1"/>
          </p:cNvPicPr>
          <p:nvPr/>
        </p:nvPicPr>
        <p:blipFill>
          <a:blip r:embed="rId1" cstate="print"/>
          <a:stretch>
            <a:fillRect/>
          </a:stretch>
        </p:blipFill>
        <p:spPr>
          <a:xfrm>
            <a:off x="236855" y="1803400"/>
            <a:ext cx="4724400" cy="4584700"/>
          </a:xfrm>
          <a:prstGeom prst="rect">
            <a:avLst/>
          </a:prstGeom>
          <a:noFill/>
          <a:ln w="9525">
            <a:noFill/>
          </a:ln>
          <a:effectLst>
            <a:softEdge rad="317500"/>
          </a:effectLst>
        </p:spPr>
      </p:pic>
    </p:spTree>
    <p:custDataLst>
      <p:tags r:id="rId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304800" y="457200"/>
            <a:ext cx="8686800" cy="838200"/>
          </a:xfrm>
          <a:noFill/>
          <a:ln>
            <a:noFill/>
          </a:ln>
          <a:effectLst/>
          <a:scene3d>
            <a:camera prst="orthographicFront"/>
            <a:lightRig rig="balanced" dir="t"/>
          </a:scene3d>
          <a:sp3d prstMaterial="plastic"/>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36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细读课文 分析</a:t>
            </a:r>
            <a:r>
              <a:rPr kumimoji="0" lang="zh-CN" altLang="zh-CN" sz="36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人物形象</a:t>
            </a:r>
            <a:endParaRPr kumimoji="0" lang="zh-CN" altLang="zh-CN" sz="36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endParaRPr>
          </a:p>
        </p:txBody>
      </p:sp>
      <p:sp>
        <p:nvSpPr>
          <p:cNvPr id="44036" name="文本框 44035"/>
          <p:cNvSpPr txBox="1"/>
          <p:nvPr/>
        </p:nvSpPr>
        <p:spPr>
          <a:xfrm>
            <a:off x="229235" y="1295400"/>
            <a:ext cx="8686165" cy="5293757"/>
          </a:xfrm>
          <a:prstGeom prst="rect">
            <a:avLst/>
          </a:prstGeom>
          <a:noFill/>
          <a:ln w="9525">
            <a:noFill/>
          </a:ln>
        </p:spPr>
        <p:txBody>
          <a:bodyPr wrap="square">
            <a:spAutoFit/>
          </a:bodyPr>
          <a:lstStyle/>
          <a:p>
            <a:pPr>
              <a:spcBef>
                <a:spcPts val="0"/>
              </a:spcBef>
            </a:pPr>
            <a:r>
              <a:rPr lang="en-US" altLang="zh-CN" sz="2600" b="1" dirty="0">
                <a:solidFill>
                  <a:srgbClr val="000000"/>
                </a:solidFill>
                <a:latin typeface="Arial" panose="020B0604020202020204" pitchFamily="34" charset="0"/>
              </a:rPr>
              <a:t>1.</a:t>
            </a:r>
            <a:r>
              <a:rPr lang="zh-CN" altLang="en-US" sz="2600" b="1" dirty="0">
                <a:solidFill>
                  <a:srgbClr val="000000"/>
                </a:solidFill>
                <a:latin typeface="Arial" panose="020B0604020202020204" pitchFamily="34" charset="0"/>
              </a:rPr>
              <a:t>分析人物所做的事。</a:t>
            </a:r>
            <a:endParaRPr lang="zh-CN" altLang="en-US" sz="2600" b="1" dirty="0">
              <a:solidFill>
                <a:srgbClr val="000000"/>
              </a:solidFill>
              <a:latin typeface="Arial" panose="020B0604020202020204" pitchFamily="34" charset="0"/>
            </a:endParaRPr>
          </a:p>
          <a:p>
            <a:pPr>
              <a:spcBef>
                <a:spcPts val="0"/>
              </a:spcBef>
            </a:pPr>
            <a:r>
              <a:rPr lang="en-US" altLang="zh-CN" sz="2600" b="1" dirty="0">
                <a:solidFill>
                  <a:srgbClr val="000000"/>
                </a:solidFill>
                <a:latin typeface="Arial" panose="020B0604020202020204" pitchFamily="34" charset="0"/>
              </a:rPr>
              <a:t>2.</a:t>
            </a:r>
            <a:r>
              <a:rPr lang="zh-CN" altLang="en-US" sz="2600" b="1" dirty="0">
                <a:solidFill>
                  <a:srgbClr val="000000"/>
                </a:solidFill>
                <a:latin typeface="Arial" panose="020B0604020202020204" pitchFamily="34" charset="0"/>
              </a:rPr>
              <a:t>分析对人物的</a:t>
            </a:r>
            <a:r>
              <a:rPr lang="zh-CN" altLang="en-US" sz="2600" b="1" dirty="0">
                <a:solidFill>
                  <a:srgbClr val="FF0000"/>
                </a:solidFill>
                <a:latin typeface="Arial" panose="020B0604020202020204" pitchFamily="34" charset="0"/>
              </a:rPr>
              <a:t>正面描写</a:t>
            </a:r>
            <a:r>
              <a:rPr lang="zh-CN" altLang="en-US" sz="2600" b="1" dirty="0">
                <a:solidFill>
                  <a:srgbClr val="000000"/>
                </a:solidFill>
                <a:latin typeface="Arial" panose="020B0604020202020204" pitchFamily="34" charset="0"/>
              </a:rPr>
              <a:t>。</a:t>
            </a:r>
            <a:endParaRPr lang="zh-CN" altLang="en-US" sz="2600" b="1" dirty="0">
              <a:solidFill>
                <a:srgbClr val="000000"/>
              </a:solidFill>
              <a:latin typeface="Arial" panose="020B0604020202020204" pitchFamily="34" charset="0"/>
            </a:endParaRPr>
          </a:p>
          <a:p>
            <a:pPr>
              <a:spcBef>
                <a:spcPts val="0"/>
              </a:spcBef>
            </a:pPr>
            <a:r>
              <a:rPr lang="zh-CN" altLang="en-US" sz="2600" b="1" dirty="0">
                <a:solidFill>
                  <a:srgbClr val="000000"/>
                </a:solidFill>
                <a:latin typeface="Arial" panose="020B0604020202020204" pitchFamily="34" charset="0"/>
              </a:rPr>
              <a:t>       人物直接描写（正面描写），就是通过直接描写人物的</a:t>
            </a:r>
            <a:r>
              <a:rPr lang="zh-CN" altLang="en-US" sz="2600" b="1" dirty="0">
                <a:solidFill>
                  <a:srgbClr val="FF0000"/>
                </a:solidFill>
                <a:latin typeface="Arial" panose="020B0604020202020204" pitchFamily="34" charset="0"/>
              </a:rPr>
              <a:t>外貌、动作、语言、心理、神态</a:t>
            </a:r>
            <a:r>
              <a:rPr lang="zh-CN" altLang="en-US" sz="2600" b="1" dirty="0">
                <a:solidFill>
                  <a:srgbClr val="000000"/>
                </a:solidFill>
                <a:latin typeface="Arial" panose="020B0604020202020204" pitchFamily="34" charset="0"/>
              </a:rPr>
              <a:t>等揭示人物思想品质和性格特点，反映作品主题。</a:t>
            </a:r>
            <a:endParaRPr lang="zh-CN" altLang="en-US" sz="2600" b="1" dirty="0">
              <a:solidFill>
                <a:srgbClr val="000000"/>
              </a:solidFill>
              <a:latin typeface="Arial" panose="020B0604020202020204" pitchFamily="34" charset="0"/>
            </a:endParaRPr>
          </a:p>
          <a:p>
            <a:pPr>
              <a:spcBef>
                <a:spcPts val="0"/>
              </a:spcBef>
            </a:pPr>
            <a:r>
              <a:rPr lang="en-US" altLang="zh-CN" sz="2600" b="1" dirty="0">
                <a:solidFill>
                  <a:srgbClr val="000000"/>
                </a:solidFill>
                <a:latin typeface="Arial" panose="020B0604020202020204" pitchFamily="34" charset="0"/>
              </a:rPr>
              <a:t>3.</a:t>
            </a:r>
            <a:r>
              <a:rPr lang="zh-CN" altLang="en-US" sz="2600" b="1" dirty="0">
                <a:solidFill>
                  <a:srgbClr val="000000"/>
                </a:solidFill>
                <a:latin typeface="Arial" panose="020B0604020202020204" pitchFamily="34" charset="0"/>
              </a:rPr>
              <a:t>分析侧面描写的语句。</a:t>
            </a:r>
            <a:endParaRPr lang="zh-CN" altLang="en-US" sz="2600" b="1" dirty="0">
              <a:solidFill>
                <a:srgbClr val="000000"/>
              </a:solidFill>
              <a:latin typeface="Arial" panose="020B0604020202020204" pitchFamily="34" charset="0"/>
            </a:endParaRPr>
          </a:p>
          <a:p>
            <a:pPr>
              <a:spcBef>
                <a:spcPts val="0"/>
              </a:spcBef>
            </a:pPr>
            <a:r>
              <a:rPr lang="zh-CN" altLang="en-US" sz="2600" b="1" dirty="0">
                <a:solidFill>
                  <a:srgbClr val="000000"/>
                </a:solidFill>
                <a:latin typeface="Arial" panose="020B0604020202020204" pitchFamily="34" charset="0"/>
              </a:rPr>
              <a:t>       侧面描写，概括地说就是通过其他人物的言行，间接写主人公。如用</a:t>
            </a:r>
            <a:r>
              <a:rPr lang="zh-CN" altLang="en-US" sz="2600" b="1" dirty="0">
                <a:solidFill>
                  <a:srgbClr val="FF0000"/>
                </a:solidFill>
                <a:latin typeface="Arial" panose="020B0604020202020204" pitchFamily="34" charset="0"/>
              </a:rPr>
              <a:t>有关人物</a:t>
            </a:r>
            <a:r>
              <a:rPr lang="zh-CN" altLang="en-US" sz="2600" b="1" dirty="0">
                <a:solidFill>
                  <a:srgbClr val="000000"/>
                </a:solidFill>
                <a:latin typeface="Arial" panose="020B0604020202020204" pitchFamily="34" charset="0"/>
              </a:rPr>
              <a:t>的对话、心理活动等烘所要描写的主要人物的性格特点。</a:t>
            </a:r>
            <a:endParaRPr lang="zh-CN" altLang="en-US" sz="2600" b="1" dirty="0">
              <a:solidFill>
                <a:srgbClr val="000000"/>
              </a:solidFill>
              <a:latin typeface="Arial" panose="020B0604020202020204" pitchFamily="34" charset="0"/>
            </a:endParaRPr>
          </a:p>
          <a:p>
            <a:pPr>
              <a:spcBef>
                <a:spcPts val="0"/>
              </a:spcBef>
            </a:pPr>
            <a:r>
              <a:rPr lang="en-US" altLang="zh-CN" sz="2600" b="1" dirty="0">
                <a:solidFill>
                  <a:srgbClr val="000000"/>
                </a:solidFill>
                <a:latin typeface="Arial" panose="020B0604020202020204" pitchFamily="34" charset="0"/>
              </a:rPr>
              <a:t>4.</a:t>
            </a:r>
            <a:r>
              <a:rPr lang="zh-CN" altLang="en-US" sz="2600" b="1" dirty="0">
                <a:solidFill>
                  <a:srgbClr val="000000"/>
                </a:solidFill>
                <a:latin typeface="Arial" panose="020B0604020202020204" pitchFamily="34" charset="0"/>
              </a:rPr>
              <a:t>分析细节描写</a:t>
            </a:r>
            <a:endParaRPr lang="zh-CN" altLang="en-US" sz="2600" b="1" dirty="0">
              <a:solidFill>
                <a:srgbClr val="000000"/>
              </a:solidFill>
              <a:latin typeface="Arial" panose="020B0604020202020204" pitchFamily="34" charset="0"/>
            </a:endParaRPr>
          </a:p>
          <a:p>
            <a:pPr>
              <a:spcBef>
                <a:spcPts val="0"/>
              </a:spcBef>
            </a:pPr>
            <a:r>
              <a:rPr lang="zh-CN" altLang="en-US" sz="2600" b="1" dirty="0">
                <a:solidFill>
                  <a:srgbClr val="000000"/>
                </a:solidFill>
                <a:latin typeface="Arial" panose="020B0604020202020204" pitchFamily="34" charset="0"/>
              </a:rPr>
              <a:t>       细节描写也是刻画人物性格的重要手段。所谓细节描写就是指对</a:t>
            </a:r>
            <a:r>
              <a:rPr lang="zh-CN" altLang="en-US" sz="2600" b="1" dirty="0">
                <a:solidFill>
                  <a:srgbClr val="FF0000"/>
                </a:solidFill>
                <a:latin typeface="Arial" panose="020B0604020202020204" pitchFamily="34" charset="0"/>
              </a:rPr>
              <a:t>人物</a:t>
            </a:r>
            <a:r>
              <a:rPr lang="zh-CN" altLang="en-US" sz="2600" b="1" dirty="0">
                <a:solidFill>
                  <a:srgbClr val="000000"/>
                </a:solidFill>
                <a:latin typeface="Arial" panose="020B0604020202020204" pitchFamily="34" charset="0"/>
              </a:rPr>
              <a:t>的外貌、语言、动作、神情变化以及</a:t>
            </a:r>
            <a:r>
              <a:rPr lang="zh-CN" altLang="en-US" sz="2600" b="1" dirty="0">
                <a:solidFill>
                  <a:srgbClr val="FF0000"/>
                </a:solidFill>
                <a:latin typeface="Arial" panose="020B0604020202020204" pitchFamily="34" charset="0"/>
              </a:rPr>
              <a:t>事物、环境</a:t>
            </a:r>
            <a:r>
              <a:rPr lang="zh-CN" altLang="en-US" sz="2600" b="1" dirty="0">
                <a:solidFill>
                  <a:srgbClr val="000000"/>
                </a:solidFill>
                <a:latin typeface="Arial" panose="020B0604020202020204" pitchFamily="34" charset="0"/>
              </a:rPr>
              <a:t>的细微处进行具体描写。</a:t>
            </a:r>
            <a:endParaRPr lang="zh-CN" altLang="en-US" sz="2600" b="1" dirty="0">
              <a:solidFill>
                <a:srgbClr val="000000"/>
              </a:solidFill>
              <a:latin typeface="Arial" panose="020B0604020202020204" pitchFamily="34" charset="0"/>
            </a:endParaRP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304800" y="533400"/>
            <a:ext cx="8686800" cy="838200"/>
          </a:xfrm>
          <a:noFill/>
          <a:ln>
            <a:noFill/>
          </a:ln>
          <a:effectLst/>
          <a:scene3d>
            <a:camera prst="orthographicFront"/>
            <a:lightRig rig="balanced" dir="t"/>
          </a:scene3d>
          <a:sp3d prstMaterial="plastic"/>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3600" b="1"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细读课文 分析</a:t>
            </a:r>
            <a:r>
              <a:rPr kumimoji="0" lang="zh-CN" altLang="zh-CN" sz="3600" b="1"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人物形象</a:t>
            </a:r>
            <a:endParaRPr kumimoji="0" lang="zh-CN" altLang="zh-CN" sz="3600" b="1"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endParaRPr>
          </a:p>
        </p:txBody>
      </p:sp>
      <p:sp>
        <p:nvSpPr>
          <p:cNvPr id="3" name="内容占位符 2"/>
          <p:cNvSpPr>
            <a:spLocks noGrp="1"/>
          </p:cNvSpPr>
          <p:nvPr>
            <p:ph idx="4294967295"/>
          </p:nvPr>
        </p:nvSpPr>
        <p:spPr>
          <a:xfrm>
            <a:off x="457200" y="1600201"/>
            <a:ext cx="8229600" cy="4525963"/>
          </a:xfrm>
        </p:spPr>
        <p:txBody>
          <a:bodyPr vert="horz" wrap="square" lIns="91440" tIns="45720" rIns="91440" bIns="45720" numCol="1" anchor="t" anchorCtr="0" compatLnSpc="1">
            <a:normAutofit/>
          </a:bodyPr>
          <a:lstStyle/>
          <a:p>
            <a:pPr marL="0" marR="0" lvl="0" indent="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None/>
              <a:defRPr/>
            </a:pPr>
            <a:r>
              <a:rPr kumimoji="0" lang="zh-CN" altLang="en-US" sz="3600" b="1" i="0" u="none" strike="noStrike" kern="1200" cap="none" spc="0" normalizeH="0" baseline="0" noProof="0" dirty="0" smtClean="0">
                <a:ln>
                  <a:noFill/>
                </a:ln>
                <a:solidFill>
                  <a:schemeClr val="tx1"/>
                </a:solidFill>
                <a:effectLst/>
                <a:uLnTx/>
                <a:uFillTx/>
                <a:latin typeface="+mn-lt"/>
                <a:ea typeface="+mn-ea"/>
                <a:cs typeface="+mn-cs"/>
              </a:rPr>
              <a:t>一、</a:t>
            </a:r>
            <a:r>
              <a:rPr kumimoji="0" lang="zh-CN" altLang="zh-CN" sz="3600" b="1" i="0" u="none" strike="noStrike" kern="1200" cap="none" spc="0" normalizeH="0" baseline="0" noProof="0" dirty="0" smtClean="0">
                <a:ln>
                  <a:noFill/>
                </a:ln>
                <a:solidFill>
                  <a:schemeClr val="tx1"/>
                </a:solidFill>
                <a:effectLst/>
                <a:uLnTx/>
                <a:uFillTx/>
                <a:latin typeface="+mn-lt"/>
                <a:ea typeface="+mn-ea"/>
                <a:cs typeface="+mn-cs"/>
              </a:rPr>
              <a:t>小通讯员的形象</a:t>
            </a:r>
            <a:endParaRPr kumimoji="0" lang="zh-CN" altLang="zh-CN" sz="3600" b="1"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None/>
              <a:defRPr/>
            </a:pP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    </a:t>
            </a:r>
            <a:endParaRPr kumimoji="0" lang="zh-CN"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None/>
              <a:defRPr/>
            </a:pP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zh-CN" sz="3600" b="1" i="0" u="none" strike="noStrike" kern="1200" cap="none" spc="0" normalizeH="0" baseline="0" noProof="0" dirty="0" smtClean="0">
                <a:ln>
                  <a:noFill/>
                </a:ln>
                <a:solidFill>
                  <a:schemeClr val="tx1"/>
                </a:solidFill>
                <a:effectLst/>
                <a:uLnTx/>
                <a:uFillTx/>
                <a:latin typeface="+mn-lt"/>
                <a:ea typeface="+mn-ea"/>
                <a:cs typeface="+mn-cs"/>
              </a:rPr>
              <a:t>快速浏览课文，找出文中对于通讯员描写的句子，分析小通讯员的形象。（</a:t>
            </a:r>
            <a:r>
              <a:rPr kumimoji="0" lang="zh-CN" altLang="zh-CN" sz="3600" b="1" i="0" u="none" strike="noStrike" kern="1200" cap="none" spc="0" normalizeH="0" baseline="0" noProof="0" dirty="0" smtClean="0">
                <a:ln>
                  <a:noFill/>
                </a:ln>
                <a:solidFill>
                  <a:srgbClr val="FF0000"/>
                </a:solidFill>
                <a:effectLst/>
                <a:uLnTx/>
                <a:uFillTx/>
                <a:latin typeface="+mn-lt"/>
                <a:ea typeface="+mn-ea"/>
                <a:cs typeface="+mn-cs"/>
              </a:rPr>
              <a:t>在课本上做批注：人物形象、描写方法</a:t>
            </a:r>
            <a:r>
              <a:rPr kumimoji="0" lang="zh-CN" altLang="zh-CN" sz="3600" b="1" i="0" u="none" strike="noStrike" kern="1200" cap="none" spc="0" normalizeH="0" baseline="0" noProof="0" dirty="0" smtClean="0">
                <a:ln>
                  <a:noFill/>
                </a:ln>
                <a:solidFill>
                  <a:schemeClr val="tx1"/>
                </a:solidFill>
                <a:effectLst/>
                <a:uLnTx/>
                <a:uFillTx/>
                <a:latin typeface="+mn-lt"/>
                <a:ea typeface="+mn-ea"/>
                <a:cs typeface="+mn-cs"/>
              </a:rPr>
              <a:t>）</a:t>
            </a:r>
            <a:endParaRPr kumimoji="0" lang="zh-CN" altLang="zh-CN" sz="3600" b="1"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None/>
              <a:defRPr/>
            </a:pPr>
            <a:endParaRPr kumimoji="0" lang="zh-CN" altLang="zh-CN" sz="3600" b="1" i="0" u="none" strike="noStrike" kern="1200" cap="none" spc="0" normalizeH="0" baseline="0" noProof="0" dirty="0" smtClean="0">
              <a:ln>
                <a:noFill/>
              </a:ln>
              <a:solidFill>
                <a:schemeClr val="tx1"/>
              </a:solidFill>
              <a:effectLst/>
              <a:uLnTx/>
              <a:uFillTx/>
              <a:latin typeface="+mn-lt"/>
              <a:ea typeface="+mn-ea"/>
              <a:cs typeface="+mn-cs"/>
            </a:endParaRP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sp>
        <p:nvSpPr>
          <p:cNvPr id="11265" name="矩形 40963"/>
          <p:cNvSpPr/>
          <p:nvPr/>
        </p:nvSpPr>
        <p:spPr>
          <a:xfrm>
            <a:off x="381000" y="914767"/>
            <a:ext cx="8534400" cy="5262245"/>
          </a:xfrm>
          <a:prstGeom prst="rect">
            <a:avLst/>
          </a:prstGeom>
          <a:noFill/>
          <a:ln w="9525">
            <a:noFill/>
          </a:ln>
        </p:spPr>
        <p:txBody>
          <a:bodyPr anchor="ctr">
            <a:spAutoFit/>
          </a:bodyPr>
          <a:lstStyle/>
          <a:p>
            <a:r>
              <a:rPr lang="en-US" altLang="zh-CN" sz="2800" dirty="0">
                <a:solidFill>
                  <a:srgbClr val="000000"/>
                </a:solidFill>
                <a:latin typeface="Arial" panose="020B0604020202020204" pitchFamily="34" charset="0"/>
                <a:ea typeface="楷体_GB2312" panose="02010609030101010101" charset="-122"/>
              </a:rPr>
              <a:t>       </a:t>
            </a:r>
            <a:r>
              <a:rPr lang="zh-CN" altLang="en-US" sz="2800" b="1" dirty="0">
                <a:latin typeface="楷体_GB2312" panose="02010609030101010101" charset="-122"/>
                <a:ea typeface="楷体_GB2312" panose="02010609030101010101" charset="-122"/>
              </a:rPr>
              <a:t>现在从背后看过去，只看到他是高挑挑的个子，块头不大，但从他那副厚实实的肩膀看来，是个挺棒的小伙。他穿了一身洗淡了的黄军装，绑腿直打到膝盖上</a:t>
            </a:r>
            <a:r>
              <a:rPr lang="zh-CN" altLang="en-US" sz="2800" b="1" dirty="0" smtClean="0">
                <a:latin typeface="楷体_GB2312" panose="02010609030101010101" charset="-122"/>
                <a:ea typeface="楷体_GB2312" panose="02010609030101010101" charset="-122"/>
              </a:rPr>
              <a:t>。</a:t>
            </a:r>
            <a:endParaRPr lang="zh-CN" altLang="en-US" sz="2800" b="1" dirty="0">
              <a:latin typeface="楷体_GB2312" panose="02010609030101010101" charset="-122"/>
              <a:ea typeface="楷体_GB2312" panose="02010609030101010101" charset="-122"/>
            </a:endParaRPr>
          </a:p>
          <a:p>
            <a:r>
              <a:rPr lang="zh-CN" altLang="en-US" sz="2800" b="1" dirty="0">
                <a:solidFill>
                  <a:srgbClr val="000000"/>
                </a:solidFill>
                <a:latin typeface="Arial" panose="020B0604020202020204" pitchFamily="34" charset="0"/>
                <a:ea typeface="黑体" panose="02010609060101010101" pitchFamily="2" charset="-122"/>
              </a:rPr>
              <a:t>        这是对小通讯员的</a:t>
            </a:r>
            <a:r>
              <a:rPr lang="zh-CN" altLang="en-US" sz="2800" b="1" dirty="0">
                <a:solidFill>
                  <a:srgbClr val="FF0000"/>
                </a:solidFill>
                <a:latin typeface="Arial" panose="020B0604020202020204" pitchFamily="34" charset="0"/>
                <a:ea typeface="黑体" panose="02010609060101010101" pitchFamily="2" charset="-122"/>
              </a:rPr>
              <a:t>（外貌）描写</a:t>
            </a:r>
            <a:r>
              <a:rPr lang="zh-CN" altLang="en-US" sz="2800" b="1" dirty="0">
                <a:solidFill>
                  <a:srgbClr val="000000"/>
                </a:solidFill>
                <a:latin typeface="Arial" panose="020B0604020202020204" pitchFamily="34" charset="0"/>
                <a:ea typeface="黑体" panose="02010609060101010101" pitchFamily="2" charset="-122"/>
              </a:rPr>
              <a:t>，从这里可以看出小通讯员是一个（</a:t>
            </a:r>
            <a:r>
              <a:rPr lang="zh-CN" altLang="en-US" sz="2800" b="1" dirty="0">
                <a:solidFill>
                  <a:srgbClr val="FF0000"/>
                </a:solidFill>
                <a:latin typeface="Arial" panose="020B0604020202020204" pitchFamily="34" charset="0"/>
                <a:ea typeface="黑体" panose="02010609060101010101" pitchFamily="2" charset="-122"/>
              </a:rPr>
              <a:t>年轻、质朴、充满活力</a:t>
            </a:r>
            <a:r>
              <a:rPr lang="zh-CN" altLang="en-US" sz="2800" b="1" dirty="0">
                <a:solidFill>
                  <a:srgbClr val="000000"/>
                </a:solidFill>
                <a:latin typeface="Arial" panose="020B0604020202020204" pitchFamily="34" charset="0"/>
                <a:ea typeface="黑体" panose="02010609060101010101" pitchFamily="2" charset="-122"/>
              </a:rPr>
              <a:t>）的人</a:t>
            </a:r>
            <a:r>
              <a:rPr lang="zh-CN" altLang="en-US" sz="2800" b="1" dirty="0" smtClean="0">
                <a:solidFill>
                  <a:srgbClr val="000000"/>
                </a:solidFill>
                <a:latin typeface="Arial" panose="020B0604020202020204" pitchFamily="34" charset="0"/>
                <a:ea typeface="黑体" panose="02010609060101010101" pitchFamily="2" charset="-122"/>
              </a:rPr>
              <a:t>。</a:t>
            </a:r>
            <a:endParaRPr lang="zh-CN" altLang="en-US" sz="2800" b="1" dirty="0">
              <a:solidFill>
                <a:srgbClr val="000000"/>
              </a:solidFill>
              <a:latin typeface="Arial" panose="020B0604020202020204" pitchFamily="34" charset="0"/>
              <a:ea typeface="楷体_GB2312" panose="02010609030101010101" charset="-122"/>
            </a:endParaRPr>
          </a:p>
          <a:p>
            <a:r>
              <a:rPr lang="zh-CN" altLang="en-US" sz="2800" b="1" dirty="0">
                <a:latin typeface="Arial" panose="020B0604020202020204" pitchFamily="34" charset="0"/>
                <a:ea typeface="宋体" panose="02010600030101010101" pitchFamily="2" charset="-122"/>
              </a:rPr>
              <a:t>     </a:t>
            </a:r>
            <a:r>
              <a:rPr lang="zh-CN" altLang="en-US" sz="2800" b="1" dirty="0">
                <a:latin typeface="楷体_GB2312" panose="02010609030101010101" charset="-122"/>
                <a:ea typeface="楷体_GB2312" panose="02010609030101010101" charset="-122"/>
              </a:rPr>
              <a:t>  肩上的步枪筒里，稀疏地插了几根树枝，这要说是伪装，倒不如算做装饰点缀。</a:t>
            </a:r>
            <a:endParaRPr lang="zh-CN" altLang="en-US" sz="2800" b="1" dirty="0">
              <a:latin typeface="楷体_GB2312" panose="02010609030101010101" charset="-122"/>
              <a:ea typeface="楷体_GB2312" panose="02010609030101010101" charset="-122"/>
            </a:endParaRPr>
          </a:p>
          <a:p>
            <a:r>
              <a:rPr lang="zh-CN" altLang="en-US" sz="2800" b="1" dirty="0">
                <a:latin typeface="楷体_GB2312" panose="02010609030101010101" charset="-122"/>
                <a:ea typeface="楷体_GB2312" panose="02010609030101010101" charset="-122"/>
              </a:rPr>
              <a:t>      看见他背上看枪筒里不知什么时候又多了一枝野菊花，跟那些树枝一起，在他耳边抖抖地颤动着</a:t>
            </a:r>
            <a:r>
              <a:rPr lang="zh-CN" altLang="en-US" sz="2800" b="1" dirty="0" smtClean="0">
                <a:latin typeface="楷体_GB2312" panose="02010609030101010101" charset="-122"/>
                <a:ea typeface="楷体_GB2312" panose="02010609030101010101" charset="-122"/>
              </a:rPr>
              <a:t>。</a:t>
            </a:r>
            <a:endParaRPr lang="zh-CN" altLang="en-US" sz="2800" b="1" dirty="0">
              <a:latin typeface="楷体_GB2312" panose="02010609030101010101" charset="-122"/>
              <a:ea typeface="楷体_GB2312" panose="02010609030101010101" charset="-122"/>
            </a:endParaRPr>
          </a:p>
          <a:p>
            <a:r>
              <a:rPr lang="zh-CN" altLang="en-US" sz="2800" b="1" dirty="0">
                <a:solidFill>
                  <a:srgbClr val="000000"/>
                </a:solidFill>
                <a:latin typeface="Arial" panose="020B0604020202020204" pitchFamily="34" charset="0"/>
                <a:ea typeface="黑体" panose="02010609060101010101" pitchFamily="2" charset="-122"/>
              </a:rPr>
              <a:t>         这是对小通讯员的</a:t>
            </a:r>
            <a:r>
              <a:rPr lang="zh-CN" altLang="en-US" sz="2800" b="1" dirty="0">
                <a:solidFill>
                  <a:srgbClr val="FF0000"/>
                </a:solidFill>
                <a:latin typeface="Arial" panose="020B0604020202020204" pitchFamily="34" charset="0"/>
                <a:ea typeface="黑体" panose="02010609060101010101" pitchFamily="2" charset="-122"/>
              </a:rPr>
              <a:t>（细节）描写</a:t>
            </a:r>
            <a:r>
              <a:rPr lang="zh-CN" altLang="en-US" sz="2800" b="1" dirty="0">
                <a:solidFill>
                  <a:srgbClr val="000000"/>
                </a:solidFill>
                <a:latin typeface="Arial" panose="020B0604020202020204" pitchFamily="34" charset="0"/>
                <a:ea typeface="黑体" panose="02010609060101010101" pitchFamily="2" charset="-122"/>
              </a:rPr>
              <a:t>，从这里可以看出小通讯员是一个（</a:t>
            </a:r>
            <a:r>
              <a:rPr lang="zh-CN" altLang="en-US" sz="2800" b="1" dirty="0">
                <a:solidFill>
                  <a:srgbClr val="FF0000"/>
                </a:solidFill>
                <a:latin typeface="Arial" panose="020B0604020202020204" pitchFamily="34" charset="0"/>
                <a:ea typeface="黑体" panose="02010609060101010101" pitchFamily="2" charset="-122"/>
              </a:rPr>
              <a:t>热爱自然，热爱生活</a:t>
            </a:r>
            <a:r>
              <a:rPr lang="zh-CN" altLang="en-US" sz="2800" b="1" dirty="0">
                <a:solidFill>
                  <a:srgbClr val="000000"/>
                </a:solidFill>
                <a:latin typeface="Arial" panose="020B0604020202020204" pitchFamily="34" charset="0"/>
                <a:ea typeface="黑体" panose="02010609060101010101" pitchFamily="2" charset="-122"/>
              </a:rPr>
              <a:t>）的人</a:t>
            </a:r>
            <a:r>
              <a:rPr lang="zh-CN" altLang="en-US" sz="2800" b="1" dirty="0" smtClean="0">
                <a:solidFill>
                  <a:srgbClr val="000000"/>
                </a:solidFill>
                <a:latin typeface="Arial" panose="020B0604020202020204" pitchFamily="34" charset="0"/>
                <a:ea typeface="黑体" panose="02010609060101010101" pitchFamily="2" charset="-122"/>
              </a:rPr>
              <a:t>。</a:t>
            </a:r>
            <a:endParaRPr lang="zh-CN" altLang="en-US" sz="2800" b="1" dirty="0">
              <a:solidFill>
                <a:srgbClr val="000000"/>
              </a:solidFill>
              <a:latin typeface="Arial" panose="020B0604020202020204" pitchFamily="34" charset="0"/>
              <a:ea typeface="黑体" panose="0201060906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265">
                                            <p:txEl>
                                              <p:pRg st="1" end="1"/>
                                            </p:txEl>
                                          </p:spTgt>
                                        </p:tgtEl>
                                        <p:attrNameLst>
                                          <p:attrName>style.visibility</p:attrName>
                                        </p:attrNameLst>
                                      </p:cBhvr>
                                      <p:to>
                                        <p:strVal val="visible"/>
                                      </p:to>
                                    </p:set>
                                    <p:animEffect transition="in" filter="blinds(horizontal)">
                                      <p:cBhvr>
                                        <p:cTn id="7" dur="500"/>
                                        <p:tgtEl>
                                          <p:spTgt spid="1126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265">
                                            <p:txEl>
                                              <p:pRg st="2" end="2"/>
                                            </p:txEl>
                                          </p:spTgt>
                                        </p:tgtEl>
                                        <p:attrNameLst>
                                          <p:attrName>style.visibility</p:attrName>
                                        </p:attrNameLst>
                                      </p:cBhvr>
                                      <p:to>
                                        <p:strVal val="visible"/>
                                      </p:to>
                                    </p:set>
                                    <p:animEffect transition="in" filter="blinds(horizontal)">
                                      <p:cBhvr>
                                        <p:cTn id="12" dur="500"/>
                                        <p:tgtEl>
                                          <p:spTgt spid="11265">
                                            <p:txEl>
                                              <p:pRg st="2" end="2"/>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11265">
                                            <p:txEl>
                                              <p:pRg st="3" end="3"/>
                                            </p:txEl>
                                          </p:spTgt>
                                        </p:tgtEl>
                                        <p:attrNameLst>
                                          <p:attrName>style.visibility</p:attrName>
                                        </p:attrNameLst>
                                      </p:cBhvr>
                                      <p:to>
                                        <p:strVal val="visible"/>
                                      </p:to>
                                    </p:set>
                                    <p:animEffect transition="in" filter="blinds(horizontal)">
                                      <p:cBhvr>
                                        <p:cTn id="15" dur="500"/>
                                        <p:tgtEl>
                                          <p:spTgt spid="11265">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1265">
                                            <p:txEl>
                                              <p:pRg st="4" end="4"/>
                                            </p:txEl>
                                          </p:spTgt>
                                        </p:tgtEl>
                                        <p:attrNameLst>
                                          <p:attrName>style.visibility</p:attrName>
                                        </p:attrNameLst>
                                      </p:cBhvr>
                                      <p:to>
                                        <p:strVal val="visible"/>
                                      </p:to>
                                    </p:set>
                                    <p:animEffect transition="in" filter="blinds(horizontal)">
                                      <p:cBhvr>
                                        <p:cTn id="20" dur="500"/>
                                        <p:tgtEl>
                                          <p:spTgt spid="1126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p>
            <a:endParaRPr lang="zh-CN" altLang="en-US"/>
          </a:p>
        </p:txBody>
      </p:sp>
      <p:sp>
        <p:nvSpPr>
          <p:cNvPr id="10246" name="文本框 10245"/>
          <p:cNvSpPr txBox="1"/>
          <p:nvPr/>
        </p:nvSpPr>
        <p:spPr>
          <a:xfrm>
            <a:off x="186690" y="757555"/>
            <a:ext cx="8525510" cy="1568450"/>
          </a:xfrm>
          <a:prstGeom prst="rect">
            <a:avLst/>
          </a:prstGeom>
          <a:noFill/>
          <a:ln w="9525">
            <a:noFill/>
          </a:ln>
        </p:spPr>
        <p:txBody>
          <a:bodyPr wrap="square">
            <a:spAutoFit/>
          </a:bodyPr>
          <a:lstStyle/>
          <a:p>
            <a:pPr>
              <a:spcBef>
                <a:spcPct val="50000"/>
              </a:spcBef>
            </a:pPr>
            <a:r>
              <a:rPr lang="zh-CN" altLang="en-US" sz="3200" dirty="0">
                <a:latin typeface="楷体_GB2312" panose="02010609030101010101" charset="-122"/>
                <a:ea typeface="楷体_GB2312" panose="02010609030101010101" charset="-122"/>
              </a:rPr>
              <a:t>　　</a:t>
            </a:r>
            <a:r>
              <a:rPr lang="zh-CN" altLang="en-US" sz="3200" b="1" dirty="0">
                <a:solidFill>
                  <a:schemeClr val="tx1"/>
                </a:solidFill>
                <a:latin typeface="楷体_GB2312" panose="02010609030101010101" charset="-122"/>
                <a:ea typeface="楷体_GB2312" panose="02010609030101010101" charset="-122"/>
              </a:rPr>
              <a:t>他见我挨他坐下，立即张皇起来，好像身边埋下了一颗定时炸弹，局促不安，掉过脸去不好，不掉过去又不行，想站起来又不好意思。</a:t>
            </a:r>
            <a:endParaRPr lang="zh-CN" altLang="en-US" sz="3200" b="1" dirty="0">
              <a:solidFill>
                <a:schemeClr val="tx1"/>
              </a:solidFill>
              <a:latin typeface="楷体_GB2312" panose="02010609030101010101" charset="-122"/>
              <a:ea typeface="楷体_GB2312" panose="02010609030101010101" charset="-122"/>
            </a:endParaRPr>
          </a:p>
        </p:txBody>
      </p:sp>
      <p:sp>
        <p:nvSpPr>
          <p:cNvPr id="10248" name="文本框 10247"/>
          <p:cNvSpPr txBox="1"/>
          <p:nvPr/>
        </p:nvSpPr>
        <p:spPr>
          <a:xfrm>
            <a:off x="1191895" y="2595245"/>
            <a:ext cx="7621270" cy="583565"/>
          </a:xfrm>
          <a:prstGeom prst="rect">
            <a:avLst/>
          </a:prstGeom>
          <a:noFill/>
          <a:ln w="9525">
            <a:noFill/>
          </a:ln>
        </p:spPr>
        <p:txBody>
          <a:bodyPr wrap="square">
            <a:spAutoFit/>
          </a:bodyPr>
          <a:lstStyle/>
          <a:p>
            <a:pPr>
              <a:spcBef>
                <a:spcPct val="50000"/>
              </a:spcBef>
            </a:pPr>
            <a:r>
              <a:rPr lang="zh-CN" altLang="en-US" sz="3200" b="1" dirty="0">
                <a:solidFill>
                  <a:srgbClr val="FF0000"/>
                </a:solidFill>
                <a:latin typeface="Arial" panose="020B0604020202020204" pitchFamily="34" charset="0"/>
              </a:rPr>
              <a:t>细节描写。突出其憨厚、腼腆的性格</a:t>
            </a:r>
            <a:endParaRPr lang="zh-CN" altLang="en-US" sz="3200" b="1" dirty="0">
              <a:solidFill>
                <a:srgbClr val="FF0000"/>
              </a:solidFill>
              <a:latin typeface="Arial" panose="020B0604020202020204" pitchFamily="34" charset="0"/>
            </a:endParaRPr>
          </a:p>
        </p:txBody>
      </p:sp>
      <p:sp>
        <p:nvSpPr>
          <p:cNvPr id="2" name="文本框 1"/>
          <p:cNvSpPr txBox="1"/>
          <p:nvPr/>
        </p:nvSpPr>
        <p:spPr>
          <a:xfrm>
            <a:off x="331470" y="3443605"/>
            <a:ext cx="8481695" cy="1383665"/>
          </a:xfrm>
          <a:prstGeom prst="rect">
            <a:avLst/>
          </a:prstGeom>
          <a:noFill/>
        </p:spPr>
        <p:txBody>
          <a:bodyPr wrap="square" rtlCol="0" anchor="t">
            <a:spAutoFit/>
          </a:bodyPr>
          <a:lstStyle/>
          <a:p>
            <a:r>
              <a:rPr lang="en-US" altLang="zh-CN" sz="2800" b="1">
                <a:latin typeface="楷体_GB2312" panose="02010609030101010101" charset="-122"/>
                <a:ea typeface="楷体_GB2312" panose="02010609030101010101" charset="-122"/>
              </a:rPr>
              <a:t>    …………</a:t>
            </a:r>
            <a:r>
              <a:rPr lang="zh-CN" altLang="en-US" sz="2800" b="1">
                <a:latin typeface="楷体_GB2312" panose="02010609030101010101" charset="-122"/>
                <a:ea typeface="楷体_GB2312" panose="02010609030101010101" charset="-122"/>
              </a:rPr>
              <a:t>手榴弹就在我们人缝里冒着烟乱转，这时这位同志叫我们快趴下，他自己就一下扑在那个东西上了。</a:t>
            </a:r>
            <a:endParaRPr lang="zh-CN" altLang="en-US" sz="2800" b="1">
              <a:latin typeface="楷体_GB2312" panose="02010609030101010101" charset="-122"/>
              <a:ea typeface="楷体_GB2312" panose="02010609030101010101" charset="-122"/>
            </a:endParaRPr>
          </a:p>
        </p:txBody>
      </p:sp>
      <p:sp>
        <p:nvSpPr>
          <p:cNvPr id="3" name="文本框 2"/>
          <p:cNvSpPr txBox="1"/>
          <p:nvPr/>
        </p:nvSpPr>
        <p:spPr>
          <a:xfrm>
            <a:off x="435610" y="5141595"/>
            <a:ext cx="8027670" cy="1076325"/>
          </a:xfrm>
          <a:prstGeom prst="rect">
            <a:avLst/>
          </a:prstGeom>
          <a:noFill/>
          <a:ln w="9525">
            <a:noFill/>
          </a:ln>
        </p:spPr>
        <p:txBody>
          <a:bodyPr wrap="square">
            <a:spAutoFit/>
          </a:bodyPr>
          <a:lstStyle/>
          <a:p>
            <a:pPr>
              <a:spcBef>
                <a:spcPct val="50000"/>
              </a:spcBef>
            </a:pPr>
            <a:r>
              <a:rPr lang="en-US" altLang="zh-CN" sz="3200" b="1" dirty="0">
                <a:solidFill>
                  <a:srgbClr val="FF0000"/>
                </a:solidFill>
                <a:latin typeface="Arial" panose="020B0604020202020204" pitchFamily="34" charset="0"/>
              </a:rPr>
              <a:t>       </a:t>
            </a:r>
            <a:r>
              <a:rPr lang="zh-CN" altLang="en-US" sz="3200" b="1" dirty="0">
                <a:solidFill>
                  <a:srgbClr val="FF0000"/>
                </a:solidFill>
                <a:latin typeface="Arial" panose="020B0604020202020204" pitchFamily="34" charset="0"/>
              </a:rPr>
              <a:t>侧面描写。补叙通讯员受伤的情景，表现了他不怕牺牲、</a:t>
            </a:r>
            <a:r>
              <a:rPr lang="zh-CN" altLang="en-US" sz="3200" b="1" noProof="0" dirty="0" smtClean="0">
                <a:ln>
                  <a:noFill/>
                </a:ln>
                <a:solidFill>
                  <a:srgbClr val="FF0000"/>
                </a:solidFill>
                <a:effectLst/>
                <a:uLnTx/>
                <a:uFillTx/>
                <a:latin typeface="宋体" panose="02010600030101010101" pitchFamily="2" charset="-122"/>
                <a:sym typeface="+mn-ea"/>
              </a:rPr>
              <a:t>舍己救人</a:t>
            </a:r>
            <a:r>
              <a:rPr lang="zh-CN" altLang="en-US" sz="3200" b="1" dirty="0">
                <a:solidFill>
                  <a:srgbClr val="FF0000"/>
                </a:solidFill>
                <a:latin typeface="Arial" panose="020B0604020202020204" pitchFamily="34" charset="0"/>
              </a:rPr>
              <a:t>的勇敢精神。</a:t>
            </a:r>
            <a:endParaRPr lang="zh-CN" altLang="en-US" sz="3200" b="1" dirty="0">
              <a:solidFill>
                <a:srgbClr val="FF0000"/>
              </a:solidFill>
              <a:latin typeface="Arial" panose="020B0604020202020204" pitchFamily="34"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246"/>
                                        </p:tgtEl>
                                        <p:attrNameLst>
                                          <p:attrName>style.visibility</p:attrName>
                                        </p:attrNameLst>
                                      </p:cBhvr>
                                      <p:to>
                                        <p:strVal val="visible"/>
                                      </p:to>
                                    </p:set>
                                    <p:anim calcmode="lin" valueType="num">
                                      <p:cBhvr additive="base">
                                        <p:cTn id="7" dur="500" fill="hold"/>
                                        <p:tgtEl>
                                          <p:spTgt spid="10246"/>
                                        </p:tgtEl>
                                        <p:attrNameLst>
                                          <p:attrName>ppt_x</p:attrName>
                                        </p:attrNameLst>
                                      </p:cBhvr>
                                      <p:tavLst>
                                        <p:tav tm="0">
                                          <p:val>
                                            <p:strVal val="0-#ppt_w/2"/>
                                          </p:val>
                                        </p:tav>
                                        <p:tav tm="100000">
                                          <p:val>
                                            <p:strVal val="#ppt_x"/>
                                          </p:val>
                                        </p:tav>
                                      </p:tavLst>
                                    </p:anim>
                                    <p:anim calcmode="lin" valueType="num">
                                      <p:cBhvr additive="base">
                                        <p:cTn id="8" dur="500" fill="hold"/>
                                        <p:tgtEl>
                                          <p:spTgt spid="1024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10248"/>
                                        </p:tgtEl>
                                        <p:attrNameLst>
                                          <p:attrName>style.visibility</p:attrName>
                                        </p:attrNameLst>
                                      </p:cBhvr>
                                      <p:to>
                                        <p:strVal val="visible"/>
                                      </p:to>
                                    </p:set>
                                    <p:animEffect transition="in" filter="box(in)">
                                      <p:cBhvr>
                                        <p:cTn id="13" dur="500"/>
                                        <p:tgtEl>
                                          <p:spTgt spid="10248"/>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linds(horizontal)">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ox(in)">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6" grpId="0"/>
      <p:bldP spid="10248" grpId="0"/>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p>
            <a:pPr algn="ctr"/>
            <a:r>
              <a:rPr lang="zh-CN" altLang="en-US" sz="4000"/>
              <a:t>总结人物形象</a:t>
            </a:r>
            <a:endParaRPr lang="zh-CN" altLang="en-US" sz="4000"/>
          </a:p>
        </p:txBody>
      </p:sp>
      <p:sp>
        <p:nvSpPr>
          <p:cNvPr id="12289" name="内容占位符 2"/>
          <p:cNvSpPr>
            <a:spLocks noGrp="1" noRot="1"/>
          </p:cNvSpPr>
          <p:nvPr>
            <p:ph sz="quarter" idx="4294967295"/>
          </p:nvPr>
        </p:nvSpPr>
        <p:spPr>
          <a:xfrm>
            <a:off x="0" y="884555"/>
            <a:ext cx="8759825" cy="3071495"/>
          </a:xfrm>
        </p:spPr>
        <p:txBody>
          <a:bodyPr wrap="square" anchor="t">
            <a:normAutofit fontScale="80000"/>
          </a:bodyPr>
          <a:lstStyle>
            <a:lvl1pPr lvl="0">
              <a:defRPr sz="2400"/>
            </a:lvl1pPr>
            <a:lvl2pPr lvl="1">
              <a:defRPr sz="2000"/>
            </a:lvl2pPr>
            <a:lvl3pPr lvl="2">
              <a:defRPr sz="1800"/>
            </a:lvl3pPr>
            <a:lvl4pPr lvl="3">
              <a:defRPr sz="1600"/>
            </a:lvl4pPr>
            <a:lvl5pPr lvl="4">
              <a:defRPr sz="1600"/>
            </a:lvl5pPr>
          </a:lstStyle>
          <a:p>
            <a:pPr marL="273050" lvl="0" indent="-273050">
              <a:buNone/>
            </a:pPr>
            <a:r>
              <a:rPr lang="en-US" altLang="zh-CN" sz="3600" b="1" dirty="0">
                <a:solidFill>
                  <a:srgbClr val="D60093"/>
                </a:solidFill>
                <a:latin typeface="方正舒体" panose="02010601030101010101" charset="-122"/>
                <a:ea typeface="方正舒体" panose="02010601030101010101" charset="-122"/>
              </a:rPr>
              <a:t>     </a:t>
            </a:r>
            <a:endParaRPr lang="en-US" altLang="zh-CN" sz="3600" b="1" dirty="0">
              <a:solidFill>
                <a:srgbClr val="D60093"/>
              </a:solidFill>
              <a:latin typeface="方正舒体" panose="02010601030101010101" charset="-122"/>
              <a:ea typeface="方正舒体" panose="02010601030101010101" charset="-122"/>
            </a:endParaRPr>
          </a:p>
          <a:p>
            <a:pPr marL="273050" lvl="0" indent="-273050">
              <a:buNone/>
            </a:pPr>
            <a:r>
              <a:rPr lang="en-US" altLang="zh-CN" sz="3600" b="1" dirty="0">
                <a:solidFill>
                  <a:srgbClr val="000000"/>
                </a:solidFill>
                <a:latin typeface="方正舒体" panose="02010601030101010101" charset="-122"/>
                <a:ea typeface="方正舒体" panose="02010601030101010101" charset="-122"/>
              </a:rPr>
              <a:t> </a:t>
            </a:r>
            <a:r>
              <a:rPr lang="zh-CN" altLang="en-US" sz="3600" b="1" dirty="0">
                <a:solidFill>
                  <a:srgbClr val="000000"/>
                </a:solidFill>
                <a:latin typeface="黑体" panose="02010609060101010101" pitchFamily="2" charset="-122"/>
                <a:ea typeface="黑体" panose="02010609060101010101" pitchFamily="2" charset="-122"/>
                <a:cs typeface="黑体" panose="02010609060101010101" pitchFamily="2" charset="-122"/>
              </a:rPr>
              <a:t>小通讯员是一个有着（           ）的外表，（                   ）的性格，（           </a:t>
            </a:r>
            <a:endParaRPr lang="en-US" altLang="zh-CN" sz="3600" b="1" dirty="0">
              <a:solidFill>
                <a:srgbClr val="000000"/>
              </a:solidFill>
              <a:latin typeface="黑体" panose="02010609060101010101" pitchFamily="2" charset="-122"/>
              <a:ea typeface="黑体" panose="02010609060101010101" pitchFamily="2" charset="-122"/>
              <a:cs typeface="黑体" panose="02010609060101010101" pitchFamily="2" charset="-122"/>
            </a:endParaRPr>
          </a:p>
          <a:p>
            <a:pPr marL="273050" lvl="0" indent="-273050">
              <a:buNone/>
            </a:pPr>
            <a:r>
              <a:rPr lang="zh-CN" altLang="en-US" sz="3600" b="1" dirty="0" smtClean="0">
                <a:solidFill>
                  <a:srgbClr val="000000"/>
                </a:solidFill>
                <a:latin typeface="黑体" panose="02010609060101010101" pitchFamily="2" charset="-122"/>
                <a:ea typeface="黑体" panose="02010609060101010101" pitchFamily="2" charset="-122"/>
                <a:cs typeface="黑体" panose="02010609060101010101" pitchFamily="2" charset="-122"/>
              </a:rPr>
              <a:t> </a:t>
            </a:r>
            <a:r>
              <a:rPr lang="zh-CN" altLang="en-US" sz="3600" b="1" dirty="0">
                <a:solidFill>
                  <a:srgbClr val="000000"/>
                </a:solidFill>
                <a:latin typeface="黑体" panose="02010609060101010101" pitchFamily="2" charset="-122"/>
                <a:ea typeface="黑体" panose="02010609060101010101" pitchFamily="2" charset="-122"/>
                <a:cs typeface="黑体" panose="02010609060101010101" pitchFamily="2" charset="-122"/>
              </a:rPr>
              <a:t>）的</a:t>
            </a:r>
            <a:r>
              <a:rPr lang="zh-CN" altLang="en-US" sz="3600" b="1" dirty="0" smtClean="0">
                <a:solidFill>
                  <a:srgbClr val="000000"/>
                </a:solidFill>
                <a:latin typeface="黑体" panose="02010609060101010101" pitchFamily="2" charset="-122"/>
                <a:ea typeface="黑体" panose="02010609060101010101" pitchFamily="2" charset="-122"/>
                <a:cs typeface="黑体" panose="02010609060101010101" pitchFamily="2" charset="-122"/>
              </a:rPr>
              <a:t>品质（         </a:t>
            </a:r>
            <a:r>
              <a:rPr lang="zh-CN" altLang="en-US" sz="3600" b="1" dirty="0">
                <a:solidFill>
                  <a:srgbClr val="000000"/>
                </a:solidFill>
                <a:latin typeface="黑体" panose="02010609060101010101" pitchFamily="2" charset="-122"/>
                <a:ea typeface="黑体" panose="02010609060101010101" pitchFamily="2" charset="-122"/>
                <a:cs typeface="黑体" panose="02010609060101010101" pitchFamily="2" charset="-122"/>
              </a:rPr>
              <a:t>）一样美好心灵的小战士。</a:t>
            </a:r>
            <a:endParaRPr lang="zh-CN" altLang="en-US" sz="3600" b="1" dirty="0">
              <a:solidFill>
                <a:srgbClr val="000000"/>
              </a:solidFill>
              <a:latin typeface="方正舒体" panose="02010601030101010101" charset="-122"/>
              <a:ea typeface="方正舒体" panose="02010601030101010101" charset="-122"/>
            </a:endParaRPr>
          </a:p>
          <a:p>
            <a:pPr marL="273050" lvl="0" indent="-273050"/>
            <a:endParaRPr lang="zh-CN" altLang="en-US" sz="3000" b="1" dirty="0">
              <a:solidFill>
                <a:srgbClr val="000000"/>
              </a:solidFill>
            </a:endParaRPr>
          </a:p>
        </p:txBody>
      </p:sp>
      <p:sp>
        <p:nvSpPr>
          <p:cNvPr id="12291" name="文本框 26635"/>
          <p:cNvSpPr txBox="1"/>
          <p:nvPr/>
        </p:nvSpPr>
        <p:spPr>
          <a:xfrm>
            <a:off x="5029200" y="685800"/>
            <a:ext cx="1371600" cy="368300"/>
          </a:xfrm>
          <a:prstGeom prst="rect">
            <a:avLst/>
          </a:prstGeom>
          <a:noFill/>
          <a:ln w="9525">
            <a:noFill/>
          </a:ln>
        </p:spPr>
        <p:txBody>
          <a:bodyPr anchor="t">
            <a:spAutoFit/>
          </a:bodyPr>
          <a:lstStyle/>
          <a:p>
            <a:pPr>
              <a:spcBef>
                <a:spcPct val="50000"/>
              </a:spcBef>
            </a:pPr>
            <a:endParaRPr lang="zh-CN" dirty="0">
              <a:latin typeface="Arial" panose="020B0604020202020204" pitchFamily="34" charset="0"/>
              <a:ea typeface="宋体" panose="02010600030101010101" pitchFamily="2" charset="-122"/>
            </a:endParaRPr>
          </a:p>
        </p:txBody>
      </p:sp>
      <p:sp>
        <p:nvSpPr>
          <p:cNvPr id="26639" name="文本框 26638"/>
          <p:cNvSpPr txBox="1"/>
          <p:nvPr/>
        </p:nvSpPr>
        <p:spPr>
          <a:xfrm>
            <a:off x="1321435" y="2308860"/>
            <a:ext cx="3497580" cy="521970"/>
          </a:xfrm>
          <a:prstGeom prst="rect">
            <a:avLst/>
          </a:prstGeom>
          <a:noFill/>
          <a:ln w="9525">
            <a:noFill/>
          </a:ln>
        </p:spPr>
        <p:txBody>
          <a:bodyPr wrap="square" anchor="t">
            <a:spAutoFit/>
          </a:bodyPr>
          <a:lstStyle/>
          <a:p>
            <a:pPr>
              <a:spcBef>
                <a:spcPct val="50000"/>
              </a:spcBef>
            </a:pPr>
            <a:r>
              <a:rPr lang="zh-CN" altLang="en-US" sz="2800" b="1" dirty="0">
                <a:solidFill>
                  <a:srgbClr val="FF0000"/>
                </a:solidFill>
                <a:latin typeface="Arial" panose="020B0604020202020204" pitchFamily="34" charset="0"/>
                <a:ea typeface="宋体" panose="02010600030101010101" pitchFamily="2" charset="-122"/>
              </a:rPr>
              <a:t>腼腆、善解人意</a:t>
            </a:r>
            <a:endParaRPr lang="zh-CN" altLang="en-US" sz="2800" b="1" dirty="0">
              <a:solidFill>
                <a:srgbClr val="FF0000"/>
              </a:solidFill>
              <a:latin typeface="Arial" panose="020B0604020202020204" pitchFamily="34" charset="0"/>
              <a:ea typeface="宋体" panose="02010600030101010101" pitchFamily="2" charset="-122"/>
            </a:endParaRPr>
          </a:p>
        </p:txBody>
      </p:sp>
      <p:sp>
        <p:nvSpPr>
          <p:cNvPr id="26640" name="文本框 26639"/>
          <p:cNvSpPr txBox="1"/>
          <p:nvPr/>
        </p:nvSpPr>
        <p:spPr>
          <a:xfrm>
            <a:off x="4326890" y="1623060"/>
            <a:ext cx="2362200" cy="521970"/>
          </a:xfrm>
          <a:prstGeom prst="rect">
            <a:avLst/>
          </a:prstGeom>
          <a:noFill/>
          <a:ln w="9525">
            <a:noFill/>
          </a:ln>
        </p:spPr>
        <p:txBody>
          <a:bodyPr anchor="t">
            <a:spAutoFit/>
          </a:bodyPr>
          <a:lstStyle/>
          <a:p>
            <a:pPr>
              <a:spcBef>
                <a:spcPct val="50000"/>
              </a:spcBef>
            </a:pPr>
            <a:r>
              <a:rPr lang="zh-CN" altLang="en-US" sz="2800" b="1" dirty="0">
                <a:solidFill>
                  <a:srgbClr val="FF0000"/>
                </a:solidFill>
                <a:latin typeface="Arial" panose="020B0604020202020204" pitchFamily="34" charset="0"/>
                <a:ea typeface="宋体" panose="02010600030101010101" pitchFamily="2" charset="-122"/>
              </a:rPr>
              <a:t>质朴、憨厚</a:t>
            </a:r>
            <a:endParaRPr lang="zh-CN" altLang="en-US" sz="2800" b="1" dirty="0">
              <a:solidFill>
                <a:srgbClr val="FF0000"/>
              </a:solidFill>
              <a:latin typeface="Arial" panose="020B0604020202020204" pitchFamily="34" charset="0"/>
              <a:ea typeface="宋体" panose="02010600030101010101" pitchFamily="2" charset="-122"/>
            </a:endParaRPr>
          </a:p>
        </p:txBody>
      </p:sp>
      <p:sp>
        <p:nvSpPr>
          <p:cNvPr id="26641" name="文本框 26640"/>
          <p:cNvSpPr txBox="1"/>
          <p:nvPr/>
        </p:nvSpPr>
        <p:spPr>
          <a:xfrm>
            <a:off x="7187565" y="2199005"/>
            <a:ext cx="2066290" cy="953135"/>
          </a:xfrm>
          <a:prstGeom prst="rect">
            <a:avLst/>
          </a:prstGeom>
          <a:noFill/>
          <a:ln w="9525">
            <a:noFill/>
          </a:ln>
        </p:spPr>
        <p:txBody>
          <a:bodyPr wrap="square" anchor="t">
            <a:spAutoFit/>
          </a:bodyPr>
          <a:lstStyle/>
          <a:p>
            <a:pPr>
              <a:spcBef>
                <a:spcPct val="50000"/>
              </a:spcBef>
            </a:pPr>
            <a:r>
              <a:rPr lang="zh-CN" altLang="en-US" sz="2800" b="1" dirty="0">
                <a:solidFill>
                  <a:srgbClr val="FF0000"/>
                </a:solidFill>
                <a:latin typeface="Arial" panose="020B0604020202020204" pitchFamily="34" charset="0"/>
                <a:ea typeface="宋体" panose="02010600030101010101" pitchFamily="2" charset="-122"/>
              </a:rPr>
              <a:t>勇敢善良、热爱生活</a:t>
            </a:r>
            <a:endParaRPr lang="zh-CN" altLang="en-US" sz="2800" b="1" dirty="0">
              <a:solidFill>
                <a:srgbClr val="FF0000"/>
              </a:solidFill>
              <a:latin typeface="Arial" panose="020B0604020202020204" pitchFamily="34" charset="0"/>
              <a:ea typeface="宋体" panose="02010600030101010101" pitchFamily="2" charset="-122"/>
            </a:endParaRPr>
          </a:p>
        </p:txBody>
      </p:sp>
      <p:sp>
        <p:nvSpPr>
          <p:cNvPr id="26642" name="文本框 26641"/>
          <p:cNvSpPr txBox="1"/>
          <p:nvPr/>
        </p:nvSpPr>
        <p:spPr>
          <a:xfrm>
            <a:off x="2454910" y="2957830"/>
            <a:ext cx="1447800" cy="521970"/>
          </a:xfrm>
          <a:prstGeom prst="rect">
            <a:avLst/>
          </a:prstGeom>
          <a:noFill/>
          <a:ln w="9525">
            <a:noFill/>
          </a:ln>
        </p:spPr>
        <p:txBody>
          <a:bodyPr wrap="square" anchor="t">
            <a:spAutoFit/>
          </a:bodyPr>
          <a:lstStyle/>
          <a:p>
            <a:pPr>
              <a:spcBef>
                <a:spcPct val="50000"/>
              </a:spcBef>
            </a:pPr>
            <a:r>
              <a:rPr lang="zh-CN" altLang="en-US" sz="2800" b="1" dirty="0">
                <a:solidFill>
                  <a:srgbClr val="FF0000"/>
                </a:solidFill>
                <a:latin typeface="Arial" panose="020B0604020202020204" pitchFamily="34" charset="0"/>
                <a:ea typeface="宋体" panose="02010600030101010101" pitchFamily="2" charset="-122"/>
              </a:rPr>
              <a:t>百合花</a:t>
            </a:r>
            <a:endParaRPr lang="zh-CN" altLang="en-US" sz="2800" b="1" dirty="0">
              <a:solidFill>
                <a:srgbClr val="FF0000"/>
              </a:solidFill>
              <a:latin typeface="Arial" panose="020B0604020202020204" pitchFamily="34" charset="0"/>
              <a:ea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40"/>
                                        </p:tgtEl>
                                        <p:attrNameLst>
                                          <p:attrName>style.visibility</p:attrName>
                                        </p:attrNameLst>
                                      </p:cBhvr>
                                      <p:to>
                                        <p:strVal val="visible"/>
                                      </p:to>
                                    </p:set>
                                    <p:anim calcmode="lin" valueType="num">
                                      <p:cBhvr additive="base">
                                        <p:cTn id="7" dur="500" fill="hold"/>
                                        <p:tgtEl>
                                          <p:spTgt spid="26640"/>
                                        </p:tgtEl>
                                        <p:attrNameLst>
                                          <p:attrName>ppt_x</p:attrName>
                                        </p:attrNameLst>
                                      </p:cBhvr>
                                      <p:tavLst>
                                        <p:tav tm="0">
                                          <p:val>
                                            <p:strVal val="#ppt_x"/>
                                          </p:val>
                                        </p:tav>
                                        <p:tav tm="100000">
                                          <p:val>
                                            <p:strVal val="#ppt_x"/>
                                          </p:val>
                                        </p:tav>
                                      </p:tavLst>
                                    </p:anim>
                                    <p:anim calcmode="lin" valueType="num">
                                      <p:cBhvr additive="base">
                                        <p:cTn id="8" dur="500" fill="hold"/>
                                        <p:tgtEl>
                                          <p:spTgt spid="2664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639"/>
                                        </p:tgtEl>
                                        <p:attrNameLst>
                                          <p:attrName>style.visibility</p:attrName>
                                        </p:attrNameLst>
                                      </p:cBhvr>
                                      <p:to>
                                        <p:strVal val="visible"/>
                                      </p:to>
                                    </p:set>
                                    <p:anim calcmode="lin" valueType="num">
                                      <p:cBhvr additive="base">
                                        <p:cTn id="13" dur="500" fill="hold"/>
                                        <p:tgtEl>
                                          <p:spTgt spid="26639"/>
                                        </p:tgtEl>
                                        <p:attrNameLst>
                                          <p:attrName>ppt_x</p:attrName>
                                        </p:attrNameLst>
                                      </p:cBhvr>
                                      <p:tavLst>
                                        <p:tav tm="0">
                                          <p:val>
                                            <p:strVal val="#ppt_x"/>
                                          </p:val>
                                        </p:tav>
                                        <p:tav tm="100000">
                                          <p:val>
                                            <p:strVal val="#ppt_x"/>
                                          </p:val>
                                        </p:tav>
                                      </p:tavLst>
                                    </p:anim>
                                    <p:anim calcmode="lin" valueType="num">
                                      <p:cBhvr additive="base">
                                        <p:cTn id="14" dur="500" fill="hold"/>
                                        <p:tgtEl>
                                          <p:spTgt spid="2663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6641"/>
                                        </p:tgtEl>
                                        <p:attrNameLst>
                                          <p:attrName>style.visibility</p:attrName>
                                        </p:attrNameLst>
                                      </p:cBhvr>
                                      <p:to>
                                        <p:strVal val="visible"/>
                                      </p:to>
                                    </p:set>
                                    <p:anim calcmode="lin" valueType="num">
                                      <p:cBhvr additive="base">
                                        <p:cTn id="19" dur="500" fill="hold"/>
                                        <p:tgtEl>
                                          <p:spTgt spid="26641"/>
                                        </p:tgtEl>
                                        <p:attrNameLst>
                                          <p:attrName>ppt_x</p:attrName>
                                        </p:attrNameLst>
                                      </p:cBhvr>
                                      <p:tavLst>
                                        <p:tav tm="0">
                                          <p:val>
                                            <p:strVal val="#ppt_x"/>
                                          </p:val>
                                        </p:tav>
                                        <p:tav tm="100000">
                                          <p:val>
                                            <p:strVal val="#ppt_x"/>
                                          </p:val>
                                        </p:tav>
                                      </p:tavLst>
                                    </p:anim>
                                    <p:anim calcmode="lin" valueType="num">
                                      <p:cBhvr additive="base">
                                        <p:cTn id="20" dur="500" fill="hold"/>
                                        <p:tgtEl>
                                          <p:spTgt spid="2664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6642"/>
                                        </p:tgtEl>
                                        <p:attrNameLst>
                                          <p:attrName>style.visibility</p:attrName>
                                        </p:attrNameLst>
                                      </p:cBhvr>
                                      <p:to>
                                        <p:strVal val="visible"/>
                                      </p:to>
                                    </p:set>
                                    <p:anim calcmode="lin" valueType="num">
                                      <p:cBhvr additive="base">
                                        <p:cTn id="25" dur="500" fill="hold"/>
                                        <p:tgtEl>
                                          <p:spTgt spid="26642"/>
                                        </p:tgtEl>
                                        <p:attrNameLst>
                                          <p:attrName>ppt_x</p:attrName>
                                        </p:attrNameLst>
                                      </p:cBhvr>
                                      <p:tavLst>
                                        <p:tav tm="0">
                                          <p:val>
                                            <p:strVal val="#ppt_x"/>
                                          </p:val>
                                        </p:tav>
                                        <p:tav tm="100000">
                                          <p:val>
                                            <p:strVal val="#ppt_x"/>
                                          </p:val>
                                        </p:tav>
                                      </p:tavLst>
                                    </p:anim>
                                    <p:anim calcmode="lin" valueType="num">
                                      <p:cBhvr additive="base">
                                        <p:cTn id="26" dur="500" fill="hold"/>
                                        <p:tgtEl>
                                          <p:spTgt spid="266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9" grpId="0"/>
      <p:bldP spid="26640" grpId="0"/>
      <p:bldP spid="26641" grpId="0"/>
      <p:bldP spid="2664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内容占位符 3"/>
          <p:cNvSpPr>
            <a:spLocks noGrp="1"/>
          </p:cNvSpPr>
          <p:nvPr>
            <p:ph idx="1"/>
          </p:nvPr>
        </p:nvSpPr>
        <p:spPr>
          <a:xfrm>
            <a:off x="308102" y="436253"/>
            <a:ext cx="8139178" cy="5388907"/>
          </a:xfrm>
        </p:spPr>
        <p:txBody>
          <a:bodyPr/>
          <a:p>
            <a:pPr marL="0" indent="0">
              <a:buNone/>
            </a:pPr>
            <a:r>
              <a:rPr lang="en-US" altLang="zh-CN" sz="3600"/>
              <a:t>      </a:t>
            </a:r>
            <a:r>
              <a:rPr lang="zh-CN" altLang="en-US" sz="3600"/>
              <a:t>当今社会随着生活水平的提高，越来越多的人喜欢用鲜花来传情达意，赠给亲朋好友，这样我们在选择花的时候要注意每种花卉的象征意义，不然会闹出笑话。比如玫瑰象征爱情，莲花象征着高洁，那么百合花象征着什么呢？</a:t>
            </a:r>
            <a:endParaRPr lang="zh-CN" altLang="en-US" sz="3600"/>
          </a:p>
        </p:txBody>
      </p:sp>
      <p:pic>
        <p:nvPicPr>
          <p:cNvPr id="5" name="图片 4"/>
          <p:cNvPicPr>
            <a:picLocks noChangeAspect="1"/>
          </p:cNvPicPr>
          <p:nvPr/>
        </p:nvPicPr>
        <p:blipFill>
          <a:blip r:embed="rId1"/>
          <a:srcRect b="7185"/>
          <a:stretch>
            <a:fillRect/>
          </a:stretch>
        </p:blipFill>
        <p:spPr>
          <a:xfrm>
            <a:off x="2564130" y="4970780"/>
            <a:ext cx="1763395" cy="1268730"/>
          </a:xfrm>
          <a:prstGeom prst="octagon">
            <a:avLst/>
          </a:prstGeom>
          <a:effectLst>
            <a:softEdge rad="63500"/>
          </a:effectLst>
        </p:spPr>
      </p:pic>
      <p:pic>
        <p:nvPicPr>
          <p:cNvPr id="6" name="图片 5"/>
          <p:cNvPicPr>
            <a:picLocks noChangeAspect="1"/>
          </p:cNvPicPr>
          <p:nvPr/>
        </p:nvPicPr>
        <p:blipFill>
          <a:blip r:embed="rId2"/>
          <a:stretch>
            <a:fillRect/>
          </a:stretch>
        </p:blipFill>
        <p:spPr>
          <a:xfrm>
            <a:off x="4327525" y="4949825"/>
            <a:ext cx="1806575" cy="1310005"/>
          </a:xfrm>
          <a:prstGeom prst="hexagon">
            <a:avLst/>
          </a:prstGeom>
          <a:effectLst>
            <a:softEdge rad="63500"/>
          </a:effectLst>
        </p:spPr>
      </p:pic>
      <p:pic>
        <p:nvPicPr>
          <p:cNvPr id="8" name="图片 7"/>
          <p:cNvPicPr>
            <a:picLocks noChangeAspect="1"/>
          </p:cNvPicPr>
          <p:nvPr/>
        </p:nvPicPr>
        <p:blipFill>
          <a:blip r:embed="rId3"/>
          <a:stretch>
            <a:fillRect/>
          </a:stretch>
        </p:blipFill>
        <p:spPr>
          <a:xfrm>
            <a:off x="6134100" y="4949190"/>
            <a:ext cx="1621790" cy="1310640"/>
          </a:xfrm>
          <a:prstGeom prst="hexagon">
            <a:avLst/>
          </a:prstGeom>
          <a:effectLst>
            <a:softEdge rad="31750"/>
          </a:effectLst>
        </p:spPr>
      </p:pic>
    </p:spTree>
    <p:custDataLst>
      <p:tags r:id="rId4"/>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304800" y="701356"/>
            <a:ext cx="8686800" cy="838200"/>
          </a:xfrm>
          <a:noFill/>
          <a:ln>
            <a:noFill/>
          </a:ln>
          <a:effectLst/>
          <a:scene3d>
            <a:camera prst="orthographicFront"/>
            <a:lightRig rig="balanced" dir="t"/>
          </a:scene3d>
          <a:sp3d prstMaterial="plastic"/>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3600" b="1"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细读课文 分析</a:t>
            </a:r>
            <a:r>
              <a:rPr kumimoji="0" lang="zh-CN" altLang="zh-CN" sz="3600" b="1"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人物形象</a:t>
            </a:r>
            <a:endParaRPr kumimoji="0" lang="zh-CN" altLang="zh-CN" sz="3600" b="1"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endParaRPr>
          </a:p>
        </p:txBody>
      </p:sp>
      <p:sp>
        <p:nvSpPr>
          <p:cNvPr id="3" name="内容占位符 2"/>
          <p:cNvSpPr>
            <a:spLocks noGrp="1"/>
          </p:cNvSpPr>
          <p:nvPr>
            <p:ph idx="4294967295"/>
          </p:nvPr>
        </p:nvSpPr>
        <p:spPr>
          <a:xfrm>
            <a:off x="457200" y="1951037"/>
            <a:ext cx="8229600" cy="4525963"/>
          </a:xfrm>
        </p:spPr>
        <p:txBody>
          <a:bodyPr vert="horz" wrap="square" lIns="91440" tIns="45720" rIns="91440" bIns="45720" numCol="1" anchor="t" anchorCtr="0" compatLnSpc="1">
            <a:normAutofit fontScale="92500" lnSpcReduction="20000"/>
          </a:bodyPr>
          <a:lstStyle/>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一、</a:t>
            </a: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小通讯员的形象。</a:t>
            </a:r>
            <a:endParaRPr kumimoji="0" lang="zh-CN"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en-US" altLang="zh-CN" sz="3200" b="1" i="0" u="none" strike="noStrike" kern="1200" cap="none" spc="0" normalizeH="0" baseline="0" noProof="0" dirty="0" smtClean="0">
                <a:ln>
                  <a:noFill/>
                </a:ln>
                <a:solidFill>
                  <a:schemeClr val="tx1"/>
                </a:solidFill>
                <a:effectLst/>
                <a:uLnTx/>
                <a:uFillTx/>
                <a:latin typeface="+mn-lt"/>
                <a:ea typeface="+mn-ea"/>
                <a:cs typeface="+mn-cs"/>
              </a:rPr>
              <a:t>1,</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他涉世不深，</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n-cs"/>
              </a:rPr>
              <a:t>天真纯洁，充满朝气</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，对</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n-cs"/>
              </a:rPr>
              <a:t>生活的和自然充满热爱</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。比如他的枪筒里插着几根树枝和野菊花。</a:t>
            </a:r>
            <a:endParaRPr kumimoji="0" lang="zh-CN" altLang="en-US" sz="3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en-US" altLang="zh-CN" sz="3200" b="1" i="0" u="none" strike="noStrike" kern="1200" cap="none" spc="0" normalizeH="0" baseline="0" noProof="0" dirty="0" smtClean="0">
                <a:ln>
                  <a:noFill/>
                </a:ln>
                <a:solidFill>
                  <a:schemeClr val="tx1"/>
                </a:solidFill>
                <a:effectLst/>
                <a:uLnTx/>
                <a:uFillTx/>
                <a:latin typeface="+mn-lt"/>
                <a:ea typeface="+mn-ea"/>
                <a:cs typeface="+mn-cs"/>
              </a:rPr>
              <a:t>2</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n-cs"/>
              </a:rPr>
              <a:t>憨厚朴实，拘谨腼腆</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。如文中我面对小通讯员坐着，他张皇局促“脸涨得像个关公”</a:t>
            </a:r>
            <a:endParaRPr kumimoji="0" lang="zh-CN" altLang="en-US" sz="3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None/>
              <a:defRPr/>
            </a:pPr>
            <a:r>
              <a:rPr kumimoji="0" lang="en-US" altLang="zh-CN" sz="3200" b="1" i="0" u="none" strike="noStrike" kern="1200" cap="none" spc="0" normalizeH="0" baseline="0" noProof="0" dirty="0" smtClean="0">
                <a:ln>
                  <a:noFill/>
                </a:ln>
                <a:solidFill>
                  <a:schemeClr val="tx1"/>
                </a:solidFill>
                <a:effectLst/>
                <a:uLnTx/>
                <a:uFillTx/>
                <a:latin typeface="+mn-lt"/>
                <a:ea typeface="+mn-ea"/>
                <a:cs typeface="+mn-cs"/>
              </a:rPr>
              <a:t>   3</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n-cs"/>
              </a:rPr>
              <a:t>不善言辞</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n-cs"/>
              </a:rPr>
              <a:t>善解人意</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，勇于改错。认识到自己借被子的方法不对便及时改正。</a:t>
            </a:r>
            <a:endParaRPr kumimoji="0" lang="zh-CN" altLang="en-US" sz="3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en-US" altLang="zh-CN" sz="3200" b="1" i="0" u="none" strike="noStrike" kern="1200" cap="none" spc="0" normalizeH="0" baseline="0" noProof="0" dirty="0" smtClean="0">
                <a:ln>
                  <a:noFill/>
                </a:ln>
                <a:solidFill>
                  <a:schemeClr val="tx1"/>
                </a:solidFill>
                <a:effectLst/>
                <a:uLnTx/>
                <a:uFillTx/>
                <a:latin typeface="+mn-lt"/>
                <a:ea typeface="+mn-ea"/>
                <a:cs typeface="+mn-cs"/>
              </a:rPr>
              <a:t>4</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n-cs"/>
              </a:rPr>
              <a:t>关心战友，</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在危机关头能挺身而出，</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n-cs"/>
              </a:rPr>
              <a:t>舍己救人</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，为了保护队员英勇捐躯。</a:t>
            </a:r>
            <a:endParaRPr kumimoji="0" lang="zh-CN" altLang="en-US" sz="3200" b="1" i="0" u="none" strike="noStrike" kern="1200" cap="none" spc="0" normalizeH="0" baseline="0" noProof="0" dirty="0" smtClean="0">
              <a:ln>
                <a:noFill/>
              </a:ln>
              <a:solidFill>
                <a:schemeClr val="tx1"/>
              </a:solidFill>
              <a:effectLst/>
              <a:uLnTx/>
              <a:uFillTx/>
              <a:latin typeface="+mn-lt"/>
              <a:ea typeface="+mn-ea"/>
              <a:cs typeface="+mn-cs"/>
            </a:endParaRPr>
          </a:p>
        </p:txBody>
      </p:sp>
    </p:spTree>
    <p:custDataLst>
      <p:tags r:id="rId1"/>
    </p:custData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304800" y="543560"/>
            <a:ext cx="8686800" cy="838200"/>
          </a:xfrm>
          <a:noFill/>
          <a:ln>
            <a:noFill/>
          </a:ln>
          <a:effectLst/>
          <a:scene3d>
            <a:camera prst="orthographicFront"/>
            <a:lightRig rig="balanced" dir="t"/>
          </a:scene3d>
          <a:sp3d prstMaterial="plastic"/>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3600" b="1"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细读课文 分析</a:t>
            </a:r>
            <a:r>
              <a:rPr kumimoji="0" lang="zh-CN" altLang="zh-CN" sz="3600" b="1"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人物形象</a:t>
            </a:r>
            <a:endParaRPr kumimoji="0" lang="zh-CN" altLang="zh-CN" sz="3600" b="1"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endParaRPr>
          </a:p>
        </p:txBody>
      </p:sp>
      <p:sp>
        <p:nvSpPr>
          <p:cNvPr id="3" name="内容占位符 2"/>
          <p:cNvSpPr>
            <a:spLocks noGrp="1"/>
          </p:cNvSpPr>
          <p:nvPr>
            <p:ph idx="4294967295"/>
          </p:nvPr>
        </p:nvSpPr>
        <p:spPr>
          <a:xfrm>
            <a:off x="304800" y="1747520"/>
            <a:ext cx="8686800" cy="3068320"/>
          </a:xfrm>
        </p:spPr>
        <p:txBody>
          <a:bodyPr vert="horz" wrap="square" lIns="91440" tIns="45720" rIns="91440" bIns="45720" numCol="1" anchor="t" anchorCtr="0" compatLnSpc="1">
            <a:normAutofit/>
          </a:bodyPr>
          <a:lstStyle/>
          <a:p>
            <a:pPr marL="0" marR="0" lvl="0" indent="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None/>
              <a:defRPr/>
            </a:pPr>
            <a:r>
              <a:rPr kumimoji="0" lang="zh-CN" altLang="en-US" sz="3600" b="1" i="0" u="none" strike="noStrike" kern="1200" cap="none" spc="0" normalizeH="0" baseline="0" noProof="0" dirty="0" smtClean="0">
                <a:ln>
                  <a:noFill/>
                </a:ln>
                <a:solidFill>
                  <a:schemeClr val="tx1"/>
                </a:solidFill>
                <a:effectLst/>
                <a:uLnTx/>
                <a:uFillTx/>
                <a:latin typeface="+mn-lt"/>
                <a:ea typeface="+mn-ea"/>
                <a:cs typeface="+mn-cs"/>
              </a:rPr>
              <a:t>二、新媳妇</a:t>
            </a:r>
            <a:r>
              <a:rPr kumimoji="0" lang="zh-CN" altLang="zh-CN" sz="3600" b="1" i="0" u="none" strike="noStrike" kern="1200" cap="none" spc="0" normalizeH="0" baseline="0" noProof="0" dirty="0" smtClean="0">
                <a:ln>
                  <a:noFill/>
                </a:ln>
                <a:solidFill>
                  <a:schemeClr val="tx1"/>
                </a:solidFill>
                <a:effectLst/>
                <a:uLnTx/>
                <a:uFillTx/>
                <a:latin typeface="+mn-lt"/>
                <a:ea typeface="+mn-ea"/>
                <a:cs typeface="+mn-cs"/>
              </a:rPr>
              <a:t>的形象</a:t>
            </a:r>
            <a:endParaRPr kumimoji="0" lang="zh-CN" altLang="zh-CN" sz="3600" b="1"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None/>
              <a:defRPr/>
            </a:pP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    </a:t>
            </a:r>
            <a:endParaRPr kumimoji="0" lang="zh-CN"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None/>
              <a:defRPr/>
            </a:pP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zh-CN" sz="3600" b="1" i="0" u="none" strike="noStrike" kern="1200" cap="none" spc="0" normalizeH="0" baseline="0" noProof="0" dirty="0" smtClean="0">
                <a:ln>
                  <a:noFill/>
                </a:ln>
                <a:solidFill>
                  <a:schemeClr val="tx1"/>
                </a:solidFill>
                <a:effectLst/>
                <a:uLnTx/>
                <a:uFillTx/>
                <a:latin typeface="+mn-lt"/>
                <a:ea typeface="+mn-ea"/>
                <a:cs typeface="+mn-cs"/>
              </a:rPr>
              <a:t>快速浏览课文，借鉴上面的分析方法，分析新媳妇的形象。（</a:t>
            </a:r>
            <a:r>
              <a:rPr kumimoji="0" lang="zh-CN" altLang="zh-CN" sz="3600" b="1" i="0" u="none" strike="noStrike" kern="1200" cap="none" spc="0" normalizeH="0" baseline="0" noProof="0" dirty="0" smtClean="0">
                <a:ln>
                  <a:noFill/>
                </a:ln>
                <a:solidFill>
                  <a:srgbClr val="FF0000"/>
                </a:solidFill>
                <a:effectLst/>
                <a:uLnTx/>
                <a:uFillTx/>
                <a:latin typeface="+mn-lt"/>
                <a:ea typeface="+mn-ea"/>
                <a:cs typeface="+mn-cs"/>
              </a:rPr>
              <a:t>在课本上做批注：重点分析借被</a:t>
            </a:r>
            <a:r>
              <a:rPr kumimoji="0" lang="en-US" altLang="zh-CN" sz="3600" b="1" i="0" u="none" strike="noStrike" kern="1200" cap="none" spc="0" normalizeH="0" baseline="0" noProof="0" dirty="0" smtClean="0">
                <a:ln>
                  <a:noFill/>
                </a:ln>
                <a:solidFill>
                  <a:srgbClr val="FF0000"/>
                </a:solidFill>
                <a:effectLst/>
                <a:uLnTx/>
                <a:uFillTx/>
                <a:latin typeface="+mn-lt"/>
                <a:ea typeface="+mn-ea"/>
                <a:cs typeface="+mn-cs"/>
              </a:rPr>
              <a:t>30-35</a:t>
            </a:r>
            <a:r>
              <a:rPr kumimoji="0" lang="zh-CN" altLang="zh-CN" sz="3600" b="1" i="0" u="none" strike="noStrike" kern="1200" cap="none" spc="0" normalizeH="0" baseline="0" noProof="0" dirty="0" smtClean="0">
                <a:ln>
                  <a:noFill/>
                </a:ln>
                <a:solidFill>
                  <a:srgbClr val="FF0000"/>
                </a:solidFill>
                <a:effectLst/>
                <a:uLnTx/>
                <a:uFillTx/>
                <a:latin typeface="+mn-lt"/>
                <a:ea typeface="+mn-ea"/>
                <a:cs typeface="+mn-cs"/>
              </a:rPr>
              <a:t>、献被两部分</a:t>
            </a:r>
            <a:r>
              <a:rPr kumimoji="0" lang="en-US" altLang="zh-CN" sz="3600" b="1" i="0" u="none" strike="noStrike" kern="1200" cap="none" spc="0" normalizeH="0" baseline="0" noProof="0" dirty="0" smtClean="0">
                <a:ln>
                  <a:noFill/>
                </a:ln>
                <a:solidFill>
                  <a:srgbClr val="FF0000"/>
                </a:solidFill>
                <a:effectLst/>
                <a:uLnTx/>
                <a:uFillTx/>
                <a:latin typeface="+mn-lt"/>
                <a:ea typeface="+mn-ea"/>
                <a:cs typeface="+mn-cs"/>
              </a:rPr>
              <a:t>55-59</a:t>
            </a:r>
            <a:r>
              <a:rPr kumimoji="0" lang="zh-CN" altLang="zh-CN" sz="3600" b="1" i="0" u="none" strike="noStrike" kern="1200" cap="none" spc="0" normalizeH="0" baseline="0" noProof="0" dirty="0" smtClean="0">
                <a:ln>
                  <a:noFill/>
                </a:ln>
                <a:solidFill>
                  <a:schemeClr val="tx1"/>
                </a:solidFill>
                <a:effectLst/>
                <a:uLnTx/>
                <a:uFillTx/>
                <a:latin typeface="+mn-lt"/>
                <a:ea typeface="+mn-ea"/>
                <a:cs typeface="+mn-cs"/>
              </a:rPr>
              <a:t>）</a:t>
            </a:r>
            <a:endParaRPr kumimoji="0" lang="zh-CN" altLang="zh-CN" sz="3600" b="1"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None/>
              <a:defRPr/>
            </a:pPr>
            <a:endParaRPr kumimoji="0" lang="zh-CN" altLang="zh-CN" sz="36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4" name="文本框 3"/>
          <p:cNvSpPr txBox="1"/>
          <p:nvPr/>
        </p:nvSpPr>
        <p:spPr>
          <a:xfrm>
            <a:off x="615315" y="5283835"/>
            <a:ext cx="8376285" cy="583565"/>
          </a:xfrm>
          <a:prstGeom prst="rect">
            <a:avLst/>
          </a:prstGeom>
          <a:noFill/>
        </p:spPr>
        <p:txBody>
          <a:bodyPr wrap="square" rtlCol="0">
            <a:spAutoFit/>
          </a:bodyPr>
          <a:lstStyle/>
          <a:p>
            <a:r>
              <a:rPr lang="zh-CN" altLang="en-US" sz="3200" b="1"/>
              <a:t>还有没有其他描写新媳妇的句子，找出来。</a:t>
            </a:r>
            <a:endParaRPr lang="zh-CN" altLang="en-US" sz="32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304800" y="533400"/>
            <a:ext cx="8686800" cy="838200"/>
          </a:xfrm>
          <a:noFill/>
          <a:ln>
            <a:noFill/>
          </a:ln>
          <a:effectLst/>
          <a:scene3d>
            <a:camera prst="orthographicFront"/>
            <a:lightRig rig="balanced" dir="t"/>
          </a:scene3d>
          <a:sp3d prstMaterial="plastic"/>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600" b="0" i="0" u="none" strike="noStrike" kern="1200" cap="all" spc="0" normalizeH="0" baseline="0" noProof="0" dirty="0" smtClean="0">
                <a:ln>
                  <a:noFill/>
                </a:ln>
                <a:solidFill>
                  <a:srgbClr val="FF0000"/>
                </a:solidFill>
                <a:effectLst>
                  <a:reflection blurRad="12700" stA="48000" endA="300" endPos="55000" dir="5400000" sy="-90000" algn="bl" rotWithShape="0"/>
                </a:effectLst>
                <a:uLnTx/>
                <a:uFillTx/>
                <a:latin typeface="+mj-lt"/>
                <a:ea typeface="+mj-ea"/>
                <a:cs typeface="+mj-cs"/>
              </a:rPr>
              <a:t>新媳妇的形象</a:t>
            </a:r>
            <a:endParaRPr kumimoji="0" lang="zh-CN" altLang="en-US" sz="3600" b="0" i="0" u="none" strike="noStrike" kern="1200" cap="all" spc="0" normalizeH="0" baseline="0" noProof="0" dirty="0">
              <a:ln>
                <a:noFill/>
              </a:ln>
              <a:solidFill>
                <a:srgbClr val="FF0000"/>
              </a:solidFill>
              <a:effectLst>
                <a:reflection blurRad="12700" stA="48000" endA="300" endPos="55000" dir="5400000" sy="-90000" algn="bl" rotWithShape="0"/>
              </a:effectLst>
              <a:uLnTx/>
              <a:uFillTx/>
              <a:latin typeface="+mj-lt"/>
              <a:ea typeface="+mj-ea"/>
              <a:cs typeface="+mj-cs"/>
            </a:endParaRPr>
          </a:p>
        </p:txBody>
      </p:sp>
      <p:sp>
        <p:nvSpPr>
          <p:cNvPr id="3" name="内容占位符 2"/>
          <p:cNvSpPr>
            <a:spLocks noGrp="1"/>
          </p:cNvSpPr>
          <p:nvPr>
            <p:ph idx="4294967295"/>
          </p:nvPr>
        </p:nvSpPr>
        <p:spPr>
          <a:xfrm>
            <a:off x="0" y="1254125"/>
            <a:ext cx="9060815" cy="5451475"/>
          </a:xfrm>
        </p:spPr>
        <p:txBody>
          <a:bodyPr vert="horz" wrap="square" lIns="91440" tIns="45720" rIns="91440" bIns="45720" numCol="1" anchor="t" anchorCtr="0" compatLnSpc="1"/>
          <a:lstStyle/>
          <a:p>
            <a:pPr marL="342900" marR="0" lvl="0" indent="0" algn="l" defTabSz="914400" rtl="0" eaLnBrk="1" fontAlgn="auto" latinLnBrk="0" hangingPunct="1">
              <a:lnSpc>
                <a:spcPct val="100000"/>
              </a:lnSpc>
              <a:spcBef>
                <a:spcPts val="0"/>
              </a:spcBef>
              <a:spcAft>
                <a:spcPts val="0"/>
              </a:spcAft>
              <a:buClr>
                <a:schemeClr val="accent1"/>
              </a:buClr>
              <a:buSzPct val="70000"/>
              <a:buNone/>
              <a:defRPr/>
            </a:pPr>
            <a:r>
              <a:rPr kumimoji="0" lang="en-US" altLang="zh-CN" sz="3000"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zh-CN" sz="3000" b="1" i="0" u="none" strike="noStrike" kern="1200" cap="none" spc="0" normalizeH="0" baseline="0" noProof="0" dirty="0" smtClean="0">
                <a:ln>
                  <a:noFill/>
                </a:ln>
                <a:solidFill>
                  <a:schemeClr val="tx1"/>
                </a:solidFill>
                <a:effectLst/>
                <a:uLnTx/>
                <a:uFillTx/>
                <a:latin typeface="+mn-lt"/>
                <a:ea typeface="+mn-ea"/>
                <a:cs typeface="+mn-cs"/>
              </a:rPr>
              <a:t>这是一个极普通的农村妇女，开始作者让我们着眼的是新媳妇的</a:t>
            </a:r>
            <a:r>
              <a:rPr kumimoji="0" lang="zh-CN" altLang="zh-CN" sz="3000" b="1" i="0" u="none" strike="noStrike" kern="1200" cap="none" spc="0" normalizeH="0" baseline="0" noProof="0" dirty="0" smtClean="0">
                <a:ln>
                  <a:noFill/>
                </a:ln>
                <a:solidFill>
                  <a:srgbClr val="FF0000"/>
                </a:solidFill>
                <a:effectLst/>
                <a:uLnTx/>
                <a:uFillTx/>
                <a:latin typeface="+mn-lt"/>
                <a:ea typeface="+mn-ea"/>
                <a:cs typeface="+mn-cs"/>
              </a:rPr>
              <a:t>娴静、美丽、忸怩、羞涩</a:t>
            </a:r>
            <a:r>
              <a:rPr kumimoji="0" lang="zh-CN" altLang="en-US" sz="3000" b="1" i="0" u="none" strike="noStrike" kern="1200" cap="none" spc="0" normalizeH="0" baseline="0" noProof="0" dirty="0" smtClean="0">
                <a:ln>
                  <a:noFill/>
                </a:ln>
                <a:solidFill>
                  <a:srgbClr val="FF0000"/>
                </a:solidFill>
                <a:effectLst/>
                <a:uLnTx/>
                <a:uFillTx/>
                <a:latin typeface="+mn-lt"/>
                <a:ea typeface="+mn-ea"/>
                <a:cs typeface="+mn-cs"/>
              </a:rPr>
              <a:t>、</a:t>
            </a:r>
            <a:r>
              <a:rPr kumimoji="0" lang="zh-CN" altLang="zh-CN" sz="3000" b="1" i="0" u="none" strike="noStrike" kern="1200" cap="none" spc="0" normalizeH="0" baseline="0" noProof="0" dirty="0" smtClean="0">
                <a:ln>
                  <a:noFill/>
                </a:ln>
                <a:solidFill>
                  <a:srgbClr val="FF0000"/>
                </a:solidFill>
                <a:effectLst/>
                <a:uLnTx/>
                <a:uFillTx/>
                <a:latin typeface="+mn-lt"/>
                <a:ea typeface="+mn-ea"/>
                <a:cs typeface="+mn-cs"/>
              </a:rPr>
              <a:t>善良</a:t>
            </a:r>
            <a:r>
              <a:rPr kumimoji="0" lang="zh-CN" altLang="en-US" sz="3000" b="1" i="0" u="none" strike="noStrike" kern="1200" cap="none" spc="0" normalizeH="0" baseline="0" noProof="0" dirty="0" smtClean="0">
                <a:ln>
                  <a:noFill/>
                </a:ln>
                <a:solidFill>
                  <a:srgbClr val="FF0000"/>
                </a:solidFill>
                <a:effectLst/>
                <a:uLnTx/>
                <a:uFillTx/>
                <a:latin typeface="+mn-lt"/>
                <a:ea typeface="+mn-ea"/>
                <a:cs typeface="+mn-cs"/>
              </a:rPr>
              <a:t>、</a:t>
            </a:r>
            <a:r>
              <a:rPr kumimoji="0" lang="zh-CN" altLang="zh-CN" sz="3000" b="1" i="0" u="none" strike="noStrike" kern="1200" cap="none" spc="0" normalizeH="0" baseline="0" noProof="0" dirty="0" smtClean="0">
                <a:ln>
                  <a:noFill/>
                </a:ln>
                <a:solidFill>
                  <a:srgbClr val="FF0000"/>
                </a:solidFill>
                <a:effectLst/>
                <a:uLnTx/>
                <a:uFillTx/>
                <a:latin typeface="+mn-lt"/>
                <a:ea typeface="+mn-ea"/>
                <a:cs typeface="+mn-cs"/>
              </a:rPr>
              <a:t>纯朴</a:t>
            </a:r>
            <a:r>
              <a:rPr kumimoji="0" lang="zh-CN" altLang="en-US" sz="3000" b="1" i="0" u="none" strike="noStrike" kern="1200" cap="none" spc="0" normalizeH="0" baseline="0" noProof="0" dirty="0" smtClean="0">
                <a:ln>
                  <a:noFill/>
                </a:ln>
                <a:solidFill>
                  <a:srgbClr val="FF0000"/>
                </a:solidFill>
                <a:effectLst/>
                <a:uLnTx/>
                <a:uFillTx/>
                <a:latin typeface="+mn-lt"/>
                <a:ea typeface="+mn-ea"/>
                <a:cs typeface="+mn-cs"/>
              </a:rPr>
              <a:t>。</a:t>
            </a:r>
            <a:r>
              <a:rPr kumimoji="0" lang="zh-CN" altLang="zh-CN" sz="3000" b="1" i="0" u="none" strike="noStrike" kern="1200" cap="none" spc="0" normalizeH="0" baseline="0" noProof="0" dirty="0" smtClean="0">
                <a:ln>
                  <a:noFill/>
                </a:ln>
                <a:solidFill>
                  <a:schemeClr val="tx1"/>
                </a:solidFill>
                <a:effectLst/>
                <a:uLnTx/>
                <a:uFillTx/>
                <a:latin typeface="+mn-lt"/>
                <a:ea typeface="+mn-ea"/>
                <a:cs typeface="+mn-cs"/>
              </a:rPr>
              <a:t>随着故事情节的发展，我们越来越深刻地了解了她的内心，她</a:t>
            </a:r>
            <a:r>
              <a:rPr kumimoji="0" lang="zh-CN" altLang="zh-CN" sz="3000" b="1" i="0" u="none" strike="noStrike" kern="1200" cap="none" spc="0" normalizeH="0" baseline="0" noProof="0" dirty="0" smtClean="0">
                <a:ln>
                  <a:noFill/>
                </a:ln>
                <a:solidFill>
                  <a:srgbClr val="FF0000"/>
                </a:solidFill>
                <a:effectLst/>
                <a:uLnTx/>
                <a:uFillTx/>
                <a:latin typeface="+mn-lt"/>
                <a:ea typeface="+mn-ea"/>
                <a:cs typeface="+mn-cs"/>
              </a:rPr>
              <a:t>对解放军的热爱崇敬，无私的品质</a:t>
            </a:r>
            <a:r>
              <a:rPr kumimoji="0" lang="zh-CN" altLang="zh-CN" sz="3000" b="1" i="0" u="none" strike="noStrike" kern="1200" cap="none" spc="0" normalizeH="0" baseline="0" noProof="0" dirty="0" smtClean="0">
                <a:ln>
                  <a:noFill/>
                </a:ln>
                <a:solidFill>
                  <a:schemeClr val="tx1"/>
                </a:solidFill>
                <a:effectLst/>
                <a:uLnTx/>
                <a:uFillTx/>
                <a:latin typeface="+mn-lt"/>
                <a:ea typeface="+mn-ea"/>
                <a:cs typeface="+mn-cs"/>
              </a:rPr>
              <a:t>。人物性格随着故事情节的展开而越来越鲜明</a:t>
            </a:r>
            <a:r>
              <a:rPr kumimoji="0" lang="zh-CN" altLang="en-US" sz="3000" b="1" i="0" u="none" strike="noStrike" kern="1200" cap="none" spc="0" normalizeH="0" baseline="0" noProof="0" dirty="0" smtClean="0">
                <a:ln>
                  <a:noFill/>
                </a:ln>
                <a:solidFill>
                  <a:schemeClr val="tx1"/>
                </a:solidFill>
                <a:effectLst/>
                <a:uLnTx/>
                <a:uFillTx/>
                <a:latin typeface="+mn-lt"/>
                <a:ea typeface="+mn-ea"/>
                <a:cs typeface="+mn-cs"/>
              </a:rPr>
              <a:t>。</a:t>
            </a:r>
            <a:endParaRPr kumimoji="0" lang="zh-CN" altLang="en-US" sz="3000" b="1"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accent1"/>
              </a:buClr>
              <a:buSzPct val="70000"/>
              <a:buNone/>
              <a:defRPr/>
            </a:pPr>
            <a:r>
              <a:rPr kumimoji="0" lang="zh-CN" altLang="zh-CN" sz="3000" b="1" i="0" u="none" strike="noStrike" kern="1200" cap="none" spc="0" normalizeH="0" baseline="0" noProof="0" dirty="0" smtClean="0">
                <a:ln>
                  <a:noFill/>
                </a:ln>
                <a:solidFill>
                  <a:schemeClr val="tx1"/>
                </a:solidFill>
                <a:effectLst/>
                <a:uLnTx/>
                <a:uFillTx/>
                <a:latin typeface="+mn-lt"/>
                <a:ea typeface="+mn-ea"/>
                <a:cs typeface="+mn-cs"/>
              </a:rPr>
              <a:t>   小说主要写了她</a:t>
            </a:r>
            <a:r>
              <a:rPr kumimoji="0" lang="en-US" altLang="zh-CN" sz="3000"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zh-CN" sz="3000" b="1" i="0" u="none" strike="noStrike" kern="1200" cap="none" spc="0" normalizeH="0" baseline="0" noProof="0" dirty="0" smtClean="0">
                <a:ln>
                  <a:noFill/>
                </a:ln>
                <a:solidFill>
                  <a:schemeClr val="tx1"/>
                </a:solidFill>
                <a:effectLst/>
                <a:uLnTx/>
                <a:uFillTx/>
                <a:latin typeface="+mn-lt"/>
                <a:ea typeface="+mn-ea"/>
                <a:cs typeface="+mn-cs"/>
              </a:rPr>
              <a:t>在两件事情上态度的前后</a:t>
            </a:r>
            <a:r>
              <a:rPr kumimoji="0" lang="zh-CN" altLang="zh-CN" sz="3000" b="1" i="0" u="none" strike="noStrike" kern="1200" cap="none" spc="0" normalizeH="0" baseline="0" noProof="0" dirty="0" smtClean="0">
                <a:ln>
                  <a:noFill/>
                </a:ln>
                <a:solidFill>
                  <a:srgbClr val="FF0000"/>
                </a:solidFill>
                <a:effectLst/>
                <a:uLnTx/>
                <a:uFillTx/>
                <a:latin typeface="+mn-lt"/>
                <a:ea typeface="+mn-ea"/>
                <a:cs typeface="+mn-cs"/>
              </a:rPr>
              <a:t>对比</a:t>
            </a:r>
            <a:r>
              <a:rPr kumimoji="0" lang="zh-CN" altLang="zh-CN" sz="3000" b="1" i="0" u="none" strike="noStrike" kern="1200" cap="none" spc="0" normalizeH="0" baseline="0" noProof="0" dirty="0" smtClean="0">
                <a:ln>
                  <a:noFill/>
                </a:ln>
                <a:solidFill>
                  <a:schemeClr val="tx1"/>
                </a:solidFill>
                <a:effectLst/>
                <a:uLnTx/>
                <a:uFillTx/>
                <a:latin typeface="+mn-lt"/>
                <a:ea typeface="+mn-ea"/>
                <a:cs typeface="+mn-cs"/>
              </a:rPr>
              <a:t>。</a:t>
            </a:r>
            <a:endParaRPr kumimoji="0" lang="zh-CN" altLang="zh-CN" sz="30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0" algn="l" defTabSz="914400" rtl="0" eaLnBrk="1" fontAlgn="auto" latinLnBrk="0" hangingPunct="1">
              <a:lnSpc>
                <a:spcPct val="100000"/>
              </a:lnSpc>
              <a:spcBef>
                <a:spcPts val="0"/>
              </a:spcBef>
              <a:spcAft>
                <a:spcPts val="0"/>
              </a:spcAft>
              <a:buClr>
                <a:schemeClr val="accent1"/>
              </a:buClr>
              <a:buSzPct val="70000"/>
              <a:buNone/>
              <a:defRPr/>
            </a:pPr>
            <a:r>
              <a:rPr kumimoji="0" lang="zh-CN" altLang="zh-CN" sz="3000" b="1" i="0" u="none" strike="noStrike" kern="1200" cap="none" spc="0" normalizeH="0" baseline="0" noProof="0" dirty="0" smtClean="0">
                <a:ln>
                  <a:noFill/>
                </a:ln>
                <a:solidFill>
                  <a:schemeClr val="tx1"/>
                </a:solidFill>
                <a:effectLst/>
                <a:uLnTx/>
                <a:uFillTx/>
                <a:latin typeface="+mn-lt"/>
                <a:ea typeface="+mn-ea"/>
                <a:cs typeface="+mn-cs"/>
              </a:rPr>
              <a:t>第一件事：开头出于舍不得而不愿借给伤员盖，后来却主动用它来给烈士收殓遗体。</a:t>
            </a:r>
            <a:endParaRPr kumimoji="0" lang="zh-CN" altLang="zh-CN" sz="30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0" algn="l" defTabSz="914400" rtl="0" eaLnBrk="1" fontAlgn="auto" latinLnBrk="0" hangingPunct="1">
              <a:lnSpc>
                <a:spcPct val="100000"/>
              </a:lnSpc>
              <a:spcBef>
                <a:spcPts val="0"/>
              </a:spcBef>
              <a:spcAft>
                <a:spcPts val="0"/>
              </a:spcAft>
              <a:buClr>
                <a:schemeClr val="accent1"/>
              </a:buClr>
              <a:buSzPct val="70000"/>
              <a:buNone/>
              <a:defRPr/>
            </a:pPr>
            <a:r>
              <a:rPr kumimoji="0" lang="zh-CN" altLang="zh-CN" sz="3000" b="1" i="0" u="none" strike="noStrike" kern="1200" cap="none" spc="0" normalizeH="0" baseline="0" noProof="0" dirty="0" smtClean="0">
                <a:ln>
                  <a:noFill/>
                </a:ln>
                <a:solidFill>
                  <a:schemeClr val="tx1"/>
                </a:solidFill>
                <a:effectLst/>
                <a:uLnTx/>
                <a:uFillTx/>
                <a:latin typeface="+mn-lt"/>
                <a:ea typeface="+mn-ea"/>
                <a:cs typeface="+mn-cs"/>
              </a:rPr>
              <a:t>第二件事：在包扎所护理伤员时，开始又羞又怕，放不开手，后来却庄严、虔诚地给重伤员解衣拭身子。</a:t>
            </a:r>
            <a:endParaRPr kumimoji="0" lang="zh-CN" altLang="zh-CN" sz="3000" b="1" i="0" u="none" strike="noStrike" kern="1200" cap="none" spc="0" normalizeH="0" baseline="0" noProof="0" dirty="0" smtClean="0">
              <a:ln>
                <a:noFill/>
              </a:ln>
              <a:solidFill>
                <a:schemeClr val="tx1"/>
              </a:solidFill>
              <a:effectLst/>
              <a:uLnTx/>
              <a:uFillTx/>
              <a:latin typeface="+mn-lt"/>
              <a:ea typeface="+mn-ea"/>
              <a:cs typeface="+mn-cs"/>
            </a:endParaRP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304800" y="587056"/>
            <a:ext cx="8686800" cy="838200"/>
          </a:xfrm>
          <a:noFill/>
          <a:ln>
            <a:noFill/>
          </a:ln>
          <a:effectLst/>
          <a:scene3d>
            <a:camera prst="orthographicFront"/>
            <a:lightRig rig="balanced" dir="t"/>
          </a:scene3d>
          <a:sp3d prstMaterial="plastic"/>
        </p:spPr>
        <p:txBody>
          <a:bodyPr vert="horz" anchor="ctr">
            <a:no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1"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三、“我”是一个什么角色？在小说中有什么作用</a:t>
            </a:r>
            <a:r>
              <a:rPr kumimoji="0" lang="en-US" altLang="zh-CN" sz="2800" b="1"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a:t>
            </a:r>
            <a:endParaRPr kumimoji="0" lang="en-US" altLang="zh-CN" sz="2800" b="1"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endParaRPr>
          </a:p>
        </p:txBody>
      </p:sp>
      <p:sp>
        <p:nvSpPr>
          <p:cNvPr id="24579" name="内容占位符 2"/>
          <p:cNvSpPr>
            <a:spLocks noGrp="1"/>
          </p:cNvSpPr>
          <p:nvPr>
            <p:ph idx="4294967295"/>
          </p:nvPr>
        </p:nvSpPr>
        <p:spPr>
          <a:xfrm>
            <a:off x="457200" y="2103437"/>
            <a:ext cx="8229600" cy="2773363"/>
          </a:xfrm>
        </p:spPr>
        <p:txBody>
          <a:bodyPr vert="horz" wrap="square" lIns="91440" tIns="45720" rIns="91440" bIns="45720" anchor="t">
            <a:noAutofit/>
          </a:bodyPr>
          <a:lstStyle/>
          <a:p>
            <a:pPr eaLnBrk="1" hangingPunct="1"/>
            <a:r>
              <a:rPr lang="en-US" altLang="zh-CN" sz="3600" b="1" dirty="0">
                <a:solidFill>
                  <a:schemeClr val="tx1"/>
                </a:solidFill>
                <a:ea typeface="华文楷体" panose="02010600040101010101" charset="-122"/>
              </a:rPr>
              <a:t>1</a:t>
            </a:r>
            <a:r>
              <a:rPr lang="zh-CN" altLang="en-US" sz="3600" b="1" dirty="0">
                <a:solidFill>
                  <a:schemeClr val="tx1"/>
                </a:solidFill>
                <a:ea typeface="华文楷体" panose="02010600040101010101" charset="-122"/>
              </a:rPr>
              <a:t>，故事的叙述者，增强故事的真实性</a:t>
            </a:r>
            <a:endParaRPr lang="zh-CN" altLang="en-US" sz="3600" b="1" dirty="0">
              <a:solidFill>
                <a:schemeClr val="tx1"/>
              </a:solidFill>
              <a:ea typeface="华文楷体" panose="02010600040101010101" charset="-122"/>
            </a:endParaRPr>
          </a:p>
          <a:p>
            <a:pPr eaLnBrk="1" hangingPunct="1"/>
            <a:r>
              <a:rPr lang="en-US" altLang="zh-CN" sz="3600" b="1" dirty="0">
                <a:solidFill>
                  <a:schemeClr val="tx1"/>
                </a:solidFill>
                <a:ea typeface="华文楷体" panose="02010600040101010101" charset="-122"/>
              </a:rPr>
              <a:t>2</a:t>
            </a:r>
            <a:r>
              <a:rPr lang="zh-CN" altLang="en-US" sz="3600" b="1" dirty="0">
                <a:solidFill>
                  <a:schemeClr val="tx1"/>
                </a:solidFill>
                <a:ea typeface="华文楷体" panose="02010600040101010101" charset="-122"/>
              </a:rPr>
              <a:t>，小说的线索人物，贯穿整个故事</a:t>
            </a:r>
            <a:endParaRPr lang="zh-CN" altLang="en-US" sz="3600" b="1" dirty="0">
              <a:solidFill>
                <a:schemeClr val="tx1"/>
              </a:solidFill>
              <a:ea typeface="华文楷体" panose="02010600040101010101" charset="-122"/>
            </a:endParaRPr>
          </a:p>
          <a:p>
            <a:pPr eaLnBrk="1" hangingPunct="1"/>
            <a:r>
              <a:rPr lang="en-US" altLang="zh-CN" sz="3600" b="1" dirty="0">
                <a:solidFill>
                  <a:schemeClr val="tx1"/>
                </a:solidFill>
                <a:ea typeface="华文楷体" panose="02010600040101010101" charset="-122"/>
              </a:rPr>
              <a:t>3</a:t>
            </a:r>
            <a:r>
              <a:rPr lang="zh-CN" altLang="en-US" sz="3600" b="1" dirty="0">
                <a:solidFill>
                  <a:schemeClr val="tx1"/>
                </a:solidFill>
                <a:ea typeface="华文楷体" panose="02010600040101010101" charset="-122"/>
              </a:rPr>
              <a:t>，小说由“我”的所见所感展开，推动故事情节的发展 </a:t>
            </a:r>
            <a:endParaRPr lang="zh-CN" altLang="en-US" sz="3600" b="1" dirty="0">
              <a:solidFill>
                <a:schemeClr val="tx1"/>
              </a:solidFill>
              <a:ea typeface="华文楷体" panose="02010600040101010101" charset="-122"/>
            </a:endParaRP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304800" y="1644015"/>
            <a:ext cx="8686800" cy="4223385"/>
          </a:xfrm>
        </p:spPr>
        <p:txBody>
          <a:bodyPr/>
          <a:lstStyle/>
          <a:p>
            <a:r>
              <a:rPr lang="en-US" altLang="zh-CN" sz="3000" b="1" dirty="0">
                <a:solidFill>
                  <a:schemeClr val="tx1"/>
                </a:solidFill>
              </a:rPr>
              <a:t>    </a:t>
            </a:r>
            <a:r>
              <a:rPr lang="zh-CN" altLang="en-US" sz="3000" b="1" dirty="0">
                <a:solidFill>
                  <a:schemeClr val="tx1"/>
                </a:solidFill>
              </a:rPr>
              <a:t>找出文中环境描写的句子，并分析其作用。</a:t>
            </a:r>
            <a:endParaRPr lang="zh-CN" altLang="en-US" sz="3000" b="1" dirty="0">
              <a:solidFill>
                <a:schemeClr val="tx1"/>
              </a:solidFill>
            </a:endParaRPr>
          </a:p>
          <a:p>
            <a:r>
              <a:rPr lang="zh-CN" altLang="en-US" sz="3000" b="1" dirty="0">
                <a:solidFill>
                  <a:schemeClr val="tx1"/>
                </a:solidFill>
              </a:rPr>
              <a:t>    （</a:t>
            </a:r>
            <a:r>
              <a:rPr lang="zh-CN" altLang="en-US" sz="3000" b="1" dirty="0">
                <a:solidFill>
                  <a:schemeClr val="tx1"/>
                </a:solidFill>
                <a:sym typeface="+mn-ea"/>
              </a:rPr>
              <a:t>第</a:t>
            </a:r>
            <a:r>
              <a:rPr lang="en-US" altLang="zh-CN" sz="3000" b="1" dirty="0">
                <a:solidFill>
                  <a:schemeClr val="tx1"/>
                </a:solidFill>
                <a:sym typeface="+mn-ea"/>
              </a:rPr>
              <a:t>4</a:t>
            </a:r>
            <a:r>
              <a:rPr lang="zh-CN" altLang="en-US" sz="3000" b="1" dirty="0">
                <a:solidFill>
                  <a:schemeClr val="tx1"/>
                </a:solidFill>
                <a:sym typeface="+mn-ea"/>
              </a:rPr>
              <a:t>段、</a:t>
            </a:r>
            <a:r>
              <a:rPr lang="en-US" altLang="zh-CN" sz="3000" b="1" dirty="0">
                <a:solidFill>
                  <a:schemeClr val="tx1"/>
                </a:solidFill>
                <a:sym typeface="+mn-ea"/>
              </a:rPr>
              <a:t>24</a:t>
            </a:r>
            <a:r>
              <a:rPr lang="zh-CN" altLang="en-US" sz="3000" b="1" dirty="0">
                <a:solidFill>
                  <a:schemeClr val="tx1"/>
                </a:solidFill>
                <a:sym typeface="+mn-ea"/>
              </a:rPr>
              <a:t>段、</a:t>
            </a:r>
            <a:r>
              <a:rPr lang="en-US" altLang="zh-CN" sz="3000" b="1" dirty="0">
                <a:solidFill>
                  <a:schemeClr val="tx1"/>
                </a:solidFill>
                <a:sym typeface="+mn-ea"/>
              </a:rPr>
              <a:t>47</a:t>
            </a:r>
            <a:r>
              <a:rPr lang="zh-CN" altLang="en-US" sz="3000" b="1" dirty="0">
                <a:solidFill>
                  <a:schemeClr val="tx1"/>
                </a:solidFill>
                <a:sym typeface="+mn-ea"/>
              </a:rPr>
              <a:t>段</a:t>
            </a:r>
            <a:r>
              <a:rPr lang="zh-CN" altLang="en-US" sz="3000" b="1" dirty="0">
                <a:solidFill>
                  <a:schemeClr val="tx1"/>
                </a:solidFill>
              </a:rPr>
              <a:t>）</a:t>
            </a:r>
            <a:endParaRPr lang="zh-CN" altLang="en-US" sz="3000" b="1" dirty="0">
              <a:solidFill>
                <a:schemeClr val="tx1"/>
              </a:solidFill>
            </a:endParaRPr>
          </a:p>
          <a:p>
            <a:r>
              <a:rPr lang="zh-CN" altLang="en-US" sz="3000" b="1" dirty="0">
                <a:solidFill>
                  <a:schemeClr val="tx1"/>
                </a:solidFill>
              </a:rPr>
              <a:t>    写出了雨后空气的清晰，烘托出我愉快的心情，表现出我的革命乐观主义精神。</a:t>
            </a:r>
            <a:endParaRPr lang="zh-CN" altLang="en-US" sz="3000" b="1" dirty="0">
              <a:solidFill>
                <a:schemeClr val="tx1"/>
              </a:solidFill>
            </a:endParaRPr>
          </a:p>
          <a:p>
            <a:pPr marL="0" indent="0">
              <a:buNone/>
            </a:pPr>
            <a:r>
              <a:rPr lang="zh-CN" altLang="en-US" sz="3000" b="1" dirty="0">
                <a:solidFill>
                  <a:srgbClr val="FF0000"/>
                </a:solidFill>
              </a:rPr>
              <a:t>   幸福生活的向往，对战争的厌恶，与后文战地的紧张形成对比。</a:t>
            </a:r>
            <a:endParaRPr lang="zh-CN" altLang="en-US" sz="3000" b="1" dirty="0">
              <a:solidFill>
                <a:srgbClr val="FF0000"/>
              </a:solidFill>
            </a:endParaRPr>
          </a:p>
        </p:txBody>
      </p:sp>
      <p:sp>
        <p:nvSpPr>
          <p:cNvPr id="4" name="文本框 3"/>
          <p:cNvSpPr txBox="1"/>
          <p:nvPr/>
        </p:nvSpPr>
        <p:spPr>
          <a:xfrm>
            <a:off x="2861945" y="616585"/>
            <a:ext cx="3293745" cy="706755"/>
          </a:xfrm>
          <a:prstGeom prst="rect">
            <a:avLst/>
          </a:prstGeom>
          <a:noFill/>
        </p:spPr>
        <p:txBody>
          <a:bodyPr wrap="square" rtlCol="0">
            <a:spAutoFit/>
          </a:bodyPr>
          <a:p>
            <a:r>
              <a:rPr lang="zh-CN" altLang="en-US" sz="4000" b="1"/>
              <a:t>环境描写分析</a:t>
            </a:r>
            <a:endParaRPr lang="zh-CN" altLang="en-US" sz="4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508000" y="955674"/>
            <a:ext cx="8229600" cy="1143000"/>
          </a:xfrm>
          <a:noFill/>
          <a:ln>
            <a:noFill/>
          </a:ln>
          <a:effectLst/>
          <a:scene3d>
            <a:camera prst="orthographicFront"/>
            <a:lightRig rig="balanced" dir="t"/>
          </a:scene3d>
          <a:sp3d prstMaterial="plastic"/>
        </p:spPr>
        <p:txBody>
          <a:bodyPr vert="horz" anchor="ctr">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zh-CN" sz="28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课文中几次写到通讯员衣服上的破洞，说说有什么作用</a:t>
            </a:r>
            <a:r>
              <a:rPr kumimoji="0" lang="zh-CN" altLang="zh-CN" sz="36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a:t>
            </a:r>
            <a:br>
              <a:rPr kumimoji="0" lang="zh-CN" altLang="zh-CN" sz="3600" b="0" i="0" u="none" strike="noStrike" kern="1200" cap="all" spc="0" normalizeH="0" baseline="0" noProof="0" dirty="0" smtClean="0">
                <a:ln>
                  <a:noFill/>
                </a:ln>
                <a:solidFill>
                  <a:schemeClr val="tx2"/>
                </a:solidFill>
                <a:effectLst>
                  <a:reflection blurRad="12700" stA="48000" endA="300" endPos="55000" dir="5400000" sy="-90000" algn="bl" rotWithShape="0"/>
                </a:effectLst>
                <a:uLnTx/>
                <a:uFillTx/>
                <a:latin typeface="+mj-lt"/>
                <a:ea typeface="+mj-ea"/>
                <a:cs typeface="+mj-cs"/>
              </a:rPr>
            </a:br>
            <a:endParaRPr kumimoji="0" lang="zh-CN" altLang="en-US" sz="3600" b="0" i="0" u="none" strike="noStrike" kern="1200" cap="all" spc="0" normalizeH="0" baseline="0" noProof="0" dirty="0">
              <a:ln>
                <a:noFill/>
              </a:ln>
              <a:solidFill>
                <a:schemeClr val="tx2"/>
              </a:solidFill>
              <a:effectLst>
                <a:reflection blurRad="12700" stA="48000" endA="300" endPos="55000" dir="5400000" sy="-90000" algn="bl" rotWithShape="0"/>
              </a:effectLst>
              <a:uLnTx/>
              <a:uFillTx/>
              <a:latin typeface="+mj-lt"/>
              <a:ea typeface="+mj-ea"/>
              <a:cs typeface="+mj-cs"/>
            </a:endParaRPr>
          </a:p>
        </p:txBody>
      </p:sp>
      <p:sp>
        <p:nvSpPr>
          <p:cNvPr id="3" name="内容占位符 2"/>
          <p:cNvSpPr>
            <a:spLocks noGrp="1"/>
          </p:cNvSpPr>
          <p:nvPr>
            <p:ph idx="4294967295"/>
          </p:nvPr>
        </p:nvSpPr>
        <p:spPr>
          <a:xfrm>
            <a:off x="457200" y="1951037"/>
            <a:ext cx="8229600" cy="4525963"/>
          </a:xfrm>
        </p:spPr>
        <p:txBody>
          <a:bodyPr vert="horz" wrap="square" lIns="91440" tIns="45720" rIns="91440" bIns="45720" numCol="1" anchor="t" anchorCtr="0" compatLnSpc="1">
            <a:normAutofit fontScale="62500" lnSpcReduction="20000"/>
          </a:bodyPr>
          <a:lstStyle/>
          <a:p>
            <a:pPr marL="0" marR="0" lvl="0" indent="0" algn="l" defTabSz="914400" rtl="0" eaLnBrk="1" fontAlgn="auto" latinLnBrk="0" hangingPunct="1">
              <a:lnSpc>
                <a:spcPct val="100000"/>
              </a:lnSpc>
              <a:spcBef>
                <a:spcPct val="20000"/>
              </a:spcBef>
              <a:spcAft>
                <a:spcPts val="0"/>
              </a:spcAft>
              <a:buClr>
                <a:schemeClr val="accent1"/>
              </a:buClr>
              <a:buSzPct val="70000"/>
              <a:buNone/>
              <a:defRPr/>
            </a:pPr>
            <a:r>
              <a:rPr kumimoji="0" lang="en-US" altLang="zh-CN" sz="3600" b="0" i="0" u="none" strike="noStrike" kern="1200" cap="none" spc="0" normalizeH="0" baseline="0" noProof="0" dirty="0" smtClean="0">
                <a:ln>
                  <a:noFill/>
                </a:ln>
                <a:solidFill>
                  <a:schemeClr val="tx2"/>
                </a:solidFill>
                <a:effectLst/>
                <a:uLnTx/>
                <a:uFillTx/>
                <a:latin typeface="+mn-lt"/>
                <a:ea typeface="+mn-ea"/>
                <a:cs typeface="+mn-cs"/>
              </a:rPr>
              <a:t> </a:t>
            </a:r>
            <a:r>
              <a:rPr kumimoji="0" lang="zh-CN" altLang="zh-CN" sz="3600" b="0" i="0" u="none" strike="noStrike" kern="1200" cap="none" spc="0" normalizeH="0" baseline="0" noProof="0" dirty="0" smtClean="0">
                <a:ln>
                  <a:noFill/>
                </a:ln>
                <a:solidFill>
                  <a:srgbClr val="C00000"/>
                </a:solidFill>
                <a:effectLst/>
                <a:uLnTx/>
                <a:uFillTx/>
                <a:latin typeface="+mn-lt"/>
                <a:ea typeface="+mn-ea"/>
                <a:cs typeface="+mn-cs"/>
              </a:rPr>
              <a:t>第一次</a:t>
            </a:r>
            <a:r>
              <a:rPr kumimoji="0" lang="zh-CN" altLang="zh-CN" sz="3600" b="0" i="0" u="none" strike="noStrike" kern="1200" cap="none" spc="0" normalizeH="0" baseline="0" noProof="0" dirty="0" smtClean="0">
                <a:ln>
                  <a:noFill/>
                </a:ln>
                <a:solidFill>
                  <a:schemeClr val="tx1"/>
                </a:solidFill>
                <a:effectLst/>
                <a:uLnTx/>
                <a:uFillTx/>
                <a:latin typeface="+mn-lt"/>
                <a:ea typeface="+mn-ea"/>
                <a:cs typeface="+mn-cs"/>
              </a:rPr>
              <a:t>是在“我”和通讯员从新媳妇家借了被子出门时，衣服挂在门钩上，通讯员</a:t>
            </a:r>
            <a:r>
              <a:rPr kumimoji="0" lang="zh-CN" altLang="en-US" sz="3600" b="0" i="0" u="none" strike="noStrike" kern="1200" cap="none" spc="0" normalizeH="0" baseline="0" noProof="0" dirty="0" smtClean="0">
                <a:ln>
                  <a:noFill/>
                </a:ln>
                <a:solidFill>
                  <a:schemeClr val="tx1"/>
                </a:solidFill>
                <a:effectLst/>
                <a:uLnTx/>
                <a:uFillTx/>
                <a:latin typeface="+mn-lt"/>
                <a:ea typeface="+mn-ea"/>
                <a:cs typeface="+mn-cs"/>
              </a:rPr>
              <a:t>坚决</a:t>
            </a:r>
            <a:r>
              <a:rPr kumimoji="0" lang="zh-CN" altLang="zh-CN" sz="3600" b="0" i="0" u="none" strike="noStrike" kern="1200" cap="none" spc="0" normalizeH="0" baseline="0" noProof="0" dirty="0" smtClean="0">
                <a:ln>
                  <a:noFill/>
                </a:ln>
                <a:solidFill>
                  <a:schemeClr val="tx1"/>
                </a:solidFill>
                <a:effectLst/>
                <a:uLnTx/>
                <a:uFillTx/>
                <a:latin typeface="+mn-lt"/>
                <a:ea typeface="+mn-ea"/>
                <a:cs typeface="+mn-cs"/>
              </a:rPr>
              <a:t>不肯</a:t>
            </a:r>
            <a:r>
              <a:rPr kumimoji="0" lang="zh-CN" altLang="en-US" sz="3600" b="0" i="0" u="none" strike="noStrike" kern="1200" cap="none" spc="0" normalizeH="0" baseline="0" noProof="0" dirty="0" smtClean="0">
                <a:ln>
                  <a:noFill/>
                </a:ln>
                <a:solidFill>
                  <a:schemeClr val="tx1"/>
                </a:solidFill>
                <a:effectLst/>
                <a:uLnTx/>
                <a:uFillTx/>
                <a:latin typeface="+mn-lt"/>
                <a:ea typeface="+mn-ea"/>
                <a:cs typeface="+mn-cs"/>
              </a:rPr>
              <a:t>缝，</a:t>
            </a:r>
            <a:r>
              <a:rPr kumimoji="0" lang="zh-CN" altLang="zh-CN" sz="3600" b="0" i="0" u="none" strike="noStrike" kern="1200" cap="none" spc="0" normalizeH="0" baseline="0" noProof="0" dirty="0" smtClean="0">
                <a:ln>
                  <a:noFill/>
                </a:ln>
                <a:solidFill>
                  <a:schemeClr val="tx1"/>
                </a:solidFill>
                <a:effectLst/>
                <a:uLnTx/>
                <a:uFillTx/>
                <a:latin typeface="+mn-lt"/>
                <a:ea typeface="+mn-ea"/>
                <a:cs typeface="+mn-cs"/>
              </a:rPr>
              <a:t>这一细节，写出通讯员的朴实、腼腆、执拗，新媳妇的友善、热情、关切。</a:t>
            </a:r>
            <a:endParaRPr kumimoji="0" lang="zh-CN" altLang="zh-CN" sz="3600" b="0"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
                <a:schemeClr val="accent1"/>
              </a:buClr>
              <a:buSzPct val="70000"/>
              <a:buNone/>
              <a:defRPr/>
            </a:pPr>
            <a:r>
              <a:rPr kumimoji="0" lang="en-US" altLang="zh-CN" sz="3600" b="0" i="0" u="none" strike="noStrike" kern="1200" cap="none" spc="0" normalizeH="0" baseline="0" noProof="0" dirty="0" smtClean="0">
                <a:ln>
                  <a:noFill/>
                </a:ln>
                <a:solidFill>
                  <a:schemeClr val="tx1"/>
                </a:solidFill>
                <a:effectLst/>
                <a:uLnTx/>
                <a:uFillTx/>
                <a:latin typeface="+mn-lt"/>
                <a:ea typeface="+mn-ea"/>
                <a:cs typeface="+mn-cs"/>
              </a:rPr>
              <a:t>    </a:t>
            </a:r>
            <a:endParaRPr kumimoji="0" lang="en-US" altLang="zh-CN" sz="3600" b="0"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
                <a:schemeClr val="accent1"/>
              </a:buClr>
              <a:buSzPct val="70000"/>
              <a:buNone/>
              <a:defRPr/>
            </a:pPr>
            <a:r>
              <a:rPr kumimoji="0" lang="zh-CN" altLang="zh-CN" sz="3600" b="0" i="0" u="none" strike="noStrike" kern="1200" cap="none" spc="0" normalizeH="0" baseline="0" noProof="0" dirty="0" smtClean="0">
                <a:ln>
                  <a:noFill/>
                </a:ln>
                <a:solidFill>
                  <a:srgbClr val="C00000"/>
                </a:solidFill>
                <a:effectLst/>
                <a:uLnTx/>
                <a:uFillTx/>
                <a:latin typeface="+mn-lt"/>
                <a:ea typeface="+mn-ea"/>
                <a:cs typeface="+mn-cs"/>
              </a:rPr>
              <a:t>第二次</a:t>
            </a:r>
            <a:r>
              <a:rPr kumimoji="0" lang="zh-CN" altLang="zh-CN" sz="3600" b="0" i="0" u="none" strike="noStrike" kern="1200" cap="none" spc="0" normalizeH="0" baseline="0" noProof="0" dirty="0" smtClean="0">
                <a:ln>
                  <a:noFill/>
                </a:ln>
                <a:solidFill>
                  <a:schemeClr val="tx1"/>
                </a:solidFill>
                <a:effectLst/>
                <a:uLnTx/>
                <a:uFillTx/>
                <a:latin typeface="+mn-lt"/>
                <a:ea typeface="+mn-ea"/>
                <a:cs typeface="+mn-cs"/>
              </a:rPr>
              <a:t>是当通讯员回部队时，“他已走远了，但还见他肩上撕挂下来的布片在风里一飘一飘的”。这一细节写出了通讯员天真质朴的心理和回部队时乐观的情绪。</a:t>
            </a:r>
            <a:endParaRPr kumimoji="0" lang="zh-CN" altLang="zh-CN" sz="3600" b="0"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
                <a:schemeClr val="accent1"/>
              </a:buClr>
              <a:buSzPct val="70000"/>
              <a:buNone/>
              <a:defRPr/>
            </a:pPr>
            <a:r>
              <a:rPr kumimoji="0" lang="en-US" altLang="zh-CN" sz="3600" b="0" i="0" u="none" strike="noStrike" kern="1200" cap="none" spc="0" normalizeH="0" baseline="0" noProof="0" dirty="0" smtClean="0">
                <a:ln>
                  <a:noFill/>
                </a:ln>
                <a:solidFill>
                  <a:schemeClr val="tx1"/>
                </a:solidFill>
                <a:effectLst/>
                <a:uLnTx/>
                <a:uFillTx/>
                <a:latin typeface="+mn-lt"/>
                <a:ea typeface="+mn-ea"/>
                <a:cs typeface="+mn-cs"/>
              </a:rPr>
              <a:t>    </a:t>
            </a:r>
            <a:endParaRPr kumimoji="0" lang="en-US" altLang="zh-CN" sz="3600" b="0"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
                <a:schemeClr val="accent1"/>
              </a:buClr>
              <a:buSzPct val="70000"/>
              <a:buNone/>
              <a:defRPr/>
            </a:pPr>
            <a:r>
              <a:rPr kumimoji="0" lang="zh-CN" altLang="zh-CN" sz="3600" b="0" i="0" u="none" strike="noStrike" kern="1200" cap="none" spc="0" normalizeH="0" baseline="0" noProof="0" dirty="0" smtClean="0">
                <a:ln>
                  <a:noFill/>
                </a:ln>
                <a:solidFill>
                  <a:srgbClr val="C00000"/>
                </a:solidFill>
                <a:effectLst/>
                <a:uLnTx/>
                <a:uFillTx/>
                <a:latin typeface="+mn-lt"/>
                <a:ea typeface="+mn-ea"/>
                <a:cs typeface="+mn-cs"/>
              </a:rPr>
              <a:t>第三次</a:t>
            </a:r>
            <a:r>
              <a:rPr kumimoji="0" lang="zh-CN" altLang="zh-CN" sz="3600" b="0" i="0" u="none" strike="noStrike" kern="1200" cap="none" spc="0" normalizeH="0" baseline="0" noProof="0" dirty="0" smtClean="0">
                <a:ln>
                  <a:noFill/>
                </a:ln>
                <a:solidFill>
                  <a:schemeClr val="tx1"/>
                </a:solidFill>
                <a:effectLst/>
                <a:uLnTx/>
                <a:uFillTx/>
                <a:latin typeface="+mn-lt"/>
                <a:ea typeface="+mn-ea"/>
                <a:cs typeface="+mn-cs"/>
              </a:rPr>
              <a:t>是在通讯员临牺牲前，他安详地合着眼，军装的肩头上露着那个大洞，一片布还挂在那里”。写出新媳妇和“我”为此而万分痛惜的心情。</a:t>
            </a:r>
            <a:endParaRPr kumimoji="0" lang="zh-CN" altLang="zh-CN" sz="3600" b="0"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
                <a:schemeClr val="accent1"/>
              </a:buClr>
              <a:buSzPct val="70000"/>
              <a:buNone/>
              <a:defRPr/>
            </a:pPr>
            <a:r>
              <a:rPr kumimoji="0" lang="en-US" altLang="zh-CN" sz="3600" b="0" i="0" u="none" strike="noStrike" kern="1200" cap="none" spc="0" normalizeH="0" baseline="0" noProof="0" dirty="0" smtClean="0">
                <a:ln>
                  <a:noFill/>
                </a:ln>
                <a:solidFill>
                  <a:schemeClr val="tx1"/>
                </a:solidFill>
                <a:effectLst/>
                <a:uLnTx/>
                <a:uFillTx/>
                <a:latin typeface="+mn-lt"/>
                <a:ea typeface="+mn-ea"/>
                <a:cs typeface="+mn-cs"/>
              </a:rPr>
              <a:t>    </a:t>
            </a:r>
            <a:endParaRPr kumimoji="0" lang="en-US" altLang="zh-CN" sz="3600" b="0"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
                <a:schemeClr val="accent1"/>
              </a:buClr>
              <a:buSzPct val="70000"/>
              <a:buNone/>
              <a:defRPr/>
            </a:pPr>
            <a:r>
              <a:rPr kumimoji="0" lang="zh-CN" altLang="zh-CN" sz="3600" b="0" i="0" u="none" strike="noStrike" kern="1200" cap="none" spc="0" normalizeH="0" baseline="0" noProof="0" dirty="0" smtClean="0">
                <a:ln>
                  <a:noFill/>
                </a:ln>
                <a:solidFill>
                  <a:srgbClr val="C00000"/>
                </a:solidFill>
                <a:effectLst/>
                <a:uLnTx/>
                <a:uFillTx/>
                <a:latin typeface="+mn-lt"/>
                <a:ea typeface="+mn-ea"/>
                <a:cs typeface="+mn-cs"/>
              </a:rPr>
              <a:t>第四次</a:t>
            </a:r>
            <a:r>
              <a:rPr kumimoji="0" lang="zh-CN" altLang="zh-CN" sz="3600" b="0" i="0" u="none" strike="noStrike" kern="1200" cap="none" spc="0" normalizeH="0" baseline="0" noProof="0" dirty="0" smtClean="0">
                <a:ln>
                  <a:noFill/>
                </a:ln>
                <a:solidFill>
                  <a:schemeClr val="tx1"/>
                </a:solidFill>
                <a:effectLst/>
                <a:uLnTx/>
                <a:uFillTx/>
                <a:latin typeface="+mn-lt"/>
                <a:ea typeface="+mn-ea"/>
                <a:cs typeface="+mn-cs"/>
              </a:rPr>
              <a:t>是在作品的倒数第四段，新媳妇细密地缝破洞</a:t>
            </a:r>
            <a:r>
              <a:rPr kumimoji="0" lang="zh-CN" altLang="en-US" sz="3600" b="0" i="0" u="none" strike="noStrike" kern="1200" cap="none" spc="0" normalizeH="0" baseline="0" noProof="0" dirty="0" smtClean="0">
                <a:ln>
                  <a:noFill/>
                </a:ln>
                <a:solidFill>
                  <a:schemeClr val="tx1"/>
                </a:solidFill>
                <a:effectLst/>
                <a:uLnTx/>
                <a:uFillTx/>
                <a:latin typeface="+mn-lt"/>
                <a:ea typeface="+mn-ea"/>
                <a:cs typeface="+mn-cs"/>
              </a:rPr>
              <a:t>，体现了新媳妇</a:t>
            </a:r>
            <a:r>
              <a:rPr kumimoji="0" lang="zh-CN" altLang="zh-CN" sz="3600" b="0" i="0" u="none" strike="noStrike" kern="1200" cap="none" spc="0" normalizeH="0" baseline="0" noProof="0" dirty="0" smtClean="0">
                <a:ln>
                  <a:noFill/>
                </a:ln>
                <a:solidFill>
                  <a:schemeClr val="tx1"/>
                </a:solidFill>
                <a:effectLst/>
                <a:uLnTx/>
                <a:uFillTx/>
                <a:latin typeface="+mn-lt"/>
                <a:ea typeface="+mn-ea"/>
                <a:cs typeface="+mn-cs"/>
              </a:rPr>
              <a:t>把通讯员当作亲人，对他无比爱护</a:t>
            </a:r>
            <a:r>
              <a:rPr kumimoji="0" lang="zh-CN" altLang="en-US" sz="3600" b="0" i="0" u="none" strike="noStrike" kern="1200" cap="none" spc="0" normalizeH="0" baseline="0" noProof="0" dirty="0" smtClean="0">
                <a:ln>
                  <a:noFill/>
                </a:ln>
                <a:solidFill>
                  <a:schemeClr val="tx1"/>
                </a:solidFill>
                <a:effectLst/>
                <a:uLnTx/>
                <a:uFillTx/>
                <a:latin typeface="+mn-lt"/>
                <a:ea typeface="+mn-ea"/>
                <a:cs typeface="+mn-cs"/>
              </a:rPr>
              <a:t>。</a:t>
            </a:r>
            <a:endParaRPr kumimoji="0" lang="zh-CN" altLang="zh-CN" sz="36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endParaRPr kumimoji="0" lang="zh-CN" altLang="zh-CN" sz="36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5" name="矩形 4"/>
          <p:cNvSpPr/>
          <p:nvPr/>
        </p:nvSpPr>
        <p:spPr>
          <a:xfrm>
            <a:off x="3103245" y="221615"/>
            <a:ext cx="2937510" cy="645160"/>
          </a:xfrm>
          <a:prstGeom prst="rect">
            <a:avLst/>
          </a:prstGeom>
          <a:noFill/>
          <a:ln>
            <a:noFill/>
          </a:ln>
        </p:spPr>
        <p:txBody>
          <a:bodyPr wrap="none" rtlCol="0" anchor="t">
            <a:spAutoFit/>
          </a:bodyPr>
          <a:p>
            <a:pPr algn="ctr"/>
            <a:r>
              <a:rPr lang="zh-CN" altLang="en-US" sz="3600" b="1">
                <a:ln/>
                <a:solidFill>
                  <a:schemeClr val="tx1"/>
                </a:solidFill>
                <a:effectLst>
                  <a:outerShdw blurRad="38100" dist="19050" dir="2700000" algn="tl" rotWithShape="0">
                    <a:schemeClr val="dk1">
                      <a:alpha val="40000"/>
                    </a:schemeClr>
                  </a:outerShdw>
                </a:effectLst>
              </a:rPr>
              <a:t>细节描写分析</a:t>
            </a:r>
            <a:endParaRPr lang="zh-CN" altLang="en-US" sz="3600" b="1">
              <a:ln/>
              <a:solidFill>
                <a:schemeClr val="tx1"/>
              </a:solidFill>
              <a:effectLst>
                <a:outerShdw blurRad="38100" dist="19050" dir="2700000" algn="tl" rotWithShape="0">
                  <a:schemeClr val="dk1">
                    <a:alpha val="40000"/>
                  </a:schemeClr>
                </a:outerShdw>
              </a:effectLst>
            </a:endParaRPr>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304800" y="671195"/>
            <a:ext cx="8686800" cy="838200"/>
          </a:xfrm>
          <a:noFill/>
          <a:ln>
            <a:noFill/>
          </a:ln>
          <a:effectLst/>
          <a:scene3d>
            <a:camera prst="orthographicFront"/>
            <a:lightRig rig="balanced" dir="t"/>
          </a:scene3d>
          <a:sp3d prstMaterial="plastic"/>
        </p:spPr>
        <p:txBody>
          <a:bodyPr vert="horz" anchor="ctr">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6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思考讨论：百合花的象征意义？作者为什么以百合花为题目？</a:t>
            </a:r>
            <a:endParaRPr kumimoji="0" lang="zh-CN" altLang="en-US" sz="36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endParaRPr>
          </a:p>
        </p:txBody>
      </p:sp>
      <p:sp>
        <p:nvSpPr>
          <p:cNvPr id="27651" name="内容占位符 2"/>
          <p:cNvSpPr>
            <a:spLocks noGrp="1"/>
          </p:cNvSpPr>
          <p:nvPr>
            <p:ph idx="4294967295"/>
          </p:nvPr>
        </p:nvSpPr>
        <p:spPr>
          <a:xfrm>
            <a:off x="127000" y="1358900"/>
            <a:ext cx="8864600" cy="4525645"/>
          </a:xfrm>
        </p:spPr>
        <p:txBody>
          <a:bodyPr vert="horz" wrap="square" lIns="91440" tIns="45720" rIns="91440" bIns="45720" anchor="t">
            <a:normAutofit fontScale="90000" lnSpcReduction="10000"/>
          </a:bodyPr>
          <a:lstStyle/>
          <a:p>
            <a:pPr eaLnBrk="1" hangingPunct="1"/>
            <a:r>
              <a:rPr lang="zh-CN" altLang="en-US" sz="3600" b="1" dirty="0">
                <a:solidFill>
                  <a:schemeClr val="tx1"/>
                </a:solidFill>
                <a:ea typeface="华文楷体" panose="02010600040101010101" charset="-122"/>
              </a:rPr>
              <a:t>   </a:t>
            </a:r>
            <a:endParaRPr lang="zh-CN" altLang="en-US" sz="3600" b="1" dirty="0">
              <a:solidFill>
                <a:schemeClr val="tx1"/>
              </a:solidFill>
              <a:ea typeface="华文楷体" panose="02010600040101010101" charset="-122"/>
            </a:endParaRPr>
          </a:p>
          <a:p>
            <a:pPr eaLnBrk="1" hangingPunct="1"/>
            <a:r>
              <a:rPr lang="zh-CN" altLang="en-US" b="1" dirty="0">
                <a:solidFill>
                  <a:schemeClr val="tx1"/>
                </a:solidFill>
                <a:ea typeface="华文楷体" panose="02010600040101010101" charset="-122"/>
              </a:rPr>
              <a:t>   </a:t>
            </a:r>
            <a:r>
              <a:rPr lang="zh-CN" altLang="en-US" sz="2400" b="1" dirty="0">
                <a:solidFill>
                  <a:srgbClr val="FF0000"/>
                </a:solidFill>
                <a:ea typeface="华文楷体" panose="02010600040101010101" charset="-122"/>
              </a:rPr>
              <a:t> </a:t>
            </a:r>
            <a:r>
              <a:rPr lang="zh-CN" altLang="en-US" sz="2800" b="1" dirty="0">
                <a:solidFill>
                  <a:srgbClr val="FF0000"/>
                </a:solidFill>
                <a:ea typeface="华文楷体" panose="02010600040101010101" charset="-122"/>
              </a:rPr>
              <a:t>百合花，色泽淡雅，香气清幽，纯洁美丽。本文的题目“</a:t>
            </a:r>
            <a:r>
              <a:rPr lang="zh-CN" altLang="zh-CN" sz="2800" b="1" dirty="0">
                <a:solidFill>
                  <a:srgbClr val="FF0000"/>
                </a:solidFill>
                <a:ea typeface="华文楷体" panose="02010600040101010101" charset="-122"/>
              </a:rPr>
              <a:t>百合花”是</a:t>
            </a:r>
            <a:r>
              <a:rPr lang="zh-CN" altLang="en-US" sz="2800" b="1" dirty="0">
                <a:solidFill>
                  <a:srgbClr val="FF0000"/>
                </a:solidFill>
                <a:ea typeface="华文楷体" panose="02010600040101010101" charset="-122"/>
              </a:rPr>
              <a:t>以借代的手法指</a:t>
            </a:r>
            <a:r>
              <a:rPr lang="zh-CN" altLang="zh-CN" sz="2800" b="1" dirty="0">
                <a:solidFill>
                  <a:srgbClr val="FF0000"/>
                </a:solidFill>
                <a:ea typeface="华文楷体" panose="02010600040101010101" charset="-122"/>
              </a:rPr>
              <a:t>小说主人公新媳妇的嫁妆</a:t>
            </a:r>
            <a:r>
              <a:rPr lang="en-US" altLang="zh-CN" sz="2800" b="1" dirty="0">
                <a:solidFill>
                  <a:srgbClr val="FF0000"/>
                </a:solidFill>
                <a:ea typeface="华文楷体" panose="02010600040101010101" charset="-122"/>
              </a:rPr>
              <a:t>(</a:t>
            </a:r>
            <a:r>
              <a:rPr lang="zh-CN" altLang="zh-CN" sz="2800" b="1" dirty="0">
                <a:solidFill>
                  <a:srgbClr val="FF0000"/>
                </a:solidFill>
                <a:ea typeface="华文楷体" panose="02010600040101010101" charset="-122"/>
              </a:rPr>
              <a:t>新被子</a:t>
            </a:r>
            <a:r>
              <a:rPr lang="en-US" altLang="zh-CN" sz="2800" b="1" dirty="0">
                <a:solidFill>
                  <a:srgbClr val="FF0000"/>
                </a:solidFill>
                <a:ea typeface="华文楷体" panose="02010600040101010101" charset="-122"/>
              </a:rPr>
              <a:t>)</a:t>
            </a:r>
            <a:r>
              <a:rPr lang="zh-CN" altLang="zh-CN" sz="2800" b="1" dirty="0">
                <a:solidFill>
                  <a:srgbClr val="FF0000"/>
                </a:solidFill>
                <a:ea typeface="华文楷体" panose="02010600040101010101" charset="-122"/>
              </a:rPr>
              <a:t>上的图案。</a:t>
            </a:r>
            <a:endParaRPr lang="zh-CN" altLang="zh-CN" sz="2800" b="1" dirty="0">
              <a:solidFill>
                <a:srgbClr val="FF0000"/>
              </a:solidFill>
              <a:ea typeface="华文楷体" panose="02010600040101010101" charset="-122"/>
            </a:endParaRPr>
          </a:p>
          <a:p>
            <a:pPr eaLnBrk="1" hangingPunct="1"/>
            <a:r>
              <a:rPr lang="zh-CN" altLang="zh-CN" sz="2800" b="1" dirty="0">
                <a:solidFill>
                  <a:srgbClr val="FF0000"/>
                </a:solidFill>
                <a:ea typeface="华文楷体" panose="02010600040101010101" charset="-122"/>
              </a:rPr>
              <a:t>    </a:t>
            </a:r>
            <a:r>
              <a:rPr lang="zh-CN" altLang="en-US" sz="2800" b="1" dirty="0">
                <a:solidFill>
                  <a:srgbClr val="FF0000"/>
                </a:solidFill>
                <a:ea typeface="华文楷体" panose="02010600040101010101" charset="-122"/>
              </a:rPr>
              <a:t>百合花在小说中具有丰富的象征意义：小通讯员有百合花一样美好的心灵，</a:t>
            </a:r>
            <a:r>
              <a:rPr lang="zh-CN" altLang="zh-CN" sz="2800" b="1" dirty="0">
                <a:solidFill>
                  <a:srgbClr val="FF0000"/>
                </a:solidFill>
                <a:ea typeface="华文楷体" panose="02010600040101010101" charset="-122"/>
              </a:rPr>
              <a:t>也是新媳妇纯真、高洁的优美品格的象征，更是革命战争时期</a:t>
            </a:r>
            <a:r>
              <a:rPr lang="zh-CN" altLang="en-US" sz="2800" b="1" dirty="0">
                <a:solidFill>
                  <a:srgbClr val="FF0000"/>
                </a:solidFill>
                <a:ea typeface="华文楷体" panose="02010600040101010101" charset="-122"/>
              </a:rPr>
              <a:t>军民之间、战士之间高尚、纯洁感情的象征，象征着人性美和人情美。</a:t>
            </a:r>
            <a:endParaRPr lang="zh-CN" altLang="en-US" sz="2800" b="1" dirty="0">
              <a:solidFill>
                <a:srgbClr val="FF0000"/>
              </a:solidFill>
              <a:ea typeface="华文楷体" panose="02010600040101010101" charset="-122"/>
            </a:endParaRPr>
          </a:p>
          <a:p>
            <a:pPr eaLnBrk="1" hangingPunct="1"/>
            <a:endParaRPr lang="zh-CN" altLang="en-US" sz="2800" b="1" dirty="0">
              <a:solidFill>
                <a:srgbClr val="FF0000"/>
              </a:solidFill>
              <a:ea typeface="华文楷体" panose="02010600040101010101"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7651">
                                            <p:txEl>
                                              <p:pRg st="1" end="1"/>
                                            </p:txEl>
                                          </p:spTgt>
                                        </p:tgtEl>
                                        <p:attrNameLst>
                                          <p:attrName>style.visibility</p:attrName>
                                        </p:attrNameLst>
                                      </p:cBhvr>
                                      <p:to>
                                        <p:strVal val="visible"/>
                                      </p:to>
                                    </p:set>
                                    <p:animEffect transition="in" filter="blinds(horizontal)">
                                      <p:cBhvr>
                                        <p:cTn id="7" dur="500"/>
                                        <p:tgtEl>
                                          <p:spTgt spid="2765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7651">
                                            <p:txEl>
                                              <p:pRg st="2" end="2"/>
                                            </p:txEl>
                                          </p:spTgt>
                                        </p:tgtEl>
                                        <p:attrNameLst>
                                          <p:attrName>style.visibility</p:attrName>
                                        </p:attrNameLst>
                                      </p:cBhvr>
                                      <p:to>
                                        <p:strVal val="visible"/>
                                      </p:to>
                                    </p:set>
                                    <p:animEffect transition="in" filter="blinds(horizontal)">
                                      <p:cBhvr>
                                        <p:cTn id="12" dur="500"/>
                                        <p:tgtEl>
                                          <p:spTgt spid="2765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533400" y="609600"/>
            <a:ext cx="8229600" cy="1143000"/>
          </a:xfrm>
          <a:noFill/>
          <a:ln>
            <a:noFill/>
          </a:ln>
          <a:effectLst/>
          <a:scene3d>
            <a:camera prst="orthographicFront"/>
            <a:lightRig rig="balanced" dir="t"/>
          </a:scene3d>
          <a:sp3d prstMaterial="plastic"/>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zh-CN" sz="3600" b="0" i="0" u="none" strike="noStrike" kern="1200" cap="all" spc="0" normalizeH="0" baseline="0" noProof="0" dirty="0" smtClean="0">
                <a:ln>
                  <a:noFill/>
                </a:ln>
                <a:solidFill>
                  <a:srgbClr val="C00000"/>
                </a:solidFill>
                <a:effectLst>
                  <a:reflection blurRad="12700" stA="48000" endA="300" endPos="55000" dir="5400000" sy="-90000" algn="bl" rotWithShape="0"/>
                </a:effectLst>
                <a:uLnTx/>
                <a:uFillTx/>
                <a:latin typeface="+mj-lt"/>
                <a:ea typeface="+mj-ea"/>
                <a:cs typeface="+mj-cs"/>
              </a:rPr>
              <a:t>写作特点分析</a:t>
            </a:r>
            <a:endParaRPr kumimoji="0" lang="zh-CN" altLang="zh-CN" sz="3600" b="0" i="0" u="none" strike="noStrike" kern="1200" cap="all" spc="0" normalizeH="0" baseline="0" noProof="0" dirty="0" smtClean="0">
              <a:ln>
                <a:noFill/>
              </a:ln>
              <a:solidFill>
                <a:srgbClr val="C00000"/>
              </a:solidFill>
              <a:effectLst>
                <a:reflection blurRad="12700" stA="48000" endA="300" endPos="55000" dir="5400000" sy="-90000" algn="bl" rotWithShape="0"/>
              </a:effectLst>
              <a:uLnTx/>
              <a:uFillTx/>
              <a:latin typeface="+mj-lt"/>
              <a:ea typeface="+mj-ea"/>
              <a:cs typeface="+mj-cs"/>
            </a:endParaRPr>
          </a:p>
        </p:txBody>
      </p:sp>
      <p:sp>
        <p:nvSpPr>
          <p:cNvPr id="25603" name="内容占位符 2"/>
          <p:cNvSpPr>
            <a:spLocks noGrp="1"/>
          </p:cNvSpPr>
          <p:nvPr>
            <p:ph idx="4294967295"/>
          </p:nvPr>
        </p:nvSpPr>
        <p:spPr>
          <a:xfrm>
            <a:off x="457200" y="1722437"/>
            <a:ext cx="8229600" cy="4525963"/>
          </a:xfrm>
        </p:spPr>
        <p:txBody>
          <a:bodyPr vert="horz" wrap="square" lIns="91440" tIns="45720" rIns="91440" bIns="45720" anchor="t"/>
          <a:lstStyle/>
          <a:p>
            <a:pPr eaLnBrk="1" hangingPunct="1"/>
            <a:r>
              <a:rPr lang="en-US" altLang="zh-CN" sz="2800" b="1" dirty="0">
                <a:ea typeface="华文楷体" panose="02010600040101010101" charset="-122"/>
              </a:rPr>
              <a:t>(1)</a:t>
            </a:r>
            <a:r>
              <a:rPr lang="zh-CN" altLang="zh-CN" sz="2800" b="1" dirty="0">
                <a:ea typeface="华文楷体" panose="02010600040101010101" charset="-122"/>
              </a:rPr>
              <a:t>选材上善于从小处着眼，以小见大，通过细节表现主题。通讯员在能射出杀人子弹的枪筒里插着象征自然与和平的树枝与菊花，让我们在无言中感受战争与和平的剧烈冲突。</a:t>
            </a:r>
            <a:endParaRPr lang="zh-CN" altLang="zh-CN" sz="2800" b="1" dirty="0">
              <a:ea typeface="华文楷体" panose="02010600040101010101" charset="-122"/>
            </a:endParaRPr>
          </a:p>
          <a:p>
            <a:pPr eaLnBrk="1" hangingPunct="1"/>
            <a:r>
              <a:rPr lang="en-US" altLang="zh-CN" sz="2800" b="1" dirty="0">
                <a:ea typeface="华文楷体" panose="02010600040101010101" charset="-122"/>
              </a:rPr>
              <a:t>(2)</a:t>
            </a:r>
            <a:r>
              <a:rPr lang="zh-CN" altLang="zh-CN" sz="2800" b="1" dirty="0">
                <a:ea typeface="华文楷体" panose="02010600040101010101" charset="-122"/>
              </a:rPr>
              <a:t>通过细腻而有层次的心理活动来刻画人物。小说通过“我”的一系列心理变化，刻画了小通讯员的形象。</a:t>
            </a:r>
            <a:endParaRPr lang="zh-CN" altLang="zh-CN" sz="2800" b="1" dirty="0">
              <a:ea typeface="华文楷体" panose="02010600040101010101" charset="-122"/>
            </a:endParaRPr>
          </a:p>
          <a:p>
            <a:pPr eaLnBrk="1" hangingPunct="1"/>
            <a:endParaRPr lang="zh-CN" altLang="zh-CN" sz="2800" b="1" dirty="0">
              <a:ea typeface="华文楷体" panose="02010600040101010101" charset="-122"/>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304800" y="685800"/>
            <a:ext cx="8686800" cy="838200"/>
          </a:xfrm>
          <a:noFill/>
          <a:ln>
            <a:noFill/>
          </a:ln>
          <a:effectLst/>
          <a:scene3d>
            <a:camera prst="orthographicFront"/>
            <a:lightRig rig="balanced" dir="t"/>
          </a:scene3d>
          <a:sp3d prstMaterial="plastic"/>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40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 学习目标</a:t>
            </a:r>
            <a:endParaRPr kumimoji="0" lang="zh-CN" altLang="en-US" sz="3600" b="0" i="0" u="none" strike="noStrike" kern="1200" cap="all" spc="0" normalizeH="0" baseline="0" noProof="0" dirty="0">
              <a:ln>
                <a:noFill/>
              </a:ln>
              <a:solidFill>
                <a:schemeClr val="tx2"/>
              </a:solidFill>
              <a:effectLst>
                <a:reflection blurRad="12700" stA="48000" endA="300" endPos="55000" dir="5400000" sy="-90000" algn="bl" rotWithShape="0"/>
              </a:effectLst>
              <a:uLnTx/>
              <a:uFillTx/>
              <a:latin typeface="+mj-lt"/>
              <a:ea typeface="+mj-ea"/>
              <a:cs typeface="+mj-cs"/>
            </a:endParaRPr>
          </a:p>
        </p:txBody>
      </p:sp>
      <p:sp>
        <p:nvSpPr>
          <p:cNvPr id="3" name="内容占位符 2"/>
          <p:cNvSpPr>
            <a:spLocks noGrp="1"/>
          </p:cNvSpPr>
          <p:nvPr>
            <p:ph idx="4294967295"/>
          </p:nvPr>
        </p:nvSpPr>
        <p:spPr>
          <a:xfrm>
            <a:off x="457200" y="1600201"/>
            <a:ext cx="8229600" cy="4525963"/>
          </a:xfrm>
        </p:spPr>
        <p:txBody>
          <a:bodyPr vert="horz" wrap="square" lIns="91440" tIns="45720" rIns="91440" bIns="45720" numCol="1" anchor="t" anchorCtr="0" compatLnSpc="1">
            <a:normAutofit lnSpcReduction="20000"/>
          </a:bodyPr>
          <a:lstStyle/>
          <a:p>
            <a:pPr marL="0" indent="0" eaLnBrk="1" hangingPunct="1">
              <a:lnSpc>
                <a:spcPct val="90000"/>
              </a:lnSpc>
              <a:buNone/>
            </a:pPr>
            <a:r>
              <a:rPr lang="zh-CN" altLang="en-US" sz="2700" b="1" dirty="0">
                <a:solidFill>
                  <a:schemeClr val="tx1"/>
                </a:solidFill>
                <a:ea typeface="华文楷体" panose="02010600040101010101" charset="-122"/>
              </a:rPr>
              <a:t> </a:t>
            </a:r>
            <a:endParaRPr lang="zh-CN" altLang="en-US" sz="2700" b="1" dirty="0">
              <a:solidFill>
                <a:schemeClr val="tx1"/>
              </a:solidFill>
              <a:ea typeface="华文楷体" panose="02010600040101010101" charset="-122"/>
            </a:endParaRPr>
          </a:p>
          <a:p>
            <a:pPr eaLnBrk="1" hangingPunct="1">
              <a:lnSpc>
                <a:spcPct val="90000"/>
              </a:lnSpc>
            </a:pPr>
            <a:r>
              <a:rPr lang="en-US" altLang="zh-CN" sz="2700" b="1" dirty="0">
                <a:solidFill>
                  <a:schemeClr val="tx1"/>
                </a:solidFill>
                <a:ea typeface="华文楷体" panose="02010600040101010101" charset="-122"/>
              </a:rPr>
              <a:t>1</a:t>
            </a:r>
            <a:r>
              <a:rPr lang="zh-CN" altLang="en-US" sz="2700" b="1" dirty="0">
                <a:solidFill>
                  <a:schemeClr val="tx1"/>
                </a:solidFill>
                <a:ea typeface="华文楷体" panose="02010600040101010101" charset="-122"/>
              </a:rPr>
              <a:t>、</a:t>
            </a:r>
            <a:r>
              <a:rPr lang="zh-CN" altLang="zh-CN" sz="2700" b="1" dirty="0">
                <a:solidFill>
                  <a:schemeClr val="tx1"/>
                </a:solidFill>
                <a:ea typeface="华文楷体" panose="02010600040101010101" charset="-122"/>
              </a:rPr>
              <a:t>积累文中字词，</a:t>
            </a:r>
            <a:r>
              <a:rPr lang="zh-CN" altLang="en-US" sz="2700" b="1" dirty="0">
                <a:solidFill>
                  <a:schemeClr val="tx1"/>
                </a:solidFill>
                <a:ea typeface="华文楷体" panose="02010600040101010101" charset="-122"/>
              </a:rPr>
              <a:t>梳理</a:t>
            </a:r>
            <a:r>
              <a:rPr lang="zh-CN" altLang="en-US" sz="2700" b="1" dirty="0">
                <a:solidFill>
                  <a:schemeClr val="tx1"/>
                </a:solidFill>
                <a:ea typeface="华文楷体" panose="02010600040101010101" charset="-122"/>
              </a:rPr>
              <a:t>小说</a:t>
            </a:r>
            <a:r>
              <a:rPr lang="zh-CN" altLang="en-US" sz="2700" b="1" dirty="0">
                <a:solidFill>
                  <a:srgbClr val="FF0000"/>
                </a:solidFill>
                <a:ea typeface="华文楷体" panose="02010600040101010101" charset="-122"/>
              </a:rPr>
              <a:t>线索</a:t>
            </a:r>
            <a:r>
              <a:rPr lang="zh-CN" altLang="en-US" sz="2700" b="1" dirty="0">
                <a:solidFill>
                  <a:schemeClr val="tx1"/>
                </a:solidFill>
                <a:ea typeface="华文楷体" panose="02010600040101010101" charset="-122"/>
              </a:rPr>
              <a:t>、分析</a:t>
            </a:r>
            <a:r>
              <a:rPr lang="zh-CN" altLang="en-US" sz="2700" b="1" dirty="0">
                <a:solidFill>
                  <a:srgbClr val="FF0000"/>
                </a:solidFill>
                <a:ea typeface="华文楷体" panose="02010600040101010101" charset="-122"/>
              </a:rPr>
              <a:t>情节</a:t>
            </a:r>
            <a:r>
              <a:rPr lang="zh-CN" altLang="en-US" sz="2700" b="1" dirty="0">
                <a:solidFill>
                  <a:schemeClr val="tx1"/>
                </a:solidFill>
                <a:ea typeface="华文楷体" panose="02010600040101010101" charset="-122"/>
              </a:rPr>
              <a:t> 。</a:t>
            </a:r>
            <a:endParaRPr lang="zh-CN" altLang="en-US" sz="2700" b="1" dirty="0">
              <a:solidFill>
                <a:schemeClr val="tx1"/>
              </a:solidFill>
              <a:ea typeface="华文楷体" panose="02010600040101010101" charset="-122"/>
            </a:endParaRPr>
          </a:p>
          <a:p>
            <a:pPr eaLnBrk="1" hangingPunct="1">
              <a:lnSpc>
                <a:spcPct val="90000"/>
              </a:lnSpc>
            </a:pPr>
            <a:endParaRPr lang="zh-CN" altLang="en-US" sz="2700" b="1" dirty="0">
              <a:solidFill>
                <a:schemeClr val="tx1"/>
              </a:solidFill>
              <a:ea typeface="华文楷体" panose="02010600040101010101" charset="-122"/>
            </a:endParaRPr>
          </a:p>
          <a:p>
            <a:pPr eaLnBrk="1" hangingPunct="1">
              <a:lnSpc>
                <a:spcPct val="90000"/>
              </a:lnSpc>
            </a:pPr>
            <a:r>
              <a:rPr lang="en-US" altLang="zh-CN" sz="2700" b="1" dirty="0">
                <a:solidFill>
                  <a:schemeClr val="tx1"/>
                </a:solidFill>
                <a:ea typeface="华文楷体" panose="02010600040101010101" charset="-122"/>
              </a:rPr>
              <a:t>2</a:t>
            </a:r>
            <a:r>
              <a:rPr lang="zh-CN" altLang="en-US" sz="2700" b="1" dirty="0">
                <a:solidFill>
                  <a:schemeClr val="tx1"/>
                </a:solidFill>
                <a:ea typeface="华文楷体" panose="02010600040101010101" charset="-122"/>
              </a:rPr>
              <a:t>、分析小说</a:t>
            </a:r>
            <a:r>
              <a:rPr lang="zh-CN" altLang="en-US" sz="2700" b="1" dirty="0">
                <a:solidFill>
                  <a:srgbClr val="FF0000"/>
                </a:solidFill>
                <a:ea typeface="华文楷体" panose="02010600040101010101" charset="-122"/>
              </a:rPr>
              <a:t>人物形象</a:t>
            </a:r>
            <a:r>
              <a:rPr lang="zh-CN" altLang="en-US" sz="2700" b="1" dirty="0">
                <a:solidFill>
                  <a:schemeClr val="tx1"/>
                </a:solidFill>
                <a:ea typeface="华文楷体" panose="02010600040101010101" charset="-122"/>
              </a:rPr>
              <a:t>，体会环境描写、细节描写作用</a:t>
            </a:r>
            <a:r>
              <a:rPr lang="zh-CN" altLang="en-US" sz="2700" b="1" dirty="0">
                <a:solidFill>
                  <a:schemeClr val="tx1"/>
                </a:solidFill>
                <a:ea typeface="华文楷体" panose="02010600040101010101" charset="-122"/>
              </a:rPr>
              <a:t>。</a:t>
            </a:r>
            <a:endParaRPr lang="zh-CN" altLang="en-US" sz="2700" b="1" dirty="0">
              <a:solidFill>
                <a:schemeClr val="tx1"/>
              </a:solidFill>
              <a:ea typeface="华文楷体" panose="02010600040101010101" charset="-122"/>
            </a:endParaRPr>
          </a:p>
          <a:p>
            <a:pPr eaLnBrk="1" hangingPunct="1">
              <a:lnSpc>
                <a:spcPct val="90000"/>
              </a:lnSpc>
            </a:pPr>
            <a:endParaRPr lang="zh-CN" altLang="en-US" sz="2700" b="1" dirty="0">
              <a:solidFill>
                <a:schemeClr val="tx1"/>
              </a:solidFill>
              <a:ea typeface="华文楷体" panose="02010600040101010101" charset="-122"/>
            </a:endParaRPr>
          </a:p>
          <a:p>
            <a:pPr eaLnBrk="1" hangingPunct="1">
              <a:lnSpc>
                <a:spcPct val="90000"/>
              </a:lnSpc>
            </a:pPr>
            <a:r>
              <a:rPr lang="en-US" altLang="zh-CN" sz="2700" b="1" dirty="0">
                <a:solidFill>
                  <a:schemeClr val="tx1"/>
                </a:solidFill>
                <a:ea typeface="华文楷体" panose="02010600040101010101" charset="-122"/>
              </a:rPr>
              <a:t>3</a:t>
            </a:r>
            <a:r>
              <a:rPr lang="zh-CN" altLang="en-US" sz="2700" b="1" dirty="0">
                <a:solidFill>
                  <a:schemeClr val="tx1"/>
                </a:solidFill>
                <a:ea typeface="华文楷体" panose="02010600040101010101" charset="-122"/>
              </a:rPr>
              <a:t>、明白小说</a:t>
            </a:r>
            <a:r>
              <a:rPr lang="zh-CN" altLang="en-US" sz="2700" b="1" dirty="0">
                <a:solidFill>
                  <a:srgbClr val="FF0000"/>
                </a:solidFill>
                <a:ea typeface="华文楷体" panose="02010600040101010101" charset="-122"/>
              </a:rPr>
              <a:t>主题</a:t>
            </a:r>
            <a:r>
              <a:rPr lang="zh-CN" altLang="en-US" sz="2700" b="1" dirty="0">
                <a:solidFill>
                  <a:schemeClr val="tx1"/>
                </a:solidFill>
                <a:ea typeface="华文楷体" panose="02010600040101010101" charset="-122"/>
              </a:rPr>
              <a:t>和含义，欣赏小说的</a:t>
            </a:r>
            <a:r>
              <a:rPr lang="zh-CN" altLang="en-US" sz="2700" b="1" dirty="0">
                <a:solidFill>
                  <a:srgbClr val="FF0000"/>
                </a:solidFill>
                <a:ea typeface="华文楷体" panose="02010600040101010101" charset="-122"/>
              </a:rPr>
              <a:t>人性美和人情美</a:t>
            </a:r>
            <a:r>
              <a:rPr lang="zh-CN" altLang="en-US" sz="2700" b="1" dirty="0">
                <a:solidFill>
                  <a:schemeClr val="tx1"/>
                </a:solidFill>
                <a:ea typeface="华文楷体" panose="02010600040101010101" charset="-122"/>
              </a:rPr>
              <a:t>。</a:t>
            </a:r>
            <a:endParaRPr lang="zh-CN" altLang="en-US" sz="2700" b="1" dirty="0">
              <a:solidFill>
                <a:schemeClr val="tx1"/>
              </a:solidFill>
              <a:ea typeface="华文楷体" panose="02010600040101010101" charset="-122"/>
            </a:endParaRPr>
          </a:p>
          <a:p>
            <a:pPr marL="0" indent="0" eaLnBrk="1" hangingPunct="1">
              <a:lnSpc>
                <a:spcPct val="90000"/>
              </a:lnSpc>
              <a:buNone/>
            </a:pPr>
            <a:r>
              <a:rPr lang="zh-CN" altLang="en-US" sz="2700" b="1" dirty="0">
                <a:solidFill>
                  <a:schemeClr val="tx1"/>
                </a:solidFill>
                <a:ea typeface="华文楷体" panose="02010600040101010101" charset="-122"/>
              </a:rPr>
              <a:t> </a:t>
            </a:r>
            <a:endParaRPr lang="zh-CN" altLang="en-US" sz="2700" b="1" dirty="0">
              <a:solidFill>
                <a:schemeClr val="tx1"/>
              </a:solidFill>
              <a:ea typeface="华文楷体" panose="02010600040101010101" charset="-122"/>
            </a:endParaRPr>
          </a:p>
          <a:p>
            <a:pPr algn="r" eaLnBrk="1" hangingPunct="1">
              <a:lnSpc>
                <a:spcPct val="90000"/>
              </a:lnSpc>
            </a:pPr>
            <a:endParaRPr lang="zh-CN" altLang="en-US" sz="2700" b="1" dirty="0">
              <a:solidFill>
                <a:schemeClr val="tx1"/>
              </a:solidFill>
              <a:ea typeface="华文楷体" panose="02010600040101010101" charset="-122"/>
            </a:endParaRPr>
          </a:p>
          <a:p>
            <a:pPr algn="r" eaLnBrk="1" hangingPunct="1">
              <a:lnSpc>
                <a:spcPct val="90000"/>
              </a:lnSpc>
            </a:pPr>
            <a:r>
              <a:rPr lang="en-US" altLang="zh-CN" sz="2700" b="1" dirty="0">
                <a:solidFill>
                  <a:schemeClr val="tx1"/>
                </a:solidFill>
                <a:ea typeface="华文楷体" panose="02010600040101010101" charset="-122"/>
              </a:rPr>
              <a:t> </a:t>
            </a:r>
            <a:endParaRPr lang="en-US" altLang="zh-CN" sz="2700" b="1" dirty="0">
              <a:solidFill>
                <a:schemeClr val="tx1"/>
              </a:solidFill>
              <a:ea typeface="华文楷体" panose="02010600040101010101" charset="-122"/>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304800" y="533400"/>
            <a:ext cx="8686800" cy="838200"/>
          </a:xfrm>
          <a:noFill/>
          <a:ln>
            <a:noFill/>
          </a:ln>
          <a:effectLst/>
          <a:scene3d>
            <a:camera prst="orthographicFront"/>
            <a:lightRig rig="balanced" dir="t"/>
          </a:scene3d>
          <a:sp3d prstMaterial="plastic"/>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36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学习重难点</a:t>
            </a:r>
            <a:endParaRPr kumimoji="0" lang="zh-CN" altLang="en-US" sz="36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endParaRPr>
          </a:p>
        </p:txBody>
      </p:sp>
      <p:sp>
        <p:nvSpPr>
          <p:cNvPr id="12291" name="内容占位符 2"/>
          <p:cNvSpPr>
            <a:spLocks noGrp="1"/>
          </p:cNvSpPr>
          <p:nvPr>
            <p:ph idx="4294967295"/>
          </p:nvPr>
        </p:nvSpPr>
        <p:spPr>
          <a:xfrm>
            <a:off x="457200" y="1600201"/>
            <a:ext cx="8229600" cy="4525963"/>
          </a:xfrm>
        </p:spPr>
        <p:txBody>
          <a:bodyPr vert="horz" wrap="square" lIns="91440" tIns="45720" rIns="91440" bIns="45720" anchor="t"/>
          <a:lstStyle/>
          <a:p>
            <a:pPr eaLnBrk="1" hangingPunct="1"/>
            <a:r>
              <a:rPr lang="zh-CN" altLang="en-US" sz="4400" b="1" dirty="0">
                <a:solidFill>
                  <a:schemeClr val="tx1"/>
                </a:solidFill>
                <a:ea typeface="华文楷体" panose="02010600040101010101" charset="-122"/>
              </a:rPr>
              <a:t>重点：分析人物形象</a:t>
            </a:r>
            <a:endParaRPr lang="zh-CN" altLang="en-US" sz="4400" b="1" dirty="0">
              <a:solidFill>
                <a:schemeClr val="tx1"/>
              </a:solidFill>
              <a:ea typeface="华文楷体" panose="02010600040101010101" charset="-122"/>
            </a:endParaRPr>
          </a:p>
          <a:p>
            <a:pPr eaLnBrk="1" hangingPunct="1"/>
            <a:r>
              <a:rPr lang="zh-CN" altLang="en-US" sz="4400" b="1" dirty="0">
                <a:solidFill>
                  <a:schemeClr val="tx1"/>
                </a:solidFill>
                <a:ea typeface="华文楷体" panose="02010600040101010101" charset="-122"/>
              </a:rPr>
              <a:t>难点：理解百合花的象征意义</a:t>
            </a:r>
            <a:endParaRPr lang="zh-CN" altLang="en-US" sz="4400" b="1" dirty="0">
              <a:solidFill>
                <a:schemeClr val="tx1"/>
              </a:solidFill>
              <a:ea typeface="华文楷体" panose="02010600040101010101" charset="-122"/>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304800" y="381000"/>
            <a:ext cx="8686800" cy="841248"/>
          </a:xfrm>
          <a:noFill/>
          <a:ln>
            <a:noFill/>
          </a:ln>
          <a:effectLst/>
          <a:scene3d>
            <a:camera prst="orthographicFront"/>
            <a:lightRig rig="balanced" dir="t"/>
          </a:scene3d>
          <a:sp3d prstMaterial="plastic"/>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36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走进作者</a:t>
            </a:r>
            <a:endParaRPr kumimoji="0" lang="zh-CN" altLang="en-US" sz="36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endParaRPr>
          </a:p>
        </p:txBody>
      </p:sp>
      <p:pic>
        <p:nvPicPr>
          <p:cNvPr id="14339" name="内容占位符 4" descr="timg.jpg"/>
          <p:cNvPicPr>
            <a:picLocks noGrp="1" noChangeAspect="1"/>
          </p:cNvPicPr>
          <p:nvPr>
            <p:ph sz="half" idx="4294967295"/>
          </p:nvPr>
        </p:nvPicPr>
        <p:blipFill>
          <a:blip r:embed="rId1" cstate="print"/>
          <a:srcRect/>
          <a:stretch>
            <a:fillRect/>
          </a:stretch>
        </p:blipFill>
        <p:spPr>
          <a:xfrm>
            <a:off x="457200" y="1524000"/>
            <a:ext cx="3048000" cy="4454525"/>
          </a:xfrm>
        </p:spPr>
      </p:pic>
      <p:sp>
        <p:nvSpPr>
          <p:cNvPr id="4" name="内容占位符 3"/>
          <p:cNvSpPr>
            <a:spLocks noGrp="1"/>
          </p:cNvSpPr>
          <p:nvPr>
            <p:ph sz="half" idx="4294967295"/>
          </p:nvPr>
        </p:nvSpPr>
        <p:spPr>
          <a:xfrm>
            <a:off x="3276600" y="1371600"/>
            <a:ext cx="5732145" cy="5175885"/>
          </a:xfrm>
        </p:spPr>
        <p:txBody>
          <a:bodyPr vert="horz" wrap="square" lIns="91440" tIns="45720" rIns="91440" bIns="45720" numCol="1" anchor="t" anchorCtr="0" compatLnSpc="1"/>
          <a:lstStyle/>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2500" b="1" i="0" u="none" strike="noStrike" kern="1200" cap="none" spc="0" normalizeH="0" baseline="0" noProof="0" dirty="0" smtClean="0">
                <a:ln>
                  <a:noFill/>
                </a:ln>
                <a:solidFill>
                  <a:schemeClr val="tx1"/>
                </a:solidFill>
                <a:effectLst/>
                <a:uLnTx/>
                <a:uFillTx/>
                <a:latin typeface="+mn-lt"/>
                <a:ea typeface="+mn-ea"/>
                <a:cs typeface="+mn-cs"/>
              </a:rPr>
              <a:t> 茹志鹃（</a:t>
            </a:r>
            <a:r>
              <a:rPr kumimoji="0" lang="en-US" altLang="zh-CN" sz="2500" b="1" i="0" u="none" strike="noStrike" kern="1200" cap="none" spc="0" normalizeH="0" baseline="0" noProof="0" dirty="0" smtClean="0">
                <a:ln>
                  <a:noFill/>
                </a:ln>
                <a:solidFill>
                  <a:schemeClr val="tx1"/>
                </a:solidFill>
                <a:effectLst/>
                <a:uLnTx/>
                <a:uFillTx/>
                <a:latin typeface="+mn-lt"/>
                <a:ea typeface="+mn-ea"/>
                <a:cs typeface="+mn-cs"/>
              </a:rPr>
              <a:t>1925-1998</a:t>
            </a:r>
            <a:r>
              <a:rPr kumimoji="0" lang="zh-CN" altLang="en-US" sz="2500" b="1" i="0" u="none" strike="noStrike" kern="1200" cap="none" spc="0" normalizeH="0" baseline="0" noProof="0" dirty="0" smtClean="0">
                <a:ln>
                  <a:noFill/>
                </a:ln>
                <a:solidFill>
                  <a:schemeClr val="tx1"/>
                </a:solidFill>
                <a:effectLst/>
                <a:uLnTx/>
                <a:uFillTx/>
                <a:latin typeface="+mn-lt"/>
                <a:ea typeface="+mn-ea"/>
                <a:cs typeface="+mn-cs"/>
              </a:rPr>
              <a:t>），当代著名女作家。</a:t>
            </a:r>
            <a:r>
              <a:rPr kumimoji="0" lang="zh-CN" altLang="zh-CN" sz="2500" b="1" i="0" u="none" strike="noStrike" kern="1200" cap="none" spc="0" normalizeH="0" baseline="0" noProof="0" dirty="0" smtClean="0">
                <a:ln>
                  <a:noFill/>
                </a:ln>
                <a:solidFill>
                  <a:schemeClr val="tx1"/>
                </a:solidFill>
                <a:effectLst/>
                <a:uLnTx/>
                <a:uFillTx/>
                <a:latin typeface="+mn-lt"/>
                <a:ea typeface="+mn-ea"/>
                <a:cs typeface="+mn-cs"/>
              </a:rPr>
              <a:t>祖籍浙江杭州。</a:t>
            </a:r>
            <a:r>
              <a:rPr kumimoji="0" lang="en-US" altLang="zh-CN" sz="2500" b="1" i="0" u="none" strike="noStrike" kern="1200" cap="none" spc="0" normalizeH="0" baseline="0" noProof="0" dirty="0" smtClean="0">
                <a:ln>
                  <a:noFill/>
                </a:ln>
                <a:solidFill>
                  <a:schemeClr val="tx1"/>
                </a:solidFill>
                <a:effectLst/>
                <a:uLnTx/>
                <a:uFillTx/>
                <a:latin typeface="+mn-lt"/>
                <a:ea typeface="+mn-ea"/>
                <a:cs typeface="+mn-cs"/>
              </a:rPr>
              <a:t>1925</a:t>
            </a:r>
            <a:r>
              <a:rPr kumimoji="0" lang="zh-CN" altLang="zh-CN" sz="2500" b="1" i="0" u="none" strike="noStrike" kern="1200" cap="none" spc="0" normalizeH="0" baseline="0" noProof="0" dirty="0" smtClean="0">
                <a:ln>
                  <a:noFill/>
                </a:ln>
                <a:solidFill>
                  <a:schemeClr val="tx1"/>
                </a:solidFill>
                <a:effectLst/>
                <a:uLnTx/>
                <a:uFillTx/>
                <a:latin typeface="+mn-lt"/>
                <a:ea typeface="+mn-ea"/>
                <a:cs typeface="+mn-cs"/>
              </a:rPr>
              <a:t>年</a:t>
            </a:r>
            <a:r>
              <a:rPr kumimoji="0" lang="en-US" altLang="zh-CN" sz="2500" b="1" i="0" u="none" strike="noStrike" kern="1200" cap="none" spc="0" normalizeH="0" baseline="0" noProof="0" dirty="0" smtClean="0">
                <a:ln>
                  <a:noFill/>
                </a:ln>
                <a:solidFill>
                  <a:schemeClr val="tx1"/>
                </a:solidFill>
                <a:effectLst/>
                <a:uLnTx/>
                <a:uFillTx/>
                <a:latin typeface="+mn-lt"/>
                <a:ea typeface="+mn-ea"/>
                <a:cs typeface="+mn-cs"/>
              </a:rPr>
              <a:t>9</a:t>
            </a:r>
            <a:r>
              <a:rPr kumimoji="0" lang="zh-CN" altLang="zh-CN" sz="2500" b="1" i="0" u="none" strike="noStrike" kern="1200" cap="none" spc="0" normalizeH="0" baseline="0" noProof="0" dirty="0" smtClean="0">
                <a:ln>
                  <a:noFill/>
                </a:ln>
                <a:solidFill>
                  <a:schemeClr val="tx1"/>
                </a:solidFill>
                <a:effectLst/>
                <a:uLnTx/>
                <a:uFillTx/>
                <a:latin typeface="+mn-lt"/>
                <a:ea typeface="+mn-ea"/>
                <a:cs typeface="+mn-cs"/>
              </a:rPr>
              <a:t>月生于上海。</a:t>
            </a:r>
            <a:r>
              <a:rPr kumimoji="0" lang="zh-CN" altLang="en-US" sz="2500" b="1" i="0" u="none" strike="noStrike" kern="1200" cap="none" spc="0" normalizeH="0" baseline="0" noProof="0" dirty="0" smtClean="0">
                <a:ln>
                  <a:noFill/>
                </a:ln>
                <a:solidFill>
                  <a:schemeClr val="tx1"/>
                </a:solidFill>
                <a:effectLst/>
                <a:uLnTx/>
                <a:uFillTx/>
                <a:latin typeface="+mn-lt"/>
                <a:ea typeface="+mn-ea"/>
                <a:cs typeface="+mn-cs"/>
              </a:rPr>
              <a:t>创作以短篇小说见长，笔调清新，俊逸，情节简单明了，细节丰富传神，</a:t>
            </a:r>
            <a:r>
              <a:rPr kumimoji="0" lang="zh-CN" altLang="en-US" sz="2500" b="1" i="0" u="none" strike="noStrike" kern="1200" cap="none" spc="0" normalizeH="0" baseline="0" noProof="0" dirty="0" smtClean="0">
                <a:ln>
                  <a:noFill/>
                </a:ln>
                <a:solidFill>
                  <a:srgbClr val="FF0000"/>
                </a:solidFill>
                <a:effectLst/>
                <a:uLnTx/>
                <a:uFillTx/>
                <a:latin typeface="+mn-lt"/>
                <a:ea typeface="+mn-ea"/>
                <a:cs typeface="+mn-cs"/>
              </a:rPr>
              <a:t>善于从较小的角度去反映时代的本质</a:t>
            </a:r>
            <a:r>
              <a:rPr kumimoji="0" lang="zh-CN" altLang="en-US" sz="2500" b="1" i="0" u="none" strike="noStrike" kern="1200" cap="none" spc="0" normalizeH="0" baseline="0" noProof="0" dirty="0" smtClean="0">
                <a:ln>
                  <a:noFill/>
                </a:ln>
                <a:solidFill>
                  <a:schemeClr val="tx1"/>
                </a:solidFill>
                <a:effectLst/>
                <a:uLnTx/>
                <a:uFillTx/>
                <a:latin typeface="+mn-lt"/>
                <a:ea typeface="+mn-ea"/>
                <a:cs typeface="+mn-cs"/>
              </a:rPr>
              <a:t>。出版了</a:t>
            </a:r>
            <a:r>
              <a:rPr kumimoji="0" lang="en-US" altLang="zh-CN" sz="2500"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500" b="1" i="0" u="none" strike="noStrike" kern="1200" cap="none" spc="0" normalizeH="0" baseline="0" noProof="0" dirty="0" smtClean="0">
                <a:ln>
                  <a:noFill/>
                </a:ln>
                <a:solidFill>
                  <a:schemeClr val="tx1"/>
                </a:solidFill>
                <a:effectLst/>
                <a:uLnTx/>
                <a:uFillTx/>
                <a:latin typeface="+mn-lt"/>
                <a:ea typeface="+mn-ea"/>
                <a:cs typeface="+mn-cs"/>
              </a:rPr>
              <a:t>高高的白杨树</a:t>
            </a:r>
            <a:r>
              <a:rPr kumimoji="0" lang="en-US" altLang="zh-CN" sz="2500"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500" b="1" i="0" u="none" strike="noStrike" kern="1200" cap="none" spc="0" normalizeH="0" baseline="0" noProof="0" dirty="0" smtClean="0">
                <a:ln>
                  <a:noFill/>
                </a:ln>
                <a:solidFill>
                  <a:schemeClr val="tx1"/>
                </a:solidFill>
                <a:effectLst/>
                <a:uLnTx/>
                <a:uFillTx/>
                <a:latin typeface="+mn-lt"/>
                <a:ea typeface="+mn-ea"/>
                <a:cs typeface="+mn-cs"/>
              </a:rPr>
              <a:t>静静的产院</a:t>
            </a:r>
            <a:r>
              <a:rPr kumimoji="0" lang="en-US" altLang="zh-CN" sz="2500"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500" b="1" i="0" u="none" strike="noStrike" kern="1200" cap="none" spc="0" normalizeH="0" baseline="0" noProof="0" dirty="0" smtClean="0">
                <a:ln>
                  <a:noFill/>
                </a:ln>
                <a:solidFill>
                  <a:schemeClr val="tx1"/>
                </a:solidFill>
                <a:effectLst/>
                <a:uLnTx/>
                <a:uFillTx/>
                <a:latin typeface="+mn-lt"/>
                <a:ea typeface="+mn-ea"/>
                <a:cs typeface="+mn-cs"/>
              </a:rPr>
              <a:t>和</a:t>
            </a:r>
            <a:r>
              <a:rPr kumimoji="0" lang="en-US" altLang="zh-CN" sz="2500"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500" b="1" i="0" u="none" strike="noStrike" kern="1200" cap="none" spc="0" normalizeH="0" baseline="0" noProof="0" dirty="0" smtClean="0">
                <a:ln>
                  <a:noFill/>
                </a:ln>
                <a:solidFill>
                  <a:schemeClr val="tx1"/>
                </a:solidFill>
                <a:effectLst/>
                <a:uLnTx/>
                <a:uFillTx/>
                <a:latin typeface="+mn-lt"/>
                <a:ea typeface="+mn-ea"/>
                <a:cs typeface="+mn-cs"/>
              </a:rPr>
              <a:t>百合花</a:t>
            </a:r>
            <a:r>
              <a:rPr kumimoji="0" lang="en-US" altLang="zh-CN" sz="2500"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500" b="1" i="0" u="none" strike="noStrike" kern="1200" cap="none" spc="0" normalizeH="0" baseline="0" noProof="0" dirty="0" smtClean="0">
                <a:ln>
                  <a:noFill/>
                </a:ln>
                <a:solidFill>
                  <a:schemeClr val="tx1"/>
                </a:solidFill>
                <a:effectLst/>
                <a:uLnTx/>
                <a:uFillTx/>
                <a:latin typeface="+mn-lt"/>
                <a:ea typeface="+mn-ea"/>
                <a:cs typeface="+mn-cs"/>
              </a:rPr>
              <a:t>等短篇集。 </a:t>
            </a:r>
            <a:r>
              <a:rPr kumimoji="0" lang="en-US" altLang="zh-CN" sz="2500" b="1" i="0" u="none" strike="noStrike" kern="1200" cap="none" spc="0" normalizeH="0" baseline="0" noProof="0" dirty="0" smtClean="0">
                <a:ln>
                  <a:noFill/>
                </a:ln>
                <a:solidFill>
                  <a:schemeClr val="tx1"/>
                </a:solidFill>
                <a:effectLst/>
                <a:uLnTx/>
                <a:uFillTx/>
                <a:latin typeface="+mn-lt"/>
                <a:ea typeface="+mn-ea"/>
                <a:cs typeface="+mn-cs"/>
              </a:rPr>
              <a:t>1958</a:t>
            </a:r>
            <a:r>
              <a:rPr kumimoji="0" lang="zh-CN" altLang="zh-CN" sz="2500" b="1" i="0" u="none" strike="noStrike" kern="1200" cap="none" spc="0" normalizeH="0" baseline="0" noProof="0" dirty="0" smtClean="0">
                <a:ln>
                  <a:noFill/>
                </a:ln>
                <a:solidFill>
                  <a:schemeClr val="tx1"/>
                </a:solidFill>
                <a:effectLst/>
                <a:uLnTx/>
                <a:uFillTx/>
                <a:latin typeface="+mn-lt"/>
                <a:ea typeface="+mn-ea"/>
                <a:cs typeface="+mn-cs"/>
              </a:rPr>
              <a:t>年</a:t>
            </a:r>
            <a:r>
              <a:rPr kumimoji="0" lang="en-US" altLang="zh-CN" sz="2500" b="1" i="0" u="none" strike="noStrike" kern="1200" cap="none" spc="0" normalizeH="0" baseline="0" noProof="0" dirty="0" smtClean="0">
                <a:ln>
                  <a:noFill/>
                </a:ln>
                <a:solidFill>
                  <a:schemeClr val="tx1"/>
                </a:solidFill>
                <a:effectLst/>
                <a:uLnTx/>
                <a:uFillTx/>
                <a:latin typeface="+mn-lt"/>
                <a:ea typeface="+mn-ea"/>
                <a:cs typeface="+mn-cs"/>
              </a:rPr>
              <a:t>3</a:t>
            </a:r>
            <a:r>
              <a:rPr kumimoji="0" lang="zh-CN" altLang="zh-CN" sz="2500" b="1" i="0" u="none" strike="noStrike" kern="1200" cap="none" spc="0" normalizeH="0" baseline="0" noProof="0" dirty="0" smtClean="0">
                <a:ln>
                  <a:noFill/>
                </a:ln>
                <a:solidFill>
                  <a:schemeClr val="tx1"/>
                </a:solidFill>
                <a:effectLst/>
                <a:uLnTx/>
                <a:uFillTx/>
                <a:latin typeface="+mn-lt"/>
                <a:ea typeface="+mn-ea"/>
                <a:cs typeface="+mn-cs"/>
              </a:rPr>
              <a:t>月，在《延河》</a:t>
            </a:r>
            <a:r>
              <a:rPr kumimoji="0" lang="zh-CN" altLang="en-US" sz="2500" b="1" i="0" u="none" strike="noStrike" kern="1200" cap="none" spc="0" normalizeH="0" baseline="0" noProof="0" dirty="0" smtClean="0">
                <a:ln>
                  <a:noFill/>
                </a:ln>
                <a:solidFill>
                  <a:schemeClr val="tx1"/>
                </a:solidFill>
                <a:effectLst/>
                <a:uLnTx/>
                <a:uFillTx/>
                <a:latin typeface="+mn-lt"/>
                <a:ea typeface="+mn-ea"/>
                <a:cs typeface="+mn-cs"/>
              </a:rPr>
              <a:t>月刊</a:t>
            </a:r>
            <a:r>
              <a:rPr kumimoji="0" lang="zh-CN" altLang="zh-CN" sz="2500" b="1" i="0" u="none" strike="noStrike" kern="1200" cap="none" spc="0" normalizeH="0" baseline="0" noProof="0" dirty="0" smtClean="0">
                <a:ln>
                  <a:noFill/>
                </a:ln>
                <a:solidFill>
                  <a:schemeClr val="tx1"/>
                </a:solidFill>
                <a:effectLst/>
                <a:uLnTx/>
                <a:uFillTx/>
                <a:latin typeface="+mn-lt"/>
                <a:ea typeface="+mn-ea"/>
                <a:cs typeface="+mn-cs"/>
              </a:rPr>
              <a:t>上发表了著名作品《百合花》，</a:t>
            </a:r>
            <a:r>
              <a:rPr kumimoji="0" lang="zh-CN" altLang="en-US" sz="2500" b="1" i="0" u="none" strike="noStrike" kern="1200" cap="none" spc="0" normalizeH="0" baseline="0" noProof="0" dirty="0" smtClean="0">
                <a:ln>
                  <a:noFill/>
                </a:ln>
                <a:solidFill>
                  <a:schemeClr val="tx1"/>
                </a:solidFill>
                <a:effectLst/>
                <a:uLnTx/>
                <a:uFillTx/>
                <a:latin typeface="+mn-lt"/>
                <a:ea typeface="+mn-ea"/>
                <a:cs typeface="+mn-cs"/>
              </a:rPr>
              <a:t>被茅盾誉为当时</a:t>
            </a:r>
            <a:r>
              <a:rPr kumimoji="0" lang="zh-CN" altLang="en-US" sz="2500" b="1" i="0" u="none" strike="noStrike" kern="1200" cap="none" spc="0" normalizeH="0" baseline="0" noProof="0" dirty="0" smtClean="0">
                <a:ln>
                  <a:noFill/>
                </a:ln>
                <a:solidFill>
                  <a:srgbClr val="FF0000"/>
                </a:solidFill>
                <a:effectLst/>
                <a:uLnTx/>
                <a:uFillTx/>
                <a:latin typeface="+mn-lt"/>
                <a:ea typeface="+mn-ea"/>
                <a:cs typeface="+mn-cs"/>
              </a:rPr>
              <a:t>最使他满意和感动的一篇小说</a:t>
            </a:r>
            <a:r>
              <a:rPr kumimoji="0" lang="zh-CN" altLang="en-US" sz="2500" b="1" i="0" u="none" strike="noStrike" kern="1200" cap="none" spc="0" normalizeH="0" baseline="0" noProof="0" dirty="0" smtClean="0">
                <a:ln>
                  <a:noFill/>
                </a:ln>
                <a:solidFill>
                  <a:schemeClr val="tx1"/>
                </a:solidFill>
                <a:effectLst/>
                <a:uLnTx/>
                <a:uFillTx/>
                <a:latin typeface="+mn-lt"/>
                <a:ea typeface="+mn-ea"/>
                <a:cs typeface="+mn-cs"/>
              </a:rPr>
              <a:t>，</a:t>
            </a:r>
            <a:r>
              <a:rPr kumimoji="0" lang="en-US" altLang="zh-CN" sz="2500"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500" b="1" i="0" u="none" strike="noStrike" kern="1200" cap="none" spc="0" normalizeH="0" baseline="0" noProof="0" dirty="0" smtClean="0">
                <a:ln>
                  <a:noFill/>
                </a:ln>
                <a:solidFill>
                  <a:schemeClr val="tx1"/>
                </a:solidFill>
                <a:effectLst/>
                <a:uLnTx/>
                <a:uFillTx/>
                <a:latin typeface="+mn-lt"/>
                <a:ea typeface="+mn-ea"/>
                <a:cs typeface="+mn-cs"/>
              </a:rPr>
              <a:t>百合花</a:t>
            </a:r>
            <a:r>
              <a:rPr kumimoji="0" lang="en-US" altLang="zh-CN" sz="2500"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zh-CN" sz="2500" b="1" i="0" u="none" strike="noStrike" kern="1200" cap="none" spc="0" normalizeH="0" baseline="0" noProof="0" dirty="0" smtClean="0">
                <a:ln>
                  <a:noFill/>
                </a:ln>
                <a:solidFill>
                  <a:schemeClr val="tx1"/>
                </a:solidFill>
                <a:effectLst/>
                <a:uLnTx/>
                <a:uFillTx/>
                <a:latin typeface="+mn-lt"/>
                <a:ea typeface="+mn-ea"/>
                <a:cs typeface="+mn-cs"/>
              </a:rPr>
              <a:t>标志着她艺术风格开始形成。</a:t>
            </a:r>
            <a:endParaRPr kumimoji="0" lang="zh-CN" altLang="zh-CN" sz="2500" b="1" i="0" u="none" strike="noStrike" kern="1200" cap="none" spc="0" normalizeH="0" baseline="0" noProof="0" dirty="0" smtClean="0">
              <a:ln>
                <a:noFill/>
              </a:ln>
              <a:solidFill>
                <a:schemeClr val="tx1"/>
              </a:solidFill>
              <a:effectLst/>
              <a:uLnTx/>
              <a:uFillTx/>
              <a:latin typeface="+mn-lt"/>
              <a:ea typeface="+mn-ea"/>
              <a:cs typeface="+mn-cs"/>
            </a:endParaRPr>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304800" y="533400"/>
            <a:ext cx="8686800" cy="838200"/>
          </a:xfrm>
          <a:noFill/>
          <a:ln>
            <a:noFill/>
          </a:ln>
          <a:effectLst/>
          <a:scene3d>
            <a:camera prst="orthographicFront"/>
            <a:lightRig rig="balanced" dir="t"/>
          </a:scene3d>
          <a:sp3d prstMaterial="plastic"/>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36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写作背景</a:t>
            </a:r>
            <a:endParaRPr kumimoji="0" lang="zh-CN" altLang="en-US" sz="36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endParaRPr>
          </a:p>
        </p:txBody>
      </p:sp>
      <p:sp>
        <p:nvSpPr>
          <p:cNvPr id="3" name="内容占位符 2"/>
          <p:cNvSpPr>
            <a:spLocks noGrp="1"/>
          </p:cNvSpPr>
          <p:nvPr>
            <p:ph idx="4294967295"/>
          </p:nvPr>
        </p:nvSpPr>
        <p:spPr>
          <a:xfrm>
            <a:off x="228600" y="1317943"/>
            <a:ext cx="8686800" cy="5082857"/>
          </a:xfrm>
        </p:spPr>
        <p:txBody>
          <a:bodyPr vert="horz" wrap="square" lIns="91440" tIns="45720" rIns="91440" bIns="45720" numCol="1" anchor="t" anchorCtr="0" compatLnSpc="1"/>
          <a:lstStyle/>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None/>
              <a:defRPr/>
            </a:pP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   </a:t>
            </a:r>
            <a:r>
              <a:rPr kumimoji="0" lang="en-US" altLang="zh-CN" sz="2800"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百合花</a:t>
            </a:r>
            <a:r>
              <a:rPr kumimoji="0" lang="en-US" altLang="zh-CN" sz="2800"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是茹志鹃前期的代表作。写这篇小说时，正是反右斗争后不久，她的家庭成员也是这场扩大化运动的受害者。冷峻的现实生活使她，怀念起战时的生活和那时的同志关系。</a:t>
            </a:r>
            <a:endParaRPr kumimoji="0" lang="zh-CN" altLang="en-US" sz="2800" b="1"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None/>
              <a:defRPr/>
            </a:pPr>
            <a:r>
              <a:rPr kumimoji="0" lang="en-US" altLang="zh-CN" sz="2800"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她说：“</a:t>
            </a:r>
            <a:r>
              <a:rPr kumimoji="0" lang="zh-CN" altLang="en-US" sz="2800" b="1" i="0" u="none" strike="noStrike" kern="1200" cap="none" spc="0" normalizeH="0" baseline="0" noProof="0" dirty="0" smtClean="0">
                <a:ln>
                  <a:noFill/>
                </a:ln>
                <a:solidFill>
                  <a:srgbClr val="FF0000"/>
                </a:solidFill>
                <a:effectLst/>
                <a:uLnTx/>
                <a:uFillTx/>
                <a:latin typeface="+mn-lt"/>
                <a:ea typeface="+mn-ea"/>
                <a:cs typeface="+mn-cs"/>
              </a:rPr>
              <a:t>战争使人不能有长谈的机会，但战争却能使人深交的，有时仅几十分钟，甚至只来得及瞥一眼，便一闪而过，然而人与人之间的，就在这一刹那里，便能肝胆相照，生死与共</a:t>
            </a: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”。所以，</a:t>
            </a:r>
            <a:r>
              <a:rPr kumimoji="0" lang="en-US" altLang="zh-CN" sz="2800"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百合花</a:t>
            </a:r>
            <a:r>
              <a:rPr kumimoji="0" lang="en-US" altLang="zh-CN" sz="2800"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是作者在忧虑之时，缅怀追念得来的产物。</a:t>
            </a:r>
            <a:endParaRPr kumimoji="0" lang="zh-CN" altLang="en-US" sz="2800" b="1" i="0" u="none" strike="noStrike" kern="1200" cap="none" spc="0" normalizeH="0" baseline="0" noProof="0" dirty="0" smtClean="0">
              <a:ln>
                <a:noFill/>
              </a:ln>
              <a:solidFill>
                <a:schemeClr val="tx1"/>
              </a:solidFill>
              <a:effectLst/>
              <a:uLnTx/>
              <a:uFillTx/>
              <a:latin typeface="+mn-lt"/>
              <a:ea typeface="+mn-ea"/>
              <a:cs typeface="+mn-cs"/>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304800" y="533400"/>
            <a:ext cx="8686800" cy="838200"/>
          </a:xfrm>
          <a:noFill/>
          <a:ln>
            <a:noFill/>
          </a:ln>
          <a:effectLst/>
          <a:scene3d>
            <a:camera prst="orthographicFront"/>
            <a:lightRig rig="balanced" dir="t"/>
          </a:scene3d>
          <a:sp3d prstMaterial="plastic"/>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36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 检查预习 </a:t>
            </a:r>
            <a:endParaRPr kumimoji="0" lang="zh-CN" altLang="en-US" sz="36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endParaRPr>
          </a:p>
        </p:txBody>
      </p:sp>
      <p:sp>
        <p:nvSpPr>
          <p:cNvPr id="16387" name="内容占位符 2"/>
          <p:cNvSpPr>
            <a:spLocks noGrp="1"/>
          </p:cNvSpPr>
          <p:nvPr>
            <p:ph idx="4294967295"/>
          </p:nvPr>
        </p:nvSpPr>
        <p:spPr>
          <a:xfrm>
            <a:off x="457200" y="1600201"/>
            <a:ext cx="8229600" cy="4525963"/>
          </a:xfrm>
        </p:spPr>
        <p:txBody>
          <a:bodyPr vert="horz" wrap="square" lIns="91440" tIns="45720" rIns="91440" bIns="45720" anchor="t">
            <a:noAutofit/>
          </a:bodyPr>
          <a:lstStyle/>
          <a:p>
            <a:pPr eaLnBrk="1" hangingPunct="1"/>
            <a:r>
              <a:rPr lang="zh-CN" altLang="en-US" sz="3200" b="1" dirty="0">
                <a:solidFill>
                  <a:schemeClr val="tx1"/>
                </a:solidFill>
                <a:latin typeface="宋体" panose="02010600030101010101" pitchFamily="2" charset="-122"/>
                <a:ea typeface="宋体" panose="02010600030101010101" pitchFamily="2" charset="-122"/>
              </a:rPr>
              <a:t>撂</a:t>
            </a:r>
            <a:r>
              <a:rPr lang="en-US" altLang="zh-CN" sz="3200" b="1" dirty="0">
                <a:solidFill>
                  <a:schemeClr val="tx1"/>
                </a:solidFill>
                <a:latin typeface="宋体" panose="02010600030101010101" pitchFamily="2" charset="-122"/>
                <a:ea typeface="宋体" panose="02010600030101010101" pitchFamily="2" charset="-122"/>
              </a:rPr>
              <a:t>(liào)             </a:t>
            </a:r>
            <a:r>
              <a:rPr lang="zh-CN" altLang="en-US" sz="3200" b="1" dirty="0">
                <a:solidFill>
                  <a:schemeClr val="tx1"/>
                </a:solidFill>
                <a:latin typeface="宋体" panose="02010600030101010101" pitchFamily="2" charset="-122"/>
                <a:ea typeface="宋体" panose="02010600030101010101" pitchFamily="2" charset="-122"/>
              </a:rPr>
              <a:t>木讷</a:t>
            </a:r>
            <a:r>
              <a:rPr lang="en-US" altLang="zh-CN" sz="3200" b="1" dirty="0">
                <a:solidFill>
                  <a:schemeClr val="tx1"/>
                </a:solidFill>
                <a:latin typeface="宋体" panose="02010600030101010101" pitchFamily="2" charset="-122"/>
                <a:ea typeface="宋体" panose="02010600030101010101" pitchFamily="2" charset="-122"/>
              </a:rPr>
              <a:t>(nè)  </a:t>
            </a:r>
            <a:endParaRPr lang="en-US" altLang="zh-CN" sz="3200" b="1" dirty="0">
              <a:solidFill>
                <a:schemeClr val="tx1"/>
              </a:solidFill>
              <a:latin typeface="宋体" panose="02010600030101010101" pitchFamily="2" charset="-122"/>
              <a:ea typeface="宋体" panose="02010600030101010101" pitchFamily="2" charset="-122"/>
            </a:endParaRPr>
          </a:p>
          <a:p>
            <a:pPr eaLnBrk="1" hangingPunct="1"/>
            <a:r>
              <a:rPr lang="zh-CN" altLang="en-US" sz="3200" b="1" dirty="0">
                <a:solidFill>
                  <a:schemeClr val="tx1"/>
                </a:solidFill>
                <a:latin typeface="宋体" panose="02010600030101010101" pitchFamily="2" charset="-122"/>
                <a:ea typeface="宋体" panose="02010600030101010101" pitchFamily="2" charset="-122"/>
              </a:rPr>
              <a:t>忸怩</a:t>
            </a:r>
            <a:r>
              <a:rPr lang="en-US" altLang="zh-CN" sz="3200" b="1" dirty="0">
                <a:solidFill>
                  <a:schemeClr val="tx1"/>
                </a:solidFill>
                <a:latin typeface="宋体" panose="02010600030101010101" pitchFamily="2" charset="-122"/>
                <a:ea typeface="宋体" panose="02010600030101010101" pitchFamily="2" charset="-122"/>
              </a:rPr>
              <a:t>(niŭní)          </a:t>
            </a:r>
            <a:r>
              <a:rPr lang="zh-CN" altLang="en-US" sz="3200" b="1" dirty="0">
                <a:solidFill>
                  <a:schemeClr val="tx1"/>
                </a:solidFill>
                <a:latin typeface="宋体" panose="02010600030101010101" pitchFamily="2" charset="-122"/>
                <a:ea typeface="宋体" panose="02010600030101010101" pitchFamily="2" charset="-122"/>
              </a:rPr>
              <a:t>憨憨</a:t>
            </a:r>
            <a:r>
              <a:rPr lang="en-US" altLang="zh-CN" sz="3200" b="1" dirty="0">
                <a:solidFill>
                  <a:schemeClr val="tx1"/>
                </a:solidFill>
                <a:latin typeface="宋体" panose="02010600030101010101" pitchFamily="2" charset="-122"/>
                <a:ea typeface="宋体" panose="02010600030101010101" pitchFamily="2" charset="-122"/>
              </a:rPr>
              <a:t>(hānhān)  </a:t>
            </a:r>
            <a:endParaRPr lang="en-US" altLang="zh-CN" sz="3200" b="1" dirty="0">
              <a:solidFill>
                <a:schemeClr val="tx1"/>
              </a:solidFill>
              <a:latin typeface="宋体" panose="02010600030101010101" pitchFamily="2" charset="-122"/>
              <a:ea typeface="宋体" panose="02010600030101010101" pitchFamily="2" charset="-122"/>
            </a:endParaRPr>
          </a:p>
          <a:p>
            <a:pPr eaLnBrk="1" hangingPunct="1"/>
            <a:r>
              <a:rPr lang="zh-CN" altLang="en-US" sz="3200" b="1" dirty="0">
                <a:solidFill>
                  <a:schemeClr val="tx1"/>
                </a:solidFill>
                <a:latin typeface="宋体" panose="02010600030101010101" pitchFamily="2" charset="-122"/>
                <a:ea typeface="宋体" panose="02010600030101010101" pitchFamily="2" charset="-122"/>
              </a:rPr>
              <a:t>执拗</a:t>
            </a:r>
            <a:r>
              <a:rPr lang="en-US" altLang="zh-CN" sz="3200" b="1" dirty="0">
                <a:solidFill>
                  <a:schemeClr val="tx1"/>
                </a:solidFill>
                <a:latin typeface="宋体" panose="02010600030101010101" pitchFamily="2" charset="-122"/>
                <a:ea typeface="宋体" panose="02010600030101010101" pitchFamily="2" charset="-122"/>
              </a:rPr>
              <a:t>(niù)            </a:t>
            </a:r>
            <a:r>
              <a:rPr lang="zh-CN" altLang="en-US" sz="3200" b="1" dirty="0">
                <a:solidFill>
                  <a:schemeClr val="tx1"/>
                </a:solidFill>
                <a:latin typeface="宋体" panose="02010600030101010101" pitchFamily="2" charset="-122"/>
                <a:ea typeface="宋体" panose="02010600030101010101" pitchFamily="2" charset="-122"/>
              </a:rPr>
              <a:t>发髻</a:t>
            </a:r>
            <a:r>
              <a:rPr lang="en-US" altLang="zh-CN" sz="3200" b="1" dirty="0">
                <a:solidFill>
                  <a:schemeClr val="tx1"/>
                </a:solidFill>
                <a:latin typeface="宋体" panose="02010600030101010101" pitchFamily="2" charset="-122"/>
                <a:ea typeface="宋体" panose="02010600030101010101" pitchFamily="2" charset="-122"/>
              </a:rPr>
              <a:t>(</a:t>
            </a:r>
            <a:r>
              <a:rPr lang="en-US" altLang="zh-CN" sz="3200" b="1" dirty="0">
                <a:solidFill>
                  <a:schemeClr val="tx1"/>
                </a:solidFill>
                <a:latin typeface="宋体" panose="02010600030101010101" pitchFamily="2" charset="-122"/>
                <a:ea typeface="宋体" panose="02010600030101010101" pitchFamily="2" charset="-122"/>
                <a:sym typeface="+mn-ea"/>
              </a:rPr>
              <a:t>jì</a:t>
            </a:r>
            <a:r>
              <a:rPr lang="en-US" altLang="zh-CN" sz="3200" b="1" dirty="0">
                <a:solidFill>
                  <a:schemeClr val="tx1"/>
                </a:solidFill>
                <a:latin typeface="宋体" panose="02010600030101010101" pitchFamily="2" charset="-122"/>
                <a:ea typeface="宋体" panose="02010600030101010101" pitchFamily="2" charset="-122"/>
              </a:rPr>
              <a:t>)  </a:t>
            </a:r>
            <a:endParaRPr lang="en-US" altLang="zh-CN" sz="3200" b="1" dirty="0">
              <a:solidFill>
                <a:schemeClr val="tx1"/>
              </a:solidFill>
              <a:latin typeface="宋体" panose="02010600030101010101" pitchFamily="2" charset="-122"/>
              <a:ea typeface="宋体" panose="02010600030101010101" pitchFamily="2" charset="-122"/>
            </a:endParaRPr>
          </a:p>
          <a:p>
            <a:pPr eaLnBrk="1" hangingPunct="1"/>
            <a:r>
              <a:rPr lang="zh-CN" altLang="en-US" sz="3200" b="1" dirty="0">
                <a:solidFill>
                  <a:schemeClr val="tx1"/>
                </a:solidFill>
                <a:latin typeface="宋体" panose="02010600030101010101" pitchFamily="2" charset="-122"/>
                <a:ea typeface="宋体" panose="02010600030101010101" pitchFamily="2" charset="-122"/>
              </a:rPr>
              <a:t>尴尬</a:t>
            </a:r>
            <a:r>
              <a:rPr lang="en-US" altLang="zh-CN" sz="3200" b="1" dirty="0">
                <a:solidFill>
                  <a:schemeClr val="tx1"/>
                </a:solidFill>
                <a:latin typeface="宋体" panose="02010600030101010101" pitchFamily="2" charset="-122"/>
                <a:ea typeface="宋体" panose="02010600030101010101" pitchFamily="2" charset="-122"/>
              </a:rPr>
              <a:t>(gāngà)          </a:t>
            </a:r>
            <a:r>
              <a:rPr lang="zh-CN" altLang="en-US" sz="3200" b="1" dirty="0">
                <a:solidFill>
                  <a:schemeClr val="tx1"/>
                </a:solidFill>
                <a:latin typeface="宋体" panose="02010600030101010101" pitchFamily="2" charset="-122"/>
                <a:ea typeface="宋体" panose="02010600030101010101" pitchFamily="2" charset="-122"/>
              </a:rPr>
              <a:t>讪讪 </a:t>
            </a:r>
            <a:r>
              <a:rPr lang="en-US" altLang="zh-CN" sz="3200" b="1" dirty="0">
                <a:solidFill>
                  <a:schemeClr val="tx1"/>
                </a:solidFill>
                <a:latin typeface="宋体" panose="02010600030101010101" pitchFamily="2" charset="-122"/>
                <a:ea typeface="宋体" panose="02010600030101010101" pitchFamily="2" charset="-122"/>
              </a:rPr>
              <a:t>(shànshàn)   </a:t>
            </a:r>
            <a:endParaRPr lang="en-US" altLang="zh-CN" sz="3200" b="1" dirty="0">
              <a:solidFill>
                <a:schemeClr val="tx1"/>
              </a:solidFill>
              <a:latin typeface="宋体" panose="02010600030101010101" pitchFamily="2" charset="-122"/>
              <a:ea typeface="宋体" panose="02010600030101010101" pitchFamily="2" charset="-122"/>
            </a:endParaRPr>
          </a:p>
          <a:p>
            <a:pPr eaLnBrk="1" hangingPunct="1"/>
            <a:r>
              <a:rPr lang="zh-CN" altLang="en-US" sz="3200" b="1" dirty="0">
                <a:solidFill>
                  <a:schemeClr val="tx1"/>
                </a:solidFill>
                <a:latin typeface="宋体" panose="02010600030101010101" pitchFamily="2" charset="-122"/>
                <a:ea typeface="宋体" panose="02010600030101010101" pitchFamily="2" charset="-122"/>
              </a:rPr>
              <a:t>虔诚</a:t>
            </a:r>
            <a:r>
              <a:rPr lang="en-US" altLang="zh-CN" sz="3200" b="1" dirty="0">
                <a:solidFill>
                  <a:schemeClr val="tx1"/>
                </a:solidFill>
                <a:latin typeface="宋体" panose="02010600030101010101" pitchFamily="2" charset="-122"/>
                <a:ea typeface="宋体" panose="02010600030101010101" pitchFamily="2" charset="-122"/>
              </a:rPr>
              <a:t>(qián)           </a:t>
            </a:r>
            <a:r>
              <a:rPr lang="zh-CN" altLang="en-US" sz="3200" b="1" dirty="0">
                <a:solidFill>
                  <a:schemeClr val="tx1"/>
                </a:solidFill>
                <a:latin typeface="宋体" panose="02010600030101010101" pitchFamily="2" charset="-122"/>
                <a:ea typeface="宋体" panose="02010600030101010101" pitchFamily="2" charset="-122"/>
              </a:rPr>
              <a:t>磕磕绊绊</a:t>
            </a:r>
            <a:r>
              <a:rPr lang="en-US" altLang="zh-CN" sz="3200" b="1" dirty="0">
                <a:solidFill>
                  <a:schemeClr val="tx1"/>
                </a:solidFill>
                <a:latin typeface="宋体" panose="02010600030101010101" pitchFamily="2" charset="-122"/>
                <a:ea typeface="宋体" panose="02010600030101010101" pitchFamily="2" charset="-122"/>
              </a:rPr>
              <a:t>(kē) </a:t>
            </a:r>
            <a:endParaRPr lang="en-US" altLang="zh-CN" sz="3200" b="1" dirty="0">
              <a:solidFill>
                <a:schemeClr val="tx1"/>
              </a:solidFill>
              <a:latin typeface="宋体" panose="02010600030101010101" pitchFamily="2" charset="-122"/>
              <a:ea typeface="宋体" panose="02010600030101010101" pitchFamily="2" charset="-122"/>
            </a:endParaRPr>
          </a:p>
          <a:p>
            <a:pPr eaLnBrk="1" hangingPunct="1"/>
            <a:r>
              <a:rPr lang="zh-CN" altLang="en-US" sz="3200" b="1" dirty="0">
                <a:solidFill>
                  <a:schemeClr val="tx1"/>
                </a:solidFill>
                <a:latin typeface="宋体" panose="02010600030101010101" pitchFamily="2" charset="-122"/>
                <a:ea typeface="宋体" panose="02010600030101010101" pitchFamily="2" charset="-122"/>
                <a:sym typeface="+mn-ea"/>
              </a:rPr>
              <a:t>踌躇 </a:t>
            </a:r>
            <a:r>
              <a:rPr lang="en-US" altLang="zh-CN" sz="3200" b="1" dirty="0" err="1">
                <a:solidFill>
                  <a:schemeClr val="tx1"/>
                </a:solidFill>
                <a:latin typeface="宋体" panose="02010600030101010101" pitchFamily="2" charset="-122"/>
                <a:ea typeface="宋体" panose="02010600030101010101" pitchFamily="2" charset="-122"/>
                <a:sym typeface="+mn-ea"/>
              </a:rPr>
              <a:t>chóu</a:t>
            </a:r>
            <a:r>
              <a:rPr lang="en-US" altLang="zh-CN" sz="3200" b="1" dirty="0">
                <a:solidFill>
                  <a:schemeClr val="tx1"/>
                </a:solidFill>
                <a:latin typeface="宋体" panose="02010600030101010101" pitchFamily="2" charset="-122"/>
                <a:ea typeface="宋体" panose="02010600030101010101" pitchFamily="2" charset="-122"/>
                <a:sym typeface="+mn-ea"/>
              </a:rPr>
              <a:t>  </a:t>
            </a:r>
            <a:r>
              <a:rPr lang="en-US" altLang="zh-CN" sz="3200" b="1" dirty="0" err="1">
                <a:solidFill>
                  <a:schemeClr val="tx1"/>
                </a:solidFill>
                <a:latin typeface="宋体" panose="02010600030101010101" pitchFamily="2" charset="-122"/>
                <a:ea typeface="宋体" panose="02010600030101010101" pitchFamily="2" charset="-122"/>
                <a:sym typeface="+mn-ea"/>
              </a:rPr>
              <a:t>chú</a:t>
            </a:r>
            <a:r>
              <a:rPr lang="en-US" altLang="zh-CN" sz="3200" b="1" dirty="0">
                <a:solidFill>
                  <a:schemeClr val="tx1"/>
                </a:solidFill>
                <a:latin typeface="宋体" panose="02010600030101010101" pitchFamily="2" charset="-122"/>
                <a:ea typeface="宋体" panose="02010600030101010101" pitchFamily="2" charset="-122"/>
                <a:sym typeface="+mn-ea"/>
              </a:rPr>
              <a:t>       </a:t>
            </a:r>
            <a:r>
              <a:rPr lang="zh-CN" altLang="en-US" sz="3200" b="1" dirty="0">
                <a:solidFill>
                  <a:schemeClr val="tx1"/>
                </a:solidFill>
                <a:latin typeface="宋体" panose="02010600030101010101" pitchFamily="2" charset="-122"/>
                <a:ea typeface="宋体" panose="02010600030101010101" pitchFamily="2" charset="-122"/>
                <a:sym typeface="+mn-ea"/>
              </a:rPr>
              <a:t>氛围   </a:t>
            </a:r>
            <a:r>
              <a:rPr lang="en-US" altLang="zh-CN" sz="3200" b="1" dirty="0" err="1">
                <a:solidFill>
                  <a:schemeClr val="tx1"/>
                </a:solidFill>
                <a:latin typeface="宋体" panose="02010600030101010101" pitchFamily="2" charset="-122"/>
                <a:ea typeface="宋体" panose="02010600030101010101" pitchFamily="2" charset="-122"/>
                <a:sym typeface="+mn-ea"/>
              </a:rPr>
              <a:t>fēn</a:t>
            </a:r>
            <a:r>
              <a:rPr lang="en-US" altLang="zh-CN" sz="3200" b="1" dirty="0">
                <a:solidFill>
                  <a:schemeClr val="tx1"/>
                </a:solidFill>
                <a:latin typeface="宋体" panose="02010600030101010101" pitchFamily="2" charset="-122"/>
                <a:ea typeface="宋体" panose="02010600030101010101" pitchFamily="2" charset="-122"/>
                <a:sym typeface="+mn-ea"/>
              </a:rPr>
              <a:t> </a:t>
            </a:r>
            <a:endParaRPr lang="en-US" altLang="zh-CN" sz="3200" b="1" dirty="0">
              <a:solidFill>
                <a:schemeClr val="tx1"/>
              </a:solidFill>
              <a:latin typeface="宋体" panose="02010600030101010101" pitchFamily="2" charset="-122"/>
              <a:ea typeface="宋体" panose="02010600030101010101" pitchFamily="2" charset="-122"/>
              <a:sym typeface="+mn-ea"/>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4"/>
          <p:cNvSpPr txBox="1"/>
          <p:nvPr/>
        </p:nvSpPr>
        <p:spPr>
          <a:xfrm>
            <a:off x="0" y="717550"/>
            <a:ext cx="9144000" cy="5400675"/>
          </a:xfrm>
          <a:prstGeom prst="rect">
            <a:avLst/>
          </a:prstGeom>
          <a:noFill/>
          <a:ln w="9525">
            <a:noFill/>
          </a:ln>
        </p:spPr>
        <p:txBody>
          <a:bodyPr>
            <a:spAutoFit/>
          </a:bodyPr>
          <a:lstStyle/>
          <a:p>
            <a:pPr>
              <a:spcBef>
                <a:spcPct val="50000"/>
              </a:spcBef>
            </a:pPr>
            <a:r>
              <a:rPr lang="zh-CN" altLang="en-US" sz="3000" b="1" dirty="0">
                <a:solidFill>
                  <a:srgbClr val="000000"/>
                </a:solidFill>
                <a:latin typeface="黑体" panose="02010609060101010101" pitchFamily="2" charset="-122"/>
                <a:ea typeface="黑体" panose="02010609060101010101" pitchFamily="2" charset="-122"/>
              </a:rPr>
              <a:t>二、掌握下列字词。</a:t>
            </a:r>
            <a:endParaRPr lang="zh-CN" altLang="en-US" sz="3000" b="1" dirty="0">
              <a:solidFill>
                <a:srgbClr val="000000"/>
              </a:solidFill>
              <a:latin typeface="黑体" panose="02010609060101010101" pitchFamily="2" charset="-122"/>
              <a:ea typeface="黑体" panose="02010609060101010101" pitchFamily="2" charset="-122"/>
            </a:endParaRPr>
          </a:p>
          <a:p>
            <a:pPr>
              <a:spcBef>
                <a:spcPct val="50000"/>
              </a:spcBef>
            </a:pPr>
            <a:r>
              <a:rPr lang="en-US" altLang="zh-CN" sz="3000" b="1" dirty="0">
                <a:solidFill>
                  <a:srgbClr val="000000"/>
                </a:solidFill>
                <a:latin typeface="黑体" panose="02010609060101010101" pitchFamily="2" charset="-122"/>
                <a:ea typeface="黑体" panose="02010609060101010101" pitchFamily="2" charset="-122"/>
              </a:rPr>
              <a:t>1</a:t>
            </a:r>
            <a:r>
              <a:rPr lang="zh-CN" altLang="en-US" sz="3000" b="1" dirty="0">
                <a:solidFill>
                  <a:srgbClr val="000000"/>
                </a:solidFill>
                <a:latin typeface="黑体" panose="02010609060101010101" pitchFamily="2" charset="-122"/>
                <a:ea typeface="黑体" panose="02010609060101010101" pitchFamily="2" charset="-122"/>
              </a:rPr>
              <a:t>、张皇：</a:t>
            </a:r>
            <a:endParaRPr lang="zh-CN" altLang="en-US" sz="3000" b="1" dirty="0">
              <a:solidFill>
                <a:srgbClr val="000000"/>
              </a:solidFill>
              <a:latin typeface="黑体" panose="02010609060101010101" pitchFamily="2" charset="-122"/>
              <a:ea typeface="黑体" panose="02010609060101010101" pitchFamily="2" charset="-122"/>
            </a:endParaRPr>
          </a:p>
          <a:p>
            <a:pPr>
              <a:spcBef>
                <a:spcPct val="50000"/>
              </a:spcBef>
            </a:pPr>
            <a:r>
              <a:rPr lang="en-US" altLang="zh-CN" sz="3000" b="1" dirty="0">
                <a:solidFill>
                  <a:srgbClr val="000000"/>
                </a:solidFill>
                <a:latin typeface="黑体" panose="02010609060101010101" pitchFamily="2" charset="-122"/>
                <a:ea typeface="黑体" panose="02010609060101010101" pitchFamily="2" charset="-122"/>
              </a:rPr>
              <a:t>2</a:t>
            </a:r>
            <a:r>
              <a:rPr lang="zh-CN" altLang="en-US" sz="3000" b="1" dirty="0">
                <a:solidFill>
                  <a:srgbClr val="000000"/>
                </a:solidFill>
                <a:latin typeface="黑体" panose="02010609060101010101" pitchFamily="2" charset="-122"/>
                <a:ea typeface="黑体" panose="02010609060101010101" pitchFamily="2" charset="-122"/>
              </a:rPr>
              <a:t>、忸怩：</a:t>
            </a:r>
            <a:endParaRPr lang="zh-CN" altLang="en-US" sz="3000" b="1" dirty="0">
              <a:solidFill>
                <a:srgbClr val="000000"/>
              </a:solidFill>
              <a:latin typeface="黑体" panose="02010609060101010101" pitchFamily="2" charset="-122"/>
              <a:ea typeface="黑体" panose="02010609060101010101" pitchFamily="2" charset="-122"/>
            </a:endParaRPr>
          </a:p>
          <a:p>
            <a:pPr>
              <a:spcBef>
                <a:spcPct val="50000"/>
              </a:spcBef>
            </a:pPr>
            <a:r>
              <a:rPr lang="en-US" altLang="zh-CN" sz="3000" b="1" dirty="0">
                <a:solidFill>
                  <a:srgbClr val="000000"/>
                </a:solidFill>
                <a:latin typeface="黑体" panose="02010609060101010101" pitchFamily="2" charset="-122"/>
                <a:ea typeface="黑体" panose="02010609060101010101" pitchFamily="2" charset="-122"/>
              </a:rPr>
              <a:t>3</a:t>
            </a:r>
            <a:r>
              <a:rPr lang="zh-CN" altLang="en-US" sz="3000" b="1" dirty="0">
                <a:solidFill>
                  <a:srgbClr val="000000"/>
                </a:solidFill>
                <a:latin typeface="黑体" panose="02010609060101010101" pitchFamily="2" charset="-122"/>
                <a:ea typeface="黑体" panose="02010609060101010101" pitchFamily="2" charset="-122"/>
              </a:rPr>
              <a:t>、憨憨：</a:t>
            </a:r>
            <a:endParaRPr lang="zh-CN" altLang="en-US" sz="3000" b="1" dirty="0">
              <a:solidFill>
                <a:srgbClr val="000000"/>
              </a:solidFill>
              <a:latin typeface="黑体" panose="02010609060101010101" pitchFamily="2" charset="-122"/>
              <a:ea typeface="黑体" panose="02010609060101010101" pitchFamily="2" charset="-122"/>
            </a:endParaRPr>
          </a:p>
          <a:p>
            <a:pPr>
              <a:spcBef>
                <a:spcPct val="50000"/>
              </a:spcBef>
            </a:pPr>
            <a:r>
              <a:rPr lang="en-US" altLang="zh-CN" sz="3000" b="1" dirty="0">
                <a:solidFill>
                  <a:srgbClr val="000000"/>
                </a:solidFill>
                <a:latin typeface="黑体" panose="02010609060101010101" pitchFamily="2" charset="-122"/>
                <a:ea typeface="黑体" panose="02010609060101010101" pitchFamily="2" charset="-122"/>
              </a:rPr>
              <a:t>4</a:t>
            </a:r>
            <a:r>
              <a:rPr lang="zh-CN" altLang="en-US" sz="3000" b="1" dirty="0">
                <a:solidFill>
                  <a:srgbClr val="000000"/>
                </a:solidFill>
                <a:latin typeface="黑体" panose="02010609060101010101" pitchFamily="2" charset="-122"/>
                <a:ea typeface="黑体" panose="02010609060101010101" pitchFamily="2" charset="-122"/>
              </a:rPr>
              <a:t>、执拗：</a:t>
            </a:r>
            <a:endParaRPr lang="zh-CN" altLang="en-US" sz="3000" b="1" dirty="0">
              <a:solidFill>
                <a:srgbClr val="000000"/>
              </a:solidFill>
              <a:latin typeface="黑体" panose="02010609060101010101" pitchFamily="2" charset="-122"/>
              <a:ea typeface="黑体" panose="02010609060101010101" pitchFamily="2" charset="-122"/>
            </a:endParaRPr>
          </a:p>
          <a:p>
            <a:pPr>
              <a:spcBef>
                <a:spcPct val="50000"/>
              </a:spcBef>
            </a:pPr>
            <a:r>
              <a:rPr lang="en-US" altLang="zh-CN" sz="3000" b="1" dirty="0">
                <a:solidFill>
                  <a:srgbClr val="000000"/>
                </a:solidFill>
                <a:latin typeface="黑体" panose="02010609060101010101" pitchFamily="2" charset="-122"/>
                <a:ea typeface="黑体" panose="02010609060101010101" pitchFamily="2" charset="-122"/>
              </a:rPr>
              <a:t>5</a:t>
            </a:r>
            <a:r>
              <a:rPr lang="zh-CN" altLang="en-US" sz="3000" b="1" dirty="0">
                <a:solidFill>
                  <a:srgbClr val="000000"/>
                </a:solidFill>
                <a:latin typeface="黑体" panose="02010609060101010101" pitchFamily="2" charset="-122"/>
                <a:ea typeface="黑体" panose="02010609060101010101" pitchFamily="2" charset="-122"/>
              </a:rPr>
              <a:t>、尴尬：</a:t>
            </a:r>
            <a:endParaRPr lang="zh-CN" altLang="en-US" sz="3000" b="1" dirty="0">
              <a:solidFill>
                <a:srgbClr val="000000"/>
              </a:solidFill>
              <a:latin typeface="黑体" panose="02010609060101010101" pitchFamily="2" charset="-122"/>
              <a:ea typeface="黑体" panose="02010609060101010101" pitchFamily="2" charset="-122"/>
            </a:endParaRPr>
          </a:p>
          <a:p>
            <a:pPr>
              <a:spcBef>
                <a:spcPct val="50000"/>
              </a:spcBef>
            </a:pPr>
            <a:r>
              <a:rPr lang="en-US" altLang="zh-CN" sz="3000" b="1" dirty="0">
                <a:solidFill>
                  <a:srgbClr val="000000"/>
                </a:solidFill>
                <a:latin typeface="黑体" panose="02010609060101010101" pitchFamily="2" charset="-122"/>
                <a:ea typeface="黑体" panose="02010609060101010101" pitchFamily="2" charset="-122"/>
              </a:rPr>
              <a:t>6</a:t>
            </a:r>
            <a:r>
              <a:rPr lang="zh-CN" altLang="en-US" sz="3000" b="1" dirty="0">
                <a:solidFill>
                  <a:srgbClr val="000000"/>
                </a:solidFill>
                <a:latin typeface="黑体" panose="02010609060101010101" pitchFamily="2" charset="-122"/>
                <a:ea typeface="黑体" panose="02010609060101010101" pitchFamily="2" charset="-122"/>
              </a:rPr>
              <a:t>：讪讪：</a:t>
            </a:r>
            <a:endParaRPr lang="zh-CN" altLang="en-US" sz="3000" b="1" dirty="0">
              <a:solidFill>
                <a:srgbClr val="000000"/>
              </a:solidFill>
              <a:latin typeface="黑体" panose="02010609060101010101" pitchFamily="2" charset="-122"/>
              <a:ea typeface="黑体" panose="02010609060101010101" pitchFamily="2" charset="-122"/>
            </a:endParaRPr>
          </a:p>
          <a:p>
            <a:pPr>
              <a:spcBef>
                <a:spcPct val="50000"/>
              </a:spcBef>
            </a:pPr>
            <a:r>
              <a:rPr lang="en-US" altLang="zh-CN" sz="3000" b="1" dirty="0">
                <a:solidFill>
                  <a:srgbClr val="000000"/>
                </a:solidFill>
                <a:latin typeface="黑体" panose="02010609060101010101" pitchFamily="2" charset="-122"/>
                <a:ea typeface="黑体" panose="02010609060101010101" pitchFamily="2" charset="-122"/>
              </a:rPr>
              <a:t>7</a:t>
            </a:r>
            <a:r>
              <a:rPr lang="zh-CN" altLang="en-US" sz="3000" b="1" dirty="0">
                <a:solidFill>
                  <a:srgbClr val="000000"/>
                </a:solidFill>
                <a:latin typeface="黑体" panose="02010609060101010101" pitchFamily="2" charset="-122"/>
                <a:ea typeface="黑体" panose="02010609060101010101" pitchFamily="2" charset="-122"/>
              </a:rPr>
              <a:t>、虔诚：</a:t>
            </a:r>
            <a:endParaRPr lang="zh-CN" altLang="en-US" sz="3000" b="1" dirty="0">
              <a:solidFill>
                <a:srgbClr val="000000"/>
              </a:solidFill>
              <a:latin typeface="黑体" panose="02010609060101010101" pitchFamily="2" charset="-122"/>
              <a:ea typeface="黑体" panose="02010609060101010101" pitchFamily="2" charset="-122"/>
            </a:endParaRPr>
          </a:p>
        </p:txBody>
      </p:sp>
      <p:sp>
        <p:nvSpPr>
          <p:cNvPr id="45061" name="Rectangle 5"/>
          <p:cNvSpPr/>
          <p:nvPr/>
        </p:nvSpPr>
        <p:spPr>
          <a:xfrm>
            <a:off x="1898651" y="4826040"/>
            <a:ext cx="4540250" cy="553085"/>
          </a:xfrm>
          <a:prstGeom prst="rect">
            <a:avLst/>
          </a:prstGeom>
          <a:noFill/>
          <a:ln w="9525">
            <a:noFill/>
          </a:ln>
        </p:spPr>
        <p:txBody>
          <a:bodyPr>
            <a:spAutoFit/>
          </a:bodyPr>
          <a:lstStyle/>
          <a:p>
            <a:r>
              <a:rPr lang="zh-CN" altLang="en-US" sz="3000" b="1" dirty="0">
                <a:solidFill>
                  <a:srgbClr val="FF0000"/>
                </a:solidFill>
                <a:latin typeface="Times New Roman" panose="02020603050405020304" pitchFamily="18" charset="0"/>
                <a:ea typeface="楷体_GB2312" panose="02010609030101010101" charset="-122"/>
              </a:rPr>
              <a:t>难为情的样子。</a:t>
            </a:r>
            <a:endParaRPr lang="zh-CN" altLang="en-US" sz="3000" b="1" dirty="0">
              <a:solidFill>
                <a:srgbClr val="FF0000"/>
              </a:solidFill>
              <a:latin typeface="Times New Roman" panose="02020603050405020304" pitchFamily="18" charset="0"/>
              <a:ea typeface="楷体_GB2312" panose="02010609030101010101" charset="-122"/>
            </a:endParaRPr>
          </a:p>
        </p:txBody>
      </p:sp>
      <p:sp>
        <p:nvSpPr>
          <p:cNvPr id="45062" name="Rectangle 6"/>
          <p:cNvSpPr/>
          <p:nvPr/>
        </p:nvSpPr>
        <p:spPr>
          <a:xfrm>
            <a:off x="1828800" y="1460540"/>
            <a:ext cx="4335462" cy="553085"/>
          </a:xfrm>
          <a:prstGeom prst="rect">
            <a:avLst/>
          </a:prstGeom>
          <a:noFill/>
          <a:ln w="9525">
            <a:noFill/>
          </a:ln>
        </p:spPr>
        <p:txBody>
          <a:bodyPr>
            <a:spAutoFit/>
          </a:bodyPr>
          <a:lstStyle/>
          <a:p>
            <a:r>
              <a:rPr lang="zh-CN" altLang="en-US" sz="3000" b="1" dirty="0">
                <a:solidFill>
                  <a:srgbClr val="FF0000"/>
                </a:solidFill>
                <a:latin typeface="Times New Roman" panose="02020603050405020304" pitchFamily="18" charset="0"/>
                <a:ea typeface="楷体_GB2312" panose="02010609030101010101" charset="-122"/>
              </a:rPr>
              <a:t>恐慌，慌张。</a:t>
            </a:r>
            <a:endParaRPr lang="zh-CN" altLang="en-US" sz="3000" b="1" dirty="0">
              <a:solidFill>
                <a:srgbClr val="FF0000"/>
              </a:solidFill>
              <a:latin typeface="Times New Roman" panose="02020603050405020304" pitchFamily="18" charset="0"/>
              <a:ea typeface="楷体_GB2312" panose="02010609030101010101" charset="-122"/>
            </a:endParaRPr>
          </a:p>
        </p:txBody>
      </p:sp>
      <p:sp>
        <p:nvSpPr>
          <p:cNvPr id="45063" name="Rectangle 7"/>
          <p:cNvSpPr/>
          <p:nvPr/>
        </p:nvSpPr>
        <p:spPr>
          <a:xfrm>
            <a:off x="2049464" y="4101990"/>
            <a:ext cx="5424487" cy="553085"/>
          </a:xfrm>
          <a:prstGeom prst="rect">
            <a:avLst/>
          </a:prstGeom>
          <a:noFill/>
          <a:ln w="9525">
            <a:noFill/>
          </a:ln>
        </p:spPr>
        <p:txBody>
          <a:bodyPr>
            <a:spAutoFit/>
          </a:bodyPr>
          <a:lstStyle/>
          <a:p>
            <a:r>
              <a:rPr lang="zh-CN" altLang="en-US" sz="3000" b="1" dirty="0">
                <a:solidFill>
                  <a:srgbClr val="FF0000"/>
                </a:solidFill>
                <a:latin typeface="Times New Roman" panose="02020603050405020304" pitchFamily="18" charset="0"/>
                <a:ea typeface="楷体_GB2312" panose="02010609030101010101" charset="-122"/>
              </a:rPr>
              <a:t>（神色、态度）不自然。</a:t>
            </a:r>
            <a:endParaRPr lang="zh-CN" altLang="en-US" sz="3000" b="1" dirty="0">
              <a:solidFill>
                <a:srgbClr val="FF0000"/>
              </a:solidFill>
              <a:latin typeface="Times New Roman" panose="02020603050405020304" pitchFamily="18" charset="0"/>
              <a:ea typeface="楷体_GB2312" panose="02010609030101010101" charset="-122"/>
            </a:endParaRPr>
          </a:p>
        </p:txBody>
      </p:sp>
      <p:sp>
        <p:nvSpPr>
          <p:cNvPr id="45064" name="Rectangle 8"/>
          <p:cNvSpPr/>
          <p:nvPr/>
        </p:nvSpPr>
        <p:spPr>
          <a:xfrm>
            <a:off x="1978026" y="3450892"/>
            <a:ext cx="6567488" cy="553085"/>
          </a:xfrm>
          <a:prstGeom prst="rect">
            <a:avLst/>
          </a:prstGeom>
          <a:noFill/>
          <a:ln w="9525">
            <a:noFill/>
          </a:ln>
        </p:spPr>
        <p:txBody>
          <a:bodyPr>
            <a:spAutoFit/>
          </a:bodyPr>
          <a:lstStyle/>
          <a:p>
            <a:r>
              <a:rPr lang="zh-CN" altLang="en-US" sz="3000" b="1" dirty="0">
                <a:solidFill>
                  <a:srgbClr val="FF0000"/>
                </a:solidFill>
                <a:latin typeface="Times New Roman" panose="02020603050405020304" pitchFamily="18" charset="0"/>
                <a:ea typeface="楷体_GB2312" panose="02010609030101010101" charset="-122"/>
              </a:rPr>
              <a:t>固执任性，不听从别人的意见。</a:t>
            </a:r>
            <a:endParaRPr lang="zh-CN" altLang="en-US" sz="3000" b="1" dirty="0">
              <a:solidFill>
                <a:srgbClr val="FF0000"/>
              </a:solidFill>
              <a:latin typeface="Times New Roman" panose="02020603050405020304" pitchFamily="18" charset="0"/>
              <a:ea typeface="楷体_GB2312" panose="02010609030101010101" charset="-122"/>
            </a:endParaRPr>
          </a:p>
        </p:txBody>
      </p:sp>
      <p:sp>
        <p:nvSpPr>
          <p:cNvPr id="45065" name="Rectangle 9"/>
          <p:cNvSpPr/>
          <p:nvPr/>
        </p:nvSpPr>
        <p:spPr>
          <a:xfrm>
            <a:off x="2035811" y="2864291"/>
            <a:ext cx="4268787" cy="553085"/>
          </a:xfrm>
          <a:prstGeom prst="rect">
            <a:avLst/>
          </a:prstGeom>
          <a:noFill/>
          <a:ln w="9525">
            <a:noFill/>
          </a:ln>
        </p:spPr>
        <p:txBody>
          <a:bodyPr>
            <a:spAutoFit/>
          </a:bodyPr>
          <a:lstStyle/>
          <a:p>
            <a:r>
              <a:rPr lang="zh-CN" altLang="en-US" sz="3000" b="1" dirty="0">
                <a:solidFill>
                  <a:srgbClr val="FF0000"/>
                </a:solidFill>
                <a:latin typeface="Times New Roman" panose="02020603050405020304" pitchFamily="18" charset="0"/>
                <a:ea typeface="楷体_GB2312" panose="02010609030101010101" charset="-122"/>
              </a:rPr>
              <a:t>傻气，难为情。</a:t>
            </a:r>
            <a:endParaRPr lang="zh-CN" altLang="en-US" sz="3000" b="1" dirty="0">
              <a:solidFill>
                <a:srgbClr val="FF0000"/>
              </a:solidFill>
              <a:latin typeface="Times New Roman" panose="02020603050405020304" pitchFamily="18" charset="0"/>
              <a:ea typeface="楷体_GB2312" panose="02010609030101010101" charset="-122"/>
            </a:endParaRPr>
          </a:p>
        </p:txBody>
      </p:sp>
      <p:sp>
        <p:nvSpPr>
          <p:cNvPr id="45066" name="Rectangle 10"/>
          <p:cNvSpPr/>
          <p:nvPr/>
        </p:nvSpPr>
        <p:spPr>
          <a:xfrm>
            <a:off x="1901825" y="2179678"/>
            <a:ext cx="6191250" cy="553085"/>
          </a:xfrm>
          <a:prstGeom prst="rect">
            <a:avLst/>
          </a:prstGeom>
          <a:noFill/>
          <a:ln w="9525">
            <a:noFill/>
          </a:ln>
        </p:spPr>
        <p:txBody>
          <a:bodyPr>
            <a:spAutoFit/>
          </a:bodyPr>
          <a:lstStyle/>
          <a:p>
            <a:r>
              <a:rPr lang="zh-CN" altLang="en-US" sz="3000" b="1" dirty="0">
                <a:solidFill>
                  <a:srgbClr val="FF0000"/>
                </a:solidFill>
                <a:latin typeface="Times New Roman" panose="02020603050405020304" pitchFamily="18" charset="0"/>
                <a:ea typeface="楷体_GB2312" panose="02010609030101010101" charset="-122"/>
              </a:rPr>
              <a:t>形容不好意思或不大方的样子。</a:t>
            </a:r>
            <a:endParaRPr lang="zh-CN" altLang="en-US" sz="3000" b="1" dirty="0">
              <a:solidFill>
                <a:srgbClr val="FF0000"/>
              </a:solidFill>
              <a:latin typeface="Times New Roman" panose="02020603050405020304" pitchFamily="18" charset="0"/>
              <a:ea typeface="楷体_GB2312" panose="02010609030101010101" charset="-122"/>
            </a:endParaRPr>
          </a:p>
        </p:txBody>
      </p:sp>
      <p:sp>
        <p:nvSpPr>
          <p:cNvPr id="45067" name="Rectangle 11"/>
          <p:cNvSpPr/>
          <p:nvPr/>
        </p:nvSpPr>
        <p:spPr>
          <a:xfrm>
            <a:off x="1898651" y="5618202"/>
            <a:ext cx="4540250" cy="553085"/>
          </a:xfrm>
          <a:prstGeom prst="rect">
            <a:avLst/>
          </a:prstGeom>
          <a:noFill/>
          <a:ln w="9525">
            <a:noFill/>
          </a:ln>
        </p:spPr>
        <p:txBody>
          <a:bodyPr>
            <a:spAutoFit/>
          </a:bodyPr>
          <a:lstStyle/>
          <a:p>
            <a:r>
              <a:rPr lang="zh-CN" altLang="en-US" sz="3000" b="1" dirty="0">
                <a:solidFill>
                  <a:srgbClr val="FF0000"/>
                </a:solidFill>
                <a:latin typeface="Times New Roman" panose="02020603050405020304" pitchFamily="18" charset="0"/>
                <a:ea typeface="楷体_GB2312" panose="02010609030101010101" charset="-122"/>
              </a:rPr>
              <a:t>恭敬有诚意。</a:t>
            </a:r>
            <a:endParaRPr lang="zh-CN" altLang="en-US" sz="3000" b="1" dirty="0">
              <a:solidFill>
                <a:srgbClr val="FF0000"/>
              </a:solidFill>
              <a:latin typeface="Times New Roman" panose="02020603050405020304" pitchFamily="18" charset="0"/>
              <a:ea typeface="楷体_GB2312" panose="02010609030101010101"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5062">
                                            <p:txEl>
                                              <p:pRg st="0" end="0"/>
                                            </p:txEl>
                                          </p:spTgt>
                                        </p:tgtEl>
                                        <p:attrNameLst>
                                          <p:attrName>style.visibility</p:attrName>
                                        </p:attrNameLst>
                                      </p:cBhvr>
                                      <p:to>
                                        <p:strVal val="visible"/>
                                      </p:to>
                                    </p:set>
                                    <p:animEffect transition="in" filter="wipe(left)">
                                      <p:cBhvr>
                                        <p:cTn id="7" dur="500"/>
                                        <p:tgtEl>
                                          <p:spTgt spid="4506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5066">
                                            <p:txEl>
                                              <p:pRg st="0" end="0"/>
                                            </p:txEl>
                                          </p:spTgt>
                                        </p:tgtEl>
                                        <p:attrNameLst>
                                          <p:attrName>style.visibility</p:attrName>
                                        </p:attrNameLst>
                                      </p:cBhvr>
                                      <p:to>
                                        <p:strVal val="visible"/>
                                      </p:to>
                                    </p:set>
                                    <p:animEffect transition="in" filter="wipe(left)">
                                      <p:cBhvr>
                                        <p:cTn id="12" dur="500"/>
                                        <p:tgtEl>
                                          <p:spTgt spid="4506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5065">
                                            <p:txEl>
                                              <p:pRg st="0" end="0"/>
                                            </p:txEl>
                                          </p:spTgt>
                                        </p:tgtEl>
                                        <p:attrNameLst>
                                          <p:attrName>style.visibility</p:attrName>
                                        </p:attrNameLst>
                                      </p:cBhvr>
                                      <p:to>
                                        <p:strVal val="visible"/>
                                      </p:to>
                                    </p:set>
                                    <p:animEffect transition="in" filter="wipe(left)">
                                      <p:cBhvr>
                                        <p:cTn id="17" dur="500"/>
                                        <p:tgtEl>
                                          <p:spTgt spid="4506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5064">
                                            <p:txEl>
                                              <p:pRg st="0" end="0"/>
                                            </p:txEl>
                                          </p:spTgt>
                                        </p:tgtEl>
                                        <p:attrNameLst>
                                          <p:attrName>style.visibility</p:attrName>
                                        </p:attrNameLst>
                                      </p:cBhvr>
                                      <p:to>
                                        <p:strVal val="visible"/>
                                      </p:to>
                                    </p:set>
                                    <p:animEffect transition="in" filter="wipe(left)">
                                      <p:cBhvr>
                                        <p:cTn id="22" dur="500"/>
                                        <p:tgtEl>
                                          <p:spTgt spid="4506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5063">
                                            <p:txEl>
                                              <p:pRg st="0" end="0"/>
                                            </p:txEl>
                                          </p:spTgt>
                                        </p:tgtEl>
                                        <p:attrNameLst>
                                          <p:attrName>style.visibility</p:attrName>
                                        </p:attrNameLst>
                                      </p:cBhvr>
                                      <p:to>
                                        <p:strVal val="visible"/>
                                      </p:to>
                                    </p:set>
                                    <p:animEffect transition="in" filter="wipe(left)">
                                      <p:cBhvr>
                                        <p:cTn id="27" dur="500"/>
                                        <p:tgtEl>
                                          <p:spTgt spid="45063">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5061">
                                            <p:txEl>
                                              <p:pRg st="0" end="0"/>
                                            </p:txEl>
                                          </p:spTgt>
                                        </p:tgtEl>
                                        <p:attrNameLst>
                                          <p:attrName>style.visibility</p:attrName>
                                        </p:attrNameLst>
                                      </p:cBhvr>
                                      <p:to>
                                        <p:strVal val="visible"/>
                                      </p:to>
                                    </p:set>
                                    <p:animEffect transition="in" filter="wipe(left)">
                                      <p:cBhvr>
                                        <p:cTn id="32" dur="500"/>
                                        <p:tgtEl>
                                          <p:spTgt spid="45061">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5067">
                                            <p:txEl>
                                              <p:pRg st="0" end="0"/>
                                            </p:txEl>
                                          </p:spTgt>
                                        </p:tgtEl>
                                        <p:attrNameLst>
                                          <p:attrName>style.visibility</p:attrName>
                                        </p:attrNameLst>
                                      </p:cBhvr>
                                      <p:to>
                                        <p:strVal val="visible"/>
                                      </p:to>
                                    </p:set>
                                    <p:animEffect transition="in" filter="wipe(left)">
                                      <p:cBhvr>
                                        <p:cTn id="37" dur="500"/>
                                        <p:tgtEl>
                                          <p:spTgt spid="4506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1" grpId="0" build="p"/>
      <p:bldP spid="45062" grpId="0" build="p"/>
      <p:bldP spid="45063" grpId="0" build="p"/>
      <p:bldP spid="45064" grpId="0" build="p"/>
      <p:bldP spid="45065" grpId="0" build="p"/>
      <p:bldP spid="45066" grpId="0" build="p"/>
      <p:bldP spid="45067"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304800" y="541336"/>
            <a:ext cx="8686800" cy="838200"/>
          </a:xfrm>
          <a:noFill/>
          <a:ln>
            <a:noFill/>
          </a:ln>
          <a:effectLst/>
          <a:scene3d>
            <a:camera prst="orthographicFront"/>
            <a:lightRig rig="balanced" dir="t"/>
          </a:scene3d>
          <a:sp3d prstMaterial="plastic"/>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3600" b="1"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关于小说</a:t>
            </a:r>
            <a:endParaRPr kumimoji="0" lang="zh-CN" altLang="en-US" sz="3600" b="1"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endParaRPr>
          </a:p>
        </p:txBody>
      </p:sp>
      <p:sp>
        <p:nvSpPr>
          <p:cNvPr id="17411" name="内容占位符 2"/>
          <p:cNvSpPr>
            <a:spLocks noGrp="1"/>
          </p:cNvSpPr>
          <p:nvPr>
            <p:ph idx="4294967295"/>
          </p:nvPr>
        </p:nvSpPr>
        <p:spPr>
          <a:xfrm>
            <a:off x="457200" y="1951037"/>
            <a:ext cx="8229600" cy="4525963"/>
          </a:xfrm>
        </p:spPr>
        <p:txBody>
          <a:bodyPr vert="horz" wrap="square" lIns="91440" tIns="45720" rIns="91440" bIns="45720" anchor="t"/>
          <a:lstStyle/>
          <a:p>
            <a:pPr marL="0" indent="0" eaLnBrk="1" hangingPunct="1">
              <a:buNone/>
            </a:pPr>
            <a:r>
              <a:rPr lang="zh-CN" altLang="en-US" b="1" dirty="0">
                <a:solidFill>
                  <a:schemeClr val="tx1"/>
                </a:solidFill>
                <a:ea typeface="华文楷体" panose="02010600040101010101" charset="-122"/>
              </a:rPr>
              <a:t> </a:t>
            </a:r>
            <a:r>
              <a:rPr lang="zh-CN" altLang="en-US" sz="2800" b="1" dirty="0">
                <a:solidFill>
                  <a:schemeClr val="tx1"/>
                </a:solidFill>
                <a:ea typeface="华文楷体" panose="02010600040101010101" charset="-122"/>
              </a:rPr>
              <a:t>  本文是一篇小说。小说是一种叙事性的文学体裁，他的特点是以刻画典型人物为中心，通过完整的故事情节和人物活动环境的描写，来反映复杂的社会生活。</a:t>
            </a:r>
            <a:endParaRPr lang="zh-CN" altLang="en-US" sz="2800" b="1" dirty="0">
              <a:solidFill>
                <a:schemeClr val="tx1"/>
              </a:solidFill>
              <a:ea typeface="华文楷体" panose="02010600040101010101" charset="-122"/>
            </a:endParaRPr>
          </a:p>
          <a:p>
            <a:pPr marL="0" indent="0" eaLnBrk="1" hangingPunct="1">
              <a:buNone/>
            </a:pPr>
            <a:r>
              <a:rPr lang="zh-CN" altLang="en-US" sz="2800" b="1" dirty="0">
                <a:solidFill>
                  <a:schemeClr val="tx1"/>
                </a:solidFill>
                <a:ea typeface="华文楷体" panose="02010600040101010101" charset="-122"/>
              </a:rPr>
              <a:t>小说三要素：</a:t>
            </a:r>
            <a:r>
              <a:rPr lang="zh-CN" altLang="en-US" sz="2800" b="1" dirty="0">
                <a:solidFill>
                  <a:srgbClr val="FF0000"/>
                </a:solidFill>
                <a:ea typeface="华文楷体" panose="02010600040101010101" charset="-122"/>
              </a:rPr>
              <a:t>人物形象、故事情节、典型环境</a:t>
            </a:r>
            <a:endParaRPr lang="zh-CN" altLang="en-US" sz="2800" b="1" dirty="0">
              <a:solidFill>
                <a:srgbClr val="FF0000"/>
              </a:solidFill>
              <a:ea typeface="华文楷体" panose="02010600040101010101" charset="-122"/>
            </a:endParaRPr>
          </a:p>
          <a:p>
            <a:pPr marL="0" indent="0" eaLnBrk="1" hangingPunct="1">
              <a:buNone/>
            </a:pPr>
            <a:r>
              <a:rPr lang="zh-CN" altLang="en-US" sz="2800" b="1" dirty="0">
                <a:solidFill>
                  <a:schemeClr val="tx1"/>
                </a:solidFill>
                <a:ea typeface="华文楷体" panose="02010600040101010101" charset="-122"/>
              </a:rPr>
              <a:t>故事情节可分为：</a:t>
            </a:r>
            <a:r>
              <a:rPr lang="zh-CN" altLang="en-US" sz="2800" b="1" dirty="0">
                <a:solidFill>
                  <a:srgbClr val="FF0000"/>
                </a:solidFill>
                <a:ea typeface="华文楷体" panose="02010600040101010101" charset="-122"/>
              </a:rPr>
              <a:t>开端、发展、高潮、结局</a:t>
            </a:r>
            <a:endParaRPr lang="zh-CN" altLang="en-US" sz="2800" b="1" dirty="0">
              <a:solidFill>
                <a:srgbClr val="FF0000"/>
              </a:solidFill>
              <a:ea typeface="华文楷体" panose="02010600040101010101" charset="-122"/>
            </a:endParaRPr>
          </a:p>
        </p:txBody>
      </p:sp>
    </p:spTree>
    <p:custDataLst>
      <p:tags r:id="rId1"/>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10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10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11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SLIDE_BACKGROUND_TYPE" val="navigation"/>
  <p:tag name="KSO_WM_SLIDE_BK_DARK_LIGHT" val="2"/>
  <p:tag name="KSO_WM_UNIT_TYPE" val="i"/>
  <p:tag name="KSO_WM_UNIT_INDEX"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13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Lst>
</file>

<file path=ppt/tags/tag136.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Lst>
</file>

<file path=ppt/tags/tag13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3.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202690"/>
</p:tagLst>
</file>

<file path=ppt/tags/tag144.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202690"/>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8.xml><?xml version="1.0" encoding="utf-8"?>
<p:tagLst xmlns:p="http://schemas.openxmlformats.org/presentationml/2006/main">
  <p:tag name="KSO_WM_TEMPLATE_SUBCATEGORY" val="0"/>
  <p:tag name="KSO_WM_TEMPLATE_MASTER_TYPE" val="1"/>
  <p:tag name="KSO_WM_TEMPLATE_COLOR_TYPE" val="1"/>
  <p:tag name="KSO_WM_TAG_VERSION" val="1.0"/>
  <p:tag name="KSO_WM_BEAUTIFY_FLAG" val="#wm#"/>
  <p:tag name="KSO_WM_TEMPLATE_CATEGORY" val="custom"/>
  <p:tag name="KSO_WM_TEMPLATE_INDEX" val="20202690"/>
  <p:tag name="KSO_WM_TEMPLATE_THUMBS_INDEX" val="1、4、6、7、8、9、10、11、12、13、14"/>
  <p:tag name="KSO_WM_TEMPLATE_MASTER_THUMB_INDEX" val="18"/>
</p:tagLst>
</file>

<file path=ppt/tags/tag149.xml><?xml version="1.0" encoding="utf-8"?>
<p:tagLst xmlns:p="http://schemas.openxmlformats.org/presentationml/2006/main">
  <p:tag name="KSO_WM_TEMPLATE_CATEGORY" val="custom"/>
  <p:tag name="KSO_WM_TEMPLATE_INDEX" val="20202690"/>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BEAUTIFY_FLAG" val="#wm#"/>
  <p:tag name="KSO_WM_TEMPLATE_CATEGORY" val="custom"/>
  <p:tag name="KSO_WM_TEMPLATE_INDEX" val="20202690"/>
</p:tagLst>
</file>

<file path=ppt/tags/tag151.xml><?xml version="1.0" encoding="utf-8"?>
<p:tagLst xmlns:p="http://schemas.openxmlformats.org/presentationml/2006/main">
  <p:tag name="KSO_WM_TEMPLATE_CATEGORY" val="custom"/>
  <p:tag name="KSO_WM_TEMPLATE_INDEX" val="20202690"/>
</p:tagLst>
</file>

<file path=ppt/tags/tag152.xml><?xml version="1.0" encoding="utf-8"?>
<p:tagLst xmlns:p="http://schemas.openxmlformats.org/presentationml/2006/main">
  <p:tag name="KSO_WM_TEMPLATE_CATEGORY" val="custom"/>
  <p:tag name="KSO_WM_TEMPLATE_INDEX" val="20202690"/>
</p:tagLst>
</file>

<file path=ppt/tags/tag153.xml><?xml version="1.0" encoding="utf-8"?>
<p:tagLst xmlns:p="http://schemas.openxmlformats.org/presentationml/2006/main">
  <p:tag name="KSO_WM_TEMPLATE_CATEGORY" val="custom"/>
  <p:tag name="KSO_WM_TEMPLATE_INDEX" val="20202690"/>
</p:tagLst>
</file>

<file path=ppt/tags/tag154.xml><?xml version="1.0" encoding="utf-8"?>
<p:tagLst xmlns:p="http://schemas.openxmlformats.org/presentationml/2006/main">
  <p:tag name="KSO_WM_TEMPLATE_CATEGORY" val="custom"/>
  <p:tag name="KSO_WM_TEMPLATE_INDEX" val="20202690"/>
</p:tagLst>
</file>

<file path=ppt/tags/tag155.xml><?xml version="1.0" encoding="utf-8"?>
<p:tagLst xmlns:p="http://schemas.openxmlformats.org/presentationml/2006/main">
  <p:tag name="KSO_WM_TEMPLATE_CATEGORY" val="custom"/>
  <p:tag name="KSO_WM_TEMPLATE_INDEX" val="20202690"/>
</p:tagLst>
</file>

<file path=ppt/tags/tag156.xml><?xml version="1.0" encoding="utf-8"?>
<p:tagLst xmlns:p="http://schemas.openxmlformats.org/presentationml/2006/main">
  <p:tag name="KSO_WM_TEMPLATE_CATEGORY" val="custom"/>
  <p:tag name="KSO_WM_TEMPLATE_INDEX" val="20202690"/>
</p:tagLst>
</file>

<file path=ppt/tags/tag157.xml><?xml version="1.0" encoding="utf-8"?>
<p:tagLst xmlns:p="http://schemas.openxmlformats.org/presentationml/2006/main">
  <p:tag name="KSO_WM_TEMPLATE_CATEGORY" val="custom"/>
  <p:tag name="KSO_WM_TEMPLATE_INDEX" val="20202690"/>
</p:tagLst>
</file>

<file path=ppt/tags/tag158.xml><?xml version="1.0" encoding="utf-8"?>
<p:tagLst xmlns:p="http://schemas.openxmlformats.org/presentationml/2006/main">
  <p:tag name="KSO_WM_TEMPLATE_CATEGORY" val="custom"/>
  <p:tag name="KSO_WM_TEMPLATE_INDEX" val="20202690"/>
</p:tagLst>
</file>

<file path=ppt/tags/tag159.xml><?xml version="1.0" encoding="utf-8"?>
<p:tagLst xmlns:p="http://schemas.openxmlformats.org/presentationml/2006/main">
  <p:tag name="KSO_WM_BEAUTIFY_FLAG" val="#wm#"/>
  <p:tag name="KSO_WM_TEMPLATE_CATEGORY" val="custom"/>
  <p:tag name="KSO_WM_TEMPLATE_INDEX" val="20202690"/>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TEMPLATE_CATEGORY" val="custom"/>
  <p:tag name="KSO_WM_TEMPLATE_INDEX" val="20202690"/>
</p:tagLst>
</file>

<file path=ppt/tags/tag161.xml><?xml version="1.0" encoding="utf-8"?>
<p:tagLst xmlns:p="http://schemas.openxmlformats.org/presentationml/2006/main">
  <p:tag name="KSO_WM_TEMPLATE_CATEGORY" val="custom"/>
  <p:tag name="KSO_WM_TEMPLATE_INDEX" val="20202690"/>
</p:tagLst>
</file>

<file path=ppt/tags/tag162.xml><?xml version="1.0" encoding="utf-8"?>
<p:tagLst xmlns:p="http://schemas.openxmlformats.org/presentationml/2006/main">
  <p:tag name="KSO_WM_TEMPLATE_CATEGORY" val="custom"/>
  <p:tag name="KSO_WM_TEMPLATE_INDEX" val="20202690"/>
</p:tagLst>
</file>

<file path=ppt/tags/tag163.xml><?xml version="1.0" encoding="utf-8"?>
<p:tagLst xmlns:p="http://schemas.openxmlformats.org/presentationml/2006/main">
  <p:tag name="KSO_WM_TEMPLATE_CATEGORY" val="custom"/>
  <p:tag name="KSO_WM_TEMPLATE_INDEX" val="20202690"/>
</p:tagLst>
</file>

<file path=ppt/tags/tag164.xml><?xml version="1.0" encoding="utf-8"?>
<p:tagLst xmlns:p="http://schemas.openxmlformats.org/presentationml/2006/main">
  <p:tag name="KSO_WM_TEMPLATE_CATEGORY" val="custom"/>
  <p:tag name="KSO_WM_TEMPLATE_INDEX" val="20202690"/>
</p:tagLst>
</file>

<file path=ppt/tags/tag165.xml><?xml version="1.0" encoding="utf-8"?>
<p:tagLst xmlns:p="http://schemas.openxmlformats.org/presentationml/2006/main">
  <p:tag name="KSO_WM_TEMPLATE_CATEGORY" val="custom"/>
  <p:tag name="KSO_WM_TEMPLATE_INDEX" val="20202690"/>
</p:tagLst>
</file>

<file path=ppt/tags/tag166.xml><?xml version="1.0" encoding="utf-8"?>
<p:tagLst xmlns:p="http://schemas.openxmlformats.org/presentationml/2006/main">
  <p:tag name="KSO_WM_TEMPLATE_CATEGORY" val="custom"/>
  <p:tag name="KSO_WM_TEMPLATE_INDEX" val="20202690"/>
</p:tagLst>
</file>

<file path=ppt/tags/tag167.xml><?xml version="1.0" encoding="utf-8"?>
<p:tagLst xmlns:p="http://schemas.openxmlformats.org/presentationml/2006/main">
  <p:tag name="KSO_WM_TEMPLATE_CATEGORY" val="custom"/>
  <p:tag name="KSO_WM_TEMPLATE_INDEX" val="20202690"/>
</p:tagLst>
</file>

<file path=ppt/tags/tag168.xml><?xml version="1.0" encoding="utf-8"?>
<p:tagLst xmlns:p="http://schemas.openxmlformats.org/presentationml/2006/main">
  <p:tag name="KSO_WM_TEMPLATE_CATEGORY" val="custom"/>
  <p:tag name="KSO_WM_TEMPLATE_INDEX" val="20202690"/>
</p:tagLst>
</file>

<file path=ppt/tags/tag169.xml><?xml version="1.0" encoding="utf-8"?>
<p:tagLst xmlns:p="http://schemas.openxmlformats.org/presentationml/2006/main">
  <p:tag name="KSO_WM_TEMPLATE_CATEGORY" val="custom"/>
  <p:tag name="KSO_WM_TEMPLATE_INDEX" val="20202690"/>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TEMPLATE_CATEGORY" val="custom"/>
  <p:tag name="KSO_WM_TEMPLATE_INDEX" val="20202690"/>
</p:tagLst>
</file>

<file path=ppt/tags/tag171.xml><?xml version="1.0" encoding="utf-8"?>
<p:tagLst xmlns:p="http://schemas.openxmlformats.org/presentationml/2006/main">
  <p:tag name="KSO_WM_TEMPLATE_CATEGORY" val="custom"/>
  <p:tag name="KSO_WM_TEMPLATE_INDEX" val="20202690"/>
</p:tagLst>
</file>

<file path=ppt/tags/tag172.xml><?xml version="1.0" encoding="utf-8"?>
<p:tagLst xmlns:p="http://schemas.openxmlformats.org/presentationml/2006/main">
  <p:tag name="KSO_WM_TEMPLATE_CATEGORY" val="custom"/>
  <p:tag name="KSO_WM_TEMPLATE_INDEX" val="20202690"/>
</p:tagLst>
</file>

<file path=ppt/tags/tag173.xml><?xml version="1.0" encoding="utf-8"?>
<p:tagLst xmlns:p="http://schemas.openxmlformats.org/presentationml/2006/main">
  <p:tag name="KSO_WM_TEMPLATE_CATEGORY" val="custom"/>
  <p:tag name="KSO_WM_TEMPLATE_INDEX" val="20202690"/>
</p:tagLst>
</file>

<file path=ppt/tags/tag174.xml><?xml version="1.0" encoding="utf-8"?>
<p:tagLst xmlns:p="http://schemas.openxmlformats.org/presentationml/2006/main">
  <p:tag name="KSO_WM_TEMPLATE_CATEGORY" val="custom"/>
  <p:tag name="KSO_WM_TEMPLATE_INDEX" val="20202690"/>
</p:tagLst>
</file>

<file path=ppt/tags/tag175.xml><?xml version="1.0" encoding="utf-8"?>
<p:tagLst xmlns:p="http://schemas.openxmlformats.org/presentationml/2006/main">
  <p:tag name="KSO_WM_TEMPLATE_CATEGORY" val="custom"/>
  <p:tag name="KSO_WM_TEMPLATE_INDEX" val="20202690"/>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SLIDE_BACKGROUND_MASK_FLAG" val="1"/>
  <p:tag name="KSO_WM_UNIT_TYPE" val="y"/>
  <p:tag name="KSO_WM_UNIT_INDEX"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SLIDE_BACKGROUND_MASK_FLAG" val="1"/>
  <p:tag name="KSO_WM_UNIT_TYPE" val="y"/>
  <p:tag name="KSO_WM_UNIT_INDEX" val="2"/>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SLIDE_BACKGROUND_MASK_FLAG" val="1"/>
  <p:tag name="KSO_WM_UNIT_TYPE" val="y"/>
  <p:tag name="KSO_WM_UNIT_INDEX" val="3"/>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SLIDE_BACKGROUND_TYPE" val="frame"/>
  <p:tag name="KSO_WM_SLIDE_BK_DARK_LIGHT" val="2"/>
  <p:tag name="KSO_WM_UNIT_TYPE" val="i"/>
  <p:tag name="KSO_WM_UNIT_INDEX"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SLIDE_BACKGROUND_TYPE" val="frame"/>
  <p:tag name="KSO_WM_SLIDE_BK_DARK_LIGHT" val="2"/>
  <p:tag name="KSO_WM_UNIT_TYPE" val="i"/>
  <p:tag name="KSO_WM_UNIT_INDEX"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SLIDE_BACKGROUND_TYPE" val="frame"/>
  <p:tag name="KSO_WM_SLIDE_BK_DARK_LIGHT" val="2"/>
  <p:tag name="KSO_WM_UNIT_TYPE" val="i"/>
  <p:tag name="KSO_WM_UNIT_INDEX" val="3"/>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98">
      <a:dk1>
        <a:sysClr val="windowText" lastClr="000000"/>
      </a:dk1>
      <a:lt1>
        <a:sysClr val="window" lastClr="FFFFFF"/>
      </a:lt1>
      <a:dk2>
        <a:srgbClr val="DEEAE0"/>
      </a:dk2>
      <a:lt2>
        <a:srgbClr val="FFFFFF"/>
      </a:lt2>
      <a:accent1>
        <a:srgbClr val="418454"/>
      </a:accent1>
      <a:accent2>
        <a:srgbClr val="63955F"/>
      </a:accent2>
      <a:accent3>
        <a:srgbClr val="85A66A"/>
      </a:accent3>
      <a:accent4>
        <a:srgbClr val="A6B674"/>
      </a:accent4>
      <a:accent5>
        <a:srgbClr val="C8C77F"/>
      </a:accent5>
      <a:accent6>
        <a:srgbClr val="EAD88A"/>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3697</Words>
  <Application>WPS 演示</Application>
  <PresentationFormat>全屏显示(4:3)</PresentationFormat>
  <Paragraphs>218</Paragraphs>
  <Slides>27</Slides>
  <Notes>0</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27</vt:i4>
      </vt:variant>
    </vt:vector>
  </HeadingPairs>
  <TitlesOfParts>
    <vt:vector size="44" baseType="lpstr">
      <vt:lpstr>Arial</vt:lpstr>
      <vt:lpstr>宋体</vt:lpstr>
      <vt:lpstr>Wingdings</vt:lpstr>
      <vt:lpstr>Calibri</vt:lpstr>
      <vt:lpstr>Times New Roman</vt:lpstr>
      <vt:lpstr>Arial Unicode MS</vt:lpstr>
      <vt:lpstr>Wingdings 2</vt:lpstr>
      <vt:lpstr>华文楷体</vt:lpstr>
      <vt:lpstr>黑体</vt:lpstr>
      <vt:lpstr>楷体_GB2312</vt:lpstr>
      <vt:lpstr>新宋体</vt:lpstr>
      <vt:lpstr>微软雅黑</vt:lpstr>
      <vt:lpstr>Arial Unicode MS</vt:lpstr>
      <vt:lpstr>方正舒体</vt:lpstr>
      <vt:lpstr>汉仪旗黑-85S</vt:lpstr>
      <vt:lpstr>自定义设计方案</vt:lpstr>
      <vt:lpstr>Office 主题​​</vt:lpstr>
      <vt:lpstr>《百合花》</vt:lpstr>
      <vt:lpstr>PowerPoint 演示文稿</vt:lpstr>
      <vt:lpstr> 学习目标</vt:lpstr>
      <vt:lpstr>学习重难点</vt:lpstr>
      <vt:lpstr>走进作者</vt:lpstr>
      <vt:lpstr>写作背景</vt:lpstr>
      <vt:lpstr> 检查预习 </vt:lpstr>
      <vt:lpstr>PowerPoint 演示文稿</vt:lpstr>
      <vt:lpstr>关于小说</vt:lpstr>
      <vt:lpstr>整体感知 </vt:lpstr>
      <vt:lpstr>PowerPoint 演示文稿</vt:lpstr>
      <vt:lpstr>整体感知 </vt:lpstr>
      <vt:lpstr>梳理文脉   </vt:lpstr>
      <vt:lpstr>情节结构图 </vt:lpstr>
      <vt:lpstr>细读课文 分析人物形象</vt:lpstr>
      <vt:lpstr>细读课文 分析人物形象</vt:lpstr>
      <vt:lpstr>PowerPoint 演示文稿</vt:lpstr>
      <vt:lpstr>PowerPoint 演示文稿</vt:lpstr>
      <vt:lpstr>PowerPoint 演示文稿</vt:lpstr>
      <vt:lpstr>细读课文 分析人物形象</vt:lpstr>
      <vt:lpstr>细读课文 分析人物形象</vt:lpstr>
      <vt:lpstr>新媳妇的形象</vt:lpstr>
      <vt:lpstr>三、“我”是一个什么角色？在小说中有什么作用?</vt:lpstr>
      <vt:lpstr>课文中的环境描写有什么作用？</vt:lpstr>
      <vt:lpstr>课文中几次写到通讯员衣服上的破洞，说说有什么作用？ </vt:lpstr>
      <vt:lpstr>思考讨论：百合花的象征意义？作者为什么以百合花为题目？</vt:lpstr>
      <vt:lpstr>写作特点分析</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明景</cp:lastModifiedBy>
  <cp:revision>114</cp:revision>
  <dcterms:created xsi:type="dcterms:W3CDTF">2019-09-03T09:21:00Z</dcterms:created>
  <dcterms:modified xsi:type="dcterms:W3CDTF">2019-10-12T06:55:11Z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2052-11.1.0.9098</vt:lpwstr>
  </property>
</Properties>
</file>