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412" r:id="rId3"/>
    <p:sldId id="411" r:id="rId4"/>
    <p:sldId id="457" r:id="rId5"/>
    <p:sldId id="413" r:id="rId6"/>
    <p:sldId id="372" r:id="rId7"/>
    <p:sldId id="368" r:id="rId8"/>
    <p:sldId id="374" r:id="rId9"/>
    <p:sldId id="395" r:id="rId10"/>
    <p:sldId id="381" r:id="rId11"/>
    <p:sldId id="391" r:id="rId12"/>
    <p:sldId id="402" r:id="rId13"/>
    <p:sldId id="409" r:id="rId14"/>
    <p:sldId id="410" r:id="rId15"/>
    <p:sldId id="403" r:id="rId16"/>
    <p:sldId id="404" r:id="rId17"/>
    <p:sldId id="405" r:id="rId18"/>
    <p:sldId id="399" r:id="rId19"/>
    <p:sldId id="400" r:id="rId20"/>
    <p:sldId id="401" r:id="rId21"/>
    <p:sldId id="406" r:id="rId22"/>
    <p:sldId id="407" r:id="rId23"/>
    <p:sldId id="392" r:id="rId24"/>
    <p:sldId id="414" r:id="rId25"/>
    <p:sldId id="416" r:id="rId26"/>
    <p:sldId id="417" r:id="rId27"/>
    <p:sldId id="420" r:id="rId28"/>
    <p:sldId id="393" r:id="rId29"/>
    <p:sldId id="448" r:id="rId30"/>
    <p:sldId id="418" r:id="rId31"/>
    <p:sldId id="419" r:id="rId32"/>
    <p:sldId id="421" r:id="rId33"/>
    <p:sldId id="394" r:id="rId34"/>
    <p:sldId id="444" r:id="rId35"/>
    <p:sldId id="445" r:id="rId36"/>
    <p:sldId id="397" r:id="rId37"/>
    <p:sldId id="389" r:id="rId38"/>
  </p:sldIdLst>
  <p:sldSz cx="9144000" cy="5144135" type="screen16x9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FF00FF"/>
    <a:srgbClr val="0000FF"/>
    <a:srgbClr val="0000CC"/>
    <a:srgbClr val="CC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1647"/>
        <p:guide pos="2846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20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2051" name="日期占位符 20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2052" name="幻灯片图像占位符 2051"/>
          <p:cNvSpPr>
            <a:spLocks noGrp="1" noRot="1"/>
          </p:cNvSpPr>
          <p:nvPr>
            <p:ph type="sldImg" idx="2"/>
          </p:nvPr>
        </p:nvSpPr>
        <p:spPr>
          <a:xfrm>
            <a:off x="381533" y="685800"/>
            <a:ext cx="6094933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文本占位符 2052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Times New Roman" panose="020206030504050203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457280"/>
            <a:ext cx="1943100" cy="411552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457280"/>
            <a:ext cx="5716657" cy="411552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486160"/>
            <a:ext cx="3808476" cy="30866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486160"/>
            <a:ext cx="3808476" cy="308664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457280"/>
            <a:ext cx="7772400" cy="857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486160"/>
            <a:ext cx="7772400" cy="308664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4687120"/>
            <a:ext cx="1905000" cy="34296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/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7120"/>
            <a:ext cx="2895600" cy="34296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7120"/>
            <a:ext cx="1905000" cy="34296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5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654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1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0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7620"/>
            <a:ext cx="9154795" cy="60572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1332230" y="2067560"/>
            <a:ext cx="4522470" cy="28346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臣以险衅，</a:t>
            </a:r>
            <a:endParaRPr lang="zh-CN" altLang="en-US" sz="7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7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夙遭闵凶。</a:t>
            </a:r>
            <a:endParaRPr lang="zh-CN" altLang="en-US" sz="7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2179320" y="50933"/>
            <a:ext cx="3097213" cy="762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第一段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：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1268" name="矩形 11267"/>
          <p:cNvSpPr/>
          <p:nvPr/>
        </p:nvSpPr>
        <p:spPr>
          <a:xfrm>
            <a:off x="55245" y="970413"/>
            <a:ext cx="7345363" cy="10972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6600" b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哪句话是中心句？</a:t>
            </a:r>
            <a:endParaRPr lang="zh-CN" altLang="en-US" sz="6600" b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21908" y="111893"/>
            <a:ext cx="1908175" cy="70104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析内容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占位符 12289"/>
          <p:cNvSpPr>
            <a:spLocks noGrp="1"/>
          </p:cNvSpPr>
          <p:nvPr>
            <p:ph type="body"/>
          </p:nvPr>
        </p:nvSpPr>
        <p:spPr>
          <a:xfrm>
            <a:off x="301625" y="698950"/>
            <a:ext cx="8540750" cy="2016125"/>
          </a:xfrm>
        </p:spPr>
        <p:txBody>
          <a:bodyPr/>
          <a:p>
            <a:pPr lvl="0" algn="just"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文章一开始，作者说：“臣以险衅，夙遭闵凶。”该句在全段中起到什么作用？它总提了哪几个方面？</a:t>
            </a:r>
            <a:r>
              <a:rPr lang="zh-CN" altLang="en-US" dirty="0"/>
              <a:t> </a:t>
            </a:r>
            <a:endParaRPr lang="zh-CN" altLang="en-US" sz="2800" dirty="0">
              <a:solidFill>
                <a:srgbClr val="0000FF"/>
              </a:solidFill>
            </a:endParaRPr>
          </a:p>
          <a:p>
            <a:pPr lvl="1" algn="just">
              <a:buNone/>
            </a:pP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1010920" y="2918910"/>
            <a:ext cx="4824413" cy="1584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8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总摄作用</a:t>
            </a:r>
            <a:endParaRPr lang="zh-CN" altLang="en-US" sz="8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1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2291">
                                            <p:txEl>
                                              <p:charRg st="1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2291">
                                            <p:txEl>
                                              <p:charRg st="1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占位符 13313"/>
          <p:cNvSpPr>
            <a:spLocks noGrp="1"/>
          </p:cNvSpPr>
          <p:nvPr>
            <p:ph type="body" sz="half"/>
          </p:nvPr>
        </p:nvSpPr>
        <p:spPr>
          <a:xfrm>
            <a:off x="0" y="1124585"/>
            <a:ext cx="2301875" cy="3461385"/>
          </a:xfrm>
        </p:spPr>
        <p:txBody>
          <a:bodyPr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身世之苦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 lvl="0">
              <a:spcBef>
                <a:spcPct val="50000"/>
              </a:spcBef>
              <a:buNone/>
            </a:pP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 lvl="0">
              <a:spcBef>
                <a:spcPct val="50000"/>
              </a:spcBef>
              <a:buNone/>
            </a:pP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 lvl="0">
              <a:spcBef>
                <a:spcPct val="50000"/>
              </a:spcBef>
              <a:buNone/>
            </a:pP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 lvl="0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现状之苦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 lvl="0"/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3315" name="文本占位符 13314"/>
          <p:cNvSpPr>
            <a:spLocks noGrp="1"/>
          </p:cNvSpPr>
          <p:nvPr>
            <p:ph type="body" sz="half"/>
          </p:nvPr>
        </p:nvSpPr>
        <p:spPr>
          <a:xfrm>
            <a:off x="1835150" y="268738"/>
            <a:ext cx="7308850" cy="5732462"/>
          </a:xfrm>
        </p:spPr>
        <p:txBody>
          <a:bodyPr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/>
            <a:r>
              <a:rPr lang="zh-CN" altLang="en-US" b="1"/>
              <a:t>父死母嫁</a:t>
            </a:r>
            <a:endParaRPr lang="zh-CN" altLang="en-US" b="1"/>
          </a:p>
          <a:p>
            <a:pPr lvl="0"/>
            <a:endParaRPr lang="zh-CN" altLang="en-US"/>
          </a:p>
          <a:p>
            <a:pPr lvl="0"/>
            <a:r>
              <a:rPr lang="zh-CN" altLang="en-US" b="1"/>
              <a:t>祖母抚养</a:t>
            </a:r>
            <a:endParaRPr lang="zh-CN" altLang="en-US" b="1"/>
          </a:p>
          <a:p>
            <a:pPr lvl="0"/>
            <a:endParaRPr lang="zh-CN" altLang="en-US" b="1"/>
          </a:p>
          <a:p>
            <a:pPr lvl="0"/>
            <a:r>
              <a:rPr lang="zh-CN" altLang="en-US" b="1"/>
              <a:t>少年多病</a:t>
            </a:r>
            <a:endParaRPr lang="zh-CN" altLang="en-US" b="1"/>
          </a:p>
          <a:p>
            <a:pPr lvl="0"/>
            <a:endParaRPr lang="zh-CN" altLang="en-US" b="1"/>
          </a:p>
          <a:p>
            <a:pPr lvl="0"/>
            <a:r>
              <a:rPr lang="zh-CN" altLang="en-US" b="1"/>
              <a:t>无亲无戚</a:t>
            </a:r>
            <a:endParaRPr lang="zh-CN" altLang="en-US" b="1"/>
          </a:p>
          <a:p>
            <a:pPr lvl="0"/>
            <a:endParaRPr lang="zh-CN" altLang="en-US" b="1"/>
          </a:p>
          <a:p>
            <a:pPr lvl="0"/>
            <a:r>
              <a:rPr lang="zh-CN" altLang="en-US" b="1"/>
              <a:t>祖母卧病</a:t>
            </a:r>
            <a:endParaRPr lang="zh-CN" altLang="en-US" b="1"/>
          </a:p>
          <a:p>
            <a:pPr lvl="0"/>
            <a:endParaRPr lang="zh-CN" altLang="en-US" b="1"/>
          </a:p>
          <a:p>
            <a:pPr lvl="0"/>
            <a:endParaRPr lang="zh-CN" altLang="en-US"/>
          </a:p>
        </p:txBody>
      </p:sp>
      <p:sp>
        <p:nvSpPr>
          <p:cNvPr id="13316" name="椭圆 13315"/>
          <p:cNvSpPr/>
          <p:nvPr/>
        </p:nvSpPr>
        <p:spPr>
          <a:xfrm>
            <a:off x="3924300" y="124275"/>
            <a:ext cx="4248150" cy="10080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生孩六月，慈父见背；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行年四岁，舅夺母志。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17" name="椭圆 13316"/>
          <p:cNvSpPr/>
          <p:nvPr/>
        </p:nvSpPr>
        <p:spPr>
          <a:xfrm>
            <a:off x="3995738" y="1132338"/>
            <a:ext cx="4175125" cy="914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祖母刘悯臣孤弱，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躬亲抚养。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18" name="椭圆 13317"/>
          <p:cNvSpPr/>
          <p:nvPr/>
        </p:nvSpPr>
        <p:spPr>
          <a:xfrm>
            <a:off x="3995738" y="2114365"/>
            <a:ext cx="4464050" cy="914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臣少多疾病，九岁不行，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伶仃孤苦，至于成立。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19" name="椭圆 13318"/>
          <p:cNvSpPr/>
          <p:nvPr/>
        </p:nvSpPr>
        <p:spPr>
          <a:xfrm>
            <a:off x="3924300" y="3054800"/>
            <a:ext cx="4968875" cy="10080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既无，终鲜；门衰，晚有；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外无，内无，茕茕孑立，形影相吊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3320" name="椭圆 13319"/>
          <p:cNvSpPr/>
          <p:nvPr/>
        </p:nvSpPr>
        <p:spPr>
          <a:xfrm>
            <a:off x="3924300" y="4063498"/>
            <a:ext cx="4824413" cy="914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而刘夙婴疾病，常在床蓐，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臣侍汤药，未曾废离。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9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14">
                                            <p:txEl>
                                              <p:charRg st="9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331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315">
                                            <p:txEl>
                                              <p:charRg st="6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2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3315">
                                            <p:txEl>
                                              <p:charRg st="12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3315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2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315">
                                            <p:txEl>
                                              <p:charRg st="25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  <p:bldP spid="13317" grpId="0" bldLvl="0" animBg="1"/>
      <p:bldP spid="13318" grpId="0" bldLvl="0" animBg="1"/>
      <p:bldP spid="13319" grpId="0" bldLvl="0" animBg="1"/>
      <p:bldP spid="133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 txBox="1"/>
          <p:nvPr>
            <p:ph type="title"/>
          </p:nvPr>
        </p:nvSpPr>
        <p:spPr>
          <a:solidFill>
            <a:schemeClr val="bg1"/>
          </a:solidFill>
        </p:spPr>
        <p:txBody>
          <a:bodyPr vert="horz" wrap="square" anchor="ctr"/>
          <a:p>
            <a:pPr algn="l">
              <a:spcBef>
                <a:spcPct val="50000"/>
              </a:spcBef>
            </a:pPr>
            <a:r>
              <a:rPr lang="zh-CN" altLang="en-US" b="1">
                <a:effectLst>
                  <a:outerShdw blurRad="38100" dist="38100" dir="2700000">
                    <a:srgbClr val="FFFFFF"/>
                  </a:outerShdw>
                </a:effectLst>
              </a:rPr>
              <a:t>隐含着什么结论？</a:t>
            </a:r>
            <a:endParaRPr lang="zh-CN" altLang="en-US" b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14339" name="文本占位符 14338"/>
          <p:cNvSpPr/>
          <p:nvPr>
            <p:ph type="body" idx="1"/>
          </p:nvPr>
        </p:nvSpPr>
        <p:spPr>
          <a:solidFill>
            <a:schemeClr val="bg1"/>
          </a:solidFill>
        </p:spPr>
        <p:txBody>
          <a:bodyPr vert="horz" wrap="square" anchor="t"/>
          <a:p>
            <a:pPr algn="ctr">
              <a:spcBef>
                <a:spcPct val="0"/>
              </a:spcBef>
              <a:buNone/>
            </a:pPr>
            <a:r>
              <a:rPr lang="zh-CN" altLang="en-US" sz="8800" b="1" i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不能“废离”</a:t>
            </a:r>
            <a:endParaRPr lang="zh-CN" altLang="en-US" sz="8800" b="1" i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 algn="ctr">
              <a:spcBef>
                <a:spcPct val="0"/>
              </a:spcBef>
              <a:buNone/>
            </a:pPr>
            <a:r>
              <a:rPr lang="zh-CN" altLang="en-US" sz="8800" b="1" i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不能“就职”</a:t>
            </a:r>
            <a:endParaRPr lang="zh-CN" altLang="en-US" sz="8800" b="1" i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433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14339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  <p:bldP spid="14339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971550" y="51250"/>
            <a:ext cx="7620000" cy="1143000"/>
          </a:xfrm>
        </p:spPr>
        <p:txBody>
          <a:bodyPr anchor="ctr"/>
          <a:p>
            <a:pPr algn="just"/>
            <a:r>
              <a:rPr lang="zh-CN" altLang="en-US" b="1">
                <a:solidFill>
                  <a:srgbClr val="FF3300"/>
                </a:solidFill>
              </a:rPr>
              <a:t>文中哪些语句能体现李密与祖母相依为命的情感？</a:t>
            </a:r>
            <a:endParaRPr lang="zh-CN" altLang="en-US" b="1">
              <a:solidFill>
                <a:srgbClr val="FF3300"/>
              </a:solidFill>
            </a:endParaRPr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842963" y="1262513"/>
            <a:ext cx="7591425" cy="3454400"/>
          </a:xfrm>
        </p:spPr>
        <p:txBody>
          <a:bodyPr/>
          <a:p>
            <a:pPr algn="just">
              <a:buNone/>
            </a:pPr>
            <a:r>
              <a:rPr lang="zh-CN" altLang="en-US" sz="4400" b="1">
                <a:solidFill>
                  <a:srgbClr val="000000"/>
                </a:solidFill>
              </a:rPr>
              <a:t>答：</a:t>
            </a:r>
            <a:r>
              <a:rPr lang="en-US" altLang="zh-CN" sz="4400" b="1">
                <a:solidFill>
                  <a:srgbClr val="000000"/>
                </a:solidFill>
              </a:rPr>
              <a:t>①</a:t>
            </a:r>
            <a:r>
              <a:rPr lang="zh-CN" altLang="en-US" sz="4400" b="1">
                <a:solidFill>
                  <a:srgbClr val="000000"/>
                </a:solidFill>
              </a:rPr>
              <a:t>祖母刘悯臣孤弱，躬亲抚养。</a:t>
            </a:r>
            <a:endParaRPr lang="zh-CN" altLang="en-US" sz="4400" b="1">
              <a:solidFill>
                <a:srgbClr val="000000"/>
              </a:solidFill>
            </a:endParaRPr>
          </a:p>
          <a:p>
            <a:pPr algn="just">
              <a:buNone/>
            </a:pPr>
            <a:r>
              <a:rPr lang="en-US" altLang="zh-CN" sz="4400" b="1">
                <a:solidFill>
                  <a:srgbClr val="000000"/>
                </a:solidFill>
              </a:rPr>
              <a:t>②</a:t>
            </a:r>
            <a:r>
              <a:rPr lang="zh-CN" altLang="en-US" sz="4400" b="1">
                <a:solidFill>
                  <a:srgbClr val="000000"/>
                </a:solidFill>
              </a:rPr>
              <a:t>而刘夙婴疾病，常在床蓐，臣侍汤药，未曾废离。</a:t>
            </a:r>
            <a:endParaRPr lang="zh-CN" altLang="en-US" sz="44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5363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7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5363">
                                            <p:txEl>
                                              <p:charRg st="17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xfrm>
            <a:off x="406083" y="463048"/>
            <a:ext cx="7696200" cy="1143000"/>
          </a:xfrm>
        </p:spPr>
        <p:txBody>
          <a:bodyPr anchor="ctr"/>
          <a:p>
            <a:pPr algn="just"/>
            <a:r>
              <a:rPr lang="zh-CN" altLang="en-US" b="1">
                <a:solidFill>
                  <a:srgbClr val="FF3300"/>
                </a:solidFill>
              </a:rPr>
              <a:t>作者陈述家庭不幸和祖母相依为命的情形，其目的何在？</a:t>
            </a:r>
            <a:endParaRPr lang="zh-CN" altLang="en-US" b="1">
              <a:solidFill>
                <a:srgbClr val="FF3300"/>
              </a:solidFill>
            </a:endParaRPr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xfrm>
            <a:off x="323850" y="1924500"/>
            <a:ext cx="8540750" cy="1568450"/>
          </a:xfrm>
        </p:spPr>
        <p:txBody>
          <a:bodyPr/>
          <a:p>
            <a:pPr algn="just">
              <a:buNone/>
            </a:pPr>
            <a:r>
              <a:rPr lang="zh-CN" altLang="en-US" sz="4400" b="1">
                <a:solidFill>
                  <a:srgbClr val="000000"/>
                </a:solidFill>
              </a:rPr>
              <a:t>答：让武帝对自己由恼怒斥责化为同情怜悯。</a:t>
            </a:r>
            <a:endParaRPr lang="zh-CN" altLang="en-US" sz="44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xfrm>
            <a:off x="580390" y="474160"/>
            <a:ext cx="7696200" cy="1143000"/>
          </a:xfrm>
        </p:spPr>
        <p:txBody>
          <a:bodyPr anchor="ctr"/>
          <a:p>
            <a:pPr lvl="0" algn="just"/>
            <a:r>
              <a:rPr lang="zh-CN" altLang="en-US" sz="4000" b="1">
                <a:solidFill>
                  <a:srgbClr val="FB1307"/>
                </a:solidFill>
              </a:rPr>
              <a:t>试用简练的语句概括本段内容。</a:t>
            </a:r>
            <a:endParaRPr lang="zh-CN" altLang="en-US" sz="4000" b="1">
              <a:solidFill>
                <a:srgbClr val="FB1307"/>
              </a:solidFill>
            </a:endParaRPr>
          </a:p>
        </p:txBody>
      </p:sp>
      <p:sp>
        <p:nvSpPr>
          <p:cNvPr id="17411" name="矩形 17410"/>
          <p:cNvSpPr/>
          <p:nvPr/>
        </p:nvSpPr>
        <p:spPr>
          <a:xfrm>
            <a:off x="684213" y="1780038"/>
            <a:ext cx="7488237" cy="131064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80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陈相依为命之苦</a:t>
            </a:r>
            <a:endParaRPr lang="zh-CN" altLang="en-US" sz="80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占位符 18433"/>
          <p:cNvSpPr>
            <a:spLocks noGrp="1"/>
          </p:cNvSpPr>
          <p:nvPr>
            <p:ph type="body"/>
          </p:nvPr>
        </p:nvSpPr>
        <p:spPr>
          <a:xfrm>
            <a:off x="990600" y="210000"/>
            <a:ext cx="8153400" cy="4343400"/>
          </a:xfrm>
        </p:spPr>
        <p:txBody>
          <a:bodyPr/>
          <a:p>
            <a:pPr lvl="0" algn="just">
              <a:buNone/>
            </a:pPr>
            <a:r>
              <a:rPr lang="en-US" altLang="x-none" b="1" dirty="0">
                <a:solidFill>
                  <a:srgbClr val="FB1307"/>
                </a:solidFill>
              </a:rPr>
              <a:t>1.</a:t>
            </a:r>
            <a:r>
              <a:rPr lang="zh-CN" altLang="en-US" b="1" dirty="0">
                <a:solidFill>
                  <a:srgbClr val="FB1307"/>
                </a:solidFill>
              </a:rPr>
              <a:t>一词多义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 algn="just"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①言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 algn="just">
              <a:buNone/>
            </a:pPr>
            <a:r>
              <a:rPr lang="en-US" altLang="x-none" b="1" dirty="0">
                <a:solidFill>
                  <a:srgbClr val="0000FF"/>
                </a:solidFill>
              </a:rPr>
              <a:t>A  </a:t>
            </a:r>
            <a:r>
              <a:rPr lang="zh-CN" altLang="en-US" b="1" dirty="0">
                <a:solidFill>
                  <a:srgbClr val="0000FF"/>
                </a:solidFill>
              </a:rPr>
              <a:t>臣密言：臣以险衅，夙遭闵凶      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 algn="just">
              <a:buNone/>
            </a:pPr>
            <a:r>
              <a:rPr lang="en-US" altLang="x-none" b="1" dirty="0">
                <a:solidFill>
                  <a:srgbClr val="0000FF"/>
                </a:solidFill>
              </a:rPr>
              <a:t>B</a:t>
            </a:r>
            <a:r>
              <a:rPr lang="zh-CN" altLang="en-US" b="1" dirty="0">
                <a:solidFill>
                  <a:srgbClr val="0000FF"/>
                </a:solidFill>
              </a:rPr>
              <a:t>赵括自少时学兵法</a:t>
            </a:r>
            <a:r>
              <a:rPr lang="en-US" altLang="x-none" b="1" dirty="0">
                <a:solidFill>
                  <a:srgbClr val="0000FF"/>
                </a:solidFill>
              </a:rPr>
              <a:t>,</a:t>
            </a:r>
            <a:r>
              <a:rPr lang="zh-CN" altLang="en-US" b="1" dirty="0">
                <a:solidFill>
                  <a:srgbClr val="0000FF"/>
                </a:solidFill>
              </a:rPr>
              <a:t>言兵事 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 algn="just">
              <a:buNone/>
            </a:pPr>
            <a:r>
              <a:rPr lang="en-US" altLang="x-none" b="1" dirty="0">
                <a:solidFill>
                  <a:srgbClr val="0000FF"/>
                </a:solidFill>
              </a:rPr>
              <a:t>C</a:t>
            </a:r>
            <a:r>
              <a:rPr lang="zh-CN" altLang="en-US" b="1" dirty="0">
                <a:solidFill>
                  <a:srgbClr val="0000FF"/>
                </a:solidFill>
              </a:rPr>
              <a:t>焚百家之言</a:t>
            </a:r>
            <a:r>
              <a:rPr lang="en-US" altLang="x-none" b="1" dirty="0">
                <a:solidFill>
                  <a:srgbClr val="0000FF"/>
                </a:solidFill>
              </a:rPr>
              <a:t>,</a:t>
            </a:r>
            <a:r>
              <a:rPr lang="zh-CN" altLang="en-US" b="1" dirty="0">
                <a:solidFill>
                  <a:srgbClr val="0000FF"/>
                </a:solidFill>
              </a:rPr>
              <a:t>以愚黔首 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 algn="just">
              <a:buNone/>
            </a:pPr>
            <a:r>
              <a:rPr lang="en-US" altLang="x-none" b="1" dirty="0">
                <a:solidFill>
                  <a:srgbClr val="0000FF"/>
                </a:solidFill>
              </a:rPr>
              <a:t>D</a:t>
            </a:r>
            <a:r>
              <a:rPr lang="zh-CN" altLang="en-US" b="1" dirty="0">
                <a:solidFill>
                  <a:srgbClr val="0000FF"/>
                </a:solidFill>
              </a:rPr>
              <a:t>感斯人言</a:t>
            </a:r>
            <a:r>
              <a:rPr lang="en-US" altLang="x-none" b="1" dirty="0">
                <a:solidFill>
                  <a:srgbClr val="0000FF"/>
                </a:solidFill>
              </a:rPr>
              <a:t>,</a:t>
            </a:r>
            <a:r>
              <a:rPr lang="zh-CN" altLang="en-US" b="1" dirty="0">
                <a:solidFill>
                  <a:srgbClr val="0000FF"/>
                </a:solidFill>
              </a:rPr>
              <a:t>是夕始觉有迁谪意 </a:t>
            </a:r>
            <a:endParaRPr lang="zh-CN" altLang="en-US" b="1" dirty="0">
              <a:solidFill>
                <a:srgbClr val="0000FF"/>
              </a:solidFill>
            </a:endParaRPr>
          </a:p>
          <a:p>
            <a:pPr lvl="0" algn="just">
              <a:buNone/>
            </a:pPr>
            <a:r>
              <a:rPr lang="en-US" altLang="x-none" b="1" dirty="0">
                <a:solidFill>
                  <a:srgbClr val="0000FF"/>
                </a:solidFill>
              </a:rPr>
              <a:t>E</a:t>
            </a:r>
            <a:r>
              <a:rPr lang="zh-CN" altLang="en-US" b="1" dirty="0">
                <a:solidFill>
                  <a:srgbClr val="0000FF"/>
                </a:solidFill>
              </a:rPr>
              <a:t>凡六百一十六言</a:t>
            </a:r>
            <a:r>
              <a:rPr lang="en-US" altLang="x-none" b="1" dirty="0">
                <a:solidFill>
                  <a:srgbClr val="0000FF"/>
                </a:solidFill>
              </a:rPr>
              <a:t>,</a:t>
            </a:r>
            <a:r>
              <a:rPr lang="zh-CN" altLang="en-US" b="1" dirty="0">
                <a:solidFill>
                  <a:srgbClr val="0000FF"/>
                </a:solidFill>
              </a:rPr>
              <a:t>命曰</a:t>
            </a:r>
            <a:r>
              <a:rPr lang="en-US" altLang="x-none" b="1" dirty="0">
                <a:solidFill>
                  <a:srgbClr val="0000FF"/>
                </a:solidFill>
              </a:rPr>
              <a:t>《</a:t>
            </a:r>
            <a:r>
              <a:rPr lang="zh-CN" altLang="en-US" b="1" dirty="0">
                <a:solidFill>
                  <a:srgbClr val="0000FF"/>
                </a:solidFill>
              </a:rPr>
              <a:t>琵琶行</a:t>
            </a:r>
            <a:r>
              <a:rPr lang="en-US" altLang="x-none" b="1" dirty="0">
                <a:solidFill>
                  <a:srgbClr val="0000FF"/>
                </a:solidFill>
              </a:rPr>
              <a:t>》</a:t>
            </a:r>
            <a:endParaRPr lang="en-US" altLang="x-none" b="1" dirty="0">
              <a:solidFill>
                <a:srgbClr val="0000FF"/>
              </a:solidFill>
            </a:endParaRPr>
          </a:p>
          <a:p>
            <a:pPr lvl="0" algn="just">
              <a:buNone/>
            </a:pPr>
            <a:endParaRPr lang="en-US" altLang="x-none" b="1" dirty="0">
              <a:solidFill>
                <a:srgbClr val="0000FF"/>
              </a:solidFill>
            </a:endParaRPr>
          </a:p>
          <a:p>
            <a:pPr lvl="0" algn="just">
              <a:buNone/>
            </a:pP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7308850" y="1203775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7031990" y="930090"/>
            <a:ext cx="863600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陈说</a:t>
            </a:r>
            <a:endParaRPr lang="zh-CN" altLang="en-US" sz="20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7031990" y="1480820"/>
            <a:ext cx="897890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谈论</a:t>
            </a:r>
            <a:endParaRPr lang="zh-CN" altLang="en-US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7037070" y="1938020"/>
            <a:ext cx="892810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书籍</a:t>
            </a:r>
            <a:endParaRPr lang="zh-CN" altLang="en-US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7129145" y="2343785"/>
            <a:ext cx="668655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话</a:t>
            </a:r>
            <a:endParaRPr lang="zh-CN" altLang="en-US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7037070" y="2800985"/>
            <a:ext cx="599440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</a:t>
            </a:r>
            <a:endParaRPr lang="zh-CN" altLang="en-US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1" name="文本框 18440"/>
          <p:cNvSpPr txBox="1"/>
          <p:nvPr/>
        </p:nvSpPr>
        <p:spPr>
          <a:xfrm>
            <a:off x="900113" y="-596450"/>
            <a:ext cx="467423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第一段：文言知识演练场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43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8440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algn="just"/>
            <a:r>
              <a:rPr lang="en-US" altLang="zh-CN">
                <a:solidFill>
                  <a:srgbClr val="FB1307"/>
                </a:solidFill>
              </a:rPr>
              <a:t>②</a:t>
            </a:r>
            <a:r>
              <a:rPr lang="zh-CN" altLang="en-US">
                <a:solidFill>
                  <a:srgbClr val="FB1307"/>
                </a:solidFill>
              </a:rPr>
              <a:t>志</a:t>
            </a:r>
            <a:endParaRPr lang="zh-CN" altLang="en-US">
              <a:solidFill>
                <a:srgbClr val="FB1307"/>
              </a:solidFill>
            </a:endParaRPr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323850" y="1132338"/>
            <a:ext cx="8540750" cy="3886200"/>
          </a:xfrm>
        </p:spPr>
        <p:txBody>
          <a:bodyPr/>
          <a:p>
            <a:pPr algn="just">
              <a:buNone/>
            </a:pPr>
            <a:r>
              <a:rPr lang="en-US" altLang="x-none" sz="3600" b="1" dirty="0">
                <a:solidFill>
                  <a:srgbClr val="0000FF"/>
                </a:solidFill>
              </a:rPr>
              <a:t>A  </a:t>
            </a:r>
            <a:r>
              <a:rPr lang="zh-CN" altLang="en-US" sz="3600" b="1" dirty="0">
                <a:solidFill>
                  <a:srgbClr val="0000FF"/>
                </a:solidFill>
              </a:rPr>
              <a:t>行年四岁，舅夺母志               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 algn="just">
              <a:buNone/>
            </a:pPr>
            <a:r>
              <a:rPr lang="en-US" altLang="x-none" sz="3600" b="1" dirty="0">
                <a:solidFill>
                  <a:srgbClr val="0000FF"/>
                </a:solidFill>
              </a:rPr>
              <a:t>B  </a:t>
            </a:r>
            <a:r>
              <a:rPr lang="zh-CN" altLang="en-US" sz="3600" b="1" dirty="0">
                <a:solidFill>
                  <a:srgbClr val="0000FF"/>
                </a:solidFill>
              </a:rPr>
              <a:t>燕雀安知鸿鹄之志哉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 algn="just">
              <a:buNone/>
            </a:pPr>
            <a:r>
              <a:rPr lang="en-US" altLang="x-none" sz="3600" b="1" dirty="0">
                <a:solidFill>
                  <a:srgbClr val="0000FF"/>
                </a:solidFill>
              </a:rPr>
              <a:t>C</a:t>
            </a:r>
            <a:r>
              <a:rPr lang="zh-CN" altLang="en-US" sz="3600" b="1" dirty="0">
                <a:solidFill>
                  <a:srgbClr val="0000FF"/>
                </a:solidFill>
              </a:rPr>
              <a:t>既出</a:t>
            </a:r>
            <a:r>
              <a:rPr lang="en-US" altLang="x-none" sz="3600" b="1" dirty="0">
                <a:solidFill>
                  <a:srgbClr val="0000FF"/>
                </a:solidFill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</a:rPr>
              <a:t>得其船</a:t>
            </a:r>
            <a:r>
              <a:rPr lang="en-US" altLang="x-none" sz="3600" b="1" dirty="0">
                <a:solidFill>
                  <a:srgbClr val="0000FF"/>
                </a:solidFill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</a:rPr>
              <a:t>便扶向路</a:t>
            </a:r>
            <a:r>
              <a:rPr lang="en-US" altLang="x-none" sz="3600" b="1" dirty="0">
                <a:solidFill>
                  <a:srgbClr val="0000FF"/>
                </a:solidFill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</a:rPr>
              <a:t>处处志之 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 algn="just">
              <a:buNone/>
            </a:pPr>
            <a:endParaRPr lang="zh-CN" altLang="en-US" sz="3600" b="1" dirty="0">
              <a:solidFill>
                <a:srgbClr val="0000FF"/>
              </a:solidFill>
            </a:endParaRPr>
          </a:p>
          <a:p>
            <a:pPr algn="just">
              <a:buNone/>
            </a:pP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5003800" y="1276800"/>
            <a:ext cx="2160588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6359843" y="1231080"/>
            <a:ext cx="22336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守节的意志 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9462" name="文本框 19461"/>
          <p:cNvSpPr txBox="1"/>
          <p:nvPr/>
        </p:nvSpPr>
        <p:spPr>
          <a:xfrm>
            <a:off x="6443980" y="1866080"/>
            <a:ext cx="12969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志向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7440613" y="2491238"/>
            <a:ext cx="12239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作标记</a:t>
            </a:r>
            <a:endParaRPr lang="zh-CN" altLang="en-US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46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20481"/>
          <p:cNvSpPr/>
          <p:nvPr/>
        </p:nvSpPr>
        <p:spPr>
          <a:xfrm>
            <a:off x="0" y="-856615"/>
            <a:ext cx="8926195" cy="4937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期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①以五年为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期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，必复之全之（龚自珍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病梅馆记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②良马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期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乎千里（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吕氏春秋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察今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③外无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期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功强近之亲（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陈情表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④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期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年之后，虽欲言，无可进者（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战国策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邹讽齐王纳谏</a:t>
            </a:r>
            <a:r>
              <a:rPr lang="en-US" altLang="x-none" sz="32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文本框 20482"/>
          <p:cNvSpPr txBox="1"/>
          <p:nvPr/>
        </p:nvSpPr>
        <p:spPr>
          <a:xfrm>
            <a:off x="1506855" y="1383798"/>
            <a:ext cx="79248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期限</a:t>
            </a:r>
            <a:endParaRPr lang="zh-CN" altLang="en-US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7492683" y="2021020"/>
            <a:ext cx="79248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希望</a:t>
            </a:r>
            <a:endParaRPr lang="zh-CN" altLang="en-US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6479540" y="2606173"/>
            <a:ext cx="2819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穿一周年孝服的人</a:t>
            </a:r>
            <a:endParaRPr lang="zh-CN" altLang="en-US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3437890" y="3508508"/>
            <a:ext cx="140208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周（年）</a:t>
            </a:r>
            <a:endParaRPr lang="zh-CN" altLang="en-US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  <p:bldP spid="204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179388" y="-1098100"/>
            <a:ext cx="8351837" cy="6765925"/>
          </a:xfrm>
        </p:spPr>
        <p:txBody>
          <a:bodyPr anchor="ctr"/>
          <a:p>
            <a:pPr lvl="0" algn="l"/>
            <a:br>
              <a:rPr lang="en-US" altLang="zh-CN"/>
            </a:br>
            <a:endParaRPr lang="en-US" altLang="zh-CN"/>
          </a:p>
        </p:txBody>
      </p:sp>
      <p:pic>
        <p:nvPicPr>
          <p:cNvPr id="4099" name="图片 40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" y="12065"/>
            <a:ext cx="9123680" cy="51079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69215" y="269055"/>
            <a:ext cx="9144000" cy="4480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课堂小练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x-none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、指出加点字注音有误的一项是（　　 ）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x-none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门衰</a:t>
            </a:r>
            <a:r>
              <a:rPr lang="zh-CN" altLang="en-US" b="1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祚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薄（</a:t>
            </a:r>
            <a:r>
              <a:rPr lang="en-US" altLang="x-none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zuò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    臣以险</a:t>
            </a:r>
            <a:r>
              <a:rPr lang="zh-CN" altLang="en-US" b="1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衅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xìn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　 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x-none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茕茕</a:t>
            </a:r>
            <a:r>
              <a:rPr lang="zh-CN" altLang="en-US" b="1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孑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立（</a:t>
            </a:r>
            <a:r>
              <a:rPr lang="en-US" altLang="x-none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jié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     夙遭</a:t>
            </a:r>
            <a:r>
              <a:rPr lang="zh-CN" altLang="en-US" b="1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闵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凶（ </a:t>
            </a:r>
            <a:r>
              <a:rPr lang="en-US" altLang="x-none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mǐn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　　　　　　　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x-none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责臣</a:t>
            </a:r>
            <a:r>
              <a:rPr lang="zh-CN" altLang="en-US" b="1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逋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慢（</a:t>
            </a:r>
            <a:r>
              <a:rPr lang="en-US" altLang="x-none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bū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      宠命优</a:t>
            </a:r>
            <a:r>
              <a:rPr lang="zh-CN" altLang="en-US" b="1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渥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x-none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wò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 　　　　　　 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x-none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b="1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猥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以微贱（</a:t>
            </a:r>
            <a:r>
              <a:rPr lang="en-US" altLang="x-none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wěi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     除臣</a:t>
            </a:r>
            <a:r>
              <a:rPr lang="zh-CN" altLang="en-US" b="1" u="sng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洗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马（</a:t>
            </a:r>
            <a:r>
              <a:rPr lang="en-US" altLang="x-none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xǐ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x-none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、对李密的经历叙述有误的一项是（　）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x-none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、李密出生六个月时，父亲就死去。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x-none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、在他四岁的时候，舅舅违背母亲的意愿，逼迫母亲改嫁。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x-none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、李密由后母刘氏抚养成人，从小体弱多病，九岁时还不能走路。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x-none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、一位太守名逵的考察并推举他为孝廉，一位刺使名荣的举荐他为“秀才”，不久，晋武帝下诏，征他为郎中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5018405" y="615765"/>
            <a:ext cx="48768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Ｄ</a:t>
            </a:r>
            <a:endParaRPr lang="zh-CN" altLang="en-US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5152708" y="2442025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Ｃ</a:t>
            </a:r>
            <a:endParaRPr lang="zh-CN" altLang="en-US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63500" y="575760"/>
            <a:ext cx="8839200" cy="3992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、根据对成语的解释写出本文中的这个成语。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①孤单困苦，无依无靠。（  　　　　 ） 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②形容一个人孤孤单单，无依无靠。（  　　　） 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③只有自己的影子和自己相互安慰。形容孤单得很，既没有知己的人，也没有同情的人（  　　）                                                      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④  家门衰败，福分浅薄。（  　　　　 ）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7147243" y="2069915"/>
            <a:ext cx="1371600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茕茕孑立</a:t>
            </a:r>
            <a:endParaRPr lang="zh-CN" altLang="en-US" sz="20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7454583" y="3353568"/>
            <a:ext cx="1447800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形影相吊</a:t>
            </a:r>
            <a:endParaRPr lang="zh-CN" altLang="en-US" sz="20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5371148" y="3984440"/>
            <a:ext cx="1524000" cy="396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门衰祚薄</a:t>
            </a:r>
            <a:endParaRPr lang="zh-CN" altLang="en-US" sz="20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5122228" y="1446028"/>
            <a:ext cx="1524000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孤苦伶仃</a:t>
            </a:r>
            <a:endParaRPr lang="zh-CN" altLang="en-US" sz="20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1162685" y="1505718"/>
            <a:ext cx="7088188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宋体" panose="02010600030101010101" pitchFamily="2" charset="-122"/>
              </a:rPr>
              <a:t>征召之殷，退很难；祖母病重，进更难。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itchFamily="2" charset="-122"/>
              <a:ea typeface="宋体" panose="02010600030101010101" pitchFamily="2" charset="-122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2743200" y="883735"/>
            <a:ext cx="4205288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华文新魏" pitchFamily="2" charset="-122"/>
                <a:ea typeface="宋体" panose="02010600030101010101" pitchFamily="2" charset="-122"/>
              </a:rPr>
              <a:t>本段写了哪几层意思？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华文新魏" pitchFamily="2" charset="-122"/>
              <a:ea typeface="宋体" panose="02010600030101010101" pitchFamily="2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1725295" y="2739523"/>
            <a:ext cx="5962650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时间顺序（逮、前、后、寻）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57" name="矩形 23556"/>
          <p:cNvSpPr/>
          <p:nvPr/>
        </p:nvSpPr>
        <p:spPr>
          <a:xfrm>
            <a:off x="2436813" y="2152148"/>
            <a:ext cx="4115435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华文新魏" pitchFamily="2" charset="-122"/>
                <a:ea typeface="宋体" panose="02010600030101010101" pitchFamily="2" charset="-122"/>
              </a:rPr>
              <a:t>第一层按什么顺序来写？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华文新魏" pitchFamily="2" charset="-122"/>
              <a:ea typeface="宋体" panose="02010600030101010101" pitchFamily="2" charset="-122"/>
            </a:endParaRPr>
          </a:p>
        </p:txBody>
      </p:sp>
      <p:sp>
        <p:nvSpPr>
          <p:cNvPr id="23558" name="矩形 23557"/>
          <p:cNvSpPr/>
          <p:nvPr/>
        </p:nvSpPr>
        <p:spPr>
          <a:xfrm>
            <a:off x="2625090" y="3326898"/>
            <a:ext cx="3042920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华文新魏" pitchFamily="2" charset="-122"/>
                <a:ea typeface="宋体" panose="02010600030101010101" pitchFamily="2" charset="-122"/>
              </a:rPr>
              <a:t>哪些语词表征召？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华文新魏" pitchFamily="2" charset="-122"/>
              <a:ea typeface="宋体" panose="02010600030101010101" pitchFamily="2" charset="-122"/>
            </a:endParaRPr>
          </a:p>
        </p:txBody>
      </p:sp>
      <p:sp>
        <p:nvSpPr>
          <p:cNvPr id="23559" name="矩形 23558"/>
          <p:cNvSpPr/>
          <p:nvPr/>
        </p:nvSpPr>
        <p:spPr>
          <a:xfrm>
            <a:off x="2625090" y="4022223"/>
            <a:ext cx="3042920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察、举、拜、除。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60" name="文本框 23559"/>
          <p:cNvSpPr txBox="1"/>
          <p:nvPr/>
        </p:nvSpPr>
        <p:spPr>
          <a:xfrm>
            <a:off x="504825" y="133800"/>
            <a:ext cx="1816100" cy="5791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第二段：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61" name="矩形 23560"/>
          <p:cNvSpPr/>
          <p:nvPr/>
        </p:nvSpPr>
        <p:spPr>
          <a:xfrm>
            <a:off x="2891790" y="133800"/>
            <a:ext cx="3206750" cy="57912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陈进退狼狈之难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  <p:bldP spid="23556" grpId="0" bldLvl="0" animBg="1"/>
      <p:bldP spid="23559" grpId="0" bldLvl="0" animBg="1"/>
      <p:bldP spid="2356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241300" y="81995"/>
            <a:ext cx="7772400" cy="857400"/>
          </a:xfrm>
        </p:spPr>
        <p:txBody>
          <a:bodyPr anchor="ctr"/>
          <a:p>
            <a:r>
              <a:rPr lang="zh-CN" altLang="en-US" b="1" dirty="0"/>
              <a:t>一锤定音（每个</a:t>
            </a:r>
            <a:r>
              <a:rPr lang="en-US" altLang="x-none" b="1" dirty="0"/>
              <a:t>1</a:t>
            </a:r>
            <a:r>
              <a:rPr lang="zh-CN" altLang="en-US" b="1" dirty="0"/>
              <a:t>分）</a:t>
            </a:r>
            <a:endParaRPr lang="zh-CN" altLang="en-US" b="1" dirty="0"/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xfrm>
            <a:off x="684530" y="939165"/>
            <a:ext cx="7772400" cy="3489325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b="1" dirty="0"/>
              <a:t>温故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en-US" altLang="x-none" b="1" dirty="0"/>
              <a:t>1</a:t>
            </a:r>
            <a:r>
              <a:rPr lang="zh-CN" altLang="en-US" b="1" dirty="0"/>
              <a:t>、终鲜（  ）兄弟</a:t>
            </a:r>
            <a:r>
              <a:rPr lang="en-US" altLang="x-none" b="1" dirty="0"/>
              <a:t>2</a:t>
            </a:r>
            <a:r>
              <a:rPr lang="zh-CN" altLang="en-US" b="1" dirty="0"/>
              <a:t>、门衰祚（  ）薄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en-US" altLang="x-none" b="1" dirty="0"/>
              <a:t>4</a:t>
            </a:r>
            <a:r>
              <a:rPr lang="zh-CN" altLang="en-US" b="1" dirty="0"/>
              <a:t>、期（  ）功强（   ）近之亲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en-US" altLang="x-none" b="1" dirty="0"/>
              <a:t>5</a:t>
            </a:r>
            <a:r>
              <a:rPr lang="zh-CN" altLang="en-US" b="1" dirty="0"/>
              <a:t>、床蓐（  ）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zh-CN" altLang="en-US" b="1" dirty="0"/>
              <a:t>知新</a:t>
            </a:r>
            <a:endParaRPr lang="en-US" altLang="x-none" b="1" dirty="0"/>
          </a:p>
          <a:p>
            <a:pPr>
              <a:lnSpc>
                <a:spcPct val="90000"/>
              </a:lnSpc>
            </a:pPr>
            <a:r>
              <a:rPr lang="en-US" altLang="x-none" b="1" dirty="0"/>
              <a:t>1</a:t>
            </a:r>
            <a:r>
              <a:rPr lang="zh-CN" altLang="en-US" b="1" dirty="0"/>
              <a:t>、逮（  ）奉圣朝 </a:t>
            </a:r>
            <a:r>
              <a:rPr lang="en-US" altLang="x-none" b="1" dirty="0"/>
              <a:t>2</a:t>
            </a:r>
            <a:r>
              <a:rPr lang="zh-CN" altLang="en-US" b="1" dirty="0"/>
              <a:t>、猥（ ）以微贱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en-US" altLang="x-none" b="1" dirty="0"/>
              <a:t>3</a:t>
            </a:r>
            <a:r>
              <a:rPr lang="zh-CN" altLang="en-US" b="1" dirty="0"/>
              <a:t>、陨（  ）首         </a:t>
            </a:r>
            <a:r>
              <a:rPr lang="en-US" altLang="x-none" b="1" dirty="0"/>
              <a:t>4</a:t>
            </a:r>
            <a:r>
              <a:rPr lang="zh-CN" altLang="en-US" b="1" dirty="0"/>
              <a:t>、责臣逋（  ）慢</a:t>
            </a:r>
            <a:endParaRPr lang="zh-CN" altLang="en-US" b="1" dirty="0"/>
          </a:p>
          <a:p>
            <a:pPr>
              <a:lnSpc>
                <a:spcPct val="90000"/>
              </a:lnSpc>
            </a:pPr>
            <a:r>
              <a:rPr lang="en-US" altLang="x-none" b="1" dirty="0"/>
              <a:t>5</a:t>
            </a:r>
            <a:r>
              <a:rPr lang="zh-CN" altLang="en-US" b="1" dirty="0"/>
              <a:t>、刘病日笃（  ）</a:t>
            </a:r>
            <a:endParaRPr lang="zh-CN" altLang="en-US" b="1" dirty="0"/>
          </a:p>
          <a:p>
            <a:pPr>
              <a:lnSpc>
                <a:spcPct val="90000"/>
              </a:lnSpc>
            </a:pP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3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4579">
                                            <p:txEl>
                                              <p:charRg st="3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24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4579">
                                            <p:txEl>
                                              <p:charRg st="24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42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4579">
                                            <p:txEl>
                                              <p:charRg st="42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5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4579">
                                            <p:txEl>
                                              <p:charRg st="51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54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579">
                                            <p:txEl>
                                              <p:charRg st="54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75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4579">
                                            <p:txEl>
                                              <p:charRg st="75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103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4579">
                                            <p:txEl>
                                              <p:charRg st="103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一词之意（一词</a:t>
            </a:r>
            <a:r>
              <a:rPr lang="en-US" altLang="x-none" dirty="0"/>
              <a:t>1</a:t>
            </a:r>
            <a:r>
              <a:rPr lang="zh-CN" altLang="en-US" dirty="0"/>
              <a:t>分）</a:t>
            </a:r>
            <a:endParaRPr lang="zh-CN" altLang="en-US" dirty="0"/>
          </a:p>
        </p:txBody>
      </p:sp>
      <p:sp>
        <p:nvSpPr>
          <p:cNvPr id="25603" name="文本占位符 25602"/>
          <p:cNvSpPr>
            <a:spLocks noGrp="1"/>
          </p:cNvSpPr>
          <p:nvPr>
            <p:ph type="body" sz="half" idx="1"/>
          </p:nvPr>
        </p:nvSpPr>
        <p:spPr>
          <a:xfrm>
            <a:off x="468313" y="1132338"/>
            <a:ext cx="3810000" cy="3754437"/>
          </a:xfrm>
        </p:spPr>
        <p:txBody>
          <a:bodyPr/>
          <a:p>
            <a:r>
              <a:rPr lang="en-US" altLang="x-none" sz="2400" b="1" dirty="0"/>
              <a:t>1</a:t>
            </a:r>
            <a:r>
              <a:rPr lang="zh-CN" altLang="en-US" sz="2400" b="1" dirty="0"/>
              <a:t>、</a:t>
            </a:r>
            <a:r>
              <a:rPr lang="zh-CN" altLang="en-US" sz="2400" b="1" dirty="0">
                <a:solidFill>
                  <a:srgbClr val="FF0000"/>
                </a:solidFill>
              </a:rPr>
              <a:t>逮</a:t>
            </a:r>
            <a:r>
              <a:rPr lang="zh-CN" altLang="en-US" sz="2400" b="1" dirty="0"/>
              <a:t>奉圣朝</a:t>
            </a:r>
            <a:endParaRPr lang="zh-CN" altLang="en-US" sz="2400" b="1" dirty="0"/>
          </a:p>
          <a:p>
            <a:r>
              <a:rPr lang="en-US" altLang="x-none" sz="2400" b="1" dirty="0"/>
              <a:t>2</a:t>
            </a:r>
            <a:r>
              <a:rPr lang="zh-CN" altLang="en-US" sz="2400" b="1" dirty="0"/>
              <a:t>、</a:t>
            </a:r>
            <a:r>
              <a:rPr lang="zh-CN" altLang="en-US" sz="2400" b="1" dirty="0">
                <a:solidFill>
                  <a:srgbClr val="FF0000"/>
                </a:solidFill>
              </a:rPr>
              <a:t>察</a:t>
            </a:r>
            <a:r>
              <a:rPr lang="zh-CN" altLang="en-US" sz="2400" b="1" dirty="0"/>
              <a:t>臣孝廉</a:t>
            </a:r>
            <a:endParaRPr lang="zh-CN" altLang="en-US" sz="2400" b="1" dirty="0"/>
          </a:p>
          <a:p>
            <a:r>
              <a:rPr lang="en-US" altLang="x-none" sz="2400" b="1" dirty="0"/>
              <a:t>3</a:t>
            </a:r>
            <a:r>
              <a:rPr lang="zh-CN" altLang="en-US" sz="2400" b="1" dirty="0"/>
              <a:t>、臣</a:t>
            </a:r>
            <a:r>
              <a:rPr lang="zh-CN" altLang="en-US" sz="2400" b="1" dirty="0">
                <a:solidFill>
                  <a:srgbClr val="FF0000"/>
                </a:solidFill>
              </a:rPr>
              <a:t>以</a:t>
            </a:r>
            <a:r>
              <a:rPr lang="zh-CN" altLang="en-US" sz="2400" b="1" dirty="0"/>
              <a:t>供养无主</a:t>
            </a:r>
            <a:endParaRPr lang="zh-CN" altLang="en-US" sz="2400" b="1" dirty="0"/>
          </a:p>
          <a:p>
            <a:r>
              <a:rPr lang="en-US" altLang="x-none" sz="2400" b="1" dirty="0"/>
              <a:t>4</a:t>
            </a:r>
            <a:r>
              <a:rPr lang="zh-CN" altLang="en-US" sz="2400" b="1" dirty="0"/>
              <a:t>、</a:t>
            </a:r>
            <a:r>
              <a:rPr lang="zh-CN" altLang="en-US" sz="2400" b="1" dirty="0">
                <a:solidFill>
                  <a:srgbClr val="FF0000"/>
                </a:solidFill>
              </a:rPr>
              <a:t>寻</a:t>
            </a:r>
            <a:r>
              <a:rPr lang="zh-CN" altLang="en-US" sz="2400" b="1" dirty="0"/>
              <a:t>蒙国恩</a:t>
            </a:r>
            <a:endParaRPr lang="zh-CN" altLang="en-US" sz="2400" b="1" dirty="0"/>
          </a:p>
          <a:p>
            <a:r>
              <a:rPr lang="en-US" altLang="x-none" sz="2400" b="1" dirty="0"/>
              <a:t>5</a:t>
            </a:r>
            <a:r>
              <a:rPr lang="zh-CN" altLang="en-US" sz="2400" b="1" dirty="0"/>
              <a:t>、</a:t>
            </a:r>
            <a:r>
              <a:rPr lang="zh-CN" altLang="en-US" sz="2400" b="1" dirty="0">
                <a:solidFill>
                  <a:srgbClr val="FF0000"/>
                </a:solidFill>
              </a:rPr>
              <a:t>猥以</a:t>
            </a:r>
            <a:r>
              <a:rPr lang="zh-CN" altLang="en-US" sz="2400" b="1" dirty="0"/>
              <a:t>微贱 </a:t>
            </a:r>
            <a:endParaRPr lang="zh-CN" altLang="en-US" sz="2400" b="1" dirty="0"/>
          </a:p>
          <a:p>
            <a:r>
              <a:rPr lang="en-US" altLang="x-none" sz="2400" b="1" dirty="0"/>
              <a:t>6</a:t>
            </a:r>
            <a:r>
              <a:rPr lang="zh-CN" altLang="en-US" sz="2400" b="1" dirty="0"/>
              <a:t>、臣</a:t>
            </a:r>
            <a:r>
              <a:rPr lang="zh-CN" altLang="en-US" sz="2400" b="1" dirty="0">
                <a:solidFill>
                  <a:srgbClr val="FF0000"/>
                </a:solidFill>
              </a:rPr>
              <a:t>具以</a:t>
            </a:r>
            <a:r>
              <a:rPr lang="zh-CN" altLang="en-US" sz="2400" b="1" dirty="0"/>
              <a:t>表</a:t>
            </a:r>
            <a:r>
              <a:rPr lang="zh-CN" altLang="en-US" sz="2400" b="1" dirty="0">
                <a:solidFill>
                  <a:srgbClr val="FF0000"/>
                </a:solidFill>
              </a:rPr>
              <a:t>闻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r>
              <a:rPr lang="en-US" altLang="x-none" sz="2400" b="1" dirty="0"/>
              <a:t>7</a:t>
            </a:r>
            <a:r>
              <a:rPr lang="zh-CN" altLang="en-US" sz="2400" b="1" dirty="0"/>
              <a:t>、诏书切</a:t>
            </a:r>
            <a:r>
              <a:rPr lang="zh-CN" altLang="en-US" sz="2400" b="1" dirty="0">
                <a:solidFill>
                  <a:srgbClr val="FF0000"/>
                </a:solidFill>
              </a:rPr>
              <a:t>峻</a:t>
            </a:r>
            <a:r>
              <a:rPr lang="zh-CN" altLang="en-US" sz="2400" b="1" dirty="0"/>
              <a:t>，责臣</a:t>
            </a:r>
            <a:r>
              <a:rPr lang="zh-CN" altLang="en-US" sz="2400" b="1" dirty="0">
                <a:solidFill>
                  <a:srgbClr val="FF0000"/>
                </a:solidFill>
              </a:rPr>
              <a:t>逋</a:t>
            </a:r>
            <a:r>
              <a:rPr lang="zh-CN" altLang="en-US" sz="2400" b="1" dirty="0"/>
              <a:t>慢</a:t>
            </a:r>
            <a:endParaRPr lang="zh-CN" altLang="en-US" sz="2400" b="1" dirty="0"/>
          </a:p>
          <a:p>
            <a:r>
              <a:rPr lang="en-US" altLang="x-none" sz="2400" b="1" dirty="0"/>
              <a:t>8</a:t>
            </a:r>
            <a:r>
              <a:rPr lang="zh-CN" altLang="en-US" sz="2400" b="1" dirty="0"/>
              <a:t>、则刘病</a:t>
            </a:r>
            <a:r>
              <a:rPr lang="zh-CN" altLang="en-US" sz="2400" b="1" dirty="0">
                <a:solidFill>
                  <a:srgbClr val="FF0000"/>
                </a:solidFill>
              </a:rPr>
              <a:t>日笃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5604" name="文本占位符 25603"/>
          <p:cNvSpPr>
            <a:spLocks noGrp="1"/>
          </p:cNvSpPr>
          <p:nvPr>
            <p:ph type="body" sz="half" idx="2"/>
          </p:nvPr>
        </p:nvSpPr>
        <p:spPr>
          <a:xfrm>
            <a:off x="4648200" y="1059313"/>
            <a:ext cx="3810000" cy="4179887"/>
          </a:xfrm>
        </p:spPr>
        <p:txBody>
          <a:bodyPr/>
          <a:p>
            <a:r>
              <a:rPr lang="en-US" altLang="x-none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、及，到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r>
              <a:rPr lang="en-US" altLang="x-none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、考察后予以推荐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r>
              <a:rPr lang="en-US" altLang="x-none" sz="2400" b="1" dirty="0">
                <a:solidFill>
                  <a:srgbClr val="FF0000"/>
                </a:solidFill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</a:rPr>
              <a:t>、因为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r>
              <a:rPr lang="en-US" altLang="x-none" sz="2400" b="1" dirty="0">
                <a:solidFill>
                  <a:srgbClr val="FF0000"/>
                </a:solidFill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</a:rPr>
              <a:t>、不久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r>
              <a:rPr lang="en-US" altLang="x-none" sz="2400" b="1" dirty="0">
                <a:solidFill>
                  <a:srgbClr val="FF0000"/>
                </a:solidFill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</a:rPr>
              <a:t>、谦辞；凭借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r>
              <a:rPr lang="en-US" altLang="x-none" sz="2400" b="1" dirty="0">
                <a:solidFill>
                  <a:srgbClr val="FF0000"/>
                </a:solidFill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</a:rPr>
              <a:t>、详尽；用；使动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r>
              <a:rPr lang="en-US" altLang="x-none" sz="2400" b="1" dirty="0">
                <a:solidFill>
                  <a:srgbClr val="FF0000"/>
                </a:solidFill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</a:rPr>
              <a:t>、严厉，严峻；拖延，迟延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r>
              <a:rPr lang="en-US" altLang="x-none" sz="2400" b="1" dirty="0">
                <a:solidFill>
                  <a:srgbClr val="FF0000"/>
                </a:solidFill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</a:rPr>
              <a:t>、一天一天；病重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560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25603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14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25603">
                                            <p:txEl>
                                              <p:charRg st="14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23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25603">
                                            <p:txEl>
                                              <p:charRg st="23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3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25603">
                                            <p:txEl>
                                              <p:charRg st="3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3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25603">
                                            <p:txEl>
                                              <p:charRg st="38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46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25603">
                                            <p:txEl>
                                              <p:charRg st="46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58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2000"/>
                                        <p:tgtEl>
                                          <p:spTgt spid="25603">
                                            <p:txEl>
                                              <p:charRg st="58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2560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5" dur="2000"/>
                                        <p:tgtEl>
                                          <p:spTgt spid="25604">
                                            <p:txEl>
                                              <p:charRg st="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16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8" dur="2000"/>
                                        <p:tgtEl>
                                          <p:spTgt spid="25604">
                                            <p:txEl>
                                              <p:charRg st="16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21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1" dur="2000"/>
                                        <p:tgtEl>
                                          <p:spTgt spid="25604">
                                            <p:txEl>
                                              <p:charRg st="21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26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4" dur="2000"/>
                                        <p:tgtEl>
                                          <p:spTgt spid="25604">
                                            <p:txEl>
                                              <p:charRg st="26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3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7" dur="2000"/>
                                        <p:tgtEl>
                                          <p:spTgt spid="25604">
                                            <p:txEl>
                                              <p:charRg st="34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44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0" dur="2000"/>
                                        <p:tgtEl>
                                          <p:spTgt spid="25604">
                                            <p:txEl>
                                              <p:charRg st="44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5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3" dur="2000"/>
                                        <p:tgtEl>
                                          <p:spTgt spid="25604">
                                            <p:txEl>
                                              <p:charRg st="58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一句一译（每句</a:t>
            </a:r>
            <a:r>
              <a:rPr lang="en-US" altLang="x-none" dirty="0"/>
              <a:t>2</a:t>
            </a:r>
            <a:r>
              <a:rPr lang="zh-CN" altLang="en-US" dirty="0"/>
              <a:t>分）</a:t>
            </a:r>
            <a:endParaRPr lang="zh-CN" altLang="en-US" dirty="0"/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xfrm>
            <a:off x="685800" y="1486160"/>
            <a:ext cx="7772400" cy="3086640"/>
          </a:xfrm>
        </p:spPr>
        <p:txBody>
          <a:bodyPr/>
          <a:p>
            <a:r>
              <a:rPr lang="en-US" altLang="x-none" dirty="0"/>
              <a:t>1</a:t>
            </a:r>
            <a:r>
              <a:rPr lang="zh-CN" altLang="en-US" dirty="0"/>
              <a:t>、臣具以表闻，辞不就职。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r>
              <a:rPr lang="en-US" altLang="x-none" dirty="0"/>
              <a:t>2</a:t>
            </a:r>
            <a:r>
              <a:rPr lang="zh-CN" altLang="en-US" dirty="0"/>
              <a:t>、郡县逼迫，催臣上道；州司临门，急于星火。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26628" name="矩形 26627"/>
          <p:cNvSpPr/>
          <p:nvPr/>
        </p:nvSpPr>
        <p:spPr>
          <a:xfrm>
            <a:off x="1474470" y="2034540"/>
            <a:ext cx="5977255" cy="609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得分点：具、以、闻、辞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6629" name="矩形 26628"/>
          <p:cNvSpPr/>
          <p:nvPr/>
        </p:nvSpPr>
        <p:spPr>
          <a:xfrm>
            <a:off x="1415415" y="3470910"/>
            <a:ext cx="5975350" cy="58928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得分点：临、于；特殊句式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1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charRg st="16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8" grpId="0" bldLvl="0" animBg="1"/>
      <p:bldP spid="2662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/>
              <a:t>一词多义</a:t>
            </a:r>
            <a:endParaRPr lang="zh-CN" altLang="en-US"/>
          </a:p>
        </p:txBody>
      </p:sp>
      <p:sp>
        <p:nvSpPr>
          <p:cNvPr id="27651" name="文本占位符 27650"/>
          <p:cNvSpPr>
            <a:spLocks noGrp="1"/>
          </p:cNvSpPr>
          <p:nvPr>
            <p:ph type="body" sz="half" idx="1"/>
          </p:nvPr>
        </p:nvSpPr>
        <p:spPr>
          <a:xfrm>
            <a:off x="685800" y="1124400"/>
            <a:ext cx="3810000" cy="4114800"/>
          </a:xfrm>
        </p:spPr>
        <p:txBody>
          <a:bodyPr/>
          <a:p>
            <a:r>
              <a:rPr lang="zh-CN" altLang="en-US" sz="2800" dirty="0"/>
              <a:t>辞：</a:t>
            </a:r>
            <a:endParaRPr lang="zh-CN" altLang="en-US" sz="2800" dirty="0"/>
          </a:p>
          <a:p>
            <a:r>
              <a:rPr lang="en-US" altLang="x-none" sz="2800" dirty="0"/>
              <a:t>1</a:t>
            </a:r>
            <a:r>
              <a:rPr lang="zh-CN" altLang="en-US" sz="2800" dirty="0"/>
              <a:t>、</a:t>
            </a:r>
            <a:r>
              <a:rPr lang="zh-CN" altLang="en-US" sz="2800" dirty="0">
                <a:solidFill>
                  <a:srgbClr val="FF0000"/>
                </a:solidFill>
              </a:rPr>
              <a:t>辞</a:t>
            </a:r>
            <a:r>
              <a:rPr lang="zh-CN" altLang="en-US" sz="2800" dirty="0"/>
              <a:t>不赴命</a:t>
            </a:r>
            <a:endParaRPr lang="zh-CN" altLang="en-US" sz="2800" dirty="0"/>
          </a:p>
          <a:p>
            <a:r>
              <a:rPr lang="en-US" altLang="x-none" sz="2800" dirty="0"/>
              <a:t>2</a:t>
            </a:r>
            <a:r>
              <a:rPr lang="zh-CN" altLang="en-US" sz="2800" dirty="0"/>
              <a:t>、我从去年</a:t>
            </a:r>
            <a:r>
              <a:rPr lang="zh-CN" altLang="en-US" sz="2800" dirty="0">
                <a:solidFill>
                  <a:srgbClr val="FF0000"/>
                </a:solidFill>
              </a:rPr>
              <a:t>辞</a:t>
            </a:r>
            <a:r>
              <a:rPr lang="zh-CN" altLang="en-US" sz="2800" dirty="0"/>
              <a:t>帝京</a:t>
            </a:r>
            <a:endParaRPr lang="zh-CN" altLang="en-US" sz="2800" dirty="0"/>
          </a:p>
          <a:p>
            <a:r>
              <a:rPr lang="en-US" altLang="x-none" sz="2800" dirty="0"/>
              <a:t>3</a:t>
            </a:r>
            <a:r>
              <a:rPr lang="zh-CN" altLang="en-US" sz="2800" dirty="0"/>
              <a:t>、大礼不</a:t>
            </a:r>
            <a:r>
              <a:rPr lang="zh-CN" altLang="en-US" sz="2800" dirty="0">
                <a:solidFill>
                  <a:srgbClr val="FF0000"/>
                </a:solidFill>
              </a:rPr>
              <a:t>辞</a:t>
            </a:r>
            <a:r>
              <a:rPr lang="zh-CN" altLang="en-US" sz="2800" dirty="0"/>
              <a:t>小让</a:t>
            </a:r>
            <a:endParaRPr lang="zh-CN" altLang="en-US" sz="2800" dirty="0"/>
          </a:p>
          <a:p>
            <a:r>
              <a:rPr lang="en-US" altLang="x-none" sz="2800" dirty="0"/>
              <a:t>4</a:t>
            </a:r>
            <a:r>
              <a:rPr lang="zh-CN" altLang="en-US" sz="2800" dirty="0"/>
              <a:t>、而侯生曾无一言半</a:t>
            </a:r>
            <a:r>
              <a:rPr lang="zh-CN" altLang="en-US" sz="2800" dirty="0">
                <a:solidFill>
                  <a:srgbClr val="FF0000"/>
                </a:solidFill>
              </a:rPr>
              <a:t>辞</a:t>
            </a:r>
            <a:r>
              <a:rPr lang="zh-CN" altLang="en-US" sz="2800" dirty="0"/>
              <a:t>送我</a:t>
            </a:r>
            <a:endParaRPr lang="zh-CN" altLang="en-US" sz="2800" dirty="0"/>
          </a:p>
        </p:txBody>
      </p:sp>
      <p:sp>
        <p:nvSpPr>
          <p:cNvPr id="27652" name="文本占位符 27651"/>
          <p:cNvSpPr>
            <a:spLocks noGrp="1"/>
          </p:cNvSpPr>
          <p:nvPr>
            <p:ph type="body" sz="half" idx="2"/>
          </p:nvPr>
        </p:nvSpPr>
        <p:spPr>
          <a:xfrm>
            <a:off x="4572000" y="1635575"/>
            <a:ext cx="3810000" cy="3611563"/>
          </a:xfrm>
        </p:spPr>
        <p:txBody>
          <a:bodyPr/>
          <a:p>
            <a:r>
              <a:rPr lang="zh-CN" altLang="en-US" sz="2800"/>
              <a:t>推辞</a:t>
            </a:r>
            <a:endParaRPr lang="zh-CN" altLang="en-US" sz="2800"/>
          </a:p>
          <a:p>
            <a:r>
              <a:rPr lang="zh-CN" altLang="en-US" sz="2800"/>
              <a:t>辞别</a:t>
            </a:r>
            <a:endParaRPr lang="zh-CN" altLang="en-US" sz="2800"/>
          </a:p>
          <a:p>
            <a:r>
              <a:rPr lang="zh-CN" altLang="en-US" sz="2800"/>
              <a:t>讲究，计较</a:t>
            </a:r>
            <a:endParaRPr lang="zh-CN" altLang="en-US" sz="2800"/>
          </a:p>
          <a:p>
            <a:r>
              <a:rPr lang="zh-CN" altLang="en-US" sz="2800"/>
              <a:t>言辞，语言</a:t>
            </a:r>
            <a:endParaRPr lang="zh-CN" altLang="en-US" sz="2800"/>
          </a:p>
          <a:p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3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7651">
                                            <p:txEl>
                                              <p:charRg st="3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7651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2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7651">
                                            <p:txEl>
                                              <p:charRg st="2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29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7651">
                                            <p:txEl>
                                              <p:charRg st="29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65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65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65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652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652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652">
                                            <p:txEl>
                                              <p:charRg st="3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652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652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652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652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652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652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28673"/>
          <p:cNvSpPr txBox="1"/>
          <p:nvPr/>
        </p:nvSpPr>
        <p:spPr>
          <a:xfrm>
            <a:off x="2932113" y="1567815"/>
            <a:ext cx="4421187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本段写了哪几层意思？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5" name="文本框 28674"/>
          <p:cNvSpPr txBox="1"/>
          <p:nvPr/>
        </p:nvSpPr>
        <p:spPr>
          <a:xfrm>
            <a:off x="2447925" y="2313305"/>
            <a:ext cx="4725988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、伏惟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2447608" y="3248343"/>
            <a:ext cx="4941887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、且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2447925" y="4056698"/>
            <a:ext cx="4797425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、但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402908" y="776923"/>
            <a:ext cx="1816100" cy="5791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第三段：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8679" name="矩形 28678"/>
          <p:cNvSpPr/>
          <p:nvPr/>
        </p:nvSpPr>
        <p:spPr>
          <a:xfrm>
            <a:off x="3848100" y="456883"/>
            <a:ext cx="3057525" cy="57912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陈孝治天下之政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 animBg="1"/>
      <p:bldP spid="28676" grpId="0" bldLvl="0" animBg="1"/>
      <p:bldP spid="28677" grpId="0" bldLvl="0" animBg="1"/>
      <p:bldP spid="2867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8750" y="1236345"/>
            <a:ext cx="882650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/>
              <a:t>矜守名节。古代崇尚一种观念“一臣不事二主”，魏晋文人名士最重气节。</a:t>
            </a:r>
            <a:endParaRPr lang="zh-CN" altLang="en-US" b="1"/>
          </a:p>
          <a:p>
            <a:r>
              <a:rPr lang="zh-CN" altLang="en-US" b="1"/>
              <a:t>晋武帝同样怕李密也是矜守名节。本图宦达→至微至陋→过蒙拔擢→岂敢盘桓） </a:t>
            </a:r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104140" y="592455"/>
            <a:ext cx="859917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en-US" b="1">
                <a:solidFill>
                  <a:srgbClr val="FF0000"/>
                </a:solidFill>
              </a:rPr>
              <a:t>、</a:t>
            </a:r>
            <a:r>
              <a:rPr lang="zh-CN" altLang="zh-CN" b="1">
                <a:solidFill>
                  <a:srgbClr val="FF0000"/>
                </a:solidFill>
              </a:rPr>
              <a:t>李密最担心晋武帝怀疑他哪一点？他是怎样为自己辩解的？</a:t>
            </a:r>
            <a:endParaRPr lang="zh-CN" altLang="zh-CN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4340" y="2931795"/>
            <a:ext cx="767842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en-US" b="1">
                <a:solidFill>
                  <a:srgbClr val="FF0000"/>
                </a:solidFill>
              </a:rPr>
              <a:t>、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是以区区不能废远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en-US" b="1">
                <a:solidFill>
                  <a:srgbClr val="FF0000"/>
                </a:solidFill>
              </a:rPr>
              <a:t>中的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是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en-US" b="1">
                <a:solidFill>
                  <a:srgbClr val="FF0000"/>
                </a:solidFill>
              </a:rPr>
              <a:t>指代上文的什么内容？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4340" y="3720465"/>
            <a:ext cx="479679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/>
              <a:t>但以刘日薄西山······更相为命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/>
          </p:cNvSpPr>
          <p:nvPr>
            <p:ph type="title"/>
          </p:nvPr>
        </p:nvSpPr>
        <p:spPr>
          <a:xfrm>
            <a:off x="685800" y="160735"/>
            <a:ext cx="7772400" cy="857400"/>
          </a:xfrm>
        </p:spPr>
        <p:txBody>
          <a:bodyPr anchor="ctr"/>
          <a:p>
            <a:r>
              <a:rPr lang="zh-CN" altLang="en-US" b="1"/>
              <a:t>重点字词</a:t>
            </a:r>
            <a:endParaRPr lang="zh-CN" altLang="en-US" b="1"/>
          </a:p>
        </p:txBody>
      </p:sp>
      <p:sp>
        <p:nvSpPr>
          <p:cNvPr id="29699" name="文本占位符 29698"/>
          <p:cNvSpPr>
            <a:spLocks noGrp="1"/>
          </p:cNvSpPr>
          <p:nvPr>
            <p:ph type="body" sz="half" idx="1"/>
          </p:nvPr>
        </p:nvSpPr>
        <p:spPr>
          <a:xfrm>
            <a:off x="685800" y="804360"/>
            <a:ext cx="3810000" cy="4114800"/>
          </a:xfrm>
        </p:spPr>
        <p:txBody>
          <a:bodyPr/>
          <a:p>
            <a:r>
              <a:rPr lang="en-US" altLang="x-none" sz="2800" b="1" dirty="0"/>
              <a:t>1</a:t>
            </a:r>
            <a:r>
              <a:rPr lang="zh-CN" altLang="en-US" sz="2800" b="1" dirty="0"/>
              <a:t>、犹蒙</a:t>
            </a:r>
            <a:r>
              <a:rPr lang="zh-CN" altLang="en-US" sz="2800" b="1" dirty="0">
                <a:solidFill>
                  <a:srgbClr val="FF0000"/>
                </a:solidFill>
              </a:rPr>
              <a:t>矜</a:t>
            </a:r>
            <a:r>
              <a:rPr lang="zh-CN" altLang="en-US" sz="2800" b="1" dirty="0"/>
              <a:t>育</a:t>
            </a:r>
            <a:endParaRPr lang="zh-CN" altLang="en-US" sz="2800" b="1" dirty="0"/>
          </a:p>
          <a:p>
            <a:r>
              <a:rPr lang="en-US" altLang="x-none" sz="2800" b="1" dirty="0"/>
              <a:t>2</a:t>
            </a:r>
            <a:r>
              <a:rPr lang="zh-CN" altLang="en-US" sz="2800" b="1" dirty="0"/>
              <a:t>、</a:t>
            </a:r>
            <a:r>
              <a:rPr lang="zh-CN" altLang="en-US" sz="2800" b="1" dirty="0">
                <a:solidFill>
                  <a:srgbClr val="FF0000"/>
                </a:solidFill>
              </a:rPr>
              <a:t>且</a:t>
            </a:r>
            <a:r>
              <a:rPr lang="zh-CN" altLang="en-US" sz="2800" b="1" dirty="0"/>
              <a:t>臣少仕伪朝</a:t>
            </a:r>
            <a:endParaRPr lang="zh-CN" altLang="en-US" sz="2800" b="1" dirty="0"/>
          </a:p>
          <a:p>
            <a:r>
              <a:rPr lang="en-US" altLang="x-none" sz="2800" b="1" dirty="0"/>
              <a:t>3</a:t>
            </a:r>
            <a:r>
              <a:rPr lang="zh-CN" altLang="en-US" sz="2800" b="1" dirty="0"/>
              <a:t>、不</a:t>
            </a:r>
            <a:r>
              <a:rPr lang="zh-CN" altLang="en-US" sz="2800" b="1" dirty="0">
                <a:solidFill>
                  <a:srgbClr val="FF0000"/>
                </a:solidFill>
              </a:rPr>
              <a:t>矜</a:t>
            </a:r>
            <a:r>
              <a:rPr lang="zh-CN" altLang="en-US" sz="2800" b="1" dirty="0"/>
              <a:t>名节</a:t>
            </a:r>
            <a:endParaRPr lang="zh-CN" altLang="en-US" sz="2800" b="1" dirty="0"/>
          </a:p>
          <a:p>
            <a:r>
              <a:rPr lang="en-US" altLang="x-none" sz="2800" b="1" dirty="0"/>
              <a:t>4</a:t>
            </a:r>
            <a:r>
              <a:rPr lang="zh-CN" altLang="en-US" sz="2800" b="1" dirty="0"/>
              <a:t>、过蒙</a:t>
            </a:r>
            <a:r>
              <a:rPr lang="zh-CN" altLang="en-US" sz="2800" b="1" dirty="0">
                <a:solidFill>
                  <a:srgbClr val="FF0000"/>
                </a:solidFill>
              </a:rPr>
              <a:t>拔擢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r>
              <a:rPr lang="en-US" altLang="x-none" sz="2800" b="1" dirty="0"/>
              <a:t>5</a:t>
            </a:r>
            <a:r>
              <a:rPr lang="zh-CN" altLang="en-US" sz="2800" b="1" dirty="0"/>
              <a:t>、宠命优</a:t>
            </a:r>
            <a:r>
              <a:rPr lang="zh-CN" altLang="en-US" sz="2800" b="1" dirty="0">
                <a:solidFill>
                  <a:srgbClr val="FF0000"/>
                </a:solidFill>
              </a:rPr>
              <a:t>渥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r>
              <a:rPr lang="en-US" altLang="x-none" sz="2800" b="1" dirty="0"/>
              <a:t>6</a:t>
            </a:r>
            <a:r>
              <a:rPr lang="zh-CN" altLang="en-US" sz="2800" b="1" dirty="0"/>
              <a:t>、岂敢</a:t>
            </a:r>
            <a:r>
              <a:rPr lang="zh-CN" altLang="en-US" sz="2800" b="1" dirty="0">
                <a:solidFill>
                  <a:srgbClr val="FF0000"/>
                </a:solidFill>
              </a:rPr>
              <a:t>盘桓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r>
              <a:rPr lang="en-US" altLang="x-none" sz="2800" b="1" dirty="0"/>
              <a:t>7</a:t>
            </a:r>
            <a:r>
              <a:rPr lang="zh-CN" altLang="en-US" sz="2800" b="1" dirty="0"/>
              <a:t>、人命</a:t>
            </a:r>
            <a:r>
              <a:rPr lang="zh-CN" altLang="en-US" sz="2800" b="1" dirty="0">
                <a:solidFill>
                  <a:srgbClr val="FF0000"/>
                </a:solidFill>
              </a:rPr>
              <a:t>危</a:t>
            </a:r>
            <a:r>
              <a:rPr lang="zh-CN" altLang="en-US" sz="2800" b="1" dirty="0"/>
              <a:t>浅</a:t>
            </a:r>
            <a:endParaRPr lang="zh-CN" altLang="en-US" sz="2800" b="1" dirty="0"/>
          </a:p>
          <a:p>
            <a:r>
              <a:rPr lang="en-US" altLang="x-none" sz="2800" b="1" dirty="0"/>
              <a:t>8</a:t>
            </a:r>
            <a:r>
              <a:rPr lang="zh-CN" altLang="en-US" sz="2800" b="1" dirty="0"/>
              <a:t>、</a:t>
            </a:r>
            <a:r>
              <a:rPr lang="zh-CN" altLang="en-US" sz="2800" b="1" dirty="0">
                <a:solidFill>
                  <a:srgbClr val="FF0000"/>
                </a:solidFill>
              </a:rPr>
              <a:t>更</a:t>
            </a:r>
            <a:r>
              <a:rPr lang="zh-CN" altLang="en-US" sz="2800" b="1" dirty="0"/>
              <a:t>相为命</a:t>
            </a:r>
            <a:endParaRPr lang="zh-CN" altLang="en-US" sz="2800" b="1" dirty="0"/>
          </a:p>
          <a:p>
            <a:endParaRPr lang="zh-CN" altLang="en-US" sz="2800" b="1" dirty="0"/>
          </a:p>
          <a:p>
            <a:pPr>
              <a:buNone/>
            </a:pPr>
            <a:endParaRPr lang="en-US" altLang="x-none" sz="2800" b="1" dirty="0"/>
          </a:p>
          <a:p>
            <a:endParaRPr lang="zh-CN" altLang="en-US" sz="2800" dirty="0"/>
          </a:p>
        </p:txBody>
      </p:sp>
      <p:sp>
        <p:nvSpPr>
          <p:cNvPr id="29700" name="文本占位符 29699"/>
          <p:cNvSpPr>
            <a:spLocks noGrp="1"/>
          </p:cNvSpPr>
          <p:nvPr>
            <p:ph type="body" sz="half" idx="2"/>
          </p:nvPr>
        </p:nvSpPr>
        <p:spPr>
          <a:xfrm>
            <a:off x="4796790" y="804360"/>
            <a:ext cx="3810000" cy="4114800"/>
          </a:xfrm>
        </p:spPr>
        <p:txBody>
          <a:bodyPr/>
          <a:p>
            <a:r>
              <a:rPr lang="en-US" altLang="x-none" sz="2800" b="1" dirty="0"/>
              <a:t>1</a:t>
            </a:r>
            <a:r>
              <a:rPr lang="zh-CN" altLang="en-US" sz="2800" b="1" dirty="0"/>
              <a:t>、怜悯</a:t>
            </a:r>
            <a:endParaRPr lang="zh-CN" altLang="en-US" sz="2800" b="1" dirty="0"/>
          </a:p>
          <a:p>
            <a:r>
              <a:rPr lang="en-US" altLang="x-none" sz="2800" b="1" dirty="0"/>
              <a:t>2</a:t>
            </a:r>
            <a:r>
              <a:rPr lang="zh-CN" altLang="en-US" sz="2800" b="1" dirty="0"/>
              <a:t>、况且</a:t>
            </a:r>
            <a:endParaRPr lang="zh-CN" altLang="en-US" sz="2800" b="1" dirty="0"/>
          </a:p>
          <a:p>
            <a:r>
              <a:rPr lang="en-US" altLang="x-none" sz="2800" b="1" dirty="0"/>
              <a:t>3</a:t>
            </a:r>
            <a:r>
              <a:rPr lang="zh-CN" altLang="en-US" sz="2800" b="1" dirty="0"/>
              <a:t>、顾惜</a:t>
            </a:r>
            <a:endParaRPr lang="zh-CN" altLang="en-US" sz="2800" b="1" dirty="0"/>
          </a:p>
          <a:p>
            <a:r>
              <a:rPr lang="en-US" altLang="x-none" sz="2800" b="1" dirty="0"/>
              <a:t>4</a:t>
            </a:r>
            <a:r>
              <a:rPr lang="zh-CN" altLang="en-US" sz="2800" b="1" dirty="0"/>
              <a:t>、提升</a:t>
            </a:r>
            <a:endParaRPr lang="zh-CN" altLang="en-US" sz="2800" b="1" dirty="0"/>
          </a:p>
          <a:p>
            <a:r>
              <a:rPr lang="en-US" altLang="x-none" sz="2800" b="1" dirty="0"/>
              <a:t>5</a:t>
            </a:r>
            <a:r>
              <a:rPr lang="zh-CN" altLang="en-US" sz="2800" b="1" dirty="0"/>
              <a:t>、厚</a:t>
            </a:r>
            <a:endParaRPr lang="zh-CN" altLang="en-US" sz="2800" b="1" dirty="0"/>
          </a:p>
          <a:p>
            <a:r>
              <a:rPr lang="en-US" altLang="x-none" sz="2800" b="1" dirty="0"/>
              <a:t>6</a:t>
            </a:r>
            <a:r>
              <a:rPr lang="zh-CN" altLang="en-US" sz="2800" b="1" dirty="0"/>
              <a:t>、徘徊、逗留 </a:t>
            </a:r>
            <a:endParaRPr lang="zh-CN" altLang="en-US" sz="2800" b="1" dirty="0"/>
          </a:p>
          <a:p>
            <a:r>
              <a:rPr lang="en-US" altLang="x-none" sz="2800" b="1" dirty="0"/>
              <a:t>7</a:t>
            </a:r>
            <a:r>
              <a:rPr lang="zh-CN" altLang="en-US" sz="2800" b="1" dirty="0"/>
              <a:t>、危险</a:t>
            </a:r>
            <a:endParaRPr lang="zh-CN" altLang="en-US" sz="2800" b="1" dirty="0"/>
          </a:p>
          <a:p>
            <a:r>
              <a:rPr lang="en-US" altLang="x-none" sz="2800" b="1" dirty="0"/>
              <a:t>8</a:t>
            </a:r>
            <a:r>
              <a:rPr lang="zh-CN" altLang="en-US" sz="2800" b="1" dirty="0"/>
              <a:t>、交互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9699">
                                            <p:txEl>
                                              <p:charRg st="7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9699">
                                            <p:txEl>
                                              <p:charRg st="16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23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699">
                                            <p:txEl>
                                              <p:charRg st="23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3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9699">
                                            <p:txEl>
                                              <p:charRg st="3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37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699">
                                            <p:txEl>
                                              <p:charRg st="37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44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9699">
                                            <p:txEl>
                                              <p:charRg st="44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51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9699">
                                            <p:txEl>
                                              <p:charRg st="51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2970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29700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29700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15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29700">
                                            <p:txEl>
                                              <p:charRg st="15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2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29700">
                                            <p:txEl>
                                              <p:charRg st="2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24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29700">
                                            <p:txEl>
                                              <p:charRg st="24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33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29700">
                                            <p:txEl>
                                              <p:charRg st="33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charRg st="38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29700">
                                            <p:txEl>
                                              <p:charRg st="38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58750" y="200660"/>
            <a:ext cx="2428240" cy="7620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zh-CN" sz="4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教学目标</a:t>
            </a:r>
            <a:endParaRPr lang="zh-CN" altLang="zh-CN" sz="44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-42862" y="1285875"/>
            <a:ext cx="2224405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知识目标：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6990" y="1864995"/>
            <a:ext cx="3449320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l"/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赏析本文语言艺术</a:t>
            </a:r>
            <a:endParaRPr lang="zh-CN" altLang="en-US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86990" y="962660"/>
            <a:ext cx="3180715" cy="5791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文言知识的整理</a:t>
            </a:r>
            <a:endParaRPr lang="zh-CN" altLang="en-US" sz="32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0495" y="2667000"/>
            <a:ext cx="1978025" cy="5791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能力目标：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10728" y="3942715"/>
            <a:ext cx="7124065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引导学生体会作者至真至诚的亲情忠情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155" y="3942715"/>
            <a:ext cx="208470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情感目标：</a:t>
            </a:r>
            <a:endParaRPr lang="zh-CN" altLang="en-US" sz="32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86673" y="2604770"/>
            <a:ext cx="4674235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判断分析文中的文言现象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>
          <a:xfrm>
            <a:off x="64135" y="62230"/>
            <a:ext cx="2362835" cy="857250"/>
          </a:xfrm>
        </p:spPr>
        <p:txBody>
          <a:bodyPr anchor="ctr"/>
          <a:p>
            <a:r>
              <a:rPr lang="zh-CN" altLang="en-US"/>
              <a:t>句子翻译</a:t>
            </a:r>
            <a:endParaRPr lang="zh-CN" altLang="en-US"/>
          </a:p>
        </p:txBody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>
          <a:xfrm>
            <a:off x="684213" y="843413"/>
            <a:ext cx="7772400" cy="4403725"/>
          </a:xfrm>
        </p:spPr>
        <p:txBody>
          <a:bodyPr/>
          <a:p>
            <a:r>
              <a:rPr lang="en-US" altLang="x-none" dirty="0"/>
              <a:t>1</a:t>
            </a:r>
            <a:r>
              <a:rPr lang="zh-CN" altLang="en-US" dirty="0"/>
              <a:t>、但以刘日薄西山，气息奄奄，人命危浅，朝不虑夕。</a:t>
            </a:r>
            <a:endParaRPr lang="zh-CN" altLang="en-US" dirty="0"/>
          </a:p>
          <a:p>
            <a:endParaRPr lang="zh-CN" altLang="en-US" dirty="0"/>
          </a:p>
          <a:p>
            <a:endParaRPr lang="en-US" altLang="x-none" dirty="0"/>
          </a:p>
          <a:p>
            <a:r>
              <a:rPr lang="en-US" altLang="x-none" dirty="0"/>
              <a:t>2</a:t>
            </a:r>
            <a:r>
              <a:rPr lang="zh-CN" altLang="en-US" dirty="0"/>
              <a:t>、臣无祖母，无以至今日；祖母无臣，无以终余年。</a:t>
            </a:r>
            <a:endParaRPr lang="zh-CN" altLang="en-US" dirty="0"/>
          </a:p>
          <a:p>
            <a:endParaRPr lang="zh-CN" altLang="en-US" dirty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30724" name="椭圆 30723"/>
          <p:cNvSpPr/>
          <p:nvPr/>
        </p:nvSpPr>
        <p:spPr>
          <a:xfrm>
            <a:off x="684213" y="1547628"/>
            <a:ext cx="7920037" cy="13684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但是只因为祖母刘氏已是西山落日的样子，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气息微弱，生命垂危，朝不保夕。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ctr"/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0725" name="椭圆 30724"/>
          <p:cNvSpPr/>
          <p:nvPr/>
        </p:nvSpPr>
        <p:spPr>
          <a:xfrm>
            <a:off x="972820" y="3148463"/>
            <a:ext cx="7704138" cy="14398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臣下我如果没有祖母，是没有办法活到今天；祖母如果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algn="ctr"/>
            <a:r>
              <a:rPr lang="zh-CN" altLang="en-US" dirty="0">
                <a:latin typeface="Times New Roman" panose="02020603050405020304" pitchFamily="2" charset="0"/>
                <a:ea typeface="宋体" panose="02010600030101010101" pitchFamily="2" charset="-122"/>
              </a:rPr>
              <a:t>没有我的照料，也没有办法度过余生。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072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28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0723">
                                            <p:txEl>
                                              <p:charRg st="28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/>
      <p:bldP spid="30724" grpId="0" bldLvl="0" animBg="1"/>
      <p:bldP spid="3072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title"/>
          </p:nvPr>
        </p:nvSpPr>
        <p:spPr>
          <a:xfrm>
            <a:off x="754380" y="267415"/>
            <a:ext cx="7772400" cy="857400"/>
          </a:xfrm>
        </p:spPr>
        <p:txBody>
          <a:bodyPr anchor="ctr"/>
          <a:p>
            <a:r>
              <a:rPr lang="zh-CN" altLang="en-US"/>
              <a:t>一词多义</a:t>
            </a:r>
            <a:endParaRPr lang="zh-CN" altLang="en-US"/>
          </a:p>
        </p:txBody>
      </p:sp>
      <p:sp>
        <p:nvSpPr>
          <p:cNvPr id="31747" name="文本占位符 31746"/>
          <p:cNvSpPr>
            <a:spLocks noGrp="1"/>
          </p:cNvSpPr>
          <p:nvPr>
            <p:ph type="body" sz="half" idx="1"/>
          </p:nvPr>
        </p:nvSpPr>
        <p:spPr>
          <a:xfrm>
            <a:off x="0" y="1203775"/>
            <a:ext cx="4495800" cy="3675063"/>
          </a:xfrm>
        </p:spPr>
        <p:txBody>
          <a:bodyPr/>
          <a:p>
            <a:r>
              <a:rPr lang="zh-CN" altLang="en-US" sz="2800" dirty="0"/>
              <a:t>过</a:t>
            </a:r>
            <a:endParaRPr lang="zh-CN" altLang="en-US" sz="2800" dirty="0"/>
          </a:p>
          <a:p>
            <a:r>
              <a:rPr lang="en-US" altLang="x-none" sz="2800" dirty="0"/>
              <a:t>1</a:t>
            </a:r>
            <a:r>
              <a:rPr lang="zh-CN" altLang="en-US" sz="2800" dirty="0"/>
              <a:t>、</a:t>
            </a:r>
            <a:r>
              <a:rPr lang="zh-CN" altLang="en-US" sz="2800" dirty="0">
                <a:solidFill>
                  <a:srgbClr val="FF0000"/>
                </a:solidFill>
              </a:rPr>
              <a:t>过</a:t>
            </a:r>
            <a:r>
              <a:rPr lang="zh-CN" altLang="en-US" sz="2800" dirty="0"/>
              <a:t>蒙拔擢</a:t>
            </a:r>
            <a:endParaRPr lang="zh-CN" altLang="en-US" sz="2800" dirty="0"/>
          </a:p>
          <a:p>
            <a:r>
              <a:rPr lang="en-US" altLang="x-none" sz="2800" dirty="0"/>
              <a:t>2</a:t>
            </a:r>
            <a:r>
              <a:rPr lang="zh-CN" altLang="en-US" sz="2800" dirty="0"/>
              <a:t>、则知明而行无</a:t>
            </a:r>
            <a:r>
              <a:rPr lang="zh-CN" altLang="en-US" sz="2800" dirty="0">
                <a:solidFill>
                  <a:srgbClr val="FF0000"/>
                </a:solidFill>
              </a:rPr>
              <a:t>过</a:t>
            </a:r>
            <a:r>
              <a:rPr lang="zh-CN" altLang="en-US" sz="2800" dirty="0"/>
              <a:t>矣</a:t>
            </a:r>
            <a:endParaRPr lang="zh-CN" altLang="en-US" sz="2800" dirty="0"/>
          </a:p>
          <a:p>
            <a:r>
              <a:rPr lang="en-US" altLang="x-none" sz="2800" dirty="0"/>
              <a:t>3</a:t>
            </a:r>
            <a:r>
              <a:rPr lang="zh-CN" altLang="en-US" sz="2800" dirty="0"/>
              <a:t>、闻大王有意督</a:t>
            </a:r>
            <a:r>
              <a:rPr lang="zh-CN" altLang="en-US" sz="2800" dirty="0">
                <a:solidFill>
                  <a:srgbClr val="FF0000"/>
                </a:solidFill>
              </a:rPr>
              <a:t>过</a:t>
            </a:r>
            <a:r>
              <a:rPr lang="zh-CN" altLang="en-US" sz="2800" dirty="0"/>
              <a:t>之</a:t>
            </a:r>
            <a:endParaRPr lang="zh-CN" altLang="en-US" sz="2800" dirty="0"/>
          </a:p>
          <a:p>
            <a:r>
              <a:rPr lang="en-US" altLang="x-none" sz="2800" dirty="0"/>
              <a:t>4</a:t>
            </a:r>
            <a:r>
              <a:rPr lang="zh-CN" altLang="en-US" sz="2800" dirty="0"/>
              <a:t>、</a:t>
            </a:r>
            <a:r>
              <a:rPr lang="zh-CN" altLang="en-US" sz="2800" dirty="0">
                <a:solidFill>
                  <a:srgbClr val="FF0000"/>
                </a:solidFill>
              </a:rPr>
              <a:t>过</a:t>
            </a:r>
            <a:r>
              <a:rPr lang="zh-CN" altLang="en-US" sz="2800" dirty="0"/>
              <a:t>故人庄</a:t>
            </a:r>
            <a:endParaRPr lang="zh-CN" altLang="en-US" sz="2800" dirty="0"/>
          </a:p>
          <a:p>
            <a:r>
              <a:rPr lang="en-US" altLang="x-none" sz="2800" dirty="0"/>
              <a:t>5</a:t>
            </a:r>
            <a:r>
              <a:rPr lang="zh-CN" altLang="en-US" sz="2800" dirty="0"/>
              <a:t>、</a:t>
            </a:r>
            <a:r>
              <a:rPr lang="zh-CN" altLang="en-US" sz="2800" dirty="0">
                <a:solidFill>
                  <a:srgbClr val="FF0000"/>
                </a:solidFill>
              </a:rPr>
              <a:t>过</a:t>
            </a:r>
            <a:r>
              <a:rPr lang="zh-CN" altLang="en-US" sz="2800" dirty="0"/>
              <a:t>人之处</a:t>
            </a:r>
            <a:endParaRPr lang="zh-CN" altLang="en-US" sz="2800" dirty="0"/>
          </a:p>
          <a:p>
            <a:r>
              <a:rPr lang="en-US" altLang="x-none" sz="2800" dirty="0"/>
              <a:t>6</a:t>
            </a:r>
            <a:r>
              <a:rPr lang="zh-CN" altLang="en-US" sz="2800" dirty="0"/>
              <a:t>、一日，大母</a:t>
            </a:r>
            <a:r>
              <a:rPr lang="zh-CN" altLang="en-US" sz="2800" dirty="0">
                <a:solidFill>
                  <a:srgbClr val="FF0000"/>
                </a:solidFill>
              </a:rPr>
              <a:t>过</a:t>
            </a:r>
            <a:r>
              <a:rPr lang="zh-CN" altLang="en-US" sz="2800" dirty="0"/>
              <a:t>余曰</a:t>
            </a:r>
            <a:endParaRPr lang="zh-CN" altLang="en-US" sz="2800" dirty="0"/>
          </a:p>
        </p:txBody>
      </p:sp>
      <p:sp>
        <p:nvSpPr>
          <p:cNvPr id="31748" name="文本占位符 31747"/>
          <p:cNvSpPr>
            <a:spLocks noGrp="1"/>
          </p:cNvSpPr>
          <p:nvPr>
            <p:ph type="body" sz="half" idx="2"/>
          </p:nvPr>
        </p:nvSpPr>
        <p:spPr>
          <a:xfrm>
            <a:off x="4648200" y="1124400"/>
            <a:ext cx="3810000" cy="4114800"/>
          </a:xfrm>
        </p:spPr>
        <p:txBody>
          <a:bodyPr/>
          <a:p>
            <a:endParaRPr lang="en-US" altLang="zh-CN" sz="2800"/>
          </a:p>
          <a:p>
            <a:r>
              <a:rPr lang="zh-CN" altLang="en-US" sz="2800"/>
              <a:t>过分</a:t>
            </a:r>
            <a:endParaRPr lang="zh-CN" altLang="en-US" sz="2800"/>
          </a:p>
          <a:p>
            <a:r>
              <a:rPr lang="zh-CN" altLang="en-US" sz="2800"/>
              <a:t>过失</a:t>
            </a:r>
            <a:endParaRPr lang="zh-CN" altLang="en-US" sz="2800"/>
          </a:p>
          <a:p>
            <a:r>
              <a:rPr lang="zh-CN" altLang="en-US" sz="2800"/>
              <a:t>责备</a:t>
            </a:r>
            <a:endParaRPr lang="zh-CN" altLang="en-US" sz="2800"/>
          </a:p>
          <a:p>
            <a:r>
              <a:rPr lang="zh-CN" altLang="en-US" sz="2800"/>
              <a:t>拜访</a:t>
            </a:r>
            <a:endParaRPr lang="zh-CN" altLang="en-US" sz="2800"/>
          </a:p>
          <a:p>
            <a:r>
              <a:rPr lang="zh-CN" altLang="en-US" sz="2800"/>
              <a:t>超过</a:t>
            </a:r>
            <a:endParaRPr lang="zh-CN" altLang="en-US" sz="2800"/>
          </a:p>
          <a:p>
            <a:r>
              <a:rPr lang="zh-CN" altLang="en-US" sz="2800"/>
              <a:t>到某处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174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2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1747">
                                            <p:txEl>
                                              <p:charRg st="2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1747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2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31747">
                                            <p:txEl>
                                              <p:charRg st="2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31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1747">
                                            <p:txEl>
                                              <p:charRg st="31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38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31747">
                                            <p:txEl>
                                              <p:charRg st="38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charRg st="45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31747">
                                            <p:txEl>
                                              <p:charRg st="45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1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1748">
                                            <p:txEl>
                                              <p:charRg st="1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4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1748">
                                            <p:txEl>
                                              <p:charRg st="4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7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31748">
                                            <p:txEl>
                                              <p:charRg st="7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1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31748">
                                            <p:txEl>
                                              <p:charRg st="1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13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31748">
                                            <p:txEl>
                                              <p:charRg st="13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charRg st="16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31748">
                                            <p:txEl>
                                              <p:charRg st="16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 build="p"/>
      <p:bldP spid="3174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32769"/>
          <p:cNvSpPr txBox="1"/>
          <p:nvPr/>
        </p:nvSpPr>
        <p:spPr>
          <a:xfrm>
            <a:off x="379413" y="167138"/>
            <a:ext cx="1816100" cy="5791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第四段：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2771" name="矩形 32770"/>
          <p:cNvSpPr/>
          <p:nvPr/>
        </p:nvSpPr>
        <p:spPr>
          <a:xfrm>
            <a:off x="2438718" y="167138"/>
            <a:ext cx="3049587" cy="57912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陈先孝后忠之心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2772" name="文本框 32771"/>
          <p:cNvSpPr txBox="1"/>
          <p:nvPr/>
        </p:nvSpPr>
        <p:spPr>
          <a:xfrm>
            <a:off x="2195513" y="878020"/>
            <a:ext cx="4281487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本段写了哪几层意思？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684848" y="1528260"/>
            <a:ext cx="7469187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尽节日长，报养日短；矜悯愚诚，陨首结草。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4" name="文本框 32773"/>
          <p:cNvSpPr txBox="1"/>
          <p:nvPr/>
        </p:nvSpPr>
        <p:spPr>
          <a:xfrm>
            <a:off x="533400" y="2201995"/>
            <a:ext cx="8077200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本段可见全文感情真挚、悲恻动人，原因是什么？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2775" name="组合 32774"/>
          <p:cNvGrpSpPr/>
          <p:nvPr/>
        </p:nvGrpSpPr>
        <p:grpSpPr>
          <a:xfrm>
            <a:off x="539750" y="2868745"/>
            <a:ext cx="7759700" cy="2089193"/>
            <a:chOff x="0" y="0"/>
            <a:chExt cx="4752" cy="1352"/>
          </a:xfrm>
        </p:grpSpPr>
        <p:sp>
          <p:nvSpPr>
            <p:cNvPr id="32776" name="文本框 32775"/>
            <p:cNvSpPr txBox="1"/>
            <p:nvPr/>
          </p:nvSpPr>
          <p:spPr>
            <a:xfrm>
              <a:off x="0" y="1017"/>
              <a:ext cx="4752" cy="33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心之诚：</a:t>
              </a:r>
              <a:r>
                <a:rPr lang="zh-CN" altLang="en-US" sz="2800" b="1" dirty="0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生当陨首，死当结草，不胜犬马怖惧。</a:t>
              </a:r>
              <a:endPara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2777" name="文本框 32776"/>
            <p:cNvSpPr txBox="1"/>
            <p:nvPr/>
          </p:nvSpPr>
          <p:spPr>
            <a:xfrm>
              <a:off x="0" y="0"/>
              <a:ext cx="4752" cy="33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事之实：</a:t>
              </a:r>
              <a:r>
                <a:rPr lang="zh-CN" altLang="en-US" sz="2800" b="1" dirty="0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尽节于陛下之日长，报养刘之日短也。</a:t>
              </a:r>
              <a:endPara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2778" name="文本框 32777"/>
            <p:cNvSpPr txBox="1"/>
            <p:nvPr/>
          </p:nvSpPr>
          <p:spPr>
            <a:xfrm>
              <a:off x="0" y="498"/>
              <a:ext cx="4752" cy="33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言之切：</a:t>
              </a:r>
              <a:r>
                <a:rPr lang="zh-CN" altLang="en-US" sz="2800" b="1" dirty="0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愿乞、愿、矜悯、愚诚、听臣、微志。</a:t>
              </a:r>
              <a:endParaRPr lang="zh-CN" altLang="en-US" sz="2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ldLvl="0" animBg="1"/>
      <p:bldP spid="32773" grpId="0" bldLvl="0" animBg="1"/>
      <p:bldP spid="3277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/>
          </p:cNvSpPr>
          <p:nvPr>
            <p:ph type="title"/>
          </p:nvPr>
        </p:nvSpPr>
        <p:spPr>
          <a:xfrm>
            <a:off x="46355" y="334010"/>
            <a:ext cx="3029585" cy="652780"/>
          </a:xfrm>
        </p:spPr>
        <p:txBody>
          <a:bodyPr anchor="ctr"/>
          <a:p>
            <a:r>
              <a:rPr lang="zh-CN" altLang="en-US" b="1"/>
              <a:t>重中之重</a:t>
            </a:r>
            <a:endParaRPr lang="zh-CN" altLang="en-US" b="1"/>
          </a:p>
        </p:txBody>
      </p:sp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>
          <a:xfrm>
            <a:off x="46355" y="1226820"/>
            <a:ext cx="8937625" cy="3806825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3600" b="1"/>
              <a:t>臣密今年四十</a:t>
            </a:r>
            <a:r>
              <a:rPr lang="zh-CN" altLang="en-US" sz="3600" b="1">
                <a:solidFill>
                  <a:srgbClr val="FF0000"/>
                </a:solidFill>
              </a:rPr>
              <a:t>有</a:t>
            </a:r>
            <a:r>
              <a:rPr lang="zh-CN" altLang="en-US" sz="3600" b="1"/>
              <a:t>四，祖母今年九十</a:t>
            </a:r>
            <a:r>
              <a:rPr lang="zh-CN" altLang="en-US" sz="3600" b="1">
                <a:solidFill>
                  <a:srgbClr val="FF0000"/>
                </a:solidFill>
              </a:rPr>
              <a:t>有</a:t>
            </a:r>
            <a:r>
              <a:rPr lang="zh-CN" altLang="en-US" sz="3600" b="1"/>
              <a:t>六，</a:t>
            </a:r>
            <a:endParaRPr lang="zh-CN" altLang="en-US" sz="3600" b="1"/>
          </a:p>
          <a:p>
            <a:pPr>
              <a:lnSpc>
                <a:spcPct val="90000"/>
              </a:lnSpc>
            </a:pPr>
            <a:r>
              <a:rPr lang="zh-CN" altLang="en-US" sz="3600" b="1"/>
              <a:t>臣</a:t>
            </a:r>
            <a:r>
              <a:rPr lang="zh-CN" altLang="en-US" sz="3600" b="1">
                <a:solidFill>
                  <a:srgbClr val="FF0000"/>
                </a:solidFill>
              </a:rPr>
              <a:t>之</a:t>
            </a:r>
            <a:r>
              <a:rPr lang="zh-CN" altLang="en-US" sz="3600" b="1"/>
              <a:t>辛苦，非独蜀</a:t>
            </a:r>
            <a:r>
              <a:rPr lang="zh-CN" altLang="en-US" sz="3600" b="1">
                <a:solidFill>
                  <a:srgbClr val="FF0000"/>
                </a:solidFill>
              </a:rPr>
              <a:t>之</a:t>
            </a:r>
            <a:r>
              <a:rPr lang="zh-CN" altLang="en-US" sz="3600" b="1"/>
              <a:t>人士及二州牧伯</a:t>
            </a:r>
            <a:r>
              <a:rPr lang="zh-CN" altLang="en-US" sz="3600" b="1">
                <a:solidFill>
                  <a:srgbClr val="FF0000"/>
                </a:solidFill>
              </a:rPr>
              <a:t>所见明知</a:t>
            </a:r>
            <a:endParaRPr lang="zh-CN" altLang="en-US" sz="3600" b="1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600" b="1"/>
              <a:t>听臣</a:t>
            </a:r>
            <a:r>
              <a:rPr lang="zh-CN" altLang="en-US" sz="3600" b="1">
                <a:solidFill>
                  <a:srgbClr val="FF0000"/>
                </a:solidFill>
              </a:rPr>
              <a:t>微</a:t>
            </a:r>
            <a:r>
              <a:rPr lang="zh-CN" altLang="en-US" sz="3600" b="1"/>
              <a:t>志</a:t>
            </a:r>
            <a:endParaRPr lang="zh-CN" altLang="en-US" sz="3600" b="1"/>
          </a:p>
          <a:p>
            <a:pPr>
              <a:lnSpc>
                <a:spcPct val="90000"/>
              </a:lnSpc>
            </a:pPr>
            <a:r>
              <a:rPr lang="zh-CN" altLang="en-US" sz="3600" b="1"/>
              <a:t>保</a:t>
            </a:r>
            <a:r>
              <a:rPr lang="zh-CN" altLang="en-US" sz="3600" b="1">
                <a:solidFill>
                  <a:srgbClr val="FF0000"/>
                </a:solidFill>
              </a:rPr>
              <a:t>卒</a:t>
            </a:r>
            <a:r>
              <a:rPr lang="zh-CN" altLang="en-US" sz="3600" b="1"/>
              <a:t>余年</a:t>
            </a:r>
            <a:endParaRPr lang="zh-CN" altLang="en-US" sz="3600" b="1"/>
          </a:p>
          <a:p>
            <a:pPr>
              <a:lnSpc>
                <a:spcPct val="90000"/>
              </a:lnSpc>
            </a:pPr>
            <a:r>
              <a:rPr lang="zh-CN" altLang="en-US" sz="3600" b="1"/>
              <a:t>臣不胜</a:t>
            </a:r>
            <a:r>
              <a:rPr lang="en-US" altLang="zh-CN" sz="3600" b="1"/>
              <a:t>(shēng)</a:t>
            </a:r>
            <a:r>
              <a:rPr lang="zh-CN" altLang="en-US" sz="3600" b="1"/>
              <a:t>犬马怖惧之情，谨拜表以闻。 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34817"/>
          <p:cNvSpPr>
            <a:spLocks noGrp="1"/>
          </p:cNvSpPr>
          <p:nvPr>
            <p:ph type="title"/>
          </p:nvPr>
        </p:nvSpPr>
        <p:spPr>
          <a:xfrm>
            <a:off x="-50165" y="-15240"/>
            <a:ext cx="3006725" cy="1007110"/>
          </a:xfrm>
        </p:spPr>
        <p:txBody>
          <a:bodyPr anchor="ctr"/>
          <a:p>
            <a:r>
              <a:rPr lang="zh-CN" altLang="en-US"/>
              <a:t>巧猜成语</a:t>
            </a:r>
            <a:endParaRPr lang="zh-CN" altLang="en-US"/>
          </a:p>
        </p:txBody>
      </p:sp>
      <p:sp>
        <p:nvSpPr>
          <p:cNvPr id="34819" name="文本占位符 34818"/>
          <p:cNvSpPr>
            <a:spLocks noGrp="1"/>
          </p:cNvSpPr>
          <p:nvPr>
            <p:ph type="body" sz="half" idx="1"/>
          </p:nvPr>
        </p:nvSpPr>
        <p:spPr>
          <a:xfrm>
            <a:off x="69850" y="648970"/>
            <a:ext cx="6603365" cy="4044950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sz="1200"/>
              <a:t> </a:t>
            </a:r>
            <a:endParaRPr lang="en-US" altLang="zh-CN" sz="1800"/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FF00FF"/>
                </a:solidFill>
              </a:rPr>
              <a:t>比喻人已经衰老或事物衰败腐朽，临近死亡。 </a:t>
            </a:r>
            <a:r>
              <a:rPr lang="zh-CN" altLang="en-US" sz="2800" b="1"/>
              <a:t>     </a:t>
            </a:r>
            <a:endParaRPr lang="zh-CN" altLang="en-US" sz="2800" b="1">
              <a:solidFill>
                <a:srgbClr val="0000CC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0000CC"/>
                </a:solidFill>
              </a:rPr>
              <a:t>形容人即将断气、死亡的样子。也比喻事物衰败没落，即将灭亡。 </a:t>
            </a:r>
            <a:r>
              <a:rPr lang="zh-CN" altLang="en-US" sz="2800">
                <a:solidFill>
                  <a:srgbClr val="0000CC"/>
                </a:solidFill>
              </a:rPr>
              <a:t>  </a:t>
            </a:r>
            <a:endParaRPr lang="zh-CN" altLang="en-US" sz="2800" b="1"/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003300"/>
                </a:solidFill>
              </a:rPr>
              <a:t> 形容形势或事情危急，只能顾及眼前，无暇作长远打算。</a:t>
            </a:r>
            <a:r>
              <a:rPr lang="zh-CN" altLang="en-US" sz="2800"/>
              <a:t> </a:t>
            </a:r>
            <a:endParaRPr lang="zh-CN" altLang="en-US" sz="2800"/>
          </a:p>
          <a:p>
            <a:pPr>
              <a:lnSpc>
                <a:spcPct val="80000"/>
              </a:lnSpc>
            </a:pPr>
            <a:r>
              <a:rPr lang="zh-CN" altLang="en-US" sz="2800"/>
              <a:t> </a:t>
            </a:r>
            <a:r>
              <a:rPr lang="zh-CN" altLang="en-US" sz="2800" b="1"/>
              <a:t>比喻侍奉尊亲的孝心。</a:t>
            </a:r>
            <a:r>
              <a:rPr lang="zh-CN" altLang="en-US" sz="2800"/>
              <a:t>  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比喻感恩报德，至死不忘，感恩图报。     </a:t>
            </a:r>
            <a:endParaRPr lang="zh-CN" altLang="en-US" sz="2800"/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0000FF"/>
                </a:solidFill>
              </a:rPr>
              <a:t>古人对天地的尊称，君履后土而戴皇天。</a:t>
            </a:r>
            <a:r>
              <a:rPr lang="zh-CN" altLang="en-US" sz="3200" b="1">
                <a:solidFill>
                  <a:srgbClr val="0000FF"/>
                </a:solidFill>
              </a:rPr>
              <a:t> </a:t>
            </a:r>
            <a:endParaRPr lang="zh-CN" altLang="en-US" sz="3200"/>
          </a:p>
        </p:txBody>
      </p:sp>
      <p:sp>
        <p:nvSpPr>
          <p:cNvPr id="34820" name="文本占位符 34819"/>
          <p:cNvSpPr>
            <a:spLocks noGrp="1"/>
          </p:cNvSpPr>
          <p:nvPr>
            <p:ph type="body" sz="half" idx="2"/>
          </p:nvPr>
        </p:nvSpPr>
        <p:spPr>
          <a:xfrm>
            <a:off x="6494145" y="1252220"/>
            <a:ext cx="1871345" cy="3547110"/>
          </a:xfrm>
        </p:spPr>
        <p:txBody>
          <a:bodyPr/>
          <a:p>
            <a:r>
              <a:rPr lang="en-US" altLang="zh-CN" sz="2400" b="1"/>
              <a:t> </a:t>
            </a:r>
            <a:r>
              <a:rPr lang="zh-CN" altLang="en-US" sz="2400" b="1"/>
              <a:t>日薄西山</a:t>
            </a:r>
            <a:endParaRPr lang="zh-CN" altLang="en-US" sz="2400" b="1"/>
          </a:p>
          <a:p>
            <a:r>
              <a:rPr lang="zh-CN" altLang="en-US" sz="2400" b="1"/>
              <a:t>气息奄奄</a:t>
            </a:r>
            <a:endParaRPr lang="zh-CN" altLang="en-US" sz="2400" b="1"/>
          </a:p>
          <a:p>
            <a:r>
              <a:rPr lang="zh-CN" altLang="en-US" sz="2400" b="1"/>
              <a:t> 朝不虑夕</a:t>
            </a:r>
            <a:endParaRPr lang="zh-CN" altLang="en-US" sz="2400" b="1"/>
          </a:p>
          <a:p>
            <a:r>
              <a:rPr lang="zh-CN" altLang="en-US" sz="2400" b="1"/>
              <a:t> 乌鸟私情</a:t>
            </a:r>
            <a:endParaRPr lang="zh-CN" altLang="en-US" sz="2400" b="1"/>
          </a:p>
          <a:p>
            <a:r>
              <a:rPr lang="zh-CN" altLang="en-US" sz="2400" b="1"/>
              <a:t>结草衔环</a:t>
            </a:r>
            <a:endParaRPr lang="zh-CN" altLang="en-US" sz="2400" b="1"/>
          </a:p>
          <a:p>
            <a:r>
              <a:rPr lang="zh-CN" altLang="en-US" sz="2400" b="1"/>
              <a:t>皇天后土 </a:t>
            </a:r>
            <a:r>
              <a:rPr lang="zh-CN" altLang="en-US" sz="2400"/>
              <a:t> </a:t>
            </a:r>
            <a:endParaRPr lang="zh-CN" altLang="en-US" sz="24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35841"/>
          <p:cNvSpPr txBox="1"/>
          <p:nvPr/>
        </p:nvSpPr>
        <p:spPr>
          <a:xfrm>
            <a:off x="-9842" y="-7170"/>
            <a:ext cx="4653280" cy="80899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/>
            <a:r>
              <a:rPr lang="en-US" altLang="x-none" sz="4400" b="1" dirty="0">
                <a:solidFill>
                  <a:srgbClr val="CC0000"/>
                </a:solidFill>
                <a:latin typeface="Times New Roman" panose="02020603050405020304" pitchFamily="2" charset="0"/>
                <a:ea typeface="华文隶书" pitchFamily="2" charset="-122"/>
              </a:rPr>
              <a:t>《</a:t>
            </a:r>
            <a:r>
              <a:rPr lang="zh-CN" altLang="en-US" sz="4400" b="1" dirty="0">
                <a:solidFill>
                  <a:srgbClr val="CC0000"/>
                </a:solidFill>
                <a:latin typeface="Times New Roman" panose="02020603050405020304" pitchFamily="2" charset="0"/>
                <a:ea typeface="华文隶书" pitchFamily="2" charset="-122"/>
              </a:rPr>
              <a:t>陈情表》之布局</a:t>
            </a:r>
            <a:endParaRPr lang="zh-CN" altLang="en-US" sz="4400" b="1" dirty="0">
              <a:solidFill>
                <a:srgbClr val="CC0000"/>
              </a:solidFill>
              <a:latin typeface="Times New Roman" panose="02020603050405020304" pitchFamily="2" charset="0"/>
              <a:ea typeface="华文隶书" pitchFamily="2" charset="-122"/>
            </a:endParaRPr>
          </a:p>
        </p:txBody>
      </p:sp>
      <p:sp>
        <p:nvSpPr>
          <p:cNvPr id="35843" name="文本框 35842"/>
          <p:cNvSpPr txBox="1"/>
          <p:nvPr/>
        </p:nvSpPr>
        <p:spPr>
          <a:xfrm>
            <a:off x="971550" y="987875"/>
            <a:ext cx="2808288" cy="82296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latin typeface="Times New Roman" panose="02020603050405020304" pitchFamily="2" charset="0"/>
                <a:ea typeface="黑体" panose="02010609060101010101" pitchFamily="1" charset="-122"/>
              </a:rPr>
              <a:t>先陈苦情</a:t>
            </a:r>
            <a:endParaRPr lang="zh-CN" altLang="en-US" sz="4800" b="1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935990" y="2065788"/>
            <a:ext cx="2808288" cy="82296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latin typeface="Times New Roman" panose="02020603050405020304" pitchFamily="2" charset="0"/>
                <a:ea typeface="黑体" panose="02010609060101010101" pitchFamily="1" charset="-122"/>
              </a:rPr>
              <a:t>后陈孝情</a:t>
            </a:r>
            <a:endParaRPr lang="zh-CN" altLang="en-US" sz="4800" b="1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5845" name="文本框 35844"/>
          <p:cNvSpPr txBox="1"/>
          <p:nvPr/>
        </p:nvSpPr>
        <p:spPr>
          <a:xfrm>
            <a:off x="900113" y="3219900"/>
            <a:ext cx="2879725" cy="82296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latin typeface="Times New Roman" panose="02020603050405020304" pitchFamily="2" charset="0"/>
                <a:ea typeface="黑体" panose="02010609060101010101" pitchFamily="1" charset="-122"/>
              </a:rPr>
              <a:t>再陈忠情</a:t>
            </a:r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5846" name="文本框 35845"/>
          <p:cNvSpPr txBox="1"/>
          <p:nvPr/>
        </p:nvSpPr>
        <p:spPr>
          <a:xfrm>
            <a:off x="4833303" y="988193"/>
            <a:ext cx="2881312" cy="82296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博得同情</a:t>
            </a:r>
            <a:endParaRPr lang="zh-CN" altLang="en-US" sz="4800" b="1" dirty="0">
              <a:solidFill>
                <a:srgbClr val="0000CC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5847" name="文本框 35846"/>
          <p:cNvSpPr txBox="1"/>
          <p:nvPr/>
        </p:nvSpPr>
        <p:spPr>
          <a:xfrm>
            <a:off x="4833620" y="2160403"/>
            <a:ext cx="2933700" cy="82296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打动真情</a:t>
            </a:r>
            <a:endParaRPr lang="zh-CN" altLang="en-US" sz="4800" b="1" dirty="0">
              <a:solidFill>
                <a:srgbClr val="0000CC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5848" name="文本框 35847"/>
          <p:cNvSpPr txBox="1"/>
          <p:nvPr/>
        </p:nvSpPr>
        <p:spPr>
          <a:xfrm>
            <a:off x="4787900" y="3219900"/>
            <a:ext cx="2952750" cy="82296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solidFill>
                  <a:srgbClr val="0000CC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消除疑虑</a:t>
            </a:r>
            <a:endParaRPr lang="zh-CN" altLang="en-US" sz="4800" b="1" dirty="0">
              <a:solidFill>
                <a:srgbClr val="0000CC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35849" name="文本框 35848"/>
          <p:cNvSpPr txBox="1"/>
          <p:nvPr/>
        </p:nvSpPr>
        <p:spPr>
          <a:xfrm>
            <a:off x="2967038" y="4227963"/>
            <a:ext cx="30988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5850" name="文本框 35849"/>
          <p:cNvSpPr txBox="1"/>
          <p:nvPr/>
        </p:nvSpPr>
        <p:spPr>
          <a:xfrm>
            <a:off x="3040063" y="4083500"/>
            <a:ext cx="30988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5851" name="文本框 35850"/>
          <p:cNvSpPr txBox="1"/>
          <p:nvPr/>
        </p:nvSpPr>
        <p:spPr>
          <a:xfrm>
            <a:off x="3759200" y="4372425"/>
            <a:ext cx="30988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5852" name="燕尾形箭头 35851"/>
          <p:cNvSpPr/>
          <p:nvPr/>
        </p:nvSpPr>
        <p:spPr>
          <a:xfrm>
            <a:off x="3779838" y="987875"/>
            <a:ext cx="976312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53" name="燕尾形箭头 35852"/>
          <p:cNvSpPr/>
          <p:nvPr/>
        </p:nvSpPr>
        <p:spPr>
          <a:xfrm>
            <a:off x="3811270" y="2234698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54" name="燕尾形箭头 35853"/>
          <p:cNvSpPr/>
          <p:nvPr/>
        </p:nvSpPr>
        <p:spPr>
          <a:xfrm>
            <a:off x="3811270" y="3388175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5855" name="文本框 35854"/>
          <p:cNvSpPr txBox="1"/>
          <p:nvPr/>
        </p:nvSpPr>
        <p:spPr>
          <a:xfrm>
            <a:off x="-9525" y="4311650"/>
            <a:ext cx="9069705" cy="51816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精心布局</a:t>
            </a:r>
            <a:r>
              <a:rPr lang="en-US" altLang="x-none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环环相扣</a:t>
            </a:r>
            <a:r>
              <a:rPr lang="en-US" altLang="x-none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出于情</a:t>
            </a:r>
            <a:r>
              <a:rPr lang="en-US" altLang="x-none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归于理</a:t>
            </a:r>
            <a:r>
              <a:rPr lang="en-US" altLang="x-none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陈情于事</a:t>
            </a:r>
            <a:r>
              <a:rPr lang="en-US" altLang="x-none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寓理于情</a:t>
            </a:r>
            <a:r>
              <a:rPr lang="en-US" altLang="x-none" sz="2800" b="1" dirty="0">
                <a:solidFill>
                  <a:srgbClr val="FF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.</a:t>
            </a:r>
            <a:endParaRPr lang="en-US" altLang="x-none" sz="2800" b="1" dirty="0">
              <a:solidFill>
                <a:srgbClr val="FF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/>
      <p:bldP spid="35843" grpId="0" bldLvl="0" animBg="1"/>
      <p:bldP spid="35844" grpId="0" bldLvl="0" animBg="1"/>
      <p:bldP spid="35845" grpId="0" bldLvl="0" animBg="1"/>
      <p:bldP spid="35846" grpId="0" bldLvl="0" animBg="1"/>
      <p:bldP spid="35847" grpId="0" bldLvl="0" animBg="1"/>
      <p:bldP spid="3584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内容占位符 36865" descr="寒鸦"/>
          <p:cNvPicPr preferRelativeResize="0">
            <a:picLocks noChangeAspect="1"/>
          </p:cNvPicPr>
          <p:nvPr>
            <p:ph sz="half" idx="2"/>
          </p:nvPr>
        </p:nvPicPr>
        <p:blipFill>
          <a:blip r:embed="rId1">
            <a:lum bright="77997" contrast="36000"/>
          </a:blip>
          <a:stretch>
            <a:fillRect/>
          </a:stretch>
        </p:blipFill>
        <p:spPr>
          <a:xfrm>
            <a:off x="-38100" y="34105"/>
            <a:ext cx="9144000" cy="6858000"/>
          </a:xfrm>
        </p:spPr>
      </p:pic>
      <p:sp>
        <p:nvSpPr>
          <p:cNvPr id="36867" name="标题 36866"/>
          <p:cNvSpPr>
            <a:spLocks noGrp="1"/>
          </p:cNvSpPr>
          <p:nvPr>
            <p:ph type="title"/>
          </p:nvPr>
        </p:nvSpPr>
        <p:spPr>
          <a:xfrm>
            <a:off x="731520" y="3996505"/>
            <a:ext cx="4267200" cy="990600"/>
          </a:xfrm>
        </p:spPr>
        <p:txBody>
          <a:bodyPr anchor="ctr"/>
          <a:p>
            <a:r>
              <a:rPr lang="zh-CN" altLang="en-US" sz="5400" b="1">
                <a:ea typeface="隶书" pitchFamily="1" charset="-122"/>
              </a:rPr>
              <a:t>思考研究</a:t>
            </a:r>
            <a:endParaRPr lang="zh-CN" altLang="en-US" sz="5400" b="1">
              <a:ea typeface="隶书" pitchFamily="1" charset="-122"/>
            </a:endParaRPr>
          </a:p>
        </p:txBody>
      </p:sp>
      <p:sp>
        <p:nvSpPr>
          <p:cNvPr id="36868" name="文本占位符 36867"/>
          <p:cNvSpPr>
            <a:spLocks noGrp="1"/>
          </p:cNvSpPr>
          <p:nvPr>
            <p:ph type="body" sz="half" idx="1"/>
          </p:nvPr>
        </p:nvSpPr>
        <p:spPr>
          <a:xfrm>
            <a:off x="304800" y="815790"/>
            <a:ext cx="8458200" cy="1524000"/>
          </a:xfrm>
          <a:solidFill>
            <a:srgbClr val="FFFF99">
              <a:alpha val="100000"/>
            </a:srgbClr>
          </a:solidFill>
          <a:ln>
            <a:solidFill>
              <a:srgbClr val="FF0000"/>
            </a:solidFill>
            <a:miter/>
          </a:ln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b="1">
                <a:solidFill>
                  <a:srgbClr val="660033"/>
                </a:solidFill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3600" b="1">
                <a:solidFill>
                  <a:srgbClr val="660033"/>
                </a:solidFill>
                <a:latin typeface="华文新魏" pitchFamily="2" charset="-122"/>
                <a:ea typeface="华文新魏" pitchFamily="2" charset="-122"/>
              </a:rPr>
              <a:t>有论者认为，李密反复强调孝亲，其实是为自己不奉诏仕晋而故意寻找借口。你同意这一观点吗，为什么？ </a:t>
            </a:r>
            <a:endParaRPr lang="zh-CN" altLang="en-US" sz="3600" b="1">
              <a:solidFill>
                <a:srgbClr val="660033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6869" name="文本框 36868"/>
          <p:cNvSpPr txBox="1"/>
          <p:nvPr/>
        </p:nvSpPr>
        <p:spPr>
          <a:xfrm>
            <a:off x="646113" y="1780038"/>
            <a:ext cx="849788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36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6870" name="文本框 36869"/>
          <p:cNvSpPr txBox="1"/>
          <p:nvPr/>
        </p:nvSpPr>
        <p:spPr>
          <a:xfrm>
            <a:off x="102870" y="2930525"/>
            <a:ext cx="8938895" cy="70104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开放性问题，可以各抒已见，自圆其说。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/>
        <p:txBody>
          <a:bodyPr anchor="ctr"/>
          <a:p/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/>
        <p:txBody>
          <a:bodyPr/>
          <a:p/>
        </p:txBody>
      </p:sp>
      <p:pic>
        <p:nvPicPr>
          <p:cNvPr id="5124" name="图片 51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1905"/>
            <a:ext cx="9133840" cy="5150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文本框 5124"/>
          <p:cNvSpPr txBox="1"/>
          <p:nvPr/>
        </p:nvSpPr>
        <p:spPr>
          <a:xfrm>
            <a:off x="0" y="226060"/>
            <a:ext cx="4851400" cy="4480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1" dirty="0">
                <a:sym typeface="+mn-ea"/>
              </a:rPr>
              <a:t>读《出师表》不下泪者，其人必不忠；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CC0000"/>
                </a:solidFill>
                <a:sym typeface="+mn-ea"/>
              </a:rPr>
              <a:t>读《陈情表》不下泪者，其人必不孝；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ym typeface="+mn-ea"/>
              </a:rPr>
              <a:t>读《祭十二郎文》不下泪者，其人必不友；</a:t>
            </a:r>
            <a:endParaRPr lang="zh-CN" altLang="en-US" sz="36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ym typeface="+mn-ea"/>
              </a:rPr>
              <a:t>读《报任安书》不下泪者，其人必不为人。</a:t>
            </a:r>
            <a:endParaRPr lang="zh-CN" altLang="en-US" sz="3600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6145" descr="20049212319387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0" y="155390"/>
            <a:ext cx="3954463" cy="3989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6146"/>
          <p:cNvSpPr txBox="1"/>
          <p:nvPr/>
        </p:nvSpPr>
        <p:spPr>
          <a:xfrm>
            <a:off x="5065395" y="155575"/>
            <a:ext cx="1864995" cy="436499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lvl="0">
              <a:lnSpc>
                <a:spcPct val="120000"/>
              </a:lnSpc>
            </a:pPr>
            <a:r>
              <a:rPr lang="zh-CN" altLang="en-US" sz="4400" dirty="0">
                <a:solidFill>
                  <a:srgbClr val="CC0000"/>
                </a:solidFill>
                <a:latin typeface="Times New Roman" panose="02020603050405020304" pitchFamily="2" charset="0"/>
                <a:ea typeface="华文行楷" pitchFamily="2" charset="-122"/>
              </a:rPr>
              <a:t>忠</a:t>
            </a:r>
            <a:r>
              <a:rPr lang="zh-CN" altLang="en-US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则</a:t>
            </a:r>
            <a:r>
              <a:rPr lang="en-US" altLang="x-none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《</a:t>
            </a:r>
            <a:r>
              <a:rPr lang="zh-CN" altLang="en-US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出师</a:t>
            </a:r>
            <a:r>
              <a:rPr lang="en-US" altLang="x-none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》</a:t>
            </a:r>
            <a:r>
              <a:rPr lang="zh-CN" altLang="en-US" sz="44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，</a:t>
            </a:r>
            <a:endParaRPr lang="zh-CN" altLang="en-US" sz="44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4800" dirty="0">
                <a:solidFill>
                  <a:srgbClr val="CC0000"/>
                </a:solidFill>
                <a:latin typeface="Times New Roman" panose="02020603050405020304" pitchFamily="2" charset="0"/>
                <a:ea typeface="华文行楷" pitchFamily="2" charset="-122"/>
              </a:rPr>
              <a:t>孝</a:t>
            </a:r>
            <a:r>
              <a:rPr lang="zh-CN" altLang="en-US" sz="4800" b="1" dirty="0">
                <a:latin typeface="Times New Roman" panose="02020603050405020304" pitchFamily="2" charset="0"/>
                <a:ea typeface="宋体" panose="02010600030101010101" pitchFamily="2" charset="-122"/>
              </a:rPr>
              <a:t>则</a:t>
            </a:r>
            <a:r>
              <a:rPr lang="en-US" altLang="x-none" sz="48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《</a:t>
            </a:r>
            <a:r>
              <a:rPr lang="zh-CN" altLang="en-US" sz="4800" b="1" dirty="0">
                <a:latin typeface="Times New Roman" panose="02020603050405020304" pitchFamily="2" charset="0"/>
                <a:ea typeface="宋体" panose="02010600030101010101" pitchFamily="2" charset="-122"/>
              </a:rPr>
              <a:t>陈情</a:t>
            </a:r>
            <a:r>
              <a:rPr lang="en-US" altLang="x-none" sz="48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》</a:t>
            </a:r>
            <a:r>
              <a:rPr lang="zh-CN" altLang="en-US" sz="48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  <a:endParaRPr lang="zh-CN" altLang="en-US" sz="4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陈情表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635"/>
            <a:ext cx="6398260" cy="514223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1" name="组合 7170"/>
          <p:cNvGrpSpPr/>
          <p:nvPr/>
        </p:nvGrpSpPr>
        <p:grpSpPr>
          <a:xfrm>
            <a:off x="4123055" y="158115"/>
            <a:ext cx="4893310" cy="4751070"/>
            <a:chOff x="0" y="0"/>
            <a:chExt cx="1751" cy="4043"/>
          </a:xfrm>
        </p:grpSpPr>
        <p:sp>
          <p:nvSpPr>
            <p:cNvPr id="7172" name="矩形 7171"/>
            <p:cNvSpPr/>
            <p:nvPr/>
          </p:nvSpPr>
          <p:spPr>
            <a:xfrm>
              <a:off x="836" y="0"/>
              <a:ext cx="892" cy="403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800" u="none" kern="1200" baseline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defRPr>
              </a:lvl1pPr>
              <a:lvl2pPr marL="742950" lvl="1" indent="-285750">
                <a:defRPr sz="2400" kern="1200"/>
              </a:lvl2pPr>
              <a:lvl3pPr marL="1143000" lvl="2" indent="-228600">
                <a:defRPr sz="2000" kern="1200"/>
              </a:lvl3pPr>
              <a:lvl4pPr marL="1600200" lvl="3" indent="-228600">
                <a:defRPr sz="1800" kern="1200"/>
              </a:lvl4pPr>
              <a:lvl5pPr marL="2057400" lvl="4" indent="-228600">
                <a:defRPr sz="1800" kern="1200"/>
              </a:lvl5pPr>
            </a:lstStyle>
            <a:p>
              <a:pPr marL="0" lvl="0" indent="0">
                <a:buNone/>
              </a:pPr>
              <a:endParaRPr>
                <a:solidFill>
                  <a:srgbClr val="FF0000"/>
                </a:solidFill>
              </a:endParaRPr>
            </a:p>
          </p:txBody>
        </p:sp>
        <p:sp>
          <p:nvSpPr>
            <p:cNvPr id="7173" name="矩形 7172"/>
            <p:cNvSpPr/>
            <p:nvPr/>
          </p:nvSpPr>
          <p:spPr>
            <a:xfrm>
              <a:off x="0" y="0"/>
              <a:ext cx="836" cy="403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2800" u="none" kern="1200" baseline="0">
                  <a:solidFill>
                    <a:schemeClr val="tx1"/>
                  </a:solidFill>
                  <a:latin typeface="Times New Roman" panose="02020603050405020304" pitchFamily="2" charset="0"/>
                  <a:ea typeface="宋体" panose="02010600030101010101" pitchFamily="2" charset="-122"/>
                </a:defRPr>
              </a:lvl1pPr>
              <a:lvl2pPr marL="742950" lvl="1" indent="-285750">
                <a:defRPr sz="2400" kern="1200"/>
              </a:lvl2pPr>
              <a:lvl3pPr marL="1143000" lvl="2" indent="-228600">
                <a:defRPr sz="2000" kern="1200"/>
              </a:lvl3pPr>
              <a:lvl4pPr marL="1600200" lvl="3" indent="-228600">
                <a:defRPr sz="1800" kern="1200"/>
              </a:lvl4pPr>
              <a:lvl5pPr marL="2057400" lvl="4" indent="-228600">
                <a:defRPr sz="1800" kern="1200"/>
              </a:lvl5pPr>
            </a:lstStyle>
            <a:p>
              <a:pPr marL="0" lvl="0" indent="0">
                <a:buNone/>
              </a:pPr>
            </a:p>
          </p:txBody>
        </p:sp>
        <p:sp>
          <p:nvSpPr>
            <p:cNvPr id="7176" name="直接连接符 7175"/>
            <p:cNvSpPr/>
            <p:nvPr/>
          </p:nvSpPr>
          <p:spPr>
            <a:xfrm>
              <a:off x="1195" y="11"/>
              <a:ext cx="0" cy="4032"/>
            </a:xfrm>
            <a:prstGeom prst="line">
              <a:avLst/>
            </a:prstGeom>
            <a:ln w="38100" cap="flat" cmpd="sng">
              <a:solidFill>
                <a:srgbClr val="3366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77" name="直接连接符 7176"/>
            <p:cNvSpPr/>
            <p:nvPr/>
          </p:nvSpPr>
          <p:spPr>
            <a:xfrm>
              <a:off x="1751" y="11"/>
              <a:ext cx="0" cy="4032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178" name="组合 7177"/>
          <p:cNvGrpSpPr/>
          <p:nvPr/>
        </p:nvGrpSpPr>
        <p:grpSpPr>
          <a:xfrm>
            <a:off x="6395863" y="77897"/>
            <a:ext cx="2145308" cy="4924085"/>
            <a:chOff x="221" y="753"/>
            <a:chExt cx="1328" cy="2895"/>
          </a:xfrm>
        </p:grpSpPr>
        <p:sp>
          <p:nvSpPr>
            <p:cNvPr id="7180" name="文本框 7179"/>
            <p:cNvSpPr txBox="1"/>
            <p:nvPr/>
          </p:nvSpPr>
          <p:spPr>
            <a:xfrm>
              <a:off x="813" y="753"/>
              <a:ext cx="736" cy="289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>
              <a:spAutoFit/>
            </a:bodyPr>
            <a:p>
              <a:pPr lvl="0" algn="ctr">
                <a:spcBef>
                  <a:spcPct val="50000"/>
                </a:spcBef>
              </a:pPr>
              <a:r>
                <a:rPr lang="zh-CN" altLang="en-US" sz="6600" dirty="0">
                  <a:solidFill>
                    <a:srgbClr val="FF3300"/>
                  </a:solidFill>
                  <a:latin typeface="华文新魏" pitchFamily="2" charset="-122"/>
                  <a:ea typeface="华文新魏" pitchFamily="2" charset="-122"/>
                </a:rPr>
                <a:t>陈 情 表</a:t>
              </a:r>
              <a:endParaRPr lang="zh-CN" altLang="en-US" sz="6600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7181" name="文本框 7180"/>
            <p:cNvSpPr txBox="1"/>
            <p:nvPr/>
          </p:nvSpPr>
          <p:spPr>
            <a:xfrm>
              <a:off x="221" y="1460"/>
              <a:ext cx="415" cy="218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3300"/>
                  </a:solidFill>
                  <a:latin typeface="华文新魏" pitchFamily="2" charset="-122"/>
                  <a:ea typeface="华文新魏" pitchFamily="2" charset="-122"/>
                </a:rPr>
                <a:t>晋 </a:t>
              </a:r>
              <a:r>
                <a:rPr lang="en-US" altLang="x-none" sz="3200" b="1" dirty="0">
                  <a:solidFill>
                    <a:srgbClr val="FF3300"/>
                  </a:solidFill>
                  <a:latin typeface="华文新魏" pitchFamily="2" charset="-122"/>
                  <a:ea typeface="宋体" panose="02010600030101010101" pitchFamily="2" charset="-122"/>
                </a:rPr>
                <a:t>▪</a:t>
              </a:r>
              <a:r>
                <a:rPr lang="en-US" altLang="x-none" sz="3200" b="1" dirty="0">
                  <a:solidFill>
                    <a:srgbClr val="FF3300"/>
                  </a:solidFill>
                  <a:latin typeface="华文新魏" pitchFamily="2" charset="-122"/>
                  <a:ea typeface="华文新魏" pitchFamily="2" charset="-122"/>
                </a:rPr>
                <a:t>  </a:t>
              </a:r>
              <a:r>
                <a:rPr lang="zh-CN" altLang="en-US" sz="3200" b="1" dirty="0">
                  <a:solidFill>
                    <a:srgbClr val="FF3300"/>
                  </a:solidFill>
                  <a:latin typeface="华文新魏" pitchFamily="2" charset="-122"/>
                  <a:ea typeface="华文新魏" pitchFamily="2" charset="-122"/>
                </a:rPr>
                <a:t>李  密</a:t>
              </a:r>
              <a:endParaRPr lang="zh-CN" altLang="en-US" sz="32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5696585" y="506730"/>
            <a:ext cx="3052445" cy="1143000"/>
          </a:xfrm>
        </p:spPr>
        <p:txBody>
          <a:bodyPr anchor="ctr"/>
          <a:p>
            <a:r>
              <a:rPr lang="zh-CN" altLang="en-US" sz="5400" b="1">
                <a:solidFill>
                  <a:srgbClr val="CC0000"/>
                </a:solidFill>
                <a:latin typeface="华文行楷" pitchFamily="2" charset="-122"/>
                <a:ea typeface="华文行楷" pitchFamily="2" charset="-122"/>
              </a:rPr>
              <a:t>解题</a:t>
            </a:r>
            <a:endParaRPr lang="zh-CN" altLang="en-US" sz="5400" b="1">
              <a:solidFill>
                <a:srgbClr val="CC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93980" y="340360"/>
            <a:ext cx="8921115" cy="4736465"/>
          </a:xfrm>
        </p:spPr>
        <p:txBody>
          <a:bodyPr/>
          <a:p>
            <a:pPr>
              <a:lnSpc>
                <a:spcPct val="13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</a:rPr>
              <a:t>陈：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陈述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</a:rPr>
              <a:t>情：</a:t>
            </a:r>
            <a:r>
              <a:rPr lang="en-US" altLang="x-none" sz="2800" b="1" dirty="0"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、情况（事实）；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en-US" altLang="x-none" sz="2800" b="1" dirty="0"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</a:rPr>
              <a:t>、衷情（孝情、忠情）；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en-US" altLang="x-none" sz="2800" b="1" dirty="0">
                <a:latin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宋体" panose="02010600030101010101" pitchFamily="2" charset="-122"/>
              </a:rPr>
              <a:t>、情理（忠孝之道）。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</a:rPr>
              <a:t>表：</a:t>
            </a:r>
            <a:r>
              <a:rPr lang="zh-CN" altLang="en-US" b="1" dirty="0">
                <a:latin typeface="宋体" panose="02010600030101010101" pitchFamily="2" charset="-122"/>
              </a:rPr>
              <a:t>古代奏章的一种，多用于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臣向君</a:t>
            </a:r>
            <a:r>
              <a:rPr lang="zh-CN" altLang="en-US" b="1" dirty="0">
                <a:latin typeface="宋体" panose="02010600030101010101" pitchFamily="2" charset="-122"/>
              </a:rPr>
              <a:t>陈请谢贺</a:t>
            </a:r>
            <a:r>
              <a:rPr lang="en-US" altLang="x-none" b="1" dirty="0">
                <a:latin typeface="宋体" panose="02010600030101010101" pitchFamily="2" charset="-122"/>
              </a:rPr>
              <a:t>(</a:t>
            </a:r>
            <a:r>
              <a:rPr lang="zh-CN" altLang="en-US" b="1" dirty="0">
                <a:latin typeface="宋体" panose="02010600030101010101" pitchFamily="2" charset="-122"/>
              </a:rPr>
              <a:t>如</a:t>
            </a:r>
            <a:r>
              <a:rPr lang="en-US" altLang="x-none" b="1" dirty="0">
                <a:latin typeface="宋体" panose="02010600030101010101" pitchFamily="2" charset="-122"/>
              </a:rPr>
              <a:t>《</a:t>
            </a:r>
            <a:r>
              <a:rPr lang="zh-CN" altLang="en-US" b="1" dirty="0">
                <a:latin typeface="宋体" panose="02010600030101010101" pitchFamily="2" charset="-122"/>
              </a:rPr>
              <a:t>出师表</a:t>
            </a:r>
            <a:r>
              <a:rPr lang="en-US" altLang="x-none" b="1" dirty="0">
                <a:latin typeface="宋体" panose="02010600030101010101" pitchFamily="2" charset="-122"/>
              </a:rPr>
              <a:t>》)</a:t>
            </a:r>
            <a:r>
              <a:rPr lang="zh-CN" altLang="en-US" b="1" dirty="0">
                <a:latin typeface="宋体" panose="02010600030101010101" pitchFamily="2" charset="-122"/>
              </a:rPr>
              <a:t>。我国古代臣子写给君王的呈文有各种不同的名称，战国时期称“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书</a:t>
            </a:r>
            <a:r>
              <a:rPr lang="zh-CN" altLang="en-US" b="1" dirty="0">
                <a:latin typeface="宋体" panose="02010600030101010101" pitchFamily="2" charset="-122"/>
              </a:rPr>
              <a:t>”，到了汉代，则分为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章、奏、表、议</a:t>
            </a:r>
            <a:r>
              <a:rPr lang="zh-CN" altLang="en-US" b="1" dirty="0">
                <a:latin typeface="宋体" panose="02010600030101010101" pitchFamily="2" charset="-122"/>
              </a:rPr>
              <a:t>四类。写法上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有叙有议</a:t>
            </a:r>
            <a:r>
              <a:rPr lang="zh-CN" altLang="en-US" b="1" dirty="0">
                <a:latin typeface="宋体" panose="02010600030101010101" pitchFamily="2" charset="-122"/>
              </a:rPr>
              <a:t>，但是叙事和议论都带有感情色彩。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6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charRg st="6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1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charRg st="19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3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charRg st="39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55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charRg st="55" end="1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2005648" y="575760"/>
            <a:ext cx="201612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是谁陈情？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19" name="文本框 9218"/>
          <p:cNvSpPr txBox="1"/>
          <p:nvPr/>
        </p:nvSpPr>
        <p:spPr>
          <a:xfrm>
            <a:off x="5723573" y="476065"/>
            <a:ext cx="201612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向谁陈情？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909638" y="1126940"/>
            <a:ext cx="3455987" cy="377507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just"/>
            <a:r>
              <a:rPr lang="zh-CN" altLang="en-US" dirty="0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  </a:t>
            </a:r>
            <a:r>
              <a:rPr lang="zh-CN" altLang="en-US" b="1" dirty="0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  李密。</a:t>
            </a:r>
            <a:endParaRPr lang="zh-CN" altLang="en-US" b="1" dirty="0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  <a:p>
            <a:pPr lvl="0" algn="just"/>
            <a:r>
              <a:rPr lang="zh-CN" altLang="en-US" b="1" dirty="0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    西晋武阳人，又名虔，字令伯。少时师事著名学者谯周，以学问</a:t>
            </a:r>
            <a:endParaRPr lang="zh-CN" altLang="en-US" b="1" dirty="0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  <a:p>
            <a:pPr lvl="0" algn="just"/>
            <a:r>
              <a:rPr lang="zh-CN" altLang="en-US" b="1" dirty="0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文章著名于世。曾出仕蜀汉担任尚书郎，屡次出使东吴，很有才辩。晋武帝征为太子洗马，其以祖母年老多病，辞不应征。 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5435600" y="1126940"/>
            <a:ext cx="2592388" cy="340931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zh-CN" altLang="en-US" dirty="0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    </a:t>
            </a:r>
            <a:r>
              <a:rPr lang="zh-CN" altLang="en-US" b="1" dirty="0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晋武帝。</a:t>
            </a:r>
            <a:endParaRPr lang="zh-CN" altLang="en-US" b="1" dirty="0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  <a:p>
            <a:pPr lvl="0"/>
            <a:r>
              <a:rPr lang="zh-CN" altLang="en-US" b="1" dirty="0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    司马炎靠野蛮杀戮废魏称帝，为人阴险多疑。建国初年，为笼络人心，对蜀汉士族采取怀柔政策，征召蜀汉旧臣到洛阳任职。</a:t>
            </a:r>
            <a:r>
              <a:rPr lang="zh-CN" altLang="en-US" dirty="0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 </a:t>
            </a:r>
            <a:endParaRPr lang="zh-CN" altLang="en-US" dirty="0">
              <a:solidFill>
                <a:srgbClr val="000000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9222" name="矩形 9221"/>
          <p:cNvSpPr/>
          <p:nvPr/>
        </p:nvSpPr>
        <p:spPr>
          <a:xfrm>
            <a:off x="21908" y="113163"/>
            <a:ext cx="223202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幼圆" pitchFamily="1" charset="-122"/>
                <a:ea typeface="幼圆" pitchFamily="1" charset="-122"/>
              </a:rPr>
              <a:t>背景简介</a:t>
            </a:r>
            <a:endParaRPr lang="zh-CN" altLang="en-US" sz="3600" b="1" dirty="0">
              <a:solidFill>
                <a:srgbClr val="FF0000"/>
              </a:solidFill>
              <a:latin typeface="幼圆" pitchFamily="1" charset="-122"/>
              <a:ea typeface="幼圆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9220" grpId="0" bldLvl="0" animBg="1"/>
      <p:bldP spid="9221" grpId="0" bldLvl="0" animBg="1"/>
      <p:bldP spid="92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342900" y="28390"/>
            <a:ext cx="8458200" cy="1143000"/>
          </a:xfrm>
        </p:spPr>
        <p:txBody>
          <a:bodyPr anchor="ctr"/>
          <a:p>
            <a:r>
              <a:rPr lang="zh-CN" altLang="en-US" sz="4800" b="1">
                <a:solidFill>
                  <a:srgbClr val="CC0000"/>
                </a:solidFill>
                <a:ea typeface="隶书" pitchFamily="1" charset="-122"/>
              </a:rPr>
              <a:t>由课文标题展开思考：</a:t>
            </a:r>
            <a:endParaRPr lang="zh-CN" altLang="en-US" sz="4800" b="1">
              <a:solidFill>
                <a:srgbClr val="CC0000"/>
              </a:solidFill>
              <a:ea typeface="隶书" pitchFamily="1" charset="-122"/>
            </a:endParaRPr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539750" y="1399540"/>
            <a:ext cx="7479665" cy="3463290"/>
          </a:xfrm>
        </p:spPr>
        <p:txBody>
          <a:bodyPr/>
          <a:p>
            <a:pPr>
              <a:lnSpc>
                <a:spcPct val="120000"/>
              </a:lnSpc>
            </a:pPr>
            <a:r>
              <a:rPr lang="en-US" altLang="x-none" sz="54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54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、为什么要“陈”？ </a:t>
            </a:r>
            <a:endParaRPr lang="zh-CN" altLang="en-US" sz="5400" b="1" dirty="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x-none" sz="54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54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、“陈”什么？</a:t>
            </a:r>
            <a:endParaRPr lang="zh-CN" altLang="en-US" sz="5400" b="1" dirty="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x-none" sz="54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5400" b="1" dirty="0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、如何“陈”？</a:t>
            </a:r>
            <a:endParaRPr lang="zh-CN" altLang="en-US" sz="5400" b="1" dirty="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5400" dirty="0">
              <a:solidFill>
                <a:srgbClr val="0000CC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lang="zh-CN" altLang="en-US"/>
        </a:defPPr>
      </a:lstStyle>
    </a:txDef>
  </a:objectDefaul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3114</Words>
  <Application>WPS 演示</Application>
  <PresentationFormat>在屏幕上显示</PresentationFormat>
  <Paragraphs>419</Paragraphs>
  <Slides>36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8" baseType="lpstr">
      <vt:lpstr>Arial</vt:lpstr>
      <vt:lpstr>宋体</vt:lpstr>
      <vt:lpstr>Wingdings</vt:lpstr>
      <vt:lpstr>Times New Roman</vt:lpstr>
      <vt:lpstr>华文行楷</vt:lpstr>
      <vt:lpstr>华文新魏</vt:lpstr>
      <vt:lpstr>隶书</vt:lpstr>
      <vt:lpstr>幼圆</vt:lpstr>
      <vt:lpstr>微软雅黑</vt:lpstr>
      <vt:lpstr>华文隶书</vt:lpstr>
      <vt:lpstr>黑体</vt:lpstr>
      <vt:lpstr>1_默认设计模板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解题</vt:lpstr>
      <vt:lpstr>PowerPoint 演示文稿</vt:lpstr>
      <vt:lpstr>由课文标题展开思考：</vt:lpstr>
      <vt:lpstr>PowerPoint 演示文稿</vt:lpstr>
      <vt:lpstr>PowerPoint 演示文稿</vt:lpstr>
      <vt:lpstr>PowerPoint 演示文稿</vt:lpstr>
      <vt:lpstr>隐含着什么结论？</vt:lpstr>
      <vt:lpstr>文中哪些语句能体现李密与祖母相依为命的情感？</vt:lpstr>
      <vt:lpstr>作者陈述家庭不幸和祖母相依为命的情形，其目的何在？</vt:lpstr>
      <vt:lpstr>试用简练的语句概括本段内容。</vt:lpstr>
      <vt:lpstr>PowerPoint 演示文稿</vt:lpstr>
      <vt:lpstr>②志</vt:lpstr>
      <vt:lpstr>PowerPoint 演示文稿</vt:lpstr>
      <vt:lpstr>PowerPoint 演示文稿</vt:lpstr>
      <vt:lpstr>PowerPoint 演示文稿</vt:lpstr>
      <vt:lpstr>PowerPoint 演示文稿</vt:lpstr>
      <vt:lpstr>一锤定音（每个1分）</vt:lpstr>
      <vt:lpstr>一词之意（一词1分）</vt:lpstr>
      <vt:lpstr>一句一译（每句2分）</vt:lpstr>
      <vt:lpstr>一词多义</vt:lpstr>
      <vt:lpstr>PowerPoint 演示文稿</vt:lpstr>
      <vt:lpstr>PowerPoint 演示文稿</vt:lpstr>
      <vt:lpstr>重点字词</vt:lpstr>
      <vt:lpstr>句子翻译</vt:lpstr>
      <vt:lpstr>一词多义</vt:lpstr>
      <vt:lpstr>PowerPoint 演示文稿</vt:lpstr>
      <vt:lpstr>重中之重</vt:lpstr>
      <vt:lpstr>巧猜成语</vt:lpstr>
      <vt:lpstr>PowerPoint 演示文稿</vt:lpstr>
      <vt:lpstr>思考研究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72</cp:revision>
  <dcterms:created xsi:type="dcterms:W3CDTF">2014-02-20T10:41:00Z</dcterms:created>
  <dcterms:modified xsi:type="dcterms:W3CDTF">2017-02-13T09:06:01Z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