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1470" r:id="rId2"/>
    <p:sldId id="1430" r:id="rId3"/>
    <p:sldId id="1439" r:id="rId4"/>
    <p:sldId id="1432" r:id="rId5"/>
    <p:sldId id="1433" r:id="rId6"/>
    <p:sldId id="1542" r:id="rId7"/>
    <p:sldId id="1543" r:id="rId8"/>
    <p:sldId id="1544" r:id="rId9"/>
    <p:sldId id="1548" r:id="rId10"/>
    <p:sldId id="1545" r:id="rId11"/>
    <p:sldId id="1546" r:id="rId12"/>
    <p:sldId id="1547" r:id="rId13"/>
    <p:sldId id="1549" r:id="rId14"/>
    <p:sldId id="1550" r:id="rId15"/>
    <p:sldId id="1551" r:id="rId16"/>
    <p:sldId id="1552" r:id="rId17"/>
    <p:sldId id="1553" r:id="rId18"/>
    <p:sldId id="1554" r:id="rId19"/>
    <p:sldId id="1555" r:id="rId20"/>
    <p:sldId id="1437" r:id="rId21"/>
    <p:sldId id="1256" r:id="rId22"/>
    <p:sldId id="1333" r:id="rId23"/>
    <p:sldId id="1518" r:id="rId24"/>
    <p:sldId id="1208" r:id="rId25"/>
    <p:sldId id="1434" r:id="rId26"/>
    <p:sldId id="1556" r:id="rId27"/>
    <p:sldId id="1414" r:id="rId28"/>
    <p:sldId id="1580" r:id="rId29"/>
    <p:sldId id="1286" r:id="rId30"/>
    <p:sldId id="1523" r:id="rId31"/>
    <p:sldId id="1456" r:id="rId32"/>
    <p:sldId id="1490" r:id="rId33"/>
    <p:sldId id="1581" r:id="rId34"/>
    <p:sldId id="1582" r:id="rId35"/>
    <p:sldId id="1491" r:id="rId36"/>
    <p:sldId id="1512" r:id="rId37"/>
    <p:sldId id="1524" r:id="rId38"/>
    <p:sldId id="1525" r:id="rId39"/>
    <p:sldId id="1526" r:id="rId40"/>
    <p:sldId id="1528" r:id="rId41"/>
    <p:sldId id="1557" r:id="rId42"/>
    <p:sldId id="1558" r:id="rId43"/>
    <p:sldId id="1559" r:id="rId44"/>
    <p:sldId id="1563" r:id="rId45"/>
    <p:sldId id="1564" r:id="rId46"/>
    <p:sldId id="1565" r:id="rId47"/>
    <p:sldId id="1583" r:id="rId48"/>
    <p:sldId id="1567" r:id="rId49"/>
    <p:sldId id="1584" r:id="rId50"/>
    <p:sldId id="1585" r:id="rId51"/>
    <p:sldId id="1586" r:id="rId52"/>
    <p:sldId id="1587" r:id="rId53"/>
    <p:sldId id="1588" r:id="rId54"/>
    <p:sldId id="1566" r:id="rId55"/>
    <p:sldId id="1568" r:id="rId56"/>
    <p:sldId id="1435" r:id="rId57"/>
    <p:sldId id="1589" r:id="rId58"/>
    <p:sldId id="1590" r:id="rId59"/>
    <p:sldId id="1591" r:id="rId60"/>
    <p:sldId id="1592" r:id="rId61"/>
    <p:sldId id="1593" r:id="rId62"/>
    <p:sldId id="1594" r:id="rId63"/>
    <p:sldId id="1595" r:id="rId64"/>
    <p:sldId id="1596" r:id="rId65"/>
    <p:sldId id="1597" r:id="rId66"/>
    <p:sldId id="1598" r:id="rId67"/>
    <p:sldId id="1599" r:id="rId68"/>
    <p:sldId id="993" r:id="rId69"/>
    <p:sldId id="1516" r:id="rId70"/>
    <p:sldId id="1517" r:id="rId71"/>
    <p:sldId id="1300" r:id="rId72"/>
    <p:sldId id="1508" r:id="rId73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10EB"/>
    <a:srgbClr val="3114AC"/>
    <a:srgbClr val="00CCFF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77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41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49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36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60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529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56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923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11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56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9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806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02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21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59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14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229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15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19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13" Type="http://schemas.openxmlformats.org/officeDocument/2006/relationships/package" Target="../embeddings/Microsoft_Word___4.docx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6" Type="http://schemas.openxmlformats.org/officeDocument/2006/relationships/slide" Target="slide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11" Type="http://schemas.openxmlformats.org/officeDocument/2006/relationships/package" Target="../embeddings/Microsoft_Word___3.docx"/><Relationship Id="rId5" Type="http://schemas.openxmlformats.org/officeDocument/2006/relationships/package" Target="../embeddings/Microsoft_Word___1.docx"/><Relationship Id="rId15" Type="http://schemas.openxmlformats.org/officeDocument/2006/relationships/package" Target="../embeddings/Microsoft_Word___5.docx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Relationship Id="rId1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41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56.xml"/><Relationship Id="rId4" Type="http://schemas.openxmlformats.org/officeDocument/2006/relationships/tags" Target="../tags/tag4.xml"/><Relationship Id="rId9" Type="http://schemas.openxmlformats.org/officeDocument/2006/relationships/slide" Target="slide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7.docx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slide" Target="slide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十七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理解词句含意，牢牢把握语境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复习任务群七　散文文本阅读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053530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三、阅读下面的文字，完成文后题目。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从某种程度上看，我们赞美的菊花的孤绝和冷艳，恰似一个人的少年意气和伶牙俐齿，譬如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但令逢采摘，宁辞独晚荣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宁可枝头抱香死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等。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人们随着年岁增长，见过更多的风霜严寒，终将与自己、与世界和解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。就像莫言对自己年少气盛时抢白老师深感愧疚，那种争强好胜的面红耳赤，终将变为容忍、宽和的慈眉善目的模样。即便秋天开花时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蕊寒香冷蝶难来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又能如何呢？和菊花气质颇相近的林黛玉曾问菊道：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孤标傲世偕谁隐，一样花开为底迟？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然万物有时，有的喜欢在春天里争奇斗艳，就随它热闹吧。有的偏爱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凌寒独自开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，就随它去吧，何必非要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报与桃花一处开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呢？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节选自古禾《采菊东篱说道今》，有删改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29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765498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请简要分析文中画线句子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人们随着年岁增长，见过更多的风霜严寒，终将与自己、与世界和解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一句的含意。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1989634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这句话是说随着年龄的增长和人生阅历的增多，个人终会有所成长、有所改变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风霜严寒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比喻人生路上的坎坷、挫折、磨难、逆境等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与自己、与世界和解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是指长大后的自我改变。年轻时少不更事，容易争强好胜、自命清高、自以为是。年龄渐长、阅历渐多后，渐渐能够坦然面对自己、他人和世界，变得包容豁达、从容淡定。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7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693490"/>
            <a:ext cx="11412000" cy="47397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四、阅读下面的文字，完成文后题目。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三松堂断忆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宗　璞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转眼间父亲离开我们已经快一年了。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年这时，也是玉簪花开得满院雪白，我还计划在向阳的草地上铺出一小块砖地，以便把轮椅推上去，让父亲在浓重的树荫中得一小片阳光。因为父亲身体渐弱，忙于延医取药，竟没有来得及建设。九月底，父亲进了医院，我在整天奔忙之余，还不时望一望那片草地，总不能想象老人再不能回来，回来享受我为他安排的一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31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70112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在父亲的最后几年里，经常住医院，八九年下半年起更为频繁，九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〇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年初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，父亲因眼前有幻象，又住医院，他常常喜欢自己背诵诗词，每住医院，总要反复吟哦《古诗十九首》。有记不清的字，便要我们查对：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青青陵上柏，磊磊涧中石。人生天地间，忽如远行客。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浩浩阴阳移，年命如朝露。人生忽如寄，寿无金石固。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他在诗词的意境中似乎觉得十分安宁。一次医生来检查后，他忽然对我说：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庄子说过，生为附赘悬疣，死为决疣溃痈。孔子说过，朝闻道，夕死可矣。张横渠又说，生吾顺事，没吾宁也。我现在是事情没有做完，所以还要治病。等书写完了，再生病就不必冶了。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我只能说：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那不行，哪有生病不治的呢！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父亲微笑不语。我走出病房，便落下泪来。坐在车上，更是泪如泉涌。一种没有人能分担的孤单沉重地压迫着我。我知道，分别是不可避免的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92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49474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们希望他快点写完《新编》，可又怕他写完。在住医院的间隙中，他终于完成了这部书。亲友们都提醒他还有本《余生札记》呢。其实老人那时不只有文艺杂感，还有新的思想，他的生命是和思想和哲学连在一起的，只是来不及了，他没有力气再支撑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人们常问父亲有什么遗言。他在最后几天有时念及远在异国的儿子钟辽和惟一的孙儿冯岱。他用力气说出的最后的关于哲学的话是：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中国哲学将来要大放光彩！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他是这样爱中国，这样爱哲学。当时有李泽厚和陈来在侧。我觉得这句话应该用大字写出来。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然后，终于到了十一月二十六日那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凄冷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的夜晚，父亲那永远在思索的头脑进入了永恒的休息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15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333450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为父亲的女儿，而且是数十年都在他身边的女儿，在他晚年又身兼几大职务，秘书、管家兼门房，医生、护士带跑堂，照说对他应该有深入的了解，但是我无哲学头脑，只能从生活中窥其精神于万一。根据父亲的说法，哲学是对人类精神的反思。他自己就总是在思索，在考虑问题。因为过于专注，难免有些呆气，他晚年耳目失其聪明，自己形容自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呆若木鸡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。其实这些呆气早已有之。抗战初期，几位清华教授从长沙往昆明，途经镇南关，父亲手臂触城墙而骨折。金岳霖先生一次对我幽默地提起此事，他说：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时司机通知大家，不要把手放在窗外，要过城门了。别人都很快照办，只有你父亲听了这话，便考虑为什么不能放在窗外，放在窗外和不放在窗外的区别是什么，其普遍意义和特殊意义是什么，还没考虑完，已经骨折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这是形容父亲爱思索。他那时正是因为在思索，根本就没有听见司机的话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42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9876" y="-91981"/>
            <a:ext cx="11641381" cy="698624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534988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一生对物质生活的要求很低，他的头脑都让哲学占据了，没有空隙再来考虑诸般琐事。而且他总是为别人着想，尽量减少麻烦。一个人到九十五岁，没有一点怪癖，实在是奇迹。父亲曾说，他一生得力于三个女子：一位是他的母亲、我的祖母吴清芝太夫人，一位是我的母亲任载坤先生，还有一个便是我。一九八二年，我随父亲访美，在机场上父亲作了一首打油诗：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早岁读书赖慈母，中年事业有贤妻。晚来又得女儿孝，扶我云天万里飞。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确实得有人料理俗务，才能有纯粹的精神世界。近几年，每逢我的生日，父亲总要为我撰寿联。九</a:t>
            </a:r>
            <a:r>
              <a:rPr lang="zh-CN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〇</a:t>
            </a:r>
            <a:r>
              <a:rPr lang="zh-CN" altLang="zh-CN" sz="23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年夏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，他写最后一联，联云：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鲁殿灵光，赖家有守护神，岂独文采传三世；文坛秀气，知手持生花笔，莫让新编代双城。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父亲对女儿总是看得过高。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双城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指的是我的长篇小说，第一卷《南渡记》出版后，因为没有时间，没有精力，便停顿了。我必须以《新编》为先，这是应该的，也是值得的。当然，我持家的能力很差，料理饭食尤其不能和母亲相比，有的朋友都惊讶我家饭食的粗糙。而父亲从没有挑剔，从没有不悦，总是兴致勃勃地进餐，无论做了什么，好吃不好吃，似乎都滋味无穷。这一方面因为他得天独厚，一直胃口好，常自嘲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还有当饭桶的资格</a:t>
            </a:r>
            <a:r>
              <a:rPr lang="en-US" altLang="zh-CN" sz="23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3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；另一方面，我完全能够体会，他是以为能做出饭来已经很不容易，再挑剔好坏，岂不让管饭的人为难。</a:t>
            </a:r>
            <a:endParaRPr lang="zh-CN" altLang="zh-CN" sz="23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4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384910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自奉俭，但不乏生活情趣。他并不永远是道貌岸然，也有豪情奔放，潇洒闲逸的时候，不过机会较少罢了。一九二六年父亲三十一岁时，曾和杨振声、邓以蛰两先生，还有一位翻译李白诗的日本学者一起豪饮，四个人一晚喝去十二斤花雕。六十年代初，我因病常住家中，每于傍晚随父母到颐和园包坐大船，一元钱一小时，正好览尽落日的绮辉。一位当时的大学生若干年后告诉我说，那时他常常看见我们的船在彩霞中飘动，觉得真如神仙中人。我觉得父亲是有些仙气的，这仙气在于他一切看得很开。在他的心目中，人是与天地等同的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人与天地参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，我不止一次听他讲解这句话。《三字经》说得浅显：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三才者，天地人。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与天地同，还屑于去钻营什么！那些年，一些稍有办法的人都能把子女调回北京，而他，却只能让他最钟爱的幼子钟越长期留在医疗落后的黄土高原。一九八二年，钟越终于为祖国的航空事业流尽了汗和血，献出了他的青春和生命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405458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呆气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里有儒家的伟大精神，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天行健，君子以自强不息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，自强不息到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知其不可而为之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的地步；父亲的仙气里又有道家的豁达洒脱。秉此二气，他穿越了在苦难中奋斗的中国的二十世纪。他的一生便是二十世纪中国文化的一个篇章。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据河南家乡的亲友说，一九四五年初祖母去世，父亲与叔父一同回老家奔丧，县长来拜望，告辞时父亲不送，而对一些身为老百姓的旧亲友，则一直送到大门，乡里传为美谈。从这里我想起和读者的关系。父亲很重视读者的来信，许多年常常回信。星期日上午的活动常常是写信。和山西一位农民读者车恒茂老人就保持了长期的通信，每索书必应之。后来我曾代他回复一些读者来信，尤其是对年轻人，我认为最该关心，也许几句话便能帮助发掘了不起的才能。但后来我们实在没有能力做了，只好听之任之。把人家的千言信万言书束之高阁，起初还感觉不安，时间一久，则连不安也没有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5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981522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时间会抚慰一切。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去年初冬深夜的景象总是历历如在目前，我想它是会伴随我进入坟墓的了。当晚，我们为父亲穿换衣服时，他的身体还是那样柔软，就像平时那样配合。他好像随时会睁开眼睛说一声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中国哲学将来会大放光彩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。我等了片刻，似乎听到一声叹息。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然而日子居然过去快一年了，只好对自己说，至少有一件事稍可安慰。父亲去时不知道我已抱病。他没有特别的牵挂，去得安心。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文章将尽，玉簪花也谢尽了。邻院中还有通红的串红和美人蕉，记得我曾说串红像是鞭炮，似乎马上会劈劈啪啪响起来，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而生活里又有多少事值得它响呢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u="heavy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7063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16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318787" y="218009"/>
            <a:ext cx="3552839" cy="50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600" dirty="0" smtClean="0">
                <a:latin typeface="Impact" pitchFamily="34" charset="0"/>
                <a:ea typeface="微软雅黑" pitchFamily="34" charset="-122"/>
                <a:cs typeface="宋体" pitchFamily="2" charset="-122"/>
                <a:sym typeface="Arial" panose="020B0604020202020204" pitchFamily="34" charset="0"/>
              </a:rPr>
              <a:t>核心知识    导图重温</a:t>
            </a:r>
            <a:endParaRPr lang="zh-CN" altLang="en-US" sz="2600" dirty="0">
              <a:latin typeface="Impact" pitchFamily="34" charset="0"/>
              <a:ea typeface="微软雅黑" pitchFamily="34" charset="-122"/>
              <a:cs typeface="宋体" pitchFamily="2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713287"/>
            <a:ext cx="4228189" cy="124883"/>
          </a:xfrm>
          <a:prstGeom prst="rect">
            <a:avLst/>
          </a:prstGeom>
        </p:spPr>
      </p:pic>
      <p:pic>
        <p:nvPicPr>
          <p:cNvPr id="2050" name="Picture 2" descr="Y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390" y="1107066"/>
            <a:ext cx="8847632" cy="545661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7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1125538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理解文中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终于到了十一月二十六日那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凄冷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的夜晚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呆气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里有儒家的伟大精神。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2219752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是天气寒冷，二是心情悲凉。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是言行与众不同，二是思考与做事专注、执着、坚韧。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7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43846" y="148557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画波浪线的句子在文中有何作用？请简要分析。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3846" y="2277666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内容上，表面上是对不能及时回信的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的自我安慰，实际上是对父亲为人处世的肯定和怀念。烘托了人物形象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结构上，承上启下，过渡自然。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7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3846" y="148557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父亲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的形象有哪些特点？请结合全文简要分析。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846" y="2205658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人生态度上，达观洒脱。如：病床上与女儿谈生死，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微笑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生活中，亲善慈爱。如：思念远在异国的儿孙，吃饭不挑剔，为女儿写寿联等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为人上，俭朴又不失情趣。如：招待朋友，带女儿游湖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做学问上，执着如一。如：因思考而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骨折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，八十岁开始写《新编》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⑤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作风上，清廉高洁。如：奔丧中，不折节送县长而送亲友；给读者回信等。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7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2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3846" y="112553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结合全文，分析文末画线句子的深层意蕴。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846" y="1845618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串红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历经并见证了生活的沧桑，但依然静守洒脱、豁达淡然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花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在，寄托了作者对父亲的不尽哀思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父亲的一生中发生了很多事，最后连同父亲烟消云散，流露出作者内心的无奈和落寞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表达作者对未来的期盼，希望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串红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能见证父亲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中国哲学将来会大放光彩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的实现。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7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39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653262"/>
              </p:ext>
            </p:extLst>
          </p:nvPr>
        </p:nvGraphicFramePr>
        <p:xfrm>
          <a:off x="1126654" y="1485578"/>
          <a:ext cx="9937104" cy="4039987"/>
        </p:xfrm>
        <a:graphic>
          <a:graphicData uri="http://schemas.openxmlformats.org/drawingml/2006/table">
            <a:tbl>
              <a:tblPr/>
              <a:tblGrid>
                <a:gridCol w="1916441"/>
                <a:gridCol w="8020663"/>
              </a:tblGrid>
              <a:tr h="577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诊断内容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是否存在问题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有问题请打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“×”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，无问题请打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“√”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词义知识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是否了解词语的字典义、语境义知识？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审题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是否能依据题干确定阅读语境？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文本阅读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是否能根据语境精读关于词语、句子的那些文字？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答题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是否掌握理解词语、句子的基本方法？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是否能挖掘出词语、句子的深层意蕴？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总体印象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31540" y="18199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自我诊断</a:t>
            </a:r>
            <a:endParaRPr lang="en-US" altLang="zh-CN" sz="2600" b="1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2B4E3B0-068A-FD44-A31B-028A8BA2A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/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318866"/>
              </p:ext>
            </p:extLst>
          </p:nvPr>
        </p:nvGraphicFramePr>
        <p:xfrm>
          <a:off x="9643000" y="2079949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" name="文档" r:id="rId5" imgW="1149642" imgH="771306" progId="Word.Document.12">
                  <p:embed/>
                </p:oleObj>
              </mc:Choice>
              <mc:Fallback>
                <p:oleObj name="文档" r:id="rId5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43000" y="2079949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166376"/>
              </p:ext>
            </p:extLst>
          </p:nvPr>
        </p:nvGraphicFramePr>
        <p:xfrm>
          <a:off x="9212937" y="2637721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" name="文档" r:id="rId8" imgW="1149642" imgH="771306" progId="Word.Document.12">
                  <p:embed/>
                </p:oleObj>
              </mc:Choice>
              <mc:Fallback>
                <p:oleObj name="文档" r:id="rId8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12937" y="2637721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381032"/>
              </p:ext>
            </p:extLst>
          </p:nvPr>
        </p:nvGraphicFramePr>
        <p:xfrm>
          <a:off x="10424814" y="3213860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" name="文档" r:id="rId11" imgW="1149642" imgH="771306" progId="Word.Document.12">
                  <p:embed/>
                </p:oleObj>
              </mc:Choice>
              <mc:Fallback>
                <p:oleObj name="文档" r:id="rId11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24814" y="3213860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635988"/>
              </p:ext>
            </p:extLst>
          </p:nvPr>
        </p:nvGraphicFramePr>
        <p:xfrm>
          <a:off x="9653274" y="3789834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文档" r:id="rId13" imgW="1149642" imgH="771306" progId="Word.Document.12">
                  <p:embed/>
                </p:oleObj>
              </mc:Choice>
              <mc:Fallback>
                <p:oleObj name="文档" r:id="rId13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3274" y="3789834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966691"/>
              </p:ext>
            </p:extLst>
          </p:nvPr>
        </p:nvGraphicFramePr>
        <p:xfrm>
          <a:off x="9653274" y="4386446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" name="文档" r:id="rId15" imgW="1149642" imgH="771306" progId="Word.Document.12">
                  <p:embed/>
                </p:oleObj>
              </mc:Choice>
              <mc:Fallback>
                <p:oleObj name="文档" r:id="rId15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3274" y="4386446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返回">
            <a:hlinkClick r:id="rId16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425740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761909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1690780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SHEN DU DA JING ZHUN TU PO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2114419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审、读、答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精准突破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3668107" y="2908274"/>
            <a:ext cx="4852610" cy="612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600" kern="100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/>
              </a:rPr>
              <a:t>准确理解重要词语含标题的含义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668107" y="3611287"/>
            <a:ext cx="3852337" cy="612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600" kern="100" dirty="0">
                <a:solidFill>
                  <a:srgbClr val="00B0F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/>
              </a:rPr>
              <a:t>准确理解重要句子的含意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725976" y="3474656"/>
            <a:ext cx="5061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25976" y="4205290"/>
            <a:ext cx="5061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返回">
            <a:hlinkClick r:id="rId6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294572"/>
              </p:ext>
            </p:extLst>
          </p:nvPr>
        </p:nvGraphicFramePr>
        <p:xfrm>
          <a:off x="190550" y="1411411"/>
          <a:ext cx="11549063" cy="453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文档" r:id="rId4" imgW="11549797" imgH="4536058" progId="Word.Document.12">
                  <p:embed/>
                </p:oleObj>
              </mc:Choice>
              <mc:Fallback>
                <p:oleObj name="文档" r:id="rId4" imgW="11549797" imgH="45360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50" y="1411411"/>
                        <a:ext cx="11549063" cy="4538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-1884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684CC38-362B-1948-A1FF-89DEBDA08BB6}"/>
              </a:ext>
            </a:extLst>
          </p:cNvPr>
          <p:cNvSpPr/>
          <p:nvPr/>
        </p:nvSpPr>
        <p:spPr>
          <a:xfrm>
            <a:off x="4838420" y="-54728"/>
            <a:ext cx="2513573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kern="100" dirty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一  精准审题</a:t>
            </a:r>
          </a:p>
        </p:txBody>
      </p:sp>
    </p:spTree>
    <p:extLst>
      <p:ext uri="{BB962C8B-B14F-4D97-AF65-F5344CB8AC3E}">
        <p14:creationId xmlns:p14="http://schemas.microsoft.com/office/powerpoint/2010/main" val="196299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00275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理解重要词语题的设问方式看似简单，实则复杂。因为重要词语既可以放在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层级中考查，也可以放在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层级中考查。因此，审题时首先要把两者区分开来。具体区分办法有：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题干用语。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层级题的题干用语主要有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意思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层级题的题干用语主要有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，且多有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请结合全文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等提示语。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词语位置。凡是出现在文章开头或中间段落中的词语，可以认为是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层级的；凡是出现在标题或文末的词语，可以认为是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赋分。分值在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分以上的，可以认为是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层级的；反之，则是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层级的。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84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880046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区分两者的意义在于：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题是局部的，内容的，手法的；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题则是全文的，深层的，主旨的。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再者，审题要确定好语境，即阅读范围。凡是该词语出现的地方，包括它反复出现的地方，均是该词语的语境，需要找准、找全。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9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470064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重要词语题本质上是一种语境阅读。要有极强的语境意识，要坚持词不离句、句不离段、段不离篇的原则。阅读时要确定该词语在文中出现的位置及次数，把与之相关的前后文字全部找出来，加以筛选整合。因为该题型重点考查的是其语境义。同时，阅读时也应先有一个全文意识，对文章的思路、主旨等有个大致的把握。只有在此框架内阅读思考，才能对词语有准确、全面的理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带题细读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7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546" y="1629594"/>
            <a:ext cx="11321875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散文的语言描写细腻，表达深刻，内涵丰富。高考散文命题有一个重要原则，就是对散文中负载信息量大、内容含蓄、意义深刻、表现力强的语句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重要词语、句子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进行理解。考生经过一轮复习，对重要词句的基本内涵大都能把握，并能得到一个不错的分数。可是，如果再向前走出一步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挖掘深层意蕴就有困难了。另外，语言表述啰嗦，少数还停留在抄录阶段。因此，二轮复习的任务就是要解决答题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最后一公里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的问题。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652304"/>
            <a:ext cx="1152612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思考方法：</a:t>
            </a:r>
            <a:r>
              <a:rPr lang="en-US" altLang="zh-CN" sz="24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一借三看四联</a:t>
            </a:r>
            <a:r>
              <a:rPr lang="en-US" altLang="zh-CN" sz="24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，即借助词语的固有含义。有的词语在特定语境中与固有含义相去甚远，但大多数词语在特定语境中的含义与固有含义还是密切相关的。通常既要结合上下文，又要借助固有含义，才能正确理解。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看词性：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名词性短语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：本义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实指义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语境义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虚指、隐含义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指代义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情感倾向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形容词性短语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：形容词的特征义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形、色、姿、貌、态、味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语境义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修辞义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引申义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褒或贬、赞扬或反对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动词性短语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：动作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动态细节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性格特征含义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主旨义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形象、性格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虚词：虚词本指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语境义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手法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写作意图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情感倾向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精准答题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811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6330"/>
            <a:ext cx="11412000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看位置：标题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线索、主旨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文首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开门见山、统领全文、阅读兴趣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文末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点题、观点、主旨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；段首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角度、对象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勾连上下文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段末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承上启下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看效果：实写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人物形象，景、物的形、色、姿、味等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虚写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人物性格，景、物的质、貌、态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的修辞效果、描写效果、抒情效果。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系词语所在句子的内容及前后句。应着重体会关键词在特定语境中的含义，对于某些关键词还要兼顾其表面意思和深层意思。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系文章的主题或作者的情感态度，揣摩词语的含义。一般分析具有深层含义或特定意义的词语、能点明中心或主旨的词语时依据此法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系作者写作时的写作意图和社会背景，理解词语的含义。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系手法揣摩。通过分析修辞方法、描写手法，揣摩词语背后作者要表达的意思、要达到的效果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85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97546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答题思路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先说词语本义，再说词语的语境义。重点说语境义，语境义包括指代义、修辞义、主旨义等要点，可结合语境，说其一种或者加以组合。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另外，答题要注意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，指答案组成最好与原词语的词性、结构相同；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，就是要善于转换，即抽象词语具体化，具体词语概括化，形象词语平实化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94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37506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边练边悟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阅读下面的文字，完成文后题目。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处暑以后，天气渐凉。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漫山遍野都是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疲倦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，犹如门前的野茉莉，克勤克俭开了一夏，真的累了。蜀葵差不多全部枯谢，芦苇叶子自根部一点点枯竭，濒临枯瘦，仿佛焦墨的点点勾划。桦树叶子，每天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哗哗哗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地往下掉，铭黄色系，锦障一般华丽，衬得原本萧瑟的秋天有了贝壳的脆响。地上的草尚绿着，但这种绿，再也不是蓬勃的绿，是不出声的哑绿，克制的绿，如人到中年，苦的，冷的，历经得多了，一颗心难免荒凉苍老，身体里也装了一卡车的疲惫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19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41562"/>
            <a:ext cx="11412000" cy="33769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秋天成了果实的天下，小区里，柿子、石榴、无花果一日日地收服自己，渐渐饱满。微风振枝，熟果坠地，是木槿的紫白缤纷，也是糖炒栗子的幽香甜洌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银杏树上白果累累，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疲倦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而幸福地等待着圆满的凋落。鸟雀们吃柿子、石榴、无花果，在飞行的过程中排泄，粪便一旦落入泥土，尚未消化掉的籽实则发起芽来，于草丛里层出不穷地生长。自然万物的循环该有多么幽微和奇妙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7063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节选自《秋有信》，有删改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8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669832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结合文章，说明文中的两个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疲倦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分别具有怎样的含义。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2421682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第一个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疲倦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是指没有生气，没有精神。第二个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疲倦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是指果实累累，压迫树枝，让树枝有承受不住的样子。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3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922307"/>
            <a:ext cx="11412000" cy="47397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阅读下面的文字，完成文后题目。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青　萍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端木蕻良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我的窗前有几片青萍，它被养在一个磁州窑的钵子里，在阳光的映照下，它在不断地孳生着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它是来自徐霞客生长的地方：江阴马镇胜水桥畔。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徐霞客家门前有一湾清水，水上有一座石桥，阳光把桥影就映照在这浮在水面碧绿的青萍上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3846" y="549474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7063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一定要带走这青萍的绿色，这青萍，是徐霞客亲眼看过的。这位伟大的旅行家，卓越的地理学家，每次出游，或是从远方归来，都得从这桥上走过，他的身影，随着桥影也映落在这青萍上了。到处都有水，到处都有青萍。但是，这座小石桥下的青萍是不寻常的。因为，只有它，才能准确地记录着徐霞客在哪一天离开家门，徐霞客在哪一天又回来的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是这位徐霞客，他有水的活力，他有青萍的生机。我从小就仰慕他。在我跨进七十岁的前夕，来到他故居的门前，我仿佛亲眼看到当年的徐霞客走过这座桥去，而恰恰是他的影子，印落在这一片青萍上面。我看见这青萍，完全忘记我行动不便了，拄着手杖，蹒跚地下到水塘边，便伸手去捞取青萍，可是够不着，我便用手杖把儿把它勾了过来，青萍随着一些漂浮植物来到了岸边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5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6532" y="189434"/>
            <a:ext cx="11757795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我们还要访问好几个城市，在路上还要花费将近一个月的时光。但是，我们就是要把它带回北京去。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只要住下来，我便每天偷偷地为放在茶杯内的青萍换清水。但是，青萍并不体谅这份儿好心，它好像是越来越少了。待到我们离开杭州的时候，玻璃杯中的绿色全都不见了，只有一团像干枯蘑菇色的东西。我拿出放大镜来看，也找不出一点点有生命的绿色了。耀群不知是为了安慰我，还是她有什么起死回生的绝招儿，并不像往常那样干脆地主张丢掉算了，而是命令我绝对不许再换水。到了地方住下后，也仍然首先将它取出，放在杯中养起来，更着重地叮嘱服务员同志，千万不要把它当作茶根倒掉。并把它放在窗台上，使它尽量能受到阳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一天两天过去了，三天四天过去了，我们从杭州乘长途汽车到了苏州，又从苏州乘火车到了上海，杯中并没有什么变化，我每次看到的，仍然是那朵干蘑菇，每次都使我感到的并不是愉快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3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5692"/>
            <a:ext cx="11412000" cy="67317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ts val="4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在上海的第三天清晨，耀群照例也去向杯中观看，突然，她欢叫起来。我连忙起身赶了过去。她欢叫着：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看！绿的！是绿的！青萍又活了！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ts val="4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是的，这青萍已经不是徐霞客当年的青萍了。但它代表的生机，代表着徐霞客的生机，却比当年更加旺盛，它可以在任何地方表现出来。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ts val="4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现在，不但徐霞客旧居前塘中的青萍，不是当年的青萍了，就是我们从江阴带回来的青萍，也已经不是彼时的青萍了，它已经孳生繁殖，它蕴育着的生机，却因为孳生的繁茂，反而显得更旺盛。徐霞客门前胜水桥下的青萍，已经不知经过多少代了，但它内含着徐霞客不朽的生机，也正和窗前瓷钵里的青萍一样，远隔千里，相映成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ts val="4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水到处都有的，青萍也是到处都有的，青萍把灿烂的阳光，巧妙地织成绿色，把阳光里的热，转化成为绿色。绿色，可以说是生命的本色。每当我写作疲倦时，便向窗外看去，看到青萍的绿色，不但赶走了我的疲倦，仿佛在我心灵深处，更增添了无限的生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选自《中国散文鉴赏文库》，有删改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2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:a16="http://schemas.microsoft.com/office/drawing/2014/main" xmlns="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6"/>
            <a:ext cx="3456383" cy="19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:a16="http://schemas.microsoft.com/office/drawing/2014/main" xmlns="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3600399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自主检测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自我诊断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:a16="http://schemas.microsoft.com/office/drawing/2014/main" xmlns="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3" y="3172925"/>
            <a:ext cx="3600399" cy="1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SHEN DU DA JING ZHUN TU PO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:a16="http://schemas.microsoft.com/office/drawing/2014/main" xmlns="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审、读、答   精准突破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:a16="http://schemas.microsoft.com/office/drawing/2014/main" xmlns="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:a16="http://schemas.microsoft.com/office/drawing/2014/main" xmlns="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367240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类题再练   即时巩固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45380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</a:t>
            </a:r>
            <a:r>
              <a:rPr lang="en-US" altLang="zh-CN" sz="2400" kern="10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青萍</a:t>
            </a:r>
            <a:r>
              <a:rPr lang="en-US" altLang="zh-CN" sz="2400" kern="10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的内蕴十分丰富，请结合全文理解其含义。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2146012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突出生命的坚韧旺盛，展现出一种朴实的品质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象征活力与生机，展现对徐霞客的仰慕之情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表达对生命的思考，突出积极顽强的生命艺术。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884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684CC38-362B-1948-A1FF-89DEBDA08BB6}"/>
              </a:ext>
            </a:extLst>
          </p:cNvPr>
          <p:cNvSpPr/>
          <p:nvPr/>
        </p:nvSpPr>
        <p:spPr>
          <a:xfrm>
            <a:off x="4838420" y="-54728"/>
            <a:ext cx="2513573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kern="100" dirty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一  精准审题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353784"/>
              </p:ext>
            </p:extLst>
          </p:nvPr>
        </p:nvGraphicFramePr>
        <p:xfrm>
          <a:off x="400446" y="1335088"/>
          <a:ext cx="11455400" cy="515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文档" r:id="rId4" imgW="11549797" imgH="5206587" progId="Word.Document.12">
                  <p:embed/>
                </p:oleObj>
              </mc:Choice>
              <mc:Fallback>
                <p:oleObj name="文档" r:id="rId4" imgW="11549797" imgH="52065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0446" y="1335088"/>
                        <a:ext cx="11455400" cy="5157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194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05458"/>
            <a:ext cx="1141200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关于句子的含意，高考中是分两个层级考查的，一是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，二是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。区分的方法与意义同前面词语审题部分大致相同。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再者，审题要审出句子语境，即阅读范围。如何确定呢？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依据句子所在的位置。如果句子出现在文末，其语境范围往往是全文。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依据题干用语。有的明确告诉语境范围，如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等；有的明确告诉要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联系全文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，表明既有句子所在的上下文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局部语境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，又有全文语境，甚至有外部语境。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依据分值。分值少的，其语境范围往往立足于一段或几段；分值高的，如达到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分，其语境范围往往是全文。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总之，不管语境范围是大是小，都要有立足全段、全文的语境观照意识，只有这样，才能确保答案的准确、完整。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79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464255"/>
            <a:ext cx="11412000" cy="44858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理解句子含意的阅读本质上也是一种语境阅读。这种阅读，分两步：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第一步，阅读句子。需要把握以下几个要点：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句子的主语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陈述对象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句子的成分与结构；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句子的重心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关键词，句子的重心通常放在尾部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表述特点。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注重对句子本身的解读，是理解句子的前提。考生如果在此稍微留心一下，则可能事半功倍。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第二步，阅读句子所在的上下文。包括该句在段落中的位置，从相邻句子中寻找理解的层次及关键词语，以便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以文解文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带题细读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28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37506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思考方法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抓住关键，由词及意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，是指句中的关键词语，如动词、形容词等。从某种意义上讲，理解句子含意，就是对句中关键词语的理解。把这些关键词语的含义解释透了，句子含意自然就清楚了。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观察位置，把握联系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理解某句话之前，不妨先留意一下句子在文中的位置以及它与上下文的联系。一般而言，如果是总领句，就要结合其领起的范围作答；如果是总结句，就要结合其总结的范围作分析；如果是过渡句，就要联系其承上启下的文字作分析；如果是文眼句，就要结合全文作分析概括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精准答题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427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04215"/>
            <a:ext cx="11412000" cy="44858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关注特色，由表及里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把握文句的表达特色，是理解某些表达含蓄委婉的重要语句的关键。这类句子往往意在言外，内涵丰富，如能看出其中所用的手法，那么句子含意的理解问题也就迎刃而解了。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抓住主旨，联系背景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要弄清文中某个重要句子的含意，先要弄清作者的创作意图，这样才能站得高，看得远，才能更好地理解句意，避免盲人摸象。另外，有些句子还要联系作者写作时的特定背景，才能挖掘其深层含意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614080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答题思路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先说表面含意，再说深层含意。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先说关键词语的含义，再说作者所要表达的意图和感情。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先说修辞方法，再结合文意理解。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1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614080"/>
            <a:ext cx="11412000" cy="11445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分析与探究词语和句子的意蕴，不同于理解词语和句子的含意：理解是局部的，内容的，手法的；分析、探究是全局的，深层的，主旨的。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1540" y="18199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smtClea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特别提醒</a:t>
            </a:r>
            <a:endParaRPr lang="en-US" altLang="zh-CN" sz="2600" b="1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2B4E3B0-068A-FD44-A31B-028A8BA2A8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/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5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340434"/>
            <a:ext cx="11412000" cy="64017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边练边悟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阅读下面的文字，完成文后题目。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年　龄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梁实秋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从前看人作序，或是题画，或是写匾，在署名的时候往往特别注明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时年七十有二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时年八十有五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时年九十有三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我就肃然起敬。春秋时人荣启期以为行年九十是人生一乐，我想拥有一大把年纪的人大概是有一种可以在人前夸耀的乐趣。只是当时我离那耄耋之年还差一大截子，不知自己何年何月才有资格在署名的时候也写上年龄。我揣想署名之际写上自己的年龄，那时心情必定是扬扬得意，好像是在宣告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小子们，你们这些黄口小儿，乳臭未干，虽然幸离襁褓，能否达到老夫这样的年龄恐怕尚未可知哩。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须知得意不可忘形，在夸示高龄的时候，未来的岁月已所余无几了。俗语有一句话说：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棺材是装死人的，不是装老人的。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7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325" y="57708"/>
            <a:ext cx="11299010" cy="67915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ts val="4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话是不错，不过你试把棺盖揭开看看，里面躺着的究竟是以老年人为多。年轻的人将来的岁月尚多，所以我们称他为富于年。人生以年龄计算，多活一年即是少了一年，人到了年促之时，何可夸之有？我现在不复年轻，看人署名附带声明时年若干若干，不再有艳羡之情了。倒是看了富于年的英俊，有时不胜羡慕之至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lvl="0" indent="627063" algn="just">
              <a:lnSpc>
                <a:spcPts val="4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裸子植物和双子叶植物，其茎部的细胞因春夏成长秋冬停顿之故而形成所谓年轮，我们可以从而测知其年龄。人没有年轮，而且也不便横切开来察验。人年纪大了常自谦为马齿徒增，也没有人掰开他的嘴巴去看他的牙齿。眼角生出鱼尾纹，脸上遍洒黑斑点，都不一定是老朽的征象。头发的黑白更不足为凭。</a:t>
            </a:r>
            <a:r>
              <a:rPr lang="zh-CN" altLang="zh-CN" sz="2400" u="heavy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有人春秋鼎盛而已皓首皤皤，有人已到黄考之年而顶上犹有</a:t>
            </a:r>
            <a:r>
              <a:rPr lang="en-US" altLang="zh-CN" sz="2400" u="heavy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不白之冤</a:t>
            </a:r>
            <a:r>
              <a:rPr lang="en-US" altLang="zh-CN" sz="2400" u="heavy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heavy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，这都是习见之事。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不过，岁月不饶人，冒充少年究竟不是容易事。地心的吸力谁也抵抗不住。脸上、颈上、腰上、踝上，连皮带肉的往下坠，虽不至于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载跋其胡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，那副龙钟的样子是瞒不了人的。别的部分还可以遮盖起来，面部经常暴露在外，经过几番风雨，多少回风霜，总会留下一些痕迹。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61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自主检测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自我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诊断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1082982"/>
            <a:ext cx="11412000" cy="39309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好像有些女人对于脸上的情况较为敏感。眼窝底下挂着两个泡囊，其状实在不雅，必剔除其中的脂肪而后快。两颊松懈，一条条的沟痕直垂到脖子上，下巴底下更是一层层的皮肉堆累，那就只好开刀，把整张的脸皮揪扯上去，像国剧一些演员化装那样，眉毛眼睛一齐上挑，两腮变得较为光滑平坦，皱纹似乎全不见了。此之谓美容、整容，俗称之为拉皮。行拉皮手术的人，都秘不告人，而且讳言其事。所以在饮宴席上，如有面无皱纹的年高名婆在座，不妨含混的称赞她驻颜有术，但是在点菜的时候不宜高声的要鸡丝拉皮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59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-6042"/>
            <a:ext cx="11412000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7063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其实自古以来也有不少男士热衷于驻颜。南朝宋颜延之《庭诰文》：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炼形之家，必就深旷，友飞灵，糇丹石，粒精英，所以还年却老，延华驻采。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道家炼形养元，可以尸解升天，岂止延华驻采？这都是一些姑妄言之的神话。贵为天子的人才真的想要还年却老，千方百计地求那不老的仙丹。看来只有晋孝武帝比较通达事理，他饮酒举杯属长星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即彗星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长星，劝尔一杯酒，自古何时有万岁天子？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可是一般的天子或近似天子的人都喜欢听人高呼万岁无疆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！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除了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将要诹吉纳采交换庚帖之外，对于别人的真实年龄根本没有多加探讨的必要。但是我们的习俗，于请教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贵姓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府上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之后，有时就会问起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贵庚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。有人问我多大年纪，我据实相告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七十八岁了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。他把我上下打量，摇摇头说：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不像，不像，很健康的样子，顶多五十。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好像他比我自己知道得更清楚。那是言不由衷的恭维话，我知道，但是他有意无意地提醒了我刚忘记了的人生四苦。</a:t>
            </a:r>
            <a:r>
              <a:rPr lang="zh-CN" altLang="zh-CN" sz="2400" u="wavyHeavy" kern="100" dirty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能不能不提年龄，说一些别的，如今天天气之类</a:t>
            </a:r>
            <a:r>
              <a:rPr lang="zh-CN" altLang="zh-CN" sz="2400" u="wavyHeavy" kern="100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u="wavyHeavy" kern="100" dirty="0">
              <a:uFill>
                <a:solidFill>
                  <a:srgbClr val="FF0000"/>
                </a:solidFill>
              </a:u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2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774914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7063" algn="just">
              <a:lnSpc>
                <a:spcPct val="150000"/>
              </a:lnSpc>
            </a:pP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女人的年龄是一大禁忌，不许别人问的。有一位女士很旷达，人问其芳龄，她据实以告：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三十以上，八十以下。</a:t>
            </a:r>
            <a:r>
              <a:rPr lang="en-US" altLang="zh-CN" sz="24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实人的年龄不大容易隐秘，下一番考证功夫，就能找出线索，虽不中亦不远矣。这样做，除了满足好奇心以外，没有多少意义。可是人就是好奇。有一位男士在咖啡厅里邂逅一位女士，在暗暗的灯光之下他实在摸不清对方的年龄，他用臂肘触了我一下，偷偷地在桌下伸出一只巴掌，戟张着五指，低声问我有没有这个数目，我吓了一跳，以为他要借五万块钱，原来他是打听对方芳龄有无半百。我用四个字回答他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干卿底事？</a:t>
            </a:r>
            <a:r>
              <a:rPr lang="en-US" altLang="zh-CN" sz="24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有一位道行很高的和尚，涅</a:t>
            </a:r>
            <a:r>
              <a:rPr lang="zh-CN" altLang="zh-CN" sz="2400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槃</a:t>
            </a:r>
            <a:r>
              <a:rPr lang="zh-CN" altLang="zh-CN" sz="24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的时候据说有一百好几十岁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，考证起来聚讼纷纷，</a:t>
            </a:r>
            <a:r>
              <a:rPr lang="zh-CN" altLang="zh-CN" sz="2400" u="heavy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据我看，估量女士的年龄不妨从宽，七折八折优待。计算高僧的年龄也不妨从宽，多加三成五成。</a:t>
            </a:r>
            <a:endParaRPr lang="zh-CN" altLang="zh-CN" sz="2400" u="heavy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3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981522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人到了迟暮，如石火风灯，命在须臾，但是仍不喜欢别人预言他的大限。丘吉尔八十岁过生日，一位冒失的新闻记者有意讨好地说：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丘吉尔先生，我今天非常高兴，希望我能再来参加你的九十岁的生日宴。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丘吉尔耸了一下眉毛说：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小伙子，我看你身体满健康的，没有理由不能来参加我九十岁的宴会。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胡适之先生素来善于言词，有时也不免说溜了嘴，他六十八岁时来台湾，在一次欢宴中遇到长他十几岁的齐如山先生，没话找话地说：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齐先生，我看你活到九十岁决无问题。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齐先生愣了一下说：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我倒有个故事，有一位矍铄老叟，人家恭维他可以活到一百岁，忿然作色曰：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我又不吃你的饭，你为什么限制我的寿数？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胡先生急忙道歉：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我说错了话。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32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49474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理解文中画横线句子的含意。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spc="-2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spc="-2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有人春秋鼎盛而已皓首皤皤，有人已到黄考之年而顶上犹有</a:t>
            </a:r>
            <a:r>
              <a:rPr lang="en-US" altLang="zh-CN" sz="2400" kern="100" spc="-2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2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不白之冤</a:t>
            </a:r>
            <a:r>
              <a:rPr lang="en-US" altLang="zh-CN" sz="2400" kern="100" spc="-2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2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，这都是习见之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事。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endParaRPr lang="en-US" altLang="zh-CN" sz="2400" kern="100" dirty="0" smtClean="0">
              <a:latin typeface="宋体" panose="02010600030101010101" pitchFamily="2" charset="-122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据我看，估量女士的年龄不妨从宽，七折八折优待。计算高僧的年龄也不妨从宽，多加三成五成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2234587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不白之冤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，本意为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没有得到辩白或洗刷的冤屈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，在这句话中，作者将其故意曲解为老年人也没有白发，极富幽默感；表明人的外表与人的年龄没有必然的联系。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估量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女士的年龄，要说得比她的实际年龄小，就是赞美她们青春美丽；计算高僧的年龄，要说得比他的实际年龄大，就是称赞他们道行高深。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52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01560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结合全文理解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能不能不提年龄，说一些别的，如今天天气之类？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这句话。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1897078"/>
            <a:ext cx="11412000" cy="33816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pitchFamily="34" charset="-122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作者认为，为人要宽容，对于别人的年龄，根本没有多加探讨的必要。要明白有些话能说，有些话不能说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不隐讳自己的年龄，幽默风趣地叙述女士男士美容、忌讳说年龄的事，显示了作者的旷达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达观、乐观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对年轻的艳羡，不喜欢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年龄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这一话题，不喜欢别人预言他的大限，在旷达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达观、乐观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之中，夹杂着一丝惆怅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悲伤、忧伤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829091" y="3329811"/>
            <a:ext cx="453223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类题再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 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即时巩固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693490"/>
            <a:ext cx="11412000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一、阅读下面的文字，完成文后题目。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这就是呼伦贝尔。大雪无痕，周天寒彻，然而每一种生命都勇敢地活着，顽强地延续着，物竞天择，永不放弃，构成了生生不息的春天。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春天的信息如期而至。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指给朋友看，在南面的石缝中，溢出一缕缕苔藓样的污渍，那是鹰的粪便。鹰在这里坐窝孵卵，是因为这里险峻又有阳光。岩石的南北两面的温差很大，一块面包，在南可以晒焦，在北可以雪藏到夏天。朋友背靠岩石，果然感到一片温热，瞬间将身上的寒凉驱走。我拨开脚下的草丛，让朋友看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一抹嫩嫩的绿，已经在泥土里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洇出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47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1154990"/>
            <a:ext cx="11412000" cy="39309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谁说季节还在沉睡？西来的风撒下一把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冰冷的钢针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，为河道清除了积雪，掀开了盖头，让春天由此崭露美颜。看那河床吧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长的蓝冰在雪原上闪耀光泽，犹如蓝宝石的无数切面，反弹着太阳的光芒，仿佛一条雪原上的项链，熠熠楚楚，美不胜收。下山走去，我们远远就闻到了河水的气味，是灌木浸泡在水中的清香，是干草在冰雪中酥软的冷香。蓝冰的边缘已经融化，河畔弥漫着温情的潮湿。我们拥抱蓝冰，听到河底微微的水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选自《人民日报》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3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日，艾平《呼伦贝尔银色的春天》，有删改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19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1228923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理解文中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洇出：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冰冷的钢针：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595" y="1725096"/>
            <a:ext cx="1129901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洇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原指液体落在纸或其他物体上向四外散开或渗透，文中借以形容春天的新绿已经在泥土中萌芽并四散的样子，给人以生机勃勃之感，生动地呈现了看似银装素裹的呼伦贝尔，春天的信息早已如期而至。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暗喻，将呼伦贝尔的春雨比作冰冷的钢针，形象生动地写出了春雨冰冷、降水强度大的特点，正是这样的草原春雨将河道的积雪清除，让春天崭露新颜。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9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695066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一、阅读下面的文字，完成文后题目。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白天的周庄太喧闹，太嘈杂，成了一个拥满赶集人的商业街。就像一个大家闺秀，养在深闺人未识时是那样的贞淑娴静，一旦嫁为了商人妇，便失去了往日的风韵。所以，黑夜，周庄的灯笼亮起来了。挂成一排的大红灯笼，是夜周庄诗意朦胧的最亮。青瓦白墙，一旦配上这串串灯笼，古朴典雅便立刻从骨子里透露而出。灯光辉映着脚下潺潺的流水，盈盈水波又飘摇着夜泊的小船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千年古镇已经从熙熙攘攘中真正回归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。豪华恢宏的沈厅安静了，精致典雅的张厅也关上了古老的大门，唯有门前的大红灯笼，在不倦地诉说着江南巨富和世家官宦们曾经的显赫与非凡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865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节选自许阳《夜读周庄》，有删改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765498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二、阅读下面的文字，完成文后题目。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又想起了一个故事，是法国著名作家巴尔扎克写作的故事。巴尔扎克作为现实主义艺术大师，留给人间的十部不朽的作品，早已闻名世界。他一生中唯独喜欢咖啡。每逢写作之时，他总要把咖啡壶放在写字桌旁，一杯一杯地饮下去。他创作的欲望和情绪在膨胀，而他的身体却在一天天地垮下去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丰富的精神生活把他推到一个波涛汹涌的极致的境界，可渐渐衰竭的体力却把一个血肉之躯慢慢地推向上帝的虎口。</a:t>
            </a:r>
            <a:endParaRPr lang="zh-CN" altLang="zh-CN" sz="2400" u="heavy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创作是一种自我完善的过程，也是一种自我销蚀的过程。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我们要完善自己，因而不怕销蚀。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选自《姹紫嫣红开遍》，有删改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0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1269554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文中写道：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丰富的精神生活把他推到一个波涛汹涌的极致的境界，可渐渐衰竭的体力却把一个血肉之躯慢慢地推向上帝的虎口。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请解释这句话的含意。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830" y="2528118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波涛汹涌的极致的境界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精神生活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的富足与丰盈，以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一个血肉之躯慢慢地推向上帝的虎口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表现体力的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渐渐衰竭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，表明巴尔扎克在创作中获得精神富足的同时也失去了健康的身体，突出了创作是一种自我完善和自我销蚀的过程。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03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5140" y="261442"/>
            <a:ext cx="11641381" cy="62969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三、阅读下面的文字，完成文后题目。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撒在乡野的草籽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张复林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麻雀，这些上天随意撒在江南乡野的草籽，它们在乡村热烈而盛大地生长和繁衍。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麦熟季节，麻雀成群结队地从四面八方飞掠而来。多的时候，黑压压一片，像一大块浓重的乌云，铺天盖地，布满了天空，大地仿佛被压低了许多。无数的麻雀同时发出呼呼的啸声，啸声闷雷般滚过长空，犹如千万匹野马在嘶鸣奔突，脚下的大地都跟着颤抖起来。那时，田野上一望无际的麦地和麦地之上的天空都是属于麻雀的，成为麻雀展示和演奏的大舞台。而作为人类的我们只能在大地上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仰望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，或者聆听，这些天地间神秘的舞者。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农历的五月，麻雀俨然江南乡野的主宰。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9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65498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田野上，阳光明媚，夏麦金黄，风吹麦浪翻滚。麻雀扑扇着轻盈的翅膀，牢牢挂在不断倾覆又不断扬起的麦株之上；或者箭矢般弹射出去，麦穗上绿色的麦蚜虫和背部有红色斑点的麦蜘蛛，瞬间成为它们的美食。一旦填饱肚子，便开始了游戏表演的时候。它们或排成一个不够规则的方阵，像接受检阅的士兵，迈着方步，在地垄间行进；或成群结队地飞掠起来，方阵变换成椭圆，有时则是长方的形状，在田野上空做一番优雅的逡巡，盘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以徐徐飞翔的姿势和唧唧有声的热切叫唤，麻雀不断唤起孩子们亲近大自然的渴望，成为孩子们快乐乡村生活的最初引领者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82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35144"/>
            <a:ext cx="11412000" cy="66844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借着密集的麦株掩护，孩子们藏身麦地深处，他们头戴自编的草帽，把自己巧妙地伪装起来，悄无声息地向麻雀靠近，愈到跟前愈加小心，前面的竖起食指在嘴角做出噤声的手势，后面的就近趴在地垄上，一个紧挨一个，屏住呼吸，一动不动，痴痴地观望。有时候，领头的一声唿哨，孩子们呼啦一声，一跃而起，恶作剧地追逐，或者奔跑，惊起的麻雀像硕大的雨点，斜着灰色的身子流星般迅疾从这一垄坠向那一垄。一阵得意的坏笑之后，孩子们复又蹑手蹑脚地向麻雀靠近，看看都伸手可及了，聪明的麻雀会立即蹿起，另找一处安全地方坠下，把孩子们引向更远处的另一片麦地。看看快到麦地尽头，麻雀会腾地展翅飞高，再折身从孩子们头顶飞回来，一面集体啸叫着，就像另一拨不惧挑衅的孩童。就那样，麻雀和孩子们，彼此在麦地里捉起了迷藏。大地上，金黄的麦浪反射着透明的阳光，发出炫目的光芒。孩子们在光芒中来回奔跑，无边的欢笑波浪样在麦地上空荡漾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对于孩子们，麻雀聚集的麦地，永远散发着无穷的魅力和神秘的光芒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9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402" y="711545"/>
            <a:ext cx="11187139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麦收之后，田野不再是麻雀的主战场，它们把目光投向了队上的晒谷场。它们围着晒谷场，或三三两两悠闲地踱步，或不慌不忙地觅食。当然，偶尔也有趁守护晒场的女人不备，随同一群偷食的鸡雏，干出偷吃粮食的犯规行为。听到吆喝声，会赶紧飞上附近农舍的房檐，或者晒场边上某株高大的古柏，那副样子，活脱一群成功偷嘴的孩子。更多的时候，它们相互追逐、嬉戏、挑逗，要么乱纷纷、闹哄哄的，围着古柏下笨笨的稻草垛翻上飞下，做着属于它们的游戏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而累了的时候，它们会飞上草垛，围聚一块，或仰望草垛之上的天空，或各自梳理着并不十分漂亮的褐色毛羽。乡村的安适与恬淡，借助它们柔软而绵密的毛羽，在村庄的草垛间流传。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41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49474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冬闲时节，粮食颗粒归仓。麻雀成群出现在收晒房周围，饥饿促使它们四处寻找下手的机会。收晒房是队里的粮仓，看管十分严密。集体的粮食堆得小山一样，饱满的麦粒、圆滚滚的大豆、黄澄澄的稻子，愈发刺激着麻雀饥饿的身体。机警的它们，总能找到收晒房的漏洞，比如土墙上某一处不易觉察的缝隙，或者粗心的保管员未及时关上闸阀的通风巷道，它们会从那些地方偷偷地溜进昏暗的收晒房。偷食的麻雀警觉而敏捷，闻听任何一声足音，就会即刻惊飞而起。不过，它们不会飞远，只是藏进收晒房顶粗大的柏木廊柱之上。声音一旦远去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它们又会斜着翅膀，轻捷地从高高的房梁上，伞兵样徐徐降落下来。麻雀并不贪食，得手之后，便不声不响地原路撤回，回到游戏的晒谷场，回到农家彼此紧挨着的熟悉的场院，回到已经一片空旷的冬日荒凉的田野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u="heavy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95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662668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一直以来，麻雀被孩子们视为村庄最为亲近的物类，孩子们把它们当作乡村生活最具亲和力的伙伴。很随意地，它们把巢安在各家屋檐下的土墙缝间，或牛栏顶上厚厚的茅草蓬里。田野、场院、草垛、竹丛、树林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甚至窗台上斜伸出来的晾衣竹竿，都是它们栖息游戏的场所。麻雀以其生活的悠然与随意，成为村庄真正的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诗意的栖居者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些都是先前麻雀给我生活的村庄制造的或盛大壮观、或温馨浪漫的景象。可以说，正是麻雀给我清贫的乡村生活注入了无穷的活力和欢乐。麻雀，这些撒在江南乡野的草籽，这些翩翩飞翔于五月乡村麦地深处的鸟雀，它们是我童年生活最初的见证者和快乐的施与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90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99830" y="1500698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理解文中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仰望：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诗意的栖居者：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441" y="2021116"/>
            <a:ext cx="11187139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指抬头仰视，又指以敬仰的态度对待，饱含着作者对麻雀的赞美与向往之情。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随意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自由、悠然快乐的生活者。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3846" y="909514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请赏析文中画线的句子。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846" y="1629594"/>
            <a:ext cx="11123968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比喻，把麻雀比作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伞兵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，表现出麻雀从高处降落的敏捷和从容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拟人，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撤回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，赋予麻雀以人的行为和意识，表现出麻雀觅食的从容和智慧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一系列的动作描写，形象地写出了麻雀觅食的姿态敏捷、从容和灵动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运用排比句式，写出了麻雀觅食成功之后并不贪食，表达了作者对麻雀的欣赏之情。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8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710070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千年古镇已经从熙熙攘攘中真正回归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一句中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回归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的含义是什么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2461920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周庄回归到本来的自然与宁静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纯真素颜与本来模样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56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693490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文章对乡村麻雀的叙写，是从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儿童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这一独特的视角展开的。请结合相关内容，谈谈这一写作视角的好处。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1934" y="1911816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从儿童的视角，可以更细致、生动地描写麻雀的乡村生活，如飞翔、觅食、嬉戏等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有利于突破成人的生活空间，叙写麻雀在麦地、谷场的生活，展现一个成人难以体察到的特别的世界或生命情境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打破成人的世俗观念，儿童眼光纯洁，更贴近麻雀，可以更深入地理解麻雀飞翔、偷食等生活行为，是一种安适、悠然、诗意的生命状态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可以更好地表现麻雀对于孩子、对于村庄的意义。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7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217056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根据全文，说说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撒在乡野的草籽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的深层意蕴。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400" dirty="0">
              <a:solidFill>
                <a:prstClr val="black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 smtClean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4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1958632"/>
            <a:ext cx="11089232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麻雀和草籽都是乡间寻常可见之物，表明了麻雀的普通、平凡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麻雀和草籽在乡村生长繁衍得热烈而盛大，表明了它们的生命活力之强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表达了作者对乡村麻雀的喜爱和欣赏之情，也表达了作者对乡村生活的热爱与怀恋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④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麻雀是所有乡村普通事物的缩影，是它们给乡村带来了活力与灵性。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11" name="返回">
            <a:hlinkClick r:id="rId7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5825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7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复习任务群七　散文文本阅读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8384" y="395274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二、阅读下面的文字，完成文后题目。</a:t>
            </a: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奈保尔在《米格尔街》中写道：生活如此绝望，每个人却都兴高采烈地活着。横八字巷里的人们也是。他们生活在那个荒凉又贫瘠的年代，随波逐流地游荡在这个世界上，生命中从来没有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这个奢华的词语，却也竭尽所能把自己的日子过出了动静。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春节时父母回家，家里必定要晒腊肉灌香肠，做馒头蒸米糕，自制花生糖芝麻糖。清明摊一锅杨柳叶子油香饼。端午包粽子，熏艾草。中秋吃月饼。重阳买一块枣泥糕。立冬要吃汤圆。腊八肯定煮腊八粥。此外，春天要吃杨梅，夏天用井水冰西瓜，秋天菱角上市，冬天萝卜赛梨。一个季节有一个季节的新鲜，一样下市了，另一样再上桌，有板有眼，纹丝不乱。那些日子虽然清贫寒酸，我们却过得一丝不苟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庄严排场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节选自黄蓓佳《横八字巷的人们》，有删改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92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1838" y="1341562"/>
            <a:ext cx="11412000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请分析文中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庄严排场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838" y="2093412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生活态度：不苟且，不绝望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生活方式：有板有眼，恪守传统。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6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10673</TotalTime>
  <Words>8831</Words>
  <Application>Microsoft Office PowerPoint</Application>
  <PresentationFormat>自定义</PresentationFormat>
  <Paragraphs>321</Paragraphs>
  <Slides>72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94" baseType="lpstr">
      <vt:lpstr>Adobe Arabic</vt:lpstr>
      <vt:lpstr>方正报宋_GBK</vt:lpstr>
      <vt:lpstr>方正博雅宋_GBK</vt:lpstr>
      <vt:lpstr>方正清刻本悦宋简体</vt:lpstr>
      <vt:lpstr>仿宋_GB2312</vt:lpstr>
      <vt:lpstr>黑体</vt:lpstr>
      <vt:lpstr>华文楷体</vt:lpstr>
      <vt:lpstr>经典繁仿黑</vt:lpstr>
      <vt:lpstr>楷体</vt:lpstr>
      <vt:lpstr>楷体_GB2312</vt:lpstr>
      <vt:lpstr>隶书</vt:lpstr>
      <vt:lpstr>宋体</vt:lpstr>
      <vt:lpstr>微软雅黑</vt:lpstr>
      <vt:lpstr>微软雅黑</vt:lpstr>
      <vt:lpstr>Arial</vt:lpstr>
      <vt:lpstr>Broadway</vt:lpstr>
      <vt:lpstr>Calibri</vt:lpstr>
      <vt:lpstr>Courier New</vt:lpstr>
      <vt:lpstr>Impact</vt:lpstr>
      <vt:lpstr>Times New Roman</vt:lpstr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2234</cp:revision>
  <dcterms:modified xsi:type="dcterms:W3CDTF">2019-11-01T03:46:02Z</dcterms:modified>
</cp:coreProperties>
</file>