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4" r:id="rId2"/>
    <p:sldId id="283" r:id="rId3"/>
    <p:sldId id="282" r:id="rId4"/>
    <p:sldId id="284" r:id="rId5"/>
    <p:sldId id="256" r:id="rId6"/>
    <p:sldId id="257" r:id="rId7"/>
    <p:sldId id="259" r:id="rId8"/>
    <p:sldId id="297" r:id="rId9"/>
    <p:sldId id="285" r:id="rId10"/>
    <p:sldId id="260" r:id="rId11"/>
    <p:sldId id="262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75" r:id="rId21"/>
    <p:sldId id="294" r:id="rId22"/>
    <p:sldId id="266" r:id="rId23"/>
    <p:sldId id="267" r:id="rId24"/>
    <p:sldId id="295" r:id="rId25"/>
    <p:sldId id="268" r:id="rId26"/>
    <p:sldId id="270" r:id="rId27"/>
    <p:sldId id="296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6600"/>
    <a:srgbClr val="CC00FF"/>
    <a:srgbClr val="800000"/>
    <a:srgbClr val="0000FF"/>
    <a:srgbClr val="9900CC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D0854-01B3-4112-A64E-ACBBBDB34669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D898F5-36BD-446B-8C1E-7EDE7F782A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998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ppt背景图片\OGV[JEIWF)Q4WQQYNVBTTB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36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51520" y="2547569"/>
            <a:ext cx="8640960" cy="3938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云南</a:t>
            </a:r>
            <a:r>
              <a:rPr lang="zh-CN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怒江大峡谷，被称为</a:t>
            </a:r>
            <a:r>
              <a:rPr lang="en-US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东方大峡谷</a:t>
            </a:r>
            <a:r>
              <a:rPr lang="en-US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，世界三大峡谷之一。峡谷的东面是被称为</a:t>
            </a:r>
            <a:r>
              <a:rPr lang="en-US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万瀑千湖之山</a:t>
            </a:r>
            <a:r>
              <a:rPr lang="en-US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的碧罗雪山，西面是中缅边境千里边防的高黎贡山，谷底是奔腾咆哮的怒江。怒江没有船，惊涛怒浪上小船无法横渡，两岸居民过江，从前主要靠</a:t>
            </a:r>
            <a:r>
              <a:rPr lang="en-US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溜索</a:t>
            </a:r>
            <a:r>
              <a:rPr lang="en-US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桥。那么，什么是溜索呢</a:t>
            </a:r>
            <a:r>
              <a:rPr lang="zh-CN" altLang="zh-CN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r>
              <a:rPr lang="zh-CN" altLang="en-US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让我们</a:t>
            </a:r>
            <a:r>
              <a:rPr lang="zh-CN" altLang="zh-CN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跟随</a:t>
            </a:r>
            <a:r>
              <a:rPr lang="zh-CN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作者的描述去感受这种让人惊心动魄的过江方式。</a:t>
            </a:r>
          </a:p>
        </p:txBody>
      </p:sp>
      <p:sp>
        <p:nvSpPr>
          <p:cNvPr id="5" name="矩形 4"/>
          <p:cNvSpPr/>
          <p:nvPr/>
        </p:nvSpPr>
        <p:spPr>
          <a:xfrm>
            <a:off x="2934372" y="1484784"/>
            <a:ext cx="32752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新课导入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522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2708920"/>
            <a:ext cx="914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用简洁的语言概括本文的开端、发展、高潮和结局。</a:t>
            </a:r>
          </a:p>
        </p:txBody>
      </p:sp>
      <p:sp>
        <p:nvSpPr>
          <p:cNvPr id="10" name="矩形 9"/>
          <p:cNvSpPr/>
          <p:nvPr/>
        </p:nvSpPr>
        <p:spPr>
          <a:xfrm>
            <a:off x="2940784" y="148478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整体感知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0" y="3439280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598738" indent="-259873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开端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1-9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马帮来到怒江边，准备过溜索。</a:t>
            </a:r>
            <a:endParaRPr lang="zh-CN" altLang="zh-CN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0" y="4293096"/>
            <a:ext cx="928821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687638" indent="-268763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发展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10-17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驮队的汉子们溜索，将牛们以及驮子熟练沉着地运到对岸。</a:t>
            </a:r>
          </a:p>
        </p:txBody>
      </p:sp>
      <p:sp>
        <p:nvSpPr>
          <p:cNvPr id="13" name="文本框 2"/>
          <p:cNvSpPr txBox="1">
            <a:spLocks noChangeArrowheads="1"/>
          </p:cNvSpPr>
          <p:nvPr/>
        </p:nvSpPr>
        <p:spPr bwMode="auto">
          <a:xfrm>
            <a:off x="-1" y="5517232"/>
            <a:ext cx="92661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687638" indent="-2687638">
              <a:tabLst>
                <a:tab pos="304482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tabLst>
                <a:tab pos="304482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tabLst>
                <a:tab pos="304482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tabLst>
                <a:tab pos="304482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tabLst>
                <a:tab pos="304482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304482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304482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304482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304482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高潮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18-22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“我”在领队的指导下胆颤心惊地溜索。</a:t>
            </a: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-1" y="6354912"/>
            <a:ext cx="8849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结局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23-25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全队顺利到达对岸，再次上路。</a:t>
            </a:r>
          </a:p>
        </p:txBody>
      </p:sp>
    </p:spTree>
    <p:extLst>
      <p:ext uri="{BB962C8B-B14F-4D97-AF65-F5344CB8AC3E}">
        <p14:creationId xmlns:p14="http://schemas.microsoft.com/office/powerpoint/2010/main" val="111124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5"/>
          <p:cNvSpPr>
            <a:spLocks noChangeArrowheads="1"/>
          </p:cNvSpPr>
          <p:nvPr/>
        </p:nvSpPr>
        <p:spPr bwMode="auto">
          <a:xfrm>
            <a:off x="0" y="2690336"/>
            <a:ext cx="913923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这</a:t>
            </a:r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篇文章人物众多，有第一人称的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“我”</a:t>
            </a:r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，首先溜索的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精瘦短小汉子</a:t>
            </a:r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驮队的首领</a:t>
            </a:r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以及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驮队中的其他人</a:t>
            </a:r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。这些人中，谁才是文章的主人公？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229370" y="5300562"/>
            <a:ext cx="434853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719138"/>
            <a:r>
              <a:rPr lang="en-US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默读</a:t>
            </a:r>
            <a:r>
              <a:rPr lang="zh-CN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课文，从文章找出描写</a:t>
            </a:r>
            <a:r>
              <a:rPr lang="zh-CN" altLang="en-US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主人公</a:t>
            </a:r>
            <a:r>
              <a:rPr lang="zh-CN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的语句，分析其性格特征。</a:t>
            </a:r>
            <a:endParaRPr lang="zh-CN" altLang="en-US" sz="3000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3977" name="Picture 9" descr="http://thumbs.dreamstime.com/x/none-41945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100988"/>
            <a:ext cx="2091531" cy="272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2940785" y="148478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细读领悟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82789" y="4293096"/>
            <a:ext cx="244169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cap="none" spc="0" dirty="0" smtClean="0">
                <a:ln w="11430"/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驮对首领</a:t>
            </a:r>
            <a:endParaRPr lang="zh-CN" altLang="en-US" sz="4400" cap="none" spc="0" dirty="0">
              <a:ln w="11430"/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711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5" grpId="0"/>
      <p:bldP spid="8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40785" y="148478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细读领悟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0" y="2708920"/>
            <a:ext cx="91392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719138"/>
            <a:r>
              <a:rPr lang="en-US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默读</a:t>
            </a:r>
            <a:r>
              <a:rPr lang="zh-CN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课文，从文章找出描写</a:t>
            </a:r>
            <a:r>
              <a:rPr lang="zh-CN" altLang="en-US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主人公</a:t>
            </a:r>
            <a:r>
              <a:rPr lang="zh-CN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的语句，分析其性格特征。</a:t>
            </a:r>
            <a:endParaRPr lang="zh-CN" altLang="en-US" sz="3000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文本框 6147"/>
          <p:cNvSpPr txBox="1">
            <a:spLocks noChangeArrowheads="1"/>
          </p:cNvSpPr>
          <p:nvPr/>
        </p:nvSpPr>
        <p:spPr bwMode="auto">
          <a:xfrm>
            <a:off x="4763" y="3933056"/>
            <a:ext cx="91344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Clr>
                <a:srgbClr val="00CCFF"/>
              </a:buClr>
              <a:buFont typeface="Wingdings" pitchFamily="2" charset="2"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①首领也只是</a:t>
            </a:r>
            <a:r>
              <a:rPr lang="zh-CN" altLang="en-US" sz="30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懒懒</a:t>
            </a:r>
            <a:r>
              <a:rPr lang="zh-CN" altLang="en-US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地说是怒江，要过溜索了（</a:t>
            </a:r>
            <a:r>
              <a:rPr lang="en-US" altLang="zh-CN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）首领</a:t>
            </a:r>
            <a:r>
              <a:rPr lang="zh-CN" altLang="en-US" sz="30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稳稳</a:t>
            </a:r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坐在马上，</a:t>
            </a:r>
            <a:r>
              <a:rPr lang="zh-CN" altLang="en-US" sz="30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笑一笑</a:t>
            </a:r>
            <a:r>
              <a:rPr lang="zh-CN" altLang="en-US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。（</a:t>
            </a:r>
            <a:r>
              <a:rPr lang="en-US" altLang="zh-CN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文本框 6147"/>
          <p:cNvSpPr txBox="1">
            <a:spLocks noChangeArrowheads="1"/>
          </p:cNvSpPr>
          <p:nvPr/>
        </p:nvSpPr>
        <p:spPr bwMode="auto">
          <a:xfrm>
            <a:off x="1142025" y="5229200"/>
            <a:ext cx="6859952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Clr>
                <a:srgbClr val="00CCFF"/>
              </a:buClr>
              <a:buFont typeface="Wingdings" pitchFamily="2" charset="2"/>
              <a:buNone/>
            </a:pPr>
            <a:r>
              <a:rPr lang="en-US" altLang="zh-CN" sz="3000" b="1" dirty="0">
                <a:solidFill>
                  <a:srgbClr val="0000FF"/>
                </a:solidFill>
                <a:latin typeface="宋体" pitchFamily="2" charset="-122"/>
              </a:rPr>
              <a:t>    </a:t>
            </a:r>
            <a:r>
              <a:rPr lang="zh-CN" altLang="en-US" sz="30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“懒懒”“稳稳”“笑一笑”，与“我”和牛的恐惧形成对比，衬托出领队</a:t>
            </a:r>
            <a:r>
              <a:rPr lang="zh-CN" altLang="en-US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从容不迫、胸有成竹</a:t>
            </a:r>
            <a:r>
              <a:rPr lang="zh-CN" altLang="en-US" sz="30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的性格。</a:t>
            </a:r>
          </a:p>
        </p:txBody>
      </p:sp>
    </p:spTree>
    <p:extLst>
      <p:ext uri="{BB962C8B-B14F-4D97-AF65-F5344CB8AC3E}">
        <p14:creationId xmlns:p14="http://schemas.microsoft.com/office/powerpoint/2010/main" val="283228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40785" y="148478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细读领悟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0" y="2708920"/>
            <a:ext cx="91392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719138"/>
            <a:r>
              <a:rPr lang="en-US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默读</a:t>
            </a:r>
            <a:r>
              <a:rPr lang="zh-CN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课文，从文章找出描写</a:t>
            </a:r>
            <a:r>
              <a:rPr lang="zh-CN" altLang="en-US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主人公</a:t>
            </a:r>
            <a:r>
              <a:rPr lang="zh-CN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的语句，分析其性格特征。</a:t>
            </a:r>
            <a:endParaRPr lang="zh-CN" altLang="en-US" sz="3000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文本框 6147"/>
          <p:cNvSpPr txBox="1">
            <a:spLocks noChangeArrowheads="1"/>
          </p:cNvSpPr>
          <p:nvPr/>
        </p:nvSpPr>
        <p:spPr bwMode="auto">
          <a:xfrm>
            <a:off x="4763" y="3933056"/>
            <a:ext cx="913447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Clr>
                <a:srgbClr val="00CCFF"/>
              </a:buClr>
              <a:buFont typeface="Wingdings" pitchFamily="2" charset="2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②首领缓缓移下马，拐着腿走到索前，举手</a:t>
            </a:r>
            <a:r>
              <a:rPr lang="zh-CN" altLang="en-US" sz="30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敲一敲那索</a:t>
            </a:r>
            <a:r>
              <a:rPr lang="zh-CN" altLang="en-US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。（</a:t>
            </a:r>
            <a:r>
              <a:rPr lang="en-US" altLang="zh-CN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文本框 6147"/>
          <p:cNvSpPr txBox="1">
            <a:spLocks noChangeArrowheads="1"/>
          </p:cNvSpPr>
          <p:nvPr/>
        </p:nvSpPr>
        <p:spPr bwMode="auto">
          <a:xfrm>
            <a:off x="1437271" y="4947468"/>
            <a:ext cx="626469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buClr>
                <a:srgbClr val="00CCFF"/>
              </a:buClr>
              <a:buFont typeface="Wingdings" pitchFamily="2" charset="2"/>
              <a:buNone/>
            </a:pPr>
            <a:r>
              <a:rPr lang="en-US" altLang="zh-CN" sz="3000" b="1" dirty="0">
                <a:solidFill>
                  <a:srgbClr val="0000FF"/>
                </a:solidFill>
                <a:latin typeface="宋体" pitchFamily="2" charset="-122"/>
              </a:rPr>
              <a:t>    </a:t>
            </a:r>
            <a:r>
              <a:rPr lang="zh-CN" altLang="zh-CN" sz="30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溜索前领队下马用手“敲一敲那索”，体现了他</a:t>
            </a:r>
            <a:r>
              <a:rPr lang="zh-CN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细心、认真、负责</a:t>
            </a:r>
            <a:r>
              <a:rPr lang="zh-CN" altLang="zh-CN" sz="30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的性格特征。</a:t>
            </a:r>
          </a:p>
        </p:txBody>
      </p:sp>
    </p:spTree>
    <p:extLst>
      <p:ext uri="{BB962C8B-B14F-4D97-AF65-F5344CB8AC3E}">
        <p14:creationId xmlns:p14="http://schemas.microsoft.com/office/powerpoint/2010/main" val="70166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40785" y="148478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细读领悟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0" y="2708920"/>
            <a:ext cx="91392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719138"/>
            <a:r>
              <a:rPr lang="en-US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默读</a:t>
            </a:r>
            <a:r>
              <a:rPr lang="zh-CN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课文，从文章找出描写</a:t>
            </a:r>
            <a:r>
              <a:rPr lang="zh-CN" altLang="en-US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主人公</a:t>
            </a:r>
            <a:r>
              <a:rPr lang="zh-CN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的语句，分析其性格特征。</a:t>
            </a:r>
            <a:endParaRPr lang="zh-CN" altLang="en-US" sz="3000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文本框 6147"/>
          <p:cNvSpPr txBox="1">
            <a:spLocks noChangeArrowheads="1"/>
          </p:cNvSpPr>
          <p:nvPr/>
        </p:nvSpPr>
        <p:spPr bwMode="auto">
          <a:xfrm>
            <a:off x="-7417" y="4018380"/>
            <a:ext cx="9139237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Clr>
                <a:srgbClr val="00CCFF"/>
              </a:buClr>
              <a:buFont typeface="Wingdings" pitchFamily="2" charset="2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③（我）战战兢兢跨上角框，首领</a:t>
            </a:r>
            <a:r>
              <a:rPr lang="zh-CN" altLang="en-US" sz="30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吼</a:t>
            </a:r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一声：“往下看不得，命在天上！</a:t>
            </a:r>
            <a:r>
              <a:rPr lang="zh-CN" altLang="en-US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”（</a:t>
            </a:r>
            <a:r>
              <a:rPr lang="en-US" altLang="zh-CN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文本框 6147"/>
          <p:cNvSpPr txBox="1">
            <a:spLocks noChangeArrowheads="1"/>
          </p:cNvSpPr>
          <p:nvPr/>
        </p:nvSpPr>
        <p:spPr bwMode="auto">
          <a:xfrm>
            <a:off x="1403648" y="5076203"/>
            <a:ext cx="677445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buClr>
                <a:srgbClr val="00CCFF"/>
              </a:buClr>
              <a:buFont typeface="Wingdings" pitchFamily="2" charset="2"/>
              <a:buNone/>
            </a:pPr>
            <a:r>
              <a:rPr lang="en-US" altLang="zh-CN" sz="3000" b="1" dirty="0">
                <a:solidFill>
                  <a:srgbClr val="0000FF"/>
                </a:solidFill>
                <a:latin typeface="宋体" pitchFamily="2" charset="-122"/>
              </a:rPr>
              <a:t>    </a:t>
            </a:r>
            <a:r>
              <a:rPr lang="zh-CN" altLang="zh-CN" sz="30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带“我”溜索时提醒“我”不要看下面，体现了</a:t>
            </a:r>
            <a:r>
              <a:rPr lang="zh-CN" altLang="en-US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认真负责、关爱部下</a:t>
            </a:r>
            <a:r>
              <a:rPr lang="zh-CN" altLang="en-US" sz="30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的性格特点</a:t>
            </a:r>
            <a:r>
              <a:rPr lang="zh-CN" altLang="zh-CN" sz="30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05603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40785" y="148478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细读领悟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0" y="2708920"/>
            <a:ext cx="91392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719138"/>
            <a:r>
              <a:rPr lang="en-US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默读</a:t>
            </a:r>
            <a:r>
              <a:rPr lang="zh-CN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课文，从文章找出描写</a:t>
            </a:r>
            <a:r>
              <a:rPr lang="zh-CN" altLang="en-US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主人公</a:t>
            </a:r>
            <a:r>
              <a:rPr lang="zh-CN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的语句，分析其性格特征。</a:t>
            </a:r>
            <a:endParaRPr lang="zh-CN" altLang="en-US" sz="3000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文本框 6147"/>
          <p:cNvSpPr txBox="1">
            <a:spLocks noChangeArrowheads="1"/>
          </p:cNvSpPr>
          <p:nvPr/>
        </p:nvSpPr>
        <p:spPr bwMode="auto">
          <a:xfrm>
            <a:off x="0" y="4005064"/>
            <a:ext cx="913923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buClr>
                <a:srgbClr val="00CCFF"/>
              </a:buClr>
              <a:buFont typeface="Wingdings" pitchFamily="2" charset="2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④猛听得空中一声</a:t>
            </a:r>
            <a:r>
              <a:rPr lang="zh-CN" altLang="en-US" sz="30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呼哨</a:t>
            </a:r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，尖得直入脑髓，腰背颤一下。回身却见首领早已</a:t>
            </a:r>
            <a:r>
              <a:rPr lang="zh-CN" altLang="en-US" sz="30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飞到索头，抽身跃下，拐着腿弹一弹</a:t>
            </a:r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，走到汉子们跟前</a:t>
            </a:r>
            <a:r>
              <a:rPr lang="zh-CN" altLang="en-US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。（</a:t>
            </a:r>
            <a:r>
              <a:rPr lang="en-US" altLang="zh-CN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21</a:t>
            </a:r>
            <a:r>
              <a:rPr lang="zh-CN" altLang="en-US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文本框 6147"/>
          <p:cNvSpPr txBox="1">
            <a:spLocks noChangeArrowheads="1"/>
          </p:cNvSpPr>
          <p:nvPr/>
        </p:nvSpPr>
        <p:spPr bwMode="auto">
          <a:xfrm>
            <a:off x="1211945" y="6110071"/>
            <a:ext cx="67201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13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20000"/>
              </a:lnSpc>
              <a:buClr>
                <a:srgbClr val="00CCFF"/>
              </a:buClr>
              <a:buFont typeface="Wingdings" pitchFamily="2" charset="2"/>
              <a:buNone/>
            </a:pPr>
            <a:r>
              <a:rPr lang="zh-CN" altLang="zh-CN" sz="30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表现出</a:t>
            </a:r>
            <a:r>
              <a:rPr lang="zh-CN" altLang="zh-CN" sz="30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领队</a:t>
            </a:r>
            <a:r>
              <a:rPr lang="zh-CN" altLang="en-US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英雄气概</a:t>
            </a:r>
            <a:r>
              <a:rPr lang="zh-CN" altLang="en-US" sz="30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粗犷</a:t>
            </a:r>
            <a:r>
              <a:rPr lang="zh-CN" altLang="en-US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豪迈</a:t>
            </a:r>
            <a:r>
              <a:rPr lang="zh-CN" altLang="en-US" sz="30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的性格</a:t>
            </a:r>
            <a:endParaRPr lang="zh-CN" altLang="zh-CN" sz="30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086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40785" y="148478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细读领悟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0" y="2708920"/>
            <a:ext cx="91392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719138"/>
            <a:r>
              <a:rPr lang="en-US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默读</a:t>
            </a:r>
            <a:r>
              <a:rPr lang="zh-CN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课文，从文章找出描写</a:t>
            </a:r>
            <a:r>
              <a:rPr lang="zh-CN" altLang="en-US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主人公</a:t>
            </a:r>
            <a:r>
              <a:rPr lang="zh-CN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的语句，分析其性格特征。</a:t>
            </a:r>
            <a:endParaRPr lang="zh-CN" altLang="en-US" sz="3000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147" name="Picture 3" descr="C:\Documents and Settings\Administrator\桌面\timg (1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0571" y="3923084"/>
            <a:ext cx="4968551" cy="28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5349205" y="3684243"/>
            <a:ext cx="35283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  <a:defRPr/>
            </a:pPr>
            <a:r>
              <a:rPr lang="zh-CN" altLang="en-US" sz="3200" b="1" noProof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首领是一个认真负责、关爱他人、身手非凡、从容不迫、具有领袖气质的人。</a:t>
            </a:r>
          </a:p>
        </p:txBody>
      </p:sp>
    </p:spTree>
    <p:extLst>
      <p:ext uri="{BB962C8B-B14F-4D97-AF65-F5344CB8AC3E}">
        <p14:creationId xmlns:p14="http://schemas.microsoft.com/office/powerpoint/2010/main" val="328905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40785" y="148478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细读领悟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782669"/>
            <a:ext cx="91392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跳</a:t>
            </a:r>
            <a:r>
              <a:rPr lang="zh-CN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读课文，找出文中描写环境的语句，分析这些语句的表达作用。</a:t>
            </a:r>
          </a:p>
        </p:txBody>
      </p:sp>
      <p:sp>
        <p:nvSpPr>
          <p:cNvPr id="6" name="矩形 5"/>
          <p:cNvSpPr/>
          <p:nvPr/>
        </p:nvSpPr>
        <p:spPr>
          <a:xfrm>
            <a:off x="628626" y="4077072"/>
            <a:ext cx="7886749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noProof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万丈</a:t>
            </a:r>
            <a:r>
              <a:rPr lang="zh-CN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绝壁飞快垂下去</a:t>
            </a:r>
            <a:r>
              <a:rPr lang="zh-CN" altLang="zh-CN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，马帮原来就在这壁顶上</a:t>
            </a:r>
            <a:r>
              <a:rPr lang="en-US" altLang="zh-CN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0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怒江</a:t>
            </a:r>
            <a:r>
              <a:rPr lang="zh-CN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自西北天际亮亮而来，深远似涓涓细流，</a:t>
            </a:r>
            <a:r>
              <a:rPr lang="zh-CN" altLang="zh-CN" sz="30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隐隐喧声腾上来</a:t>
            </a:r>
            <a:r>
              <a:rPr lang="zh-CN" altLang="zh-CN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3000" b="1" dirty="0">
                <a:solidFill>
                  <a:schemeClr val="accent3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着一派森气。</a:t>
            </a:r>
            <a:r>
              <a:rPr lang="zh-CN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俯望那江</a:t>
            </a:r>
            <a:r>
              <a:rPr lang="zh-CN" altLang="zh-CN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3000" b="1" dirty="0">
                <a:solidFill>
                  <a:schemeClr val="accent3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蓦地心中一颤</a:t>
            </a:r>
            <a:r>
              <a:rPr lang="zh-CN" altLang="zh-CN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，惨叫一声</a:t>
            </a:r>
            <a:r>
              <a:rPr lang="zh-CN" altLang="zh-CN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3000" b="1" noProof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000" b="1" noProof="1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000" b="1" noProof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3000" b="1" noProof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94835" y="4075539"/>
            <a:ext cx="12105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rgbClr val="9900CC"/>
                </a:solidFill>
                <a:latin typeface="华文琥珀" pitchFamily="2" charset="-122"/>
                <a:ea typeface="华文琥珀" pitchFamily="2" charset="-122"/>
              </a:rPr>
              <a:t>视觉</a:t>
            </a:r>
            <a:endParaRPr lang="zh-CN" altLang="en-US" sz="4000" cap="none" spc="0" dirty="0">
              <a:ln w="11430"/>
              <a:solidFill>
                <a:srgbClr val="9900CC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35896" y="5229200"/>
            <a:ext cx="12105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rgbClr val="9900CC"/>
                </a:solidFill>
                <a:latin typeface="华文琥珀" pitchFamily="2" charset="-122"/>
                <a:ea typeface="华文琥珀" pitchFamily="2" charset="-122"/>
              </a:rPr>
              <a:t>听觉</a:t>
            </a:r>
            <a:endParaRPr lang="zh-CN" altLang="en-US" sz="4000" cap="none" spc="0" dirty="0">
              <a:ln w="11430"/>
              <a:solidFill>
                <a:srgbClr val="9900CC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15271" y="5959122"/>
            <a:ext cx="223651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rgbClr val="9900CC"/>
                </a:solidFill>
                <a:latin typeface="华文琥珀" pitchFamily="2" charset="-122"/>
                <a:ea typeface="华文琥珀" pitchFamily="2" charset="-122"/>
              </a:rPr>
              <a:t>心理描写</a:t>
            </a:r>
            <a:endParaRPr lang="zh-CN" altLang="en-US" sz="4000" cap="none" spc="0" dirty="0">
              <a:ln w="11430"/>
              <a:solidFill>
                <a:srgbClr val="9900CC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3549" y="4131167"/>
            <a:ext cx="8136904" cy="2554545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Calibri"/>
                <a:ea typeface="华文楷体" pitchFamily="2" charset="-122"/>
                <a:cs typeface="Calibri"/>
              </a:rPr>
              <a:t>❶</a:t>
            </a:r>
            <a:r>
              <a:rPr lang="zh-CN" altLang="zh-CN" sz="32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视觉</a:t>
            </a:r>
            <a:r>
              <a:rPr lang="zh-CN" altLang="zh-CN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描写和听觉描写相结合，写出了怒江峡谷壁顶孤悬、高峻、险恶的特点</a:t>
            </a:r>
            <a:r>
              <a:rPr lang="zh-CN" altLang="zh-CN" sz="32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3200" b="1" dirty="0">
                <a:solidFill>
                  <a:schemeClr val="bg1"/>
                </a:solidFill>
                <a:ea typeface="华文楷体" pitchFamily="2" charset="-122"/>
                <a:cs typeface="Calibri"/>
              </a:rPr>
              <a:t>❷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一派森气</a:t>
            </a:r>
            <a:r>
              <a:rPr lang="en-US" altLang="zh-CN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zh-CN" altLang="zh-CN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蓦地心中一颤</a:t>
            </a:r>
            <a:r>
              <a:rPr lang="en-US" altLang="zh-CN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等心理方面的细节描写充分抒发了</a:t>
            </a:r>
            <a:r>
              <a:rPr lang="en-US" altLang="zh-CN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我</a:t>
            </a:r>
            <a:r>
              <a:rPr lang="en-US" altLang="zh-CN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初次直面峡谷时的震颤、惊恐之情，让读者如临其境。</a:t>
            </a:r>
          </a:p>
        </p:txBody>
      </p:sp>
    </p:spTree>
    <p:extLst>
      <p:ext uri="{BB962C8B-B14F-4D97-AF65-F5344CB8AC3E}">
        <p14:creationId xmlns:p14="http://schemas.microsoft.com/office/powerpoint/2010/main" val="307600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40785" y="148478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细读领悟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782669"/>
            <a:ext cx="91392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跳</a:t>
            </a:r>
            <a:r>
              <a:rPr lang="zh-CN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读课文，找出文中描写环境的语句，分析这些语句的表达作用。</a:t>
            </a:r>
          </a:p>
        </p:txBody>
      </p:sp>
      <p:sp>
        <p:nvSpPr>
          <p:cNvPr id="5" name="矩形 4"/>
          <p:cNvSpPr/>
          <p:nvPr/>
        </p:nvSpPr>
        <p:spPr>
          <a:xfrm>
            <a:off x="4762" y="3798332"/>
            <a:ext cx="913923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牛们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早卧在地下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两眼哀哀地慢慢眨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。两个汉子拽起一条牛，骂着赶到索头。那牛软下去，淌出两滴泪，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大眼失了神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皮肉开始抖起来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。汉子们缚了它的四蹄，挂在角框上，又将绳扣住框，发一声喊，猛力一推。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牛嘴咧开，叫不出声，皮肉抖得模糊一层，屎尿尽数撒泄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过了索子一多半，那边的汉子们用力飞快地收绳，牛倒垂着，升到对岸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3718" y="4013775"/>
            <a:ext cx="7651799" cy="2677656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Calibri"/>
                <a:ea typeface="华文楷体" pitchFamily="2" charset="-122"/>
                <a:cs typeface="Calibri"/>
              </a:rPr>
              <a:t>❶</a:t>
            </a:r>
            <a:r>
              <a:rPr lang="zh-CN" altLang="zh-CN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牛</a:t>
            </a:r>
            <a:r>
              <a:rPr lang="zh-CN" altLang="zh-CN" sz="28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溜索前</a:t>
            </a:r>
            <a:r>
              <a:rPr lang="en-US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早卧在地下</a:t>
            </a:r>
            <a:r>
              <a:rPr lang="en-US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zh-CN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两眼哀哀地慢慢眨</a:t>
            </a:r>
            <a:r>
              <a:rPr lang="en-US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zh-CN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大眼失了神</a:t>
            </a:r>
            <a:r>
              <a:rPr lang="en-US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zh-CN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皮肉开始抖起来</a:t>
            </a:r>
            <a:r>
              <a:rPr lang="en-US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8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溜索中</a:t>
            </a:r>
            <a:r>
              <a:rPr lang="en-US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牛嘴咧开，叫不出声，皮肉抖得模糊一层，屎尿尽数撒泄</a:t>
            </a:r>
            <a:r>
              <a:rPr lang="en-US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逼真地描写出牛溜索前后惊恐失态之状</a:t>
            </a:r>
            <a:r>
              <a:rPr lang="zh-CN" altLang="zh-CN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，烘托</a:t>
            </a:r>
            <a:r>
              <a:rPr lang="zh-CN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出峡谷的险恶</a:t>
            </a:r>
            <a:r>
              <a:rPr lang="zh-CN" altLang="zh-CN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；</a:t>
            </a:r>
            <a:r>
              <a:rPr lang="zh-CN" altLang="en-US" sz="2800" b="1" dirty="0">
                <a:solidFill>
                  <a:schemeClr val="bg1"/>
                </a:solidFill>
                <a:ea typeface="华文楷体" pitchFamily="2" charset="-122"/>
                <a:cs typeface="Calibri"/>
              </a:rPr>
              <a:t>❷</a:t>
            </a:r>
            <a:r>
              <a:rPr lang="zh-CN" altLang="zh-CN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而</a:t>
            </a:r>
            <a:r>
              <a:rPr lang="zh-CN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这些牛们又反衬出这些赶牛溜索的汉子们的沉着、果断。</a:t>
            </a:r>
          </a:p>
        </p:txBody>
      </p:sp>
    </p:spTree>
    <p:extLst>
      <p:ext uri="{BB962C8B-B14F-4D97-AF65-F5344CB8AC3E}">
        <p14:creationId xmlns:p14="http://schemas.microsoft.com/office/powerpoint/2010/main" val="4030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40785" y="148478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细读领悟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782669"/>
            <a:ext cx="91392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跳</a:t>
            </a:r>
            <a:r>
              <a:rPr lang="zh-CN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读课文，找出文中描写环境的语句，分析这些语句的表达作用。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3933056"/>
            <a:ext cx="9144000" cy="1543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牛们终于又上了驮，铃铛朗朗响着，</a:t>
            </a:r>
            <a:r>
              <a:rPr lang="zh-CN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急急地要离开这里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。上得马上，才觉出一身黏汗，风吹得身子抖起来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顺风扩一扩腮，出一口长气，又觉出闷雷原来一直响着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592067"/>
            <a:ext cx="9110663" cy="1052019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zh-CN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牛</a:t>
            </a:r>
            <a:r>
              <a:rPr lang="zh-CN" altLang="zh-CN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们溜索后急急地要离开峡谷边显示出它们仍然惊魂未定，这里从侧面烘托出怒江峡谷非同寻常的险恶。</a:t>
            </a:r>
          </a:p>
        </p:txBody>
      </p:sp>
    </p:spTree>
    <p:extLst>
      <p:ext uri="{BB962C8B-B14F-4D97-AF65-F5344CB8AC3E}">
        <p14:creationId xmlns:p14="http://schemas.microsoft.com/office/powerpoint/2010/main" val="303251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34372" y="1484784"/>
            <a:ext cx="32752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新课导入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7" name="Picture 4" descr="C:\Documents and Settings\Administrator\桌面\timg (1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318" y="2636912"/>
            <a:ext cx="6917363" cy="3892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5999356" y="2616349"/>
            <a:ext cx="2031325" cy="646331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FFC000"/>
                </a:solidFill>
                <a:latin typeface="华文琥珀" pitchFamily="2" charset="-122"/>
                <a:ea typeface="华文琥珀" pitchFamily="2" charset="-122"/>
              </a:rPr>
              <a:t>前半部分</a:t>
            </a:r>
            <a:endParaRPr lang="zh-CN" altLang="en-US" sz="3600" cap="none" spc="0" dirty="0">
              <a:ln w="11430"/>
              <a:solidFill>
                <a:srgbClr val="FFC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292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2183" y="4077072"/>
            <a:ext cx="7994872" cy="2618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zh-CN" sz="3600" dirty="0" smtClean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总结</a:t>
            </a:r>
            <a:r>
              <a:rPr lang="zh-CN" altLang="zh-CN" sz="36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：本文的环境描写，既有多感官多角度描写，又有对比烘托</a:t>
            </a:r>
            <a:r>
              <a:rPr lang="zh-CN" altLang="zh-CN" sz="3600" dirty="0" smtClean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，</a:t>
            </a:r>
            <a:r>
              <a:rPr lang="zh-CN" altLang="en-US" sz="3600" dirty="0" smtClean="0">
                <a:solidFill>
                  <a:srgbClr val="0000FF"/>
                </a:solidFill>
                <a:latin typeface="Calibri"/>
                <a:ea typeface="华文琥珀" pitchFamily="2" charset="-122"/>
                <a:cs typeface="Calibri"/>
              </a:rPr>
              <a:t>❶</a:t>
            </a:r>
            <a:r>
              <a:rPr lang="zh-CN" altLang="zh-CN" sz="3600" dirty="0" smtClean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既</a:t>
            </a:r>
            <a:r>
              <a:rPr lang="zh-CN" altLang="zh-CN" sz="36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突出了怒江峡谷环境的险恶</a:t>
            </a:r>
            <a:r>
              <a:rPr lang="zh-CN" altLang="zh-CN" sz="3600" dirty="0" smtClean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，</a:t>
            </a:r>
            <a:r>
              <a:rPr lang="zh-CN" altLang="en-US" sz="3600" dirty="0">
                <a:solidFill>
                  <a:srgbClr val="0000FF"/>
                </a:solidFill>
                <a:ea typeface="华文琥珀" pitchFamily="2" charset="-122"/>
                <a:cs typeface="Calibri"/>
              </a:rPr>
              <a:t>❷</a:t>
            </a:r>
            <a:r>
              <a:rPr lang="zh-CN" altLang="zh-CN" sz="3600" dirty="0" smtClean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又</a:t>
            </a:r>
            <a:r>
              <a:rPr lang="zh-CN" altLang="zh-CN" sz="36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表现出了马帮汉子们的从容不迫、沉着稳重。</a:t>
            </a:r>
          </a:p>
        </p:txBody>
      </p:sp>
      <p:sp>
        <p:nvSpPr>
          <p:cNvPr id="4" name="矩形 3"/>
          <p:cNvSpPr/>
          <p:nvPr/>
        </p:nvSpPr>
        <p:spPr>
          <a:xfrm>
            <a:off x="2940785" y="148478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细读领悟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782669"/>
            <a:ext cx="91392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跳</a:t>
            </a:r>
            <a:r>
              <a:rPr lang="zh-CN" altLang="zh-CN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读课文，找出文中描写环境的语句，分析这些语句的表达作用。</a:t>
            </a:r>
          </a:p>
        </p:txBody>
      </p:sp>
    </p:spTree>
    <p:extLst>
      <p:ext uri="{BB962C8B-B14F-4D97-AF65-F5344CB8AC3E}">
        <p14:creationId xmlns:p14="http://schemas.microsoft.com/office/powerpoint/2010/main" val="425708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1800" y="126875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语言特点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452806"/>
            <a:ext cx="91392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第一段：“首领也不多说，用小腿</a:t>
            </a:r>
            <a:r>
              <a:rPr lang="zh-CN" altLang="en-US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磕</a:t>
            </a:r>
            <a:r>
              <a:rPr lang="zh-CN" altLang="en-US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了一下马”，这里的“磕”能不能换成“打”？为什么？</a:t>
            </a:r>
            <a:endParaRPr lang="zh-CN" altLang="zh-CN" sz="30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62" y="3645023"/>
            <a:ext cx="9139238" cy="1015663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品析词语</a:t>
            </a:r>
            <a:r>
              <a:rPr lang="zh-CN" altLang="en-US" sz="30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❶解释词语意思❷用在句中表示</a:t>
            </a:r>
            <a:r>
              <a:rPr lang="en-US" altLang="zh-CN" sz="30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…</a:t>
            </a:r>
            <a:r>
              <a:rPr lang="zh-CN" altLang="en-US" sz="30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❸体现了</a:t>
            </a:r>
            <a:r>
              <a:rPr lang="en-US" altLang="zh-CN" sz="30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…</a:t>
            </a:r>
            <a:r>
              <a:rPr lang="zh-CN" altLang="en-US" sz="30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❹而“</a:t>
            </a:r>
            <a:r>
              <a:rPr lang="en-US" altLang="zh-CN" sz="30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X</a:t>
            </a:r>
            <a:r>
              <a:rPr lang="zh-CN" altLang="en-US" sz="30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”字没有这样的表达效果，所以不能换</a:t>
            </a:r>
            <a:endParaRPr lang="zh-CN" altLang="zh-CN" sz="30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09075" y="4880569"/>
            <a:ext cx="8493636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719138"/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❶ 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“磕”的意思是“轻敲、轻打”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❷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用在句中表示首领用小腿轻轻敲打了一下马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❸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表现了首领和马的默契关系和对马的怜爱，也写出了首领对马的熟练驾驭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❹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而“打”没有这样的表达效果，所以不能换。</a:t>
            </a:r>
            <a:endParaRPr lang="zh-CN" altLang="en-US" sz="28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335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771800" y="126875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语言特点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31478" y="2494656"/>
            <a:ext cx="9123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第五段：写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峡谷的陡峭：“万丈绝壁飞快垂下去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”“绝壁”本来是静止的，作者却用了一个“飞快地”，这是化静为动的手法，有什么作用？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7601" y="4004703"/>
            <a:ext cx="4791103" cy="2742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化静为动：赋予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绝壁以动态感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0000FF"/>
                </a:solidFill>
                <a:ea typeface="华文楷体" pitchFamily="2" charset="-122"/>
                <a:cs typeface="Calibri"/>
              </a:rPr>
              <a:t>❶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有力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地表现了峡谷的深邃陡峭的特点，让人触目惊心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0000FF"/>
                </a:solidFill>
                <a:ea typeface="华文楷体" pitchFamily="2" charset="-122"/>
                <a:cs typeface="Calibri"/>
              </a:rPr>
              <a:t>❷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为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后文写牛马的胆怯做了有力的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铺垫。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194" name="Picture 2" descr="C:\Documents and Settings\Administrator\桌面\tim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81823" y="3861047"/>
            <a:ext cx="2127294" cy="299695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907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771800" y="126875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语言特点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31478" y="2494656"/>
            <a:ext cx="9123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小说写汉子过溜索的动作，三次使用“小”字，找出来仔细体会“小”字的妙处。</a:t>
            </a:r>
            <a:endParaRPr lang="zh-CN" altLang="en-US" sz="32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7987" y="3717032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第一次：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写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精瘦的汉子“脚一用力，飞身离岸，嗖的一下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小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过去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”（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7987" y="4941168"/>
            <a:ext cx="79512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第二</a:t>
            </a:r>
            <a:r>
              <a:rPr lang="zh-CN" altLang="en-US" sz="32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次：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三个汉子一个一个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小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过去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”（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1478" y="5780782"/>
            <a:ext cx="90923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第三</a:t>
            </a:r>
            <a:r>
              <a:rPr lang="zh-CN" altLang="en-US" sz="32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次：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之后是运驮子，就玩一般了。这岸边的汉子们也一个接一个飞身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小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过去”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。（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17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7624" y="4019152"/>
            <a:ext cx="6768752" cy="2456057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 indent="719138"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 这</a:t>
            </a:r>
            <a:r>
              <a:rPr lang="zh-CN" altLang="en-US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几个“小”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字，</a:t>
            </a:r>
            <a:r>
              <a:rPr lang="zh-CN" altLang="en-US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将人在溜索之上，快速划过怒江峡谷时，人愈来愈小的视觉感受和情状传神地表现出来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，体现了作者对语言运用的精妙。</a:t>
            </a:r>
            <a:endParaRPr lang="zh-CN" altLang="en-US" sz="32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888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3" grpId="0"/>
      <p:bldP spid="4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71800" y="126875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语言特点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507814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段：“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铃铛们又慌慌响起来，马帮如极稠的粥，慢慢流向那个山口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”请从修辞的角度对这句话加以分析。</a:t>
            </a:r>
            <a:endParaRPr lang="zh-CN" altLang="en-US" sz="28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89735" y="3795436"/>
            <a:ext cx="363589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运用了比喻的修辞手法，将前行的马帮比作“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极稠的粥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”形象写出了慢帮前行速度极慢的状态。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43" y="3907781"/>
            <a:ext cx="4013892" cy="2721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473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71800" y="126875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语言特点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1616" y="4547393"/>
            <a:ext cx="66207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运用了比喻的修辞手法，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将“万丈下的怒江”比作“一股尿水，细细流着”看似粗俗，实则形象逼真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800" b="1" dirty="0" smtClean="0">
                <a:solidFill>
                  <a:srgbClr val="663300"/>
                </a:solidFill>
                <a:latin typeface="Calibri"/>
                <a:ea typeface="华文楷体" pitchFamily="2" charset="-122"/>
                <a:cs typeface="Calibri"/>
              </a:rPr>
              <a:t>❶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既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写出了马帮汉子们俯瞰万丈峡谷之下的怒江情景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>
                <a:solidFill>
                  <a:srgbClr val="663300"/>
                </a:solidFill>
                <a:ea typeface="华文楷体" pitchFamily="2" charset="-122"/>
                <a:cs typeface="Calibri"/>
              </a:rPr>
              <a:t>❷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也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表现了马帮汉子的豪放粗野的个性。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2521059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23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段：“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首领与两个汉子走到绝壁前，扯下裤腰，弯弯地撒出一道尿，落下不到几尺，就被风吹得散开，顺峡向东南飘走。万丈下的怒江，倒像是一股尿水，细细流着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请从修辞的角度对这句话加以分析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05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71800" y="126875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语言特点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521059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小说第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段写“我”在怒江峡谷前的紧张畏惧；第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18-22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段写“我”溜索的具体过程，纵观全文，是什么表现手法？“我”在文章中有什么作用？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5836" y="4221088"/>
            <a:ext cx="861774" cy="2426305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对比反衬</a:t>
            </a:r>
            <a:endParaRPr lang="zh-CN" altLang="en-US" sz="44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3728" y="4221088"/>
            <a:ext cx="590465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006600"/>
                </a:solidFill>
                <a:latin typeface="Calibri"/>
                <a:ea typeface="华文楷体" pitchFamily="2" charset="-122"/>
                <a:cs typeface="Calibri"/>
              </a:rPr>
              <a:t>❶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以“我”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在怒江峡谷前的紧张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畏惧和溜索时的“战战兢兢”反衬出首领和汉子们的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身手矫健、无所畏惧。</a:t>
            </a:r>
            <a:endParaRPr lang="en-US" altLang="zh-CN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006600"/>
                </a:solidFill>
                <a:ea typeface="华文楷体" pitchFamily="2" charset="-122"/>
                <a:cs typeface="Calibri"/>
              </a:rPr>
              <a:t>❷通过“我”的视角记叙，使事件和感受更真实。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28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Administrator\桌面\新建文件夹\ppt背景图片\M]YJNZ]]QAD`ZA@89~PV7[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790082" y="908720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文章主旨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9532" y="2108299"/>
            <a:ext cx="8424936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小说通过“我”的观察和感受，写了在怒江奇险的环境中，一群马帮汉子过河溜索的经历，赞扬了原始、野性的阳刚之美，赞美了不惧困难、勇往直前的乐观向上的人生态度。</a:t>
            </a:r>
            <a:endParaRPr lang="zh-CN" altLang="en-US" sz="32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385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34372" y="1484784"/>
            <a:ext cx="32752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新课导入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6" name="Picture 3" descr="C:\Documents and Settings\Administrator\桌面\tim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170" y="2628433"/>
            <a:ext cx="5909660" cy="393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1617169" y="5661248"/>
            <a:ext cx="2031326" cy="646331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rgbClr val="FFC000"/>
                </a:solidFill>
                <a:latin typeface="华文琥珀" pitchFamily="2" charset="-122"/>
                <a:ea typeface="华文琥珀" pitchFamily="2" charset="-122"/>
              </a:rPr>
              <a:t>后半部分</a:t>
            </a:r>
            <a:endParaRPr lang="zh-CN" altLang="en-US" sz="3600" cap="none" spc="0" dirty="0">
              <a:ln w="11430"/>
              <a:solidFill>
                <a:srgbClr val="FFC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327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908" y="2893510"/>
            <a:ext cx="4871909" cy="365664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2934372" y="1484784"/>
            <a:ext cx="32752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新课导入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838372"/>
            <a:ext cx="4104506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动物过溜索：用绳子缚住其四脚或者腰部，前半部，留有长绳由人携带或放于随身携带的竹筐，待到下半部分时，人和绳子仙过，然后用力拉长绳，帮助动物过河。</a:t>
            </a:r>
            <a:endParaRPr lang="zh-CN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32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\桌面\tim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61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3189" y="14288"/>
            <a:ext cx="1723550" cy="1785104"/>
            <a:chOff x="33189" y="14288"/>
            <a:chExt cx="1723550" cy="1785104"/>
          </a:xfrm>
        </p:grpSpPr>
        <p:sp>
          <p:nvSpPr>
            <p:cNvPr id="7" name="矩形 6"/>
            <p:cNvSpPr/>
            <p:nvPr/>
          </p:nvSpPr>
          <p:spPr>
            <a:xfrm>
              <a:off x="33189" y="14288"/>
              <a:ext cx="1723550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zh-CN" altLang="en-US" sz="6000" cap="none" spc="0" dirty="0" smtClean="0">
                  <a:ln w="11430"/>
                  <a:solidFill>
                    <a:srgbClr val="00B050"/>
                  </a:solidFill>
                  <a:latin typeface="华文琥珀" pitchFamily="2" charset="-122"/>
                  <a:ea typeface="华文琥珀" pitchFamily="2" charset="-122"/>
                </a:rPr>
                <a:t>溜索</a:t>
              </a:r>
              <a:endParaRPr lang="zh-CN" altLang="en-US" sz="6000" cap="none" spc="0" dirty="0">
                <a:ln w="11430"/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8374" y="1029951"/>
              <a:ext cx="131318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zh-CN" altLang="en-US" sz="4400" cap="none" spc="0" dirty="0" smtClean="0">
                  <a:ln w="11430"/>
                  <a:solidFill>
                    <a:srgbClr val="FFC000"/>
                  </a:solidFill>
                  <a:latin typeface="华文琥珀" pitchFamily="2" charset="-122"/>
                  <a:ea typeface="华文琥珀" pitchFamily="2" charset="-122"/>
                </a:rPr>
                <a:t>阿城</a:t>
              </a:r>
              <a:endParaRPr lang="zh-CN" altLang="en-US" sz="4400" cap="none" spc="0" dirty="0">
                <a:ln w="11430"/>
                <a:solidFill>
                  <a:srgbClr val="FFC000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70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框 4"/>
          <p:cNvSpPr txBox="1">
            <a:spLocks noChangeArrowheads="1"/>
          </p:cNvSpPr>
          <p:nvPr/>
        </p:nvSpPr>
        <p:spPr bwMode="auto">
          <a:xfrm>
            <a:off x="323528" y="2924944"/>
            <a:ext cx="6619181" cy="370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600" dirty="0">
                <a:solidFill>
                  <a:schemeClr val="accent3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1.</a:t>
            </a:r>
            <a:r>
              <a:rPr lang="zh-CN" altLang="en-US" sz="3600" dirty="0">
                <a:solidFill>
                  <a:schemeClr val="accent3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能够把握文章情节脉络。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3600" dirty="0">
                <a:solidFill>
                  <a:schemeClr val="accent3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2.学会品味文章语言，体会语言风格。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600" dirty="0">
                <a:solidFill>
                  <a:schemeClr val="accent3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3.</a:t>
            </a:r>
            <a:r>
              <a:rPr lang="zh-CN" altLang="en-US" sz="3600" dirty="0">
                <a:solidFill>
                  <a:schemeClr val="accent3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能够抓住细节，分析人物形象。</a:t>
            </a:r>
          </a:p>
        </p:txBody>
      </p:sp>
      <p:sp>
        <p:nvSpPr>
          <p:cNvPr id="62469" name="AutoShape 14" descr="u=659003504,3790867401&amp;fm=214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470" name="AutoShape 16" descr="u=659003504,3790867401&amp;fm=214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40784" y="148478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学习目标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732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24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24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5" grpId="0" build="p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矩形 4"/>
          <p:cNvSpPr>
            <a:spLocks noChangeArrowheads="1"/>
          </p:cNvSpPr>
          <p:nvPr/>
        </p:nvSpPr>
        <p:spPr bwMode="auto">
          <a:xfrm>
            <a:off x="619973" y="2887682"/>
            <a:ext cx="5026417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719138">
              <a:lnSpc>
                <a:spcPct val="120000"/>
              </a:lnSpc>
            </a:pPr>
            <a:r>
              <a:rPr lang="en-US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【</a:t>
            </a:r>
            <a:r>
              <a:rPr lang="zh-CN" altLang="en-US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阿城</a:t>
            </a:r>
            <a:r>
              <a:rPr lang="en-US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en-US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原名钟阿城</a:t>
            </a:r>
            <a:r>
              <a:rPr lang="zh-CN" altLang="en-US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，在于北京</a:t>
            </a:r>
            <a:r>
              <a:rPr lang="zh-CN" altLang="en-US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，籍贯</a:t>
            </a:r>
            <a:r>
              <a:rPr lang="zh-CN" altLang="en-US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为重庆江津</a:t>
            </a:r>
            <a:r>
              <a:rPr lang="zh-CN" altLang="en-US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，中国当代作家。发表小说集</a:t>
            </a:r>
            <a:r>
              <a:rPr lang="en-US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棋王</a:t>
            </a:r>
            <a:r>
              <a:rPr lang="en-US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，获</a:t>
            </a:r>
            <a:r>
              <a:rPr lang="en-US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1984</a:t>
            </a:r>
            <a:r>
              <a:rPr lang="zh-CN" altLang="en-US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年福建</a:t>
            </a:r>
            <a:r>
              <a:rPr lang="en-US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中短篇小说选刊</a:t>
            </a:r>
            <a:r>
              <a:rPr lang="en-US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优秀作品奖和</a:t>
            </a:r>
            <a:r>
              <a:rPr lang="en-US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1983-1984</a:t>
            </a:r>
            <a:r>
              <a:rPr lang="zh-CN" altLang="en-US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年全国优秀中篇小说奖。</a:t>
            </a:r>
          </a:p>
        </p:txBody>
      </p:sp>
      <p:pic>
        <p:nvPicPr>
          <p:cNvPr id="1925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6390" y="2887682"/>
            <a:ext cx="2730780" cy="38993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8" name="矩形 7"/>
          <p:cNvSpPr/>
          <p:nvPr/>
        </p:nvSpPr>
        <p:spPr>
          <a:xfrm>
            <a:off x="2940785" y="148478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80"/>
                </a:solidFill>
                <a:latin typeface="华文琥珀" pitchFamily="2" charset="-122"/>
                <a:ea typeface="华文琥珀" pitchFamily="2" charset="-122"/>
              </a:rPr>
              <a:t>关于阿城</a:t>
            </a:r>
            <a:endParaRPr lang="zh-CN" altLang="en-US" sz="6000" cap="none" spc="0" dirty="0">
              <a:ln w="11430"/>
              <a:solidFill>
                <a:srgbClr val="80008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9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40785" y="148478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课后字词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07766" y="2978227"/>
            <a:ext cx="8128491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腮上    坠落    呕吐    踩踏    盘桓    涓涓    探视    俯身    扭绞    顷刻    寻思      </a:t>
            </a:r>
            <a:endParaRPr lang="en-US" altLang="zh-CN" sz="3600" b="1" dirty="0" smtClean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拳打脚踢    千钧之力    战战兢兢</a:t>
            </a:r>
            <a:endParaRPr lang="zh-CN" altLang="en-US" sz="36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5308" y="299894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sāi</a:t>
            </a:r>
            <a:endParaRPr lang="zh-CN" altLang="en-US" sz="32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9776" y="2978227"/>
            <a:ext cx="8643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zhuì</a:t>
            </a:r>
            <a:endParaRPr lang="zh-CN" altLang="en-US" sz="32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7864" y="299894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ǒu</a:t>
            </a:r>
            <a:endParaRPr lang="zh-CN" altLang="en-US" sz="32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2011" y="2998942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cǎi</a:t>
            </a:r>
            <a:endParaRPr lang="zh-CN" altLang="en-US" sz="32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70068" y="2997508"/>
            <a:ext cx="9717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huán</a:t>
            </a:r>
            <a:endParaRPr lang="zh-CN" altLang="en-US" sz="32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02131" y="2976794"/>
            <a:ext cx="856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juān</a:t>
            </a:r>
            <a:endParaRPr lang="zh-CN" altLang="en-US" sz="32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2026" y="4101612"/>
            <a:ext cx="6815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tàn</a:t>
            </a:r>
            <a:endParaRPr lang="zh-CN" altLang="en-US" sz="32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81717" y="4101611"/>
            <a:ext cx="518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fǔ</a:t>
            </a:r>
            <a:endParaRPr lang="zh-CN" altLang="en-US" sz="32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63867" y="4088422"/>
            <a:ext cx="13580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niǔ</a:t>
            </a:r>
            <a:r>
              <a:rPr lang="en-US" altLang="zh-CN" sz="32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jiǎo</a:t>
            </a:r>
            <a:endParaRPr lang="zh-CN" altLang="en-US" sz="32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82194" y="4088420"/>
            <a:ext cx="873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qǐng</a:t>
            </a:r>
            <a:endParaRPr lang="zh-CN" altLang="en-US" sz="32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01448" y="4088419"/>
            <a:ext cx="11288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xún</a:t>
            </a:r>
            <a:r>
              <a:rPr lang="en-US" altLang="zh-CN" sz="32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si</a:t>
            </a:r>
            <a:endParaRPr lang="zh-CN" altLang="en-US" sz="32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9774" y="5075084"/>
            <a:ext cx="9621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quán</a:t>
            </a:r>
            <a:endParaRPr lang="zh-CN" altLang="en-US" sz="32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75988" y="5157192"/>
            <a:ext cx="6896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jūn</a:t>
            </a:r>
            <a:endParaRPr lang="zh-CN" altLang="en-US" sz="32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87779" y="5157192"/>
            <a:ext cx="7681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jīng</a:t>
            </a:r>
            <a:endParaRPr lang="zh-CN" altLang="en-US" sz="32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24598" y="5170884"/>
            <a:ext cx="1141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zī</a:t>
            </a:r>
            <a:r>
              <a:rPr lang="en-US" altLang="zh-CN" sz="32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zhū</a:t>
            </a:r>
            <a:endParaRPr lang="zh-CN" altLang="en-US" sz="32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71430" y="442875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蓦地</a:t>
            </a:r>
          </a:p>
        </p:txBody>
      </p:sp>
      <p:sp>
        <p:nvSpPr>
          <p:cNvPr id="21" name="矩形 20"/>
          <p:cNvSpPr/>
          <p:nvPr/>
        </p:nvSpPr>
        <p:spPr>
          <a:xfrm>
            <a:off x="7515570" y="553738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锱铢</a:t>
            </a:r>
          </a:p>
        </p:txBody>
      </p:sp>
      <p:sp>
        <p:nvSpPr>
          <p:cNvPr id="22" name="矩形 21"/>
          <p:cNvSpPr/>
          <p:nvPr/>
        </p:nvSpPr>
        <p:spPr>
          <a:xfrm>
            <a:off x="7431449" y="4088416"/>
            <a:ext cx="11144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mò</a:t>
            </a:r>
            <a:r>
              <a:rPr lang="en-US" altLang="zh-CN" sz="32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b="1" dirty="0" err="1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dì</a:t>
            </a:r>
            <a:endParaRPr lang="zh-CN" altLang="en-US" sz="32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595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0" y="2636912"/>
            <a:ext cx="724058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阅读全文，并</a:t>
            </a:r>
            <a:r>
              <a:rPr lang="zh-CN" altLang="zh-CN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用一句话概括主要内容。</a:t>
            </a:r>
          </a:p>
        </p:txBody>
      </p:sp>
      <p:sp>
        <p:nvSpPr>
          <p:cNvPr id="8" name="文本框 1"/>
          <p:cNvSpPr txBox="1"/>
          <p:nvPr/>
        </p:nvSpPr>
        <p:spPr>
          <a:xfrm>
            <a:off x="1115616" y="5903893"/>
            <a:ext cx="7486801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zh-CN" sz="2800" noProof="1">
                <a:solidFill>
                  <a:srgbClr val="9900CC"/>
                </a:solidFill>
                <a:latin typeface="华文琥珀" pitchFamily="2" charset="-122"/>
                <a:ea typeface="华文琥珀" pitchFamily="2" charset="-122"/>
                <a:cs typeface="宋体" panose="02010600030101010101" pitchFamily="2" charset="-122"/>
              </a:rPr>
              <a:t>一个领队带领驮队和“我”一起溜索过怒江。</a:t>
            </a:r>
          </a:p>
        </p:txBody>
      </p:sp>
      <p:sp>
        <p:nvSpPr>
          <p:cNvPr id="10" name="矩形 9"/>
          <p:cNvSpPr/>
          <p:nvPr/>
        </p:nvSpPr>
        <p:spPr>
          <a:xfrm>
            <a:off x="2940784" y="148478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整体感知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11" name="图片 3"/>
          <p:cNvPicPr>
            <a:picLocks noChangeAspect="1" noChangeArrowheads="1"/>
          </p:cNvPicPr>
          <p:nvPr/>
        </p:nvPicPr>
        <p:blipFill>
          <a:blip r:embed="rId2" cstate="print"/>
          <a:srcRect b="10022"/>
          <a:stretch>
            <a:fillRect/>
          </a:stretch>
        </p:blipFill>
        <p:spPr bwMode="auto">
          <a:xfrm>
            <a:off x="2473871" y="3284985"/>
            <a:ext cx="4368649" cy="28382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50300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2069</Words>
  <Application>Microsoft Office PowerPoint</Application>
  <PresentationFormat>全屏显示(4:3)</PresentationFormat>
  <Paragraphs>113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27</cp:revision>
  <dcterms:modified xsi:type="dcterms:W3CDTF">2018-11-14T09:46:34Z</dcterms:modified>
</cp:coreProperties>
</file>