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56" r:id="rId4"/>
    <p:sldId id="276" r:id="rId5"/>
    <p:sldId id="279" r:id="rId6"/>
    <p:sldId id="278" r:id="rId7"/>
    <p:sldId id="277" r:id="rId8"/>
    <p:sldId id="281" r:id="rId9"/>
    <p:sldId id="282" r:id="rId10"/>
    <p:sldId id="280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20X58PICQnx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990" y="6985"/>
            <a:ext cx="12301855" cy="6873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64765" y="1081405"/>
            <a:ext cx="90100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/>
              <a:t>1.你读书的感受是什么样的？</a:t>
            </a:r>
            <a:endParaRPr lang="zh-CN" altLang="en-US" sz="3200"/>
          </a:p>
          <a:p>
            <a:pPr algn="l">
              <a:buClrTx/>
              <a:buSzTx/>
              <a:buNone/>
            </a:pPr>
            <a:r>
              <a:rPr lang="zh-CN" altLang="en-US" sz="3200"/>
              <a:t>A.苦 B.苦中有乐C.乐D.乐中有苦 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564765" y="3534410"/>
            <a:ext cx="85344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2.</a:t>
            </a:r>
            <a:r>
              <a:rPr lang="zh-CN" altLang="en-US" sz="3200"/>
              <a:t>你读书的目的是？</a:t>
            </a:r>
            <a:endParaRPr lang="zh-CN" altLang="en-US" sz="3200"/>
          </a:p>
          <a:p>
            <a:r>
              <a:rPr lang="zh-CN" altLang="en-US" sz="3200"/>
              <a:t>A.考出好成绩B.让家长高兴C.获取知识D.不知道</a:t>
            </a:r>
            <a:endParaRPr lang="zh-CN" altLang="en-US" sz="3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40" y="-9525"/>
            <a:ext cx="12211685" cy="6981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8945" y="674370"/>
            <a:ext cx="4894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读书四境界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9710" y="2169795"/>
            <a:ext cx="78930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第一境界：孤舟蓑笠翁，独钓寒江雪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5430" y="3246120"/>
            <a:ext cx="6944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第二境界：采菊东篱下，悠然见南山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5430" y="4349750"/>
            <a:ext cx="7189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第三境界：会当凌绝顶，一览众山小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04490" y="5484495"/>
            <a:ext cx="6746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第四境界：欲穷千里目，更上一层楼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005verCPzy6S3riBzFee0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8890"/>
            <a:ext cx="12207875" cy="68764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748520" y="1507490"/>
            <a:ext cx="798195" cy="4834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读书人是幸福人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68000" y="2877820"/>
            <a:ext cx="675005" cy="13309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谢冕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15160" y="365125"/>
            <a:ext cx="3072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/>
              <a:t>作者简介</a:t>
            </a:r>
            <a:endParaRPr lang="zh-CN" altLang="zh-CN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3292475" y="1905635"/>
            <a:ext cx="67449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谢冕，1932年1月6日生，福建省福州市人。曾用笔名谢鱼梁。1955年考入北京大学中国语言文学系，1960年毕业留校任教至今。北京大学教授、博士研究生导师、北京大学中国语言文学研究所所长。</a:t>
            </a:r>
            <a:endParaRPr lang="zh-CN" altLang="en-US" sz="3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12310" y="910590"/>
            <a:ext cx="4100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议</a:t>
            </a:r>
            <a:r>
              <a:rPr lang="zh-CN" altLang="en-US" sz="3600" b="1"/>
              <a:t>论文三要素</a:t>
            </a:r>
            <a:endParaRPr lang="zh-CN" altLang="en-US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2312035" y="2825750"/>
            <a:ext cx="98799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论点：是议论文的作者对所论问题的见解和主张</a:t>
            </a:r>
            <a:endParaRPr lang="zh-CN" altLang="en-US" sz="3200"/>
          </a:p>
          <a:p>
            <a:r>
              <a:rPr lang="zh-CN" altLang="en-US" sz="3200"/>
              <a:t>论据：是证明论点的材料。（事实论据、道理论据）</a:t>
            </a:r>
            <a:endParaRPr lang="zh-CN" altLang="en-US" sz="3200"/>
          </a:p>
          <a:p>
            <a:r>
              <a:rPr lang="zh-CN" altLang="en-US" sz="3200"/>
              <a:t>论证：是运用论据来证明论点的过程和方法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56410" y="365125"/>
            <a:ext cx="5984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泛读课文，整体感知 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2613660" y="1512570"/>
            <a:ext cx="8740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1、找出本文的中心论点。</a:t>
            </a:r>
            <a:endParaRPr lang="zh-CN" altLang="en-US" sz="3200"/>
          </a:p>
          <a:p>
            <a:r>
              <a:rPr lang="zh-CN" altLang="en-US" sz="3200"/>
              <a:t>2、为了论证中心论点，作者提出了哪些分论点？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170430" y="3190875"/>
            <a:ext cx="96266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中心论点：</a:t>
            </a:r>
            <a:r>
              <a:rPr lang="zh-CN" altLang="en-US" sz="2800"/>
              <a:t>读书人是幸福人。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分论点:</a:t>
            </a:r>
            <a:r>
              <a:rPr lang="zh-CN" altLang="en-US" sz="2800"/>
              <a:t>①人们通过阅读，能进入不同时空的诸多他人的世界。</a:t>
            </a:r>
            <a:endParaRPr lang="zh-CN" altLang="en-US" sz="2800"/>
          </a:p>
          <a:p>
            <a:r>
              <a:rPr lang="zh-CN" altLang="en-US" sz="2800"/>
              <a:t>②读书加惠于人们的不仅是知识的增广，而且还在于精神的感化与陶冶。</a:t>
            </a:r>
            <a:endParaRPr lang="zh-CN" altLang="en-US" sz="2800"/>
          </a:p>
          <a:p>
            <a:r>
              <a:rPr lang="zh-CN" altLang="en-US" sz="2800"/>
              <a:t>③一个人一旦与书本结缘，极大可能是注定了做一个与崇高追求和高尚情趣 相联系的人。）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7940" y="198120"/>
            <a:ext cx="5621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细读课文,把握结构 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2105025" y="1691005"/>
            <a:ext cx="99129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全文以总——分——总的机构方式、层层推进，卒章显志。全文可分三个部分：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851660" y="3286125"/>
            <a:ext cx="96107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第一部分（1）“我常想读书人是世间幸福人，因为他拥有两个世界。</a:t>
            </a:r>
            <a:endParaRPr lang="zh-CN" altLang="en-US" sz="2800"/>
          </a:p>
          <a:p>
            <a:r>
              <a:rPr lang="zh-CN" altLang="en-US" sz="2800"/>
              <a:t>第二部分（2——4）：具体分述了阅读能给人带来“丰富的知识”，得到“精神的感化与陶冶”。</a:t>
            </a:r>
            <a:endParaRPr lang="zh-CN" altLang="en-US" sz="2800"/>
          </a:p>
          <a:p>
            <a:r>
              <a:rPr lang="zh-CN" altLang="en-US" sz="2800"/>
              <a:t>第三部分（5）： 独句成段，点明主题。得出结论：读书人是幸福人。</a:t>
            </a:r>
            <a:endParaRPr lang="zh-CN" alt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66190" y="365125"/>
            <a:ext cx="5494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局部分析，体会论证方法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2849245" y="2398395"/>
            <a:ext cx="832866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议论文的论证方法：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举例论证、道理论证、对比论证、比喻论证、引用论证、因果论证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66035" y="1908175"/>
            <a:ext cx="87877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默读第三、四自然段，思考以下问题：</a:t>
            </a:r>
            <a:endParaRPr lang="zh-CN" altLang="en-US" sz="3200"/>
          </a:p>
          <a:p>
            <a:r>
              <a:rPr lang="zh-CN" altLang="en-US" sz="3200"/>
              <a:t>1.第三自然段，作者具体以哪些事实为例？采用了哪些论证方法来阐明分论点？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3229610" y="483235"/>
            <a:ext cx="2359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活学活用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70150" y="3934460"/>
            <a:ext cx="870775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（事实例子：用三本书------《论语》、《史记》、《正气歌》，</a:t>
            </a:r>
            <a:endParaRPr lang="zh-CN" altLang="en-US" sz="2800" b="1"/>
          </a:p>
          <a:p>
            <a:r>
              <a:rPr lang="zh-CN" altLang="en-US" sz="2800" b="1"/>
              <a:t>五个人------马克思、鲁迅、列夫·托尔斯泰、歌德、拜伦 。</a:t>
            </a:r>
            <a:endParaRPr lang="zh-CN" altLang="en-US" sz="2800" b="1"/>
          </a:p>
          <a:p>
            <a:r>
              <a:rPr lang="zh-CN" altLang="en-US" sz="2800" b="1"/>
              <a:t>论证方法：举例论证法</a:t>
            </a:r>
            <a:endParaRPr lang="zh-CN" altLang="en-US" sz="2800" b="1"/>
          </a:p>
        </p:txBody>
      </p:sp>
      <p:sp>
        <p:nvSpPr>
          <p:cNvPr id="7" name="下箭头标注 6"/>
          <p:cNvSpPr/>
          <p:nvPr/>
        </p:nvSpPr>
        <p:spPr>
          <a:xfrm>
            <a:off x="2802255" y="499110"/>
            <a:ext cx="4069080" cy="91821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/>
              <a:t>活学活用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X58PICQnx_102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0535" y="2480945"/>
            <a:ext cx="8343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第四段作者采用了何种论证方法来阐明分论点？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3467100" y="4236085"/>
            <a:ext cx="6887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引用论证法、对比论证法、比喻论证法</a:t>
            </a:r>
            <a:endParaRPr lang="zh-CN" altLang="en-US" sz="2800" b="1"/>
          </a:p>
        </p:txBody>
      </p:sp>
      <p:sp>
        <p:nvSpPr>
          <p:cNvPr id="7" name="下箭头标注 6"/>
          <p:cNvSpPr/>
          <p:nvPr/>
        </p:nvSpPr>
        <p:spPr>
          <a:xfrm>
            <a:off x="2802255" y="499110"/>
            <a:ext cx="4069080" cy="91821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/>
              <a:t>活学活用</a:t>
            </a:r>
            <a:endParaRPr lang="zh-CN" altLang="en-US" sz="3600" b="1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6853,&quot;width&quot;:9137}"/>
</p:tagLst>
</file>

<file path=ppt/tags/tag2.xml><?xml version="1.0" encoding="utf-8"?>
<p:tagLst xmlns:p="http://schemas.openxmlformats.org/presentationml/2006/main">
  <p:tag name="KSO_WM_UNIT_PLACING_PICTURE_USER_VIEWPORT" val="{&quot;height&quot;:6853,&quot;width&quot;:9137}"/>
</p:tagLst>
</file>

<file path=ppt/tags/tag3.xml><?xml version="1.0" encoding="utf-8"?>
<p:tagLst xmlns:p="http://schemas.openxmlformats.org/presentationml/2006/main">
  <p:tag name="KSO_WM_UNIT_PLACING_PICTURE_USER_VIEWPORT" val="{&quot;height&quot;:6853,&quot;width&quot;:9137}"/>
</p:tagLst>
</file>

<file path=ppt/tags/tag4.xml><?xml version="1.0" encoding="utf-8"?>
<p:tagLst xmlns:p="http://schemas.openxmlformats.org/presentationml/2006/main">
  <p:tag name="KSO_WM_UNIT_PLACING_PICTURE_USER_VIEWPORT" val="{&quot;height&quot;:6853,&quot;width&quot;:9137}"/>
</p:tagLst>
</file>

<file path=ppt/tags/tag5.xml><?xml version="1.0" encoding="utf-8"?>
<p:tagLst xmlns:p="http://schemas.openxmlformats.org/presentationml/2006/main">
  <p:tag name="KSO_WM_UNIT_PLACING_PICTURE_USER_VIEWPORT" val="{&quot;height&quot;:6853,&quot;width&quot;:9137}"/>
</p:tagLst>
</file>

<file path=ppt/tags/tag6.xml><?xml version="1.0" encoding="utf-8"?>
<p:tagLst xmlns:p="http://schemas.openxmlformats.org/presentationml/2006/main">
  <p:tag name="KSO_WM_UNIT_PLACING_PICTURE_USER_VIEWPORT" val="{&quot;height&quot;:6853,&quot;width&quot;:9137}"/>
</p:tagLst>
</file>

<file path=ppt/tags/tag7.xml><?xml version="1.0" encoding="utf-8"?>
<p:tagLst xmlns:p="http://schemas.openxmlformats.org/presentationml/2006/main">
  <p:tag name="KSO_WM_UNIT_PLACING_PICTURE_USER_VIEWPORT" val="{&quot;height&quot;:6853,&quot;width&quot;:9137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WPS 演示</Application>
  <PresentationFormat>宽屏</PresentationFormat>
  <Paragraphs>72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楷体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</cp:revision>
  <dcterms:created xsi:type="dcterms:W3CDTF">2015-05-05T08:02:00Z</dcterms:created>
  <dcterms:modified xsi:type="dcterms:W3CDTF">2020-09-06T06:04:48Z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