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m4a" ContentType="audio/mp4"/>
  <Default Extension="mp3" ContentType="audio/mpe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59" r:id="rId4"/>
    <p:sldId id="324" r:id="rId5"/>
    <p:sldId id="325" r:id="rId6"/>
    <p:sldId id="326" r:id="rId7"/>
    <p:sldId id="327" r:id="rId8"/>
    <p:sldId id="328" r:id="rId9"/>
    <p:sldId id="332" r:id="rId10"/>
    <p:sldId id="354" r:id="rId11"/>
    <p:sldId id="353" r:id="rId12"/>
    <p:sldId id="352" r:id="rId13"/>
    <p:sldId id="351" r:id="rId14"/>
    <p:sldId id="350" r:id="rId15"/>
    <p:sldId id="349" r:id="rId16"/>
    <p:sldId id="348" r:id="rId17"/>
    <p:sldId id="347" r:id="rId18"/>
    <p:sldId id="346" r:id="rId19"/>
    <p:sldId id="345" r:id="rId20"/>
    <p:sldId id="344" r:id="rId21"/>
    <p:sldId id="343" r:id="rId22"/>
    <p:sldId id="342" r:id="rId23"/>
    <p:sldId id="341" r:id="rId24"/>
    <p:sldId id="340" r:id="rId25"/>
    <p:sldId id="339" r:id="rId26"/>
    <p:sldId id="338" r:id="rId27"/>
    <p:sldId id="337" r:id="rId28"/>
    <p:sldId id="336" r:id="rId29"/>
    <p:sldId id="335" r:id="rId30"/>
    <p:sldId id="355" r:id="rId31"/>
    <p:sldId id="334" r:id="rId32"/>
    <p:sldId id="333" r:id="rId33"/>
    <p:sldId id="331" r:id="rId34"/>
    <p:sldId id="356" r:id="rId35"/>
    <p:sldId id="357" r:id="rId36"/>
    <p:sldId id="358" r:id="rId37"/>
    <p:sldId id="359" r:id="rId38"/>
    <p:sldId id="329" r:id="rId39"/>
    <p:sldId id="330" r:id="rId40"/>
  </p:sldIdLst>
  <p:sldSz cx="12192000" cy="6858000"/>
  <p:notesSz cx="6858000" cy="9144000"/>
  <p:custDataLst>
    <p:tags r:id="rId4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48" userDrawn="1">
          <p15:clr>
            <a:srgbClr val="A4A3A4"/>
          </p15:clr>
        </p15:guide>
        <p15:guide id="2" pos="688" userDrawn="1">
          <p15:clr>
            <a:srgbClr val="A4A3A4"/>
          </p15:clr>
        </p15:guide>
        <p15:guide id="3" pos="7015" userDrawn="1">
          <p15:clr>
            <a:srgbClr val="A4A3A4"/>
          </p15:clr>
        </p15:guide>
        <p15:guide id="4" orient="horz" pos="5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fill>
          <a:solidFill>
            <a:schemeClr val="dk1">
              <a:tint val="40000"/>
            </a:schemeClr>
          </a:solidFill>
        </a:fill>
      </a:tcStyle>
    </a:band1H>
    <a:band1V>
      <a:tcStyle>
        <a:fill>
          <a:solidFill>
            <a:schemeClr val="dk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414" autoAdjust="0"/>
  </p:normalViewPr>
  <p:slideViewPr>
    <p:cSldViewPr snapToGrid="0">
      <p:cViewPr varScale="1">
        <p:scale>
          <a:sx n="69" d="100"/>
          <a:sy n="69" d="100"/>
        </p:scale>
        <p:origin x="72" y="258"/>
      </p:cViewPr>
      <p:guideLst>
        <p:guide orient="horz" pos="3748"/>
        <p:guide pos="688"/>
        <p:guide pos="7015"/>
        <p:guide orient="horz" pos="55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3421"/>
    </p:cViewPr>
  </p:sorterViewPr>
  <p:notesViewPr>
    <p:cSldViewPr snapToGrid="0">
      <p:cViewPr varScale="1">
        <p:scale>
          <a:sx n="57" d="100"/>
          <a:sy n="57" d="100"/>
        </p:scale>
        <p:origin x="2832" y="66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tags" Target="tags/tag1.xml" /><Relationship Id="rId42" Type="http://schemas.openxmlformats.org/officeDocument/2006/relationships/presProps" Target="presProps.xml" /><Relationship Id="rId43" Type="http://schemas.openxmlformats.org/officeDocument/2006/relationships/viewProps" Target="viewProps.xml" /><Relationship Id="rId44" Type="http://schemas.openxmlformats.org/officeDocument/2006/relationships/theme" Target="theme/theme1.xml" /><Relationship Id="rId45" Type="http://schemas.openxmlformats.org/officeDocument/2006/relationships/tableStyles" Target="tableStyles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75FAC0-4E78-4B4A-9ADA-EE7413CBA2A2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8E8FE-40DA-41DC-AE77-8790382988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30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4A302A-66E2-45C0-9113-4E5747328F9F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540E3B-F9C0-48B6-A129-4D327DD306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972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页面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统一为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16:9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宽幅画面比例尺寸；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统一格式为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或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PPTX</a:t>
            </a:r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zh-CN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/>
              <a:t>请注意：</a:t>
            </a:r>
            <a:endParaRPr lang="en-US" altLang="zh-CN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/>
              <a:t>1. </a:t>
            </a:r>
            <a:r>
              <a:rPr lang="zh-CN" altLang="en-US"/>
              <a:t>课名：微软雅黑</a:t>
            </a:r>
            <a:r>
              <a:rPr lang="en-US" altLang="zh-CN"/>
              <a:t>48</a:t>
            </a:r>
            <a:r>
              <a:rPr lang="zh-CN" altLang="en-US"/>
              <a:t>号字；</a:t>
            </a:r>
            <a:endParaRPr lang="en-US" altLang="zh-CN"/>
          </a:p>
          <a:p>
            <a:r>
              <a:rPr lang="en-US" altLang="zh-CN"/>
              <a:t>2.</a:t>
            </a:r>
            <a:r>
              <a:rPr lang="zh-CN" altLang="en-US" sz="1200" b="0"/>
              <a:t>（第一课时）</a:t>
            </a:r>
            <a:r>
              <a:rPr lang="zh-CN" altLang="en-US"/>
              <a:t>：微软雅黑</a:t>
            </a:r>
            <a:r>
              <a:rPr lang="en-US" altLang="zh-CN"/>
              <a:t>32</a:t>
            </a:r>
            <a:r>
              <a:rPr lang="zh-CN" altLang="en-US"/>
              <a:t>号字；</a:t>
            </a:r>
            <a:endParaRPr lang="en-US" altLang="zh-CN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/>
              <a:t>3.</a:t>
            </a:r>
            <a:r>
              <a:rPr lang="zh-CN" altLang="en-US"/>
              <a:t>学校名称：请填写全称；</a:t>
            </a:r>
            <a:endParaRPr lang="en-US" altLang="zh-CN" b="1"/>
          </a:p>
          <a:p>
            <a:r>
              <a:rPr lang="en-US" altLang="zh-CN"/>
              <a:t>4.</a:t>
            </a:r>
            <a:r>
              <a:rPr lang="zh-CN" altLang="en-US"/>
              <a:t>学科、年级、主讲人、学校：华文楷体</a:t>
            </a:r>
            <a:r>
              <a:rPr lang="en-US" altLang="zh-CN"/>
              <a:t>28</a:t>
            </a:r>
            <a:r>
              <a:rPr lang="zh-CN" altLang="en-US"/>
              <a:t>号字（具体根据文字量可适当调整）。</a:t>
            </a:r>
            <a:endParaRPr lang="en-US" altLang="zh-CN"/>
          </a:p>
          <a:p>
            <a:endParaRPr lang="en-US" altLang="zh-CN"/>
          </a:p>
          <a:p>
            <a:r>
              <a:rPr lang="zh-CN" altLang="en-US"/>
              <a:t>英文</a:t>
            </a:r>
            <a:endParaRPr lang="en-US" altLang="zh-CN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/>
              <a:t>1.</a:t>
            </a:r>
            <a:r>
              <a:rPr lang="zh-CN" altLang="en-US"/>
              <a:t>课名：字体以</a:t>
            </a:r>
            <a:r>
              <a:rPr lang="en-US" altLang="zh-CN"/>
              <a:t>Times New Roman</a:t>
            </a:r>
            <a:r>
              <a:rPr lang="zh-CN" altLang="en-US"/>
              <a:t>为主，字号一般使用</a:t>
            </a:r>
            <a:r>
              <a:rPr lang="en-US" altLang="zh-CN"/>
              <a:t>32—36</a:t>
            </a:r>
            <a:r>
              <a:rPr lang="zh-CN" altLang="en-US"/>
              <a:t>号，特别强调可以用</a:t>
            </a:r>
            <a:r>
              <a:rPr lang="en-US" altLang="zh-CN"/>
              <a:t>40</a:t>
            </a:r>
            <a:r>
              <a:rPr lang="zh-CN" altLang="en-US"/>
              <a:t>号；</a:t>
            </a:r>
            <a:endParaRPr lang="en-US" altLang="zh-CN"/>
          </a:p>
          <a:p>
            <a:r>
              <a:rPr lang="en-US" altLang="zh-CN"/>
              <a:t>2.</a:t>
            </a:r>
            <a:r>
              <a:rPr lang="zh-CN" altLang="en-US"/>
              <a:t>（</a:t>
            </a:r>
            <a:r>
              <a:rPr lang="en-US" altLang="zh-CN"/>
              <a:t>Period</a:t>
            </a:r>
            <a:r>
              <a:rPr lang="en-US" altLang="zh-CN" baseline="0"/>
              <a:t> 1</a:t>
            </a:r>
            <a:r>
              <a:rPr lang="zh-CN" altLang="en-US"/>
              <a:t>）：字体使用</a:t>
            </a:r>
            <a:r>
              <a:rPr lang="en-US" altLang="zh-CN"/>
              <a:t>Arial</a:t>
            </a:r>
            <a:r>
              <a:rPr lang="zh-CN" altLang="en-US"/>
              <a:t>，字号为</a:t>
            </a:r>
            <a:r>
              <a:rPr lang="en-US" altLang="zh-CN"/>
              <a:t>28</a:t>
            </a:r>
            <a:r>
              <a:rPr lang="zh-CN" altLang="en-US"/>
              <a:t>；</a:t>
            </a:r>
            <a:endParaRPr lang="en-US" altLang="zh-CN"/>
          </a:p>
          <a:p>
            <a:r>
              <a:rPr lang="en-US" altLang="zh-CN"/>
              <a:t>3.</a:t>
            </a:r>
            <a:r>
              <a:rPr lang="zh-CN" altLang="en-US"/>
              <a:t>正文一般用</a:t>
            </a:r>
            <a:r>
              <a:rPr lang="en-US" altLang="zh-CN"/>
              <a:t>24—28</a:t>
            </a:r>
            <a:r>
              <a:rPr lang="zh-CN" altLang="en-US"/>
              <a:t>号，特别强调可用</a:t>
            </a:r>
            <a:r>
              <a:rPr lang="en-US" altLang="zh-CN"/>
              <a:t>32</a:t>
            </a:r>
            <a:r>
              <a:rPr lang="zh-CN" altLang="en-US"/>
              <a:t>号。</a:t>
            </a:r>
            <a:endParaRPr lang="en-US" altLang="zh-CN"/>
          </a:p>
          <a:p>
            <a:endParaRPr lang="en-US" altLang="zh-CN"/>
          </a:p>
          <a:p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注意标点的规范（例如：中文省略号</a:t>
            </a:r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为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……，可用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Shift+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数字键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打出中文省略号，英文省略号</a:t>
            </a:r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为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932043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image" Target="../media/image2.png" /><Relationship Id="rId3" Type="http://schemas.openxmlformats.org/officeDocument/2006/relationships/image" Target="../media/image3.jpeg" /><Relationship Id="rId4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blipFill dpi="0" rotWithShape="1">
          <a:blip r:embed="rId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787727" y="3619499"/>
            <a:ext cx="7273974" cy="1056835"/>
          </a:xfrm>
        </p:spPr>
        <p:txBody>
          <a:bodyPr/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主讲人：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3079" y="2830103"/>
            <a:ext cx="409575" cy="46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866524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1_标题和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2pPr>
            <a:lvl3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3pPr>
            <a:lvl4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4pPr>
            <a:lvl5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" y="365125"/>
            <a:ext cx="2133600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3" name="标题 1"/>
          <p:cNvSpPr txBox="1"/>
          <p:nvPr userDrawn="1"/>
        </p:nvSpPr>
        <p:spPr>
          <a:xfrm>
            <a:off x="110294" y="6210036"/>
            <a:ext cx="2641371" cy="3968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l"/>
            <a:r>
              <a:rPr lang="zh-CN" altLang="en-US" sz="2000" b="0">
                <a:latin typeface="微软雅黑" panose="020b0503020204020204" pitchFamily="34" charset="-122"/>
                <a:ea typeface="微软雅黑" panose="020b0503020204020204" pitchFamily="34" charset="-122"/>
              </a:rPr>
              <a:t>初中语文</a:t>
            </a:r>
          </a:p>
        </p:txBody>
      </p:sp>
    </p:spTree>
    <p:extLst>
      <p:ext uri="{BB962C8B-B14F-4D97-AF65-F5344CB8AC3E}">
        <p14:creationId xmlns:p14="http://schemas.microsoft.com/office/powerpoint/2010/main" val="40743173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image" Target="../media/image1.jpeg" /><Relationship Id="rId4" Type="http://schemas.openxmlformats.org/officeDocument/2006/relationships/image" Target="../media/image4.jpeg" /><Relationship Id="rId5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4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43815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85A6CA-0CF8-4C0F-A4EF-5C6C0D45FAAD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920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</p:sldLayoutIdLst>
  <p:transition/>
  <p:timing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Relationship Id="rId3" Type="http://schemas.openxmlformats.org/officeDocument/2006/relationships/image" Target="../media/image9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Relationship Id="rId3" Type="http://schemas.openxmlformats.org/officeDocument/2006/relationships/image" Target="../media/image9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png" /><Relationship Id="rId3" Type="http://schemas.microsoft.com/office/2007/relationships/media" Target="../media/media1.m4a" /><Relationship Id="rId4" Type="http://schemas.microsoft.com/office/2007/relationships/media" Target="../media/media1.m4a" TargetMode="Interna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png" /><Relationship Id="rId3" Type="http://schemas.microsoft.com/office/2007/relationships/media" Target="../media/media2.m4a" /><Relationship Id="rId4" Type="http://schemas.microsoft.com/office/2007/relationships/media" Target="../media/media2.m4a" TargetMode="Interna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png" /><Relationship Id="rId3" Type="http://schemas.microsoft.com/office/2007/relationships/media" Target="../media/media3.m4a" /><Relationship Id="rId4" Type="http://schemas.microsoft.com/office/2007/relationships/media" Target="../media/media3.m4a" TargetMode="Interna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png" /><Relationship Id="rId3" Type="http://schemas.openxmlformats.org/officeDocument/2006/relationships/audio" Target="../media/media4.mp3" /><Relationship Id="rId4" Type="http://schemas.microsoft.com/office/2007/relationships/media" Target="../media/media4.mp3" TargetMode="Interna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png" /><Relationship Id="rId3" Type="http://schemas.microsoft.com/office/2007/relationships/media" Target="../media/media5.m4a" /><Relationship Id="rId4" Type="http://schemas.microsoft.com/office/2007/relationships/media" Target="../media/media5.m4a" TargetMode="Interna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jpeg" /><Relationship Id="rId3" Type="http://schemas.openxmlformats.org/officeDocument/2006/relationships/image" Target="../media/image6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png" /><Relationship Id="rId3" Type="http://schemas.microsoft.com/office/2007/relationships/media" Target="../media/media6.m4a" /><Relationship Id="rId4" Type="http://schemas.microsoft.com/office/2007/relationships/media" Target="../media/media6.m4a" TargetMode="Interna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Relationship Id="rId3" Type="http://schemas.openxmlformats.org/officeDocument/2006/relationships/image" Target="../media/image9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xmlns="" id="{A8F1881E-D9F2-443D-B6D0-585965B61521}"/>
              </a:ext>
            </a:extLst>
          </p:cNvPr>
          <p:cNvSpPr txBox="1"/>
          <p:nvPr/>
        </p:nvSpPr>
        <p:spPr>
          <a:xfrm>
            <a:off x="1055688" y="2044237"/>
            <a:ext cx="10080625" cy="10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en-US" altLang="zh-CN" sz="4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4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我的叔叔于勒</a:t>
            </a:r>
            <a:r>
              <a:rPr lang="en-US" altLang="zh-CN" sz="4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4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的人物塑造</a:t>
            </a:r>
          </a:p>
        </p:txBody>
      </p:sp>
    </p:spTree>
    <p:extLst>
      <p:ext uri="{BB962C8B-B14F-4D97-AF65-F5344CB8AC3E}">
        <p14:creationId xmlns:p14="http://schemas.microsoft.com/office/powerpoint/2010/main" val="4066356194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E766D204-2BC3-4818-B7B3-9CCFA19B9E77}"/>
              </a:ext>
            </a:extLst>
          </p:cNvPr>
          <p:cNvSpPr/>
          <p:nvPr/>
        </p:nvSpPr>
        <p:spPr>
          <a:xfrm>
            <a:off x="3928644" y="4825927"/>
            <a:ext cx="2998059" cy="39204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48A89B24-BEBA-47D4-9672-0775208DD38A}"/>
              </a:ext>
            </a:extLst>
          </p:cNvPr>
          <p:cNvSpPr/>
          <p:nvPr/>
        </p:nvSpPr>
        <p:spPr>
          <a:xfrm>
            <a:off x="3928644" y="4404401"/>
            <a:ext cx="5805376" cy="39204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6E07DACA-3245-465A-BF7A-DAA014250313}"/>
              </a:ext>
            </a:extLst>
          </p:cNvPr>
          <p:cNvSpPr/>
          <p:nvPr/>
        </p:nvSpPr>
        <p:spPr>
          <a:xfrm>
            <a:off x="3928644" y="3997197"/>
            <a:ext cx="5805376" cy="39204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5EE6192D-1AC9-4658-B89A-6838F59DA730}"/>
              </a:ext>
            </a:extLst>
          </p:cNvPr>
          <p:cNvSpPr/>
          <p:nvPr/>
        </p:nvSpPr>
        <p:spPr>
          <a:xfrm>
            <a:off x="8179582" y="3592966"/>
            <a:ext cx="1497301" cy="39204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B5861AE9-51B6-4064-9401-5F1388C77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9237" y="1340298"/>
            <a:ext cx="2519680" cy="2603597"/>
          </a:xfrm>
          <a:prstGeom prst="rect">
            <a:avLst/>
          </a:prstGeom>
        </p:spPr>
      </p:pic>
      <p:sp>
        <p:nvSpPr>
          <p:cNvPr id="13" name="矩形: 圆角 12">
            <a:extLst>
              <a:ext uri="{FF2B5EF4-FFF2-40B4-BE49-F238E27FC236}">
                <a16:creationId xmlns:a16="http://schemas.microsoft.com/office/drawing/2014/main" xmlns="" id="{CB7BBA6F-2EDB-45A8-ADB9-989253D91381}"/>
              </a:ext>
            </a:extLst>
          </p:cNvPr>
          <p:cNvSpPr/>
          <p:nvPr/>
        </p:nvSpPr>
        <p:spPr>
          <a:xfrm>
            <a:off x="4630863" y="2327979"/>
            <a:ext cx="3251361" cy="39204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内容占位符 2">
            <a:extLst>
              <a:ext uri="{FF2B5EF4-FFF2-40B4-BE49-F238E27FC236}">
                <a16:creationId xmlns:a16="http://schemas.microsoft.com/office/drawing/2014/main" xmlns="" id="{AE63B2F6-970A-46F7-8EBE-1FD862A470DF}"/>
              </a:ext>
            </a:extLst>
          </p:cNvPr>
          <p:cNvSpPr txBox="1"/>
          <p:nvPr/>
        </p:nvSpPr>
        <p:spPr>
          <a:xfrm>
            <a:off x="2042854" y="3943895"/>
            <a:ext cx="1831134" cy="11167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中年于勒</a:t>
            </a:r>
            <a:endParaRPr lang="en-US" altLang="zh-CN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海外来信</a:t>
            </a:r>
          </a:p>
        </p:txBody>
      </p:sp>
      <p:sp>
        <p:nvSpPr>
          <p:cNvPr id="17" name="内容占位符 2">
            <a:extLst>
              <a:ext uri="{FF2B5EF4-FFF2-40B4-BE49-F238E27FC236}">
                <a16:creationId xmlns:a16="http://schemas.microsoft.com/office/drawing/2014/main" xmlns="" id="{D5C04034-C216-473F-B62A-A82A2A3785C8}"/>
              </a:ext>
            </a:extLst>
          </p:cNvPr>
          <p:cNvSpPr txBox="1"/>
          <p:nvPr/>
        </p:nvSpPr>
        <p:spPr>
          <a:xfrm>
            <a:off x="3855073" y="1821589"/>
            <a:ext cx="5878947" cy="37518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/>
              <a:t>        “亲爱的菲利普，我给你写这封信，免得你担心我的健康。我身体很好。买卖也好。明天我就动身到南美去作长期旅行。也许要好几年不给你写信。如果真不给你写信，你也不必担心。我发了财就会回勒阿弗尔的。我希望为期不远，那时我们就可以一起快活地过日子了。”</a:t>
            </a:r>
          </a:p>
        </p:txBody>
      </p:sp>
    </p:spTree>
    <p:extLst>
      <p:ext uri="{BB962C8B-B14F-4D97-AF65-F5344CB8AC3E}">
        <p14:creationId xmlns:p14="http://schemas.microsoft.com/office/powerpoint/2010/main" val="773074349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AAC79CFA-780B-441C-A23C-F1E1824AF9E3}"/>
              </a:ext>
            </a:extLst>
          </p:cNvPr>
          <p:cNvGrpSpPr/>
          <p:nvPr/>
        </p:nvGrpSpPr>
        <p:grpSpPr>
          <a:xfrm>
            <a:off x="2697296" y="1215231"/>
            <a:ext cx="2927238" cy="770935"/>
            <a:chOff x="977497" y="1711792"/>
            <a:chExt cx="2927238" cy="770935"/>
          </a:xfrm>
        </p:grpSpPr>
        <p:sp>
          <p:nvSpPr>
            <p:cNvPr id="3" name="内容占位符 2">
              <a:extLst>
                <a:ext uri="{FF2B5EF4-FFF2-40B4-BE49-F238E27FC236}">
                  <a16:creationId xmlns:a16="http://schemas.microsoft.com/office/drawing/2014/main" xmlns="" id="{E24A68B4-030C-47D0-A2D2-AB7B43C59B6C}"/>
                </a:ext>
              </a:extLst>
            </p:cNvPr>
            <p:cNvSpPr txBox="1"/>
            <p:nvPr/>
          </p:nvSpPr>
          <p:spPr>
            <a:xfrm>
              <a:off x="1486334" y="1711792"/>
              <a:ext cx="2418401" cy="73139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评价于勒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2C1E6884-7337-417E-B89F-78504D3C5FB2}"/>
                </a:ext>
              </a:extLst>
            </p:cNvPr>
            <p:cNvGrpSpPr/>
            <p:nvPr/>
          </p:nvGrpSpPr>
          <p:grpSpPr>
            <a:xfrm>
              <a:off x="977497" y="2013114"/>
              <a:ext cx="2729531" cy="469613"/>
              <a:chOff x="4444460" y="1616377"/>
              <a:chExt cx="2481507" cy="469613"/>
            </a:xfrm>
          </p:grpSpPr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xmlns="" id="{9F6C2055-F8D3-4A96-9DC8-2942E11D3EC1}"/>
                  </a:ext>
                </a:extLst>
              </p:cNvPr>
              <p:cNvGrpSpPr/>
              <p:nvPr/>
            </p:nvGrpSpPr>
            <p:grpSpPr>
              <a:xfrm>
                <a:off x="4444460" y="1616377"/>
                <a:ext cx="445481" cy="469613"/>
                <a:chOff x="2121873" y="1511588"/>
                <a:chExt cx="445481" cy="469613"/>
              </a:xfrm>
            </p:grpSpPr>
            <p:sp>
              <p:nvSpPr>
                <p:cNvPr id="7" name="矩形 6">
                  <a:extLst>
                    <a:ext uri="{FF2B5EF4-FFF2-40B4-BE49-F238E27FC236}">
                      <a16:creationId xmlns:a16="http://schemas.microsoft.com/office/drawing/2014/main" xmlns="" id="{B61A077D-4FC2-426D-81A6-19918B3617C2}"/>
                    </a:ext>
                  </a:extLst>
                </p:cNvPr>
                <p:cNvSpPr/>
                <p:nvPr/>
              </p:nvSpPr>
              <p:spPr>
                <a:xfrm>
                  <a:off x="2121873" y="1511588"/>
                  <a:ext cx="363415" cy="363415"/>
                </a:xfrm>
                <a:prstGeom prst="rect">
                  <a:avLst/>
                </a:prstGeom>
                <a:solidFill>
                  <a:srgbClr val="014E6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" name="矩形 7">
                  <a:extLst>
                    <a:ext uri="{FF2B5EF4-FFF2-40B4-BE49-F238E27FC236}">
                      <a16:creationId xmlns:a16="http://schemas.microsoft.com/office/drawing/2014/main" xmlns="" id="{B76EB52A-8AAA-42DF-BEAD-61D3E0D99B29}"/>
                    </a:ext>
                  </a:extLst>
                </p:cNvPr>
                <p:cNvSpPr/>
                <p:nvPr/>
              </p:nvSpPr>
              <p:spPr>
                <a:xfrm>
                  <a:off x="2321171" y="1735018"/>
                  <a:ext cx="246183" cy="246183"/>
                </a:xfrm>
                <a:prstGeom prst="rect">
                  <a:avLst/>
                </a:prstGeom>
                <a:solidFill>
                  <a:srgbClr val="1784A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cxnSp>
            <p:nvCxnSpPr>
              <p:cNvPr id="6" name="直接连接符 5">
                <a:extLst>
                  <a:ext uri="{FF2B5EF4-FFF2-40B4-BE49-F238E27FC236}">
                    <a16:creationId xmlns:a16="http://schemas.microsoft.com/office/drawing/2014/main" xmlns="" id="{28EB99A2-67F8-4955-B0ED-1EF86AB0303E}"/>
                  </a:ext>
                </a:extLst>
              </p:cNvPr>
              <p:cNvCxnSpPr/>
              <p:nvPr/>
            </p:nvCxnSpPr>
            <p:spPr>
              <a:xfrm flipV="1">
                <a:off x="5030097" y="1914634"/>
                <a:ext cx="1895870" cy="1"/>
              </a:xfrm>
              <a:prstGeom prst="line">
                <a:avLst/>
              </a:prstGeom>
              <a:ln w="12700">
                <a:solidFill>
                  <a:srgbClr val="014E6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xmlns="" id="{C813DA17-1EE5-47D9-9C9E-A0983183DB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6014511"/>
              </p:ext>
            </p:extLst>
          </p:nvPr>
        </p:nvGraphicFramePr>
        <p:xfrm>
          <a:off x="2482642" y="2054091"/>
          <a:ext cx="7462755" cy="30367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17324">
                  <a:extLst>
                    <a:ext uri="{9D8B030D-6E8A-4147-A177-3AD203B41FA5}">
                      <a16:colId xmlns:a16="http://schemas.microsoft.com/office/drawing/2014/main" xmlns="" val="2320657228"/>
                    </a:ext>
                  </a:extLst>
                </a:gridCol>
                <a:gridCol w="1807535">
                  <a:extLst>
                    <a:ext uri="{9D8B030D-6E8A-4147-A177-3AD203B41FA5}">
                      <a16:colId xmlns:a16="http://schemas.microsoft.com/office/drawing/2014/main" xmlns="" val="3840357447"/>
                    </a:ext>
                  </a:extLst>
                </a:gridCol>
                <a:gridCol w="2024946">
                  <a:extLst>
                    <a:ext uri="{9D8B030D-6E8A-4147-A177-3AD203B41FA5}">
                      <a16:colId xmlns:a16="http://schemas.microsoft.com/office/drawing/2014/main" xmlns="" val="1833917608"/>
                    </a:ext>
                  </a:extLst>
                </a:gridCol>
                <a:gridCol w="1812950">
                  <a:extLst>
                    <a:ext uri="{9D8B030D-6E8A-4147-A177-3AD203B41FA5}">
                      <a16:colId xmlns:a16="http://schemas.microsoft.com/office/drawing/2014/main" xmlns="" val="3849377928"/>
                    </a:ext>
                  </a:extLst>
                </a:gridCol>
              </a:tblGrid>
              <a:tr h="693248">
                <a:tc>
                  <a:txBody>
                    <a:bodyPr vert="horz" wrap="square"/>
                    <a:lstStyle/>
                    <a:p>
                      <a:pPr indent="266700" algn="just">
                        <a:lnSpc>
                          <a:spcPct val="150000"/>
                        </a:lnSpc>
                      </a:pPr>
                      <a:r>
                        <a:rPr lang="en-US" sz="2400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 </a:t>
                      </a:r>
                      <a:endParaRPr lang="zh-CN" sz="24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indent="304800" algn="l">
                        <a:lnSpc>
                          <a:spcPct val="150000"/>
                        </a:lnSpc>
                      </a:pPr>
                      <a:r>
                        <a:rPr lang="zh-CN" sz="2400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青年于勒</a:t>
                      </a:r>
                      <a:endParaRPr lang="zh-CN" sz="24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indent="22860" algn="ctr">
                        <a:lnSpc>
                          <a:spcPct val="150000"/>
                        </a:lnSpc>
                      </a:pPr>
                      <a:r>
                        <a:rPr lang="zh-CN" sz="2400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中年于勒</a:t>
                      </a:r>
                      <a:endParaRPr lang="zh-CN" sz="24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indent="22860" algn="just">
                        <a:lnSpc>
                          <a:spcPct val="150000"/>
                        </a:lnSpc>
                      </a:pPr>
                      <a:r>
                        <a:rPr lang="en-US" altLang="zh-CN" sz="2400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 </a:t>
                      </a:r>
                      <a:r>
                        <a:rPr lang="zh-CN" sz="2400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老年于勒</a:t>
                      </a:r>
                      <a:endParaRPr lang="zh-CN" sz="24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050884747"/>
                  </a:ext>
                </a:extLst>
              </a:tr>
              <a:tr h="1171769">
                <a:tc>
                  <a:txBody>
                    <a:bodyPr vert="horz" wrap="square"/>
                    <a:lstStyle/>
                    <a:p>
                      <a:pPr marL="0" indent="0" algn="ctr">
                        <a:lnSpc>
                          <a:spcPct val="150000"/>
                        </a:lnSpc>
                      </a:pPr>
                      <a:r>
                        <a:rPr lang="zh-CN" sz="2400" kern="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行为</a:t>
                      </a:r>
                      <a:endParaRPr lang="en-US" altLang="zh-CN" sz="2400" kern="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pPr marL="0" indent="0" algn="ctr">
                        <a:lnSpc>
                          <a:spcPct val="150000"/>
                        </a:lnSpc>
                      </a:pPr>
                      <a:r>
                        <a:rPr lang="zh-CN" sz="2400" kern="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性格</a:t>
                      </a:r>
                      <a:endParaRPr lang="zh-CN" sz="2400" kern="10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266700" algn="just">
                        <a:lnSpc>
                          <a:spcPct val="150000"/>
                        </a:lnSpc>
                      </a:pPr>
                      <a:r>
                        <a:rPr lang="en-US" sz="2400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 </a:t>
                      </a:r>
                      <a:endParaRPr lang="zh-CN" sz="24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pPr indent="266700" algn="just">
                        <a:lnSpc>
                          <a:spcPct val="150000"/>
                        </a:lnSpc>
                      </a:pPr>
                      <a:r>
                        <a:rPr lang="en-US" sz="2400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 </a:t>
                      </a:r>
                      <a:endParaRPr lang="zh-CN" sz="24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indent="266700" algn="just">
                        <a:lnSpc>
                          <a:spcPct val="150000"/>
                        </a:lnSpc>
                      </a:pPr>
                      <a:r>
                        <a:rPr lang="en-US" sz="2400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 </a:t>
                      </a:r>
                      <a:endParaRPr lang="zh-CN" sz="24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indent="22860" algn="just">
                        <a:lnSpc>
                          <a:spcPct val="150000"/>
                        </a:lnSpc>
                      </a:pPr>
                      <a:r>
                        <a:rPr lang="en-US" sz="2400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 </a:t>
                      </a:r>
                      <a:endParaRPr lang="zh-CN" sz="24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015107759"/>
                  </a:ext>
                </a:extLst>
              </a:tr>
              <a:tr h="1171769">
                <a:tc>
                  <a:txBody>
                    <a:bodyPr vert="horz" wrap="square"/>
                    <a:lstStyle/>
                    <a:p>
                      <a:pPr marL="0" indent="0" algn="ctr">
                        <a:lnSpc>
                          <a:spcPct val="150000"/>
                        </a:lnSpc>
                      </a:pPr>
                      <a:r>
                        <a:rPr lang="zh-CN" sz="2400" kern="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我为他</a:t>
                      </a:r>
                      <a:endParaRPr lang="en-US" altLang="zh-CN" sz="2400" kern="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pPr marL="0" indent="0" algn="ctr">
                        <a:lnSpc>
                          <a:spcPct val="150000"/>
                        </a:lnSpc>
                      </a:pPr>
                      <a:r>
                        <a:rPr lang="zh-CN" sz="2400" kern="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点赞</a:t>
                      </a:r>
                      <a:r>
                        <a:rPr lang="en-US" sz="2400" kern="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/</a:t>
                      </a:r>
                      <a:r>
                        <a:rPr lang="zh-CN" altLang="en-US" sz="2400" kern="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差评</a:t>
                      </a:r>
                      <a:endParaRPr lang="zh-CN" sz="2400" kern="10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266700" algn="just">
                        <a:lnSpc>
                          <a:spcPct val="150000"/>
                        </a:lnSpc>
                      </a:pPr>
                      <a:r>
                        <a:rPr lang="en-US" sz="2400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 </a:t>
                      </a:r>
                      <a:endParaRPr lang="zh-CN" sz="24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indent="266700" algn="just">
                        <a:lnSpc>
                          <a:spcPct val="150000"/>
                        </a:lnSpc>
                      </a:pPr>
                      <a:r>
                        <a:rPr lang="en-US" sz="2400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 </a:t>
                      </a:r>
                      <a:endParaRPr lang="zh-CN" sz="24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indent="266700" algn="just">
                        <a:lnSpc>
                          <a:spcPct val="150000"/>
                        </a:lnSpc>
                      </a:pPr>
                      <a:r>
                        <a:rPr lang="en-US" sz="2400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 </a:t>
                      </a:r>
                      <a:endParaRPr lang="zh-CN" sz="24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575442236"/>
                  </a:ext>
                </a:extLst>
              </a:tr>
            </a:tbl>
          </a:graphicData>
        </a:graphic>
      </p:graphicFrame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EE1161C3-58AF-4B91-B06C-0AAEBEFF4ACA}"/>
              </a:ext>
            </a:extLst>
          </p:cNvPr>
          <p:cNvSpPr txBox="1"/>
          <p:nvPr/>
        </p:nvSpPr>
        <p:spPr>
          <a:xfrm>
            <a:off x="4453123" y="2849953"/>
            <a:ext cx="179456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行为不正</a:t>
            </a:r>
            <a:endParaRPr kumimoji="0" lang="en-US" altLang="zh-CN" sz="2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糊涂荒唐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9F077A03-4CF8-4063-BD12-93824E6436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23149" y="4067969"/>
            <a:ext cx="901385" cy="901385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51A37F13-AC93-4AF2-8D95-9E6E84ED3D2B}"/>
              </a:ext>
            </a:extLst>
          </p:cNvPr>
          <p:cNvSpPr txBox="1"/>
          <p:nvPr/>
        </p:nvSpPr>
        <p:spPr>
          <a:xfrm>
            <a:off x="6240599" y="2849953"/>
            <a:ext cx="197054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赚钱愿赔偿</a:t>
            </a:r>
            <a:endParaRPr kumimoji="0" lang="en-US" altLang="zh-CN" sz="26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正直有良心</a:t>
            </a:r>
            <a:endParaRPr kumimoji="0" lang="zh-CN" altLang="en-US" sz="26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0D0DB3B7-E473-47F7-A026-BB5F7C6FB6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095" y="3866416"/>
            <a:ext cx="1302489" cy="13044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2509075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751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CFD39762-EB5B-49EF-AAC6-C081E9B1DFEF}"/>
              </a:ext>
            </a:extLst>
          </p:cNvPr>
          <p:cNvSpPr/>
          <p:nvPr/>
        </p:nvSpPr>
        <p:spPr>
          <a:xfrm>
            <a:off x="2214599" y="3745635"/>
            <a:ext cx="4731489" cy="47104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16FEDA2C-8840-4331-A4CD-C76AF324E5DF}"/>
              </a:ext>
            </a:extLst>
          </p:cNvPr>
          <p:cNvSpPr/>
          <p:nvPr/>
        </p:nvSpPr>
        <p:spPr>
          <a:xfrm>
            <a:off x="6946087" y="3299926"/>
            <a:ext cx="2519917" cy="44570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xmlns="" id="{128C0FDE-4F52-40B0-9192-F9222D7A7E06}"/>
              </a:ext>
            </a:extLst>
          </p:cNvPr>
          <p:cNvSpPr txBox="1"/>
          <p:nvPr/>
        </p:nvSpPr>
        <p:spPr>
          <a:xfrm>
            <a:off x="2203263" y="2415487"/>
            <a:ext cx="7537485" cy="27179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/>
              <a:t>        船长冷冷地回答说：“他是个法国老流氓，去年我在美洲碰到他，就把他带回祖国。据说他在勒阿弗尔还有亲属，不过他不愿意回到他们身边，因为他欠了他们的钱。</a:t>
            </a:r>
            <a:r>
              <a:rPr lang="en-US" altLang="zh-CN"/>
              <a:t>…… </a:t>
            </a:r>
            <a:r>
              <a:rPr lang="zh-CN" altLang="en-US"/>
              <a:t>听说他在那边阔绰过一个时期，可是您看他今天已经落到什么田地！”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6B860D1D-070E-4326-8231-D25BE923DEF3}"/>
              </a:ext>
            </a:extLst>
          </p:cNvPr>
          <p:cNvGrpSpPr/>
          <p:nvPr/>
        </p:nvGrpSpPr>
        <p:grpSpPr>
          <a:xfrm>
            <a:off x="2352125" y="1421122"/>
            <a:ext cx="2927238" cy="770935"/>
            <a:chOff x="977497" y="1711792"/>
            <a:chExt cx="2927238" cy="770935"/>
          </a:xfrm>
        </p:grpSpPr>
        <p:sp>
          <p:nvSpPr>
            <p:cNvPr id="6" name="内容占位符 2">
              <a:extLst>
                <a:ext uri="{FF2B5EF4-FFF2-40B4-BE49-F238E27FC236}">
                  <a16:creationId xmlns:a16="http://schemas.microsoft.com/office/drawing/2014/main" xmlns="" id="{9247A29C-F5AB-4030-BCEB-D454B2E36E38}"/>
                </a:ext>
              </a:extLst>
            </p:cNvPr>
            <p:cNvSpPr txBox="1"/>
            <p:nvPr/>
          </p:nvSpPr>
          <p:spPr>
            <a:xfrm>
              <a:off x="1486334" y="1711792"/>
              <a:ext cx="2418401" cy="73139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 老年于勒</a:t>
              </a: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0C5D9C76-ED9D-42AD-AE7A-757589F7E5B0}"/>
                </a:ext>
              </a:extLst>
            </p:cNvPr>
            <p:cNvGrpSpPr/>
            <p:nvPr/>
          </p:nvGrpSpPr>
          <p:grpSpPr>
            <a:xfrm>
              <a:off x="977497" y="2013114"/>
              <a:ext cx="2729531" cy="469613"/>
              <a:chOff x="4444460" y="1616377"/>
              <a:chExt cx="2481507" cy="469613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xmlns="" id="{349CC538-24BD-4CC5-8F70-5DEFC9F42052}"/>
                  </a:ext>
                </a:extLst>
              </p:cNvPr>
              <p:cNvGrpSpPr/>
              <p:nvPr/>
            </p:nvGrpSpPr>
            <p:grpSpPr>
              <a:xfrm>
                <a:off x="4444460" y="1616377"/>
                <a:ext cx="445481" cy="469613"/>
                <a:chOff x="2121873" y="1511588"/>
                <a:chExt cx="445481" cy="469613"/>
              </a:xfrm>
            </p:grpSpPr>
            <p:sp>
              <p:nvSpPr>
                <p:cNvPr id="10" name="矩形 9">
                  <a:extLst>
                    <a:ext uri="{FF2B5EF4-FFF2-40B4-BE49-F238E27FC236}">
                      <a16:creationId xmlns:a16="http://schemas.microsoft.com/office/drawing/2014/main" xmlns="" id="{1EEA6209-CAC5-455C-8697-98AEDD13FB76}"/>
                    </a:ext>
                  </a:extLst>
                </p:cNvPr>
                <p:cNvSpPr/>
                <p:nvPr/>
              </p:nvSpPr>
              <p:spPr>
                <a:xfrm>
                  <a:off x="2121873" y="1511588"/>
                  <a:ext cx="363415" cy="363415"/>
                </a:xfrm>
                <a:prstGeom prst="rect">
                  <a:avLst/>
                </a:prstGeom>
                <a:solidFill>
                  <a:srgbClr val="014E6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" name="矩形 10">
                  <a:extLst>
                    <a:ext uri="{FF2B5EF4-FFF2-40B4-BE49-F238E27FC236}">
                      <a16:creationId xmlns:a16="http://schemas.microsoft.com/office/drawing/2014/main" xmlns="" id="{39FAAD8E-1EAE-47FD-953C-1E3C8FB36578}"/>
                    </a:ext>
                  </a:extLst>
                </p:cNvPr>
                <p:cNvSpPr/>
                <p:nvPr/>
              </p:nvSpPr>
              <p:spPr>
                <a:xfrm>
                  <a:off x="2321171" y="1735018"/>
                  <a:ext cx="246183" cy="246183"/>
                </a:xfrm>
                <a:prstGeom prst="rect">
                  <a:avLst/>
                </a:prstGeom>
                <a:solidFill>
                  <a:srgbClr val="1784A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xmlns="" id="{ED29248E-49D2-443C-90AE-A87D23704BE8}"/>
                  </a:ext>
                </a:extLst>
              </p:cNvPr>
              <p:cNvCxnSpPr/>
              <p:nvPr/>
            </p:nvCxnSpPr>
            <p:spPr>
              <a:xfrm flipV="1">
                <a:off x="5030097" y="1914634"/>
                <a:ext cx="1895870" cy="1"/>
              </a:xfrm>
              <a:prstGeom prst="line">
                <a:avLst/>
              </a:prstGeom>
              <a:ln w="12700">
                <a:solidFill>
                  <a:srgbClr val="014E6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160429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7A556AFF-6A1C-49D2-BD8A-51085D08B895}"/>
              </a:ext>
            </a:extLst>
          </p:cNvPr>
          <p:cNvSpPr/>
          <p:nvPr/>
        </p:nvSpPr>
        <p:spPr>
          <a:xfrm>
            <a:off x="6218812" y="4387246"/>
            <a:ext cx="3432545" cy="41744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A5B91C8C-906E-405F-B4E9-C0D6C5E43316}"/>
              </a:ext>
            </a:extLst>
          </p:cNvPr>
          <p:cNvSpPr/>
          <p:nvPr/>
        </p:nvSpPr>
        <p:spPr>
          <a:xfrm>
            <a:off x="2279451" y="4775667"/>
            <a:ext cx="3005467" cy="41744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C960FB4C-D941-4548-A40D-AB1C449AD1A5}"/>
              </a:ext>
            </a:extLst>
          </p:cNvPr>
          <p:cNvSpPr/>
          <p:nvPr/>
        </p:nvSpPr>
        <p:spPr>
          <a:xfrm>
            <a:off x="4051544" y="3681848"/>
            <a:ext cx="5039833" cy="40453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0ED12A89-CB76-49E5-A0CC-34D20276C57F}"/>
              </a:ext>
            </a:extLst>
          </p:cNvPr>
          <p:cNvSpPr/>
          <p:nvPr/>
        </p:nvSpPr>
        <p:spPr>
          <a:xfrm>
            <a:off x="5284918" y="3278582"/>
            <a:ext cx="3104709" cy="40453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BD0EDC9A-F59F-4514-8E2C-09CDD3E42999}"/>
              </a:ext>
            </a:extLst>
          </p:cNvPr>
          <p:cNvSpPr/>
          <p:nvPr/>
        </p:nvSpPr>
        <p:spPr>
          <a:xfrm>
            <a:off x="3247013" y="2514463"/>
            <a:ext cx="2725481" cy="40496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7FC563EF-CF9A-4B46-9105-F85548DF64B5}"/>
              </a:ext>
            </a:extLst>
          </p:cNvPr>
          <p:cNvSpPr/>
          <p:nvPr/>
        </p:nvSpPr>
        <p:spPr>
          <a:xfrm>
            <a:off x="6224131" y="2052209"/>
            <a:ext cx="2782188" cy="41744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xmlns="" id="{DF569A0B-8E1D-4918-BF59-0615DEEFEFA6}"/>
              </a:ext>
            </a:extLst>
          </p:cNvPr>
          <p:cNvSpPr txBox="1"/>
          <p:nvPr/>
        </p:nvSpPr>
        <p:spPr>
          <a:xfrm>
            <a:off x="2198704" y="2079175"/>
            <a:ext cx="7537485" cy="321617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/>
              <a:t>        一个衣服褴褛的年老水手拿小刀一下撬开牡蛎</a:t>
            </a:r>
            <a:r>
              <a:rPr lang="en-US" altLang="zh-CN"/>
              <a:t>……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/>
              <a:t>        他又老又脏，满脸皱纹，眼光始终不离开他手里干的活儿。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/>
              <a:t>        我看了看他的手，那是一只满是皱纹的手。我又看了看他的脸，那是一张又老又穷苦的脸，满脸愁容，狼狈不堪。</a:t>
            </a:r>
            <a:r>
              <a:rPr lang="en-US" altLang="zh-CN"/>
              <a:t>……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/>
              <a:t>        我给了他十个铜子的小费他赶紧谢我：“上帝保佑您，我的年轻的先生！” 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256E4817-AB4A-4206-962C-C0B0FA379C3F}"/>
              </a:ext>
            </a:extLst>
          </p:cNvPr>
          <p:cNvGrpSpPr/>
          <p:nvPr/>
        </p:nvGrpSpPr>
        <p:grpSpPr>
          <a:xfrm>
            <a:off x="2491404" y="1191008"/>
            <a:ext cx="2927238" cy="770935"/>
            <a:chOff x="977497" y="1711792"/>
            <a:chExt cx="2927238" cy="770935"/>
          </a:xfrm>
        </p:grpSpPr>
        <p:sp>
          <p:nvSpPr>
            <p:cNvPr id="10" name="内容占位符 2">
              <a:extLst>
                <a:ext uri="{FF2B5EF4-FFF2-40B4-BE49-F238E27FC236}">
                  <a16:creationId xmlns:a16="http://schemas.microsoft.com/office/drawing/2014/main" xmlns="" id="{5C968B94-D5B1-4D86-9705-113DA7753B18}"/>
                </a:ext>
              </a:extLst>
            </p:cNvPr>
            <p:cNvSpPr txBox="1"/>
            <p:nvPr/>
          </p:nvSpPr>
          <p:spPr>
            <a:xfrm>
              <a:off x="1486334" y="1711792"/>
              <a:ext cx="2418401" cy="73139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 老年于勒</a:t>
              </a: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E948B7F8-84E7-459B-8020-4BA7699384EC}"/>
                </a:ext>
              </a:extLst>
            </p:cNvPr>
            <p:cNvGrpSpPr/>
            <p:nvPr/>
          </p:nvGrpSpPr>
          <p:grpSpPr>
            <a:xfrm>
              <a:off x="977497" y="2013114"/>
              <a:ext cx="2729531" cy="469613"/>
              <a:chOff x="4444460" y="1616377"/>
              <a:chExt cx="2481507" cy="469613"/>
            </a:xfrm>
          </p:grpSpPr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xmlns="" id="{A399C82D-78F6-4CD7-81C4-F12AB81AA34D}"/>
                  </a:ext>
                </a:extLst>
              </p:cNvPr>
              <p:cNvGrpSpPr/>
              <p:nvPr/>
            </p:nvGrpSpPr>
            <p:grpSpPr>
              <a:xfrm>
                <a:off x="4444460" y="1616377"/>
                <a:ext cx="445481" cy="469613"/>
                <a:chOff x="2121873" y="1511588"/>
                <a:chExt cx="445481" cy="469613"/>
              </a:xfrm>
            </p:grpSpPr>
            <p:sp>
              <p:nvSpPr>
                <p:cNvPr id="14" name="矩形 13">
                  <a:extLst>
                    <a:ext uri="{FF2B5EF4-FFF2-40B4-BE49-F238E27FC236}">
                      <a16:creationId xmlns:a16="http://schemas.microsoft.com/office/drawing/2014/main" xmlns="" id="{60D69FC7-DFE3-4DA5-82FB-79C09E22F1EC}"/>
                    </a:ext>
                  </a:extLst>
                </p:cNvPr>
                <p:cNvSpPr/>
                <p:nvPr/>
              </p:nvSpPr>
              <p:spPr>
                <a:xfrm>
                  <a:off x="2121873" y="1511588"/>
                  <a:ext cx="363415" cy="363415"/>
                </a:xfrm>
                <a:prstGeom prst="rect">
                  <a:avLst/>
                </a:prstGeom>
                <a:solidFill>
                  <a:srgbClr val="014E6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" name="矩形 14">
                  <a:extLst>
                    <a:ext uri="{FF2B5EF4-FFF2-40B4-BE49-F238E27FC236}">
                      <a16:creationId xmlns:a16="http://schemas.microsoft.com/office/drawing/2014/main" xmlns="" id="{52222AE0-63ED-4C02-BFD9-56B25AD58207}"/>
                    </a:ext>
                  </a:extLst>
                </p:cNvPr>
                <p:cNvSpPr/>
                <p:nvPr/>
              </p:nvSpPr>
              <p:spPr>
                <a:xfrm>
                  <a:off x="2321171" y="1735018"/>
                  <a:ext cx="246183" cy="246183"/>
                </a:xfrm>
                <a:prstGeom prst="rect">
                  <a:avLst/>
                </a:prstGeom>
                <a:solidFill>
                  <a:srgbClr val="1784A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xmlns="" id="{2E2C6F0A-B68B-4A30-8AA4-A3F5F75BAB1F}"/>
                  </a:ext>
                </a:extLst>
              </p:cNvPr>
              <p:cNvCxnSpPr/>
              <p:nvPr/>
            </p:nvCxnSpPr>
            <p:spPr>
              <a:xfrm flipV="1">
                <a:off x="5030097" y="1914634"/>
                <a:ext cx="1895870" cy="1"/>
              </a:xfrm>
              <a:prstGeom prst="line">
                <a:avLst/>
              </a:prstGeom>
              <a:ln w="12700">
                <a:solidFill>
                  <a:srgbClr val="014E6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1040566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2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4C4DAB24-6F40-450B-A84A-4FC0AA8CB130}"/>
              </a:ext>
            </a:extLst>
          </p:cNvPr>
          <p:cNvGrpSpPr/>
          <p:nvPr/>
        </p:nvGrpSpPr>
        <p:grpSpPr>
          <a:xfrm>
            <a:off x="2382403" y="1215231"/>
            <a:ext cx="2927238" cy="770935"/>
            <a:chOff x="977497" y="1711792"/>
            <a:chExt cx="2927238" cy="770935"/>
          </a:xfrm>
        </p:grpSpPr>
        <p:sp>
          <p:nvSpPr>
            <p:cNvPr id="3" name="内容占位符 2">
              <a:extLst>
                <a:ext uri="{FF2B5EF4-FFF2-40B4-BE49-F238E27FC236}">
                  <a16:creationId xmlns:a16="http://schemas.microsoft.com/office/drawing/2014/main" xmlns="" id="{42590A20-D055-4A33-8EEA-CEB136E0FCE8}"/>
                </a:ext>
              </a:extLst>
            </p:cNvPr>
            <p:cNvSpPr txBox="1"/>
            <p:nvPr/>
          </p:nvSpPr>
          <p:spPr>
            <a:xfrm>
              <a:off x="1486334" y="1711792"/>
              <a:ext cx="2418401" cy="73139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评价于勒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44DAC0DF-79C5-4F2C-8D76-46004C7068FD}"/>
                </a:ext>
              </a:extLst>
            </p:cNvPr>
            <p:cNvGrpSpPr/>
            <p:nvPr/>
          </p:nvGrpSpPr>
          <p:grpSpPr>
            <a:xfrm>
              <a:off x="977497" y="2013114"/>
              <a:ext cx="2729531" cy="469613"/>
              <a:chOff x="4444460" y="1616377"/>
              <a:chExt cx="2481507" cy="469613"/>
            </a:xfrm>
          </p:grpSpPr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xmlns="" id="{E910ECA1-E55A-49DE-9CD7-0EF31D9CE614}"/>
                  </a:ext>
                </a:extLst>
              </p:cNvPr>
              <p:cNvGrpSpPr/>
              <p:nvPr/>
            </p:nvGrpSpPr>
            <p:grpSpPr>
              <a:xfrm>
                <a:off x="4444460" y="1616377"/>
                <a:ext cx="445481" cy="469613"/>
                <a:chOff x="2121873" y="1511588"/>
                <a:chExt cx="445481" cy="469613"/>
              </a:xfrm>
            </p:grpSpPr>
            <p:sp>
              <p:nvSpPr>
                <p:cNvPr id="7" name="矩形 6">
                  <a:extLst>
                    <a:ext uri="{FF2B5EF4-FFF2-40B4-BE49-F238E27FC236}">
                      <a16:creationId xmlns:a16="http://schemas.microsoft.com/office/drawing/2014/main" xmlns="" id="{6266DC1C-9A09-4713-AED6-5D328E033FB0}"/>
                    </a:ext>
                  </a:extLst>
                </p:cNvPr>
                <p:cNvSpPr/>
                <p:nvPr/>
              </p:nvSpPr>
              <p:spPr>
                <a:xfrm>
                  <a:off x="2121873" y="1511588"/>
                  <a:ext cx="363415" cy="363415"/>
                </a:xfrm>
                <a:prstGeom prst="rect">
                  <a:avLst/>
                </a:prstGeom>
                <a:solidFill>
                  <a:srgbClr val="014E6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" name="矩形 7">
                  <a:extLst>
                    <a:ext uri="{FF2B5EF4-FFF2-40B4-BE49-F238E27FC236}">
                      <a16:creationId xmlns:a16="http://schemas.microsoft.com/office/drawing/2014/main" xmlns="" id="{9F78173A-8408-4A7F-86F6-FB28DC5BE623}"/>
                    </a:ext>
                  </a:extLst>
                </p:cNvPr>
                <p:cNvSpPr/>
                <p:nvPr/>
              </p:nvSpPr>
              <p:spPr>
                <a:xfrm>
                  <a:off x="2321171" y="1735018"/>
                  <a:ext cx="246183" cy="246183"/>
                </a:xfrm>
                <a:prstGeom prst="rect">
                  <a:avLst/>
                </a:prstGeom>
                <a:solidFill>
                  <a:srgbClr val="1784A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cxnSp>
            <p:nvCxnSpPr>
              <p:cNvPr id="6" name="直接连接符 5">
                <a:extLst>
                  <a:ext uri="{FF2B5EF4-FFF2-40B4-BE49-F238E27FC236}">
                    <a16:creationId xmlns:a16="http://schemas.microsoft.com/office/drawing/2014/main" xmlns="" id="{7C654CB5-68CA-438F-8181-7DFCF8FAD535}"/>
                  </a:ext>
                </a:extLst>
              </p:cNvPr>
              <p:cNvCxnSpPr/>
              <p:nvPr/>
            </p:nvCxnSpPr>
            <p:spPr>
              <a:xfrm flipV="1">
                <a:off x="5030097" y="1914634"/>
                <a:ext cx="1895870" cy="1"/>
              </a:xfrm>
              <a:prstGeom prst="line">
                <a:avLst/>
              </a:prstGeom>
              <a:ln w="12700">
                <a:solidFill>
                  <a:srgbClr val="014E6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xmlns="" id="{AE76B509-0EB9-4B72-9F61-B59FAAA5C1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9294805"/>
              </p:ext>
            </p:extLst>
          </p:nvPr>
        </p:nvGraphicFramePr>
        <p:xfrm>
          <a:off x="2167749" y="2054091"/>
          <a:ext cx="7462755" cy="30367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17324">
                  <a:extLst>
                    <a:ext uri="{9D8B030D-6E8A-4147-A177-3AD203B41FA5}">
                      <a16:colId xmlns:a16="http://schemas.microsoft.com/office/drawing/2014/main" xmlns="" val="2320657228"/>
                    </a:ext>
                  </a:extLst>
                </a:gridCol>
                <a:gridCol w="1807535">
                  <a:extLst>
                    <a:ext uri="{9D8B030D-6E8A-4147-A177-3AD203B41FA5}">
                      <a16:colId xmlns:a16="http://schemas.microsoft.com/office/drawing/2014/main" xmlns="" val="3840357447"/>
                    </a:ext>
                  </a:extLst>
                </a:gridCol>
                <a:gridCol w="2024946">
                  <a:extLst>
                    <a:ext uri="{9D8B030D-6E8A-4147-A177-3AD203B41FA5}">
                      <a16:colId xmlns:a16="http://schemas.microsoft.com/office/drawing/2014/main" xmlns="" val="1833917608"/>
                    </a:ext>
                  </a:extLst>
                </a:gridCol>
                <a:gridCol w="1812950">
                  <a:extLst>
                    <a:ext uri="{9D8B030D-6E8A-4147-A177-3AD203B41FA5}">
                      <a16:colId xmlns:a16="http://schemas.microsoft.com/office/drawing/2014/main" xmlns="" val="3849377928"/>
                    </a:ext>
                  </a:extLst>
                </a:gridCol>
              </a:tblGrid>
              <a:tr h="693248">
                <a:tc>
                  <a:txBody>
                    <a:bodyPr vert="horz" wrap="square"/>
                    <a:lstStyle/>
                    <a:p>
                      <a:pPr indent="266700" algn="just">
                        <a:lnSpc>
                          <a:spcPct val="150000"/>
                        </a:lnSpc>
                      </a:pPr>
                      <a:r>
                        <a:rPr lang="en-US" sz="2400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 </a:t>
                      </a:r>
                      <a:endParaRPr lang="zh-CN" sz="24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indent="304800" algn="l">
                        <a:lnSpc>
                          <a:spcPct val="150000"/>
                        </a:lnSpc>
                      </a:pPr>
                      <a:r>
                        <a:rPr lang="zh-CN" sz="2400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青年于勒</a:t>
                      </a:r>
                      <a:endParaRPr lang="zh-CN" sz="24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indent="22860" algn="ctr">
                        <a:lnSpc>
                          <a:spcPct val="150000"/>
                        </a:lnSpc>
                      </a:pPr>
                      <a:r>
                        <a:rPr lang="zh-CN" sz="2400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中年于勒</a:t>
                      </a:r>
                      <a:endParaRPr lang="zh-CN" sz="24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indent="22860" algn="just">
                        <a:lnSpc>
                          <a:spcPct val="150000"/>
                        </a:lnSpc>
                      </a:pPr>
                      <a:r>
                        <a:rPr lang="en-US" altLang="zh-CN" sz="2400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 </a:t>
                      </a:r>
                      <a:r>
                        <a:rPr lang="zh-CN" sz="2400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老年于勒</a:t>
                      </a:r>
                      <a:endParaRPr lang="zh-CN" sz="24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050884747"/>
                  </a:ext>
                </a:extLst>
              </a:tr>
              <a:tr h="1171769">
                <a:tc>
                  <a:txBody>
                    <a:bodyPr vert="horz" wrap="square"/>
                    <a:lstStyle/>
                    <a:p>
                      <a:pPr marL="0" indent="0" algn="ctr">
                        <a:lnSpc>
                          <a:spcPct val="150000"/>
                        </a:lnSpc>
                      </a:pPr>
                      <a:r>
                        <a:rPr lang="zh-CN" sz="2400" kern="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行为</a:t>
                      </a:r>
                      <a:endParaRPr lang="en-US" altLang="zh-CN" sz="2400" kern="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pPr marL="0" indent="0" algn="ctr">
                        <a:lnSpc>
                          <a:spcPct val="150000"/>
                        </a:lnSpc>
                      </a:pPr>
                      <a:r>
                        <a:rPr lang="zh-CN" sz="2400" kern="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性格</a:t>
                      </a:r>
                      <a:endParaRPr lang="zh-CN" sz="2400" kern="10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266700" algn="just">
                        <a:lnSpc>
                          <a:spcPct val="150000"/>
                        </a:lnSpc>
                      </a:pPr>
                      <a:r>
                        <a:rPr lang="en-US" sz="2400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 </a:t>
                      </a:r>
                      <a:endParaRPr lang="zh-CN" sz="24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pPr indent="266700" algn="just">
                        <a:lnSpc>
                          <a:spcPct val="150000"/>
                        </a:lnSpc>
                      </a:pPr>
                      <a:r>
                        <a:rPr lang="en-US" sz="2400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 </a:t>
                      </a:r>
                      <a:endParaRPr lang="zh-CN" sz="24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indent="266700" algn="just">
                        <a:lnSpc>
                          <a:spcPct val="150000"/>
                        </a:lnSpc>
                      </a:pPr>
                      <a:r>
                        <a:rPr lang="en-US" sz="2400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 </a:t>
                      </a:r>
                      <a:endParaRPr lang="zh-CN" sz="24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indent="22860" algn="just">
                        <a:lnSpc>
                          <a:spcPct val="150000"/>
                        </a:lnSpc>
                      </a:pPr>
                      <a:r>
                        <a:rPr lang="en-US" sz="2400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 </a:t>
                      </a:r>
                      <a:endParaRPr lang="zh-CN" sz="24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015107759"/>
                  </a:ext>
                </a:extLst>
              </a:tr>
              <a:tr h="1171769">
                <a:tc>
                  <a:txBody>
                    <a:bodyPr vert="horz" wrap="square"/>
                    <a:lstStyle/>
                    <a:p>
                      <a:pPr marL="0" indent="0" algn="ctr">
                        <a:lnSpc>
                          <a:spcPct val="150000"/>
                        </a:lnSpc>
                      </a:pPr>
                      <a:r>
                        <a:rPr lang="zh-CN" sz="2400" kern="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我为他</a:t>
                      </a:r>
                      <a:endParaRPr lang="en-US" altLang="zh-CN" sz="2400" kern="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pPr marL="0" indent="0" algn="ctr">
                        <a:lnSpc>
                          <a:spcPct val="150000"/>
                        </a:lnSpc>
                      </a:pPr>
                      <a:r>
                        <a:rPr lang="zh-CN" sz="2400" kern="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点赞</a:t>
                      </a:r>
                      <a:r>
                        <a:rPr lang="en-US" sz="2400" kern="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/</a:t>
                      </a:r>
                      <a:r>
                        <a:rPr lang="zh-CN" altLang="en-US" sz="2400" kern="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差评</a:t>
                      </a:r>
                      <a:endParaRPr lang="zh-CN" sz="2400" kern="10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266700" algn="just">
                        <a:lnSpc>
                          <a:spcPct val="150000"/>
                        </a:lnSpc>
                      </a:pPr>
                      <a:r>
                        <a:rPr lang="en-US" sz="2400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 </a:t>
                      </a:r>
                      <a:endParaRPr lang="zh-CN" sz="24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indent="266700" algn="just">
                        <a:lnSpc>
                          <a:spcPct val="150000"/>
                        </a:lnSpc>
                      </a:pPr>
                      <a:r>
                        <a:rPr lang="en-US" sz="2400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 </a:t>
                      </a:r>
                      <a:endParaRPr lang="zh-CN" sz="24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indent="266700" algn="just">
                        <a:lnSpc>
                          <a:spcPct val="150000"/>
                        </a:lnSpc>
                      </a:pPr>
                      <a:r>
                        <a:rPr lang="en-US" sz="2400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 </a:t>
                      </a:r>
                      <a:endParaRPr lang="zh-CN" sz="24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575442236"/>
                  </a:ext>
                </a:extLst>
              </a:tr>
            </a:tbl>
          </a:graphicData>
        </a:graphic>
      </p:graphicFrame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36070898-4CBA-483C-87A9-67CFE47C059A}"/>
              </a:ext>
            </a:extLst>
          </p:cNvPr>
          <p:cNvSpPr txBox="1"/>
          <p:nvPr/>
        </p:nvSpPr>
        <p:spPr>
          <a:xfrm>
            <a:off x="4138230" y="2849953"/>
            <a:ext cx="179456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行为不正</a:t>
            </a:r>
            <a:endParaRPr kumimoji="0" lang="en-US" altLang="zh-CN" sz="2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糊涂荒唐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7A69D083-3609-491F-9344-D3AC2D2DF2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408256" y="4067969"/>
            <a:ext cx="901385" cy="901385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6C1914D-921F-4681-A512-E08C564C28DE}"/>
              </a:ext>
            </a:extLst>
          </p:cNvPr>
          <p:cNvSpPr txBox="1"/>
          <p:nvPr/>
        </p:nvSpPr>
        <p:spPr>
          <a:xfrm>
            <a:off x="5925706" y="2849953"/>
            <a:ext cx="197054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赚钱愿赔偿</a:t>
            </a:r>
            <a:endParaRPr kumimoji="0" lang="en-US" altLang="zh-CN" sz="26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正直有良心</a:t>
            </a:r>
            <a:endParaRPr kumimoji="0" lang="zh-CN" altLang="en-US" sz="26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90B42358-7073-48D4-BE69-41D8C2B484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1202" y="3866416"/>
            <a:ext cx="1302489" cy="13044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B16EAC3-B531-4C35-AB9A-7157D9B919D1}"/>
              </a:ext>
            </a:extLst>
          </p:cNvPr>
          <p:cNvSpPr txBox="1"/>
          <p:nvPr/>
        </p:nvSpPr>
        <p:spPr>
          <a:xfrm>
            <a:off x="7811213" y="2849953"/>
            <a:ext cx="197054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自食其力</a:t>
            </a:r>
            <a:endParaRPr lang="en-US" altLang="zh-CN" sz="26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60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善良知感恩</a:t>
            </a:r>
            <a:endParaRPr kumimoji="0" lang="zh-CN" altLang="en-US" sz="26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C7B05777-E2F8-401E-BE20-765F16A65E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2551" y="3866416"/>
            <a:ext cx="1302489" cy="13044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486850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2">
            <a:extLst>
              <a:ext uri="{FF2B5EF4-FFF2-40B4-BE49-F238E27FC236}">
                <a16:creationId xmlns:a16="http://schemas.microsoft.com/office/drawing/2014/main" xmlns="" id="{D3CD8C5D-7DD0-4FA1-9932-06FFB04BA0CB}"/>
              </a:ext>
            </a:extLst>
          </p:cNvPr>
          <p:cNvSpPr txBox="1"/>
          <p:nvPr/>
        </p:nvSpPr>
        <p:spPr>
          <a:xfrm>
            <a:off x="2581228" y="2439765"/>
            <a:ext cx="7285972" cy="276380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/>
              <a:t>      “我就知道这个贼是不会有出息的，早晚会回来重新拖累我们的。</a:t>
            </a:r>
            <a:r>
              <a:rPr lang="en-US" altLang="zh-CN"/>
              <a:t>……</a:t>
            </a:r>
            <a:r>
              <a:rPr lang="zh-CN" altLang="en-US"/>
              <a:t>”        </a:t>
            </a:r>
            <a:endParaRPr lang="en-US" altLang="zh-CN"/>
          </a:p>
          <a:p>
            <a:pPr marL="0" indent="0">
              <a:lnSpc>
                <a:spcPct val="100000"/>
              </a:lnSpc>
              <a:buNone/>
            </a:pPr>
            <a:r>
              <a:rPr lang="zh-CN" altLang="en-US"/>
              <a:t>      “你简直是疯了！拿十个铜子给这个人，给这个流氓！”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/>
              <a:t>        我们回来的时候改乘圣马洛船，以免再遇见他。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B9B4881D-8ECB-4233-BEED-50DB4A3CEEDF}"/>
              </a:ext>
            </a:extLst>
          </p:cNvPr>
          <p:cNvGrpSpPr/>
          <p:nvPr/>
        </p:nvGrpSpPr>
        <p:grpSpPr>
          <a:xfrm>
            <a:off x="2555829" y="1335331"/>
            <a:ext cx="3763836" cy="770935"/>
            <a:chOff x="977497" y="1711792"/>
            <a:chExt cx="2927238" cy="770935"/>
          </a:xfrm>
        </p:grpSpPr>
        <p:sp>
          <p:nvSpPr>
            <p:cNvPr id="4" name="内容占位符 2">
              <a:extLst>
                <a:ext uri="{FF2B5EF4-FFF2-40B4-BE49-F238E27FC236}">
                  <a16:creationId xmlns:a16="http://schemas.microsoft.com/office/drawing/2014/main" xmlns="" id="{8865C320-2B6E-47B5-BEAB-C0C107303B95}"/>
                </a:ext>
              </a:extLst>
            </p:cNvPr>
            <p:cNvSpPr txBox="1"/>
            <p:nvPr/>
          </p:nvSpPr>
          <p:spPr>
            <a:xfrm>
              <a:off x="1486334" y="1711792"/>
              <a:ext cx="2418401" cy="73139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 菲利普夫妇</a:t>
              </a: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CB54A67C-093C-4429-A6F4-2DFE4B3D6CB2}"/>
                </a:ext>
              </a:extLst>
            </p:cNvPr>
            <p:cNvGrpSpPr/>
            <p:nvPr/>
          </p:nvGrpSpPr>
          <p:grpSpPr>
            <a:xfrm>
              <a:off x="977497" y="2013114"/>
              <a:ext cx="2729531" cy="469613"/>
              <a:chOff x="4444460" y="1616377"/>
              <a:chExt cx="2481507" cy="469613"/>
            </a:xfrm>
          </p:grpSpPr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xmlns="" id="{3D25F971-2C58-4B97-A7D4-0F1951B6A7F1}"/>
                  </a:ext>
                </a:extLst>
              </p:cNvPr>
              <p:cNvGrpSpPr/>
              <p:nvPr/>
            </p:nvGrpSpPr>
            <p:grpSpPr>
              <a:xfrm>
                <a:off x="4444460" y="1616377"/>
                <a:ext cx="445481" cy="469613"/>
                <a:chOff x="2121873" y="1511588"/>
                <a:chExt cx="445481" cy="469613"/>
              </a:xfrm>
            </p:grpSpPr>
            <p:sp>
              <p:nvSpPr>
                <p:cNvPr id="8" name="矩形 7">
                  <a:extLst>
                    <a:ext uri="{FF2B5EF4-FFF2-40B4-BE49-F238E27FC236}">
                      <a16:creationId xmlns:a16="http://schemas.microsoft.com/office/drawing/2014/main" xmlns="" id="{419932FB-8EFA-4E8F-BA81-3E2B450ABBEE}"/>
                    </a:ext>
                  </a:extLst>
                </p:cNvPr>
                <p:cNvSpPr/>
                <p:nvPr/>
              </p:nvSpPr>
              <p:spPr>
                <a:xfrm>
                  <a:off x="2121873" y="1511588"/>
                  <a:ext cx="363415" cy="363415"/>
                </a:xfrm>
                <a:prstGeom prst="rect">
                  <a:avLst/>
                </a:prstGeom>
                <a:solidFill>
                  <a:srgbClr val="014E6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" name="矩形 8">
                  <a:extLst>
                    <a:ext uri="{FF2B5EF4-FFF2-40B4-BE49-F238E27FC236}">
                      <a16:creationId xmlns:a16="http://schemas.microsoft.com/office/drawing/2014/main" xmlns="" id="{73234713-93F9-4D7D-AF66-AAB65CD29708}"/>
                    </a:ext>
                  </a:extLst>
                </p:cNvPr>
                <p:cNvSpPr/>
                <p:nvPr/>
              </p:nvSpPr>
              <p:spPr>
                <a:xfrm>
                  <a:off x="2321171" y="1735018"/>
                  <a:ext cx="246183" cy="246183"/>
                </a:xfrm>
                <a:prstGeom prst="rect">
                  <a:avLst/>
                </a:prstGeom>
                <a:solidFill>
                  <a:srgbClr val="1784A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cxnSp>
            <p:nvCxnSpPr>
              <p:cNvPr id="7" name="直接连接符 6">
                <a:extLst>
                  <a:ext uri="{FF2B5EF4-FFF2-40B4-BE49-F238E27FC236}">
                    <a16:creationId xmlns:a16="http://schemas.microsoft.com/office/drawing/2014/main" xmlns="" id="{1342B6A0-5F25-481F-94BF-4E169F78CB27}"/>
                  </a:ext>
                </a:extLst>
              </p:cNvPr>
              <p:cNvCxnSpPr/>
              <p:nvPr/>
            </p:nvCxnSpPr>
            <p:spPr>
              <a:xfrm flipV="1">
                <a:off x="5030097" y="1914634"/>
                <a:ext cx="1895870" cy="1"/>
              </a:xfrm>
              <a:prstGeom prst="line">
                <a:avLst/>
              </a:prstGeom>
              <a:ln w="12700">
                <a:solidFill>
                  <a:srgbClr val="014E6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801997156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注: 右箭头 1">
            <a:extLst>
              <a:ext uri="{FF2B5EF4-FFF2-40B4-BE49-F238E27FC236}">
                <a16:creationId xmlns:a16="http://schemas.microsoft.com/office/drawing/2014/main" xmlns="" id="{05DF9F08-47B0-4DFA-ABC8-352D559D28C1}"/>
              </a:ext>
            </a:extLst>
          </p:cNvPr>
          <p:cNvSpPr/>
          <p:nvPr/>
        </p:nvSpPr>
        <p:spPr>
          <a:xfrm>
            <a:off x="2266689" y="2638505"/>
            <a:ext cx="5963920" cy="2125770"/>
          </a:xfrm>
          <a:prstGeom prst="rightArrowCallout">
            <a:avLst>
              <a:gd name="adj1" fmla="val 32643"/>
              <a:gd name="adj2" fmla="val 36465"/>
              <a:gd name="adj3" fmla="val 25000"/>
              <a:gd name="adj4" fmla="val 76732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88EE29A-1753-42CF-AC62-1FDBF30380E7}"/>
              </a:ext>
            </a:extLst>
          </p:cNvPr>
          <p:cNvSpPr txBox="1"/>
          <p:nvPr/>
        </p:nvSpPr>
        <p:spPr>
          <a:xfrm>
            <a:off x="2266689" y="2834295"/>
            <a:ext cx="6189774" cy="195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zh-CN" b="1"/>
              <a:t>财产</a:t>
            </a:r>
            <a:r>
              <a:rPr lang="zh-CN" altLang="en-US" b="1"/>
              <a:t>曾经</a:t>
            </a:r>
            <a:r>
              <a:rPr lang="zh-CN" altLang="zh-CN" b="1"/>
              <a:t>被于勒侵占过；</a:t>
            </a:r>
            <a:endParaRPr lang="en-US" altLang="zh-CN" b="1"/>
          </a:p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zh-CN" b="1"/>
              <a:t>生活拮据，且没有改善的途路；</a:t>
            </a:r>
            <a:endParaRPr lang="en-US" altLang="zh-CN" b="1"/>
          </a:p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zh-CN" b="1"/>
              <a:t>女儿的婚事可能会受到影响</a:t>
            </a:r>
            <a:r>
              <a:rPr lang="zh-CN" altLang="en-US" b="1"/>
              <a:t>。</a:t>
            </a:r>
            <a:endParaRPr lang="zh-CN" altLang="en-US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xmlns="" id="{41B99C39-8804-4443-B997-80F3383133CF}"/>
              </a:ext>
            </a:extLst>
          </p:cNvPr>
          <p:cNvSpPr txBox="1"/>
          <p:nvPr/>
        </p:nvSpPr>
        <p:spPr>
          <a:xfrm>
            <a:off x="8230609" y="3101205"/>
            <a:ext cx="1798320" cy="11167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紧张愤怒</a:t>
            </a:r>
            <a:endParaRPr lang="en-US" altLang="zh-CN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不认弟弟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711E78CB-C2C2-4BAB-B9F7-288A94985B32}"/>
              </a:ext>
            </a:extLst>
          </p:cNvPr>
          <p:cNvGrpSpPr/>
          <p:nvPr/>
        </p:nvGrpSpPr>
        <p:grpSpPr>
          <a:xfrm>
            <a:off x="2477105" y="1414055"/>
            <a:ext cx="3763836" cy="770935"/>
            <a:chOff x="977497" y="1711792"/>
            <a:chExt cx="2927238" cy="770935"/>
          </a:xfrm>
        </p:grpSpPr>
        <p:sp>
          <p:nvSpPr>
            <p:cNvPr id="6" name="内容占位符 2">
              <a:extLst>
                <a:ext uri="{FF2B5EF4-FFF2-40B4-BE49-F238E27FC236}">
                  <a16:creationId xmlns:a16="http://schemas.microsoft.com/office/drawing/2014/main" xmlns="" id="{B59515BD-4B72-4BAE-BBCA-6263ED2A3D8A}"/>
                </a:ext>
              </a:extLst>
            </p:cNvPr>
            <p:cNvSpPr txBox="1"/>
            <p:nvPr/>
          </p:nvSpPr>
          <p:spPr>
            <a:xfrm>
              <a:off x="1486334" y="1711792"/>
              <a:ext cx="2418401" cy="73139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 菲利普夫妇</a:t>
              </a: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56CB21C7-14B1-49B3-A0F2-F15FBA57CB2B}"/>
                </a:ext>
              </a:extLst>
            </p:cNvPr>
            <p:cNvGrpSpPr/>
            <p:nvPr/>
          </p:nvGrpSpPr>
          <p:grpSpPr>
            <a:xfrm>
              <a:off x="977497" y="2013114"/>
              <a:ext cx="2729531" cy="469613"/>
              <a:chOff x="4444460" y="1616377"/>
              <a:chExt cx="2481507" cy="469613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xmlns="" id="{9175B07B-D91B-4070-9287-B898CCE9681A}"/>
                  </a:ext>
                </a:extLst>
              </p:cNvPr>
              <p:cNvGrpSpPr/>
              <p:nvPr/>
            </p:nvGrpSpPr>
            <p:grpSpPr>
              <a:xfrm>
                <a:off x="4444460" y="1616377"/>
                <a:ext cx="445481" cy="469613"/>
                <a:chOff x="2121873" y="1511588"/>
                <a:chExt cx="445481" cy="469613"/>
              </a:xfrm>
            </p:grpSpPr>
            <p:sp>
              <p:nvSpPr>
                <p:cNvPr id="10" name="矩形 9">
                  <a:extLst>
                    <a:ext uri="{FF2B5EF4-FFF2-40B4-BE49-F238E27FC236}">
                      <a16:creationId xmlns:a16="http://schemas.microsoft.com/office/drawing/2014/main" xmlns="" id="{09F44763-771D-4A21-A51F-A9EA178D6EAB}"/>
                    </a:ext>
                  </a:extLst>
                </p:cNvPr>
                <p:cNvSpPr/>
                <p:nvPr/>
              </p:nvSpPr>
              <p:spPr>
                <a:xfrm>
                  <a:off x="2121873" y="1511588"/>
                  <a:ext cx="363415" cy="363415"/>
                </a:xfrm>
                <a:prstGeom prst="rect">
                  <a:avLst/>
                </a:prstGeom>
                <a:solidFill>
                  <a:srgbClr val="014E6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" name="矩形 10">
                  <a:extLst>
                    <a:ext uri="{FF2B5EF4-FFF2-40B4-BE49-F238E27FC236}">
                      <a16:creationId xmlns:a16="http://schemas.microsoft.com/office/drawing/2014/main" xmlns="" id="{805A02B1-04D4-425A-96FD-93ADA599B4F5}"/>
                    </a:ext>
                  </a:extLst>
                </p:cNvPr>
                <p:cNvSpPr/>
                <p:nvPr/>
              </p:nvSpPr>
              <p:spPr>
                <a:xfrm>
                  <a:off x="2321171" y="1735018"/>
                  <a:ext cx="246183" cy="246183"/>
                </a:xfrm>
                <a:prstGeom prst="rect">
                  <a:avLst/>
                </a:prstGeom>
                <a:solidFill>
                  <a:srgbClr val="1784A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xmlns="" id="{E61142AF-602C-4AA8-A28D-34DE205DC46D}"/>
                  </a:ext>
                </a:extLst>
              </p:cNvPr>
              <p:cNvCxnSpPr/>
              <p:nvPr/>
            </p:nvCxnSpPr>
            <p:spPr>
              <a:xfrm flipV="1">
                <a:off x="5030097" y="1914634"/>
                <a:ext cx="1895870" cy="1"/>
              </a:xfrm>
              <a:prstGeom prst="line">
                <a:avLst/>
              </a:prstGeom>
              <a:ln w="12700">
                <a:solidFill>
                  <a:srgbClr val="014E6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0675877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ED1F9C8F-C1C4-4B36-B61F-D7C3759F888C}"/>
              </a:ext>
            </a:extLst>
          </p:cNvPr>
          <p:cNvSpPr/>
          <p:nvPr/>
        </p:nvSpPr>
        <p:spPr>
          <a:xfrm>
            <a:off x="2157099" y="2734408"/>
            <a:ext cx="7677735" cy="154436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1">
            <a:extLst>
              <a:ext uri="{FF2B5EF4-FFF2-40B4-BE49-F238E27FC236}">
                <a16:creationId xmlns:a16="http://schemas.microsoft.com/office/drawing/2014/main" xmlns="" id="{44EFE92B-0A06-4CE5-AC9C-6AC0430155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0522" y="1374977"/>
            <a:ext cx="8170888" cy="1325563"/>
          </a:xfrm>
        </p:spPr>
        <p:txBody>
          <a:bodyPr/>
          <a:lstStyle/>
          <a:p>
            <a:r>
              <a:rPr lang="en-US" altLang="zh-CN"/>
              <a:t>《</a:t>
            </a:r>
            <a:r>
              <a:rPr lang="zh-CN" altLang="en-US"/>
              <a:t>我的叔叔于勒</a:t>
            </a:r>
            <a:r>
              <a:rPr lang="en-US" altLang="zh-CN"/>
              <a:t>》</a:t>
            </a:r>
            <a:endParaRPr lang="zh-CN" altLang="en-US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xmlns="" id="{00A5C976-6E10-4B4A-AF03-0E442489F9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69774" y="2919336"/>
            <a:ext cx="7465060" cy="1325564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zh-CN" altLang="en-US"/>
              <a:t>任务二：请在小说中找出菲利普夫妇称呼、评价于勒的词句，并标注出分别是在什么情境下说出的。</a:t>
            </a:r>
          </a:p>
        </p:txBody>
      </p:sp>
    </p:spTree>
    <p:extLst>
      <p:ext uri="{BB962C8B-B14F-4D97-AF65-F5344CB8AC3E}">
        <p14:creationId xmlns:p14="http://schemas.microsoft.com/office/powerpoint/2010/main" val="3095434184"/>
      </p:ext>
    </p:ext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xmlns="" id="{FDB20F16-12D1-4DAD-AC52-76B8F75AE0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4671259"/>
              </p:ext>
            </p:extLst>
          </p:nvPr>
        </p:nvGraphicFramePr>
        <p:xfrm>
          <a:off x="2059961" y="1364919"/>
          <a:ext cx="8084190" cy="430392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92819">
                  <a:extLst>
                    <a:ext uri="{9D8B030D-6E8A-4147-A177-3AD203B41FA5}">
                      <a16:colId xmlns:a16="http://schemas.microsoft.com/office/drawing/2014/main" xmlns="" val="1822966145"/>
                    </a:ext>
                  </a:extLst>
                </a:gridCol>
                <a:gridCol w="5291371">
                  <a:extLst>
                    <a:ext uri="{9D8B030D-6E8A-4147-A177-3AD203B41FA5}">
                      <a16:colId xmlns:a16="http://schemas.microsoft.com/office/drawing/2014/main" xmlns="" val="175619640"/>
                    </a:ext>
                  </a:extLst>
                </a:gridCol>
              </a:tblGrid>
              <a:tr h="511165">
                <a:tc>
                  <a:txBody>
                    <a:bodyPr vert="horz" wrap="square"/>
                    <a:lstStyle/>
                    <a:p>
                      <a:pPr marL="0" indent="0" algn="ctr">
                        <a:lnSpc>
                          <a:spcPct val="150000"/>
                        </a:lnSpc>
                      </a:pPr>
                      <a:r>
                        <a:rPr lang="zh-CN" sz="2200" kern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称呼与评价</a:t>
                      </a:r>
                      <a:endParaRPr lang="zh-CN" sz="2200" kern="10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marL="0" indent="0" algn="ctr">
                        <a:lnSpc>
                          <a:spcPct val="150000"/>
                        </a:lnSpc>
                      </a:pPr>
                      <a:r>
                        <a:rPr lang="zh-CN" sz="2200" kern="120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何种情境下</a:t>
                      </a:r>
                      <a:endParaRPr lang="zh-CN" sz="2200" kern="10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942034672"/>
                  </a:ext>
                </a:extLst>
              </a:tr>
              <a:tr h="804637">
                <a:tc>
                  <a:txBody>
                    <a:bodyPr vert="horz" wrap="square"/>
                    <a:lstStyle/>
                    <a:p>
                      <a:pPr marL="0" indent="0">
                        <a:lnSpc>
                          <a:spcPct val="100000"/>
                        </a:lnSpc>
                      </a:pPr>
                      <a:r>
                        <a:rPr lang="zh-CN" sz="22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“分文不值的于勒”</a:t>
                      </a:r>
                    </a:p>
                    <a:p>
                      <a:pPr marL="0" indent="0" algn="just">
                        <a:lnSpc>
                          <a:spcPct val="100000"/>
                        </a:lnSpc>
                      </a:pPr>
                      <a:r>
                        <a:rPr lang="zh-CN" sz="2200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“全家的恐怖”</a:t>
                      </a:r>
                      <a:endParaRPr lang="zh-CN" sz="22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indent="304800" algn="just">
                        <a:lnSpc>
                          <a:spcPct val="100000"/>
                        </a:lnSpc>
                      </a:pPr>
                      <a:r>
                        <a:rPr lang="en-US" altLang="zh-CN" sz="2200" kern="12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    </a:t>
                      </a:r>
                      <a:r>
                        <a:rPr lang="zh-CN" sz="2200" kern="12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于勒把自己应得的遗产吃得一干二净</a:t>
                      </a:r>
                      <a:r>
                        <a:rPr lang="zh-CN" altLang="en-US" sz="2200" kern="12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，</a:t>
                      </a:r>
                      <a:r>
                        <a:rPr lang="zh-CN" sz="2200" kern="12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还占用了“我”父亲应得的那一部分。</a:t>
                      </a:r>
                      <a:endParaRPr lang="zh-CN" sz="22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147143247"/>
                  </a:ext>
                </a:extLst>
              </a:tr>
              <a:tr h="797960">
                <a:tc>
                  <a:txBody>
                    <a:bodyPr vert="horz" wrap="square"/>
                    <a:lstStyle/>
                    <a:p>
                      <a:pPr marL="0" indent="0" algn="just">
                        <a:lnSpc>
                          <a:spcPct val="100000"/>
                        </a:lnSpc>
                      </a:pPr>
                      <a:r>
                        <a:rPr lang="zh-CN" sz="2200" kern="0">
                          <a:solidFill>
                            <a:srgbClr val="FFFF00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“正直的人</a:t>
                      </a:r>
                      <a:r>
                        <a:rPr lang="zh-CN" altLang="en-US" sz="2200" kern="0">
                          <a:solidFill>
                            <a:srgbClr val="FFFF00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，</a:t>
                      </a:r>
                      <a:r>
                        <a:rPr lang="zh-CN" sz="2200" kern="0">
                          <a:solidFill>
                            <a:srgbClr val="FFFF00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有良心的人”</a:t>
                      </a:r>
                      <a:endParaRPr lang="zh-CN" sz="2200" kern="100">
                        <a:solidFill>
                          <a:srgbClr val="FFFF00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indent="304800" algn="just">
                        <a:lnSpc>
                          <a:spcPct val="100000"/>
                        </a:lnSpc>
                      </a:pPr>
                      <a:r>
                        <a:rPr lang="en-US" altLang="zh-CN" sz="2200" kern="12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    </a:t>
                      </a:r>
                      <a:r>
                        <a:rPr lang="zh-CN" altLang="en-US" sz="2200" kern="12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接到</a:t>
                      </a:r>
                      <a:r>
                        <a:rPr lang="zh-CN" sz="2200" kern="12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于勒从海外寄来</a:t>
                      </a:r>
                      <a:r>
                        <a:rPr lang="zh-CN" altLang="en-US" sz="2200" kern="12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的</a:t>
                      </a:r>
                      <a:r>
                        <a:rPr lang="zh-CN" sz="2200" kern="12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第一封信，信中说要“赔偿”我父亲的损失。</a:t>
                      </a:r>
                      <a:endParaRPr lang="zh-CN" sz="22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128088468"/>
                  </a:ext>
                </a:extLst>
              </a:tr>
              <a:tr h="1073103">
                <a:tc>
                  <a:txBody>
                    <a:bodyPr vert="horz" wrap="square"/>
                    <a:lstStyle/>
                    <a:p>
                      <a:pPr marL="0" indent="0" algn="just">
                        <a:lnSpc>
                          <a:spcPct val="100000"/>
                        </a:lnSpc>
                      </a:pPr>
                      <a:r>
                        <a:rPr lang="zh-CN" sz="2200" kern="0">
                          <a:solidFill>
                            <a:srgbClr val="FFFF00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“好心的”</a:t>
                      </a:r>
                      <a:endParaRPr lang="zh-CN" sz="2200" kern="100">
                        <a:solidFill>
                          <a:srgbClr val="FFFF00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</a:pPr>
                      <a:r>
                        <a:rPr lang="zh-CN" sz="2200" kern="0">
                          <a:solidFill>
                            <a:srgbClr val="FFFF00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“有办法的人”</a:t>
                      </a:r>
                      <a:endParaRPr lang="zh-CN" sz="2200" kern="100">
                        <a:solidFill>
                          <a:srgbClr val="FFFF00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indent="304800" algn="just">
                        <a:lnSpc>
                          <a:spcPct val="100000"/>
                        </a:lnSpc>
                      </a:pPr>
                      <a:r>
                        <a:rPr lang="en-US" altLang="zh-CN" sz="2200" kern="12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    </a:t>
                      </a:r>
                      <a:r>
                        <a:rPr lang="zh-CN" altLang="en-US" sz="2200" kern="12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接到</a:t>
                      </a:r>
                      <a:r>
                        <a:rPr lang="zh-CN" sz="2200" kern="12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于勒从海外寄来</a:t>
                      </a:r>
                      <a:r>
                        <a:rPr lang="zh-CN" altLang="en-US" sz="2200" kern="12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的</a:t>
                      </a:r>
                      <a:r>
                        <a:rPr lang="zh-CN" sz="2200" kern="12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第二封信，信中说等到“发了财”，回老家“一起快活地过日子”。</a:t>
                      </a:r>
                      <a:endParaRPr lang="zh-CN" sz="22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759038385"/>
                  </a:ext>
                </a:extLst>
              </a:tr>
              <a:tr h="1117061">
                <a:tc>
                  <a:txBody>
                    <a:bodyPr vert="horz" wrap="square"/>
                    <a:lstStyle/>
                    <a:p>
                      <a:pPr marL="0" indent="0" algn="just">
                        <a:lnSpc>
                          <a:spcPct val="100000"/>
                        </a:lnSpc>
                      </a:pPr>
                      <a:r>
                        <a:rPr lang="zh-CN" sz="2200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“这个小子”“这个贼不会有出息的”</a:t>
                      </a:r>
                      <a:endParaRPr lang="en-US" altLang="zh-CN" sz="2200" kern="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</a:pPr>
                      <a:r>
                        <a:rPr lang="zh-CN" sz="2200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“讨饭的”“流氓”</a:t>
                      </a:r>
                      <a:endParaRPr lang="zh-CN" sz="22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indent="266700">
                        <a:lnSpc>
                          <a:spcPct val="100000"/>
                        </a:lnSpc>
                      </a:pPr>
                      <a:r>
                        <a:rPr lang="en-US" altLang="zh-CN" sz="2200" kern="12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 </a:t>
                      </a:r>
                    </a:p>
                    <a:p>
                      <a:pPr indent="266700">
                        <a:lnSpc>
                          <a:spcPct val="100000"/>
                        </a:lnSpc>
                      </a:pPr>
                      <a:r>
                        <a:rPr lang="en-US" altLang="zh-CN" sz="2200" kern="12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    </a:t>
                      </a:r>
                      <a:r>
                        <a:rPr lang="zh-CN" altLang="en-US" sz="2200" kern="12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在渡轮上与于勒偶遇，</a:t>
                      </a:r>
                      <a:r>
                        <a:rPr lang="zh-CN" sz="2200" kern="12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发现</a:t>
                      </a:r>
                      <a:r>
                        <a:rPr lang="zh-CN" altLang="en-US" sz="2200" kern="12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他</a:t>
                      </a:r>
                      <a:r>
                        <a:rPr lang="zh-CN" sz="2200" kern="12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是一个穷水手。</a:t>
                      </a:r>
                      <a:endParaRPr lang="zh-CN" sz="22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783074642"/>
                  </a:ext>
                </a:extLst>
              </a:tr>
            </a:tbl>
          </a:graphicData>
        </a:graphic>
      </p:graphicFrame>
      <p:sp>
        <p:nvSpPr>
          <p:cNvPr id="3" name="Text Box 10">
            <a:extLst>
              <a:ext uri="{FF2B5EF4-FFF2-40B4-BE49-F238E27FC236}">
                <a16:creationId xmlns:a16="http://schemas.microsoft.com/office/drawing/2014/main" xmlns="" id="{D2AE95CD-C202-4609-B77B-DD7E7E927A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90489" y="1725901"/>
            <a:ext cx="998091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0" lang="zh-CN" altLang="en-US" sz="540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穷</a:t>
            </a:r>
            <a:r>
              <a:rPr kumimoji="0" lang="zh-CN" altLang="en-US" sz="5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4" name="Text Box 10">
            <a:extLst>
              <a:ext uri="{FF2B5EF4-FFF2-40B4-BE49-F238E27FC236}">
                <a16:creationId xmlns:a16="http://schemas.microsoft.com/office/drawing/2014/main" xmlns="" id="{F1B38860-AEE4-46E3-8F91-D69F16F523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19604" y="2784170"/>
            <a:ext cx="998091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0" lang="zh-CN" altLang="en-US" sz="6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富</a:t>
            </a:r>
            <a:r>
              <a:rPr kumimoji="0" lang="zh-CN" altLang="en-US" sz="5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5" name="Text Box 10">
            <a:extLst>
              <a:ext uri="{FF2B5EF4-FFF2-40B4-BE49-F238E27FC236}">
                <a16:creationId xmlns:a16="http://schemas.microsoft.com/office/drawing/2014/main" xmlns="" id="{9A3B1A15-BD62-461F-9A58-17E9BEBA3D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90488" y="4498364"/>
            <a:ext cx="998091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0" lang="zh-CN" altLang="en-US" sz="540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穷</a:t>
            </a:r>
            <a:r>
              <a:rPr kumimoji="0" lang="zh-CN" altLang="en-US" sz="5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8072967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2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887C96F6-6F91-41C2-8E7A-EDFB71DCBB32}"/>
              </a:ext>
            </a:extLst>
          </p:cNvPr>
          <p:cNvSpPr/>
          <p:nvPr/>
        </p:nvSpPr>
        <p:spPr>
          <a:xfrm>
            <a:off x="2187963" y="2570905"/>
            <a:ext cx="7677735" cy="1979171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1">
            <a:extLst>
              <a:ext uri="{FF2B5EF4-FFF2-40B4-BE49-F238E27FC236}">
                <a16:creationId xmlns:a16="http://schemas.microsoft.com/office/drawing/2014/main" xmlns="" id="{9949C438-0D50-42BB-A07B-074A5EE21F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9883" y="1290256"/>
            <a:ext cx="8170888" cy="1325563"/>
          </a:xfrm>
        </p:spPr>
        <p:txBody>
          <a:bodyPr/>
          <a:lstStyle/>
          <a:p>
            <a:r>
              <a:rPr lang="en-US" altLang="zh-CN"/>
              <a:t>《</a:t>
            </a:r>
            <a:r>
              <a:rPr lang="zh-CN" altLang="en-US"/>
              <a:t>我的叔叔于勒</a:t>
            </a:r>
            <a:r>
              <a:rPr lang="en-US" altLang="zh-CN"/>
              <a:t>》</a:t>
            </a:r>
            <a:endParaRPr lang="zh-CN" altLang="en-US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xmlns="" id="{2489715A-AA9E-4A98-B0EF-273F6F60AA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70757" y="2637165"/>
            <a:ext cx="7050485" cy="206423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zh-CN" altLang="en-US"/>
              <a:t>任务三：画出小说中菲普利夫妇的语言，选出你认为写得最精彩的一段。揣摩语言背后人物的真实心理，并且用第一人称的口吻写出人物的“内心独白”。</a:t>
            </a:r>
          </a:p>
        </p:txBody>
      </p:sp>
    </p:spTree>
    <p:extLst>
      <p:ext uri="{BB962C8B-B14F-4D97-AF65-F5344CB8AC3E}">
        <p14:creationId xmlns:p14="http://schemas.microsoft.com/office/powerpoint/2010/main" val="625289201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内容占位符 2">
            <a:extLst>
              <a:ext uri="{FF2B5EF4-FFF2-40B4-BE49-F238E27FC236}">
                <a16:creationId xmlns:a16="http://schemas.microsoft.com/office/drawing/2014/main" xmlns="" id="{23110265-6D9B-4F0F-82A4-6DEA62BD79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58051" y="1923811"/>
            <a:ext cx="6796054" cy="2915772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/>
              <a:t>        一部优秀的小说，大都有使人难忘的典型人物。</a:t>
            </a:r>
            <a:endParaRPr lang="en-US" altLang="zh-CN"/>
          </a:p>
          <a:p>
            <a:pPr marL="0" indent="0">
              <a:lnSpc>
                <a:spcPct val="100000"/>
              </a:lnSpc>
              <a:buNone/>
            </a:pPr>
            <a:endParaRPr lang="en-US" altLang="zh-CN"/>
          </a:p>
          <a:p>
            <a:pPr marL="0" indent="0">
              <a:lnSpc>
                <a:spcPct val="100000"/>
              </a:lnSpc>
              <a:buNone/>
            </a:pPr>
            <a:r>
              <a:rPr lang="zh-CN" altLang="en-US"/>
              <a:t>        对故事情节中人物的言行细节和特定环境的分析，是准确把握人物形象的关键。</a:t>
            </a:r>
          </a:p>
        </p:txBody>
      </p:sp>
    </p:spTree>
    <p:extLst>
      <p:ext uri="{BB962C8B-B14F-4D97-AF65-F5344CB8AC3E}">
        <p14:creationId xmlns:p14="http://schemas.microsoft.com/office/powerpoint/2010/main" val="22372188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2">
            <a:extLst>
              <a:ext uri="{FF2B5EF4-FFF2-40B4-BE49-F238E27FC236}">
                <a16:creationId xmlns:a16="http://schemas.microsoft.com/office/drawing/2014/main" xmlns="" id="{341C9A0B-8577-4F1C-BC79-45C2EF4864C4}"/>
              </a:ext>
            </a:extLst>
          </p:cNvPr>
          <p:cNvSpPr txBox="1"/>
          <p:nvPr/>
        </p:nvSpPr>
        <p:spPr>
          <a:xfrm>
            <a:off x="2048517" y="2321218"/>
            <a:ext cx="7754679" cy="29716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/>
              <a:t>         </a:t>
            </a:r>
            <a:r>
              <a:rPr lang="en-US" altLang="zh-CN"/>
              <a:t>23 </a:t>
            </a:r>
            <a:r>
              <a:rPr lang="zh-CN" altLang="en-US"/>
              <a:t>段：母亲有点迟疑不决，她怕花钱；但是两个姐姐赞成。母亲于是很不痛快地说：“</a:t>
            </a:r>
            <a:r>
              <a:rPr lang="zh-CN" altLang="en-US" b="1" u="sng">
                <a:solidFill>
                  <a:srgbClr val="0000FF"/>
                </a:solidFill>
              </a:rPr>
              <a:t>我怕伤胃，你只给孩子们买几个好了，可别太多，吃多了要生病的。</a:t>
            </a:r>
            <a:r>
              <a:rPr lang="zh-CN" altLang="en-US"/>
              <a:t>”然后转过身对着我，又说：“</a:t>
            </a:r>
            <a:r>
              <a:rPr lang="zh-CN" altLang="en-US" b="1" u="sng">
                <a:solidFill>
                  <a:srgbClr val="0000FF"/>
                </a:solidFill>
              </a:rPr>
              <a:t>至于若瑟夫，他用不着吃这种东西，别把男孩子惯坏了。</a:t>
            </a:r>
            <a:r>
              <a:rPr lang="zh-CN" altLang="en-US"/>
              <a:t>”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79F9DD95-5FB4-430C-B664-3D60950D9EE5}"/>
              </a:ext>
            </a:extLst>
          </p:cNvPr>
          <p:cNvGrpSpPr/>
          <p:nvPr/>
        </p:nvGrpSpPr>
        <p:grpSpPr>
          <a:xfrm>
            <a:off x="2176107" y="1316273"/>
            <a:ext cx="4140899" cy="770935"/>
            <a:chOff x="977497" y="1711792"/>
            <a:chExt cx="3490619" cy="770935"/>
          </a:xfrm>
        </p:grpSpPr>
        <p:sp>
          <p:nvSpPr>
            <p:cNvPr id="4" name="内容占位符 2">
              <a:extLst>
                <a:ext uri="{FF2B5EF4-FFF2-40B4-BE49-F238E27FC236}">
                  <a16:creationId xmlns:a16="http://schemas.microsoft.com/office/drawing/2014/main" xmlns="" id="{1C964236-729A-4D3F-86D1-FE61F533779D}"/>
                </a:ext>
              </a:extLst>
            </p:cNvPr>
            <p:cNvSpPr txBox="1"/>
            <p:nvPr/>
          </p:nvSpPr>
          <p:spPr>
            <a:xfrm>
              <a:off x="1486334" y="1711792"/>
              <a:ext cx="2981782" cy="66473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zh-CN" altLang="en-US">
                  <a:latin typeface="黑体" panose="02010609060101010101" pitchFamily="49" charset="-122"/>
                  <a:ea typeface="黑体" panose="02010609060101010101" pitchFamily="49" charset="-122"/>
                </a:rPr>
                <a:t>透过语言揣测内心</a:t>
              </a: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3801890D-F47E-47E8-BB0C-6A7D4C03BE8B}"/>
                </a:ext>
              </a:extLst>
            </p:cNvPr>
            <p:cNvGrpSpPr/>
            <p:nvPr/>
          </p:nvGrpSpPr>
          <p:grpSpPr>
            <a:xfrm>
              <a:off x="977497" y="2013114"/>
              <a:ext cx="2729531" cy="469613"/>
              <a:chOff x="4444460" y="1616377"/>
              <a:chExt cx="2481507" cy="469613"/>
            </a:xfrm>
          </p:grpSpPr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xmlns="" id="{A98513E2-9C3E-4136-8272-96731C007D81}"/>
                  </a:ext>
                </a:extLst>
              </p:cNvPr>
              <p:cNvGrpSpPr/>
              <p:nvPr/>
            </p:nvGrpSpPr>
            <p:grpSpPr>
              <a:xfrm>
                <a:off x="4444460" y="1616377"/>
                <a:ext cx="445481" cy="469613"/>
                <a:chOff x="2121873" y="1511588"/>
                <a:chExt cx="445481" cy="469613"/>
              </a:xfrm>
            </p:grpSpPr>
            <p:sp>
              <p:nvSpPr>
                <p:cNvPr id="8" name="矩形 7">
                  <a:extLst>
                    <a:ext uri="{FF2B5EF4-FFF2-40B4-BE49-F238E27FC236}">
                      <a16:creationId xmlns:a16="http://schemas.microsoft.com/office/drawing/2014/main" xmlns="" id="{C9234618-CECE-4FC2-951A-E0EA266DF5C1}"/>
                    </a:ext>
                  </a:extLst>
                </p:cNvPr>
                <p:cNvSpPr/>
                <p:nvPr/>
              </p:nvSpPr>
              <p:spPr>
                <a:xfrm>
                  <a:off x="2121873" y="1511588"/>
                  <a:ext cx="363415" cy="363415"/>
                </a:xfrm>
                <a:prstGeom prst="rect">
                  <a:avLst/>
                </a:prstGeom>
                <a:solidFill>
                  <a:srgbClr val="014E6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" name="矩形 8">
                  <a:extLst>
                    <a:ext uri="{FF2B5EF4-FFF2-40B4-BE49-F238E27FC236}">
                      <a16:creationId xmlns:a16="http://schemas.microsoft.com/office/drawing/2014/main" xmlns="" id="{16171117-E65C-450E-A5AB-758E044A9217}"/>
                    </a:ext>
                  </a:extLst>
                </p:cNvPr>
                <p:cNvSpPr/>
                <p:nvPr/>
              </p:nvSpPr>
              <p:spPr>
                <a:xfrm>
                  <a:off x="2321171" y="1735018"/>
                  <a:ext cx="246183" cy="246183"/>
                </a:xfrm>
                <a:prstGeom prst="rect">
                  <a:avLst/>
                </a:prstGeom>
                <a:solidFill>
                  <a:srgbClr val="1784A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cxnSp>
            <p:nvCxnSpPr>
              <p:cNvPr id="7" name="直接连接符 6">
                <a:extLst>
                  <a:ext uri="{FF2B5EF4-FFF2-40B4-BE49-F238E27FC236}">
                    <a16:creationId xmlns:a16="http://schemas.microsoft.com/office/drawing/2014/main" xmlns="" id="{35013F5F-EFCF-4193-BEB8-EF2BFBD6F501}"/>
                  </a:ext>
                </a:extLst>
              </p:cNvPr>
              <p:cNvCxnSpPr/>
              <p:nvPr/>
            </p:nvCxnSpPr>
            <p:spPr>
              <a:xfrm flipV="1">
                <a:off x="5030097" y="1914634"/>
                <a:ext cx="1895870" cy="1"/>
              </a:xfrm>
              <a:prstGeom prst="line">
                <a:avLst/>
              </a:prstGeom>
              <a:ln w="12700">
                <a:solidFill>
                  <a:srgbClr val="014E6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0" name="学生1-刘储宁独白">
            <a:hlinkClick action="ppaction://media"/>
            <a:extLst>
              <a:ext uri="{FF2B5EF4-FFF2-40B4-BE49-F238E27FC236}">
                <a16:creationId xmlns:a16="http://schemas.microsoft.com/office/drawing/2014/main" xmlns="" id="{FB7135B1-7C33-4ECC-B742-0478890C4950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"/>
          <a:stretch>
            <a:fillRect/>
          </a:stretch>
        </p:blipFill>
        <p:spPr>
          <a:xfrm>
            <a:off x="9315775" y="5292901"/>
            <a:ext cx="531501" cy="531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8615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63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2">
            <a:extLst>
              <a:ext uri="{FF2B5EF4-FFF2-40B4-BE49-F238E27FC236}">
                <a16:creationId xmlns:a16="http://schemas.microsoft.com/office/drawing/2014/main" xmlns="" id="{E63C7A8D-A4EC-43D6-8E74-87CADB8BA8D4}"/>
              </a:ext>
            </a:extLst>
          </p:cNvPr>
          <p:cNvSpPr txBox="1"/>
          <p:nvPr/>
        </p:nvSpPr>
        <p:spPr>
          <a:xfrm>
            <a:off x="2286681" y="2668051"/>
            <a:ext cx="7414437" cy="23905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/>
              <a:t>         </a:t>
            </a:r>
            <a:r>
              <a:rPr lang="en-US" altLang="zh-CN"/>
              <a:t>34 </a:t>
            </a:r>
            <a:r>
              <a:rPr lang="zh-CN" altLang="en-US"/>
              <a:t>段：我父亲脸色早已煞白，两眼呆直，哑着嗓子说：“</a:t>
            </a:r>
            <a:r>
              <a:rPr lang="zh-CN" altLang="en-US" b="1" u="sng">
                <a:solidFill>
                  <a:srgbClr val="0000FF"/>
                </a:solidFill>
              </a:rPr>
              <a:t>啊！啊！原来如此</a:t>
            </a:r>
            <a:r>
              <a:rPr lang="en-US" altLang="zh-CN" b="1" u="sng">
                <a:solidFill>
                  <a:srgbClr val="0000FF"/>
                </a:solidFill>
              </a:rPr>
              <a:t>……</a:t>
            </a:r>
            <a:r>
              <a:rPr lang="zh-CN" altLang="en-US" b="1" u="sng">
                <a:solidFill>
                  <a:srgbClr val="0000FF"/>
                </a:solidFill>
              </a:rPr>
              <a:t>如此</a:t>
            </a:r>
            <a:r>
              <a:rPr lang="en-US" altLang="zh-CN" b="1" u="sng">
                <a:solidFill>
                  <a:srgbClr val="0000FF"/>
                </a:solidFill>
              </a:rPr>
              <a:t>……</a:t>
            </a:r>
            <a:r>
              <a:rPr lang="zh-CN" altLang="en-US" b="1" u="sng">
                <a:solidFill>
                  <a:srgbClr val="0000FF"/>
                </a:solidFill>
              </a:rPr>
              <a:t>我早就看出来了！</a:t>
            </a:r>
            <a:r>
              <a:rPr lang="en-US" altLang="zh-CN" b="1" u="sng">
                <a:solidFill>
                  <a:srgbClr val="0000FF"/>
                </a:solidFill>
              </a:rPr>
              <a:t>……</a:t>
            </a:r>
            <a:r>
              <a:rPr lang="zh-CN" altLang="en-US" b="1" u="sng">
                <a:solidFill>
                  <a:srgbClr val="0000FF"/>
                </a:solidFill>
              </a:rPr>
              <a:t>谢谢您，船长。</a:t>
            </a:r>
            <a:r>
              <a:rPr lang="zh-CN" altLang="en-US"/>
              <a:t>” </a:t>
            </a:r>
            <a:endParaRPr lang="en-US" altLang="zh-CN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24231BD3-533D-4946-BD05-2524EA4AE603}"/>
              </a:ext>
            </a:extLst>
          </p:cNvPr>
          <p:cNvGrpSpPr/>
          <p:nvPr/>
        </p:nvGrpSpPr>
        <p:grpSpPr>
          <a:xfrm>
            <a:off x="2184227" y="1352041"/>
            <a:ext cx="4140899" cy="770935"/>
            <a:chOff x="977497" y="1711792"/>
            <a:chExt cx="3490619" cy="770935"/>
          </a:xfrm>
        </p:grpSpPr>
        <p:sp>
          <p:nvSpPr>
            <p:cNvPr id="4" name="内容占位符 2">
              <a:extLst>
                <a:ext uri="{FF2B5EF4-FFF2-40B4-BE49-F238E27FC236}">
                  <a16:creationId xmlns:a16="http://schemas.microsoft.com/office/drawing/2014/main" xmlns="" id="{89F10448-2850-41BC-8E87-8768963FCE92}"/>
                </a:ext>
              </a:extLst>
            </p:cNvPr>
            <p:cNvSpPr txBox="1"/>
            <p:nvPr/>
          </p:nvSpPr>
          <p:spPr>
            <a:xfrm>
              <a:off x="1486334" y="1711792"/>
              <a:ext cx="2981782" cy="66473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zh-CN" altLang="en-US">
                  <a:latin typeface="黑体" panose="02010609060101010101" pitchFamily="49" charset="-122"/>
                  <a:ea typeface="黑体" panose="02010609060101010101" pitchFamily="49" charset="-122"/>
                </a:rPr>
                <a:t>透过语言揣测内心</a:t>
              </a: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6609C3B7-B4CF-45F0-BD74-288F711FF149}"/>
                </a:ext>
              </a:extLst>
            </p:cNvPr>
            <p:cNvGrpSpPr/>
            <p:nvPr/>
          </p:nvGrpSpPr>
          <p:grpSpPr>
            <a:xfrm>
              <a:off x="977497" y="2013114"/>
              <a:ext cx="2729531" cy="469613"/>
              <a:chOff x="4444460" y="1616377"/>
              <a:chExt cx="2481507" cy="469613"/>
            </a:xfrm>
          </p:grpSpPr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xmlns="" id="{9360541D-1769-43DA-9C06-F922F26FF51A}"/>
                  </a:ext>
                </a:extLst>
              </p:cNvPr>
              <p:cNvGrpSpPr/>
              <p:nvPr/>
            </p:nvGrpSpPr>
            <p:grpSpPr>
              <a:xfrm>
                <a:off x="4444460" y="1616377"/>
                <a:ext cx="445481" cy="469613"/>
                <a:chOff x="2121873" y="1511588"/>
                <a:chExt cx="445481" cy="469613"/>
              </a:xfrm>
            </p:grpSpPr>
            <p:sp>
              <p:nvSpPr>
                <p:cNvPr id="8" name="矩形 7">
                  <a:extLst>
                    <a:ext uri="{FF2B5EF4-FFF2-40B4-BE49-F238E27FC236}">
                      <a16:creationId xmlns:a16="http://schemas.microsoft.com/office/drawing/2014/main" xmlns="" id="{20A1E5ED-0271-4F8E-8BC6-9783331897E0}"/>
                    </a:ext>
                  </a:extLst>
                </p:cNvPr>
                <p:cNvSpPr/>
                <p:nvPr/>
              </p:nvSpPr>
              <p:spPr>
                <a:xfrm>
                  <a:off x="2121873" y="1511588"/>
                  <a:ext cx="363415" cy="363415"/>
                </a:xfrm>
                <a:prstGeom prst="rect">
                  <a:avLst/>
                </a:prstGeom>
                <a:solidFill>
                  <a:srgbClr val="014E6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" name="矩形 8">
                  <a:extLst>
                    <a:ext uri="{FF2B5EF4-FFF2-40B4-BE49-F238E27FC236}">
                      <a16:creationId xmlns:a16="http://schemas.microsoft.com/office/drawing/2014/main" xmlns="" id="{75C3C0FF-0C24-4B8D-A266-40700F0055C1}"/>
                    </a:ext>
                  </a:extLst>
                </p:cNvPr>
                <p:cNvSpPr/>
                <p:nvPr/>
              </p:nvSpPr>
              <p:spPr>
                <a:xfrm>
                  <a:off x="2321171" y="1735018"/>
                  <a:ext cx="246183" cy="246183"/>
                </a:xfrm>
                <a:prstGeom prst="rect">
                  <a:avLst/>
                </a:prstGeom>
                <a:solidFill>
                  <a:srgbClr val="1784A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cxnSp>
            <p:nvCxnSpPr>
              <p:cNvPr id="7" name="直接连接符 6">
                <a:extLst>
                  <a:ext uri="{FF2B5EF4-FFF2-40B4-BE49-F238E27FC236}">
                    <a16:creationId xmlns:a16="http://schemas.microsoft.com/office/drawing/2014/main" xmlns="" id="{5107D9CA-98AF-452B-A2B8-B639337C681E}"/>
                  </a:ext>
                </a:extLst>
              </p:cNvPr>
              <p:cNvCxnSpPr/>
              <p:nvPr/>
            </p:nvCxnSpPr>
            <p:spPr>
              <a:xfrm flipV="1">
                <a:off x="5030097" y="1914634"/>
                <a:ext cx="1895870" cy="1"/>
              </a:xfrm>
              <a:prstGeom prst="line">
                <a:avLst/>
              </a:prstGeom>
              <a:ln w="12700">
                <a:solidFill>
                  <a:srgbClr val="014E6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0" name="学生2-申生明心理独白">
            <a:hlinkClick action="ppaction://media"/>
            <a:extLst>
              <a:ext uri="{FF2B5EF4-FFF2-40B4-BE49-F238E27FC236}">
                <a16:creationId xmlns:a16="http://schemas.microsoft.com/office/drawing/2014/main" xmlns="" id="{3050D6C8-8CD2-42F7-BCF3-C61B2E5CC4D0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"/>
          <a:stretch>
            <a:fillRect/>
          </a:stretch>
        </p:blipFill>
        <p:spPr>
          <a:xfrm>
            <a:off x="9341520" y="5281823"/>
            <a:ext cx="579336" cy="579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41862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96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2">
            <a:extLst>
              <a:ext uri="{FF2B5EF4-FFF2-40B4-BE49-F238E27FC236}">
                <a16:creationId xmlns:a16="http://schemas.microsoft.com/office/drawing/2014/main" xmlns="" id="{33870BE5-BAB4-4E13-8134-3C255DE29040}"/>
              </a:ext>
            </a:extLst>
          </p:cNvPr>
          <p:cNvSpPr txBox="1"/>
          <p:nvPr/>
        </p:nvSpPr>
        <p:spPr>
          <a:xfrm>
            <a:off x="2272380" y="2597863"/>
            <a:ext cx="7047847" cy="2393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/>
              <a:t>         </a:t>
            </a:r>
            <a:r>
              <a:rPr lang="en-US" altLang="zh-CN"/>
              <a:t>46</a:t>
            </a:r>
            <a:r>
              <a:rPr lang="zh-CN" altLang="en-US"/>
              <a:t>段：我母亲吓了一跳，直望着我说：“</a:t>
            </a:r>
            <a:r>
              <a:rPr lang="zh-CN" altLang="en-US" b="1" u="sng">
                <a:solidFill>
                  <a:srgbClr val="0000FF"/>
                </a:solidFill>
              </a:rPr>
              <a:t>你简直是疯了！拿</a:t>
            </a:r>
            <a:r>
              <a:rPr lang="en-US" altLang="zh-CN" b="1" u="sng">
                <a:solidFill>
                  <a:srgbClr val="0000FF"/>
                </a:solidFill>
              </a:rPr>
              <a:t>10</a:t>
            </a:r>
            <a:r>
              <a:rPr lang="zh-CN" altLang="en-US" b="1" u="sng">
                <a:solidFill>
                  <a:srgbClr val="0000FF"/>
                </a:solidFill>
              </a:rPr>
              <a:t>个铜子给这个人，给这个流氓！</a:t>
            </a:r>
            <a:r>
              <a:rPr lang="zh-CN" altLang="en-US"/>
              <a:t>”她没再往下说，因为父亲指着女婿对她使了个眼色。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09842D90-94C6-4104-8F4F-5E8C76CB2EAC}"/>
              </a:ext>
            </a:extLst>
          </p:cNvPr>
          <p:cNvGrpSpPr/>
          <p:nvPr/>
        </p:nvGrpSpPr>
        <p:grpSpPr>
          <a:xfrm>
            <a:off x="2165927" y="1349255"/>
            <a:ext cx="4140899" cy="770935"/>
            <a:chOff x="977497" y="1711792"/>
            <a:chExt cx="3490619" cy="770935"/>
          </a:xfrm>
        </p:grpSpPr>
        <p:sp>
          <p:nvSpPr>
            <p:cNvPr id="4" name="内容占位符 2">
              <a:extLst>
                <a:ext uri="{FF2B5EF4-FFF2-40B4-BE49-F238E27FC236}">
                  <a16:creationId xmlns:a16="http://schemas.microsoft.com/office/drawing/2014/main" xmlns="" id="{D2D93E5C-EBD1-4401-B7EC-DAA9E96B8E75}"/>
                </a:ext>
              </a:extLst>
            </p:cNvPr>
            <p:cNvSpPr txBox="1"/>
            <p:nvPr/>
          </p:nvSpPr>
          <p:spPr>
            <a:xfrm>
              <a:off x="1486334" y="1711792"/>
              <a:ext cx="2981782" cy="66473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zh-CN" altLang="en-US">
                  <a:latin typeface="黑体" panose="02010609060101010101" pitchFamily="49" charset="-122"/>
                  <a:ea typeface="黑体" panose="02010609060101010101" pitchFamily="49" charset="-122"/>
                </a:rPr>
                <a:t>透过语言揣测内心</a:t>
              </a: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722613C2-E2A8-4145-8674-639B68D5B68F}"/>
                </a:ext>
              </a:extLst>
            </p:cNvPr>
            <p:cNvGrpSpPr/>
            <p:nvPr/>
          </p:nvGrpSpPr>
          <p:grpSpPr>
            <a:xfrm>
              <a:off x="977497" y="2013114"/>
              <a:ext cx="2729531" cy="469613"/>
              <a:chOff x="4444460" y="1616377"/>
              <a:chExt cx="2481507" cy="469613"/>
            </a:xfrm>
          </p:grpSpPr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xmlns="" id="{5FE41A83-B53E-48D1-BE63-F3CF0A967804}"/>
                  </a:ext>
                </a:extLst>
              </p:cNvPr>
              <p:cNvGrpSpPr/>
              <p:nvPr/>
            </p:nvGrpSpPr>
            <p:grpSpPr>
              <a:xfrm>
                <a:off x="4444460" y="1616377"/>
                <a:ext cx="445481" cy="469613"/>
                <a:chOff x="2121873" y="1511588"/>
                <a:chExt cx="445481" cy="469613"/>
              </a:xfrm>
            </p:grpSpPr>
            <p:sp>
              <p:nvSpPr>
                <p:cNvPr id="8" name="矩形 7">
                  <a:extLst>
                    <a:ext uri="{FF2B5EF4-FFF2-40B4-BE49-F238E27FC236}">
                      <a16:creationId xmlns:a16="http://schemas.microsoft.com/office/drawing/2014/main" xmlns="" id="{D156EBEA-9ED8-4586-8089-BD1FE34A97FD}"/>
                    </a:ext>
                  </a:extLst>
                </p:cNvPr>
                <p:cNvSpPr/>
                <p:nvPr/>
              </p:nvSpPr>
              <p:spPr>
                <a:xfrm>
                  <a:off x="2121873" y="1511588"/>
                  <a:ext cx="363415" cy="363415"/>
                </a:xfrm>
                <a:prstGeom prst="rect">
                  <a:avLst/>
                </a:prstGeom>
                <a:solidFill>
                  <a:srgbClr val="014E6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" name="矩形 8">
                  <a:extLst>
                    <a:ext uri="{FF2B5EF4-FFF2-40B4-BE49-F238E27FC236}">
                      <a16:creationId xmlns:a16="http://schemas.microsoft.com/office/drawing/2014/main" xmlns="" id="{E7028AC9-0774-4E21-B3F3-0CD0D69475A0}"/>
                    </a:ext>
                  </a:extLst>
                </p:cNvPr>
                <p:cNvSpPr/>
                <p:nvPr/>
              </p:nvSpPr>
              <p:spPr>
                <a:xfrm>
                  <a:off x="2321171" y="1735018"/>
                  <a:ext cx="246183" cy="246183"/>
                </a:xfrm>
                <a:prstGeom prst="rect">
                  <a:avLst/>
                </a:prstGeom>
                <a:solidFill>
                  <a:srgbClr val="1784A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cxnSp>
            <p:nvCxnSpPr>
              <p:cNvPr id="7" name="直接连接符 6">
                <a:extLst>
                  <a:ext uri="{FF2B5EF4-FFF2-40B4-BE49-F238E27FC236}">
                    <a16:creationId xmlns:a16="http://schemas.microsoft.com/office/drawing/2014/main" xmlns="" id="{0535377F-8B8D-46B4-B5A8-DF568F0D2463}"/>
                  </a:ext>
                </a:extLst>
              </p:cNvPr>
              <p:cNvCxnSpPr/>
              <p:nvPr/>
            </p:nvCxnSpPr>
            <p:spPr>
              <a:xfrm flipV="1">
                <a:off x="5030097" y="1914634"/>
                <a:ext cx="1895870" cy="1"/>
              </a:xfrm>
              <a:prstGeom prst="line">
                <a:avLst/>
              </a:prstGeom>
              <a:ln w="12700">
                <a:solidFill>
                  <a:srgbClr val="014E6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0" name="学生3-张昕桐独白">
            <a:hlinkClick action="ppaction://media"/>
            <a:extLst>
              <a:ext uri="{FF2B5EF4-FFF2-40B4-BE49-F238E27FC236}">
                <a16:creationId xmlns:a16="http://schemas.microsoft.com/office/drawing/2014/main" xmlns="" id="{33FB054D-60F2-4D71-9FB4-BE4DCC0E66E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"/>
          <a:stretch>
            <a:fillRect/>
          </a:stretch>
        </p:blipFill>
        <p:spPr>
          <a:xfrm>
            <a:off x="9245526" y="5261944"/>
            <a:ext cx="544291" cy="544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4724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14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F341D97F-C446-4FE6-A827-AC445966B3E5}"/>
              </a:ext>
            </a:extLst>
          </p:cNvPr>
          <p:cNvGrpSpPr/>
          <p:nvPr/>
        </p:nvGrpSpPr>
        <p:grpSpPr>
          <a:xfrm>
            <a:off x="2541371" y="1427977"/>
            <a:ext cx="4140899" cy="770935"/>
            <a:chOff x="977497" y="1711792"/>
            <a:chExt cx="3490619" cy="770935"/>
          </a:xfrm>
        </p:grpSpPr>
        <p:sp>
          <p:nvSpPr>
            <p:cNvPr id="3" name="内容占位符 2">
              <a:extLst>
                <a:ext uri="{FF2B5EF4-FFF2-40B4-BE49-F238E27FC236}">
                  <a16:creationId xmlns:a16="http://schemas.microsoft.com/office/drawing/2014/main" xmlns="" id="{9D09BE4B-8AD7-40DE-8E88-472E35C29ECA}"/>
                </a:ext>
              </a:extLst>
            </p:cNvPr>
            <p:cNvSpPr txBox="1"/>
            <p:nvPr/>
          </p:nvSpPr>
          <p:spPr>
            <a:xfrm>
              <a:off x="1486334" y="1711792"/>
              <a:ext cx="2981782" cy="66473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zh-CN" altLang="en-US">
                  <a:latin typeface="黑体" panose="02010609060101010101" pitchFamily="49" charset="-122"/>
                  <a:ea typeface="黑体" panose="02010609060101010101" pitchFamily="49" charset="-122"/>
                </a:rPr>
                <a:t>品味细节感知社会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746F72BA-8D1F-4832-9D2C-BA8D058C2BCD}"/>
                </a:ext>
              </a:extLst>
            </p:cNvPr>
            <p:cNvGrpSpPr/>
            <p:nvPr/>
          </p:nvGrpSpPr>
          <p:grpSpPr>
            <a:xfrm>
              <a:off x="977497" y="2013114"/>
              <a:ext cx="2729531" cy="469613"/>
              <a:chOff x="4444460" y="1616377"/>
              <a:chExt cx="2481507" cy="469613"/>
            </a:xfrm>
          </p:grpSpPr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xmlns="" id="{0D4E0A3D-B04D-4FF0-8191-C13FEDDC56DF}"/>
                  </a:ext>
                </a:extLst>
              </p:cNvPr>
              <p:cNvGrpSpPr/>
              <p:nvPr/>
            </p:nvGrpSpPr>
            <p:grpSpPr>
              <a:xfrm>
                <a:off x="4444460" y="1616377"/>
                <a:ext cx="445481" cy="469613"/>
                <a:chOff x="2121873" y="1511588"/>
                <a:chExt cx="445481" cy="469613"/>
              </a:xfrm>
            </p:grpSpPr>
            <p:sp>
              <p:nvSpPr>
                <p:cNvPr id="7" name="矩形 6">
                  <a:extLst>
                    <a:ext uri="{FF2B5EF4-FFF2-40B4-BE49-F238E27FC236}">
                      <a16:creationId xmlns:a16="http://schemas.microsoft.com/office/drawing/2014/main" xmlns="" id="{6501C48D-B63A-4F56-B198-391639A189B3}"/>
                    </a:ext>
                  </a:extLst>
                </p:cNvPr>
                <p:cNvSpPr/>
                <p:nvPr/>
              </p:nvSpPr>
              <p:spPr>
                <a:xfrm>
                  <a:off x="2121873" y="1511588"/>
                  <a:ext cx="363415" cy="363415"/>
                </a:xfrm>
                <a:prstGeom prst="rect">
                  <a:avLst/>
                </a:prstGeom>
                <a:solidFill>
                  <a:srgbClr val="014E6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" name="矩形 7">
                  <a:extLst>
                    <a:ext uri="{FF2B5EF4-FFF2-40B4-BE49-F238E27FC236}">
                      <a16:creationId xmlns:a16="http://schemas.microsoft.com/office/drawing/2014/main" xmlns="" id="{2009BE88-923C-4581-8E2B-EA8E1E5EA599}"/>
                    </a:ext>
                  </a:extLst>
                </p:cNvPr>
                <p:cNvSpPr/>
                <p:nvPr/>
              </p:nvSpPr>
              <p:spPr>
                <a:xfrm>
                  <a:off x="2321171" y="1735018"/>
                  <a:ext cx="246183" cy="246183"/>
                </a:xfrm>
                <a:prstGeom prst="rect">
                  <a:avLst/>
                </a:prstGeom>
                <a:solidFill>
                  <a:srgbClr val="1784A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cxnSp>
            <p:nvCxnSpPr>
              <p:cNvPr id="6" name="直接连接符 5">
                <a:extLst>
                  <a:ext uri="{FF2B5EF4-FFF2-40B4-BE49-F238E27FC236}">
                    <a16:creationId xmlns:a16="http://schemas.microsoft.com/office/drawing/2014/main" xmlns="" id="{478FBDD0-FD80-47ED-95CA-8C9392B73834}"/>
                  </a:ext>
                </a:extLst>
              </p:cNvPr>
              <p:cNvCxnSpPr/>
              <p:nvPr/>
            </p:nvCxnSpPr>
            <p:spPr>
              <a:xfrm flipV="1">
                <a:off x="5030097" y="1914634"/>
                <a:ext cx="1895870" cy="1"/>
              </a:xfrm>
              <a:prstGeom prst="line">
                <a:avLst/>
              </a:prstGeom>
              <a:ln w="12700">
                <a:solidFill>
                  <a:srgbClr val="014E6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18ABBF0E-C893-48DE-B568-55E4BE3CF2EA}"/>
              </a:ext>
            </a:extLst>
          </p:cNvPr>
          <p:cNvSpPr/>
          <p:nvPr/>
        </p:nvSpPr>
        <p:spPr>
          <a:xfrm>
            <a:off x="2801427" y="2627136"/>
            <a:ext cx="6929541" cy="234876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xmlns="" id="{84341C84-026E-4760-B1CA-6F12DE3751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19538" y="2746963"/>
            <a:ext cx="6716341" cy="2176749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zh-CN" altLang="en-US"/>
              <a:t>细节一：因为于勒的信，菲利普一家的生活有哪些新的习惯？对于勒信中提到的准备给他们的“赔偿”，这家人做了哪些幻想安排？</a:t>
            </a:r>
          </a:p>
        </p:txBody>
      </p:sp>
    </p:spTree>
    <p:extLst>
      <p:ext uri="{BB962C8B-B14F-4D97-AF65-F5344CB8AC3E}">
        <p14:creationId xmlns:p14="http://schemas.microsoft.com/office/powerpoint/2010/main" val="2177940379"/>
      </p:ext>
    </p:ext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2">
            <a:extLst>
              <a:ext uri="{FF2B5EF4-FFF2-40B4-BE49-F238E27FC236}">
                <a16:creationId xmlns:a16="http://schemas.microsoft.com/office/drawing/2014/main" xmlns="" id="{9C2679F5-7DA6-40E6-8A97-4A41432600D1}"/>
              </a:ext>
            </a:extLst>
          </p:cNvPr>
          <p:cNvSpPr txBox="1"/>
          <p:nvPr/>
        </p:nvSpPr>
        <p:spPr>
          <a:xfrm>
            <a:off x="2261611" y="2348644"/>
            <a:ext cx="7831665" cy="28966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/>
              <a:t>        可是每星期日，我们都要</a:t>
            </a:r>
            <a:r>
              <a:rPr lang="zh-CN" altLang="en-US" b="1" u="sng">
                <a:solidFill>
                  <a:srgbClr val="0000FF"/>
                </a:solidFill>
              </a:rPr>
              <a:t>衣冠整齐</a:t>
            </a:r>
            <a:r>
              <a:rPr lang="zh-CN" altLang="en-US"/>
              <a:t>地到海边栈桥上去散步。那时候，只要一看见从远方回来的大海船进口来，父亲总要说他那句永不变更的话：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/>
              <a:t>       “唉！如果于勒竟在这只船上，那会叫人多么惊喜呀！”</a:t>
            </a:r>
            <a:endParaRPr lang="en-US" altLang="zh-CN"/>
          </a:p>
          <a:p>
            <a:pPr marL="0" indent="0">
              <a:lnSpc>
                <a:spcPct val="100000"/>
              </a:lnSpc>
              <a:buNone/>
            </a:pPr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1AFFC762-6BD3-404B-9183-C790EEE26B3F}"/>
              </a:ext>
            </a:extLst>
          </p:cNvPr>
          <p:cNvGrpSpPr/>
          <p:nvPr/>
        </p:nvGrpSpPr>
        <p:grpSpPr>
          <a:xfrm>
            <a:off x="2377869" y="1355310"/>
            <a:ext cx="4140899" cy="770935"/>
            <a:chOff x="977497" y="1711792"/>
            <a:chExt cx="3490619" cy="770935"/>
          </a:xfrm>
        </p:grpSpPr>
        <p:sp>
          <p:nvSpPr>
            <p:cNvPr id="4" name="内容占位符 2">
              <a:extLst>
                <a:ext uri="{FF2B5EF4-FFF2-40B4-BE49-F238E27FC236}">
                  <a16:creationId xmlns:a16="http://schemas.microsoft.com/office/drawing/2014/main" xmlns="" id="{76478062-8898-4321-A37B-81381784B02A}"/>
                </a:ext>
              </a:extLst>
            </p:cNvPr>
            <p:cNvSpPr txBox="1"/>
            <p:nvPr/>
          </p:nvSpPr>
          <p:spPr>
            <a:xfrm>
              <a:off x="1486334" y="1711792"/>
              <a:ext cx="2981782" cy="66473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zh-CN" altLang="en-US">
                  <a:latin typeface="黑体" panose="02010609060101010101" pitchFamily="49" charset="-122"/>
                  <a:ea typeface="黑体" panose="02010609060101010101" pitchFamily="49" charset="-122"/>
                </a:rPr>
                <a:t>品味细节感知社会</a:t>
              </a: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3CBDFC56-F95F-4395-B848-E293C5EAD436}"/>
                </a:ext>
              </a:extLst>
            </p:cNvPr>
            <p:cNvGrpSpPr/>
            <p:nvPr/>
          </p:nvGrpSpPr>
          <p:grpSpPr>
            <a:xfrm>
              <a:off x="977497" y="2013114"/>
              <a:ext cx="2729531" cy="469613"/>
              <a:chOff x="4444460" y="1616377"/>
              <a:chExt cx="2481507" cy="469613"/>
            </a:xfrm>
          </p:grpSpPr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xmlns="" id="{3ECEB81D-617F-4BD6-923D-95187116B6CA}"/>
                  </a:ext>
                </a:extLst>
              </p:cNvPr>
              <p:cNvGrpSpPr/>
              <p:nvPr/>
            </p:nvGrpSpPr>
            <p:grpSpPr>
              <a:xfrm>
                <a:off x="4444460" y="1616377"/>
                <a:ext cx="445481" cy="469613"/>
                <a:chOff x="2121873" y="1511588"/>
                <a:chExt cx="445481" cy="469613"/>
              </a:xfrm>
            </p:grpSpPr>
            <p:sp>
              <p:nvSpPr>
                <p:cNvPr id="8" name="矩形 7">
                  <a:extLst>
                    <a:ext uri="{FF2B5EF4-FFF2-40B4-BE49-F238E27FC236}">
                      <a16:creationId xmlns:a16="http://schemas.microsoft.com/office/drawing/2014/main" xmlns="" id="{ECC5D121-545E-4902-B029-BFD9DFC72941}"/>
                    </a:ext>
                  </a:extLst>
                </p:cNvPr>
                <p:cNvSpPr/>
                <p:nvPr/>
              </p:nvSpPr>
              <p:spPr>
                <a:xfrm>
                  <a:off x="2121873" y="1511588"/>
                  <a:ext cx="363415" cy="363415"/>
                </a:xfrm>
                <a:prstGeom prst="rect">
                  <a:avLst/>
                </a:prstGeom>
                <a:solidFill>
                  <a:srgbClr val="014E6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" name="矩形 8">
                  <a:extLst>
                    <a:ext uri="{FF2B5EF4-FFF2-40B4-BE49-F238E27FC236}">
                      <a16:creationId xmlns:a16="http://schemas.microsoft.com/office/drawing/2014/main" xmlns="" id="{117DE685-2F7B-4114-B248-A44B4A697E16}"/>
                    </a:ext>
                  </a:extLst>
                </p:cNvPr>
                <p:cNvSpPr/>
                <p:nvPr/>
              </p:nvSpPr>
              <p:spPr>
                <a:xfrm>
                  <a:off x="2321171" y="1735018"/>
                  <a:ext cx="246183" cy="246183"/>
                </a:xfrm>
                <a:prstGeom prst="rect">
                  <a:avLst/>
                </a:prstGeom>
                <a:solidFill>
                  <a:srgbClr val="1784A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cxnSp>
            <p:nvCxnSpPr>
              <p:cNvPr id="7" name="直接连接符 6">
                <a:extLst>
                  <a:ext uri="{FF2B5EF4-FFF2-40B4-BE49-F238E27FC236}">
                    <a16:creationId xmlns:a16="http://schemas.microsoft.com/office/drawing/2014/main" xmlns="" id="{06F8AF2E-936F-4693-A986-3D161094CB70}"/>
                  </a:ext>
                </a:extLst>
              </p:cNvPr>
              <p:cNvCxnSpPr/>
              <p:nvPr/>
            </p:nvCxnSpPr>
            <p:spPr>
              <a:xfrm flipV="1">
                <a:off x="5030097" y="1914634"/>
                <a:ext cx="1895870" cy="1"/>
              </a:xfrm>
              <a:prstGeom prst="line">
                <a:avLst/>
              </a:prstGeom>
              <a:ln w="12700">
                <a:solidFill>
                  <a:srgbClr val="014E6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520147689"/>
      </p:ext>
    </p:ext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47328978-9B4D-43FC-A5D3-BC8BEE2220FE}"/>
              </a:ext>
            </a:extLst>
          </p:cNvPr>
          <p:cNvGrpSpPr/>
          <p:nvPr/>
        </p:nvGrpSpPr>
        <p:grpSpPr>
          <a:xfrm>
            <a:off x="2541370" y="1658092"/>
            <a:ext cx="4140899" cy="770935"/>
            <a:chOff x="977497" y="1711792"/>
            <a:chExt cx="3490619" cy="770935"/>
          </a:xfrm>
        </p:grpSpPr>
        <p:sp>
          <p:nvSpPr>
            <p:cNvPr id="3" name="内容占位符 2">
              <a:extLst>
                <a:ext uri="{FF2B5EF4-FFF2-40B4-BE49-F238E27FC236}">
                  <a16:creationId xmlns:a16="http://schemas.microsoft.com/office/drawing/2014/main" xmlns="" id="{50E68427-8BAE-432D-8990-7591A630B525}"/>
                </a:ext>
              </a:extLst>
            </p:cNvPr>
            <p:cNvSpPr txBox="1"/>
            <p:nvPr/>
          </p:nvSpPr>
          <p:spPr>
            <a:xfrm>
              <a:off x="1486334" y="1711792"/>
              <a:ext cx="2981782" cy="66473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zh-CN" altLang="en-US">
                  <a:latin typeface="黑体" panose="02010609060101010101" pitchFamily="49" charset="-122"/>
                  <a:ea typeface="黑体" panose="02010609060101010101" pitchFamily="49" charset="-122"/>
                </a:rPr>
                <a:t>品味细节感知社会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B4AD61E9-0F73-4DE6-81F7-DA47E7712F73}"/>
                </a:ext>
              </a:extLst>
            </p:cNvPr>
            <p:cNvGrpSpPr/>
            <p:nvPr/>
          </p:nvGrpSpPr>
          <p:grpSpPr>
            <a:xfrm>
              <a:off x="977497" y="2013114"/>
              <a:ext cx="2729531" cy="469613"/>
              <a:chOff x="4444460" y="1616377"/>
              <a:chExt cx="2481507" cy="469613"/>
            </a:xfrm>
          </p:grpSpPr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xmlns="" id="{E973CA69-371E-4C94-BFB2-8AC534B1BC6D}"/>
                  </a:ext>
                </a:extLst>
              </p:cNvPr>
              <p:cNvGrpSpPr/>
              <p:nvPr/>
            </p:nvGrpSpPr>
            <p:grpSpPr>
              <a:xfrm>
                <a:off x="4444460" y="1616377"/>
                <a:ext cx="445481" cy="469613"/>
                <a:chOff x="2121873" y="1511588"/>
                <a:chExt cx="445481" cy="469613"/>
              </a:xfrm>
            </p:grpSpPr>
            <p:sp>
              <p:nvSpPr>
                <p:cNvPr id="7" name="矩形 6">
                  <a:extLst>
                    <a:ext uri="{FF2B5EF4-FFF2-40B4-BE49-F238E27FC236}">
                      <a16:creationId xmlns:a16="http://schemas.microsoft.com/office/drawing/2014/main" xmlns="" id="{6176E5E2-D2B8-4E5E-8590-CD90B16594D0}"/>
                    </a:ext>
                  </a:extLst>
                </p:cNvPr>
                <p:cNvSpPr/>
                <p:nvPr/>
              </p:nvSpPr>
              <p:spPr>
                <a:xfrm>
                  <a:off x="2121873" y="1511588"/>
                  <a:ext cx="363415" cy="363415"/>
                </a:xfrm>
                <a:prstGeom prst="rect">
                  <a:avLst/>
                </a:prstGeom>
                <a:solidFill>
                  <a:srgbClr val="014E6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" name="矩形 7">
                  <a:extLst>
                    <a:ext uri="{FF2B5EF4-FFF2-40B4-BE49-F238E27FC236}">
                      <a16:creationId xmlns:a16="http://schemas.microsoft.com/office/drawing/2014/main" xmlns="" id="{4097BE85-82E6-49AB-900F-A58BC49A62EA}"/>
                    </a:ext>
                  </a:extLst>
                </p:cNvPr>
                <p:cNvSpPr/>
                <p:nvPr/>
              </p:nvSpPr>
              <p:spPr>
                <a:xfrm>
                  <a:off x="2321171" y="1735018"/>
                  <a:ext cx="246183" cy="246183"/>
                </a:xfrm>
                <a:prstGeom prst="rect">
                  <a:avLst/>
                </a:prstGeom>
                <a:solidFill>
                  <a:srgbClr val="1784A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cxnSp>
            <p:nvCxnSpPr>
              <p:cNvPr id="6" name="直接连接符 5">
                <a:extLst>
                  <a:ext uri="{FF2B5EF4-FFF2-40B4-BE49-F238E27FC236}">
                    <a16:creationId xmlns:a16="http://schemas.microsoft.com/office/drawing/2014/main" xmlns="" id="{71C46DAA-CCC1-4D4E-80F5-49BCEED4686C}"/>
                  </a:ext>
                </a:extLst>
              </p:cNvPr>
              <p:cNvCxnSpPr/>
              <p:nvPr/>
            </p:nvCxnSpPr>
            <p:spPr>
              <a:xfrm flipV="1">
                <a:off x="5030097" y="1914634"/>
                <a:ext cx="1895870" cy="1"/>
              </a:xfrm>
              <a:prstGeom prst="line">
                <a:avLst/>
              </a:prstGeom>
              <a:ln w="12700">
                <a:solidFill>
                  <a:srgbClr val="014E6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内容占位符 2">
            <a:extLst>
              <a:ext uri="{FF2B5EF4-FFF2-40B4-BE49-F238E27FC236}">
                <a16:creationId xmlns:a16="http://schemas.microsoft.com/office/drawing/2014/main" xmlns="" id="{70E0D2F1-E2BC-432D-9CA4-E178B9853CEE}"/>
              </a:ext>
            </a:extLst>
          </p:cNvPr>
          <p:cNvSpPr txBox="1"/>
          <p:nvPr/>
        </p:nvSpPr>
        <p:spPr>
          <a:xfrm>
            <a:off x="2541371" y="2922408"/>
            <a:ext cx="7647674" cy="2393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/>
              <a:t>        对于叔叔回国这桩十拿九稳的事，大家还拟定了上千种计划，</a:t>
            </a:r>
            <a:r>
              <a:rPr lang="zh-CN" altLang="en-US" b="1" u="sng">
                <a:solidFill>
                  <a:srgbClr val="0000FF"/>
                </a:solidFill>
              </a:rPr>
              <a:t>甚至计划到要用这位叔叔的钱置一所别墅</a:t>
            </a:r>
            <a:r>
              <a:rPr lang="zh-CN" altLang="en-US"/>
              <a:t>。我不敢肯定父亲对于这个计划是不是进行了商谈。</a:t>
            </a:r>
          </a:p>
        </p:txBody>
      </p:sp>
    </p:spTree>
    <p:extLst>
      <p:ext uri="{BB962C8B-B14F-4D97-AF65-F5344CB8AC3E}">
        <p14:creationId xmlns:p14="http://schemas.microsoft.com/office/powerpoint/2010/main" val="3906679278"/>
      </p:ext>
    </p:ext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788E3B25-8276-4B34-8DBF-01271CE732FB}"/>
              </a:ext>
            </a:extLst>
          </p:cNvPr>
          <p:cNvGrpSpPr/>
          <p:nvPr/>
        </p:nvGrpSpPr>
        <p:grpSpPr>
          <a:xfrm>
            <a:off x="2374403" y="1300809"/>
            <a:ext cx="4140899" cy="770935"/>
            <a:chOff x="977497" y="1711792"/>
            <a:chExt cx="3490619" cy="770935"/>
          </a:xfrm>
        </p:grpSpPr>
        <p:sp>
          <p:nvSpPr>
            <p:cNvPr id="3" name="内容占位符 2">
              <a:extLst>
                <a:ext uri="{FF2B5EF4-FFF2-40B4-BE49-F238E27FC236}">
                  <a16:creationId xmlns:a16="http://schemas.microsoft.com/office/drawing/2014/main" xmlns="" id="{0C430C99-D9E5-4A71-9441-DC126215FA0F}"/>
                </a:ext>
              </a:extLst>
            </p:cNvPr>
            <p:cNvSpPr txBox="1"/>
            <p:nvPr/>
          </p:nvSpPr>
          <p:spPr>
            <a:xfrm>
              <a:off x="1486334" y="1711792"/>
              <a:ext cx="2981782" cy="66473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zh-CN" altLang="en-US">
                  <a:latin typeface="黑体" panose="02010609060101010101" pitchFamily="49" charset="-122"/>
                  <a:ea typeface="黑体" panose="02010609060101010101" pitchFamily="49" charset="-122"/>
                </a:rPr>
                <a:t>品味细节感知社会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B97CE725-96CB-4844-90C7-DEB2E1CFF75D}"/>
                </a:ext>
              </a:extLst>
            </p:cNvPr>
            <p:cNvGrpSpPr/>
            <p:nvPr/>
          </p:nvGrpSpPr>
          <p:grpSpPr>
            <a:xfrm>
              <a:off x="977497" y="2013114"/>
              <a:ext cx="2729531" cy="469613"/>
              <a:chOff x="4444460" y="1616377"/>
              <a:chExt cx="2481507" cy="469613"/>
            </a:xfrm>
          </p:grpSpPr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xmlns="" id="{DABAF07E-CC6A-4DDD-9183-B7C2A8CC9FAF}"/>
                  </a:ext>
                </a:extLst>
              </p:cNvPr>
              <p:cNvGrpSpPr/>
              <p:nvPr/>
            </p:nvGrpSpPr>
            <p:grpSpPr>
              <a:xfrm>
                <a:off x="4444460" y="1616377"/>
                <a:ext cx="445481" cy="469613"/>
                <a:chOff x="2121873" y="1511588"/>
                <a:chExt cx="445481" cy="469613"/>
              </a:xfrm>
            </p:grpSpPr>
            <p:sp>
              <p:nvSpPr>
                <p:cNvPr id="7" name="矩形 6">
                  <a:extLst>
                    <a:ext uri="{FF2B5EF4-FFF2-40B4-BE49-F238E27FC236}">
                      <a16:creationId xmlns:a16="http://schemas.microsoft.com/office/drawing/2014/main" xmlns="" id="{56C83A72-FF50-479F-BF37-90AFB468FEDE}"/>
                    </a:ext>
                  </a:extLst>
                </p:cNvPr>
                <p:cNvSpPr/>
                <p:nvPr/>
              </p:nvSpPr>
              <p:spPr>
                <a:xfrm>
                  <a:off x="2121873" y="1511588"/>
                  <a:ext cx="363415" cy="363415"/>
                </a:xfrm>
                <a:prstGeom prst="rect">
                  <a:avLst/>
                </a:prstGeom>
                <a:solidFill>
                  <a:srgbClr val="014E6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" name="矩形 7">
                  <a:extLst>
                    <a:ext uri="{FF2B5EF4-FFF2-40B4-BE49-F238E27FC236}">
                      <a16:creationId xmlns:a16="http://schemas.microsoft.com/office/drawing/2014/main" xmlns="" id="{3D4AD7D6-E561-46D3-AD5F-D753ECCCA2F6}"/>
                    </a:ext>
                  </a:extLst>
                </p:cNvPr>
                <p:cNvSpPr/>
                <p:nvPr/>
              </p:nvSpPr>
              <p:spPr>
                <a:xfrm>
                  <a:off x="2321171" y="1735018"/>
                  <a:ext cx="246183" cy="246183"/>
                </a:xfrm>
                <a:prstGeom prst="rect">
                  <a:avLst/>
                </a:prstGeom>
                <a:solidFill>
                  <a:srgbClr val="1784A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cxnSp>
            <p:nvCxnSpPr>
              <p:cNvPr id="6" name="直接连接符 5">
                <a:extLst>
                  <a:ext uri="{FF2B5EF4-FFF2-40B4-BE49-F238E27FC236}">
                    <a16:creationId xmlns:a16="http://schemas.microsoft.com/office/drawing/2014/main" xmlns="" id="{02DF77BC-AD72-4F92-9DBA-0CA53AD9C182}"/>
                  </a:ext>
                </a:extLst>
              </p:cNvPr>
              <p:cNvCxnSpPr/>
              <p:nvPr/>
            </p:nvCxnSpPr>
            <p:spPr>
              <a:xfrm flipV="1">
                <a:off x="5030097" y="1914634"/>
                <a:ext cx="1895870" cy="1"/>
              </a:xfrm>
              <a:prstGeom prst="line">
                <a:avLst/>
              </a:prstGeom>
              <a:ln w="12700">
                <a:solidFill>
                  <a:srgbClr val="014E6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1648C1D5-05AC-4251-ADAD-C442088547DA}"/>
              </a:ext>
            </a:extLst>
          </p:cNvPr>
          <p:cNvSpPr/>
          <p:nvPr/>
        </p:nvSpPr>
        <p:spPr>
          <a:xfrm>
            <a:off x="2848609" y="2188977"/>
            <a:ext cx="6259068" cy="16689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xmlns="" id="{17FA1529-3CFB-416D-A26E-5D99AE54CE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38579" y="2354024"/>
            <a:ext cx="5728574" cy="154294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zh-CN" altLang="en-US"/>
              <a:t>细节二：菲利普一家把于勒的信“见人就拿出来给他看”。这个行为的潜台词是什么？</a:t>
            </a: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xmlns="" id="{90342127-C9AE-4B9F-9874-DE8520C07434}"/>
              </a:ext>
            </a:extLst>
          </p:cNvPr>
          <p:cNvSpPr txBox="1"/>
          <p:nvPr/>
        </p:nvSpPr>
        <p:spPr>
          <a:xfrm>
            <a:off x="2259463" y="4123436"/>
            <a:ext cx="7673073" cy="1209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/>
              <a:t>        这封信成了我们家里的福音书，有机会就要拿出来念，</a:t>
            </a:r>
            <a:r>
              <a:rPr lang="zh-CN" altLang="en-US" b="1" u="sng">
                <a:solidFill>
                  <a:srgbClr val="0000FF"/>
                </a:solidFill>
              </a:rPr>
              <a:t>见人就拿出来给他看</a:t>
            </a:r>
            <a:r>
              <a:rPr lang="zh-CN" altLang="en-US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1263556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: 圆角 10">
            <a:extLst>
              <a:ext uri="{FF2B5EF4-FFF2-40B4-BE49-F238E27FC236}">
                <a16:creationId xmlns:a16="http://schemas.microsoft.com/office/drawing/2014/main" xmlns="" id="{15E5A0E6-EBBE-4B03-AD6F-DE9BC0AB4156}"/>
              </a:ext>
            </a:extLst>
          </p:cNvPr>
          <p:cNvSpPr/>
          <p:nvPr/>
        </p:nvSpPr>
        <p:spPr>
          <a:xfrm>
            <a:off x="2459210" y="2987845"/>
            <a:ext cx="7170473" cy="121546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标题 1">
            <a:extLst>
              <a:ext uri="{FF2B5EF4-FFF2-40B4-BE49-F238E27FC236}">
                <a16:creationId xmlns:a16="http://schemas.microsoft.com/office/drawing/2014/main" xmlns="" id="{2FD1B3DE-0BA8-4AC5-8F57-B967FC6AAA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0556" y="1662282"/>
            <a:ext cx="8170888" cy="1325563"/>
          </a:xfrm>
        </p:spPr>
        <p:txBody>
          <a:bodyPr/>
          <a:lstStyle/>
          <a:p>
            <a:r>
              <a:rPr lang="en-US" altLang="zh-CN"/>
              <a:t>《</a:t>
            </a:r>
            <a:r>
              <a:rPr lang="zh-CN" altLang="en-US"/>
              <a:t>我的叔叔于勒</a:t>
            </a:r>
            <a:r>
              <a:rPr lang="en-US" altLang="zh-CN"/>
              <a:t>》</a:t>
            </a:r>
            <a:endParaRPr lang="zh-CN" altLang="en-US"/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xmlns="" id="{21E40596-FDC4-44B1-B4AE-D02ACDA0B5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85697" y="3118700"/>
            <a:ext cx="6943986" cy="1058859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zh-CN" altLang="en-US"/>
              <a:t>任务四：谈一谈，对菲利普夫妇的行为，你有怎样的评价或者感悟？</a:t>
            </a:r>
          </a:p>
        </p:txBody>
      </p:sp>
    </p:spTree>
    <p:extLst>
      <p:ext uri="{BB962C8B-B14F-4D97-AF65-F5344CB8AC3E}">
        <p14:creationId xmlns:p14="http://schemas.microsoft.com/office/powerpoint/2010/main" val="3278898885"/>
      </p:ext>
    </p:ext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2">
            <a:extLst>
              <a:ext uri="{FF2B5EF4-FFF2-40B4-BE49-F238E27FC236}">
                <a16:creationId xmlns:a16="http://schemas.microsoft.com/office/drawing/2014/main" xmlns="" id="{AD239FC7-C2C2-4D52-B866-911E1E959DBC}"/>
              </a:ext>
            </a:extLst>
          </p:cNvPr>
          <p:cNvSpPr txBox="1"/>
          <p:nvPr/>
        </p:nvSpPr>
        <p:spPr>
          <a:xfrm>
            <a:off x="2290277" y="1968899"/>
            <a:ext cx="7611445" cy="35724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   “你之所以看见，正是因为你想要看见。”这便是对菲利普一家行为的最好解释吧。他们一心想着用于勒的钱过上好生活，没有钱的于勒就没有价值甚至是危险的、“恐怖”的，却忘记了于勒本身也是个人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,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是他的弟弟。这大概也正是“我”一直所重复看似简单却蕴含着无限深意的话的意义吧：“这是我的叔叔，父亲的弟弟，我的亲叔叔。”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278DF6C9-3B7B-42C4-8586-42B6230879EE}"/>
              </a:ext>
            </a:extLst>
          </p:cNvPr>
          <p:cNvGrpSpPr/>
          <p:nvPr/>
        </p:nvGrpSpPr>
        <p:grpSpPr>
          <a:xfrm>
            <a:off x="2358601" y="1304162"/>
            <a:ext cx="4140899" cy="770935"/>
            <a:chOff x="977497" y="1711792"/>
            <a:chExt cx="3490619" cy="770935"/>
          </a:xfrm>
        </p:grpSpPr>
        <p:sp>
          <p:nvSpPr>
            <p:cNvPr id="4" name="内容占位符 2">
              <a:extLst>
                <a:ext uri="{FF2B5EF4-FFF2-40B4-BE49-F238E27FC236}">
                  <a16:creationId xmlns:a16="http://schemas.microsoft.com/office/drawing/2014/main" xmlns="" id="{A5EFFAF6-DFA8-4F7E-9B81-F8E78DC0DA98}"/>
                </a:ext>
              </a:extLst>
            </p:cNvPr>
            <p:cNvSpPr txBox="1"/>
            <p:nvPr/>
          </p:nvSpPr>
          <p:spPr>
            <a:xfrm>
              <a:off x="1486334" y="1711792"/>
              <a:ext cx="2981782" cy="66473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评价菲利普夫妇</a:t>
              </a: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4D30149A-6C39-408A-942B-73ACB365431D}"/>
                </a:ext>
              </a:extLst>
            </p:cNvPr>
            <p:cNvGrpSpPr/>
            <p:nvPr/>
          </p:nvGrpSpPr>
          <p:grpSpPr>
            <a:xfrm>
              <a:off x="977497" y="2013114"/>
              <a:ext cx="2729531" cy="469613"/>
              <a:chOff x="4444460" y="1616377"/>
              <a:chExt cx="2481507" cy="469613"/>
            </a:xfrm>
          </p:grpSpPr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xmlns="" id="{F1EC7EC9-A122-4281-A56A-0418D1188DC7}"/>
                  </a:ext>
                </a:extLst>
              </p:cNvPr>
              <p:cNvGrpSpPr/>
              <p:nvPr/>
            </p:nvGrpSpPr>
            <p:grpSpPr>
              <a:xfrm>
                <a:off x="4444460" y="1616377"/>
                <a:ext cx="445481" cy="469613"/>
                <a:chOff x="2121873" y="1511588"/>
                <a:chExt cx="445481" cy="469613"/>
              </a:xfrm>
            </p:grpSpPr>
            <p:sp>
              <p:nvSpPr>
                <p:cNvPr id="8" name="矩形 7">
                  <a:extLst>
                    <a:ext uri="{FF2B5EF4-FFF2-40B4-BE49-F238E27FC236}">
                      <a16:creationId xmlns:a16="http://schemas.microsoft.com/office/drawing/2014/main" xmlns="" id="{C80389F8-E773-44DC-9D3E-2335771B4567}"/>
                    </a:ext>
                  </a:extLst>
                </p:cNvPr>
                <p:cNvSpPr/>
                <p:nvPr/>
              </p:nvSpPr>
              <p:spPr>
                <a:xfrm>
                  <a:off x="2121873" y="1511588"/>
                  <a:ext cx="363415" cy="363415"/>
                </a:xfrm>
                <a:prstGeom prst="rect">
                  <a:avLst/>
                </a:prstGeom>
                <a:solidFill>
                  <a:srgbClr val="014E6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" name="矩形 8">
                  <a:extLst>
                    <a:ext uri="{FF2B5EF4-FFF2-40B4-BE49-F238E27FC236}">
                      <a16:creationId xmlns:a16="http://schemas.microsoft.com/office/drawing/2014/main" xmlns="" id="{1E2DF06F-4F58-4FDA-838D-5E88A4F67DB4}"/>
                    </a:ext>
                  </a:extLst>
                </p:cNvPr>
                <p:cNvSpPr/>
                <p:nvPr/>
              </p:nvSpPr>
              <p:spPr>
                <a:xfrm>
                  <a:off x="2321171" y="1735018"/>
                  <a:ext cx="246183" cy="246183"/>
                </a:xfrm>
                <a:prstGeom prst="rect">
                  <a:avLst/>
                </a:prstGeom>
                <a:solidFill>
                  <a:srgbClr val="1784A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cxnSp>
            <p:nvCxnSpPr>
              <p:cNvPr id="7" name="直接连接符 6">
                <a:extLst>
                  <a:ext uri="{FF2B5EF4-FFF2-40B4-BE49-F238E27FC236}">
                    <a16:creationId xmlns:a16="http://schemas.microsoft.com/office/drawing/2014/main" xmlns="" id="{06F3D5D4-9093-42FE-BA0C-46F1E9807EB9}"/>
                  </a:ext>
                </a:extLst>
              </p:cNvPr>
              <p:cNvCxnSpPr/>
              <p:nvPr/>
            </p:nvCxnSpPr>
            <p:spPr>
              <a:xfrm flipV="1">
                <a:off x="5030097" y="1914634"/>
                <a:ext cx="1895870" cy="1"/>
              </a:xfrm>
              <a:prstGeom prst="line">
                <a:avLst/>
              </a:prstGeom>
              <a:ln w="12700">
                <a:solidFill>
                  <a:srgbClr val="014E6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0" name="学生4-李承容发言">
            <a:hlinkClick action="ppaction://media"/>
            <a:extLst>
              <a:ext uri="{FF2B5EF4-FFF2-40B4-BE49-F238E27FC236}">
                <a16:creationId xmlns:a16="http://schemas.microsoft.com/office/drawing/2014/main" xmlns="" id="{BCBE292C-8B0C-409F-BF4B-AB22E447F6B5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"/>
          <a:stretch>
            <a:fillRect/>
          </a:stretch>
        </p:blipFill>
        <p:spPr>
          <a:xfrm>
            <a:off x="9483902" y="5280397"/>
            <a:ext cx="569694" cy="569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1428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41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2">
            <a:extLst>
              <a:ext uri="{FF2B5EF4-FFF2-40B4-BE49-F238E27FC236}">
                <a16:creationId xmlns:a16="http://schemas.microsoft.com/office/drawing/2014/main" xmlns="" id="{94E425C1-FECD-4769-AF3E-3FDDB8B132D8}"/>
              </a:ext>
            </a:extLst>
          </p:cNvPr>
          <p:cNvSpPr txBox="1"/>
          <p:nvPr/>
        </p:nvSpPr>
        <p:spPr>
          <a:xfrm>
            <a:off x="2255693" y="2228666"/>
            <a:ext cx="7882379" cy="3466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00000"/>
              </a:lnSpc>
              <a:buNone/>
            </a:pPr>
            <a:r>
              <a:rPr lang="zh-CN" altLang="en-US">
                <a:solidFill>
                  <a:prstClr val="black"/>
                </a:solidFill>
              </a:rPr>
              <a:t>        菲利普夫妇虽然勤俭但仍然久久穷困，虽然穷困却并不安贫乐道，始终强烈向往富裕的生活，其间也夹杂着拜金和虚荣。钱是菲利普夫妇对于勒的唯一评判标准，没有任何一丝亲情的温暖。他们希望自己的女儿、自己的家庭过得好可以理解，但他们的行为和观念在感情上令人难以接受，可厌却也可怜。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252924EF-286F-43C8-9C20-6267499B3E1A}"/>
              </a:ext>
            </a:extLst>
          </p:cNvPr>
          <p:cNvGrpSpPr/>
          <p:nvPr/>
        </p:nvGrpSpPr>
        <p:grpSpPr>
          <a:xfrm>
            <a:off x="2381992" y="1310219"/>
            <a:ext cx="4140899" cy="770935"/>
            <a:chOff x="977497" y="1711792"/>
            <a:chExt cx="3490619" cy="770935"/>
          </a:xfrm>
        </p:grpSpPr>
        <p:sp>
          <p:nvSpPr>
            <p:cNvPr id="4" name="内容占位符 2">
              <a:extLst>
                <a:ext uri="{FF2B5EF4-FFF2-40B4-BE49-F238E27FC236}">
                  <a16:creationId xmlns:a16="http://schemas.microsoft.com/office/drawing/2014/main" xmlns="" id="{E1E685A6-2640-4515-8D2E-83F7095FC570}"/>
                </a:ext>
              </a:extLst>
            </p:cNvPr>
            <p:cNvSpPr txBox="1"/>
            <p:nvPr/>
          </p:nvSpPr>
          <p:spPr>
            <a:xfrm>
              <a:off x="1486334" y="1711792"/>
              <a:ext cx="2981782" cy="66473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评价菲利普夫妇</a:t>
              </a: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67CB3E01-408F-4078-B212-7EAA7A39169A}"/>
                </a:ext>
              </a:extLst>
            </p:cNvPr>
            <p:cNvGrpSpPr/>
            <p:nvPr/>
          </p:nvGrpSpPr>
          <p:grpSpPr>
            <a:xfrm>
              <a:off x="977497" y="2013114"/>
              <a:ext cx="2729531" cy="469613"/>
              <a:chOff x="4444460" y="1616377"/>
              <a:chExt cx="2481507" cy="469613"/>
            </a:xfrm>
          </p:grpSpPr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xmlns="" id="{75656285-7AAD-46DF-A2CA-6A9F0A927A98}"/>
                  </a:ext>
                </a:extLst>
              </p:cNvPr>
              <p:cNvGrpSpPr/>
              <p:nvPr/>
            </p:nvGrpSpPr>
            <p:grpSpPr>
              <a:xfrm>
                <a:off x="4444460" y="1616377"/>
                <a:ext cx="445481" cy="469613"/>
                <a:chOff x="2121873" y="1511588"/>
                <a:chExt cx="445481" cy="469613"/>
              </a:xfrm>
            </p:grpSpPr>
            <p:sp>
              <p:nvSpPr>
                <p:cNvPr id="8" name="矩形 7">
                  <a:extLst>
                    <a:ext uri="{FF2B5EF4-FFF2-40B4-BE49-F238E27FC236}">
                      <a16:creationId xmlns:a16="http://schemas.microsoft.com/office/drawing/2014/main" xmlns="" id="{55D481A6-9CFF-44C1-9FD1-46FA6142FB32}"/>
                    </a:ext>
                  </a:extLst>
                </p:cNvPr>
                <p:cNvSpPr/>
                <p:nvPr/>
              </p:nvSpPr>
              <p:spPr>
                <a:xfrm>
                  <a:off x="2121873" y="1511588"/>
                  <a:ext cx="363415" cy="363415"/>
                </a:xfrm>
                <a:prstGeom prst="rect">
                  <a:avLst/>
                </a:prstGeom>
                <a:solidFill>
                  <a:srgbClr val="014E6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" name="矩形 8">
                  <a:extLst>
                    <a:ext uri="{FF2B5EF4-FFF2-40B4-BE49-F238E27FC236}">
                      <a16:creationId xmlns:a16="http://schemas.microsoft.com/office/drawing/2014/main" xmlns="" id="{7799DAE0-C2E4-4E2F-88F3-CF2E2CCE5E3B}"/>
                    </a:ext>
                  </a:extLst>
                </p:cNvPr>
                <p:cNvSpPr/>
                <p:nvPr/>
              </p:nvSpPr>
              <p:spPr>
                <a:xfrm>
                  <a:off x="2321171" y="1735018"/>
                  <a:ext cx="246183" cy="246183"/>
                </a:xfrm>
                <a:prstGeom prst="rect">
                  <a:avLst/>
                </a:prstGeom>
                <a:solidFill>
                  <a:srgbClr val="1784A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cxnSp>
            <p:nvCxnSpPr>
              <p:cNvPr id="7" name="直接连接符 6">
                <a:extLst>
                  <a:ext uri="{FF2B5EF4-FFF2-40B4-BE49-F238E27FC236}">
                    <a16:creationId xmlns:a16="http://schemas.microsoft.com/office/drawing/2014/main" xmlns="" id="{7BD65696-1ADD-4AEE-99DB-CC2D77CB8481}"/>
                  </a:ext>
                </a:extLst>
              </p:cNvPr>
              <p:cNvCxnSpPr/>
              <p:nvPr/>
            </p:nvCxnSpPr>
            <p:spPr>
              <a:xfrm flipV="1">
                <a:off x="5030097" y="1914634"/>
                <a:ext cx="1895870" cy="1"/>
              </a:xfrm>
              <a:prstGeom prst="line">
                <a:avLst/>
              </a:prstGeom>
              <a:ln w="12700">
                <a:solidFill>
                  <a:srgbClr val="014E6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0" name="学生5-许可欣发言">
            <a:hlinkClick action="ppaction://media"/>
            <a:extLst>
              <a:ext uri="{FF2B5EF4-FFF2-40B4-BE49-F238E27FC236}">
                <a16:creationId xmlns:a16="http://schemas.microsoft.com/office/drawing/2014/main" xmlns="" id="{8176EA20-F546-4A8F-B080-1C3C9E826006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"/>
          <a:stretch>
            <a:fillRect/>
          </a:stretch>
        </p:blipFill>
        <p:spPr>
          <a:xfrm>
            <a:off x="9663941" y="5337992"/>
            <a:ext cx="474132" cy="47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8878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19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10B5ED46-713C-42A5-BAB4-3924B8C717C6}"/>
              </a:ext>
            </a:extLst>
          </p:cNvPr>
          <p:cNvSpPr/>
          <p:nvPr/>
        </p:nvSpPr>
        <p:spPr>
          <a:xfrm>
            <a:off x="1950046" y="2713585"/>
            <a:ext cx="7824903" cy="220714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>
            <a:extLst>
              <a:ext uri="{FF2B5EF4-FFF2-40B4-BE49-F238E27FC236}">
                <a16:creationId xmlns:a16="http://schemas.microsoft.com/office/drawing/2014/main" xmlns="" id="{9F8B911B-CE9F-4B41-A6AE-B609F2672A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5077" y="1466803"/>
            <a:ext cx="8170888" cy="1325563"/>
          </a:xfrm>
        </p:spPr>
        <p:txBody>
          <a:bodyPr/>
          <a:lstStyle/>
          <a:p>
            <a:r>
              <a:rPr lang="en-US" altLang="zh-CN"/>
              <a:t>《</a:t>
            </a:r>
            <a:r>
              <a:rPr lang="zh-CN" altLang="en-US"/>
              <a:t>我的叔叔于勒</a:t>
            </a:r>
            <a:r>
              <a:rPr lang="en-US" altLang="zh-CN"/>
              <a:t>》</a:t>
            </a:r>
            <a:endParaRPr lang="zh-CN" altLang="en-US"/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xmlns="" id="{104E56CB-92E0-4B9A-A5C1-299299E1DB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05774" y="2899046"/>
            <a:ext cx="7789495" cy="2128359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zh-CN" altLang="en-US"/>
              <a:t>任务一：跳读课文，用表格将于勒的人生经历和性格发展概括出来，并且用点赞      （认同、欣赏）或者差评      （不认同、厌恶）表达你对这个人物的评价。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BEE08CF3-B77C-48F2-B283-6A4F0E7065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938221" y="3802984"/>
            <a:ext cx="532408" cy="53240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15CD040F-CF9F-4EB9-9FB9-EB7B45526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6634" y="3193764"/>
            <a:ext cx="792669" cy="7938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388743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内容占位符 2">
            <a:extLst>
              <a:ext uri="{FF2B5EF4-FFF2-40B4-BE49-F238E27FC236}">
                <a16:creationId xmlns:a16="http://schemas.microsoft.com/office/drawing/2014/main" xmlns="" id="{904AE1EC-581C-4A62-834F-4909BAEB2833}"/>
              </a:ext>
            </a:extLst>
          </p:cNvPr>
          <p:cNvSpPr txBox="1"/>
          <p:nvPr/>
        </p:nvSpPr>
        <p:spPr>
          <a:xfrm>
            <a:off x="2363287" y="2166985"/>
            <a:ext cx="7465425" cy="346622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00000"/>
              </a:lnSpc>
              <a:buNone/>
            </a:pPr>
            <a:r>
              <a:rPr lang="zh-CN" altLang="en-US">
                <a:solidFill>
                  <a:prstClr val="black"/>
                </a:solidFill>
              </a:rPr>
              <a:t>        穷，贫困，确实使人们的生活不容易看到出路，可这并不是令人麻木、无所作为甚至自私、冷酷的借口和理由。菲利普夫妇让我想到美国小说家欧</a:t>
            </a:r>
            <a:r>
              <a:rPr lang="en-US" altLang="zh-CN">
                <a:solidFill>
                  <a:prstClr val="black"/>
                </a:solidFill>
              </a:rPr>
              <a:t>·</a:t>
            </a:r>
            <a:r>
              <a:rPr lang="zh-CN" altLang="en-US">
                <a:solidFill>
                  <a:prstClr val="black"/>
                </a:solidFill>
              </a:rPr>
              <a:t>亨利的名作</a:t>
            </a:r>
            <a:r>
              <a:rPr lang="en-US" altLang="zh-CN">
                <a:solidFill>
                  <a:prstClr val="black"/>
                </a:solidFill>
              </a:rPr>
              <a:t>《</a:t>
            </a:r>
            <a:r>
              <a:rPr lang="zh-CN" altLang="en-US">
                <a:solidFill>
                  <a:prstClr val="black"/>
                </a:solidFill>
              </a:rPr>
              <a:t>麦琪的礼物</a:t>
            </a:r>
            <a:r>
              <a:rPr lang="en-US" altLang="zh-CN">
                <a:solidFill>
                  <a:prstClr val="black"/>
                </a:solidFill>
              </a:rPr>
              <a:t>》</a:t>
            </a:r>
            <a:r>
              <a:rPr lang="zh-CN" altLang="en-US">
                <a:solidFill>
                  <a:prstClr val="black"/>
                </a:solidFill>
              </a:rPr>
              <a:t>。同样是面对贫穷的生活，男女主人公却无私为对方着想，舍弃了自己最宝贵的东西</a:t>
            </a:r>
            <a:r>
              <a:rPr lang="en-US" altLang="zh-CN">
                <a:solidFill>
                  <a:prstClr val="black"/>
                </a:solidFill>
              </a:rPr>
              <a:t>——</a:t>
            </a:r>
            <a:r>
              <a:rPr lang="zh-CN" altLang="en-US">
                <a:solidFill>
                  <a:prstClr val="black"/>
                </a:solidFill>
              </a:rPr>
              <a:t>金表和美丽的长发，为对方换来礼物。虽然最后礼物变得毫无用途，但他们在困苦的生活中，依然能够互相关怀，充满自我奉献精神，这份爱与无私，才是人性中最宝贵、最伟大的。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11178C2B-DEE3-4747-B10A-B64CCF2A0EB0}"/>
              </a:ext>
            </a:extLst>
          </p:cNvPr>
          <p:cNvGrpSpPr/>
          <p:nvPr/>
        </p:nvGrpSpPr>
        <p:grpSpPr>
          <a:xfrm>
            <a:off x="2423911" y="1396050"/>
            <a:ext cx="4140899" cy="770935"/>
            <a:chOff x="977497" y="1711792"/>
            <a:chExt cx="3490619" cy="770935"/>
          </a:xfrm>
        </p:grpSpPr>
        <p:sp>
          <p:nvSpPr>
            <p:cNvPr id="13" name="内容占位符 2">
              <a:extLst>
                <a:ext uri="{FF2B5EF4-FFF2-40B4-BE49-F238E27FC236}">
                  <a16:creationId xmlns:a16="http://schemas.microsoft.com/office/drawing/2014/main" xmlns="" id="{4D63AF02-2F72-45FF-86F0-78C401B889D3}"/>
                </a:ext>
              </a:extLst>
            </p:cNvPr>
            <p:cNvSpPr txBox="1"/>
            <p:nvPr/>
          </p:nvSpPr>
          <p:spPr>
            <a:xfrm>
              <a:off x="1486334" y="1711792"/>
              <a:ext cx="2981782" cy="66473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评价菲利普夫妇</a:t>
              </a: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323C416D-9019-47A2-B3CD-53F978EEC9A2}"/>
                </a:ext>
              </a:extLst>
            </p:cNvPr>
            <p:cNvGrpSpPr/>
            <p:nvPr/>
          </p:nvGrpSpPr>
          <p:grpSpPr>
            <a:xfrm>
              <a:off x="977497" y="2013114"/>
              <a:ext cx="2729531" cy="469613"/>
              <a:chOff x="4444460" y="1616377"/>
              <a:chExt cx="2481507" cy="469613"/>
            </a:xfrm>
          </p:grpSpPr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xmlns="" id="{84FBC5FF-DE88-4B56-BFF9-ED3E81850A01}"/>
                  </a:ext>
                </a:extLst>
              </p:cNvPr>
              <p:cNvGrpSpPr/>
              <p:nvPr/>
            </p:nvGrpSpPr>
            <p:grpSpPr>
              <a:xfrm>
                <a:off x="4444460" y="1616377"/>
                <a:ext cx="445481" cy="469613"/>
                <a:chOff x="2121873" y="1511588"/>
                <a:chExt cx="445481" cy="469613"/>
              </a:xfrm>
            </p:grpSpPr>
            <p:sp>
              <p:nvSpPr>
                <p:cNvPr id="17" name="矩形 16">
                  <a:extLst>
                    <a:ext uri="{FF2B5EF4-FFF2-40B4-BE49-F238E27FC236}">
                      <a16:creationId xmlns:a16="http://schemas.microsoft.com/office/drawing/2014/main" xmlns="" id="{CD3B8EA6-11FC-4317-8CB4-B448D1DA0308}"/>
                    </a:ext>
                  </a:extLst>
                </p:cNvPr>
                <p:cNvSpPr/>
                <p:nvPr/>
              </p:nvSpPr>
              <p:spPr>
                <a:xfrm>
                  <a:off x="2121873" y="1511588"/>
                  <a:ext cx="363415" cy="363415"/>
                </a:xfrm>
                <a:prstGeom prst="rect">
                  <a:avLst/>
                </a:prstGeom>
                <a:solidFill>
                  <a:srgbClr val="014E6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8" name="矩形 17">
                  <a:extLst>
                    <a:ext uri="{FF2B5EF4-FFF2-40B4-BE49-F238E27FC236}">
                      <a16:creationId xmlns:a16="http://schemas.microsoft.com/office/drawing/2014/main" xmlns="" id="{7627CD6B-908C-4C43-947D-D27CC7175448}"/>
                    </a:ext>
                  </a:extLst>
                </p:cNvPr>
                <p:cNvSpPr/>
                <p:nvPr/>
              </p:nvSpPr>
              <p:spPr>
                <a:xfrm>
                  <a:off x="2321171" y="1735018"/>
                  <a:ext cx="246183" cy="246183"/>
                </a:xfrm>
                <a:prstGeom prst="rect">
                  <a:avLst/>
                </a:prstGeom>
                <a:solidFill>
                  <a:srgbClr val="1784A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xmlns="" id="{17549CAC-F796-4E41-B2BC-A9259AD03018}"/>
                  </a:ext>
                </a:extLst>
              </p:cNvPr>
              <p:cNvCxnSpPr/>
              <p:nvPr/>
            </p:nvCxnSpPr>
            <p:spPr>
              <a:xfrm flipV="1">
                <a:off x="5030097" y="1914634"/>
                <a:ext cx="1895870" cy="1"/>
              </a:xfrm>
              <a:prstGeom prst="line">
                <a:avLst/>
              </a:prstGeom>
              <a:ln w="12700">
                <a:solidFill>
                  <a:srgbClr val="014E6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9" name="学生6-陈蕴毅发言">
            <a:hlinkClick action="ppaction://media"/>
            <a:extLst>
              <a:ext uri="{FF2B5EF4-FFF2-40B4-BE49-F238E27FC236}">
                <a16:creationId xmlns:a16="http://schemas.microsoft.com/office/drawing/2014/main" xmlns="" id="{5E1C019F-B148-4F05-9010-54AB4F52AC8F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"/>
          <a:stretch>
            <a:fillRect/>
          </a:stretch>
        </p:blipFill>
        <p:spPr>
          <a:xfrm>
            <a:off x="9646423" y="5498279"/>
            <a:ext cx="482258" cy="482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046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579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FA7631F3-8E66-460C-A599-4304293C9CAE}"/>
              </a:ext>
            </a:extLst>
          </p:cNvPr>
          <p:cNvSpPr/>
          <p:nvPr/>
        </p:nvSpPr>
        <p:spPr>
          <a:xfrm>
            <a:off x="2060823" y="2757401"/>
            <a:ext cx="7677735" cy="167014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xmlns="" id="{9C9AC424-E406-4D2A-9B1C-9E89C06EA3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2743" y="1476752"/>
            <a:ext cx="8170888" cy="1325563"/>
          </a:xfrm>
        </p:spPr>
        <p:txBody>
          <a:bodyPr/>
          <a:lstStyle/>
          <a:p>
            <a:r>
              <a:rPr lang="en-US" altLang="zh-CN"/>
              <a:t>《</a:t>
            </a:r>
            <a:r>
              <a:rPr lang="zh-CN" altLang="en-US"/>
              <a:t>我的叔叔于勒</a:t>
            </a:r>
            <a:r>
              <a:rPr lang="en-US" altLang="zh-CN"/>
              <a:t>》</a:t>
            </a:r>
            <a:endParaRPr lang="zh-CN" altLang="en-US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xmlns="" id="{72D5E2AB-AAD2-40CC-8C43-C39C839236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42033" y="2922068"/>
            <a:ext cx="7252069" cy="1505476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zh-CN" altLang="en-US"/>
              <a:t>任务五：小组讨论，这篇小说是以谁的视角来讲述故事的？如果让其他人来讲述，这个故事又会有怎样的不同？</a:t>
            </a:r>
          </a:p>
        </p:txBody>
      </p:sp>
    </p:spTree>
    <p:extLst>
      <p:ext uri="{BB962C8B-B14F-4D97-AF65-F5344CB8AC3E}">
        <p14:creationId xmlns:p14="http://schemas.microsoft.com/office/powerpoint/2010/main" val="600053742"/>
      </p:ext>
    </p:extLst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78DC77AA-1F2C-47FD-AFCB-6A2286ED2641}"/>
              </a:ext>
            </a:extLst>
          </p:cNvPr>
          <p:cNvGrpSpPr/>
          <p:nvPr/>
        </p:nvGrpSpPr>
        <p:grpSpPr>
          <a:xfrm>
            <a:off x="1988353" y="1274138"/>
            <a:ext cx="4140899" cy="770935"/>
            <a:chOff x="977497" y="1711792"/>
            <a:chExt cx="3490619" cy="770935"/>
          </a:xfrm>
        </p:grpSpPr>
        <p:sp>
          <p:nvSpPr>
            <p:cNvPr id="3" name="内容占位符 2">
              <a:extLst>
                <a:ext uri="{FF2B5EF4-FFF2-40B4-BE49-F238E27FC236}">
                  <a16:creationId xmlns:a16="http://schemas.microsoft.com/office/drawing/2014/main" xmlns="" id="{937E2C35-E1B6-4BF3-B2CD-C8BAA22EE5E5}"/>
                </a:ext>
              </a:extLst>
            </p:cNvPr>
            <p:cNvSpPr txBox="1"/>
            <p:nvPr/>
          </p:nvSpPr>
          <p:spPr>
            <a:xfrm>
              <a:off x="1486334" y="1711792"/>
              <a:ext cx="2981782" cy="66473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关注叙述视角</a:t>
              </a: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28A26D5F-F5FA-4184-960C-39BC9B6EF059}"/>
                </a:ext>
              </a:extLst>
            </p:cNvPr>
            <p:cNvGrpSpPr/>
            <p:nvPr/>
          </p:nvGrpSpPr>
          <p:grpSpPr>
            <a:xfrm>
              <a:off x="977497" y="2013114"/>
              <a:ext cx="2729531" cy="469613"/>
              <a:chOff x="4444460" y="1616377"/>
              <a:chExt cx="2481507" cy="469613"/>
            </a:xfrm>
          </p:grpSpPr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xmlns="" id="{100C7B35-6EF1-4E80-8651-9FAC7693469A}"/>
                  </a:ext>
                </a:extLst>
              </p:cNvPr>
              <p:cNvGrpSpPr/>
              <p:nvPr/>
            </p:nvGrpSpPr>
            <p:grpSpPr>
              <a:xfrm>
                <a:off x="4444460" y="1616377"/>
                <a:ext cx="445481" cy="469613"/>
                <a:chOff x="2121873" y="1511588"/>
                <a:chExt cx="445481" cy="469613"/>
              </a:xfrm>
            </p:grpSpPr>
            <p:sp>
              <p:nvSpPr>
                <p:cNvPr id="7" name="矩形 6">
                  <a:extLst>
                    <a:ext uri="{FF2B5EF4-FFF2-40B4-BE49-F238E27FC236}">
                      <a16:creationId xmlns:a16="http://schemas.microsoft.com/office/drawing/2014/main" xmlns="" id="{9E7FBD7C-B0E3-4C84-8BDA-E40506BB136C}"/>
                    </a:ext>
                  </a:extLst>
                </p:cNvPr>
                <p:cNvSpPr/>
                <p:nvPr/>
              </p:nvSpPr>
              <p:spPr>
                <a:xfrm>
                  <a:off x="2121873" y="1511588"/>
                  <a:ext cx="363415" cy="363415"/>
                </a:xfrm>
                <a:prstGeom prst="rect">
                  <a:avLst/>
                </a:prstGeom>
                <a:solidFill>
                  <a:srgbClr val="014E6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" name="矩形 7">
                  <a:extLst>
                    <a:ext uri="{FF2B5EF4-FFF2-40B4-BE49-F238E27FC236}">
                      <a16:creationId xmlns:a16="http://schemas.microsoft.com/office/drawing/2014/main" xmlns="" id="{EDF0ED78-A040-448B-8CCE-389D45CCBBF9}"/>
                    </a:ext>
                  </a:extLst>
                </p:cNvPr>
                <p:cNvSpPr/>
                <p:nvPr/>
              </p:nvSpPr>
              <p:spPr>
                <a:xfrm>
                  <a:off x="2321171" y="1735018"/>
                  <a:ext cx="246183" cy="246183"/>
                </a:xfrm>
                <a:prstGeom prst="rect">
                  <a:avLst/>
                </a:prstGeom>
                <a:solidFill>
                  <a:srgbClr val="1784A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cxnSp>
            <p:nvCxnSpPr>
              <p:cNvPr id="6" name="直接连接符 5">
                <a:extLst>
                  <a:ext uri="{FF2B5EF4-FFF2-40B4-BE49-F238E27FC236}">
                    <a16:creationId xmlns:a16="http://schemas.microsoft.com/office/drawing/2014/main" xmlns="" id="{A7834356-991F-485A-92C8-7363C5895F5E}"/>
                  </a:ext>
                </a:extLst>
              </p:cNvPr>
              <p:cNvCxnSpPr/>
              <p:nvPr/>
            </p:nvCxnSpPr>
            <p:spPr>
              <a:xfrm flipV="1">
                <a:off x="5030097" y="1914634"/>
                <a:ext cx="1895870" cy="1"/>
              </a:xfrm>
              <a:prstGeom prst="line">
                <a:avLst/>
              </a:prstGeom>
              <a:ln w="12700">
                <a:solidFill>
                  <a:srgbClr val="014E6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aphicFrame>
        <p:nvGraphicFramePr>
          <p:cNvPr id="9" name="表格 3">
            <a:extLst>
              <a:ext uri="{FF2B5EF4-FFF2-40B4-BE49-F238E27FC236}">
                <a16:creationId xmlns:a16="http://schemas.microsoft.com/office/drawing/2014/main" xmlns="" id="{EFCACE2E-BD5E-43BC-821B-04E73BE802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6307368"/>
              </p:ext>
            </p:extLst>
          </p:nvPr>
        </p:nvGraphicFramePr>
        <p:xfrm>
          <a:off x="1867017" y="2268503"/>
          <a:ext cx="8403417" cy="35178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14374">
                  <a:extLst>
                    <a:ext uri="{9D8B030D-6E8A-4147-A177-3AD203B41FA5}">
                      <a16:colId xmlns:a16="http://schemas.microsoft.com/office/drawing/2014/main" xmlns="" val="3594673164"/>
                    </a:ext>
                  </a:extLst>
                </a:gridCol>
                <a:gridCol w="1789043">
                  <a:extLst>
                    <a:ext uri="{9D8B030D-6E8A-4147-A177-3AD203B41FA5}">
                      <a16:colId xmlns:a16="http://schemas.microsoft.com/office/drawing/2014/main" xmlns="" val="1447241832"/>
                    </a:ext>
                  </a:extLst>
                </a:gridCol>
              </a:tblGrid>
              <a:tr h="437595">
                <a:tc gridSpan="2"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 b="1"/>
                        <a:t>菲利普夫妇视角</a:t>
                      </a:r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75247024"/>
                  </a:ext>
                </a:extLst>
              </a:tr>
              <a:tr h="306069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en-US" altLang="zh-CN" sz="2400" b="1"/>
                        <a:t>1</a:t>
                      </a:r>
                      <a:r>
                        <a:rPr lang="zh-CN" altLang="en-US" sz="2400" b="1"/>
                        <a:t>）于勒这家伙把自己应得的部分遗产吃得一干二净之后，还大大占用了我应得的那一部分。</a:t>
                      </a:r>
                    </a:p>
                    <a:p>
                      <a:pPr>
                        <a:buNone/>
                      </a:pPr>
                      <a:r>
                        <a:rPr lang="en-US" altLang="zh-CN" sz="2400" b="1"/>
                        <a:t>2</a:t>
                      </a:r>
                      <a:r>
                        <a:rPr lang="zh-CN" altLang="en-US" sz="2400" b="1"/>
                        <a:t>）唉！如果于勒竟在这只船上，那会叫人多么惊喜呀！他要赔偿我的损失！</a:t>
                      </a:r>
                      <a:endParaRPr lang="en-US" altLang="zh-CN" sz="2400" b="1"/>
                    </a:p>
                    <a:p>
                      <a:pPr>
                        <a:buNone/>
                      </a:pPr>
                      <a:r>
                        <a:rPr lang="en-US" altLang="zh-CN" sz="2400" b="1"/>
                        <a:t>3</a:t>
                      </a:r>
                      <a:r>
                        <a:rPr lang="zh-CN" altLang="en-US" sz="2400" b="1"/>
                        <a:t>）有一位船长又告诉我们，说于勒已经租了一所大店铺，做着一桩很大的买卖。</a:t>
                      </a:r>
                    </a:p>
                    <a:p>
                      <a:pPr>
                        <a:buNone/>
                      </a:pPr>
                      <a:r>
                        <a:rPr lang="en-US" altLang="zh-CN" sz="2400" b="1"/>
                        <a:t>4</a:t>
                      </a:r>
                      <a:r>
                        <a:rPr lang="zh-CN" altLang="en-US" sz="2400" b="1"/>
                        <a:t>）他竟然没有发财！这个无赖、流氓</a:t>
                      </a:r>
                      <a:r>
                        <a:rPr lang="en-US" altLang="zh-CN" sz="2400" b="1"/>
                        <a:t>......</a:t>
                      </a:r>
                    </a:p>
                    <a:p>
                      <a:pPr>
                        <a:buNone/>
                      </a:pPr>
                      <a:r>
                        <a:rPr lang="en-US" altLang="zh-CN" sz="2400" b="1"/>
                        <a:t>5</a:t>
                      </a:r>
                      <a:r>
                        <a:rPr lang="zh-CN" altLang="en-US" sz="2400" b="1"/>
                        <a:t>）赶快躲远点，别让他又回来吃我们</a:t>
                      </a:r>
                      <a:r>
                        <a:rPr lang="en-US" altLang="zh-CN" sz="2400" b="1"/>
                        <a:t>……</a:t>
                      </a:r>
                      <a:endParaRPr lang="zh-CN" altLang="en-US" sz="2400" b="1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2800" b="1">
                          <a:solidFill>
                            <a:srgbClr val="C00000"/>
                          </a:solidFill>
                        </a:rPr>
                        <a:t>侵害我们生活的恶棍、流氓于勒的兴衰故事。 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350950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7240711"/>
      </p:ext>
    </p:extLst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89E3AF3-0633-4BE8-91E1-6A11F8427E6A}"/>
              </a:ext>
            </a:extLst>
          </p:cNvPr>
          <p:cNvGrpSpPr/>
          <p:nvPr/>
        </p:nvGrpSpPr>
        <p:grpSpPr>
          <a:xfrm>
            <a:off x="2160632" y="1194625"/>
            <a:ext cx="4140899" cy="770935"/>
            <a:chOff x="977497" y="1711792"/>
            <a:chExt cx="3490619" cy="770935"/>
          </a:xfrm>
        </p:grpSpPr>
        <p:sp>
          <p:nvSpPr>
            <p:cNvPr id="3" name="内容占位符 2">
              <a:extLst>
                <a:ext uri="{FF2B5EF4-FFF2-40B4-BE49-F238E27FC236}">
                  <a16:creationId xmlns:a16="http://schemas.microsoft.com/office/drawing/2014/main" xmlns="" id="{AC2763DA-B6C8-480F-A643-45B6B7492EC6}"/>
                </a:ext>
              </a:extLst>
            </p:cNvPr>
            <p:cNvSpPr txBox="1"/>
            <p:nvPr/>
          </p:nvSpPr>
          <p:spPr>
            <a:xfrm>
              <a:off x="1486334" y="1711792"/>
              <a:ext cx="2981782" cy="66473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关注叙述视角</a:t>
              </a: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1472D066-0A28-4425-A7D8-5B64369DF644}"/>
                </a:ext>
              </a:extLst>
            </p:cNvPr>
            <p:cNvGrpSpPr/>
            <p:nvPr/>
          </p:nvGrpSpPr>
          <p:grpSpPr>
            <a:xfrm>
              <a:off x="977497" y="2013114"/>
              <a:ext cx="2729531" cy="469613"/>
              <a:chOff x="4444460" y="1616377"/>
              <a:chExt cx="2481507" cy="469613"/>
            </a:xfrm>
          </p:grpSpPr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xmlns="" id="{74565E2C-842E-493C-8EC2-C819D093A229}"/>
                  </a:ext>
                </a:extLst>
              </p:cNvPr>
              <p:cNvGrpSpPr/>
              <p:nvPr/>
            </p:nvGrpSpPr>
            <p:grpSpPr>
              <a:xfrm>
                <a:off x="4444460" y="1616377"/>
                <a:ext cx="445481" cy="469613"/>
                <a:chOff x="2121873" y="1511588"/>
                <a:chExt cx="445481" cy="469613"/>
              </a:xfrm>
            </p:grpSpPr>
            <p:sp>
              <p:nvSpPr>
                <p:cNvPr id="7" name="矩形 6">
                  <a:extLst>
                    <a:ext uri="{FF2B5EF4-FFF2-40B4-BE49-F238E27FC236}">
                      <a16:creationId xmlns:a16="http://schemas.microsoft.com/office/drawing/2014/main" xmlns="" id="{8A42811A-CC0F-453A-A235-1306819F529A}"/>
                    </a:ext>
                  </a:extLst>
                </p:cNvPr>
                <p:cNvSpPr/>
                <p:nvPr/>
              </p:nvSpPr>
              <p:spPr>
                <a:xfrm>
                  <a:off x="2121873" y="1511588"/>
                  <a:ext cx="363415" cy="363415"/>
                </a:xfrm>
                <a:prstGeom prst="rect">
                  <a:avLst/>
                </a:prstGeom>
                <a:solidFill>
                  <a:srgbClr val="014E6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" name="矩形 7">
                  <a:extLst>
                    <a:ext uri="{FF2B5EF4-FFF2-40B4-BE49-F238E27FC236}">
                      <a16:creationId xmlns:a16="http://schemas.microsoft.com/office/drawing/2014/main" xmlns="" id="{7AAA4BF9-E702-47FD-9414-A4DA5F061764}"/>
                    </a:ext>
                  </a:extLst>
                </p:cNvPr>
                <p:cNvSpPr/>
                <p:nvPr/>
              </p:nvSpPr>
              <p:spPr>
                <a:xfrm>
                  <a:off x="2321171" y="1735018"/>
                  <a:ext cx="246183" cy="246183"/>
                </a:xfrm>
                <a:prstGeom prst="rect">
                  <a:avLst/>
                </a:prstGeom>
                <a:solidFill>
                  <a:srgbClr val="1784A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cxnSp>
            <p:nvCxnSpPr>
              <p:cNvPr id="6" name="直接连接符 5">
                <a:extLst>
                  <a:ext uri="{FF2B5EF4-FFF2-40B4-BE49-F238E27FC236}">
                    <a16:creationId xmlns:a16="http://schemas.microsoft.com/office/drawing/2014/main" xmlns="" id="{4A186BEA-5574-40AF-8CA7-F14EB9774FE8}"/>
                  </a:ext>
                </a:extLst>
              </p:cNvPr>
              <p:cNvCxnSpPr/>
              <p:nvPr/>
            </p:nvCxnSpPr>
            <p:spPr>
              <a:xfrm flipV="1">
                <a:off x="5030097" y="1914634"/>
                <a:ext cx="1895870" cy="1"/>
              </a:xfrm>
              <a:prstGeom prst="line">
                <a:avLst/>
              </a:prstGeom>
              <a:ln w="12700">
                <a:solidFill>
                  <a:srgbClr val="014E6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aphicFrame>
        <p:nvGraphicFramePr>
          <p:cNvPr id="9" name="表格 3">
            <a:extLst>
              <a:ext uri="{FF2B5EF4-FFF2-40B4-BE49-F238E27FC236}">
                <a16:creationId xmlns:a16="http://schemas.microsoft.com/office/drawing/2014/main" xmlns="" id="{82FC2A17-4DFB-4825-B058-54D45C2382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8460106"/>
              </p:ext>
            </p:extLst>
          </p:nvPr>
        </p:nvGraphicFramePr>
        <p:xfrm>
          <a:off x="2082050" y="2188990"/>
          <a:ext cx="7796604" cy="3108960"/>
        </p:xfrm>
        <a:graphic>
          <a:graphicData uri="http://schemas.openxmlformats.org/drawingml/2006/table">
            <a:tbl>
              <a:tblPr firstRow="1" bandRow="1"/>
              <a:tblGrid>
                <a:gridCol w="6498257">
                  <a:extLst>
                    <a:ext uri="{9D8B030D-6E8A-4147-A177-3AD203B41FA5}">
                      <a16:colId xmlns:a16="http://schemas.microsoft.com/office/drawing/2014/main" xmlns="" val="3594673164"/>
                    </a:ext>
                  </a:extLst>
                </a:gridCol>
                <a:gridCol w="1298347">
                  <a:extLst>
                    <a:ext uri="{9D8B030D-6E8A-4147-A177-3AD203B41FA5}">
                      <a16:colId xmlns:a16="http://schemas.microsoft.com/office/drawing/2014/main" xmlns="" val="1447241832"/>
                    </a:ext>
                  </a:extLst>
                </a:gridCol>
              </a:tblGrid>
              <a:tr h="442848">
                <a:tc gridSpan="2">
                  <a:txBody>
                    <a:bodyPr vert="horz" wrap="square"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zh-CN" altLang="en-US" sz="2400"/>
                        <a:t>于勒视角</a:t>
                      </a:r>
                      <a:endParaRPr lang="zh-CN" altLang="en-US" sz="2400" b="1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75247024"/>
                  </a:ext>
                </a:extLst>
              </a:tr>
              <a:tr h="370840">
                <a:tc>
                  <a:txBody>
                    <a:bodyPr vert="horz" wrap="square"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lang="en-US" altLang="zh-CN" sz="2400" b="1"/>
                        <a:t>1</a:t>
                      </a:r>
                      <a:r>
                        <a:rPr lang="zh-CN" altLang="en-US" sz="2400" b="1"/>
                        <a:t>）年少荒唐，挥霍无度。</a:t>
                      </a:r>
                      <a:endParaRPr lang="en-US" altLang="zh-CN" sz="2400" b="1"/>
                    </a:p>
                    <a:p>
                      <a:pPr>
                        <a:buNone/>
                      </a:pPr>
                      <a:r>
                        <a:rPr lang="en-US" altLang="zh-CN" sz="2400" b="1"/>
                        <a:t>2</a:t>
                      </a:r>
                      <a:r>
                        <a:rPr lang="zh-CN" altLang="en-US" sz="2400" b="1"/>
                        <a:t>）中年发迹，忏悔过往，渴盼亲情，给哥哥写信，希望补偿哥哥的损失。“亲爱的菲利普，我给你写这封信，免得你担心我的健康</a:t>
                      </a:r>
                      <a:r>
                        <a:rPr lang="en-US" altLang="zh-CN" sz="2400" b="1"/>
                        <a:t>……</a:t>
                      </a:r>
                      <a:r>
                        <a:rPr lang="zh-CN" altLang="en-US" sz="2400" b="1"/>
                        <a:t>”</a:t>
                      </a:r>
                    </a:p>
                    <a:p>
                      <a:pPr>
                        <a:buNone/>
                      </a:pPr>
                      <a:r>
                        <a:rPr lang="en-US" altLang="zh-CN" sz="2400" b="1"/>
                        <a:t>3</a:t>
                      </a:r>
                      <a:r>
                        <a:rPr lang="zh-CN" altLang="en-US" sz="2400" b="1"/>
                        <a:t>）老年落魄，“又老又穷苦”，狼狈不堪。但选择自食其力，不拖累人。为了仅存的自尊，“不愿意”回家。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 vert="horz" wrap="square"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zh-CN" altLang="en-US" sz="2800" b="1">
                          <a:ln w="1905"/>
                          <a:solidFill>
                            <a:srgbClr val="C000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自我成长的忏悔录。</a:t>
                      </a:r>
                      <a:endParaRPr lang="zh-CN" altLang="en-US" sz="2800" b="1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350950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690860"/>
      </p:ext>
    </p:extLst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16361C6-2C9D-4F27-8122-B3D95E5DBCB2}"/>
              </a:ext>
            </a:extLst>
          </p:cNvPr>
          <p:cNvGrpSpPr/>
          <p:nvPr/>
        </p:nvGrpSpPr>
        <p:grpSpPr>
          <a:xfrm>
            <a:off x="2295828" y="1274137"/>
            <a:ext cx="4140899" cy="770935"/>
            <a:chOff x="977497" y="1711792"/>
            <a:chExt cx="3490619" cy="770935"/>
          </a:xfrm>
        </p:grpSpPr>
        <p:sp>
          <p:nvSpPr>
            <p:cNvPr id="3" name="内容占位符 2">
              <a:extLst>
                <a:ext uri="{FF2B5EF4-FFF2-40B4-BE49-F238E27FC236}">
                  <a16:creationId xmlns:a16="http://schemas.microsoft.com/office/drawing/2014/main" xmlns="" id="{76BA9E52-84B1-4A72-ABA9-2267B6EF61A9}"/>
                </a:ext>
              </a:extLst>
            </p:cNvPr>
            <p:cNvSpPr txBox="1"/>
            <p:nvPr/>
          </p:nvSpPr>
          <p:spPr>
            <a:xfrm>
              <a:off x="1486334" y="1711792"/>
              <a:ext cx="2981782" cy="66473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关注叙述视角</a:t>
              </a: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4008F28E-9163-490D-9D7F-7A1D6049218E}"/>
                </a:ext>
              </a:extLst>
            </p:cNvPr>
            <p:cNvGrpSpPr/>
            <p:nvPr/>
          </p:nvGrpSpPr>
          <p:grpSpPr>
            <a:xfrm>
              <a:off x="977497" y="2013114"/>
              <a:ext cx="2729531" cy="469613"/>
              <a:chOff x="4444460" y="1616377"/>
              <a:chExt cx="2481507" cy="469613"/>
            </a:xfrm>
          </p:grpSpPr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xmlns="" id="{37CD15A2-65EF-4FBB-9EF3-3189AB2434FB}"/>
                  </a:ext>
                </a:extLst>
              </p:cNvPr>
              <p:cNvGrpSpPr/>
              <p:nvPr/>
            </p:nvGrpSpPr>
            <p:grpSpPr>
              <a:xfrm>
                <a:off x="4444460" y="1616377"/>
                <a:ext cx="445481" cy="469613"/>
                <a:chOff x="2121873" y="1511588"/>
                <a:chExt cx="445481" cy="469613"/>
              </a:xfrm>
            </p:grpSpPr>
            <p:sp>
              <p:nvSpPr>
                <p:cNvPr id="7" name="矩形 6">
                  <a:extLst>
                    <a:ext uri="{FF2B5EF4-FFF2-40B4-BE49-F238E27FC236}">
                      <a16:creationId xmlns:a16="http://schemas.microsoft.com/office/drawing/2014/main" xmlns="" id="{5051C1B7-CF9D-4782-A057-91C84D4EA7D0}"/>
                    </a:ext>
                  </a:extLst>
                </p:cNvPr>
                <p:cNvSpPr/>
                <p:nvPr/>
              </p:nvSpPr>
              <p:spPr>
                <a:xfrm>
                  <a:off x="2121873" y="1511588"/>
                  <a:ext cx="363415" cy="363415"/>
                </a:xfrm>
                <a:prstGeom prst="rect">
                  <a:avLst/>
                </a:prstGeom>
                <a:solidFill>
                  <a:srgbClr val="014E6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" name="矩形 7">
                  <a:extLst>
                    <a:ext uri="{FF2B5EF4-FFF2-40B4-BE49-F238E27FC236}">
                      <a16:creationId xmlns:a16="http://schemas.microsoft.com/office/drawing/2014/main" xmlns="" id="{52E5F5F1-F8AB-410B-B90C-E5DB7A91ABD5}"/>
                    </a:ext>
                  </a:extLst>
                </p:cNvPr>
                <p:cNvSpPr/>
                <p:nvPr/>
              </p:nvSpPr>
              <p:spPr>
                <a:xfrm>
                  <a:off x="2321171" y="1735018"/>
                  <a:ext cx="246183" cy="246183"/>
                </a:xfrm>
                <a:prstGeom prst="rect">
                  <a:avLst/>
                </a:prstGeom>
                <a:solidFill>
                  <a:srgbClr val="1784A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cxnSp>
            <p:nvCxnSpPr>
              <p:cNvPr id="6" name="直接连接符 5">
                <a:extLst>
                  <a:ext uri="{FF2B5EF4-FFF2-40B4-BE49-F238E27FC236}">
                    <a16:creationId xmlns:a16="http://schemas.microsoft.com/office/drawing/2014/main" xmlns="" id="{BB7D694B-C4EB-4170-A0D1-306DB9BB37C0}"/>
                  </a:ext>
                </a:extLst>
              </p:cNvPr>
              <p:cNvCxnSpPr/>
              <p:nvPr/>
            </p:nvCxnSpPr>
            <p:spPr>
              <a:xfrm flipV="1">
                <a:off x="5030097" y="1914634"/>
                <a:ext cx="1895870" cy="1"/>
              </a:xfrm>
              <a:prstGeom prst="line">
                <a:avLst/>
              </a:prstGeom>
              <a:ln w="12700">
                <a:solidFill>
                  <a:srgbClr val="014E6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aphicFrame>
        <p:nvGraphicFramePr>
          <p:cNvPr id="9" name="表格 3">
            <a:extLst>
              <a:ext uri="{FF2B5EF4-FFF2-40B4-BE49-F238E27FC236}">
                <a16:creationId xmlns:a16="http://schemas.microsoft.com/office/drawing/2014/main" xmlns="" id="{461237E8-6394-4DF2-9C90-4CFDA95809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4370607"/>
              </p:ext>
            </p:extLst>
          </p:nvPr>
        </p:nvGraphicFramePr>
        <p:xfrm>
          <a:off x="2281787" y="2258398"/>
          <a:ext cx="7549273" cy="310896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521292">
                  <a:extLst>
                    <a:ext uri="{9D8B030D-6E8A-4147-A177-3AD203B41FA5}">
                      <a16:colId xmlns:a16="http://schemas.microsoft.com/office/drawing/2014/main" xmlns="" val="3594673164"/>
                    </a:ext>
                  </a:extLst>
                </a:gridCol>
                <a:gridCol w="2027981">
                  <a:extLst>
                    <a:ext uri="{9D8B030D-6E8A-4147-A177-3AD203B41FA5}">
                      <a16:colId xmlns:a16="http://schemas.microsoft.com/office/drawing/2014/main" xmlns="" val="1447241832"/>
                    </a:ext>
                  </a:extLst>
                </a:gridCol>
              </a:tblGrid>
              <a:tr h="442848">
                <a:tc gridSpan="2"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/>
                        <a:t>女婿视角</a:t>
                      </a:r>
                      <a:endParaRPr lang="zh-CN" altLang="en-US" sz="2400" b="1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75247024"/>
                  </a:ext>
                </a:extLst>
              </a:tr>
              <a:tr h="37084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en-US" altLang="zh-CN" sz="2400" b="1"/>
                        <a:t>1</a:t>
                      </a:r>
                      <a:r>
                        <a:rPr lang="zh-CN" altLang="en-US" sz="2400" b="1"/>
                        <a:t>）喜欢上一个家庭条件不太好的姑娘，一直犹豫要不要提亲。</a:t>
                      </a:r>
                      <a:endParaRPr lang="en-US" altLang="zh-CN" sz="2400" b="1"/>
                    </a:p>
                    <a:p>
                      <a:pPr>
                        <a:buNone/>
                      </a:pPr>
                      <a:r>
                        <a:rPr lang="en-US" altLang="zh-CN" sz="2400" b="1"/>
                        <a:t>2</a:t>
                      </a:r>
                      <a:r>
                        <a:rPr lang="zh-CN" altLang="en-US" sz="2400" b="1"/>
                        <a:t>）有一天晚上，这家人给“我”看了于勒叔叔的信，原来她有个富翁叔叔！要发财了！果断求婚！</a:t>
                      </a:r>
                      <a:endParaRPr lang="en-US" altLang="zh-CN" sz="2400" b="1"/>
                    </a:p>
                    <a:p>
                      <a:pPr>
                        <a:buNone/>
                      </a:pPr>
                      <a:r>
                        <a:rPr lang="en-US" altLang="zh-CN" sz="2400" b="1"/>
                        <a:t>3</a:t>
                      </a:r>
                      <a:r>
                        <a:rPr lang="zh-CN" altLang="en-US" sz="2400" b="1"/>
                        <a:t>）快乐的新婚旅行，畅想未来有钱的生活。 </a:t>
                      </a:r>
                      <a:endParaRPr lang="en-US" altLang="zh-CN" sz="2400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2800" b="1">
                          <a:ln w="1905"/>
                          <a:solidFill>
                            <a:srgbClr val="C000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一个传说中的富有亲戚的励志传奇。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0350950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980196"/>
      </p:ext>
    </p:extLst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E8ECF8A9-3C6B-457F-80ED-11FEED7F65F7}"/>
              </a:ext>
            </a:extLst>
          </p:cNvPr>
          <p:cNvGrpSpPr/>
          <p:nvPr/>
        </p:nvGrpSpPr>
        <p:grpSpPr>
          <a:xfrm>
            <a:off x="2187870" y="1244485"/>
            <a:ext cx="4140899" cy="770935"/>
            <a:chOff x="977497" y="1711792"/>
            <a:chExt cx="3490619" cy="770935"/>
          </a:xfrm>
        </p:grpSpPr>
        <p:sp>
          <p:nvSpPr>
            <p:cNvPr id="11" name="内容占位符 2">
              <a:extLst>
                <a:ext uri="{FF2B5EF4-FFF2-40B4-BE49-F238E27FC236}">
                  <a16:creationId xmlns:a16="http://schemas.microsoft.com/office/drawing/2014/main" xmlns="" id="{8C64FB77-130E-46A8-8AA8-089AA5B4A5BF}"/>
                </a:ext>
              </a:extLst>
            </p:cNvPr>
            <p:cNvSpPr txBox="1"/>
            <p:nvPr/>
          </p:nvSpPr>
          <p:spPr>
            <a:xfrm>
              <a:off x="1486334" y="1711792"/>
              <a:ext cx="2981782" cy="66473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关注叙述视角</a:t>
              </a: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5C13B984-A762-42BD-A9A9-C200BE4335E3}"/>
                </a:ext>
              </a:extLst>
            </p:cNvPr>
            <p:cNvGrpSpPr/>
            <p:nvPr/>
          </p:nvGrpSpPr>
          <p:grpSpPr>
            <a:xfrm>
              <a:off x="977497" y="2013114"/>
              <a:ext cx="2729531" cy="469613"/>
              <a:chOff x="4444460" y="1616377"/>
              <a:chExt cx="2481507" cy="469613"/>
            </a:xfrm>
          </p:grpSpPr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xmlns="" id="{9477CDE6-731A-466D-BAF3-C1A6BE652910}"/>
                  </a:ext>
                </a:extLst>
              </p:cNvPr>
              <p:cNvGrpSpPr/>
              <p:nvPr/>
            </p:nvGrpSpPr>
            <p:grpSpPr>
              <a:xfrm>
                <a:off x="4444460" y="1616377"/>
                <a:ext cx="445481" cy="469613"/>
                <a:chOff x="2121873" y="1511588"/>
                <a:chExt cx="445481" cy="469613"/>
              </a:xfrm>
            </p:grpSpPr>
            <p:sp>
              <p:nvSpPr>
                <p:cNvPr id="15" name="矩形 14">
                  <a:extLst>
                    <a:ext uri="{FF2B5EF4-FFF2-40B4-BE49-F238E27FC236}">
                      <a16:creationId xmlns:a16="http://schemas.microsoft.com/office/drawing/2014/main" xmlns="" id="{69C3E11C-92D3-4F09-822B-906DAFBF09C5}"/>
                    </a:ext>
                  </a:extLst>
                </p:cNvPr>
                <p:cNvSpPr/>
                <p:nvPr/>
              </p:nvSpPr>
              <p:spPr>
                <a:xfrm>
                  <a:off x="2121873" y="1511588"/>
                  <a:ext cx="363415" cy="363415"/>
                </a:xfrm>
                <a:prstGeom prst="rect">
                  <a:avLst/>
                </a:prstGeom>
                <a:solidFill>
                  <a:srgbClr val="014E6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" name="矩形 15">
                  <a:extLst>
                    <a:ext uri="{FF2B5EF4-FFF2-40B4-BE49-F238E27FC236}">
                      <a16:creationId xmlns:a16="http://schemas.microsoft.com/office/drawing/2014/main" xmlns="" id="{F0EC9F2E-55B9-45BA-8F79-7EC521F2A082}"/>
                    </a:ext>
                  </a:extLst>
                </p:cNvPr>
                <p:cNvSpPr/>
                <p:nvPr/>
              </p:nvSpPr>
              <p:spPr>
                <a:xfrm>
                  <a:off x="2321171" y="1735018"/>
                  <a:ext cx="246183" cy="246183"/>
                </a:xfrm>
                <a:prstGeom prst="rect">
                  <a:avLst/>
                </a:prstGeom>
                <a:solidFill>
                  <a:srgbClr val="1784A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="" id="{62929CA8-0A4A-499E-A20D-45FF31B399A6}"/>
                  </a:ext>
                </a:extLst>
              </p:cNvPr>
              <p:cNvCxnSpPr/>
              <p:nvPr/>
            </p:nvCxnSpPr>
            <p:spPr>
              <a:xfrm flipV="1">
                <a:off x="5030097" y="1914634"/>
                <a:ext cx="1895870" cy="1"/>
              </a:xfrm>
              <a:prstGeom prst="line">
                <a:avLst/>
              </a:prstGeom>
              <a:ln w="12700">
                <a:solidFill>
                  <a:srgbClr val="014E6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aphicFrame>
        <p:nvGraphicFramePr>
          <p:cNvPr id="17" name="表格 3">
            <a:extLst>
              <a:ext uri="{FF2B5EF4-FFF2-40B4-BE49-F238E27FC236}">
                <a16:creationId xmlns:a16="http://schemas.microsoft.com/office/drawing/2014/main" xmlns="" id="{35153775-37BC-413A-A7CD-C628557A9B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5510173"/>
              </p:ext>
            </p:extLst>
          </p:nvPr>
        </p:nvGraphicFramePr>
        <p:xfrm>
          <a:off x="2127246" y="2074189"/>
          <a:ext cx="7742313" cy="3108960"/>
        </p:xfrm>
        <a:graphic>
          <a:graphicData uri="http://schemas.openxmlformats.org/drawingml/2006/table">
            <a:tbl>
              <a:tblPr firstRow="1" bandRow="1"/>
              <a:tblGrid>
                <a:gridCol w="5348728">
                  <a:extLst>
                    <a:ext uri="{9D8B030D-6E8A-4147-A177-3AD203B41FA5}">
                      <a16:colId xmlns:a16="http://schemas.microsoft.com/office/drawing/2014/main" xmlns="" val="3594673164"/>
                    </a:ext>
                  </a:extLst>
                </a:gridCol>
                <a:gridCol w="2393585">
                  <a:extLst>
                    <a:ext uri="{9D8B030D-6E8A-4147-A177-3AD203B41FA5}">
                      <a16:colId xmlns:a16="http://schemas.microsoft.com/office/drawing/2014/main" xmlns="" val="1447241832"/>
                    </a:ext>
                  </a:extLst>
                </a:gridCol>
              </a:tblGrid>
              <a:tr h="442848">
                <a:tc gridSpan="2">
                  <a:txBody>
                    <a:bodyPr vert="horz" wrap="square"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zh-CN" altLang="en-US" sz="2400"/>
                        <a:t>若瑟夫视角</a:t>
                      </a:r>
                      <a:endParaRPr lang="zh-CN" altLang="en-US" sz="2400" b="1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75247024"/>
                  </a:ext>
                </a:extLst>
              </a:tr>
              <a:tr h="370840">
                <a:tc>
                  <a:txBody>
                    <a:bodyPr vert="horz" wrap="square"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lang="en-US" altLang="zh-CN" sz="2400" b="1"/>
                        <a:t>1</a:t>
                      </a:r>
                      <a:r>
                        <a:rPr lang="zh-CN" altLang="en-US" sz="2400" b="1"/>
                        <a:t>）“我”理解父母的苦衷，社会底层小人物生活辛酸；</a:t>
                      </a:r>
                      <a:endParaRPr lang="en-US" altLang="zh-CN" sz="2400" b="1"/>
                    </a:p>
                    <a:p>
                      <a:pPr>
                        <a:buNone/>
                      </a:pPr>
                      <a:r>
                        <a:rPr lang="en-US" altLang="zh-CN" sz="2400" b="1"/>
                        <a:t>2</a:t>
                      </a:r>
                      <a:r>
                        <a:rPr lang="zh-CN" altLang="en-US" sz="2400" b="1"/>
                        <a:t>）“我”同情于勒叔叔的遭遇，给了他十个铜子的小费；</a:t>
                      </a:r>
                      <a:endParaRPr lang="en-US" altLang="zh-CN" sz="2400" b="1"/>
                    </a:p>
                    <a:p>
                      <a:pPr>
                        <a:buNone/>
                      </a:pPr>
                      <a:r>
                        <a:rPr lang="en-US" altLang="zh-CN" sz="2400" b="1"/>
                        <a:t>3</a:t>
                      </a:r>
                      <a:r>
                        <a:rPr lang="zh-CN" altLang="en-US" sz="2400" b="1"/>
                        <a:t>）“我”对于勒手、脸的细致观察；</a:t>
                      </a:r>
                      <a:endParaRPr lang="en-US" altLang="zh-CN" sz="2400" b="1"/>
                    </a:p>
                    <a:p>
                      <a:pPr>
                        <a:buNone/>
                      </a:pPr>
                      <a:r>
                        <a:rPr lang="zh-CN" altLang="en-US" sz="2400" b="1"/>
                        <a:t>“我”心里默念“这是我的叔叔，父亲的弟弟，我的亲叔叔”</a:t>
                      </a:r>
                      <a:r>
                        <a:rPr lang="en-US" altLang="zh-CN" sz="2400" b="1"/>
                        <a:t>……</a:t>
                      </a:r>
                      <a:endParaRPr lang="zh-CN" altLang="en-US" sz="2400" b="1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40000"/>
                      </a:srgbClr>
                    </a:solidFill>
                  </a:tcPr>
                </a:tc>
                <a:tc>
                  <a:txBody>
                    <a:bodyPr vert="horz" wrap="square"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zh-CN" altLang="en-US" sz="2800" b="1">
                          <a:ln w="1905"/>
                          <a:solidFill>
                            <a:srgbClr val="C000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“我”可怜的叔叔于勒的悲惨遭遇。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35095033"/>
                  </a:ext>
                </a:extLst>
              </a:tr>
            </a:tbl>
          </a:graphicData>
        </a:graphic>
      </p:graphicFrame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CB2F359D-2CBB-4401-8E66-772FAFD4F2FF}"/>
              </a:ext>
            </a:extLst>
          </p:cNvPr>
          <p:cNvSpPr/>
          <p:nvPr/>
        </p:nvSpPr>
        <p:spPr>
          <a:xfrm>
            <a:off x="3378605" y="5348116"/>
            <a:ext cx="53804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p"/>
            </a:pPr>
            <a:r>
              <a:rPr lang="zh-CN" altLang="en-US" sz="2800" kern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作者的选择：</a:t>
            </a:r>
            <a:r>
              <a:rPr lang="zh-CN" altLang="en-US" sz="2800" ker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未成年人视角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71049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: 一个圆顶角，剪去另一个顶角 1">
            <a:extLst>
              <a:ext uri="{FF2B5EF4-FFF2-40B4-BE49-F238E27FC236}">
                <a16:creationId xmlns:a16="http://schemas.microsoft.com/office/drawing/2014/main" xmlns="" id="{510F4123-978A-49FD-ABC3-40A497D2D2FE}"/>
              </a:ext>
            </a:extLst>
          </p:cNvPr>
          <p:cNvSpPr/>
          <p:nvPr/>
        </p:nvSpPr>
        <p:spPr>
          <a:xfrm>
            <a:off x="2981924" y="1724131"/>
            <a:ext cx="2036235" cy="2946400"/>
          </a:xfrm>
          <a:prstGeom prst="snip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0843D71-A7F4-4610-AD26-1AC76E886EC6}"/>
              </a:ext>
            </a:extLst>
          </p:cNvPr>
          <p:cNvSpPr txBox="1"/>
          <p:nvPr/>
        </p:nvSpPr>
        <p:spPr>
          <a:xfrm>
            <a:off x="3013669" y="1707194"/>
            <a:ext cx="2099733" cy="9567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若瑟夫</a:t>
            </a:r>
            <a:endParaRPr kumimoji="0" lang="en-US" altLang="zh-CN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箭头: 左右 3">
            <a:extLst>
              <a:ext uri="{FF2B5EF4-FFF2-40B4-BE49-F238E27FC236}">
                <a16:creationId xmlns:a16="http://schemas.microsoft.com/office/drawing/2014/main" xmlns="" id="{4722BC8A-4517-4853-83A9-77ED7D26FE83}"/>
              </a:ext>
            </a:extLst>
          </p:cNvPr>
          <p:cNvSpPr/>
          <p:nvPr/>
        </p:nvSpPr>
        <p:spPr>
          <a:xfrm>
            <a:off x="5038261" y="2824796"/>
            <a:ext cx="2186515" cy="1109135"/>
          </a:xfrm>
          <a:prstGeom prst="leftRightArrow">
            <a:avLst>
              <a:gd name="adj1" fmla="val 41489"/>
              <a:gd name="adj2" fmla="val 54965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xmlns="" id="{8C7C225C-45EB-4BAB-9AFE-738517BA667C}"/>
              </a:ext>
            </a:extLst>
          </p:cNvPr>
          <p:cNvSpPr txBox="1"/>
          <p:nvPr/>
        </p:nvSpPr>
        <p:spPr>
          <a:xfrm>
            <a:off x="6686080" y="1690262"/>
            <a:ext cx="3251200" cy="9567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菲利普夫妇</a:t>
            </a:r>
            <a:endParaRPr kumimoji="0" lang="en-US" altLang="zh-CN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xmlns="" id="{A7E7B857-DC90-44A8-8BE6-F5F3F8602A21}"/>
              </a:ext>
            </a:extLst>
          </p:cNvPr>
          <p:cNvSpPr txBox="1"/>
          <p:nvPr/>
        </p:nvSpPr>
        <p:spPr>
          <a:xfrm>
            <a:off x="2950171" y="2680863"/>
            <a:ext cx="2099733" cy="2523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纯真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zh-CN" altLang="en-US" sz="3600" b="1">
                <a:solidFill>
                  <a:srgbClr val="FF0000"/>
                </a:solidFill>
              </a:rPr>
              <a:t>善良</a:t>
            </a:r>
            <a:endParaRPr lang="en-US" altLang="zh-CN" sz="3600" b="1">
              <a:solidFill>
                <a:srgbClr val="FF0000"/>
              </a:solidFill>
            </a:endParaRPr>
          </a:p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慷慨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xmlns="" id="{36B75147-D7C1-4ACE-B8D3-A05D5D4F3844}"/>
              </a:ext>
            </a:extLst>
          </p:cNvPr>
          <p:cNvSpPr txBox="1"/>
          <p:nvPr/>
        </p:nvSpPr>
        <p:spPr>
          <a:xfrm>
            <a:off x="7224776" y="2672399"/>
            <a:ext cx="2099733" cy="2523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</a:rPr>
              <a:t>世故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</a:endParaRPr>
          </a:p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zh-CN" altLang="en-US" sz="3600" b="1">
                <a:solidFill>
                  <a:schemeClr val="accent5">
                    <a:lumMod val="50000"/>
                  </a:schemeClr>
                </a:solidFill>
              </a:rPr>
              <a:t>势利</a:t>
            </a:r>
            <a:endParaRPr lang="en-US" altLang="zh-CN" sz="3600" b="1">
              <a:solidFill>
                <a:schemeClr val="accent5">
                  <a:lumMod val="50000"/>
                </a:schemeClr>
              </a:solidFill>
            </a:endParaRPr>
          </a:p>
          <a:p>
            <a:pPr marL="0" lvl="0" indent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</a:rPr>
              <a:t>刻薄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7805211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2">
            <a:extLst>
              <a:ext uri="{FF2B5EF4-FFF2-40B4-BE49-F238E27FC236}">
                <a16:creationId xmlns:a16="http://schemas.microsoft.com/office/drawing/2014/main" xmlns="" id="{B7D3330B-2B63-4FAE-9993-ABAC1122C253}"/>
              </a:ext>
            </a:extLst>
          </p:cNvPr>
          <p:cNvSpPr txBox="1"/>
          <p:nvPr/>
        </p:nvSpPr>
        <p:spPr>
          <a:xfrm>
            <a:off x="2554928" y="2066524"/>
            <a:ext cx="7433529" cy="10244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en-US" altLang="zh-CN" sz="3200">
                <a:solidFill>
                  <a:prstClr val="black"/>
                </a:solidFill>
              </a:rPr>
              <a:t>《</a:t>
            </a:r>
            <a:r>
              <a:rPr lang="zh-CN" altLang="en-US" sz="3200">
                <a:solidFill>
                  <a:prstClr val="black"/>
                </a:solidFill>
              </a:rPr>
              <a:t>羊脂球</a:t>
            </a:r>
            <a:r>
              <a:rPr lang="en-US" altLang="zh-CN" sz="3200">
                <a:solidFill>
                  <a:prstClr val="black"/>
                </a:solidFill>
              </a:rPr>
              <a:t>》</a:t>
            </a:r>
            <a:r>
              <a:rPr lang="zh-CN" altLang="en-US" sz="3200">
                <a:solidFill>
                  <a:prstClr val="black"/>
                </a:solidFill>
              </a:rPr>
              <a:t>“一辆车装下了整个社会。”</a:t>
            </a:r>
            <a:endParaRPr lang="en-US" altLang="zh-CN" sz="3200">
              <a:solidFill>
                <a:prstClr val="black"/>
              </a:solidFill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6646758-4353-4A54-9C71-2E6B69FBD150}"/>
              </a:ext>
            </a:extLst>
          </p:cNvPr>
          <p:cNvSpPr txBox="1"/>
          <p:nvPr/>
        </p:nvSpPr>
        <p:spPr>
          <a:xfrm>
            <a:off x="1975807" y="3090989"/>
            <a:ext cx="7360669" cy="1828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en-US" altLang="zh-CN" sz="3200">
                <a:solidFill>
                  <a:prstClr val="black"/>
                </a:solidFill>
              </a:rPr>
              <a:t>      《</a:t>
            </a:r>
            <a:r>
              <a:rPr lang="zh-CN" altLang="en-US" sz="3200">
                <a:solidFill>
                  <a:prstClr val="black"/>
                </a:solidFill>
              </a:rPr>
              <a:t>我的叔叔于勒</a:t>
            </a:r>
            <a:r>
              <a:rPr lang="en-US" altLang="zh-CN" sz="3200">
                <a:solidFill>
                  <a:prstClr val="black"/>
                </a:solidFill>
              </a:rPr>
              <a:t>》</a:t>
            </a:r>
            <a:r>
              <a:rPr lang="zh-CN" altLang="en-US" sz="3200">
                <a:solidFill>
                  <a:prstClr val="black"/>
                </a:solidFill>
              </a:rPr>
              <a:t>“一双孩子的眼睛窥到了一种社会风气。”</a:t>
            </a:r>
            <a:endParaRPr kumimoji="0" lang="en-US" altLang="zh-CN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344400" y="11188700"/>
            <a:ext cx="304800" cy="2286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28595851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387BAC0B-D96B-45DD-8B48-AFC4662987B6}"/>
              </a:ext>
            </a:extLst>
          </p:cNvPr>
          <p:cNvGrpSpPr/>
          <p:nvPr/>
        </p:nvGrpSpPr>
        <p:grpSpPr>
          <a:xfrm>
            <a:off x="2691242" y="1312116"/>
            <a:ext cx="2927238" cy="770935"/>
            <a:chOff x="977497" y="1711792"/>
            <a:chExt cx="2927238" cy="770935"/>
          </a:xfrm>
        </p:grpSpPr>
        <p:sp>
          <p:nvSpPr>
            <p:cNvPr id="10" name="内容占位符 2">
              <a:extLst>
                <a:ext uri="{FF2B5EF4-FFF2-40B4-BE49-F238E27FC236}">
                  <a16:creationId xmlns:a16="http://schemas.microsoft.com/office/drawing/2014/main" xmlns="" id="{171B42F2-3031-49DE-AF04-62A5F8B64871}"/>
                </a:ext>
              </a:extLst>
            </p:cNvPr>
            <p:cNvSpPr txBox="1"/>
            <p:nvPr/>
          </p:nvSpPr>
          <p:spPr>
            <a:xfrm>
              <a:off x="1486334" y="1711792"/>
              <a:ext cx="2418401" cy="73139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 评价于勒</a:t>
              </a: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DA602583-C5F1-43A1-BA6B-F5D6FF543837}"/>
                </a:ext>
              </a:extLst>
            </p:cNvPr>
            <p:cNvGrpSpPr/>
            <p:nvPr/>
          </p:nvGrpSpPr>
          <p:grpSpPr>
            <a:xfrm>
              <a:off x="977497" y="2013114"/>
              <a:ext cx="2729531" cy="469613"/>
              <a:chOff x="4444460" y="1616377"/>
              <a:chExt cx="2481507" cy="469613"/>
            </a:xfrm>
          </p:grpSpPr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xmlns="" id="{BED2B4D9-20CE-4B75-8A3E-73ECB3F77CE8}"/>
                  </a:ext>
                </a:extLst>
              </p:cNvPr>
              <p:cNvGrpSpPr/>
              <p:nvPr/>
            </p:nvGrpSpPr>
            <p:grpSpPr>
              <a:xfrm>
                <a:off x="4444460" y="1616377"/>
                <a:ext cx="445481" cy="469613"/>
                <a:chOff x="2121873" y="1511588"/>
                <a:chExt cx="445481" cy="469613"/>
              </a:xfrm>
            </p:grpSpPr>
            <p:sp>
              <p:nvSpPr>
                <p:cNvPr id="14" name="矩形 13">
                  <a:extLst>
                    <a:ext uri="{FF2B5EF4-FFF2-40B4-BE49-F238E27FC236}">
                      <a16:creationId xmlns:a16="http://schemas.microsoft.com/office/drawing/2014/main" xmlns="" id="{B6EC9705-47E3-4CB6-94EB-688F5BE1F7F7}"/>
                    </a:ext>
                  </a:extLst>
                </p:cNvPr>
                <p:cNvSpPr/>
                <p:nvPr/>
              </p:nvSpPr>
              <p:spPr>
                <a:xfrm>
                  <a:off x="2121873" y="1511588"/>
                  <a:ext cx="363415" cy="363415"/>
                </a:xfrm>
                <a:prstGeom prst="rect">
                  <a:avLst/>
                </a:prstGeom>
                <a:solidFill>
                  <a:srgbClr val="014E6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" name="矩形 14">
                  <a:extLst>
                    <a:ext uri="{FF2B5EF4-FFF2-40B4-BE49-F238E27FC236}">
                      <a16:creationId xmlns:a16="http://schemas.microsoft.com/office/drawing/2014/main" xmlns="" id="{C2EAD08A-064C-4308-9796-E099F8034027}"/>
                    </a:ext>
                  </a:extLst>
                </p:cNvPr>
                <p:cNvSpPr/>
                <p:nvPr/>
              </p:nvSpPr>
              <p:spPr>
                <a:xfrm>
                  <a:off x="2321171" y="1735018"/>
                  <a:ext cx="246183" cy="246183"/>
                </a:xfrm>
                <a:prstGeom prst="rect">
                  <a:avLst/>
                </a:prstGeom>
                <a:solidFill>
                  <a:srgbClr val="1784A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xmlns="" id="{FC40E734-DBCA-4F81-BFC0-6B570A9D1EF2}"/>
                  </a:ext>
                </a:extLst>
              </p:cNvPr>
              <p:cNvCxnSpPr/>
              <p:nvPr/>
            </p:nvCxnSpPr>
            <p:spPr>
              <a:xfrm flipV="1">
                <a:off x="5030097" y="1914634"/>
                <a:ext cx="1895870" cy="1"/>
              </a:xfrm>
              <a:prstGeom prst="line">
                <a:avLst/>
              </a:prstGeom>
              <a:ln w="12700">
                <a:solidFill>
                  <a:srgbClr val="014E6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aphicFrame>
        <p:nvGraphicFramePr>
          <p:cNvPr id="16" name="表格 15">
            <a:extLst>
              <a:ext uri="{FF2B5EF4-FFF2-40B4-BE49-F238E27FC236}">
                <a16:creationId xmlns:a16="http://schemas.microsoft.com/office/drawing/2014/main" xmlns="" id="{7A63D0A1-2AF2-459D-AB21-332483B3B3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5928722"/>
              </p:ext>
            </p:extLst>
          </p:nvPr>
        </p:nvGraphicFramePr>
        <p:xfrm>
          <a:off x="2476588" y="2296313"/>
          <a:ext cx="7462755" cy="30367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19735">
                  <a:extLst>
                    <a:ext uri="{9D8B030D-6E8A-4147-A177-3AD203B41FA5}">
                      <a16:colId xmlns:a16="http://schemas.microsoft.com/office/drawing/2014/main" xmlns="" val="2320657228"/>
                    </a:ext>
                  </a:extLst>
                </a:gridCol>
                <a:gridCol w="1839735">
                  <a:extLst>
                    <a:ext uri="{9D8B030D-6E8A-4147-A177-3AD203B41FA5}">
                      <a16:colId xmlns:a16="http://schemas.microsoft.com/office/drawing/2014/main" xmlns="" val="3840357447"/>
                    </a:ext>
                  </a:extLst>
                </a:gridCol>
                <a:gridCol w="1890335">
                  <a:extLst>
                    <a:ext uri="{9D8B030D-6E8A-4147-A177-3AD203B41FA5}">
                      <a16:colId xmlns:a16="http://schemas.microsoft.com/office/drawing/2014/main" xmlns="" val="1833917608"/>
                    </a:ext>
                  </a:extLst>
                </a:gridCol>
                <a:gridCol w="1812950">
                  <a:extLst>
                    <a:ext uri="{9D8B030D-6E8A-4147-A177-3AD203B41FA5}">
                      <a16:colId xmlns:a16="http://schemas.microsoft.com/office/drawing/2014/main" xmlns="" val="3849377928"/>
                    </a:ext>
                  </a:extLst>
                </a:gridCol>
              </a:tblGrid>
              <a:tr h="693248">
                <a:tc>
                  <a:txBody>
                    <a:bodyPr vert="horz" wrap="square"/>
                    <a:lstStyle/>
                    <a:p>
                      <a:pPr indent="266700" algn="just">
                        <a:lnSpc>
                          <a:spcPct val="150000"/>
                        </a:lnSpc>
                      </a:pPr>
                      <a:r>
                        <a:rPr lang="en-US" sz="2400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 </a:t>
                      </a:r>
                      <a:endParaRPr lang="zh-CN" sz="24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indent="304800" algn="l">
                        <a:lnSpc>
                          <a:spcPct val="150000"/>
                        </a:lnSpc>
                      </a:pPr>
                      <a:r>
                        <a:rPr lang="zh-CN" sz="2400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青年于勒</a:t>
                      </a:r>
                      <a:endParaRPr lang="zh-CN" sz="24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indent="22860" algn="just">
                        <a:lnSpc>
                          <a:spcPct val="150000"/>
                        </a:lnSpc>
                      </a:pPr>
                      <a:r>
                        <a:rPr lang="en-US" altLang="zh-CN" sz="2400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  </a:t>
                      </a:r>
                      <a:r>
                        <a:rPr lang="zh-CN" sz="2400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中年于勒</a:t>
                      </a:r>
                      <a:endParaRPr lang="zh-CN" sz="24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indent="22860" algn="just">
                        <a:lnSpc>
                          <a:spcPct val="150000"/>
                        </a:lnSpc>
                      </a:pPr>
                      <a:r>
                        <a:rPr lang="en-US" altLang="zh-CN" sz="2400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 </a:t>
                      </a:r>
                      <a:r>
                        <a:rPr lang="zh-CN" sz="2400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老年于勒</a:t>
                      </a:r>
                      <a:endParaRPr lang="zh-CN" sz="24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050884747"/>
                  </a:ext>
                </a:extLst>
              </a:tr>
              <a:tr h="1171769">
                <a:tc>
                  <a:txBody>
                    <a:bodyPr vert="horz" wrap="square"/>
                    <a:lstStyle/>
                    <a:p>
                      <a:pPr marL="0" indent="0" algn="ctr">
                        <a:lnSpc>
                          <a:spcPct val="150000"/>
                        </a:lnSpc>
                      </a:pPr>
                      <a:r>
                        <a:rPr lang="zh-CN" sz="2400" kern="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行为</a:t>
                      </a:r>
                      <a:endParaRPr lang="en-US" altLang="zh-CN" sz="2400" kern="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pPr marL="0" indent="0" algn="ctr">
                        <a:lnSpc>
                          <a:spcPct val="150000"/>
                        </a:lnSpc>
                      </a:pPr>
                      <a:r>
                        <a:rPr lang="zh-CN" sz="2400" kern="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性格</a:t>
                      </a:r>
                      <a:endParaRPr lang="zh-CN" sz="2400" kern="10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266700" algn="just">
                        <a:lnSpc>
                          <a:spcPct val="150000"/>
                        </a:lnSpc>
                      </a:pPr>
                      <a:r>
                        <a:rPr lang="en-US" sz="2400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 </a:t>
                      </a:r>
                      <a:endParaRPr lang="zh-CN" sz="24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pPr indent="266700" algn="just">
                        <a:lnSpc>
                          <a:spcPct val="150000"/>
                        </a:lnSpc>
                      </a:pPr>
                      <a:r>
                        <a:rPr lang="en-US" sz="2400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 </a:t>
                      </a:r>
                      <a:endParaRPr lang="zh-CN" sz="24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indent="266700" algn="just">
                        <a:lnSpc>
                          <a:spcPct val="150000"/>
                        </a:lnSpc>
                      </a:pPr>
                      <a:r>
                        <a:rPr lang="en-US" sz="2400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 </a:t>
                      </a:r>
                      <a:endParaRPr lang="zh-CN" sz="24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indent="22860" algn="just">
                        <a:lnSpc>
                          <a:spcPct val="150000"/>
                        </a:lnSpc>
                      </a:pPr>
                      <a:r>
                        <a:rPr lang="en-US" sz="2400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 </a:t>
                      </a:r>
                      <a:endParaRPr lang="zh-CN" sz="24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015107759"/>
                  </a:ext>
                </a:extLst>
              </a:tr>
              <a:tr h="1171769">
                <a:tc>
                  <a:txBody>
                    <a:bodyPr vert="horz" wrap="square"/>
                    <a:lstStyle/>
                    <a:p>
                      <a:pPr marL="0" indent="0" algn="ctr">
                        <a:lnSpc>
                          <a:spcPct val="150000"/>
                        </a:lnSpc>
                      </a:pPr>
                      <a:r>
                        <a:rPr lang="zh-CN" sz="2400" kern="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我为他</a:t>
                      </a:r>
                      <a:endParaRPr lang="en-US" altLang="zh-CN" sz="2400" kern="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pPr marL="0" indent="0" algn="ctr">
                        <a:lnSpc>
                          <a:spcPct val="150000"/>
                        </a:lnSpc>
                      </a:pPr>
                      <a:r>
                        <a:rPr lang="zh-CN" sz="2400" kern="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点赞</a:t>
                      </a:r>
                      <a:r>
                        <a:rPr lang="en-US" sz="2400" kern="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/</a:t>
                      </a:r>
                      <a:r>
                        <a:rPr lang="zh-CN" altLang="en-US" sz="2400" kern="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差评</a:t>
                      </a:r>
                      <a:endParaRPr lang="zh-CN" sz="2400" kern="10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266700" algn="just">
                        <a:lnSpc>
                          <a:spcPct val="150000"/>
                        </a:lnSpc>
                      </a:pPr>
                      <a:r>
                        <a:rPr lang="en-US" sz="2400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 </a:t>
                      </a:r>
                      <a:endParaRPr lang="zh-CN" sz="24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indent="266700" algn="just">
                        <a:lnSpc>
                          <a:spcPct val="150000"/>
                        </a:lnSpc>
                      </a:pPr>
                      <a:r>
                        <a:rPr lang="en-US" sz="2400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 </a:t>
                      </a:r>
                      <a:endParaRPr lang="zh-CN" sz="24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indent="266700" algn="just">
                        <a:lnSpc>
                          <a:spcPct val="150000"/>
                        </a:lnSpc>
                      </a:pPr>
                      <a:r>
                        <a:rPr lang="en-US" sz="2400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 </a:t>
                      </a:r>
                      <a:endParaRPr lang="zh-CN" sz="24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575442236"/>
                  </a:ext>
                </a:extLst>
              </a:tr>
            </a:tbl>
          </a:graphicData>
        </a:graphic>
      </p:graphicFrame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FE81F73E-78E3-41CB-B3F6-76CC601724B5}"/>
              </a:ext>
            </a:extLst>
          </p:cNvPr>
          <p:cNvSpPr txBox="1"/>
          <p:nvPr/>
        </p:nvSpPr>
        <p:spPr>
          <a:xfrm>
            <a:off x="4523491" y="3092175"/>
            <a:ext cx="179456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>
                <a:latin typeface="黑体" panose="02010609060101010101" pitchFamily="49" charset="-122"/>
                <a:ea typeface="黑体" panose="02010609060101010101" pitchFamily="49" charset="-122"/>
              </a:rPr>
              <a:t>行为不正</a:t>
            </a:r>
            <a:endParaRPr lang="en-US" altLang="zh-CN" sz="26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600">
                <a:latin typeface="黑体" panose="02010609060101010101" pitchFamily="49" charset="-122"/>
                <a:ea typeface="黑体" panose="02010609060101010101" pitchFamily="49" charset="-122"/>
              </a:rPr>
              <a:t>糊涂荒唐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20683922-606F-4A96-AF27-D99AF1E451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852731" y="4310192"/>
            <a:ext cx="901385" cy="901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2014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AA17E812-F9EC-412B-B1AA-F62F6FACC82F}"/>
              </a:ext>
            </a:extLst>
          </p:cNvPr>
          <p:cNvGrpSpPr/>
          <p:nvPr/>
        </p:nvGrpSpPr>
        <p:grpSpPr>
          <a:xfrm>
            <a:off x="2927410" y="1611359"/>
            <a:ext cx="2927238" cy="770935"/>
            <a:chOff x="977497" y="1711792"/>
            <a:chExt cx="2927238" cy="770935"/>
          </a:xfrm>
        </p:grpSpPr>
        <p:sp>
          <p:nvSpPr>
            <p:cNvPr id="3" name="内容占位符 2">
              <a:extLst>
                <a:ext uri="{FF2B5EF4-FFF2-40B4-BE49-F238E27FC236}">
                  <a16:creationId xmlns:a16="http://schemas.microsoft.com/office/drawing/2014/main" xmlns="" id="{D9179C38-0678-41FD-9FDF-8AE8EBC92FB0}"/>
                </a:ext>
              </a:extLst>
            </p:cNvPr>
            <p:cNvSpPr txBox="1"/>
            <p:nvPr/>
          </p:nvSpPr>
          <p:spPr>
            <a:xfrm>
              <a:off x="1486334" y="1711792"/>
              <a:ext cx="2418401" cy="73139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 青年于勒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5C775C30-2995-483C-8772-7E3D0FEE0E20}"/>
                </a:ext>
              </a:extLst>
            </p:cNvPr>
            <p:cNvGrpSpPr/>
            <p:nvPr/>
          </p:nvGrpSpPr>
          <p:grpSpPr>
            <a:xfrm>
              <a:off x="977497" y="2013114"/>
              <a:ext cx="2729531" cy="469613"/>
              <a:chOff x="4444460" y="1616377"/>
              <a:chExt cx="2481507" cy="469613"/>
            </a:xfrm>
          </p:grpSpPr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xmlns="" id="{F7C1CA1C-0010-4223-89F1-272A5F68428D}"/>
                  </a:ext>
                </a:extLst>
              </p:cNvPr>
              <p:cNvGrpSpPr/>
              <p:nvPr/>
            </p:nvGrpSpPr>
            <p:grpSpPr>
              <a:xfrm>
                <a:off x="4444460" y="1616377"/>
                <a:ext cx="445481" cy="469613"/>
                <a:chOff x="2121873" y="1511588"/>
                <a:chExt cx="445481" cy="469613"/>
              </a:xfrm>
            </p:grpSpPr>
            <p:sp>
              <p:nvSpPr>
                <p:cNvPr id="7" name="矩形 6">
                  <a:extLst>
                    <a:ext uri="{FF2B5EF4-FFF2-40B4-BE49-F238E27FC236}">
                      <a16:creationId xmlns:a16="http://schemas.microsoft.com/office/drawing/2014/main" xmlns="" id="{DEF8885B-C272-4395-ABC6-253BF85F0E2D}"/>
                    </a:ext>
                  </a:extLst>
                </p:cNvPr>
                <p:cNvSpPr/>
                <p:nvPr/>
              </p:nvSpPr>
              <p:spPr>
                <a:xfrm>
                  <a:off x="2121873" y="1511588"/>
                  <a:ext cx="363415" cy="363415"/>
                </a:xfrm>
                <a:prstGeom prst="rect">
                  <a:avLst/>
                </a:prstGeom>
                <a:solidFill>
                  <a:srgbClr val="014E6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" name="矩形 7">
                  <a:extLst>
                    <a:ext uri="{FF2B5EF4-FFF2-40B4-BE49-F238E27FC236}">
                      <a16:creationId xmlns:a16="http://schemas.microsoft.com/office/drawing/2014/main" xmlns="" id="{4A42801C-EE05-4C0D-90A1-A569DD76C04C}"/>
                    </a:ext>
                  </a:extLst>
                </p:cNvPr>
                <p:cNvSpPr/>
                <p:nvPr/>
              </p:nvSpPr>
              <p:spPr>
                <a:xfrm>
                  <a:off x="2321171" y="1735018"/>
                  <a:ext cx="246183" cy="246183"/>
                </a:xfrm>
                <a:prstGeom prst="rect">
                  <a:avLst/>
                </a:prstGeom>
                <a:solidFill>
                  <a:srgbClr val="1784A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cxnSp>
            <p:nvCxnSpPr>
              <p:cNvPr id="6" name="直接连接符 5">
                <a:extLst>
                  <a:ext uri="{FF2B5EF4-FFF2-40B4-BE49-F238E27FC236}">
                    <a16:creationId xmlns:a16="http://schemas.microsoft.com/office/drawing/2014/main" xmlns="" id="{CEF21101-AE29-4AC4-96A0-1C33CC51C79C}"/>
                  </a:ext>
                </a:extLst>
              </p:cNvPr>
              <p:cNvCxnSpPr/>
              <p:nvPr/>
            </p:nvCxnSpPr>
            <p:spPr>
              <a:xfrm flipV="1">
                <a:off x="5030097" y="1914634"/>
                <a:ext cx="1895870" cy="1"/>
              </a:xfrm>
              <a:prstGeom prst="line">
                <a:avLst/>
              </a:prstGeom>
              <a:ln w="12700">
                <a:solidFill>
                  <a:srgbClr val="014E6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内容占位符 2">
            <a:extLst>
              <a:ext uri="{FF2B5EF4-FFF2-40B4-BE49-F238E27FC236}">
                <a16:creationId xmlns:a16="http://schemas.microsoft.com/office/drawing/2014/main" xmlns="" id="{46CF6026-5F65-4250-8175-A82D5C203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27279" y="2810518"/>
            <a:ext cx="6336484" cy="1341176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/>
              <a:t>        菲利普夫妇</a:t>
            </a:r>
            <a:r>
              <a:rPr lang="zh-CN" altLang="en-US">
                <a:solidFill>
                  <a:srgbClr val="FF0000"/>
                </a:solidFill>
              </a:rPr>
              <a:t>“</a:t>
            </a:r>
            <a:r>
              <a:rPr lang="zh-CN" altLang="en-US" b="1">
                <a:solidFill>
                  <a:srgbClr val="FF0000"/>
                </a:solidFill>
              </a:rPr>
              <a:t>按照当时的惯例</a:t>
            </a:r>
            <a:r>
              <a:rPr lang="zh-CN" altLang="en-US">
                <a:solidFill>
                  <a:srgbClr val="FF0000"/>
                </a:solidFill>
              </a:rPr>
              <a:t>”</a:t>
            </a:r>
            <a:r>
              <a:rPr lang="zh-CN" altLang="en-US"/>
              <a:t>，把于勒</a:t>
            </a:r>
            <a:r>
              <a:rPr lang="zh-CN" altLang="en-US" b="1">
                <a:solidFill>
                  <a:srgbClr val="FF0000"/>
                </a:solidFill>
              </a:rPr>
              <a:t>“打发”到美洲去</a:t>
            </a:r>
            <a:r>
              <a:rPr lang="zh-CN" altLang="en-US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20772019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37E9B17F-0F79-47D1-A2DC-41C6DD071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909" y="1267631"/>
            <a:ext cx="2519680" cy="2603597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B116512D-F635-46BC-B347-EF63DA21B2B2}"/>
              </a:ext>
            </a:extLst>
          </p:cNvPr>
          <p:cNvSpPr/>
          <p:nvPr/>
        </p:nvSpPr>
        <p:spPr>
          <a:xfrm>
            <a:off x="5276659" y="3675203"/>
            <a:ext cx="4219905" cy="43037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xmlns="" id="{ADC06B66-9294-4716-B1A5-873650398783}"/>
              </a:ext>
            </a:extLst>
          </p:cNvPr>
          <p:cNvSpPr txBox="1"/>
          <p:nvPr/>
        </p:nvSpPr>
        <p:spPr>
          <a:xfrm>
            <a:off x="2551526" y="3871228"/>
            <a:ext cx="1831134" cy="11167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中年于勒</a:t>
            </a:r>
            <a:endParaRPr lang="en-US" altLang="zh-CN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海外来信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xmlns="" id="{C82B5A20-BE1C-4F59-8FC7-E5C1E92C7EE0}"/>
              </a:ext>
            </a:extLst>
          </p:cNvPr>
          <p:cNvSpPr txBox="1"/>
          <p:nvPr/>
        </p:nvSpPr>
        <p:spPr>
          <a:xfrm>
            <a:off x="4787589" y="2350103"/>
            <a:ext cx="5132819" cy="22455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/>
              <a:t>        </a:t>
            </a:r>
            <a:r>
              <a:rPr lang="zh-CN" altLang="zh-CN"/>
              <a:t>我这位于勒叔叔一到那里就做上了不知什么买卖，不久就写信来说，他赚了点钱，并且希望能够赔偿我父亲的损失。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1403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419B32E2-9CF5-4A58-99C9-7A2B1D9C06D9}"/>
              </a:ext>
            </a:extLst>
          </p:cNvPr>
          <p:cNvSpPr/>
          <p:nvPr/>
        </p:nvSpPr>
        <p:spPr>
          <a:xfrm>
            <a:off x="4001312" y="4795650"/>
            <a:ext cx="2998059" cy="39204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1B9AC612-172A-49BF-AD05-1C87FD313F4B}"/>
              </a:ext>
            </a:extLst>
          </p:cNvPr>
          <p:cNvSpPr/>
          <p:nvPr/>
        </p:nvSpPr>
        <p:spPr>
          <a:xfrm>
            <a:off x="4001312" y="4374124"/>
            <a:ext cx="5805376" cy="39204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D685190D-12B8-4094-A211-341EE4AEF110}"/>
              </a:ext>
            </a:extLst>
          </p:cNvPr>
          <p:cNvSpPr/>
          <p:nvPr/>
        </p:nvSpPr>
        <p:spPr>
          <a:xfrm>
            <a:off x="4001312" y="3966920"/>
            <a:ext cx="5805376" cy="39204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DC92A39D-AA1A-4B9C-B052-23AA1D481DEC}"/>
              </a:ext>
            </a:extLst>
          </p:cNvPr>
          <p:cNvSpPr/>
          <p:nvPr/>
        </p:nvSpPr>
        <p:spPr>
          <a:xfrm>
            <a:off x="8252250" y="3562689"/>
            <a:ext cx="1497301" cy="39204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797D80AD-4708-4FC3-985A-5B6823C620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1905" y="1310021"/>
            <a:ext cx="2519680" cy="2603597"/>
          </a:xfrm>
          <a:prstGeom prst="rect">
            <a:avLst/>
          </a:prstGeom>
        </p:spPr>
      </p:pic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4723F6B4-C2FC-401A-9974-344E41148912}"/>
              </a:ext>
            </a:extLst>
          </p:cNvPr>
          <p:cNvSpPr/>
          <p:nvPr/>
        </p:nvSpPr>
        <p:spPr>
          <a:xfrm>
            <a:off x="4703531" y="2297702"/>
            <a:ext cx="3251361" cy="39204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xmlns="" id="{6A57C1A1-15CC-4180-93FF-676B9ECCA361}"/>
              </a:ext>
            </a:extLst>
          </p:cNvPr>
          <p:cNvSpPr txBox="1"/>
          <p:nvPr/>
        </p:nvSpPr>
        <p:spPr>
          <a:xfrm>
            <a:off x="2115522" y="3913618"/>
            <a:ext cx="1831134" cy="11167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中年于勒</a:t>
            </a:r>
            <a:endParaRPr lang="en-US" altLang="zh-CN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海外来信</a:t>
            </a: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xmlns="" id="{4DA5BDEB-328F-4A0F-BCB3-8E51208A4D0D}"/>
              </a:ext>
            </a:extLst>
          </p:cNvPr>
          <p:cNvSpPr txBox="1"/>
          <p:nvPr/>
        </p:nvSpPr>
        <p:spPr>
          <a:xfrm>
            <a:off x="3927741" y="1791312"/>
            <a:ext cx="5878947" cy="37518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/>
              <a:t>        “亲爱的菲利普，我给你写这封信，免得你担心我的健康。我身体很好。买卖也好。明天我就动身到南美去作长期旅行。也许要好几年不给你写信。如果真不给你写信，你也不必担心。我发了财就会回勒阿弗尔的。我希望为期不远，那时我们就可以一起快活地过日子了。”</a:t>
            </a:r>
          </a:p>
        </p:txBody>
      </p:sp>
    </p:spTree>
    <p:extLst>
      <p:ext uri="{BB962C8B-B14F-4D97-AF65-F5344CB8AC3E}">
        <p14:creationId xmlns:p14="http://schemas.microsoft.com/office/powerpoint/2010/main" val="33814949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2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3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4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A0C4A0C2-05E9-4A47-A083-DAA2FB2EDC3F}"/>
              </a:ext>
            </a:extLst>
          </p:cNvPr>
          <p:cNvGrpSpPr/>
          <p:nvPr/>
        </p:nvGrpSpPr>
        <p:grpSpPr>
          <a:xfrm>
            <a:off x="2579276" y="1275787"/>
            <a:ext cx="2927238" cy="770935"/>
            <a:chOff x="977497" y="1711792"/>
            <a:chExt cx="2927238" cy="770935"/>
          </a:xfrm>
        </p:grpSpPr>
        <p:sp>
          <p:nvSpPr>
            <p:cNvPr id="3" name="内容占位符 2">
              <a:extLst>
                <a:ext uri="{FF2B5EF4-FFF2-40B4-BE49-F238E27FC236}">
                  <a16:creationId xmlns:a16="http://schemas.microsoft.com/office/drawing/2014/main" xmlns="" id="{15AA68D1-A900-4F42-9425-D06B09498338}"/>
                </a:ext>
              </a:extLst>
            </p:cNvPr>
            <p:cNvSpPr txBox="1"/>
            <p:nvPr/>
          </p:nvSpPr>
          <p:spPr>
            <a:xfrm>
              <a:off x="1486334" y="1711792"/>
              <a:ext cx="2418401" cy="73139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评价于勒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1DA9F2B4-D7A7-4AC2-BAB2-1415B5210681}"/>
                </a:ext>
              </a:extLst>
            </p:cNvPr>
            <p:cNvGrpSpPr/>
            <p:nvPr/>
          </p:nvGrpSpPr>
          <p:grpSpPr>
            <a:xfrm>
              <a:off x="977497" y="2013114"/>
              <a:ext cx="2729531" cy="469613"/>
              <a:chOff x="4444460" y="1616377"/>
              <a:chExt cx="2481507" cy="469613"/>
            </a:xfrm>
          </p:grpSpPr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xmlns="" id="{090D2278-31F2-492C-8F94-90C20FC57B18}"/>
                  </a:ext>
                </a:extLst>
              </p:cNvPr>
              <p:cNvGrpSpPr/>
              <p:nvPr/>
            </p:nvGrpSpPr>
            <p:grpSpPr>
              <a:xfrm>
                <a:off x="4444460" y="1616377"/>
                <a:ext cx="445481" cy="469613"/>
                <a:chOff x="2121873" y="1511588"/>
                <a:chExt cx="445481" cy="469613"/>
              </a:xfrm>
            </p:grpSpPr>
            <p:sp>
              <p:nvSpPr>
                <p:cNvPr id="7" name="矩形 6">
                  <a:extLst>
                    <a:ext uri="{FF2B5EF4-FFF2-40B4-BE49-F238E27FC236}">
                      <a16:creationId xmlns:a16="http://schemas.microsoft.com/office/drawing/2014/main" xmlns="" id="{BD9BC475-E8E1-4195-B65F-082D4F0B3029}"/>
                    </a:ext>
                  </a:extLst>
                </p:cNvPr>
                <p:cNvSpPr/>
                <p:nvPr/>
              </p:nvSpPr>
              <p:spPr>
                <a:xfrm>
                  <a:off x="2121873" y="1511588"/>
                  <a:ext cx="363415" cy="363415"/>
                </a:xfrm>
                <a:prstGeom prst="rect">
                  <a:avLst/>
                </a:prstGeom>
                <a:solidFill>
                  <a:srgbClr val="014E6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" name="矩形 7">
                  <a:extLst>
                    <a:ext uri="{FF2B5EF4-FFF2-40B4-BE49-F238E27FC236}">
                      <a16:creationId xmlns:a16="http://schemas.microsoft.com/office/drawing/2014/main" xmlns="" id="{52E752E0-395A-4EB6-946D-84F6B433E20E}"/>
                    </a:ext>
                  </a:extLst>
                </p:cNvPr>
                <p:cNvSpPr/>
                <p:nvPr/>
              </p:nvSpPr>
              <p:spPr>
                <a:xfrm>
                  <a:off x="2321171" y="1735018"/>
                  <a:ext cx="246183" cy="246183"/>
                </a:xfrm>
                <a:prstGeom prst="rect">
                  <a:avLst/>
                </a:prstGeom>
                <a:solidFill>
                  <a:srgbClr val="1784A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cxnSp>
            <p:nvCxnSpPr>
              <p:cNvPr id="6" name="直接连接符 5">
                <a:extLst>
                  <a:ext uri="{FF2B5EF4-FFF2-40B4-BE49-F238E27FC236}">
                    <a16:creationId xmlns:a16="http://schemas.microsoft.com/office/drawing/2014/main" xmlns="" id="{306FDE02-308E-4159-91A0-8C48DAC1DDEA}"/>
                  </a:ext>
                </a:extLst>
              </p:cNvPr>
              <p:cNvCxnSpPr/>
              <p:nvPr/>
            </p:nvCxnSpPr>
            <p:spPr>
              <a:xfrm flipV="1">
                <a:off x="5030097" y="1914634"/>
                <a:ext cx="1895870" cy="1"/>
              </a:xfrm>
              <a:prstGeom prst="line">
                <a:avLst/>
              </a:prstGeom>
              <a:ln w="12700">
                <a:solidFill>
                  <a:srgbClr val="014E6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xmlns="" id="{24E47ED6-BE00-4660-AB5D-903CC20F4C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9374467"/>
              </p:ext>
            </p:extLst>
          </p:nvPr>
        </p:nvGraphicFramePr>
        <p:xfrm>
          <a:off x="2364622" y="2114647"/>
          <a:ext cx="7462755" cy="30367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19735">
                  <a:extLst>
                    <a:ext uri="{9D8B030D-6E8A-4147-A177-3AD203B41FA5}">
                      <a16:colId xmlns:a16="http://schemas.microsoft.com/office/drawing/2014/main" xmlns="" val="2320657228"/>
                    </a:ext>
                  </a:extLst>
                </a:gridCol>
                <a:gridCol w="1839735">
                  <a:extLst>
                    <a:ext uri="{9D8B030D-6E8A-4147-A177-3AD203B41FA5}">
                      <a16:colId xmlns:a16="http://schemas.microsoft.com/office/drawing/2014/main" xmlns="" val="3840357447"/>
                    </a:ext>
                  </a:extLst>
                </a:gridCol>
                <a:gridCol w="1890335">
                  <a:extLst>
                    <a:ext uri="{9D8B030D-6E8A-4147-A177-3AD203B41FA5}">
                      <a16:colId xmlns:a16="http://schemas.microsoft.com/office/drawing/2014/main" xmlns="" val="1833917608"/>
                    </a:ext>
                  </a:extLst>
                </a:gridCol>
                <a:gridCol w="1812950">
                  <a:extLst>
                    <a:ext uri="{9D8B030D-6E8A-4147-A177-3AD203B41FA5}">
                      <a16:colId xmlns:a16="http://schemas.microsoft.com/office/drawing/2014/main" xmlns="" val="3849377928"/>
                    </a:ext>
                  </a:extLst>
                </a:gridCol>
              </a:tblGrid>
              <a:tr h="693248">
                <a:tc>
                  <a:txBody>
                    <a:bodyPr vert="horz" wrap="square"/>
                    <a:lstStyle/>
                    <a:p>
                      <a:pPr indent="266700" algn="just">
                        <a:lnSpc>
                          <a:spcPct val="150000"/>
                        </a:lnSpc>
                      </a:pPr>
                      <a:r>
                        <a:rPr lang="en-US" sz="2400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 </a:t>
                      </a:r>
                      <a:endParaRPr lang="zh-CN" sz="24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indent="304800" algn="l">
                        <a:lnSpc>
                          <a:spcPct val="150000"/>
                        </a:lnSpc>
                      </a:pPr>
                      <a:r>
                        <a:rPr lang="zh-CN" sz="2400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青年于勒</a:t>
                      </a:r>
                      <a:endParaRPr lang="zh-CN" sz="24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indent="22860" algn="just">
                        <a:lnSpc>
                          <a:spcPct val="150000"/>
                        </a:lnSpc>
                      </a:pPr>
                      <a:r>
                        <a:rPr lang="en-US" altLang="zh-CN" sz="2400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  </a:t>
                      </a:r>
                      <a:r>
                        <a:rPr lang="zh-CN" sz="2400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中年于勒</a:t>
                      </a:r>
                      <a:endParaRPr lang="zh-CN" sz="24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indent="22860" algn="just">
                        <a:lnSpc>
                          <a:spcPct val="150000"/>
                        </a:lnSpc>
                      </a:pPr>
                      <a:r>
                        <a:rPr lang="en-US" altLang="zh-CN" sz="2400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 </a:t>
                      </a:r>
                      <a:r>
                        <a:rPr lang="zh-CN" sz="2400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老年于勒</a:t>
                      </a:r>
                      <a:endParaRPr lang="zh-CN" sz="24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050884747"/>
                  </a:ext>
                </a:extLst>
              </a:tr>
              <a:tr h="1171769">
                <a:tc>
                  <a:txBody>
                    <a:bodyPr vert="horz" wrap="square"/>
                    <a:lstStyle/>
                    <a:p>
                      <a:pPr marL="0" indent="0" algn="ctr">
                        <a:lnSpc>
                          <a:spcPct val="150000"/>
                        </a:lnSpc>
                      </a:pPr>
                      <a:r>
                        <a:rPr lang="zh-CN" sz="2400" kern="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行为</a:t>
                      </a:r>
                      <a:endParaRPr lang="en-US" altLang="zh-CN" sz="2400" kern="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pPr marL="0" indent="0" algn="ctr">
                        <a:lnSpc>
                          <a:spcPct val="150000"/>
                        </a:lnSpc>
                      </a:pPr>
                      <a:r>
                        <a:rPr lang="zh-CN" sz="2400" kern="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性格</a:t>
                      </a:r>
                      <a:endParaRPr lang="zh-CN" sz="2400" kern="10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266700" algn="just">
                        <a:lnSpc>
                          <a:spcPct val="150000"/>
                        </a:lnSpc>
                      </a:pPr>
                      <a:r>
                        <a:rPr lang="en-US" sz="2400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 </a:t>
                      </a:r>
                      <a:endParaRPr lang="zh-CN" sz="24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pPr indent="266700" algn="just">
                        <a:lnSpc>
                          <a:spcPct val="150000"/>
                        </a:lnSpc>
                      </a:pPr>
                      <a:r>
                        <a:rPr lang="en-US" sz="2400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 </a:t>
                      </a:r>
                      <a:endParaRPr lang="zh-CN" sz="24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indent="266700" algn="just">
                        <a:lnSpc>
                          <a:spcPct val="150000"/>
                        </a:lnSpc>
                      </a:pPr>
                      <a:r>
                        <a:rPr lang="en-US" sz="2400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 </a:t>
                      </a:r>
                      <a:endParaRPr lang="zh-CN" sz="24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indent="22860" algn="just">
                        <a:lnSpc>
                          <a:spcPct val="150000"/>
                        </a:lnSpc>
                      </a:pPr>
                      <a:r>
                        <a:rPr lang="en-US" sz="2400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 </a:t>
                      </a:r>
                      <a:endParaRPr lang="zh-CN" sz="24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015107759"/>
                  </a:ext>
                </a:extLst>
              </a:tr>
              <a:tr h="1171769">
                <a:tc>
                  <a:txBody>
                    <a:bodyPr vert="horz" wrap="square"/>
                    <a:lstStyle/>
                    <a:p>
                      <a:pPr marL="0" indent="0" algn="ctr">
                        <a:lnSpc>
                          <a:spcPct val="150000"/>
                        </a:lnSpc>
                      </a:pPr>
                      <a:r>
                        <a:rPr lang="zh-CN" sz="2400" kern="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我为他</a:t>
                      </a:r>
                      <a:endParaRPr lang="en-US" altLang="zh-CN" sz="2400" kern="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pPr marL="0" indent="0" algn="ctr">
                        <a:lnSpc>
                          <a:spcPct val="150000"/>
                        </a:lnSpc>
                      </a:pPr>
                      <a:r>
                        <a:rPr lang="zh-CN" sz="2400" kern="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点赞</a:t>
                      </a:r>
                      <a:r>
                        <a:rPr lang="en-US" sz="2400" kern="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/</a:t>
                      </a:r>
                      <a:r>
                        <a:rPr lang="zh-CN" altLang="en-US" sz="2400" kern="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差评</a:t>
                      </a:r>
                      <a:endParaRPr lang="zh-CN" sz="2400" kern="10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266700" algn="just">
                        <a:lnSpc>
                          <a:spcPct val="150000"/>
                        </a:lnSpc>
                      </a:pPr>
                      <a:r>
                        <a:rPr lang="en-US" sz="2400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 </a:t>
                      </a:r>
                      <a:endParaRPr lang="zh-CN" sz="24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indent="266700" algn="just">
                        <a:lnSpc>
                          <a:spcPct val="150000"/>
                        </a:lnSpc>
                      </a:pPr>
                      <a:r>
                        <a:rPr lang="en-US" sz="2400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 </a:t>
                      </a:r>
                      <a:endParaRPr lang="zh-CN" sz="24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indent="266700" algn="just">
                        <a:lnSpc>
                          <a:spcPct val="150000"/>
                        </a:lnSpc>
                      </a:pPr>
                      <a:r>
                        <a:rPr lang="en-US" sz="2400" kern="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 </a:t>
                      </a:r>
                      <a:endParaRPr lang="zh-CN" sz="2400" kern="100"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575442236"/>
                  </a:ext>
                </a:extLst>
              </a:tr>
            </a:tbl>
          </a:graphicData>
        </a:graphic>
      </p:graphicFrame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F3E49C41-E6F1-43B4-A84C-C1A8A9A4CF36}"/>
              </a:ext>
            </a:extLst>
          </p:cNvPr>
          <p:cNvSpPr txBox="1"/>
          <p:nvPr/>
        </p:nvSpPr>
        <p:spPr>
          <a:xfrm>
            <a:off x="4411525" y="2910509"/>
            <a:ext cx="179456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行为不正</a:t>
            </a:r>
            <a:endParaRPr kumimoji="0" lang="en-US" altLang="zh-CN" sz="2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糊涂荒唐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52AD22AF-8FAC-42BD-AC72-A6E12A5260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40765" y="4128526"/>
            <a:ext cx="901385" cy="90138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B8F5609D-C005-4E45-969F-1ECDE68211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8075" y="3926972"/>
            <a:ext cx="1302489" cy="13044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913136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570A15F-11BB-4B8E-992F-6DA1D0C74679}"/>
              </a:ext>
            </a:extLst>
          </p:cNvPr>
          <p:cNvGrpSpPr/>
          <p:nvPr/>
        </p:nvGrpSpPr>
        <p:grpSpPr>
          <a:xfrm>
            <a:off x="2697296" y="1493789"/>
            <a:ext cx="2927238" cy="770935"/>
            <a:chOff x="977497" y="1711792"/>
            <a:chExt cx="2927238" cy="770935"/>
          </a:xfrm>
        </p:grpSpPr>
        <p:sp>
          <p:nvSpPr>
            <p:cNvPr id="3" name="内容占位符 2">
              <a:extLst>
                <a:ext uri="{FF2B5EF4-FFF2-40B4-BE49-F238E27FC236}">
                  <a16:creationId xmlns:a16="http://schemas.microsoft.com/office/drawing/2014/main" xmlns="" id="{524C3546-6562-4DAD-A56D-32DD069FDEE7}"/>
                </a:ext>
              </a:extLst>
            </p:cNvPr>
            <p:cNvSpPr txBox="1"/>
            <p:nvPr/>
          </p:nvSpPr>
          <p:spPr>
            <a:xfrm>
              <a:off x="1486334" y="1711792"/>
              <a:ext cx="2418401" cy="73139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 中年于勒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F1AB39C6-7692-4D01-A12E-E76CBE5F08D0}"/>
                </a:ext>
              </a:extLst>
            </p:cNvPr>
            <p:cNvGrpSpPr/>
            <p:nvPr/>
          </p:nvGrpSpPr>
          <p:grpSpPr>
            <a:xfrm>
              <a:off x="977497" y="2013114"/>
              <a:ext cx="2729531" cy="469613"/>
              <a:chOff x="4444460" y="1616377"/>
              <a:chExt cx="2481507" cy="469613"/>
            </a:xfrm>
          </p:grpSpPr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xmlns="" id="{5D09928F-954A-401B-B433-F8A38E788E42}"/>
                  </a:ext>
                </a:extLst>
              </p:cNvPr>
              <p:cNvGrpSpPr/>
              <p:nvPr/>
            </p:nvGrpSpPr>
            <p:grpSpPr>
              <a:xfrm>
                <a:off x="4444460" y="1616377"/>
                <a:ext cx="445481" cy="469613"/>
                <a:chOff x="2121873" y="1511588"/>
                <a:chExt cx="445481" cy="469613"/>
              </a:xfrm>
            </p:grpSpPr>
            <p:sp>
              <p:nvSpPr>
                <p:cNvPr id="7" name="矩形 6">
                  <a:extLst>
                    <a:ext uri="{FF2B5EF4-FFF2-40B4-BE49-F238E27FC236}">
                      <a16:creationId xmlns:a16="http://schemas.microsoft.com/office/drawing/2014/main" xmlns="" id="{01151175-0701-40D6-9DA8-5CF4B7B27AE4}"/>
                    </a:ext>
                  </a:extLst>
                </p:cNvPr>
                <p:cNvSpPr/>
                <p:nvPr/>
              </p:nvSpPr>
              <p:spPr>
                <a:xfrm>
                  <a:off x="2121873" y="1511588"/>
                  <a:ext cx="363415" cy="363415"/>
                </a:xfrm>
                <a:prstGeom prst="rect">
                  <a:avLst/>
                </a:prstGeom>
                <a:solidFill>
                  <a:srgbClr val="014E6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" name="矩形 7">
                  <a:extLst>
                    <a:ext uri="{FF2B5EF4-FFF2-40B4-BE49-F238E27FC236}">
                      <a16:creationId xmlns:a16="http://schemas.microsoft.com/office/drawing/2014/main" xmlns="" id="{4AF9F11E-A0C3-4136-B2B3-4F1EBAC0096C}"/>
                    </a:ext>
                  </a:extLst>
                </p:cNvPr>
                <p:cNvSpPr/>
                <p:nvPr/>
              </p:nvSpPr>
              <p:spPr>
                <a:xfrm>
                  <a:off x="2321171" y="1735018"/>
                  <a:ext cx="246183" cy="246183"/>
                </a:xfrm>
                <a:prstGeom prst="rect">
                  <a:avLst/>
                </a:prstGeom>
                <a:solidFill>
                  <a:srgbClr val="1784A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cxnSp>
            <p:nvCxnSpPr>
              <p:cNvPr id="6" name="直接连接符 5">
                <a:extLst>
                  <a:ext uri="{FF2B5EF4-FFF2-40B4-BE49-F238E27FC236}">
                    <a16:creationId xmlns:a16="http://schemas.microsoft.com/office/drawing/2014/main" xmlns="" id="{A28EEB24-CAA7-4EF2-BF0B-12C461208937}"/>
                  </a:ext>
                </a:extLst>
              </p:cNvPr>
              <p:cNvCxnSpPr/>
              <p:nvPr/>
            </p:nvCxnSpPr>
            <p:spPr>
              <a:xfrm flipV="1">
                <a:off x="5030097" y="1914634"/>
                <a:ext cx="1895870" cy="1"/>
              </a:xfrm>
              <a:prstGeom prst="line">
                <a:avLst/>
              </a:prstGeom>
              <a:ln w="12700">
                <a:solidFill>
                  <a:srgbClr val="014E6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内容占位符 2">
            <a:extLst>
              <a:ext uri="{FF2B5EF4-FFF2-40B4-BE49-F238E27FC236}">
                <a16:creationId xmlns:a16="http://schemas.microsoft.com/office/drawing/2014/main" xmlns="" id="{D06F518A-ACBD-4348-B5B8-5D6B2380F8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64078" y="2488154"/>
            <a:ext cx="7464056" cy="2698440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/>
              <a:t>         我这位于勒叔叔一到那里就做上了不知什么买卖，不久就写信来说，他赚了点钱，并且希望能够赔偿我父亲的损失。</a:t>
            </a:r>
            <a:r>
              <a:rPr lang="en-US" altLang="zh-CN"/>
              <a:t>……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/>
              <a:t>        有一位船长又告诉我们，说</a:t>
            </a:r>
            <a:r>
              <a:rPr lang="zh-CN" altLang="en-US" b="1">
                <a:solidFill>
                  <a:srgbClr val="FF0000"/>
                </a:solidFill>
              </a:rPr>
              <a:t>于勒已经租了一所大店铺，做着一桩很大的买卖</a:t>
            </a:r>
            <a:r>
              <a:rPr lang="zh-CN" altLang="en-US"/>
              <a:t>。</a:t>
            </a:r>
          </a:p>
          <a:p>
            <a:pPr marL="0" indent="0">
              <a:lnSpc>
                <a:spcPct val="120000"/>
              </a:lnSpc>
              <a:buNone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383892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102</Paragraphs>
  <Slides>37</Slides>
  <Notes>1</Notes>
  <TotalTime>0</TotalTime>
  <HiddenSlides>0</HiddenSlides>
  <MMClips>6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baseType="lpstr" size="47">
      <vt:lpstr>Arial</vt:lpstr>
      <vt:lpstr>Calibri Light</vt:lpstr>
      <vt:lpstr>Calibri</vt:lpstr>
      <vt:lpstr>黑体</vt:lpstr>
      <vt:lpstr>华文楷体</vt:lpstr>
      <vt:lpstr>微软雅黑</vt:lpstr>
      <vt:lpstr>Wingdings</vt:lpstr>
      <vt:lpstr>Times New Roman</vt:lpstr>
      <vt:lpstr>宋体</vt:lpstr>
      <vt:lpstr>Office 主题</vt:lpstr>
      <vt:lpstr>PowerPoint Presentation</vt:lpstr>
      <vt:lpstr>PowerPoint Presentation</vt:lpstr>
      <vt:lpstr>《我的叔叔于勒》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《我的叔叔于勒》</vt:lpstr>
      <vt:lpstr>PowerPoint Presentation</vt:lpstr>
      <vt:lpstr>《我的叔叔于勒》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《我的叔叔于勒》</vt:lpstr>
      <vt:lpstr>PowerPoint Presentation</vt:lpstr>
      <vt:lpstr>PowerPoint Presentation</vt:lpstr>
      <vt:lpstr>PowerPoint Presentation</vt:lpstr>
      <vt:lpstr>《我的叔叔于勒》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2021-06-07T19:04:33.912</cp:lastPrinted>
  <dcterms:created xsi:type="dcterms:W3CDTF">2021-06-07T19:04:33Z</dcterms:created>
  <dcterms:modified xsi:type="dcterms:W3CDTF">2021-06-07T11:04:37Z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