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256" r:id="rId3"/>
    <p:sldId id="646" r:id="rId4"/>
    <p:sldId id="684" r:id="rId5"/>
    <p:sldId id="712" r:id="rId6"/>
    <p:sldId id="356" r:id="rId7"/>
    <p:sldId id="383" r:id="rId8"/>
    <p:sldId id="384" r:id="rId9"/>
    <p:sldId id="388" r:id="rId10"/>
    <p:sldId id="685" r:id="rId11"/>
    <p:sldId id="399" r:id="rId12"/>
    <p:sldId id="385" r:id="rId14"/>
    <p:sldId id="386" r:id="rId15"/>
    <p:sldId id="688" r:id="rId16"/>
    <p:sldId id="697" r:id="rId17"/>
    <p:sldId id="387" r:id="rId18"/>
    <p:sldId id="689" r:id="rId19"/>
    <p:sldId id="307" r:id="rId20"/>
    <p:sldId id="690" r:id="rId21"/>
    <p:sldId id="647" r:id="rId22"/>
    <p:sldId id="699" r:id="rId23"/>
    <p:sldId id="700" r:id="rId24"/>
    <p:sldId id="692" r:id="rId25"/>
    <p:sldId id="378" r:id="rId26"/>
    <p:sldId id="695" r:id="rId27"/>
    <p:sldId id="333" r:id="rId28"/>
    <p:sldId id="312" r:id="rId29"/>
    <p:sldId id="691" r:id="rId30"/>
    <p:sldId id="701" r:id="rId31"/>
  </p:sldIdLst>
  <p:sldSz cx="12192000" cy="6858000"/>
  <p:notesSz cx="7103745" cy="10234295"/>
  <p:embeddedFontLst>
    <p:embeddedFont>
      <p:font typeface="隶书" panose="02010509060101010101" pitchFamily="49" charset="-122"/>
      <p:regular r:id="rId36"/>
    </p:embeddedFont>
    <p:embeddedFont>
      <p:font typeface="汉仪尚巍手书W" panose="00020600040101010101" pitchFamily="18" charset="-122"/>
      <p:regular r:id="rId37"/>
    </p:embeddedFont>
    <p:embeddedFont>
      <p:font typeface="微软雅黑" panose="020B0503020204020204" pitchFamily="34" charset="-122"/>
      <p:regular r:id="rId38"/>
    </p:embeddedFont>
    <p:embeddedFont>
      <p:font typeface="楷体" panose="02010609060101010101" pitchFamily="49" charset="-122"/>
      <p:regular r:id="rId39"/>
    </p:embeddedFont>
    <p:embeddedFont>
      <p:font typeface="黑体" panose="02010609060101010101" pitchFamily="49" charset="-122"/>
      <p:regular r:id="rId40"/>
    </p:embeddedFont>
    <p:embeddedFont>
      <p:font typeface="Calibri" panose="020F0502020204030204" charset="0"/>
      <p:regular r:id="rId41"/>
      <p:bold r:id="rId42"/>
      <p:italic r:id="rId43"/>
      <p:boldItalic r:id="rId44"/>
    </p:embeddedFont>
    <p:embeddedFont>
      <p:font typeface="仿宋" panose="02010609060101010101" pitchFamily="49" charset="-122"/>
      <p:regular r:id="rId45"/>
    </p:embeddedFont>
    <p:embeddedFont>
      <p:font typeface="明月松间照" panose="02010600010101010101" charset="-122"/>
      <p:regular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855" autoAdjust="0"/>
    <p:restoredTop sz="94660"/>
  </p:normalViewPr>
  <p:slideViewPr>
    <p:cSldViewPr snapToGrid="0">
      <p:cViewPr>
        <p:scale>
          <a:sx n="70" d="100"/>
          <a:sy n="70" d="100"/>
        </p:scale>
        <p:origin x="-284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288.xml"/><Relationship Id="rId46" Type="http://schemas.openxmlformats.org/officeDocument/2006/relationships/font" Target="fonts/font11.fntdata"/><Relationship Id="rId45" Type="http://schemas.openxmlformats.org/officeDocument/2006/relationships/font" Target="fonts/font10.fntdata"/><Relationship Id="rId44" Type="http://schemas.openxmlformats.org/officeDocument/2006/relationships/font" Target="fonts/font9.fntdata"/><Relationship Id="rId43" Type="http://schemas.openxmlformats.org/officeDocument/2006/relationships/font" Target="fonts/font8.fntdata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slide" Target="slides/slide2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tags" Target="../tags/tag28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3.png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4.xml"/><Relationship Id="rId7" Type="http://schemas.openxmlformats.org/officeDocument/2006/relationships/image" Target="../media/image5.png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2" Type="http://schemas.openxmlformats.org/officeDocument/2006/relationships/tags" Target="../tags/tag76.xml"/><Relationship Id="rId11" Type="http://schemas.openxmlformats.org/officeDocument/2006/relationships/image" Target="../media/image7.png"/><Relationship Id="rId10" Type="http://schemas.openxmlformats.org/officeDocument/2006/relationships/tags" Target="../tags/tag75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5" Type="http://schemas.openxmlformats.org/officeDocument/2006/relationships/image" Target="../media/image10.png"/><Relationship Id="rId14" Type="http://schemas.openxmlformats.org/officeDocument/2006/relationships/tags" Target="../tags/tag102.xml"/><Relationship Id="rId13" Type="http://schemas.openxmlformats.org/officeDocument/2006/relationships/image" Target="../media/image9.png"/><Relationship Id="rId12" Type="http://schemas.openxmlformats.org/officeDocument/2006/relationships/tags" Target="../tags/tag101.xml"/><Relationship Id="rId11" Type="http://schemas.openxmlformats.org/officeDocument/2006/relationships/image" Target="../media/image8.png"/><Relationship Id="rId10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5" Type="http://schemas.openxmlformats.org/officeDocument/2006/relationships/image" Target="../media/image13.png"/><Relationship Id="rId14" Type="http://schemas.openxmlformats.org/officeDocument/2006/relationships/tags" Target="../tags/tag113.xml"/><Relationship Id="rId13" Type="http://schemas.openxmlformats.org/officeDocument/2006/relationships/image" Target="../media/image12.png"/><Relationship Id="rId12" Type="http://schemas.openxmlformats.org/officeDocument/2006/relationships/tags" Target="../tags/tag112.xml"/><Relationship Id="rId11" Type="http://schemas.openxmlformats.org/officeDocument/2006/relationships/image" Target="../media/image11.png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7" Type="http://schemas.openxmlformats.org/officeDocument/2006/relationships/image" Target="../media/image16.png"/><Relationship Id="rId16" Type="http://schemas.openxmlformats.org/officeDocument/2006/relationships/tags" Target="../tags/tag126.xml"/><Relationship Id="rId15" Type="http://schemas.openxmlformats.org/officeDocument/2006/relationships/image" Target="../media/image15.png"/><Relationship Id="rId14" Type="http://schemas.openxmlformats.org/officeDocument/2006/relationships/tags" Target="../tags/tag125.xml"/><Relationship Id="rId13" Type="http://schemas.openxmlformats.org/officeDocument/2006/relationships/image" Target="../media/image14.png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image" Target="../media/image18.png"/><Relationship Id="rId5" Type="http://schemas.openxmlformats.org/officeDocument/2006/relationships/tags" Target="../tags/tag129.xml"/><Relationship Id="rId4" Type="http://schemas.openxmlformats.org/officeDocument/2006/relationships/image" Target="../media/image17.png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3.png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3.png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3.png"/><Relationship Id="rId2" Type="http://schemas.openxmlformats.org/officeDocument/2006/relationships/tags" Target="../tags/tag28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4.png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image" Target="../media/image3.png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image" Target="../media/image3.png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8890" y="10160"/>
            <a:ext cx="12190730" cy="6857365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 flipH="1">
            <a:off x="9008007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9007311" y="1405455"/>
            <a:ext cx="1366856" cy="4066773"/>
          </a:xfrm>
        </p:spPr>
        <p:txBody>
          <a:bodyPr vert="eaVert" lIns="90000" tIns="46800" rIns="0" bIns="46800" anchor="b" anchorCtr="0">
            <a:normAutofit/>
          </a:bodyPr>
          <a:lstStyle>
            <a:lvl1pPr algn="ctr">
              <a:defRPr sz="72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7412293" y="1532126"/>
            <a:ext cx="1558390" cy="3792451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 descr="学科网LOGO（新）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885170" y="0"/>
            <a:ext cx="1296670" cy="4686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929411" y="1306738"/>
            <a:ext cx="1338944" cy="4459906"/>
          </a:xfrm>
        </p:spPr>
        <p:txBody>
          <a:bodyPr vert="eaVert" lIns="90000" tIns="46800" rIns="90000" bIns="468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9016999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7162723" y="1623527"/>
            <a:ext cx="1724699" cy="4002832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 flipH="1">
            <a:off x="8901418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5"/>
            </p:custDataLst>
          </p:nvPr>
        </p:nvGrpSpPr>
        <p:grpSpPr>
          <a:xfrm>
            <a:off x="10487054" y="5835191"/>
            <a:ext cx="1515716" cy="980263"/>
            <a:chOff x="11111" y="4981"/>
            <a:chExt cx="6700" cy="4272"/>
          </a:xfrm>
        </p:grpSpPr>
        <p:pic>
          <p:nvPicPr>
            <p:cNvPr id="2" name="图片 1" descr="图片42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7" name="图片 6" descr="图片33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8" name="图片 7" descr="图片8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  <p:sp>
        <p:nvSpPr>
          <p:cNvPr id="6" name="标题 5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02895" y="247015"/>
            <a:ext cx="11616055" cy="63119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3" name="图片 12" descr="图片2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231086" y="5577371"/>
            <a:ext cx="2981233" cy="128443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3970" y="-4445"/>
            <a:ext cx="485386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3" name="图片 12" descr="图片2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9105" y="5558155"/>
            <a:ext cx="3025775" cy="130365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grpSp>
        <p:nvGrpSpPr>
          <p:cNvPr id="13" name="组合 12"/>
          <p:cNvGrpSpPr/>
          <p:nvPr>
            <p:custDataLst>
              <p:tags r:id="rId9"/>
            </p:custDataLst>
          </p:nvPr>
        </p:nvGrpSpPr>
        <p:grpSpPr>
          <a:xfrm>
            <a:off x="10380098" y="100000"/>
            <a:ext cx="1716939" cy="1110400"/>
            <a:chOff x="11111" y="4981"/>
            <a:chExt cx="6700" cy="4272"/>
          </a:xfrm>
        </p:grpSpPr>
        <p:pic>
          <p:nvPicPr>
            <p:cNvPr id="14" name="图片 13" descr="图片4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5" name="图片 14" descr="图片33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6" name="图片 15" descr="图片82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9"/>
            </p:custDataLst>
          </p:nvPr>
        </p:nvGrpSpPr>
        <p:grpSpPr>
          <a:xfrm>
            <a:off x="10530079" y="5789639"/>
            <a:ext cx="1586151" cy="1025815"/>
            <a:chOff x="11111" y="4981"/>
            <a:chExt cx="6700" cy="4272"/>
          </a:xfrm>
        </p:grpSpPr>
        <p:pic>
          <p:nvPicPr>
            <p:cNvPr id="10" name="图片 9" descr="图片4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1" name="图片 10" descr="图片33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2" name="图片 11" descr="图片82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11"/>
            </p:custDataLst>
          </p:nvPr>
        </p:nvGrpSpPr>
        <p:grpSpPr>
          <a:xfrm>
            <a:off x="10335895" y="5638800"/>
            <a:ext cx="1739900" cy="1103630"/>
            <a:chOff x="11111" y="4981"/>
            <a:chExt cx="6700" cy="4272"/>
          </a:xfrm>
        </p:grpSpPr>
        <p:pic>
          <p:nvPicPr>
            <p:cNvPr id="8" name="图片 7" descr="图片42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2" name="图片 11" descr="图片33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4" name="图片 13" descr="图片82"/>
            <p:cNvPicPr>
              <a:picLocks noChangeAspect="1"/>
            </p:cNvPicPr>
            <p:nvPr userDrawn="1">
              <p:custDataLst>
                <p:tags r:id="rId16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 descr="图片3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71495" y="5899150"/>
            <a:ext cx="9114155" cy="572770"/>
          </a:xfrm>
          <a:prstGeom prst="rect">
            <a:avLst/>
          </a:prstGeom>
        </p:spPr>
      </p:pic>
      <p:pic>
        <p:nvPicPr>
          <p:cNvPr id="8" name="图片 7" descr="图片3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rot="10800000">
            <a:off x="-3810" y="386715"/>
            <a:ext cx="8846185" cy="5727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9293296" y="1519124"/>
            <a:ext cx="891586" cy="3819752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32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H="1">
            <a:off x="9191705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7784699" y="1519125"/>
            <a:ext cx="1416337" cy="3819751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40760" y="67043"/>
            <a:ext cx="3313067" cy="283116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tags" Target="../tags/tag141.xml"/><Relationship Id="rId25" Type="http://schemas.openxmlformats.org/officeDocument/2006/relationships/tags" Target="../tags/tag140.xml"/><Relationship Id="rId24" Type="http://schemas.openxmlformats.org/officeDocument/2006/relationships/tags" Target="../tags/tag139.xml"/><Relationship Id="rId23" Type="http://schemas.openxmlformats.org/officeDocument/2006/relationships/tags" Target="../tags/tag138.xml"/><Relationship Id="rId22" Type="http://schemas.openxmlformats.org/officeDocument/2006/relationships/tags" Target="../tags/tag137.xml"/><Relationship Id="rId21" Type="http://schemas.openxmlformats.org/officeDocument/2006/relationships/tags" Target="../tags/tag136.xml"/><Relationship Id="rId20" Type="http://schemas.openxmlformats.org/officeDocument/2006/relationships/tags" Target="../tags/tag135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9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D7733-C000-4E8F-8648-D00298F16158}" type="datetimeFigureOut">
              <a:rPr lang="zh-CN" altLang="en-US" smtClean="0"/>
            </a:fld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7F27C-CFF6-403B-A59C-723B572F762B}" type="slidenum">
              <a:rPr lang="zh-CN" altLang="en-US" smtClean="0"/>
            </a:fld>
            <a:endParaRPr lang="zh-CN" altLang="en-US" smtClean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学科网LOGO（新）"/>
          <p:cNvPicPr>
            <a:picLocks noChangeAspect="1"/>
          </p:cNvPicPr>
          <p:nvPr userDrawn="1">
            <p:custDataLst>
              <p:tags r:id="rId26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10607040" y="0"/>
            <a:ext cx="1584960" cy="5727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5.xml"/><Relationship Id="rId4" Type="http://schemas.openxmlformats.org/officeDocument/2006/relationships/image" Target="../media/image20.jpeg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2.jpeg"/><Relationship Id="rId7" Type="http://schemas.openxmlformats.org/officeDocument/2006/relationships/tags" Target="../tags/tag203.xml"/><Relationship Id="rId6" Type="http://schemas.openxmlformats.org/officeDocument/2006/relationships/image" Target="../media/image21.jpeg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" Type="http://schemas.openxmlformats.org/officeDocument/2006/relationships/tags" Target="../tags/tag208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image" Target="../media/image24.jpeg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jpeg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image" Target="../media/image23.jpeg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image" Target="../media/image23.jpeg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8.xml"/><Relationship Id="rId4" Type="http://schemas.openxmlformats.org/officeDocument/2006/relationships/image" Target="../media/image26.jpeg"/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tags" Target="../tags/tag248.xml"/><Relationship Id="rId4" Type="http://schemas.openxmlformats.org/officeDocument/2006/relationships/image" Target="../media/image27.jpeg"/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tags" Target="../tags/tag24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2.jpeg"/><Relationship Id="rId12" Type="http://schemas.openxmlformats.org/officeDocument/2006/relationships/tags" Target="../tags/tag259.xml"/><Relationship Id="rId11" Type="http://schemas.openxmlformats.org/officeDocument/2006/relationships/image" Target="../media/image28.jpeg"/><Relationship Id="rId10" Type="http://schemas.openxmlformats.org/officeDocument/2006/relationships/tags" Target="../tags/tag258.xml"/><Relationship Id="rId1" Type="http://schemas.openxmlformats.org/officeDocument/2006/relationships/tags" Target="../tags/tag249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jpeg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68.xml"/><Relationship Id="rId1" Type="http://schemas.openxmlformats.org/officeDocument/2006/relationships/tags" Target="../tags/tag26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76.xml"/><Relationship Id="rId8" Type="http://schemas.openxmlformats.org/officeDocument/2006/relationships/tags" Target="../tags/tag275.xml"/><Relationship Id="rId7" Type="http://schemas.openxmlformats.org/officeDocument/2006/relationships/tags" Target="../tags/tag274.xml"/><Relationship Id="rId6" Type="http://schemas.openxmlformats.org/officeDocument/2006/relationships/tags" Target="../tags/tag273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image" Target="../media/image29.jpeg"/><Relationship Id="rId2" Type="http://schemas.openxmlformats.org/officeDocument/2006/relationships/tags" Target="../tags/tag270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69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tags" Target="../tags/tag281.xml"/><Relationship Id="rId7" Type="http://schemas.openxmlformats.org/officeDocument/2006/relationships/image" Target="../media/image2.png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image" Target="../media/image22.jpeg"/><Relationship Id="rId3" Type="http://schemas.openxmlformats.org/officeDocument/2006/relationships/tags" Target="../tags/tag278.xml"/><Relationship Id="rId2" Type="http://schemas.openxmlformats.org/officeDocument/2006/relationships/image" Target="../media/image30.pn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7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22.jpeg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tags" Target="../tags/tag150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image" Target="../media/image23.jpeg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2.jpeg"/><Relationship Id="rId6" Type="http://schemas.openxmlformats.org/officeDocument/2006/relationships/tags" Target="../tags/tag183.xml"/><Relationship Id="rId5" Type="http://schemas.openxmlformats.org/officeDocument/2006/relationships/image" Target="../media/image21.jpeg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318625" y="1958340"/>
            <a:ext cx="1379855" cy="2941320"/>
          </a:xfrm>
          <a:noFill/>
        </p:spPr>
        <p:txBody>
          <a:bodyPr>
            <a:no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8000">
                <a:solidFill>
                  <a:srgbClr val="FF0000"/>
                </a:solidFill>
              </a:rPr>
              <a:t>兼爱</a:t>
            </a:r>
            <a:endParaRPr lang="zh-CN" altLang="en-US" sz="800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8166100" y="3459480"/>
            <a:ext cx="752475" cy="1231265"/>
          </a:xfrm>
          <a:noFill/>
        </p:spPr>
        <p:txBody>
          <a:bodyPr vert="eaVert">
            <a:normAutofit lnSpcReduction="10000"/>
          </a:bodyPr>
          <a:lstStyle/>
          <a:p>
            <a:r>
              <a:rPr lang="zh-CN" altLang="en-US" sz="4000"/>
              <a:t>墨子</a:t>
            </a:r>
            <a:endParaRPr lang="zh-CN" altLang="en-US" sz="40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983855" cy="679259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811428" y="753518"/>
            <a:ext cx="10569143" cy="155448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defPPr>
              <a:defRPr lang="zh-CN"/>
            </a:defPPr>
            <a:lvl1pPr marL="457200" indent="-457200">
              <a:lnSpc>
                <a:spcPct val="150000"/>
              </a:lnSpc>
              <a:spcBef>
                <a:spcPts val="100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  <a:defRPr sz="3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3200"/>
              <a:t>《兼爱》中，在墨子看来，“天下之乱”有哪些？是如何产生的？</a:t>
            </a:r>
            <a:endParaRPr lang="en-US" altLang="zh-CN" sz="3200"/>
          </a:p>
        </p:txBody>
      </p:sp>
      <p:sp>
        <p:nvSpPr>
          <p:cNvPr id="6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97910" y="1721277"/>
            <a:ext cx="6607276" cy="4480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Wingdings" panose="05000000000000000000"/>
              </a:rPr>
              <a:t> 明确：墨子认为，臣子之不孝君父，子亏父而自利，弟亏兄而自利，臣亏君而自利，此所谓乱；父之不慈子，兄之不慈弟，君之不慈臣，这也是乱；贼人以利其身，是乱；大夫之相乱家，诸侯之相攻国，是乱。</a:t>
            </a:r>
            <a:endParaRPr lang="en-US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Wingdings" panose="05000000000000000000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Wingdings" panose="05000000000000000000"/>
              </a:rPr>
              <a:t>即：国与国相攻，家与家相篡，人与之相贼，君臣不惠忠，父子不慈孝，兄弟不和调。</a:t>
            </a:r>
            <a:endParaRPr lang="en-US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Wingdings" panose="05000000000000000000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Wingdings" panose="05000000000000000000"/>
              </a:rPr>
              <a:t>这些乱象产生的原因是“自爱”而不爱人。</a:t>
            </a:r>
            <a:endParaRPr lang="en-US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Wingdings" panose="0500000000000000000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4161753" y="205894"/>
            <a:ext cx="3599669" cy="576065"/>
          </a:xfrm>
          <a:prstGeom prst="rect">
            <a:avLst/>
          </a:prstGeom>
          <a:solidFill>
            <a:srgbClr val="C00000"/>
          </a:solidFill>
        </p:spPr>
        <p:txBody>
          <a:bodyPr/>
          <a:lstStyle/>
          <a:p>
            <a: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研读第二段</a:t>
            </a:r>
            <a:endParaRPr lang="zh-CN" altLang="en-US" sz="3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912" y="2352644"/>
            <a:ext cx="4535424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61925" y="1010161"/>
            <a:ext cx="6987812" cy="460248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 anchor="t">
            <a:spAutoFit/>
          </a:bodyPr>
          <a:lstStyle/>
          <a:p>
            <a:pPr indent="71755" algn="just">
              <a:lnSpc>
                <a:spcPts val="288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察此何自起？皆起不相爱。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288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若使天下兼相爱，爱人若爱其身，犹有不孝者乎？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288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视父兄与君若其身，恶施不孝？犹有不慈者乎？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288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视弟子与臣若其身，恶施不慈？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288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故不孝不慈亡。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288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犹有盗贼乎？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288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视人之室若其室，谁窃？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288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视人身若其身，谁贼？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288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故盗贼有亡。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57052" y="4599861"/>
            <a:ext cx="2473234" cy="3088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ts val="472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ts val="472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若使：假使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ts val="472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若：像，如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ts val="472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犹：还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ts val="472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视：看待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830286" y="4919008"/>
            <a:ext cx="6096000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恶wū施：怎么实行。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恶：相当于“何”“怎么”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弟子：弟弟和子女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亡：同“无”，没有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有：同“又”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7210698" y="173301"/>
            <a:ext cx="4920343" cy="7406639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ts val="300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考察这是因何而起的呢？都起于不相爱。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300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假使天下都能相亲相爱，爱别人就像爱自己，还会有不孝的人吗？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300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看待父亲、兄长和君主像看待自身，怎么会实行不孝的事情呢？还会有不慈爱的人吗？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300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看待弟弟、子女和臣子像看待自身，怎么会实行不慈爱的事情呢？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300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所以不孝不慈都没有了。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300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还会有偷窃和劫夺财物的人吗？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300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看待别人的家如同自己的家一样，谁还会盗窃？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300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看待别人如同自己一样，谁还会伤害人？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3000"/>
              </a:lnSpc>
              <a:spcAft>
                <a:spcPts val="1200"/>
              </a:spcAft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所以盗贼又没有了。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95795" y="1256300"/>
            <a:ext cx="6913880" cy="39319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犹有大夫之相乱家、诸侯之相攻国者乎？</a:t>
            </a:r>
            <a:endParaRPr lang="en-US" altLang="zh-CN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视人家若其家，谁乱？</a:t>
            </a:r>
            <a:endParaRPr lang="en-US" altLang="zh-CN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视人国若其国，谁攻？</a:t>
            </a:r>
            <a:endParaRPr lang="en-US" altLang="zh-CN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故大夫之相乱家、诸侯之相攻国者有亡。</a:t>
            </a:r>
            <a:endParaRPr lang="en-US" altLang="zh-CN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en-US" altLang="zh-CN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若使天下兼相爱，国与国不相攻，家与家不相乱，盗贼无有，君臣父子皆能孝慈，若此则天下治。</a:t>
            </a:r>
            <a:endParaRPr lang="en-US" altLang="zh-CN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201988" y="120028"/>
            <a:ext cx="4894217" cy="6593839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ts val="32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还会有大夫之间相互侵夺封地、诸侯之间相互攻伐封国的事吗？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32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看待别人的封地如同自己的封地一样，谁还会发动祸乱？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32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看待别人的封国如同自己的封国一样，谁还会发动攻伐？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32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因此大夫之间相互侵夺别人的封地，诸侯之间相互攻伐别人的封国的现象就又没有了。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3200"/>
              </a:lnSpc>
            </a:pP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32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假使天下的人都能相亲相爱，国家与国家之间不相互攻伐，封地与封地之间不相互侵夺，偷盗抢劫没有了，君主、臣子、父亲、子女之间都能孝敬慈爱，像这样天下也就安定了。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09090" y="5695405"/>
            <a:ext cx="5738948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治：形容词，治理得好，安定太平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1221245" y="1117660"/>
            <a:ext cx="10638523" cy="822960"/>
          </a:xfrm>
        </p:spPr>
        <p:txBody>
          <a:bodyPr vert="horz" wrap="square" lIns="91440" tIns="45720" rIns="91440" bIns="45720" rtlCol="0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本段的中心观点是什么？运用了哪些论证方法？</a:t>
            </a:r>
            <a:endParaRPr lang="zh-CN" altLang="zh-CN" sz="32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4161753" y="2050413"/>
            <a:ext cx="7369278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lnSpc>
                <a:spcPct val="150000"/>
              </a:lnSpc>
              <a:defRPr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sz="2800" b="1">
                <a:solidFill>
                  <a:srgbClr val="C00000"/>
                </a:solidFill>
              </a:rPr>
              <a:t>明确：中心观点：若使天下兼相爱，则天下治。　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4161753" y="205894"/>
            <a:ext cx="3599669" cy="576065"/>
          </a:xfrm>
          <a:prstGeom prst="rect">
            <a:avLst/>
          </a:prstGeom>
          <a:solidFill>
            <a:srgbClr val="C00000"/>
          </a:solidFill>
        </p:spPr>
        <p:txBody>
          <a:bodyPr/>
          <a:lstStyle/>
          <a:p>
            <a: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研读第三段</a:t>
            </a:r>
            <a:endParaRPr lang="zh-CN" altLang="en-US" sz="3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4970208" y="2789077"/>
            <a:ext cx="7063296" cy="32918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lnSpc>
                <a:spcPct val="150000"/>
              </a:lnSpc>
              <a:defRPr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r>
              <a:rPr lang="en-US" altLang="zh-CN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运用假设、铺排、反问的句式，正面论证了“天下兼相爱，则天下治”的观点。</a:t>
            </a:r>
            <a:endParaRPr lang="en-US" altLang="zh-CN" sz="2800" b="1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采用铺排的手法，连用“犹有”“谁”引起的反问句，以反诘的语气坚定而鲜明地阐述了唯有“兼爱”才可止乱致治的观点。</a:t>
            </a:r>
            <a:endParaRPr lang="en-US" altLang="zh-CN" sz="2800" b="1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025" y="2784268"/>
            <a:ext cx="3919728" cy="332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058525" y="64135"/>
            <a:ext cx="927100" cy="8648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uild="p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custDataLst>
              <p:tags r:id="rId1"/>
            </p:custDataLst>
          </p:nvPr>
        </p:nvSpPr>
        <p:spPr bwMode="auto">
          <a:xfrm>
            <a:off x="4161753" y="205894"/>
            <a:ext cx="3599669" cy="576065"/>
          </a:xfrm>
          <a:prstGeom prst="rect">
            <a:avLst/>
          </a:prstGeom>
          <a:solidFill>
            <a:srgbClr val="C00000"/>
          </a:solidFill>
        </p:spPr>
        <p:txBody>
          <a:bodyPr/>
          <a:lstStyle/>
          <a:p>
            <a: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研读第三段</a:t>
            </a:r>
            <a:endParaRPr lang="zh-CN" altLang="en-US" sz="3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66800" y="1143000"/>
            <a:ext cx="7620000" cy="82296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100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墨子这种看法是否正确？</a:t>
            </a:r>
            <a:endParaRPr lang="zh-CN" altLang="en-US" sz="32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3"/>
          <p:cNvSpPr/>
          <p:nvPr>
            <p:custDataLst>
              <p:tags r:id="rId3"/>
            </p:custDataLst>
          </p:nvPr>
        </p:nvSpPr>
        <p:spPr>
          <a:xfrm>
            <a:off x="5088195" y="1999878"/>
            <a:ext cx="6799007" cy="448056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fontAlgn="ctr">
              <a:lnSpc>
                <a:spcPct val="150000"/>
              </a:lnSpc>
            </a:pPr>
            <a:r>
              <a:rPr sz="32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      明确：墨子因不明了社会治乱的根源，从而提出不分“王公大人”与“万民”的阶级差别，都要“兼爱”“同利”的主张。但由于时代的限制，他没有意识到人民的力量。所以此种主张只是一种善良的幻想。 </a:t>
            </a:r>
            <a:endParaRPr sz="3200" b="1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624" y="2514601"/>
            <a:ext cx="4064799" cy="340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35799" y="2382348"/>
            <a:ext cx="5733778" cy="228600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 anchor="t">
            <a:spAutoFit/>
          </a:bodyPr>
          <a:lstStyle/>
          <a:p>
            <a:pPr indent="360045" algn="just">
              <a:lnSpc>
                <a:spcPct val="1500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故圣人以治天下为事者，恶wū得不禁恶wù而劝爱？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360045" algn="just">
              <a:lnSpc>
                <a:spcPct val="1500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故天下兼相爱则治，交相恶wù则乱。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360045" algn="just">
              <a:lnSpc>
                <a:spcPct val="1500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故子墨子曰不可以不劝爱人者，此也。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960201" y="3198686"/>
            <a:ext cx="6096000" cy="39319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所以圣人是把治理天下作为（自己的）事务的人，怎么能不禁绝憎恨而鼓励相爱呢？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所以天下之人全都互相亲爱就会安定太平，互相憎恨就会发生祸乱。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所以墨子说不可以不鼓励爱别人，就是这个道理。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960202" y="-1071155"/>
            <a:ext cx="6569801" cy="4287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ts val="472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ts val="472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ts val="472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第一个“恶” ：怎么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ts val="472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第二、三个“恶”：动词，憎恨，讨厌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ts val="472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劝：鼓励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ts val="472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则：就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ts val="472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子墨子：墨子的弟子对墨子的尊称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5742594" y="2688031"/>
            <a:ext cx="6181181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lnSpc>
                <a:spcPct val="150000"/>
              </a:lnSpc>
              <a:defRPr sz="28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明确：结论为：故天下兼相爱则治，交相恶则乱。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即统治者要鼓励人与人相亲相爱。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4161753" y="205894"/>
            <a:ext cx="3599669" cy="576065"/>
          </a:xfrm>
          <a:prstGeom prst="rect">
            <a:avLst/>
          </a:prstGeom>
          <a:solidFill>
            <a:srgbClr val="C00000"/>
          </a:solidFill>
        </p:spPr>
        <p:txBody>
          <a:bodyPr/>
          <a:lstStyle/>
          <a:p>
            <a: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研读第四段</a:t>
            </a:r>
            <a:endParaRPr lang="zh-CN" altLang="en-US" sz="3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内容占位符 2"/>
          <p:cNvSpPr txBox="1"/>
          <p:nvPr>
            <p:custDataLst>
              <p:tags r:id="rId3"/>
            </p:custDataLst>
          </p:nvPr>
        </p:nvSpPr>
        <p:spPr>
          <a:xfrm>
            <a:off x="1221245" y="1117660"/>
            <a:ext cx="11017885" cy="82296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本文的结论是什么？</a:t>
            </a:r>
            <a:endParaRPr lang="zh-CN" altLang="en-US" sz="32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4944" y="2416353"/>
            <a:ext cx="4297679" cy="332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886835" y="383667"/>
            <a:ext cx="3329305" cy="741045"/>
          </a:xfrm>
        </p:spPr>
        <p:txBody>
          <a:bodyPr/>
          <a:lstStyle/>
          <a:p>
            <a:pPr algn="ctr"/>
            <a:r>
              <a:rPr lang="zh-CN" altLang="en-US" sz="5400">
                <a:solidFill>
                  <a:srgbClr val="C00000"/>
                </a:solidFill>
              </a:rPr>
              <a:t>主旨归纳</a:t>
            </a:r>
            <a:endParaRPr lang="zh-CN" altLang="en-US" sz="5400">
              <a:solidFill>
                <a:srgbClr val="C00000"/>
              </a:solidFill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0865" y="2041779"/>
            <a:ext cx="4558919" cy="3097530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5488686" y="1531239"/>
            <a:ext cx="6132449" cy="4758690"/>
          </a:xfrm>
          <a:noFill/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altLang="zh-CN" sz="4000"/>
              <a:t>     本文认为“乱”起于人们的“不相爱”，人们损人害人以求自爱自利。</a:t>
            </a:r>
            <a:endParaRPr lang="en-US" altLang="zh-CN" sz="4000"/>
          </a:p>
          <a:p>
            <a:pPr marL="0" indent="0" algn="just">
              <a:buNone/>
            </a:pPr>
            <a:r>
              <a:rPr lang="en-US" altLang="zh-CN" sz="4000"/>
              <a:t>      墨子倡导“兼相爱，交相利”，从而实现“天下治”的政治蓝图。</a:t>
            </a:r>
            <a:endParaRPr lang="en-US" altLang="zh-CN" sz="4000"/>
          </a:p>
        </p:txBody>
      </p:sp>
    </p:spTree>
    <p:custDataLst>
      <p:tags r:id="rId5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457742" y="2015913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2218690" y="489585"/>
            <a:ext cx="7875270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6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深研潜思，探究“兼爱”</a:t>
            </a:r>
            <a:endParaRPr lang="zh-CN" altLang="en-US" sz="60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8690" y="2210018"/>
            <a:ext cx="7492238" cy="436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515493" y="1461389"/>
            <a:ext cx="11307445" cy="512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60045" fontAlgn="auto">
              <a:lnSpc>
                <a:spcPts val="36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2400"/>
              <a:t>       文章开篇提出要圣人治理好天下的祸乱必须要知道混乱产生的源头，就像医生要知道病人的病根才能对症下药，把病治好一样。</a:t>
            </a:r>
            <a:endParaRPr lang="en-US" altLang="zh-CN" sz="2400"/>
          </a:p>
          <a:p>
            <a:pPr marL="342900" indent="-360045" fontAlgn="auto">
              <a:lnSpc>
                <a:spcPts val="36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2400"/>
              <a:t>       接着指出天下混乱产生的原因是人们不相爱。以实例论证，论述从父子、兄弟、君臣之间的不相爱，到盗贼横行，再到大夫互相侵害、诸侯互相攻伐，分层论述乱“起不相爱”的观点。</a:t>
            </a:r>
            <a:endParaRPr lang="en-US" altLang="zh-CN" sz="2400"/>
          </a:p>
          <a:p>
            <a:pPr marL="342900" indent="-360045" fontAlgn="auto">
              <a:lnSpc>
                <a:spcPts val="36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2400"/>
              <a:t>       然后，运用假设论证，阐述若天下“兼相爱”就不会出现不孝、不慈、盗贼横行、卿大夫相互袭扰、诸侯相互攻伐的现象。在分析问题的基础上，提出解决问题的办法，即“使天下兼相爱”。</a:t>
            </a:r>
            <a:endParaRPr lang="en-US" altLang="zh-CN" sz="2400"/>
          </a:p>
          <a:p>
            <a:pPr marL="342900" indent="-360045" fontAlgn="auto">
              <a:lnSpc>
                <a:spcPts val="36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2400"/>
              <a:t>       最后得出“天下兼相爱则治，交相恶则乱”的结论，总结全文。</a:t>
            </a:r>
            <a:endParaRPr lang="en-US" altLang="zh-CN" sz="2400"/>
          </a:p>
        </p:txBody>
      </p:sp>
      <p:sp>
        <p:nvSpPr>
          <p:cNvPr id="9" name="内容占位符 2"/>
          <p:cNvSpPr txBox="1"/>
          <p:nvPr>
            <p:custDataLst>
              <p:tags r:id="rId2"/>
            </p:custDataLst>
          </p:nvPr>
        </p:nvSpPr>
        <p:spPr>
          <a:xfrm>
            <a:off x="4480560" y="463277"/>
            <a:ext cx="10660063" cy="7315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en-US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本文是如何一步步表明自己观点的？</a:t>
            </a:r>
            <a:endParaRPr lang="zh-CN" altLang="en-US" sz="28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内容占位符 2"/>
          <p:cNvSpPr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1667637" y="549766"/>
            <a:ext cx="2812923" cy="576065"/>
          </a:xfrm>
          <a:prstGeom prst="rect">
            <a:avLst/>
          </a:prstGeom>
          <a:solidFill>
            <a:srgbClr val="C00000"/>
          </a:solidFill>
        </p:spPr>
        <p:txBody>
          <a:bodyPr/>
          <a:lstStyle/>
          <a:p>
            <a: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探究任务一</a:t>
            </a:r>
            <a:endParaRPr lang="zh-CN" altLang="en-US" sz="3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1174750" y="1079276"/>
            <a:ext cx="9296605" cy="822960"/>
          </a:xfr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本段的中心句是什么？运用了什么论证方法？</a:t>
            </a:r>
            <a:endParaRPr lang="zh-CN" altLang="zh-CN" sz="32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内容占位符 2"/>
          <p:cNvSpPr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4161753" y="205894"/>
            <a:ext cx="3599669" cy="576065"/>
          </a:xfrm>
          <a:prstGeom prst="rect">
            <a:avLst/>
          </a:prstGeom>
          <a:solidFill>
            <a:srgbClr val="C00000"/>
          </a:solidFill>
        </p:spPr>
        <p:txBody>
          <a:bodyPr/>
          <a:lstStyle/>
          <a:p>
            <a: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研读第一段</a:t>
            </a:r>
            <a:endParaRPr lang="zh-CN" altLang="en-US" sz="3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5663381" y="1944714"/>
            <a:ext cx="6134246" cy="446024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457200" indent="-457200">
              <a:lnSpc>
                <a:spcPct val="150000"/>
              </a:lnSpc>
              <a:spcBef>
                <a:spcPts val="100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  <a:defRPr sz="3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b="1">
                <a:solidFill>
                  <a:srgbClr val="C00000"/>
                </a:solidFill>
              </a:rPr>
              <a:t>明确：</a:t>
            </a:r>
            <a:endParaRPr lang="zh-CN" altLang="en-US" b="1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C00000"/>
                </a:solidFill>
              </a:rPr>
              <a:t>中心句：圣人以治天下为事者也，必知乱之所自起，焉能治之。</a:t>
            </a:r>
            <a:endParaRPr lang="zh-CN" altLang="en-US" b="1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C00000"/>
                </a:solidFill>
              </a:rPr>
              <a:t>本段采用了类比论证，以大家熟知的医生治病需要明确病因，来写圣人治国须知混乱产生的原因。</a:t>
            </a:r>
            <a:endParaRPr lang="zh-CN" altLang="en-US" b="1">
              <a:solidFill>
                <a:srgbClr val="C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5216" y="2441448"/>
            <a:ext cx="4535424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2015542" y="799072"/>
            <a:ext cx="10660063" cy="731520"/>
          </a:xfrm>
          <a:noFill/>
        </p:spPr>
        <p:txBody>
          <a:bodyPr wrap="square">
            <a:spAutoFit/>
          </a:bodyPr>
          <a:lstStyle/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墨子的的“兼爱”和孔孟的“仁爱”内容有何异同？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2825496" y="1508996"/>
            <a:ext cx="8586598" cy="50840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明确：在儒家心中，君子最爱的首先是双亲，其次是民众，最后是万物。对于民众而言，施以仁德便可，亲爱留给自己的血亲。爱是以自己为中心，像石子一般投入水中，一圈圈推出去，愈推愈远，也愈推愈薄。 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而在墨家心中，“官无常贵，民无终贱”，无差等的爱冲破等级的枷锁，冲破血缘的坚冰，爱人如己，尤其去爱那些最可怜、最卑下、最被社会践踏的人。爱心无垠，善意无穷，关怀最有力量。从这角度而言，墨子进入了一种更为崇高的境界。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00" r="50622"/>
          <a:stretch>
            <a:fillRect/>
          </a:stretch>
        </p:blipFill>
        <p:spPr bwMode="auto">
          <a:xfrm>
            <a:off x="610365" y="1481446"/>
            <a:ext cx="1831217" cy="272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688"/>
          <a:stretch>
            <a:fillRect/>
          </a:stretch>
        </p:blipFill>
        <p:spPr bwMode="auto">
          <a:xfrm>
            <a:off x="581844" y="4164034"/>
            <a:ext cx="1888257" cy="272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内容占位符 2"/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1612773" y="110854"/>
            <a:ext cx="2812923" cy="576065"/>
          </a:xfrm>
          <a:prstGeom prst="rect">
            <a:avLst/>
          </a:prstGeom>
          <a:solidFill>
            <a:srgbClr val="C00000"/>
          </a:solidFill>
        </p:spPr>
        <p:txBody>
          <a:bodyPr/>
          <a:lstStyle/>
          <a:p>
            <a: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探究任务二</a:t>
            </a:r>
            <a:endParaRPr lang="zh-CN" altLang="en-US" sz="3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4473400" y="166324"/>
            <a:ext cx="7108235" cy="2225040"/>
          </a:xfr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marL="342900" indent="-342900" fontAlgn="base" hangingPunct="0">
              <a:lnSpc>
                <a:spcPts val="336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墨子认为，人人都只是爱自己而“自利”，是社会混乱动荡的原因；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base" hangingPunct="0">
              <a:lnSpc>
                <a:spcPts val="336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而孟子认为：人人眼里只有利而没有“仁义”，必将导致国家败亡。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base" hangingPunct="0">
              <a:lnSpc>
                <a:spcPts val="336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他们二人的观点是否有相通之处？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2678248" y="2565910"/>
            <a:ext cx="9191728" cy="39319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/>
              <a:t>明确：墨子认为，人们只知道自爱而不知道相爱，会使人只知道自利而不知道利人，种种社会问题由此产生。兼相爱，交相利的原则意味着超越只知道自爱自利的狭隘，做到爱人利人。</a:t>
            </a:r>
            <a:endParaRPr lang="zh-CN" altLang="en-US"/>
          </a:p>
          <a:p>
            <a:pPr>
              <a:lnSpc>
                <a:spcPct val="100000"/>
              </a:lnSpc>
            </a:pPr>
            <a:r>
              <a:rPr lang="zh-CN" altLang="en-US"/>
              <a:t>    孟子把仁义高悬在利之上，目的是要人从追逐私利的偏狭中超脱出来，以具备更高的道义层面上的关怀和追求。孟子的仁主要意味着对他人的同情和体贴。</a:t>
            </a:r>
            <a:endParaRPr lang="zh-CN" altLang="en-US"/>
          </a:p>
          <a:p>
            <a:pPr>
              <a:lnSpc>
                <a:spcPct val="100000"/>
              </a:lnSpc>
            </a:pPr>
            <a:r>
              <a:rPr lang="zh-CN" altLang="en-US"/>
              <a:t>在超越自爱自利和关爱他人方面，墨子、孟子二家的主张显然是相通的。</a:t>
            </a:r>
            <a:endParaRPr lang="zh-CN" altLang="en-US"/>
          </a:p>
        </p:txBody>
      </p:sp>
      <p:pic>
        <p:nvPicPr>
          <p:cNvPr id="8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00" r="50622"/>
          <a:stretch>
            <a:fillRect/>
          </a:stretch>
        </p:blipFill>
        <p:spPr bwMode="auto">
          <a:xfrm>
            <a:off x="610365" y="1481446"/>
            <a:ext cx="1831217" cy="272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688"/>
          <a:stretch>
            <a:fillRect/>
          </a:stretch>
        </p:blipFill>
        <p:spPr bwMode="auto">
          <a:xfrm>
            <a:off x="581844" y="4164034"/>
            <a:ext cx="1888257" cy="272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内容占位符 2"/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1525972" y="148546"/>
            <a:ext cx="2812923" cy="576065"/>
          </a:xfrm>
          <a:prstGeom prst="rect">
            <a:avLst/>
          </a:prstGeom>
          <a:solidFill>
            <a:srgbClr val="C00000"/>
          </a:solidFill>
        </p:spPr>
        <p:txBody>
          <a:bodyPr/>
          <a:lstStyle/>
          <a:p>
            <a: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探究任务三</a:t>
            </a:r>
            <a:endParaRPr lang="zh-CN" altLang="en-US" sz="3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326065" y="724611"/>
            <a:ext cx="10547800" cy="822121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有人说，读墨子的《兼爱》就像是听老太太说话，有絮叨之感，语言不简洁，你是怎样看待墨子语言的“絮叨”的？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3364992" y="2021967"/>
            <a:ext cx="8101584" cy="457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  <a:cs typeface="微软雅黑" panose="020B0503020204020204" pitchFamily="34" charset="-122"/>
              </a:rPr>
              <a:t>    这是使用了繁复论证的方法。墨子为了把意思说清楚，除了语言浅显外，还不避絮叨。</a:t>
            </a:r>
            <a:endParaRPr lang="en-US" altLang="zh-CN" sz="2800" b="1">
              <a:latin typeface="仿宋" panose="02010609060101010101" pitchFamily="49" charset="-122"/>
              <a:ea typeface="仿宋" panose="02010609060101010101" pitchFamily="49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  <a:cs typeface="微软雅黑" panose="020B0503020204020204" pitchFamily="34" charset="-122"/>
              </a:rPr>
              <a:t>    钱振鍠在《名山小言》中说：“文章有为我与兼爱之不同。为我者只取我自家明白，虽无第二人解，亦何伤哉，老子古简，庄生诡诞，皆是也。兼爱者必使我一人之心共喻于天下，语不尽不止，孟子详明，墨子重复，是也。” </a:t>
            </a:r>
            <a:endParaRPr lang="en-US" altLang="zh-CN" sz="2800" b="1">
              <a:latin typeface="仿宋" panose="02010609060101010101" pitchFamily="49" charset="-122"/>
              <a:ea typeface="仿宋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318135" y="2522537"/>
            <a:ext cx="2907792" cy="3187700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1525972" y="148546"/>
            <a:ext cx="2812923" cy="576065"/>
          </a:xfrm>
          <a:prstGeom prst="rect">
            <a:avLst/>
          </a:prstGeom>
          <a:solidFill>
            <a:srgbClr val="C00000"/>
          </a:solidFill>
        </p:spPr>
        <p:txBody>
          <a:bodyPr/>
          <a:lstStyle/>
          <a:p>
            <a: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探究任务四</a:t>
            </a:r>
            <a:endParaRPr lang="zh-CN" altLang="en-US" sz="3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140732" y="1517612"/>
            <a:ext cx="11910535" cy="5029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1.意质而语显。</a:t>
            </a:r>
            <a:endParaRPr lang="en-US" altLang="zh-CN" sz="24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文章质朴充实，不重文采。文辞不加修饰，浅近通俗，重在以理服人。说理具有严密的逻辑力量，论辩一气呵成，气势非凡。</a:t>
            </a:r>
            <a:endParaRPr lang="en-US" altLang="zh-CN" sz="24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2.逻辑严密，明辨是非。</a:t>
            </a:r>
            <a:endParaRPr lang="en-US" altLang="zh-CN" sz="24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本文先指出议论的焦点：“圣人以治天下为事者也，不可不察乱之所自起”；</a:t>
            </a:r>
            <a:endParaRPr lang="en-US" altLang="zh-CN" sz="24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然后从三个方面分别论述乱“皆起不相爱”；</a:t>
            </a:r>
            <a:endParaRPr lang="en-US" altLang="zh-CN" sz="24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再通过对比指出，如果“天下兼相爱”，“则天下治”；</a:t>
            </a:r>
            <a:endParaRPr lang="en-US" altLang="zh-CN" sz="24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最后顺理成章得出结论：“天下兼相爱则治，交相恶则乱。”论辩一气呵成，富于说服力与逻辑力量。</a:t>
            </a:r>
            <a:endParaRPr lang="en-US" altLang="zh-CN" sz="24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279142" y="822848"/>
            <a:ext cx="9361170" cy="566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本文的写作特色：“意质语显，逻辑清晰”，试结合文本进行分析。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1631632" y="162229"/>
            <a:ext cx="2812923" cy="576065"/>
          </a:xfrm>
          <a:prstGeom prst="rect">
            <a:avLst/>
          </a:prstGeom>
          <a:solidFill>
            <a:srgbClr val="C00000"/>
          </a:solidFill>
        </p:spPr>
        <p:txBody>
          <a:bodyPr/>
          <a:lstStyle/>
          <a:p>
            <a: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探究任务五</a:t>
            </a:r>
            <a:endParaRPr lang="zh-CN" altLang="en-US" sz="3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457742" y="2015913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2218690" y="489585"/>
            <a:ext cx="7875270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6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立足现代，心存“兼爱”</a:t>
            </a:r>
            <a:endParaRPr lang="zh-CN" altLang="en-US" sz="60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8690" y="2185416"/>
            <a:ext cx="6793992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829925" y="64135"/>
            <a:ext cx="1155700" cy="10775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1049" y="1599540"/>
            <a:ext cx="5881305" cy="116880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eaLnBrk="0" hangingPunct="0">
              <a:lnSpc>
                <a:spcPts val="4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兼爱非攻，是全人类的精神制高点。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ts val="4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——余秋雨 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507953" y="3158679"/>
            <a:ext cx="6694415" cy="31394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0" hangingPunct="0">
              <a:lnSpc>
                <a:spcPts val="6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</a:rPr>
              <a:t>      孙中山在《三民主义》中把墨子推崇为“平等、博爱”的中国宗师。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</a:endParaRPr>
          </a:p>
          <a:p>
            <a:pPr eaLnBrk="0" hangingPunct="0">
              <a:lnSpc>
                <a:spcPts val="6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</a:rPr>
              <a:t>      他说“古时最讲爱字的，莫过于墨子。墨子所讲的兼爱，与耶稣所讲的博爱是一样的。”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>
            <a:off x="2697480" y="169786"/>
            <a:ext cx="3246120" cy="795655"/>
            <a:chOff x="7527" y="6878"/>
            <a:chExt cx="4563" cy="1253"/>
          </a:xfrm>
        </p:grpSpPr>
        <p:grpSp>
          <p:nvGrpSpPr>
            <p:cNvPr id="2" name="组合 1"/>
            <p:cNvGrpSpPr/>
            <p:nvPr>
              <p:custDataLst>
                <p:tags r:id="rId4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7" name="Freeform 148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" name="Freeform 148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" name="TextBox 7"/>
            <p:cNvSpPr txBox="1"/>
            <p:nvPr>
              <p:custDataLst>
                <p:tags r:id="rId7"/>
              </p:custDataLst>
            </p:nvPr>
          </p:nvSpPr>
          <p:spPr>
            <a:xfrm>
              <a:off x="7912" y="6878"/>
              <a:ext cx="3421" cy="2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今人评墨子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27000" y="63500"/>
            <a:ext cx="11938000" cy="11684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宋体" panose="02010600030101010101" pitchFamily="2" charset="-122"/>
              </a:rPr>
              <a:t>【新教材】6 兼爱 课件——高中语文部编版（2019）选择性必修上册</a:t>
            </a:r>
            <a:endParaRPr lang="en-US" altLang="zh-CN" sz="1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127000" y="6718300"/>
            <a:ext cx="11938000" cy="11684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宋体" panose="02010600030101010101" pitchFamily="2" charset="-122"/>
              </a:rPr>
              <a:t>【新教材】6 兼爱 课件——高中语文部编版（2019）选择性必修上册</a:t>
            </a:r>
            <a:endParaRPr lang="en-US" altLang="zh-CN" sz="1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0"/>
          <a:stretch>
            <a:fillRect/>
          </a:stretch>
        </p:blipFill>
        <p:spPr bwMode="auto">
          <a:xfrm>
            <a:off x="7202368" y="1689972"/>
            <a:ext cx="4135301" cy="4159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019155" y="64135"/>
            <a:ext cx="966470" cy="9010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uiExpand="1" build="p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002105" y="681787"/>
            <a:ext cx="11764645" cy="789940"/>
          </a:xfrm>
        </p:spPr>
        <p:txBody>
          <a:bodyPr>
            <a:normAutofit/>
          </a:bodyPr>
          <a:lstStyle/>
          <a:p>
            <a:r>
              <a:rPr lang="zh-CN" altLang="en-US" sz="2800"/>
              <a:t>墨子“兼爱”思想对当今社会有何意义？</a:t>
            </a:r>
            <a:endParaRPr lang="zh-CN" altLang="en-US" sz="280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64617" y="2005127"/>
            <a:ext cx="7060311" cy="3931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/>
              <a:t>       墨子认为，兼爱互利是为治之道，“兼相爱”并不否定自爱，而是把自爱与相爱结合起来，力求使自利与互利两不偏废，在这种爱意融融的相互义务性关系中，天下才能实现和谐、富足。</a:t>
            </a:r>
            <a:endParaRPr lang="en-US" altLang="zh-CN" sz="2400"/>
          </a:p>
          <a:p>
            <a:pPr algn="just">
              <a:lnSpc>
                <a:spcPct val="150000"/>
              </a:lnSpc>
            </a:pPr>
            <a:r>
              <a:rPr lang="en-US" altLang="zh-CN" sz="2400"/>
              <a:t>     墨子的这种兼爱思想是一种达致和谐的崇高理想，至今仍有其不可抹杀的思想内涵和现实意义，特别是对当今中国构建和谐社会具有重要的启迪意义。</a:t>
            </a:r>
            <a:endParaRPr lang="en-US" altLang="zh-CN" sz="2400"/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1728216" y="279514"/>
            <a:ext cx="3246120" cy="1323340"/>
            <a:chOff x="7527" y="6878"/>
            <a:chExt cx="4563" cy="2084"/>
          </a:xfrm>
        </p:grpSpPr>
        <p:grpSp>
          <p:nvGrpSpPr>
            <p:cNvPr id="7" name="组合 6"/>
            <p:cNvGrpSpPr/>
            <p:nvPr>
              <p:custDataLst>
                <p:tags r:id="rId4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9" name="Freeform 148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148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" name="TextBox 7"/>
            <p:cNvSpPr txBox="1"/>
            <p:nvPr>
              <p:custDataLst>
                <p:tags r:id="rId7"/>
              </p:custDataLst>
            </p:nvPr>
          </p:nvSpPr>
          <p:spPr>
            <a:xfrm>
              <a:off x="7912" y="6878"/>
              <a:ext cx="3421" cy="2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现实意义子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11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4928" y="1905965"/>
            <a:ext cx="3968496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306824" y="1667170"/>
            <a:ext cx="7280947" cy="39577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17226" tIns="58613" rIns="117226" bIns="58613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斯人已逝，思想和精神永存。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心存兼爱，我们的生命弹出一支支悦耳动听的妙曲；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心存兼爱，我们的生命划出一道道优美的弧线；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兼相爱，交相利，奏响生命的最美和弦。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9325" y="1092720"/>
            <a:ext cx="3822272" cy="4894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标题 1"/>
          <p:cNvSpPr txBox="1"/>
          <p:nvPr>
            <p:custDataLst>
              <p:tags r:id="rId4"/>
            </p:custDataLst>
          </p:nvPr>
        </p:nvSpPr>
        <p:spPr>
          <a:xfrm>
            <a:off x="4581461" y="877230"/>
            <a:ext cx="11764645" cy="78994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</a:defRPr>
            </a:lvl1pPr>
          </a:lstStyle>
          <a:p>
            <a:r>
              <a:rPr lang="zh-CN" altLang="en-US" sz="2800"/>
              <a:t>墨子“兼爱”思想对当今社会有何意义？</a:t>
            </a:r>
            <a:endParaRPr lang="zh-CN" altLang="en-US" sz="2800"/>
          </a:p>
        </p:txBody>
      </p: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1728216" y="279514"/>
            <a:ext cx="3246120" cy="1323340"/>
            <a:chOff x="7527" y="6878"/>
            <a:chExt cx="4563" cy="2084"/>
          </a:xfrm>
        </p:grpSpPr>
        <p:grpSp>
          <p:nvGrpSpPr>
            <p:cNvPr id="7" name="组合 6"/>
            <p:cNvGrpSpPr/>
            <p:nvPr>
              <p:custDataLst>
                <p:tags r:id="rId6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9" name="Freeform 148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148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" name="TextBox 7"/>
            <p:cNvSpPr txBox="1"/>
            <p:nvPr>
              <p:custDataLst>
                <p:tags r:id="rId9"/>
              </p:custDataLst>
            </p:nvPr>
          </p:nvSpPr>
          <p:spPr>
            <a:xfrm>
              <a:off x="7912" y="6878"/>
              <a:ext cx="3421" cy="2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现实意义子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06656" cy="69311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20875" y="2040890"/>
            <a:ext cx="1586230" cy="147955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129665" y="3672205"/>
            <a:ext cx="29165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明月松间照" panose="02010600010101010101" charset="-122"/>
                <a:ea typeface="明月松间照" panose="02010600010101010101" charset="-122"/>
              </a:rPr>
              <a:t>欢迎关注珠溪语文！</a:t>
            </a:r>
            <a:endParaRPr lang="zh-CN" altLang="en-US" sz="2400">
              <a:latin typeface="明月松间照" panose="02010600010101010101" charset="-122"/>
              <a:ea typeface="明月松间照" panose="02010600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918825" y="0"/>
            <a:ext cx="1188085" cy="429260"/>
          </a:xfrm>
          <a:prstGeom prst="rect">
            <a:avLst/>
          </a:prstGeom>
        </p:spPr>
      </p:pic>
      <p:pic>
        <p:nvPicPr>
          <p:cNvPr id="6" name="New picture"/>
          <p:cNvPicPr/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299700" y="118110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4"/>
          <p:cNvSpPr/>
          <p:nvPr>
            <p:custDataLst>
              <p:tags r:id="rId1"/>
            </p:custDataLst>
          </p:nvPr>
        </p:nvSpPr>
        <p:spPr bwMode="auto">
          <a:xfrm>
            <a:off x="2647451" y="1881342"/>
            <a:ext cx="7052594" cy="713852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4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" name="Freeform 26"/>
          <p:cNvSpPr/>
          <p:nvPr>
            <p:custDataLst>
              <p:tags r:id="rId2"/>
            </p:custDataLst>
          </p:nvPr>
        </p:nvSpPr>
        <p:spPr bwMode="auto">
          <a:xfrm>
            <a:off x="2647451" y="3212228"/>
            <a:ext cx="7044173" cy="646857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l"/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第二段：当察乱何自起？起不相爱。</a:t>
            </a:r>
            <a:endParaRPr lang="zh-CN" altLang="en-US" sz="24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28"/>
          <p:cNvSpPr/>
          <p:nvPr>
            <p:custDataLst>
              <p:tags r:id="rId3"/>
            </p:custDataLst>
          </p:nvPr>
        </p:nvSpPr>
        <p:spPr bwMode="auto">
          <a:xfrm>
            <a:off x="2655841" y="4233355"/>
            <a:ext cx="7052594" cy="713852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3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6" name="TextBox 47"/>
          <p:cNvSpPr txBox="1"/>
          <p:nvPr>
            <p:custDataLst>
              <p:tags r:id="rId4"/>
            </p:custDataLst>
          </p:nvPr>
        </p:nvSpPr>
        <p:spPr>
          <a:xfrm>
            <a:off x="2435670" y="2007115"/>
            <a:ext cx="7068951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第一段：治天下者，必知乱之所自起。</a:t>
            </a:r>
            <a:endParaRPr lang="zh-CN" altLang="en-US" sz="2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55"/>
          <p:cNvSpPr txBox="1"/>
          <p:nvPr>
            <p:custDataLst>
              <p:tags r:id="rId5"/>
            </p:custDataLst>
          </p:nvPr>
        </p:nvSpPr>
        <p:spPr>
          <a:xfrm>
            <a:off x="2671058" y="4327125"/>
            <a:ext cx="9206998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>
                <a:solidFill>
                  <a:srgbClr val="0070C0"/>
                </a:solidFill>
              </a:rPr>
              <a:t>第三段：若使天下兼相爱，盗贼有无，天下治。 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23" name="Freeform 28"/>
          <p:cNvSpPr/>
          <p:nvPr>
            <p:custDataLst>
              <p:tags r:id="rId6"/>
            </p:custDataLst>
          </p:nvPr>
        </p:nvSpPr>
        <p:spPr bwMode="auto">
          <a:xfrm>
            <a:off x="2664229" y="5321477"/>
            <a:ext cx="7052594" cy="713852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4" name="TextBox 55"/>
          <p:cNvSpPr txBox="1"/>
          <p:nvPr>
            <p:custDataLst>
              <p:tags r:id="rId7"/>
            </p:custDataLst>
          </p:nvPr>
        </p:nvSpPr>
        <p:spPr>
          <a:xfrm>
            <a:off x="2070078" y="5453543"/>
            <a:ext cx="7048253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>
                <a:solidFill>
                  <a:srgbClr val="0070C0"/>
                </a:solidFill>
              </a:rPr>
              <a:t>第四段：故天下兼相爱则治，交相恶则乱。</a:t>
            </a:r>
            <a:endParaRPr lang="zh-CN" altLang="en-US" sz="2400">
              <a:solidFill>
                <a:srgbClr val="0070C0"/>
              </a:solidFill>
            </a:endParaRPr>
          </a:p>
        </p:txBody>
      </p:sp>
      <p:grpSp>
        <p:nvGrpSpPr>
          <p:cNvPr id="26" name="组合 25"/>
          <p:cNvGrpSpPr/>
          <p:nvPr>
            <p:custDataLst>
              <p:tags r:id="rId8"/>
            </p:custDataLst>
          </p:nvPr>
        </p:nvGrpSpPr>
        <p:grpSpPr>
          <a:xfrm>
            <a:off x="3355213" y="464471"/>
            <a:ext cx="3676523" cy="795655"/>
            <a:chOff x="7527" y="6878"/>
            <a:chExt cx="4563" cy="1253"/>
          </a:xfrm>
        </p:grpSpPr>
        <p:grpSp>
          <p:nvGrpSpPr>
            <p:cNvPr id="27" name="组合 26"/>
            <p:cNvGrpSpPr/>
            <p:nvPr>
              <p:custDataLst>
                <p:tags r:id="rId9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29" name="Freeform 148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48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" name="TextBox 7"/>
            <p:cNvSpPr txBox="1"/>
            <p:nvPr>
              <p:custDataLst>
                <p:tags r:id="rId12"/>
              </p:custDataLst>
            </p:nvPr>
          </p:nvSpPr>
          <p:spPr>
            <a:xfrm>
              <a:off x="7912" y="6878"/>
              <a:ext cx="3421" cy="1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理清段意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817455" y="2253902"/>
            <a:ext cx="667512" cy="277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找中心句</a:t>
            </a:r>
            <a:endParaRPr lang="zh-CN" altLang="en-US" sz="440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798175" y="64135"/>
            <a:ext cx="1187450" cy="11074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6" grpId="0"/>
      <p:bldP spid="18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2015542" y="799072"/>
            <a:ext cx="10660063" cy="731520"/>
          </a:xfrm>
          <a:noFill/>
        </p:spPr>
        <p:txBody>
          <a:bodyPr wrap="square">
            <a:spAutoFit/>
          </a:bodyPr>
          <a:lstStyle/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墨子的的“兼爱”和孔孟的“仁爱”内容有何异同？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2825496" y="1508996"/>
            <a:ext cx="8586598" cy="50840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明确：在儒家心中，君子最爱的首先是双亲，其次是民众，最后是万物。对于民众而言，施以仁德便可，亲爱留给自己的血亲。爱是以自己为中心，像石子一般投入水中，一圈圈推出去，愈推愈远，也愈推愈薄。 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而在墨家心中，“官无常贵，民无终贱”，无差等的爱冲破等级的枷锁，冲破血缘的坚冰，爱人如己，尤其去爱那些最可怜、最卑下、最被社会践踏的人。爱心无垠，善意无穷，关怀最有力量。从这角度而言，墨子进入了一种更为崇高的境界。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00" r="50622"/>
          <a:stretch>
            <a:fillRect/>
          </a:stretch>
        </p:blipFill>
        <p:spPr bwMode="auto">
          <a:xfrm>
            <a:off x="610365" y="1481446"/>
            <a:ext cx="1831217" cy="272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688"/>
          <a:stretch>
            <a:fillRect/>
          </a:stretch>
        </p:blipFill>
        <p:spPr bwMode="auto">
          <a:xfrm>
            <a:off x="581844" y="4164034"/>
            <a:ext cx="1888257" cy="272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内容占位符 2"/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1612773" y="110854"/>
            <a:ext cx="2812923" cy="576065"/>
          </a:xfrm>
          <a:prstGeom prst="rect">
            <a:avLst/>
          </a:prstGeom>
          <a:solidFill>
            <a:srgbClr val="C00000"/>
          </a:solidFill>
        </p:spPr>
        <p:txBody>
          <a:bodyPr/>
          <a:lstStyle/>
          <a:p>
            <a: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探究任务二</a:t>
            </a:r>
            <a:endParaRPr lang="zh-CN" altLang="en-US" sz="3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59734" y="1436437"/>
            <a:ext cx="5149850" cy="448056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圣人以治天下为事者也，不可不察乱之所自起。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当察乱何自起？起不相爱。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臣子之不孝君父，所谓乱也。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子自爱，不爱父，故亏父而自利；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弟自爱，不爱兄，故亏兄而自利；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臣自爱，不爱君，故亏君而自利。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此所谓乱也。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777268" y="133516"/>
            <a:ext cx="4769743" cy="258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察：明察，考察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42900" indent="-3429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当：同“尝”，尝试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42900" indent="-3429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相爱：相互亲爱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42900" indent="-3429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孝：孝敬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42900" indent="-3429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自爱：爱自己【宾语前置】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42900" indent="-3429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亏：使受损失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42900" indent="-342900">
              <a:lnSpc>
                <a:spcPts val="28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自利：使自己得利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625984" y="2853229"/>
            <a:ext cx="5947108" cy="372364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ts val="2600"/>
              </a:lnSpc>
            </a:pPr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圣人是把治理天下作为（自己的）事务的人，不可不明察祸乱兴起的原因。</a:t>
            </a:r>
            <a:endParaRPr lang="zh-CN" altLang="en-US" sz="20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2600"/>
              </a:lnSpc>
            </a:pPr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尝试考察祸乱因何而起？起于人们不互相亲爱。</a:t>
            </a:r>
            <a:endParaRPr lang="zh-CN" altLang="en-US" sz="20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2600"/>
              </a:lnSpc>
            </a:pPr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臣和子不孝敬君与父，这就是所说的祸乱。</a:t>
            </a:r>
            <a:endParaRPr lang="zh-CN" altLang="en-US" sz="20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2600"/>
              </a:lnSpc>
            </a:pPr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儿子爱自己而不爱父亲，因此使父亲受损失而使自己得利；</a:t>
            </a:r>
            <a:endParaRPr lang="zh-CN" altLang="en-US" sz="20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2600"/>
              </a:lnSpc>
            </a:pPr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弟弟爱自己而不爱兄长，因此使兄长受损失而使自己得利；</a:t>
            </a:r>
            <a:endParaRPr lang="zh-CN" altLang="en-US" sz="20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2600"/>
              </a:lnSpc>
            </a:pPr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臣子爱自己而不爱君王，因此使君王受损失而使自己得利。</a:t>
            </a:r>
            <a:endParaRPr lang="zh-CN" altLang="en-US" sz="20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ts val="2600"/>
              </a:lnSpc>
            </a:pPr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这就是所说的祸乱。</a:t>
            </a:r>
            <a:endParaRPr lang="zh-CN" altLang="en-US" sz="20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24747" y="1639546"/>
            <a:ext cx="5671185" cy="338328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虽父之不慈子，兄之不慈弟，君之不慈臣，此亦天下之所谓乱也。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父自爱也，不爱子，故亏子而自利；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兄自爱也，不爱弟，故亏弟而自利；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君自爱也，不爱臣，故亏臣而自利。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是何也？皆起不相爱。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212309" y="-243840"/>
            <a:ext cx="6234430" cy="1889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en-US">
                <a:sym typeface="+mn-ea"/>
              </a:rPr>
              <a:t> </a:t>
            </a:r>
            <a:endParaRPr lang="zh-CN" altLang="en-US">
              <a:sym typeface="+mn-ea"/>
            </a:endParaRPr>
          </a:p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en-US">
                <a:sym typeface="+mn-ea"/>
              </a:rPr>
              <a:t>虽：即使</a:t>
            </a:r>
            <a:endParaRPr lang="zh-CN" altLang="en-US">
              <a:sym typeface="+mn-ea"/>
            </a:endParaRPr>
          </a:p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en-US">
                <a:sym typeface="+mn-ea"/>
              </a:rPr>
              <a:t>慈：慈爱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020145" y="1716496"/>
            <a:ext cx="5947108" cy="502920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即使是父亲不爱子女，兄长不爱弟弟，君主不爱臣子，这也是天下所谓的祸乱。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父亲爱自己而不爱子女，因此使孩子受损失而使自己得利；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兄长爱自己而不爱弟弟，因此使弟弟受损失而使自己得利；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君主爱自己而不爱臣子，因此使臣子受损失而使自己得利。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这是为什么呢？都是起于不互相亲爱。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54945" y="1479004"/>
            <a:ext cx="6658339" cy="409194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 anchor="t">
            <a:spAutoFit/>
          </a:bodyPr>
          <a:lstStyle/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虽至天下之为盗贼者，亦然。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盗爱其室，不爱异室，故窃异室以利其室。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贼爱其身，不爱人，故贼人以利其身。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此何也？皆起不相爱。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虽至大夫之相乱家、诸侯之相攻国者，亦然。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大夫各爱其家，不爱异家，故乱异家以利其家。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诸侯各爱其国，不爱异国，故攻异国以利其国。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天下之乱物，具此而已矣。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813283" y="58846"/>
            <a:ext cx="5223772" cy="74066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盗贼：偷窃和劫夺财物的人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室：家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其室：自己的家；异室：别人的家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窃：偷窃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利：使……得利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第一个“贼”：名词，劫夺财物者。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第二个“贼”：动词，伤害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大夫：古代贵族等级名称，亦称职官等级名称，其地位在卿之下，士之上。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家：卿大夫的封地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国：诸侯的封地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乱家：侵夺封地；攻国：攻伐封国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异家：别人的封地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异国：别人的封国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乱物：纷乱之事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具此：全都在这里。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具，完全、齐全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2690" y="1419313"/>
            <a:ext cx="6658339" cy="409194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 anchor="t">
            <a:spAutoFit/>
          </a:bodyPr>
          <a:lstStyle/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虽至天下之为盗贼者，亦然。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盗爱其室，不爱异室，故窃异室以利其室。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贼爱其身，不爱人，故贼人以利其身。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此何也？皆起不相爱。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虽至大夫之相乱家、诸侯之相攻国者，亦然。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大夫各爱其家，不爱异家，故乱异家以利其家。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诸侯各爱其国，不爱异国，故攻异国以利其国。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71755" algn="just">
              <a:lnSpc>
                <a:spcPts val="3500"/>
              </a:lnSpc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天下之乱物，具此而已矣。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700069" y="64251"/>
            <a:ext cx="5223772" cy="6492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60045">
              <a:lnSpc>
                <a:spcPts val="28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即使是天下偷窃和劫夺财物的人，也是这样。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360045">
              <a:lnSpc>
                <a:spcPts val="28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偷窃者只爱自己的家，不爱别人的家，因此以偷窃别人的家而使自己的家得利；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360045">
              <a:lnSpc>
                <a:spcPts val="28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劫夺财物者只爱自身，不爱别人，因此伤害别人而使自己得利。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360045">
              <a:lnSpc>
                <a:spcPts val="28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这是什么原因呢？都是起于不相爱。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360045">
              <a:lnSpc>
                <a:spcPts val="2800"/>
              </a:lnSpc>
              <a:spcBef>
                <a:spcPct val="0"/>
              </a:spcBef>
            </a:pP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360045">
              <a:lnSpc>
                <a:spcPts val="28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即使是大夫之间互相侵夺封地，诸侯之间互相攻伐封国，也是这样。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360045">
              <a:lnSpc>
                <a:spcPts val="28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大夫各自爱他自己的封地，不爱别人的封地，所以侵夺别人的封地而使自己的封地得利。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360045">
              <a:lnSpc>
                <a:spcPts val="28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诸侯各自爱自己的封国，不爱别人的封国，所以攻伐别人的封国而使自己的封国得利。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360045">
              <a:lnSpc>
                <a:spcPts val="28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天下的纷乱之事，全都在这里罢了。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custDataLst>
              <p:tags r:id="rId1"/>
            </p:custDataLst>
          </p:nvPr>
        </p:nvSpPr>
        <p:spPr bwMode="auto">
          <a:xfrm>
            <a:off x="4161753" y="205894"/>
            <a:ext cx="3599669" cy="576065"/>
          </a:xfrm>
          <a:prstGeom prst="rect">
            <a:avLst/>
          </a:prstGeom>
          <a:solidFill>
            <a:srgbClr val="C00000"/>
          </a:solidFill>
        </p:spPr>
        <p:txBody>
          <a:bodyPr/>
          <a:lstStyle/>
          <a:p>
            <a:pPr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研读第二段</a:t>
            </a:r>
            <a:endParaRPr lang="zh-CN" altLang="en-US" sz="3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内容占位符 2"/>
          <p:cNvSpPr txBox="1"/>
          <p:nvPr>
            <p:custDataLst>
              <p:tags r:id="rId2"/>
            </p:custDataLst>
          </p:nvPr>
        </p:nvSpPr>
        <p:spPr>
          <a:xfrm>
            <a:off x="1174750" y="1079276"/>
            <a:ext cx="9296605" cy="82296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CN" altLang="zh-CN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本段的中心句是什么？“乱”主要指什么？</a:t>
            </a:r>
            <a:endParaRPr lang="zh-CN" altLang="zh-CN" sz="32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4970208" y="2411058"/>
            <a:ext cx="7035863" cy="240284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457200" indent="-457200">
              <a:lnSpc>
                <a:spcPct val="150000"/>
              </a:lnSpc>
              <a:spcBef>
                <a:spcPts val="1000"/>
              </a:spcBef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  <a:defRPr sz="3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b="1">
                <a:solidFill>
                  <a:srgbClr val="C00000"/>
                </a:solidFill>
              </a:rPr>
              <a:t>明确：</a:t>
            </a:r>
            <a:endParaRPr lang="zh-CN" altLang="en-US" b="1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C00000"/>
                </a:solidFill>
              </a:rPr>
              <a:t>中心句：当察乱何自起？起不相爱。</a:t>
            </a:r>
            <a:endParaRPr lang="zh-CN" altLang="en-US" b="1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C00000"/>
                </a:solidFill>
              </a:rPr>
              <a:t>“乱”在文中，主要指臣子不孝君父。</a:t>
            </a:r>
            <a:endParaRPr lang="zh-CN" altLang="en-US" b="1">
              <a:solidFill>
                <a:srgbClr val="C00000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760" y="2304288"/>
            <a:ext cx="4535424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808970" y="64135"/>
            <a:ext cx="1176655" cy="10972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tags/tag1.xml><?xml version="1.0" encoding="utf-8"?>
<p:tagLst xmlns:p="http://schemas.openxmlformats.org/presentationml/2006/main">
  <p:tag name="AS_UNIQUEID" val="37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AS_UNIQUEID" val="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48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AS_UNIQUEID" val="48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AS_UNIQUEID" val="48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AS_UNIQUEID" val="487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4.xml><?xml version="1.0" encoding="utf-8"?>
<p:tagLst xmlns:p="http://schemas.openxmlformats.org/presentationml/2006/main">
  <p:tag name="AS_UNIQUEID" val="48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5.xml><?xml version="1.0" encoding="utf-8"?>
<p:tagLst xmlns:p="http://schemas.openxmlformats.org/presentationml/2006/main">
  <p:tag name="AS_UNIQUEID" val="48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AS_UNIQUEID" val="49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p="http://schemas.openxmlformats.org/presentationml/2006/main">
  <p:tag name="AS_UNIQUEID" val="49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AS_UNIQUEID" val="49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AS_UNIQUEID" val="49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AS_UNIQUEID" val="3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49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AS_UNIQUEID" val="49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AS_UNIQUEID" val="49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AS_UNIQUEID" val="49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AS_UNIQUEID" val="499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AS_UNIQUEID" val="50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AS_UNIQUEID" val="50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AS_UNIQUEID" val="50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AS_UNIQUEID" val="50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AS_UNIQUEID" val="50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50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AS_UNIQUEID" val="50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AS_UNIQUEID" val="50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AS_UNIQUEID" val="50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AS_UNIQUEID" val="50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AS_UNIQUEID" val="51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AS_UNIQUEID" val="51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p="http://schemas.openxmlformats.org/presentationml/2006/main">
  <p:tag name="AS_UNIQUEID" val="513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8.xml><?xml version="1.0" encoding="utf-8"?>
<p:tagLst xmlns:p="http://schemas.openxmlformats.org/presentationml/2006/main">
  <p:tag name="AS_UNIQUEID" val="51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AS_UNIQUEID" val="51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AS_UNIQUEID" val="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AS_UNIQUEID" val="51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AS_UNIQUEID" val="51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AS_UNIQUEID" val="51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p="http://schemas.openxmlformats.org/presentationml/2006/main">
  <p:tag name="AS_UNIQUEID" val="51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p="http://schemas.openxmlformats.org/presentationml/2006/main">
  <p:tag name="AS_UNIQUEID" val="52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5.xml><?xml version="1.0" encoding="utf-8"?>
<p:tagLst xmlns:p="http://schemas.openxmlformats.org/presentationml/2006/main">
  <p:tag name="AS_UNIQUEID" val="522"/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AS_UNIQUEID" val="523"/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AS_UNIQUEID" val="5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AS_UNIQUEID" val="5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AS_UNIQUEID" val="5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AS_UNIQUEID" val="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AS_UNIQUEID" val="527"/>
  <p:tag name="KSO_WM_BEAUTIFY_FLAG" val="#wm#"/>
  <p:tag name="KSO_WM_TAG_VERSION" val="1.0"/>
  <p:tag name="KSO_WM_TEMPLATE_CATEGORY" val="custom"/>
  <p:tag name="KSO_WM_TEMPLATE_COLOR_TYPE" val="1"/>
  <p:tag name="KSO_WM_TEMPLATE_INDEX" val="20202801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41.xml><?xml version="1.0" encoding="utf-8"?>
<p:tagLst xmlns:p="http://schemas.openxmlformats.org/presentationml/2006/main">
  <p:tag name="AS_UNIQUEID" val="528"/>
</p:tagLst>
</file>

<file path=ppt/tags/tag142.xml><?xml version="1.0" encoding="utf-8"?>
<p:tagLst xmlns:p="http://schemas.openxmlformats.org/presentationml/2006/main">
  <p:tag name="AS_UNIQUEID" val="537"/>
</p:tagLst>
</file>

<file path=ppt/tags/tag143.xml><?xml version="1.0" encoding="utf-8"?>
<p:tagLst xmlns:p="http://schemas.openxmlformats.org/presentationml/2006/main">
  <p:tag name="AS_UNIQUEID" val="538"/>
</p:tagLst>
</file>

<file path=ppt/tags/tag144.xml><?xml version="1.0" encoding="utf-8"?>
<p:tagLst xmlns:p="http://schemas.openxmlformats.org/presentationml/2006/main">
  <p:tag name="AS_UNIQUEID" val="539"/>
</p:tagLst>
</file>

<file path=ppt/tags/tag145.xml><?xml version="1.0" encoding="utf-8"?>
<p:tagLst xmlns:p="http://schemas.openxmlformats.org/presentationml/2006/main">
  <p:tag name="KSO_WM_TEMPLATE_CATEGORY" val="custom"/>
  <p:tag name="KSO_WM_TEMPLATE_INDEX" val="20202801"/>
</p:tagLst>
</file>

<file path=ppt/tags/tag146.xml><?xml version="1.0" encoding="utf-8"?>
<p:tagLst xmlns:p="http://schemas.openxmlformats.org/presentationml/2006/main">
  <p:tag name="AS_UNIQUEID" val="268"/>
</p:tagLst>
</file>

<file path=ppt/tags/tag147.xml><?xml version="1.0" encoding="utf-8"?>
<p:tagLst xmlns:p="http://schemas.openxmlformats.org/presentationml/2006/main">
  <p:tag name="AS_UNIQUEID" val="269"/>
</p:tagLst>
</file>

<file path=ppt/tags/tag148.xml><?xml version="1.0" encoding="utf-8"?>
<p:tagLst xmlns:p="http://schemas.openxmlformats.org/presentationml/2006/main">
  <p:tag name="AS_UNIQUEID" val="270"/>
</p:tagLst>
</file>

<file path=ppt/tags/tag149.xml><?xml version="1.0" encoding="utf-8"?>
<p:tagLst xmlns:p="http://schemas.openxmlformats.org/presentationml/2006/main">
  <p:tag name="AS_UNIQUEID" val="657"/>
</p:tagLst>
</file>

<file path=ppt/tags/tag15.xml><?xml version="1.0" encoding="utf-8"?>
<p:tagLst xmlns:p="http://schemas.openxmlformats.org/presentationml/2006/main">
  <p:tag name="AS_UNIQUEID" val="3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633"/>
</p:tagLst>
</file>

<file path=ppt/tags/tag151.xml><?xml version="1.0" encoding="utf-8"?>
<p:tagLst xmlns:p="http://schemas.openxmlformats.org/presentationml/2006/main">
  <p:tag name="AS_UNIQUEID" val="634"/>
</p:tagLst>
</file>

<file path=ppt/tags/tag152.xml><?xml version="1.0" encoding="utf-8"?>
<p:tagLst xmlns:p="http://schemas.openxmlformats.org/presentationml/2006/main">
  <p:tag name="AS_UNIQUEID" val="635"/>
</p:tagLst>
</file>

<file path=ppt/tags/tag153.xml><?xml version="1.0" encoding="utf-8"?>
<p:tagLst xmlns:p="http://schemas.openxmlformats.org/presentationml/2006/main">
  <p:tag name="AS_UNIQUEID" val="636"/>
</p:tagLst>
</file>

<file path=ppt/tags/tag154.xml><?xml version="1.0" encoding="utf-8"?>
<p:tagLst xmlns:p="http://schemas.openxmlformats.org/presentationml/2006/main">
  <p:tag name="AS_UNIQUEID" val="637"/>
</p:tagLst>
</file>

<file path=ppt/tags/tag155.xml><?xml version="1.0" encoding="utf-8"?>
<p:tagLst xmlns:p="http://schemas.openxmlformats.org/presentationml/2006/main">
  <p:tag name="AS_UNIQUEID" val="638"/>
</p:tagLst>
</file>

<file path=ppt/tags/tag156.xml><?xml version="1.0" encoding="utf-8"?>
<p:tagLst xmlns:p="http://schemas.openxmlformats.org/presentationml/2006/main">
  <p:tag name="AS_UNIQUEID" val="639"/>
</p:tagLst>
</file>

<file path=ppt/tags/tag157.xml><?xml version="1.0" encoding="utf-8"?>
<p:tagLst xmlns:p="http://schemas.openxmlformats.org/presentationml/2006/main">
  <p:tag name="AS_UNIQUEID" val="640"/>
</p:tagLst>
</file>

<file path=ppt/tags/tag158.xml><?xml version="1.0" encoding="utf-8"?>
<p:tagLst xmlns:p="http://schemas.openxmlformats.org/presentationml/2006/main">
  <p:tag name="AS_UNIQUEID" val="641"/>
  <p:tag name="NORDRI TOOLS WATERMARK" val="foqvf2jl"/>
</p:tagLst>
</file>

<file path=ppt/tags/tag159.xml><?xml version="1.0" encoding="utf-8"?>
<p:tagLst xmlns:p="http://schemas.openxmlformats.org/presentationml/2006/main">
  <p:tag name="AS_UNIQUEID" val="642"/>
</p:tagLst>
</file>

<file path=ppt/tags/tag16.xml><?xml version="1.0" encoding="utf-8"?>
<p:tagLst xmlns:p="http://schemas.openxmlformats.org/presentationml/2006/main">
  <p:tag name="AS_UNIQUEID" val="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643"/>
</p:tagLst>
</file>

<file path=ppt/tags/tag161.xml><?xml version="1.0" encoding="utf-8"?>
<p:tagLst xmlns:p="http://schemas.openxmlformats.org/presentationml/2006/main">
  <p:tag name="AS_UNIQUEID" val="644"/>
</p:tagLst>
</file>

<file path=ppt/tags/tag162.xml><?xml version="1.0" encoding="utf-8"?>
<p:tagLst xmlns:p="http://schemas.openxmlformats.org/presentationml/2006/main">
  <p:tag name="AS_UNIQUEID" val="645"/>
</p:tagLst>
</file>

<file path=ppt/tags/tag163.xml><?xml version="1.0" encoding="utf-8"?>
<p:tagLst xmlns:p="http://schemas.openxmlformats.org/presentationml/2006/main">
  <p:tag name="AS_UNIQUEID" val="646"/>
</p:tagLst>
</file>

<file path=ppt/tags/tag164.xml><?xml version="1.0" encoding="utf-8"?>
<p:tagLst xmlns:p="http://schemas.openxmlformats.org/presentationml/2006/main">
  <p:tag name="AS_UNIQUEID" val="329"/>
</p:tagLst>
</file>

<file path=ppt/tags/tag165.xml><?xml version="1.0" encoding="utf-8"?>
<p:tagLst xmlns:p="http://schemas.openxmlformats.org/presentationml/2006/main">
  <p:tag name="AS_UNIQUEID" val="330"/>
</p:tagLst>
</file>

<file path=ppt/tags/tag166.xml><?xml version="1.0" encoding="utf-8"?>
<p:tagLst xmlns:p="http://schemas.openxmlformats.org/presentationml/2006/main">
  <p:tag name="AS_UNIQUEID" val="332"/>
</p:tagLst>
</file>

<file path=ppt/tags/tag167.xml><?xml version="1.0" encoding="utf-8"?>
<p:tagLst xmlns:p="http://schemas.openxmlformats.org/presentationml/2006/main">
  <p:tag name="AS_UNIQUEID" val="333"/>
</p:tagLst>
</file>

<file path=ppt/tags/tag168.xml><?xml version="1.0" encoding="utf-8"?>
<p:tagLst xmlns:p="http://schemas.openxmlformats.org/presentationml/2006/main">
  <p:tag name="AS_UNIQUEID" val="311"/>
</p:tagLst>
</file>

<file path=ppt/tags/tag169.xml><?xml version="1.0" encoding="utf-8"?>
<p:tagLst xmlns:p="http://schemas.openxmlformats.org/presentationml/2006/main">
  <p:tag name="AS_UNIQUEID" val="659"/>
</p:tagLst>
</file>

<file path=ppt/tags/tag17.xml><?xml version="1.0" encoding="utf-8"?>
<p:tagLst xmlns:p="http://schemas.openxmlformats.org/presentationml/2006/main">
  <p:tag name="AS_UNIQUEID" val="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660"/>
</p:tagLst>
</file>

<file path=ppt/tags/tag171.xml><?xml version="1.0" encoding="utf-8"?>
<p:tagLst xmlns:p="http://schemas.openxmlformats.org/presentationml/2006/main">
  <p:tag name="AS_UNIQUEID" val="661"/>
</p:tagLst>
</file>

<file path=ppt/tags/tag172.xml><?xml version="1.0" encoding="utf-8"?>
<p:tagLst xmlns:p="http://schemas.openxmlformats.org/presentationml/2006/main">
  <p:tag name="AS_UNIQUEID" val="663"/>
</p:tagLst>
</file>

<file path=ppt/tags/tag173.xml><?xml version="1.0" encoding="utf-8"?>
<p:tagLst xmlns:p="http://schemas.openxmlformats.org/presentationml/2006/main">
  <p:tag name="AS_UNIQUEID" val="664"/>
</p:tagLst>
</file>

<file path=ppt/tags/tag174.xml><?xml version="1.0" encoding="utf-8"?>
<p:tagLst xmlns:p="http://schemas.openxmlformats.org/presentationml/2006/main">
  <p:tag name="AS_UNIQUEID" val="665"/>
</p:tagLst>
</file>

<file path=ppt/tags/tag175.xml><?xml version="1.0" encoding="utf-8"?>
<p:tagLst xmlns:p="http://schemas.openxmlformats.org/presentationml/2006/main">
  <p:tag name="AS_UNIQUEID" val="667"/>
</p:tagLst>
</file>

<file path=ppt/tags/tag176.xml><?xml version="1.0" encoding="utf-8"?>
<p:tagLst xmlns:p="http://schemas.openxmlformats.org/presentationml/2006/main">
  <p:tag name="AS_UNIQUEID" val="668"/>
</p:tagLst>
</file>

<file path=ppt/tags/tag177.xml><?xml version="1.0" encoding="utf-8"?>
<p:tagLst xmlns:p="http://schemas.openxmlformats.org/presentationml/2006/main">
  <p:tag name="AS_UNIQUEID" val="670"/>
</p:tagLst>
</file>

<file path=ppt/tags/tag178.xml><?xml version="1.0" encoding="utf-8"?>
<p:tagLst xmlns:p="http://schemas.openxmlformats.org/presentationml/2006/main">
  <p:tag name="AS_UNIQUEID" val="671"/>
</p:tagLst>
</file>

<file path=ppt/tags/tag179.xml><?xml version="1.0" encoding="utf-8"?>
<p:tagLst xmlns:p="http://schemas.openxmlformats.org/presentationml/2006/main">
  <p:tag name="AS_UNIQUEID" val="274"/>
</p:tagLst>
</file>

<file path=ppt/tags/tag18.xml><?xml version="1.0" encoding="utf-8"?>
<p:tagLst xmlns:p="http://schemas.openxmlformats.org/presentationml/2006/main">
  <p:tag name="AS_UNIQUEID" val="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276"/>
</p:tagLst>
</file>

<file path=ppt/tags/tag181.xml><?xml version="1.0" encoding="utf-8"?>
<p:tagLst xmlns:p="http://schemas.openxmlformats.org/presentationml/2006/main">
  <p:tag name="AS_UNIQUEID" val="278"/>
</p:tagLst>
</file>

<file path=ppt/tags/tag182.xml><?xml version="1.0" encoding="utf-8"?>
<p:tagLst xmlns:p="http://schemas.openxmlformats.org/presentationml/2006/main">
  <p:tag name="AS_UNIQUEID" val="673"/>
</p:tagLst>
</file>

<file path=ppt/tags/tag183.xml><?xml version="1.0" encoding="utf-8"?>
<p:tagLst xmlns:p="http://schemas.openxmlformats.org/presentationml/2006/main">
  <p:tag name="AS_UNIQUEID" val="674"/>
</p:tagLst>
</file>

<file path=ppt/tags/tag184.xml><?xml version="1.0" encoding="utf-8"?>
<p:tagLst xmlns:p="http://schemas.openxmlformats.org/presentationml/2006/main">
  <p:tag name="AS_UNIQUEID" val="284"/>
</p:tagLst>
</file>

<file path=ppt/tags/tag185.xml><?xml version="1.0" encoding="utf-8"?>
<p:tagLst xmlns:p="http://schemas.openxmlformats.org/presentationml/2006/main">
  <p:tag name="AS_UNIQUEID" val="109"/>
</p:tagLst>
</file>

<file path=ppt/tags/tag186.xml><?xml version="1.0" encoding="utf-8"?>
<p:tagLst xmlns:p="http://schemas.openxmlformats.org/presentationml/2006/main">
  <p:tag name="AS_UNIQUEID" val="285"/>
</p:tagLst>
</file>

<file path=ppt/tags/tag187.xml><?xml version="1.0" encoding="utf-8"?>
<p:tagLst xmlns:p="http://schemas.openxmlformats.org/presentationml/2006/main">
  <p:tag name="AS_UNIQUEID" val="677"/>
</p:tagLst>
</file>

<file path=ppt/tags/tag188.xml><?xml version="1.0" encoding="utf-8"?>
<p:tagLst xmlns:p="http://schemas.openxmlformats.org/presentationml/2006/main">
  <p:tag name="AS_UNIQUEID" val="280"/>
</p:tagLst>
</file>

<file path=ppt/tags/tag189.xml><?xml version="1.0" encoding="utf-8"?>
<p:tagLst xmlns:p="http://schemas.openxmlformats.org/presentationml/2006/main">
  <p:tag name="AS_UNIQUEID" val="281"/>
</p:tagLst>
</file>

<file path=ppt/tags/tag19.xml><?xml version="1.0" encoding="utf-8"?>
<p:tagLst xmlns:p="http://schemas.openxmlformats.org/presentationml/2006/main">
  <p:tag name="AS_UNIQUEID" val="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AS_UNIQUEID" val="282"/>
</p:tagLst>
</file>

<file path=ppt/tags/tag191.xml><?xml version="1.0" encoding="utf-8"?>
<p:tagLst xmlns:p="http://schemas.openxmlformats.org/presentationml/2006/main">
  <p:tag name="AS_UNIQUEID" val="679"/>
</p:tagLst>
</file>

<file path=ppt/tags/tag192.xml><?xml version="1.0" encoding="utf-8"?>
<p:tagLst xmlns:p="http://schemas.openxmlformats.org/presentationml/2006/main">
  <p:tag name="AS_UNIQUEID" val="680"/>
</p:tagLst>
</file>

<file path=ppt/tags/tag193.xml><?xml version="1.0" encoding="utf-8"?>
<p:tagLst xmlns:p="http://schemas.openxmlformats.org/presentationml/2006/main">
  <p:tag name="AS_UNIQUEID" val="681"/>
</p:tagLst>
</file>

<file path=ppt/tags/tag194.xml><?xml version="1.0" encoding="utf-8"?>
<p:tagLst xmlns:p="http://schemas.openxmlformats.org/presentationml/2006/main">
  <p:tag name="AS_UNIQUEID" val="682"/>
</p:tagLst>
</file>

<file path=ppt/tags/tag195.xml><?xml version="1.0" encoding="utf-8"?>
<p:tagLst xmlns:p="http://schemas.openxmlformats.org/presentationml/2006/main">
  <p:tag name="AS_UNIQUEID" val="684"/>
</p:tagLst>
</file>

<file path=ppt/tags/tag196.xml><?xml version="1.0" encoding="utf-8"?>
<p:tagLst xmlns:p="http://schemas.openxmlformats.org/presentationml/2006/main">
  <p:tag name="AS_UNIQUEID" val="685"/>
</p:tagLst>
</file>

<file path=ppt/tags/tag197.xml><?xml version="1.0" encoding="utf-8"?>
<p:tagLst xmlns:p="http://schemas.openxmlformats.org/presentationml/2006/main">
  <p:tag name="AS_UNIQUEID" val="686"/>
</p:tagLst>
</file>

<file path=ppt/tags/tag198.xml><?xml version="1.0" encoding="utf-8"?>
<p:tagLst xmlns:p="http://schemas.openxmlformats.org/presentationml/2006/main">
  <p:tag name="AS_UNIQUEID" val="303"/>
</p:tagLst>
</file>

<file path=ppt/tags/tag199.xml><?xml version="1.0" encoding="utf-8"?>
<p:tagLst xmlns:p="http://schemas.openxmlformats.org/presentationml/2006/main">
  <p:tag name="AS_UNIQUEID" val="304"/>
</p:tagLst>
</file>

<file path=ppt/tags/tag2.xml><?xml version="1.0" encoding="utf-8"?>
<p:tagLst xmlns:p="http://schemas.openxmlformats.org/presentationml/2006/main">
  <p:tag name="AS_UNIQUEID" val="37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AS_UNIQUEID" val="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AS_UNIQUEID" val="305"/>
</p:tagLst>
</file>

<file path=ppt/tags/tag201.xml><?xml version="1.0" encoding="utf-8"?>
<p:tagLst xmlns:p="http://schemas.openxmlformats.org/presentationml/2006/main">
  <p:tag name="AS_UNIQUEID" val="308"/>
</p:tagLst>
</file>

<file path=ppt/tags/tag202.xml><?xml version="1.0" encoding="utf-8"?>
<p:tagLst xmlns:p="http://schemas.openxmlformats.org/presentationml/2006/main">
  <p:tag name="AS_UNIQUEID" val="688"/>
</p:tagLst>
</file>

<file path=ppt/tags/tag203.xml><?xml version="1.0" encoding="utf-8"?>
<p:tagLst xmlns:p="http://schemas.openxmlformats.org/presentationml/2006/main">
  <p:tag name="AS_UNIQUEID" val="689"/>
</p:tagLst>
</file>

<file path=ppt/tags/tag204.xml><?xml version="1.0" encoding="utf-8"?>
<p:tagLst xmlns:p="http://schemas.openxmlformats.org/presentationml/2006/main">
  <p:tag name="AS_UNIQUEID" val="299"/>
</p:tagLst>
</file>

<file path=ppt/tags/tag205.xml><?xml version="1.0" encoding="utf-8"?>
<p:tagLst xmlns:p="http://schemas.openxmlformats.org/presentationml/2006/main">
  <p:tag name="AS_UNIQUEID" val="73"/>
</p:tagLst>
</file>

<file path=ppt/tags/tag206.xml><?xml version="1.0" encoding="utf-8"?>
<p:tagLst xmlns:p="http://schemas.openxmlformats.org/presentationml/2006/main">
  <p:tag name="AS_UNIQUEID" val="74"/>
</p:tagLst>
</file>

<file path=ppt/tags/tag207.xml><?xml version="1.0" encoding="utf-8"?>
<p:tagLst xmlns:p="http://schemas.openxmlformats.org/presentationml/2006/main">
  <p:tag name="AS_UNIQUEID" val="691"/>
</p:tagLst>
</file>

<file path=ppt/tags/tag208.xml><?xml version="1.0" encoding="utf-8"?>
<p:tagLst xmlns:p="http://schemas.openxmlformats.org/presentationml/2006/main">
  <p:tag name="AS_UNIQUEID" val="693"/>
</p:tagLst>
</file>

<file path=ppt/tags/tag209.xml><?xml version="1.0" encoding="utf-8"?>
<p:tagLst xmlns:p="http://schemas.openxmlformats.org/presentationml/2006/main">
  <p:tag name="AS_UNIQUEID" val="694"/>
</p:tagLst>
</file>

<file path=ppt/tags/tag21.xml><?xml version="1.0" encoding="utf-8"?>
<p:tagLst xmlns:p="http://schemas.openxmlformats.org/presentationml/2006/main">
  <p:tag name="AS_UNIQUEID" val="3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695"/>
</p:tagLst>
</file>

<file path=ppt/tags/tag211.xml><?xml version="1.0" encoding="utf-8"?>
<p:tagLst xmlns:p="http://schemas.openxmlformats.org/presentationml/2006/main">
  <p:tag name="AS_UNIQUEID" val="310"/>
</p:tagLst>
</file>

<file path=ppt/tags/tag212.xml><?xml version="1.0" encoding="utf-8"?>
<p:tagLst xmlns:p="http://schemas.openxmlformats.org/presentationml/2006/main">
  <p:tag name="AS_UNIQUEID" val="311"/>
</p:tagLst>
</file>

<file path=ppt/tags/tag213.xml><?xml version="1.0" encoding="utf-8"?>
<p:tagLst xmlns:p="http://schemas.openxmlformats.org/presentationml/2006/main">
  <p:tag name="AS_UNIQUEID" val="314"/>
</p:tagLst>
</file>

<file path=ppt/tags/tag214.xml><?xml version="1.0" encoding="utf-8"?>
<p:tagLst xmlns:p="http://schemas.openxmlformats.org/presentationml/2006/main">
  <p:tag name="AS_UNIQUEID" val="697"/>
</p:tagLst>
</file>

<file path=ppt/tags/tag215.xml><?xml version="1.0" encoding="utf-8"?>
<p:tagLst xmlns:p="http://schemas.openxmlformats.org/presentationml/2006/main">
  <p:tag name="AS_UNIQUEID" val="699"/>
</p:tagLst>
</file>

<file path=ppt/tags/tag216.xml><?xml version="1.0" encoding="utf-8"?>
<p:tagLst xmlns:p="http://schemas.openxmlformats.org/presentationml/2006/main">
  <p:tag name="AS_UNIQUEID" val="700"/>
</p:tagLst>
</file>

<file path=ppt/tags/tag217.xml><?xml version="1.0" encoding="utf-8"?>
<p:tagLst xmlns:p="http://schemas.openxmlformats.org/presentationml/2006/main">
  <p:tag name="AS_UNIQUEID" val="701"/>
</p:tagLst>
</file>

<file path=ppt/tags/tag21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219.xml><?xml version="1.0" encoding="utf-8"?>
<p:tagLst xmlns:p="http://schemas.openxmlformats.org/presentationml/2006/main">
  <p:tag name="AS_UNIQUEID" val="703"/>
</p:tagLst>
</file>

<file path=ppt/tags/tag22.xml><?xml version="1.0" encoding="utf-8"?>
<p:tagLst xmlns:p="http://schemas.openxmlformats.org/presentationml/2006/main">
  <p:tag name="AS_UNIQUEID" val="3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704"/>
</p:tagLst>
</file>

<file path=ppt/tags/tag221.xml><?xml version="1.0" encoding="utf-8"?>
<p:tagLst xmlns:p="http://schemas.openxmlformats.org/presentationml/2006/main">
  <p:tag name="AS_UNIQUEID" val="705"/>
</p:tagLst>
</file>

<file path=ppt/tags/tag222.xml><?xml version="1.0" encoding="utf-8"?>
<p:tagLst xmlns:p="http://schemas.openxmlformats.org/presentationml/2006/main">
  <p:tag name="AS_UNIQUEID" val="707"/>
</p:tagLst>
</file>

<file path=ppt/tags/tag223.xml><?xml version="1.0" encoding="utf-8"?>
<p:tagLst xmlns:p="http://schemas.openxmlformats.org/presentationml/2006/main">
  <p:tag name="AS_UNIQUEID" val="316"/>
</p:tagLst>
</file>

<file path=ppt/tags/tag224.xml><?xml version="1.0" encoding="utf-8"?>
<p:tagLst xmlns:p="http://schemas.openxmlformats.org/presentationml/2006/main">
  <p:tag name="AS_UNIQUEID" val="311"/>
</p:tagLst>
</file>

<file path=ppt/tags/tag225.xml><?xml version="1.0" encoding="utf-8"?>
<p:tagLst xmlns:p="http://schemas.openxmlformats.org/presentationml/2006/main">
  <p:tag name="AS_UNIQUEID" val="329"/>
</p:tagLst>
</file>

<file path=ppt/tags/tag226.xml><?xml version="1.0" encoding="utf-8"?>
<p:tagLst xmlns:p="http://schemas.openxmlformats.org/presentationml/2006/main">
  <p:tag name="AS_UNIQUEID" val="330"/>
</p:tagLst>
</file>

<file path=ppt/tags/tag227.xml><?xml version="1.0" encoding="utf-8"?>
<p:tagLst xmlns:p="http://schemas.openxmlformats.org/presentationml/2006/main">
  <p:tag name="AS_UNIQUEID" val="332"/>
</p:tagLst>
</file>

<file path=ppt/tags/tag228.xml><?xml version="1.0" encoding="utf-8"?>
<p:tagLst xmlns:p="http://schemas.openxmlformats.org/presentationml/2006/main">
  <p:tag name="AS_UNIQUEID" val="333"/>
</p:tagLst>
</file>

<file path=ppt/tags/tag229.xml><?xml version="1.0" encoding="utf-8"?>
<p:tagLst xmlns:p="http://schemas.openxmlformats.org/presentationml/2006/main">
  <p:tag name="AS_UNIQUEID" val="311"/>
</p:tagLst>
</file>

<file path=ppt/tags/tag23.xml><?xml version="1.0" encoding="utf-8"?>
<p:tagLst xmlns:p="http://schemas.openxmlformats.org/presentationml/2006/main">
  <p:tag name="AS_UNIQUEID" val="3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343"/>
</p:tagLst>
</file>

<file path=ppt/tags/tag231.xml><?xml version="1.0" encoding="utf-8"?>
<p:tagLst xmlns:p="http://schemas.openxmlformats.org/presentationml/2006/main">
  <p:tag name="AS_UNIQUEID" val="344"/>
</p:tagLst>
</file>

<file path=ppt/tags/tag232.xml><?xml version="1.0" encoding="utf-8"?>
<p:tagLst xmlns:p="http://schemas.openxmlformats.org/presentationml/2006/main">
  <p:tag name="AS_UNIQUEID" val="346"/>
</p:tagLst>
</file>

<file path=ppt/tags/tag233.xml><?xml version="1.0" encoding="utf-8"?>
<p:tagLst xmlns:p="http://schemas.openxmlformats.org/presentationml/2006/main">
  <p:tag name="AS_UNIQUEID" val="347"/>
</p:tagLst>
</file>

<file path=ppt/tags/tag234.xml><?xml version="1.0" encoding="utf-8"?>
<p:tagLst xmlns:p="http://schemas.openxmlformats.org/presentationml/2006/main">
  <p:tag name="AS_UNIQUEID" val="311"/>
</p:tagLst>
</file>

<file path=ppt/tags/tag235.xml><?xml version="1.0" encoding="utf-8"?>
<p:tagLst xmlns:p="http://schemas.openxmlformats.org/presentationml/2006/main">
  <p:tag name="AS_UNIQUEID" val="711"/>
</p:tagLst>
</file>

<file path=ppt/tags/tag236.xml><?xml version="1.0" encoding="utf-8"?>
<p:tagLst xmlns:p="http://schemas.openxmlformats.org/presentationml/2006/main">
  <p:tag name="AS_UNIQUEID" val="712"/>
</p:tagLst>
</file>

<file path=ppt/tags/tag237.xml><?xml version="1.0" encoding="utf-8"?>
<p:tagLst xmlns:p="http://schemas.openxmlformats.org/presentationml/2006/main">
  <p:tag name="AS_UNIQUEID" val="713"/>
</p:tagLst>
</file>

<file path=ppt/tags/tag238.xml><?xml version="1.0" encoding="utf-8"?>
<p:tagLst xmlns:p="http://schemas.openxmlformats.org/presentationml/2006/main">
  <p:tag name="AS_UNIQUEID" val="311"/>
</p:tagLst>
</file>

<file path=ppt/tags/tag239.xml><?xml version="1.0" encoding="utf-8"?>
<p:tagLst xmlns:p="http://schemas.openxmlformats.org/presentationml/2006/main">
  <p:tag name="AS_UNIQUEID" val="353"/>
</p:tagLst>
</file>

<file path=ppt/tags/tag24.xml><?xml version="1.0" encoding="utf-8"?>
<p:tagLst xmlns:p="http://schemas.openxmlformats.org/presentationml/2006/main">
  <p:tag name="AS_UNIQUEID" val="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716"/>
</p:tagLst>
</file>

<file path=ppt/tags/tag241.xml><?xml version="1.0" encoding="utf-8"?>
<p:tagLst xmlns:p="http://schemas.openxmlformats.org/presentationml/2006/main">
  <p:tag name="AS_UNIQUEID" val="311"/>
</p:tagLst>
</file>

<file path=ppt/tags/tag242.xml><?xml version="1.0" encoding="utf-8"?>
<p:tagLst xmlns:p="http://schemas.openxmlformats.org/presentationml/2006/main">
  <p:tag name="AS_UNIQUEID" val="349"/>
</p:tagLst>
</file>

<file path=ppt/tags/tag243.xml><?xml version="1.0" encoding="utf-8"?>
<p:tagLst xmlns:p="http://schemas.openxmlformats.org/presentationml/2006/main">
  <p:tag name="AS_UNIQUEID" val="350"/>
</p:tagLst>
</file>

<file path=ppt/tags/tag244.xml><?xml version="1.0" encoding="utf-8"?>
<p:tagLst xmlns:p="http://schemas.openxmlformats.org/presentationml/2006/main">
  <p:tag name="AS_UNIQUEID" val="351"/>
</p:tagLst>
</file>

<file path=ppt/tags/tag245.xml><?xml version="1.0" encoding="utf-8"?>
<p:tagLst xmlns:p="http://schemas.openxmlformats.org/presentationml/2006/main">
  <p:tag name="AS_UNIQUEID" val="718"/>
</p:tagLst>
</file>

<file path=ppt/tags/tag246.xml><?xml version="1.0" encoding="utf-8"?>
<p:tagLst xmlns:p="http://schemas.openxmlformats.org/presentationml/2006/main">
  <p:tag name="AS_UNIQUEID" val="719"/>
</p:tagLst>
</file>

<file path=ppt/tags/tag247.xml><?xml version="1.0" encoding="utf-8"?>
<p:tagLst xmlns:p="http://schemas.openxmlformats.org/presentationml/2006/main">
  <p:tag name="AS_UNIQUEID" val="720"/>
</p:tagLst>
</file>

<file path=ppt/tags/tag248.xml><?xml version="1.0" encoding="utf-8"?>
<p:tagLst xmlns:p="http://schemas.openxmlformats.org/presentationml/2006/main">
  <p:tag name="AS_UNIQUEID" val="721"/>
</p:tagLst>
</file>

<file path=ppt/tags/tag249.xml><?xml version="1.0" encoding="utf-8"?>
<p:tagLst xmlns:p="http://schemas.openxmlformats.org/presentationml/2006/main">
  <p:tag name="AS_UNIQUEID" val="723"/>
</p:tagLst>
</file>

<file path=ppt/tags/tag25.xml><?xml version="1.0" encoding="utf-8"?>
<p:tagLst xmlns:p="http://schemas.openxmlformats.org/presentationml/2006/main">
  <p:tag name="AS_UNIQUEID" val="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724"/>
</p:tagLst>
</file>

<file path=ppt/tags/tag251.xml><?xml version="1.0" encoding="utf-8"?>
<p:tagLst xmlns:p="http://schemas.openxmlformats.org/presentationml/2006/main">
  <p:tag name="AS_UNIQUEID" val="725"/>
</p:tagLst>
</file>

<file path=ppt/tags/tag252.xml><?xml version="1.0" encoding="utf-8"?>
<p:tagLst xmlns:p="http://schemas.openxmlformats.org/presentationml/2006/main">
  <p:tag name="AS_UNIQUEID" val="726"/>
  <p:tag name="NORDRI TOOLS WATERMARK" val="foqvf2jl"/>
</p:tagLst>
</file>

<file path=ppt/tags/tag253.xml><?xml version="1.0" encoding="utf-8"?>
<p:tagLst xmlns:p="http://schemas.openxmlformats.org/presentationml/2006/main">
  <p:tag name="AS_UNIQUEID" val="727"/>
</p:tagLst>
</file>

<file path=ppt/tags/tag254.xml><?xml version="1.0" encoding="utf-8"?>
<p:tagLst xmlns:p="http://schemas.openxmlformats.org/presentationml/2006/main">
  <p:tag name="AS_UNIQUEID" val="728"/>
</p:tagLst>
</file>

<file path=ppt/tags/tag255.xml><?xml version="1.0" encoding="utf-8"?>
<p:tagLst xmlns:p="http://schemas.openxmlformats.org/presentationml/2006/main">
  <p:tag name="AS_UNIQUEID" val="729"/>
</p:tagLst>
</file>

<file path=ppt/tags/tag256.xml><?xml version="1.0" encoding="utf-8"?>
<p:tagLst xmlns:p="http://schemas.openxmlformats.org/presentationml/2006/main">
  <p:tag name="AS_UNIQUEID" val="730"/>
</p:tagLst>
</file>

<file path=ppt/tags/tag257.xml><?xml version="1.0" encoding="utf-8"?>
<p:tagLst xmlns:p="http://schemas.openxmlformats.org/presentationml/2006/main">
  <p:tag name="AS_UNIQUEID" val="731"/>
</p:tagLst>
</file>

<file path=ppt/tags/tag258.xml><?xml version="1.0" encoding="utf-8"?>
<p:tagLst xmlns:p="http://schemas.openxmlformats.org/presentationml/2006/main">
  <p:tag name="AS_UNIQUEID" val="732"/>
</p:tagLst>
</file>

<file path=ppt/tags/tag259.xml><?xml version="1.0" encoding="utf-8"?>
<p:tagLst xmlns:p="http://schemas.openxmlformats.org/presentationml/2006/main">
  <p:tag name="AS_UNIQUEID" val="733"/>
</p:tagLst>
</file>

<file path=ppt/tags/tag26.xml><?xml version="1.0" encoding="utf-8"?>
<p:tagLst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AS_UNIQUEID" val="735"/>
</p:tagLst>
</file>

<file path=ppt/tags/tag261.xml><?xml version="1.0" encoding="utf-8"?>
<p:tagLst xmlns:p="http://schemas.openxmlformats.org/presentationml/2006/main">
  <p:tag name="AS_UNIQUEID" val="736"/>
</p:tagLst>
</file>

<file path=ppt/tags/tag262.xml><?xml version="1.0" encoding="utf-8"?>
<p:tagLst xmlns:p="http://schemas.openxmlformats.org/presentationml/2006/main">
  <p:tag name="AS_UNIQUEID" val="737"/>
</p:tagLst>
</file>

<file path=ppt/tags/tag263.xml><?xml version="1.0" encoding="utf-8"?>
<p:tagLst xmlns:p="http://schemas.openxmlformats.org/presentationml/2006/main">
  <p:tag name="AS_UNIQUEID" val="738"/>
  <p:tag name="NORDRI TOOLS WATERMARK" val="foqvf2jl"/>
</p:tagLst>
</file>

<file path=ppt/tags/tag264.xml><?xml version="1.0" encoding="utf-8"?>
<p:tagLst xmlns:p="http://schemas.openxmlformats.org/presentationml/2006/main">
  <p:tag name="AS_UNIQUEID" val="739"/>
</p:tagLst>
</file>

<file path=ppt/tags/tag265.xml><?xml version="1.0" encoding="utf-8"?>
<p:tagLst xmlns:p="http://schemas.openxmlformats.org/presentationml/2006/main">
  <p:tag name="AS_UNIQUEID" val="740"/>
</p:tagLst>
</file>

<file path=ppt/tags/tag266.xml><?xml version="1.0" encoding="utf-8"?>
<p:tagLst xmlns:p="http://schemas.openxmlformats.org/presentationml/2006/main">
  <p:tag name="AS_UNIQUEID" val="741"/>
</p:tagLst>
</file>

<file path=ppt/tags/tag267.xml><?xml version="1.0" encoding="utf-8"?>
<p:tagLst xmlns:p="http://schemas.openxmlformats.org/presentationml/2006/main">
  <p:tag name="AS_UNIQUEID" val="742"/>
</p:tagLst>
</file>

<file path=ppt/tags/tag26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269.xml><?xml version="1.0" encoding="utf-8"?>
<p:tagLst xmlns:p="http://schemas.openxmlformats.org/presentationml/2006/main">
  <p:tag name="AS_UNIQUEID" val="367"/>
</p:tagLst>
</file>

<file path=ppt/tags/tag27.xml><?xml version="1.0" encoding="utf-8"?>
<p:tagLst xmlns:p="http://schemas.openxmlformats.org/presentationml/2006/main">
  <p:tag name="AS_UNIQUEID" val="3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AS_UNIQUEID" val="368"/>
</p:tagLst>
</file>

<file path=ppt/tags/tag271.xml><?xml version="1.0" encoding="utf-8"?>
<p:tagLst xmlns:p="http://schemas.openxmlformats.org/presentationml/2006/main">
  <p:tag name="AS_UNIQUEID" val="744"/>
</p:tagLst>
</file>

<file path=ppt/tags/tag272.xml><?xml version="1.0" encoding="utf-8"?>
<p:tagLst xmlns:p="http://schemas.openxmlformats.org/presentationml/2006/main">
  <p:tag name="AS_UNIQUEID" val="745"/>
</p:tagLst>
</file>

<file path=ppt/tags/tag273.xml><?xml version="1.0" encoding="utf-8"?>
<p:tagLst xmlns:p="http://schemas.openxmlformats.org/presentationml/2006/main">
  <p:tag name="AS_UNIQUEID" val="746"/>
  <p:tag name="NORDRI TOOLS WATERMARK" val="foqvf2jl"/>
</p:tagLst>
</file>

<file path=ppt/tags/tag274.xml><?xml version="1.0" encoding="utf-8"?>
<p:tagLst xmlns:p="http://schemas.openxmlformats.org/presentationml/2006/main">
  <p:tag name="AS_UNIQUEID" val="747"/>
</p:tagLst>
</file>

<file path=ppt/tags/tag275.xml><?xml version="1.0" encoding="utf-8"?>
<p:tagLst xmlns:p="http://schemas.openxmlformats.org/presentationml/2006/main">
  <p:tag name="AS_UNIQUEID" val="748"/>
</p:tagLst>
</file>

<file path=ppt/tags/tag276.xml><?xml version="1.0" encoding="utf-8"?>
<p:tagLst xmlns:p="http://schemas.openxmlformats.org/presentationml/2006/main">
  <p:tag name="AS_UNIQUEID" val="749"/>
</p:tagLst>
</file>

<file path=ppt/tags/tag277.xml><?xml version="1.0" encoding="utf-8"?>
<p:tagLst xmlns:p="http://schemas.openxmlformats.org/presentationml/2006/main">
  <p:tag name="AS_UNIQUEID" val="751"/>
</p:tagLst>
</file>

<file path=ppt/tags/tag278.xml><?xml version="1.0" encoding="utf-8"?>
<p:tagLst xmlns:p="http://schemas.openxmlformats.org/presentationml/2006/main">
  <p:tag name="AS_UNIQUEID" val="752"/>
</p:tagLst>
</file>

<file path=ppt/tags/tag279.xml><?xml version="1.0" encoding="utf-8"?>
<p:tagLst xmlns:p="http://schemas.openxmlformats.org/presentationml/2006/main">
  <p:tag name="AS_UNIQUEID" val="753"/>
</p:tagLst>
</file>

<file path=ppt/tags/tag28.xml><?xml version="1.0" encoding="utf-8"?>
<p:tagLst xmlns:p="http://schemas.openxmlformats.org/presentationml/2006/main">
  <p:tag name="AS_UNIQUEID" val="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754"/>
</p:tagLst>
</file>

<file path=ppt/tags/tag281.xml><?xml version="1.0" encoding="utf-8"?>
<p:tagLst xmlns:p="http://schemas.openxmlformats.org/presentationml/2006/main">
  <p:tag name="AS_UNIQUEID" val="755"/>
</p:tagLst>
</file>

<file path=ppt/tags/tag282.xml><?xml version="1.0" encoding="utf-8"?>
<p:tagLst xmlns:p="http://schemas.openxmlformats.org/presentationml/2006/main">
  <p:tag name="AS_UNIQUEID" val="530"/>
</p:tagLst>
</file>

<file path=ppt/tags/tag283.xml><?xml version="1.0" encoding="utf-8"?>
<p:tagLst xmlns:p="http://schemas.openxmlformats.org/presentationml/2006/main">
  <p:tag name="AS_UNIQUEID" val="531"/>
</p:tagLst>
</file>

<file path=ppt/tags/tag284.xml><?xml version="1.0" encoding="utf-8"?>
<p:tagLst xmlns:p="http://schemas.openxmlformats.org/presentationml/2006/main">
  <p:tag name="AS_UNIQUEID" val="532"/>
</p:tagLst>
</file>

<file path=ppt/tags/tag285.xml><?xml version="1.0" encoding="utf-8"?>
<p:tagLst xmlns:p="http://schemas.openxmlformats.org/presentationml/2006/main">
  <p:tag name="AS_UNIQUEID" val="533"/>
</p:tagLst>
</file>

<file path=ppt/tags/tag286.xml><?xml version="1.0" encoding="utf-8"?>
<p:tagLst xmlns:p="http://schemas.openxmlformats.org/presentationml/2006/main">
  <p:tag name="AS_UNIQUEID" val="534"/>
</p:tagLst>
</file>

<file path=ppt/tags/tag287.xml><?xml version="1.0" encoding="utf-8"?>
<p:tagLst xmlns:p="http://schemas.openxmlformats.org/presentationml/2006/main">
  <p:tag name="AS_UNIQUEID" val="535"/>
</p:tagLst>
</file>

<file path=ppt/tags/tag28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9.xml><?xml version="1.0" encoding="utf-8"?>
<p:tagLst xmlns:p="http://schemas.openxmlformats.org/presentationml/2006/main">
  <p:tag name="AS_UNIQUEID" val="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AS_UNIQUEID" val="37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AS_UNIQUEID" val="4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AS_UNIQUEID" val="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AS_UNIQUEID" val="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AS_UNIQUEID" val="4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AS_UNIQUEID" val="4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AS_UNIQUEID" val="4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37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AS_UNIQUEID" val="4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AS_UNIQUEID" val="4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.xml><?xml version="1.0" encoding="utf-8"?>
<p:tagLst xmlns:p="http://schemas.openxmlformats.org/presentationml/2006/main">
  <p:tag name="AS_UNIQUEID" val="4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4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37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AS_UNIQUEID" val="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4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4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AS_UNIQUEID" val="4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4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37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4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4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4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p="http://schemas.openxmlformats.org/presentationml/2006/main">
  <p:tag name="AS_UNIQUEID" val="4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4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4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4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4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p="http://schemas.openxmlformats.org/presentationml/2006/main">
  <p:tag name="AS_UNIQUEID" val="44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AS_UNIQUEID" val="37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AS_UNIQUEID" val="45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AS_UNIQUEID" val="45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AS_UNIQUEID" val="45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3.xml><?xml version="1.0" encoding="utf-8"?>
<p:tagLst xmlns:p="http://schemas.openxmlformats.org/presentationml/2006/main">
  <p:tag name="AS_UNIQUEID" val="45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4.xml><?xml version="1.0" encoding="utf-8"?>
<p:tagLst xmlns:p="http://schemas.openxmlformats.org/presentationml/2006/main">
  <p:tag name="AS_UNIQUEID" val="45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AS_UNIQUEID" val="45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AS_UNIQUEID" val="45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.xml><?xml version="1.0" encoding="utf-8"?>
<p:tagLst xmlns:p="http://schemas.openxmlformats.org/presentationml/2006/main">
  <p:tag name="AS_UNIQUEID" val="458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8.xml><?xml version="1.0" encoding="utf-8"?>
<p:tagLst xmlns:p="http://schemas.openxmlformats.org/presentationml/2006/main">
  <p:tag name="AS_UNIQUEID" val="45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AS_UNIQUEID" val="46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.xml><?xml version="1.0" encoding="utf-8"?>
<p:tagLst xmlns:p="http://schemas.openxmlformats.org/presentationml/2006/main">
  <p:tag name="AS_UNIQUEID" val="377"/>
</p:tagLst>
</file>

<file path=ppt/tags/tag80.xml><?xml version="1.0" encoding="utf-8"?>
<p:tagLst xmlns:p="http://schemas.openxmlformats.org/presentationml/2006/main">
  <p:tag name="AS_UNIQUEID" val="46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p="http://schemas.openxmlformats.org/presentationml/2006/main">
  <p:tag name="AS_UNIQUEID" val="46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p="http://schemas.openxmlformats.org/presentationml/2006/main">
  <p:tag name="AS_UNIQUEID" val="46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AS_UNIQUEID" val="46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4.xml><?xml version="1.0" encoding="utf-8"?>
<p:tagLst xmlns:p="http://schemas.openxmlformats.org/presentationml/2006/main">
  <p:tag name="AS_UNIQUEID" val="466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5.xml><?xml version="1.0" encoding="utf-8"?>
<p:tagLst xmlns:p="http://schemas.openxmlformats.org/presentationml/2006/main">
  <p:tag name="AS_UNIQUEID" val="46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AS_UNIQUEID" val="46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AS_UNIQUEID" val="46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.xml><?xml version="1.0" encoding="utf-8"?>
<p:tagLst xmlns:p="http://schemas.openxmlformats.org/presentationml/2006/main">
  <p:tag name="AS_UNIQUEID" val="47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.xml><?xml version="1.0" encoding="utf-8"?>
<p:tagLst xmlns:p="http://schemas.openxmlformats.org/presentationml/2006/main">
  <p:tag name="AS_UNIQUEID" val="47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AS_UNIQUEID" val="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47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AS_UNIQUEID" val="47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AS_UNIQUEID" val="475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p="http://schemas.openxmlformats.org/presentationml/2006/main">
  <p:tag name="AS_UNIQUEID" val="47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AS_UNIQUEID" val="47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AS_UNIQUEID" val="47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AS_UNIQUEID" val="47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AS_UNIQUEID" val="48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p="http://schemas.openxmlformats.org/presentationml/2006/main">
  <p:tag name="AS_UNIQUEID" val="48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AS_UNIQUEID" val="48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a="http://schemas.openxmlformats.org/drawingml/2006/main" name="1_Office 主题​​">
  <a:themeElements>
    <a:clrScheme name="20202801">
      <a:dk1>
        <a:srgbClr val="000000"/>
      </a:dk1>
      <a:lt1>
        <a:srgbClr val="FFFFFF"/>
      </a:lt1>
      <a:dk2>
        <a:srgbClr val="EFF0E6"/>
      </a:dk2>
      <a:lt2>
        <a:srgbClr val="F4F5EF"/>
      </a:lt2>
      <a:accent1>
        <a:srgbClr val="FBBE6A"/>
      </a:accent1>
      <a:accent2>
        <a:srgbClr val="F5AF89"/>
      </a:accent2>
      <a:accent3>
        <a:srgbClr val="ED9DA4"/>
      </a:accent3>
      <a:accent4>
        <a:srgbClr val="E48DC0"/>
      </a:accent4>
      <a:accent5>
        <a:srgbClr val="E17FE0"/>
      </a:accent5>
      <a:accent6>
        <a:srgbClr val="D66AFB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4959</Words>
  <Application>WPS 演示</Application>
  <PresentationFormat/>
  <Paragraphs>302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隶书</vt:lpstr>
      <vt:lpstr>汉仪尚巍手书W</vt:lpstr>
      <vt:lpstr>微软雅黑</vt:lpstr>
      <vt:lpstr>楷体</vt:lpstr>
      <vt:lpstr>黑体</vt:lpstr>
      <vt:lpstr>Times New Roman</vt:lpstr>
      <vt:lpstr>Calibri</vt:lpstr>
      <vt:lpstr>Arial Unicode MS</vt:lpstr>
      <vt:lpstr>Wingdings</vt:lpstr>
      <vt:lpstr>仿宋</vt:lpstr>
      <vt:lpstr>明月松间照</vt:lpstr>
      <vt:lpstr>1_Office 主题​​</vt:lpstr>
      <vt:lpstr>兼爱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主旨归纳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墨子“兼爱”思想对当今社会有何意义？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小万</cp:lastModifiedBy>
  <cp:revision>2</cp:revision>
  <cp:lastPrinted>2021-09-15T13:58:00Z</cp:lastPrinted>
  <dcterms:created xsi:type="dcterms:W3CDTF">2021-09-15T13:58:00Z</dcterms:created>
  <dcterms:modified xsi:type="dcterms:W3CDTF">2021-09-17T12:18:07Z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SaveFontToCloudKey">
    <vt:lpwstr>232607863_cloud</vt:lpwstr>
  </property>
  <property fmtid="{D5CDD505-2E9C-101B-9397-08002B2CF9AE}" pid="7" name="ICV">
    <vt:lpwstr>029181701935422593EADD2EBAD2E114</vt:lpwstr>
  </property>
  <property fmtid="{D5CDD505-2E9C-101B-9397-08002B2CF9AE}" pid="8" name="KSOProductBuildVer">
    <vt:lpwstr>2052-11.1.0.10495</vt:lpwstr>
  </property>
</Properties>
</file>