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98" d="100"/>
          <a:sy n="98" d="100"/>
        </p:scale>
        <p:origin x="-318" y="-3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2021/7/16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3406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55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  <a:t>15</a:t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  <p:sp>
        <p:nvSpPr>
          <p:cNvPr id="2867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2021/7/16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TextEdit="1"/>
          </p:cNvSpPr>
          <p:nvPr/>
        </p:nvSpPr>
        <p:spPr>
          <a:xfrm>
            <a:off x="2667000" y="3124200"/>
            <a:ext cx="6480175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lstStyle/>
          <a:p>
            <a:pPr algn="ctr"/>
            <a:r>
              <a:rPr lang="zh-CN" altLang="en-US" sz="4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中国人失掉自信力了吗</a:t>
            </a:r>
          </a:p>
        </p:txBody>
      </p:sp>
      <p:sp>
        <p:nvSpPr>
          <p:cNvPr id="12291" name="Text Box 6"/>
          <p:cNvSpPr txBox="1"/>
          <p:nvPr/>
        </p:nvSpPr>
        <p:spPr>
          <a:xfrm>
            <a:off x="4495800" y="4495800"/>
            <a:ext cx="201168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鲁迅</a:t>
            </a:r>
          </a:p>
        </p:txBody>
      </p:sp>
      <p:pic>
        <p:nvPicPr>
          <p:cNvPr id="12292" name="Picture 2" descr="http://p3.so.qhimgs1.com/bdr/_240_/t016637d11dd5d30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0" y="533400"/>
            <a:ext cx="20764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/>
          <p:nvPr/>
        </p:nvSpPr>
        <p:spPr>
          <a:xfrm>
            <a:off x="2819400" y="1905000"/>
            <a:ext cx="6934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91140" name="Text Box 4"/>
          <p:cNvSpPr txBox="1"/>
          <p:nvPr/>
        </p:nvSpPr>
        <p:spPr>
          <a:xfrm>
            <a:off x="2479675" y="1676400"/>
            <a:ext cx="3527425" cy="645160"/>
          </a:xfrm>
          <a:prstGeom prst="rect">
            <a:avLst/>
          </a:prstGeom>
          <a:solidFill>
            <a:srgbClr val="33CC33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 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驳论方法</a:t>
            </a:r>
            <a:r>
              <a:rPr lang="zh-CN" altLang="en-US" sz="2400" dirty="0">
                <a:latin typeface="Times New Roman" panose="02020603050405020304" pitchFamily="18" charset="0"/>
              </a:rPr>
              <a:t>                                 </a:t>
            </a:r>
          </a:p>
        </p:txBody>
      </p:sp>
      <p:sp>
        <p:nvSpPr>
          <p:cNvPr id="91141" name="Text Box 5"/>
          <p:cNvSpPr txBox="1"/>
          <p:nvPr/>
        </p:nvSpPr>
        <p:spPr>
          <a:xfrm>
            <a:off x="2566988" y="2489200"/>
            <a:ext cx="3352800" cy="58356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）、驳论点法</a:t>
            </a:r>
          </a:p>
        </p:txBody>
      </p:sp>
      <p:sp>
        <p:nvSpPr>
          <p:cNvPr id="91142" name="Text Box 6"/>
          <p:cNvSpPr txBox="1"/>
          <p:nvPr/>
        </p:nvSpPr>
        <p:spPr>
          <a:xfrm>
            <a:off x="6324600" y="2133600"/>
            <a:ext cx="1524000" cy="58356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直接驳</a:t>
            </a:r>
          </a:p>
        </p:txBody>
      </p:sp>
      <p:sp>
        <p:nvSpPr>
          <p:cNvPr id="91143" name="Text Box 7"/>
          <p:cNvSpPr txBox="1"/>
          <p:nvPr/>
        </p:nvSpPr>
        <p:spPr>
          <a:xfrm>
            <a:off x="6324600" y="2895600"/>
            <a:ext cx="1447800" cy="58356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间接驳</a:t>
            </a:r>
          </a:p>
        </p:txBody>
      </p:sp>
      <p:sp>
        <p:nvSpPr>
          <p:cNvPr id="91144" name="AutoShape 8"/>
          <p:cNvSpPr/>
          <p:nvPr/>
        </p:nvSpPr>
        <p:spPr>
          <a:xfrm>
            <a:off x="6024563" y="2438400"/>
            <a:ext cx="228600" cy="838200"/>
          </a:xfrm>
          <a:prstGeom prst="leftBrace">
            <a:avLst>
              <a:gd name="adj1" fmla="val 32643"/>
              <a:gd name="adj2" fmla="val 43560"/>
            </a:avLst>
          </a:prstGeom>
          <a:noFill/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zh-CN" altLang="zh-CN" sz="2400" dirty="0">
              <a:latin typeface="Arial" panose="020B0604020202020204" pitchFamily="34" charset="0"/>
            </a:endParaRPr>
          </a:p>
        </p:txBody>
      </p:sp>
      <p:sp>
        <p:nvSpPr>
          <p:cNvPr id="91145" name="Text Box 9"/>
          <p:cNvSpPr txBox="1"/>
          <p:nvPr/>
        </p:nvSpPr>
        <p:spPr>
          <a:xfrm>
            <a:off x="3124200" y="3810000"/>
            <a:ext cx="3124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91146" name="Text Box 10"/>
          <p:cNvSpPr txBox="1"/>
          <p:nvPr/>
        </p:nvSpPr>
        <p:spPr>
          <a:xfrm>
            <a:off x="2640013" y="3213100"/>
            <a:ext cx="3276600" cy="58356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）、驳论据法</a:t>
            </a:r>
          </a:p>
        </p:txBody>
      </p:sp>
      <p:sp>
        <p:nvSpPr>
          <p:cNvPr id="91147" name="Text Box 11"/>
          <p:cNvSpPr txBox="1"/>
          <p:nvPr/>
        </p:nvSpPr>
        <p:spPr>
          <a:xfrm>
            <a:off x="2566988" y="3933825"/>
            <a:ext cx="3352800" cy="58356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）、驳论证法</a:t>
            </a:r>
          </a:p>
        </p:txBody>
      </p:sp>
      <p:sp>
        <p:nvSpPr>
          <p:cNvPr id="91148" name="Text Box 12"/>
          <p:cNvSpPr txBox="1"/>
          <p:nvPr/>
        </p:nvSpPr>
        <p:spPr>
          <a:xfrm>
            <a:off x="2432050" y="4732338"/>
            <a:ext cx="3505200" cy="645160"/>
          </a:xfrm>
          <a:prstGeom prst="rect">
            <a:avLst/>
          </a:prstGeom>
          <a:solidFill>
            <a:srgbClr val="5DD181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、批驳方式</a:t>
            </a:r>
          </a:p>
        </p:txBody>
      </p:sp>
      <p:sp>
        <p:nvSpPr>
          <p:cNvPr id="91149" name="Text Box 13"/>
          <p:cNvSpPr txBox="1"/>
          <p:nvPr/>
        </p:nvSpPr>
        <p:spPr>
          <a:xfrm>
            <a:off x="1992313" y="5373688"/>
            <a:ext cx="7199312" cy="58356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先破后立、边破边立、先立后破</a:t>
            </a:r>
          </a:p>
        </p:txBody>
      </p:sp>
      <p:pic>
        <p:nvPicPr>
          <p:cNvPr id="21517" name="Picture 2" descr="http://p3.so.qhimgs1.com/bdr/_240_/t016637d11dd5d30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0" y="762000"/>
            <a:ext cx="20764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bldLvl="0" animBg="1"/>
      <p:bldP spid="91141" grpId="0" bldLvl="0" animBg="1"/>
      <p:bldP spid="91142" grpId="0" bldLvl="0" animBg="1"/>
      <p:bldP spid="91143" grpId="0" bldLvl="0" animBg="1"/>
      <p:bldP spid="91144" grpId="0" bldLvl="0" animBg="1"/>
      <p:bldP spid="91145" grpId="0"/>
      <p:bldP spid="91146" grpId="0" bldLvl="0" animBg="1"/>
      <p:bldP spid="91147" grpId="0" bldLvl="0" animBg="1"/>
      <p:bldP spid="91148" grpId="0" bldLvl="0" animBg="1"/>
      <p:bldP spid="9114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/>
          <p:nvPr/>
        </p:nvSpPr>
        <p:spPr>
          <a:xfrm>
            <a:off x="2667000" y="990600"/>
            <a:ext cx="4267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92164" name="Text Box 4" descr="水滴"/>
          <p:cNvSpPr txBox="1"/>
          <p:nvPr/>
        </p:nvSpPr>
        <p:spPr>
          <a:xfrm>
            <a:off x="2490788" y="2709863"/>
            <a:ext cx="1905000" cy="645160"/>
          </a:xfrm>
          <a:prstGeom prst="rect">
            <a:avLst/>
          </a:prstGeom>
          <a:blipFill rotWithShape="0">
            <a:blip r:embed="rId2"/>
          </a:blip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树靶子</a:t>
            </a:r>
          </a:p>
        </p:txBody>
      </p:sp>
      <p:sp>
        <p:nvSpPr>
          <p:cNvPr id="92165" name="Line 5"/>
          <p:cNvSpPr/>
          <p:nvPr/>
        </p:nvSpPr>
        <p:spPr>
          <a:xfrm>
            <a:off x="3443288" y="3622675"/>
            <a:ext cx="0" cy="68580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92166" name="Line 6"/>
          <p:cNvSpPr/>
          <p:nvPr/>
        </p:nvSpPr>
        <p:spPr>
          <a:xfrm flipH="1">
            <a:off x="4876800" y="2755900"/>
            <a:ext cx="457200" cy="0"/>
          </a:xfrm>
          <a:prstGeom prst="line">
            <a:avLst/>
          </a:prstGeom>
          <a:ln w="38100" cap="sq" cmpd="sng">
            <a:solidFill>
              <a:schemeClr val="bg1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92167" name="Text Box 7" descr="永恒"/>
          <p:cNvSpPr txBox="1"/>
          <p:nvPr/>
        </p:nvSpPr>
        <p:spPr>
          <a:xfrm>
            <a:off x="5435600" y="2797175"/>
            <a:ext cx="1752600" cy="645160"/>
          </a:xfrm>
          <a:prstGeom prst="rect">
            <a:avLst/>
          </a:prstGeom>
          <a:blipFill rotWithShape="0">
            <a:blip r:embed="rId3"/>
          </a:blip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打靶子</a:t>
            </a:r>
          </a:p>
        </p:txBody>
      </p:sp>
      <p:sp>
        <p:nvSpPr>
          <p:cNvPr id="92168" name="Text Box 8" descr="新闻纸"/>
          <p:cNvSpPr txBox="1"/>
          <p:nvPr/>
        </p:nvSpPr>
        <p:spPr>
          <a:xfrm>
            <a:off x="2362200" y="4776788"/>
            <a:ext cx="2133600" cy="1476375"/>
          </a:xfrm>
          <a:prstGeom prst="rect">
            <a:avLst/>
          </a:prstGeom>
          <a:blipFill rotWithShape="0">
            <a:blip r:embed="rId4"/>
          </a:blip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</a:t>
            </a:r>
            <a:r>
              <a:rPr lang="en-US" altLang="zh-CN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摆</a:t>
            </a: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敌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论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论点</a:t>
            </a:r>
          </a:p>
        </p:txBody>
      </p:sp>
      <p:sp>
        <p:nvSpPr>
          <p:cNvPr id="92169" name="Line 9"/>
          <p:cNvSpPr/>
          <p:nvPr/>
        </p:nvSpPr>
        <p:spPr>
          <a:xfrm>
            <a:off x="6286500" y="3708400"/>
            <a:ext cx="0" cy="68580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92170" name="Text Box 10" descr="水滴"/>
          <p:cNvSpPr txBox="1"/>
          <p:nvPr/>
        </p:nvSpPr>
        <p:spPr>
          <a:xfrm>
            <a:off x="5359400" y="4775200"/>
            <a:ext cx="1905000" cy="1476375"/>
          </a:xfrm>
          <a:prstGeom prst="rect">
            <a:avLst/>
          </a:prstGeom>
          <a:blipFill rotWithShape="0">
            <a:blip r:embed="rId2"/>
          </a:blip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驳</a:t>
            </a: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敌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论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论证            </a:t>
            </a:r>
          </a:p>
        </p:txBody>
      </p:sp>
      <p:sp>
        <p:nvSpPr>
          <p:cNvPr id="92171" name="Line 11"/>
          <p:cNvSpPr/>
          <p:nvPr/>
        </p:nvSpPr>
        <p:spPr>
          <a:xfrm>
            <a:off x="7248525" y="2733675"/>
            <a:ext cx="533400" cy="0"/>
          </a:xfrm>
          <a:prstGeom prst="line">
            <a:avLst/>
          </a:prstGeom>
          <a:ln w="38100" cap="sq" cmpd="sng">
            <a:solidFill>
              <a:schemeClr val="bg1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92172" name="Text Box 12" descr="蓝色砂纸"/>
          <p:cNvSpPr txBox="1"/>
          <p:nvPr/>
        </p:nvSpPr>
        <p:spPr>
          <a:xfrm>
            <a:off x="7924800" y="2828925"/>
            <a:ext cx="2057400" cy="645160"/>
          </a:xfrm>
          <a:prstGeom prst="rect">
            <a:avLst/>
          </a:prstGeom>
          <a:blipFill rotWithShape="0">
            <a:blip r:embed="rId5"/>
          </a:blip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立观点</a:t>
            </a:r>
          </a:p>
        </p:txBody>
      </p:sp>
      <p:sp>
        <p:nvSpPr>
          <p:cNvPr id="92173" name="Line 13"/>
          <p:cNvSpPr/>
          <p:nvPr/>
        </p:nvSpPr>
        <p:spPr>
          <a:xfrm>
            <a:off x="8826500" y="3741738"/>
            <a:ext cx="0" cy="68580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92174" name="Text Box 14" descr="再生纸"/>
          <p:cNvSpPr txBox="1"/>
          <p:nvPr/>
        </p:nvSpPr>
        <p:spPr>
          <a:xfrm>
            <a:off x="7772400" y="4767263"/>
            <a:ext cx="2362200" cy="1476375"/>
          </a:xfrm>
          <a:prstGeom prst="rect">
            <a:avLst/>
          </a:prstGeom>
          <a:blipFill rotWithShape="0">
            <a:blip r:embed="rId6"/>
          </a:blip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</a:t>
            </a: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证明自己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观点</a:t>
            </a:r>
          </a:p>
        </p:txBody>
      </p:sp>
      <p:sp>
        <p:nvSpPr>
          <p:cNvPr id="22542" name="TextBox 1"/>
          <p:cNvSpPr txBox="1"/>
          <p:nvPr/>
        </p:nvSpPr>
        <p:spPr>
          <a:xfrm>
            <a:off x="2573338" y="1219200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写作思路</a:t>
            </a:r>
          </a:p>
        </p:txBody>
      </p:sp>
      <p:pic>
        <p:nvPicPr>
          <p:cNvPr id="22543" name="Picture 2" descr="http://p3.so.qhimgs1.com/bdr/_240_/t016637d11dd5d3050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8200" y="520700"/>
            <a:ext cx="1800225" cy="198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4" grpId="0" bldLvl="0" animBg="1"/>
      <p:bldP spid="92167" grpId="0" bldLvl="0" animBg="1"/>
      <p:bldP spid="92168" grpId="0" bldLvl="0" animBg="1"/>
      <p:bldP spid="92170" grpId="0" bldLvl="0" animBg="1"/>
      <p:bldP spid="92172" grpId="0" bldLvl="0" animBg="1"/>
      <p:bldP spid="9217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2209800" y="2667000"/>
            <a:ext cx="8207375" cy="1052513"/>
          </a:xfrm>
          <a:ln w="22225"/>
        </p:spPr>
        <p:txBody>
          <a:bodyPr vert="horz" wrap="square" lIns="91440" tIns="45720" rIns="91440" bIns="45720" anchor="t"/>
          <a:lstStyle/>
          <a:p>
            <a:pPr algn="l"/>
            <a:r>
              <a:rPr lang="en-US" altLang="zh-CN" sz="2400" b="1" dirty="0">
                <a:ea typeface="黑体" panose="02010609060101010101" pitchFamily="49" charset="-122"/>
              </a:rPr>
              <a:t>       </a:t>
            </a:r>
            <a:r>
              <a:rPr lang="zh-CN" altLang="en-US" sz="2400" b="1" dirty="0">
                <a:ea typeface="黑体" panose="02010609060101010101" pitchFamily="49" charset="-122"/>
              </a:rPr>
              <a:t>不像一般的议论文那样地说理，而是用文艺性的笔调，形象化手法来议论说理。兼有</a:t>
            </a:r>
            <a:r>
              <a:rPr lang="zh-CN" altLang="en-US" sz="2400" b="1" dirty="0">
                <a:solidFill>
                  <a:srgbClr val="FF3300"/>
                </a:solidFill>
                <a:ea typeface="黑体" panose="02010609060101010101" pitchFamily="49" charset="-122"/>
              </a:rPr>
              <a:t>政论</a:t>
            </a:r>
            <a:r>
              <a:rPr lang="zh-CN" altLang="en-US" sz="2400" b="1" dirty="0">
                <a:ea typeface="黑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3300"/>
                </a:solidFill>
                <a:ea typeface="黑体" panose="02010609060101010101" pitchFamily="49" charset="-122"/>
              </a:rPr>
              <a:t>文艺</a:t>
            </a:r>
            <a:r>
              <a:rPr lang="zh-CN" altLang="en-US" sz="2400" b="1" dirty="0">
                <a:ea typeface="黑体" panose="02010609060101010101" pitchFamily="49" charset="-122"/>
              </a:rPr>
              <a:t>两种因素。</a:t>
            </a:r>
            <a:endParaRPr lang="zh-CN" altLang="en-US" sz="3600" b="1" dirty="0">
              <a:ea typeface="黑体" panose="02010609060101010101" pitchFamily="49" charset="-122"/>
            </a:endParaRPr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xfrm>
            <a:off x="2133600" y="3733800"/>
            <a:ext cx="8207375" cy="2743200"/>
          </a:xfrm>
          <a:ln w="22225"/>
        </p:spPr>
        <p:txBody>
          <a:bodyPr vert="horz" wrap="square" lIns="91440" tIns="45720" rIns="91440" bIns="45720" anchor="t"/>
          <a:lstStyle/>
          <a:p>
            <a:r>
              <a:rPr lang="zh-CN" altLang="en-US" sz="2800" b="1" dirty="0">
                <a:solidFill>
                  <a:srgbClr val="FF00FF"/>
                </a:solidFill>
                <a:latin typeface="黑体" panose="02010609060101010101" pitchFamily="49" charset="-122"/>
              </a:rPr>
              <a:t>特点：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</a:rPr>
              <a:t>  </a:t>
            </a:r>
            <a:r>
              <a:rPr lang="en-US" altLang="zh-CN" sz="2000" dirty="0">
                <a:solidFill>
                  <a:srgbClr val="3333FF"/>
                </a:solidFill>
                <a:latin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3333FF"/>
                </a:solidFill>
                <a:latin typeface="黑体" panose="02010609060101010101" pitchFamily="49" charset="-122"/>
              </a:rPr>
              <a:t>、篇幅短小，取材广泛。</a:t>
            </a:r>
          </a:p>
          <a:p>
            <a:pPr>
              <a:buFontTx/>
              <a:buNone/>
            </a:pPr>
            <a:r>
              <a:rPr lang="zh-CN" altLang="en-US" sz="2000" dirty="0">
                <a:solidFill>
                  <a:srgbClr val="3333FF"/>
                </a:solidFill>
                <a:latin typeface="黑体" panose="02010609060101010101" pitchFamily="49" charset="-122"/>
              </a:rPr>
              <a:t>   </a:t>
            </a:r>
            <a:r>
              <a:rPr lang="en-US" altLang="zh-CN" sz="2000" dirty="0">
                <a:solidFill>
                  <a:srgbClr val="3333FF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rgbClr val="3333FF"/>
                </a:solidFill>
                <a:latin typeface="黑体" panose="02010609060101010101" pitchFamily="49" charset="-122"/>
              </a:rPr>
              <a:t>、敏锐迅速，泼辣犀利，战斗性强。</a:t>
            </a:r>
          </a:p>
          <a:p>
            <a:pPr>
              <a:buFontTx/>
              <a:buNone/>
            </a:pPr>
            <a:r>
              <a:rPr lang="zh-CN" altLang="en-US" sz="2000" dirty="0">
                <a:solidFill>
                  <a:srgbClr val="3333FF"/>
                </a:solidFill>
                <a:latin typeface="黑体" panose="02010609060101010101" pitchFamily="49" charset="-122"/>
              </a:rPr>
              <a:t>  </a:t>
            </a:r>
            <a:r>
              <a:rPr lang="zh-CN" altLang="en-US" sz="2000" dirty="0">
                <a:solidFill>
                  <a:srgbClr val="FF3300"/>
                </a:solidFill>
                <a:latin typeface="黑体" panose="02010609060101010101" pitchFamily="49" charset="-122"/>
              </a:rPr>
              <a:t>（像匕首、投枪，能和读者一同杀出一条血路）</a:t>
            </a:r>
          </a:p>
          <a:p>
            <a:pPr>
              <a:buFontTx/>
              <a:buNone/>
            </a:pPr>
            <a:r>
              <a:rPr lang="zh-CN" altLang="en-US" sz="2000" dirty="0">
                <a:solidFill>
                  <a:srgbClr val="3333FF"/>
                </a:solidFill>
                <a:latin typeface="黑体" panose="02010609060101010101" pitchFamily="49" charset="-122"/>
              </a:rPr>
              <a:t>   </a:t>
            </a:r>
            <a:r>
              <a:rPr lang="en-US" altLang="zh-CN" sz="2000" dirty="0">
                <a:solidFill>
                  <a:srgbClr val="3333FF"/>
                </a:solidFill>
                <a:latin typeface="黑体" panose="02010609060101010101" pitchFamily="49" charset="-122"/>
              </a:rPr>
              <a:t>3</a:t>
            </a:r>
            <a:r>
              <a:rPr lang="zh-CN" altLang="en-US" sz="2000" dirty="0">
                <a:solidFill>
                  <a:srgbClr val="3333FF"/>
                </a:solidFill>
                <a:latin typeface="黑体" panose="02010609060101010101" pitchFamily="49" charset="-122"/>
              </a:rPr>
              <a:t>、冷嘲热讽、幽默风趣。</a:t>
            </a:r>
          </a:p>
          <a:p>
            <a:pPr>
              <a:buFontTx/>
              <a:buNone/>
            </a:pPr>
            <a:r>
              <a:rPr lang="zh-CN" altLang="en-US" sz="2000" dirty="0">
                <a:solidFill>
                  <a:srgbClr val="3333FF"/>
                </a:solidFill>
                <a:latin typeface="黑体" panose="02010609060101010101" pitchFamily="49" charset="-122"/>
              </a:rPr>
              <a:t>   </a:t>
            </a:r>
            <a:r>
              <a:rPr lang="en-US" altLang="zh-CN" sz="2000" dirty="0">
                <a:solidFill>
                  <a:srgbClr val="3333FF"/>
                </a:solidFill>
                <a:latin typeface="黑体" panose="02010609060101010101" pitchFamily="49" charset="-122"/>
              </a:rPr>
              <a:t>4</a:t>
            </a:r>
            <a:r>
              <a:rPr lang="zh-CN" altLang="en-US" sz="2000" dirty="0">
                <a:solidFill>
                  <a:srgbClr val="3333FF"/>
                </a:solidFill>
                <a:latin typeface="黑体" panose="02010609060101010101" pitchFamily="49" charset="-122"/>
              </a:rPr>
              <a:t>、说理生动、议论生动。</a:t>
            </a:r>
          </a:p>
        </p:txBody>
      </p:sp>
      <p:sp>
        <p:nvSpPr>
          <p:cNvPr id="23556" name="WordArt 5"/>
          <p:cNvSpPr>
            <a:spLocks noTextEdit="1"/>
          </p:cNvSpPr>
          <p:nvPr/>
        </p:nvSpPr>
        <p:spPr>
          <a:xfrm>
            <a:off x="2667000" y="1447800"/>
            <a:ext cx="1079500" cy="588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杂文：</a:t>
            </a:r>
          </a:p>
        </p:txBody>
      </p:sp>
      <p:pic>
        <p:nvPicPr>
          <p:cNvPr id="23557" name="Picture 2" descr="http://p3.so.qhimgs1.com/bdr/_240_/t016637d11dd5d30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0" y="685800"/>
            <a:ext cx="1660525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>
            <a:hlinkClick r:id="rId2" action="ppaction://hlinksldjump"/>
          </p:cNvPr>
          <p:cNvSpPr txBox="1"/>
          <p:nvPr/>
        </p:nvSpPr>
        <p:spPr>
          <a:xfrm>
            <a:off x="1884363" y="3635375"/>
            <a:ext cx="8496300" cy="645160"/>
          </a:xfrm>
          <a:prstGeom prst="rect">
            <a:avLst/>
          </a:prstGeom>
          <a:solidFill>
            <a:schemeClr val="bg1"/>
          </a:solidFill>
          <a:ln w="222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对方的论据和论点各是什么？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Text Box 4">
            <a:hlinkClick r:id="rId2" action="ppaction://hlinksldjump"/>
          </p:cNvPr>
          <p:cNvSpPr txBox="1"/>
          <p:nvPr/>
        </p:nvSpPr>
        <p:spPr>
          <a:xfrm>
            <a:off x="1847850" y="4483100"/>
            <a:ext cx="8569325" cy="1198880"/>
          </a:xfrm>
          <a:prstGeom prst="rect">
            <a:avLst/>
          </a:prstGeom>
          <a:solidFill>
            <a:schemeClr val="bg1"/>
          </a:solidFill>
          <a:ln w="222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作者正面提出的观点是什么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作者提出观点的依据是什么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得到了一个怎样的结论？</a:t>
            </a:r>
          </a:p>
        </p:txBody>
      </p:sp>
      <p:sp>
        <p:nvSpPr>
          <p:cNvPr id="24580" name="WordArt 2"/>
          <p:cNvSpPr>
            <a:spLocks noTextEdit="1"/>
          </p:cNvSpPr>
          <p:nvPr/>
        </p:nvSpPr>
        <p:spPr>
          <a:xfrm>
            <a:off x="2514600" y="1676400"/>
            <a:ext cx="43926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</a:p>
        </p:txBody>
      </p:sp>
      <p:pic>
        <p:nvPicPr>
          <p:cNvPr id="24581" name="Picture 2" descr="http://p3.so.qhimgs1.com/bdr/_240_/t016637d11dd5d305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0" y="838200"/>
            <a:ext cx="20764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TextEdit="1"/>
          </p:cNvSpPr>
          <p:nvPr/>
        </p:nvSpPr>
        <p:spPr>
          <a:xfrm>
            <a:off x="2362200" y="196850"/>
            <a:ext cx="43926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梳理结构</a:t>
            </a:r>
          </a:p>
        </p:txBody>
      </p:sp>
      <p:sp>
        <p:nvSpPr>
          <p:cNvPr id="25603" name="Text Box 3"/>
          <p:cNvSpPr txBox="1"/>
          <p:nvPr/>
        </p:nvSpPr>
        <p:spPr>
          <a:xfrm>
            <a:off x="1992313" y="1371600"/>
            <a:ext cx="69834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全文共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个自然段，可分为三部分：</a:t>
            </a:r>
          </a:p>
        </p:txBody>
      </p:sp>
      <p:sp>
        <p:nvSpPr>
          <p:cNvPr id="93188" name="Text Box 4"/>
          <p:cNvSpPr txBox="1"/>
          <p:nvPr/>
        </p:nvSpPr>
        <p:spPr>
          <a:xfrm>
            <a:off x="1992313" y="2133600"/>
            <a:ext cx="72723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1-2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）：摆敌论，树靶子。</a:t>
            </a:r>
          </a:p>
        </p:txBody>
      </p:sp>
      <p:sp>
        <p:nvSpPr>
          <p:cNvPr id="93189" name="Text Box 5"/>
          <p:cNvSpPr txBox="1"/>
          <p:nvPr/>
        </p:nvSpPr>
        <p:spPr>
          <a:xfrm>
            <a:off x="1992313" y="2924175"/>
            <a:ext cx="8424862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第二部分（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3-8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）：驳敌论，打靶子。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分两层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93190" name="Text Box 6"/>
          <p:cNvSpPr txBox="1"/>
          <p:nvPr/>
        </p:nvSpPr>
        <p:spPr>
          <a:xfrm>
            <a:off x="2063750" y="5805488"/>
            <a:ext cx="70564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第三部分（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）：得结论，立观点。</a:t>
            </a:r>
          </a:p>
        </p:txBody>
      </p:sp>
      <p:sp>
        <p:nvSpPr>
          <p:cNvPr id="93191" name="Text Box 7"/>
          <p:cNvSpPr txBox="1"/>
          <p:nvPr/>
        </p:nvSpPr>
        <p:spPr>
          <a:xfrm>
            <a:off x="2640013" y="4292600"/>
            <a:ext cx="6480175" cy="521970"/>
          </a:xfrm>
          <a:prstGeom prst="rect">
            <a:avLst/>
          </a:prstGeom>
          <a:solidFill>
            <a:srgbClr val="CCFFFF"/>
          </a:solidFill>
          <a:ln w="158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一层（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3-5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）：针对敌论，直接反驳。</a:t>
            </a:r>
          </a:p>
        </p:txBody>
      </p:sp>
      <p:sp>
        <p:nvSpPr>
          <p:cNvPr id="93192" name="Text Box 8"/>
          <p:cNvSpPr txBox="1"/>
          <p:nvPr/>
        </p:nvSpPr>
        <p:spPr>
          <a:xfrm>
            <a:off x="2640013" y="5054600"/>
            <a:ext cx="6408737" cy="521970"/>
          </a:xfrm>
          <a:prstGeom prst="rect">
            <a:avLst/>
          </a:prstGeom>
          <a:solidFill>
            <a:srgbClr val="CCFFFF"/>
          </a:solidFill>
          <a:ln w="158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二层（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6-8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）：树立观点，间接驳论。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89" grpId="0"/>
      <p:bldP spid="93190" grpId="0"/>
      <p:bldP spid="93191" grpId="0" bldLvl="0" animBg="1"/>
      <p:bldP spid="9319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2"/>
          <p:cNvSpPr txBox="1"/>
          <p:nvPr/>
        </p:nvSpPr>
        <p:spPr>
          <a:xfrm>
            <a:off x="2095500" y="1217613"/>
            <a:ext cx="251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论敌的论点论据</a:t>
            </a:r>
          </a:p>
        </p:txBody>
      </p:sp>
      <p:sp>
        <p:nvSpPr>
          <p:cNvPr id="95235" name="AutoShape 3"/>
          <p:cNvSpPr/>
          <p:nvPr/>
        </p:nvSpPr>
        <p:spPr>
          <a:xfrm>
            <a:off x="4648200" y="1066800"/>
            <a:ext cx="152400" cy="1066800"/>
          </a:xfrm>
          <a:prstGeom prst="leftBrace">
            <a:avLst>
              <a:gd name="adj1" fmla="val 58333"/>
              <a:gd name="adj2" fmla="val 37056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95236" name="Text Box 4"/>
          <p:cNvSpPr txBox="1"/>
          <p:nvPr/>
        </p:nvSpPr>
        <p:spPr>
          <a:xfrm>
            <a:off x="4724400" y="76200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论据</a:t>
            </a:r>
          </a:p>
        </p:txBody>
      </p:sp>
      <p:sp>
        <p:nvSpPr>
          <p:cNvPr id="95237" name="Text Box 5"/>
          <p:cNvSpPr txBox="1"/>
          <p:nvPr/>
        </p:nvSpPr>
        <p:spPr>
          <a:xfrm>
            <a:off x="4724400" y="182880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论点</a:t>
            </a:r>
          </a:p>
        </p:txBody>
      </p:sp>
      <p:sp>
        <p:nvSpPr>
          <p:cNvPr id="95238" name="Text Box 6"/>
          <p:cNvSpPr txBox="1"/>
          <p:nvPr/>
        </p:nvSpPr>
        <p:spPr>
          <a:xfrm>
            <a:off x="5638800" y="623888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两年前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95239" name="Text Box 7"/>
          <p:cNvSpPr txBox="1"/>
          <p:nvPr/>
        </p:nvSpPr>
        <p:spPr>
          <a:xfrm>
            <a:off x="5638800" y="1081088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    久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95240" name="Text Box 8"/>
          <p:cNvSpPr txBox="1"/>
          <p:nvPr/>
        </p:nvSpPr>
        <p:spPr>
          <a:xfrm>
            <a:off x="5638800" y="1538288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现    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</a:p>
        </p:txBody>
      </p:sp>
      <p:sp>
        <p:nvSpPr>
          <p:cNvPr id="95241" name="Text Box 9"/>
          <p:cNvSpPr txBox="1"/>
          <p:nvPr/>
        </p:nvSpPr>
        <p:spPr>
          <a:xfrm>
            <a:off x="6934200" y="623888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夸“地大物博”</a:t>
            </a:r>
          </a:p>
        </p:txBody>
      </p:sp>
      <p:sp>
        <p:nvSpPr>
          <p:cNvPr id="95242" name="Text Box 10"/>
          <p:cNvSpPr txBox="1"/>
          <p:nvPr/>
        </p:nvSpPr>
        <p:spPr>
          <a:xfrm>
            <a:off x="6934200" y="1081088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望国联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95243" name="Text Box 11"/>
          <p:cNvSpPr txBox="1"/>
          <p:nvPr/>
        </p:nvSpPr>
        <p:spPr>
          <a:xfrm>
            <a:off x="6934200" y="152400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求神佛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95244" name="Text Box 12"/>
          <p:cNvSpPr txBox="1"/>
          <p:nvPr/>
        </p:nvSpPr>
        <p:spPr>
          <a:xfrm>
            <a:off x="5486400" y="1905000"/>
            <a:ext cx="4114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中国人失掉自信力了</a:t>
            </a:r>
          </a:p>
        </p:txBody>
      </p:sp>
      <p:sp>
        <p:nvSpPr>
          <p:cNvPr id="95245" name="Text Box 13"/>
          <p:cNvSpPr txBox="1"/>
          <p:nvPr/>
        </p:nvSpPr>
        <p:spPr>
          <a:xfrm>
            <a:off x="1793875" y="3276600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反驳</a:t>
            </a:r>
          </a:p>
        </p:txBody>
      </p:sp>
      <p:sp>
        <p:nvSpPr>
          <p:cNvPr id="95246" name="AutoShape 14"/>
          <p:cNvSpPr/>
          <p:nvPr/>
        </p:nvSpPr>
        <p:spPr>
          <a:xfrm>
            <a:off x="2743200" y="2743200"/>
            <a:ext cx="228600" cy="1676400"/>
          </a:xfrm>
          <a:prstGeom prst="leftBrace">
            <a:avLst>
              <a:gd name="adj1" fmla="val 6111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95247" name="Text Box 15"/>
          <p:cNvSpPr txBox="1"/>
          <p:nvPr/>
        </p:nvSpPr>
        <p:spPr>
          <a:xfrm>
            <a:off x="2971800" y="251460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直接反驳</a:t>
            </a:r>
          </a:p>
        </p:txBody>
      </p:sp>
      <p:sp>
        <p:nvSpPr>
          <p:cNvPr id="95248" name="Text Box 16"/>
          <p:cNvSpPr txBox="1"/>
          <p:nvPr/>
        </p:nvSpPr>
        <p:spPr>
          <a:xfrm>
            <a:off x="4648200" y="2376488"/>
            <a:ext cx="3581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失掉的是“他信力”</a:t>
            </a:r>
          </a:p>
        </p:txBody>
      </p:sp>
      <p:sp>
        <p:nvSpPr>
          <p:cNvPr id="95249" name="Text Box 17"/>
          <p:cNvSpPr txBox="1"/>
          <p:nvPr/>
        </p:nvSpPr>
        <p:spPr>
          <a:xfrm>
            <a:off x="4648200" y="2819400"/>
            <a:ext cx="3200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发展着“自欺力”</a:t>
            </a:r>
          </a:p>
        </p:txBody>
      </p:sp>
      <p:sp>
        <p:nvSpPr>
          <p:cNvPr id="95250" name="Text Box 18"/>
          <p:cNvSpPr txBox="1"/>
          <p:nvPr/>
        </p:nvSpPr>
        <p:spPr>
          <a:xfrm>
            <a:off x="2819400" y="4205288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间接反驳</a:t>
            </a:r>
          </a:p>
        </p:txBody>
      </p:sp>
      <p:sp>
        <p:nvSpPr>
          <p:cNvPr id="95251" name="Text Box 19"/>
          <p:cNvSpPr txBox="1"/>
          <p:nvPr/>
        </p:nvSpPr>
        <p:spPr>
          <a:xfrm>
            <a:off x="4267200" y="320040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论点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95252" name="Text Box 20"/>
          <p:cNvSpPr txBox="1"/>
          <p:nvPr/>
        </p:nvSpPr>
        <p:spPr>
          <a:xfrm>
            <a:off x="5334000" y="3200400"/>
            <a:ext cx="495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有并不失掉自信力的中国人在    </a:t>
            </a:r>
          </a:p>
        </p:txBody>
      </p:sp>
      <p:sp>
        <p:nvSpPr>
          <p:cNvPr id="95253" name="Text Box 21"/>
          <p:cNvSpPr txBox="1"/>
          <p:nvPr/>
        </p:nvSpPr>
        <p:spPr>
          <a:xfrm>
            <a:off x="4495800" y="472440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论据</a:t>
            </a:r>
          </a:p>
        </p:txBody>
      </p:sp>
      <p:sp>
        <p:nvSpPr>
          <p:cNvPr id="95254" name="AutoShape 22"/>
          <p:cNvSpPr/>
          <p:nvPr/>
        </p:nvSpPr>
        <p:spPr>
          <a:xfrm>
            <a:off x="5410200" y="4343400"/>
            <a:ext cx="228600" cy="1371600"/>
          </a:xfrm>
          <a:prstGeom prst="leftBrace">
            <a:avLst>
              <a:gd name="adj1" fmla="val 50000"/>
              <a:gd name="adj2" fmla="val 43519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55" name="Text Box 23"/>
          <p:cNvSpPr txBox="1"/>
          <p:nvPr/>
        </p:nvSpPr>
        <p:spPr>
          <a:xfrm>
            <a:off x="5562600" y="4114800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古</a:t>
            </a:r>
          </a:p>
        </p:txBody>
      </p:sp>
      <p:sp>
        <p:nvSpPr>
          <p:cNvPr id="95256" name="Text Box 24"/>
          <p:cNvSpPr txBox="1"/>
          <p:nvPr/>
        </p:nvSpPr>
        <p:spPr>
          <a:xfrm>
            <a:off x="5562600" y="5410200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今</a:t>
            </a:r>
          </a:p>
        </p:txBody>
      </p:sp>
      <p:sp>
        <p:nvSpPr>
          <p:cNvPr id="95257" name="AutoShape 25"/>
          <p:cNvSpPr/>
          <p:nvPr/>
        </p:nvSpPr>
        <p:spPr>
          <a:xfrm>
            <a:off x="6096000" y="3733800"/>
            <a:ext cx="228600" cy="1524000"/>
          </a:xfrm>
          <a:prstGeom prst="leftBrace">
            <a:avLst>
              <a:gd name="adj1" fmla="val 5555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58" name="Text Box 26"/>
          <p:cNvSpPr txBox="1"/>
          <p:nvPr/>
        </p:nvSpPr>
        <p:spPr>
          <a:xfrm>
            <a:off x="6400800" y="358140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埋头苦干的人</a:t>
            </a:r>
          </a:p>
        </p:txBody>
      </p:sp>
      <p:sp>
        <p:nvSpPr>
          <p:cNvPr id="95259" name="Text Box 27"/>
          <p:cNvSpPr txBox="1"/>
          <p:nvPr/>
        </p:nvSpPr>
        <p:spPr>
          <a:xfrm>
            <a:off x="6172200" y="5334000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有确信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不自欺</a:t>
            </a:r>
            <a:r>
              <a:rPr lang="zh-CN" altLang="en-US" sz="28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95260" name="Text Box 28"/>
          <p:cNvSpPr txBox="1"/>
          <p:nvPr/>
        </p:nvSpPr>
        <p:spPr>
          <a:xfrm>
            <a:off x="6400800" y="4038600"/>
            <a:ext cx="2819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拼命硬干的人</a:t>
            </a:r>
          </a:p>
        </p:txBody>
      </p:sp>
      <p:sp>
        <p:nvSpPr>
          <p:cNvPr id="95261" name="Text Box 29"/>
          <p:cNvSpPr txBox="1"/>
          <p:nvPr/>
        </p:nvSpPr>
        <p:spPr>
          <a:xfrm>
            <a:off x="6400800" y="4525963"/>
            <a:ext cx="2819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为民请命的人</a:t>
            </a:r>
          </a:p>
        </p:txBody>
      </p:sp>
      <p:sp>
        <p:nvSpPr>
          <p:cNvPr id="95262" name="Text Box 30"/>
          <p:cNvSpPr txBox="1"/>
          <p:nvPr/>
        </p:nvSpPr>
        <p:spPr>
          <a:xfrm>
            <a:off x="6172200" y="5715000"/>
            <a:ext cx="3352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前仆后继的战斗</a:t>
            </a:r>
          </a:p>
        </p:txBody>
      </p:sp>
      <p:sp>
        <p:nvSpPr>
          <p:cNvPr id="95263" name="Text Box 31"/>
          <p:cNvSpPr txBox="1"/>
          <p:nvPr/>
        </p:nvSpPr>
        <p:spPr>
          <a:xfrm>
            <a:off x="6400800" y="495300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舍身求法的人</a:t>
            </a:r>
          </a:p>
        </p:txBody>
      </p:sp>
      <p:sp>
        <p:nvSpPr>
          <p:cNvPr id="95264" name="AutoShape 32"/>
          <p:cNvSpPr/>
          <p:nvPr/>
        </p:nvSpPr>
        <p:spPr>
          <a:xfrm>
            <a:off x="6019800" y="5410200"/>
            <a:ext cx="152400" cy="762000"/>
          </a:xfrm>
          <a:prstGeom prst="leftBrace">
            <a:avLst>
              <a:gd name="adj1" fmla="val 4166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65" name="Text Box 33"/>
          <p:cNvSpPr txBox="1"/>
          <p:nvPr/>
        </p:nvSpPr>
        <p:spPr>
          <a:xfrm>
            <a:off x="1524000" y="0"/>
            <a:ext cx="36353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 dirty="0">
              <a:solidFill>
                <a:srgbClr val="3333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5266" name="Text Box 34"/>
          <p:cNvSpPr txBox="1"/>
          <p:nvPr/>
        </p:nvSpPr>
        <p:spPr>
          <a:xfrm>
            <a:off x="1752600" y="6110288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结论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95267" name="Text Box 35"/>
          <p:cNvSpPr txBox="1"/>
          <p:nvPr/>
        </p:nvSpPr>
        <p:spPr>
          <a:xfrm>
            <a:off x="2667000" y="6172200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自信力的有无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状元宰相的文章不足为据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看地底下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5268" name="Text Box 36"/>
          <p:cNvSpPr txBox="1"/>
          <p:nvPr/>
        </p:nvSpPr>
        <p:spPr>
          <a:xfrm>
            <a:off x="9063990" y="4267200"/>
            <a:ext cx="613410" cy="1066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脊  梁</a:t>
            </a:r>
          </a:p>
        </p:txBody>
      </p:sp>
      <p:sp>
        <p:nvSpPr>
          <p:cNvPr id="95269" name="AutoShape 37"/>
          <p:cNvSpPr/>
          <p:nvPr/>
        </p:nvSpPr>
        <p:spPr>
          <a:xfrm rot="5373261" flipV="1">
            <a:off x="8151813" y="1747838"/>
            <a:ext cx="768350" cy="2290762"/>
          </a:xfrm>
          <a:custGeom>
            <a:avLst/>
            <a:gdLst>
              <a:gd name="txL" fmla="*/ 0 w 21600"/>
              <a:gd name="txT" fmla="*/ 21600 h 21600"/>
              <a:gd name="txR" fmla="*/ 18514 w 21600"/>
              <a:gd name="txB" fmla="*/ 21600 h 21600"/>
            </a:gdLst>
            <a:ahLst/>
            <a:cxnLst>
              <a:cxn ang="17694720">
                <a:pos x="2147483647" y="0"/>
              </a:cxn>
              <a:cxn ang="11796480">
                <a:pos x="2147483647" y="2147483647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lnTo>
                  <a:pt x="18514" y="0"/>
                </a:lnTo>
                <a:close/>
              </a:path>
            </a:pathLst>
          </a:custGeom>
          <a:solidFill>
            <a:srgbClr val="9900CC">
              <a:alpha val="100000"/>
            </a:srgbClr>
          </a:solidFill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70" name="AutoShape 38"/>
          <p:cNvSpPr/>
          <p:nvPr/>
        </p:nvSpPr>
        <p:spPr>
          <a:xfrm rot="-5373261">
            <a:off x="9271000" y="1800225"/>
            <a:ext cx="909638" cy="1423988"/>
          </a:xfrm>
          <a:custGeom>
            <a:avLst/>
            <a:gdLst>
              <a:gd name="txL" fmla="*/ 0 w 21600"/>
              <a:gd name="txT" fmla="*/ 21600 h 21600"/>
              <a:gd name="txR" fmla="*/ 18514 w 21600"/>
              <a:gd name="txB" fmla="*/ 21600 h 21600"/>
            </a:gdLst>
            <a:ahLst/>
            <a:cxnLst>
              <a:cxn ang="17694720">
                <a:pos x="2147483647" y="0"/>
              </a:cxn>
              <a:cxn ang="11796480">
                <a:pos x="2147483647" y="2147483647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lnTo>
                  <a:pt x="18514" y="0"/>
                </a:lnTo>
                <a:close/>
              </a:path>
            </a:pathLst>
          </a:custGeom>
          <a:solidFill>
            <a:srgbClr val="9900CC">
              <a:alpha val="100000"/>
            </a:srgbClr>
          </a:solidFill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71" name="AutoShape 39"/>
          <p:cNvSpPr/>
          <p:nvPr/>
        </p:nvSpPr>
        <p:spPr>
          <a:xfrm rot="5373261" flipV="1">
            <a:off x="9674225" y="5718175"/>
            <a:ext cx="615950" cy="914400"/>
          </a:xfrm>
          <a:custGeom>
            <a:avLst/>
            <a:gdLst>
              <a:gd name="txL" fmla="*/ 0 w 21600"/>
              <a:gd name="txT" fmla="*/ 21600 h 21600"/>
              <a:gd name="txR" fmla="*/ 18514 w 21600"/>
              <a:gd name="txB" fmla="*/ 21600 h 21600"/>
            </a:gdLst>
            <a:ahLst/>
            <a:cxnLst>
              <a:cxn ang="17694720">
                <a:pos x="2147483647" y="0"/>
              </a:cxn>
              <a:cxn ang="11796480">
                <a:pos x="2147483647" y="2147483647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lnTo>
                  <a:pt x="18514" y="0"/>
                </a:lnTo>
                <a:close/>
              </a:path>
            </a:pathLst>
          </a:custGeom>
          <a:solidFill>
            <a:srgbClr val="9900CC">
              <a:alpha val="100000"/>
            </a:srgbClr>
          </a:solidFill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72" name="AutoShape 40"/>
          <p:cNvSpPr/>
          <p:nvPr/>
        </p:nvSpPr>
        <p:spPr>
          <a:xfrm rot="5373261" flipV="1">
            <a:off x="8726488" y="1177925"/>
            <a:ext cx="611187" cy="2366963"/>
          </a:xfrm>
          <a:custGeom>
            <a:avLst/>
            <a:gdLst>
              <a:gd name="txL" fmla="*/ 0 w 21600"/>
              <a:gd name="txT" fmla="*/ 21600 h 21600"/>
              <a:gd name="txR" fmla="*/ 18514 w 21600"/>
              <a:gd name="txB" fmla="*/ 21600 h 21600"/>
            </a:gdLst>
            <a:ahLst/>
            <a:cxnLst>
              <a:cxn ang="17694720">
                <a:pos x="2147483647" y="0"/>
              </a:cxn>
              <a:cxn ang="11796480">
                <a:pos x="2147483647" y="2147483647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lnTo>
                  <a:pt x="18514" y="0"/>
                </a:lnTo>
                <a:close/>
              </a:path>
            </a:pathLst>
          </a:custGeom>
          <a:solidFill>
            <a:srgbClr val="9900CC">
              <a:alpha val="100000"/>
            </a:srgbClr>
          </a:solidFill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273" name="Line 41"/>
          <p:cNvSpPr/>
          <p:nvPr/>
        </p:nvSpPr>
        <p:spPr>
          <a:xfrm>
            <a:off x="9753600" y="1143000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74" name="Line 42"/>
          <p:cNvSpPr/>
          <p:nvPr/>
        </p:nvSpPr>
        <p:spPr>
          <a:xfrm>
            <a:off x="10210800" y="1143000"/>
            <a:ext cx="0" cy="990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75" name="Line 43"/>
          <p:cNvSpPr/>
          <p:nvPr/>
        </p:nvSpPr>
        <p:spPr>
          <a:xfrm>
            <a:off x="9525000" y="4724400"/>
            <a:ext cx="914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76" name="Line 44"/>
          <p:cNvSpPr/>
          <p:nvPr/>
        </p:nvSpPr>
        <p:spPr>
          <a:xfrm flipV="1">
            <a:off x="10439400" y="5867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77" name="Line 45"/>
          <p:cNvSpPr/>
          <p:nvPr/>
        </p:nvSpPr>
        <p:spPr>
          <a:xfrm>
            <a:off x="10439400" y="4724400"/>
            <a:ext cx="0" cy="1143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78" name="Line 46"/>
          <p:cNvSpPr/>
          <p:nvPr/>
        </p:nvSpPr>
        <p:spPr>
          <a:xfrm>
            <a:off x="8610600" y="1828800"/>
            <a:ext cx="1066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79" name="Line 47"/>
          <p:cNvSpPr/>
          <p:nvPr/>
        </p:nvSpPr>
        <p:spPr>
          <a:xfrm>
            <a:off x="9677400" y="1828800"/>
            <a:ext cx="0" cy="685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80" name="Line 48"/>
          <p:cNvSpPr/>
          <p:nvPr/>
        </p:nvSpPr>
        <p:spPr>
          <a:xfrm>
            <a:off x="9982200" y="3505200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81" name="Line 49"/>
          <p:cNvSpPr/>
          <p:nvPr/>
        </p:nvSpPr>
        <p:spPr>
          <a:xfrm flipV="1">
            <a:off x="10439400" y="2971800"/>
            <a:ext cx="0" cy="533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282" name="AutoShape 50"/>
          <p:cNvSpPr/>
          <p:nvPr/>
        </p:nvSpPr>
        <p:spPr>
          <a:xfrm>
            <a:off x="8839200" y="3810000"/>
            <a:ext cx="304800" cy="2209800"/>
          </a:xfrm>
          <a:prstGeom prst="rightBrace">
            <a:avLst>
              <a:gd name="adj1" fmla="val 60416"/>
              <a:gd name="adj2" fmla="val 4181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83" name="AutoShape 51"/>
          <p:cNvSpPr/>
          <p:nvPr/>
        </p:nvSpPr>
        <p:spPr>
          <a:xfrm>
            <a:off x="4343400" y="3505200"/>
            <a:ext cx="228600" cy="1600200"/>
          </a:xfrm>
          <a:prstGeom prst="leftBrace">
            <a:avLst>
              <a:gd name="adj1" fmla="val 58333"/>
              <a:gd name="adj2" fmla="val 57736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84" name="AutoShape 52"/>
          <p:cNvSpPr/>
          <p:nvPr/>
        </p:nvSpPr>
        <p:spPr>
          <a:xfrm>
            <a:off x="4495800" y="2590800"/>
            <a:ext cx="228600" cy="533400"/>
          </a:xfrm>
          <a:prstGeom prst="leftBrace">
            <a:avLst>
              <a:gd name="adj1" fmla="val 19444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85" name="AutoShape 53"/>
          <p:cNvSpPr/>
          <p:nvPr/>
        </p:nvSpPr>
        <p:spPr>
          <a:xfrm>
            <a:off x="5486400" y="838200"/>
            <a:ext cx="228600" cy="990600"/>
          </a:xfrm>
          <a:prstGeom prst="leftBrace">
            <a:avLst>
              <a:gd name="adj1" fmla="val 36111"/>
              <a:gd name="adj2" fmla="val 28528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86" name="AutoShape 54"/>
          <p:cNvSpPr/>
          <p:nvPr/>
        </p:nvSpPr>
        <p:spPr>
          <a:xfrm>
            <a:off x="9525000" y="838200"/>
            <a:ext cx="152400" cy="609600"/>
          </a:xfrm>
          <a:prstGeom prst="rightBrace">
            <a:avLst>
              <a:gd name="adj1" fmla="val 3333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79" name="Text Box 55"/>
          <p:cNvSpPr txBox="1"/>
          <p:nvPr/>
        </p:nvSpPr>
        <p:spPr>
          <a:xfrm>
            <a:off x="10036175" y="1222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wedg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9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95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95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95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95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95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95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9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95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9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300"/>
                                        <p:tgtEl>
                                          <p:spTgt spid="9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95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95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95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9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95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300"/>
                                        <p:tgtEl>
                                          <p:spTgt spid="95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95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95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9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9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300"/>
                                        <p:tgtEl>
                                          <p:spTgt spid="95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95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95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9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3" dur="300"/>
                                        <p:tgtEl>
                                          <p:spTgt spid="95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95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95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000"/>
                            </p:stCondLst>
                            <p:childTnLst>
                              <p:par>
                                <p:cTn id="2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6" dur="500"/>
                                        <p:tgtEl>
                                          <p:spTgt spid="95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00"/>
                            </p:stCondLst>
                            <p:childTnLst>
                              <p:par>
                                <p:cTn id="2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300"/>
                                        <p:tgtEl>
                                          <p:spTgt spid="95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300"/>
                                        <p:tgtEl>
                                          <p:spTgt spid="95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500"/>
                                        <p:tgtEl>
                                          <p:spTgt spid="95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 bldLvl="0" animBg="1"/>
      <p:bldP spid="95236" grpId="0"/>
      <p:bldP spid="95237" grpId="0"/>
      <p:bldP spid="95238" grpId="0"/>
      <p:bldP spid="95239" grpId="0"/>
      <p:bldP spid="95240" grpId="0"/>
      <p:bldP spid="95241" grpId="0"/>
      <p:bldP spid="95242" grpId="0"/>
      <p:bldP spid="95243" grpId="0"/>
      <p:bldP spid="95244" grpId="0"/>
      <p:bldP spid="95245" grpId="0"/>
      <p:bldP spid="95246" grpId="0" bldLvl="0" animBg="1"/>
      <p:bldP spid="95247" grpId="0"/>
      <p:bldP spid="95248" grpId="0"/>
      <p:bldP spid="95249" grpId="0"/>
      <p:bldP spid="95250" grpId="0"/>
      <p:bldP spid="95251" grpId="0"/>
      <p:bldP spid="95252" grpId="0"/>
      <p:bldP spid="95253" grpId="0"/>
      <p:bldP spid="95254" grpId="0" bldLvl="0" animBg="1"/>
      <p:bldP spid="95255" grpId="0"/>
      <p:bldP spid="95256" grpId="0"/>
      <p:bldP spid="95257" grpId="0" bldLvl="0" animBg="1"/>
      <p:bldP spid="95258" grpId="0"/>
      <p:bldP spid="95259" grpId="0"/>
      <p:bldP spid="95260" grpId="0"/>
      <p:bldP spid="95261" grpId="0"/>
      <p:bldP spid="95262" grpId="0"/>
      <p:bldP spid="95263" grpId="0"/>
      <p:bldP spid="95264" grpId="0" bldLvl="0" animBg="1"/>
      <p:bldP spid="95265" grpId="0"/>
      <p:bldP spid="95266" grpId="0"/>
      <p:bldP spid="95267" grpId="0"/>
      <p:bldP spid="95268" grpId="0"/>
      <p:bldP spid="95282" grpId="0" bldLvl="0" animBg="1"/>
      <p:bldP spid="95283" grpId="0" bldLvl="0" animBg="1"/>
      <p:bldP spid="95284" grpId="0" bldLvl="0" animBg="1"/>
      <p:bldP spid="95285" grpId="0" bldLvl="0" animBg="1"/>
      <p:bldP spid="9528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073"/>
          <p:cNvSpPr>
            <a:spLocks noChangeArrowheads="1" noChangeShapeType="1" noTextEdit="1"/>
          </p:cNvSpPr>
          <p:nvPr/>
        </p:nvSpPr>
        <p:spPr bwMode="auto">
          <a:xfrm>
            <a:off x="1879601" y="1930400"/>
            <a:ext cx="8640233" cy="146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000"/>
                    </a:srgbClr>
                  </a:outerShdw>
                </a:effectLst>
                <a:latin typeface="黑体"/>
                <a:ea typeface="黑体"/>
              </a:rPr>
              <a:t>中国人失掉自信力了吗</a:t>
            </a:r>
          </a:p>
        </p:txBody>
      </p:sp>
      <p:sp>
        <p:nvSpPr>
          <p:cNvPr id="3075" name="文本框 3075"/>
          <p:cNvSpPr txBox="1">
            <a:spLocks noChangeArrowheads="1"/>
          </p:cNvSpPr>
          <p:nvPr/>
        </p:nvSpPr>
        <p:spPr bwMode="auto">
          <a:xfrm>
            <a:off x="5171017" y="3622675"/>
            <a:ext cx="20377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0000FF"/>
                </a:solidFill>
              </a:rPr>
              <a:t>鲁迅</a:t>
            </a:r>
          </a:p>
        </p:txBody>
      </p:sp>
      <p:sp>
        <p:nvSpPr>
          <p:cNvPr id="3076" name="文本框 1"/>
          <p:cNvSpPr txBox="1">
            <a:spLocks noChangeArrowheads="1"/>
          </p:cNvSpPr>
          <p:nvPr/>
        </p:nvSpPr>
        <p:spPr bwMode="auto">
          <a:xfrm>
            <a:off x="4064001" y="574675"/>
            <a:ext cx="4544484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400" b="1"/>
              <a:t> </a:t>
            </a:r>
            <a:r>
              <a:rPr lang="zh-CN" altLang="zh-CN" sz="4400" b="1"/>
              <a:t>第二课时</a:t>
            </a:r>
          </a:p>
        </p:txBody>
      </p:sp>
    </p:spTree>
    <p:extLst>
      <p:ext uri="{BB962C8B-B14F-4D97-AF65-F5344CB8AC3E}">
        <p14:creationId xmlns:p14="http://schemas.microsoft.com/office/powerpoint/2010/main" val="27795805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2530"/>
          <p:cNvSpPr txBox="1">
            <a:spLocks noChangeArrowheads="1"/>
          </p:cNvSpPr>
          <p:nvPr/>
        </p:nvSpPr>
        <p:spPr bwMode="auto">
          <a:xfrm>
            <a:off x="448733" y="1090613"/>
            <a:ext cx="1148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阅读课文</a:t>
            </a:r>
            <a:r>
              <a:rPr lang="en-US" altLang="zh-CN" sz="3200" b="1">
                <a:latin typeface="宋体" pitchFamily="2" charset="-122"/>
              </a:rPr>
              <a:t>6——8</a:t>
            </a:r>
            <a:r>
              <a:rPr lang="zh-CN" altLang="en-US" sz="3200" b="1">
                <a:latin typeface="宋体" pitchFamily="2" charset="-122"/>
              </a:rPr>
              <a:t>段，思考：</a:t>
            </a:r>
          </a:p>
        </p:txBody>
      </p:sp>
      <p:sp>
        <p:nvSpPr>
          <p:cNvPr id="4099" name="文本框 22537"/>
          <p:cNvSpPr txBox="1">
            <a:spLocks noChangeArrowheads="1"/>
          </p:cNvSpPr>
          <p:nvPr/>
        </p:nvSpPr>
        <p:spPr bwMode="auto">
          <a:xfrm>
            <a:off x="349251" y="1674813"/>
            <a:ext cx="11686116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、作者用哪些论据证明自己的观点？作者说有</a:t>
            </a:r>
            <a:r>
              <a:rPr lang="en-US" altLang="zh-CN" sz="2800" b="1">
                <a:latin typeface="宋体" pitchFamily="2" charset="-122"/>
              </a:rPr>
              <a:t>“</a:t>
            </a:r>
            <a:r>
              <a:rPr lang="zh-CN" altLang="en-US" sz="2800" b="1">
                <a:latin typeface="宋体" pitchFamily="2" charset="-122"/>
              </a:rPr>
              <a:t>埋头苦干的人、拼命硬干的人、为民请命的人、舍身求法的人</a:t>
            </a:r>
            <a:r>
              <a:rPr lang="en-US" altLang="zh-CN" sz="2800" b="1">
                <a:latin typeface="宋体" pitchFamily="2" charset="-122"/>
              </a:rPr>
              <a:t>”</a:t>
            </a:r>
            <a:r>
              <a:rPr lang="zh-CN" altLang="en-US" sz="2800" b="1">
                <a:latin typeface="宋体" pitchFamily="2" charset="-122"/>
              </a:rPr>
              <a:t>“这就是中国的脊梁”，你知道历史上有哪些人物具有这样的品行？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</a:rPr>
              <a:t>、第</a:t>
            </a:r>
            <a:r>
              <a:rPr lang="en-US" altLang="zh-CN" sz="2800" b="1">
                <a:latin typeface="宋体" pitchFamily="2" charset="-122"/>
              </a:rPr>
              <a:t>8</a:t>
            </a:r>
            <a:r>
              <a:rPr lang="zh-CN" altLang="en-US" sz="2800" b="1">
                <a:latin typeface="宋体" pitchFamily="2" charset="-122"/>
              </a:rPr>
              <a:t>段中“这一类的人们”指的是谁？这一类没有失掉自信心的人现状如何？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宋体" pitchFamily="2" charset="-122"/>
              </a:rPr>
              <a:t>3</a:t>
            </a:r>
            <a:r>
              <a:rPr lang="zh-CN" altLang="en-US" sz="2800" b="1">
                <a:latin typeface="宋体" pitchFamily="2" charset="-122"/>
              </a:rPr>
              <a:t>、“说中国人失掉了自信力，用以指一部分人则可，倘若加于全体，那简直是诬蔑。”这句话批驳敌论证的什么毛病？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宋体" pitchFamily="2" charset="-122"/>
              </a:rPr>
              <a:t>4</a:t>
            </a:r>
            <a:r>
              <a:rPr lang="zh-CN" altLang="en-US" sz="2800" b="1">
                <a:latin typeface="宋体" pitchFamily="2" charset="-122"/>
              </a:rPr>
              <a:t>、你能举出一些具体事例来证明作者的观点吗？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宋体" pitchFamily="2" charset="-122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endParaRPr lang="zh-CN" altLang="en-US" sz="2800" b="1">
              <a:latin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800" b="1">
              <a:latin typeface="宋体" pitchFamily="2" charset="-122"/>
            </a:endParaRPr>
          </a:p>
        </p:txBody>
      </p:sp>
      <p:sp>
        <p:nvSpPr>
          <p:cNvPr id="4100" name="直接连接符 22538"/>
          <p:cNvSpPr>
            <a:spLocks noChangeShapeType="1"/>
          </p:cNvSpPr>
          <p:nvPr/>
        </p:nvSpPr>
        <p:spPr bwMode="auto">
          <a:xfrm flipV="1">
            <a:off x="4533901" y="892176"/>
            <a:ext cx="3308351" cy="17463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文本框 1"/>
          <p:cNvSpPr txBox="1">
            <a:spLocks noChangeArrowheads="1"/>
          </p:cNvSpPr>
          <p:nvPr/>
        </p:nvSpPr>
        <p:spPr bwMode="auto">
          <a:xfrm>
            <a:off x="3877734" y="79376"/>
            <a:ext cx="4629151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FF0000"/>
                </a:solidFill>
              </a:rPr>
              <a:t>课文探究</a:t>
            </a:r>
          </a:p>
        </p:txBody>
      </p:sp>
    </p:spTree>
    <p:extLst>
      <p:ext uri="{BB962C8B-B14F-4D97-AF65-F5344CB8AC3E}">
        <p14:creationId xmlns:p14="http://schemas.microsoft.com/office/powerpoint/2010/main" val="568936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矩形 102403"/>
          <p:cNvSpPr>
            <a:spLocks noChangeArrowheads="1"/>
          </p:cNvSpPr>
          <p:nvPr/>
        </p:nvSpPr>
        <p:spPr bwMode="auto">
          <a:xfrm>
            <a:off x="3503085" y="2060575"/>
            <a:ext cx="9120716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指默默无闻、努力工作的广大劳动人民。如毕升、祖冲之、李时珍、詹天佑等人</a:t>
            </a:r>
          </a:p>
        </p:txBody>
      </p:sp>
      <p:sp>
        <p:nvSpPr>
          <p:cNvPr id="102405" name="矩形 102404"/>
          <p:cNvSpPr>
            <a:spLocks noChangeArrowheads="1"/>
          </p:cNvSpPr>
          <p:nvPr/>
        </p:nvSpPr>
        <p:spPr bwMode="auto">
          <a:xfrm>
            <a:off x="3600451" y="2997200"/>
            <a:ext cx="93472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指那些不怕牺牲、不计得失、忠于祖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国的人。如岳飞、文天祥、戚继光、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林则徐等人</a:t>
            </a:r>
          </a:p>
        </p:txBody>
      </p:sp>
      <p:sp>
        <p:nvSpPr>
          <p:cNvPr id="102406" name="矩形 102405"/>
          <p:cNvSpPr>
            <a:spLocks noChangeArrowheads="1"/>
          </p:cNvSpPr>
          <p:nvPr/>
        </p:nvSpPr>
        <p:spPr bwMode="auto">
          <a:xfrm>
            <a:off x="3407833" y="4365625"/>
            <a:ext cx="8432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指同情人民，为人民鸣不平、伸张正义的人。如屈原、关汉卿、海瑞等人</a:t>
            </a:r>
          </a:p>
        </p:txBody>
      </p:sp>
      <p:sp>
        <p:nvSpPr>
          <p:cNvPr id="102407" name="矩形 102406"/>
          <p:cNvSpPr>
            <a:spLocks noChangeArrowheads="1"/>
          </p:cNvSpPr>
          <p:nvPr/>
        </p:nvSpPr>
        <p:spPr bwMode="auto">
          <a:xfrm>
            <a:off x="3695700" y="5589588"/>
            <a:ext cx="8737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指历尽艰辛、英勇献身、追求真理的人。如商鞅、谭嗣同、玄奘、法显等人</a:t>
            </a:r>
          </a:p>
        </p:txBody>
      </p:sp>
      <p:sp>
        <p:nvSpPr>
          <p:cNvPr id="102408" name="矩形 102407"/>
          <p:cNvSpPr>
            <a:spLocks noChangeArrowheads="1"/>
          </p:cNvSpPr>
          <p:nvPr/>
        </p:nvSpPr>
        <p:spPr bwMode="auto">
          <a:xfrm>
            <a:off x="344566" y="2082801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“埋头苦干的人”</a:t>
            </a:r>
          </a:p>
        </p:txBody>
      </p:sp>
      <p:sp>
        <p:nvSpPr>
          <p:cNvPr id="102409" name="矩形 102408"/>
          <p:cNvSpPr>
            <a:spLocks noChangeArrowheads="1"/>
          </p:cNvSpPr>
          <p:nvPr/>
        </p:nvSpPr>
        <p:spPr bwMode="auto">
          <a:xfrm>
            <a:off x="344566" y="3090863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“拼命硬干的人”</a:t>
            </a:r>
          </a:p>
        </p:txBody>
      </p:sp>
      <p:sp>
        <p:nvSpPr>
          <p:cNvPr id="102410" name="矩形 102409"/>
          <p:cNvSpPr>
            <a:spLocks noChangeArrowheads="1"/>
          </p:cNvSpPr>
          <p:nvPr/>
        </p:nvSpPr>
        <p:spPr bwMode="auto">
          <a:xfrm>
            <a:off x="253549" y="4365626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“为民请命的人”</a:t>
            </a:r>
          </a:p>
        </p:txBody>
      </p:sp>
      <p:sp>
        <p:nvSpPr>
          <p:cNvPr id="102411" name="矩形 102410"/>
          <p:cNvSpPr>
            <a:spLocks noChangeArrowheads="1"/>
          </p:cNvSpPr>
          <p:nvPr/>
        </p:nvSpPr>
        <p:spPr bwMode="auto">
          <a:xfrm>
            <a:off x="253549" y="5589588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“舍身求法的人”</a:t>
            </a:r>
          </a:p>
        </p:txBody>
      </p:sp>
      <p:sp>
        <p:nvSpPr>
          <p:cNvPr id="5130" name="文本框 1"/>
          <p:cNvSpPr txBox="1">
            <a:spLocks noChangeArrowheads="1"/>
          </p:cNvSpPr>
          <p:nvPr/>
        </p:nvSpPr>
        <p:spPr bwMode="auto">
          <a:xfrm>
            <a:off x="3924300" y="114300"/>
            <a:ext cx="5380567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/>
              <a:t>中国的脊梁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25967" y="698500"/>
            <a:ext cx="11540067" cy="1384300"/>
          </a:xfrm>
          <a:prstGeom prst="rect">
            <a:avLst/>
          </a:prstGeom>
          <a:solidFill>
            <a:srgbClr val="00B05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C2FFF0"/>
                </a:solidFill>
              </a:rPr>
              <a:t>  </a:t>
            </a:r>
            <a:r>
              <a:rPr lang="en-US" altLang="zh-CN" sz="2800" b="1"/>
              <a:t>     </a:t>
            </a:r>
            <a:r>
              <a:rPr lang="en-US" altLang="zh-CN" sz="2800" b="1">
                <a:solidFill>
                  <a:schemeClr val="bg1"/>
                </a:solidFill>
              </a:rPr>
              <a:t> “</a:t>
            </a:r>
            <a:r>
              <a:rPr lang="zh-CN" altLang="en-US" sz="2800" b="1">
                <a:solidFill>
                  <a:schemeClr val="bg1"/>
                </a:solidFill>
              </a:rPr>
              <a:t>脊梁</a:t>
            </a:r>
            <a:r>
              <a:rPr lang="en-US" altLang="zh-CN" sz="2800" b="1">
                <a:solidFill>
                  <a:schemeClr val="bg1"/>
                </a:solidFill>
              </a:rPr>
              <a:t>”</a:t>
            </a:r>
            <a:r>
              <a:rPr lang="zh-CN" altLang="en-US" sz="2800" b="1">
                <a:solidFill>
                  <a:schemeClr val="bg1"/>
                </a:solidFill>
              </a:rPr>
              <a:t>本义指人的脊柱，有坚硬、竖直、人体的中轴等特点。这里比喻中国自古以来有着坚定信念、不屈精神、对历史发展起到重大推动作用的优秀儿女。</a:t>
            </a:r>
          </a:p>
        </p:txBody>
      </p:sp>
    </p:spTree>
    <p:extLst>
      <p:ext uri="{BB962C8B-B14F-4D97-AF65-F5344CB8AC3E}">
        <p14:creationId xmlns:p14="http://schemas.microsoft.com/office/powerpoint/2010/main" val="20305487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  <p:bldP spid="102405" grpId="0"/>
      <p:bldP spid="102406" grpId="0"/>
      <p:bldP spid="102407" grpId="0"/>
      <p:bldP spid="102408" grpId="0"/>
      <p:bldP spid="102409" grpId="0"/>
      <p:bldP spid="102410" grpId="0"/>
      <p:bldP spid="102411" grpId="0"/>
      <p:bldP spid="2" grpId="0" bldLvl="0" animBg="1"/>
    </p:bldLst>
  </p:timing>
</p:sld>
</file>

<file path=ppt/slides/slide19.xml><?xml version="1.0" encoding="UTF-8" standalone="yes"?>
<p:sld xmlns:a="http://schemas.openxmlformats.org/drawingml/2006/main" xmlns:r="http://schemas.openxmlformats.org/officeDocument/2006/relationships" xmlns:p="http://schemas.openxmlformats.org/presentationml/2006/main"><p:cSld><p:spTree><p:nvGrpSpPr><p:cNvPr id="1" name=""/><p:cNvGrpSpPr/><p:nvPr/></p:nvGrpSpPr><p:grpSpPr><a:xfrm><a:off x="0" y="0"/><a:ext cx="0" cy="0"/><a:chOff x="0" y="0"/><a:chExt cx="0" cy="0"/></a:xfrm></p:grpSpPr><p:sp><p:nvSpPr><p:cNvPr id="6146" name="文本框 24578"/><p:cNvSpPr txBox="1"><a:spLocks noChangeArrowheads="1"/></p:cNvSpPr><p:nvPr/></p:nvSpPr><p:spPr bwMode="auto"><a:xfrm><a:off x="239184" y="333375"/><a:ext cx="11176000" cy="952500"/></a:xfrm><a:prstGeom prst="rect"><a:avLst/></a:prstGeom><a:noFill/><a:ln><a:noFill/></a:ln><a:extLst><a:ext uri="{909E8E84-426E-40DD-AFC4-6F175D3DCCD1}"><a14:hiddenFill xmlns:a14="http://schemas.microsoft.com/office/drawing/2010/main"><a:solidFill><a:srgbClr val="FFFFFF"/></a:solidFill></a14:hiddenFill></a:ext><a:ext uri="{91240B29-F687-4F45-9708-019B960494DF}"><a14:hiddenLine xmlns:a14="http://schemas.microsoft.com/office/drawing/2010/main" w="9525"><a:solidFill><a:srgbClr val="000000"/></a:solidFill><a:miter lim="800000"/><a:headEnd/><a:tailEnd/></a14:hiddenLine></a:ext></a:extLst></p:spPr><p:txBody><a:bodyPr><a:spAutoFit/></a:bodyPr><a:lstStyle><a:lvl1pPr><a:buFont typeface="Arial" pitchFamily="34" charset="0"/><a:defRPr sz="2400"><a:solidFill><a:schemeClr val="tx1"/></a:solidFill><a:latin typeface="Times New Roman" pitchFamily="18" charset="0"/><a:ea typeface="宋体" pitchFamily="2" charset="-122"/></a:defRPr></a:lvl1pPr><a:lvl2pPr marL="742950" indent="-285750"><a:buFont typeface="Arial" pitchFamily="34" charset="0"/><a:defRPr sz="2400"><a:solidFill><a:schemeClr val="tx1"/></a:solidFill><a:latin typeface="Times New Roman" pitchFamily="18" charset="0"/><a:ea typeface="宋体" pitchFamily="2" charset="-122"/></a:defRPr></a:lvl2pPr><a:lvl3pPr marL="11430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3pPr><a:lvl4pPr marL="16002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4pPr><a:lvl5pPr marL="20574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5pPr><a:lvl6pPr marL="25146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6pPr><a:lvl7pPr marL="29718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7pPr><a:lvl8pPr marL="34290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8pPr><a:lvl9pPr marL="38862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9pPr></a:lstStyle><a:p><a:pPr eaLnBrk="1" hangingPunct="1"><a:spcBef><a:spcPct val="50000"/></a:spcBef></a:pPr><a:r><a:rPr lang="en-US" altLang="zh-CN" sz="2800" b="1"><a:latin typeface="黑体" pitchFamily="49" charset="-122"/><a:ea typeface="黑体" pitchFamily="49" charset="-122"/></a:rPr><a:t>2</a:t></a:r><a:r><a:rPr lang="zh-CN" altLang="en-US" sz="2800" b="1"><a:latin typeface="黑体" pitchFamily="49" charset="-122"/><a:ea typeface="黑体" pitchFamily="49" charset="-122"/></a:rPr><a:t>、第</a:t></a:r><a:r><a:rPr lang="en-US" altLang="zh-CN" sz="2800" b="1"><a:latin typeface="黑体" pitchFamily="49" charset="-122"/><a:ea typeface="黑体" pitchFamily="49" charset="-122"/></a:rPr><a:t>8</a:t></a:r><a:r><a:rPr lang="zh-CN" altLang="en-US" sz="2800" b="1"><a:latin typeface="黑体" pitchFamily="49" charset="-122"/><a:ea typeface="黑体" pitchFamily="49" charset="-122"/></a:rPr><a:t>段中</a:t></a:r><a:r><a:rPr lang="zh-CN" altLang="en-US" sz="2800" b="1"><a:ea typeface="黑体" pitchFamily="49" charset="-122"/></a:rPr><a:t>“这一类的人们”指的是谁？</a:t></a:r><a:r><a:rPr lang="zh-CN" altLang="en-US" sz="2800" b="1"><a:latin typeface="黑体" pitchFamily="49" charset="-122"/><a:ea typeface="黑体" pitchFamily="49" charset="-122"/></a:rPr><a:t>这一类没有失掉自信心的人现状如何？ </a:t></a:r></a:p></p:txBody></p:sp><p:sp><p:nvSpPr><p:cNvPr id="24580" name="文本框 24579"/><p:cNvSpPr txBox="1"><a:spLocks noChangeArrowheads="1"/></p:cNvSpPr><p:nvPr/></p:nvSpPr><p:spPr bwMode="auto"><a:xfrm><a:off x="334434" y="2060576"/><a:ext cx="11815233" cy="2030413"/></a:xfrm><a:prstGeom prst="rect"><a:avLst/></a:prstGeom><a:noFill/><a:ln><a:noFill/></a:ln><a:extLst><a:ext uri="{909E8E84-426E-40DD-AFC4-6F175D3DCCD1}"><a14:hiddenFill xmlns:a14="http://schemas.microsoft.com/office/drawing/2010/main"><a:solidFill><a:srgbClr val="FFFFFF"/></a:solidFill></a14:hiddenFill></a:ext><a:ext uri="{91240B29-F687-4F45-9708-019B960494DF}"><a14:hiddenLine xmlns:a14="http://schemas.microsoft.com/office/drawing/2010/main" w="9525"><a:solidFill><a:srgbClr val="000000"/></a:solidFill><a:miter lim="800000"/><a:headEnd/><a:tailEnd/></a14:hiddenLine></a:ext></a:extLst></p:spPr><p:txBody><a:bodyPr><a:spAutoFit/></a:bodyPr><a:lstStyle><a:lvl1pPr><a:buFont typeface="Arial" pitchFamily="34" charset="0"/><a:defRPr sz="2400"><a:solidFill><a:schemeClr val="tx1"/></a:solidFill><a:latin typeface="Times New Roman" pitchFamily="18" charset="0"/><a:ea typeface="宋体" pitchFamily="2" charset="-122"/></a:defRPr></a:lvl1pPr><a:lvl2pPr marL="742950" indent="-285750"><a:buFont typeface="Arial" pitchFamily="34" charset="0"/><a:defRPr sz="2400"><a:solidFill><a:schemeClr val="tx1"/></a:solidFill><a:latin typeface="Times New Roman" pitchFamily="18" charset="0"/><a:ea typeface="宋体" pitchFamily="2" charset="-122"/></a:defRPr></a:lvl2pPr><a:lvl3pPr marL="11430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3pPr><a:lvl4pPr marL="16002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4pPr><a:lvl5pPr marL="20574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5pPr><a:lvl6pPr marL="25146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6pPr><a:lvl7pPr marL="29718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7pPr><a:lvl8pPr marL="34290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8pPr><a:lvl9pPr marL="38862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9pPr></a:lstStyle><a:p><a:pPr eaLnBrk="1" hangingPunct="1"><a:spcBef><a:spcPct val="50000"/></a:spcBef></a:pPr><a:r><a:rPr lang="zh-CN" altLang="en-US" sz="2800" b="1"><a:solidFill><a:srgbClr val="0000FF"/></a:solidFill><a:latin typeface="黑体" pitchFamily="49" charset="-122"/><a:ea typeface="黑体" pitchFamily="49" charset="-122"/></a:rPr><a:t>（</a:t></a:r><a:r><a:rPr lang="en-US" altLang="zh-CN" sz="2800" b="1"><a:solidFill><a:srgbClr val="0000FF"/></a:solidFill><a:latin typeface="黑体" pitchFamily="49" charset="-122"/><a:ea typeface="黑体" pitchFamily="49" charset="-122"/></a:rPr><a:t>l</a:t></a:r><a:r><a:rPr lang="zh-CN" altLang="en-US" sz="2800" b="1"><a:solidFill><a:srgbClr val="0000FF"/></a:solidFill><a:latin typeface="黑体" pitchFamily="49" charset="-122"/><a:ea typeface="黑体" pitchFamily="49" charset="-122"/></a:rPr><a:t>）从人数上看：何尝少呢？</a:t></a:r></a:p><a:p><a:pPr eaLnBrk="1" hangingPunct="1"><a:spcBef><a:spcPct val="50000"/></a:spcBef></a:pPr><a:r><a:rPr lang="zh-CN" altLang="en-US" sz="2800" b="1"><a:solidFill><a:srgbClr val="0000FF"/></a:solidFill><a:latin typeface="黑体" pitchFamily="49" charset="-122"/><a:ea typeface="黑体" pitchFamily="49" charset="-122"/></a:rPr><a:t>（</a:t></a:r><a:r><a:rPr lang="en-US" altLang="zh-CN" sz="2800" b="1"><a:solidFill><a:srgbClr val="0000FF"/></a:solidFill><a:latin typeface="黑体" pitchFamily="49" charset="-122"/><a:ea typeface="黑体" pitchFamily="49" charset="-122"/></a:rPr><a:t>2</a:t></a:r><a:r><a:rPr lang="zh-CN" altLang="en-US" sz="2800" b="1"><a:solidFill><a:srgbClr val="0000FF"/></a:solidFill><a:latin typeface="黑体" pitchFamily="49" charset="-122"/><a:ea typeface="黑体" pitchFamily="49" charset="-122"/></a:rPr><a:t>）从特征上看：有确信，不自欺，前仆后继地战斗。 </a:t></a:r><a:br><a:rPr lang="zh-CN" altLang="en-US" sz="2800" b="1"><a:solidFill><a:srgbClr val="0000FF"/></a:solidFill><a:latin typeface="黑体" pitchFamily="49" charset="-122"/><a:ea typeface="黑体" pitchFamily="49" charset="-122"/></a:rPr></a:br><a:r><a:rPr lang="zh-CN" altLang="en-US" sz="2800" b="1"><a:solidFill><a:srgbClr val="0000FF"/></a:solidFill><a:latin typeface="黑体" pitchFamily="49" charset="-122"/><a:ea typeface="黑体" pitchFamily="49" charset="-122"/></a:rPr><a:t>（</a:t></a:r><a:r><a:rPr lang="en-US" altLang="zh-CN" sz="2800" b="1"><a:solidFill><a:srgbClr val="0000FF"/></a:solidFill><a:latin typeface="黑体" pitchFamily="49" charset="-122"/><a:ea typeface="黑体" pitchFamily="49" charset="-122"/></a:rPr><a:t>3</a:t></a:r><a:r><a:rPr lang="zh-CN" altLang="en-US" sz="2800" b="1"><a:solidFill><a:srgbClr val="0000FF"/></a:solidFill><a:latin typeface="黑体" pitchFamily="49" charset="-122"/><a:ea typeface="黑体" pitchFamily="49" charset="-122"/></a:rPr><a:t>）从处境上看：总在被摧残，被抹杀，消灭于黑暗中，不能为大家所知道。</a:t></a:r></a:p></p:txBody></p:sp><p:sp><p:nvSpPr><p:cNvPr id="24581" name="文本框 24580"/><p:cNvSpPr txBox="1"><a:spLocks noChangeArrowheads="1"/></p:cNvSpPr><p:nvPr/></p:nvSpPr><p:spPr bwMode="auto"><a:xfrm><a:off x="563033" y="1285876"/><a:ext cx="7213600" cy="519113"/></a:xfrm><a:prstGeom prst="rect"><a:avLst/></a:prstGeom><a:noFill/><a:ln><a:noFill/></a:ln><a:extLst><a:ext uri="{909E8E84-426E-40DD-AFC4-6F175D3DCCD1}"><a14:hiddenFill xmlns:a14="http://schemas.microsoft.com/office/drawing/2010/main"><a:solidFill><a:srgbClr val="FFFFFF"/></a:solidFill></a14:hiddenFill></a:ext><a:ext uri="{91240B29-F687-4F45-9708-019B960494DF}"><a14:hiddenLine xmlns:a14="http://schemas.microsoft.com/office/drawing/2010/main" w="9525"><a:solidFill><a:srgbClr val="000000"/></a:solidFill><a:miter lim="800000"/><a:headEnd/><a:tailEnd/></a14:hiddenLine></a:ext></a:extLst></p:spPr><p:txBody><a:bodyPr><a:spAutoFit/></a:bodyPr><a:lstStyle><a:lvl1pPr><a:buFont typeface="Arial" pitchFamily="34" charset="0"/><a:defRPr sz="2400"><a:solidFill><a:schemeClr val="tx1"/></a:solidFill><a:latin typeface="Times New Roman" pitchFamily="18" charset="0"/><a:ea typeface="宋体" pitchFamily="2" charset="-122"/></a:defRPr></a:lvl1pPr><a:lvl2pPr marL="742950" indent="-285750"><a:buFont typeface="Arial" pitchFamily="34" charset="0"/><a:defRPr sz="2400"><a:solidFill><a:schemeClr val="tx1"/></a:solidFill><a:latin typeface="Times New Roman" pitchFamily="18" charset="0"/><a:ea typeface="宋体" pitchFamily="2" charset="-122"/></a:defRPr></a:lvl2pPr><a:lvl3pPr marL="11430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3pPr><a:lvl4pPr marL="16002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4pPr><a:lvl5pPr marL="20574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5pPr><a:lvl6pPr marL="25146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6pPr><a:lvl7pPr marL="29718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7pPr><a:lvl8pPr marL="34290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8pPr><a:lvl9pPr marL="38862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9pPr></a:lstStyle><a:p><a:pPr eaLnBrk="1" hangingPunct="1"><a:spcBef><a:spcPct val="50000"/></a:spcBef></a:pPr><a:r><a:rPr lang="zh-CN" altLang="en-US" sz="2800" b="1"><a:solidFill><a:srgbClr val="FF3300"/></a:solidFill><a:latin typeface="黑体" pitchFamily="49" charset="-122"/><a:ea typeface="黑体" pitchFamily="49" charset="-122"/></a:rPr><a:t>指坚持抗战和民族解放的人们。 </a:t></a:r></a:p></p:txBody></p:sp><p:sp><p:nvSpPr><p:cNvPr id="6149" name="文本框 24581"/><p:cNvSpPr txBox="1"><a:spLocks noChangeArrowheads="1"/></p:cNvSpPr><p:nvPr/></p:nvSpPr><p:spPr bwMode="auto"><a:xfrm><a:off x="177800" y="4149725"/><a:ext cx="11582400" cy="954107"/></a:xfrm><a:prstGeom prst="rect"><a:avLst/></a:prstGeom><a:noFill/><a:ln><a:noFill/></a:ln><a:extLst><a:ext uri="{909E8E84-426E-40DD-AFC4-6F175D3DCCD1}"><a14:hiddenFill xmlns:a14="http://schemas.microsoft.com/office/drawing/2010/main"><a:solidFill><a:srgbClr val="FFFFFF"/></a:solidFill></a14:hiddenFill></a:ext><a:ext uri="{91240B29-F687-4F45-9708-019B960494DF}"><a14:hiddenLine xmlns:a14="http://schemas.microsoft.com/office/drawing/2010/main" w="9525"><a:solidFill><a:srgbClr val="000000"/></a:solidFill><a:miter lim="800000"/><a:headEnd/><a:tailEnd/></a14:hiddenLine></a:ext></a:extLst></p:spPr><p:txBody><a:bodyPr><a:spAutoFit/></a:bodyPr><a:lstStyle><a:lvl1pPr><a:buFont typeface="Arial" pitchFamily="34" charset="0"/><a:defRPr sz="2400"><a:solidFill><a:schemeClr val="tx1"/></a:solidFill><a:latin typeface="Times New Roman" pitchFamily="18" charset="0"/><a:ea typeface="宋体" pitchFamily="2" charset="-122"/></a:defRPr></a:lvl1pPr><a:lvl2pPr marL="742950" indent="-285750"><a:buFont typeface="Arial" pitchFamily="34" charset="0"/><a:defRPr sz="2400"><a:solidFill><a:schemeClr val="tx1"/></a:solidFill><a:latin typeface="Times New Roman" pitchFamily="18" charset="0"/><a:ea typeface="宋体" pitchFamily="2" charset="-122"/></a:defRPr></a:lvl2pPr><a:lvl3pPr marL="11430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3pPr><a:lvl4pPr marL="16002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4pPr><a:lvl5pPr marL="20574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5pPr><a:lvl6pPr marL="25146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6pPr><a:lvl7pPr marL="29718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7pPr><a:lvl8pPr marL="34290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8pPr><a:lvl9pPr marL="38862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9pPr></a:lstStyle><a:p><a:pPr eaLnBrk="1" hangingPunct="1"><a:spcBef><a:spcPct val="50000"/></a:spcBef></a:pPr><a:r><a:rPr lang="en-US" altLang="zh-CN" sz="2800" b="1"><a:latin typeface="黑体" pitchFamily="49" charset="-122"/><a:ea typeface="黑体" pitchFamily="49" charset="-122"/></a:rPr><a:t>3</a:t></a:r><a:r><a:rPr lang="zh-CN" altLang="en-US" sz="2800" b="1"><a:latin typeface="黑体" pitchFamily="49" charset="-122"/><a:ea typeface="黑体" pitchFamily="49" charset="-122"/></a:rPr><a:t>、</a:t></a:r><a:r><a:rPr lang="zh-CN" altLang="en-US" sz="2800" b="1"><a:latin typeface="" charset="0"/><a:ea typeface="黑体" pitchFamily="49" charset="-122"/></a:rPr><a:t>“</a:t></a:r><a:r><a:rPr lang="zh-CN" altLang="en-US" sz="2800" b="1"><a:latin typeface="黑体" pitchFamily="49" charset="-122"/><a:ea typeface="黑体" pitchFamily="49" charset="-122"/></a:rPr><a:t>说中国人失掉了自信力，用以指一部分人则可，倘若加于全体，那简直是诬蔑。</a:t></a:r><a:r><a:rPr lang="zh-CN" altLang="en-US" sz="2800" b="1"><a:latin typeface="" charset="0"/><a:ea typeface="黑体" pitchFamily="49" charset="-122"/></a:rPr><a:t>”</a:t></a:r><a:r><a:rPr lang="zh-CN" altLang="en-US" sz="2800" b="1"><a:latin typeface="黑体" pitchFamily="49" charset="-122"/><a:ea typeface="黑体" pitchFamily="49" charset="-122"/></a:rPr><a:t>这句话批驳敌论证的什么毛病？ </a:t></a:r></a:p></p:txBody></p:sp><p:sp><p:nvSpPr><p:cNvPr id="24583" name="文本框 24582"/><p:cNvSpPr txBox="1"><a:spLocks noChangeArrowheads="1"/></p:cNvSpPr><p:nvPr/></p:nvSpPr><p:spPr bwMode="auto"><a:xfrm><a:off x="713317" y="5695951"/><a:ext cx="6627283" cy="519113"/></a:xfrm><a:prstGeom prst="rect"><a:avLst/></a:prstGeom><a:noFill/><a:ln><a:noFill/></a:ln><a:extLst><a:ext uri="{909E8E84-426E-40DD-AFC4-6F175D3DCCD1}"><a14:hiddenFill xmlns:a14="http://schemas.microsoft.com/office/drawing/2010/main"><a:solidFill><a:srgbClr val="FFFFFF"/></a:solidFill></a14:hiddenFill></a:ext><a:ext uri="{91240B29-F687-4F45-9708-019B960494DF}"><a14:hiddenLine xmlns:a14="http://schemas.microsoft.com/office/drawing/2010/main" w="9525"><a:solidFill><a:srgbClr val="000000"/></a:solidFill><a:miter lim="800000"/><a:headEnd/><a:tailEnd/></a14:hiddenLine></a:ext></a:extLst></p:spPr><p:txBody><a:bodyPr><a:spAutoFit/></a:bodyPr><a:lstStyle><a:lvl1pPr><a:buFont typeface="Arial" pitchFamily="34" charset="0"/><a:defRPr sz="2400"><a:solidFill><a:schemeClr val="tx1"/></a:solidFill><a:latin typeface="Times New Roman" pitchFamily="18" charset="0"/><a:ea typeface="宋体" pitchFamily="2" charset="-122"/></a:defRPr></a:lvl1pPr><a:lvl2pPr marL="742950" indent="-285750"><a:buFont typeface="Arial" pitchFamily="34" charset="0"/><a:defRPr sz="2400"><a:solidFill><a:schemeClr val="tx1"/></a:solidFill><a:latin typeface="Times New Roman" pitchFamily="18" charset="0"/><a:ea typeface="宋体" pitchFamily="2" charset="-122"/></a:defRPr></a:lvl2pPr><a:lvl3pPr marL="11430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3pPr><a:lvl4pPr marL="16002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4pPr><a:lvl5pPr marL="2057400" indent="-228600"><a:buFont typeface="Arial" pitchFamily="34" charset="0"/><a:defRPr sz="2400"><a:solidFill><a:schemeClr val="tx1"/></a:solidFill><a:latin typeface="Times New Roman" pitchFamily="18" charset="0"/><a:ea typeface="宋体" pitchFamily="2" charset="-122"/></a:defRPr></a:lvl5pPr><a:lvl6pPr marL="25146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6pPr><a:lvl7pPr marL="29718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7pPr><a:lvl8pPr marL="34290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8pPr><a:lvl9pPr marL="3886200" indent="-228600" eaLnBrk="0" fontAlgn="base" hangingPunct="0"><a:spcBef><a:spcPct val="0"/></a:spcBef><a:spcAft><a:spcPct val="0"/></a:spcAft><a:buFont typeface="Arial" pitchFamily="34" charset="0"/><a:defRPr sz="2400"><a:solidFill><a:schemeClr val="tx1"/></a:solidFill><a:latin typeface="Times New Roman" pitchFamily="18" charset="0"/><a:ea typeface="宋体" pitchFamily="2" charset="-122"/></a:defRPr></a:lvl9pPr></a:lstStyle><a:p><a:pPr eaLnBrk="1" hangingPunct="1"><a:spcBef><a:spcPct val="50000"/></a:spcBef></a:pPr><a:r><a:rPr lang="zh-CN" altLang="en-US" sz="2800" b="1"><a:solidFill><a:srgbClr val="FF3300"/></a:solidFill><a:latin typeface="黑体" pitchFamily="49" charset="-122"/><a:ea typeface="黑体" pitchFamily="49" charset="-122"/></a:rPr><a:t>批驳敌论证以偏概全的毛病。 </a:t></a:r></a:p></p:txBody></p:sp></p:spTree><p:extLst><p:ext uri="{BB962C8B-B14F-4D97-AF65-F5344CB8AC3E}"><p14:creationId xmlns:p14="http://schemas.microsoft.com/office/powerpoint/2010/main" val="3139291894"/></p:ext></p:extLst></p:cSld><p:clrMapOvr><a:masterClrMapping/></p:clrMapOvr><p:timing><p:tnLst><p:par><p:cTn id="1" dur="indefinite" restart="never" nodeType="tmRoot"><p:childTnLst><p:seq concurrent="1" nextAc="seek"><p:cTn id="2" dur="indefinite" nodeType="mainSeq"><p:childTnLst><p:par><p:cTn id="3" fill="hold" nodeType="clickPar"><p:stCondLst><p:cond delay="indefinite"/></p:stCondLst><p:childTnLst><p:par><p:cTn id="4" fill="hold" nodeType="withGroup"><p:stCondLst><p:cond delay="0"/></p:stCondLst><p:childTnLst><p:par><p:cTn id="5" presetID="7" presetClass="entr" presetSubtype="4" fill="hold" grpId="0" nodeType="clickEffect"><p:stCondLst><p:cond delay="0"/></p:stCondLst><p:childTnLst><p:set><p:cBhvr><p:cTn id="6" dur="1" fill="hold"><p:stCondLst><p:cond delay="0"/></p:stCondLst></p:cTn><p:tgtEl><p:spTgt spid="24581"/></p:tgtEl><p:attrNameLst><p:attrName>style.visibility</p:attrName></p:attrNameLst></p:cBhvr><p:to><p:strVal val="visible"/></p:to></p:set><p:anim calcmode="lin" valueType="num"><p:cBhvr additive="base"><p:cTn id="7" dur="5000" fill="hold"/><p:tgtEl><p:spTgt spid="24581"/></p:tgtEl><p:attrNameLst><p:attrName>ppt_x</p:attrName></p:attrNameLst></p:cBhvr><p:tavLst><p:tav tm="0"><p:val><p:strVal val="#ppt_x"/></p:val></p:tav><p:tav tm="100000"><p:val><p:strVal val="#ppt_x"/></p:val></p:tav></p:tavLst></p:anim><p:anim calcmode="lin" valueType="num"><p:cBhvr additive="base"><p:cTn id="8" dur="5000" fill="hold"/><p:tgtEl><p:spTgt spid="24581"/></p:tgtEl><p:attrNameLst><p:attrName>ppt_y</p:attrName></p:attrNameLst></p:cBhvr><p:tavLst><p:tav tm="0"><p:val><p:strVal val="1+#ppt_h/2"/></p:val></p:tav><p:tav tm="100000"><p:val><p:strVal val="#ppt_y"/></p:val></p:tav></p:tavLst></p:anim></p:childTnLst></p:cTn></p:par></p:childTnLst></p:cTn></p:par></p:childTnLst></p:cTn></p:par><p:par><p:cTn id="9" fill="hold" nodeType="clickPar"><p:stCondLst><p:cond delay="indefinite"/></p:stCondLst><p:childTnLst><p:par><p:cTn id="10" fill="hold" nodeType="withGroup"><p:stCondLst><p:cond delay="0"/></p:stCondLst><p:childTnLst><p:par><p:cTn id="11" presetID="27" presetClass="entr" presetSubtype="0" fill="hold" grpId="0" nodeType="clickEffect"><p:stCondLst><p:cond delay="0"/></p:stCondLst><p:iterate type="lt"><p:tmPct val="50000"/></p:iterate><p:childTnLst><p:set><p:cBhvr><p:cTn id="12" dur="1" fill="hold"><p:stCondLst><p:cond delay="0"/></p:stCondLst></p:cTn><p:tgtEl><p:spTgt spid="24580"/></p:tgtEl><p:attrNameLst><p:attrName>style.visibility</p:attrName></p:attrNameLst></p:cBhvr><p:to><p:strVal val="visible"/></p:to></p:set><p:anim calcmode="discrete" valueType="clr"><p:cBhvr override="childStyle"><p:cTn id="13" dur="80"/><p:tgtEl><p:spTgt spid="24580"/></p:tgtEl><p:attrNameLst><p:attrName>style.color</p:attrName></p:attrNameLst></p:cBhvr><p:tavLst><p:tav tm="0"><p:val><p:clrVal><a:schemeClr val="accent2"/></p:clrVal></p:val></p:tav><p:tav tm="50000"><p:val><p:clrVal><a:schemeClr val="hlink"/></p:clrVal></p:val></p:tav></p:tavLst></p:anim><p:anim calcmode="discrete" valueType="clr"><p:cBhvr><p:cTn id="14" dur="80"/><p:tgtEl><p:spTgt spid="24580"/></p:tgtEl><p:attrNameLst><p:attrName>fillcolor</p:attrName></p:attrNameLst></p:cBhvr><p:tavLst><p:tav tm="0"><p:val><p:clrVal><a:schemeClr val="accent2"/></p:clrVal></p:val></p:tav><p:tav tm="50000"><p:val><p:clrVal><a:schemeClr val="hlink"/></p:clrVal></p:val></p:tav></p:tavLst></p:anim><p:set><p:cBhvr><p:cTn id="15" dur="80"/><p:tgtEl><p:spTgt spid="24580"/></p:tgtEl><p:attrNameLst><p:attrName>fill.type</p:attrName></p:attrNameLst></p:cBhvr><p:to><p:strVal val="solid"/></p:to></p:set></p:childTnLst></p:cTn></p:par></p:childTnLst></p:cTn></p:par></p:childTnLst></p:cTn></p:par><p:par><p:cTn id="16" fill="hold" nodeType="clickPar"><p:stCondLst><p:cond delay="indefinite"/></p:stCondLst><p:childTnLst><p:par><p:cTn id="17" fill="hold" nodeType="withGroup"><p:stCondLst><p:cond delay="0"/></p:stCondLst><p:childTnLst><p:par><p:cTn id="18" presetID="26" presetClass="entr" presetSubtype="0" fill="hold" grpId="0" nodeType="clickEffect"><p:stCondLst><p:cond delay="0"/></p:stCondLst><p:childTnLst><p:set><p:cBhvr><p:cTn id="19" dur="1" fill="hold"><p:stCondLst><p:cond delay="0"/></p:stCondLst></p:cTn><p:tgtEl><p:spTgt spid="24583"/></p:tgtEl><p:attrNameLst><p:attrName>style.visibility</p:attrName></p:attrNameLst></p:cBhvr><p:to><p:strVal val="visible"/></p:to></p:set><p:animEffect transition="in" filter="wipe(down)"><p:cBhvr><p:cTn id="20" dur="580"><p:stCondLst><p:cond delay="0"/></p:stCondLst></p:cTn><p:tgtEl><p:spTgt spid="24583"/></p:tgtEl></p:cBhvr></p:animEffect><p:anim calcmode="lin" valueType="num"><p:cBhvr><p:cTn id="21" dur="1822" tmFilter="0,0; 0.14,0.36; 0.43,0.73; 0.71,0.91; 1.0,1.0"><p:stCondLst><p:cond delay="0"/></p:stCondLst></p:cTn><p:tgtEl><p:spTgt spid="24583"/></p:tgtEl><p:attrNameLst><p:attrName>ppt_x</p:attrName></p:attrNameLst></p:cBhvr><p:tavLst><p:tav tm="0"><p:val><p:strVal val="#ppt_x-0.25"/></p:val></p:tav><p:tav tm="100000"><p:val><p:strVal val="#ppt_x"/></p:val></p:tav></p:tavLst></p:anim><p:anim calcmode="lin" valueType="num"><p:cBhvr><p:cTn id="22" dur="664" tmFilter="0.0,0.0; 0.25,0.07; 0.50,0.2; 0.75,0.467; 1.0,1.0"><p:stCondLst><p:cond delay="0"/></p:stCondLst></p:cTn><p:tgtEl><p:spTgt spid="24583"/></p:tgtEl><p:attrNameLst><p:attrName>ppt_y</p:attrName></p:attrNameLst></p:cBhvr><p:tavLst><p:tav tm="0" fmla="#ppt_y-sin(pi*$)/3"><p:val><p:fltVal val="0.5"/></p:val></p:tav><p:tav tm="100000"><p:val><p:fltVal val="1"/></p:val></p:tav></p:tavLst></p:anim><p:anim calcmode="lin" valueType="num"><p:cBhvr><p:cTn id="23" dur="664" tmFilter="0, 0; 0.125,0.2665; 0.25,0.4; 0.375,0.465; 0.5,0.5;  0.625,0.535; 0.75,0.6; 0.875,0.7335; 1,1"><p:stCondLst><p:cond delay="664"/></p:stCondLst></p:cTn><p:tgtEl><p:spTgt spid="24583"/></p:tgtEl><p:attrNameLst><p:attrName>ppt_y</p:attrName></p:attrNameLst></p:cBhvr><p:tavLst><p:tav tm="0" fmla="#ppt_y-sin(pi*$)/9"><p:val><p:fltVal val="0"/></p:val></p:tav><p:tav tm="100000"><p:val><p:fltVal val="1"/></p:val></p:tav></p:tavLst></p:anim><p:anim calcmode="lin" valueType="num"><p:cBhvr><p:cTn id="24" dur="332" tmFilter="0, 0; 0.125,0.2665; 0.25,0.4; 0.375,0.465; 0.5,0.5;  0.625,0.535; 0.75,0.6; 0.875,0.7335; 1,1"><p:stCondLst><p:cond delay="1324"/></p:stCondLst></p:cTn><p:tgtEl><p:spTgt spid="24583"/></p:tgtEl><p:attrNameLst><p:attrName>ppt_y</p:attrName></p:attrNameLst></p:cBhvr><p:tavLst><p:tav tm="0" fmla="#ppt_y-sin(pi*$)/27"><p:val><p:fltVal val="0"/></p:val></p:tav><p:tav tm="100000"><p:val><p:fltVal val="1"/></p:val></p:tav></p:tavLst></p:anim><p:anim calcmode="lin" valueType="num"><p:cBhvr><p:cTn id="25" dur="164" tmFilter="0, 0; 0.125,0.2665; 0.25,0.4; 0.375,0.465; 0.5,0.5;  0.625,0.535; 0.75,0.6; 0.875,0.7335; 1,1"><p:stCondLst><p:cond delay="1656"/></p:stCondLst></p:cTn><p:tgtEl><p:spTgt spid="24583"/></p:tgtEl><p:attrNameLst><p:attrName>ppt_y</p:attrName></p:attrNameLst></p:cBhvr><p:tavLst><p:tav tm="0" fmla="#ppt_y-sin(pi*$)/81"><p:val><p:fltVal val="0"/></p:val></p:tav><p:tav tm="100000"><p:val><p:fltVal val="1"/></p:val></p:tav></p:tavLst></p:anim><p:animScale><p:cBhvr><p:cTn id="26" dur="26"><p:stCondLst><p:cond delay="650"/></p:stCondLst></p:cTn><p:tgtEl><p:spTgt spid="24583"/></p:tgtEl></p:cBhvr><p:to x="100000" y="60000"/></p:animScale><p:animScale><p:cBhvr><p:cTn id="27" dur="166" decel="50000"><p:stCondLst><p:cond delay="676"/></p:stCondLst></p:cTn><p:tgtEl><p:spTgt spid="24583"/></p:tgtEl></p:cBhvr><p:to x="100000" y="100000"/></p:animScale><p:animScale><p:cBhvr><p:cTn id="28" dur="26"><p:stCondLst><p:cond delay="1312"/></p:stCondLst></p:cTn><p:tgtEl><p:spTgt spid="24583"/></p:tgtEl></p:cBhvr><p:to x="100000" y="80000"/></p:animScale><p:animScale><p:cBhvr><p:cTn id="29" dur="166" decel="50000"><p:stCondLst><p:cond delay="1338"/></p:stCondLst></p:cTn><p:tgtEl><p:spTgt spid="24583"/></p:tgtEl></p:cBhvr><p:to x="100000" y="100000"/></p:animScale><p:animScale><p:cBhvr><p:cTn id="30" dur="26"><p:stCondLst><p:cond delay="1642"/></p:stCondLst></p:cTn><p:tgtEl><p:spTgt spid="24583"/></p:tgtEl></p:cBhvr><p:to x="100000" y="90000"/></p:animScale><p:animScale><p:cBhvr><p:cTn id="31" dur="166" decel="50000"><p:stCondLst><p:cond delay="1668"/></p:stCondLst></p:cTn><p:tgtEl><p:spTgt spid="24583"/></p:tgtEl></p:cBhvr><p:to x="100000" y="100000"/></p:animScale><p:animScale><p:cBhvr><p:cTn id="32" dur="26"><p:stCondLst><p:cond delay="1808"/></p:stCondLst></p:cTn><p:tgtEl><p:spTgt spid="24583"/></p:tgtEl></p:cBhvr><p:to x="100000" y="95000"/></p:animScale><p:animScale><p:cBhvr><p:cTn id="33" dur="166" decel="50000"><p:stCondLst><p:cond delay="1834"/></p:stCondLst></p:cTn><p:tgtEl><p:spTgt spid="24583"/></p:tgtEl></p:cBhvr><p:to x="100000" y="100000"/></p:animScale></p:childTnLst></p:cTn></p:par></p:childTnLst></p:cTn></p:par></p:childTnLst></p:cTn></p:par></p:childTnLst></p:cTn><p:prevCondLst><p:cond evt="onPrev" delay="0"><p:tgtEl><p:sldTgt/></p:tgtEl></p:cond></p:prevCondLst><p:nextCondLst><p:cond evt="onNext" delay="0"><p:tgtEl><p:sldTgt/></p:tgtEl></p:cond></p:nextCondLst></p:seq></p:childTnLst></p:cTn></p:par></p:tnLst><p:bldLst><p:bldP spid="24580" grpId="0"/><p:bldP spid="24581" grpId="0"/><p:bldP spid="24583" grpId="0"/></p:bldLst></p:timing>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4"/>
          <p:cNvSpPr>
            <a:spLocks noTextEdit="1"/>
          </p:cNvSpPr>
          <p:nvPr/>
        </p:nvSpPr>
        <p:spPr>
          <a:xfrm>
            <a:off x="4079875" y="4038600"/>
            <a:ext cx="4032250" cy="1735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</a:p>
        </p:txBody>
      </p:sp>
      <p:pic>
        <p:nvPicPr>
          <p:cNvPr id="13315" name="Picture 2" descr="http://p3.so.qhimgs1.com/bdr/_240_/t016637d11dd5d30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0" y="685800"/>
            <a:ext cx="20764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27649"/>
          <p:cNvSpPr>
            <a:spLocks noGrp="1" noChangeArrowheads="1"/>
          </p:cNvSpPr>
          <p:nvPr>
            <p:ph type="title"/>
          </p:nvPr>
        </p:nvSpPr>
        <p:spPr>
          <a:xfrm>
            <a:off x="334433" y="333375"/>
            <a:ext cx="11277600" cy="863600"/>
          </a:xfrm>
        </p:spPr>
        <p:txBody>
          <a:bodyPr/>
          <a:lstStyle/>
          <a:p>
            <a:pPr algn="l" eaLnBrk="1" hangingPunct="1"/>
            <a:r>
              <a:rPr lang="en-US" altLang="zh-CN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、你能举出一些具体事例来证明作者的观点吗？</a:t>
            </a:r>
          </a:p>
        </p:txBody>
      </p:sp>
      <p:sp>
        <p:nvSpPr>
          <p:cNvPr id="27651" name="内容占位符 27650"/>
          <p:cNvSpPr>
            <a:spLocks noGrp="1" noChangeArrowheads="1"/>
          </p:cNvSpPr>
          <p:nvPr>
            <p:ph idx="1"/>
          </p:nvPr>
        </p:nvSpPr>
        <p:spPr>
          <a:xfrm>
            <a:off x="527051" y="1341439"/>
            <a:ext cx="11233149" cy="3311525"/>
          </a:xfrm>
          <a:solidFill>
            <a:schemeClr val="bg1"/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2800" b="1" smtClean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b="1" smtClean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九、一八”事变后，中共于</a:t>
            </a:r>
            <a:r>
              <a:rPr lang="en-US" altLang="zh-CN" sz="2800" b="1" smtClean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800" b="1" smtClean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800" b="1" smtClean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2800" b="1" smtClean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日和</a:t>
            </a:r>
            <a:r>
              <a:rPr lang="en-US" altLang="zh-CN" sz="2800" b="1" smtClean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22</a:t>
            </a:r>
            <a:r>
              <a:rPr lang="zh-CN" altLang="en-US" sz="2800" b="1" smtClean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日连续发表宣言，提出“组织群众的反帝运动，发动群众斗争，反抗日本帝国主义的侵略”的战斗口号。</a:t>
            </a:r>
          </a:p>
          <a:p>
            <a:pPr eaLnBrk="1" hangingPunct="1"/>
            <a:r>
              <a:rPr lang="zh-CN" altLang="en-US" sz="28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在党的号召和领导下，全国掀起声势浩大的抗日运动，坚决反对蒋介石的不抵抗政策。</a:t>
            </a:r>
          </a:p>
          <a:p>
            <a:pPr eaLnBrk="1" hangingPunct="1"/>
            <a:r>
              <a:rPr lang="en-US" altLang="zh-CN" sz="2800" b="1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1931</a:t>
            </a:r>
            <a:r>
              <a:rPr lang="zh-CN" altLang="en-US" sz="2800" b="1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800" b="1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800" b="1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月至</a:t>
            </a:r>
            <a:r>
              <a:rPr lang="en-US" altLang="zh-CN" sz="2800" b="1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800" b="1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月，曾发生三次规模很大的学生请愿运动</a:t>
            </a:r>
            <a:r>
              <a:rPr lang="zh-CN" altLang="en-US" sz="280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3448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"/>
          <p:cNvSpPr txBox="1">
            <a:spLocks noChangeArrowheads="1"/>
          </p:cNvSpPr>
          <p:nvPr/>
        </p:nvSpPr>
        <p:spPr bwMode="auto">
          <a:xfrm>
            <a:off x="706967" y="1628776"/>
            <a:ext cx="1078018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宋体" pitchFamily="2" charset="-122"/>
              </a:rPr>
              <a:t>阅读课文最后一段，思考：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600" b="1">
                <a:latin typeface="宋体" pitchFamily="2" charset="-122"/>
              </a:rPr>
              <a:t>  “</a:t>
            </a:r>
            <a:r>
              <a:rPr lang="zh-CN" altLang="en-US" sz="3600" b="1">
                <a:latin typeface="宋体" pitchFamily="2" charset="-122"/>
              </a:rPr>
              <a:t>脂粉”的意思是什么？</a:t>
            </a:r>
            <a:r>
              <a:rPr lang="en-US" altLang="zh-CN" sz="3600" b="1">
                <a:latin typeface="宋体" pitchFamily="2" charset="-122"/>
              </a:rPr>
              <a:t>“</a:t>
            </a:r>
            <a:r>
              <a:rPr lang="zh-CN" altLang="en-US" sz="3600" b="1">
                <a:latin typeface="宋体" pitchFamily="2" charset="-122"/>
              </a:rPr>
              <a:t>筋骨和脊梁”比喻什么？“状元宰相”</a:t>
            </a:r>
            <a:r>
              <a:rPr lang="en-US" altLang="zh-CN" sz="3600" b="1">
                <a:latin typeface="宋体" pitchFamily="2" charset="-122"/>
              </a:rPr>
              <a:t>“</a:t>
            </a:r>
            <a:r>
              <a:rPr lang="zh-CN" altLang="en-US" sz="3600" b="1">
                <a:latin typeface="宋体" pitchFamily="2" charset="-122"/>
              </a:rPr>
              <a:t>地底下”指什么？</a:t>
            </a:r>
          </a:p>
          <a:p>
            <a:pPr eaLnBrk="1" hangingPunct="1">
              <a:lnSpc>
                <a:spcPct val="150000"/>
              </a:lnSpc>
            </a:pPr>
            <a:endParaRPr lang="zh-CN" altLang="en-US" sz="3600" b="1">
              <a:latin typeface="宋体" pitchFamily="2" charset="-122"/>
            </a:endParaRPr>
          </a:p>
        </p:txBody>
      </p:sp>
      <p:sp>
        <p:nvSpPr>
          <p:cNvPr id="8195" name="文本框 1"/>
          <p:cNvSpPr txBox="1">
            <a:spLocks noChangeArrowheads="1"/>
          </p:cNvSpPr>
          <p:nvPr/>
        </p:nvSpPr>
        <p:spPr bwMode="auto">
          <a:xfrm>
            <a:off x="3873501" y="449264"/>
            <a:ext cx="4629151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FF0000"/>
                </a:solidFill>
              </a:rPr>
              <a:t>课文探究</a:t>
            </a:r>
          </a:p>
        </p:txBody>
      </p:sp>
      <p:sp>
        <p:nvSpPr>
          <p:cNvPr id="8196" name="直接连接符 22538"/>
          <p:cNvSpPr>
            <a:spLocks noChangeShapeType="1"/>
          </p:cNvSpPr>
          <p:nvPr/>
        </p:nvSpPr>
        <p:spPr bwMode="auto">
          <a:xfrm flipV="1">
            <a:off x="4531784" y="1260476"/>
            <a:ext cx="3310467" cy="17463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1377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277285" y="558800"/>
            <a:ext cx="11635316" cy="6463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“状元宰相”指</a:t>
            </a:r>
            <a:r>
              <a:rPr lang="zh-CN" altLang="en-US" sz="3600" b="1">
                <a:solidFill>
                  <a:srgbClr val="3333FF"/>
                </a:solidFill>
                <a:latin typeface="宋体" pitchFamily="2" charset="-122"/>
              </a:rPr>
              <a:t>国民党反动政客及其御用文人。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512234" y="3602038"/>
            <a:ext cx="11167533" cy="644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Arial" pitchFamily="34" charset="0"/>
                <a:ea typeface="楷体_GB2312" charset="-122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楷体_GB2312" charset="-122"/>
              </a:rPr>
              <a:t>脂粉”的意思是</a:t>
            </a:r>
            <a:r>
              <a:rPr lang="zh-CN" altLang="en-US" sz="3600" b="1">
                <a:solidFill>
                  <a:srgbClr val="3333FF"/>
                </a:solidFill>
                <a:latin typeface="宋体" pitchFamily="2" charset="-122"/>
              </a:rPr>
              <a:t>美化伪装，欺骗宣传。</a:t>
            </a: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279401" y="4710113"/>
            <a:ext cx="11400367" cy="646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宋体" pitchFamily="2" charset="-122"/>
              </a:rPr>
              <a:t>“筋骨和脊梁”</a:t>
            </a:r>
            <a:r>
              <a:rPr lang="zh-CN" altLang="en-US" sz="3600" b="1">
                <a:solidFill>
                  <a:srgbClr val="3333FF"/>
                </a:solidFill>
                <a:latin typeface="宋体" pitchFamily="2" charset="-122"/>
              </a:rPr>
              <a:t>比喻古往今来的志士仁人。</a:t>
            </a:r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404285" y="2166938"/>
            <a:ext cx="11381316" cy="11985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4572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3333FF"/>
                </a:solidFill>
                <a:latin typeface="宋体" pitchFamily="2" charset="-122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“地底下”</a:t>
            </a:r>
            <a:r>
              <a:rPr lang="zh-CN" altLang="en-US" sz="3600" b="1">
                <a:solidFill>
                  <a:srgbClr val="3333FF"/>
                </a:solidFill>
                <a:latin typeface="宋体" pitchFamily="2" charset="-122"/>
              </a:rPr>
              <a:t>指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还处于地下斗争状态的中国共产党及其领导的革命力量。</a:t>
            </a:r>
          </a:p>
        </p:txBody>
      </p:sp>
    </p:spTree>
    <p:extLst>
      <p:ext uri="{BB962C8B-B14F-4D97-AF65-F5344CB8AC3E}">
        <p14:creationId xmlns:p14="http://schemas.microsoft.com/office/powerpoint/2010/main" val="3118085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nimBg="1"/>
      <p:bldP spid="110598" grpId="0" animBg="1"/>
      <p:bldP spid="110600" grpId="0" animBg="1"/>
      <p:bldP spid="11060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4036484" y="457201"/>
            <a:ext cx="438573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FF0000"/>
                </a:solidFill>
              </a:rPr>
              <a:t>品味语言</a:t>
            </a:r>
          </a:p>
        </p:txBody>
      </p:sp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1083734" y="2117725"/>
            <a:ext cx="10293351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b="1"/>
              <a:t>        </a:t>
            </a:r>
            <a:r>
              <a:rPr lang="zh-CN" altLang="en-US" sz="3600" b="1"/>
              <a:t>从文中找出尖锐犀利，具有讽刺性、战斗性的语言并做简单分析。</a:t>
            </a:r>
          </a:p>
        </p:txBody>
      </p:sp>
      <p:sp>
        <p:nvSpPr>
          <p:cNvPr id="10244" name="直接连接符 22538"/>
          <p:cNvSpPr>
            <a:spLocks noChangeShapeType="1"/>
          </p:cNvSpPr>
          <p:nvPr/>
        </p:nvSpPr>
        <p:spPr bwMode="auto">
          <a:xfrm flipV="1">
            <a:off x="4576234" y="1270001"/>
            <a:ext cx="3308351" cy="17463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6739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矩形 33794"/>
          <p:cNvSpPr>
            <a:spLocks noChangeArrowheads="1"/>
          </p:cNvSpPr>
          <p:nvPr/>
        </p:nvSpPr>
        <p:spPr bwMode="auto">
          <a:xfrm>
            <a:off x="203201" y="193675"/>
            <a:ext cx="11891433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171450" indent="-171450" defTabSz="684213">
              <a:lnSpc>
                <a:spcPct val="130000"/>
              </a:lnSpc>
              <a:spcBef>
                <a:spcPts val="750"/>
              </a:spcBef>
              <a:buFont typeface="Arial" pitchFamily="34" charset="0"/>
              <a:buNone/>
            </a:pPr>
            <a:r>
              <a:rPr lang="zh-CN" altLang="en-US" b="1">
                <a:latin typeface="宋体" pitchFamily="2" charset="-122"/>
              </a:rPr>
              <a:t>    </a:t>
            </a:r>
            <a:r>
              <a:rPr lang="zh-CN" altLang="en-US" sz="2800" b="1">
                <a:latin typeface="宋体" pitchFamily="2" charset="-122"/>
              </a:rPr>
              <a:t>“从公开的文字上看起来：两年以前，我们</a:t>
            </a:r>
            <a:r>
              <a:rPr lang="zh-CN" altLang="en-US" sz="2800" b="1">
                <a:solidFill>
                  <a:srgbClr val="F23C00"/>
                </a:solidFill>
                <a:latin typeface="宋体" pitchFamily="2" charset="-122"/>
              </a:rPr>
              <a:t>总</a:t>
            </a:r>
            <a:r>
              <a:rPr lang="zh-CN" altLang="en-US" sz="2800" b="1">
                <a:latin typeface="宋体" pitchFamily="2" charset="-122"/>
              </a:rPr>
              <a:t>自夸着</a:t>
            </a:r>
            <a:r>
              <a:rPr lang="en-US" altLang="zh-CN" sz="2800" b="1">
                <a:latin typeface="宋体" pitchFamily="2" charset="-122"/>
              </a:rPr>
              <a:t>‘</a:t>
            </a:r>
            <a:r>
              <a:rPr lang="zh-CN" altLang="en-US" sz="2800" b="1">
                <a:latin typeface="宋体" pitchFamily="2" charset="-122"/>
              </a:rPr>
              <a:t>地大物博</a:t>
            </a:r>
            <a:r>
              <a:rPr lang="en-US" altLang="zh-CN" sz="2800" b="1">
                <a:latin typeface="宋体" pitchFamily="2" charset="-122"/>
              </a:rPr>
              <a:t>’</a:t>
            </a:r>
            <a:r>
              <a:rPr lang="zh-CN" altLang="en-US" sz="2800" b="1">
                <a:latin typeface="宋体" pitchFamily="2" charset="-122"/>
              </a:rPr>
              <a:t>，是事实；不久就不再自夸了，</a:t>
            </a:r>
            <a:r>
              <a:rPr lang="zh-CN" altLang="en-US" sz="2800" b="1">
                <a:solidFill>
                  <a:srgbClr val="F23C00"/>
                </a:solidFill>
                <a:latin typeface="宋体" pitchFamily="2" charset="-122"/>
              </a:rPr>
              <a:t>只</a:t>
            </a:r>
            <a:r>
              <a:rPr lang="zh-CN" altLang="en-US" sz="2800" b="1">
                <a:latin typeface="宋体" pitchFamily="2" charset="-122"/>
              </a:rPr>
              <a:t>希望着国联，也是事实；现在是既不夸自己，也不信国联，改为</a:t>
            </a:r>
            <a:r>
              <a:rPr lang="zh-CN" altLang="en-US" sz="2800" b="1">
                <a:solidFill>
                  <a:srgbClr val="F23C00"/>
                </a:solidFill>
                <a:latin typeface="宋体" pitchFamily="2" charset="-122"/>
              </a:rPr>
              <a:t>一味</a:t>
            </a:r>
            <a:r>
              <a:rPr lang="zh-CN" altLang="en-US" sz="2800" b="1">
                <a:latin typeface="宋体" pitchFamily="2" charset="-122"/>
              </a:rPr>
              <a:t>求神拜佛，怀古伤今了</a:t>
            </a:r>
            <a:r>
              <a:rPr lang="en-US" altLang="zh-CN" sz="2800" b="1">
                <a:latin typeface="宋体" pitchFamily="2" charset="-122"/>
              </a:rPr>
              <a:t>——</a:t>
            </a:r>
            <a:r>
              <a:rPr lang="zh-CN" altLang="en-US" sz="2800" b="1">
                <a:latin typeface="宋体" pitchFamily="2" charset="-122"/>
              </a:rPr>
              <a:t>却也是事实。”</a:t>
            </a:r>
          </a:p>
          <a:p>
            <a:pPr marL="171450" indent="-171450" defTabSz="684213">
              <a:lnSpc>
                <a:spcPct val="90000"/>
              </a:lnSpc>
              <a:spcBef>
                <a:spcPts val="750"/>
              </a:spcBef>
              <a:buFont typeface="Arial" pitchFamily="34" charset="0"/>
              <a:buNone/>
            </a:pPr>
            <a:r>
              <a:rPr lang="zh-CN" altLang="en-US" b="1">
                <a:latin typeface="宋体" pitchFamily="2" charset="-122"/>
              </a:rPr>
              <a:t>     </a:t>
            </a:r>
            <a:endParaRPr lang="zh-CN" altLang="en-US" b="1">
              <a:solidFill>
                <a:srgbClr val="0066FF"/>
              </a:solidFill>
              <a:latin typeface="宋体" pitchFamily="2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43984" y="2767013"/>
            <a:ext cx="11209867" cy="3681412"/>
          </a:xfrm>
          <a:prstGeom prst="rect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“总”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写出国民政府夸耀“地大物博”时洋洋自得的一贯心理，刻画了其夜郎自大的丑态。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“只”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含有“唯一”的意思，写出国民政府不相信自己，一副仰人鼻息、抓救命稻草的形象。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“一味”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体现了国民党深陷于祈求鬼神而不能自拔，放弃自立自强的状态。  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936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9"/>
          <p:cNvSpPr txBox="1">
            <a:spLocks noChangeArrowheads="1"/>
          </p:cNvSpPr>
          <p:nvPr/>
        </p:nvSpPr>
        <p:spPr bwMode="auto">
          <a:xfrm>
            <a:off x="9694334" y="6581775"/>
            <a:ext cx="184151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endParaRPr lang="zh-CN" altLang="en-US" sz="1200">
              <a:solidFill>
                <a:srgbClr val="8CC5B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/>
        </p:nvSpPr>
        <p:spPr bwMode="auto">
          <a:xfrm>
            <a:off x="302685" y="685800"/>
            <a:ext cx="11406716" cy="229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-342900" algn="just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3200" b="1">
                <a:latin typeface="宋体" pitchFamily="2" charset="-122"/>
              </a:rPr>
              <a:t>    </a:t>
            </a:r>
            <a:r>
              <a:rPr lang="zh-CN" altLang="en-US" sz="3200" b="1">
                <a:latin typeface="宋体" pitchFamily="2" charset="-122"/>
              </a:rPr>
              <a:t>假使这也算一种“信”，那也只能说中国人曾经有过“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他信力</a:t>
            </a:r>
            <a:r>
              <a:rPr lang="zh-CN" altLang="en-US" sz="3200" b="1">
                <a:latin typeface="宋体" pitchFamily="2" charset="-122"/>
              </a:rPr>
              <a:t>”，自从对国联失望之后，便把这他信力都失掉了。</a:t>
            </a:r>
            <a:endParaRPr lang="en-US" altLang="zh-CN" sz="3200" b="1">
              <a:latin typeface="宋体" pitchFamily="2" charset="-122"/>
            </a:endParaRPr>
          </a:p>
          <a:p>
            <a:pPr indent="-342900" algn="just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200" b="1">
                <a:latin typeface="宋体" pitchFamily="2" charset="-122"/>
              </a:rPr>
              <a:t>    中国人现在是在发展着“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自欺力</a:t>
            </a:r>
            <a:r>
              <a:rPr lang="zh-CN" altLang="en-US" sz="3200" b="1">
                <a:latin typeface="宋体" pitchFamily="2" charset="-122"/>
              </a:rPr>
              <a:t>”。</a:t>
            </a:r>
          </a:p>
        </p:txBody>
      </p:sp>
      <p:sp>
        <p:nvSpPr>
          <p:cNvPr id="14" name="Text Box 4"/>
          <p:cNvSpPr>
            <a:spLocks noChangeArrowheads="1"/>
          </p:cNvSpPr>
          <p:nvPr/>
        </p:nvSpPr>
        <p:spPr bwMode="auto">
          <a:xfrm>
            <a:off x="571501" y="4265614"/>
            <a:ext cx="11137900" cy="1246187"/>
          </a:xfrm>
          <a:prstGeom prst="rect">
            <a:avLst/>
          </a:prstGeom>
          <a:solidFill>
            <a:srgbClr val="1374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ts val="4500"/>
              </a:lnSpc>
              <a:buFont typeface="Arial" pitchFamily="34" charset="0"/>
              <a:buNone/>
            </a:pPr>
            <a:r>
              <a:rPr lang="en-US" altLang="zh-CN" sz="28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200" b="1">
                <a:solidFill>
                  <a:srgbClr val="FFFF00"/>
                </a:solidFill>
                <a:latin typeface="宋体" pitchFamily="2" charset="-122"/>
              </a:rPr>
              <a:t>运用了仿拟的修辞手法，讽刺了悲观论者仰人鼻息，自欺欺人的丑恶形象。</a:t>
            </a:r>
          </a:p>
        </p:txBody>
      </p:sp>
    </p:spTree>
    <p:extLst>
      <p:ext uri="{BB962C8B-B14F-4D97-AF65-F5344CB8AC3E}">
        <p14:creationId xmlns:p14="http://schemas.microsoft.com/office/powerpoint/2010/main" val="131408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>
            <a:spLocks noChangeArrowheads="1"/>
          </p:cNvSpPr>
          <p:nvPr/>
        </p:nvSpPr>
        <p:spPr bwMode="auto">
          <a:xfrm>
            <a:off x="133351" y="849313"/>
            <a:ext cx="12192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文中的中国人有三个含义：</a:t>
            </a:r>
          </a:p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A、国民党反动统治者及其御用文人；</a:t>
            </a:r>
          </a:p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B、大部分爱国的人民；         C、所有中国人。</a:t>
            </a:r>
          </a:p>
        </p:txBody>
      </p:sp>
      <p:sp>
        <p:nvSpPr>
          <p:cNvPr id="17411" name="文本框 17410"/>
          <p:cNvSpPr txBox="1">
            <a:spLocks noChangeArrowheads="1"/>
          </p:cNvSpPr>
          <p:nvPr/>
        </p:nvSpPr>
        <p:spPr bwMode="auto">
          <a:xfrm>
            <a:off x="133351" y="2233613"/>
            <a:ext cx="12801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楷体_GB2312" charset="-122"/>
                <a:ea typeface="楷体_GB2312" charset="-122"/>
              </a:rPr>
              <a:t>1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、于是有人慨叹：中国人失掉自信力了。（   ）</a:t>
            </a:r>
          </a:p>
        </p:txBody>
      </p:sp>
      <p:sp>
        <p:nvSpPr>
          <p:cNvPr id="17413" name="文本框 17412"/>
          <p:cNvSpPr txBox="1">
            <a:spLocks noChangeArrowheads="1"/>
          </p:cNvSpPr>
          <p:nvPr/>
        </p:nvSpPr>
        <p:spPr bwMode="auto">
          <a:xfrm>
            <a:off x="127001" y="2681288"/>
            <a:ext cx="12721167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2800" b="1">
                <a:latin typeface="楷体_GB2312" charset="-122"/>
                <a:ea typeface="楷体_GB2312" charset="-122"/>
              </a:rPr>
              <a:t>2、假使这也算一种“信”，那也只能说中国人曾经有过</a:t>
            </a:r>
          </a:p>
          <a:p>
            <a:pPr eaLnBrk="1" hangingPunct="1">
              <a:lnSpc>
                <a:spcPts val="3500"/>
              </a:lnSpc>
            </a:pPr>
            <a:r>
              <a:rPr lang="zh-CN" altLang="en-US" sz="2800" b="1">
                <a:latin typeface="楷体_GB2312" charset="-122"/>
                <a:ea typeface="楷体_GB2312" charset="-122"/>
              </a:rPr>
              <a:t>  “他信力”。（   ）</a:t>
            </a:r>
          </a:p>
        </p:txBody>
      </p:sp>
      <p:sp>
        <p:nvSpPr>
          <p:cNvPr id="17415" name="文本框 17414"/>
          <p:cNvSpPr txBox="1">
            <a:spLocks noChangeArrowheads="1"/>
          </p:cNvSpPr>
          <p:nvPr/>
        </p:nvSpPr>
        <p:spPr bwMode="auto">
          <a:xfrm>
            <a:off x="103717" y="3594101"/>
            <a:ext cx="12192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楷体_GB2312" charset="-122"/>
                <a:ea typeface="楷体_GB2312" charset="-122"/>
              </a:rPr>
              <a:t>3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、说中国人失掉了自信力，用以指一部分人则可（   ）</a:t>
            </a:r>
          </a:p>
        </p:txBody>
      </p:sp>
      <p:sp>
        <p:nvSpPr>
          <p:cNvPr id="17418" name="文本框 17417"/>
          <p:cNvSpPr txBox="1">
            <a:spLocks noChangeArrowheads="1"/>
          </p:cNvSpPr>
          <p:nvPr/>
        </p:nvSpPr>
        <p:spPr bwMode="auto">
          <a:xfrm>
            <a:off x="133351" y="4017963"/>
            <a:ext cx="1262380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2800" b="1">
                <a:latin typeface="楷体_GB2312" charset="-122"/>
                <a:ea typeface="楷体_GB2312" charset="-122"/>
              </a:rPr>
              <a:t>4、然而，在这笼罩之下，我们有并不失掉自信力的</a:t>
            </a:r>
          </a:p>
          <a:p>
            <a:pPr eaLnBrk="1" hangingPunct="1">
              <a:lnSpc>
                <a:spcPts val="3500"/>
              </a:lnSpc>
            </a:pPr>
            <a:r>
              <a:rPr lang="zh-CN" altLang="en-US" sz="2800" b="1">
                <a:latin typeface="楷体_GB2312" charset="-122"/>
                <a:ea typeface="楷体_GB2312" charset="-122"/>
              </a:rPr>
              <a:t>   中国人在。（   ）</a:t>
            </a:r>
          </a:p>
        </p:txBody>
      </p:sp>
      <p:sp>
        <p:nvSpPr>
          <p:cNvPr id="17419" name="文本框 17418"/>
          <p:cNvSpPr txBox="1">
            <a:spLocks noChangeArrowheads="1"/>
          </p:cNvSpPr>
          <p:nvPr/>
        </p:nvSpPr>
        <p:spPr bwMode="auto">
          <a:xfrm>
            <a:off x="127000" y="5072063"/>
            <a:ext cx="11887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楷体_GB2312" charset="-122"/>
                <a:ea typeface="楷体_GB2312" charset="-122"/>
              </a:rPr>
              <a:t>5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、中国人现在是在发展着“自欺力”。（        ）</a:t>
            </a:r>
          </a:p>
        </p:txBody>
      </p:sp>
      <p:sp>
        <p:nvSpPr>
          <p:cNvPr id="17420" name="文本框 17419"/>
          <p:cNvSpPr txBox="1">
            <a:spLocks noChangeArrowheads="1"/>
          </p:cNvSpPr>
          <p:nvPr/>
        </p:nvSpPr>
        <p:spPr bwMode="auto">
          <a:xfrm>
            <a:off x="97367" y="5589588"/>
            <a:ext cx="1178560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2800" b="1">
                <a:latin typeface="楷体_GB2312" charset="-122"/>
                <a:ea typeface="楷体_GB2312" charset="-122"/>
              </a:rPr>
              <a:t>6、要论中国人，必须不被搽在表面的自欺欺人的脂粉  </a:t>
            </a:r>
          </a:p>
          <a:p>
            <a:pPr eaLnBrk="1" hangingPunct="1">
              <a:lnSpc>
                <a:spcPts val="3500"/>
              </a:lnSpc>
            </a:pPr>
            <a:r>
              <a:rPr lang="zh-CN" altLang="en-US" sz="2800" b="1">
                <a:latin typeface="楷体_GB2312" charset="-122"/>
                <a:ea typeface="楷体_GB2312" charset="-122"/>
              </a:rPr>
              <a:t>   所诓骗。（       ）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699933" y="5994400"/>
            <a:ext cx="92498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400118" y="5006975"/>
            <a:ext cx="114723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805767" y="4422775"/>
            <a:ext cx="220345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856385" y="3562350"/>
            <a:ext cx="92498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512300" y="2168525"/>
            <a:ext cx="92498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167717" y="3086100"/>
            <a:ext cx="54821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327" name="文本框 7"/>
          <p:cNvSpPr txBox="1">
            <a:spLocks noChangeArrowheads="1"/>
          </p:cNvSpPr>
          <p:nvPr/>
        </p:nvSpPr>
        <p:spPr bwMode="auto">
          <a:xfrm>
            <a:off x="4324351" y="101601"/>
            <a:ext cx="441748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FF0000"/>
                </a:solidFill>
              </a:rPr>
              <a:t>课堂练习</a:t>
            </a:r>
          </a:p>
        </p:txBody>
      </p:sp>
      <p:sp>
        <p:nvSpPr>
          <p:cNvPr id="13328" name="直接连接符 22538"/>
          <p:cNvSpPr>
            <a:spLocks noChangeShapeType="1"/>
          </p:cNvSpPr>
          <p:nvPr/>
        </p:nvSpPr>
        <p:spPr bwMode="auto">
          <a:xfrm flipV="1">
            <a:off x="4878918" y="849313"/>
            <a:ext cx="3308349" cy="17462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64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17411" grpId="0"/>
      <p:bldP spid="17413" grpId="0"/>
      <p:bldP spid="17415" grpId="0"/>
      <p:bldP spid="17418" grpId="0"/>
      <p:bldP spid="17419" grpId="0"/>
      <p:bldP spid="17420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3048000" y="1676400"/>
            <a:ext cx="2819400" cy="1143000"/>
          </a:xfrm>
        </p:spPr>
        <p:txBody>
          <a:bodyPr vert="horz" wrap="square" lIns="91440" tIns="45720" rIns="91440" bIns="45720" anchor="t"/>
          <a:lstStyle/>
          <a:p>
            <a:pPr algn="l"/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学习目标</a:t>
            </a: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1752600" y="2971800"/>
            <a:ext cx="8740775" cy="320040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1.</a:t>
            </a:r>
            <a:r>
              <a:rPr lang="zh-CN" altLang="en-US" sz="2800" dirty="0"/>
              <a:t>体会、探究本文直接反驳和间接反驳相结合的特点。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2.</a:t>
            </a:r>
            <a:r>
              <a:rPr lang="zh-CN" altLang="en-US" sz="2800" dirty="0"/>
              <a:t>揣摩品味语言，体会泼辣、犀利语言特点。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3.</a:t>
            </a:r>
            <a:r>
              <a:rPr lang="zh-CN" altLang="en-US" sz="2800" dirty="0"/>
              <a:t>领会课文内容，增强民族自信心、自豪感。</a:t>
            </a:r>
          </a:p>
        </p:txBody>
      </p:sp>
      <p:pic>
        <p:nvPicPr>
          <p:cNvPr id="14340" name="Picture 2" descr="http://p3.so.qhimgs1.com/bdr/_240_/t016637d11dd5d30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609600"/>
            <a:ext cx="20764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油画-62"/>
          <p:cNvPicPr>
            <a:picLocks noChangeAspect="1"/>
          </p:cNvPicPr>
          <p:nvPr/>
        </p:nvPicPr>
        <p:blipFill>
          <a:blip r:embed="rId2">
            <a:clrChange>
              <a:clrFrom>
                <a:srgbClr val="AE898C"/>
              </a:clrFrom>
              <a:clrTo>
                <a:srgbClr val="AE898C">
                  <a:alpha val="0"/>
                </a:srgbClr>
              </a:clrTo>
            </a:clrChange>
            <a:lum bright="48001"/>
          </a:blip>
          <a:srcRect b="7692"/>
          <a:stretch>
            <a:fillRect/>
          </a:stretch>
        </p:blipFill>
        <p:spPr>
          <a:xfrm>
            <a:off x="2424113" y="609600"/>
            <a:ext cx="7775575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/>
          <p:nvPr/>
        </p:nvSpPr>
        <p:spPr>
          <a:xfrm>
            <a:off x="2424113" y="476250"/>
            <a:ext cx="77755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</a:rPr>
              <a:t>      </a:t>
            </a:r>
          </a:p>
        </p:txBody>
      </p:sp>
      <p:sp>
        <p:nvSpPr>
          <p:cNvPr id="15364" name="Text Box 5"/>
          <p:cNvSpPr txBox="1"/>
          <p:nvPr/>
        </p:nvSpPr>
        <p:spPr>
          <a:xfrm>
            <a:off x="1992313" y="5013325"/>
            <a:ext cx="8280400" cy="147637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毛泽东称“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鲁迅是中国文化革命的主将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”     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鲁迅的骨头是最硬的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”。</a:t>
            </a: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/>
          <p:nvPr/>
        </p:nvSpPr>
        <p:spPr>
          <a:xfrm>
            <a:off x="1849438" y="2286000"/>
            <a:ext cx="8435975" cy="1845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1881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1936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生于浙江绍兴，原名周树人，字豫才，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我国现代伟大的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文学家、思想家和革命家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自第一篇小说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狂人日记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开始用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鲁迅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作笔名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6387" name="Rectangle 5"/>
          <p:cNvSpPr/>
          <p:nvPr/>
        </p:nvSpPr>
        <p:spPr>
          <a:xfrm>
            <a:off x="1782763" y="4343400"/>
            <a:ext cx="85693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著名作品集有散文诗集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野草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，散文集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朝花夕拾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，小说集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呐喊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彷徨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，杂文集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华盖集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坟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</a:p>
        </p:txBody>
      </p:sp>
      <p:sp>
        <p:nvSpPr>
          <p:cNvPr id="16388" name="Text Box 18"/>
          <p:cNvSpPr txBox="1"/>
          <p:nvPr/>
        </p:nvSpPr>
        <p:spPr>
          <a:xfrm>
            <a:off x="3200400" y="6010275"/>
            <a:ext cx="2514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9" name="Picture 2" descr="http://p3.so.qhimgs1.com/bdr/_240_/t016637d11dd5d30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1550" y="461963"/>
            <a:ext cx="1619250" cy="198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2" name="Text Box 6"/>
          <p:cNvSpPr txBox="1"/>
          <p:nvPr/>
        </p:nvSpPr>
        <p:spPr>
          <a:xfrm>
            <a:off x="2630488" y="2057400"/>
            <a:ext cx="52038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在初中我们学过他的作品有：</a:t>
            </a:r>
          </a:p>
        </p:txBody>
      </p:sp>
      <p:sp>
        <p:nvSpPr>
          <p:cNvPr id="162823" name="Text Box 7"/>
          <p:cNvSpPr txBox="1"/>
          <p:nvPr/>
        </p:nvSpPr>
        <p:spPr>
          <a:xfrm>
            <a:off x="2133600" y="2971800"/>
            <a:ext cx="4175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从百草园到三味书屋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62824" name="Text Box 8"/>
          <p:cNvSpPr txBox="1"/>
          <p:nvPr/>
        </p:nvSpPr>
        <p:spPr>
          <a:xfrm>
            <a:off x="6337300" y="3048000"/>
            <a:ext cx="3241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朝花夕拾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62825" name="Text Box 9"/>
          <p:cNvSpPr txBox="1"/>
          <p:nvPr/>
        </p:nvSpPr>
        <p:spPr>
          <a:xfrm>
            <a:off x="2133600" y="3733800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62826" name="Text Box 10"/>
          <p:cNvSpPr txBox="1"/>
          <p:nvPr/>
        </p:nvSpPr>
        <p:spPr>
          <a:xfrm>
            <a:off x="4273550" y="3733800"/>
            <a:ext cx="28813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呐喊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62827" name="Text Box 11"/>
          <p:cNvSpPr txBox="1"/>
          <p:nvPr/>
        </p:nvSpPr>
        <p:spPr>
          <a:xfrm>
            <a:off x="2397125" y="4913313"/>
            <a:ext cx="35290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阿长与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山海经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&gt;》</a:t>
            </a:r>
          </a:p>
        </p:txBody>
      </p:sp>
      <p:sp>
        <p:nvSpPr>
          <p:cNvPr id="162828" name="Text Box 12"/>
          <p:cNvSpPr txBox="1"/>
          <p:nvPr/>
        </p:nvSpPr>
        <p:spPr>
          <a:xfrm>
            <a:off x="5105400" y="4386263"/>
            <a:ext cx="3276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野草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62832" name="Text Box 16"/>
          <p:cNvSpPr txBox="1"/>
          <p:nvPr/>
        </p:nvSpPr>
        <p:spPr>
          <a:xfrm>
            <a:off x="2182813" y="4346575"/>
            <a:ext cx="1873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62833" name="Text Box 17"/>
          <p:cNvSpPr txBox="1"/>
          <p:nvPr/>
        </p:nvSpPr>
        <p:spPr>
          <a:xfrm>
            <a:off x="5715000" y="4945063"/>
            <a:ext cx="35290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朝花夕拾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7419" name="Text Box 18"/>
          <p:cNvSpPr txBox="1"/>
          <p:nvPr/>
        </p:nvSpPr>
        <p:spPr>
          <a:xfrm>
            <a:off x="3200400" y="6010275"/>
            <a:ext cx="2514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2835" name="Text Box 19"/>
          <p:cNvSpPr txBox="1"/>
          <p:nvPr/>
        </p:nvSpPr>
        <p:spPr>
          <a:xfrm>
            <a:off x="3502025" y="4349750"/>
            <a:ext cx="2089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风筝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62837" name="Text Box 21"/>
          <p:cNvSpPr txBox="1"/>
          <p:nvPr/>
        </p:nvSpPr>
        <p:spPr>
          <a:xfrm>
            <a:off x="4056063" y="5778500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呐喊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62838" name="Text Box 22"/>
          <p:cNvSpPr txBox="1"/>
          <p:nvPr/>
        </p:nvSpPr>
        <p:spPr>
          <a:xfrm>
            <a:off x="2408238" y="5778500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故乡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</a:p>
        </p:txBody>
      </p:sp>
      <p:pic>
        <p:nvPicPr>
          <p:cNvPr id="17423" name="Picture 2" descr="http://p3.so.qhimgs1.com/bdr/_240_/t016637d11dd5d30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0" y="609600"/>
            <a:ext cx="20764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2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2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2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2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2" grpId="0"/>
      <p:bldP spid="162823" grpId="0"/>
      <p:bldP spid="162824" grpId="0"/>
      <p:bldP spid="162825" grpId="0"/>
      <p:bldP spid="162826" grpId="0"/>
      <p:bldP spid="162827" grpId="0"/>
      <p:bldP spid="162828" grpId="0"/>
      <p:bldP spid="162832" grpId="0"/>
      <p:bldP spid="162833" grpId="0"/>
      <p:bldP spid="162835" grpId="0"/>
      <p:bldP spid="162837" grpId="0"/>
      <p:bldP spid="1628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2362200" y="2438400"/>
            <a:ext cx="7570788" cy="39693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这篇文章写于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1934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日，正是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九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一八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事变三周年后。当时，有些人散布对抗日前途的悲观论调，指责中国人失掉了自信力，他们这样做只能瓦解斗志，甘做亡国奴。鲁迅这篇文章，就是为批驳这种错误论调，鼓舞民族的自信心而写的。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WordArt 3"/>
          <p:cNvSpPr>
            <a:spLocks noTextEdit="1"/>
          </p:cNvSpPr>
          <p:nvPr/>
        </p:nvSpPr>
        <p:spPr>
          <a:xfrm>
            <a:off x="2339975" y="1066800"/>
            <a:ext cx="3095625" cy="960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时代背景</a:t>
            </a:r>
          </a:p>
        </p:txBody>
      </p:sp>
      <p:pic>
        <p:nvPicPr>
          <p:cNvPr id="18436" name="Picture 2" descr="http://p3.so.qhimgs1.com/bdr/_240_/t016637d11dd5d30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6438" y="533400"/>
            <a:ext cx="1633537" cy="1798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8" name="Text Box 12"/>
          <p:cNvSpPr txBox="1"/>
          <p:nvPr/>
        </p:nvSpPr>
        <p:spPr>
          <a:xfrm>
            <a:off x="3000375" y="1700213"/>
            <a:ext cx="83089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_x000B__x000C_" charset="0"/>
              </a:rPr>
              <a:t>用使人迷惑的形式来掩盖真相的欺骗手段。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54989" name="Text Box 13"/>
          <p:cNvSpPr txBox="1"/>
          <p:nvPr/>
        </p:nvSpPr>
        <p:spPr>
          <a:xfrm>
            <a:off x="3503613" y="5445125"/>
            <a:ext cx="7507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_x000B__x000C_" charset="0"/>
              </a:rPr>
              <a:t>本课是因没有把握而难以预期。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54990" name="Text Box 14"/>
          <p:cNvSpPr txBox="1"/>
          <p:nvPr/>
        </p:nvSpPr>
        <p:spPr>
          <a:xfrm>
            <a:off x="2640013" y="2492375"/>
            <a:ext cx="4038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kuāng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3333FF"/>
                </a:solidFill>
                <a:latin typeface="_x000B__x000C_" charset="0"/>
              </a:rPr>
              <a:t> ：哄骗。</a:t>
            </a:r>
          </a:p>
        </p:txBody>
      </p:sp>
      <p:sp>
        <p:nvSpPr>
          <p:cNvPr id="254991" name="Text Box 15"/>
          <p:cNvSpPr txBox="1"/>
          <p:nvPr/>
        </p:nvSpPr>
        <p:spPr>
          <a:xfrm>
            <a:off x="4010025" y="3949700"/>
            <a:ext cx="6105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_x000B__x000C_" charset="0"/>
              </a:rPr>
              <a:t>追念古代的事情，因现在的事而悲伤。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54992" name="Text Box 16"/>
          <p:cNvSpPr txBox="1"/>
          <p:nvPr/>
        </p:nvSpPr>
        <p:spPr>
          <a:xfrm>
            <a:off x="4010025" y="4648200"/>
            <a:ext cx="58324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_x000B__x000C_" charset="0"/>
              </a:rPr>
              <a:t>为人民保全生命或解除困苦。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9463" name="Text Box 17"/>
          <p:cNvSpPr txBox="1"/>
          <p:nvPr/>
        </p:nvSpPr>
        <p:spPr>
          <a:xfrm>
            <a:off x="2235200" y="503238"/>
            <a:ext cx="26416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imes New Roman" panose="02020603050405020304" pitchFamily="18" charset="0"/>
              </a:rPr>
              <a:t>字词</a:t>
            </a:r>
          </a:p>
        </p:txBody>
      </p:sp>
      <p:sp>
        <p:nvSpPr>
          <p:cNvPr id="254995" name="Text Box 19"/>
          <p:cNvSpPr txBox="1"/>
          <p:nvPr/>
        </p:nvSpPr>
        <p:spPr>
          <a:xfrm>
            <a:off x="2079625" y="1773238"/>
            <a:ext cx="1981200" cy="427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_x000B__x000C_" charset="0"/>
              </a:rPr>
              <a:t>玄</a:t>
            </a:r>
            <a:r>
              <a:rPr lang="zh-CN" altLang="en-US" sz="3200" b="1" dirty="0">
                <a:solidFill>
                  <a:srgbClr val="000000"/>
                </a:solidFill>
                <a:latin typeface="_x000B__x000C_" charset="0"/>
              </a:rPr>
              <a:t>虚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_x000B__x000C_" charset="0"/>
              </a:rPr>
              <a:t>诓</a:t>
            </a:r>
            <a:r>
              <a:rPr lang="zh-CN" altLang="en-US" sz="3200" b="1" dirty="0">
                <a:solidFill>
                  <a:srgbClr val="000000"/>
                </a:solidFill>
                <a:latin typeface="_x000B__x000C_" charset="0"/>
              </a:rPr>
              <a:t>骗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_x000B__x000C_" charset="0"/>
              </a:rPr>
              <a:t>慨</a:t>
            </a:r>
            <a:r>
              <a:rPr lang="zh-CN" altLang="en-US" sz="3200" b="1" dirty="0">
                <a:solidFill>
                  <a:srgbClr val="000000"/>
                </a:solidFill>
                <a:latin typeface="_x000B__x000C_" charset="0"/>
              </a:rPr>
              <a:t>叹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_x000B__x000C_" charset="0"/>
              </a:rPr>
              <a:t>怀古伤今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_x000B__x000C_" charset="0"/>
              </a:rPr>
              <a:t>为民请命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_x000B__x000C_" charset="0"/>
              </a:rPr>
              <a:t>渺茫</a:t>
            </a:r>
          </a:p>
        </p:txBody>
      </p:sp>
      <p:sp>
        <p:nvSpPr>
          <p:cNvPr id="254996" name="Text Box 20"/>
          <p:cNvSpPr txBox="1"/>
          <p:nvPr/>
        </p:nvSpPr>
        <p:spPr>
          <a:xfrm>
            <a:off x="2079625" y="1439863"/>
            <a:ext cx="919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xu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á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</a:p>
        </p:txBody>
      </p:sp>
      <p:sp>
        <p:nvSpPr>
          <p:cNvPr id="255000" name="Text Box 24"/>
          <p:cNvSpPr txBox="1"/>
          <p:nvPr/>
        </p:nvSpPr>
        <p:spPr>
          <a:xfrm>
            <a:off x="3276600" y="3095625"/>
            <a:ext cx="61928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kǎi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有所感触而叹息。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4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4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4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4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4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4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4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4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4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4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88" grpId="0"/>
      <p:bldP spid="254989" grpId="0"/>
      <p:bldP spid="254990" grpId="0"/>
      <p:bldP spid="254991" grpId="0"/>
      <p:bldP spid="254992" grpId="0"/>
      <p:bldP spid="254995" grpId="0"/>
      <p:bldP spid="254996" grpId="0"/>
      <p:bldP spid="2550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/>
          <p:nvPr/>
        </p:nvSpPr>
        <p:spPr>
          <a:xfrm>
            <a:off x="2622550" y="3429000"/>
            <a:ext cx="2951163" cy="645160"/>
          </a:xfrm>
          <a:prstGeom prst="rect">
            <a:avLst/>
          </a:prstGeom>
          <a:solidFill>
            <a:schemeClr val="bg1">
              <a:alpha val="58823"/>
            </a:schemeClr>
          </a:solidFill>
          <a:ln w="22225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立论、驳论</a:t>
            </a:r>
          </a:p>
        </p:txBody>
      </p:sp>
      <p:sp>
        <p:nvSpPr>
          <p:cNvPr id="27653" name="Text Box 5"/>
          <p:cNvSpPr txBox="1"/>
          <p:nvPr/>
        </p:nvSpPr>
        <p:spPr>
          <a:xfrm>
            <a:off x="2422525" y="4648200"/>
            <a:ext cx="7345363" cy="1568450"/>
          </a:xfrm>
          <a:prstGeom prst="rect">
            <a:avLst/>
          </a:prstGeom>
          <a:solidFill>
            <a:schemeClr val="bg1">
              <a:alpha val="89018"/>
            </a:schemeClr>
          </a:solidFill>
          <a:ln w="22225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1338580" indent="-133858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驳论：用正确的观点披露或驳斥 错误的观点，从而进一步阐明和确立正确的观点。</a:t>
            </a:r>
          </a:p>
        </p:txBody>
      </p:sp>
      <p:sp>
        <p:nvSpPr>
          <p:cNvPr id="20484" name="Rectangle 9"/>
          <p:cNvSpPr/>
          <p:nvPr/>
        </p:nvSpPr>
        <p:spPr>
          <a:xfrm>
            <a:off x="2422525" y="2286000"/>
            <a:ext cx="330009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4400" b="1" dirty="0">
                <a:latin typeface="Arial" panose="020B0604020202020204" pitchFamily="34" charset="0"/>
                <a:ea typeface="黑体" panose="02010609060101010101" pitchFamily="49" charset="-122"/>
              </a:rPr>
              <a:t>、论证方式</a:t>
            </a:r>
          </a:p>
        </p:txBody>
      </p:sp>
      <p:sp>
        <p:nvSpPr>
          <p:cNvPr id="20485" name="Text Box 11"/>
          <p:cNvSpPr txBox="1"/>
          <p:nvPr/>
        </p:nvSpPr>
        <p:spPr>
          <a:xfrm>
            <a:off x="2351088" y="384175"/>
            <a:ext cx="34925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驳论文知识</a:t>
            </a:r>
          </a:p>
        </p:txBody>
      </p:sp>
      <p:pic>
        <p:nvPicPr>
          <p:cNvPr id="20486" name="Picture 2" descr="http://p3.so.qhimgs1.com/bdr/_240_/t016637d11dd5d30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0" y="990600"/>
            <a:ext cx="20764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nimBg="1"/>
      <p:bldP spid="2765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2547</Words>
  <Application>Microsoft Office PowerPoint</Application>
  <PresentationFormat>自定义</PresentationFormat>
  <Paragraphs>180</Paragraphs>
  <Slides>26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不像一般的议论文那样地说理，而是用文艺性的笔调，形象化手法来议论说理。兼有政论、文艺两种因素。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4、你能举出一些具体事例来证明作者的观点吗？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</cp:lastModifiedBy>
  <cp:revision>26</cp:revision>
  <dcterms:created xsi:type="dcterms:W3CDTF">2019-06-19T02:08:00Z</dcterms:created>
  <dcterms:modified xsi:type="dcterms:W3CDTF">2021-07-15T23:47:21Z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