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59" r:id="rId6"/>
    <p:sldId id="314" r:id="rId7"/>
    <p:sldId id="315" r:id="rId8"/>
    <p:sldId id="316" r:id="rId9"/>
    <p:sldId id="319" r:id="rId10"/>
    <p:sldId id="317" r:id="rId11"/>
    <p:sldId id="318" r:id="rId12"/>
    <p:sldId id="289" r:id="rId13"/>
    <p:sldId id="303" r:id="rId14"/>
    <p:sldId id="304" r:id="rId15"/>
    <p:sldId id="301" r:id="rId16"/>
    <p:sldId id="306" r:id="rId17"/>
    <p:sldId id="307" r:id="rId18"/>
    <p:sldId id="320" r:id="rId19"/>
    <p:sldId id="321" r:id="rId20"/>
    <p:sldId id="322" r:id="rId21"/>
    <p:sldId id="323" r:id="rId22"/>
    <p:sldId id="324" r:id="rId23"/>
    <p:sldId id="325" r:id="rId24"/>
    <p:sldId id="305" r:id="rId25"/>
    <p:sldId id="308" r:id="rId26"/>
    <p:sldId id="310" r:id="rId27"/>
    <p:sldId id="326" r:id="rId28"/>
    <p:sldId id="300" r:id="rId29"/>
    <p:sldId id="327" r:id="rId30"/>
  </p:sldIdLst>
  <p:sldSz cx="9001125" cy="5039995"/>
  <p:notesSz cx="6858000" cy="9144000"/>
  <p:custDataLst>
    <p:tags r:id="rId34"/>
  </p:custDataLst>
  <p:defaultTextStyle>
    <a:defPPr>
      <a:defRPr lang="zh-CN"/>
    </a:defPPr>
    <a:lvl1pPr marL="0" algn="l" defTabSz="802005" rtl="0" eaLnBrk="1" latinLnBrk="0" hangingPunct="1">
      <a:defRPr sz="1600" kern="1200">
        <a:solidFill>
          <a:schemeClr val="tx1"/>
        </a:solidFill>
        <a:latin typeface="+mn-lt"/>
        <a:ea typeface="+mn-ea"/>
        <a:cs typeface="+mn-cs"/>
      </a:defRPr>
    </a:lvl1pPr>
    <a:lvl2pPr marL="401320" algn="l" defTabSz="802005" rtl="0" eaLnBrk="1" latinLnBrk="0" hangingPunct="1">
      <a:defRPr sz="1600" kern="1200">
        <a:solidFill>
          <a:schemeClr val="tx1"/>
        </a:solidFill>
        <a:latin typeface="+mn-lt"/>
        <a:ea typeface="+mn-ea"/>
        <a:cs typeface="+mn-cs"/>
      </a:defRPr>
    </a:lvl2pPr>
    <a:lvl3pPr marL="802005" algn="l" defTabSz="802005" rtl="0" eaLnBrk="1" latinLnBrk="0" hangingPunct="1">
      <a:defRPr sz="1600" kern="1200">
        <a:solidFill>
          <a:schemeClr val="tx1"/>
        </a:solidFill>
        <a:latin typeface="+mn-lt"/>
        <a:ea typeface="+mn-ea"/>
        <a:cs typeface="+mn-cs"/>
      </a:defRPr>
    </a:lvl3pPr>
    <a:lvl4pPr marL="1203325" algn="l" defTabSz="802005" rtl="0" eaLnBrk="1" latinLnBrk="0" hangingPunct="1">
      <a:defRPr sz="1600" kern="1200">
        <a:solidFill>
          <a:schemeClr val="tx1"/>
        </a:solidFill>
        <a:latin typeface="+mn-lt"/>
        <a:ea typeface="+mn-ea"/>
        <a:cs typeface="+mn-cs"/>
      </a:defRPr>
    </a:lvl4pPr>
    <a:lvl5pPr marL="1604645" algn="l" defTabSz="802005" rtl="0" eaLnBrk="1" latinLnBrk="0" hangingPunct="1">
      <a:defRPr sz="1600" kern="1200">
        <a:solidFill>
          <a:schemeClr val="tx1"/>
        </a:solidFill>
        <a:latin typeface="+mn-lt"/>
        <a:ea typeface="+mn-ea"/>
        <a:cs typeface="+mn-cs"/>
      </a:defRPr>
    </a:lvl5pPr>
    <a:lvl6pPr marL="2005965" algn="l" defTabSz="802005" rtl="0" eaLnBrk="1" latinLnBrk="0" hangingPunct="1">
      <a:defRPr sz="1600" kern="1200">
        <a:solidFill>
          <a:schemeClr val="tx1"/>
        </a:solidFill>
        <a:latin typeface="+mn-lt"/>
        <a:ea typeface="+mn-ea"/>
        <a:cs typeface="+mn-cs"/>
      </a:defRPr>
    </a:lvl6pPr>
    <a:lvl7pPr marL="2406650" algn="l" defTabSz="802005" rtl="0" eaLnBrk="1" latinLnBrk="0" hangingPunct="1">
      <a:defRPr sz="1600" kern="1200">
        <a:solidFill>
          <a:schemeClr val="tx1"/>
        </a:solidFill>
        <a:latin typeface="+mn-lt"/>
        <a:ea typeface="+mn-ea"/>
        <a:cs typeface="+mn-cs"/>
      </a:defRPr>
    </a:lvl7pPr>
    <a:lvl8pPr marL="2807970" algn="l" defTabSz="802005" rtl="0" eaLnBrk="1" latinLnBrk="0" hangingPunct="1">
      <a:defRPr sz="1600" kern="1200">
        <a:solidFill>
          <a:schemeClr val="tx1"/>
        </a:solidFill>
        <a:latin typeface="+mn-lt"/>
        <a:ea typeface="+mn-ea"/>
        <a:cs typeface="+mn-cs"/>
      </a:defRPr>
    </a:lvl8pPr>
    <a:lvl9pPr marL="3209290" algn="l" defTabSz="802005" rtl="0" eaLnBrk="1" latinLnBrk="0" hangingPunct="1">
      <a:defRPr sz="1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p:restoredTop sz="94634"/>
  </p:normalViewPr>
  <p:slideViewPr>
    <p:cSldViewPr>
      <p:cViewPr varScale="1">
        <p:scale>
          <a:sx n="117" d="100"/>
          <a:sy n="117" d="100"/>
        </p:scale>
        <p:origin x="678" y="102"/>
      </p:cViewPr>
      <p:guideLst>
        <p:guide orient="horz" pos="1626"/>
        <p:guide pos="2835"/>
      </p:guideLst>
    </p:cSldViewPr>
  </p:slideViewPr>
  <p:notesTextViewPr>
    <p:cViewPr>
      <p:scale>
        <a:sx n="100" d="100"/>
        <a:sy n="100" d="100"/>
      </p:scale>
      <p:origin x="0" y="0"/>
    </p:cViewPr>
  </p:notesText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gs" Target="tags/tag66.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1AB398-9F21-423B-B22B-1C9484A4DD8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74688" y="1143000"/>
            <a:ext cx="5508625"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136873-609B-492A-87B1-54A93CD1BD9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136873-609B-492A-87B1-54A93CD1BD9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136873-609B-492A-87B1-54A93CD1BD9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136873-609B-492A-87B1-54A93CD1BD9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136873-609B-492A-87B1-54A93CD1BD9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136873-609B-492A-87B1-54A93CD1BD9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136873-609B-492A-87B1-54A93CD1BD9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136873-609B-492A-87B1-54A93CD1BD9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136873-609B-492A-87B1-54A93CD1BD9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136873-609B-492A-87B1-54A93CD1BD9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136873-609B-492A-87B1-54A93CD1BD9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136873-609B-492A-87B1-54A93CD1BD9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136873-609B-492A-87B1-54A93CD1BD9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136873-609B-492A-87B1-54A93CD1BD9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85052" y="671999"/>
            <a:ext cx="7234566" cy="1889006"/>
          </a:xfrm>
        </p:spPr>
        <p:txBody>
          <a:bodyPr lIns="90000" tIns="46800" rIns="90000" bIns="46800" anchor="b" anchorCtr="0">
            <a:normAutofit/>
          </a:bodyPr>
          <a:lstStyle>
            <a:lvl1pPr algn="ctr">
              <a:defRPr sz="4410"/>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885052" y="2616564"/>
            <a:ext cx="7234566" cy="1082078"/>
          </a:xfrm>
        </p:spPr>
        <p:txBody>
          <a:bodyPr lIns="90000" tIns="46800" rIns="90000" bIns="46800">
            <a:normAutofit/>
          </a:bodyPr>
          <a:lstStyle>
            <a:lvl1pPr marL="0" indent="0" algn="ctr">
              <a:lnSpc>
                <a:spcPct val="110000"/>
              </a:lnSpc>
              <a:buNone/>
              <a:defRPr sz="1765" spc="200"/>
            </a:lvl1pPr>
            <a:lvl2pPr marL="335915" indent="0" algn="ctr">
              <a:buNone/>
              <a:defRPr sz="1470"/>
            </a:lvl2pPr>
            <a:lvl3pPr marL="671830" indent="0" algn="ctr">
              <a:buNone/>
              <a:defRPr sz="1325"/>
            </a:lvl3pPr>
            <a:lvl4pPr marL="1007745" indent="0" algn="ctr">
              <a:buNone/>
              <a:defRPr sz="1175"/>
            </a:lvl4pPr>
            <a:lvl5pPr marL="1344295" indent="0" algn="ctr">
              <a:buNone/>
              <a:defRPr sz="1175"/>
            </a:lvl5pPr>
            <a:lvl6pPr marL="1680210" indent="0" algn="ctr">
              <a:buNone/>
              <a:defRPr sz="1175"/>
            </a:lvl6pPr>
            <a:lvl7pPr marL="2016125" indent="0" algn="ctr">
              <a:buNone/>
              <a:defRPr sz="1175"/>
            </a:lvl7pPr>
            <a:lvl8pPr marL="2352040" indent="0" algn="ctr">
              <a:buNone/>
              <a:defRPr sz="1175"/>
            </a:lvl8pPr>
            <a:lvl9pPr marL="2687955" indent="0" algn="ctr">
              <a:buNone/>
              <a:defRPr sz="1175"/>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49170" y="568818"/>
            <a:ext cx="8101013" cy="40293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85052" y="1825510"/>
            <a:ext cx="7234566" cy="748724"/>
          </a:xfrm>
        </p:spPr>
        <p:txBody>
          <a:bodyPr vert="horz" lIns="90000" tIns="46800" rIns="90000" bIns="46800" rtlCol="0" anchor="t" anchorCtr="0">
            <a:normAutofit/>
          </a:bodyPr>
          <a:lstStyle>
            <a:lvl1pPr algn="ctr">
              <a:defRPr sz="441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85052" y="2616564"/>
            <a:ext cx="7234566" cy="346582"/>
          </a:xfrm>
        </p:spPr>
        <p:txBody>
          <a:bodyPr lIns="90000" tIns="46800" rIns="90000" bIns="46800">
            <a:normAutofit/>
          </a:bodyPr>
          <a:lstStyle>
            <a:lvl1pPr algn="ctr">
              <a:lnSpc>
                <a:spcPct val="110000"/>
              </a:lnSpc>
              <a:buNone/>
              <a:defRPr sz="1765" spc="200"/>
            </a:lvl1pPr>
          </a:lstStyle>
          <a:p>
            <a:pPr lvl="0"/>
            <a:r>
              <a:rPr lang="zh-CN" altLang="en-US"/>
              <a:t>单击此处编辑母版文本样式</a:t>
            </a:r>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49170" y="447118"/>
            <a:ext cx="8098355" cy="518551"/>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449170" y="1095306"/>
            <a:ext cx="8098355" cy="3497571"/>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69770" y="2828218"/>
            <a:ext cx="5735559" cy="563527"/>
          </a:xfrm>
        </p:spPr>
        <p:txBody>
          <a:bodyPr lIns="90000" tIns="46800" rIns="90000" bIns="46800" anchor="b" anchorCtr="0">
            <a:normAutofit/>
          </a:bodyPr>
          <a:lstStyle>
            <a:lvl1pPr>
              <a:defRPr sz="3235"/>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469770" y="3391745"/>
            <a:ext cx="5735559" cy="637606"/>
          </a:xfrm>
        </p:spPr>
        <p:txBody>
          <a:bodyPr lIns="90000" tIns="46800" rIns="90000" bIns="46800">
            <a:normAutofit/>
          </a:bodyPr>
          <a:lstStyle>
            <a:lvl1pPr marL="0" indent="0">
              <a:buNone/>
              <a:defRPr sz="1325">
                <a:solidFill>
                  <a:schemeClr val="tx1">
                    <a:lumMod val="65000"/>
                    <a:lumOff val="35000"/>
                  </a:schemeClr>
                </a:solidFill>
              </a:defRPr>
            </a:lvl1pPr>
            <a:lvl2pPr marL="335915" indent="0">
              <a:buNone/>
              <a:defRPr sz="1175">
                <a:solidFill>
                  <a:schemeClr val="tx1">
                    <a:tint val="75000"/>
                  </a:schemeClr>
                </a:solidFill>
              </a:defRPr>
            </a:lvl2pPr>
            <a:lvl3pPr marL="671830" indent="0">
              <a:buNone/>
              <a:defRPr sz="1175">
                <a:solidFill>
                  <a:schemeClr val="tx1">
                    <a:tint val="75000"/>
                  </a:schemeClr>
                </a:solidFill>
              </a:defRPr>
            </a:lvl3pPr>
            <a:lvl4pPr marL="1007745" indent="0">
              <a:buNone/>
              <a:defRPr sz="1175">
                <a:solidFill>
                  <a:schemeClr val="tx1">
                    <a:tint val="75000"/>
                  </a:schemeClr>
                </a:solidFill>
              </a:defRPr>
            </a:lvl4pPr>
            <a:lvl5pPr marL="1344295" indent="0">
              <a:buNone/>
              <a:defRPr sz="1175">
                <a:solidFill>
                  <a:schemeClr val="tx1">
                    <a:tint val="75000"/>
                  </a:schemeClr>
                </a:solidFill>
              </a:defRPr>
            </a:lvl5pPr>
            <a:lvl6pPr marL="1680210" indent="0">
              <a:buNone/>
              <a:defRPr sz="1175">
                <a:solidFill>
                  <a:schemeClr val="tx1">
                    <a:tint val="75000"/>
                  </a:schemeClr>
                </a:solidFill>
              </a:defRPr>
            </a:lvl6pPr>
            <a:lvl7pPr marL="2016125" indent="0">
              <a:buNone/>
              <a:defRPr sz="1175">
                <a:solidFill>
                  <a:schemeClr val="tx1">
                    <a:tint val="75000"/>
                  </a:schemeClr>
                </a:solidFill>
              </a:defRPr>
            </a:lvl7pPr>
            <a:lvl8pPr marL="2352040" indent="0">
              <a:buNone/>
              <a:defRPr sz="1175">
                <a:solidFill>
                  <a:schemeClr val="tx1">
                    <a:tint val="75000"/>
                  </a:schemeClr>
                </a:solidFill>
              </a:defRPr>
            </a:lvl8pPr>
            <a:lvl9pPr marL="2687955" indent="0">
              <a:buNone/>
              <a:defRPr sz="1175">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49170" y="447118"/>
            <a:ext cx="8098355" cy="518551"/>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449170" y="1103243"/>
            <a:ext cx="3821934" cy="3489634"/>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4733564" y="1103243"/>
            <a:ext cx="3821934" cy="3489634"/>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49170" y="447118"/>
            <a:ext cx="8098355" cy="518551"/>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449170" y="1050330"/>
            <a:ext cx="3944194" cy="280441"/>
          </a:xfrm>
        </p:spPr>
        <p:txBody>
          <a:bodyPr lIns="101600" tIns="38100" rIns="76200" bIns="38100" anchor="t" anchorCtr="0">
            <a:normAutofit/>
          </a:bodyPr>
          <a:lstStyle>
            <a:lvl1pPr marL="0" indent="0">
              <a:lnSpc>
                <a:spcPct val="100000"/>
              </a:lnSpc>
              <a:buNone/>
              <a:defRPr sz="1470" b="1" spc="200">
                <a:solidFill>
                  <a:schemeClr val="tx1">
                    <a:lumMod val="75000"/>
                    <a:lumOff val="25000"/>
                  </a:schemeClr>
                </a:solidFill>
              </a:defRPr>
            </a:lvl1pPr>
            <a:lvl2pPr marL="335915" indent="0">
              <a:buNone/>
              <a:defRPr sz="1470" b="1"/>
            </a:lvl2pPr>
            <a:lvl3pPr marL="671830" indent="0">
              <a:buNone/>
              <a:defRPr sz="1325" b="1"/>
            </a:lvl3pPr>
            <a:lvl4pPr marL="1007745" indent="0">
              <a:buNone/>
              <a:defRPr sz="1175" b="1"/>
            </a:lvl4pPr>
            <a:lvl5pPr marL="1344295" indent="0">
              <a:buNone/>
              <a:defRPr sz="1175" b="1"/>
            </a:lvl5pPr>
            <a:lvl6pPr marL="1680210" indent="0">
              <a:buNone/>
              <a:defRPr sz="1175" b="1"/>
            </a:lvl6pPr>
            <a:lvl7pPr marL="2016125" indent="0">
              <a:buNone/>
              <a:defRPr sz="1175" b="1"/>
            </a:lvl7pPr>
            <a:lvl8pPr marL="2352040" indent="0">
              <a:buNone/>
              <a:defRPr sz="1175" b="1"/>
            </a:lvl8pPr>
            <a:lvl9pPr marL="2687955" indent="0">
              <a:buNone/>
              <a:defRPr sz="1175"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449170" y="1362518"/>
            <a:ext cx="3944194" cy="3230359"/>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4603737" y="1044839"/>
            <a:ext cx="3944194" cy="280441"/>
          </a:xfrm>
        </p:spPr>
        <p:txBody>
          <a:bodyPr vert="horz" lIns="101600" tIns="38100" rIns="76200" bIns="38100" rtlCol="0" anchor="t" anchorCtr="0">
            <a:normAutofit/>
          </a:bodyPr>
          <a:lstStyle>
            <a:lvl1pPr marL="0" indent="0">
              <a:lnSpc>
                <a:spcPct val="100000"/>
              </a:lnSpc>
              <a:buNone/>
              <a:defRPr sz="1470" b="1" spc="200">
                <a:solidFill>
                  <a:schemeClr val="tx1">
                    <a:lumMod val="75000"/>
                    <a:lumOff val="25000"/>
                  </a:schemeClr>
                </a:solidFill>
              </a:defRPr>
            </a:lvl1pPr>
            <a:lvl2pPr marL="335915" indent="0">
              <a:buNone/>
              <a:defRPr sz="1470" b="1"/>
            </a:lvl2pPr>
            <a:lvl3pPr marL="671830" indent="0">
              <a:buNone/>
              <a:defRPr sz="1325" b="1"/>
            </a:lvl3pPr>
            <a:lvl4pPr marL="1007745" indent="0">
              <a:buNone/>
              <a:defRPr sz="1175" b="1"/>
            </a:lvl4pPr>
            <a:lvl5pPr marL="1344295" indent="0">
              <a:buNone/>
              <a:defRPr sz="1175" b="1"/>
            </a:lvl5pPr>
            <a:lvl6pPr marL="1680210" indent="0">
              <a:buNone/>
              <a:defRPr sz="1175" b="1"/>
            </a:lvl6pPr>
            <a:lvl7pPr marL="2016125" indent="0">
              <a:buNone/>
              <a:defRPr sz="1175" b="1"/>
            </a:lvl7pPr>
            <a:lvl8pPr marL="2352040" indent="0">
              <a:buNone/>
              <a:defRPr sz="1175" b="1"/>
            </a:lvl8pPr>
            <a:lvl9pPr marL="2687955" indent="0">
              <a:buNone/>
              <a:defRPr sz="1175"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03737" y="1362518"/>
            <a:ext cx="3944194" cy="3230359"/>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49170" y="447118"/>
            <a:ext cx="8098355" cy="518551"/>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49170" y="1142928"/>
            <a:ext cx="3863483" cy="3386453"/>
          </a:xfrm>
        </p:spPr>
        <p:txBody>
          <a:bodyPr vert="horz" lIns="90000" tIns="46800" rIns="90000" bIns="46800" rtlCol="0">
            <a:normAutofit/>
          </a:bodyPr>
          <a:lstStyle>
            <a:lvl1pPr>
              <a:buNone/>
              <a:defRPr sz="1175"/>
            </a:lvl1pPr>
          </a:lstStyle>
          <a:p>
            <a:pPr lvl="0"/>
            <a:endParaRPr>
              <a:sym typeface="+mn-ea"/>
            </a:endParaRPr>
          </a:p>
        </p:txBody>
      </p:sp>
      <p:sp>
        <p:nvSpPr>
          <p:cNvPr id="4" name="文本占位符 3"/>
          <p:cNvSpPr>
            <a:spLocks noGrp="1"/>
          </p:cNvSpPr>
          <p:nvPr>
            <p:ph type="body" sz="half" idx="2"/>
            <p:custDataLst>
              <p:tags r:id="rId3"/>
            </p:custDataLst>
          </p:nvPr>
        </p:nvSpPr>
        <p:spPr>
          <a:xfrm>
            <a:off x="4688381" y="1142928"/>
            <a:ext cx="3859144" cy="3386453"/>
          </a:xfrm>
        </p:spPr>
        <p:txBody>
          <a:bodyPr vert="horz" lIns="90000" tIns="46800" rIns="90000" bIns="46800" rtlCol="0">
            <a:normAutofit/>
          </a:bodyPr>
          <a:lstStyle>
            <a:lvl1pPr>
              <a:buNone/>
              <a:defRPr sz="1175"/>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556161" y="671999"/>
            <a:ext cx="770766" cy="3695996"/>
          </a:xfrm>
        </p:spPr>
        <p:txBody>
          <a:bodyPr vert="eaVert" lIns="90000" tIns="46800" rIns="90000" bIns="46800" rtlCol="0" anchor="ctr" anchorCtr="0">
            <a:normAutofit/>
          </a:bodyPr>
          <a:lstStyle>
            <a:lvl1pPr>
              <a:buNone/>
              <a:defRPr sz="2060"/>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675084" y="671999"/>
            <a:ext cx="6769448" cy="3695996"/>
          </a:xfrm>
        </p:spPr>
        <p:txBody>
          <a:bodyPr vert="eaVert" lIns="46800" tIns="46800" rIns="46800" bIns="46800"/>
          <a:lstStyle>
            <a:lvl1pPr marL="168275" indent="-168275">
              <a:spcAft>
                <a:spcPts val="1000"/>
              </a:spcAft>
              <a:defRPr spc="300"/>
            </a:lvl1pPr>
            <a:lvl2pPr marL="504190" indent="-168275">
              <a:defRPr spc="300"/>
            </a:lvl2pPr>
            <a:lvl3pPr marL="840105" indent="-168275">
              <a:defRPr spc="300"/>
            </a:lvl3pPr>
            <a:lvl4pPr marL="1176020" indent="-168275">
              <a:defRPr spc="300"/>
            </a:lvl4pPr>
            <a:lvl5pPr marL="1511935" indent="-168275">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449170" y="447118"/>
            <a:ext cx="8098355" cy="518551"/>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449170" y="1095306"/>
            <a:ext cx="8098355" cy="3497571"/>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451828" y="4640499"/>
            <a:ext cx="1993359" cy="232819"/>
          </a:xfrm>
          <a:prstGeom prst="rect">
            <a:avLst/>
          </a:prstGeom>
        </p:spPr>
        <p:txBody>
          <a:bodyPr vert="horz" lIns="91440" tIns="45720" rIns="91440" bIns="45720" rtlCol="0" anchor="ctr">
            <a:normAutofit/>
          </a:bodyPr>
          <a:lstStyle>
            <a:lvl1pPr algn="l">
              <a:defRPr sz="735"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38766" y="4640499"/>
            <a:ext cx="2923594" cy="232819"/>
          </a:xfrm>
          <a:prstGeom prst="rect">
            <a:avLst/>
          </a:prstGeom>
        </p:spPr>
        <p:txBody>
          <a:bodyPr vert="horz" lIns="91440" tIns="45720" rIns="91440" bIns="45720" rtlCol="0" anchor="ctr">
            <a:normAutofit/>
          </a:bodyPr>
          <a:lstStyle>
            <a:lvl1pPr algn="ctr">
              <a:defRPr sz="735" baseline="0">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6554166" y="4640499"/>
            <a:ext cx="1993359" cy="232819"/>
          </a:xfrm>
          <a:prstGeom prst="rect">
            <a:avLst/>
          </a:prstGeom>
        </p:spPr>
        <p:txBody>
          <a:bodyPr vert="horz" lIns="91440" tIns="45720" rIns="91440" bIns="45720" rtlCol="0" anchor="ctr">
            <a:normAutofit/>
          </a:bodyPr>
          <a:lstStyle>
            <a:lvl1pPr algn="r">
              <a:defRPr sz="735"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671830" rtl="0" eaLnBrk="1" fontAlgn="auto" latinLnBrk="0" hangingPunct="1">
        <a:lnSpc>
          <a:spcPct val="100000"/>
        </a:lnSpc>
        <a:spcBef>
          <a:spcPct val="0"/>
        </a:spcBef>
        <a:buNone/>
        <a:defRPr sz="2645"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168275" indent="-168275" algn="l" defTabSz="671830" rtl="0" eaLnBrk="1" fontAlgn="auto" latinLnBrk="0" hangingPunct="1">
        <a:lnSpc>
          <a:spcPct val="130000"/>
        </a:lnSpc>
        <a:spcBef>
          <a:spcPct val="0"/>
        </a:spcBef>
        <a:spcAft>
          <a:spcPts val="1000"/>
        </a:spcAft>
        <a:buFont typeface="Arial" panose="020B0604020202020204" pitchFamily="34" charset="0"/>
        <a:buChar char="●"/>
        <a:defRPr sz="132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504190" indent="-168275" algn="l" defTabSz="671830" rtl="0" eaLnBrk="1" fontAlgn="auto" latinLnBrk="0" hangingPunct="1">
        <a:lnSpc>
          <a:spcPct val="120000"/>
        </a:lnSpc>
        <a:spcBef>
          <a:spcPct val="0"/>
        </a:spcBef>
        <a:spcAft>
          <a:spcPts val="600"/>
        </a:spcAft>
        <a:buFont typeface="Arial" panose="020B0604020202020204" pitchFamily="34" charset="0"/>
        <a:buChar char="●"/>
        <a:tabLst>
          <a:tab pos="1183005" algn="l"/>
        </a:tabLst>
        <a:defRPr sz="117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840105" indent="-168275" algn="l" defTabSz="671830" rtl="0" eaLnBrk="1" fontAlgn="auto" latinLnBrk="0" hangingPunct="1">
        <a:lnSpc>
          <a:spcPct val="120000"/>
        </a:lnSpc>
        <a:spcBef>
          <a:spcPct val="0"/>
        </a:spcBef>
        <a:spcAft>
          <a:spcPts val="600"/>
        </a:spcAft>
        <a:buFont typeface="Arial" panose="020B0604020202020204" pitchFamily="34" charset="0"/>
        <a:buChar char="●"/>
        <a:defRPr sz="1175"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176020" indent="-168275" algn="l" defTabSz="671830" rtl="0" eaLnBrk="1" fontAlgn="auto" latinLnBrk="0" hangingPunct="1">
        <a:lnSpc>
          <a:spcPct val="120000"/>
        </a:lnSpc>
        <a:spcBef>
          <a:spcPct val="0"/>
        </a:spcBef>
        <a:spcAft>
          <a:spcPts val="300"/>
        </a:spcAft>
        <a:buFont typeface="Wingdings" panose="05000000000000000000" charset="0"/>
        <a:buChar char=""/>
        <a:defRPr sz="103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511935" indent="-168275" algn="l" defTabSz="671830" rtl="0" eaLnBrk="1" fontAlgn="auto" latinLnBrk="0" hangingPunct="1">
        <a:lnSpc>
          <a:spcPct val="120000"/>
        </a:lnSpc>
        <a:spcBef>
          <a:spcPct val="0"/>
        </a:spcBef>
        <a:spcAft>
          <a:spcPts val="300"/>
        </a:spcAft>
        <a:buFont typeface="Arial" panose="020B0604020202020204" pitchFamily="34" charset="0"/>
        <a:buChar char="•"/>
        <a:defRPr sz="103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1847850"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mn-lt"/>
          <a:ea typeface="+mn-ea"/>
          <a:cs typeface="+mn-cs"/>
        </a:defRPr>
      </a:lvl6pPr>
      <a:lvl7pPr marL="2183765"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mn-lt"/>
          <a:ea typeface="+mn-ea"/>
          <a:cs typeface="+mn-cs"/>
        </a:defRPr>
      </a:lvl7pPr>
      <a:lvl8pPr marL="2519680"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mn-lt"/>
          <a:ea typeface="+mn-ea"/>
          <a:cs typeface="+mn-cs"/>
        </a:defRPr>
      </a:lvl8pPr>
      <a:lvl9pPr marL="2856230"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mn-lt"/>
          <a:ea typeface="+mn-ea"/>
          <a:cs typeface="+mn-cs"/>
        </a:defRPr>
      </a:lvl9pPr>
    </p:bodyStyle>
    <p:otherStyle>
      <a:defPPr>
        <a:defRPr lang="zh-CN"/>
      </a:defPPr>
      <a:lvl1pPr marL="0" algn="l" defTabSz="671830" rtl="0" eaLnBrk="1" latinLnBrk="0" hangingPunct="1">
        <a:defRPr sz="1325" kern="1200">
          <a:solidFill>
            <a:schemeClr val="tx1"/>
          </a:solidFill>
          <a:latin typeface="+mn-lt"/>
          <a:ea typeface="+mn-ea"/>
          <a:cs typeface="+mn-cs"/>
        </a:defRPr>
      </a:lvl1pPr>
      <a:lvl2pPr marL="335915" algn="l" defTabSz="671830" rtl="0" eaLnBrk="1" latinLnBrk="0" hangingPunct="1">
        <a:defRPr sz="1325" kern="1200">
          <a:solidFill>
            <a:schemeClr val="tx1"/>
          </a:solidFill>
          <a:latin typeface="+mn-lt"/>
          <a:ea typeface="+mn-ea"/>
          <a:cs typeface="+mn-cs"/>
        </a:defRPr>
      </a:lvl2pPr>
      <a:lvl3pPr marL="671830" algn="l" defTabSz="671830" rtl="0" eaLnBrk="1" latinLnBrk="0" hangingPunct="1">
        <a:defRPr sz="1325" kern="1200">
          <a:solidFill>
            <a:schemeClr val="tx1"/>
          </a:solidFill>
          <a:latin typeface="+mn-lt"/>
          <a:ea typeface="+mn-ea"/>
          <a:cs typeface="+mn-cs"/>
        </a:defRPr>
      </a:lvl3pPr>
      <a:lvl4pPr marL="1007745" algn="l" defTabSz="671830" rtl="0" eaLnBrk="1" latinLnBrk="0" hangingPunct="1">
        <a:defRPr sz="1325" kern="1200">
          <a:solidFill>
            <a:schemeClr val="tx1"/>
          </a:solidFill>
          <a:latin typeface="+mn-lt"/>
          <a:ea typeface="+mn-ea"/>
          <a:cs typeface="+mn-cs"/>
        </a:defRPr>
      </a:lvl4pPr>
      <a:lvl5pPr marL="1344295" algn="l" defTabSz="671830" rtl="0" eaLnBrk="1" latinLnBrk="0" hangingPunct="1">
        <a:defRPr sz="1325" kern="1200">
          <a:solidFill>
            <a:schemeClr val="tx1"/>
          </a:solidFill>
          <a:latin typeface="+mn-lt"/>
          <a:ea typeface="+mn-ea"/>
          <a:cs typeface="+mn-cs"/>
        </a:defRPr>
      </a:lvl5pPr>
      <a:lvl6pPr marL="1680210" algn="l" defTabSz="671830" rtl="0" eaLnBrk="1" latinLnBrk="0" hangingPunct="1">
        <a:defRPr sz="1325" kern="1200">
          <a:solidFill>
            <a:schemeClr val="tx1"/>
          </a:solidFill>
          <a:latin typeface="+mn-lt"/>
          <a:ea typeface="+mn-ea"/>
          <a:cs typeface="+mn-cs"/>
        </a:defRPr>
      </a:lvl6pPr>
      <a:lvl7pPr marL="2016125" algn="l" defTabSz="671830" rtl="0" eaLnBrk="1" latinLnBrk="0" hangingPunct="1">
        <a:defRPr sz="1325" kern="1200">
          <a:solidFill>
            <a:schemeClr val="tx1"/>
          </a:solidFill>
          <a:latin typeface="+mn-lt"/>
          <a:ea typeface="+mn-ea"/>
          <a:cs typeface="+mn-cs"/>
        </a:defRPr>
      </a:lvl7pPr>
      <a:lvl8pPr marL="2352040" algn="l" defTabSz="671830" rtl="0" eaLnBrk="1" latinLnBrk="0" hangingPunct="1">
        <a:defRPr sz="1325" kern="1200">
          <a:solidFill>
            <a:schemeClr val="tx1"/>
          </a:solidFill>
          <a:latin typeface="+mn-lt"/>
          <a:ea typeface="+mn-ea"/>
          <a:cs typeface="+mn-cs"/>
        </a:defRPr>
      </a:lvl8pPr>
      <a:lvl9pPr marL="2687955" algn="l" defTabSz="671830" rtl="0" eaLnBrk="1" latinLnBrk="0" hangingPunct="1">
        <a:defRPr sz="13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jpeg"/><Relationship Id="rId3" Type="http://schemas.openxmlformats.org/officeDocument/2006/relationships/tags" Target="../tags/tag64.xml"/><Relationship Id="rId2" Type="http://schemas.openxmlformats.org/officeDocument/2006/relationships/image" Target="../media/image1.jpeg"/><Relationship Id="rId1" Type="http://schemas.openxmlformats.org/officeDocument/2006/relationships/tags" Target="../tags/tag6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8" name="文本框 7"/>
          <p:cNvSpPr txBox="1"/>
          <p:nvPr/>
        </p:nvSpPr>
        <p:spPr>
          <a:xfrm>
            <a:off x="817488" y="1895865"/>
            <a:ext cx="7488555" cy="1019446"/>
          </a:xfrm>
          <a:prstGeom prst="rect">
            <a:avLst/>
          </a:prstGeom>
          <a:noFill/>
        </p:spPr>
        <p:txBody>
          <a:bodyPr wrap="square" rtlCol="0" anchor="ctr">
            <a:spAutoFit/>
          </a:bodyPr>
          <a:lstStyle/>
          <a:p>
            <a:pPr algn="ctr">
              <a:lnSpc>
                <a:spcPct val="130000"/>
              </a:lnSpc>
            </a:pPr>
            <a:r>
              <a:rPr lang="en-US" altLang="zh-CN" sz="5400" b="1" spc="-300">
                <a:latin typeface="黑体" panose="02010609060101010101" pitchFamily="49" charset="-122"/>
                <a:ea typeface="黑体" panose="02010609060101010101" pitchFamily="49" charset="-122"/>
              </a:rPr>
              <a:t>《</a:t>
            </a:r>
            <a:r>
              <a:rPr lang="zh-CN" altLang="en-US" sz="5400" b="1" spc="-300">
                <a:latin typeface="黑体" panose="02010609060101010101" pitchFamily="49" charset="-122"/>
                <a:ea typeface="黑体" panose="02010609060101010101" pitchFamily="49" charset="-122"/>
              </a:rPr>
              <a:t>谁是最可爱的人</a:t>
            </a:r>
            <a:r>
              <a:rPr lang="en-US" altLang="zh-CN" sz="5400" b="1" spc="-300">
                <a:latin typeface="黑体" panose="02010609060101010101" pitchFamily="49" charset="-122"/>
                <a:ea typeface="黑体" panose="02010609060101010101" pitchFamily="49" charset="-122"/>
              </a:rPr>
              <a:t>》</a:t>
            </a:r>
            <a:endParaRPr lang="en-US" altLang="zh-CN" sz="5400" b="1" spc="-30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文本框 4"/>
          <p:cNvSpPr txBox="1"/>
          <p:nvPr/>
        </p:nvSpPr>
        <p:spPr>
          <a:xfrm>
            <a:off x="324098" y="25627"/>
            <a:ext cx="7128792" cy="829522"/>
          </a:xfrm>
          <a:prstGeom prst="rect">
            <a:avLst/>
          </a:prstGeom>
          <a:noFill/>
        </p:spPr>
        <p:txBody>
          <a:bodyPr wrap="square">
            <a:spAutoFit/>
          </a:bodyPr>
          <a:lstStyle/>
          <a:p>
            <a:pPr algn="just">
              <a:lnSpc>
                <a:spcPct val="150000"/>
              </a:lnSpc>
            </a:pPr>
            <a:r>
              <a:rPr lang="zh-CN" altLang="zh-CN" sz="3600" b="1" kern="100">
                <a:effectLst/>
                <a:latin typeface="等线" panose="02010600030101010101" pitchFamily="2" charset="-122"/>
                <a:ea typeface="黑体" panose="02010609060101010101" pitchFamily="49" charset="-122"/>
                <a:cs typeface="宋体" panose="02010600030101010101" pitchFamily="2" charset="-122"/>
              </a:rPr>
              <a:t>二、</a:t>
            </a:r>
            <a:r>
              <a:rPr lang="zh-CN" altLang="en-US" sz="3600" b="1" kern="100">
                <a:effectLst/>
                <a:latin typeface="等线" panose="02010600030101010101" pitchFamily="2" charset="-122"/>
                <a:ea typeface="黑体" panose="02010609060101010101" pitchFamily="49" charset="-122"/>
                <a:cs typeface="宋体" panose="02010600030101010101" pitchFamily="2" charset="-122"/>
              </a:rPr>
              <a:t>初读文章，知内容理结构</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p:cNvSpPr txBox="1"/>
          <p:nvPr/>
        </p:nvSpPr>
        <p:spPr>
          <a:xfrm>
            <a:off x="473533" y="935980"/>
            <a:ext cx="7704856" cy="3322955"/>
          </a:xfrm>
          <a:prstGeom prst="rect">
            <a:avLst/>
          </a:prstGeom>
          <a:noFill/>
        </p:spPr>
        <p:txBody>
          <a:bodyPr wrap="square">
            <a:spAutoFit/>
          </a:bodyPr>
          <a:lstStyle/>
          <a:p>
            <a:pPr indent="304800" algn="just">
              <a:lnSpc>
                <a:spcPct val="150000"/>
              </a:lnSpc>
            </a:pPr>
            <a:r>
              <a:rPr lang="en-US" altLang="zh-CN" sz="2800" kern="100">
                <a:effectLst/>
                <a:latin typeface="楷体" panose="02010609060101010101" pitchFamily="49" charset="-122"/>
                <a:ea typeface="楷体" panose="02010609060101010101" pitchFamily="49" charset="-122"/>
                <a:cs typeface="Times New Roman" panose="02020603050405020304" pitchFamily="18" charset="0"/>
              </a:rPr>
              <a:t>  1.</a:t>
            </a: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文章题为</a:t>
            </a:r>
            <a:r>
              <a:rPr lang="en-US" altLang="zh-CN" sz="2800" kern="10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谁是最可爱的人</a:t>
            </a:r>
            <a:r>
              <a:rPr lang="en-US" altLang="zh-CN" sz="2800" kern="10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800" kern="100">
                <a:effectLst/>
                <a:latin typeface="楷体" panose="02010609060101010101" pitchFamily="49" charset="-122"/>
                <a:ea typeface="楷体" panose="02010609060101010101" pitchFamily="49" charset="-122"/>
                <a:cs typeface="Times New Roman" panose="02020603050405020304" pitchFamily="18" charset="0"/>
              </a:rPr>
              <a:t>，那么谁是最可爱的人呢？作者是通过哪些典型事件来体现他们的可爱之处呢？请大家速读文章，看看文中叙述了志愿军战士哪些英雄事迹，分别表现了他们怎样的精神品质。</a:t>
            </a:r>
            <a:r>
              <a:rPr lang="zh-CN" altLang="en-US" sz="2400" kern="100">
                <a:effectLst/>
                <a:latin typeface="楷体" panose="02010609060101010101" pitchFamily="49" charset="-122"/>
                <a:ea typeface="楷体" panose="02010609060101010101" pitchFamily="49" charset="-122"/>
                <a:cs typeface="Times New Roman" panose="02020603050405020304" pitchFamily="18" charset="0"/>
              </a:rPr>
              <a:t>（</a:t>
            </a:r>
            <a:r>
              <a:rPr lang="zh-CN" altLang="en-US" sz="2000" kern="100">
                <a:effectLst/>
                <a:latin typeface="楷体" panose="02010609060101010101" pitchFamily="49" charset="-122"/>
                <a:ea typeface="楷体" panose="02010609060101010101" pitchFamily="49" charset="-122"/>
                <a:cs typeface="Times New Roman" panose="02020603050405020304" pitchFamily="18" charset="0"/>
              </a:rPr>
              <a:t>本文</a:t>
            </a:r>
            <a:r>
              <a:rPr lang="en-US" altLang="zh-CN" sz="2000" kern="100">
                <a:effectLst/>
                <a:latin typeface="楷体" panose="02010609060101010101" pitchFamily="49" charset="-122"/>
                <a:ea typeface="楷体" panose="02010609060101010101" pitchFamily="49" charset="-122"/>
                <a:cs typeface="Times New Roman" panose="02020603050405020304" pitchFamily="18" charset="0"/>
              </a:rPr>
              <a:t>3400</a:t>
            </a:r>
            <a:r>
              <a:rPr lang="zh-CN" altLang="en-US" sz="2000" kern="100">
                <a:effectLst/>
                <a:latin typeface="楷体" panose="02010609060101010101" pitchFamily="49" charset="-122"/>
                <a:ea typeface="楷体" panose="02010609060101010101" pitchFamily="49" charset="-122"/>
                <a:cs typeface="Times New Roman" panose="02020603050405020304" pitchFamily="18" charset="0"/>
              </a:rPr>
              <a:t>多字，</a:t>
            </a:r>
            <a:r>
              <a:rPr lang="en-US" altLang="zh-CN" sz="2000" kern="100">
                <a:effectLst/>
                <a:latin typeface="楷体" panose="02010609060101010101" pitchFamily="49" charset="-122"/>
                <a:ea typeface="楷体" panose="02010609060101010101" pitchFamily="49" charset="-122"/>
                <a:cs typeface="Times New Roman" panose="02020603050405020304" pitchFamily="18" charset="0"/>
              </a:rPr>
              <a:t>7</a:t>
            </a:r>
            <a:r>
              <a:rPr lang="zh-CN" altLang="en-US" sz="2000" kern="100">
                <a:effectLst/>
                <a:latin typeface="楷体" panose="02010609060101010101" pitchFamily="49" charset="-122"/>
                <a:ea typeface="楷体" panose="02010609060101010101" pitchFamily="49" charset="-122"/>
                <a:cs typeface="Times New Roman" panose="02020603050405020304" pitchFamily="18" charset="0"/>
              </a:rPr>
              <a:t>分钟读完）</a:t>
            </a:r>
            <a:endParaRPr lang="zh-CN" altLang="zh-CN" sz="2000" kern="100">
              <a:effectLst/>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custDataLst>
              <p:tags r:id="rId1"/>
            </p:custDataLst>
          </p:nvPr>
        </p:nvGraphicFramePr>
        <p:xfrm>
          <a:off x="900162" y="721980"/>
          <a:ext cx="6957060" cy="3439160"/>
        </p:xfrm>
        <a:graphic>
          <a:graphicData uri="http://schemas.openxmlformats.org/drawingml/2006/table">
            <a:tbl>
              <a:tblPr firstRow="1" firstCol="1" bandRow="1"/>
              <a:tblGrid>
                <a:gridCol w="3477895"/>
                <a:gridCol w="3479165"/>
              </a:tblGrid>
              <a:tr h="859790">
                <a:tc>
                  <a:txBody>
                    <a:bodyPr wrap="square"/>
                    <a:lstStyle/>
                    <a:p>
                      <a:pPr algn="l">
                        <a:lnSpc>
                          <a:spcPct val="150000"/>
                        </a:lnSpc>
                      </a:pPr>
                      <a:r>
                        <a:rPr lang="en-US" altLang="zh-CN" sz="2800" kern="100">
                          <a:solidFill>
                            <a:schemeClr val="tx1"/>
                          </a:solidFill>
                          <a:effectLst/>
                          <a:latin typeface="楷体" panose="02010609060101010101" pitchFamily="49" charset="-122"/>
                          <a:ea typeface="楷体" panose="02010609060101010101" pitchFamily="49" charset="-122"/>
                          <a:cs typeface="宋体" panose="02010600030101010101" pitchFamily="2" charset="-122"/>
                        </a:rPr>
                        <a:t>   </a:t>
                      </a:r>
                      <a:r>
                        <a:rPr lang="zh-CN" sz="2800" kern="100">
                          <a:solidFill>
                            <a:schemeClr val="tx1"/>
                          </a:solidFill>
                          <a:effectLst/>
                          <a:latin typeface="楷体" panose="02010609060101010101" pitchFamily="49" charset="-122"/>
                          <a:ea typeface="楷体" panose="02010609060101010101" pitchFamily="49" charset="-122"/>
                          <a:cs typeface="宋体" panose="02010600030101010101" pitchFamily="2" charset="-122"/>
                        </a:rPr>
                        <a:t>英雄事迹</a:t>
                      </a:r>
                      <a:endParaRPr lang="zh-CN" sz="2800" kern="10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l">
                        <a:lnSpc>
                          <a:spcPct val="150000"/>
                        </a:lnSpc>
                      </a:pPr>
                      <a:r>
                        <a:rPr lang="en-US" altLang="zh-CN" sz="2800" kern="100">
                          <a:solidFill>
                            <a:schemeClr val="tx1"/>
                          </a:solidFill>
                          <a:effectLst/>
                          <a:latin typeface="楷体" panose="02010609060101010101" pitchFamily="49" charset="-122"/>
                          <a:ea typeface="楷体" panose="02010609060101010101" pitchFamily="49" charset="-122"/>
                          <a:cs typeface="宋体" panose="02010600030101010101" pitchFamily="2" charset="-122"/>
                        </a:rPr>
                        <a:t>   </a:t>
                      </a:r>
                      <a:r>
                        <a:rPr lang="zh-CN" sz="2800" kern="100">
                          <a:solidFill>
                            <a:schemeClr val="tx1"/>
                          </a:solidFill>
                          <a:effectLst/>
                          <a:latin typeface="楷体" panose="02010609060101010101" pitchFamily="49" charset="-122"/>
                          <a:ea typeface="楷体" panose="02010609060101010101" pitchFamily="49" charset="-122"/>
                          <a:cs typeface="宋体" panose="02010600030101010101" pitchFamily="2" charset="-122"/>
                        </a:rPr>
                        <a:t>精神品质</a:t>
                      </a:r>
                      <a:endParaRPr lang="zh-CN" sz="2800" kern="10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68580" marR="6858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9790">
                <a:tc>
                  <a:txBody>
                    <a:bodyPr wrap="square"/>
                    <a:lstStyle/>
                    <a:p>
                      <a:pPr algn="l">
                        <a:lnSpc>
                          <a:spcPct val="150000"/>
                        </a:lnSpc>
                      </a:pPr>
                      <a:r>
                        <a:rPr lang="en-US" sz="1200" kern="100">
                          <a:effectLst/>
                          <a:latin typeface="宋体" panose="02010600030101010101" pitchFamily="2" charset="-122"/>
                          <a:ea typeface="等线" panose="02010600030101010101" pitchFamily="2" charset="-122"/>
                          <a:cs typeface="宋体" panose="02010600030101010101" pitchFamily="2" charset="-122"/>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l">
                        <a:lnSpc>
                          <a:spcPct val="150000"/>
                        </a:lnSpc>
                      </a:pPr>
                      <a:r>
                        <a:rPr lang="en-US" sz="1200" kern="100">
                          <a:effectLst/>
                          <a:latin typeface="宋体" panose="02010600030101010101" pitchFamily="2" charset="-122"/>
                          <a:ea typeface="等线" panose="02010600030101010101" pitchFamily="2" charset="-122"/>
                          <a:cs typeface="宋体" panose="02010600030101010101" pitchFamily="2" charset="-122"/>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9790">
                <a:tc>
                  <a:txBody>
                    <a:bodyPr wrap="square"/>
                    <a:lstStyle/>
                    <a:p>
                      <a:pPr algn="l">
                        <a:lnSpc>
                          <a:spcPct val="150000"/>
                        </a:lnSpc>
                      </a:pPr>
                      <a:r>
                        <a:rPr lang="en-US" sz="1200" kern="100">
                          <a:effectLst/>
                          <a:latin typeface="宋体" panose="02010600030101010101" pitchFamily="2" charset="-122"/>
                          <a:ea typeface="等线" panose="02010600030101010101" pitchFamily="2" charset="-122"/>
                          <a:cs typeface="宋体" panose="02010600030101010101" pitchFamily="2" charset="-122"/>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l">
                        <a:lnSpc>
                          <a:spcPct val="150000"/>
                        </a:lnSpc>
                      </a:pPr>
                      <a:r>
                        <a:rPr lang="en-US" sz="1200" kern="100">
                          <a:effectLst/>
                          <a:latin typeface="宋体" panose="02010600030101010101" pitchFamily="2" charset="-122"/>
                          <a:ea typeface="等线" panose="02010600030101010101" pitchFamily="2" charset="-122"/>
                          <a:cs typeface="宋体" panose="02010600030101010101" pitchFamily="2" charset="-122"/>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9790">
                <a:tc>
                  <a:txBody>
                    <a:bodyPr wrap="square"/>
                    <a:lstStyle/>
                    <a:p>
                      <a:pPr algn="l">
                        <a:lnSpc>
                          <a:spcPct val="150000"/>
                        </a:lnSpc>
                      </a:pPr>
                      <a:r>
                        <a:rPr lang="en-US" sz="1200" kern="100">
                          <a:effectLst/>
                          <a:latin typeface="宋体" panose="02010600030101010101" pitchFamily="2" charset="-122"/>
                          <a:ea typeface="等线" panose="02010600030101010101" pitchFamily="2" charset="-122"/>
                          <a:cs typeface="宋体" panose="02010600030101010101" pitchFamily="2" charset="-122"/>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wrap="square"/>
                    <a:lstStyle/>
                    <a:p>
                      <a:pPr algn="l">
                        <a:lnSpc>
                          <a:spcPct val="150000"/>
                        </a:lnSpc>
                      </a:pPr>
                      <a:r>
                        <a:rPr lang="en-US" sz="1200" kern="100">
                          <a:effectLst/>
                          <a:latin typeface="宋体" panose="02010600030101010101" pitchFamily="2" charset="-122"/>
                          <a:ea typeface="等线" panose="02010600030101010101" pitchFamily="2" charset="-122"/>
                          <a:cs typeface="宋体" panose="02010600030101010101" pitchFamily="2" charset="-122"/>
                        </a:rPr>
                        <a:t> </a:t>
                      </a:r>
                      <a:endParaRPr lang="zh-CN" sz="1050" kern="100">
                        <a:effectLst/>
                        <a:latin typeface="等线" panose="02010600030101010101" pitchFamily="2" charset="-122"/>
                        <a:ea typeface="等线" panose="02010600030101010101" pitchFamily="2" charset="-122"/>
                        <a:cs typeface="Times New Roman" panose="02020603050405020304" pitchFamily="18" charset="0"/>
                      </a:endParaRPr>
                    </a:p>
                  </a:txBody>
                  <a:tcPr marL="68580" marR="68580" marT="0" marB="0" vert="horz">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文本框 8"/>
          <p:cNvSpPr txBox="1"/>
          <p:nvPr/>
        </p:nvSpPr>
        <p:spPr>
          <a:xfrm>
            <a:off x="1627485" y="1784459"/>
            <a:ext cx="2232248" cy="523220"/>
          </a:xfrm>
          <a:prstGeom prst="rect">
            <a:avLst/>
          </a:prstGeom>
          <a:noFill/>
        </p:spPr>
        <p:txBody>
          <a:bodyPr wrap="square">
            <a:spAutoFit/>
          </a:bodyPr>
          <a:lstStyle/>
          <a:p>
            <a:r>
              <a:rPr lang="zh-CN" altLang="en-US" sz="2800">
                <a:solidFill>
                  <a:srgbClr val="0000FF"/>
                </a:solidFill>
                <a:latin typeface="楷体" panose="02010609060101010101" pitchFamily="49" charset="-122"/>
                <a:ea typeface="楷体" panose="02010609060101010101" pitchFamily="49" charset="-122"/>
              </a:rPr>
              <a:t>松骨峰战斗</a:t>
            </a:r>
            <a:endParaRPr lang="zh-CN" altLang="en-US" sz="2800">
              <a:solidFill>
                <a:srgbClr val="0000FF"/>
              </a:solidFill>
              <a:latin typeface="楷体" panose="02010609060101010101" pitchFamily="49" charset="-122"/>
              <a:ea typeface="楷体" panose="02010609060101010101" pitchFamily="49" charset="-122"/>
            </a:endParaRPr>
          </a:p>
        </p:txBody>
      </p:sp>
      <p:sp>
        <p:nvSpPr>
          <p:cNvPr id="11" name="文本框 10"/>
          <p:cNvSpPr txBox="1"/>
          <p:nvPr/>
        </p:nvSpPr>
        <p:spPr>
          <a:xfrm>
            <a:off x="4716780" y="1739900"/>
            <a:ext cx="2352040" cy="521970"/>
          </a:xfrm>
          <a:prstGeom prst="rect">
            <a:avLst/>
          </a:prstGeom>
          <a:noFill/>
        </p:spPr>
        <p:txBody>
          <a:bodyPr wrap="square">
            <a:spAutoFit/>
          </a:bodyPr>
          <a:lstStyle/>
          <a:p>
            <a:r>
              <a:rPr lang="zh-CN" altLang="en-US" sz="2800">
                <a:solidFill>
                  <a:srgbClr val="0000FF"/>
                </a:solidFill>
                <a:latin typeface="楷体" panose="02010609060101010101" pitchFamily="49" charset="-122"/>
                <a:ea typeface="楷体" panose="02010609060101010101" pitchFamily="49" charset="-122"/>
              </a:rPr>
              <a:t>英雄主义精神</a:t>
            </a:r>
            <a:endParaRPr lang="zh-CN" altLang="en-US" sz="2800">
              <a:solidFill>
                <a:srgbClr val="0000FF"/>
              </a:solidFill>
              <a:latin typeface="楷体" panose="02010609060101010101" pitchFamily="49" charset="-122"/>
              <a:ea typeface="楷体" panose="02010609060101010101" pitchFamily="49" charset="-122"/>
            </a:endParaRPr>
          </a:p>
        </p:txBody>
      </p:sp>
      <p:sp>
        <p:nvSpPr>
          <p:cNvPr id="13" name="文本框 12"/>
          <p:cNvSpPr txBox="1"/>
          <p:nvPr/>
        </p:nvSpPr>
        <p:spPr>
          <a:xfrm>
            <a:off x="1602740" y="2658745"/>
            <a:ext cx="2282190" cy="521970"/>
          </a:xfrm>
          <a:prstGeom prst="rect">
            <a:avLst/>
          </a:prstGeom>
          <a:noFill/>
        </p:spPr>
        <p:txBody>
          <a:bodyPr wrap="square">
            <a:spAutoFit/>
          </a:bodyPr>
          <a:lstStyle/>
          <a:p>
            <a:r>
              <a:rPr lang="zh-CN" altLang="en-US" sz="2800">
                <a:solidFill>
                  <a:srgbClr val="0000FF"/>
                </a:solidFill>
                <a:latin typeface="楷体" panose="02010609060101010101" pitchFamily="49" charset="-122"/>
                <a:ea typeface="楷体" panose="02010609060101010101" pitchFamily="49" charset="-122"/>
              </a:rPr>
              <a:t>火中救小孩</a:t>
            </a:r>
            <a:endParaRPr lang="zh-CN" altLang="en-US" sz="2800">
              <a:solidFill>
                <a:srgbClr val="0000FF"/>
              </a:solidFill>
              <a:latin typeface="楷体" panose="02010609060101010101" pitchFamily="49" charset="-122"/>
              <a:ea typeface="楷体" panose="02010609060101010101" pitchFamily="49" charset="-122"/>
            </a:endParaRPr>
          </a:p>
        </p:txBody>
      </p:sp>
      <p:sp>
        <p:nvSpPr>
          <p:cNvPr id="15" name="文本框 14"/>
          <p:cNvSpPr txBox="1"/>
          <p:nvPr/>
        </p:nvSpPr>
        <p:spPr>
          <a:xfrm>
            <a:off x="4716780" y="2603500"/>
            <a:ext cx="2411730" cy="521970"/>
          </a:xfrm>
          <a:prstGeom prst="rect">
            <a:avLst/>
          </a:prstGeom>
          <a:noFill/>
        </p:spPr>
        <p:txBody>
          <a:bodyPr wrap="square">
            <a:spAutoFit/>
          </a:bodyPr>
          <a:lstStyle/>
          <a:p>
            <a:r>
              <a:rPr lang="zh-CN" altLang="en-US" sz="2800">
                <a:solidFill>
                  <a:srgbClr val="0000FF"/>
                </a:solidFill>
                <a:latin typeface="楷体" panose="02010609060101010101" pitchFamily="49" charset="-122"/>
                <a:ea typeface="楷体" panose="02010609060101010101" pitchFamily="49" charset="-122"/>
              </a:rPr>
              <a:t>国际主义精神</a:t>
            </a:r>
            <a:endParaRPr lang="zh-CN" altLang="en-US" sz="2800">
              <a:solidFill>
                <a:srgbClr val="0000FF"/>
              </a:solidFill>
              <a:latin typeface="楷体" panose="02010609060101010101" pitchFamily="49" charset="-122"/>
              <a:ea typeface="楷体" panose="02010609060101010101" pitchFamily="49" charset="-122"/>
            </a:endParaRPr>
          </a:p>
        </p:txBody>
      </p:sp>
      <p:sp>
        <p:nvSpPr>
          <p:cNvPr id="17" name="文本框 16"/>
          <p:cNvSpPr txBox="1"/>
          <p:nvPr/>
        </p:nvSpPr>
        <p:spPr>
          <a:xfrm>
            <a:off x="1602740" y="3484880"/>
            <a:ext cx="1961515" cy="521970"/>
          </a:xfrm>
          <a:prstGeom prst="rect">
            <a:avLst/>
          </a:prstGeom>
          <a:noFill/>
        </p:spPr>
        <p:txBody>
          <a:bodyPr wrap="square">
            <a:spAutoFit/>
          </a:bodyPr>
          <a:lstStyle/>
          <a:p>
            <a:r>
              <a:rPr lang="zh-CN" altLang="en-US" sz="2800">
                <a:solidFill>
                  <a:srgbClr val="0000FF"/>
                </a:solidFill>
                <a:latin typeface="楷体" panose="02010609060101010101" pitchFamily="49" charset="-122"/>
                <a:ea typeface="楷体" panose="02010609060101010101" pitchFamily="49" charset="-122"/>
              </a:rPr>
              <a:t>防空洞谈话</a:t>
            </a:r>
            <a:endParaRPr lang="zh-CN" altLang="en-US" sz="2800">
              <a:solidFill>
                <a:srgbClr val="0000FF"/>
              </a:solidFill>
              <a:latin typeface="楷体" panose="02010609060101010101" pitchFamily="49" charset="-122"/>
              <a:ea typeface="楷体" panose="02010609060101010101" pitchFamily="49" charset="-122"/>
            </a:endParaRPr>
          </a:p>
        </p:txBody>
      </p:sp>
      <p:sp>
        <p:nvSpPr>
          <p:cNvPr id="19" name="文本框 18"/>
          <p:cNvSpPr txBox="1"/>
          <p:nvPr/>
        </p:nvSpPr>
        <p:spPr>
          <a:xfrm>
            <a:off x="4716780" y="3484880"/>
            <a:ext cx="2351405" cy="521970"/>
          </a:xfrm>
          <a:prstGeom prst="rect">
            <a:avLst/>
          </a:prstGeom>
          <a:noFill/>
        </p:spPr>
        <p:txBody>
          <a:bodyPr wrap="square">
            <a:spAutoFit/>
          </a:bodyPr>
          <a:lstStyle/>
          <a:p>
            <a:r>
              <a:rPr lang="zh-CN" altLang="en-US" sz="2800">
                <a:solidFill>
                  <a:srgbClr val="0000FF"/>
                </a:solidFill>
                <a:latin typeface="楷体" panose="02010609060101010101" pitchFamily="49" charset="-122"/>
                <a:ea typeface="楷体" panose="02010609060101010101" pitchFamily="49" charset="-122"/>
              </a:rPr>
              <a:t>爱国主义精神</a:t>
            </a:r>
            <a:endParaRPr lang="zh-CN" altLang="en-US" sz="2800">
              <a:solidFill>
                <a:srgbClr val="0000FF"/>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 calcmode="lin" valueType="num">
                                      <p:cBhvr additive="base">
                                        <p:cTn id="2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5">
                                            <p:txEl>
                                              <p:pRg st="0" end="0"/>
                                            </p:txEl>
                                          </p:spTgt>
                                        </p:tgtEl>
                                        <p:attrNameLst>
                                          <p:attrName>style.visibility</p:attrName>
                                        </p:attrNameLst>
                                      </p:cBhvr>
                                      <p:to>
                                        <p:strVal val="visible"/>
                                      </p:to>
                                    </p:set>
                                    <p:anim calcmode="lin" valueType="num">
                                      <p:cBhvr additive="base">
                                        <p:cTn id="31"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7"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cxnSp>
        <p:nvCxnSpPr>
          <p:cNvPr id="34" name="直接连接符 33"/>
          <p:cNvCxnSpPr/>
          <p:nvPr/>
        </p:nvCxnSpPr>
        <p:spPr>
          <a:xfrm>
            <a:off x="202307" y="634489"/>
            <a:ext cx="8280920"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468114" y="244308"/>
            <a:ext cx="7884876" cy="4615815"/>
          </a:xfrm>
          <a:prstGeom prst="rect">
            <a:avLst/>
          </a:prstGeom>
          <a:noFill/>
        </p:spPr>
        <p:txBody>
          <a:bodyPr wrap="square">
            <a:spAutoFit/>
          </a:bodyPr>
          <a:lstStyle/>
          <a:p>
            <a:pPr algn="l">
              <a:lnSpc>
                <a:spcPct val="150000"/>
              </a:lnSpc>
            </a:pPr>
            <a:r>
              <a:rPr lang="zh-CN" altLang="zh-CN" sz="1600" b="1" kern="100">
                <a:effectLst/>
                <a:latin typeface="等线" panose="02010600030101010101" pitchFamily="2" charset="-122"/>
                <a:ea typeface="宋体" panose="02010600030101010101" pitchFamily="2" charset="-122"/>
                <a:cs typeface="宋体" panose="02010600030101010101" pitchFamily="2" charset="-122"/>
              </a:rPr>
              <a:t>背景链接</a:t>
            </a:r>
            <a:r>
              <a:rPr lang="zh-CN" altLang="zh-CN" sz="1600" kern="100">
                <a:effectLst/>
                <a:latin typeface="等线" panose="02010600030101010101" pitchFamily="2" charset="-122"/>
                <a:ea typeface="宋体" panose="02010600030101010101" pitchFamily="2" charset="-122"/>
                <a:cs typeface="宋体" panose="02010600030101010101" pitchFamily="2" charset="-122"/>
              </a:rPr>
              <a:t>：</a:t>
            </a:r>
            <a:endParaRPr lang="en-US" altLang="zh-CN" sz="1600" kern="100">
              <a:effectLst/>
              <a:latin typeface="等线" panose="02010600030101010101" pitchFamily="2" charset="-122"/>
              <a:ea typeface="宋体" panose="02010600030101010101" pitchFamily="2" charset="-122"/>
              <a:cs typeface="宋体" panose="02010600030101010101" pitchFamily="2" charset="-122"/>
            </a:endParaRPr>
          </a:p>
          <a:p>
            <a:pPr algn="l">
              <a:lnSpc>
                <a:spcPct val="150000"/>
              </a:lnSpc>
            </a:pPr>
            <a:r>
              <a:rPr lang="en-US" altLang="zh-CN" kern="100">
                <a:latin typeface="等线" panose="02010600030101010101" pitchFamily="2" charset="-122"/>
                <a:ea typeface="宋体" panose="02010600030101010101" pitchFamily="2" charset="-122"/>
                <a:cs typeface="宋体" panose="02010600030101010101" pitchFamily="2" charset="-122"/>
              </a:rPr>
              <a:t>       </a:t>
            </a:r>
            <a:r>
              <a:rPr altLang="zh-CN" sz="1800" kern="100">
                <a:effectLst/>
                <a:latin typeface="楷体" panose="02010609060101010101" pitchFamily="49" charset="-122"/>
                <a:ea typeface="楷体" panose="02010609060101010101" pitchFamily="49" charset="-122"/>
                <a:cs typeface="宋体" panose="02010600030101010101" pitchFamily="2" charset="-122"/>
              </a:rPr>
              <a:t>作者魏巍踏上朝鲜的土地是为了完成调查美军战俘的思想情况，任务完成后他没有回国，而是去了前线战场</a:t>
            </a:r>
            <a:r>
              <a:rPr lang="zh-CN" sz="1800" kern="100">
                <a:effectLst/>
                <a:latin typeface="楷体" panose="02010609060101010101" pitchFamily="49" charset="-122"/>
                <a:ea typeface="楷体" panose="02010609060101010101" pitchFamily="49" charset="-122"/>
                <a:cs typeface="宋体" panose="02010600030101010101" pitchFamily="2" charset="-122"/>
              </a:rPr>
              <a:t>，</a:t>
            </a:r>
            <a:r>
              <a:rPr altLang="zh-CN" sz="1800" kern="100">
                <a:effectLst/>
                <a:latin typeface="楷体" panose="02010609060101010101" pitchFamily="49" charset="-122"/>
                <a:ea typeface="楷体" panose="02010609060101010101" pitchFamily="49" charset="-122"/>
                <a:cs typeface="宋体" panose="02010600030101010101" pitchFamily="2" charset="-122"/>
              </a:rPr>
              <a:t>在前沿阵地上采访了3个月。他亲眼看见了志愿军战士们杀敌的英勇无畏</a:t>
            </a:r>
            <a:r>
              <a:rPr lang="zh-CN" sz="1800" kern="100">
                <a:effectLst/>
                <a:latin typeface="楷体" panose="02010609060101010101" pitchFamily="49" charset="-122"/>
                <a:ea typeface="楷体" panose="02010609060101010101" pitchFamily="49" charset="-122"/>
                <a:cs typeface="宋体" panose="02010600030101010101" pitchFamily="2" charset="-122"/>
              </a:rPr>
              <a:t>，</a:t>
            </a:r>
            <a:r>
              <a:rPr altLang="zh-CN" sz="1800" kern="100">
                <a:effectLst/>
                <a:latin typeface="楷体" panose="02010609060101010101" pitchFamily="49" charset="-122"/>
                <a:ea typeface="楷体" panose="02010609060101010101" pitchFamily="49" charset="-122"/>
                <a:cs typeface="宋体" panose="02010600030101010101" pitchFamily="2" charset="-122"/>
              </a:rPr>
              <a:t>亲身感受了敌人飞机大炮的狂轰滥炸，许多战士被这百倍于惊雷的爆炸声震聋。他踏过被炮弹深翻过的阵地，他手握过鲜血浸透的泥土。前线这3个月，</a:t>
            </a:r>
            <a:r>
              <a:rPr lang="zh-CN" sz="1800" kern="100">
                <a:effectLst/>
                <a:latin typeface="楷体" panose="02010609060101010101" pitchFamily="49" charset="-122"/>
                <a:ea typeface="楷体" panose="02010609060101010101" pitchFamily="49" charset="-122"/>
                <a:cs typeface="宋体" panose="02010600030101010101" pitchFamily="2" charset="-122"/>
              </a:rPr>
              <a:t>让</a:t>
            </a:r>
            <a:r>
              <a:rPr altLang="zh-CN" sz="1800" kern="100">
                <a:effectLst/>
                <a:latin typeface="楷体" panose="02010609060101010101" pitchFamily="49" charset="-122"/>
                <a:ea typeface="楷体" panose="02010609060101010101" pitchFamily="49" charset="-122"/>
                <a:cs typeface="宋体" panose="02010600030101010101" pitchFamily="2" charset="-122"/>
              </a:rPr>
              <a:t>他终</a:t>
            </a:r>
            <a:r>
              <a:rPr lang="zh-CN" sz="1800" kern="100">
                <a:effectLst/>
                <a:latin typeface="楷体" panose="02010609060101010101" pitchFamily="49" charset="-122"/>
                <a:ea typeface="楷体" panose="02010609060101010101" pitchFamily="49" charset="-122"/>
                <a:cs typeface="宋体" panose="02010600030101010101" pitchFamily="2" charset="-122"/>
              </a:rPr>
              <a:t>身</a:t>
            </a:r>
            <a:r>
              <a:rPr altLang="zh-CN" sz="1800" kern="100">
                <a:effectLst/>
                <a:latin typeface="楷体" panose="02010609060101010101" pitchFamily="49" charset="-122"/>
                <a:ea typeface="楷体" panose="02010609060101010101" pitchFamily="49" charset="-122"/>
                <a:cs typeface="宋体" panose="02010600030101010101" pitchFamily="2" charset="-122"/>
              </a:rPr>
              <a:t>难忘。</a:t>
            </a:r>
            <a:endParaRPr altLang="zh-CN" sz="1800" kern="100">
              <a:effectLst/>
              <a:latin typeface="楷体" panose="02010609060101010101" pitchFamily="49" charset="-122"/>
              <a:ea typeface="楷体" panose="02010609060101010101" pitchFamily="49" charset="-122"/>
              <a:cs typeface="宋体" panose="02010600030101010101" pitchFamily="2" charset="-122"/>
            </a:endParaRPr>
          </a:p>
          <a:p>
            <a:pPr algn="l">
              <a:lnSpc>
                <a:spcPct val="150000"/>
              </a:lnSpc>
            </a:pPr>
            <a:r>
              <a:rPr altLang="zh-CN" sz="1800" kern="100">
                <a:effectLst/>
                <a:latin typeface="楷体" panose="02010609060101010101" pitchFamily="49" charset="-122"/>
                <a:ea typeface="楷体" panose="02010609060101010101" pitchFamily="49" charset="-122"/>
                <a:cs typeface="宋体" panose="02010600030101010101" pitchFamily="2" charset="-122"/>
              </a:rPr>
              <a:t>作者从朝鲜回来已是1951年的2月，调任《解放军文艺》副主编。前方将士那不怕死的英雄气概强烈地震撼着他，他急切地想让祖国人民了解自己的儿女是怎样的英勇</a:t>
            </a:r>
            <a:r>
              <a:rPr lang="zh-CN" sz="1800" kern="100">
                <a:effectLst/>
                <a:latin typeface="楷体" panose="02010609060101010101" pitchFamily="49" charset="-122"/>
                <a:ea typeface="楷体" panose="02010609060101010101" pitchFamily="49" charset="-122"/>
                <a:cs typeface="宋体" panose="02010600030101010101" pitchFamily="2" charset="-122"/>
              </a:rPr>
              <a:t>、</a:t>
            </a:r>
            <a:r>
              <a:rPr altLang="zh-CN" sz="1800" kern="100">
                <a:effectLst/>
                <a:latin typeface="楷体" panose="02010609060101010101" pitchFamily="49" charset="-122"/>
                <a:ea typeface="楷体" panose="02010609060101010101" pitchFamily="49" charset="-122"/>
                <a:cs typeface="宋体" panose="02010600030101010101" pitchFamily="2" charset="-122"/>
              </a:rPr>
              <a:t>怎样的顽强。人们眼前这平平常常的一切，都是志愿军战士的鲜血换来的，“谁是最可爱的人”这个题目不是</a:t>
            </a:r>
            <a:r>
              <a:rPr lang="zh-CN" sz="1800" kern="100">
                <a:effectLst/>
                <a:latin typeface="楷体" panose="02010609060101010101" pitchFamily="49" charset="-122"/>
                <a:ea typeface="楷体" panose="02010609060101010101" pitchFamily="49" charset="-122"/>
                <a:cs typeface="宋体" panose="02010600030101010101" pitchFamily="2" charset="-122"/>
              </a:rPr>
              <a:t>凭空</a:t>
            </a:r>
            <a:r>
              <a:rPr altLang="zh-CN" sz="1800" kern="100">
                <a:effectLst/>
                <a:latin typeface="楷体" panose="02010609060101010101" pitchFamily="49" charset="-122"/>
                <a:ea typeface="楷体" panose="02010609060101010101" pitchFamily="49" charset="-122"/>
                <a:cs typeface="宋体" panose="02010600030101010101" pitchFamily="2" charset="-122"/>
              </a:rPr>
              <a:t>想出来的，而是作者在朝鲜战场上激动的情况下从心里跳出来的。</a:t>
            </a:r>
            <a:endParaRPr lang="zh-CN" altLang="zh-CN" sz="1800" kern="100">
              <a:effectLst/>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6" name="文本框 5"/>
          <p:cNvSpPr txBox="1"/>
          <p:nvPr/>
        </p:nvSpPr>
        <p:spPr>
          <a:xfrm>
            <a:off x="281305" y="156845"/>
            <a:ext cx="8143240" cy="4523105"/>
          </a:xfrm>
          <a:prstGeom prst="rect">
            <a:avLst/>
          </a:prstGeom>
          <a:noFill/>
        </p:spPr>
        <p:txBody>
          <a:bodyPr wrap="square">
            <a:spAutoFit/>
          </a:bodyPr>
          <a:lstStyle/>
          <a:p>
            <a:pPr indent="304800" algn="l">
              <a:lnSpc>
                <a:spcPct val="150000"/>
              </a:lnSpc>
            </a:pPr>
            <a:r>
              <a:rPr lang="zh-CN" altLang="zh-CN" sz="2400" kern="100">
                <a:effectLst/>
                <a:latin typeface="楷体" panose="02010609060101010101" pitchFamily="49" charset="-122"/>
                <a:ea typeface="楷体" panose="02010609060101010101" pitchFamily="49" charset="-122"/>
                <a:cs typeface="宋体" panose="02010600030101010101" pitchFamily="2" charset="-122"/>
              </a:rPr>
              <a:t>作者谈本文为什么成功时说道：“在朝鲜时，我曾写了一篇《自豪吧，祖国》的通讯，里边写了二十多个我认为最生动的例子。带回来给同志们看了看，感到不好，就没有拿出去发表。因为例子堆得太多了，好像记账，哪一个也说得不清楚、不充分。以后写《谁是最可爱的人》，就只选择了几个例子，在写完后又删掉了两个。事实告诉我：用最能代表一般的</a:t>
            </a:r>
            <a:r>
              <a:rPr lang="zh-CN" altLang="zh-CN" sz="2400" kern="100">
                <a:solidFill>
                  <a:srgbClr val="FF0000"/>
                </a:solidFill>
                <a:effectLst/>
                <a:latin typeface="楷体" panose="02010609060101010101" pitchFamily="49" charset="-122"/>
                <a:ea typeface="楷体" panose="02010609060101010101" pitchFamily="49" charset="-122"/>
                <a:cs typeface="宋体" panose="02010600030101010101" pitchFamily="2" charset="-122"/>
              </a:rPr>
              <a:t>典型例子</a:t>
            </a:r>
            <a:r>
              <a:rPr lang="zh-CN" altLang="zh-CN" sz="2400" kern="100">
                <a:effectLst/>
                <a:latin typeface="楷体" panose="02010609060101010101" pitchFamily="49" charset="-122"/>
                <a:ea typeface="楷体" panose="02010609060101010101" pitchFamily="49" charset="-122"/>
                <a:cs typeface="宋体" panose="02010600030101010101" pitchFamily="2" charset="-122"/>
              </a:rPr>
              <a:t>，来说明本质的东西，给人的印象是清楚明白的，也会是突出的。                    </a:t>
            </a:r>
            <a:r>
              <a:rPr lang="en-US" altLang="zh-CN" sz="2400" kern="100">
                <a:latin typeface="楷体" panose="02010609060101010101" pitchFamily="49" charset="-122"/>
                <a:ea typeface="楷体" panose="02010609060101010101" pitchFamily="49" charset="-122"/>
                <a:cs typeface="宋体" panose="02010600030101010101" pitchFamily="2" charset="-122"/>
              </a:rPr>
              <a:t>——</a:t>
            </a:r>
            <a:r>
              <a:rPr lang="zh-CN" altLang="en-US" sz="2400" kern="100">
                <a:latin typeface="楷体" panose="02010609060101010101" pitchFamily="49" charset="-122"/>
                <a:ea typeface="楷体" panose="02010609060101010101" pitchFamily="49" charset="-122"/>
                <a:cs typeface="宋体" panose="02010600030101010101" pitchFamily="2" charset="-122"/>
              </a:rPr>
              <a:t>魏巍</a:t>
            </a:r>
            <a:endParaRPr lang="zh-CN" altLang="zh-CN" sz="2400" kern="100">
              <a:effectLst/>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文本框 4"/>
          <p:cNvSpPr txBox="1"/>
          <p:nvPr/>
        </p:nvSpPr>
        <p:spPr>
          <a:xfrm>
            <a:off x="972185" y="1063625"/>
            <a:ext cx="7376160" cy="2030095"/>
          </a:xfrm>
          <a:prstGeom prst="rect">
            <a:avLst/>
          </a:prstGeom>
          <a:noFill/>
        </p:spPr>
        <p:txBody>
          <a:bodyPr wrap="square">
            <a:spAutoFit/>
          </a:bodyPr>
          <a:lstStyle/>
          <a:p>
            <a:pPr indent="304800" algn="l">
              <a:lnSpc>
                <a:spcPct val="150000"/>
              </a:lnSpc>
            </a:pPr>
            <a:r>
              <a:rPr lang="en-US" altLang="zh-CN" sz="2800" kern="100" smtClean="0">
                <a:effectLst/>
                <a:latin typeface="楷体" panose="02010609060101010101" pitchFamily="49" charset="-122"/>
                <a:ea typeface="楷体" panose="02010609060101010101" pitchFamily="49" charset="-122"/>
                <a:cs typeface="宋体" panose="02010600030101010101" pitchFamily="2" charset="-122"/>
              </a:rPr>
              <a:t> 2</a:t>
            </a:r>
            <a:r>
              <a:rPr lang="en-US" altLang="zh-CN" sz="2800" kern="100">
                <a:effectLst/>
                <a:latin typeface="楷体" panose="02010609060101010101" pitchFamily="49" charset="-122"/>
                <a:ea typeface="楷体" panose="02010609060101010101" pitchFamily="49" charset="-122"/>
                <a:cs typeface="宋体" panose="02010600030101010101" pitchFamily="2" charset="-122"/>
              </a:rPr>
              <a:t>.</a:t>
            </a:r>
            <a:r>
              <a:rPr lang="zh-CN" altLang="zh-CN" sz="2800" kern="100">
                <a:effectLst/>
                <a:latin typeface="楷体" panose="02010609060101010101" pitchFamily="49" charset="-122"/>
                <a:ea typeface="楷体" panose="02010609060101010101" pitchFamily="49" charset="-122"/>
                <a:cs typeface="宋体" panose="02010600030101010101" pitchFamily="2" charset="-122"/>
              </a:rPr>
              <a:t>既有骨架又有血肉，一篇文章才是鲜活丰满的。仔细观察段落之间的联系，你们觉得这篇文章的结构有何特点？</a:t>
            </a:r>
            <a:endParaRPr lang="zh-CN" altLang="zh-CN" sz="2800" kern="100">
              <a:effectLst/>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文本框 3"/>
          <p:cNvSpPr txBox="1"/>
          <p:nvPr/>
        </p:nvSpPr>
        <p:spPr>
          <a:xfrm>
            <a:off x="859155" y="444500"/>
            <a:ext cx="7766685" cy="4247317"/>
          </a:xfrm>
          <a:prstGeom prst="rect">
            <a:avLst/>
          </a:prstGeom>
          <a:noFill/>
        </p:spPr>
        <p:txBody>
          <a:bodyPr wrap="square">
            <a:spAutoFit/>
          </a:bodyPr>
          <a:lstStyle/>
          <a:p>
            <a:pPr indent="304800" algn="l">
              <a:lnSpc>
                <a:spcPct val="150000"/>
              </a:lnSpc>
            </a:pPr>
            <a:r>
              <a:rPr lang="en-US" altLang="zh-CN" sz="1800" b="1" kern="100" smtClean="0">
                <a:effectLst/>
                <a:latin typeface="楷体" panose="02010609060101010101" pitchFamily="49" charset="-122"/>
                <a:ea typeface="楷体" panose="02010609060101010101" pitchFamily="49" charset="-122"/>
                <a:cs typeface="宋体" panose="02010600030101010101" pitchFamily="2" charset="-122"/>
              </a:rPr>
              <a:t> </a:t>
            </a:r>
            <a:r>
              <a:rPr lang="zh-CN" altLang="zh-CN" sz="1800" b="1" kern="100" smtClean="0">
                <a:effectLst/>
                <a:latin typeface="楷体" panose="02010609060101010101" pitchFamily="49" charset="-122"/>
                <a:ea typeface="楷体" panose="02010609060101010101" pitchFamily="49" charset="-122"/>
                <a:cs typeface="宋体" panose="02010600030101010101" pitchFamily="2" charset="-122"/>
              </a:rPr>
              <a:t>第</a:t>
            </a:r>
            <a:r>
              <a:rPr lang="zh-CN" altLang="zh-CN" sz="1800" b="1" kern="100">
                <a:effectLst/>
                <a:latin typeface="楷体" panose="02010609060101010101" pitchFamily="49" charset="-122"/>
                <a:ea typeface="楷体" panose="02010609060101010101" pitchFamily="49" charset="-122"/>
                <a:cs typeface="宋体" panose="02010600030101010101" pitchFamily="2" charset="-122"/>
              </a:rPr>
              <a:t>一部分（</a:t>
            </a:r>
            <a:r>
              <a:rPr lang="en-US" altLang="zh-CN" sz="1800" b="1" kern="100">
                <a:effectLst/>
                <a:latin typeface="楷体" panose="02010609060101010101" pitchFamily="49" charset="-122"/>
                <a:ea typeface="楷体" panose="02010609060101010101" pitchFamily="49" charset="-122"/>
                <a:cs typeface="宋体" panose="02010600030101010101" pitchFamily="2" charset="-122"/>
              </a:rPr>
              <a:t>1</a:t>
            </a:r>
            <a:r>
              <a:rPr lang="zh-CN" altLang="zh-CN" sz="1800" b="1" kern="100">
                <a:effectLst/>
                <a:latin typeface="楷体" panose="02010609060101010101" pitchFamily="49" charset="-122"/>
                <a:ea typeface="楷体" panose="02010609060101010101" pitchFamily="49" charset="-122"/>
                <a:cs typeface="宋体" panose="02010600030101010101" pitchFamily="2" charset="-122"/>
              </a:rPr>
              <a:t>—</a:t>
            </a:r>
            <a:r>
              <a:rPr lang="en-US" altLang="zh-CN" sz="1800" b="1" kern="100">
                <a:effectLst/>
                <a:latin typeface="楷体" panose="02010609060101010101" pitchFamily="49" charset="-122"/>
                <a:ea typeface="楷体" panose="02010609060101010101" pitchFamily="49" charset="-122"/>
                <a:cs typeface="宋体" panose="02010600030101010101" pitchFamily="2" charset="-122"/>
              </a:rPr>
              <a:t>3</a:t>
            </a:r>
            <a:r>
              <a:rPr lang="zh-CN" altLang="zh-CN" sz="1800" b="1" kern="100">
                <a:effectLst/>
                <a:latin typeface="楷体" panose="02010609060101010101" pitchFamily="49" charset="-122"/>
                <a:ea typeface="楷体" panose="02010609060101010101" pitchFamily="49" charset="-122"/>
                <a:cs typeface="宋体" panose="02010600030101010101" pitchFamily="2" charset="-122"/>
              </a:rPr>
              <a:t>段）</a:t>
            </a:r>
            <a:r>
              <a:rPr lang="zh-CN" altLang="zh-CN" sz="1800" kern="100">
                <a:effectLst/>
                <a:latin typeface="楷体" panose="02010609060101010101" pitchFamily="49" charset="-122"/>
                <a:ea typeface="楷体" panose="02010609060101010101" pitchFamily="49" charset="-122"/>
                <a:cs typeface="宋体" panose="02010600030101010101" pitchFamily="2" charset="-122"/>
              </a:rPr>
              <a:t>：</a:t>
            </a:r>
            <a:r>
              <a:rPr lang="zh-CN" altLang="zh-CN" sz="1800" b="1" kern="100">
                <a:effectLst/>
                <a:latin typeface="楷体" panose="02010609060101010101" pitchFamily="49" charset="-122"/>
                <a:ea typeface="楷体" panose="02010609060101010101" pitchFamily="49" charset="-122"/>
                <a:cs typeface="宋体" panose="02010600030101010101" pitchFamily="2" charset="-122"/>
              </a:rPr>
              <a:t>从切身感受提出志愿军战士是“最可爱的人”。</a:t>
            </a:r>
            <a:r>
              <a:rPr lang="en-US" altLang="zh-CN" sz="1800" b="1" kern="100">
                <a:effectLst/>
                <a:latin typeface="楷体" panose="02010609060101010101" pitchFamily="49" charset="-122"/>
                <a:ea typeface="楷体" panose="02010609060101010101" pitchFamily="49" charset="-122"/>
                <a:cs typeface="宋体" panose="02010600030101010101" pitchFamily="2" charset="-122"/>
              </a:rPr>
              <a:t> </a:t>
            </a:r>
            <a:endParaRPr lang="en-US" altLang="zh-CN" sz="1800" b="1" kern="100" smtClean="0">
              <a:effectLst/>
              <a:latin typeface="楷体" panose="02010609060101010101" pitchFamily="49" charset="-122"/>
              <a:ea typeface="楷体" panose="02010609060101010101" pitchFamily="49" charset="-122"/>
              <a:cs typeface="宋体" panose="02010600030101010101" pitchFamily="2" charset="-122"/>
            </a:endParaRPr>
          </a:p>
          <a:p>
            <a:pPr indent="304800" algn="l">
              <a:lnSpc>
                <a:spcPct val="150000"/>
              </a:lnSpc>
            </a:pPr>
            <a:endParaRPr lang="zh-CN" altLang="zh-CN" sz="1800" b="1" kern="100">
              <a:effectLst/>
              <a:latin typeface="楷体" panose="02010609060101010101" pitchFamily="49" charset="-122"/>
              <a:ea typeface="楷体" panose="02010609060101010101" pitchFamily="49" charset="-122"/>
              <a:cs typeface="宋体" panose="02010600030101010101" pitchFamily="2" charset="-122"/>
            </a:endParaRPr>
          </a:p>
          <a:p>
            <a:pPr indent="304800" algn="l">
              <a:lnSpc>
                <a:spcPct val="150000"/>
              </a:lnSpc>
            </a:pPr>
            <a:r>
              <a:rPr lang="en-US" altLang="zh-CN" sz="1800" b="1" kern="100" smtClean="0">
                <a:effectLst/>
                <a:latin typeface="楷体" panose="02010609060101010101" pitchFamily="49" charset="-122"/>
                <a:ea typeface="楷体" panose="02010609060101010101" pitchFamily="49" charset="-122"/>
                <a:cs typeface="宋体" panose="02010600030101010101" pitchFamily="2" charset="-122"/>
              </a:rPr>
              <a:t> </a:t>
            </a:r>
            <a:r>
              <a:rPr lang="zh-CN" altLang="zh-CN" sz="1800" b="1" kern="100" smtClean="0">
                <a:effectLst/>
                <a:latin typeface="楷体" panose="02010609060101010101" pitchFamily="49" charset="-122"/>
                <a:ea typeface="楷体" panose="02010609060101010101" pitchFamily="49" charset="-122"/>
                <a:cs typeface="宋体" panose="02010600030101010101" pitchFamily="2" charset="-122"/>
              </a:rPr>
              <a:t>第二</a:t>
            </a:r>
            <a:r>
              <a:rPr lang="zh-CN" altLang="zh-CN" sz="1800" b="1" kern="100">
                <a:effectLst/>
                <a:latin typeface="楷体" panose="02010609060101010101" pitchFamily="49" charset="-122"/>
                <a:ea typeface="楷体" panose="02010609060101010101" pitchFamily="49" charset="-122"/>
                <a:cs typeface="宋体" panose="02010600030101010101" pitchFamily="2" charset="-122"/>
              </a:rPr>
              <a:t>部分（</a:t>
            </a:r>
            <a:r>
              <a:rPr lang="en-US" altLang="zh-CN" sz="1800" b="1" kern="100">
                <a:effectLst/>
                <a:latin typeface="楷体" panose="02010609060101010101" pitchFamily="49" charset="-122"/>
                <a:ea typeface="楷体" panose="02010609060101010101" pitchFamily="49" charset="-122"/>
                <a:cs typeface="宋体" panose="02010600030101010101" pitchFamily="2" charset="-122"/>
              </a:rPr>
              <a:t>4</a:t>
            </a:r>
            <a:r>
              <a:rPr lang="zh-CN" altLang="zh-CN" sz="1800" b="1" kern="100">
                <a:effectLst/>
                <a:latin typeface="楷体" panose="02010609060101010101" pitchFamily="49" charset="-122"/>
                <a:ea typeface="楷体" panose="02010609060101010101" pitchFamily="49" charset="-122"/>
                <a:cs typeface="宋体" panose="02010600030101010101" pitchFamily="2" charset="-122"/>
              </a:rPr>
              <a:t>—</a:t>
            </a:r>
            <a:r>
              <a:rPr lang="en-US" altLang="zh-CN" sz="1800" b="1" kern="100">
                <a:effectLst/>
                <a:latin typeface="楷体" panose="02010609060101010101" pitchFamily="49" charset="-122"/>
                <a:ea typeface="楷体" panose="02010609060101010101" pitchFamily="49" charset="-122"/>
                <a:cs typeface="宋体" panose="02010600030101010101" pitchFamily="2" charset="-122"/>
              </a:rPr>
              <a:t>14</a:t>
            </a:r>
            <a:r>
              <a:rPr lang="zh-CN" altLang="zh-CN" sz="1800" b="1" kern="100">
                <a:effectLst/>
                <a:latin typeface="楷体" panose="02010609060101010101" pitchFamily="49" charset="-122"/>
                <a:ea typeface="楷体" panose="02010609060101010101" pitchFamily="49" charset="-122"/>
                <a:cs typeface="宋体" panose="02010600030101010101" pitchFamily="2" charset="-122"/>
              </a:rPr>
              <a:t>段）</a:t>
            </a:r>
            <a:r>
              <a:rPr lang="zh-CN" altLang="zh-CN" sz="1800" kern="100">
                <a:effectLst/>
                <a:latin typeface="楷体" panose="02010609060101010101" pitchFamily="49" charset="-122"/>
                <a:ea typeface="楷体" panose="02010609060101010101" pitchFamily="49" charset="-122"/>
                <a:cs typeface="宋体" panose="02010600030101010101" pitchFamily="2" charset="-122"/>
              </a:rPr>
              <a:t>：</a:t>
            </a:r>
            <a:r>
              <a:rPr lang="zh-CN" altLang="zh-CN" sz="1800" b="1" kern="100">
                <a:effectLst/>
                <a:latin typeface="楷体" panose="02010609060101010101" pitchFamily="49" charset="-122"/>
                <a:ea typeface="楷体" panose="02010609060101010101" pitchFamily="49" charset="-122"/>
                <a:cs typeface="宋体" panose="02010600030101010101" pitchFamily="2" charset="-122"/>
              </a:rPr>
              <a:t>用三个典型事例具体说明他们是最可爱的人。</a:t>
            </a:r>
            <a:r>
              <a:rPr lang="en-US" altLang="zh-CN" sz="1800" b="1" kern="100">
                <a:effectLst/>
                <a:latin typeface="楷体" panose="02010609060101010101" pitchFamily="49" charset="-122"/>
                <a:ea typeface="楷体" panose="02010609060101010101" pitchFamily="49" charset="-122"/>
                <a:cs typeface="宋体" panose="02010600030101010101" pitchFamily="2" charset="-122"/>
              </a:rPr>
              <a:t> </a:t>
            </a:r>
            <a:endParaRPr lang="en-US" altLang="zh-CN" sz="1800" b="1" kern="100">
              <a:effectLst/>
              <a:latin typeface="楷体" panose="02010609060101010101" pitchFamily="49" charset="-122"/>
              <a:ea typeface="楷体" panose="02010609060101010101" pitchFamily="49" charset="-122"/>
              <a:cs typeface="宋体" panose="02010600030101010101" pitchFamily="2" charset="-122"/>
            </a:endParaRPr>
          </a:p>
          <a:p>
            <a:pPr indent="304800" algn="l">
              <a:lnSpc>
                <a:spcPct val="150000"/>
              </a:lnSpc>
            </a:pPr>
            <a:r>
              <a:rPr lang="en-US" altLang="zh-CN" sz="1800" kern="100" smtClean="0">
                <a:effectLst/>
                <a:latin typeface="楷体" panose="02010609060101010101" pitchFamily="49" charset="-122"/>
                <a:ea typeface="楷体" panose="02010609060101010101" pitchFamily="49" charset="-122"/>
                <a:cs typeface="宋体" panose="02010600030101010101" pitchFamily="2" charset="-122"/>
              </a:rPr>
              <a:t> 1</a:t>
            </a:r>
            <a:r>
              <a:rPr lang="zh-CN" altLang="zh-CN" sz="1800" kern="100">
                <a:effectLst/>
                <a:latin typeface="楷体" panose="02010609060101010101" pitchFamily="49" charset="-122"/>
                <a:ea typeface="楷体" panose="02010609060101010101" pitchFamily="49" charset="-122"/>
                <a:cs typeface="宋体" panose="02010600030101010101" pitchFamily="2" charset="-122"/>
              </a:rPr>
              <a:t>层：写松骨峰战斗，表现</a:t>
            </a:r>
            <a:r>
              <a:rPr lang="zh-CN" altLang="en-US" sz="1800" kern="100">
                <a:effectLst/>
                <a:latin typeface="楷体" panose="02010609060101010101" pitchFamily="49" charset="-122"/>
                <a:ea typeface="楷体" panose="02010609060101010101" pitchFamily="49" charset="-122"/>
                <a:cs typeface="宋体" panose="02010600030101010101" pitchFamily="2" charset="-122"/>
              </a:rPr>
              <a:t>志愿军</a:t>
            </a:r>
            <a:r>
              <a:rPr lang="zh-CN" altLang="zh-CN" sz="1800" kern="100">
                <a:effectLst/>
                <a:latin typeface="楷体" panose="02010609060101010101" pitchFamily="49" charset="-122"/>
                <a:ea typeface="楷体" panose="02010609060101010101" pitchFamily="49" charset="-122"/>
                <a:cs typeface="宋体" panose="02010600030101010101" pitchFamily="2" charset="-122"/>
              </a:rPr>
              <a:t>战士的革命英雄主义。</a:t>
            </a:r>
            <a:endParaRPr lang="en-US" altLang="zh-CN" sz="1800" kern="100">
              <a:effectLst/>
              <a:latin typeface="楷体" panose="02010609060101010101" pitchFamily="49" charset="-122"/>
              <a:ea typeface="楷体" panose="02010609060101010101" pitchFamily="49" charset="-122"/>
              <a:cs typeface="宋体" panose="02010600030101010101" pitchFamily="2" charset="-122"/>
            </a:endParaRPr>
          </a:p>
          <a:p>
            <a:pPr indent="304800" algn="l">
              <a:lnSpc>
                <a:spcPct val="150000"/>
              </a:lnSpc>
            </a:pPr>
            <a:r>
              <a:rPr lang="en-US" altLang="zh-CN" sz="1800" kern="100" smtClean="0">
                <a:effectLst/>
                <a:latin typeface="楷体" panose="02010609060101010101" pitchFamily="49" charset="-122"/>
                <a:ea typeface="楷体" panose="02010609060101010101" pitchFamily="49" charset="-122"/>
                <a:cs typeface="宋体" panose="02010600030101010101" pitchFamily="2" charset="-122"/>
              </a:rPr>
              <a:t> 2</a:t>
            </a:r>
            <a:r>
              <a:rPr lang="zh-CN" altLang="zh-CN" sz="1800" kern="100">
                <a:effectLst/>
                <a:latin typeface="楷体" panose="02010609060101010101" pitchFamily="49" charset="-122"/>
                <a:ea typeface="楷体" panose="02010609060101010101" pitchFamily="49" charset="-122"/>
                <a:cs typeface="宋体" panose="02010600030101010101" pitchFamily="2" charset="-122"/>
              </a:rPr>
              <a:t>层：写战士马玉祥火中救朝鲜小孩，表现志愿军战士的国际主义精神。</a:t>
            </a:r>
            <a:endParaRPr lang="en-US" altLang="zh-CN" sz="1800" kern="100">
              <a:latin typeface="楷体" panose="02010609060101010101" pitchFamily="49" charset="-122"/>
              <a:ea typeface="楷体" panose="02010609060101010101" pitchFamily="49" charset="-122"/>
              <a:cs typeface="宋体" panose="02010600030101010101" pitchFamily="2" charset="-122"/>
            </a:endParaRPr>
          </a:p>
          <a:p>
            <a:pPr indent="304800" algn="l">
              <a:lnSpc>
                <a:spcPct val="150000"/>
              </a:lnSpc>
            </a:pPr>
            <a:r>
              <a:rPr lang="en-US" altLang="zh-CN" sz="1800" kern="100" smtClean="0">
                <a:effectLst/>
                <a:latin typeface="楷体" panose="02010609060101010101" pitchFamily="49" charset="-122"/>
                <a:ea typeface="楷体" panose="02010609060101010101" pitchFamily="49" charset="-122"/>
                <a:cs typeface="宋体" panose="02010600030101010101" pitchFamily="2" charset="-122"/>
              </a:rPr>
              <a:t> 3</a:t>
            </a:r>
            <a:r>
              <a:rPr lang="zh-CN" altLang="zh-CN" sz="1800" kern="100">
                <a:effectLst/>
                <a:latin typeface="楷体" panose="02010609060101010101" pitchFamily="49" charset="-122"/>
                <a:ea typeface="楷体" panose="02010609060101010101" pitchFamily="49" charset="-122"/>
                <a:cs typeface="宋体" panose="02010600030101010101" pitchFamily="2" charset="-122"/>
              </a:rPr>
              <a:t>层：写作者和一位战士的谈话，表现志愿军战士的爱国主义精神。</a:t>
            </a:r>
            <a:endParaRPr lang="en-US" altLang="zh-CN" sz="1800" kern="100">
              <a:effectLst/>
              <a:latin typeface="楷体" panose="02010609060101010101" pitchFamily="49" charset="-122"/>
              <a:ea typeface="楷体" panose="02010609060101010101" pitchFamily="49" charset="-122"/>
              <a:cs typeface="宋体" panose="02010600030101010101" pitchFamily="2" charset="-122"/>
            </a:endParaRPr>
          </a:p>
          <a:p>
            <a:pPr indent="304800" algn="l">
              <a:lnSpc>
                <a:spcPct val="150000"/>
              </a:lnSpc>
            </a:pPr>
            <a:r>
              <a:rPr lang="en-US" altLang="zh-CN" sz="1800" kern="100">
                <a:effectLst/>
                <a:latin typeface="楷体" panose="02010609060101010101" pitchFamily="49" charset="-122"/>
                <a:ea typeface="楷体" panose="02010609060101010101" pitchFamily="49" charset="-122"/>
                <a:cs typeface="宋体" panose="02010600030101010101" pitchFamily="2" charset="-122"/>
              </a:rPr>
              <a:t> </a:t>
            </a:r>
            <a:endParaRPr lang="en-US" altLang="zh-CN" sz="1800" kern="100">
              <a:effectLst/>
              <a:latin typeface="楷体" panose="02010609060101010101" pitchFamily="49" charset="-122"/>
              <a:ea typeface="楷体" panose="02010609060101010101" pitchFamily="49" charset="-122"/>
              <a:cs typeface="宋体" panose="02010600030101010101" pitchFamily="2" charset="-122"/>
            </a:endParaRPr>
          </a:p>
          <a:p>
            <a:pPr indent="304800" algn="l">
              <a:lnSpc>
                <a:spcPct val="150000"/>
              </a:lnSpc>
            </a:pPr>
            <a:r>
              <a:rPr lang="en-US" altLang="zh-CN" sz="1800" b="1" kern="100" smtClean="0">
                <a:effectLst/>
                <a:latin typeface="楷体" panose="02010609060101010101" pitchFamily="49" charset="-122"/>
                <a:ea typeface="楷体" panose="02010609060101010101" pitchFamily="49" charset="-122"/>
                <a:cs typeface="宋体" panose="02010600030101010101" pitchFamily="2" charset="-122"/>
              </a:rPr>
              <a:t> </a:t>
            </a:r>
            <a:r>
              <a:rPr lang="zh-CN" altLang="zh-CN" sz="1800" b="1" kern="100" smtClean="0">
                <a:effectLst/>
                <a:latin typeface="楷体" panose="02010609060101010101" pitchFamily="49" charset="-122"/>
                <a:ea typeface="楷体" panose="02010609060101010101" pitchFamily="49" charset="-122"/>
                <a:cs typeface="宋体" panose="02010600030101010101" pitchFamily="2" charset="-122"/>
              </a:rPr>
              <a:t>第三</a:t>
            </a:r>
            <a:r>
              <a:rPr lang="zh-CN" altLang="zh-CN" sz="1800" b="1" kern="100">
                <a:effectLst/>
                <a:latin typeface="楷体" panose="02010609060101010101" pitchFamily="49" charset="-122"/>
                <a:ea typeface="楷体" panose="02010609060101010101" pitchFamily="49" charset="-122"/>
                <a:cs typeface="宋体" panose="02010600030101010101" pitchFamily="2" charset="-122"/>
              </a:rPr>
              <a:t>部分（</a:t>
            </a:r>
            <a:r>
              <a:rPr lang="en-US" altLang="zh-CN" sz="1800" b="1" kern="100">
                <a:effectLst/>
                <a:latin typeface="楷体" panose="02010609060101010101" pitchFamily="49" charset="-122"/>
                <a:ea typeface="楷体" panose="02010609060101010101" pitchFamily="49" charset="-122"/>
                <a:cs typeface="宋体" panose="02010600030101010101" pitchFamily="2" charset="-122"/>
              </a:rPr>
              <a:t>15</a:t>
            </a:r>
            <a:r>
              <a:rPr lang="zh-CN" altLang="zh-CN" sz="1800" b="1" kern="100">
                <a:effectLst/>
                <a:latin typeface="楷体" panose="02010609060101010101" pitchFamily="49" charset="-122"/>
                <a:ea typeface="楷体" panose="02010609060101010101" pitchFamily="49" charset="-122"/>
                <a:cs typeface="宋体" panose="02010600030101010101" pitchFamily="2" charset="-122"/>
              </a:rPr>
              <a:t>段）</a:t>
            </a:r>
            <a:r>
              <a:rPr lang="zh-CN" altLang="zh-CN" sz="1800" kern="100">
                <a:effectLst/>
                <a:latin typeface="楷体" panose="02010609060101010101" pitchFamily="49" charset="-122"/>
                <a:ea typeface="楷体" panose="02010609060101010101" pitchFamily="49" charset="-122"/>
                <a:cs typeface="宋体" panose="02010600030101010101" pitchFamily="2" charset="-122"/>
              </a:rPr>
              <a:t>：</a:t>
            </a:r>
            <a:r>
              <a:rPr lang="zh-CN" altLang="zh-CN" sz="1800" b="1" kern="100">
                <a:effectLst/>
                <a:latin typeface="楷体" panose="02010609060101010101" pitchFamily="49" charset="-122"/>
                <a:ea typeface="楷体" panose="02010609060101010101" pitchFamily="49" charset="-122"/>
                <a:cs typeface="宋体" panose="02010600030101010101" pitchFamily="2" charset="-122"/>
              </a:rPr>
              <a:t>联系祖国人民的幸福生活，说明他们确实是我们最可爱的人。</a:t>
            </a:r>
            <a:endParaRPr lang="zh-CN" altLang="zh-CN" sz="1800" b="1" kern="100">
              <a:effectLst/>
              <a:latin typeface="楷体" panose="02010609060101010101" pitchFamily="49" charset="-122"/>
              <a:ea typeface="楷体" panose="02010609060101010101" pitchFamily="49" charset="-122"/>
              <a:cs typeface="Times New Roman" panose="02020603050405020304" pitchFamily="18" charset="0"/>
            </a:endParaRPr>
          </a:p>
        </p:txBody>
      </p:sp>
      <p:sp>
        <p:nvSpPr>
          <p:cNvPr id="2" name="文本框 1"/>
          <p:cNvSpPr txBox="1"/>
          <p:nvPr/>
        </p:nvSpPr>
        <p:spPr>
          <a:xfrm>
            <a:off x="324098" y="444619"/>
            <a:ext cx="646331" cy="646331"/>
          </a:xfrm>
          <a:prstGeom prst="rect">
            <a:avLst/>
          </a:prstGeom>
          <a:noFill/>
        </p:spPr>
        <p:txBody>
          <a:bodyPr wrap="none" rtlCol="0">
            <a:spAutoFit/>
          </a:bodyPr>
          <a:lstStyle/>
          <a:p>
            <a:r>
              <a:rPr lang="zh-CN" altLang="en-US" sz="3600">
                <a:solidFill>
                  <a:srgbClr val="FF0000"/>
                </a:solidFill>
                <a:latin typeface="楷体" panose="02010609060101010101" pitchFamily="49" charset="-122"/>
                <a:ea typeface="楷体" panose="02010609060101010101" pitchFamily="49" charset="-122"/>
              </a:rPr>
              <a:t>总</a:t>
            </a:r>
            <a:endParaRPr lang="zh-CN" altLang="en-US" sz="3600">
              <a:solidFill>
                <a:srgbClr val="FF0000"/>
              </a:solidFill>
              <a:latin typeface="楷体" panose="02010609060101010101" pitchFamily="49" charset="-122"/>
              <a:ea typeface="楷体" panose="02010609060101010101" pitchFamily="49" charset="-122"/>
            </a:endParaRPr>
          </a:p>
        </p:txBody>
      </p:sp>
      <p:sp>
        <p:nvSpPr>
          <p:cNvPr id="6" name="文本框 5"/>
          <p:cNvSpPr txBox="1"/>
          <p:nvPr/>
        </p:nvSpPr>
        <p:spPr>
          <a:xfrm>
            <a:off x="376168" y="3411805"/>
            <a:ext cx="646331" cy="646331"/>
          </a:xfrm>
          <a:prstGeom prst="rect">
            <a:avLst/>
          </a:prstGeom>
          <a:noFill/>
        </p:spPr>
        <p:txBody>
          <a:bodyPr wrap="none" rtlCol="0">
            <a:spAutoFit/>
          </a:bodyPr>
          <a:lstStyle/>
          <a:p>
            <a:r>
              <a:rPr lang="zh-CN" altLang="en-US" sz="3600">
                <a:solidFill>
                  <a:srgbClr val="FF0000"/>
                </a:solidFill>
                <a:latin typeface="楷体" panose="02010609060101010101" pitchFamily="49" charset="-122"/>
                <a:ea typeface="楷体" panose="02010609060101010101" pitchFamily="49" charset="-122"/>
              </a:rPr>
              <a:t>总</a:t>
            </a:r>
            <a:endParaRPr lang="zh-CN" altLang="en-US" sz="3600">
              <a:solidFill>
                <a:srgbClr val="FF0000"/>
              </a:solidFill>
              <a:latin typeface="楷体" panose="02010609060101010101" pitchFamily="49" charset="-122"/>
              <a:ea typeface="楷体" panose="02010609060101010101" pitchFamily="49" charset="-122"/>
            </a:endParaRPr>
          </a:p>
        </p:txBody>
      </p:sp>
      <p:sp>
        <p:nvSpPr>
          <p:cNvPr id="7" name="文本框 6"/>
          <p:cNvSpPr txBox="1"/>
          <p:nvPr/>
        </p:nvSpPr>
        <p:spPr>
          <a:xfrm>
            <a:off x="376168" y="1784727"/>
            <a:ext cx="542250" cy="646331"/>
          </a:xfrm>
          <a:prstGeom prst="rect">
            <a:avLst/>
          </a:prstGeom>
          <a:noFill/>
        </p:spPr>
        <p:txBody>
          <a:bodyPr wrap="square" rtlCol="0">
            <a:spAutoFit/>
          </a:bodyPr>
          <a:lstStyle/>
          <a:p>
            <a:r>
              <a:rPr lang="zh-CN" altLang="en-US" sz="3600">
                <a:solidFill>
                  <a:srgbClr val="FF0000"/>
                </a:solidFill>
                <a:latin typeface="楷体" panose="02010609060101010101" pitchFamily="49" charset="-122"/>
                <a:ea typeface="楷体" panose="02010609060101010101" pitchFamily="49" charset="-122"/>
              </a:rPr>
              <a:t>分</a:t>
            </a:r>
            <a:endParaRPr lang="zh-CN" altLang="en-US" sz="360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07340" y="340995"/>
            <a:ext cx="8098155" cy="3192780"/>
          </a:xfrm>
        </p:spPr>
        <p:txBody>
          <a:bodyPr>
            <a:normAutofit fontScale="90000"/>
          </a:bodyPr>
          <a:lstStyle/>
          <a:p>
            <a:pPr>
              <a:lnSpc>
                <a:spcPct val="150000"/>
              </a:lnSpc>
            </a:pPr>
            <a:r>
              <a:rPr lang="zh-CN" altLang="en-US" sz="3600">
                <a:latin typeface="黑体" panose="02010609060101010101" pitchFamily="49" charset="-122"/>
                <a:ea typeface="黑体" panose="02010609060101010101" pitchFamily="49" charset="-122"/>
                <a:cs typeface="黑体" panose="02010609060101010101" pitchFamily="49" charset="-122"/>
              </a:rPr>
              <a:t>三、理解文章内容</a:t>
            </a:r>
            <a:br>
              <a:rPr lang="zh-CN" altLang="en-US" sz="3600" b="0">
                <a:latin typeface="黑体" panose="02010609060101010101" pitchFamily="49" charset="-122"/>
                <a:ea typeface="黑体" panose="02010609060101010101" pitchFamily="49" charset="-122"/>
                <a:cs typeface="黑体" panose="02010609060101010101" pitchFamily="49" charset="-122"/>
              </a:rPr>
            </a:br>
            <a:br>
              <a:rPr lang="zh-CN" altLang="en-US" b="0"/>
            </a:br>
            <a:r>
              <a:rPr lang="zh-CN" altLang="en-US" b="0"/>
              <a:t>1.第4至14段，这部分写了三个故事，试从描写对象、环境场面、情节主体、反映主题的角度等方面加以比较，体会选材的典型性。</a:t>
            </a:r>
            <a:endParaRPr lang="zh-CN" altLang="en-US" b="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394970" y="161925"/>
            <a:ext cx="8098155" cy="3956685"/>
          </a:xfrm>
        </p:spPr>
        <p:txBody>
          <a:bodyPr>
            <a:noAutofit/>
          </a:bodyPr>
          <a:lstStyle/>
          <a:p>
            <a:pPr marL="0" indent="0">
              <a:buNone/>
            </a:pPr>
            <a:r>
              <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rPr>
              <a:t>分析：所谓典型，是指具有一定代表性的能比较集中突出地说明某一社会现象或某一社会集团本质特征的人和事。</a:t>
            </a:r>
            <a:endParaRPr lang="zh-CN" altLang="en-US" sz="2400">
              <a:solidFill>
                <a:srgbClr val="FF0000"/>
              </a:solidFill>
              <a:latin typeface="黑体" panose="02010609060101010101" pitchFamily="49" charset="-122"/>
              <a:ea typeface="黑体" panose="02010609060101010101" pitchFamily="49" charset="-122"/>
              <a:cs typeface="黑体" panose="02010609060101010101" pitchFamily="49" charset="-122"/>
            </a:endParaRPr>
          </a:p>
          <a:p>
            <a:pPr marL="0" indent="0">
              <a:buNone/>
            </a:pPr>
            <a:r>
              <a:rPr lang="zh-CN" altLang="en-US" sz="2400">
                <a:latin typeface="黑体" panose="02010609060101010101" pitchFamily="49" charset="-122"/>
                <a:ea typeface="黑体" panose="02010609060101010101" pitchFamily="49" charset="-122"/>
                <a:cs typeface="黑体" panose="02010609060101010101" pitchFamily="49" charset="-122"/>
              </a:rPr>
              <a:t>本文为了写出志愿军战士“最本质的东西”，“最可爱”的原因，所选材料都具有典型性。就描写对象的广泛性来说，有某部先头连的英雄群体，有蹈火救人的勇士，有普通的战士；就人物活动的环境来说，有枪林弹雨刀光剑影的战场，有浓烟滚滚、烈火炙人的民房，有冰天雪地、狭小潮湿的防空洞；</a:t>
            </a:r>
            <a:endParaRPr lang="zh-CN" altLang="en-US" sz="240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06625" y="649536"/>
            <a:ext cx="8098355" cy="3497571"/>
          </a:xfrm>
        </p:spPr>
        <p:txBody>
          <a:bodyPr/>
          <a:lstStyle/>
          <a:p>
            <a:pPr marL="0" indent="0">
              <a:buNone/>
            </a:pPr>
            <a:r>
              <a:rPr lang="zh-CN" altLang="en-US" sz="3200">
                <a:latin typeface="黑体" panose="02010609060101010101" pitchFamily="49" charset="-122"/>
                <a:ea typeface="黑体" panose="02010609060101010101" pitchFamily="49" charset="-122"/>
                <a:sym typeface="+mn-ea"/>
              </a:rPr>
              <a:t>就情节主体来说，有壮烈动人的阻击战，有火中救朝鲜小孩的场面，有吃雪蹲洞心底宽的谈心明志场面；就主题来看，有表现战士胸有祖国和人民的美好心灵。总之，由此可见作者选材上的匠心。</a:t>
            </a:r>
            <a:endParaRPr lang="zh-CN" altLang="en-US" sz="3200">
              <a:latin typeface="黑体" panose="02010609060101010101" pitchFamily="49" charset="-122"/>
              <a:ea typeface="黑体" panose="02010609060101010101" pitchFamily="49" charset="-122"/>
            </a:endParaRPr>
          </a:p>
          <a:p>
            <a:endParaRPr lang="zh-CN" altLang="en-US" sz="3200">
              <a:latin typeface="黑体" panose="02010609060101010101" pitchFamily="49" charset="-122"/>
              <a:ea typeface="黑体" panose="02010609060101010101" pitchFamily="49"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48945" y="447040"/>
            <a:ext cx="8098155" cy="1155700"/>
          </a:xfrm>
        </p:spPr>
        <p:txBody>
          <a:bodyPr>
            <a:noAutofit/>
          </a:bodyPr>
          <a:lstStyle/>
          <a:p>
            <a:r>
              <a:rPr lang="zh-CN" altLang="en-US" sz="3600">
                <a:latin typeface="黑体" panose="02010609060101010101" pitchFamily="49" charset="-122"/>
                <a:ea typeface="黑体" panose="02010609060101010101" pitchFamily="49" charset="-122"/>
                <a:cs typeface="黑体" panose="02010609060101010101" pitchFamily="49" charset="-122"/>
              </a:rPr>
              <a:t>2．三个小故事的顺序可否调整一下？请说说你的意见。</a:t>
            </a:r>
            <a:endParaRPr lang="zh-CN" altLang="en-US" sz="360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文本框 4"/>
          <p:cNvSpPr txBox="1"/>
          <p:nvPr/>
        </p:nvSpPr>
        <p:spPr>
          <a:xfrm>
            <a:off x="454144" y="343148"/>
            <a:ext cx="7848872" cy="4282440"/>
          </a:xfrm>
          <a:prstGeom prst="rect">
            <a:avLst/>
          </a:prstGeom>
          <a:noFill/>
        </p:spPr>
        <p:txBody>
          <a:bodyPr wrap="square">
            <a:spAutoFit/>
          </a:bodyPr>
          <a:lstStyle/>
          <a:p>
            <a:pPr algn="just">
              <a:lnSpc>
                <a:spcPct val="150000"/>
              </a:lnSpc>
            </a:pPr>
            <a:r>
              <a:rPr lang="zh-CN" altLang="zh-CN" sz="2800" b="1" kern="100">
                <a:effectLst/>
                <a:latin typeface="等线" panose="02010600030101010101" pitchFamily="2" charset="-122"/>
                <a:ea typeface="黑体" panose="02010609060101010101" pitchFamily="49" charset="-122"/>
                <a:cs typeface="宋体" panose="02010600030101010101" pitchFamily="2" charset="-122"/>
              </a:rPr>
              <a:t>学习目标</a:t>
            </a:r>
            <a:endParaRPr lang="en-US" altLang="zh-CN" sz="2800" b="1" kern="100">
              <a:effectLst/>
              <a:latin typeface="等线" panose="02010600030101010101" pitchFamily="2" charset="-122"/>
              <a:ea typeface="黑体" panose="02010609060101010101" pitchFamily="49" charset="-122"/>
              <a:cs typeface="宋体" panose="02010600030101010101" pitchFamily="2" charset="-122"/>
            </a:endParaRPr>
          </a:p>
          <a:p>
            <a:pPr indent="304800" algn="l">
              <a:lnSpc>
                <a:spcPct val="120000"/>
              </a:lnSpc>
              <a:spcBef>
                <a:spcPts val="0"/>
              </a:spcBef>
              <a:spcAft>
                <a:spcPts val="0"/>
              </a:spcAft>
            </a:pPr>
            <a:r>
              <a:rPr lang="en-US" altLang="zh-CN" sz="2400" b="1" kern="100">
                <a:effectLst/>
                <a:latin typeface="楷体" panose="02010609060101010101" pitchFamily="49" charset="-122"/>
                <a:ea typeface="楷体" panose="02010609060101010101" pitchFamily="49" charset="-122"/>
                <a:cs typeface="宋体" panose="02010600030101010101" pitchFamily="2" charset="-122"/>
              </a:rPr>
              <a:t>1.</a:t>
            </a:r>
            <a:r>
              <a:rPr lang="zh-CN" altLang="zh-CN" sz="2400" b="1" kern="100">
                <a:effectLst/>
                <a:latin typeface="楷体" panose="02010609060101010101" pitchFamily="49" charset="-122"/>
                <a:ea typeface="楷体" panose="02010609060101010101" pitchFamily="49" charset="-122"/>
                <a:cs typeface="宋体" panose="02010600030101010101" pitchFamily="2" charset="-122"/>
              </a:rPr>
              <a:t>批注阅读，揣摩文章精彩句段和关键语句，感悟人物精神，体会抒情效果。</a:t>
            </a:r>
            <a:endParaRPr lang="zh-CN" altLang="zh-CN" sz="2400" b="1" kern="100">
              <a:effectLst/>
              <a:latin typeface="楷体" panose="02010609060101010101" pitchFamily="49" charset="-122"/>
              <a:ea typeface="楷体" panose="02010609060101010101" pitchFamily="49" charset="-122"/>
              <a:cs typeface="Times New Roman" panose="02020603050405020304" pitchFamily="18" charset="0"/>
            </a:endParaRPr>
          </a:p>
          <a:p>
            <a:pPr indent="304800" algn="l">
              <a:lnSpc>
                <a:spcPct val="120000"/>
              </a:lnSpc>
              <a:spcBef>
                <a:spcPts val="0"/>
              </a:spcBef>
              <a:spcAft>
                <a:spcPts val="0"/>
              </a:spcAft>
            </a:pPr>
            <a:r>
              <a:rPr lang="en-US" altLang="zh-CN" sz="2400" b="1" kern="100">
                <a:effectLst/>
                <a:latin typeface="楷体" panose="02010609060101010101" pitchFamily="49" charset="-122"/>
                <a:ea typeface="楷体" panose="02010609060101010101" pitchFamily="49" charset="-122"/>
                <a:cs typeface="宋体" panose="02010600030101010101" pitchFamily="2" charset="-122"/>
              </a:rPr>
              <a:t>2.</a:t>
            </a:r>
            <a:r>
              <a:rPr lang="zh-CN" altLang="zh-CN" sz="2400" b="1" kern="100">
                <a:effectLst/>
                <a:latin typeface="楷体" panose="02010609060101010101" pitchFamily="49" charset="-122"/>
                <a:ea typeface="楷体" panose="02010609060101010101" pitchFamily="49" charset="-122"/>
                <a:cs typeface="宋体" panose="02010600030101010101" pitchFamily="2" charset="-122"/>
              </a:rPr>
              <a:t>学习、继承和发扬志愿军战士的精神品质，树立正确的价值观。</a:t>
            </a:r>
            <a:endParaRPr lang="zh-CN" altLang="zh-CN" sz="2400" b="1" kern="100">
              <a:effectLst/>
              <a:latin typeface="楷体" panose="02010609060101010101" pitchFamily="49" charset="-122"/>
              <a:ea typeface="楷体" panose="02010609060101010101" pitchFamily="49" charset="-122"/>
              <a:cs typeface="宋体" panose="02010600030101010101" pitchFamily="2" charset="-122"/>
            </a:endParaRPr>
          </a:p>
          <a:p>
            <a:pPr indent="304800" algn="l">
              <a:lnSpc>
                <a:spcPct val="120000"/>
              </a:lnSpc>
              <a:spcBef>
                <a:spcPts val="0"/>
              </a:spcBef>
              <a:spcAft>
                <a:spcPts val="0"/>
              </a:spcAft>
            </a:pPr>
            <a:r>
              <a:rPr lang="zh-CN" altLang="zh-CN" sz="2400" b="1" kern="100">
                <a:effectLst/>
                <a:latin typeface="楷体" panose="02010609060101010101" pitchFamily="49" charset="-122"/>
                <a:ea typeface="楷体" panose="02010609060101010101" pitchFamily="49" charset="-122"/>
                <a:cs typeface="Times New Roman" panose="02020603050405020304" pitchFamily="18" charset="0"/>
              </a:rPr>
              <a:t>3.根据表达需要和语言环境选用人称、词语、句式和修辞方法。</a:t>
            </a:r>
            <a:endParaRPr lang="zh-CN" altLang="zh-CN" sz="2400" b="1" kern="100">
              <a:effectLst/>
              <a:latin typeface="楷体" panose="02010609060101010101" pitchFamily="49" charset="-122"/>
              <a:ea typeface="楷体" panose="02010609060101010101" pitchFamily="49" charset="-122"/>
              <a:cs typeface="Times New Roman" panose="02020603050405020304" pitchFamily="18" charset="0"/>
            </a:endParaRPr>
          </a:p>
          <a:p>
            <a:pPr indent="304800" algn="l">
              <a:lnSpc>
                <a:spcPct val="120000"/>
              </a:lnSpc>
              <a:spcBef>
                <a:spcPts val="0"/>
              </a:spcBef>
              <a:spcAft>
                <a:spcPts val="0"/>
              </a:spcAft>
            </a:pPr>
            <a:r>
              <a:rPr lang="zh-CN" altLang="zh-CN" sz="2400" b="1" kern="100">
                <a:effectLst/>
                <a:latin typeface="楷体" panose="02010609060101010101" pitchFamily="49" charset="-122"/>
                <a:ea typeface="楷体" panose="02010609060101010101" pitchFamily="49" charset="-122"/>
                <a:cs typeface="Times New Roman" panose="02020603050405020304" pitchFamily="18" charset="0"/>
              </a:rPr>
              <a:t>4.学习志愿军，继承、发扬爱国主义、国际主义和革命英雄主义精神。</a:t>
            </a:r>
            <a:endParaRPr lang="zh-CN" altLang="zh-CN" sz="2400" kern="100">
              <a:effectLst/>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378685" y="239326"/>
            <a:ext cx="8098355" cy="3497571"/>
          </a:xfrm>
        </p:spPr>
        <p:txBody>
          <a:bodyPr>
            <a:noAutofit/>
          </a:bodyPr>
          <a:lstStyle/>
          <a:p>
            <a:pPr marL="0" indent="0">
              <a:buNone/>
            </a:pPr>
            <a:r>
              <a:rPr lang="zh-CN" altLang="en-US" sz="2800">
                <a:latin typeface="黑体" panose="02010609060101010101" pitchFamily="49" charset="-122"/>
                <a:ea typeface="黑体" panose="02010609060101010101" pitchFamily="49" charset="-122"/>
                <a:cs typeface="黑体" panose="02010609060101010101" pitchFamily="49" charset="-122"/>
              </a:rPr>
              <a:t>不可调整。打击侵略者，援朝卫国是志愿军首要的、最重大的任务，也是志愿军最可爱的原因之一，故事①应当先写。故事②写对朝鲜人民的爱，这既是志愿军最可爱的原因之二，又是对故事①的补充：对敌“狠”，是因为对朝鲜人民的爱（如马玉祥请调步兵连的情节），因此救小孩故事应放在第二。</a:t>
            </a:r>
            <a:endParaRPr lang="zh-CN" altLang="en-US" sz="280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zh-CN" altLang="en-US" sz="2800">
                <a:latin typeface="黑体" panose="02010609060101010101" pitchFamily="49" charset="-122"/>
                <a:ea typeface="黑体" panose="02010609060101010101" pitchFamily="49" charset="-122"/>
                <a:cs typeface="黑体" panose="02010609060101010101" pitchFamily="49" charset="-122"/>
                <a:sym typeface="+mn-ea"/>
              </a:rPr>
              <a:t>防空洞访谈的故事揭示了对敌“狠”，对朝鲜人民“爱”的根本原因，即来源于深厚的爱国主义和国际主义的精神，有画龙点睛的作用，这个故事应放在最后。</a:t>
            </a:r>
            <a:endParaRPr lang="zh-CN" altLang="en-US" sz="2800">
              <a:latin typeface="黑体" panose="02010609060101010101" pitchFamily="49" charset="-122"/>
              <a:ea typeface="黑体" panose="02010609060101010101" pitchFamily="49" charset="-122"/>
              <a:cs typeface="黑体" panose="02010609060101010101" pitchFamily="49" charset="-122"/>
            </a:endParaRPr>
          </a:p>
          <a:p>
            <a:endParaRPr lang="zh-CN" altLang="en-US" sz="280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文本框 4"/>
          <p:cNvSpPr txBox="1"/>
          <p:nvPr/>
        </p:nvSpPr>
        <p:spPr>
          <a:xfrm>
            <a:off x="433571" y="180732"/>
            <a:ext cx="6336704" cy="645160"/>
          </a:xfrm>
          <a:prstGeom prst="rect">
            <a:avLst/>
          </a:prstGeom>
          <a:noFill/>
        </p:spPr>
        <p:txBody>
          <a:bodyPr wrap="square">
            <a:spAutoFit/>
          </a:bodyPr>
          <a:lstStyle/>
          <a:p>
            <a:r>
              <a:rPr lang="zh-CN" altLang="zh-CN" sz="3600" b="1" kern="100">
                <a:effectLst/>
                <a:latin typeface="等线" panose="02010600030101010101" pitchFamily="2" charset="-122"/>
                <a:ea typeface="黑体" panose="02010609060101010101" pitchFamily="49" charset="-122"/>
                <a:cs typeface="宋体" panose="02010600030101010101" pitchFamily="2" charset="-122"/>
              </a:rPr>
              <a:t>四、细读文章，品语句悟精神</a:t>
            </a:r>
            <a:endParaRPr lang="zh-CN" altLang="en-US" sz="3600" b="1">
              <a:latin typeface="黑体" panose="02010609060101010101" pitchFamily="49" charset="-122"/>
              <a:ea typeface="黑体" panose="02010609060101010101" pitchFamily="49" charset="-122"/>
            </a:endParaRPr>
          </a:p>
        </p:txBody>
      </p:sp>
      <p:sp>
        <p:nvSpPr>
          <p:cNvPr id="7" name="文本框 6"/>
          <p:cNvSpPr txBox="1"/>
          <p:nvPr/>
        </p:nvSpPr>
        <p:spPr>
          <a:xfrm>
            <a:off x="661913" y="1157848"/>
            <a:ext cx="7128792" cy="1938992"/>
          </a:xfrm>
          <a:prstGeom prst="rect">
            <a:avLst/>
          </a:prstGeom>
          <a:noFill/>
        </p:spPr>
        <p:txBody>
          <a:bodyPr wrap="square">
            <a:spAutoFit/>
          </a:bodyPr>
          <a:lstStyle/>
          <a:p>
            <a:pPr>
              <a:lnSpc>
                <a:spcPct val="150000"/>
              </a:lnSpc>
            </a:pPr>
            <a:r>
              <a:rPr lang="en-US" altLang="zh-CN" sz="2000" smtClean="0">
                <a:latin typeface="楷体" panose="02010609060101010101" pitchFamily="49" charset="-122"/>
                <a:ea typeface="楷体" panose="02010609060101010101" pitchFamily="49" charset="-122"/>
              </a:rPr>
              <a:t>   1</a:t>
            </a:r>
            <a:r>
              <a:rPr lang="en-US" altLang="zh-CN" sz="2000">
                <a:latin typeface="楷体" panose="02010609060101010101" pitchFamily="49" charset="-122"/>
                <a:ea typeface="楷体" panose="02010609060101010101" pitchFamily="49" charset="-122"/>
              </a:rPr>
              <a:t>.</a:t>
            </a:r>
            <a:r>
              <a:rPr lang="zh-CN" altLang="en-US" sz="2000">
                <a:latin typeface="楷体" panose="02010609060101010101" pitchFamily="49" charset="-122"/>
                <a:ea typeface="楷体" panose="02010609060101010101" pitchFamily="49" charset="-122"/>
              </a:rPr>
              <a:t>这篇文章一经问世就感染了一个时代的人，“最可爱的人”成为志愿军战士的标志性称呼。志愿军战士的可爱在典型事迹中得以体现。文中第五段关于松骨峰战斗的描写生动细腻，具有很强的画面感，阅读这段文字，结合具体语句进行赏析。</a:t>
            </a:r>
            <a:endParaRPr lang="zh-CN" altLang="en-US" sz="2000">
              <a:latin typeface="楷体" panose="02010609060101010101" pitchFamily="49" charset="-122"/>
              <a:ea typeface="楷体" panose="02010609060101010101" pitchFamily="49" charset="-122"/>
            </a:endParaRPr>
          </a:p>
        </p:txBody>
      </p:sp>
      <p:sp>
        <p:nvSpPr>
          <p:cNvPr id="9" name="文本框 8"/>
          <p:cNvSpPr txBox="1"/>
          <p:nvPr/>
        </p:nvSpPr>
        <p:spPr>
          <a:xfrm>
            <a:off x="714375" y="3472815"/>
            <a:ext cx="7585075" cy="829945"/>
          </a:xfrm>
          <a:prstGeom prst="rect">
            <a:avLst/>
          </a:prstGeom>
          <a:noFill/>
        </p:spPr>
        <p:txBody>
          <a:bodyPr wrap="square">
            <a:spAutoFit/>
          </a:bodyPr>
          <a:lstStyle/>
          <a:p>
            <a:pPr indent="304800" algn="l">
              <a:lnSpc>
                <a:spcPct val="150000"/>
              </a:lnSpc>
            </a:pPr>
            <a:r>
              <a:rPr lang="zh-CN" altLang="zh-CN" sz="1600" b="1" kern="100">
                <a:effectLst/>
                <a:latin typeface="楷体" panose="02010609060101010101" pitchFamily="49" charset="-122"/>
                <a:ea typeface="楷体" panose="02010609060101010101" pitchFamily="49" charset="-122"/>
                <a:cs typeface="宋体" panose="02010600030101010101" pitchFamily="2" charset="-122"/>
              </a:rPr>
              <a:t>参考句式：我觉得</a:t>
            </a:r>
            <a:r>
              <a:rPr lang="zh-CN" altLang="zh-CN" sz="1600" b="1" u="sng" kern="100">
                <a:effectLst/>
                <a:latin typeface="楷体" panose="02010609060101010101" pitchFamily="49" charset="-122"/>
                <a:ea typeface="楷体" panose="02010609060101010101" pitchFamily="49" charset="-122"/>
                <a:cs typeface="宋体" panose="02010600030101010101" pitchFamily="2" charset="-122"/>
              </a:rPr>
              <a:t> </a:t>
            </a:r>
            <a:r>
              <a:rPr lang="en-US" altLang="zh-CN" sz="1600" b="1" u="sng" kern="100">
                <a:effectLst/>
                <a:latin typeface="楷体" panose="02010609060101010101" pitchFamily="49" charset="-122"/>
                <a:ea typeface="楷体" panose="02010609060101010101" pitchFamily="49" charset="-122"/>
                <a:cs typeface="宋体" panose="02010600030101010101" pitchFamily="2" charset="-122"/>
              </a:rPr>
              <a:t>              </a:t>
            </a:r>
            <a:r>
              <a:rPr lang="zh-CN" altLang="zh-CN" sz="1600" b="1" kern="100">
                <a:effectLst/>
                <a:latin typeface="楷体" panose="02010609060101010101" pitchFamily="49" charset="-122"/>
                <a:ea typeface="楷体" panose="02010609060101010101" pitchFamily="49" charset="-122"/>
                <a:cs typeface="宋体" panose="02010600030101010101" pitchFamily="2" charset="-122"/>
              </a:rPr>
              <a:t>句子写得好，其中 </a:t>
            </a:r>
            <a:r>
              <a:rPr lang="en-US" altLang="zh-CN" sz="1600" b="1" u="sng" kern="100">
                <a:effectLst/>
                <a:latin typeface="楷体" panose="02010609060101010101" pitchFamily="49" charset="-122"/>
                <a:ea typeface="楷体" panose="02010609060101010101" pitchFamily="49" charset="-122"/>
                <a:cs typeface="宋体" panose="02010600030101010101" pitchFamily="2" charset="-122"/>
              </a:rPr>
              <a:t>          </a:t>
            </a:r>
            <a:r>
              <a:rPr lang="zh-CN" altLang="zh-CN" sz="1600" b="1" kern="100">
                <a:effectLst/>
                <a:latin typeface="楷体" panose="02010609060101010101" pitchFamily="49" charset="-122"/>
                <a:ea typeface="楷体" panose="02010609060101010101" pitchFamily="49" charset="-122"/>
                <a:cs typeface="宋体" panose="02010600030101010101" pitchFamily="2" charset="-122"/>
              </a:rPr>
              <a:t>（从用词</a:t>
            </a:r>
            <a:r>
              <a:rPr lang="en-US" altLang="zh-CN" sz="1600" b="1" kern="100">
                <a:effectLst/>
                <a:latin typeface="楷体" panose="02010609060101010101" pitchFamily="49" charset="-122"/>
                <a:ea typeface="楷体" panose="02010609060101010101" pitchFamily="49" charset="-122"/>
                <a:cs typeface="宋体" panose="02010600030101010101" pitchFamily="2" charset="-122"/>
              </a:rPr>
              <a:t>/</a:t>
            </a:r>
            <a:r>
              <a:rPr lang="zh-CN" altLang="zh-CN" sz="1600" b="1" kern="100">
                <a:effectLst/>
                <a:latin typeface="楷体" panose="02010609060101010101" pitchFamily="49" charset="-122"/>
                <a:ea typeface="楷体" panose="02010609060101010101" pitchFamily="49" charset="-122"/>
                <a:cs typeface="宋体" panose="02010600030101010101" pitchFamily="2" charset="-122"/>
              </a:rPr>
              <a:t>修辞角度），说明 </a:t>
            </a:r>
            <a:r>
              <a:rPr lang="en-US" altLang="zh-CN" sz="1600" b="1" u="sng" kern="100">
                <a:effectLst/>
                <a:latin typeface="楷体" panose="02010609060101010101" pitchFamily="49" charset="-122"/>
                <a:ea typeface="楷体" panose="02010609060101010101" pitchFamily="49" charset="-122"/>
                <a:cs typeface="宋体" panose="02010600030101010101" pitchFamily="2" charset="-122"/>
              </a:rPr>
              <a:t>                </a:t>
            </a:r>
            <a:r>
              <a:rPr lang="zh-CN" altLang="zh-CN" sz="1600" b="1" kern="100">
                <a:effectLst/>
                <a:latin typeface="楷体" panose="02010609060101010101" pitchFamily="49" charset="-122"/>
                <a:ea typeface="楷体" panose="02010609060101010101" pitchFamily="49" charset="-122"/>
                <a:cs typeface="宋体" panose="02010600030101010101" pitchFamily="2" charset="-122"/>
              </a:rPr>
              <a:t>，烘托了</a:t>
            </a:r>
            <a:r>
              <a:rPr lang="zh-CN" altLang="zh-CN" sz="1600" b="1" u="sng" kern="100">
                <a:effectLst/>
                <a:latin typeface="楷体" panose="02010609060101010101" pitchFamily="49" charset="-122"/>
                <a:ea typeface="楷体" panose="02010609060101010101" pitchFamily="49" charset="-122"/>
                <a:cs typeface="宋体" panose="02010600030101010101" pitchFamily="2" charset="-122"/>
              </a:rPr>
              <a:t> </a:t>
            </a:r>
            <a:r>
              <a:rPr lang="en-US" altLang="zh-CN" sz="1600" b="1" u="sng" kern="100">
                <a:effectLst/>
                <a:latin typeface="楷体" panose="02010609060101010101" pitchFamily="49" charset="-122"/>
                <a:ea typeface="楷体" panose="02010609060101010101" pitchFamily="49" charset="-122"/>
                <a:cs typeface="宋体" panose="02010600030101010101" pitchFamily="2" charset="-122"/>
              </a:rPr>
              <a:t>                    </a:t>
            </a:r>
            <a:r>
              <a:rPr lang="zh-CN" altLang="zh-CN" sz="1600" b="1" kern="100">
                <a:effectLst/>
                <a:latin typeface="楷体" panose="02010609060101010101" pitchFamily="49" charset="-122"/>
                <a:ea typeface="楷体" panose="02010609060101010101" pitchFamily="49" charset="-122"/>
                <a:cs typeface="宋体" panose="02010600030101010101" pitchFamily="2" charset="-122"/>
              </a:rPr>
              <a:t>。</a:t>
            </a:r>
            <a:endParaRPr lang="zh-CN" altLang="zh-CN" sz="1200" b="1" kern="100">
              <a:effectLst/>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文本框 4"/>
          <p:cNvSpPr txBox="1"/>
          <p:nvPr/>
        </p:nvSpPr>
        <p:spPr>
          <a:xfrm>
            <a:off x="374670" y="652802"/>
            <a:ext cx="6669680" cy="3733586"/>
          </a:xfrm>
          <a:prstGeom prst="rect">
            <a:avLst/>
          </a:prstGeom>
          <a:noFill/>
        </p:spPr>
        <p:txBody>
          <a:bodyPr wrap="square">
            <a:spAutoFit/>
          </a:bodyPr>
          <a:lstStyle/>
          <a:p>
            <a:pPr indent="304800" algn="l">
              <a:lnSpc>
                <a:spcPct val="150000"/>
              </a:lnSpc>
            </a:pPr>
            <a:r>
              <a:rPr lang="zh-CN" altLang="zh-CN" sz="2000" b="1" kern="100">
                <a:effectLst/>
                <a:latin typeface="楷体" panose="02010609060101010101" pitchFamily="49" charset="-122"/>
                <a:ea typeface="楷体" panose="02010609060101010101" pitchFamily="49" charset="-122"/>
                <a:cs typeface="宋体" panose="02010600030101010101" pitchFamily="2" charset="-122"/>
              </a:rPr>
              <a:t>你们曾赴战火，生死当歌，</a:t>
            </a:r>
            <a:endParaRPr lang="en-US" altLang="zh-CN" sz="2000" b="1" kern="100">
              <a:effectLst/>
              <a:latin typeface="楷体" panose="02010609060101010101" pitchFamily="49" charset="-122"/>
              <a:ea typeface="楷体" panose="02010609060101010101" pitchFamily="49" charset="-122"/>
              <a:cs typeface="宋体" panose="02010600030101010101" pitchFamily="2" charset="-122"/>
            </a:endParaRPr>
          </a:p>
          <a:p>
            <a:pPr indent="304800" algn="l">
              <a:lnSpc>
                <a:spcPct val="150000"/>
              </a:lnSpc>
            </a:pPr>
            <a:r>
              <a:rPr lang="zh-CN" altLang="zh-CN" sz="2000" b="1" kern="100">
                <a:effectLst/>
                <a:latin typeface="楷体" panose="02010609060101010101" pitchFamily="49" charset="-122"/>
                <a:ea typeface="楷体" panose="02010609060101010101" pitchFamily="49" charset="-122"/>
                <a:cs typeface="宋体" panose="02010600030101010101" pitchFamily="2" charset="-122"/>
              </a:rPr>
              <a:t>你们一身铮骨，浴血立国，</a:t>
            </a:r>
            <a:endParaRPr lang="en-US" altLang="zh-CN" sz="2000" b="1" kern="100">
              <a:effectLst/>
              <a:latin typeface="楷体" panose="02010609060101010101" pitchFamily="49" charset="-122"/>
              <a:ea typeface="楷体" panose="02010609060101010101" pitchFamily="49" charset="-122"/>
              <a:cs typeface="宋体" panose="02010600030101010101" pitchFamily="2" charset="-122"/>
            </a:endParaRPr>
          </a:p>
          <a:p>
            <a:pPr indent="304800" algn="l">
              <a:lnSpc>
                <a:spcPct val="150000"/>
              </a:lnSpc>
            </a:pPr>
            <a:r>
              <a:rPr lang="zh-CN" altLang="zh-CN" sz="2000" b="1" kern="100">
                <a:effectLst/>
                <a:latin typeface="楷体" panose="02010609060101010101" pitchFamily="49" charset="-122"/>
                <a:ea typeface="楷体" panose="02010609060101010101" pitchFamily="49" charset="-122"/>
                <a:cs typeface="宋体" panose="02010600030101010101" pitchFamily="2" charset="-122"/>
              </a:rPr>
              <a:t>只因在军号中，有过冲锋，</a:t>
            </a:r>
            <a:endParaRPr lang="en-US" altLang="zh-CN" sz="2000" b="1" kern="100">
              <a:effectLst/>
              <a:latin typeface="楷体" panose="02010609060101010101" pitchFamily="49" charset="-122"/>
              <a:ea typeface="楷体" panose="02010609060101010101" pitchFamily="49" charset="-122"/>
              <a:cs typeface="宋体" panose="02010600030101010101" pitchFamily="2" charset="-122"/>
            </a:endParaRPr>
          </a:p>
          <a:p>
            <a:pPr indent="304800" algn="l">
              <a:lnSpc>
                <a:spcPct val="150000"/>
              </a:lnSpc>
            </a:pPr>
            <a:r>
              <a:rPr lang="zh-CN" altLang="zh-CN" sz="2000" b="1" kern="100">
                <a:effectLst/>
                <a:latin typeface="楷体" panose="02010609060101010101" pitchFamily="49" charset="-122"/>
                <a:ea typeface="楷体" panose="02010609060101010101" pitchFamily="49" charset="-122"/>
                <a:cs typeface="宋体" panose="02010600030101010101" pitchFamily="2" charset="-122"/>
              </a:rPr>
              <a:t>一生的步伐，都奔走着执着，</a:t>
            </a:r>
            <a:endParaRPr lang="en-US" altLang="zh-CN" sz="2000" b="1" kern="100">
              <a:effectLst/>
              <a:latin typeface="楷体" panose="02010609060101010101" pitchFamily="49" charset="-122"/>
              <a:ea typeface="楷体" panose="02010609060101010101" pitchFamily="49" charset="-122"/>
              <a:cs typeface="宋体" panose="02010600030101010101" pitchFamily="2" charset="-122"/>
            </a:endParaRPr>
          </a:p>
          <a:p>
            <a:pPr indent="304800">
              <a:lnSpc>
                <a:spcPct val="150000"/>
              </a:lnSpc>
            </a:pPr>
            <a:r>
              <a:rPr lang="zh-CN" altLang="zh-CN" sz="2000" b="1" kern="100">
                <a:effectLst/>
                <a:latin typeface="楷体" panose="02010609060101010101" pitchFamily="49" charset="-122"/>
                <a:ea typeface="楷体" panose="02010609060101010101" pitchFamily="49" charset="-122"/>
                <a:cs typeface="宋体" panose="02010600030101010101" pitchFamily="2" charset="-122"/>
              </a:rPr>
              <a:t>激扬忠义的血性，担当先烈的重托，</a:t>
            </a:r>
            <a:endParaRPr lang="en-US" altLang="zh-CN" sz="2000" b="1" kern="100">
              <a:effectLst/>
              <a:latin typeface="楷体" panose="02010609060101010101" pitchFamily="49" charset="-122"/>
              <a:ea typeface="楷体" panose="02010609060101010101" pitchFamily="49" charset="-122"/>
              <a:cs typeface="宋体" panose="02010600030101010101" pitchFamily="2" charset="-122"/>
            </a:endParaRPr>
          </a:p>
          <a:p>
            <a:pPr indent="304800" algn="l">
              <a:lnSpc>
                <a:spcPct val="150000"/>
              </a:lnSpc>
            </a:pPr>
            <a:r>
              <a:rPr lang="zh-CN" altLang="zh-CN" sz="2000" b="1" kern="100">
                <a:effectLst/>
                <a:latin typeface="楷体" panose="02010609060101010101" pitchFamily="49" charset="-122"/>
                <a:ea typeface="楷体" panose="02010609060101010101" pitchFamily="49" charset="-122"/>
                <a:cs typeface="宋体" panose="02010600030101010101" pitchFamily="2" charset="-122"/>
              </a:rPr>
              <a:t>你们把英雄这两个字，写成</a:t>
            </a:r>
            <a:r>
              <a:rPr lang="en-US" altLang="zh-CN" sz="2000" b="1" kern="100">
                <a:effectLst/>
                <a:latin typeface="楷体" panose="02010609060101010101" pitchFamily="49" charset="-122"/>
                <a:ea typeface="楷体" panose="02010609060101010101" pitchFamily="49" charset="-122"/>
                <a:cs typeface="宋体" panose="02010600030101010101" pitchFamily="2" charset="-122"/>
              </a:rPr>
              <a:t>——</a:t>
            </a:r>
            <a:r>
              <a:rPr lang="zh-CN" altLang="zh-CN" sz="2000" b="1" kern="100">
                <a:effectLst/>
                <a:latin typeface="楷体" panose="02010609060101010101" pitchFamily="49" charset="-122"/>
                <a:ea typeface="楷体" panose="02010609060101010101" pitchFamily="49" charset="-122"/>
                <a:cs typeface="宋体" panose="02010600030101010101" pitchFamily="2" charset="-122"/>
              </a:rPr>
              <a:t>信念如山，忠诚如铁。</a:t>
            </a:r>
            <a:endParaRPr lang="en-US" altLang="zh-CN" sz="2000" b="1" kern="100">
              <a:effectLst/>
              <a:latin typeface="楷体" panose="02010609060101010101" pitchFamily="49" charset="-122"/>
              <a:ea typeface="楷体" panose="02010609060101010101" pitchFamily="49" charset="-122"/>
              <a:cs typeface="宋体" panose="02010600030101010101" pitchFamily="2" charset="-122"/>
            </a:endParaRPr>
          </a:p>
          <a:p>
            <a:pPr indent="304800" algn="l">
              <a:lnSpc>
                <a:spcPct val="150000"/>
              </a:lnSpc>
            </a:pPr>
            <a:r>
              <a:rPr lang="zh-CN" altLang="zh-CN" sz="2000" b="1" kern="100">
                <a:effectLst/>
                <a:latin typeface="楷体" panose="02010609060101010101" pitchFamily="49" charset="-122"/>
                <a:ea typeface="楷体" panose="02010609060101010101" pitchFamily="49" charset="-122"/>
                <a:cs typeface="宋体" panose="02010600030101010101" pitchFamily="2" charset="-122"/>
              </a:rPr>
              <a:t>向你们致敬</a:t>
            </a:r>
            <a:r>
              <a:rPr lang="en-US" altLang="zh-CN" sz="2000" b="1" kern="100">
                <a:effectLst/>
                <a:latin typeface="楷体" panose="02010609060101010101" pitchFamily="49" charset="-122"/>
                <a:ea typeface="楷体" panose="02010609060101010101" pitchFamily="49" charset="-122"/>
                <a:cs typeface="宋体" panose="02010600030101010101" pitchFamily="2" charset="-122"/>
              </a:rPr>
              <a:t>——</a:t>
            </a:r>
            <a:r>
              <a:rPr lang="zh-CN" altLang="zh-CN" sz="2000" b="1" kern="100">
                <a:effectLst/>
                <a:latin typeface="楷体" panose="02010609060101010101" pitchFamily="49" charset="-122"/>
                <a:ea typeface="楷体" panose="02010609060101010101" pitchFamily="49" charset="-122"/>
                <a:cs typeface="宋体" panose="02010600030101010101" pitchFamily="2" charset="-122"/>
              </a:rPr>
              <a:t>你们是中华的名片，</a:t>
            </a:r>
            <a:endParaRPr lang="en-US" altLang="zh-CN" sz="2000" b="1" kern="100">
              <a:effectLst/>
              <a:latin typeface="楷体" panose="02010609060101010101" pitchFamily="49" charset="-122"/>
              <a:ea typeface="楷体" panose="02010609060101010101" pitchFamily="49" charset="-122"/>
              <a:cs typeface="宋体" panose="02010600030101010101" pitchFamily="2" charset="-122"/>
            </a:endParaRPr>
          </a:p>
          <a:p>
            <a:pPr indent="304800" algn="l">
              <a:lnSpc>
                <a:spcPct val="150000"/>
              </a:lnSpc>
            </a:pPr>
            <a:r>
              <a:rPr lang="zh-CN" altLang="zh-CN" sz="2000" b="1" kern="100">
                <a:effectLst/>
                <a:latin typeface="楷体" panose="02010609060101010101" pitchFamily="49" charset="-122"/>
                <a:ea typeface="楷体" panose="02010609060101010101" pitchFamily="49" charset="-122"/>
                <a:cs typeface="宋体" panose="02010600030101010101" pitchFamily="2" charset="-122"/>
              </a:rPr>
              <a:t>向你们致敬</a:t>
            </a:r>
            <a:r>
              <a:rPr lang="en-US" altLang="zh-CN" sz="2000" b="1" kern="100">
                <a:effectLst/>
                <a:latin typeface="楷体" panose="02010609060101010101" pitchFamily="49" charset="-122"/>
                <a:ea typeface="楷体" panose="02010609060101010101" pitchFamily="49" charset="-122"/>
                <a:cs typeface="宋体" panose="02010600030101010101" pitchFamily="2" charset="-122"/>
              </a:rPr>
              <a:t>——</a:t>
            </a:r>
            <a:r>
              <a:rPr lang="zh-CN" altLang="zh-CN" sz="2000" b="1" kern="100">
                <a:effectLst/>
                <a:latin typeface="楷体" panose="02010609060101010101" pitchFamily="49" charset="-122"/>
                <a:ea typeface="楷体" panose="02010609060101010101" pitchFamily="49" charset="-122"/>
                <a:cs typeface="宋体" panose="02010600030101010101" pitchFamily="2" charset="-122"/>
              </a:rPr>
              <a:t>你们是民族的魂魄。</a:t>
            </a:r>
            <a:endParaRPr lang="zh-CN" altLang="zh-CN" sz="2000" b="1" kern="100">
              <a:effectLst/>
              <a:latin typeface="楷体" panose="02010609060101010101" pitchFamily="49" charset="-122"/>
              <a:ea typeface="楷体" panose="02010609060101010101" pitchFamily="49" charset="-122"/>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4878249" y="468505"/>
            <a:ext cx="3744416" cy="23365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文本框 4"/>
          <p:cNvSpPr txBox="1"/>
          <p:nvPr/>
        </p:nvSpPr>
        <p:spPr>
          <a:xfrm>
            <a:off x="574675" y="374015"/>
            <a:ext cx="7851140" cy="2861310"/>
          </a:xfrm>
          <a:prstGeom prst="rect">
            <a:avLst/>
          </a:prstGeom>
          <a:noFill/>
        </p:spPr>
        <p:txBody>
          <a:bodyPr wrap="square">
            <a:spAutoFit/>
          </a:bodyPr>
          <a:lstStyle/>
          <a:p>
            <a:pPr indent="304800" algn="l">
              <a:lnSpc>
                <a:spcPct val="150000"/>
              </a:lnSpc>
            </a:pPr>
            <a:r>
              <a:rPr lang="en-US" altLang="zh-CN" sz="2400" kern="100">
                <a:effectLst/>
                <a:latin typeface="楷体" panose="02010609060101010101" pitchFamily="49" charset="-122"/>
                <a:ea typeface="楷体" panose="02010609060101010101" pitchFamily="49" charset="-122"/>
                <a:cs typeface="宋体" panose="02010600030101010101" pitchFamily="2" charset="-122"/>
              </a:rPr>
              <a:t>2.</a:t>
            </a:r>
            <a:r>
              <a:rPr lang="zh-CN" altLang="zh-CN" sz="2400" kern="100">
                <a:effectLst/>
                <a:latin typeface="楷体" panose="02010609060101010101" pitchFamily="49" charset="-122"/>
                <a:ea typeface="楷体" panose="02010609060101010101" pitchFamily="49" charset="-122"/>
                <a:cs typeface="宋体" panose="02010600030101010101" pitchFamily="2" charset="-122"/>
              </a:rPr>
              <a:t>这篇文章具有强烈的抒情色彩，不仅在事实的记叙中饱含感情，有些段落更集中运用了抒情、议论的表达方式，使人读后产生强烈的共鸣。试着找出这样的段落，有感情地朗读，并从</a:t>
            </a:r>
            <a:r>
              <a:rPr lang="zh-CN" altLang="zh-CN" sz="2400" kern="100">
                <a:solidFill>
                  <a:srgbClr val="FF0000"/>
                </a:solidFill>
                <a:effectLst/>
                <a:latin typeface="楷体" panose="02010609060101010101" pitchFamily="49" charset="-122"/>
                <a:ea typeface="楷体" panose="02010609060101010101" pitchFamily="49" charset="-122"/>
                <a:cs typeface="宋体" panose="02010600030101010101" pitchFamily="2" charset="-122"/>
              </a:rPr>
              <a:t>人称</a:t>
            </a:r>
            <a:r>
              <a:rPr lang="zh-CN" altLang="zh-CN" sz="2400" kern="100">
                <a:effectLst/>
                <a:latin typeface="楷体" panose="02010609060101010101" pitchFamily="49" charset="-122"/>
                <a:ea typeface="楷体" panose="02010609060101010101" pitchFamily="49" charset="-122"/>
                <a:cs typeface="宋体" panose="02010600030101010101" pitchFamily="2" charset="-122"/>
              </a:rPr>
              <a:t>、</a:t>
            </a:r>
            <a:r>
              <a:rPr lang="zh-CN" altLang="zh-CN" sz="2400" kern="100">
                <a:solidFill>
                  <a:srgbClr val="FF0000"/>
                </a:solidFill>
                <a:effectLst/>
                <a:latin typeface="楷体" panose="02010609060101010101" pitchFamily="49" charset="-122"/>
                <a:ea typeface="楷体" panose="02010609060101010101" pitchFamily="49" charset="-122"/>
                <a:cs typeface="宋体" panose="02010600030101010101" pitchFamily="2" charset="-122"/>
              </a:rPr>
              <a:t>句式</a:t>
            </a:r>
            <a:r>
              <a:rPr lang="zh-CN" altLang="zh-CN" sz="2400" kern="100">
                <a:effectLst/>
                <a:latin typeface="楷体" panose="02010609060101010101" pitchFamily="49" charset="-122"/>
                <a:ea typeface="楷体" panose="02010609060101010101" pitchFamily="49" charset="-122"/>
                <a:cs typeface="宋体" panose="02010600030101010101" pitchFamily="2" charset="-122"/>
              </a:rPr>
              <a:t>和</a:t>
            </a:r>
            <a:r>
              <a:rPr lang="zh-CN" altLang="zh-CN" sz="2400" kern="100">
                <a:solidFill>
                  <a:srgbClr val="FF0000"/>
                </a:solidFill>
                <a:effectLst/>
                <a:latin typeface="楷体" panose="02010609060101010101" pitchFamily="49" charset="-122"/>
                <a:ea typeface="楷体" panose="02010609060101010101" pitchFamily="49" charset="-122"/>
                <a:cs typeface="宋体" panose="02010600030101010101" pitchFamily="2" charset="-122"/>
              </a:rPr>
              <a:t>修辞手法</a:t>
            </a:r>
            <a:r>
              <a:rPr lang="zh-CN" altLang="zh-CN" sz="2400" kern="100">
                <a:effectLst/>
                <a:latin typeface="楷体" panose="02010609060101010101" pitchFamily="49" charset="-122"/>
                <a:ea typeface="楷体" panose="02010609060101010101" pitchFamily="49" charset="-122"/>
                <a:cs typeface="宋体" panose="02010600030101010101" pitchFamily="2" charset="-122"/>
              </a:rPr>
              <a:t>的运用等方面做批注体会其抒情效果。</a:t>
            </a:r>
            <a:endParaRPr lang="zh-CN" altLang="zh-CN" sz="2400" kern="100">
              <a:effectLst/>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1485" y="602615"/>
            <a:ext cx="8098155" cy="3002280"/>
          </a:xfrm>
        </p:spPr>
        <p:txBody>
          <a:bodyPr/>
          <a:lstStyle/>
          <a:p>
            <a:r>
              <a:rPr lang="zh-CN" altLang="zh-CN" sz="2800" kern="100">
                <a:effectLst/>
                <a:latin typeface="楷体" panose="02010609060101010101" pitchFamily="49" charset="-122"/>
                <a:ea typeface="楷体" panose="02010609060101010101" pitchFamily="49" charset="-122"/>
                <a:cs typeface="宋体" panose="02010600030101010101" pitchFamily="2" charset="-122"/>
                <a:sym typeface="+mn-ea"/>
              </a:rPr>
              <a:t>参考句式：我分享的段落</a:t>
            </a:r>
            <a:r>
              <a:rPr lang="en-US" altLang="zh-CN" sz="2800" kern="100">
                <a:effectLst/>
                <a:latin typeface="楷体" panose="02010609060101010101" pitchFamily="49" charset="-122"/>
                <a:ea typeface="楷体" panose="02010609060101010101" pitchFamily="49" charset="-122"/>
                <a:cs typeface="宋体" panose="02010600030101010101" pitchFamily="2" charset="-122"/>
                <a:sym typeface="+mn-ea"/>
              </a:rPr>
              <a:t>/</a:t>
            </a:r>
            <a:r>
              <a:rPr lang="zh-CN" altLang="zh-CN" sz="2800" kern="100">
                <a:effectLst/>
                <a:latin typeface="楷体" panose="02010609060101010101" pitchFamily="49" charset="-122"/>
                <a:ea typeface="楷体" panose="02010609060101010101" pitchFamily="49" charset="-122"/>
                <a:cs typeface="宋体" panose="02010600030101010101" pitchFamily="2" charset="-122"/>
                <a:sym typeface="+mn-ea"/>
              </a:rPr>
              <a:t>句子是</a:t>
            </a:r>
            <a:r>
              <a:rPr lang="en-US" altLang="zh-CN" sz="2800" kern="100">
                <a:effectLst/>
                <a:latin typeface="楷体" panose="02010609060101010101" pitchFamily="49" charset="-122"/>
                <a:ea typeface="楷体" panose="02010609060101010101" pitchFamily="49" charset="-122"/>
                <a:cs typeface="宋体" panose="02010600030101010101" pitchFamily="2" charset="-122"/>
                <a:sym typeface="+mn-ea"/>
              </a:rPr>
              <a:t>_______</a:t>
            </a:r>
            <a:r>
              <a:rPr lang="zh-CN" altLang="zh-CN" sz="2800" kern="100">
                <a:effectLst/>
                <a:latin typeface="楷体" panose="02010609060101010101" pitchFamily="49" charset="-122"/>
                <a:ea typeface="楷体" panose="02010609060101010101" pitchFamily="49" charset="-122"/>
                <a:cs typeface="宋体" panose="02010600030101010101" pitchFamily="2" charset="-122"/>
                <a:sym typeface="+mn-ea"/>
              </a:rPr>
              <a:t>（大声朗读），我是从人称</a:t>
            </a:r>
            <a:r>
              <a:rPr lang="en-US" altLang="zh-CN" sz="2800" kern="100">
                <a:effectLst/>
                <a:latin typeface="楷体" panose="02010609060101010101" pitchFamily="49" charset="-122"/>
                <a:ea typeface="楷体" panose="02010609060101010101" pitchFamily="49" charset="-122"/>
                <a:cs typeface="宋体" panose="02010600030101010101" pitchFamily="2" charset="-122"/>
                <a:sym typeface="+mn-ea"/>
              </a:rPr>
              <a:t>/</a:t>
            </a:r>
            <a:r>
              <a:rPr lang="zh-CN" altLang="zh-CN" sz="2800" kern="100">
                <a:effectLst/>
                <a:latin typeface="楷体" panose="02010609060101010101" pitchFamily="49" charset="-122"/>
                <a:ea typeface="楷体" panose="02010609060101010101" pitchFamily="49" charset="-122"/>
                <a:cs typeface="宋体" panose="02010600030101010101" pitchFamily="2" charset="-122"/>
                <a:sym typeface="+mn-ea"/>
              </a:rPr>
              <a:t>句式</a:t>
            </a:r>
            <a:r>
              <a:rPr lang="en-US" altLang="zh-CN" sz="2800" kern="100">
                <a:effectLst/>
                <a:latin typeface="楷体" panose="02010609060101010101" pitchFamily="49" charset="-122"/>
                <a:ea typeface="楷体" panose="02010609060101010101" pitchFamily="49" charset="-122"/>
                <a:cs typeface="宋体" panose="02010600030101010101" pitchFamily="2" charset="-122"/>
                <a:sym typeface="+mn-ea"/>
              </a:rPr>
              <a:t>/</a:t>
            </a:r>
            <a:r>
              <a:rPr lang="zh-CN" altLang="zh-CN" sz="2800" kern="100">
                <a:effectLst/>
                <a:latin typeface="楷体" panose="02010609060101010101" pitchFamily="49" charset="-122"/>
                <a:ea typeface="楷体" panose="02010609060101010101" pitchFamily="49" charset="-122"/>
                <a:cs typeface="宋体" panose="02010600030101010101" pitchFamily="2" charset="-122"/>
                <a:sym typeface="+mn-ea"/>
              </a:rPr>
              <a:t>修辞的角度来进行批注的 ，这句话 </a:t>
            </a:r>
            <a:r>
              <a:rPr lang="en-US" altLang="zh-CN" sz="2800" u="sng" kern="100">
                <a:effectLst/>
                <a:latin typeface="楷体" panose="02010609060101010101" pitchFamily="49" charset="-122"/>
                <a:ea typeface="楷体" panose="02010609060101010101" pitchFamily="49" charset="-122"/>
                <a:cs typeface="宋体" panose="02010600030101010101" pitchFamily="2" charset="-122"/>
                <a:sym typeface="+mn-ea"/>
              </a:rPr>
              <a:t>          </a:t>
            </a:r>
            <a:r>
              <a:rPr lang="zh-CN" altLang="en-US" sz="2800" kern="100">
                <a:effectLst/>
                <a:latin typeface="楷体" panose="02010609060101010101" pitchFamily="49" charset="-122"/>
                <a:ea typeface="楷体" panose="02010609060101010101" pitchFamily="49" charset="-122"/>
                <a:cs typeface="宋体" panose="02010600030101010101" pitchFamily="2" charset="-122"/>
                <a:sym typeface="+mn-ea"/>
              </a:rPr>
              <a:t>（作用）</a:t>
            </a:r>
            <a:r>
              <a:rPr lang="zh-CN" altLang="zh-CN" sz="2800" kern="100">
                <a:effectLst/>
                <a:latin typeface="楷体" panose="02010609060101010101" pitchFamily="49" charset="-122"/>
                <a:ea typeface="楷体" panose="02010609060101010101" pitchFamily="49" charset="-122"/>
                <a:cs typeface="宋体" panose="02010600030101010101" pitchFamily="2" charset="-122"/>
                <a:sym typeface="+mn-ea"/>
              </a:rPr>
              <a:t>。</a:t>
            </a:r>
            <a:br>
              <a:rPr lang="zh-CN" altLang="zh-CN" sz="2800" kern="100">
                <a:effectLst/>
                <a:latin typeface="楷体" panose="02010609060101010101" pitchFamily="49" charset="-122"/>
                <a:ea typeface="楷体" panose="02010609060101010101" pitchFamily="49" charset="-122"/>
                <a:cs typeface="Times New Roman" panose="02020603050405020304" pitchFamily="18" charset="0"/>
              </a:rPr>
            </a:br>
            <a:endParaRPr lang="zh-CN" altLang="zh-CN" sz="2800" kern="100">
              <a:effectLst/>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5" name="文本框 4"/>
          <p:cNvSpPr txBox="1"/>
          <p:nvPr/>
        </p:nvSpPr>
        <p:spPr>
          <a:xfrm>
            <a:off x="504504" y="247774"/>
            <a:ext cx="7596458" cy="4892675"/>
          </a:xfrm>
          <a:prstGeom prst="rect">
            <a:avLst/>
          </a:prstGeom>
          <a:noFill/>
        </p:spPr>
        <p:txBody>
          <a:bodyPr wrap="square">
            <a:spAutoFit/>
          </a:bodyPr>
          <a:lstStyle/>
          <a:p>
            <a:pPr algn="just">
              <a:lnSpc>
                <a:spcPct val="150000"/>
              </a:lnSpc>
            </a:pPr>
            <a:r>
              <a:rPr lang="zh-CN" altLang="zh-CN" sz="3600" b="1" kern="100">
                <a:effectLst/>
                <a:latin typeface="等线" panose="02010600030101010101" pitchFamily="2" charset="-122"/>
                <a:ea typeface="黑体" panose="02010609060101010101" pitchFamily="49" charset="-122"/>
                <a:cs typeface="黑体" panose="02010609060101010101" pitchFamily="49" charset="-122"/>
              </a:rPr>
              <a:t>五、课堂小结</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a:p>
            <a:pPr indent="304800" algn="just">
              <a:lnSpc>
                <a:spcPct val="150000"/>
              </a:lnSpc>
            </a:pPr>
            <a:r>
              <a:rPr lang="en-US" altLang="zh-CN" sz="2400" kern="100">
                <a:effectLst/>
                <a:latin typeface="楷体" panose="02010609060101010101" pitchFamily="49" charset="-122"/>
                <a:ea typeface="楷体" panose="02010609060101010101" pitchFamily="49" charset="-122"/>
                <a:cs typeface="宋体" panose="02010600030101010101" pitchFamily="2" charset="-122"/>
              </a:rPr>
              <a:t>  </a:t>
            </a:r>
            <a:r>
              <a:rPr lang="zh-CN" altLang="zh-CN" sz="2000" kern="100">
                <a:effectLst/>
                <a:latin typeface="楷体" panose="02010609060101010101" pitchFamily="49" charset="-122"/>
                <a:ea typeface="楷体" panose="02010609060101010101" pitchFamily="49" charset="-122"/>
                <a:cs typeface="宋体" panose="02010600030101010101" pitchFamily="2" charset="-122"/>
              </a:rPr>
              <a:t>一次英勇无畏的跨越，一柱守望相助的烽火，一卷和平正义的史诗。中国人民志愿军粉碎了侵略者陈兵国门、进而将新中国扼杀在摇篮之中的图谋，这一战，拼来了山河无恙、家国安宁。时代在变，最可爱的人也在不断丰富内涵，抗洪一线的子弟兵，灾难面前的逆行者，直面疫情的白衣天使、志愿者……他们都是这个时代最可爱的人。苟利国家生死以，岂因祸福避趋之，这就是值得我们学习和追随的身影。</a:t>
            </a:r>
            <a:endParaRPr lang="zh-CN" altLang="zh-CN" sz="2000" kern="100">
              <a:effectLst/>
              <a:latin typeface="楷体" panose="02010609060101010101" pitchFamily="49" charset="-122"/>
              <a:ea typeface="楷体" panose="02010609060101010101" pitchFamily="49" charset="-122"/>
              <a:cs typeface="Times New Roman" panose="02020603050405020304" pitchFamily="18" charset="0"/>
            </a:endParaRPr>
          </a:p>
          <a:p>
            <a:pPr indent="304800" algn="just">
              <a:lnSpc>
                <a:spcPct val="150000"/>
              </a:lnSpc>
            </a:pPr>
            <a:endParaRPr lang="zh-CN" altLang="zh-CN" sz="2800" kern="100">
              <a:effectLst/>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600"/>
              <a:t>六、布置作业</a:t>
            </a:r>
            <a:endParaRPr lang="zh-CN" altLang="en-US" sz="3600"/>
          </a:p>
        </p:txBody>
      </p:sp>
      <p:sp>
        <p:nvSpPr>
          <p:cNvPr id="3" name="内容占位符 2"/>
          <p:cNvSpPr>
            <a:spLocks noGrp="1"/>
          </p:cNvSpPr>
          <p:nvPr>
            <p:ph idx="1"/>
          </p:nvPr>
        </p:nvSpPr>
        <p:spPr/>
        <p:txBody>
          <a:bodyPr/>
          <a:lstStyle/>
          <a:p>
            <a:pPr marL="0" indent="0">
              <a:buNone/>
            </a:pPr>
            <a:r>
              <a:rPr lang="en-US" altLang="zh-CN" sz="2400"/>
              <a:t>1.</a:t>
            </a:r>
            <a:r>
              <a:rPr lang="zh-CN" altLang="en-US" sz="2400"/>
              <a:t>完成对应课后习题及练习册题目。</a:t>
            </a:r>
            <a:endParaRPr lang="zh-CN" altLang="en-US" sz="2400"/>
          </a:p>
          <a:p>
            <a:pPr marL="0" indent="0">
              <a:buNone/>
            </a:pPr>
            <a:r>
              <a:rPr lang="en-US" altLang="zh-CN" sz="2400"/>
              <a:t>2.</a:t>
            </a:r>
            <a:r>
              <a:rPr lang="zh-CN" altLang="en-US" sz="2400"/>
              <a:t>以《写给志愿军战士的一封信》为题，写一篇文章。</a:t>
            </a:r>
            <a:endParaRPr lang="zh-CN" altLang="en-US" sz="240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 name="文本框 4"/>
          <p:cNvSpPr txBox="1"/>
          <p:nvPr/>
        </p:nvSpPr>
        <p:spPr>
          <a:xfrm>
            <a:off x="1557862" y="557533"/>
            <a:ext cx="6912768" cy="419987"/>
          </a:xfrm>
          <a:prstGeom prst="rect">
            <a:avLst/>
          </a:prstGeom>
          <a:noFill/>
        </p:spPr>
        <p:txBody>
          <a:bodyPr wrap="square">
            <a:spAutoFit/>
          </a:bodyPr>
          <a:lstStyle/>
          <a:p>
            <a:pPr indent="304800" algn="just">
              <a:lnSpc>
                <a:spcPct val="150000"/>
              </a:lnSpc>
            </a:pPr>
            <a:r>
              <a:rPr lang="en-US" altLang="zh-CN" sz="1600" kern="100">
                <a:effectLst/>
                <a:latin typeface="等线" panose="02010600030101010101" pitchFamily="2" charset="-122"/>
                <a:ea typeface="宋体" panose="02010600030101010101" pitchFamily="2" charset="-122"/>
                <a:cs typeface="宋体" panose="02010600030101010101" pitchFamily="2" charset="-122"/>
              </a:rPr>
              <a:t>               </a:t>
            </a:r>
            <a:endParaRPr lang="zh-CN" altLang="zh-CN" sz="2400" kern="100">
              <a:effectLst/>
              <a:latin typeface="楷体" panose="02010609060101010101" pitchFamily="49" charset="-122"/>
              <a:ea typeface="楷体" panose="02010609060101010101" pitchFamily="49" charset="-122"/>
              <a:cs typeface="Times New Roman" panose="02020603050405020304" pitchFamily="18" charset="0"/>
            </a:endParaRPr>
          </a:p>
        </p:txBody>
      </p:sp>
      <p:sp>
        <p:nvSpPr>
          <p:cNvPr id="7" name="文本框 6"/>
          <p:cNvSpPr txBox="1"/>
          <p:nvPr/>
        </p:nvSpPr>
        <p:spPr>
          <a:xfrm>
            <a:off x="363018" y="976997"/>
            <a:ext cx="8274748" cy="3576955"/>
          </a:xfrm>
          <a:prstGeom prst="rect">
            <a:avLst/>
          </a:prstGeom>
          <a:noFill/>
        </p:spPr>
        <p:txBody>
          <a:bodyPr wrap="square">
            <a:spAutoFit/>
          </a:bodyPr>
          <a:lstStyle/>
          <a:p>
            <a:pPr indent="304800" algn="just" hangingPunct="0">
              <a:lnSpc>
                <a:spcPct val="105000"/>
              </a:lnSpc>
              <a:spcBef>
                <a:spcPts val="0"/>
              </a:spcBef>
              <a:spcAft>
                <a:spcPts val="0"/>
              </a:spcAft>
            </a:pPr>
            <a:r>
              <a:rPr lang="en-US" altLang="zh-CN" sz="2400" kern="100">
                <a:effectLst/>
                <a:latin typeface="楷体" panose="02010609060101010101" pitchFamily="49" charset="-122"/>
                <a:ea typeface="楷体" panose="02010609060101010101" pitchFamily="49" charset="-122"/>
                <a:cs typeface="宋体" panose="02010600030101010101" pitchFamily="2" charset="-122"/>
              </a:rPr>
              <a:t>  </a:t>
            </a:r>
            <a:r>
              <a:rPr sz="2400" b="1" kern="100">
                <a:latin typeface="楷体" panose="02010609060101010101" pitchFamily="49" charset="-122"/>
                <a:ea typeface="楷体" panose="02010609060101010101" pitchFamily="49" charset="-122"/>
                <a:cs typeface="宋体" panose="02010600030101010101" pitchFamily="2" charset="-122"/>
              </a:rPr>
              <a:t>播放《中国人民志愿军》战歌。2020年是中国人民志愿军抗美援朝出国作战70周年。70年前，由中华优秀儿女组成的中国人民志愿军，肩负着人民的重托、民族的期望，高举“抗美援朝，保家卫国”的正义旗帜，“雄赳赳，气昂昂，跨过鸭绿江”</a:t>
            </a:r>
            <a:r>
              <a:rPr lang="en-US" sz="2400" kern="100">
                <a:latin typeface="楷体" panose="02010609060101010101" pitchFamily="49" charset="-122"/>
                <a:ea typeface="楷体" panose="02010609060101010101" pitchFamily="49" charset="-122"/>
                <a:cs typeface="宋体" panose="02010600030101010101" pitchFamily="2" charset="-122"/>
              </a:rPr>
              <a:t>!</a:t>
            </a:r>
            <a:r>
              <a:rPr lang="en-US" sz="2400" b="1" kern="100">
                <a:latin typeface="楷体" panose="02010609060101010101" pitchFamily="49" charset="-122"/>
                <a:ea typeface="楷体" panose="02010609060101010101" pitchFamily="49" charset="-122"/>
                <a:cs typeface="宋体" panose="02010600030101010101" pitchFamily="2" charset="-122"/>
              </a:rPr>
              <a:t>发扬高度的爱国主义、革命英雄主义和国际主义精神，同朝鲜人民和军队一道，历经两年零9个月艰苦卓绝的浴血奋战，赢得了抗美援朝战争的伟大胜利。今天我们将跟随作家魏巍的文字，拂过战火和硝烟，走近一群“最可爱的人”。</a:t>
            </a:r>
            <a:endParaRPr lang="en-US" sz="2400" b="1" kern="100">
              <a:latin typeface="楷体" panose="02010609060101010101" pitchFamily="49" charset="-122"/>
              <a:ea typeface="楷体" panose="02010609060101010101" pitchFamily="49" charset="-122"/>
              <a:cs typeface="宋体" panose="02010600030101010101" pitchFamily="2" charset="-122"/>
            </a:endParaRPr>
          </a:p>
        </p:txBody>
      </p:sp>
      <p:sp>
        <p:nvSpPr>
          <p:cNvPr id="9" name="文本框 8"/>
          <p:cNvSpPr txBox="1"/>
          <p:nvPr/>
        </p:nvSpPr>
        <p:spPr>
          <a:xfrm>
            <a:off x="375285" y="80"/>
            <a:ext cx="8316986" cy="829522"/>
          </a:xfrm>
          <a:prstGeom prst="rect">
            <a:avLst/>
          </a:prstGeom>
          <a:noFill/>
        </p:spPr>
        <p:txBody>
          <a:bodyPr wrap="square">
            <a:spAutoFit/>
          </a:bodyPr>
          <a:lstStyle/>
          <a:p>
            <a:pPr algn="just">
              <a:lnSpc>
                <a:spcPct val="150000"/>
              </a:lnSpc>
            </a:pPr>
            <a:r>
              <a:rPr lang="zh-CN" altLang="zh-CN" sz="3600" b="1" kern="100">
                <a:effectLst/>
                <a:latin typeface="等线" panose="02010600030101010101" pitchFamily="2" charset="-122"/>
                <a:ea typeface="黑体" panose="02010609060101010101" pitchFamily="49" charset="-122"/>
                <a:cs typeface="宋体" panose="02010600030101010101" pitchFamily="2" charset="-122"/>
              </a:rPr>
              <a:t>一、导入新课</a:t>
            </a:r>
            <a:r>
              <a:rPr lang="en-US" altLang="zh-CN" sz="3600" b="1" kern="100">
                <a:effectLst/>
                <a:latin typeface="等线" panose="02010600030101010101" pitchFamily="2" charset="-122"/>
                <a:ea typeface="黑体" panose="02010609060101010101" pitchFamily="49" charset="-122"/>
                <a:cs typeface="宋体" panose="02010600030101010101" pitchFamily="2" charset="-122"/>
              </a:rPr>
              <a:t>——</a:t>
            </a:r>
            <a:r>
              <a:rPr lang="zh-CN" altLang="en-US" sz="3600" b="1" kern="100">
                <a:effectLst/>
                <a:latin typeface="等线" panose="02010600030101010101" pitchFamily="2" charset="-122"/>
                <a:ea typeface="黑体" panose="02010609060101010101" pitchFamily="49" charset="-122"/>
                <a:cs typeface="宋体" panose="02010600030101010101" pitchFamily="2" charset="-122"/>
              </a:rPr>
              <a:t>播放</a:t>
            </a:r>
            <a:r>
              <a:rPr lang="en-US" altLang="zh-CN" sz="3600" b="1" kern="100">
                <a:effectLst/>
                <a:latin typeface="等线" panose="02010600030101010101" pitchFamily="2" charset="-122"/>
                <a:ea typeface="黑体" panose="02010609060101010101" pitchFamily="49" charset="-122"/>
                <a:cs typeface="宋体" panose="02010600030101010101" pitchFamily="2" charset="-122"/>
              </a:rPr>
              <a:t>《</a:t>
            </a:r>
            <a:r>
              <a:rPr lang="zh-CN" altLang="en-US" sz="3600" b="1" kern="100">
                <a:effectLst/>
                <a:latin typeface="等线" panose="02010600030101010101" pitchFamily="2" charset="-122"/>
                <a:ea typeface="黑体" panose="02010609060101010101" pitchFamily="49" charset="-122"/>
                <a:cs typeface="宋体" panose="02010600030101010101" pitchFamily="2" charset="-122"/>
              </a:rPr>
              <a:t>志愿军战歌</a:t>
            </a:r>
            <a:r>
              <a:rPr lang="en-US" altLang="zh-CN" sz="3600" b="1" kern="100">
                <a:effectLst/>
                <a:latin typeface="等线" panose="02010600030101010101" pitchFamily="2" charset="-122"/>
                <a:ea typeface="黑体" panose="02010609060101010101" pitchFamily="49" charset="-122"/>
                <a:cs typeface="宋体" panose="02010600030101010101" pitchFamily="2" charset="-122"/>
              </a:rPr>
              <a:t>》</a:t>
            </a:r>
            <a:endParaRPr lang="zh-CN" altLang="zh-CN" sz="3600" kern="100">
              <a:effectLst/>
              <a:latin typeface="等线" panose="02010600030101010101" pitchFamily="2" charset="-122"/>
              <a:ea typeface="等线"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3076" name="图片 3075" descr="C:\Documents and Settings\snt\My Documents\My Pictures\0013_d.jpg"/>
          <p:cNvPicPr>
            <a:picLocks noChangeAspect="1"/>
          </p:cNvPicPr>
          <p:nvPr>
            <p:custDataLst>
              <p:tags r:id="rId1"/>
            </p:custDataLst>
          </p:nvPr>
        </p:nvPicPr>
        <p:blipFill>
          <a:blip r:embed="rId2"/>
          <a:stretch>
            <a:fillRect/>
          </a:stretch>
        </p:blipFill>
        <p:spPr>
          <a:xfrm>
            <a:off x="4610735" y="417195"/>
            <a:ext cx="4089400" cy="3344863"/>
          </a:xfrm>
          <a:prstGeom prst="rect">
            <a:avLst/>
          </a:prstGeom>
          <a:noFill/>
          <a:ln w="9525">
            <a:noFill/>
          </a:ln>
        </p:spPr>
      </p:pic>
      <p:pic>
        <p:nvPicPr>
          <p:cNvPr id="3078" name="图片 3077" descr="C:\Documents and Settings\snt\My Documents\My Pictures\0036_d.jpg"/>
          <p:cNvPicPr>
            <a:picLocks noChangeAspect="1"/>
          </p:cNvPicPr>
          <p:nvPr>
            <p:custDataLst>
              <p:tags r:id="rId3"/>
            </p:custDataLst>
          </p:nvPr>
        </p:nvPicPr>
        <p:blipFill>
          <a:blip r:embed="rId4"/>
          <a:stretch>
            <a:fillRect/>
          </a:stretch>
        </p:blipFill>
        <p:spPr>
          <a:xfrm>
            <a:off x="219710" y="333375"/>
            <a:ext cx="4191000" cy="3429000"/>
          </a:xfrm>
          <a:prstGeom prst="rect">
            <a:avLst/>
          </a:prstGeom>
          <a:noFill/>
          <a:ln w="9525">
            <a:noFill/>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3078" name="内容占位符 3077" descr="C:\Documents and Settings\snt\My Documents\My Pictures\0036_d.jpg"/>
          <p:cNvPicPr>
            <a:picLocks noChangeAspect="1"/>
          </p:cNvPicPr>
          <p:nvPr>
            <p:ph idx="1"/>
          </p:nvPr>
        </p:nvPicPr>
        <p:blipFill>
          <a:blip r:embed="rId1"/>
          <a:stretch>
            <a:fillRect/>
          </a:stretch>
        </p:blipFill>
        <p:spPr>
          <a:xfrm>
            <a:off x="252095" y="447040"/>
            <a:ext cx="4274185" cy="3497580"/>
          </a:xfrm>
          <a:prstGeom prst="rect">
            <a:avLst/>
          </a:prstGeom>
          <a:noFill/>
          <a:ln w="9525">
            <a:noFill/>
          </a:ln>
        </p:spPr>
      </p:pic>
      <p:pic>
        <p:nvPicPr>
          <p:cNvPr id="3077" name="图片 3076" descr="C:\Documents and Settings\snt\My Documents\My Pictures\0038_d.jpg"/>
          <p:cNvPicPr>
            <a:picLocks noChangeAspect="1"/>
          </p:cNvPicPr>
          <p:nvPr/>
        </p:nvPicPr>
        <p:blipFill>
          <a:blip r:embed="rId2"/>
          <a:stretch>
            <a:fillRect/>
          </a:stretch>
        </p:blipFill>
        <p:spPr>
          <a:xfrm>
            <a:off x="4731385" y="511175"/>
            <a:ext cx="4114800" cy="3305175"/>
          </a:xfrm>
          <a:prstGeom prst="rect">
            <a:avLst/>
          </a:prstGeom>
          <a:noFill/>
          <a:ln w="9525">
            <a:no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4098" name="图片 4097" descr="E:\纪念抗美援朝50周年--万众一心 同仇敌忾.files\photo1-1.jpg"/>
          <p:cNvPicPr>
            <a:picLocks noChangeAspect="1"/>
          </p:cNvPicPr>
          <p:nvPr/>
        </p:nvPicPr>
        <p:blipFill>
          <a:blip r:embed="rId1"/>
          <a:stretch>
            <a:fillRect/>
          </a:stretch>
        </p:blipFill>
        <p:spPr>
          <a:xfrm>
            <a:off x="304800" y="228600"/>
            <a:ext cx="4572000" cy="3846195"/>
          </a:xfrm>
          <a:prstGeom prst="rect">
            <a:avLst/>
          </a:prstGeom>
          <a:noFill/>
          <a:ln w="9525">
            <a:noFill/>
          </a:ln>
        </p:spPr>
      </p:pic>
      <p:pic>
        <p:nvPicPr>
          <p:cNvPr id="4102" name="图片 4101" descr="E:\纪念抗美援朝50周年--万众一心 同仇敌忾.files\photo1-5.jpg"/>
          <p:cNvPicPr>
            <a:picLocks noChangeAspect="1"/>
          </p:cNvPicPr>
          <p:nvPr/>
        </p:nvPicPr>
        <p:blipFill>
          <a:blip r:embed="rId2"/>
          <a:stretch>
            <a:fillRect/>
          </a:stretch>
        </p:blipFill>
        <p:spPr>
          <a:xfrm>
            <a:off x="5031740" y="329565"/>
            <a:ext cx="3314700" cy="3744595"/>
          </a:xfrm>
          <a:prstGeom prst="rect">
            <a:avLst/>
          </a:prstGeom>
          <a:noFill/>
          <a:ln w="9525">
            <a:no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1710" y="634931"/>
            <a:ext cx="8098355" cy="3497571"/>
          </a:xfrm>
        </p:spPr>
        <p:txBody>
          <a:bodyPr>
            <a:noAutofit/>
          </a:bodyPr>
          <a:lstStyle/>
          <a:p>
            <a:pPr marL="0" indent="0">
              <a:buNone/>
            </a:pPr>
            <a:r>
              <a:rPr lang="en-US" altLang="zh-CN" sz="2000"/>
              <a:t>     </a:t>
            </a:r>
            <a:r>
              <a:rPr lang="zh-CN" altLang="en-US" sz="2000"/>
              <a:t>魏巍（1920年3月6日—2008年8月24日），本名魏鸿杰，笔名魏巍、红杨树，中国当代作家、诗人 。1920年3月6日，出生于河南郑州。1942年，创作长诗《黎明的风景》  。1938年，进入延安抗日军政大学。 1951年4月11日，在《人民日报》刊登通讯《谁是最可爱的人》，在全国引起了广泛反响。1982年，凭借《东方》获第一届茅盾文学奖。2008年8月24日，因病于北京逝世。2019年9月23日，长篇小说《东方》入选“新中国70年70部长篇小说典藏”  。</a:t>
            </a:r>
            <a:endParaRPr lang="zh-CN" altLang="en-US" sz="200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t>背景链接</a:t>
            </a:r>
            <a:endParaRPr lang="zh-CN" altLang="en-US"/>
          </a:p>
        </p:txBody>
      </p:sp>
      <p:sp>
        <p:nvSpPr>
          <p:cNvPr id="3" name="内容占位符 2"/>
          <p:cNvSpPr>
            <a:spLocks noGrp="1"/>
          </p:cNvSpPr>
          <p:nvPr>
            <p:ph idx="1"/>
          </p:nvPr>
        </p:nvSpPr>
        <p:spPr/>
        <p:txBody>
          <a:bodyPr>
            <a:noAutofit/>
          </a:bodyPr>
          <a:lstStyle/>
          <a:p>
            <a:pPr marL="0" indent="0">
              <a:buNone/>
            </a:pPr>
            <a:r>
              <a:rPr lang="en-US" altLang="zh-CN" sz="2400">
                <a:latin typeface="Times New Roman" panose="02020603050405020304" pitchFamily="18" charset="0"/>
                <a:ea typeface="宋体" panose="02010600030101010101" pitchFamily="2" charset="-122"/>
                <a:sym typeface="+mn-ea"/>
              </a:rPr>
              <a:t>1950</a:t>
            </a:r>
            <a:r>
              <a:rPr lang="zh-CN" altLang="en-US" sz="2400">
                <a:latin typeface="Times New Roman" panose="02020603050405020304" pitchFamily="18" charset="0"/>
                <a:ea typeface="宋体" panose="02010600030101010101" pitchFamily="2" charset="-122"/>
                <a:sym typeface="+mn-ea"/>
              </a:rPr>
              <a:t>年 </a:t>
            </a:r>
            <a:r>
              <a:rPr lang="en-US" altLang="zh-CN" sz="2400">
                <a:latin typeface="Times New Roman" panose="02020603050405020304" pitchFamily="18" charset="0"/>
                <a:ea typeface="宋体" panose="02010600030101010101" pitchFamily="2" charset="-122"/>
                <a:sym typeface="+mn-ea"/>
              </a:rPr>
              <a:t>6</a:t>
            </a:r>
            <a:r>
              <a:rPr lang="zh-CN" altLang="en-US" sz="2400">
                <a:latin typeface="Times New Roman" panose="02020603050405020304" pitchFamily="18" charset="0"/>
                <a:ea typeface="宋体" panose="02010600030101010101" pitchFamily="2" charset="-122"/>
                <a:sym typeface="+mn-ea"/>
              </a:rPr>
              <a:t>月</a:t>
            </a:r>
            <a:r>
              <a:rPr lang="en-US" altLang="zh-CN" sz="2400">
                <a:latin typeface="Times New Roman" panose="02020603050405020304" pitchFamily="18" charset="0"/>
                <a:ea typeface="宋体" panose="02010600030101010101" pitchFamily="2" charset="-122"/>
                <a:sym typeface="+mn-ea"/>
              </a:rPr>
              <a:t>25</a:t>
            </a:r>
            <a:r>
              <a:rPr lang="zh-CN" altLang="en-US" sz="2400">
                <a:latin typeface="Times New Roman" panose="02020603050405020304" pitchFamily="18" charset="0"/>
                <a:ea typeface="宋体" panose="02010600030101010101" pitchFamily="2" charset="-122"/>
                <a:sym typeface="+mn-ea"/>
              </a:rPr>
              <a:t>日，美帝国主义悍然发动侵略朝鲜的战争，把战火烧到鸭绿江边，妄图吞并朝鲜，进犯我国。党中央毛主席作出伟大部署，决定派中国人民志愿军抗美援朝，保家卫国。并任命彭德怀同志为志愿军司令员。</a:t>
            </a:r>
            <a:r>
              <a:rPr lang="en-US" altLang="zh-CN" sz="2400">
                <a:latin typeface="Times New Roman" panose="02020603050405020304" pitchFamily="18" charset="0"/>
                <a:ea typeface="宋体" panose="02010600030101010101" pitchFamily="2" charset="-122"/>
                <a:sym typeface="+mn-ea"/>
              </a:rPr>
              <a:t>1950</a:t>
            </a:r>
            <a:r>
              <a:rPr lang="zh-CN" altLang="en-US" sz="2400">
                <a:latin typeface="Times New Roman" panose="02020603050405020304" pitchFamily="18" charset="0"/>
                <a:ea typeface="宋体" panose="02010600030101010101" pitchFamily="2" charset="-122"/>
                <a:sym typeface="+mn-ea"/>
              </a:rPr>
              <a:t>年</a:t>
            </a:r>
            <a:r>
              <a:rPr lang="en-US" altLang="zh-CN" sz="2400">
                <a:latin typeface="Times New Roman" panose="02020603050405020304" pitchFamily="18" charset="0"/>
                <a:ea typeface="宋体" panose="02010600030101010101" pitchFamily="2" charset="-122"/>
                <a:sym typeface="+mn-ea"/>
              </a:rPr>
              <a:t>10</a:t>
            </a:r>
            <a:r>
              <a:rPr lang="zh-CN" altLang="en-US" sz="2400">
                <a:latin typeface="Times New Roman" panose="02020603050405020304" pitchFamily="18" charset="0"/>
                <a:ea typeface="宋体" panose="02010600030101010101" pitchFamily="2" charset="-122"/>
                <a:sym typeface="+mn-ea"/>
              </a:rPr>
              <a:t>月</a:t>
            </a:r>
            <a:r>
              <a:rPr lang="en-US" altLang="zh-CN" sz="2400">
                <a:latin typeface="Times New Roman" panose="02020603050405020304" pitchFamily="18" charset="0"/>
                <a:ea typeface="宋体" panose="02010600030101010101" pitchFamily="2" charset="-122"/>
                <a:sym typeface="+mn-ea"/>
              </a:rPr>
              <a:t>25</a:t>
            </a:r>
            <a:r>
              <a:rPr lang="zh-CN" altLang="en-US" sz="2400">
                <a:latin typeface="Times New Roman" panose="02020603050405020304" pitchFamily="18" charset="0"/>
                <a:ea typeface="宋体" panose="02010600030101010101" pitchFamily="2" charset="-122"/>
                <a:sym typeface="+mn-ea"/>
              </a:rPr>
              <a:t>日，志愿军跨过鸭绿江，同朝鲜人民并肩作战，把敌人从鸭绿江赶到汉江南岸。</a:t>
            </a:r>
            <a:endParaRPr lang="zh-CN" altLang="en-US" sz="2400">
              <a:latin typeface="Times New Roman" panose="02020603050405020304" pitchFamily="18" charset="0"/>
              <a:ea typeface="宋体" panose="02010600030101010101" pitchFamily="2" charset="-122"/>
              <a:sym typeface="+mn-ea"/>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527275" y="770821"/>
            <a:ext cx="8098355" cy="3497571"/>
          </a:xfrm>
        </p:spPr>
        <p:txBody>
          <a:bodyPr/>
          <a:lstStyle/>
          <a:p>
            <a:pPr marL="0" indent="0">
              <a:buNone/>
            </a:pPr>
            <a:r>
              <a:rPr lang="zh-CN" altLang="en-US" sz="2400">
                <a:latin typeface="Times New Roman" panose="02020603050405020304" pitchFamily="18" charset="0"/>
                <a:ea typeface="宋体" panose="02010600030101010101" pitchFamily="2" charset="-122"/>
                <a:sym typeface="+mn-ea"/>
              </a:rPr>
              <a:t>敌人不甘心失败，又于</a:t>
            </a:r>
            <a:r>
              <a:rPr lang="en-US" altLang="zh-CN" sz="2400">
                <a:latin typeface="Times New Roman" panose="02020603050405020304" pitchFamily="18" charset="0"/>
                <a:ea typeface="宋体" panose="02010600030101010101" pitchFamily="2" charset="-122"/>
                <a:sym typeface="+mn-ea"/>
              </a:rPr>
              <a:t>1951</a:t>
            </a:r>
            <a:r>
              <a:rPr lang="zh-CN" altLang="en-US" sz="2400">
                <a:latin typeface="Times New Roman" panose="02020603050405020304" pitchFamily="18" charset="0"/>
                <a:ea typeface="宋体" panose="02010600030101010101" pitchFamily="2" charset="-122"/>
                <a:sym typeface="+mn-ea"/>
              </a:rPr>
              <a:t>年 </a:t>
            </a:r>
            <a:r>
              <a:rPr lang="en-US" altLang="zh-CN" sz="2400">
                <a:latin typeface="Times New Roman" panose="02020603050405020304" pitchFamily="18" charset="0"/>
                <a:ea typeface="宋体" panose="02010600030101010101" pitchFamily="2" charset="-122"/>
                <a:sym typeface="+mn-ea"/>
              </a:rPr>
              <a:t>1</a:t>
            </a:r>
            <a:r>
              <a:rPr lang="zh-CN" altLang="en-US" sz="2400">
                <a:latin typeface="Times New Roman" panose="02020603050405020304" pitchFamily="18" charset="0"/>
                <a:ea typeface="宋体" panose="02010600030101010101" pitchFamily="2" charset="-122"/>
                <a:sym typeface="+mn-ea"/>
              </a:rPr>
              <a:t>月</a:t>
            </a:r>
            <a:r>
              <a:rPr lang="en-US" altLang="zh-CN" sz="2400">
                <a:latin typeface="Times New Roman" panose="02020603050405020304" pitchFamily="18" charset="0"/>
                <a:ea typeface="宋体" panose="02010600030101010101" pitchFamily="2" charset="-122"/>
                <a:sym typeface="+mn-ea"/>
              </a:rPr>
              <a:t>25</a:t>
            </a:r>
            <a:r>
              <a:rPr lang="zh-CN" altLang="en-US" sz="2400">
                <a:latin typeface="Times New Roman" panose="02020603050405020304" pitchFamily="18" charset="0"/>
                <a:ea typeface="宋体" panose="02010600030101010101" pitchFamily="2" charset="-122"/>
                <a:sym typeface="+mn-ea"/>
              </a:rPr>
              <a:t>日大举向北反扑，英勇善战的朝鲜人民军和中国人民志愿军，在汉江两岸顽强抵抗敌人的猛烈进攻，并从 </a:t>
            </a:r>
            <a:r>
              <a:rPr lang="en-US" altLang="zh-CN" sz="2400">
                <a:latin typeface="Times New Roman" panose="02020603050405020304" pitchFamily="18" charset="0"/>
                <a:ea typeface="宋体" panose="02010600030101010101" pitchFamily="2" charset="-122"/>
                <a:sym typeface="+mn-ea"/>
              </a:rPr>
              <a:t>4</a:t>
            </a:r>
            <a:r>
              <a:rPr lang="zh-CN" altLang="en-US" sz="2400">
                <a:latin typeface="Times New Roman" panose="02020603050405020304" pitchFamily="18" charset="0"/>
                <a:ea typeface="宋体" panose="02010600030101010101" pitchFamily="2" charset="-122"/>
                <a:sym typeface="+mn-ea"/>
              </a:rPr>
              <a:t>月</a:t>
            </a:r>
            <a:r>
              <a:rPr lang="en-US" altLang="zh-CN" sz="2400">
                <a:latin typeface="Times New Roman" panose="02020603050405020304" pitchFamily="18" charset="0"/>
                <a:ea typeface="宋体" panose="02010600030101010101" pitchFamily="2" charset="-122"/>
                <a:sym typeface="+mn-ea"/>
              </a:rPr>
              <a:t>28</a:t>
            </a:r>
            <a:r>
              <a:rPr lang="zh-CN" altLang="en-US" sz="2400">
                <a:latin typeface="Times New Roman" panose="02020603050405020304" pitchFamily="18" charset="0"/>
                <a:ea typeface="宋体" panose="02010600030101010101" pitchFamily="2" charset="-122"/>
                <a:sym typeface="+mn-ea"/>
              </a:rPr>
              <a:t>日起全线发起反击，迅速解放了许多城镇和广大地区。</a:t>
            </a:r>
            <a:r>
              <a:rPr lang="en-US" altLang="zh-CN" sz="2400">
                <a:latin typeface="Times New Roman" panose="02020603050405020304" pitchFamily="18" charset="0"/>
                <a:ea typeface="宋体" panose="02010600030101010101" pitchFamily="2" charset="-122"/>
                <a:sym typeface="+mn-ea"/>
              </a:rPr>
              <a:t>1953</a:t>
            </a:r>
            <a:r>
              <a:rPr lang="zh-CN" altLang="en-US" sz="2400">
                <a:latin typeface="Times New Roman" panose="02020603050405020304" pitchFamily="18" charset="0"/>
                <a:ea typeface="宋体" panose="02010600030101010101" pitchFamily="2" charset="-122"/>
                <a:sym typeface="+mn-ea"/>
              </a:rPr>
              <a:t>年 </a:t>
            </a:r>
            <a:r>
              <a:rPr lang="en-US" altLang="zh-CN" sz="2400">
                <a:latin typeface="Times New Roman" panose="02020603050405020304" pitchFamily="18" charset="0"/>
                <a:ea typeface="宋体" panose="02010600030101010101" pitchFamily="2" charset="-122"/>
                <a:sym typeface="+mn-ea"/>
              </a:rPr>
              <a:t>7</a:t>
            </a:r>
            <a:r>
              <a:rPr lang="zh-CN" altLang="en-US" sz="2400">
                <a:latin typeface="Times New Roman" panose="02020603050405020304" pitchFamily="18" charset="0"/>
                <a:ea typeface="宋体" panose="02010600030101010101" pitchFamily="2" charset="-122"/>
                <a:sym typeface="+mn-ea"/>
              </a:rPr>
              <a:t>月，美帝国主义被迫同朝中方面签订了停战协定。抗美援朝斗争取得了辉煌的胜利。</a:t>
            </a:r>
            <a:br>
              <a:rPr lang="zh-CN" altLang="en-US" sz="2400">
                <a:latin typeface="Times New Roman" panose="02020603050405020304" pitchFamily="18" charset="0"/>
                <a:ea typeface="宋体" panose="02010600030101010101" pitchFamily="2" charset="-122"/>
                <a:sym typeface="+mn-ea"/>
              </a:rPr>
            </a:br>
            <a:endParaRPr lang="zh-CN" altLang="en-US" sz="2400">
              <a:latin typeface="Times New Roman" panose="02020603050405020304" pitchFamily="18" charset="0"/>
              <a:ea typeface="宋体" panose="02010600030101010101" pitchFamily="2" charset="-122"/>
              <a:sym typeface="+mn-ea"/>
            </a:endParaRPr>
          </a:p>
        </p:txBody>
      </p:sp>
    </p:spTree>
  </p:cSld>
  <p:clrMapOvr>
    <a:masterClrMapping/>
  </p:clrMapOvr>
  <p:transition/>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UNIT_PLACING_PICTURE_USER_VIEWPORT" val="{&quot;height&quot;:5267.5007874015746,&quot;width&quot;:6440}"/>
</p:tagLst>
</file>

<file path=ppt/tags/tag64.xml><?xml version="1.0" encoding="utf-8"?>
<p:tagLst xmlns:p="http://schemas.openxmlformats.org/presentationml/2006/main">
  <p:tag name="KSO_WM_UNIT_PLACING_PICTURE_USER_VIEWPORT" val="{&quot;height&quot;:5400,&quot;width&quot;:6600}"/>
</p:tagLst>
</file>

<file path=ppt/tags/tag65.xml><?xml version="1.0" encoding="utf-8"?>
<p:tagLst xmlns:p="http://schemas.openxmlformats.org/presentationml/2006/main">
  <p:tag name="KSO_WM_UNIT_TABLE_BEAUTIFY" val="smartTable{a9093c74-02be-4411-9fd1-09cfeb107fea}"/>
  <p:tag name="TABLE_ENDDRAG_ORIGIN_RECT" val="547*270"/>
  <p:tag name="TABLE_ENDDRAG_RECT" val="70*56*547*270"/>
</p:tagLst>
</file>

<file path=ppt/tags/tag66.xml><?xml version="1.0" encoding="utf-8"?>
<p:tagLst xmlns:p="http://schemas.openxmlformats.org/presentationml/2006/main">
  <p:tag name="AS_OS" val="Unix 3.10 unknown"/>
  <p:tag name="AS_RELEASE_DATE" val="2020.11.30"/>
  <p:tag name="AS_TITLE" val="Aspose.Slides for Java"/>
  <p:tag name="AS_VERSION" val="20.11"/>
  <p:tag name="ISPRING_FIRST_PUBLISH" val="1"/>
  <p:tag name="ISPRING_OUTPUT_FOLDER" val="G:\第七批已完成作品\150191"/>
  <p:tag name="ISPRING_PRESENTATION_TITLE" val="10"/>
  <p:tag name="ISPRING_SCORM_ENDPOINT" val="&lt;endpoint&gt;&lt;enable&gt;0&lt;/enable&gt;&lt;lrs&gt;http://&lt;/lrs&gt;&lt;auth&gt;0&lt;/auth&gt;&lt;login&gt;&lt;/login&gt;&lt;password&gt;&lt;/password&gt;&lt;key&gt;&lt;/key&gt;&lt;name&gt;&lt;/name&gt;&lt;email&gt;&lt;/email&gt;&lt;/endpoint&gt;&#10;"/>
  <p:tag name="ISPRING_SCORM_PASSING_SCORE" val="0.000000"/>
  <p:tag name="ISPRING_SCORM_RATE_QUIZZES" val="0"/>
  <p:tag name="ISPRING_SCORM_RATE_SLIDES" val="0"/>
  <p:tag name="ISPRING_ULTRA_SCORM_COURSE_ID" val="720B5AC5-FAD0-4F1E-8533-500A371B3CA7"/>
  <p:tag name="ISPRINGCLOUDFOLDERID" val="0"/>
  <p:tag name="ISPRINGCLOUDFOLDERPATH" val="资源库"/>
  <p:tag name="ISPRINGONLINEFOLDERID" val="0"/>
  <p:tag name="ISPRINGONLINEFOLDERPATH" val="内容列表"/>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3206</Words>
  <Application>WPS 演示</Application>
  <PresentationFormat/>
  <Paragraphs>120</Paragraphs>
  <Slides>27</Slides>
  <Notes>14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Arial</vt:lpstr>
      <vt:lpstr>宋体</vt:lpstr>
      <vt:lpstr>Wingdings</vt:lpstr>
      <vt:lpstr>微软雅黑</vt:lpstr>
      <vt:lpstr>Wingdings</vt:lpstr>
      <vt:lpstr>黑体</vt:lpstr>
      <vt:lpstr>等线</vt:lpstr>
      <vt:lpstr>楷体</vt:lpstr>
      <vt:lpstr>Times New Roman</vt:lpstr>
      <vt:lpstr>Arial Unicode MS</vt:lpstr>
      <vt:lpstr>Calibri</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背景链接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三、理解文章内容  1.第4至14段，这部分写了三个故事，试从描写对象、环境场面、情节主体、反映主题的角度等方面加以比较，体会选材的典型性。</vt:lpstr>
      <vt:lpstr>PowerPoint 演示文稿</vt:lpstr>
      <vt:lpstr>PowerPoint 演示文稿</vt:lpstr>
      <vt:lpstr>2．三个小故事的顺序可否调整一下？请说说你的意见。</vt:lpstr>
      <vt:lpstr>PowerPoint 演示文稿</vt:lpstr>
      <vt:lpstr>PowerPoint 演示文稿</vt:lpstr>
      <vt:lpstr>PowerPoint 演示文稿</vt:lpstr>
      <vt:lpstr>PowerPoint 演示文稿</vt:lpstr>
      <vt:lpstr>PowerPoint 演示文稿</vt:lpstr>
      <vt:lpstr>参考句式：我分享的段落/句子是_______（大声朗读），我是从人称/句式/修辞的角度来进行批注的 ，这句话           （作用）。 </vt:lpstr>
      <vt:lpstr>PowerPoint 演示文稿</vt:lpstr>
      <vt:lpstr>六、布置作业</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《谁是最可爱的人》课件</dc:title>
  <dc:creator>黄红政</dc:creator>
  <cp:lastModifiedBy>dell</cp:lastModifiedBy>
  <cp:revision>2</cp:revision>
  <cp:lastPrinted>2021-02-06T11:26:00Z</cp:lastPrinted>
  <dcterms:created xsi:type="dcterms:W3CDTF">2021-02-06T11:26:00Z</dcterms:created>
  <dcterms:modified xsi:type="dcterms:W3CDTF">2021-02-10T04:13:34Z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KSOProductBuildVer">
    <vt:lpwstr>2052-11.1.0.10314</vt:lpwstr>
  </property>
</Properties>
</file>