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4"/>
  </p:notesMasterIdLst>
  <p:sldIdLst>
    <p:sldId id="262" r:id="rId4"/>
    <p:sldId id="280" r:id="rId5"/>
    <p:sldId id="263" r:id="rId6"/>
    <p:sldId id="281" r:id="rId7"/>
    <p:sldId id="273" r:id="rId8"/>
    <p:sldId id="282" r:id="rId9"/>
    <p:sldId id="283" r:id="rId10"/>
    <p:sldId id="270" r:id="rId11"/>
    <p:sldId id="284" r:id="rId12"/>
    <p:sldId id="275" r:id="rId13"/>
    <p:sldId id="277" r:id="rId14"/>
    <p:sldId id="289" r:id="rId15"/>
    <p:sldId id="288" r:id="rId16"/>
    <p:sldId id="304" r:id="rId17"/>
    <p:sldId id="305" r:id="rId18"/>
    <p:sldId id="306" r:id="rId19"/>
    <p:sldId id="308" r:id="rId20"/>
    <p:sldId id="309" r:id="rId21"/>
    <p:sldId id="264" r:id="rId22"/>
    <p:sldId id="259" r:id="rId23"/>
  </p:sldIdLst>
  <p:sldSz cx="12192000" cy="6858000"/>
  <p:notesSz cx="7103745" cy="10234295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15403" y="471488"/>
            <a:ext cx="2749551" cy="5262562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6753" y="471488"/>
            <a:ext cx="8045449" cy="52625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  <a:endParaRPr lang="en-US" sz="8000">
              <a:solidFill>
                <a:schemeClr val="tx1"/>
              </a:solidFill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  <a:endParaRPr lang="en-US" sz="800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6751" y="1208088"/>
            <a:ext cx="5384800" cy="4525962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54751" y="1208088"/>
            <a:ext cx="5384800" cy="4525962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8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8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5.png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1871663" y="471488"/>
            <a:ext cx="9793287" cy="6540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666751" y="1208088"/>
            <a:ext cx="10972800" cy="45259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zh-CN"/>
              <a:t>单击此处编辑母版文本样式</a:t>
            </a:r>
            <a:endParaRPr lang="zh-CN" altLang="zh-CN"/>
          </a:p>
          <a:p>
            <a:pPr lvl="1" indent="-285750"/>
            <a:r>
              <a:rPr lang="zh-CN" altLang="zh-CN"/>
              <a:t>第二级</a:t>
            </a:r>
            <a:endParaRPr lang="zh-CN" altLang="zh-CN"/>
          </a:p>
          <a:p>
            <a:pPr lvl="2" indent="-228600"/>
            <a:r>
              <a:rPr lang="zh-CN" altLang="zh-CN"/>
              <a:t>第三级</a:t>
            </a:r>
            <a:endParaRPr lang="zh-CN" altLang="zh-CN"/>
          </a:p>
          <a:p>
            <a:pPr lvl="3" indent="-228600"/>
            <a:r>
              <a:rPr lang="zh-CN" altLang="zh-CN"/>
              <a:t>第四级</a:t>
            </a:r>
            <a:endParaRPr lang="zh-CN" altLang="zh-CN"/>
          </a:p>
          <a:p>
            <a:pPr lvl="4" indent="-228600"/>
            <a:r>
              <a:rPr lang="zh-CN" altLang="zh-CN"/>
              <a:t>第五级</a:t>
            </a:r>
            <a:endParaRPr lang="zh-CN" altLang="zh-CN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900">
                <a:solidFill>
                  <a:srgbClr val="8A8A8A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9" name="Picture 10" descr="0002"/>
          <p:cNvPicPr>
            <a:picLocks noChangeAspect="1"/>
          </p:cNvPicPr>
          <p:nvPr/>
        </p:nvPicPr>
        <p:blipFill>
          <a:blip r:embed="rId13"/>
          <a:srcRect l="18848" t="-575000"/>
          <a:stretch>
            <a:fillRect/>
          </a:stretch>
        </p:blipFill>
        <p:spPr>
          <a:xfrm>
            <a:off x="2400300" y="981075"/>
            <a:ext cx="9359900" cy="8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6713" y="6308725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rgbClr val="8A8A8A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900">
                <a:solidFill>
                  <a:srgbClr val="8A8A8A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r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Font typeface="Wingdings" panose="05000000000000000000" pitchFamily="2" charset="2"/>
        <a:buChar char="n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eaLnBrk="0" fontAlgn="base" hangingPunct="0">
        <a:spcBef>
          <a:spcPct val="15000"/>
        </a:spcBef>
        <a:spcAft>
          <a:spcPct val="0"/>
        </a:spcAft>
        <a:buFont typeface="Wingdings" panose="05000000000000000000" pitchFamily="2" charset="2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Font typeface="Wingdings" panose="05000000000000000000" pitchFamily="2" charset="2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Font typeface="Wingdings" panose="05000000000000000000" pitchFamily="2" charset="2"/>
        <a:buChar char="–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15000"/>
        </a:spcBef>
        <a:spcAft>
          <a:spcPct val="0"/>
        </a:spcAft>
        <a:buFont typeface="Wingdings" panose="05000000000000000000" pitchFamily="2" charset="2"/>
        <a:buChar char="»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A8A9F04-CA23-44BD-84C7-3EFB328085E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A8A8A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A8A8A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jpeg"/><Relationship Id="rId1" Type="http://schemas.openxmlformats.org/officeDocument/2006/relationships/hyperlink" Target="http://baike.baidu.com/pic/1/1145714620894148.jpg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26506" y="389395"/>
            <a:ext cx="358303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登岳阳楼</a:t>
            </a:r>
            <a:endParaRPr lang="zh-CN" altLang="en-US" sz="66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9402" y="1711995"/>
            <a:ext cx="22749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杜  甫</a:t>
            </a:r>
            <a:endParaRPr lang="zh-CN" altLang="en-US" sz="5400" b="1" cap="none" spc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1807"/>
            <a:ext cx="5964572" cy="38343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572" y="3021806"/>
            <a:ext cx="6227428" cy="3836193"/>
          </a:xfrm>
          <a:prstGeom prst="rect">
            <a:avLst/>
          </a:prstGeom>
        </p:spPr>
      </p:pic>
    </p:spTree>
  </p:cSld>
  <p:clrMapOvr>
    <a:masterClrMapping/>
  </p:clrMapOvr>
  <p:transition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文本框 89089"/>
          <p:cNvSpPr txBox="1"/>
          <p:nvPr/>
        </p:nvSpPr>
        <p:spPr>
          <a:xfrm>
            <a:off x="1738630" y="251143"/>
            <a:ext cx="8443913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Arial Unicode MS" pitchFamily="34" charset="-122"/>
                <a:ea typeface="隶书" panose="02010509060101010101" pitchFamily="49" charset="-122"/>
              </a:rPr>
              <a:t>登高   杜甫</a:t>
            </a:r>
            <a:endParaRPr lang="zh-CN" altLang="en-US" sz="3200" b="1">
              <a:latin typeface="Arial Unicode MS" pitchFamily="34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Arial Unicode MS" pitchFamily="34" charset="-122"/>
                <a:ea typeface="隶书" panose="02010509060101010101" pitchFamily="49" charset="-122"/>
              </a:rPr>
              <a:t>风急天高猿啸哀，渚清沙白鸟飞回。</a:t>
            </a:r>
            <a:endParaRPr lang="zh-CN" altLang="en-US" sz="3200" b="1">
              <a:latin typeface="Arial Unicode MS" pitchFamily="34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Arial Unicode MS" pitchFamily="34" charset="-122"/>
                <a:ea typeface="隶书" panose="02010509060101010101" pitchFamily="49" charset="-122"/>
              </a:rPr>
              <a:t>无边落木萧萧下，不尽长江滚滚来。</a:t>
            </a:r>
            <a:endParaRPr lang="zh-CN" altLang="en-US" sz="3200" b="1">
              <a:latin typeface="Arial Unicode MS" pitchFamily="34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Arial Unicode MS" pitchFamily="34" charset="-122"/>
                <a:ea typeface="隶书" panose="02010509060101010101" pitchFamily="49" charset="-122"/>
              </a:rPr>
              <a:t>万里悲秋常作客，百年多病独登台。</a:t>
            </a:r>
            <a:endParaRPr lang="zh-CN" altLang="en-US" sz="3200" b="1">
              <a:latin typeface="Arial Unicode MS" pitchFamily="34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Arial Unicode MS" pitchFamily="34" charset="-122"/>
                <a:ea typeface="隶书" panose="02010509060101010101" pitchFamily="49" charset="-122"/>
              </a:rPr>
              <a:t>艰难苦恨繁霜鬓，潦倒新停浊酒杯。</a:t>
            </a:r>
            <a:endParaRPr lang="zh-CN" altLang="en-US" sz="32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9638" name="文本框 69637"/>
          <p:cNvSpPr txBox="1"/>
          <p:nvPr/>
        </p:nvSpPr>
        <p:spPr>
          <a:xfrm>
            <a:off x="590550" y="3916045"/>
            <a:ext cx="99923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这首诗 以“悲”字为核心，贯穿全诗。诗人由内心伤悲到登高遣悲，由登高遣悲到触景生悲，由触景生悲到借酒消悲，由借酒消悲到倍增新悲。全诗起于“悲”而终于“悲”，悲景起笔，悲情落笔，真是怎一个“悲”字了得！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0242" descr="1145714620894148_small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2310" y="551180"/>
            <a:ext cx="3770630" cy="4899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10241"/>
          <p:cNvSpPr txBox="1"/>
          <p:nvPr/>
        </p:nvSpPr>
        <p:spPr>
          <a:xfrm>
            <a:off x="661035" y="692785"/>
            <a:ext cx="772668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    综观杜甫所以他的诗歌创作，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    始终贯穿着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忧国忧民</a:t>
            </a:r>
            <a:r>
              <a:rPr lang="zh-CN" altLang="en-US" sz="2400" b="1">
                <a:latin typeface="Arial" panose="020B0604020202020204" pitchFamily="34" charset="0"/>
              </a:rPr>
              <a:t>这条主线，由此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    可见杜甫的伟大。他的诗具有丰富的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    社会内容、强烈的时代色彩和鲜明的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政治倾向，真实深刻地反映了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安史之乱前后一个历史时代政治时事和广阔的社会生活画面</a:t>
            </a:r>
            <a:r>
              <a:rPr lang="zh-CN" altLang="en-US" sz="2400" b="1">
                <a:latin typeface="Arial" panose="020B0604020202020204" pitchFamily="34" charset="0"/>
              </a:rPr>
              <a:t>，因而被称为一代“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诗史</a:t>
            </a:r>
            <a:r>
              <a:rPr lang="zh-CN" altLang="en-US" sz="2400" b="1">
                <a:latin typeface="Arial" panose="020B0604020202020204" pitchFamily="34" charset="0"/>
              </a:rPr>
              <a:t>”。杜诗风格，基本上是“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沉郁顿挫</a:t>
            </a:r>
            <a:r>
              <a:rPr lang="zh-CN" altLang="en-US" sz="2400" b="1">
                <a:latin typeface="Arial" panose="020B0604020202020204" pitchFamily="34" charset="0"/>
              </a:rPr>
              <a:t>”，是唐诗思想艺术的集大成者</a:t>
            </a:r>
            <a:r>
              <a:rPr lang="zh-CN" altLang="en-US" sz="2800" b="1">
                <a:latin typeface="Arial" panose="020B0604020202020204" pitchFamily="34" charset="0"/>
              </a:rPr>
              <a:t>。 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5853" y="1166070"/>
            <a:ext cx="869099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写作背景：</a:t>
            </a:r>
            <a:endParaRPr lang="en-US" altLang="zh-CN" sz="40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sz="40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这首诗作于大历三年（</a:t>
            </a:r>
            <a:r>
              <a:rPr lang="en-US" altLang="zh-CN" sz="4000">
                <a:latin typeface="隶书" panose="02010509060101010101" pitchFamily="49" charset="-122"/>
                <a:ea typeface="隶书" panose="02010509060101010101" pitchFamily="49" charset="-122"/>
              </a:rPr>
              <a:t>768</a:t>
            </a:r>
            <a:r>
              <a:rPr lang="zh-CN" altLang="en-US" sz="4000">
                <a:latin typeface="隶书" panose="02010509060101010101" pitchFamily="49" charset="-122"/>
                <a:ea typeface="隶书" panose="02010509060101010101" pitchFamily="49" charset="-122"/>
              </a:rPr>
              <a:t>）年，诗人自公安到达岳阳后写的，据生命终结仅有两年，年老体衰，贫病交加，全家寄居在一只小船上，沿洞庭湖向南漂泊。</a:t>
            </a:r>
            <a:endParaRPr lang="zh-CN" altLang="en-US" sz="4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53107" y="695975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>
                <a:solidFill>
                  <a:schemeClr val="accent4"/>
                </a:solidFill>
              </a:rPr>
              <a:t>登岳阳楼</a:t>
            </a:r>
            <a:endParaRPr lang="zh-CN" altLang="en-US" sz="5400" b="1">
              <a:solidFill>
                <a:schemeClr val="accent4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60741" y="2202308"/>
            <a:ext cx="5293455" cy="2453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昔闻洞庭水，今上岳阳楼。</a:t>
            </a:r>
            <a:endParaRPr lang="en-US" altLang="zh-CN" sz="32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吴楚东南坼，乾坤日夜浮。</a:t>
            </a:r>
            <a:endParaRPr lang="en-US" altLang="zh-CN" sz="32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亲朋无一字，老病有孤舟。</a:t>
            </a:r>
            <a:endParaRPr lang="en-US" altLang="zh-CN" sz="32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戎马关山北，凭轩涕泗流。</a:t>
            </a:r>
            <a:endParaRPr lang="zh-CN" altLang="en-US" sz="3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4" name="矩形 20483"/>
          <p:cNvSpPr/>
          <p:nvPr/>
        </p:nvSpPr>
        <p:spPr>
          <a:xfrm>
            <a:off x="1919288" y="333375"/>
            <a:ext cx="8353425" cy="5908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sz="32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49" charset="-122"/>
              </a:rPr>
              <a:t>    </a:t>
            </a:r>
            <a:r>
              <a:rPr sz="54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49" charset="-122"/>
              </a:rPr>
              <a:t>登岳阳楼</a:t>
            </a:r>
            <a:endParaRPr sz="5400" b="1">
              <a:solidFill>
                <a:srgbClr val="FF0000"/>
              </a:solidFill>
              <a:effectLst>
                <a:outerShdw blurRad="38100" dist="38100" dir="2700000" algn="tl">
                  <a:schemeClr val="bg2"/>
                </a:outerShdw>
              </a:effectLst>
              <a:ea typeface="黑体" panose="02010609060101010101" pitchFamily="49" charset="-122"/>
            </a:endParaRPr>
          </a:p>
          <a:p>
            <a:pPr lvl="0" algn="ctr"/>
            <a:r>
              <a:rPr sz="32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49" charset="-122"/>
              </a:rPr>
              <a:t>　</a:t>
            </a:r>
            <a:r>
              <a:rPr sz="3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49" charset="-122"/>
              </a:rPr>
              <a:t>杜 甫</a:t>
            </a:r>
            <a:endParaRPr sz="3600" b="1">
              <a:solidFill>
                <a:srgbClr val="0000FF"/>
              </a:solidFill>
              <a:effectLst>
                <a:outerShdw blurRad="38100" dist="38100" dir="2700000" algn="tl">
                  <a:schemeClr val="bg2"/>
                </a:outerShdw>
              </a:effectLst>
              <a:ea typeface="黑体" panose="02010609060101010101" pitchFamily="49" charset="-122"/>
            </a:endParaRPr>
          </a:p>
          <a:p>
            <a:pPr lvl="0"/>
            <a:r>
              <a:rPr sz="3200" b="1">
                <a:effectLst>
                  <a:outerShdw blurRad="38100" dist="38100" dir="2700000" algn="tl">
                    <a:schemeClr val="bg2"/>
                  </a:outerShdw>
                </a:effectLst>
                <a:ea typeface="黑体" panose="02010609060101010101" pitchFamily="49" charset="-122"/>
              </a:rPr>
              <a:t>　 </a:t>
            </a:r>
            <a:r>
              <a:rPr sz="3600" b="1">
                <a:effectLst>
                  <a:outerShdw blurRad="38100" dist="38100" dir="2700000" algn="tl">
                    <a:schemeClr val="bg2"/>
                  </a:outerShdw>
                </a:effectLst>
              </a:rPr>
              <a:t>很早听过名扬海内的洞庭湖，今日有幸登上湖边的岳阳楼。</a:t>
            </a:r>
            <a:br>
              <a:rPr sz="3600" b="1">
                <a:effectLst>
                  <a:outerShdw blurRad="38100" dist="38100" dir="2700000" algn="tl">
                    <a:schemeClr val="bg2"/>
                  </a:outerShdw>
                </a:effectLst>
              </a:rPr>
            </a:br>
            <a:r>
              <a:rPr sz="3600" b="1">
                <a:effectLst>
                  <a:outerShdw blurRad="38100" dist="38100" dir="2700000" algn="tl">
                    <a:schemeClr val="bg2"/>
                  </a:outerShdw>
                </a:effectLst>
              </a:rPr>
              <a:t>    大湖浩瀚像把吴楚东南隔开，天地</a:t>
            </a:r>
            <a:r>
              <a:rPr sz="3600" b="1">
                <a:effectLst>
                  <a:outerShdw blurRad="38100" dist="38100" dir="2700000" algn="tl">
                    <a:schemeClr val="bg2"/>
                  </a:outerShdw>
                </a:effectLst>
                <a:sym typeface="+mn-ea"/>
              </a:rPr>
              <a:t>像</a:t>
            </a:r>
            <a:r>
              <a:rPr sz="3600" b="1">
                <a:effectLst>
                  <a:outerShdw blurRad="38100" dist="38100" dir="2700000" algn="tl">
                    <a:schemeClr val="bg2"/>
                  </a:outerShdw>
                </a:effectLst>
              </a:rPr>
              <a:t>在湖面日夜荡漾漂浮。</a:t>
            </a:r>
            <a:br>
              <a:rPr sz="3600" b="1">
                <a:effectLst>
                  <a:outerShdw blurRad="38100" dist="38100" dir="2700000" algn="tl">
                    <a:schemeClr val="bg2"/>
                  </a:outerShdw>
                </a:effectLst>
              </a:rPr>
            </a:br>
            <a:r>
              <a:rPr sz="3600" b="1">
                <a:effectLst>
                  <a:outerShdw blurRad="38100" dist="38100" dir="2700000" algn="tl">
                    <a:schemeClr val="bg2"/>
                  </a:outerShdw>
                </a:effectLst>
              </a:rPr>
              <a:t>    漂泊江湖亲朋故旧不寄一字，年老体弱生活在这一叶孤舟。</a:t>
            </a:r>
            <a:br>
              <a:rPr sz="3600" b="1">
                <a:effectLst>
                  <a:outerShdw blurRad="38100" dist="38100" dir="2700000" algn="tl">
                    <a:schemeClr val="bg2"/>
                  </a:outerShdw>
                </a:effectLst>
              </a:rPr>
            </a:br>
            <a:r>
              <a:rPr sz="3600" b="1">
                <a:effectLst>
                  <a:outerShdw blurRad="38100" dist="38100" dir="2700000" algn="tl">
                    <a:schemeClr val="bg2"/>
                  </a:outerShdw>
                </a:effectLst>
              </a:rPr>
              <a:t>    关山以北战争烽火仍未止息，凭窗遥望胸怀家国涕泪交流。</a:t>
            </a:r>
            <a:endParaRPr sz="7200" b="1">
              <a:effectLst>
                <a:outerShdw blurRad="38100" dist="38100" dir="2700000" algn="tl">
                  <a:schemeClr val="bg2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20485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0486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>
    <p:cover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矩形 21507"/>
          <p:cNvSpPr/>
          <p:nvPr/>
        </p:nvSpPr>
        <p:spPr>
          <a:xfrm>
            <a:off x="1919288" y="1125538"/>
            <a:ext cx="828040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      </a:t>
            </a:r>
            <a:r>
              <a:rPr sz="3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1</a:t>
            </a:r>
            <a:r>
              <a:rPr sz="3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、</a:t>
            </a:r>
            <a:r>
              <a:rPr sz="36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“昔闻” “今上”</a:t>
            </a:r>
            <a:r>
              <a:rPr sz="3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表达了诗人怎样的心情？ </a:t>
            </a:r>
            <a:endParaRPr sz="3600" b="1">
              <a:solidFill>
                <a:srgbClr val="0000FF"/>
              </a:solidFill>
              <a:effectLst>
                <a:outerShdw blurRad="38100" dist="38100" dir="2700000" algn="tl">
                  <a:schemeClr val="bg2"/>
                </a:outerShdw>
              </a:effectLst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1774825" y="2924175"/>
            <a:ext cx="2592388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4000" b="1">
                <a:latin typeface="黑体" panose="02010609060101010101" pitchFamily="49" charset="-122"/>
                <a:ea typeface="黑体" panose="02010609060101010101" pitchFamily="49" charset="-122"/>
              </a:rPr>
              <a:t>昔闻：</a:t>
            </a:r>
            <a:endParaRPr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1" name="矩形 21510"/>
          <p:cNvSpPr/>
          <p:nvPr/>
        </p:nvSpPr>
        <p:spPr>
          <a:xfrm>
            <a:off x="1774825" y="3789362"/>
            <a:ext cx="2232025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4000" b="1">
                <a:latin typeface="黑体" panose="02010609060101010101" pitchFamily="49" charset="-122"/>
                <a:ea typeface="黑体" panose="02010609060101010101" pitchFamily="49" charset="-122"/>
              </a:rPr>
              <a:t>今上：</a:t>
            </a:r>
            <a:endParaRPr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2" name="矩形 21511"/>
          <p:cNvSpPr/>
          <p:nvPr/>
        </p:nvSpPr>
        <p:spPr>
          <a:xfrm>
            <a:off x="3071812" y="2924175"/>
            <a:ext cx="5400675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40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渴望向往已久</a:t>
            </a:r>
            <a:endParaRPr sz="4000" b="1">
              <a:solidFill>
                <a:srgbClr val="FF0000"/>
              </a:solidFill>
              <a:effectLst>
                <a:outerShdw blurRad="38100" dist="38100" dir="2700000" algn="tl">
                  <a:schemeClr val="bg2"/>
                </a:outerShdw>
              </a:effectLst>
            </a:endParaRPr>
          </a:p>
        </p:txBody>
      </p:sp>
      <p:sp>
        <p:nvSpPr>
          <p:cNvPr id="21513" name="矩形 21512"/>
          <p:cNvSpPr/>
          <p:nvPr/>
        </p:nvSpPr>
        <p:spPr>
          <a:xfrm>
            <a:off x="3071812" y="3860800"/>
            <a:ext cx="5400675" cy="13220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40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迟暮之年如愿</a:t>
            </a:r>
            <a:endParaRPr sz="4000" b="1">
              <a:solidFill>
                <a:srgbClr val="FF0000"/>
              </a:solidFill>
              <a:effectLst>
                <a:outerShdw blurRad="38100" dist="38100" dir="2700000" algn="tl">
                  <a:schemeClr val="bg2"/>
                </a:outerShdw>
              </a:effectLst>
            </a:endParaRPr>
          </a:p>
          <a:p>
            <a:pPr lvl="0"/>
            <a:r>
              <a:rPr sz="40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以偿沉郁之叹</a:t>
            </a:r>
            <a:endParaRPr sz="4000" b="1">
              <a:solidFill>
                <a:srgbClr val="FF0000"/>
              </a:solidFill>
              <a:effectLst>
                <a:outerShdw blurRad="38100" dist="38100" dir="2700000" algn="tl">
                  <a:schemeClr val="bg2"/>
                </a:outerShdw>
              </a:effectLst>
            </a:endParaRPr>
          </a:p>
        </p:txBody>
      </p:sp>
      <p:sp>
        <p:nvSpPr>
          <p:cNvPr id="21517" name="右大括号 21516"/>
          <p:cNvSpPr/>
          <p:nvPr/>
        </p:nvSpPr>
        <p:spPr>
          <a:xfrm>
            <a:off x="6311900" y="3213100"/>
            <a:ext cx="215900" cy="1944688"/>
          </a:xfrm>
          <a:prstGeom prst="rightBrace">
            <a:avLst>
              <a:gd name="adj1" fmla="val 75061"/>
              <a:gd name="adj2" fmla="val 50000"/>
            </a:avLst>
          </a:prstGeom>
          <a:noFill/>
          <a:ln w="38100">
            <a:solidFill>
              <a:srgbClr val="0000FF"/>
            </a:solidFill>
            <a:round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>
              <a:solidFill>
                <a:srgbClr val="0000FF"/>
              </a:solidFill>
            </a:endParaRPr>
          </a:p>
        </p:txBody>
      </p:sp>
      <p:sp>
        <p:nvSpPr>
          <p:cNvPr id="21519" name="矩形 21518"/>
          <p:cNvSpPr/>
          <p:nvPr/>
        </p:nvSpPr>
        <p:spPr>
          <a:xfrm>
            <a:off x="1774825" y="333375"/>
            <a:ext cx="633730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solidFill>
                  <a:srgbClr val="FF0000"/>
                </a:solidFill>
                <a:ea typeface="黑体" panose="02010609060101010101" pitchFamily="49" charset="-122"/>
              </a:rPr>
              <a:t>三、文本学习</a:t>
            </a:r>
            <a:endParaRPr sz="36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1520" name="矩形 21519"/>
          <p:cNvSpPr/>
          <p:nvPr/>
        </p:nvSpPr>
        <p:spPr>
          <a:xfrm>
            <a:off x="6672262" y="2997200"/>
            <a:ext cx="3744912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今昔的心情作对照，寄寓漂泊天涯</a:t>
            </a:r>
            <a:r>
              <a:rPr sz="32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,桑田沧海的感触。</a:t>
            </a:r>
            <a:endParaRPr sz="3200" b="1"/>
          </a:p>
        </p:txBody>
      </p:sp>
      <p:sp>
        <p:nvSpPr>
          <p:cNvPr id="21521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1522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1"/>
      <p:bldP spid="21517" grpId="2" bldLvl="0" animBg="1"/>
      <p:bldP spid="21520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/>
          <p:nvPr>
            <p:ph type="title"/>
          </p:nvPr>
        </p:nvSpPr>
        <p:spPr>
          <a:xfrm>
            <a:off x="1981200" y="274638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sz="4000" b="1">
                <a:solidFill>
                  <a:srgbClr val="FF0000"/>
                </a:solidFill>
              </a:rPr>
              <a:t> </a:t>
            </a:r>
            <a:r>
              <a:rPr sz="3600" b="1">
                <a:solidFill>
                  <a:srgbClr val="FF0000"/>
                </a:solidFill>
              </a:rPr>
              <a:t>2、颔联中“坼”“浮”两个字用得好，请结合诗句作简要赏析 </a:t>
            </a:r>
            <a:endParaRPr sz="3600" b="1">
              <a:solidFill>
                <a:srgbClr val="FF0000"/>
              </a:solidFill>
            </a:endParaRPr>
          </a:p>
        </p:txBody>
      </p:sp>
      <p:sp>
        <p:nvSpPr>
          <p:cNvPr id="45059" name="文本占位符 45058"/>
          <p:cNvSpPr/>
          <p:nvPr>
            <p:ph type="body" idx="1"/>
          </p:nvPr>
        </p:nvSpPr>
        <p:spPr>
          <a:xfrm>
            <a:off x="1477010" y="2262505"/>
            <a:ext cx="8229600" cy="45259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3600" b="1"/>
              <a:t>广袤数千里的吴、楚两地就因为有了这个湖，一下子断裂为二，这气势何等磅礴；而日、月、星辰仿佛都飘浮在这湖水上面，缓缓行进，这景象又何等宏丽。这两个字写出了洞庭湖浩瀚无际的</a:t>
            </a:r>
            <a:r>
              <a:rPr sz="3600" b="1">
                <a:solidFill>
                  <a:srgbClr val="FF0000"/>
                </a:solidFill>
              </a:rPr>
              <a:t>磅礴气势</a:t>
            </a:r>
            <a:r>
              <a:rPr sz="3600" b="1"/>
              <a:t>，宏伟奇丽的景色。 </a:t>
            </a:r>
            <a:endParaRPr sz="3600" b="1"/>
          </a:p>
        </p:txBody>
      </p:sp>
      <p:sp>
        <p:nvSpPr>
          <p:cNvPr id="45060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45061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sp>
        <p:nvSpPr>
          <p:cNvPr id="2" name="文本框 1"/>
          <p:cNvSpPr txBox="1"/>
          <p:nvPr/>
        </p:nvSpPr>
        <p:spPr>
          <a:xfrm>
            <a:off x="2343150" y="1617345"/>
            <a:ext cx="67462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3600" b="1">
                <a:sym typeface="+mn-ea"/>
              </a:rPr>
              <a:t>“坼”，分裂。“浮”，漂浮荡漾。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059" grpId="0" build="p"/>
      <p:bldP spid="45059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46081"/>
          <p:cNvSpPr/>
          <p:nvPr>
            <p:ph type="title"/>
          </p:nvPr>
        </p:nvSpPr>
        <p:spPr>
          <a:xfrm>
            <a:off x="1981200" y="600393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b="1">
                <a:solidFill>
                  <a:srgbClr val="FF0000"/>
                </a:solidFill>
              </a:rPr>
              <a:t>3、前两联写诗人登楼所见之景，暗含了诗人什么思想感情？ 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46083" name="文本占位符 46082"/>
          <p:cNvSpPr/>
          <p:nvPr>
            <p:ph type="body" idx="1"/>
          </p:nvPr>
        </p:nvSpPr>
        <p:spPr>
          <a:xfrm>
            <a:off x="1981200" y="2788920"/>
            <a:ext cx="8229600" cy="45259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sz="4400" b="1"/>
              <a:t>借岳阳楼的壮阔、洞庭湖的浩瀚，</a:t>
            </a:r>
            <a:r>
              <a:rPr sz="4400" b="1">
                <a:solidFill>
                  <a:srgbClr val="FF0000"/>
                </a:solidFill>
              </a:rPr>
              <a:t>反衬</a:t>
            </a:r>
            <a:r>
              <a:rPr sz="4400" b="1"/>
              <a:t>自己晚年漂泊流离、凄凉落寞感情。 </a:t>
            </a:r>
            <a:endParaRPr sz="4400" b="1"/>
          </a:p>
        </p:txBody>
      </p:sp>
      <p:sp>
        <p:nvSpPr>
          <p:cNvPr id="4608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4608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0" name="矩形 24579"/>
          <p:cNvSpPr/>
          <p:nvPr/>
        </p:nvSpPr>
        <p:spPr>
          <a:xfrm>
            <a:off x="1703388" y="538162"/>
            <a:ext cx="828040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      </a:t>
            </a:r>
            <a:r>
              <a:rPr sz="3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5</a:t>
            </a:r>
            <a:r>
              <a:rPr sz="3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、第五、六句写什么？ </a:t>
            </a:r>
            <a:endParaRPr sz="3600" b="1">
              <a:solidFill>
                <a:srgbClr val="0000FF"/>
              </a:solidFill>
              <a:effectLst>
                <a:outerShdw blurRad="38100" dist="38100" dir="2700000" algn="tl">
                  <a:schemeClr val="bg2"/>
                </a:outerShdw>
              </a:effectLst>
            </a:endParaRPr>
          </a:p>
        </p:txBody>
      </p:sp>
      <p:sp>
        <p:nvSpPr>
          <p:cNvPr id="24581" name="矩形 24580"/>
          <p:cNvSpPr/>
          <p:nvPr/>
        </p:nvSpPr>
        <p:spPr>
          <a:xfrm>
            <a:off x="2640012" y="1330325"/>
            <a:ext cx="5761038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转写自己的凄苦情状</a:t>
            </a:r>
            <a:r>
              <a:rPr sz="3600" b="1">
                <a:effectLst>
                  <a:outerShdw blurRad="38100" dist="38100" dir="2700000" algn="tl">
                    <a:schemeClr val="bg2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sz="3600" b="1">
              <a:effectLst>
                <a:outerShdw blurRad="38100" dist="38100" dir="2700000" algn="tl">
                  <a:schemeClr val="bg2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2" name="矩形 24581"/>
          <p:cNvSpPr/>
          <p:nvPr/>
        </p:nvSpPr>
        <p:spPr>
          <a:xfrm>
            <a:off x="1774825" y="2355850"/>
            <a:ext cx="828040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      </a:t>
            </a:r>
            <a:r>
              <a:rPr sz="3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6</a:t>
            </a:r>
            <a:r>
              <a:rPr sz="3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</a:rPr>
              <a:t>、第七、八句写什么？ </a:t>
            </a:r>
            <a:endParaRPr sz="3600" b="1">
              <a:solidFill>
                <a:srgbClr val="0000FF"/>
              </a:solidFill>
              <a:effectLst>
                <a:outerShdw blurRad="38100" dist="38100" dir="2700000" algn="tl">
                  <a:schemeClr val="bg2"/>
                </a:outerShdw>
              </a:effectLst>
            </a:endParaRPr>
          </a:p>
        </p:txBody>
      </p:sp>
      <p:sp>
        <p:nvSpPr>
          <p:cNvPr id="24583" name="矩形 24582"/>
          <p:cNvSpPr/>
          <p:nvPr/>
        </p:nvSpPr>
        <p:spPr>
          <a:xfrm>
            <a:off x="1919288" y="3201988"/>
            <a:ext cx="8280400" cy="17532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写诗人凭栏眺望北方，想到那长年不息的战火和涂炭的生灵，不禁涕泪纵横，难以抑止</a:t>
            </a:r>
            <a:r>
              <a:rPr sz="3600" b="1">
                <a:effectLst>
                  <a:outerShdw blurRad="38100" dist="38100" dir="2700000" algn="tl">
                    <a:schemeClr val="bg2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。又是忧国忧民的体现． </a:t>
            </a:r>
            <a:endParaRPr sz="3600" b="1">
              <a:effectLst>
                <a:outerShdw blurRad="38100" dist="38100" dir="2700000" algn="tl">
                  <a:schemeClr val="bg2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4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4585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文本框 100356"/>
          <p:cNvSpPr txBox="1"/>
          <p:nvPr/>
        </p:nvSpPr>
        <p:spPr>
          <a:xfrm>
            <a:off x="4051067" y="1622296"/>
            <a:ext cx="3352800" cy="2306955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i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身世之悲</a:t>
            </a:r>
            <a:endParaRPr lang="zh-CN" altLang="en-US" sz="4800" b="1" i="1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algn="ctr"/>
            <a:r>
              <a:rPr lang="zh-CN" altLang="en-US" sz="4800" b="1" i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家国之痛</a:t>
            </a:r>
            <a:endParaRPr lang="zh-CN" altLang="en-US" sz="4800" b="1" i="1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algn="ctr"/>
            <a:r>
              <a:rPr lang="zh-CN" altLang="en-US" sz="4800" b="1" i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忧国忧民</a:t>
            </a:r>
            <a:endParaRPr lang="zh-CN" altLang="en-US" sz="4800" b="1" i="1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1373" y="645039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导入</a:t>
            </a:r>
            <a:endParaRPr lang="zh-CN" altLang="en-US" sz="5400" b="1" cap="none" spc="0">
              <a:ln w="12700">
                <a:solidFill>
                  <a:schemeClr val="accent1"/>
                </a:solidFill>
                <a:prstDash val="solid"/>
              </a:ln>
              <a:solidFill>
                <a:srgbClr val="7030A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4144" y="1359354"/>
            <a:ext cx="4269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4"/>
                </a:solidFill>
              </a:rPr>
              <a:t>江南三大名楼：</a:t>
            </a:r>
            <a:endParaRPr lang="zh-CN" altLang="en-US" sz="4000" b="1">
              <a:solidFill>
                <a:schemeClr val="accent4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57600" y="2333078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滕王阁、黄鹤楼、岳阳楼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9410" y="3436518"/>
            <a:ext cx="9001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范仲淹</a:t>
            </a:r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岳阳楼记</a:t>
            </a:r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中的忧国忧民情怀</a:t>
            </a:r>
            <a:r>
              <a:rPr lang="zh-CN" altLang="en-US" sz="4000" b="1"/>
              <a:t>：</a:t>
            </a:r>
            <a:endParaRPr lang="zh-CN" altLang="en-US" sz="4000" b="1"/>
          </a:p>
        </p:txBody>
      </p:sp>
      <p:sp>
        <p:nvSpPr>
          <p:cNvPr id="6" name="文本框 5"/>
          <p:cNvSpPr txBox="1"/>
          <p:nvPr/>
        </p:nvSpPr>
        <p:spPr>
          <a:xfrm>
            <a:off x="2575420" y="4473849"/>
            <a:ext cx="7139031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居庙堂之高则忧其民，处江湖之远则忧其君</a:t>
            </a:r>
            <a:endParaRPr lang="en-US" altLang="zh-CN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先天下之忧而忧，后天下之乐而乐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8583" y="823323"/>
            <a:ext cx="1104900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背诵课文，完成理解性默写：</a:t>
            </a:r>
            <a:r>
              <a:rPr lang="zh-CN" altLang="en-US" sz="2800"/>
              <a:t> </a:t>
            </a:r>
            <a:endParaRPr lang="zh-CN" altLang="en-US" sz="2800"/>
          </a:p>
          <a:p>
            <a:r>
              <a:rPr lang="zh-CN" altLang="en-US" sz="2800"/>
              <a:t>①杜甫《登岳阳楼》中借“昔”、“今”二字展开思路，拉开时间的帷幕，为全诗浩大的气势奠定基础的诗句是：</a:t>
            </a:r>
            <a:endParaRPr lang="zh-CN" altLang="en-US" sz="2800"/>
          </a:p>
          <a:p>
            <a:r>
              <a:rPr lang="zh-CN" altLang="en-US" sz="2800"/>
              <a:t> ②《登岳阳楼》中“                        ，                      ”两句，写洞庭湖浩瀚无际的磅礴气势，意境阔大，景色宏伟奇丽。 </a:t>
            </a:r>
            <a:endParaRPr lang="zh-CN" altLang="en-US" sz="2800"/>
          </a:p>
          <a:p>
            <a:r>
              <a:rPr lang="zh-CN" altLang="en-US" sz="2800"/>
              <a:t>③《登岳阳楼》中“                         ，                   ”两句，写诗人年老多病，远离亲友，以舟为家，流落在外，表现了诗人的凄凉之境、哀痛之心、愤怨之情。 </a:t>
            </a:r>
            <a:endParaRPr lang="zh-CN" altLang="en-US" sz="2800"/>
          </a:p>
          <a:p>
            <a:r>
              <a:rPr lang="zh-CN" altLang="en-US" sz="2800"/>
              <a:t>④《登岳阳楼》中“                             ，                       ”两句，写诗人站在岳阳楼上，遥望关山以北，仍然是兵荒马乱、战火纷飞；凭倚窗轩，胸怀家国，不禁涕泪交流。 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7448705" y="1733718"/>
            <a:ext cx="44710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昔闻洞庭水，今上岳阳楼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62933" y="2176532"/>
            <a:ext cx="417614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吴楚东南坼    乾坤日夜浮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2932" y="3036545"/>
            <a:ext cx="417614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亲朋无一字    老病有孤舟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32487" y="4234166"/>
            <a:ext cx="417614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戎马关山北    凭轩涕泗流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33048" y="280267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检</a:t>
            </a:r>
            <a:endParaRPr lang="zh-CN" altLang="en-US" sz="5400" b="1" cap="none" spc="0">
              <a:ln w="12700">
                <a:solidFill>
                  <a:schemeClr val="accent1"/>
                </a:solidFill>
                <a:prstDash val="solid"/>
              </a:ln>
              <a:solidFill>
                <a:srgbClr val="7030A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8" name="New picture" hidden="1"/>
          <p:cNvPicPr/>
          <p:nvPr/>
        </p:nvPicPr>
        <p:blipFill>
          <a:blip r:embed="rId1"/>
          <a:stretch>
            <a:fillRect/>
          </a:stretch>
        </p:blipFill>
        <p:spPr>
          <a:xfrm>
            <a:off x="10769600" y="10236200"/>
            <a:ext cx="304800" cy="254000"/>
          </a:xfrm>
          <a:prstGeom prst="cube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74400" y="112776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6" grpId="2"/>
      <p:bldP spid="7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87042"/>
          <p:cNvSpPr/>
          <p:nvPr/>
        </p:nvSpPr>
        <p:spPr>
          <a:xfrm>
            <a:off x="4229303" y="163473"/>
            <a:ext cx="5343905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800" b="1">
                <a:solidFill>
                  <a:srgbClr val="A50021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回忆作者相关常识</a:t>
            </a:r>
            <a:endParaRPr lang="zh-CN" altLang="en-US" sz="4800" b="1">
              <a:solidFill>
                <a:srgbClr val="A50021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87044" name="文本框 87043"/>
          <p:cNvSpPr txBox="1"/>
          <p:nvPr/>
        </p:nvSpPr>
        <p:spPr>
          <a:xfrm>
            <a:off x="1981200" y="1186180"/>
            <a:ext cx="80886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杜甫，字</a:t>
            </a:r>
            <a:r>
              <a:rPr lang="zh-CN" altLang="en-US" sz="32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，河南巩县人，自号</a:t>
            </a:r>
            <a:r>
              <a:rPr lang="zh-CN" altLang="en-US" sz="32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因他做过工部侍郎，又称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是我国古代伟大的现实主义诗人。代表作是</a:t>
            </a:r>
            <a:r>
              <a:rPr lang="zh-CN" altLang="en-US" sz="32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32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，真实反映了唐朝由盛而衰的历史和老百姓的疾苦，因而被称为</a:t>
            </a:r>
            <a:r>
              <a:rPr lang="zh-CN" altLang="en-US" sz="32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“     ”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，他与李白齐名，并称</a:t>
            </a:r>
            <a:r>
              <a:rPr lang="zh-CN" altLang="en-US" sz="32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“      ”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，被人誉为</a:t>
            </a:r>
            <a:r>
              <a:rPr lang="zh-CN" altLang="en-US" sz="32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“     ”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7045" name="矩形 87044"/>
          <p:cNvSpPr/>
          <p:nvPr/>
        </p:nvSpPr>
        <p:spPr>
          <a:xfrm>
            <a:off x="4229303" y="1353811"/>
            <a:ext cx="1192803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子美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7046" name="矩形 87045"/>
          <p:cNvSpPr/>
          <p:nvPr/>
        </p:nvSpPr>
        <p:spPr>
          <a:xfrm>
            <a:off x="2065091" y="5611479"/>
            <a:ext cx="160020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诗圣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7047" name="矩形 87046"/>
          <p:cNvSpPr/>
          <p:nvPr/>
        </p:nvSpPr>
        <p:spPr>
          <a:xfrm>
            <a:off x="5560503" y="5611479"/>
            <a:ext cx="160020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李杜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7048" name="矩形 87047"/>
          <p:cNvSpPr/>
          <p:nvPr/>
        </p:nvSpPr>
        <p:spPr>
          <a:xfrm>
            <a:off x="3404036" y="4904671"/>
            <a:ext cx="11595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诗史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7049" name="矩形 87048"/>
          <p:cNvSpPr/>
          <p:nvPr/>
        </p:nvSpPr>
        <p:spPr>
          <a:xfrm>
            <a:off x="4725047" y="3536732"/>
            <a:ext cx="1297571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三别”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7050" name="矩形 87049"/>
          <p:cNvSpPr/>
          <p:nvPr/>
        </p:nvSpPr>
        <p:spPr>
          <a:xfrm>
            <a:off x="3665291" y="3526691"/>
            <a:ext cx="100737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三吏”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7051" name="矩形 87050"/>
          <p:cNvSpPr/>
          <p:nvPr/>
        </p:nvSpPr>
        <p:spPr>
          <a:xfrm>
            <a:off x="1668011" y="2749444"/>
            <a:ext cx="142752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杜工部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7052" name="矩形 87051"/>
          <p:cNvSpPr/>
          <p:nvPr/>
        </p:nvSpPr>
        <p:spPr>
          <a:xfrm>
            <a:off x="2135551" y="2042636"/>
            <a:ext cx="20937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少陵野老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/>
      <p:bldP spid="87046" grpId="1"/>
      <p:bldP spid="87047" grpId="2"/>
      <p:bldP spid="87048" grpId="3"/>
      <p:bldP spid="87049" grpId="4"/>
      <p:bldP spid="87050" grpId="5"/>
      <p:bldP spid="87051" grpId="6"/>
      <p:bldP spid="87052" grpId="7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64299" y="1207789"/>
            <a:ext cx="84946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0" cap="none" spc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杜甫一生四个时期及主要作品</a:t>
            </a:r>
            <a:endParaRPr lang="zh-CN" altLang="en-US" sz="4800" b="0" cap="none" spc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3377" y="2927500"/>
            <a:ext cx="9936475" cy="224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一、</a:t>
            </a:r>
            <a:r>
              <a:rPr lang="zh-CN" altLang="en-US" sz="2400" b="1"/>
              <a:t>读书与壮游</a:t>
            </a:r>
            <a:r>
              <a:rPr lang="zh-CN" altLang="en-US" sz="2400"/>
              <a:t>（公元 </a:t>
            </a:r>
            <a:r>
              <a:rPr lang="en-US" altLang="zh-CN" sz="2400"/>
              <a:t>712</a:t>
            </a:r>
            <a:r>
              <a:rPr lang="zh-CN" altLang="en-US" sz="2400"/>
              <a:t>年至</a:t>
            </a:r>
            <a:r>
              <a:rPr lang="en-US" altLang="zh-CN" sz="2400"/>
              <a:t>745 </a:t>
            </a:r>
            <a:r>
              <a:rPr lang="zh-CN" altLang="en-US" sz="2400"/>
              <a:t>年，</a:t>
            </a:r>
            <a:r>
              <a:rPr lang="en-US" altLang="zh-CN" sz="2400"/>
              <a:t>0</a:t>
            </a:r>
            <a:r>
              <a:rPr lang="zh-CN" altLang="en-US" sz="2400"/>
              <a:t>至</a:t>
            </a:r>
            <a:r>
              <a:rPr lang="en-US" altLang="zh-CN" sz="2400"/>
              <a:t>34 </a:t>
            </a:r>
            <a:r>
              <a:rPr lang="zh-CN" altLang="en-US" sz="2400"/>
              <a:t>岁）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     20 </a:t>
            </a:r>
            <a:r>
              <a:rPr lang="zh-CN" altLang="en-US" sz="2400"/>
              <a:t>岁漫游吴越，</a:t>
            </a:r>
            <a:r>
              <a:rPr lang="en-US" altLang="zh-CN" sz="2400"/>
              <a:t>5 </a:t>
            </a:r>
            <a:r>
              <a:rPr lang="zh-CN" altLang="en-US" sz="2400"/>
              <a:t>年之后归洛阳，应举不中。再漫游齐赵。在洛阳遇李白。</a:t>
            </a:r>
            <a:r>
              <a:rPr lang="zh-CN" altLang="en-US" sz="2400">
                <a:solidFill>
                  <a:srgbClr val="FF0000"/>
                </a:solidFill>
              </a:rPr>
              <a:t>壮志凌云豪情万丈，俯瞰天下仗剑远游，对未来生活充满希望，初定理想，积极进取</a:t>
            </a:r>
            <a:r>
              <a:rPr lang="zh-CN" altLang="en-US" sz="2400"/>
              <a:t>。代表作</a:t>
            </a:r>
            <a:r>
              <a:rPr lang="en-US" altLang="zh-CN" sz="2400"/>
              <a:t>《</a:t>
            </a:r>
            <a:r>
              <a:rPr lang="zh-CN" altLang="en-US" sz="2400"/>
              <a:t>望岳</a:t>
            </a:r>
            <a:r>
              <a:rPr lang="en-US" altLang="zh-CN" sz="2400"/>
              <a:t>》</a:t>
            </a:r>
            <a:r>
              <a:rPr lang="zh-CN" altLang="en-US" sz="2400"/>
              <a:t>。</a:t>
            </a:r>
            <a:endParaRPr lang="en-US" altLang="zh-CN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817880" y="988695"/>
            <a:ext cx="61214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岱宗夫如何？齐鲁青未了。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造化钟神秀，阴阳割昏晓。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荡胸生层云，决眦入归鸟。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会当凌绝顶，一览众山小。</a:t>
            </a:r>
            <a:endParaRPr lang="zh-CN" altLang="en-US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4863" y="3049588"/>
            <a:ext cx="3513137" cy="380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064510" y="18669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/>
              <a:t>望  岳</a:t>
            </a:r>
            <a:endParaRPr lang="zh-CN" altLang="en-US" sz="3600" b="1"/>
          </a:p>
        </p:txBody>
      </p:sp>
      <p:sp>
        <p:nvSpPr>
          <p:cNvPr id="3" name="Rectangle 3"/>
          <p:cNvSpPr/>
          <p:nvPr/>
        </p:nvSpPr>
        <p:spPr>
          <a:xfrm>
            <a:off x="685165" y="3295650"/>
            <a:ext cx="6029960" cy="2768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热情赞美了泰山高大雄伟的气势和神奇秀丽的景色，抒发了诗人早年的远大抱负。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5441" y="923730"/>
            <a:ext cx="9881118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二、困守长安十年</a:t>
            </a:r>
            <a:r>
              <a:rPr lang="zh-CN" altLang="en-US" sz="2400">
                <a:latin typeface="+mn-ea"/>
              </a:rPr>
              <a:t>（公元</a:t>
            </a:r>
            <a:r>
              <a:rPr lang="en-US" altLang="zh-CN" sz="2400">
                <a:latin typeface="+mn-ea"/>
              </a:rPr>
              <a:t>746</a:t>
            </a:r>
            <a:r>
              <a:rPr lang="zh-CN" altLang="en-US" sz="2400">
                <a:latin typeface="+mn-ea"/>
              </a:rPr>
              <a:t>年至</a:t>
            </a:r>
            <a:r>
              <a:rPr lang="en-US" altLang="zh-CN" sz="2400">
                <a:latin typeface="+mn-ea"/>
              </a:rPr>
              <a:t>755 </a:t>
            </a:r>
            <a:r>
              <a:rPr lang="zh-CN" altLang="en-US" sz="2400">
                <a:latin typeface="+mn-ea"/>
              </a:rPr>
              <a:t>年，</a:t>
            </a:r>
            <a:r>
              <a:rPr lang="en-US" altLang="zh-CN" sz="2400">
                <a:latin typeface="+mn-ea"/>
              </a:rPr>
              <a:t>35 </a:t>
            </a:r>
            <a:r>
              <a:rPr lang="zh-CN" altLang="en-US" sz="2400">
                <a:latin typeface="+mn-ea"/>
              </a:rPr>
              <a:t>岁至</a:t>
            </a:r>
            <a:r>
              <a:rPr lang="en-US" altLang="zh-CN" sz="2400">
                <a:latin typeface="+mn-ea"/>
              </a:rPr>
              <a:t>44 </a:t>
            </a:r>
            <a:r>
              <a:rPr lang="zh-CN" altLang="en-US" sz="2400">
                <a:latin typeface="+mn-ea"/>
              </a:rPr>
              <a:t>岁）</a:t>
            </a:r>
            <a:endParaRPr lang="en-US" altLang="zh-CN" sz="24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+mn-ea"/>
              </a:rPr>
              <a:t>    752</a:t>
            </a:r>
            <a:r>
              <a:rPr lang="zh-CN" altLang="en-US" sz="2400">
                <a:latin typeface="+mn-ea"/>
              </a:rPr>
              <a:t>年安史之乱爆发，带家小由奉先往白水，又向陕北流亡。</a:t>
            </a:r>
            <a:r>
              <a:rPr lang="en-US" altLang="zh-CN" sz="2400">
                <a:latin typeface="+mn-ea"/>
              </a:rPr>
              <a:t>753</a:t>
            </a:r>
            <a:r>
              <a:rPr lang="zh-CN" altLang="en-US" sz="2400">
                <a:latin typeface="+mn-ea"/>
              </a:rPr>
              <a:t>年逃到鄜州，太子李亨继位，杜甫把家安在羌村，独自一人投奔新帝。</a:t>
            </a:r>
            <a:endParaRPr lang="en-US" altLang="zh-CN" sz="24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忠君、渴望为官、建功立业，却又对求官之路深感失望，壮志难酬，无奈、孤独、无助</a:t>
            </a:r>
            <a:r>
              <a:rPr lang="zh-CN" altLang="en-US" sz="2400">
                <a:latin typeface="+mn-ea"/>
              </a:rPr>
              <a:t>；对于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百姓生活的关注与同情</a:t>
            </a:r>
            <a:r>
              <a:rPr lang="zh-CN" altLang="en-US" sz="2400">
                <a:latin typeface="+mn-ea"/>
              </a:rPr>
              <a:t>，让杜甫开始关注民生。代表作</a:t>
            </a:r>
            <a:r>
              <a:rPr lang="en-US" altLang="zh-CN" sz="2400">
                <a:latin typeface="+mn-ea"/>
              </a:rPr>
              <a:t>《</a:t>
            </a:r>
            <a:r>
              <a:rPr lang="zh-CN" altLang="en-US" sz="2400">
                <a:latin typeface="+mn-ea"/>
              </a:rPr>
              <a:t>兵车行</a:t>
            </a:r>
            <a:r>
              <a:rPr lang="en-US" altLang="zh-CN" sz="2400">
                <a:latin typeface="+mn-ea"/>
              </a:rPr>
              <a:t>》</a:t>
            </a:r>
            <a:r>
              <a:rPr lang="zh-CN" altLang="en-US" sz="2400">
                <a:latin typeface="+mn-ea"/>
              </a:rPr>
              <a:t>。</a:t>
            </a:r>
            <a:endParaRPr lang="zh-CN" altLang="en-US" sz="2400">
              <a:latin typeface="+mn-ea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0380" y="1124939"/>
            <a:ext cx="9733306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三、陷贼时期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（从“安史之乱”爆发的第二年，杜甫虚岁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岁，在投奔新皇帝唐肃宗的途中为安史叛军俘获，押到长安，被迫做了伪官。半年后，他潜逃至凤翔，找到了唐肃宗，这一经历，被称为杜甫的“陷贼时期”）和为官做左拾遗，但又因耿直上疏救房绾触怒肃宗，虽免于死，但</a:t>
            </a:r>
            <a:r>
              <a:rPr lang="zh-CN" altLang="en-US" sz="24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自此不再被重用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（公元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756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年至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759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年，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45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岁至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48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岁）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对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战乱的厌烦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对百姓疾苦的同情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对亲人的思念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对国家命运的深切悲叹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。代表作</a:t>
            </a:r>
            <a:r>
              <a:rPr lang="en-US" altLang="zh-CN" sz="2400" b="1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三吏</a:t>
            </a:r>
            <a:r>
              <a:rPr lang="en-US" altLang="zh-CN" sz="2400" b="1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1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三别</a:t>
            </a:r>
            <a:r>
              <a:rPr lang="en-US" altLang="zh-CN" sz="2400" b="1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b="1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春望</a:t>
            </a:r>
            <a:r>
              <a:rPr lang="en-US" altLang="zh-CN" sz="2400" b="1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矩形 3"/>
          <p:cNvSpPr/>
          <p:nvPr/>
        </p:nvSpPr>
        <p:spPr>
          <a:xfrm>
            <a:off x="3313240" y="751523"/>
            <a:ext cx="221488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400">
                <a:latin typeface="★日文毛笔行书" pitchFamily="65" charset="-128"/>
                <a:ea typeface="★日文毛笔行书" pitchFamily="65" charset="-128"/>
              </a:rPr>
              <a:t>春 望</a:t>
            </a:r>
            <a:endParaRPr lang="zh-CN" altLang="en-US" sz="6400">
              <a:latin typeface="★日文毛笔行书" pitchFamily="65" charset="-128"/>
              <a:ea typeface="★日文毛笔行书" pitchFamily="65" charset="-128"/>
            </a:endParaRPr>
          </a:p>
        </p:txBody>
      </p:sp>
      <p:sp>
        <p:nvSpPr>
          <p:cNvPr id="8197" name="文本框 17"/>
          <p:cNvSpPr txBox="1"/>
          <p:nvPr/>
        </p:nvSpPr>
        <p:spPr>
          <a:xfrm>
            <a:off x="1688981" y="2112010"/>
            <a:ext cx="6888480" cy="27997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latin typeface="方正字迹-典雅楷体简体" pitchFamily="2" charset="-122"/>
                <a:ea typeface="方正字迹-典雅楷体简体" pitchFamily="2" charset="-122"/>
                <a:sym typeface="宋体" panose="02010600030101010101" pitchFamily="2" charset="-122"/>
              </a:rPr>
              <a:t>国破山河在，城春草木深。</a:t>
            </a:r>
            <a:endParaRPr lang="zh-CN" altLang="en-US" sz="4400">
              <a:latin typeface="方正字迹-典雅楷体简体" pitchFamily="2" charset="-122"/>
              <a:ea typeface="方正字迹-典雅楷体简体" pitchFamily="2" charset="-122"/>
              <a:sym typeface="宋体" panose="02010600030101010101" pitchFamily="2" charset="-122"/>
            </a:endParaRPr>
          </a:p>
          <a:p>
            <a:r>
              <a:rPr lang="zh-CN" altLang="en-US" sz="4400">
                <a:latin typeface="方正字迹-典雅楷体简体" pitchFamily="2" charset="-122"/>
                <a:ea typeface="方正字迹-典雅楷体简体" pitchFamily="2" charset="-122"/>
                <a:sym typeface="宋体" panose="02010600030101010101" pitchFamily="2" charset="-122"/>
              </a:rPr>
              <a:t>感时花溅泪，恨别鸟惊心。</a:t>
            </a:r>
            <a:endParaRPr lang="zh-CN" altLang="en-US" sz="4400">
              <a:latin typeface="方正字迹-典雅楷体简体" pitchFamily="2" charset="-122"/>
              <a:ea typeface="方正字迹-典雅楷体简体" pitchFamily="2" charset="-122"/>
              <a:sym typeface="宋体" panose="02010600030101010101" pitchFamily="2" charset="-122"/>
            </a:endParaRPr>
          </a:p>
          <a:p>
            <a:r>
              <a:rPr lang="zh-CN" altLang="en-US" sz="4400">
                <a:latin typeface="方正字迹-典雅楷体简体" pitchFamily="2" charset="-122"/>
                <a:ea typeface="方正字迹-典雅楷体简体" pitchFamily="2" charset="-122"/>
                <a:sym typeface="宋体" panose="02010600030101010101" pitchFamily="2" charset="-122"/>
              </a:rPr>
              <a:t>烽火连三月，家书抵万金。</a:t>
            </a:r>
            <a:endParaRPr lang="zh-CN" altLang="en-US" sz="4400">
              <a:latin typeface="方正字迹-典雅楷体简体" pitchFamily="2" charset="-122"/>
              <a:ea typeface="方正字迹-典雅楷体简体" pitchFamily="2" charset="-122"/>
              <a:sym typeface="宋体" panose="02010600030101010101" pitchFamily="2" charset="-122"/>
            </a:endParaRPr>
          </a:p>
          <a:p>
            <a:r>
              <a:rPr lang="zh-CN" altLang="en-US" sz="4400">
                <a:latin typeface="方正字迹-典雅楷体简体" pitchFamily="2" charset="-122"/>
                <a:ea typeface="方正字迹-典雅楷体简体" pitchFamily="2" charset="-122"/>
                <a:sym typeface="宋体" panose="02010600030101010101" pitchFamily="2" charset="-122"/>
              </a:rPr>
              <a:t>白头搔更短，浑欲不胜簪。</a:t>
            </a:r>
            <a:endParaRPr lang="zh-CN" altLang="en-US" sz="4400">
              <a:latin typeface="方正字迹-典雅楷体简体" pitchFamily="2" charset="-122"/>
              <a:ea typeface="方正字迹-典雅楷体简体" pitchFamily="2" charset="-122"/>
              <a:sym typeface="宋体" panose="02010600030101010101" pitchFamily="2" charset="-122"/>
            </a:endParaRPr>
          </a:p>
        </p:txBody>
      </p:sp>
      <p:sp>
        <p:nvSpPr>
          <p:cNvPr id="8198" name="文本框 18"/>
          <p:cNvSpPr txBox="1"/>
          <p:nvPr/>
        </p:nvSpPr>
        <p:spPr>
          <a:xfrm>
            <a:off x="6252010" y="1121093"/>
            <a:ext cx="310726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>
                <a:latin typeface="方正字迹-典雅楷体简体" pitchFamily="2" charset="-122"/>
                <a:ea typeface="方正字迹-典雅楷体简体" pitchFamily="2" charset="-122"/>
              </a:rPr>
              <a:t>【唐】杜甫</a:t>
            </a:r>
            <a:endParaRPr lang="zh-CN" altLang="en-US" sz="4000">
              <a:latin typeface="方正字迹-典雅楷体简体" pitchFamily="2" charset="-122"/>
              <a:ea typeface="方正字迹-典雅楷体简体" pitchFamily="2" charset="-122"/>
            </a:endParaRPr>
          </a:p>
        </p:txBody>
      </p:sp>
      <p:pic>
        <p:nvPicPr>
          <p:cNvPr id="8199" name="Picture 3" descr="C:\Users\zjd\Desktop\Nipic_4447957_2010042317071983731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4684" y="3149600"/>
            <a:ext cx="2000249" cy="35242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21254" y="4915686"/>
            <a:ext cx="86239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这首诗描述了诗人困居长安时的所见、所感，抒发了诗人热爱国家、思念亲人的情感。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4346" y="896233"/>
            <a:ext cx="11653935" cy="3784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>
              <a:lnSpc>
                <a:spcPct val="150000"/>
              </a:lnSpc>
            </a:pPr>
            <a:r>
              <a:rPr lang="zh-CN" altLang="en-US" sz="2000" b="1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四、</a:t>
            </a:r>
            <a:r>
              <a:rPr lang="zh-CN" altLang="en-US" sz="20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漂泊西南时期（</a:t>
            </a:r>
            <a:r>
              <a:rPr lang="en-US" altLang="zh-CN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760</a:t>
            </a: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-770</a:t>
            </a: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年）</a:t>
            </a:r>
            <a:endParaRPr lang="en-US" altLang="zh-CN" sz="2000" b="0" i="0">
              <a:solidFill>
                <a:srgbClr val="191919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150000"/>
              </a:lnSpc>
            </a:pP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这一时期，又可分为三个阶段：</a:t>
            </a:r>
            <a:endParaRPr lang="en-US" altLang="zh-CN" sz="2000" b="0" i="0">
              <a:solidFill>
                <a:srgbClr val="191919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150000"/>
              </a:lnSpc>
            </a:pP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第一阶段从</a:t>
            </a:r>
            <a:r>
              <a:rPr lang="en-US" altLang="zh-CN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760</a:t>
            </a: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年到</a:t>
            </a:r>
            <a:r>
              <a:rPr lang="en-US" altLang="zh-CN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766</a:t>
            </a: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年，杜甫居住在成都草堂时，创作了四百八十多首；</a:t>
            </a:r>
            <a:endParaRPr lang="en-US" altLang="zh-CN" sz="2000" b="0" i="0">
              <a:solidFill>
                <a:srgbClr val="191919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150000"/>
              </a:lnSpc>
            </a:pP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第二阶段是从</a:t>
            </a:r>
            <a:r>
              <a:rPr lang="en-US" altLang="zh-CN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766</a:t>
            </a: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年四月一路流浪至</a:t>
            </a:r>
            <a:r>
              <a:rPr lang="en-US" altLang="zh-CN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768</a:t>
            </a: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年正月在夔州居住，这一时期也创作了四百三十多首。</a:t>
            </a:r>
            <a:endParaRPr lang="en-US" altLang="zh-CN" sz="2000" b="0" i="0">
              <a:solidFill>
                <a:srgbClr val="191919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150000"/>
              </a:lnSpc>
            </a:pP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第三阶段是杜甫又漂泊于湖北和湖南，</a:t>
            </a:r>
            <a:r>
              <a:rPr lang="zh-CN" altLang="en-US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最终在由潭州往岳阳的一条小船上去世</a:t>
            </a: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。时年五十九岁。这一阶段杜甫也创作了一百五十多首诗。</a:t>
            </a:r>
            <a:endParaRPr lang="zh-CN" altLang="en-US" sz="2000" b="0" i="0">
              <a:solidFill>
                <a:srgbClr val="191919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150000"/>
              </a:lnSpc>
            </a:pP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在这一时期，杜甫的作品抒情诗特别多，具体作品有：</a:t>
            </a:r>
            <a:r>
              <a:rPr lang="en-US" altLang="zh-CN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蜀相</a:t>
            </a:r>
            <a:r>
              <a:rPr lang="en-US" altLang="zh-CN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茅屋为秋风所破歌</a:t>
            </a:r>
            <a:r>
              <a:rPr lang="en-US" altLang="zh-CN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闻官军收河南河北</a:t>
            </a:r>
            <a:r>
              <a:rPr lang="en-US" altLang="zh-CN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秋兴八首</a:t>
            </a:r>
            <a:r>
              <a:rPr lang="en-US" altLang="zh-CN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登高</a:t>
            </a:r>
            <a:r>
              <a:rPr lang="en-US" altLang="zh-CN" sz="2000" b="0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b="0" i="0">
                <a:solidFill>
                  <a:srgbClr val="19191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等等。</a:t>
            </a:r>
            <a:endParaRPr lang="zh-CN" altLang="en-US" sz="2000" b="0" i="0">
              <a:solidFill>
                <a:srgbClr val="191919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9411" y="5099409"/>
            <a:ext cx="1010505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400" b="1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登岳阳楼</a:t>
            </a:r>
            <a:r>
              <a:rPr lang="en-US" altLang="zh-CN" sz="2400" b="1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400" b="1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作于</a:t>
            </a:r>
            <a:r>
              <a:rPr lang="en-US" altLang="zh-CN" sz="2400" b="1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768</a:t>
            </a:r>
            <a:r>
              <a:rPr lang="zh-CN" altLang="en-US" sz="2400" b="1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年，距生命终结仅有两年，年老体衰，贫病交加，全家人寄居在一直小船上，沿洞庭湖向南漂泊。</a:t>
            </a:r>
            <a:endParaRPr lang="zh-CN" altLang="en-US" sz="2400" b="1">
              <a:solidFill>
                <a:schemeClr val="accent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[PLUGIN]" val="[PLUGIN]"/>
</p:tagLst>
</file>

<file path=ppt/tags/tag2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主题1">
  <a:themeElements>
    <a:clrScheme name="6_Office 主题 1">
      <a:dk1>
        <a:srgbClr val="0C0C0C"/>
      </a:dk1>
      <a:lt1>
        <a:srgbClr val="FFFFFF"/>
      </a:lt1>
      <a:dk2>
        <a:srgbClr val="DF9603"/>
      </a:dk2>
      <a:lt2>
        <a:srgbClr val="CFCFCF"/>
      </a:lt2>
      <a:accent1>
        <a:srgbClr val="573615"/>
      </a:accent1>
      <a:accent2>
        <a:srgbClr val="8A5832"/>
      </a:accent2>
      <a:accent3>
        <a:srgbClr val="FFFFFF"/>
      </a:accent3>
      <a:accent4>
        <a:srgbClr val="090909"/>
      </a:accent4>
      <a:accent5>
        <a:srgbClr val="B4AEAA"/>
      </a:accent5>
      <a:accent6>
        <a:srgbClr val="7D4F2C"/>
      </a:accent6>
      <a:hlink>
        <a:srgbClr val="B57139"/>
      </a:hlink>
      <a:folHlink>
        <a:srgbClr val="DE975C"/>
      </a:folHlink>
    </a:clrScheme>
    <a:fontScheme name="6_Office 主题">
      <a:majorFont>
        <a:latin typeface="黑体"/>
        <a:ea typeface="黑体"/>
        <a:cs typeface="Arial"/>
      </a:majorFont>
      <a:minorFont>
        <a:latin typeface="黑体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Office 主题 1">
        <a:dk1>
          <a:srgbClr val="0C0C0C"/>
        </a:dk1>
        <a:lt1>
          <a:srgbClr val="FFFFFF"/>
        </a:lt1>
        <a:dk2>
          <a:srgbClr val="DF9603"/>
        </a:dk2>
        <a:lt2>
          <a:srgbClr val="CFCFCF"/>
        </a:lt2>
        <a:accent1>
          <a:srgbClr val="573615"/>
        </a:accent1>
        <a:accent2>
          <a:srgbClr val="8A5832"/>
        </a:accent2>
        <a:accent3>
          <a:srgbClr val="FFFFFF"/>
        </a:accent3>
        <a:accent4>
          <a:srgbClr val="090909"/>
        </a:accent4>
        <a:accent5>
          <a:srgbClr val="B4AEAA"/>
        </a:accent5>
        <a:accent6>
          <a:srgbClr val="7D4F2C"/>
        </a:accent6>
        <a:hlink>
          <a:srgbClr val="B57139"/>
        </a:hlink>
        <a:folHlink>
          <a:srgbClr val="DE975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水滴">
  <a:themeElements>
    <a:clrScheme name="水滴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水滴">
      <a:majorFont>
        <a:latin typeface="Tw Cen M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2700</Words>
  <Application>WPS 演示</Application>
  <PresentationFormat/>
  <Paragraphs>160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1" baseType="lpstr">
      <vt:lpstr>Arial</vt:lpstr>
      <vt:lpstr>宋体</vt:lpstr>
      <vt:lpstr>Wingdings</vt:lpstr>
      <vt:lpstr>黑体</vt:lpstr>
      <vt:lpstr>华文新魏</vt:lpstr>
      <vt:lpstr>Times New Roman</vt:lpstr>
      <vt:lpstr>华文行楷</vt:lpstr>
      <vt:lpstr>微软雅黑</vt:lpstr>
      <vt:lpstr>楷体_GB2312</vt:lpstr>
      <vt:lpstr>楷体</vt:lpstr>
      <vt:lpstr>★日文毛笔行书</vt:lpstr>
      <vt:lpstr>MS Mincho</vt:lpstr>
      <vt:lpstr>方正字迹-典雅楷体简体</vt:lpstr>
      <vt:lpstr>Arial Unicode MS</vt:lpstr>
      <vt:lpstr>隶书</vt:lpstr>
      <vt:lpstr>Tw Cen MT</vt:lpstr>
      <vt:lpstr>Segoe Print</vt:lpstr>
      <vt:lpstr>Arial Unicode MS</vt:lpstr>
      <vt:lpstr>Calibri</vt:lpstr>
      <vt:lpstr>主题1</vt:lpstr>
      <vt:lpstr>水滴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2、颔联中“坼”“浮”两个字用得好，请结合诗句作简要赏析 </vt:lpstr>
      <vt:lpstr>3、前两联写诗人登楼所见之景，暗含了诗人什么思想感情？ 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AS轮廓</cp:lastModifiedBy>
  <cp:revision>6</cp:revision>
  <cp:lastPrinted>2020-11-02T08:48:00Z</cp:lastPrinted>
  <dcterms:created xsi:type="dcterms:W3CDTF">2020-11-02T08:48:00Z</dcterms:created>
  <dcterms:modified xsi:type="dcterms:W3CDTF">2020-11-24T00:31:27Z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2052-11.1.0.10132</vt:lpwstr>
  </property>
</Properties>
</file>